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1"/>
  </p:notesMasterIdLst>
  <p:handoutMasterIdLst>
    <p:handoutMasterId r:id="rId22"/>
  </p:handoutMasterIdLst>
  <p:sldIdLst>
    <p:sldId id="316" r:id="rId4"/>
    <p:sldId id="354" r:id="rId5"/>
    <p:sldId id="326" r:id="rId6"/>
    <p:sldId id="352" r:id="rId7"/>
    <p:sldId id="353" r:id="rId8"/>
    <p:sldId id="357" r:id="rId9"/>
    <p:sldId id="345" r:id="rId10"/>
    <p:sldId id="346" r:id="rId11"/>
    <p:sldId id="351" r:id="rId12"/>
    <p:sldId id="347" r:id="rId13"/>
    <p:sldId id="348" r:id="rId14"/>
    <p:sldId id="349" r:id="rId15"/>
    <p:sldId id="350" r:id="rId16"/>
    <p:sldId id="355" r:id="rId17"/>
    <p:sldId id="356" r:id="rId18"/>
    <p:sldId id="358" r:id="rId19"/>
    <p:sldId id="312" r:id="rId2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69B"/>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72" d="100"/>
          <a:sy n="72" d="100"/>
        </p:scale>
        <p:origin x="63" y="50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72" d="100"/>
          <a:sy n="72" d="100"/>
        </p:scale>
        <p:origin x="2502"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8CFF053-0E14-4F5A-B073-B03C80D16BF7}" type="datetimeFigureOut">
              <a:rPr kumimoji="1" lang="ja-JP" altLang="en-US" smtClean="0"/>
              <a:t>2021/9/7</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6C4DCC3-1E36-4DAB-A9B5-3644DE6AEA45}" type="slidenum">
              <a:rPr kumimoji="1" lang="ja-JP" altLang="en-US" smtClean="0"/>
              <a:t>‹#›</a:t>
            </a:fld>
            <a:endParaRPr kumimoji="1" lang="ja-JP" altLang="en-US"/>
          </a:p>
        </p:txBody>
      </p:sp>
    </p:spTree>
    <p:extLst>
      <p:ext uri="{BB962C8B-B14F-4D97-AF65-F5344CB8AC3E}">
        <p14:creationId xmlns:p14="http://schemas.microsoft.com/office/powerpoint/2010/main" val="2181419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2021/9/7</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5509708"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522167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4933644"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1.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1.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9.png"/><Relationship Id="rId3" Type="http://schemas.openxmlformats.org/officeDocument/2006/relationships/image" Target="../media/image11.png"/><Relationship Id="rId7" Type="http://schemas.openxmlformats.org/officeDocument/2006/relationships/image" Target="../media/image14.png"/><Relationship Id="rId12" Type="http://schemas.openxmlformats.org/officeDocument/2006/relationships/image" Target="../media/image18.png"/><Relationship Id="rId2" Type="http://schemas.openxmlformats.org/officeDocument/2006/relationships/image" Target="../media/image10.png"/><Relationship Id="rId16" Type="http://schemas.openxmlformats.org/officeDocument/2006/relationships/image" Target="../media/image22.png"/><Relationship Id="rId1" Type="http://schemas.openxmlformats.org/officeDocument/2006/relationships/slideLayout" Target="../slideLayouts/slideLayout21.xml"/><Relationship Id="rId6" Type="http://schemas.openxmlformats.org/officeDocument/2006/relationships/image" Target="../media/image13.png"/><Relationship Id="rId11" Type="http://schemas.microsoft.com/office/2007/relationships/hdphoto" Target="../media/hdphoto2.wdp"/><Relationship Id="rId5" Type="http://schemas.openxmlformats.org/officeDocument/2006/relationships/image" Target="../media/image12.png"/><Relationship Id="rId15" Type="http://schemas.openxmlformats.org/officeDocument/2006/relationships/image" Target="../media/image21.png"/><Relationship Id="rId10" Type="http://schemas.openxmlformats.org/officeDocument/2006/relationships/image" Target="../media/image17.png"/><Relationship Id="rId4" Type="http://schemas.microsoft.com/office/2007/relationships/hdphoto" Target="../media/hdphoto1.wdp"/><Relationship Id="rId9" Type="http://schemas.openxmlformats.org/officeDocument/2006/relationships/image" Target="../media/image16.png"/><Relationship Id="rId14"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）商品資料</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2021</a:t>
            </a:r>
            <a:r>
              <a:rPr lang="ja-JP" altLang="en-US" dirty="0" smtClean="0"/>
              <a:t>年</a:t>
            </a:r>
            <a:r>
              <a:rPr lang="en-US" altLang="ja-JP" dirty="0" smtClean="0"/>
              <a:t>8</a:t>
            </a:r>
            <a:r>
              <a:rPr lang="ja-JP" altLang="en-US" dirty="0" smtClean="0"/>
              <a:t>月</a:t>
            </a:r>
            <a:r>
              <a:rPr lang="en-US" altLang="ja-JP" dirty="0"/>
              <a:t>4</a:t>
            </a:r>
            <a:r>
              <a:rPr lang="ja-JP" altLang="en-US" dirty="0" smtClean="0"/>
              <a:t>日</a:t>
            </a:r>
            <a:endParaRPr lang="ja-JP" altLang="en-US" dirty="0"/>
          </a:p>
        </p:txBody>
      </p:sp>
      <p:sp>
        <p:nvSpPr>
          <p:cNvPr id="5" name="角丸四角形 4">
            <a:extLst>
              <a:ext uri="{FF2B5EF4-FFF2-40B4-BE49-F238E27FC236}">
                <a16:creationId xmlns:a16="http://schemas.microsoft.com/office/drawing/2014/main" id="{62F15990-21F4-D246-B866-9EA6D3E08365}"/>
              </a:ext>
            </a:extLst>
          </p:cNvPr>
          <p:cNvSpPr/>
          <p:nvPr/>
        </p:nvSpPr>
        <p:spPr>
          <a:xfrm>
            <a:off x="932330" y="4869160"/>
            <a:ext cx="5091662"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41168"/>
            <a:ext cx="4896544" cy="360040"/>
          </a:xfrm>
        </p:spPr>
        <p:txBody>
          <a:bodyPr>
            <a:normAutofit fontScale="85000" lnSpcReduction="10000"/>
          </a:bodyPr>
          <a:lstStyle/>
          <a:p>
            <a:pPr algn="l"/>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Yahoo</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ファイナンス　タイアップ（</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3</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4295800" y="5305318"/>
            <a:ext cx="208823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657582" cy="814388"/>
          </a:xfrm>
        </p:spPr>
        <p:txBody>
          <a:bodyPr>
            <a:normAutofit/>
          </a:bodyPr>
          <a:lstStyle/>
          <a:p>
            <a:r>
              <a:rPr lang="ja-JP" altLang="en-US" sz="2500" dirty="0" smtClean="0"/>
              <a:t>タイアップページ</a:t>
            </a:r>
            <a:r>
              <a:rPr lang="ja-JP" altLang="en-US" sz="2500" dirty="0"/>
              <a:t>の制作・掲載・編集誘導枠の制作のお申し込み</a:t>
            </a:r>
            <a:r>
              <a:rPr lang="ja-JP" altLang="en-US" sz="2500" dirty="0" smtClean="0"/>
              <a:t>方法</a:t>
            </a:r>
            <a:endParaRPr kumimoji="1" lang="ja-JP" altLang="en-US" sz="2500"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6" name="タイトル 2"/>
          <p:cNvSpPr txBox="1">
            <a:spLocks/>
          </p:cNvSpPr>
          <p:nvPr/>
        </p:nvSpPr>
        <p:spPr>
          <a:xfrm>
            <a:off x="911424" y="2924944"/>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ヤフー</a:t>
            </a:r>
          </a:p>
        </p:txBody>
      </p:sp>
      <p:cxnSp>
        <p:nvCxnSpPr>
          <p:cNvPr id="7" name="直線コネクタ 6"/>
          <p:cNvCxnSpPr/>
          <p:nvPr/>
        </p:nvCxnSpPr>
        <p:spPr>
          <a:xfrm flipH="1">
            <a:off x="7382440" y="2547691"/>
            <a:ext cx="1" cy="2871194"/>
          </a:xfrm>
          <a:prstGeom prst="line">
            <a:avLst/>
          </a:prstGeom>
          <a:noFill/>
          <a:ln w="34925" cap="flat" cmpd="sng" algn="ctr">
            <a:solidFill>
              <a:srgbClr val="C9002C"/>
            </a:solidFill>
            <a:prstDash val="sysDash"/>
          </a:ln>
          <a:effectLst/>
        </p:spPr>
      </p:cxnSp>
      <p:sp>
        <p:nvSpPr>
          <p:cNvPr id="8" name="タイトル 2"/>
          <p:cNvSpPr txBox="1">
            <a:spLocks/>
          </p:cNvSpPr>
          <p:nvPr/>
        </p:nvSpPr>
        <p:spPr>
          <a:xfrm>
            <a:off x="839416" y="4365104"/>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代理店様</a:t>
            </a:r>
          </a:p>
        </p:txBody>
      </p:sp>
      <p:sp>
        <p:nvSpPr>
          <p:cNvPr id="9" name="ホームベース 8"/>
          <p:cNvSpPr/>
          <p:nvPr/>
        </p:nvSpPr>
        <p:spPr bwMode="auto">
          <a:xfrm>
            <a:off x="2195164" y="2735910"/>
            <a:ext cx="1596580" cy="807368"/>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申し込みフォーム</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ご連絡</a:t>
            </a:r>
          </a:p>
        </p:txBody>
      </p:sp>
      <p:sp>
        <p:nvSpPr>
          <p:cNvPr id="10" name="ホームベース 9"/>
          <p:cNvSpPr/>
          <p:nvPr/>
        </p:nvSpPr>
        <p:spPr bwMode="auto">
          <a:xfrm>
            <a:off x="3503711" y="4124945"/>
            <a:ext cx="1718489" cy="816223"/>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申し込みフォーム</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確認・申し込み</a:t>
            </a:r>
          </a:p>
        </p:txBody>
      </p:sp>
      <p:sp>
        <p:nvSpPr>
          <p:cNvPr id="11" name="ホームベース 10"/>
          <p:cNvSpPr/>
          <p:nvPr/>
        </p:nvSpPr>
        <p:spPr bwMode="auto">
          <a:xfrm>
            <a:off x="4807000" y="2699442"/>
            <a:ext cx="1463537" cy="843836"/>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申し込み内容</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確認・承認</a:t>
            </a:r>
          </a:p>
        </p:txBody>
      </p:sp>
      <p:sp>
        <p:nvSpPr>
          <p:cNvPr id="12" name="山形 11"/>
          <p:cNvSpPr/>
          <p:nvPr/>
        </p:nvSpPr>
        <p:spPr bwMode="auto">
          <a:xfrm>
            <a:off x="6168009" y="2693640"/>
            <a:ext cx="1067190" cy="849381"/>
          </a:xfrm>
          <a:prstGeom prst="chevron">
            <a:avLst>
              <a:gd name="adj" fmla="val 25836"/>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承認</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メール</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送信</a:t>
            </a:r>
          </a:p>
        </p:txBody>
      </p:sp>
      <p:sp>
        <p:nvSpPr>
          <p:cNvPr id="13" name="山形 12"/>
          <p:cNvSpPr/>
          <p:nvPr/>
        </p:nvSpPr>
        <p:spPr bwMode="auto">
          <a:xfrm>
            <a:off x="6168009" y="4149080"/>
            <a:ext cx="1076988" cy="774210"/>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承認メール</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受信</a:t>
            </a:r>
          </a:p>
        </p:txBody>
      </p:sp>
      <p:sp>
        <p:nvSpPr>
          <p:cNvPr id="14" name="テキスト ボックス 13"/>
          <p:cNvSpPr txBox="1"/>
          <p:nvPr/>
        </p:nvSpPr>
        <p:spPr>
          <a:xfrm>
            <a:off x="6270537" y="5147900"/>
            <a:ext cx="1107996" cy="369332"/>
          </a:xfrm>
          <a:prstGeom prst="rect">
            <a:avLst/>
          </a:prstGeom>
          <a:solidFill>
            <a:srgbClr val="D00216"/>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smtClean="0">
                <a:ln>
                  <a:noFill/>
                </a:ln>
                <a:solidFill>
                  <a:srgbClr val="FFFFFF"/>
                </a:solidFill>
                <a:effectLst/>
                <a:uLnTx/>
                <a:uFillTx/>
              </a:rPr>
              <a:t>契約成立</a:t>
            </a:r>
          </a:p>
        </p:txBody>
      </p:sp>
      <p:sp>
        <p:nvSpPr>
          <p:cNvPr id="15" name="ホームベース 14"/>
          <p:cNvSpPr/>
          <p:nvPr/>
        </p:nvSpPr>
        <p:spPr bwMode="auto">
          <a:xfrm>
            <a:off x="7403361" y="2693639"/>
            <a:ext cx="1584176" cy="849381"/>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制作・掲載準備</a:t>
            </a:r>
          </a:p>
        </p:txBody>
      </p:sp>
      <p:sp>
        <p:nvSpPr>
          <p:cNvPr id="16" name="ホームベース 15"/>
          <p:cNvSpPr/>
          <p:nvPr/>
        </p:nvSpPr>
        <p:spPr bwMode="auto">
          <a:xfrm>
            <a:off x="9036374" y="2693640"/>
            <a:ext cx="804042" cy="849380"/>
          </a:xfrm>
          <a:prstGeom prst="homePlate">
            <a:avLst>
              <a:gd name="adj" fmla="val 0"/>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納品</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・掲載</a:t>
            </a:r>
          </a:p>
        </p:txBody>
      </p:sp>
      <p:sp>
        <p:nvSpPr>
          <p:cNvPr id="17" name="ホームベース 16"/>
          <p:cNvSpPr/>
          <p:nvPr/>
        </p:nvSpPr>
        <p:spPr bwMode="auto">
          <a:xfrm>
            <a:off x="9938377" y="2693640"/>
            <a:ext cx="1198183" cy="849380"/>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請求書</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発行</a:t>
            </a:r>
          </a:p>
        </p:txBody>
      </p:sp>
      <p:sp>
        <p:nvSpPr>
          <p:cNvPr id="18" name="ホームベース 17"/>
          <p:cNvSpPr/>
          <p:nvPr/>
        </p:nvSpPr>
        <p:spPr bwMode="auto">
          <a:xfrm>
            <a:off x="7853854" y="4136535"/>
            <a:ext cx="2418610" cy="806939"/>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確認・検収</a:t>
            </a:r>
          </a:p>
        </p:txBody>
      </p:sp>
      <p:sp>
        <p:nvSpPr>
          <p:cNvPr id="19" name="ホームベース 18"/>
          <p:cNvSpPr/>
          <p:nvPr/>
        </p:nvSpPr>
        <p:spPr bwMode="auto">
          <a:xfrm>
            <a:off x="10346166" y="4149080"/>
            <a:ext cx="1006418" cy="774210"/>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お支払い</a:t>
            </a:r>
          </a:p>
        </p:txBody>
      </p:sp>
      <p:sp>
        <p:nvSpPr>
          <p:cNvPr id="20" name="タイトル 2"/>
          <p:cNvSpPr txBox="1">
            <a:spLocks/>
          </p:cNvSpPr>
          <p:nvPr/>
        </p:nvSpPr>
        <p:spPr>
          <a:xfrm>
            <a:off x="3575720" y="5025132"/>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・商品のセールスシート</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・該当する約款</a:t>
            </a:r>
          </a:p>
        </p:txBody>
      </p:sp>
      <p:cxnSp>
        <p:nvCxnSpPr>
          <p:cNvPr id="21" name="直線コネクタ 20"/>
          <p:cNvCxnSpPr/>
          <p:nvPr/>
        </p:nvCxnSpPr>
        <p:spPr>
          <a:xfrm flipH="1">
            <a:off x="1917378" y="2693640"/>
            <a:ext cx="2158" cy="921668"/>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1919536" y="4116840"/>
            <a:ext cx="0" cy="896336"/>
          </a:xfrm>
          <a:prstGeom prst="line">
            <a:avLst/>
          </a:prstGeom>
          <a:noFill/>
          <a:ln w="76200" cap="flat" cmpd="sng" algn="ctr">
            <a:solidFill>
              <a:sysClr val="windowText" lastClr="000000"/>
            </a:solidFill>
            <a:prstDash val="solid"/>
          </a:ln>
          <a:effectLst/>
        </p:spPr>
      </p:cxnSp>
      <p:sp>
        <p:nvSpPr>
          <p:cNvPr id="24" name="タイトル 2"/>
          <p:cNvSpPr txBox="1">
            <a:spLocks/>
          </p:cNvSpPr>
          <p:nvPr/>
        </p:nvSpPr>
        <p:spPr>
          <a:xfrm>
            <a:off x="119336" y="1484912"/>
            <a:ext cx="12072664" cy="1656056"/>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r>
              <a:rPr lang="ja-JP" altLang="en-US" sz="1600" dirty="0" smtClean="0">
                <a:solidFill>
                  <a:schemeClr val="tx1">
                    <a:lumMod val="65000"/>
                    <a:lumOff val="35000"/>
                  </a:schemeClr>
                </a:solidFill>
                <a:latin typeface="+mj-lt"/>
              </a:rPr>
              <a:t>以下のフローに沿ってお申し込みの上、</a:t>
            </a:r>
            <a:r>
              <a:rPr lang="ja-JP" altLang="en-US" sz="1600" dirty="0" smtClean="0">
                <a:solidFill>
                  <a:schemeClr val="tx1">
                    <a:lumMod val="65000"/>
                    <a:lumOff val="35000"/>
                  </a:schemeClr>
                </a:solidFill>
              </a:rPr>
              <a:t>クリエイティブ</a:t>
            </a:r>
            <a:r>
              <a:rPr lang="ja-JP" altLang="en-US" sz="1600" dirty="0">
                <a:solidFill>
                  <a:schemeClr val="tx1">
                    <a:lumMod val="65000"/>
                    <a:lumOff val="35000"/>
                  </a:schemeClr>
                </a:solidFill>
              </a:rPr>
              <a:t>制作委託約款の第</a:t>
            </a:r>
            <a:r>
              <a:rPr lang="en-US" altLang="ja-JP" sz="1600" dirty="0">
                <a:solidFill>
                  <a:schemeClr val="tx1">
                    <a:lumMod val="65000"/>
                    <a:lumOff val="35000"/>
                  </a:schemeClr>
                </a:solidFill>
              </a:rPr>
              <a:t>9</a:t>
            </a:r>
            <a:r>
              <a:rPr lang="ja-JP" altLang="en-US" sz="1600" dirty="0">
                <a:solidFill>
                  <a:schemeClr val="tx1">
                    <a:lumMod val="65000"/>
                    <a:lumOff val="35000"/>
                  </a:schemeClr>
                </a:solidFill>
              </a:rPr>
              <a:t>条</a:t>
            </a:r>
            <a:r>
              <a:rPr lang="en-US" altLang="ja-JP" sz="1600" dirty="0">
                <a:solidFill>
                  <a:schemeClr val="tx1">
                    <a:lumMod val="65000"/>
                    <a:lumOff val="35000"/>
                  </a:schemeClr>
                </a:solidFill>
              </a:rPr>
              <a:t>(2)</a:t>
            </a:r>
            <a:r>
              <a:rPr lang="ja-JP" altLang="en-US" sz="1600" dirty="0">
                <a:solidFill>
                  <a:schemeClr val="tx1">
                    <a:lumMod val="65000"/>
                    <a:lumOff val="35000"/>
                  </a:schemeClr>
                </a:solidFill>
              </a:rPr>
              <a:t>支払条件</a:t>
            </a:r>
            <a:r>
              <a:rPr lang="en-US" altLang="ja-JP" sz="1600" dirty="0">
                <a:solidFill>
                  <a:schemeClr val="tx1">
                    <a:lumMod val="65000"/>
                    <a:lumOff val="35000"/>
                  </a:schemeClr>
                </a:solidFill>
              </a:rPr>
              <a:t>2</a:t>
            </a:r>
            <a:r>
              <a:rPr lang="ja-JP" altLang="en-US" sz="1600" dirty="0" smtClean="0">
                <a:solidFill>
                  <a:schemeClr val="tx1">
                    <a:lumMod val="65000"/>
                    <a:lumOff val="35000"/>
                  </a:schemeClr>
                </a:solidFill>
              </a:rPr>
              <a:t>にしたがってお支払いいただきます</a:t>
            </a:r>
            <a:r>
              <a:rPr lang="ja-JP" altLang="en-US" sz="1600" dirty="0">
                <a:solidFill>
                  <a:schemeClr val="tx1">
                    <a:lumMod val="65000"/>
                    <a:lumOff val="35000"/>
                  </a:schemeClr>
                </a:solidFill>
              </a:rPr>
              <a:t>。</a:t>
            </a:r>
            <a:r>
              <a:rPr lang="en-US" altLang="ja-JP" sz="1200" dirty="0" smtClean="0">
                <a:solidFill>
                  <a:schemeClr val="tx1">
                    <a:lumMod val="65000"/>
                    <a:lumOff val="35000"/>
                  </a:schemeClr>
                </a:solidFill>
              </a:rPr>
              <a:t>※</a:t>
            </a:r>
            <a:endParaRPr lang="en-US" altLang="ja-JP" sz="1100" dirty="0" smtClean="0">
              <a:solidFill>
                <a:schemeClr val="tx1">
                  <a:lumMod val="65000"/>
                  <a:lumOff val="35000"/>
                </a:schemeClr>
              </a:solidFill>
            </a:endParaRPr>
          </a:p>
          <a:p>
            <a:r>
              <a:rPr lang="ja-JP" altLang="en-US" sz="1600" dirty="0" smtClean="0">
                <a:solidFill>
                  <a:schemeClr val="tx1">
                    <a:lumMod val="65000"/>
                    <a:lumOff val="35000"/>
                  </a:schemeClr>
                </a:solidFill>
              </a:rPr>
              <a:t>ただし</a:t>
            </a:r>
            <a:r>
              <a:rPr lang="ja-JP" altLang="en-US" sz="1600" dirty="0">
                <a:solidFill>
                  <a:schemeClr val="tx1">
                    <a:lumMod val="65000"/>
                    <a:lumOff val="35000"/>
                  </a:schemeClr>
                </a:solidFill>
              </a:rPr>
              <a:t>、協賛内容のうち広告配信を伴うものは当該広告商品のお申し込み方法に準じます</a:t>
            </a:r>
            <a:r>
              <a:rPr lang="ja-JP" altLang="en-US" sz="1600" dirty="0" smtClean="0">
                <a:solidFill>
                  <a:schemeClr val="tx1">
                    <a:lumMod val="65000"/>
                    <a:lumOff val="35000"/>
                  </a:schemeClr>
                </a:solidFill>
              </a:rPr>
              <a:t>。</a:t>
            </a:r>
            <a:endParaRPr lang="en-US" altLang="ja-JP" sz="1600" dirty="0" smtClean="0">
              <a:solidFill>
                <a:schemeClr val="tx1">
                  <a:lumMod val="65000"/>
                  <a:lumOff val="35000"/>
                </a:schemeClr>
              </a:solidFill>
            </a:endParaRPr>
          </a:p>
          <a:p>
            <a:r>
              <a:rPr lang="en-US" altLang="ja-JP" sz="1200" dirty="0">
                <a:solidFill>
                  <a:schemeClr val="tx1">
                    <a:lumMod val="65000"/>
                    <a:lumOff val="35000"/>
                  </a:schemeClr>
                </a:solidFill>
              </a:rPr>
              <a:t>※Yahoo!</a:t>
            </a:r>
            <a:r>
              <a:rPr lang="ja-JP" altLang="en-US" sz="1200" dirty="0">
                <a:solidFill>
                  <a:schemeClr val="tx1">
                    <a:lumMod val="65000"/>
                    <a:lumOff val="35000"/>
                  </a:schemeClr>
                </a:solidFill>
              </a:rPr>
              <a:t>ファイナンス　タイアップ　制作・</a:t>
            </a:r>
            <a:r>
              <a:rPr lang="ja-JP" altLang="en-US" sz="1200" dirty="0" smtClean="0">
                <a:solidFill>
                  <a:schemeClr val="tx1">
                    <a:lumMod val="65000"/>
                    <a:lumOff val="35000"/>
                  </a:schemeClr>
                </a:solidFill>
              </a:rPr>
              <a:t>掲載費のみ該当します。</a:t>
            </a:r>
            <a:endParaRPr lang="en-US" altLang="ja-JP" sz="1200" dirty="0" smtClean="0">
              <a:solidFill>
                <a:schemeClr val="tx1">
                  <a:lumMod val="65000"/>
                  <a:lumOff val="35000"/>
                </a:schemeClr>
              </a:solidFill>
            </a:endParaRPr>
          </a:p>
        </p:txBody>
      </p:sp>
      <p:sp>
        <p:nvSpPr>
          <p:cNvPr id="23" name="タイトル 2"/>
          <p:cNvSpPr txBox="1">
            <a:spLocks/>
          </p:cNvSpPr>
          <p:nvPr/>
        </p:nvSpPr>
        <p:spPr>
          <a:xfrm>
            <a:off x="6023992" y="5463366"/>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lvl="0"/>
            <a:r>
              <a:rPr lang="en-US" altLang="ja-JP" sz="1100" dirty="0" smtClean="0">
                <a:latin typeface="+mj-lt"/>
              </a:rPr>
              <a:t>※</a:t>
            </a:r>
            <a:r>
              <a:rPr lang="ja-JP" altLang="en-US" sz="1100" dirty="0" smtClean="0">
                <a:latin typeface="+mj-lt"/>
              </a:rPr>
              <a:t>これ以降のキャンセルは</a:t>
            </a:r>
            <a:endParaRPr lang="en-US" altLang="ja-JP" sz="1100" dirty="0" smtClean="0">
              <a:latin typeface="+mj-lt"/>
            </a:endParaRPr>
          </a:p>
          <a:p>
            <a:pPr lvl="0"/>
            <a:r>
              <a:rPr lang="ja-JP" altLang="en-US" sz="1100" dirty="0" smtClean="0">
                <a:latin typeface="+mj-lt"/>
              </a:rPr>
              <a:t>不可となります</a:t>
            </a:r>
            <a:endParaRPr lang="ja-JP" altLang="en-US" sz="1100" dirty="0">
              <a:latin typeface="+mj-lt"/>
            </a:endParaRPr>
          </a:p>
        </p:txBody>
      </p:sp>
    </p:spTree>
    <p:extLst>
      <p:ext uri="{BB962C8B-B14F-4D97-AF65-F5344CB8AC3E}">
        <p14:creationId xmlns:p14="http://schemas.microsoft.com/office/powerpoint/2010/main" val="4228282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Rectangle 46"/>
          <p:cNvSpPr>
            <a:spLocks noChangeArrowheads="1"/>
          </p:cNvSpPr>
          <p:nvPr/>
        </p:nvSpPr>
        <p:spPr bwMode="auto">
          <a:xfrm>
            <a:off x="479376" y="1052736"/>
            <a:ext cx="11546690" cy="5663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800" dirty="0" smtClean="0">
                <a:latin typeface="メイリオ"/>
                <a:ea typeface="メイリオ"/>
              </a:rPr>
              <a:t>■</a:t>
            </a:r>
            <a:r>
              <a:rPr lang="ja-JP" altLang="en-US" sz="700" dirty="0">
                <a:latin typeface="メイリオ"/>
                <a:ea typeface="メイリオ"/>
              </a:rPr>
              <a:t>　</a:t>
            </a:r>
            <a:r>
              <a:rPr lang="ja-JP" altLang="en-US" sz="1800" dirty="0">
                <a:latin typeface="メイリオ"/>
                <a:ea typeface="メイリオ"/>
              </a:rPr>
              <a:t>編集・制作</a:t>
            </a:r>
            <a:endParaRPr lang="en-US" altLang="ja-JP" sz="1800" dirty="0">
              <a:latin typeface="メイリオ"/>
              <a:ea typeface="メイリオ"/>
            </a:endParaRPr>
          </a:p>
          <a:p>
            <a:pPr eaLnBrk="1" hangingPunct="1">
              <a:spcBef>
                <a:spcPct val="0"/>
              </a:spcBef>
              <a:buFontTx/>
              <a:buNone/>
            </a:pPr>
            <a:r>
              <a:rPr lang="ja-JP" altLang="en-US" sz="1400" dirty="0" smtClean="0">
                <a:latin typeface="メイリオ" panose="020B0604030504040204" pitchFamily="50" charset="-128"/>
                <a:ea typeface="メイリオ" panose="020B0604030504040204" pitchFamily="50" charset="-128"/>
              </a:rPr>
              <a:t>　・企画</a:t>
            </a:r>
            <a:r>
              <a:rPr lang="ja-JP" altLang="en-US" sz="1400" dirty="0">
                <a:latin typeface="メイリオ" panose="020B0604030504040204" pitchFamily="50" charset="-128"/>
                <a:ea typeface="メイリオ" panose="020B0604030504040204" pitchFamily="50" charset="-128"/>
              </a:rPr>
              <a:t>ページ構成のための素材は、申込者・広告主様より完全パッケージ状態で納品いただきますが</a:t>
            </a:r>
            <a:r>
              <a:rPr lang="ja-JP" altLang="en-US" sz="1400" dirty="0" smtClean="0">
                <a:latin typeface="メイリオ" panose="020B0604030504040204" pitchFamily="50" charset="-128"/>
                <a:ea typeface="メイリオ" panose="020B0604030504040204" pitchFamily="50" charset="-128"/>
              </a:rPr>
              <a:t>、</a:t>
            </a:r>
            <a:endParaRPr lang="en-US" altLang="ja-JP" sz="1400" dirty="0" smtClean="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　弊社</a:t>
            </a:r>
            <a:r>
              <a:rPr lang="ja-JP" altLang="en-US" sz="1400" dirty="0">
                <a:latin typeface="メイリオ" panose="020B0604030504040204" pitchFamily="50" charset="-128"/>
                <a:ea typeface="メイリオ" panose="020B0604030504040204" pitchFamily="50" charset="-128"/>
              </a:rPr>
              <a:t>のガイドラインや判断に応じて、加筆や修正をさせていただく場合があります。</a:t>
            </a:r>
            <a:endParaRPr lang="en-US" altLang="ja-JP" sz="14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a:t>
            </a:r>
            <a:r>
              <a:rPr lang="ja-JP" altLang="en-US" sz="1400" dirty="0">
                <a:latin typeface="メイリオ" panose="020B0604030504040204" pitchFamily="50" charset="-128"/>
                <a:ea typeface="メイリオ" panose="020B0604030504040204" pitchFamily="50" charset="-128"/>
              </a:rPr>
              <a:t>申込者・広告</a:t>
            </a:r>
            <a:r>
              <a:rPr lang="ja-JP" altLang="en-US" sz="1400" dirty="0" smtClean="0">
                <a:latin typeface="メイリオ" panose="020B0604030504040204" pitchFamily="50" charset="-128"/>
                <a:ea typeface="メイリオ" panose="020B0604030504040204" pitchFamily="50" charset="-128"/>
              </a:rPr>
              <a:t>主様より提供</a:t>
            </a:r>
            <a:r>
              <a:rPr lang="ja-JP" altLang="en-US" sz="1400" dirty="0">
                <a:latin typeface="メイリオ" panose="020B0604030504040204" pitchFamily="50" charset="-128"/>
                <a:ea typeface="メイリオ" panose="020B0604030504040204" pitchFamily="50" charset="-128"/>
              </a:rPr>
              <a:t>いただく製品画像等の素材については第三者の権利を侵害するものではないこと、および記載内容</a:t>
            </a:r>
            <a:r>
              <a:rPr lang="ja-JP" altLang="en-US" sz="1400" dirty="0" smtClean="0">
                <a:latin typeface="メイリオ" panose="020B0604030504040204" pitchFamily="50" charset="-128"/>
                <a:ea typeface="メイリオ" panose="020B0604030504040204" pitchFamily="50" charset="-128"/>
              </a:rPr>
              <a:t>に係わる</a:t>
            </a:r>
            <a:endParaRPr lang="en-US" altLang="ja-JP" sz="1400" dirty="0" smtClean="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　財産権</a:t>
            </a:r>
            <a:r>
              <a:rPr lang="ja-JP" altLang="en-US" sz="1400" dirty="0">
                <a:latin typeface="メイリオ" panose="020B0604030504040204" pitchFamily="50" charset="-128"/>
                <a:ea typeface="メイリオ" panose="020B0604030504040204" pitchFamily="50" charset="-128"/>
              </a:rPr>
              <a:t>全ての権利処理が完了していること、情報の正確性に</a:t>
            </a:r>
            <a:r>
              <a:rPr lang="ja-JP" altLang="en-US" sz="1400" dirty="0" smtClean="0">
                <a:latin typeface="メイリオ" panose="020B0604030504040204" pitchFamily="50" charset="-128"/>
                <a:ea typeface="メイリオ" panose="020B0604030504040204" pitchFamily="50" charset="-128"/>
              </a:rPr>
              <a:t>ついてヤフーに</a:t>
            </a:r>
            <a:r>
              <a:rPr lang="ja-JP" altLang="en-US" sz="1400" dirty="0">
                <a:latin typeface="メイリオ" panose="020B0604030504040204" pitchFamily="50" charset="-128"/>
                <a:ea typeface="メイリオ" panose="020B0604030504040204" pitchFamily="50" charset="-128"/>
              </a:rPr>
              <a:t>対して保証いただくものとします。</a:t>
            </a:r>
            <a:endParaRPr lang="en-US" altLang="ja-JP" sz="1400" dirty="0">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・企画ページ上</a:t>
            </a:r>
            <a:r>
              <a:rPr lang="ja-JP" altLang="en-US" sz="1400" dirty="0">
                <a:latin typeface="メイリオ" panose="020B0604030504040204" pitchFamily="50" charset="-128"/>
                <a:ea typeface="メイリオ" panose="020B0604030504040204" pitchFamily="50" charset="-128"/>
              </a:rPr>
              <a:t>に</a:t>
            </a:r>
            <a:r>
              <a:rPr lang="ja-JP" altLang="en-US" sz="1400" dirty="0" smtClean="0">
                <a:latin typeface="メイリオ" panose="020B0604030504040204" pitchFamily="50" charset="-128"/>
                <a:ea typeface="メイリオ" panose="020B0604030504040204" pitchFamily="50" charset="-128"/>
              </a:rPr>
              <a:t>は「</a:t>
            </a:r>
            <a:r>
              <a:rPr lang="ja-JP" altLang="en-US" sz="1400" dirty="0">
                <a:latin typeface="メイリオ" panose="020B0604030504040204" pitchFamily="50" charset="-128"/>
                <a:ea typeface="メイリオ" panose="020B0604030504040204" pitchFamily="50" charset="-128"/>
              </a:rPr>
              <a:t>提供：○○」の</a:t>
            </a:r>
            <a:r>
              <a:rPr lang="ja-JP" altLang="en-US" sz="1400" dirty="0" smtClean="0">
                <a:latin typeface="メイリオ" panose="020B0604030504040204" pitchFamily="50" charset="-128"/>
                <a:ea typeface="メイリオ" panose="020B0604030504040204" pitchFamily="50" charset="-128"/>
              </a:rPr>
              <a:t>スポンサークレジットの掲載が</a:t>
            </a:r>
            <a:r>
              <a:rPr lang="ja-JP" altLang="en-US" sz="1400" dirty="0">
                <a:latin typeface="メイリオ" panose="020B0604030504040204" pitchFamily="50" charset="-128"/>
                <a:ea typeface="メイリオ" panose="020B0604030504040204" pitchFamily="50" charset="-128"/>
              </a:rPr>
              <a:t>必須となります。</a:t>
            </a:r>
            <a:endParaRPr lang="en-US" altLang="ja-JP" sz="1400" dirty="0">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400" dirty="0" smtClean="0">
                <a:latin typeface="メイリオ"/>
                <a:ea typeface="メイリオ"/>
              </a:rPr>
              <a:t>　・原則として掲載終了後はアーカイブ保存せず、企画ページは削除いたします。</a:t>
            </a:r>
            <a:endParaRPr lang="en-US" altLang="ja-JP" sz="1400" dirty="0" smtClean="0">
              <a:latin typeface="メイリオ"/>
              <a:ea typeface="メイリオ"/>
            </a:endParaRPr>
          </a:p>
          <a:p>
            <a:pPr marL="0" lvl="0" indent="0" eaLnBrk="1" hangingPunct="1">
              <a:spcBef>
                <a:spcPct val="0"/>
              </a:spcBef>
              <a:buNone/>
              <a:defRPr/>
            </a:pPr>
            <a:r>
              <a:rPr lang="ja-JP" altLang="en-US" sz="1400" dirty="0">
                <a:latin typeface="メイリオ"/>
                <a:ea typeface="メイリオ"/>
              </a:rPr>
              <a:t>　</a:t>
            </a:r>
            <a:r>
              <a:rPr lang="ja-JP" altLang="en-US" sz="1400" dirty="0" smtClean="0">
                <a:latin typeface="メイリオ"/>
                <a:ea typeface="メイリオ"/>
              </a:rPr>
              <a:t>・企画ページから</a:t>
            </a:r>
            <a:r>
              <a:rPr lang="ja-JP" altLang="en-US" sz="1400" dirty="0">
                <a:latin typeface="メイリオ"/>
                <a:ea typeface="メイリオ"/>
              </a:rPr>
              <a:t>広告主様</a:t>
            </a:r>
            <a:r>
              <a:rPr lang="ja-JP" altLang="en-US" sz="1400" dirty="0" smtClean="0">
                <a:latin typeface="メイリオ"/>
                <a:ea typeface="メイリオ"/>
              </a:rPr>
              <a:t>サイト</a:t>
            </a:r>
            <a:r>
              <a:rPr lang="ja-JP" altLang="en-US" sz="1400" dirty="0">
                <a:latin typeface="メイリオ"/>
                <a:ea typeface="メイリオ"/>
              </a:rPr>
              <a:t>へ誘導するバナーやテキストリンクに、効果計測用</a:t>
            </a:r>
            <a:r>
              <a:rPr lang="en-US" altLang="ja-JP" sz="1400" dirty="0">
                <a:latin typeface="メイリオ"/>
                <a:ea typeface="メイリオ"/>
              </a:rPr>
              <a:t>URL</a:t>
            </a:r>
            <a:r>
              <a:rPr lang="ja-JP" altLang="en-US" sz="1400" dirty="0">
                <a:latin typeface="メイリオ"/>
                <a:ea typeface="メイリオ"/>
              </a:rPr>
              <a:t>を設定する</a:t>
            </a:r>
            <a:r>
              <a:rPr lang="ja-JP" altLang="en-US" sz="1400" dirty="0" smtClean="0">
                <a:latin typeface="メイリオ"/>
                <a:ea typeface="メイリオ"/>
              </a:rPr>
              <a:t>ことはできませ</a:t>
            </a:r>
            <a:r>
              <a:rPr lang="ja-JP" altLang="en-US" sz="1400" dirty="0">
                <a:latin typeface="メイリオ"/>
                <a:ea typeface="メイリオ"/>
              </a:rPr>
              <a:t>ん</a:t>
            </a:r>
            <a:r>
              <a:rPr lang="ja-JP" altLang="en-US" sz="1400" dirty="0" smtClean="0">
                <a:latin typeface="メイリオ"/>
                <a:ea typeface="メイリオ"/>
              </a:rPr>
              <a:t>。</a:t>
            </a:r>
            <a:endParaRPr lang="en-US" altLang="ja-JP" sz="700" dirty="0">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8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800" dirty="0" smtClean="0">
                <a:latin typeface="メイリオ"/>
                <a:ea typeface="メイリオ"/>
              </a:rPr>
              <a:t>■</a:t>
            </a:r>
            <a:r>
              <a:rPr lang="ja-JP" altLang="en-US" sz="700" dirty="0">
                <a:latin typeface="メイリオ"/>
                <a:ea typeface="メイリオ"/>
              </a:rPr>
              <a:t>　</a:t>
            </a:r>
            <a:r>
              <a:rPr lang="ja-JP" altLang="en-US" sz="1800" dirty="0">
                <a:latin typeface="メイリオ"/>
                <a:ea typeface="メイリオ"/>
              </a:rPr>
              <a:t>災害情報告知モジュールの掲載</a:t>
            </a:r>
            <a:endParaRPr lang="en-US" altLang="ja-JP" sz="1800" dirty="0">
              <a:latin typeface="メイリオ"/>
              <a:ea typeface="メイリオ"/>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・地震、津波、その他有事が発生した際</a:t>
            </a:r>
            <a:r>
              <a:rPr lang="ja-JP" altLang="en-US" sz="1400" dirty="0" smtClean="0">
                <a:latin typeface="メイリオ" panose="020B0604030504040204" pitchFamily="50" charset="-128"/>
                <a:ea typeface="メイリオ" panose="020B0604030504040204" pitchFamily="50" charset="-128"/>
              </a:rPr>
              <a:t>、ヤフーを</a:t>
            </a:r>
            <a:r>
              <a:rPr lang="ja-JP" altLang="en-US" sz="1400" dirty="0">
                <a:latin typeface="メイリオ" panose="020B0604030504040204" pitchFamily="50" charset="-128"/>
                <a:ea typeface="メイリオ" panose="020B0604030504040204" pitchFamily="50" charset="-128"/>
              </a:rPr>
              <a:t>利用するお客様に対して速やかに災害情報をお伝えするために、</a:t>
            </a:r>
            <a:endParaRPr lang="en-US" altLang="ja-JP" sz="14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企画ページについても</a:t>
            </a:r>
            <a:r>
              <a:rPr lang="ja-JP" altLang="en-US" sz="1400" dirty="0">
                <a:latin typeface="メイリオ" panose="020B0604030504040204" pitchFamily="50" charset="-128"/>
                <a:ea typeface="メイリオ" panose="020B0604030504040204" pitchFamily="50" charset="-128"/>
              </a:rPr>
              <a:t>、ページ上部に災害情報告知モジュールの掲載を行います</a:t>
            </a:r>
            <a:r>
              <a:rPr lang="ja-JP" altLang="en-US" sz="1400" dirty="0" smtClean="0">
                <a:latin typeface="メイリオ" panose="020B0604030504040204" pitchFamily="50" charset="-128"/>
                <a:ea typeface="メイリオ" panose="020B0604030504040204" pitchFamily="50" charset="-128"/>
              </a:rPr>
              <a:t>。</a:t>
            </a:r>
            <a:endParaRPr lang="en-US" altLang="ja-JP" sz="1400" dirty="0" smtClean="0">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latin typeface="メイリオ"/>
                <a:ea typeface="メイリオ"/>
              </a:rPr>
              <a:t>　　</a:t>
            </a:r>
            <a:r>
              <a:rPr lang="en-US" altLang="ja-JP" sz="1050" dirty="0">
                <a:latin typeface="メイリオ"/>
                <a:ea typeface="メイリオ"/>
              </a:rPr>
              <a:t>※</a:t>
            </a:r>
            <a:r>
              <a:rPr lang="ja-JP" altLang="en-US" sz="1050" dirty="0">
                <a:latin typeface="メイリオ"/>
                <a:ea typeface="メイリオ"/>
              </a:rPr>
              <a:t>掲載方法（場所、内容、タイミングと期間など）は</a:t>
            </a:r>
            <a:r>
              <a:rPr lang="ja-JP" altLang="en-US" sz="1050" dirty="0" smtClean="0">
                <a:latin typeface="メイリオ"/>
                <a:ea typeface="メイリオ"/>
              </a:rPr>
              <a:t>、ヤフーの</a:t>
            </a:r>
            <a:r>
              <a:rPr lang="ja-JP" altLang="en-US" sz="1050" dirty="0">
                <a:latin typeface="メイリオ"/>
                <a:ea typeface="メイリオ"/>
              </a:rPr>
              <a:t>統一運用ルール</a:t>
            </a:r>
            <a:r>
              <a:rPr lang="ja-JP" altLang="en-US" sz="1050" dirty="0" smtClean="0">
                <a:latin typeface="メイリオ"/>
                <a:ea typeface="メイリオ"/>
              </a:rPr>
              <a:t>にしたがいます。</a:t>
            </a:r>
            <a:endParaRPr lang="en-US" altLang="ja-JP" sz="1050" dirty="0">
              <a:latin typeface="メイリオ"/>
              <a:ea typeface="メイリオ"/>
            </a:endParaRPr>
          </a:p>
          <a:p>
            <a:pPr eaLnBrk="1" hangingPunct="1">
              <a:spcBef>
                <a:spcPct val="0"/>
              </a:spcBef>
              <a:buFontTx/>
              <a:buNone/>
            </a:pPr>
            <a:endParaRPr lang="en-US" altLang="ja-JP" sz="18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800" dirty="0" smtClean="0">
                <a:latin typeface="メイリオ"/>
                <a:ea typeface="メイリオ"/>
              </a:rPr>
              <a:t>■</a:t>
            </a:r>
            <a:r>
              <a:rPr lang="ja-JP" altLang="en-US" sz="700" dirty="0">
                <a:latin typeface="メイリオ"/>
                <a:ea typeface="メイリオ"/>
              </a:rPr>
              <a:t>　</a:t>
            </a:r>
            <a:r>
              <a:rPr lang="ja-JP" altLang="en-US" sz="1800" dirty="0">
                <a:latin typeface="メイリオ"/>
                <a:ea typeface="メイリオ"/>
              </a:rPr>
              <a:t>誘導広告</a:t>
            </a: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・誘導広告を申込者・広告主様で制作する場合は、ヤフーが提示するガイドラインを遵守してください。</a:t>
            </a:r>
            <a:endParaRPr lang="ja-JP" altLang="en-US" sz="1400" dirty="0">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400" dirty="0">
                <a:latin typeface="メイリオ"/>
                <a:ea typeface="メイリオ"/>
              </a:rPr>
              <a:t>　</a:t>
            </a:r>
            <a:r>
              <a:rPr lang="ja-JP" altLang="en-US" sz="1400" dirty="0" smtClean="0">
                <a:latin typeface="メイリオ"/>
                <a:ea typeface="メイリオ"/>
              </a:rPr>
              <a:t>・企画ページに効果計測用</a:t>
            </a:r>
            <a:r>
              <a:rPr lang="en-US" altLang="ja-JP" sz="1400" dirty="0" smtClean="0">
                <a:latin typeface="メイリオ"/>
                <a:ea typeface="メイリオ"/>
              </a:rPr>
              <a:t>URL</a:t>
            </a:r>
            <a:r>
              <a:rPr lang="ja-JP" altLang="en-US" sz="1400" dirty="0" smtClean="0">
                <a:latin typeface="メイリオ"/>
                <a:ea typeface="メイリオ"/>
              </a:rPr>
              <a:t>を設定することはできません。</a:t>
            </a:r>
            <a:endParaRPr lang="en-US" altLang="ja-JP" sz="1400" dirty="0" smtClean="0">
              <a:latin typeface="メイリオ"/>
              <a:ea typeface="メイリオ"/>
            </a:endParaRPr>
          </a:p>
          <a:p>
            <a:pPr marL="0" lvl="0" indent="0" eaLnBrk="1" hangingPunct="1">
              <a:spcBef>
                <a:spcPct val="0"/>
              </a:spcBef>
              <a:buNone/>
            </a:pPr>
            <a:endParaRPr lang="en-US" altLang="ja-JP" sz="1800" dirty="0">
              <a:latin typeface="メイリオ"/>
              <a:ea typeface="メイリオ"/>
            </a:endParaRPr>
          </a:p>
          <a:p>
            <a:pPr marL="0" lvl="0" indent="0" eaLnBrk="1" hangingPunct="1">
              <a:spcBef>
                <a:spcPct val="0"/>
              </a:spcBef>
              <a:buNone/>
            </a:pPr>
            <a:r>
              <a:rPr lang="ja-JP" altLang="en-US" sz="1800" dirty="0" smtClean="0">
                <a:latin typeface="メイリオ"/>
                <a:ea typeface="メイリオ"/>
              </a:rPr>
              <a:t>■ 効果</a:t>
            </a:r>
            <a:r>
              <a:rPr lang="ja-JP" altLang="en-US" sz="1800" dirty="0">
                <a:latin typeface="メイリオ"/>
                <a:ea typeface="メイリオ"/>
              </a:rPr>
              <a:t>検証レポート</a:t>
            </a:r>
            <a:endParaRPr lang="en-US" altLang="ja-JP" sz="1800" dirty="0">
              <a:latin typeface="メイリオ"/>
              <a:ea typeface="メイリオ"/>
            </a:endParaRPr>
          </a:p>
          <a:p>
            <a:pPr marL="0" lvl="0" indent="0" eaLnBrk="1" hangingPunct="1">
              <a:spcBef>
                <a:spcPct val="0"/>
              </a:spcBef>
              <a:buNone/>
            </a:pPr>
            <a:r>
              <a:rPr lang="ja-JP" altLang="en-US" sz="1400" dirty="0">
                <a:latin typeface="メイリオ"/>
                <a:ea typeface="メイリオ"/>
              </a:rPr>
              <a:t>　・レポートには、ヤフーの管理するお客様の個人情報</a:t>
            </a:r>
            <a:r>
              <a:rPr lang="en-US" altLang="ja-JP" sz="1400" dirty="0">
                <a:latin typeface="メイリオ"/>
                <a:ea typeface="メイリオ"/>
              </a:rPr>
              <a:t>*1</a:t>
            </a:r>
            <a:r>
              <a:rPr lang="ja-JP" altLang="en-US" sz="1400" dirty="0">
                <a:latin typeface="メイリオ"/>
                <a:ea typeface="メイリオ"/>
              </a:rPr>
              <a:t>（個人情報の保護に関する法律に定める個人情報。以下同じ。）が</a:t>
            </a:r>
            <a:endParaRPr lang="en-US" altLang="ja-JP" sz="1400" dirty="0">
              <a:latin typeface="メイリオ"/>
              <a:ea typeface="メイリオ"/>
            </a:endParaRPr>
          </a:p>
          <a:p>
            <a:pPr marL="0" lvl="0" indent="0" eaLnBrk="1" hangingPunct="1">
              <a:spcBef>
                <a:spcPct val="0"/>
              </a:spcBef>
              <a:buNone/>
            </a:pPr>
            <a:r>
              <a:rPr lang="ja-JP" altLang="en-US" sz="1400" dirty="0">
                <a:latin typeface="メイリオ"/>
                <a:ea typeface="メイリオ"/>
              </a:rPr>
              <a:t>　　</a:t>
            </a:r>
            <a:r>
              <a:rPr lang="ja-JP" altLang="en-US" sz="1400" dirty="0" smtClean="0">
                <a:latin typeface="メイリオ"/>
                <a:ea typeface="メイリオ"/>
              </a:rPr>
              <a:t>含まれる場合があります。</a:t>
            </a:r>
            <a:r>
              <a:rPr lang="ja-JP" altLang="en-US" sz="1400" dirty="0">
                <a:latin typeface="メイリオ"/>
                <a:ea typeface="メイリオ"/>
              </a:rPr>
              <a:t>個人情報の保護に関する法律その他の関係法令・ガイドラインを遵守するとともに、善良な管理者</a:t>
            </a:r>
            <a:r>
              <a:rPr lang="ja-JP" altLang="en-US" sz="1400" dirty="0" smtClean="0">
                <a:latin typeface="メイリオ"/>
                <a:ea typeface="メイリオ"/>
              </a:rPr>
              <a:t>の</a:t>
            </a:r>
            <a:endParaRPr lang="en-US" altLang="ja-JP" sz="1400" dirty="0" smtClean="0">
              <a:latin typeface="メイリオ"/>
              <a:ea typeface="メイリオ"/>
            </a:endParaRPr>
          </a:p>
          <a:p>
            <a:pPr marL="0" lvl="0" indent="0" eaLnBrk="1" hangingPunct="1">
              <a:spcBef>
                <a:spcPct val="0"/>
              </a:spcBef>
              <a:buNone/>
            </a:pPr>
            <a:r>
              <a:rPr lang="ja-JP" altLang="en-US" sz="1400" dirty="0">
                <a:latin typeface="メイリオ"/>
                <a:ea typeface="メイリオ"/>
              </a:rPr>
              <a:t>　</a:t>
            </a:r>
            <a:r>
              <a:rPr lang="ja-JP" altLang="en-US" sz="1400" dirty="0" smtClean="0">
                <a:latin typeface="メイリオ"/>
                <a:ea typeface="メイリオ"/>
              </a:rPr>
              <a:t>　注意をもって</a:t>
            </a:r>
            <a:r>
              <a:rPr lang="ja-JP" altLang="en-US" sz="1400" dirty="0">
                <a:latin typeface="メイリオ"/>
                <a:ea typeface="メイリオ"/>
              </a:rPr>
              <a:t>適切に取り扱い、不正アクセスおよび不正利用の防止に努めていただくようにお願いいたします。</a:t>
            </a:r>
            <a:br>
              <a:rPr lang="ja-JP" altLang="en-US" sz="1400" dirty="0">
                <a:latin typeface="メイリオ"/>
                <a:ea typeface="メイリオ"/>
              </a:rPr>
            </a:br>
            <a:r>
              <a:rPr lang="ja-JP" altLang="en-US" sz="1400" dirty="0">
                <a:latin typeface="メイリオ"/>
                <a:ea typeface="メイリオ"/>
              </a:rPr>
              <a:t>　　</a:t>
            </a:r>
            <a:r>
              <a:rPr lang="en-US" altLang="ja-JP" sz="1050" dirty="0">
                <a:latin typeface="メイリオ"/>
                <a:ea typeface="メイリオ"/>
              </a:rPr>
              <a:t>*1</a:t>
            </a:r>
            <a:r>
              <a:rPr lang="en-US" altLang="ja-JP" sz="1050" dirty="0" smtClean="0">
                <a:latin typeface="メイリオ"/>
                <a:ea typeface="メイリオ"/>
              </a:rPr>
              <a:t>.</a:t>
            </a:r>
            <a:r>
              <a:rPr lang="ja-JP" altLang="en-US" sz="1050" dirty="0" smtClean="0">
                <a:latin typeface="メイリオ"/>
                <a:ea typeface="メイリオ"/>
              </a:rPr>
              <a:t>例：ユーザーアンケートを実施し自由回答を含む場合、ヤフー</a:t>
            </a:r>
            <a:r>
              <a:rPr lang="ja-JP" altLang="en-US" sz="1050" dirty="0">
                <a:latin typeface="メイリオ"/>
                <a:ea typeface="メイリオ"/>
              </a:rPr>
              <a:t>において特定の個人を識別することができる情報に</a:t>
            </a:r>
            <a:r>
              <a:rPr lang="ja-JP" altLang="en-US" sz="1050" dirty="0" smtClean="0">
                <a:latin typeface="メイリオ"/>
                <a:ea typeface="メイリオ"/>
              </a:rPr>
              <a:t>該当</a:t>
            </a:r>
            <a:endParaRPr lang="en-US" altLang="ja-JP" sz="1050" dirty="0">
              <a:latin typeface="メイリオ"/>
              <a:ea typeface="メイリオ"/>
            </a:endParaRPr>
          </a:p>
        </p:txBody>
      </p:sp>
    </p:spTree>
    <p:extLst>
      <p:ext uri="{BB962C8B-B14F-4D97-AF65-F5344CB8AC3E}">
        <p14:creationId xmlns:p14="http://schemas.microsoft.com/office/powerpoint/2010/main" val="3974683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免責事項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7" name="Rectangle 46"/>
          <p:cNvSpPr>
            <a:spLocks noChangeArrowheads="1"/>
          </p:cNvSpPr>
          <p:nvPr/>
        </p:nvSpPr>
        <p:spPr bwMode="auto">
          <a:xfrm>
            <a:off x="454074" y="1052736"/>
            <a:ext cx="11330558" cy="575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800" dirty="0" smtClean="0">
                <a:latin typeface="+mn-ea"/>
                <a:ea typeface="+mn-ea"/>
              </a:rPr>
              <a:t>■ 免責事項</a:t>
            </a:r>
            <a:endParaRPr lang="ja-JP" altLang="en-US" sz="1800" dirty="0">
              <a:latin typeface="+mn-ea"/>
              <a:ea typeface="+mn-ea"/>
            </a:endParaRPr>
          </a:p>
          <a:p>
            <a:pPr marL="266700" indent="-266700" eaLnBrk="1" hangingPunct="1">
              <a:spcBef>
                <a:spcPct val="0"/>
              </a:spcBef>
              <a:buFontTx/>
              <a:buNone/>
              <a:tabLst>
                <a:tab pos="266700" algn="l"/>
              </a:tabLst>
            </a:pPr>
            <a:r>
              <a:rPr lang="ja-JP" altLang="en-US" sz="1400" dirty="0" smtClean="0">
                <a:latin typeface="+mn-ea"/>
                <a:ea typeface="+mn-ea"/>
              </a:rPr>
              <a:t>　・申込者・広告主様の</a:t>
            </a:r>
            <a:r>
              <a:rPr lang="ja-JP" altLang="en-US" sz="1400" dirty="0">
                <a:latin typeface="+mn-ea"/>
                <a:ea typeface="+mn-ea"/>
              </a:rPr>
              <a:t>故意または過失によって、ヤフー</a:t>
            </a:r>
            <a:r>
              <a:rPr lang="ja-JP" altLang="en-US" sz="1400" dirty="0" smtClean="0">
                <a:latin typeface="+mn-ea"/>
                <a:ea typeface="+mn-ea"/>
              </a:rPr>
              <a:t>と申込者間</a:t>
            </a:r>
            <a:r>
              <a:rPr lang="ja-JP" altLang="en-US" sz="1400" dirty="0">
                <a:latin typeface="+mn-ea"/>
                <a:ea typeface="+mn-ea"/>
              </a:rPr>
              <a:t>の広告掲載契約に定める掲載開始日までに企画ページ</a:t>
            </a:r>
            <a:r>
              <a:rPr lang="ja-JP" altLang="en-US" sz="1400" dirty="0" smtClean="0">
                <a:latin typeface="+mn-ea"/>
                <a:ea typeface="+mn-ea"/>
              </a:rPr>
              <a:t>の</a:t>
            </a:r>
            <a:endParaRPr lang="en-US" altLang="ja-JP" sz="1400" dirty="0" smtClean="0">
              <a:latin typeface="+mn-ea"/>
              <a:ea typeface="+mn-ea"/>
            </a:endParaRPr>
          </a:p>
          <a:p>
            <a:pPr marL="266700" indent="-266700" eaLnBrk="1" hangingPunct="1">
              <a:spcBef>
                <a:spcPct val="0"/>
              </a:spcBef>
              <a:buFontTx/>
              <a:buNone/>
              <a:tabLst>
                <a:tab pos="266700" algn="l"/>
              </a:tabLst>
            </a:pPr>
            <a:r>
              <a:rPr lang="ja-JP" altLang="en-US" sz="1400" dirty="0">
                <a:latin typeface="+mn-ea"/>
                <a:ea typeface="+mn-ea"/>
              </a:rPr>
              <a:t>　</a:t>
            </a:r>
            <a:r>
              <a:rPr lang="ja-JP" altLang="en-US" sz="1400" dirty="0" smtClean="0">
                <a:latin typeface="+mn-ea"/>
                <a:ea typeface="+mn-ea"/>
              </a:rPr>
              <a:t>　掲載</a:t>
            </a:r>
            <a:r>
              <a:rPr lang="ja-JP" altLang="en-US" sz="1400" dirty="0">
                <a:latin typeface="+mn-ea"/>
                <a:ea typeface="+mn-ea"/>
              </a:rPr>
              <a:t>を開始できなかった場合、ヤフーは広告掲載契約に基づく企画ページの掲載を履行する義務を免れるものとします</a:t>
            </a:r>
            <a:r>
              <a:rPr lang="ja-JP" altLang="en-US" sz="1400" dirty="0" smtClean="0">
                <a:latin typeface="+mn-ea"/>
                <a:ea typeface="+mn-ea"/>
              </a:rPr>
              <a:t>。</a:t>
            </a:r>
            <a:endParaRPr lang="en-US" altLang="ja-JP" sz="1400" dirty="0" smtClean="0">
              <a:latin typeface="+mn-ea"/>
              <a:ea typeface="+mn-ea"/>
            </a:endParaRPr>
          </a:p>
          <a:p>
            <a:pPr marL="266700" indent="-266700" eaLnBrk="1" hangingPunct="1">
              <a:spcBef>
                <a:spcPct val="0"/>
              </a:spcBef>
              <a:buFontTx/>
              <a:buNone/>
              <a:tabLst>
                <a:tab pos="266700" algn="l"/>
              </a:tabLst>
            </a:pPr>
            <a:r>
              <a:rPr lang="ja-JP" altLang="en-US" sz="1400" dirty="0">
                <a:latin typeface="+mn-ea"/>
                <a:ea typeface="+mn-ea"/>
              </a:rPr>
              <a:t>　</a:t>
            </a:r>
            <a:r>
              <a:rPr lang="ja-JP" altLang="en-US" sz="1400" dirty="0" smtClean="0">
                <a:latin typeface="+mn-ea"/>
                <a:ea typeface="+mn-ea"/>
              </a:rPr>
              <a:t>　また</a:t>
            </a:r>
            <a:r>
              <a:rPr lang="ja-JP" altLang="en-US" sz="1400" dirty="0">
                <a:latin typeface="+mn-ea"/>
                <a:ea typeface="+mn-ea"/>
              </a:rPr>
              <a:t>、その場合、当該企画ページの掲載を行うことができなかった期間の広告料金（広告掲載費、制作費その他広告掲載契約に</a:t>
            </a:r>
            <a:r>
              <a:rPr lang="ja-JP" altLang="en-US" sz="1400" dirty="0" smtClean="0">
                <a:latin typeface="+mn-ea"/>
                <a:ea typeface="+mn-ea"/>
              </a:rPr>
              <a:t>基づき</a:t>
            </a:r>
            <a:endParaRPr lang="en-US" altLang="ja-JP" sz="1400" dirty="0" smtClean="0">
              <a:latin typeface="+mn-ea"/>
              <a:ea typeface="+mn-ea"/>
            </a:endParaRPr>
          </a:p>
          <a:p>
            <a:pPr marL="266700" indent="-266700" eaLnBrk="1" hangingPunct="1">
              <a:spcBef>
                <a:spcPct val="0"/>
              </a:spcBef>
              <a:buFontTx/>
              <a:buNone/>
              <a:tabLst>
                <a:tab pos="266700" algn="l"/>
              </a:tabLst>
            </a:pPr>
            <a:r>
              <a:rPr lang="ja-JP" altLang="en-US" sz="1400" dirty="0">
                <a:latin typeface="+mn-ea"/>
                <a:ea typeface="+mn-ea"/>
              </a:rPr>
              <a:t>　</a:t>
            </a:r>
            <a:r>
              <a:rPr lang="ja-JP" altLang="en-US" sz="1400" dirty="0" smtClean="0">
                <a:latin typeface="+mn-ea"/>
                <a:ea typeface="+mn-ea"/>
              </a:rPr>
              <a:t>　申込者</a:t>
            </a:r>
            <a:r>
              <a:rPr lang="ja-JP" altLang="en-US" sz="1400" dirty="0">
                <a:latin typeface="+mn-ea"/>
                <a:ea typeface="+mn-ea"/>
              </a:rPr>
              <a:t>およびヤフー間で事前に合意した金額をいいます）は何ら減免されません</a:t>
            </a:r>
            <a:r>
              <a:rPr lang="ja-JP" altLang="en-US" sz="1400" dirty="0" smtClean="0">
                <a:latin typeface="+mn-ea"/>
                <a:ea typeface="+mn-ea"/>
              </a:rPr>
              <a:t>。</a:t>
            </a:r>
            <a:endParaRPr lang="en-US" altLang="ja-JP" sz="1400" dirty="0" smtClean="0">
              <a:latin typeface="+mn-ea"/>
              <a:ea typeface="+mn-ea"/>
            </a:endParaRPr>
          </a:p>
          <a:p>
            <a:pPr eaLnBrk="1" hangingPunct="1">
              <a:spcBef>
                <a:spcPct val="0"/>
              </a:spcBef>
              <a:buFontTx/>
              <a:buNone/>
            </a:pPr>
            <a:endParaRPr lang="en-US" altLang="ja-JP" sz="1400" dirty="0" smtClean="0">
              <a:latin typeface="+mn-ea"/>
              <a:ea typeface="+mn-ea"/>
            </a:endParaRPr>
          </a:p>
          <a:p>
            <a:pPr marL="266700" indent="-266700" eaLnBrk="1" hangingPunct="1">
              <a:spcBef>
                <a:spcPct val="0"/>
              </a:spcBef>
              <a:buFontTx/>
              <a:buNone/>
            </a:pPr>
            <a:r>
              <a:rPr lang="ja-JP" altLang="en-US" sz="1400" dirty="0">
                <a:latin typeface="+mn-ea"/>
                <a:ea typeface="+mn-ea"/>
              </a:rPr>
              <a:t>　・</a:t>
            </a:r>
            <a:r>
              <a:rPr lang="ja-JP" altLang="en-US" sz="1400" dirty="0" smtClean="0">
                <a:latin typeface="+mn-ea"/>
                <a:ea typeface="+mn-ea"/>
              </a:rPr>
              <a:t>ヤフー</a:t>
            </a:r>
            <a:r>
              <a:rPr lang="ja-JP" altLang="en-US" sz="1400" dirty="0">
                <a:latin typeface="+mn-ea"/>
                <a:ea typeface="+mn-ea"/>
              </a:rPr>
              <a:t>が定めるサポート環境（</a:t>
            </a:r>
            <a:r>
              <a:rPr lang="en-US" altLang="ja-JP" sz="1400" dirty="0">
                <a:latin typeface="+mn-ea"/>
                <a:ea typeface="+mn-ea"/>
              </a:rPr>
              <a:t>OS/</a:t>
            </a:r>
            <a:r>
              <a:rPr lang="ja-JP" altLang="en-US" sz="1400" dirty="0">
                <a:latin typeface="+mn-ea"/>
                <a:ea typeface="+mn-ea"/>
              </a:rPr>
              <a:t>ブラウザー）以外では、企画ページの非表示や表示崩れを起こす場合があり</a:t>
            </a:r>
            <a:r>
              <a:rPr lang="ja-JP" altLang="en-US" sz="1400" dirty="0" smtClean="0">
                <a:latin typeface="+mn-ea"/>
                <a:ea typeface="+mn-ea"/>
              </a:rPr>
              <a:t>、</a:t>
            </a:r>
            <a:endParaRPr lang="en-US" altLang="ja-JP" sz="1400" dirty="0" smtClean="0">
              <a:latin typeface="+mn-ea"/>
              <a:ea typeface="+mn-ea"/>
            </a:endParaRPr>
          </a:p>
          <a:p>
            <a:pPr marL="266700" indent="-266700" eaLnBrk="1" hangingPunct="1">
              <a:spcBef>
                <a:spcPct val="0"/>
              </a:spcBef>
              <a:buFontTx/>
              <a:buNone/>
            </a:pPr>
            <a:r>
              <a:rPr lang="ja-JP" altLang="en-US" sz="1400" dirty="0">
                <a:latin typeface="+mn-ea"/>
                <a:ea typeface="+mn-ea"/>
              </a:rPr>
              <a:t>　</a:t>
            </a:r>
            <a:r>
              <a:rPr lang="ja-JP" altLang="en-US" sz="1400" dirty="0" smtClean="0">
                <a:latin typeface="+mn-ea"/>
                <a:ea typeface="+mn-ea"/>
              </a:rPr>
              <a:t>　ヤフー</a:t>
            </a:r>
            <a:r>
              <a:rPr lang="ja-JP" altLang="en-US" sz="1400" dirty="0">
                <a:latin typeface="+mn-ea"/>
                <a:ea typeface="+mn-ea"/>
              </a:rPr>
              <a:t>は当該</a:t>
            </a:r>
            <a:r>
              <a:rPr lang="ja-JP" altLang="en-US" sz="1400" dirty="0" smtClean="0">
                <a:latin typeface="+mn-ea"/>
                <a:ea typeface="+mn-ea"/>
              </a:rPr>
              <a:t>非表示また</a:t>
            </a:r>
            <a:r>
              <a:rPr lang="ja-JP" altLang="en-US" sz="1400" dirty="0">
                <a:latin typeface="+mn-ea"/>
                <a:ea typeface="+mn-ea"/>
              </a:rPr>
              <a:t>は表示崩れに関して一切の責任を負いません。</a:t>
            </a:r>
            <a:endParaRPr lang="ja-JP" altLang="en-US" sz="1400" dirty="0" smtClean="0">
              <a:latin typeface="+mn-ea"/>
              <a:ea typeface="+mn-ea"/>
            </a:endParaRPr>
          </a:p>
          <a:p>
            <a:pPr marL="266700" indent="-266700" eaLnBrk="1" hangingPunct="1">
              <a:spcBef>
                <a:spcPct val="0"/>
              </a:spcBef>
              <a:buFontTx/>
              <a:buNone/>
              <a:tabLst>
                <a:tab pos="266700" algn="l"/>
              </a:tabLst>
            </a:pPr>
            <a:endParaRPr lang="en-US" altLang="ja-JP" sz="1400" dirty="0" smtClean="0">
              <a:latin typeface="+mn-ea"/>
              <a:ea typeface="+mn-ea"/>
            </a:endParaRPr>
          </a:p>
          <a:p>
            <a:pPr eaLnBrk="1" hangingPunct="1">
              <a:spcBef>
                <a:spcPct val="0"/>
              </a:spcBef>
              <a:buFontTx/>
              <a:buNone/>
            </a:pPr>
            <a:r>
              <a:rPr lang="ja-JP" altLang="en-US" sz="1400" dirty="0">
                <a:latin typeface="+mn-ea"/>
                <a:ea typeface="+mn-ea"/>
              </a:rPr>
              <a:t>　</a:t>
            </a:r>
            <a:r>
              <a:rPr lang="ja-JP" altLang="en-US" sz="1400" dirty="0" smtClean="0">
                <a:latin typeface="+mn-ea"/>
                <a:ea typeface="+mn-ea"/>
              </a:rPr>
              <a:t>・停電</a:t>
            </a:r>
            <a:r>
              <a:rPr lang="ja-JP" altLang="en-US" sz="1400" dirty="0">
                <a:latin typeface="+mn-ea"/>
                <a:ea typeface="+mn-ea"/>
              </a:rPr>
              <a:t>・通信回線の事故・天災等の不可抗力、通信事業者の不履行、インターネットインフラその他サーバー等</a:t>
            </a:r>
            <a:r>
              <a:rPr lang="ja-JP" altLang="en-US" sz="1400" dirty="0" smtClean="0">
                <a:latin typeface="+mn-ea"/>
                <a:ea typeface="+mn-ea"/>
              </a:rPr>
              <a:t>のシステム上</a:t>
            </a:r>
            <a:r>
              <a:rPr lang="ja-JP" altLang="en-US" sz="1400" dirty="0">
                <a:latin typeface="+mn-ea"/>
                <a:ea typeface="+mn-ea"/>
              </a:rPr>
              <a:t>の</a:t>
            </a:r>
            <a:r>
              <a:rPr lang="ja-JP" altLang="en-US" sz="1400" dirty="0" smtClean="0">
                <a:latin typeface="+mn-ea"/>
                <a:ea typeface="+mn-ea"/>
              </a:rPr>
              <a:t>不具</a:t>
            </a:r>
            <a:endParaRPr lang="en-US" altLang="ja-JP" sz="1400" dirty="0" smtClean="0">
              <a:latin typeface="+mn-ea"/>
              <a:ea typeface="+mn-ea"/>
            </a:endParaRPr>
          </a:p>
          <a:p>
            <a:pPr eaLnBrk="1" hangingPunct="1">
              <a:spcBef>
                <a:spcPct val="0"/>
              </a:spcBef>
              <a:buFontTx/>
              <a:buNone/>
            </a:pPr>
            <a:r>
              <a:rPr lang="ja-JP" altLang="en-US" sz="1400" dirty="0">
                <a:latin typeface="+mn-ea"/>
                <a:ea typeface="+mn-ea"/>
              </a:rPr>
              <a:t>　</a:t>
            </a:r>
            <a:r>
              <a:rPr lang="ja-JP" altLang="en-US" sz="1400" dirty="0" smtClean="0">
                <a:latin typeface="+mn-ea"/>
                <a:ea typeface="+mn-ea"/>
              </a:rPr>
              <a:t>　合</a:t>
            </a:r>
            <a:r>
              <a:rPr lang="ja-JP" altLang="en-US" sz="1400" dirty="0">
                <a:latin typeface="+mn-ea"/>
                <a:ea typeface="+mn-ea"/>
              </a:rPr>
              <a:t>、緊急メンテナンスの発生</a:t>
            </a:r>
            <a:r>
              <a:rPr lang="ja-JP" altLang="en-US" sz="1400" dirty="0" smtClean="0">
                <a:latin typeface="+mn-ea"/>
                <a:ea typeface="+mn-ea"/>
              </a:rPr>
              <a:t>などヤフーの</a:t>
            </a:r>
            <a:r>
              <a:rPr lang="ja-JP" altLang="en-US" sz="1400" dirty="0">
                <a:latin typeface="+mn-ea"/>
                <a:ea typeface="+mn-ea"/>
              </a:rPr>
              <a:t>責に帰すべき事由以外の原因により、特集・タイアップ広告ページ</a:t>
            </a:r>
            <a:r>
              <a:rPr lang="ja-JP" altLang="en-US" sz="1400" dirty="0" smtClean="0">
                <a:latin typeface="+mn-ea"/>
                <a:ea typeface="+mn-ea"/>
              </a:rPr>
              <a:t>の全部また</a:t>
            </a:r>
            <a:r>
              <a:rPr lang="ja-JP" altLang="en-US" sz="1400" dirty="0">
                <a:latin typeface="+mn-ea"/>
                <a:ea typeface="+mn-ea"/>
              </a:rPr>
              <a:t>は一部</a:t>
            </a:r>
            <a:r>
              <a:rPr lang="ja-JP" altLang="en-US" sz="1400" dirty="0" smtClean="0">
                <a:latin typeface="+mn-ea"/>
                <a:ea typeface="+mn-ea"/>
              </a:rPr>
              <a:t>を</a:t>
            </a:r>
            <a:endParaRPr lang="en-US" altLang="ja-JP" sz="1400" dirty="0" smtClean="0">
              <a:latin typeface="+mn-ea"/>
              <a:ea typeface="+mn-ea"/>
            </a:endParaRPr>
          </a:p>
          <a:p>
            <a:pPr eaLnBrk="1" hangingPunct="1">
              <a:spcBef>
                <a:spcPct val="0"/>
              </a:spcBef>
              <a:buFontTx/>
              <a:buNone/>
            </a:pPr>
            <a:r>
              <a:rPr lang="ja-JP" altLang="en-US" sz="1400" dirty="0">
                <a:latin typeface="+mn-ea"/>
                <a:ea typeface="+mn-ea"/>
              </a:rPr>
              <a:t>　</a:t>
            </a:r>
            <a:r>
              <a:rPr lang="ja-JP" altLang="en-US" sz="1400" dirty="0" smtClean="0">
                <a:latin typeface="+mn-ea"/>
                <a:ea typeface="+mn-ea"/>
              </a:rPr>
              <a:t>　掲載できなかった場合、ヤフーは</a:t>
            </a:r>
            <a:r>
              <a:rPr lang="ja-JP" altLang="en-US" sz="1400" dirty="0">
                <a:latin typeface="+mn-ea"/>
                <a:ea typeface="+mn-ea"/>
              </a:rPr>
              <a:t>その責を問われないものとし、当該履行に</a:t>
            </a:r>
            <a:r>
              <a:rPr lang="ja-JP" altLang="en-US" sz="1400" dirty="0" smtClean="0">
                <a:latin typeface="+mn-ea"/>
                <a:ea typeface="+mn-ea"/>
              </a:rPr>
              <a:t>ついて</a:t>
            </a:r>
            <a:r>
              <a:rPr lang="ja-JP" altLang="en-US" sz="1400" dirty="0">
                <a:latin typeface="+mn-ea"/>
                <a:ea typeface="+mn-ea"/>
              </a:rPr>
              <a:t>は</a:t>
            </a:r>
            <a:r>
              <a:rPr lang="ja-JP" altLang="en-US" sz="1400" dirty="0" smtClean="0">
                <a:latin typeface="+mn-ea"/>
                <a:ea typeface="+mn-ea"/>
              </a:rPr>
              <a:t>、当該</a:t>
            </a:r>
            <a:r>
              <a:rPr lang="ja-JP" altLang="en-US" sz="1400" dirty="0">
                <a:latin typeface="+mn-ea"/>
                <a:ea typeface="+mn-ea"/>
              </a:rPr>
              <a:t>原因の</a:t>
            </a:r>
            <a:r>
              <a:rPr lang="ja-JP" altLang="en-US" sz="1400" dirty="0" smtClean="0">
                <a:latin typeface="+mn-ea"/>
                <a:ea typeface="+mn-ea"/>
              </a:rPr>
              <a:t>影響</a:t>
            </a:r>
            <a:r>
              <a:rPr lang="ja-JP" altLang="en-US" sz="1400" dirty="0">
                <a:latin typeface="+mn-ea"/>
                <a:ea typeface="+mn-ea"/>
              </a:rPr>
              <a:t>とみなされる範囲</a:t>
            </a:r>
            <a:r>
              <a:rPr lang="ja-JP" altLang="en-US" sz="1400" dirty="0" smtClean="0">
                <a:latin typeface="+mn-ea"/>
                <a:ea typeface="+mn-ea"/>
              </a:rPr>
              <a:t>まで</a:t>
            </a:r>
            <a:endParaRPr lang="en-US" altLang="ja-JP" sz="1400" dirty="0" smtClean="0">
              <a:latin typeface="+mn-ea"/>
              <a:ea typeface="+mn-ea"/>
            </a:endParaRPr>
          </a:p>
          <a:p>
            <a:pPr eaLnBrk="1" hangingPunct="1">
              <a:spcBef>
                <a:spcPct val="0"/>
              </a:spcBef>
              <a:buFontTx/>
              <a:buNone/>
            </a:pPr>
            <a:r>
              <a:rPr lang="ja-JP" altLang="en-US" sz="1400" dirty="0">
                <a:latin typeface="+mn-ea"/>
                <a:ea typeface="+mn-ea"/>
              </a:rPr>
              <a:t>　</a:t>
            </a:r>
            <a:r>
              <a:rPr lang="ja-JP" altLang="en-US" sz="1400" dirty="0" smtClean="0">
                <a:latin typeface="+mn-ea"/>
                <a:ea typeface="+mn-ea"/>
              </a:rPr>
              <a:t>　義務を</a:t>
            </a:r>
            <a:r>
              <a:rPr lang="ja-JP" altLang="en-US" sz="1400" dirty="0">
                <a:latin typeface="+mn-ea"/>
                <a:ea typeface="+mn-ea"/>
              </a:rPr>
              <a:t>免除される</a:t>
            </a:r>
            <a:r>
              <a:rPr lang="ja-JP" altLang="en-US" sz="1400" dirty="0" smtClean="0">
                <a:latin typeface="+mn-ea"/>
                <a:ea typeface="+mn-ea"/>
              </a:rPr>
              <a:t>ものと</a:t>
            </a:r>
            <a:r>
              <a:rPr lang="ja-JP" altLang="en-US" sz="1400" dirty="0">
                <a:latin typeface="+mn-ea"/>
                <a:ea typeface="+mn-ea"/>
              </a:rPr>
              <a:t>します</a:t>
            </a:r>
            <a:r>
              <a:rPr lang="ja-JP" altLang="en-US" sz="1400" dirty="0" smtClean="0">
                <a:latin typeface="+mn-ea"/>
                <a:ea typeface="+mn-ea"/>
              </a:rPr>
              <a:t>。ただし、ヤフーの</a:t>
            </a:r>
            <a:r>
              <a:rPr lang="ja-JP" altLang="en-US" sz="1400" dirty="0">
                <a:latin typeface="+mn-ea"/>
                <a:ea typeface="+mn-ea"/>
              </a:rPr>
              <a:t>故意また</a:t>
            </a:r>
            <a:r>
              <a:rPr lang="ja-JP" altLang="en-US" sz="1400" dirty="0" smtClean="0">
                <a:latin typeface="+mn-ea"/>
                <a:ea typeface="+mn-ea"/>
              </a:rPr>
              <a:t>は重過失による</a:t>
            </a:r>
            <a:r>
              <a:rPr lang="ja-JP" altLang="en-US" sz="1400" dirty="0">
                <a:latin typeface="+mn-ea"/>
                <a:ea typeface="+mn-ea"/>
              </a:rPr>
              <a:t>場合はこの</a:t>
            </a:r>
            <a:r>
              <a:rPr lang="ja-JP" altLang="en-US" sz="1400" dirty="0" smtClean="0">
                <a:latin typeface="+mn-ea"/>
                <a:ea typeface="+mn-ea"/>
              </a:rPr>
              <a:t>限り</a:t>
            </a:r>
            <a:r>
              <a:rPr lang="ja-JP" altLang="en-US" sz="1400" dirty="0">
                <a:latin typeface="+mn-ea"/>
                <a:ea typeface="+mn-ea"/>
              </a:rPr>
              <a:t>ではありません</a:t>
            </a:r>
            <a:r>
              <a:rPr lang="ja-JP" altLang="en-US" sz="1400" dirty="0" smtClean="0">
                <a:latin typeface="+mn-ea"/>
                <a:ea typeface="+mn-ea"/>
              </a:rPr>
              <a:t>。</a:t>
            </a:r>
            <a:endParaRPr lang="en-US" altLang="ja-JP" sz="1400" dirty="0" smtClean="0">
              <a:latin typeface="+mn-ea"/>
              <a:ea typeface="+mn-ea"/>
            </a:endParaRPr>
          </a:p>
          <a:p>
            <a:pPr eaLnBrk="1" hangingPunct="1">
              <a:spcBef>
                <a:spcPct val="0"/>
              </a:spcBef>
              <a:buFontTx/>
              <a:buNone/>
            </a:pPr>
            <a:r>
              <a:rPr lang="ja-JP" altLang="en-US" sz="1400" dirty="0" smtClean="0">
                <a:latin typeface="+mn-ea"/>
                <a:ea typeface="+mn-ea"/>
              </a:rPr>
              <a:t>　　なお</a:t>
            </a:r>
            <a:r>
              <a:rPr lang="ja-JP" altLang="en-US" sz="1400" dirty="0">
                <a:latin typeface="+mn-ea"/>
                <a:ea typeface="+mn-ea"/>
              </a:rPr>
              <a:t>、この場合</a:t>
            </a:r>
            <a:r>
              <a:rPr lang="ja-JP" altLang="en-US" sz="1400" dirty="0" smtClean="0">
                <a:latin typeface="+mn-ea"/>
                <a:ea typeface="+mn-ea"/>
              </a:rPr>
              <a:t>、ヤフーが掲載</a:t>
            </a:r>
            <a:r>
              <a:rPr lang="ja-JP" altLang="en-US" sz="1400" dirty="0">
                <a:latin typeface="+mn-ea"/>
                <a:ea typeface="+mn-ea"/>
              </a:rPr>
              <a:t>を行わなかった部分に</a:t>
            </a:r>
            <a:r>
              <a:rPr lang="ja-JP" altLang="en-US" sz="1400" dirty="0" smtClean="0">
                <a:latin typeface="+mn-ea"/>
                <a:ea typeface="+mn-ea"/>
              </a:rPr>
              <a:t>ついては、協賛料金への申込者</a:t>
            </a:r>
            <a:r>
              <a:rPr lang="ja-JP" altLang="en-US" sz="1400" dirty="0">
                <a:latin typeface="+mn-ea"/>
                <a:ea typeface="+mn-ea"/>
              </a:rPr>
              <a:t>の</a:t>
            </a:r>
            <a:r>
              <a:rPr lang="ja-JP" altLang="en-US" sz="1400" dirty="0" smtClean="0">
                <a:latin typeface="+mn-ea"/>
                <a:ea typeface="+mn-ea"/>
              </a:rPr>
              <a:t>支払債務</a:t>
            </a:r>
            <a:r>
              <a:rPr lang="ja-JP" altLang="en-US" sz="1400" dirty="0">
                <a:latin typeface="+mn-ea"/>
                <a:ea typeface="+mn-ea"/>
              </a:rPr>
              <a:t>は</a:t>
            </a:r>
            <a:r>
              <a:rPr lang="ja-JP" altLang="en-US" sz="1400" dirty="0" smtClean="0">
                <a:latin typeface="+mn-ea"/>
                <a:ea typeface="+mn-ea"/>
              </a:rPr>
              <a:t>生じないもの</a:t>
            </a:r>
            <a:r>
              <a:rPr lang="ja-JP" altLang="en-US" sz="1400" dirty="0">
                <a:latin typeface="+mn-ea"/>
                <a:ea typeface="+mn-ea"/>
              </a:rPr>
              <a:t>とします。</a:t>
            </a:r>
          </a:p>
          <a:p>
            <a:pPr eaLnBrk="1" hangingPunct="1">
              <a:spcBef>
                <a:spcPct val="0"/>
              </a:spcBef>
              <a:buFontTx/>
              <a:buNone/>
            </a:pPr>
            <a:endParaRPr lang="ja-JP" altLang="en-US" sz="1400" dirty="0">
              <a:latin typeface="+mn-ea"/>
              <a:ea typeface="+mn-ea"/>
            </a:endParaRPr>
          </a:p>
          <a:p>
            <a:pPr eaLnBrk="1" hangingPunct="1">
              <a:spcBef>
                <a:spcPct val="0"/>
              </a:spcBef>
              <a:buFontTx/>
              <a:buNone/>
            </a:pPr>
            <a:r>
              <a:rPr lang="ja-JP" altLang="en-US" sz="1400" dirty="0">
                <a:latin typeface="+mn-ea"/>
                <a:ea typeface="+mn-ea"/>
              </a:rPr>
              <a:t>　</a:t>
            </a:r>
            <a:r>
              <a:rPr lang="ja-JP" altLang="en-US" sz="1400" dirty="0" smtClean="0">
                <a:latin typeface="+mn-ea"/>
                <a:ea typeface="+mn-ea"/>
              </a:rPr>
              <a:t>・</a:t>
            </a:r>
            <a:r>
              <a:rPr lang="ja-JP" altLang="en-US" sz="1400" dirty="0">
                <a:latin typeface="+mn-ea"/>
                <a:ea typeface="+mn-ea"/>
              </a:rPr>
              <a:t>企画</a:t>
            </a:r>
            <a:r>
              <a:rPr lang="ja-JP" altLang="en-US" sz="1400" dirty="0" smtClean="0">
                <a:latin typeface="+mn-ea"/>
                <a:ea typeface="+mn-ea"/>
              </a:rPr>
              <a:t>ページ掲載中に、当該サイト</a:t>
            </a:r>
            <a:r>
              <a:rPr lang="ja-JP" altLang="en-US" sz="1400" dirty="0">
                <a:latin typeface="+mn-ea"/>
                <a:ea typeface="+mn-ea"/>
              </a:rPr>
              <a:t>からのリンクがデッドリンクとなった場合</a:t>
            </a:r>
            <a:r>
              <a:rPr lang="ja-JP" altLang="en-US" sz="1400" dirty="0" smtClean="0">
                <a:latin typeface="+mn-ea"/>
                <a:ea typeface="+mn-ea"/>
              </a:rPr>
              <a:t>や、リンク先</a:t>
            </a:r>
            <a:r>
              <a:rPr lang="ja-JP" altLang="en-US" sz="1400" dirty="0">
                <a:latin typeface="+mn-ea"/>
                <a:ea typeface="+mn-ea"/>
              </a:rPr>
              <a:t>のサイトに</a:t>
            </a:r>
            <a:r>
              <a:rPr lang="ja-JP" altLang="en-US" sz="1400" dirty="0" smtClean="0">
                <a:latin typeface="+mn-ea"/>
                <a:ea typeface="+mn-ea"/>
              </a:rPr>
              <a:t>不具合が発生した</a:t>
            </a:r>
            <a:r>
              <a:rPr lang="ja-JP" altLang="en-US" sz="1400" dirty="0">
                <a:latin typeface="+mn-ea"/>
                <a:ea typeface="+mn-ea"/>
              </a:rPr>
              <a:t>場合</a:t>
            </a:r>
            <a:r>
              <a:rPr lang="ja-JP" altLang="en-US" sz="1400" dirty="0" smtClean="0">
                <a:latin typeface="+mn-ea"/>
                <a:ea typeface="+mn-ea"/>
              </a:rPr>
              <a:t>、</a:t>
            </a:r>
            <a:endParaRPr lang="en-US" altLang="ja-JP" sz="1400" dirty="0" smtClean="0">
              <a:latin typeface="+mn-ea"/>
              <a:ea typeface="+mn-ea"/>
            </a:endParaRPr>
          </a:p>
          <a:p>
            <a:pPr eaLnBrk="1" hangingPunct="1">
              <a:spcBef>
                <a:spcPct val="0"/>
              </a:spcBef>
              <a:buFontTx/>
              <a:buNone/>
            </a:pPr>
            <a:r>
              <a:rPr lang="ja-JP" altLang="en-US" sz="1400" dirty="0">
                <a:latin typeface="+mn-ea"/>
                <a:ea typeface="+mn-ea"/>
              </a:rPr>
              <a:t>　</a:t>
            </a:r>
            <a:r>
              <a:rPr lang="ja-JP" altLang="en-US" sz="1400" dirty="0" smtClean="0">
                <a:latin typeface="+mn-ea"/>
                <a:ea typeface="+mn-ea"/>
              </a:rPr>
              <a:t>　ヤフー</a:t>
            </a:r>
            <a:r>
              <a:rPr lang="ja-JP" altLang="en-US" sz="1400" dirty="0">
                <a:latin typeface="+mn-ea"/>
                <a:ea typeface="+mn-ea"/>
              </a:rPr>
              <a:t>は</a:t>
            </a:r>
            <a:r>
              <a:rPr lang="ja-JP" altLang="en-US" sz="1400" dirty="0" smtClean="0">
                <a:latin typeface="+mn-ea"/>
                <a:ea typeface="+mn-ea"/>
              </a:rPr>
              <a:t>当該</a:t>
            </a:r>
            <a:r>
              <a:rPr lang="ja-JP" altLang="en-US" sz="1400" dirty="0">
                <a:latin typeface="+mn-ea"/>
                <a:ea typeface="+mn-ea"/>
              </a:rPr>
              <a:t>企画</a:t>
            </a:r>
            <a:r>
              <a:rPr lang="ja-JP" altLang="en-US" sz="1400" dirty="0" smtClean="0">
                <a:latin typeface="+mn-ea"/>
                <a:ea typeface="+mn-ea"/>
              </a:rPr>
              <a:t>ページの</a:t>
            </a:r>
            <a:r>
              <a:rPr lang="ja-JP" altLang="en-US" sz="1400" dirty="0">
                <a:latin typeface="+mn-ea"/>
                <a:ea typeface="+mn-ea"/>
              </a:rPr>
              <a:t>掲載を停止することができるものとし、この</a:t>
            </a:r>
            <a:r>
              <a:rPr lang="ja-JP" altLang="en-US" sz="1400" dirty="0" smtClean="0">
                <a:latin typeface="+mn-ea"/>
                <a:ea typeface="+mn-ea"/>
              </a:rPr>
              <a:t>場合、</a:t>
            </a:r>
            <a:r>
              <a:rPr lang="ja-JP" altLang="en-US" sz="1400" dirty="0">
                <a:latin typeface="+mn-ea"/>
                <a:ea typeface="+mn-ea"/>
              </a:rPr>
              <a:t>ヤフー</a:t>
            </a:r>
            <a:r>
              <a:rPr lang="ja-JP" altLang="en-US" sz="1400" dirty="0" smtClean="0">
                <a:latin typeface="+mn-ea"/>
                <a:ea typeface="+mn-ea"/>
              </a:rPr>
              <a:t>は企画ページの不掲載</a:t>
            </a:r>
            <a:r>
              <a:rPr lang="ja-JP" altLang="en-US" sz="1400" dirty="0">
                <a:latin typeface="+mn-ea"/>
                <a:ea typeface="+mn-ea"/>
              </a:rPr>
              <a:t>の責</a:t>
            </a:r>
            <a:r>
              <a:rPr lang="ja-JP" altLang="en-US" sz="1400" dirty="0" smtClean="0">
                <a:latin typeface="+mn-ea"/>
                <a:ea typeface="+mn-ea"/>
              </a:rPr>
              <a:t>を</a:t>
            </a:r>
            <a:endParaRPr lang="en-US" altLang="ja-JP" sz="1400" dirty="0" smtClean="0">
              <a:latin typeface="+mn-ea"/>
              <a:ea typeface="+mn-ea"/>
            </a:endParaRPr>
          </a:p>
          <a:p>
            <a:pPr marL="266700" indent="-266700" eaLnBrk="1" hangingPunct="1">
              <a:spcBef>
                <a:spcPct val="0"/>
              </a:spcBef>
              <a:buFontTx/>
              <a:buNone/>
              <a:tabLst>
                <a:tab pos="266700" algn="l"/>
              </a:tabLst>
            </a:pPr>
            <a:r>
              <a:rPr lang="ja-JP" altLang="en-US" sz="1400" dirty="0">
                <a:latin typeface="+mn-ea"/>
                <a:ea typeface="+mn-ea"/>
              </a:rPr>
              <a:t>　</a:t>
            </a:r>
            <a:r>
              <a:rPr lang="ja-JP" altLang="en-US" sz="1400" dirty="0" smtClean="0">
                <a:latin typeface="+mn-ea"/>
                <a:ea typeface="+mn-ea"/>
              </a:rPr>
              <a:t>　負わない</a:t>
            </a:r>
            <a:r>
              <a:rPr lang="ja-JP" altLang="en-US" sz="1400" dirty="0">
                <a:latin typeface="+mn-ea"/>
                <a:ea typeface="+mn-ea"/>
              </a:rPr>
              <a:t>ものとします。</a:t>
            </a:r>
          </a:p>
          <a:p>
            <a:pPr eaLnBrk="1" hangingPunct="1">
              <a:spcBef>
                <a:spcPct val="0"/>
              </a:spcBef>
              <a:buFontTx/>
              <a:buNone/>
            </a:pPr>
            <a:endParaRPr lang="en-US" altLang="ja-JP" sz="1400" dirty="0" smtClean="0">
              <a:latin typeface="+mn-ea"/>
              <a:ea typeface="+mn-ea"/>
            </a:endParaRPr>
          </a:p>
          <a:p>
            <a:pPr marL="0" lvl="0" indent="0" eaLnBrk="1" hangingPunct="1">
              <a:spcBef>
                <a:spcPct val="0"/>
              </a:spcBef>
              <a:buNone/>
            </a:pPr>
            <a:r>
              <a:rPr lang="ja-JP" altLang="en-US" sz="1400" dirty="0" smtClean="0">
                <a:latin typeface="メイリオ"/>
                <a:ea typeface="メイリオ"/>
              </a:rPr>
              <a:t>　・本商品につきましては以下</a:t>
            </a:r>
            <a:r>
              <a:rPr lang="ja-JP" altLang="en-US" sz="1400" dirty="0">
                <a:latin typeface="メイリオ"/>
                <a:ea typeface="メイリオ"/>
              </a:rPr>
              <a:t>①～③</a:t>
            </a:r>
            <a:r>
              <a:rPr lang="ja-JP" altLang="en-US" sz="1400" dirty="0" smtClean="0">
                <a:latin typeface="メイリオ"/>
                <a:ea typeface="メイリオ"/>
              </a:rPr>
              <a:t>を</a:t>
            </a:r>
            <a:r>
              <a:rPr lang="ja-JP" altLang="en-US" sz="1400" dirty="0">
                <a:latin typeface="メイリオ"/>
                <a:ea typeface="メイリオ"/>
              </a:rPr>
              <a:t>企画</a:t>
            </a:r>
            <a:r>
              <a:rPr lang="ja-JP" altLang="en-US" sz="1400" dirty="0" smtClean="0">
                <a:latin typeface="メイリオ"/>
                <a:ea typeface="メイリオ"/>
              </a:rPr>
              <a:t>ページの掲載</a:t>
            </a:r>
            <a:r>
              <a:rPr lang="ja-JP" altLang="en-US" sz="1400" dirty="0">
                <a:latin typeface="メイリオ"/>
                <a:ea typeface="メイリオ"/>
              </a:rPr>
              <a:t>調整時間とし</a:t>
            </a:r>
            <a:r>
              <a:rPr lang="ja-JP" altLang="en-US" sz="1400" dirty="0" smtClean="0">
                <a:latin typeface="メイリオ"/>
                <a:ea typeface="メイリオ"/>
              </a:rPr>
              <a:t>、ヤフーは当該掲載</a:t>
            </a:r>
            <a:r>
              <a:rPr lang="ja-JP" altLang="en-US" sz="1400" dirty="0">
                <a:latin typeface="メイリオ"/>
                <a:ea typeface="メイリオ"/>
              </a:rPr>
              <a:t>調整時間内の不具合</a:t>
            </a:r>
            <a:r>
              <a:rPr lang="ja-JP" altLang="en-US" sz="1400" dirty="0" smtClean="0">
                <a:latin typeface="メイリオ"/>
                <a:ea typeface="メイリオ"/>
              </a:rPr>
              <a:t>、</a:t>
            </a:r>
            <a:endParaRPr lang="en-US" altLang="ja-JP" sz="1400" dirty="0" smtClean="0">
              <a:latin typeface="メイリオ"/>
              <a:ea typeface="メイリオ"/>
            </a:endParaRPr>
          </a:p>
          <a:p>
            <a:pPr marL="0" lvl="0" indent="0" eaLnBrk="1" hangingPunct="1">
              <a:spcBef>
                <a:spcPct val="0"/>
              </a:spcBef>
              <a:buNone/>
            </a:pPr>
            <a:r>
              <a:rPr lang="ja-JP" altLang="en-US" sz="1400" dirty="0">
                <a:latin typeface="メイリオ"/>
                <a:ea typeface="メイリオ"/>
              </a:rPr>
              <a:t>　</a:t>
            </a:r>
            <a:r>
              <a:rPr lang="ja-JP" altLang="en-US" sz="1400" dirty="0" smtClean="0">
                <a:latin typeface="メイリオ"/>
                <a:ea typeface="メイリオ"/>
              </a:rPr>
              <a:t>　不完全掲載</a:t>
            </a:r>
            <a:r>
              <a:rPr lang="ja-JP" altLang="en-US" sz="1400" dirty="0">
                <a:latin typeface="メイリオ"/>
                <a:ea typeface="メイリオ"/>
              </a:rPr>
              <a:t>または未掲載</a:t>
            </a:r>
            <a:r>
              <a:rPr lang="ja-JP" altLang="en-US" sz="1400" dirty="0" smtClean="0">
                <a:latin typeface="メイリオ"/>
                <a:ea typeface="メイリオ"/>
              </a:rPr>
              <a:t>について</a:t>
            </a:r>
            <a:r>
              <a:rPr lang="ja-JP" altLang="en-US" sz="1400" dirty="0">
                <a:latin typeface="メイリオ"/>
                <a:ea typeface="メイリオ"/>
              </a:rPr>
              <a:t>免責されるものとします。</a:t>
            </a:r>
          </a:p>
          <a:p>
            <a:pPr marL="0" lvl="0" indent="0" eaLnBrk="1" hangingPunct="1">
              <a:spcBef>
                <a:spcPct val="0"/>
              </a:spcBef>
              <a:buNone/>
            </a:pPr>
            <a:r>
              <a:rPr lang="ja-JP" altLang="en-US" sz="1400" dirty="0" smtClean="0">
                <a:latin typeface="メイリオ"/>
                <a:ea typeface="メイリオ"/>
              </a:rPr>
              <a:t>　　①</a:t>
            </a:r>
            <a:r>
              <a:rPr lang="ja-JP" altLang="en-US" sz="1400" dirty="0">
                <a:latin typeface="メイリオ"/>
                <a:ea typeface="メイリオ"/>
              </a:rPr>
              <a:t>企画</a:t>
            </a:r>
            <a:r>
              <a:rPr lang="ja-JP" altLang="en-US" sz="1400" dirty="0" smtClean="0">
                <a:latin typeface="メイリオ"/>
                <a:ea typeface="メイリオ"/>
              </a:rPr>
              <a:t>ページ掲載</a:t>
            </a:r>
            <a:r>
              <a:rPr lang="ja-JP" altLang="en-US" sz="1400" dirty="0">
                <a:latin typeface="メイリオ"/>
                <a:ea typeface="メイリオ"/>
              </a:rPr>
              <a:t>の初日の</a:t>
            </a:r>
            <a:r>
              <a:rPr lang="ja-JP" altLang="en-US" sz="1400" dirty="0" smtClean="0">
                <a:latin typeface="メイリオ"/>
                <a:ea typeface="メイリオ"/>
              </a:rPr>
              <a:t>午前</a:t>
            </a:r>
            <a:r>
              <a:rPr lang="en-US" altLang="ja-JP" sz="1400" dirty="0" smtClean="0">
                <a:latin typeface="メイリオ"/>
                <a:ea typeface="メイリオ"/>
              </a:rPr>
              <a:t>0</a:t>
            </a:r>
            <a:r>
              <a:rPr lang="ja-JP" altLang="en-US" sz="1400" dirty="0" smtClean="0">
                <a:latin typeface="メイリオ"/>
                <a:ea typeface="メイリオ"/>
              </a:rPr>
              <a:t>時から</a:t>
            </a:r>
            <a:r>
              <a:rPr lang="en-US" altLang="ja-JP" sz="1400" dirty="0" smtClean="0">
                <a:latin typeface="メイリオ"/>
                <a:ea typeface="メイリオ"/>
              </a:rPr>
              <a:t>12</a:t>
            </a:r>
            <a:r>
              <a:rPr lang="ja-JP" altLang="en-US" sz="1400" dirty="0" smtClean="0">
                <a:latin typeface="メイリオ"/>
                <a:ea typeface="メイリオ"/>
              </a:rPr>
              <a:t>時間</a:t>
            </a:r>
            <a:r>
              <a:rPr lang="ja-JP" altLang="en-US" sz="1400" dirty="0">
                <a:latin typeface="メイリオ"/>
                <a:ea typeface="メイリオ"/>
              </a:rPr>
              <a:t>、</a:t>
            </a:r>
            <a:r>
              <a:rPr lang="ja-JP" altLang="en-US" sz="1400" dirty="0" smtClean="0">
                <a:latin typeface="メイリオ"/>
                <a:ea typeface="メイリオ"/>
              </a:rPr>
              <a:t>および</a:t>
            </a:r>
            <a:r>
              <a:rPr lang="ja-JP" altLang="en-US" sz="1400" dirty="0">
                <a:latin typeface="メイリオ"/>
                <a:ea typeface="メイリオ"/>
              </a:rPr>
              <a:t>企画</a:t>
            </a:r>
            <a:r>
              <a:rPr lang="ja-JP" altLang="en-US" sz="1400" dirty="0" smtClean="0">
                <a:latin typeface="メイリオ"/>
                <a:ea typeface="メイリオ"/>
              </a:rPr>
              <a:t>ページ</a:t>
            </a:r>
            <a:r>
              <a:rPr lang="ja-JP" altLang="en-US" sz="1400" dirty="0">
                <a:latin typeface="メイリオ"/>
                <a:ea typeface="メイリオ"/>
              </a:rPr>
              <a:t>の内容が変更もしくは</a:t>
            </a:r>
            <a:r>
              <a:rPr lang="ja-JP" altLang="en-US" sz="1400" dirty="0" smtClean="0">
                <a:latin typeface="メイリオ"/>
                <a:ea typeface="メイリオ"/>
              </a:rPr>
              <a:t>追加</a:t>
            </a:r>
            <a:endParaRPr lang="en-US" altLang="ja-JP" sz="1400" dirty="0" smtClean="0">
              <a:latin typeface="メイリオ"/>
              <a:ea typeface="メイリオ"/>
            </a:endParaRPr>
          </a:p>
          <a:p>
            <a:pPr marL="0" lvl="0" indent="0" eaLnBrk="1" hangingPunct="1">
              <a:spcBef>
                <a:spcPct val="0"/>
              </a:spcBef>
              <a:buNone/>
            </a:pPr>
            <a:r>
              <a:rPr lang="ja-JP" altLang="en-US" sz="1400" dirty="0">
                <a:latin typeface="メイリオ"/>
                <a:ea typeface="メイリオ"/>
              </a:rPr>
              <a:t>　</a:t>
            </a:r>
            <a:r>
              <a:rPr lang="ja-JP" altLang="en-US" sz="1400" dirty="0" smtClean="0">
                <a:latin typeface="メイリオ"/>
                <a:ea typeface="メイリオ"/>
              </a:rPr>
              <a:t>　　された</a:t>
            </a:r>
            <a:r>
              <a:rPr lang="ja-JP" altLang="en-US" sz="1400" dirty="0">
                <a:latin typeface="メイリオ"/>
                <a:ea typeface="メイリオ"/>
              </a:rPr>
              <a:t>場合における、</a:t>
            </a:r>
            <a:r>
              <a:rPr lang="ja-JP" altLang="en-US" sz="1400" dirty="0" smtClean="0">
                <a:latin typeface="メイリオ"/>
                <a:ea typeface="メイリオ"/>
              </a:rPr>
              <a:t>当該企画ページの掲載予定時刻から</a:t>
            </a:r>
            <a:r>
              <a:rPr lang="en-US" altLang="ja-JP" sz="1400" dirty="0" smtClean="0">
                <a:latin typeface="メイリオ"/>
                <a:ea typeface="メイリオ"/>
              </a:rPr>
              <a:t>12</a:t>
            </a:r>
            <a:r>
              <a:rPr lang="ja-JP" altLang="en-US" sz="1400" dirty="0" smtClean="0">
                <a:latin typeface="メイリオ"/>
                <a:ea typeface="メイリオ"/>
              </a:rPr>
              <a:t>時間</a:t>
            </a:r>
          </a:p>
          <a:p>
            <a:pPr marL="0" lvl="0" indent="0" eaLnBrk="1" hangingPunct="1">
              <a:spcBef>
                <a:spcPct val="0"/>
              </a:spcBef>
              <a:buNone/>
            </a:pPr>
            <a:r>
              <a:rPr lang="ja-JP" altLang="en-US" sz="1400" dirty="0" smtClean="0">
                <a:latin typeface="メイリオ"/>
                <a:ea typeface="メイリオ"/>
              </a:rPr>
              <a:t>　　②</a:t>
            </a:r>
            <a:r>
              <a:rPr lang="ja-JP" altLang="en-US" sz="1400" dirty="0">
                <a:latin typeface="メイリオ"/>
                <a:ea typeface="メイリオ"/>
              </a:rPr>
              <a:t>企画</a:t>
            </a:r>
            <a:r>
              <a:rPr lang="ja-JP" altLang="en-US" sz="1400" dirty="0" smtClean="0">
                <a:latin typeface="メイリオ"/>
                <a:ea typeface="メイリオ"/>
              </a:rPr>
              <a:t>ページ</a:t>
            </a:r>
            <a:r>
              <a:rPr lang="ja-JP" altLang="en-US" sz="1400" dirty="0">
                <a:latin typeface="メイリオ"/>
                <a:ea typeface="メイリオ"/>
              </a:rPr>
              <a:t>の掲載開始日が営業日以外の場合における、</a:t>
            </a:r>
            <a:r>
              <a:rPr lang="ja-JP" altLang="en-US" sz="1400" dirty="0" smtClean="0">
                <a:latin typeface="メイリオ"/>
                <a:ea typeface="メイリオ"/>
              </a:rPr>
              <a:t>当該掲載</a:t>
            </a:r>
            <a:r>
              <a:rPr lang="ja-JP" altLang="en-US" sz="1400" dirty="0">
                <a:latin typeface="メイリオ"/>
                <a:ea typeface="メイリオ"/>
              </a:rPr>
              <a:t>開始時間から翌営業日正午まで</a:t>
            </a:r>
          </a:p>
          <a:p>
            <a:pPr marL="0" lvl="0" indent="0" eaLnBrk="1" hangingPunct="1">
              <a:spcBef>
                <a:spcPct val="0"/>
              </a:spcBef>
              <a:buNone/>
            </a:pPr>
            <a:r>
              <a:rPr lang="ja-JP" altLang="en-US" sz="1400" dirty="0" smtClean="0">
                <a:latin typeface="メイリオ"/>
                <a:ea typeface="メイリオ"/>
              </a:rPr>
              <a:t>　　③</a:t>
            </a:r>
            <a:r>
              <a:rPr lang="ja-JP" altLang="en-US" sz="1400" dirty="0">
                <a:latin typeface="メイリオ"/>
                <a:ea typeface="メイリオ"/>
              </a:rPr>
              <a:t>企画</a:t>
            </a:r>
            <a:r>
              <a:rPr lang="ja-JP" altLang="en-US" sz="1400" dirty="0" smtClean="0">
                <a:latin typeface="メイリオ"/>
                <a:ea typeface="メイリオ"/>
              </a:rPr>
              <a:t>ページ</a:t>
            </a:r>
            <a:r>
              <a:rPr lang="ja-JP" altLang="en-US" sz="1400" dirty="0">
                <a:latin typeface="メイリオ"/>
                <a:ea typeface="メイリオ"/>
              </a:rPr>
              <a:t>の総掲載予定時間</a:t>
            </a:r>
            <a:r>
              <a:rPr lang="ja-JP" altLang="en-US" sz="1400" dirty="0" smtClean="0">
                <a:latin typeface="メイリオ"/>
                <a:ea typeface="メイリオ"/>
              </a:rPr>
              <a:t>が</a:t>
            </a:r>
            <a:r>
              <a:rPr lang="en-US" altLang="ja-JP" sz="1400" dirty="0" smtClean="0">
                <a:latin typeface="メイリオ"/>
                <a:ea typeface="メイリオ"/>
              </a:rPr>
              <a:t>12</a:t>
            </a:r>
            <a:r>
              <a:rPr lang="ja-JP" altLang="en-US" sz="1400" dirty="0" smtClean="0">
                <a:latin typeface="メイリオ"/>
                <a:ea typeface="メイリオ"/>
              </a:rPr>
              <a:t>時間</a:t>
            </a:r>
            <a:r>
              <a:rPr lang="ja-JP" altLang="en-US" sz="1400" dirty="0">
                <a:latin typeface="メイリオ"/>
                <a:ea typeface="メイリオ"/>
              </a:rPr>
              <a:t>未満の場合における、総掲載予定時間</a:t>
            </a:r>
            <a:r>
              <a:rPr lang="ja-JP" altLang="en-US" sz="1400" dirty="0" smtClean="0">
                <a:latin typeface="メイリオ"/>
                <a:ea typeface="メイリオ"/>
              </a:rPr>
              <a:t>の</a:t>
            </a:r>
            <a:r>
              <a:rPr lang="en-US" altLang="ja-JP" sz="1400" dirty="0" smtClean="0">
                <a:latin typeface="メイリオ"/>
                <a:ea typeface="メイリオ"/>
              </a:rPr>
              <a:t>10</a:t>
            </a:r>
            <a:r>
              <a:rPr lang="en-US" altLang="ja-JP" sz="1400" dirty="0">
                <a:latin typeface="メイリオ"/>
                <a:ea typeface="メイリオ"/>
              </a:rPr>
              <a:t>%</a:t>
            </a:r>
            <a:r>
              <a:rPr lang="ja-JP" altLang="en-US" sz="1400" dirty="0">
                <a:latin typeface="メイリオ"/>
                <a:ea typeface="メイリオ"/>
              </a:rPr>
              <a:t>にあたる時間まで</a:t>
            </a:r>
          </a:p>
        </p:txBody>
      </p:sp>
    </p:spTree>
    <p:extLst>
      <p:ext uri="{BB962C8B-B14F-4D97-AF65-F5344CB8AC3E}">
        <p14:creationId xmlns:p14="http://schemas.microsoft.com/office/powerpoint/2010/main" val="23783974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特集・タイアップの事前提案可否について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6" name="正方形/長方形 5"/>
          <p:cNvSpPr/>
          <p:nvPr/>
        </p:nvSpPr>
        <p:spPr>
          <a:xfrm>
            <a:off x="457990" y="1268760"/>
            <a:ext cx="11182625" cy="1015663"/>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2000" u="sng" dirty="0" smtClean="0">
                <a:solidFill>
                  <a:schemeClr val="tx1">
                    <a:lumMod val="65000"/>
                    <a:lumOff val="35000"/>
                  </a:schemeClr>
                </a:solidFill>
              </a:rPr>
              <a:t>特集・タイアップ広告</a:t>
            </a:r>
            <a:r>
              <a:rPr lang="ja-JP" altLang="en-US" sz="2000" dirty="0" smtClean="0">
                <a:solidFill>
                  <a:schemeClr val="tx1">
                    <a:lumMod val="65000"/>
                    <a:lumOff val="35000"/>
                  </a:schemeClr>
                </a:solidFill>
              </a:rPr>
              <a:t>の実施を</a:t>
            </a:r>
            <a:r>
              <a:rPr lang="ja-JP" altLang="en-US" sz="2000" dirty="0">
                <a:solidFill>
                  <a:schemeClr val="tx1">
                    <a:lumMod val="65000"/>
                    <a:lumOff val="35000"/>
                  </a:schemeClr>
                </a:solidFill>
              </a:rPr>
              <a:t>ご希望の場合は</a:t>
            </a:r>
            <a:r>
              <a:rPr lang="ja-JP" altLang="en-US" sz="2000" dirty="0" smtClean="0">
                <a:solidFill>
                  <a:schemeClr val="tx1">
                    <a:lumMod val="65000"/>
                    <a:lumOff val="35000"/>
                  </a:schemeClr>
                </a:solidFill>
              </a:rPr>
              <a:t>、弊社担当営業</a:t>
            </a:r>
            <a:r>
              <a:rPr lang="ja-JP" altLang="en-US" sz="2000" dirty="0">
                <a:solidFill>
                  <a:schemeClr val="tx1">
                    <a:lumMod val="65000"/>
                    <a:lumOff val="35000"/>
                  </a:schemeClr>
                </a:solidFill>
              </a:rPr>
              <a:t>また</a:t>
            </a:r>
            <a:r>
              <a:rPr lang="ja-JP" altLang="en-US" sz="2000" dirty="0" smtClean="0">
                <a:solidFill>
                  <a:schemeClr val="tx1">
                    <a:lumMod val="65000"/>
                    <a:lumOff val="35000"/>
                  </a:schemeClr>
                </a:solidFill>
              </a:rPr>
              <a:t>は</a:t>
            </a:r>
            <a:endParaRPr lang="en-US" altLang="ja-JP" sz="2000" dirty="0" smtClean="0">
              <a:solidFill>
                <a:schemeClr val="tx1">
                  <a:lumMod val="65000"/>
                  <a:lumOff val="35000"/>
                </a:schemeClr>
              </a:solidFill>
            </a:endParaRPr>
          </a:p>
          <a:p>
            <a:r>
              <a:rPr lang="en-US" altLang="ja-JP" sz="2000" dirty="0" smtClean="0">
                <a:solidFill>
                  <a:schemeClr val="tx1">
                    <a:lumMod val="65000"/>
                    <a:lumOff val="35000"/>
                  </a:schemeClr>
                </a:solidFill>
              </a:rPr>
              <a:t>Yahoo!</a:t>
            </a:r>
            <a:r>
              <a:rPr lang="ja-JP" altLang="en-US" sz="2000" dirty="0" smtClean="0">
                <a:solidFill>
                  <a:schemeClr val="tx1">
                    <a:lumMod val="65000"/>
                    <a:lumOff val="35000"/>
                  </a:schemeClr>
                </a:solidFill>
              </a:rPr>
              <a:t>広告パートナーサポート宛に以下の項目を</a:t>
            </a:r>
            <a:r>
              <a:rPr lang="ja-JP" altLang="en-US" sz="2000" dirty="0">
                <a:solidFill>
                  <a:schemeClr val="tx1">
                    <a:lumMod val="65000"/>
                    <a:lumOff val="35000"/>
                  </a:schemeClr>
                </a:solidFill>
              </a:rPr>
              <a:t>ご連絡ください</a:t>
            </a:r>
            <a:r>
              <a:rPr lang="ja-JP" altLang="en-US" sz="2000" dirty="0" smtClean="0">
                <a:solidFill>
                  <a:schemeClr val="tx1">
                    <a:lumMod val="65000"/>
                    <a:lumOff val="35000"/>
                  </a:schemeClr>
                </a:solidFill>
              </a:rPr>
              <a:t>。</a:t>
            </a:r>
            <a:endParaRPr lang="en-US" altLang="ja-JP" sz="2000" dirty="0" smtClean="0">
              <a:solidFill>
                <a:schemeClr val="tx1">
                  <a:lumMod val="65000"/>
                  <a:lumOff val="35000"/>
                </a:schemeClr>
              </a:solidFill>
            </a:endParaRPr>
          </a:p>
          <a:p>
            <a:r>
              <a:rPr lang="ja-JP" altLang="en-US" sz="2000" dirty="0" smtClean="0">
                <a:solidFill>
                  <a:schemeClr val="tx1">
                    <a:lumMod val="65000"/>
                    <a:lumOff val="35000"/>
                  </a:schemeClr>
                </a:solidFill>
              </a:rPr>
              <a:t>回答まで最大</a:t>
            </a:r>
            <a:r>
              <a:rPr lang="en-US" altLang="ja-JP" sz="2000" dirty="0" smtClean="0">
                <a:solidFill>
                  <a:schemeClr val="tx1">
                    <a:lumMod val="65000"/>
                    <a:lumOff val="35000"/>
                  </a:schemeClr>
                </a:solidFill>
              </a:rPr>
              <a:t>5</a:t>
            </a:r>
            <a:r>
              <a:rPr lang="ja-JP" altLang="en-US" sz="2000" dirty="0" smtClean="0">
                <a:solidFill>
                  <a:schemeClr val="tx1">
                    <a:lumMod val="65000"/>
                    <a:lumOff val="35000"/>
                  </a:schemeClr>
                </a:solidFill>
              </a:rPr>
              <a:t>営業日いただきます。</a:t>
            </a:r>
            <a:endParaRPr lang="en-US" altLang="ja-JP" sz="2000" dirty="0">
              <a:solidFill>
                <a:schemeClr val="tx1">
                  <a:lumMod val="65000"/>
                  <a:lumOff val="35000"/>
                </a:schemeClr>
              </a:solidFill>
            </a:endParaRPr>
          </a:p>
        </p:txBody>
      </p:sp>
      <p:sp>
        <p:nvSpPr>
          <p:cNvPr id="7" name="正方形/長方形 6"/>
          <p:cNvSpPr/>
          <p:nvPr/>
        </p:nvSpPr>
        <p:spPr>
          <a:xfrm>
            <a:off x="488504" y="2636912"/>
            <a:ext cx="7423714" cy="3754874"/>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u="sng" dirty="0">
                <a:solidFill>
                  <a:schemeClr val="tx1">
                    <a:lumMod val="65000"/>
                    <a:lumOff val="35000"/>
                  </a:schemeClr>
                </a:solidFill>
              </a:rPr>
              <a:t>▼ご連絡いただきたい項目</a:t>
            </a:r>
            <a:endParaRPr lang="en-US" altLang="ja-JP" u="sng" dirty="0">
              <a:solidFill>
                <a:schemeClr val="tx1">
                  <a:lumMod val="65000"/>
                  <a:lumOff val="35000"/>
                </a:schemeClr>
              </a:solidFill>
            </a:endParaRPr>
          </a:p>
          <a:p>
            <a:endParaRPr lang="en-US" altLang="ja-JP" sz="1200" u="sng"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広告商品</a:t>
            </a:r>
            <a:r>
              <a:rPr lang="ja-JP" altLang="en-US" sz="1600" dirty="0" smtClean="0">
                <a:solidFill>
                  <a:schemeClr val="tx1">
                    <a:lumMod val="65000"/>
                    <a:lumOff val="35000"/>
                  </a:schemeClr>
                </a:solidFill>
              </a:rPr>
              <a:t>：</a:t>
            </a:r>
            <a:endParaRPr lang="en-US" altLang="ja-JP" sz="1600" dirty="0" smtClean="0">
              <a:solidFill>
                <a:schemeClr val="tx1">
                  <a:lumMod val="65000"/>
                  <a:lumOff val="35000"/>
                </a:schemeClr>
              </a:solidFill>
            </a:endParaRPr>
          </a:p>
          <a:p>
            <a:pPr marL="171450" indent="-171450">
              <a:buFont typeface="Arial" panose="020B0604020202020204" pitchFamily="34" charset="0"/>
              <a:buChar char="•"/>
            </a:pPr>
            <a:r>
              <a:rPr lang="ja-JP" altLang="en-US" sz="1600" dirty="0" smtClean="0">
                <a:solidFill>
                  <a:schemeClr val="tx1">
                    <a:lumMod val="65000"/>
                    <a:lumOff val="35000"/>
                  </a:schemeClr>
                </a:solidFill>
              </a:rPr>
              <a:t>対象デバイス：</a:t>
            </a:r>
            <a:endParaRPr lang="ja-JP" altLang="en-US" sz="1600"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広告主：</a:t>
            </a:r>
            <a:endParaRPr lang="en-US" altLang="ja-JP" sz="1600"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プロモーション商品・内容：</a:t>
            </a:r>
            <a:endParaRPr lang="en-US" altLang="ja-JP" sz="1600"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リンク先</a:t>
            </a:r>
            <a:r>
              <a:rPr lang="en-US" altLang="ja-JP" sz="1600" dirty="0">
                <a:solidFill>
                  <a:schemeClr val="tx1">
                    <a:lumMod val="65000"/>
                    <a:lumOff val="35000"/>
                  </a:schemeClr>
                </a:solidFill>
              </a:rPr>
              <a:t>URL:</a:t>
            </a:r>
            <a:endParaRPr lang="ja-JP" altLang="en-US" sz="1600"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ヤフー営業担当者：</a:t>
            </a:r>
          </a:p>
          <a:p>
            <a:pPr marL="171450" indent="-171450">
              <a:buFont typeface="Arial" panose="020B0604020202020204" pitchFamily="34" charset="0"/>
              <a:buChar char="•"/>
            </a:pPr>
            <a:r>
              <a:rPr lang="ja-JP" altLang="en-US" sz="1600" dirty="0">
                <a:solidFill>
                  <a:schemeClr val="tx1">
                    <a:lumMod val="65000"/>
                    <a:lumOff val="35000"/>
                  </a:schemeClr>
                </a:solidFill>
              </a:rPr>
              <a:t>代理店：</a:t>
            </a:r>
            <a:endParaRPr lang="en-US" altLang="ja-JP" sz="1600"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予約型対応アカウント</a:t>
            </a:r>
            <a:r>
              <a:rPr lang="en-US" altLang="ja-JP" sz="1600" dirty="0">
                <a:solidFill>
                  <a:schemeClr val="tx1">
                    <a:lumMod val="65000"/>
                    <a:lumOff val="35000"/>
                  </a:schemeClr>
                </a:solidFill>
              </a:rPr>
              <a:t>ID</a:t>
            </a:r>
            <a:r>
              <a:rPr lang="ja-JP" altLang="en-US" sz="1600" dirty="0">
                <a:solidFill>
                  <a:schemeClr val="tx1">
                    <a:lumMod val="65000"/>
                    <a:lumOff val="35000"/>
                  </a:schemeClr>
                </a:solidFill>
              </a:rPr>
              <a:t>（用意があれば）：</a:t>
            </a:r>
          </a:p>
          <a:p>
            <a:pPr marL="171450" indent="-171450">
              <a:buFont typeface="Arial" panose="020B0604020202020204" pitchFamily="34" charset="0"/>
              <a:buChar char="•"/>
            </a:pPr>
            <a:r>
              <a:rPr lang="ja-JP" altLang="en-US" sz="1600" dirty="0">
                <a:solidFill>
                  <a:schemeClr val="tx1">
                    <a:lumMod val="65000"/>
                    <a:lumOff val="35000"/>
                  </a:schemeClr>
                </a:solidFill>
              </a:rPr>
              <a:t>掲載期間</a:t>
            </a:r>
            <a:r>
              <a:rPr lang="ja-JP" altLang="en-US" sz="1600" dirty="0" smtClean="0">
                <a:solidFill>
                  <a:schemeClr val="tx1">
                    <a:lumMod val="65000"/>
                    <a:lumOff val="35000"/>
                  </a:schemeClr>
                </a:solidFill>
              </a:rPr>
              <a:t>：</a:t>
            </a:r>
            <a:endParaRPr lang="en-US" altLang="ja-JP" sz="1600" dirty="0" smtClean="0">
              <a:solidFill>
                <a:schemeClr val="tx1">
                  <a:lumMod val="65000"/>
                  <a:lumOff val="35000"/>
                </a:schemeClr>
              </a:solidFill>
            </a:endParaRPr>
          </a:p>
          <a:p>
            <a:pPr marL="171450" indent="-171450">
              <a:buFont typeface="Arial" panose="020B0604020202020204" pitchFamily="34" charset="0"/>
              <a:buChar char="•"/>
            </a:pPr>
            <a:r>
              <a:rPr lang="ja-JP" altLang="en-US" sz="1600" dirty="0" smtClean="0">
                <a:solidFill>
                  <a:schemeClr val="tx1">
                    <a:lumMod val="65000"/>
                    <a:lumOff val="35000"/>
                  </a:schemeClr>
                </a:solidFill>
              </a:rPr>
              <a:t>予算：</a:t>
            </a:r>
            <a:endParaRPr lang="en-US" altLang="ja-JP" sz="1600" dirty="0">
              <a:solidFill>
                <a:schemeClr val="tx1">
                  <a:lumMod val="65000"/>
                  <a:lumOff val="35000"/>
                </a:schemeClr>
              </a:solidFill>
            </a:endParaRPr>
          </a:p>
          <a:p>
            <a:pPr marL="171450" indent="-171450">
              <a:buFont typeface="Arial" panose="020B0604020202020204" pitchFamily="34" charset="0"/>
              <a:buChar char="•"/>
            </a:pPr>
            <a:r>
              <a:rPr lang="ja-JP" altLang="en-US" sz="1600" dirty="0" smtClean="0">
                <a:solidFill>
                  <a:schemeClr val="tx1">
                    <a:lumMod val="65000"/>
                    <a:lumOff val="35000"/>
                  </a:schemeClr>
                </a:solidFill>
              </a:rPr>
              <a:t>特集</a:t>
            </a:r>
            <a:r>
              <a:rPr lang="ja-JP" altLang="en-US" sz="1600" dirty="0">
                <a:solidFill>
                  <a:schemeClr val="tx1">
                    <a:lumMod val="65000"/>
                    <a:lumOff val="35000"/>
                  </a:schemeClr>
                </a:solidFill>
              </a:rPr>
              <a:t>・タイアップ広告で実現したいこと（コンテンツイメージなど</a:t>
            </a:r>
            <a:r>
              <a:rPr lang="ja-JP" altLang="en-US" sz="1600" dirty="0" smtClean="0">
                <a:solidFill>
                  <a:schemeClr val="tx1">
                    <a:lumMod val="65000"/>
                    <a:lumOff val="35000"/>
                  </a:schemeClr>
                </a:solidFill>
              </a:rPr>
              <a:t>）：</a:t>
            </a:r>
            <a:endParaRPr lang="ja-JP" altLang="en-US" sz="1600"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懸念点：</a:t>
            </a:r>
          </a:p>
          <a:p>
            <a:pPr marL="171450" indent="-171450">
              <a:buFont typeface="Arial" panose="020B0604020202020204" pitchFamily="34" charset="0"/>
              <a:buChar char="•"/>
            </a:pPr>
            <a:r>
              <a:rPr lang="ja-JP" altLang="en-US" sz="1600" dirty="0">
                <a:solidFill>
                  <a:schemeClr val="tx1">
                    <a:lumMod val="65000"/>
                    <a:lumOff val="35000"/>
                  </a:schemeClr>
                </a:solidFill>
              </a:rPr>
              <a:t>備考：</a:t>
            </a:r>
            <a:endParaRPr lang="en-US" altLang="ja-JP" sz="1600" dirty="0">
              <a:solidFill>
                <a:schemeClr val="tx1">
                  <a:lumMod val="65000"/>
                  <a:lumOff val="35000"/>
                </a:schemeClr>
              </a:solidFill>
            </a:endParaRPr>
          </a:p>
        </p:txBody>
      </p:sp>
    </p:spTree>
    <p:extLst>
      <p:ext uri="{BB962C8B-B14F-4D97-AF65-F5344CB8AC3E}">
        <p14:creationId xmlns:p14="http://schemas.microsoft.com/office/powerpoint/2010/main" val="18879584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sz="2400" dirty="0"/>
              <a:t>参考：</a:t>
            </a:r>
            <a:r>
              <a:rPr lang="en-US" altLang="ja-JP" sz="2400" dirty="0"/>
              <a:t>Yahoo!</a:t>
            </a:r>
            <a:r>
              <a:rPr lang="ja-JP" altLang="en-US" sz="2400" dirty="0"/>
              <a:t>ディスプレイ広告（予約型）</a:t>
            </a:r>
            <a:r>
              <a:rPr lang="en-US" altLang="ja-JP" sz="2400" dirty="0"/>
              <a:t>Yahoo!</a:t>
            </a:r>
            <a:r>
              <a:rPr lang="ja-JP" altLang="en-US" sz="2400" dirty="0"/>
              <a:t>ファイナンス商品</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nvPr>
        </p:nvGraphicFramePr>
        <p:xfrm>
          <a:off x="335360" y="980728"/>
          <a:ext cx="11399059" cy="5256583"/>
        </p:xfrm>
        <a:graphic>
          <a:graphicData uri="http://schemas.openxmlformats.org/drawingml/2006/table">
            <a:tbl>
              <a:tblPr firstCol="1" bandRow="1"/>
              <a:tblGrid>
                <a:gridCol w="2167164">
                  <a:extLst>
                    <a:ext uri="{9D8B030D-6E8A-4147-A177-3AD203B41FA5}">
                      <a16:colId xmlns:a16="http://schemas.microsoft.com/office/drawing/2014/main" val="792911817"/>
                    </a:ext>
                  </a:extLst>
                </a:gridCol>
                <a:gridCol w="2929050">
                  <a:extLst>
                    <a:ext uri="{9D8B030D-6E8A-4147-A177-3AD203B41FA5}">
                      <a16:colId xmlns:a16="http://schemas.microsoft.com/office/drawing/2014/main" val="598637953"/>
                    </a:ext>
                  </a:extLst>
                </a:gridCol>
                <a:gridCol w="3068926">
                  <a:extLst>
                    <a:ext uri="{9D8B030D-6E8A-4147-A177-3AD203B41FA5}">
                      <a16:colId xmlns:a16="http://schemas.microsoft.com/office/drawing/2014/main" val="2655217227"/>
                    </a:ext>
                  </a:extLst>
                </a:gridCol>
                <a:gridCol w="3233919">
                  <a:extLst>
                    <a:ext uri="{9D8B030D-6E8A-4147-A177-3AD203B41FA5}">
                      <a16:colId xmlns:a16="http://schemas.microsoft.com/office/drawing/2014/main" val="739266037"/>
                    </a:ext>
                  </a:extLst>
                </a:gridCol>
              </a:tblGrid>
              <a:tr h="4508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en-US" altLang="ja-JP" sz="1000" b="1" kern="1200" smtClean="0">
                          <a:solidFill>
                            <a:schemeClr val="tx1">
                              <a:lumMod val="65000"/>
                              <a:lumOff val="35000"/>
                            </a:schemeClr>
                          </a:solidFill>
                          <a:latin typeface="メイリオ"/>
                          <a:ea typeface="メイリオ"/>
                          <a:cs typeface="+mn-cs"/>
                        </a:rPr>
                        <a:t>Yahoo!</a:t>
                      </a:r>
                      <a:r>
                        <a:rPr kumimoji="1" lang="ja-JP" altLang="en-US" sz="1000" b="1" kern="1200" smtClean="0">
                          <a:solidFill>
                            <a:schemeClr val="tx1">
                              <a:lumMod val="65000"/>
                              <a:lumOff val="35000"/>
                            </a:schemeClr>
                          </a:solidFill>
                          <a:latin typeface="メイリオ"/>
                          <a:ea typeface="メイリオ"/>
                          <a:cs typeface="+mn-cs"/>
                        </a:rPr>
                        <a:t>ファイナンス　トップ　</a:t>
                      </a:r>
                      <a:endParaRPr kumimoji="1" lang="en-US" altLang="ja-JP" sz="1000" b="1" kern="1200" smtClean="0">
                        <a:solidFill>
                          <a:schemeClr val="tx1">
                            <a:lumMod val="65000"/>
                            <a:lumOff val="35000"/>
                          </a:schemeClr>
                        </a:solidFill>
                        <a:latin typeface="メイリオ"/>
                        <a:ea typeface="メイリオ"/>
                        <a:cs typeface="+mn-cs"/>
                      </a:endParaRPr>
                    </a:p>
                    <a:p>
                      <a:pPr algn="ctr" fontAlgn="ctr"/>
                      <a:r>
                        <a:rPr kumimoji="1" lang="ja-JP" altLang="en-US" sz="1000" b="1" kern="1200" smtClean="0">
                          <a:solidFill>
                            <a:schemeClr val="tx1">
                              <a:lumMod val="65000"/>
                              <a:lumOff val="35000"/>
                            </a:schemeClr>
                          </a:solidFill>
                          <a:latin typeface="メイリオ"/>
                          <a:ea typeface="メイリオ"/>
                          <a:cs typeface="+mn-cs"/>
                        </a:rPr>
                        <a:t>トップパネル（</a:t>
                      </a:r>
                      <a:r>
                        <a:rPr kumimoji="1" lang="en-US" altLang="ja-JP" sz="1000" b="1" kern="1200" smtClean="0">
                          <a:solidFill>
                            <a:schemeClr val="tx1">
                              <a:lumMod val="65000"/>
                              <a:lumOff val="35000"/>
                            </a:schemeClr>
                          </a:solidFill>
                          <a:latin typeface="メイリオ"/>
                          <a:ea typeface="メイリオ"/>
                          <a:cs typeface="+mn-cs"/>
                        </a:rPr>
                        <a:t>16</a:t>
                      </a:r>
                      <a:r>
                        <a:rPr kumimoji="1" lang="ja-JP" altLang="en-US" sz="1000" b="1" kern="1200" smtClean="0">
                          <a:solidFill>
                            <a:schemeClr val="tx1">
                              <a:lumMod val="65000"/>
                              <a:lumOff val="35000"/>
                            </a:schemeClr>
                          </a:solidFill>
                          <a:latin typeface="メイリオ"/>
                          <a:ea typeface="メイリオ"/>
                          <a:cs typeface="+mn-cs"/>
                        </a:rPr>
                        <a:t>：</a:t>
                      </a:r>
                      <a:r>
                        <a:rPr kumimoji="1" lang="en-US" altLang="ja-JP" sz="1000" b="1" kern="1200" smtClean="0">
                          <a:solidFill>
                            <a:schemeClr val="tx1">
                              <a:lumMod val="65000"/>
                              <a:lumOff val="35000"/>
                            </a:schemeClr>
                          </a:solidFill>
                          <a:latin typeface="メイリオ"/>
                          <a:ea typeface="メイリオ"/>
                          <a:cs typeface="+mn-cs"/>
                        </a:rPr>
                        <a:t>5</a:t>
                      </a:r>
                      <a:r>
                        <a:rPr kumimoji="1" lang="ja-JP" altLang="en-US" sz="1000" b="1" kern="1200" smtClean="0">
                          <a:solidFill>
                            <a:schemeClr val="tx1">
                              <a:lumMod val="65000"/>
                              <a:lumOff val="35000"/>
                            </a:schemeClr>
                          </a:solidFill>
                          <a:latin typeface="メイリオ"/>
                          <a:ea typeface="メイリオ"/>
                          <a:cs typeface="+mn-cs"/>
                        </a:rPr>
                        <a:t>）</a:t>
                      </a:r>
                      <a:r>
                        <a:rPr kumimoji="1" lang="en-US" altLang="ja-JP" sz="1000" b="1" kern="1200" smtClean="0">
                          <a:solidFill>
                            <a:schemeClr val="tx1">
                              <a:lumMod val="65000"/>
                              <a:lumOff val="35000"/>
                            </a:schemeClr>
                          </a:solidFill>
                          <a:latin typeface="メイリオ"/>
                          <a:ea typeface="メイリオ"/>
                          <a:cs typeface="+mn-cs"/>
                        </a:rPr>
                        <a:t>SP</a:t>
                      </a:r>
                      <a:endParaRPr kumimoji="1" lang="en-US" altLang="ja-JP" sz="1000" b="1"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en-US" altLang="ja-JP" sz="1000" b="1" kern="1200" smtClean="0">
                          <a:solidFill>
                            <a:schemeClr val="tx1">
                              <a:lumMod val="65000"/>
                              <a:lumOff val="35000"/>
                            </a:schemeClr>
                          </a:solidFill>
                          <a:latin typeface="メイリオ"/>
                          <a:ea typeface="メイリオ"/>
                          <a:cs typeface="+mn-cs"/>
                        </a:rPr>
                        <a:t>Yahoo!</a:t>
                      </a:r>
                      <a:r>
                        <a:rPr kumimoji="1" lang="ja-JP" altLang="en-US" sz="1000" b="1" kern="1200" smtClean="0">
                          <a:solidFill>
                            <a:schemeClr val="tx1">
                              <a:lumMod val="65000"/>
                              <a:lumOff val="35000"/>
                            </a:schemeClr>
                          </a:solidFill>
                          <a:latin typeface="メイリオ"/>
                          <a:ea typeface="メイリオ"/>
                          <a:cs typeface="+mn-cs"/>
                        </a:rPr>
                        <a:t>ファイナンス　トップ　</a:t>
                      </a:r>
                      <a:endParaRPr kumimoji="1" lang="en-US" altLang="ja-JP" sz="1000" b="1" kern="1200" smtClean="0">
                        <a:solidFill>
                          <a:schemeClr val="tx1">
                            <a:lumMod val="65000"/>
                            <a:lumOff val="35000"/>
                          </a:schemeClr>
                        </a:solidFill>
                        <a:latin typeface="メイリオ"/>
                        <a:ea typeface="メイリオ"/>
                        <a:cs typeface="+mn-cs"/>
                      </a:endParaRPr>
                    </a:p>
                    <a:p>
                      <a:pPr algn="ctr" fontAlgn="ctr"/>
                      <a:r>
                        <a:rPr kumimoji="1" lang="ja-JP" altLang="en-US" sz="1000" b="1" kern="1200" smtClean="0">
                          <a:solidFill>
                            <a:schemeClr val="tx1">
                              <a:lumMod val="65000"/>
                              <a:lumOff val="35000"/>
                            </a:schemeClr>
                          </a:solidFill>
                          <a:latin typeface="メイリオ"/>
                          <a:ea typeface="メイリオ"/>
                          <a:cs typeface="+mn-cs"/>
                        </a:rPr>
                        <a:t>トップパネル（</a:t>
                      </a:r>
                      <a:r>
                        <a:rPr kumimoji="1" lang="en-US" altLang="ja-JP" sz="1000" b="1" kern="1200" smtClean="0">
                          <a:solidFill>
                            <a:schemeClr val="tx1">
                              <a:lumMod val="65000"/>
                              <a:lumOff val="35000"/>
                            </a:schemeClr>
                          </a:solidFill>
                          <a:latin typeface="メイリオ"/>
                          <a:ea typeface="メイリオ"/>
                          <a:cs typeface="+mn-cs"/>
                        </a:rPr>
                        <a:t>16</a:t>
                      </a:r>
                      <a:r>
                        <a:rPr kumimoji="1" lang="ja-JP" altLang="en-US" sz="1000" b="1" kern="1200" smtClean="0">
                          <a:solidFill>
                            <a:schemeClr val="tx1">
                              <a:lumMod val="65000"/>
                              <a:lumOff val="35000"/>
                            </a:schemeClr>
                          </a:solidFill>
                          <a:latin typeface="メイリオ"/>
                          <a:ea typeface="メイリオ"/>
                          <a:cs typeface="+mn-cs"/>
                        </a:rPr>
                        <a:t>：</a:t>
                      </a:r>
                      <a:r>
                        <a:rPr kumimoji="1" lang="en-US" altLang="ja-JP" sz="1000" b="1" kern="1200" smtClean="0">
                          <a:solidFill>
                            <a:schemeClr val="tx1">
                              <a:lumMod val="65000"/>
                              <a:lumOff val="35000"/>
                            </a:schemeClr>
                          </a:solidFill>
                          <a:latin typeface="メイリオ"/>
                          <a:ea typeface="メイリオ"/>
                          <a:cs typeface="+mn-cs"/>
                        </a:rPr>
                        <a:t>9</a:t>
                      </a:r>
                      <a:r>
                        <a:rPr kumimoji="1" lang="ja-JP" altLang="en-US" sz="1000" b="1" kern="1200" smtClean="0">
                          <a:solidFill>
                            <a:schemeClr val="tx1">
                              <a:lumMod val="65000"/>
                              <a:lumOff val="35000"/>
                            </a:schemeClr>
                          </a:solidFill>
                          <a:latin typeface="メイリオ"/>
                          <a:ea typeface="メイリオ"/>
                          <a:cs typeface="+mn-cs"/>
                        </a:rPr>
                        <a:t>）</a:t>
                      </a:r>
                      <a:r>
                        <a:rPr kumimoji="1" lang="en-US" altLang="ja-JP" sz="1000" b="1" kern="1200" smtClean="0">
                          <a:solidFill>
                            <a:schemeClr val="tx1">
                              <a:lumMod val="65000"/>
                              <a:lumOff val="35000"/>
                            </a:schemeClr>
                          </a:solidFill>
                          <a:latin typeface="メイリオ"/>
                          <a:ea typeface="メイリオ"/>
                          <a:cs typeface="+mn-cs"/>
                        </a:rPr>
                        <a:t>SP</a:t>
                      </a:r>
                      <a:endParaRPr kumimoji="1" lang="en-US" altLang="ja-JP" sz="1000" b="1"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fontAlgn="ctr"/>
                      <a:r>
                        <a:rPr kumimoji="1" lang="en-US" altLang="ja-JP" sz="1000" b="1" kern="1200" smtClean="0">
                          <a:solidFill>
                            <a:schemeClr val="tx1">
                              <a:lumMod val="65000"/>
                              <a:lumOff val="35000"/>
                            </a:schemeClr>
                          </a:solidFill>
                          <a:latin typeface="+mn-lt"/>
                          <a:ea typeface="+mn-ea"/>
                          <a:cs typeface="+mn-cs"/>
                        </a:rPr>
                        <a:t>Yahoo!</a:t>
                      </a:r>
                      <a:r>
                        <a:rPr kumimoji="1" lang="ja-JP" altLang="en-US" sz="1000" b="1" kern="1200" smtClean="0">
                          <a:solidFill>
                            <a:schemeClr val="tx1">
                              <a:lumMod val="65000"/>
                              <a:lumOff val="35000"/>
                            </a:schemeClr>
                          </a:solidFill>
                          <a:latin typeface="+mn-lt"/>
                          <a:ea typeface="+mn-ea"/>
                          <a:cs typeface="+mn-cs"/>
                        </a:rPr>
                        <a:t>ファイナンス　トップ　トップインパクト　プライムディスプレイ　ダブルサイズ　</a:t>
                      </a:r>
                      <a:r>
                        <a:rPr kumimoji="1" lang="en-US" altLang="ja-JP" sz="1000" b="1" kern="1200" smtClean="0">
                          <a:solidFill>
                            <a:schemeClr val="tx1">
                              <a:lumMod val="65000"/>
                              <a:lumOff val="35000"/>
                            </a:schemeClr>
                          </a:solidFill>
                          <a:latin typeface="+mn-lt"/>
                          <a:ea typeface="+mn-ea"/>
                          <a:cs typeface="+mn-cs"/>
                        </a:rPr>
                        <a:t>PC</a:t>
                      </a:r>
                      <a:endParaRPr kumimoji="1" lang="en-US" altLang="ja-JP" sz="10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6011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〇</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112060797"/>
                  </a:ext>
                </a:extLst>
              </a:tr>
              <a:tr h="7976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0325936"/>
                  </a:ext>
                </a:extLst>
              </a:tr>
              <a:tr h="3674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画像（</a:t>
                      </a:r>
                      <a:r>
                        <a:rPr kumimoji="1" lang="en-US" altLang="ja-JP" sz="800" kern="1200" dirty="0" smtClean="0">
                          <a:solidFill>
                            <a:schemeClr val="tx1">
                              <a:lumMod val="65000"/>
                              <a:lumOff val="35000"/>
                            </a:schemeClr>
                          </a:solidFill>
                          <a:latin typeface="メイリオ"/>
                          <a:ea typeface="メイリオ"/>
                          <a:cs typeface="+mn-cs"/>
                        </a:rPr>
                        <a:t>16</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5</a:t>
                      </a:r>
                      <a:r>
                        <a:rPr kumimoji="1" lang="ja-JP" altLang="en-US" sz="800" kern="1200" dirty="0" smtClean="0">
                          <a:solidFill>
                            <a:schemeClr val="tx1">
                              <a:lumMod val="65000"/>
                              <a:lumOff val="35000"/>
                            </a:schemeClr>
                          </a:solidFill>
                          <a:latin typeface="メイリオ"/>
                          <a:ea typeface="メイリオ"/>
                          <a:cs typeface="+mn-cs"/>
                        </a:rPr>
                        <a:t>）</a:t>
                      </a:r>
                      <a:endParaRPr kumimoji="1" lang="en-US" altLang="ja-JP"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画像（</a:t>
                      </a:r>
                      <a:r>
                        <a:rPr kumimoji="1" lang="en-US" altLang="ja-JP" sz="800" kern="1200" dirty="0" smtClean="0">
                          <a:solidFill>
                            <a:schemeClr val="tx1">
                              <a:lumMod val="65000"/>
                              <a:lumOff val="35000"/>
                            </a:schemeClr>
                          </a:solidFill>
                          <a:latin typeface="メイリオ"/>
                          <a:ea typeface="メイリオ"/>
                          <a:cs typeface="+mn-cs"/>
                        </a:rPr>
                        <a:t>16</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a:t>
                      </a:r>
                      <a:endParaRPr kumimoji="1" lang="en-US" altLang="ja-JP"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トップインパクト プライムディスプレイダブルサイズ</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753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22545122"/>
                  </a:ext>
                </a:extLst>
              </a:tr>
              <a:tr h="26011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スマートフォン</a:t>
                      </a:r>
                      <a:r>
                        <a:rPr kumimoji="1" lang="ja-JP" altLang="en-US" sz="800" b="0" dirty="0" smtClean="0">
                          <a:solidFill>
                            <a:schemeClr val="tx1">
                              <a:lumMod val="65000"/>
                              <a:lumOff val="35000"/>
                            </a:schemeClr>
                          </a:solidFill>
                          <a:latin typeface="+mj-lt"/>
                          <a:ea typeface="+mj-ea"/>
                        </a:rPr>
                        <a:t>（ウェブ）</a:t>
                      </a:r>
                      <a:endParaRPr kumimoji="1" lang="ja-JP" altLang="en-US" sz="800" b="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931917948"/>
                  </a:ext>
                </a:extLst>
              </a:tr>
              <a:tr h="40774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ファイナンス　トップ</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ファイナンス　トップ</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7314208"/>
                  </a:ext>
                </a:extLst>
              </a:tr>
              <a:tr h="40967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ファイナンスのトップページの上部</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ファイナンスのトップページ全体</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66738162"/>
                  </a:ext>
                </a:extLst>
              </a:tr>
              <a:tr h="5735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kern="1200" dirty="0" smtClean="0">
                          <a:solidFill>
                            <a:schemeClr val="tx1">
                              <a:lumMod val="65000"/>
                              <a:lumOff val="35000"/>
                            </a:schemeClr>
                          </a:solidFill>
                          <a:latin typeface="メイリオ"/>
                          <a:ea typeface="メイリオ"/>
                          <a:cs typeface="+mn-cs"/>
                        </a:rPr>
                        <a:t>7</a:t>
                      </a:r>
                      <a:r>
                        <a:rPr kumimoji="1" lang="ja-JP" altLang="en-US" sz="900" kern="1200" dirty="0" smtClean="0">
                          <a:solidFill>
                            <a:schemeClr val="tx1">
                              <a:lumMod val="65000"/>
                              <a:lumOff val="35000"/>
                            </a:schemeClr>
                          </a:solidFill>
                          <a:latin typeface="メイリオ"/>
                          <a:ea typeface="メイリオ"/>
                          <a:cs typeface="+mn-cs"/>
                        </a:rPr>
                        <a:t>日間～</a:t>
                      </a:r>
                      <a:r>
                        <a:rPr kumimoji="1" lang="en-US" altLang="ja-JP" sz="900" kern="1200" dirty="0" smtClean="0">
                          <a:solidFill>
                            <a:schemeClr val="tx1">
                              <a:lumMod val="65000"/>
                              <a:lumOff val="35000"/>
                            </a:schemeClr>
                          </a:solidFill>
                          <a:latin typeface="メイリオ"/>
                          <a:ea typeface="メイリオ"/>
                          <a:cs typeface="+mn-cs"/>
                        </a:rPr>
                        <a:t>31</a:t>
                      </a:r>
                      <a:r>
                        <a:rPr kumimoji="1" lang="ja-JP" altLang="en-US" sz="900" kern="1200" dirty="0" smtClean="0">
                          <a:solidFill>
                            <a:schemeClr val="tx1">
                              <a:lumMod val="65000"/>
                              <a:lumOff val="35000"/>
                            </a:schemeClr>
                          </a:solidFill>
                          <a:latin typeface="メイリオ"/>
                          <a:ea typeface="メイリオ"/>
                          <a:cs typeface="+mn-cs"/>
                        </a:rPr>
                        <a:t>日間</a:t>
                      </a:r>
                      <a:endParaRPr kumimoji="1" lang="en-US" altLang="ja-JP" sz="900" kern="1200" dirty="0" smtClean="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smtClean="0">
                          <a:solidFill>
                            <a:schemeClr val="tx1">
                              <a:lumMod val="65000"/>
                              <a:lumOff val="35000"/>
                            </a:schemeClr>
                          </a:solidFill>
                          <a:latin typeface="メイリオ"/>
                          <a:ea typeface="メイリオ"/>
                          <a:cs typeface="+mn-cs"/>
                        </a:rPr>
                        <a:t>※5</a:t>
                      </a:r>
                      <a:r>
                        <a:rPr kumimoji="1" lang="ja-JP" altLang="en-US" sz="900" kern="1200" dirty="0" smtClean="0">
                          <a:solidFill>
                            <a:schemeClr val="tx1">
                              <a:lumMod val="65000"/>
                              <a:lumOff val="35000"/>
                            </a:schemeClr>
                          </a:solidFill>
                          <a:latin typeface="メイリオ"/>
                          <a:ea typeface="メイリオ"/>
                          <a:cs typeface="+mn-cs"/>
                        </a:rPr>
                        <a:t>日間～</a:t>
                      </a:r>
                      <a:r>
                        <a:rPr kumimoji="1" lang="en-US" altLang="ja-JP" sz="900" kern="1200" dirty="0" smtClean="0">
                          <a:solidFill>
                            <a:schemeClr val="tx1">
                              <a:lumMod val="65000"/>
                              <a:lumOff val="35000"/>
                            </a:schemeClr>
                          </a:solidFill>
                          <a:latin typeface="メイリオ"/>
                          <a:ea typeface="メイリオ"/>
                          <a:cs typeface="+mn-cs"/>
                        </a:rPr>
                        <a:t>6</a:t>
                      </a:r>
                      <a:r>
                        <a:rPr kumimoji="1" lang="ja-JP" altLang="en-US" sz="900" kern="1200" dirty="0" smtClean="0">
                          <a:solidFill>
                            <a:schemeClr val="tx1">
                              <a:lumMod val="65000"/>
                              <a:lumOff val="35000"/>
                            </a:schemeClr>
                          </a:solidFill>
                          <a:latin typeface="メイリオ"/>
                          <a:ea typeface="メイリオ"/>
                          <a:cs typeface="+mn-cs"/>
                        </a:rPr>
                        <a:t>日間での掲載も可能ですが、</a:t>
                      </a:r>
                      <a:endParaRPr kumimoji="1" lang="en-US" altLang="ja-JP" sz="900" kern="1200" dirty="0" smtClean="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smtClean="0">
                          <a:solidFill>
                            <a:schemeClr val="tx1">
                              <a:lumMod val="65000"/>
                              <a:lumOff val="35000"/>
                            </a:schemeClr>
                          </a:solidFill>
                          <a:latin typeface="メイリオ"/>
                          <a:ea typeface="メイリオ"/>
                          <a:cs typeface="+mn-cs"/>
                        </a:rPr>
                        <a:t>掲載</a:t>
                      </a:r>
                      <a:r>
                        <a:rPr kumimoji="1" lang="en-US" altLang="ja-JP" sz="900" kern="1200" dirty="0" err="1" smtClean="0">
                          <a:solidFill>
                            <a:schemeClr val="tx1">
                              <a:lumMod val="65000"/>
                              <a:lumOff val="35000"/>
                            </a:schemeClr>
                          </a:solidFill>
                          <a:latin typeface="メイリオ"/>
                          <a:ea typeface="メイリオ"/>
                          <a:cs typeface="+mn-cs"/>
                        </a:rPr>
                        <a:t>vimps</a:t>
                      </a:r>
                      <a:r>
                        <a:rPr kumimoji="1" lang="ja-JP" altLang="en-US" sz="900" kern="1200" dirty="0" smtClean="0">
                          <a:solidFill>
                            <a:schemeClr val="tx1">
                              <a:lumMod val="65000"/>
                              <a:lumOff val="35000"/>
                            </a:schemeClr>
                          </a:solidFill>
                          <a:latin typeface="メイリオ"/>
                          <a:ea typeface="メイリオ"/>
                          <a:cs typeface="+mn-cs"/>
                        </a:rPr>
                        <a:t>数が未達成の場合、補填対象外になります。</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900" kern="1200" dirty="0" smtClean="0">
                          <a:solidFill>
                            <a:schemeClr val="tx1">
                              <a:lumMod val="65000"/>
                              <a:lumOff val="35000"/>
                            </a:schemeClr>
                          </a:solidFill>
                          <a:latin typeface="+mn-lt"/>
                          <a:ea typeface="+mn-ea"/>
                          <a:cs typeface="+mn-cs"/>
                        </a:rPr>
                        <a:t>7</a:t>
                      </a:r>
                      <a:r>
                        <a:rPr kumimoji="1" lang="ja-JP" altLang="en-US" sz="900" kern="1200" dirty="0" smtClean="0">
                          <a:solidFill>
                            <a:schemeClr val="tx1">
                              <a:lumMod val="65000"/>
                              <a:lumOff val="35000"/>
                            </a:schemeClr>
                          </a:solidFill>
                          <a:latin typeface="+mn-lt"/>
                          <a:ea typeface="+mn-ea"/>
                          <a:cs typeface="+mn-cs"/>
                        </a:rPr>
                        <a:t>日間～</a:t>
                      </a:r>
                      <a:r>
                        <a:rPr kumimoji="1" lang="en-US" altLang="ja-JP" sz="900" kern="1200" dirty="0" smtClean="0">
                          <a:solidFill>
                            <a:schemeClr val="tx1">
                              <a:lumMod val="65000"/>
                              <a:lumOff val="35000"/>
                            </a:schemeClr>
                          </a:solidFill>
                          <a:latin typeface="+mn-lt"/>
                          <a:ea typeface="+mn-ea"/>
                          <a:cs typeface="+mn-cs"/>
                        </a:rPr>
                        <a:t>31</a:t>
                      </a:r>
                      <a:r>
                        <a:rPr kumimoji="1" lang="ja-JP" altLang="en-US" sz="900" kern="1200" dirty="0" smtClean="0">
                          <a:solidFill>
                            <a:schemeClr val="tx1">
                              <a:lumMod val="65000"/>
                              <a:lumOff val="35000"/>
                            </a:schemeClr>
                          </a:solidFill>
                          <a:latin typeface="+mn-lt"/>
                          <a:ea typeface="+mn-ea"/>
                          <a:cs typeface="+mn-cs"/>
                        </a:rPr>
                        <a:t>日間</a:t>
                      </a:r>
                      <a:endParaRPr kumimoji="1" lang="en-US" altLang="ja-JP" sz="9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smtClean="0">
                          <a:solidFill>
                            <a:schemeClr val="tx1">
                              <a:lumMod val="65000"/>
                              <a:lumOff val="35000"/>
                            </a:schemeClr>
                          </a:solidFill>
                          <a:latin typeface="+mn-lt"/>
                          <a:ea typeface="+mn-ea"/>
                          <a:cs typeface="+mn-cs"/>
                        </a:rPr>
                        <a:t>※5</a:t>
                      </a:r>
                      <a:r>
                        <a:rPr kumimoji="1" lang="ja-JP" altLang="en-US" sz="900" kern="1200" dirty="0" smtClean="0">
                          <a:solidFill>
                            <a:schemeClr val="tx1">
                              <a:lumMod val="65000"/>
                              <a:lumOff val="35000"/>
                            </a:schemeClr>
                          </a:solidFill>
                          <a:latin typeface="+mn-lt"/>
                          <a:ea typeface="+mn-ea"/>
                          <a:cs typeface="+mn-cs"/>
                        </a:rPr>
                        <a:t>日間～</a:t>
                      </a:r>
                      <a:r>
                        <a:rPr kumimoji="1" lang="en-US" altLang="ja-JP" sz="900" kern="1200" dirty="0" smtClean="0">
                          <a:solidFill>
                            <a:schemeClr val="tx1">
                              <a:lumMod val="65000"/>
                              <a:lumOff val="35000"/>
                            </a:schemeClr>
                          </a:solidFill>
                          <a:latin typeface="+mn-lt"/>
                          <a:ea typeface="+mn-ea"/>
                          <a:cs typeface="+mn-cs"/>
                        </a:rPr>
                        <a:t>6</a:t>
                      </a:r>
                      <a:r>
                        <a:rPr kumimoji="1" lang="ja-JP" altLang="en-US" sz="900" kern="1200" dirty="0" smtClean="0">
                          <a:solidFill>
                            <a:schemeClr val="tx1">
                              <a:lumMod val="65000"/>
                              <a:lumOff val="35000"/>
                            </a:schemeClr>
                          </a:solidFill>
                          <a:latin typeface="+mn-lt"/>
                          <a:ea typeface="+mn-ea"/>
                          <a:cs typeface="+mn-cs"/>
                        </a:rPr>
                        <a:t>日間での掲載も可能ですが、</a:t>
                      </a:r>
                      <a:endParaRPr kumimoji="1" lang="en-US" altLang="ja-JP" sz="9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smtClean="0">
                          <a:solidFill>
                            <a:schemeClr val="tx1">
                              <a:lumMod val="65000"/>
                              <a:lumOff val="35000"/>
                            </a:schemeClr>
                          </a:solidFill>
                          <a:latin typeface="+mn-lt"/>
                          <a:ea typeface="+mn-ea"/>
                          <a:cs typeface="+mn-cs"/>
                        </a:rPr>
                        <a:t>掲載</a:t>
                      </a:r>
                      <a:r>
                        <a:rPr kumimoji="1" lang="en-US" altLang="ja-JP" sz="900" kern="1200" dirty="0" err="1" smtClean="0">
                          <a:solidFill>
                            <a:schemeClr val="tx1">
                              <a:lumMod val="65000"/>
                              <a:lumOff val="35000"/>
                            </a:schemeClr>
                          </a:solidFill>
                          <a:latin typeface="+mn-lt"/>
                          <a:ea typeface="+mn-ea"/>
                          <a:cs typeface="+mn-cs"/>
                        </a:rPr>
                        <a:t>vimps</a:t>
                      </a:r>
                      <a:r>
                        <a:rPr kumimoji="1" lang="ja-JP" altLang="en-US" sz="900" kern="1200" dirty="0" smtClean="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2773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a:t>
                      </a:r>
                      <a:r>
                        <a:rPr kumimoji="1" lang="en-US" altLang="ja-JP" sz="800" dirty="0" err="1" smtClean="0">
                          <a:solidFill>
                            <a:schemeClr val="tx1">
                              <a:lumMod val="65000"/>
                              <a:lumOff val="35000"/>
                            </a:schemeClr>
                          </a:solidFill>
                          <a:latin typeface="+mj-lt"/>
                          <a:ea typeface="+mj-ea"/>
                        </a:rPr>
                        <a:t>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750538939"/>
                  </a:ext>
                </a:extLst>
              </a:tr>
              <a:tr h="404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900,000</a:t>
                      </a:r>
                      <a:r>
                        <a:rPr kumimoji="1" lang="ja-JP" altLang="en-US" sz="800" kern="1200" dirty="0" smtClean="0">
                          <a:solidFill>
                            <a:schemeClr val="tx1">
                              <a:lumMod val="65000"/>
                              <a:lumOff val="35000"/>
                            </a:schemeClr>
                          </a:solidFill>
                          <a:latin typeface="メイリオ"/>
                          <a:ea typeface="メイリオ"/>
                          <a:cs typeface="+mn-cs"/>
                        </a:rPr>
                        <a:t>円</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メイリオ"/>
                          <a:ea typeface="メイリオ"/>
                          <a:cs typeface="+mn-cs"/>
                        </a:rPr>
                        <a:t>1,000,000</a:t>
                      </a:r>
                      <a:r>
                        <a:rPr kumimoji="1" lang="ja-JP" altLang="en-US" sz="800" kern="1200" dirty="0" smtClean="0">
                          <a:solidFill>
                            <a:schemeClr val="tx1">
                              <a:lumMod val="65000"/>
                              <a:lumOff val="35000"/>
                            </a:schemeClr>
                          </a:solidFill>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4,000,000</a:t>
                      </a:r>
                      <a:r>
                        <a:rPr kumimoji="1" lang="ja-JP" altLang="en-US" sz="800" kern="1200" dirty="0" smtClean="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81913646"/>
                  </a:ext>
                </a:extLst>
              </a:tr>
              <a:tr h="3613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330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396</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960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4014462905"/>
                  </a:ext>
                </a:extLst>
              </a:tr>
              <a:tr h="26011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9337813"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pic>
        <p:nvPicPr>
          <p:cNvPr id="10" name="図 9"/>
          <p:cNvPicPr>
            <a:picLocks noChangeAspect="1"/>
          </p:cNvPicPr>
          <p:nvPr/>
        </p:nvPicPr>
        <p:blipFill>
          <a:blip r:embed="rId2"/>
          <a:stretch>
            <a:fillRect/>
          </a:stretch>
        </p:blipFill>
        <p:spPr>
          <a:xfrm>
            <a:off x="3791744" y="1795909"/>
            <a:ext cx="334174" cy="603444"/>
          </a:xfrm>
          <a:prstGeom prst="rect">
            <a:avLst/>
          </a:prstGeom>
        </p:spPr>
      </p:pic>
      <p:pic>
        <p:nvPicPr>
          <p:cNvPr id="11" name="図 10"/>
          <p:cNvPicPr>
            <a:picLocks noChangeAspect="1"/>
          </p:cNvPicPr>
          <p:nvPr/>
        </p:nvPicPr>
        <p:blipFill>
          <a:blip r:embed="rId3"/>
          <a:stretch>
            <a:fillRect/>
          </a:stretch>
        </p:blipFill>
        <p:spPr>
          <a:xfrm>
            <a:off x="6803002" y="1795909"/>
            <a:ext cx="341488" cy="620298"/>
          </a:xfrm>
          <a:prstGeom prst="rect">
            <a:avLst/>
          </a:prstGeom>
        </p:spPr>
      </p:pic>
      <p:pic>
        <p:nvPicPr>
          <p:cNvPr id="20" name="図 19"/>
          <p:cNvPicPr>
            <a:picLocks noChangeAspect="1"/>
          </p:cNvPicPr>
          <p:nvPr/>
        </p:nvPicPr>
        <p:blipFill>
          <a:blip r:embed="rId4"/>
          <a:stretch>
            <a:fillRect/>
          </a:stretch>
        </p:blipFill>
        <p:spPr>
          <a:xfrm>
            <a:off x="9821574" y="1774373"/>
            <a:ext cx="670597" cy="646515"/>
          </a:xfrm>
          <a:prstGeom prst="rect">
            <a:avLst/>
          </a:prstGeom>
        </p:spPr>
      </p:pic>
    </p:spTree>
    <p:extLst>
      <p:ext uri="{BB962C8B-B14F-4D97-AF65-F5344CB8AC3E}">
        <p14:creationId xmlns:p14="http://schemas.microsoft.com/office/powerpoint/2010/main" val="15509824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表 17">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324508447"/>
              </p:ext>
            </p:extLst>
          </p:nvPr>
        </p:nvGraphicFramePr>
        <p:xfrm>
          <a:off x="335360" y="980729"/>
          <a:ext cx="11377264" cy="5442928"/>
        </p:xfrm>
        <a:graphic>
          <a:graphicData uri="http://schemas.openxmlformats.org/drawingml/2006/table">
            <a:tbl>
              <a:tblPr firstCol="1" bandRow="1"/>
              <a:tblGrid>
                <a:gridCol w="2321889">
                  <a:extLst>
                    <a:ext uri="{9D8B030D-6E8A-4147-A177-3AD203B41FA5}">
                      <a16:colId xmlns:a16="http://schemas.microsoft.com/office/drawing/2014/main" val="792911817"/>
                    </a:ext>
                  </a:extLst>
                </a:gridCol>
                <a:gridCol w="4672331">
                  <a:extLst>
                    <a:ext uri="{9D8B030D-6E8A-4147-A177-3AD203B41FA5}">
                      <a16:colId xmlns:a16="http://schemas.microsoft.com/office/drawing/2014/main" val="3572424336"/>
                    </a:ext>
                  </a:extLst>
                </a:gridCol>
                <a:gridCol w="2294812">
                  <a:extLst>
                    <a:ext uri="{9D8B030D-6E8A-4147-A177-3AD203B41FA5}">
                      <a16:colId xmlns:a16="http://schemas.microsoft.com/office/drawing/2014/main" val="351746357"/>
                    </a:ext>
                  </a:extLst>
                </a:gridCol>
                <a:gridCol w="2088232">
                  <a:extLst>
                    <a:ext uri="{9D8B030D-6E8A-4147-A177-3AD203B41FA5}">
                      <a16:colId xmlns:a16="http://schemas.microsoft.com/office/drawing/2014/main" val="2259925473"/>
                    </a:ext>
                  </a:extLst>
                </a:gridCol>
              </a:tblGrid>
              <a:tr h="4320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1000" b="1" kern="1200" dirty="0" smtClean="0">
                          <a:solidFill>
                            <a:schemeClr val="tx1">
                              <a:lumMod val="65000"/>
                              <a:lumOff val="35000"/>
                            </a:schemeClr>
                          </a:solidFill>
                          <a:latin typeface="+mn-lt"/>
                          <a:ea typeface="+mn-ea"/>
                          <a:cs typeface="+mn-cs"/>
                        </a:rPr>
                        <a:t>Yahoo!</a:t>
                      </a:r>
                      <a:r>
                        <a:rPr kumimoji="1" lang="ja-JP" altLang="en-US" sz="1000" b="1" kern="1200" dirty="0" smtClean="0">
                          <a:solidFill>
                            <a:schemeClr val="tx1">
                              <a:lumMod val="65000"/>
                              <a:lumOff val="35000"/>
                            </a:schemeClr>
                          </a:solidFill>
                          <a:latin typeface="+mn-lt"/>
                          <a:ea typeface="+mn-ea"/>
                          <a:cs typeface="+mn-cs"/>
                        </a:rPr>
                        <a:t>ファイナンス　トップ</a:t>
                      </a:r>
                      <a:endParaRPr kumimoji="1" lang="en-US" altLang="ja-JP" sz="1000" b="1" kern="1200" dirty="0" smtClean="0">
                        <a:solidFill>
                          <a:schemeClr val="tx1">
                            <a:lumMod val="65000"/>
                            <a:lumOff val="35000"/>
                          </a:schemeClr>
                        </a:solidFill>
                        <a:latin typeface="+mn-lt"/>
                        <a:ea typeface="+mn-ea"/>
                        <a:cs typeface="+mn-cs"/>
                      </a:endParaRPr>
                    </a:p>
                    <a:p>
                      <a:pPr algn="ctr"/>
                      <a:r>
                        <a:rPr kumimoji="1" lang="ja-JP" altLang="en-US" sz="1000" b="1" kern="1200" dirty="0" smtClean="0">
                          <a:solidFill>
                            <a:schemeClr val="tx1">
                              <a:lumMod val="65000"/>
                              <a:lumOff val="35000"/>
                            </a:schemeClr>
                          </a:solidFill>
                          <a:latin typeface="+mn-lt"/>
                          <a:ea typeface="+mn-ea"/>
                          <a:cs typeface="+mn-cs"/>
                        </a:rPr>
                        <a:t>プライムディスプレイ　</a:t>
                      </a:r>
                      <a:r>
                        <a:rPr kumimoji="1" lang="en-US" altLang="ja-JP" sz="1000" b="1" kern="1200" dirty="0" smtClean="0">
                          <a:solidFill>
                            <a:schemeClr val="tx1">
                              <a:lumMod val="65000"/>
                              <a:lumOff val="35000"/>
                            </a:schemeClr>
                          </a:solidFill>
                          <a:latin typeface="+mn-lt"/>
                          <a:ea typeface="+mn-ea"/>
                          <a:cs typeface="+mn-cs"/>
                        </a:rPr>
                        <a:t>PC</a:t>
                      </a:r>
                      <a:endParaRPr kumimoji="1" lang="ja-JP" altLang="en-US" sz="100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gridSpan="2">
                  <a:txBody>
                    <a:bodyPr/>
                    <a:lstStyle/>
                    <a:p>
                      <a:pPr algn="ctr" fontAlgn="ctr"/>
                      <a:r>
                        <a:rPr kumimoji="1" lang="en-US" altLang="ja-JP" sz="1000" b="1" kern="1200" dirty="0" smtClean="0">
                          <a:solidFill>
                            <a:schemeClr val="tx1">
                              <a:lumMod val="65000"/>
                              <a:lumOff val="35000"/>
                            </a:schemeClr>
                          </a:solidFill>
                          <a:latin typeface="+mn-lt"/>
                          <a:ea typeface="+mn-ea"/>
                          <a:cs typeface="+mn-cs"/>
                        </a:rPr>
                        <a:t>Yahoo!</a:t>
                      </a:r>
                      <a:r>
                        <a:rPr kumimoji="1" lang="ja-JP" altLang="en-US" sz="1000" b="1" kern="1200" dirty="0" smtClean="0">
                          <a:solidFill>
                            <a:schemeClr val="tx1">
                              <a:lumMod val="65000"/>
                              <a:lumOff val="35000"/>
                            </a:schemeClr>
                          </a:solidFill>
                          <a:latin typeface="+mn-lt"/>
                          <a:ea typeface="+mn-ea"/>
                          <a:cs typeface="+mn-cs"/>
                        </a:rPr>
                        <a:t>ファイナンス　カテゴリー指定</a:t>
                      </a:r>
                      <a:endParaRPr kumimoji="1" lang="en-US" altLang="ja-JP" sz="1000" b="1" kern="1200" dirty="0" smtClean="0">
                        <a:solidFill>
                          <a:schemeClr val="tx1">
                            <a:lumMod val="65000"/>
                            <a:lumOff val="35000"/>
                          </a:schemeClr>
                        </a:solidFill>
                        <a:latin typeface="+mn-lt"/>
                        <a:ea typeface="+mn-ea"/>
                        <a:cs typeface="+mn-cs"/>
                      </a:endParaRPr>
                    </a:p>
                    <a:p>
                      <a:pPr algn="ctr" fontAlgn="ctr"/>
                      <a:r>
                        <a:rPr kumimoji="1" lang="ja-JP" altLang="en-US" sz="1000" b="1" kern="1200" dirty="0" smtClean="0">
                          <a:solidFill>
                            <a:schemeClr val="tx1">
                              <a:lumMod val="65000"/>
                              <a:lumOff val="35000"/>
                            </a:schemeClr>
                          </a:solidFill>
                          <a:latin typeface="+mn-lt"/>
                          <a:ea typeface="+mn-ea"/>
                          <a:cs typeface="+mn-cs"/>
                        </a:rPr>
                        <a:t>プライムディスプレイ　</a:t>
                      </a:r>
                      <a:r>
                        <a:rPr kumimoji="1" lang="en-US" altLang="ja-JP" sz="1000" b="1" kern="1200" dirty="0" smtClean="0">
                          <a:solidFill>
                            <a:schemeClr val="tx1">
                              <a:lumMod val="65000"/>
                              <a:lumOff val="35000"/>
                            </a:schemeClr>
                          </a:solidFill>
                          <a:latin typeface="+mn-lt"/>
                          <a:ea typeface="+mn-ea"/>
                          <a:cs typeface="+mn-cs"/>
                        </a:rPr>
                        <a:t>PC</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9208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0325936"/>
                  </a:ext>
                </a:extLst>
              </a:tr>
              <a:tr h="3600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 </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600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メイリオ"/>
                          <a:ea typeface="メイリオ"/>
                          <a:cs typeface="+mn-cs"/>
                        </a:rPr>
                        <a:t>　　　</a:t>
                      </a:r>
                      <a:r>
                        <a:rPr kumimoji="1" lang="en-US" altLang="ja-JP" sz="800" kern="1200" dirty="0" smtClean="0">
                          <a:solidFill>
                            <a:schemeClr val="tx1">
                              <a:lumMod val="65000"/>
                              <a:lumOff val="35000"/>
                            </a:schemeClr>
                          </a:solidFill>
                          <a:latin typeface="メイリオ"/>
                          <a:ea typeface="メイリオ"/>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ファイナンス　トップ</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ファイナンス　外国為替情報（</a:t>
                      </a:r>
                      <a:r>
                        <a:rPr kumimoji="1" lang="en-US" altLang="ja-JP" sz="800" kern="1200" dirty="0" smtClean="0">
                          <a:solidFill>
                            <a:schemeClr val="tx1">
                              <a:lumMod val="65000"/>
                              <a:lumOff val="35000"/>
                            </a:schemeClr>
                          </a:solidFill>
                          <a:latin typeface="+mn-lt"/>
                          <a:ea typeface="+mn-ea"/>
                          <a:cs typeface="+mn-cs"/>
                        </a:rPr>
                        <a:t>PC</a:t>
                      </a:r>
                      <a:r>
                        <a:rPr kumimoji="1" lang="ja-JP" altLang="en-US" sz="800" kern="1200" dirty="0" smtClean="0">
                          <a:solidFill>
                            <a:schemeClr val="tx1">
                              <a:lumMod val="65000"/>
                              <a:lumOff val="35000"/>
                            </a:schemeClr>
                          </a:solidFill>
                          <a:latin typeface="+mn-lt"/>
                          <a:ea typeface="+mn-ea"/>
                          <a:cs typeface="+mn-cs"/>
                        </a:rPr>
                        <a:t>）</a:t>
                      </a:r>
                      <a:endParaRPr kumimoji="1" lang="en-US" altLang="ja-JP" sz="800" kern="1200" dirty="0" smtClean="0">
                        <a:solidFill>
                          <a:schemeClr val="tx1">
                            <a:lumMod val="65000"/>
                            <a:lumOff val="35000"/>
                          </a:schemeClr>
                        </a:solidFill>
                        <a:latin typeface="+mn-lt"/>
                        <a:ea typeface="+mn-ea"/>
                        <a:cs typeface="+mn-cs"/>
                      </a:endParaRPr>
                    </a:p>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ファイナンス　株式（</a:t>
                      </a:r>
                      <a:r>
                        <a:rPr kumimoji="1" lang="en-US" altLang="ja-JP" sz="800" kern="1200" dirty="0" smtClean="0">
                          <a:solidFill>
                            <a:schemeClr val="tx1">
                              <a:lumMod val="65000"/>
                              <a:lumOff val="35000"/>
                            </a:schemeClr>
                          </a:solidFill>
                          <a:latin typeface="+mn-lt"/>
                          <a:ea typeface="+mn-ea"/>
                          <a:cs typeface="+mn-cs"/>
                        </a:rPr>
                        <a:t>PC</a:t>
                      </a:r>
                      <a:r>
                        <a:rPr kumimoji="1" lang="ja-JP" altLang="en-US" sz="800" kern="1200" dirty="0" smtClean="0">
                          <a:solidFill>
                            <a:schemeClr val="tx1">
                              <a:lumMod val="65000"/>
                              <a:lumOff val="35000"/>
                            </a:schemeClr>
                          </a:solidFill>
                          <a:latin typeface="+mn-lt"/>
                          <a:ea typeface="+mn-ea"/>
                          <a:cs typeface="+mn-cs"/>
                        </a:rPr>
                        <a:t>）</a:t>
                      </a:r>
                      <a:endParaRPr kumimoji="1" lang="en-US" altLang="ja-JP" sz="800" kern="1200" dirty="0" smtClean="0">
                        <a:solidFill>
                          <a:schemeClr val="tx1">
                            <a:lumMod val="65000"/>
                            <a:lumOff val="35000"/>
                          </a:schemeClr>
                        </a:solidFill>
                        <a:latin typeface="+mn-lt"/>
                        <a:ea typeface="+mn-ea"/>
                        <a:cs typeface="+mn-cs"/>
                      </a:endParaRPr>
                    </a:p>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ファイナンス　米国株（</a:t>
                      </a:r>
                      <a:r>
                        <a:rPr kumimoji="1" lang="en-US" altLang="ja-JP" sz="800" kern="1200" dirty="0" smtClean="0">
                          <a:solidFill>
                            <a:schemeClr val="tx1">
                              <a:lumMod val="65000"/>
                              <a:lumOff val="35000"/>
                            </a:schemeClr>
                          </a:solidFill>
                          <a:latin typeface="+mn-lt"/>
                          <a:ea typeface="+mn-ea"/>
                          <a:cs typeface="+mn-cs"/>
                        </a:rPr>
                        <a:t>PC</a:t>
                      </a:r>
                      <a:r>
                        <a:rPr kumimoji="1" lang="ja-JP" altLang="en-US" sz="800" kern="1200" dirty="0" smtClean="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331548">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ファイナンスのトップページ</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Yahoo</a:t>
                      </a: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ファイナンス</a:t>
                      </a:r>
                      <a:r>
                        <a:rPr kumimoji="1" lang="ja-JP" altLang="en-US" sz="800" kern="1200" dirty="0" smtClean="0">
                          <a:solidFill>
                            <a:schemeClr val="tx1">
                              <a:lumMod val="65000"/>
                              <a:lumOff val="35000"/>
                            </a:schemeClr>
                          </a:solidFill>
                          <a:latin typeface="+mn-lt"/>
                          <a:ea typeface="+mn-ea"/>
                          <a:cs typeface="+mn-cs"/>
                        </a:rPr>
                        <a:t>内の各カテゴリーのページ</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5249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algn="ct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日間での掲載も可能ですが、</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掲載</a:t>
                      </a:r>
                      <a:r>
                        <a:rPr kumimoji="1" lang="en-US" altLang="ja-JP" sz="800" kern="1200" dirty="0" err="1" smtClean="0">
                          <a:solidFill>
                            <a:schemeClr val="tx1">
                              <a:lumMod val="65000"/>
                              <a:lumOff val="35000"/>
                            </a:schemeClr>
                          </a:solidFill>
                          <a:latin typeface="+mn-lt"/>
                          <a:ea typeface="+mn-ea"/>
                          <a:cs typeface="+mn-cs"/>
                        </a:rPr>
                        <a:t>vimps</a:t>
                      </a:r>
                      <a:r>
                        <a:rPr kumimoji="1" lang="ja-JP" altLang="en-US" sz="800" kern="1200" dirty="0" smtClean="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437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a:t>
                      </a:r>
                      <a:r>
                        <a:rPr kumimoji="1" lang="en-US" altLang="ja-JP" sz="800" dirty="0" err="1" smtClean="0">
                          <a:solidFill>
                            <a:schemeClr val="tx1">
                              <a:lumMod val="65000"/>
                              <a:lumOff val="35000"/>
                            </a:schemeClr>
                          </a:solidFill>
                          <a:latin typeface="+mj-lt"/>
                          <a:ea typeface="+mj-ea"/>
                        </a:rPr>
                        <a:t>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437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500,000</a:t>
                      </a:r>
                      <a:r>
                        <a:rPr kumimoji="1" lang="ja-JP" altLang="en-US" sz="800" kern="1200" dirty="0" smtClean="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8776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400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400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480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外国為替情報</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株式</a:t>
                      </a:r>
                      <a:r>
                        <a:rPr kumimoji="1" lang="en-US" altLang="ja-JP" sz="800" kern="1200" dirty="0" smtClean="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310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310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372</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米国株</a:t>
                      </a:r>
                      <a:r>
                        <a:rPr kumimoji="1" lang="en-US" altLang="ja-JP" sz="800" kern="1200" dirty="0" smtClean="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400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400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480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4014462905"/>
                  </a:ext>
                </a:extLst>
              </a:tr>
              <a:tr h="2437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pic>
        <p:nvPicPr>
          <p:cNvPr id="14" name="図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84026" y="1781060"/>
            <a:ext cx="609599" cy="611952"/>
          </a:xfrm>
          <a:prstGeom prst="rect">
            <a:avLst/>
          </a:prstGeom>
        </p:spPr>
      </p:pic>
      <p:pic>
        <p:nvPicPr>
          <p:cNvPr id="15" name="図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94713" y="1808936"/>
            <a:ext cx="609599" cy="611952"/>
          </a:xfrm>
          <a:prstGeom prst="rect">
            <a:avLst/>
          </a:prstGeom>
        </p:spPr>
      </p:pic>
      <p:pic>
        <p:nvPicPr>
          <p:cNvPr id="16" name="図 15"/>
          <p:cNvPicPr>
            <a:picLocks noChangeAspect="1"/>
          </p:cNvPicPr>
          <p:nvPr/>
        </p:nvPicPr>
        <p:blipFill>
          <a:blip r:embed="rId4"/>
          <a:stretch>
            <a:fillRect/>
          </a:stretch>
        </p:blipFill>
        <p:spPr>
          <a:xfrm>
            <a:off x="7050168" y="1808936"/>
            <a:ext cx="588002" cy="608277"/>
          </a:xfrm>
          <a:prstGeom prst="rect">
            <a:avLst/>
          </a:prstGeom>
        </p:spPr>
      </p:pic>
      <p:sp>
        <p:nvSpPr>
          <p:cNvPr id="17" name="正方形/長方形 16"/>
          <p:cNvSpPr/>
          <p:nvPr/>
        </p:nvSpPr>
        <p:spPr>
          <a:xfrm>
            <a:off x="461288" y="6441751"/>
            <a:ext cx="8390438"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0" name="テキスト プレースホルダー 2"/>
          <p:cNvSpPr>
            <a:spLocks noGrp="1"/>
          </p:cNvSpPr>
          <p:nvPr>
            <p:ph type="body" sz="quarter" idx="11"/>
          </p:nvPr>
        </p:nvSpPr>
        <p:spPr>
          <a:xfrm>
            <a:off x="334962" y="130175"/>
            <a:ext cx="10153525" cy="814388"/>
          </a:xfrm>
        </p:spPr>
        <p:txBody>
          <a:bodyPr>
            <a:normAutofit/>
          </a:bodyPr>
          <a:lstStyle/>
          <a:p>
            <a:r>
              <a:rPr lang="ja-JP" altLang="en-US" sz="2400" dirty="0" smtClean="0"/>
              <a:t>参考：</a:t>
            </a:r>
            <a:r>
              <a:rPr lang="en-US" altLang="ja-JP" sz="2400" dirty="0" smtClean="0"/>
              <a:t>Yahoo!</a:t>
            </a:r>
            <a:r>
              <a:rPr lang="ja-JP" altLang="en-US" sz="2400" dirty="0" smtClean="0"/>
              <a:t>ディスプレイ広告（予約型）</a:t>
            </a:r>
            <a:r>
              <a:rPr lang="en-US" altLang="ja-JP" sz="2400" dirty="0" smtClean="0"/>
              <a:t>Yahoo</a:t>
            </a:r>
            <a:r>
              <a:rPr lang="en-US" altLang="ja-JP" sz="2400" dirty="0"/>
              <a:t>!</a:t>
            </a:r>
            <a:r>
              <a:rPr lang="ja-JP" altLang="en-US" sz="2400" dirty="0" smtClean="0"/>
              <a:t>ファイナンス商品</a:t>
            </a:r>
            <a:endParaRPr lang="ja-JP" altLang="en-US" sz="2400" dirty="0"/>
          </a:p>
        </p:txBody>
      </p:sp>
    </p:spTree>
    <p:extLst>
      <p:ext uri="{BB962C8B-B14F-4D97-AF65-F5344CB8AC3E}">
        <p14:creationId xmlns:p14="http://schemas.microsoft.com/office/powerpoint/2010/main" val="11742999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4" name="テキスト ボックス 3"/>
          <p:cNvSpPr txBox="1"/>
          <p:nvPr/>
        </p:nvSpPr>
        <p:spPr>
          <a:xfrm>
            <a:off x="454374" y="1124744"/>
            <a:ext cx="11402265" cy="1169551"/>
          </a:xfrm>
          <a:prstGeom prst="rect">
            <a:avLst/>
          </a:prstGeom>
          <a:noFill/>
        </p:spPr>
        <p:txBody>
          <a:bodyPr wrap="square" rtlCol="0">
            <a:spAutoFit/>
          </a:bodyPr>
          <a:lstStyle/>
          <a:p>
            <a:r>
              <a:rPr lang="ja-JP" altLang="en-US" sz="1400" dirty="0">
                <a:solidFill>
                  <a:schemeClr val="tx1">
                    <a:lumMod val="65000"/>
                    <a:lumOff val="35000"/>
                  </a:schemeClr>
                </a:solidFill>
              </a:rPr>
              <a:t>■</a:t>
            </a:r>
            <a:r>
              <a:rPr lang="en-US" altLang="ja-JP" sz="1400" dirty="0" smtClean="0">
                <a:solidFill>
                  <a:schemeClr val="tx1">
                    <a:lumMod val="65000"/>
                    <a:lumOff val="35000"/>
                  </a:schemeClr>
                </a:solidFill>
              </a:rPr>
              <a:t>2021/9/7</a:t>
            </a:r>
            <a:endParaRPr lang="en-US" altLang="ja-JP" sz="1400" dirty="0">
              <a:solidFill>
                <a:schemeClr val="tx1">
                  <a:lumMod val="65000"/>
                  <a:lumOff val="35000"/>
                </a:schemeClr>
              </a:solidFill>
            </a:endParaRPr>
          </a:p>
          <a:p>
            <a:r>
              <a:rPr lang="ja-JP" altLang="en-US" sz="1400" dirty="0" smtClean="0">
                <a:solidFill>
                  <a:schemeClr val="tx1">
                    <a:lumMod val="65000"/>
                    <a:lumOff val="35000"/>
                  </a:schemeClr>
                </a:solidFill>
              </a:rPr>
              <a:t>・スマートフォン用の編集誘導枠の表記を修正しました。</a:t>
            </a:r>
            <a:endParaRPr lang="ja-JP" altLang="en-US" sz="1400" dirty="0">
              <a:solidFill>
                <a:schemeClr val="tx1">
                  <a:lumMod val="65000"/>
                  <a:lumOff val="35000"/>
                </a:schemeClr>
              </a:solidFill>
            </a:endParaRPr>
          </a:p>
          <a:p>
            <a:endParaRPr lang="ja-JP" altLang="en-US" sz="1400" dirty="0" smtClean="0">
              <a:solidFill>
                <a:schemeClr val="tx1">
                  <a:lumMod val="65000"/>
                  <a:lumOff val="35000"/>
                </a:schemeClr>
              </a:solidFill>
            </a:endParaRPr>
          </a:p>
          <a:p>
            <a:endParaRPr lang="en-US" altLang="ja-JP" sz="1400" dirty="0" smtClean="0">
              <a:solidFill>
                <a:schemeClr val="tx1">
                  <a:lumMod val="65000"/>
                  <a:lumOff val="35000"/>
                </a:schemeClr>
              </a:solidFill>
            </a:endParaRPr>
          </a:p>
          <a:p>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19240465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smtClean="0"/>
              <a:t>Yahoo!</a:t>
            </a:r>
            <a:r>
              <a:rPr lang="ja-JP" altLang="en-US" dirty="0" smtClean="0"/>
              <a:t>ファイナンス　タイアップ</a:t>
            </a:r>
            <a:endParaRPr kumimoji="1" lang="ja-JP" altLang="en-US"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6" name="正方形/長方形 5"/>
          <p:cNvSpPr/>
          <p:nvPr/>
        </p:nvSpPr>
        <p:spPr bwMode="auto">
          <a:xfrm>
            <a:off x="10161324" y="2708920"/>
            <a:ext cx="1514855" cy="2523317"/>
          </a:xfrm>
          <a:prstGeom prst="rect">
            <a:avLst/>
          </a:prstGeom>
          <a:noFill/>
          <a:ln w="6350" algn="ctr">
            <a:solidFill>
              <a:schemeClr val="accent6"/>
            </a:solidFill>
            <a:prstDash val="solid"/>
            <a:miter lim="800000"/>
            <a:headEnd/>
            <a:tailEnd/>
          </a:ln>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smtClean="0">
              <a:ln>
                <a:noFill/>
              </a:ln>
              <a:solidFill>
                <a:srgbClr val="FFFFFF"/>
              </a:solidFill>
              <a:effectLst/>
              <a:uLnTx/>
              <a:uFillTx/>
              <a:latin typeface="メイリオ"/>
              <a:ea typeface="メイリオ"/>
              <a:cs typeface="Verdana" pitchFamily="34" charset="0"/>
            </a:endParaRPr>
          </a:p>
        </p:txBody>
      </p:sp>
      <p:sp>
        <p:nvSpPr>
          <p:cNvPr id="7" name="テキスト ボックス 6"/>
          <p:cNvSpPr txBox="1"/>
          <p:nvPr/>
        </p:nvSpPr>
        <p:spPr>
          <a:xfrm>
            <a:off x="10161324" y="3728029"/>
            <a:ext cx="1514855"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srgbClr val="FF0000"/>
                </a:solidFill>
                <a:effectLst/>
                <a:uLnTx/>
                <a:uFillTx/>
                <a:latin typeface="メイリオ"/>
                <a:ea typeface="メイリオ"/>
                <a:cs typeface="+mn-cs"/>
              </a:rPr>
              <a:t>広告主様</a:t>
            </a:r>
            <a:endParaRPr kumimoji="0" lang="en-US" altLang="ja-JP" sz="1600" b="0" i="0" u="none" strike="noStrike" kern="0" cap="none" spc="0" normalizeH="0" baseline="0" noProof="0" dirty="0" smtClean="0">
              <a:ln>
                <a:noFill/>
              </a:ln>
              <a:solidFill>
                <a:srgbClr val="FF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srgbClr val="FF0000"/>
                </a:solidFill>
                <a:effectLst/>
                <a:uLnTx/>
                <a:uFillTx/>
                <a:latin typeface="メイリオ"/>
                <a:ea typeface="メイリオ"/>
                <a:cs typeface="+mn-cs"/>
              </a:rPr>
              <a:t>ページ</a:t>
            </a:r>
            <a:endParaRPr kumimoji="0" lang="en-US" altLang="ja-JP" sz="1600" b="0" i="0" u="none" strike="noStrike" kern="0" cap="none" spc="0" normalizeH="0" baseline="0" noProof="0" dirty="0" smtClean="0">
              <a:ln>
                <a:noFill/>
              </a:ln>
              <a:solidFill>
                <a:srgbClr val="FF0000"/>
              </a:solidFill>
              <a:effectLst/>
              <a:uLnTx/>
              <a:uFillTx/>
              <a:latin typeface="メイリオ"/>
              <a:ea typeface="メイリオ"/>
              <a:cs typeface="+mn-cs"/>
            </a:endParaRPr>
          </a:p>
        </p:txBody>
      </p:sp>
      <p:sp>
        <p:nvSpPr>
          <p:cNvPr id="17" name="ホームベース 16"/>
          <p:cNvSpPr/>
          <p:nvPr/>
        </p:nvSpPr>
        <p:spPr>
          <a:xfrm>
            <a:off x="3397530" y="1484786"/>
            <a:ext cx="8628536" cy="235786"/>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8" name="ホームベース 17"/>
          <p:cNvSpPr/>
          <p:nvPr/>
        </p:nvSpPr>
        <p:spPr>
          <a:xfrm>
            <a:off x="2184672" y="1484785"/>
            <a:ext cx="7367712" cy="228886"/>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9" name="ホームベース 18"/>
          <p:cNvSpPr/>
          <p:nvPr/>
        </p:nvSpPr>
        <p:spPr>
          <a:xfrm>
            <a:off x="334963" y="1484784"/>
            <a:ext cx="5689029" cy="24930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0" name="正方形/長方形 19"/>
          <p:cNvSpPr/>
          <p:nvPr/>
        </p:nvSpPr>
        <p:spPr>
          <a:xfrm>
            <a:off x="5087888" y="1484785"/>
            <a:ext cx="5229887"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rPr>
              <a:t>タイアップ</a:t>
            </a:r>
            <a:endPar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1" name="正方形/長方形 30"/>
          <p:cNvSpPr/>
          <p:nvPr/>
        </p:nvSpPr>
        <p:spPr>
          <a:xfrm>
            <a:off x="510512" y="1484785"/>
            <a:ext cx="515344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srgbClr val="FFFFFF"/>
                </a:solidFill>
                <a:effectLst/>
                <a:uLnTx/>
                <a:uFillTx/>
                <a:latin typeface="メイリオ" panose="020B0604030504040204" pitchFamily="50" charset="-128"/>
                <a:ea typeface="メイリオ" panose="020B0604030504040204" pitchFamily="50" charset="-128"/>
                <a:cs typeface="+mn-cs"/>
              </a:rPr>
              <a:t>各種誘導</a:t>
            </a:r>
            <a:endPar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32" name="正方形/長方形 31"/>
          <p:cNvSpPr/>
          <p:nvPr/>
        </p:nvSpPr>
        <p:spPr>
          <a:xfrm>
            <a:off x="9890542" y="1484785"/>
            <a:ext cx="189409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LP</a:t>
            </a:r>
          </a:p>
        </p:txBody>
      </p:sp>
      <p:grpSp>
        <p:nvGrpSpPr>
          <p:cNvPr id="13" name="グループ化 12"/>
          <p:cNvGrpSpPr/>
          <p:nvPr/>
        </p:nvGrpSpPr>
        <p:grpSpPr>
          <a:xfrm>
            <a:off x="1371727" y="4998479"/>
            <a:ext cx="1619654" cy="1458052"/>
            <a:chOff x="1093876" y="1706948"/>
            <a:chExt cx="5720306" cy="4517575"/>
          </a:xfrm>
        </p:grpSpPr>
        <p:pic>
          <p:nvPicPr>
            <p:cNvPr id="41" name="図 40"/>
            <p:cNvPicPr>
              <a:picLocks noChangeAspect="1"/>
            </p:cNvPicPr>
            <p:nvPr/>
          </p:nvPicPr>
          <p:blipFill>
            <a:blip r:embed="rId2"/>
            <a:stretch>
              <a:fillRect/>
            </a:stretch>
          </p:blipFill>
          <p:spPr>
            <a:xfrm>
              <a:off x="1093876" y="1706948"/>
              <a:ext cx="5720306" cy="4517575"/>
            </a:xfrm>
            <a:prstGeom prst="rect">
              <a:avLst/>
            </a:prstGeom>
          </p:spPr>
        </p:pic>
        <p:pic>
          <p:nvPicPr>
            <p:cNvPr id="43" name="図 42"/>
            <p:cNvPicPr>
              <a:picLocks noChangeAspect="1"/>
            </p:cNvPicPr>
            <p:nvPr/>
          </p:nvPicPr>
          <p:blipFill rotWithShape="1">
            <a:blip r:embed="rId3">
              <a:extLst>
                <a:ext uri="{BEBA8EAE-BF5A-486C-A8C5-ECC9F3942E4B}">
                  <a14:imgProps xmlns:a14="http://schemas.microsoft.com/office/drawing/2010/main">
                    <a14:imgLayer r:embed="rId4">
                      <a14:imgEffect>
                        <a14:artisticMarker/>
                      </a14:imgEffect>
                    </a14:imgLayer>
                  </a14:imgProps>
                </a:ext>
              </a:extLst>
            </a:blip>
            <a:srcRect l="2753" t="28041" r="33048" b="1825"/>
            <a:stretch/>
          </p:blipFill>
          <p:spPr>
            <a:xfrm>
              <a:off x="1249275" y="2996290"/>
              <a:ext cx="3672408" cy="3168352"/>
            </a:xfrm>
            <a:prstGeom prst="rect">
              <a:avLst/>
            </a:prstGeom>
          </p:spPr>
        </p:pic>
        <p:pic>
          <p:nvPicPr>
            <p:cNvPr id="11" name="図 10"/>
            <p:cNvPicPr>
              <a:picLocks noChangeAspect="1"/>
            </p:cNvPicPr>
            <p:nvPr/>
          </p:nvPicPr>
          <p:blipFill>
            <a:blip r:embed="rId5"/>
            <a:stretch>
              <a:fillRect/>
            </a:stretch>
          </p:blipFill>
          <p:spPr>
            <a:xfrm>
              <a:off x="4982457" y="2991142"/>
              <a:ext cx="1762279" cy="1314450"/>
            </a:xfrm>
            <a:prstGeom prst="rect">
              <a:avLst/>
            </a:prstGeom>
          </p:spPr>
        </p:pic>
        <p:pic>
          <p:nvPicPr>
            <p:cNvPr id="44" name="図 43"/>
            <p:cNvPicPr>
              <a:picLocks noChangeAspect="1"/>
            </p:cNvPicPr>
            <p:nvPr/>
          </p:nvPicPr>
          <p:blipFill rotWithShape="1">
            <a:blip r:embed="rId3">
              <a:extLst>
                <a:ext uri="{BEBA8EAE-BF5A-486C-A8C5-ECC9F3942E4B}">
                  <a14:imgProps xmlns:a14="http://schemas.microsoft.com/office/drawing/2010/main">
                    <a14:imgLayer r:embed="rId4">
                      <a14:imgEffect>
                        <a14:artisticMarker/>
                      </a14:imgEffect>
                    </a14:imgLayer>
                  </a14:imgProps>
                </a:ext>
              </a:extLst>
            </a:blip>
            <a:srcRect l="67869" t="86488" b="761"/>
            <a:stretch/>
          </p:blipFill>
          <p:spPr>
            <a:xfrm>
              <a:off x="4944594" y="5605534"/>
              <a:ext cx="1838003" cy="576064"/>
            </a:xfrm>
            <a:prstGeom prst="rect">
              <a:avLst/>
            </a:prstGeom>
          </p:spPr>
        </p:pic>
      </p:grpSp>
      <p:sp>
        <p:nvSpPr>
          <p:cNvPr id="36" name="テキスト ボックス 35"/>
          <p:cNvSpPr txBox="1"/>
          <p:nvPr/>
        </p:nvSpPr>
        <p:spPr>
          <a:xfrm>
            <a:off x="706279" y="4241679"/>
            <a:ext cx="1986227" cy="507831"/>
          </a:xfrm>
          <a:prstGeom prst="rect">
            <a:avLst/>
          </a:prstGeom>
          <a:solidFill>
            <a:schemeClr val="bg1"/>
          </a:solidFill>
          <a:ln w="38100">
            <a:solidFill>
              <a:schemeClr val="bg2">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a:t>
            </a:r>
            <a:r>
              <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rPr>
              <a:t>PC</a:t>
            </a:r>
            <a:r>
              <a:rPr kumimoji="1" lang="ja-JP" altLang="en-US" sz="900" b="1" i="0" u="none" strike="noStrike" kern="1200" cap="none" spc="0" normalizeH="0" baseline="0" noProof="0" dirty="0" smtClean="0">
                <a:ln>
                  <a:noFill/>
                </a:ln>
                <a:solidFill>
                  <a:srgbClr val="000000"/>
                </a:solidFill>
                <a:effectLst/>
                <a:uLnTx/>
                <a:uFillTx/>
                <a:latin typeface="メイリオ"/>
                <a:ea typeface="メイリオ"/>
                <a:cs typeface="+mn-cs"/>
              </a:rPr>
              <a:t>（</a:t>
            </a:r>
            <a:r>
              <a:rPr kumimoji="1" lang="en-US" altLang="ja-JP" sz="900" b="1" i="0" u="none" strike="noStrike" kern="1200" cap="none" spc="0" normalizeH="0" baseline="0" noProof="0" dirty="0" smtClean="0">
                <a:ln>
                  <a:noFill/>
                </a:ln>
                <a:solidFill>
                  <a:srgbClr val="000000"/>
                </a:solidFill>
                <a:effectLst/>
                <a:uLnTx/>
                <a:uFillTx/>
                <a:latin typeface="メイリオ"/>
                <a:ea typeface="メイリオ"/>
                <a:cs typeface="+mn-cs"/>
              </a:rPr>
              <a:t>2</a:t>
            </a:r>
            <a:r>
              <a:rPr kumimoji="1" lang="ja-JP" altLang="en-US" sz="900" b="1" i="0" u="none" strike="noStrike" kern="1200" cap="none" spc="0" normalizeH="0" baseline="0" noProof="0" dirty="0" smtClean="0">
                <a:ln>
                  <a:noFill/>
                </a:ln>
                <a:solidFill>
                  <a:srgbClr val="000000"/>
                </a:solidFill>
                <a:effectLst/>
                <a:uLnTx/>
                <a:uFillTx/>
                <a:latin typeface="メイリオ"/>
                <a:ea typeface="メイリオ"/>
                <a:cs typeface="+mn-cs"/>
              </a:rPr>
              <a:t>か所</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）編集</a:t>
            </a:r>
            <a:r>
              <a:rPr kumimoji="1" lang="ja-JP" altLang="en-US" sz="900" b="1" i="0" u="none" strike="noStrike" kern="1200" cap="none" spc="0" normalizeH="0" baseline="0" noProof="0" dirty="0" smtClean="0">
                <a:ln>
                  <a:noFill/>
                </a:ln>
                <a:solidFill>
                  <a:srgbClr val="000000"/>
                </a:solidFill>
                <a:effectLst/>
                <a:uLnTx/>
                <a:uFillTx/>
                <a:latin typeface="メイリオ"/>
                <a:ea typeface="メイリオ"/>
                <a:cs typeface="+mn-cs"/>
              </a:rPr>
              <a:t>誘導枠</a:t>
            </a:r>
            <a:endParaRPr kumimoji="1" lang="en-US" altLang="ja-JP" sz="900" b="1" i="0" u="none" strike="noStrike" kern="1200" cap="none" spc="0" normalizeH="0" baseline="0" noProof="0" dirty="0" smtClean="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smtClean="0">
                <a:ln>
                  <a:noFill/>
                </a:ln>
                <a:solidFill>
                  <a:srgbClr val="000000"/>
                </a:solidFill>
                <a:effectLst/>
                <a:uLnTx/>
                <a:uFillTx/>
                <a:latin typeface="メイリオ"/>
                <a:ea typeface="メイリオ"/>
                <a:cs typeface="+mn-cs"/>
              </a:rPr>
              <a:t>・</a:t>
            </a:r>
            <a:r>
              <a:rPr kumimoji="1" lang="en-US" altLang="ja-JP" sz="900" b="1" i="0" u="none" strike="noStrike" kern="1200" cap="none" spc="0" normalizeH="0" baseline="0" noProof="0" dirty="0" smtClean="0">
                <a:ln>
                  <a:noFill/>
                </a:ln>
                <a:solidFill>
                  <a:srgbClr val="000000"/>
                </a:solidFill>
                <a:effectLst/>
                <a:uLnTx/>
                <a:uFillTx/>
                <a:latin typeface="メイリオ"/>
                <a:ea typeface="メイリオ"/>
                <a:cs typeface="+mn-cs"/>
              </a:rPr>
              <a:t>Yahoo!</a:t>
            </a:r>
            <a:r>
              <a:rPr kumimoji="1" lang="ja-JP" altLang="en-US" sz="900" b="1" i="0" u="none" strike="noStrike" kern="1200" cap="none" spc="0" normalizeH="0" baseline="0" noProof="0" dirty="0" smtClean="0">
                <a:ln>
                  <a:noFill/>
                </a:ln>
                <a:solidFill>
                  <a:srgbClr val="000000"/>
                </a:solidFill>
                <a:effectLst/>
                <a:uLnTx/>
                <a:uFillTx/>
                <a:latin typeface="メイリオ"/>
                <a:ea typeface="メイリオ"/>
                <a:cs typeface="+mn-cs"/>
              </a:rPr>
              <a:t>ファイナンス　トップ</a:t>
            </a:r>
            <a:endParaRPr kumimoji="1" lang="en-US" altLang="ja-JP" sz="900" b="1" i="0" u="none" strike="noStrike" kern="1200" cap="none" spc="0" normalizeH="0" baseline="0" noProof="0" dirty="0" smtClean="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smtClean="0">
                <a:ln>
                  <a:noFill/>
                </a:ln>
                <a:solidFill>
                  <a:srgbClr val="000000"/>
                </a:solidFill>
                <a:effectLst/>
                <a:uLnTx/>
                <a:uFillTx/>
                <a:latin typeface="メイリオ"/>
                <a:ea typeface="メイリオ"/>
                <a:cs typeface="+mn-cs"/>
              </a:rPr>
              <a:t>・</a:t>
            </a:r>
            <a:r>
              <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rPr>
              <a:t>Yahoo!</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ファイナンス 銘柄</a:t>
            </a:r>
            <a:r>
              <a:rPr kumimoji="1" lang="ja-JP" altLang="en-US" sz="900" b="1" i="0" u="none" strike="noStrike" kern="1200" cap="none" spc="0" normalizeH="0" baseline="0" noProof="0" dirty="0" smtClean="0">
                <a:ln>
                  <a:noFill/>
                </a:ln>
                <a:solidFill>
                  <a:srgbClr val="000000"/>
                </a:solidFill>
                <a:effectLst/>
                <a:uLnTx/>
                <a:uFillTx/>
                <a:latin typeface="メイリオ"/>
                <a:ea typeface="メイリオ"/>
                <a:cs typeface="+mn-cs"/>
              </a:rPr>
              <a:t>詳細</a:t>
            </a:r>
            <a:endPar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54" name="テキスト ボックス 53"/>
          <p:cNvSpPr txBox="1"/>
          <p:nvPr/>
        </p:nvSpPr>
        <p:spPr>
          <a:xfrm>
            <a:off x="479375" y="1767195"/>
            <a:ext cx="2512005" cy="507831"/>
          </a:xfrm>
          <a:prstGeom prst="rect">
            <a:avLst/>
          </a:prstGeom>
          <a:solidFill>
            <a:schemeClr val="bg1"/>
          </a:solidFill>
          <a:ln w="38100">
            <a:solidFill>
              <a:schemeClr val="bg2">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900" b="1" i="0" u="none" strike="noStrike" kern="1200" cap="none" spc="0" normalizeH="0" baseline="0" noProof="0" dirty="0" smtClean="0">
                <a:ln>
                  <a:noFill/>
                </a:ln>
                <a:solidFill>
                  <a:srgbClr val="000000"/>
                </a:solidFill>
                <a:effectLst/>
                <a:uLnTx/>
                <a:uFillTx/>
                <a:latin typeface="メイリオ"/>
                <a:ea typeface="メイリオ"/>
                <a:cs typeface="+mn-cs"/>
              </a:rPr>
              <a:t>スマートフォン　編集誘導枠</a:t>
            </a:r>
            <a:endParaRPr kumimoji="1" lang="en-US" altLang="ja-JP" sz="900" b="1" i="0" u="none" strike="noStrike" kern="1200" cap="none" spc="0" normalizeH="0" baseline="0" noProof="0" dirty="0" smtClean="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smtClean="0">
                <a:ln>
                  <a:noFill/>
                </a:ln>
                <a:solidFill>
                  <a:srgbClr val="000000"/>
                </a:solidFill>
                <a:effectLst/>
                <a:uLnTx/>
                <a:uFillTx/>
                <a:latin typeface="メイリオ"/>
                <a:ea typeface="メイリオ"/>
                <a:cs typeface="+mn-cs"/>
              </a:rPr>
              <a:t>Yahoo!</a:t>
            </a:r>
            <a:r>
              <a:rPr kumimoji="1" lang="ja-JP" altLang="en-US" sz="900" b="1" i="0" u="none" strike="noStrike" kern="1200" cap="none" spc="0" normalizeH="0" baseline="0" noProof="0" dirty="0" smtClean="0">
                <a:ln>
                  <a:noFill/>
                </a:ln>
                <a:solidFill>
                  <a:srgbClr val="000000"/>
                </a:solidFill>
                <a:effectLst/>
                <a:uLnTx/>
                <a:uFillTx/>
                <a:latin typeface="メイリオ"/>
                <a:ea typeface="メイリオ"/>
                <a:cs typeface="+mn-cs"/>
              </a:rPr>
              <a:t>ファイナンストップ</a:t>
            </a:r>
            <a:endParaRPr kumimoji="1" lang="en-US" altLang="ja-JP" sz="900" b="1" i="0" u="none" strike="noStrike" kern="1200" cap="none" spc="0" normalizeH="0" baseline="0" noProof="0" dirty="0" smtClean="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smtClean="0">
                <a:ln>
                  <a:noFill/>
                </a:ln>
                <a:solidFill>
                  <a:srgbClr val="000000"/>
                </a:solidFill>
                <a:effectLst/>
                <a:uLnTx/>
                <a:uFillTx/>
                <a:latin typeface="メイリオ"/>
                <a:ea typeface="メイリオ"/>
                <a:cs typeface="+mn-cs"/>
              </a:rPr>
              <a:t>おすすめタブ「あなたへのおすすめ」３番目</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68" name="テキスト ボックス 67"/>
          <p:cNvSpPr txBox="1"/>
          <p:nvPr/>
        </p:nvSpPr>
        <p:spPr>
          <a:xfrm>
            <a:off x="1118423" y="6479952"/>
            <a:ext cx="1968809"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smtClean="0">
                <a:ln>
                  <a:noFill/>
                </a:ln>
                <a:solidFill>
                  <a:srgbClr val="000000"/>
                </a:solidFill>
                <a:effectLst/>
                <a:uLnTx/>
                <a:uFillTx/>
                <a:latin typeface="メイリオ"/>
                <a:ea typeface="メイリオ"/>
                <a:cs typeface="+mn-cs"/>
              </a:rPr>
              <a:t>※</a:t>
            </a:r>
            <a:r>
              <a:rPr kumimoji="1" lang="ja-JP" altLang="en-US" sz="900" b="0" i="0" u="none" strike="noStrike" kern="1200" cap="none" spc="0" normalizeH="0" baseline="0" noProof="0" dirty="0" smtClean="0">
                <a:ln>
                  <a:noFill/>
                </a:ln>
                <a:solidFill>
                  <a:srgbClr val="000000"/>
                </a:solidFill>
                <a:effectLst/>
                <a:uLnTx/>
                <a:uFillTx/>
                <a:latin typeface="メイリオ"/>
                <a:ea typeface="メイリオ"/>
                <a:cs typeface="+mn-cs"/>
              </a:rPr>
              <a:t>バナーサイズ　</a:t>
            </a:r>
            <a:r>
              <a:rPr kumimoji="1" lang="en-US" altLang="ja-JP" sz="900" b="0" i="0" u="none" strike="noStrike" kern="1200" cap="none" spc="0" normalizeH="0" baseline="0" noProof="0" dirty="0" smtClean="0">
                <a:ln>
                  <a:noFill/>
                </a:ln>
                <a:solidFill>
                  <a:srgbClr val="000000"/>
                </a:solidFill>
                <a:effectLst/>
                <a:uLnTx/>
                <a:uFillTx/>
                <a:latin typeface="メイリオ"/>
                <a:ea typeface="メイリオ"/>
                <a:cs typeface="+mn-cs"/>
              </a:rPr>
              <a:t>300×120pixel</a:t>
            </a:r>
            <a:endParaRPr kumimoji="1" lang="ja-JP" altLang="en-US" sz="900" b="0" i="0" u="none" strike="noStrike" kern="1200" cap="none" spc="0" normalizeH="0" baseline="0" noProof="0" dirty="0" smtClean="0">
              <a:ln>
                <a:noFill/>
              </a:ln>
              <a:solidFill>
                <a:srgbClr val="000000"/>
              </a:solidFill>
              <a:effectLst/>
              <a:uLnTx/>
              <a:uFillTx/>
              <a:latin typeface="メイリオ"/>
              <a:ea typeface="メイリオ"/>
              <a:cs typeface="+mn-cs"/>
            </a:endParaRPr>
          </a:p>
        </p:txBody>
      </p:sp>
      <p:sp>
        <p:nvSpPr>
          <p:cNvPr id="69" name="テキスト ボックス 68"/>
          <p:cNvSpPr txBox="1"/>
          <p:nvPr/>
        </p:nvSpPr>
        <p:spPr>
          <a:xfrm>
            <a:off x="319347" y="3717866"/>
            <a:ext cx="104563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smtClean="0">
                <a:ln>
                  <a:noFill/>
                </a:ln>
                <a:solidFill>
                  <a:srgbClr val="000000"/>
                </a:solidFill>
                <a:effectLst/>
                <a:uLnTx/>
                <a:uFillTx/>
                <a:latin typeface="メイリオ"/>
                <a:ea typeface="メイリオ"/>
                <a:cs typeface="+mn-cs"/>
              </a:rPr>
              <a:t>※</a:t>
            </a:r>
            <a:r>
              <a:rPr kumimoji="1" lang="ja-JP" altLang="en-US" sz="900" b="0" i="0" u="none" strike="noStrike" kern="1200" cap="none" spc="0" normalizeH="0" baseline="0" noProof="0" dirty="0" smtClean="0">
                <a:ln>
                  <a:noFill/>
                </a:ln>
                <a:solidFill>
                  <a:srgbClr val="000000"/>
                </a:solidFill>
                <a:effectLst/>
                <a:uLnTx/>
                <a:uFillTx/>
                <a:latin typeface="メイリオ"/>
                <a:ea typeface="メイリオ"/>
                <a:cs typeface="+mn-cs"/>
              </a:rPr>
              <a:t>バナーサイズ</a:t>
            </a:r>
            <a:endParaRPr kumimoji="1" lang="en-US" altLang="ja-JP" sz="900" b="0" i="0" u="none" strike="noStrike" kern="1200" cap="none" spc="0" normalizeH="0" baseline="0" noProof="0" dirty="0" smtClean="0">
              <a:ln>
                <a:noFill/>
              </a:ln>
              <a:solidFill>
                <a:srgbClr val="000000"/>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smtClean="0">
                <a:ln>
                  <a:noFill/>
                </a:ln>
                <a:solidFill>
                  <a:srgbClr val="000000"/>
                </a:solidFill>
                <a:effectLst/>
                <a:uLnTx/>
                <a:uFillTx/>
                <a:latin typeface="メイリオ"/>
                <a:ea typeface="メイリオ"/>
                <a:cs typeface="+mn-cs"/>
              </a:rPr>
              <a:t>640×360pixel</a:t>
            </a:r>
            <a:endParaRPr kumimoji="1" lang="ja-JP" altLang="en-US" sz="900" b="0" i="0" u="none" strike="noStrike" kern="1200" cap="none" spc="0" normalizeH="0" baseline="0" noProof="0" dirty="0" smtClean="0">
              <a:ln>
                <a:noFill/>
              </a:ln>
              <a:solidFill>
                <a:srgbClr val="000000"/>
              </a:solidFill>
              <a:effectLst/>
              <a:uLnTx/>
              <a:uFillTx/>
              <a:latin typeface="メイリオ"/>
              <a:ea typeface="メイリオ"/>
              <a:cs typeface="+mn-cs"/>
            </a:endParaRPr>
          </a:p>
        </p:txBody>
      </p:sp>
      <p:grpSp>
        <p:nvGrpSpPr>
          <p:cNvPr id="12" name="グループ化 11"/>
          <p:cNvGrpSpPr/>
          <p:nvPr/>
        </p:nvGrpSpPr>
        <p:grpSpPr>
          <a:xfrm>
            <a:off x="6725384" y="4736551"/>
            <a:ext cx="2250280" cy="1692837"/>
            <a:chOff x="6494077" y="4945383"/>
            <a:chExt cx="2770275" cy="2084018"/>
          </a:xfrm>
        </p:grpSpPr>
        <p:grpSp>
          <p:nvGrpSpPr>
            <p:cNvPr id="67" name="グループ化 66"/>
            <p:cNvGrpSpPr/>
            <p:nvPr/>
          </p:nvGrpSpPr>
          <p:grpSpPr>
            <a:xfrm>
              <a:off x="6494077" y="4945383"/>
              <a:ext cx="2770275" cy="2084018"/>
              <a:chOff x="6057016" y="1670516"/>
              <a:chExt cx="2770275" cy="2084018"/>
            </a:xfrm>
          </p:grpSpPr>
          <p:pic>
            <p:nvPicPr>
              <p:cNvPr id="46" name="図 45"/>
              <p:cNvPicPr>
                <a:picLocks noChangeAspect="1"/>
              </p:cNvPicPr>
              <p:nvPr/>
            </p:nvPicPr>
            <p:blipFill>
              <a:blip r:embed="rId6"/>
              <a:stretch>
                <a:fillRect/>
              </a:stretch>
            </p:blipFill>
            <p:spPr>
              <a:xfrm>
                <a:off x="6057016" y="1670516"/>
                <a:ext cx="2770275" cy="2084018"/>
              </a:xfrm>
              <a:prstGeom prst="rect">
                <a:avLst/>
              </a:prstGeom>
              <a:ln>
                <a:solidFill>
                  <a:schemeClr val="bg1">
                    <a:lumMod val="50000"/>
                  </a:schemeClr>
                </a:solidFill>
              </a:ln>
            </p:spPr>
          </p:pic>
          <p:sp>
            <p:nvSpPr>
              <p:cNvPr id="47" name="正方形/長方形 46"/>
              <p:cNvSpPr/>
              <p:nvPr/>
            </p:nvSpPr>
            <p:spPr bwMode="auto">
              <a:xfrm>
                <a:off x="6421463" y="2625289"/>
                <a:ext cx="2047134" cy="718397"/>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本文</a:t>
                </a:r>
                <a:endParaRPr kumimoji="1" lang="ja-JP" altLang="en-US" sz="8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正方形/長方形 47"/>
              <p:cNvSpPr/>
              <p:nvPr/>
            </p:nvSpPr>
            <p:spPr bwMode="auto">
              <a:xfrm>
                <a:off x="6421463" y="2229555"/>
                <a:ext cx="2047134" cy="292274"/>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タイトル</a:t>
                </a:r>
              </a:p>
            </p:txBody>
          </p:sp>
        </p:grpSp>
        <p:sp>
          <p:nvSpPr>
            <p:cNvPr id="62" name="正方形/長方形 61"/>
            <p:cNvSpPr/>
            <p:nvPr/>
          </p:nvSpPr>
          <p:spPr>
            <a:xfrm>
              <a:off x="6877984" y="6720488"/>
              <a:ext cx="2027674" cy="186097"/>
            </a:xfrm>
            <a:prstGeom prst="rect">
              <a:avLst/>
            </a:prstGeom>
            <a:solidFill>
              <a:schemeClr val="accent6">
                <a:lumMod val="20000"/>
                <a:lumOff val="8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smtClean="0">
                <a:ln>
                  <a:noFill/>
                </a:ln>
                <a:solidFill>
                  <a:srgbClr val="000000"/>
                </a:solidFill>
                <a:effectLst/>
                <a:uLnTx/>
                <a:uFillTx/>
                <a:latin typeface="メイリオ"/>
                <a:ea typeface="メイリオ"/>
                <a:cs typeface="+mn-cs"/>
              </a:endParaRPr>
            </a:p>
          </p:txBody>
        </p:sp>
      </p:grpSp>
      <p:sp>
        <p:nvSpPr>
          <p:cNvPr id="63" name="テキスト ボックス 62"/>
          <p:cNvSpPr txBox="1"/>
          <p:nvPr/>
        </p:nvSpPr>
        <p:spPr>
          <a:xfrm>
            <a:off x="7046241" y="1771664"/>
            <a:ext cx="1313180"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solidFill>
                <a:effectLst/>
                <a:uLnTx/>
                <a:uFillTx/>
                <a:latin typeface="メイリオ"/>
                <a:ea typeface="メイリオ"/>
                <a:cs typeface="+mn-cs"/>
              </a:rPr>
              <a:t>■スマートフォン</a:t>
            </a:r>
          </a:p>
        </p:txBody>
      </p:sp>
      <p:grpSp>
        <p:nvGrpSpPr>
          <p:cNvPr id="9" name="グループ化 8"/>
          <p:cNvGrpSpPr/>
          <p:nvPr/>
        </p:nvGrpSpPr>
        <p:grpSpPr>
          <a:xfrm>
            <a:off x="7000435" y="2050959"/>
            <a:ext cx="1467351" cy="1927947"/>
            <a:chOff x="6892070" y="2060849"/>
            <a:chExt cx="1945575" cy="2556284"/>
          </a:xfrm>
        </p:grpSpPr>
        <p:sp>
          <p:nvSpPr>
            <p:cNvPr id="59" name="正方形/長方形 58"/>
            <p:cNvSpPr/>
            <p:nvPr/>
          </p:nvSpPr>
          <p:spPr bwMode="auto">
            <a:xfrm>
              <a:off x="6998829" y="3051934"/>
              <a:ext cx="1674883" cy="1205159"/>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本文</a:t>
              </a:r>
              <a:endParaRPr kumimoji="1" lang="ja-JP" altLang="en-US" sz="8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61" name="グループ化 60"/>
            <p:cNvGrpSpPr/>
            <p:nvPr/>
          </p:nvGrpSpPr>
          <p:grpSpPr>
            <a:xfrm>
              <a:off x="6892070" y="2060849"/>
              <a:ext cx="1945575" cy="2556284"/>
              <a:chOff x="6618614" y="3916070"/>
              <a:chExt cx="1869631" cy="2556284"/>
            </a:xfrm>
          </p:grpSpPr>
          <p:pic>
            <p:nvPicPr>
              <p:cNvPr id="57" name="図 56"/>
              <p:cNvPicPr>
                <a:picLocks noChangeAspect="1"/>
              </p:cNvPicPr>
              <p:nvPr/>
            </p:nvPicPr>
            <p:blipFill>
              <a:blip r:embed="rId7"/>
              <a:stretch>
                <a:fillRect/>
              </a:stretch>
            </p:blipFill>
            <p:spPr>
              <a:xfrm>
                <a:off x="6646209" y="4048473"/>
                <a:ext cx="1842036" cy="264490"/>
              </a:xfrm>
              <a:prstGeom prst="rect">
                <a:avLst/>
              </a:prstGeom>
            </p:spPr>
          </p:pic>
          <p:sp>
            <p:nvSpPr>
              <p:cNvPr id="58" name="正方形/長方形 57"/>
              <p:cNvSpPr/>
              <p:nvPr/>
            </p:nvSpPr>
            <p:spPr>
              <a:xfrm>
                <a:off x="6618614" y="3916070"/>
                <a:ext cx="1849983" cy="2556284"/>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smtClean="0">
                  <a:ln>
                    <a:noFill/>
                  </a:ln>
                  <a:solidFill>
                    <a:srgbClr val="000000"/>
                  </a:solidFill>
                  <a:effectLst/>
                  <a:uLnTx/>
                  <a:uFillTx/>
                  <a:latin typeface="メイリオ"/>
                  <a:ea typeface="メイリオ"/>
                  <a:cs typeface="+mn-cs"/>
                </a:endParaRPr>
              </a:p>
            </p:txBody>
          </p:sp>
          <p:sp>
            <p:nvSpPr>
              <p:cNvPr id="60" name="正方形/長方形 59"/>
              <p:cNvSpPr/>
              <p:nvPr/>
            </p:nvSpPr>
            <p:spPr bwMode="auto">
              <a:xfrm>
                <a:off x="6725373" y="4475997"/>
                <a:ext cx="1605337" cy="314100"/>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タイトル</a:t>
                </a:r>
              </a:p>
            </p:txBody>
          </p:sp>
        </p:grpSp>
        <p:sp>
          <p:nvSpPr>
            <p:cNvPr id="52" name="正方形/長方形 51"/>
            <p:cNvSpPr/>
            <p:nvPr/>
          </p:nvSpPr>
          <p:spPr>
            <a:xfrm>
              <a:off x="7003800" y="4302144"/>
              <a:ext cx="1669911" cy="206978"/>
            </a:xfrm>
            <a:prstGeom prst="rect">
              <a:avLst/>
            </a:prstGeom>
            <a:solidFill>
              <a:schemeClr val="accent6">
                <a:lumMod val="20000"/>
                <a:lumOff val="8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smtClean="0">
                <a:ln>
                  <a:noFill/>
                </a:ln>
                <a:solidFill>
                  <a:srgbClr val="000000"/>
                </a:solidFill>
                <a:effectLst/>
                <a:uLnTx/>
                <a:uFillTx/>
                <a:latin typeface="メイリオ"/>
                <a:ea typeface="メイリオ"/>
                <a:cs typeface="+mn-cs"/>
              </a:endParaRPr>
            </a:p>
          </p:txBody>
        </p:sp>
      </p:grpSp>
      <p:sp>
        <p:nvSpPr>
          <p:cNvPr id="64" name="テキスト ボックス 63"/>
          <p:cNvSpPr txBox="1"/>
          <p:nvPr/>
        </p:nvSpPr>
        <p:spPr>
          <a:xfrm>
            <a:off x="7442984" y="4326951"/>
            <a:ext cx="519694"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solidFill>
                <a:effectLst/>
                <a:uLnTx/>
                <a:uFillTx/>
                <a:latin typeface="メイリオ"/>
                <a:ea typeface="メイリオ"/>
                <a:cs typeface="+mn-cs"/>
              </a:rPr>
              <a:t>■</a:t>
            </a:r>
            <a:r>
              <a:rPr kumimoji="1" lang="en-US" altLang="ja-JP" sz="1100" b="1" i="0" u="none" strike="noStrike" kern="1200" cap="none" spc="0" normalizeH="0" baseline="0" noProof="0" dirty="0" smtClean="0">
                <a:ln>
                  <a:noFill/>
                </a:ln>
                <a:solidFill>
                  <a:srgbClr val="000000"/>
                </a:solidFill>
                <a:effectLst/>
                <a:uLnTx/>
                <a:uFillTx/>
                <a:latin typeface="メイリオ"/>
                <a:ea typeface="メイリオ"/>
                <a:cs typeface="+mn-cs"/>
              </a:rPr>
              <a:t>PC</a:t>
            </a:r>
            <a:endParaRPr kumimoji="1" lang="ja-JP" altLang="en-US" sz="1100" b="1" i="0" u="none" strike="noStrike" kern="1200" cap="none" spc="0" normalizeH="0" baseline="0" noProof="0" dirty="0" smtClean="0">
              <a:ln>
                <a:noFill/>
              </a:ln>
              <a:solidFill>
                <a:srgbClr val="000000"/>
              </a:solidFill>
              <a:effectLst/>
              <a:uLnTx/>
              <a:uFillTx/>
              <a:latin typeface="メイリオ"/>
              <a:ea typeface="メイリオ"/>
              <a:cs typeface="+mn-cs"/>
            </a:endParaRPr>
          </a:p>
        </p:txBody>
      </p:sp>
      <p:cxnSp>
        <p:nvCxnSpPr>
          <p:cNvPr id="65" name="直線矢印コネクタ 64"/>
          <p:cNvCxnSpPr/>
          <p:nvPr/>
        </p:nvCxnSpPr>
        <p:spPr>
          <a:xfrm>
            <a:off x="8368025" y="3847342"/>
            <a:ext cx="1760245" cy="9917"/>
          </a:xfrm>
          <a:prstGeom prst="straightConnector1">
            <a:avLst/>
          </a:prstGeom>
          <a:ln w="22225">
            <a:solidFill>
              <a:schemeClr val="tx1"/>
            </a:solidFill>
            <a:prstDash val="sysDot"/>
            <a:headEnd type="none"/>
            <a:tailEnd type="arrow"/>
          </a:ln>
        </p:spPr>
        <p:style>
          <a:lnRef idx="1">
            <a:schemeClr val="accent1"/>
          </a:lnRef>
          <a:fillRef idx="0">
            <a:schemeClr val="accent1"/>
          </a:fillRef>
          <a:effectRef idx="0">
            <a:schemeClr val="accent1"/>
          </a:effectRef>
          <a:fontRef idx="minor">
            <a:schemeClr val="tx1"/>
          </a:fontRef>
        </p:style>
      </p:cxnSp>
      <p:cxnSp>
        <p:nvCxnSpPr>
          <p:cNvPr id="66" name="直線矢印コネクタ 65"/>
          <p:cNvCxnSpPr/>
          <p:nvPr/>
        </p:nvCxnSpPr>
        <p:spPr>
          <a:xfrm flipV="1">
            <a:off x="8717352" y="4998479"/>
            <a:ext cx="1410615" cy="1250756"/>
          </a:xfrm>
          <a:prstGeom prst="straightConnector1">
            <a:avLst/>
          </a:prstGeom>
          <a:ln w="22225">
            <a:solidFill>
              <a:schemeClr val="tx1"/>
            </a:solidFill>
            <a:prstDash val="sysDot"/>
            <a:headEnd type="none"/>
            <a:tailEnd type="arrow"/>
          </a:ln>
        </p:spPr>
        <p:style>
          <a:lnRef idx="1">
            <a:schemeClr val="accent1"/>
          </a:lnRef>
          <a:fillRef idx="0">
            <a:schemeClr val="accent1"/>
          </a:fillRef>
          <a:effectRef idx="0">
            <a:schemeClr val="accent1"/>
          </a:effectRef>
          <a:fontRef idx="minor">
            <a:schemeClr val="tx1"/>
          </a:fontRef>
        </p:style>
      </p:cxnSp>
      <p:grpSp>
        <p:nvGrpSpPr>
          <p:cNvPr id="10" name="グループ化 9"/>
          <p:cNvGrpSpPr/>
          <p:nvPr/>
        </p:nvGrpSpPr>
        <p:grpSpPr>
          <a:xfrm>
            <a:off x="228608" y="4797152"/>
            <a:ext cx="1586308" cy="1459179"/>
            <a:chOff x="286453" y="1397260"/>
            <a:chExt cx="5720306" cy="4287791"/>
          </a:xfrm>
        </p:grpSpPr>
        <p:pic>
          <p:nvPicPr>
            <p:cNvPr id="40" name="図 39"/>
            <p:cNvPicPr>
              <a:picLocks noChangeAspect="1"/>
            </p:cNvPicPr>
            <p:nvPr/>
          </p:nvPicPr>
          <p:blipFill>
            <a:blip r:embed="rId8"/>
            <a:stretch>
              <a:fillRect/>
            </a:stretch>
          </p:blipFill>
          <p:spPr>
            <a:xfrm>
              <a:off x="286453" y="1397260"/>
              <a:ext cx="5720306" cy="4287791"/>
            </a:xfrm>
            <a:prstGeom prst="rect">
              <a:avLst/>
            </a:prstGeom>
          </p:spPr>
        </p:pic>
        <p:pic>
          <p:nvPicPr>
            <p:cNvPr id="2" name="図 1"/>
            <p:cNvPicPr>
              <a:picLocks noChangeAspect="1"/>
            </p:cNvPicPr>
            <p:nvPr/>
          </p:nvPicPr>
          <p:blipFill>
            <a:blip r:embed="rId9"/>
            <a:stretch>
              <a:fillRect/>
            </a:stretch>
          </p:blipFill>
          <p:spPr>
            <a:xfrm>
              <a:off x="410544" y="2283433"/>
              <a:ext cx="3705225" cy="3294218"/>
            </a:xfrm>
            <a:prstGeom prst="rect">
              <a:avLst/>
            </a:prstGeom>
          </p:spPr>
        </p:pic>
        <p:pic>
          <p:nvPicPr>
            <p:cNvPr id="42" name="図 41"/>
            <p:cNvPicPr>
              <a:picLocks noChangeAspect="1"/>
            </p:cNvPicPr>
            <p:nvPr/>
          </p:nvPicPr>
          <p:blipFill rotWithShape="1">
            <a:blip r:embed="rId10">
              <a:extLst>
                <a:ext uri="{BEBA8EAE-BF5A-486C-A8C5-ECC9F3942E4B}">
                  <a14:imgProps xmlns:a14="http://schemas.microsoft.com/office/drawing/2010/main">
                    <a14:imgLayer r:embed="rId11">
                      <a14:imgEffect>
                        <a14:artisticMarker/>
                      </a14:imgEffect>
                    </a14:imgLayer>
                  </a14:imgProps>
                </a:ext>
              </a:extLst>
            </a:blip>
            <a:srcRect l="67651" t="24702" r="879" b="31634"/>
            <a:stretch/>
          </p:blipFill>
          <p:spPr>
            <a:xfrm>
              <a:off x="4162856" y="2376200"/>
              <a:ext cx="1800201" cy="1872209"/>
            </a:xfrm>
            <a:prstGeom prst="rect">
              <a:avLst/>
            </a:prstGeom>
          </p:spPr>
        </p:pic>
      </p:grpSp>
      <p:pic>
        <p:nvPicPr>
          <p:cNvPr id="72" name="図 7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417518" y="2379258"/>
            <a:ext cx="882402" cy="1599648"/>
          </a:xfrm>
          <a:prstGeom prst="rect">
            <a:avLst/>
          </a:prstGeom>
        </p:spPr>
      </p:pic>
      <p:pic>
        <p:nvPicPr>
          <p:cNvPr id="73" name="図 7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778736" y="2364785"/>
            <a:ext cx="885216" cy="1604749"/>
          </a:xfrm>
          <a:prstGeom prst="rect">
            <a:avLst/>
          </a:prstGeom>
        </p:spPr>
      </p:pic>
      <p:sp>
        <p:nvSpPr>
          <p:cNvPr id="74" name="テキスト ボックス 73"/>
          <p:cNvSpPr txBox="1"/>
          <p:nvPr/>
        </p:nvSpPr>
        <p:spPr>
          <a:xfrm>
            <a:off x="3508765" y="1775443"/>
            <a:ext cx="1992301" cy="507831"/>
          </a:xfrm>
          <a:prstGeom prst="rect">
            <a:avLst/>
          </a:prstGeom>
          <a:solidFill>
            <a:schemeClr val="bg1"/>
          </a:solidFill>
          <a:ln w="38100">
            <a:solidFill>
              <a:schemeClr val="bg2">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900" b="1" i="0" u="none" strike="noStrike" kern="1200" cap="none" spc="0" normalizeH="0" baseline="0" noProof="0" dirty="0" smtClean="0">
                <a:ln>
                  <a:noFill/>
                </a:ln>
                <a:solidFill>
                  <a:srgbClr val="000000"/>
                </a:solidFill>
                <a:effectLst/>
                <a:uLnTx/>
                <a:uFillTx/>
                <a:latin typeface="メイリオ"/>
                <a:ea typeface="メイリオ"/>
                <a:cs typeface="+mn-cs"/>
              </a:rPr>
              <a:t>スマートフォン　通常広告</a:t>
            </a:r>
            <a:endParaRPr kumimoji="1" lang="en-US" altLang="ja-JP" sz="900" b="1" i="0" u="none" strike="noStrike" kern="1200" cap="none" spc="0" normalizeH="0" baseline="0" noProof="0" dirty="0" smtClean="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ご希望の</a:t>
            </a:r>
            <a:r>
              <a:rPr kumimoji="1" lang="en-US" altLang="ja-JP" sz="900" b="1" i="0" u="none" strike="noStrike" kern="1200" cap="none" spc="0" normalizeH="0" baseline="0" noProof="0" dirty="0" smtClean="0">
                <a:ln>
                  <a:noFill/>
                </a:ln>
                <a:solidFill>
                  <a:srgbClr val="000000"/>
                </a:solidFill>
                <a:effectLst/>
                <a:uLnTx/>
                <a:uFillTx/>
                <a:latin typeface="メイリオ"/>
                <a:ea typeface="メイリオ"/>
                <a:cs typeface="+mn-cs"/>
              </a:rPr>
              <a:t>Yahoo!</a:t>
            </a:r>
            <a:r>
              <a:rPr kumimoji="1" lang="ja-JP" altLang="en-US" sz="900" b="1" i="0" u="none" strike="noStrike" kern="1200" cap="none" spc="0" normalizeH="0" baseline="0" noProof="0" dirty="0" smtClean="0">
                <a:ln>
                  <a:noFill/>
                </a:ln>
                <a:solidFill>
                  <a:srgbClr val="000000"/>
                </a:solidFill>
                <a:effectLst/>
                <a:uLnTx/>
                <a:uFillTx/>
                <a:latin typeface="メイリオ"/>
                <a:ea typeface="メイリオ"/>
                <a:cs typeface="+mn-cs"/>
              </a:rPr>
              <a:t>ファイナンス商品</a:t>
            </a:r>
            <a:endParaRPr kumimoji="1" lang="en-US" altLang="ja-JP" sz="900" b="1" i="0" u="none" strike="noStrike" kern="1200" cap="none" spc="0" normalizeH="0" baseline="0" noProof="0" dirty="0" smtClean="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smtClean="0">
                <a:ln>
                  <a:noFill/>
                </a:ln>
                <a:solidFill>
                  <a:srgbClr val="000000"/>
                </a:solidFill>
                <a:effectLst/>
                <a:uLnTx/>
                <a:uFillTx/>
                <a:latin typeface="メイリオ"/>
                <a:ea typeface="メイリオ"/>
                <a:cs typeface="+mn-cs"/>
              </a:rPr>
              <a:t>100</a:t>
            </a:r>
            <a:r>
              <a:rPr kumimoji="1" lang="ja-JP" altLang="en-US" sz="900" b="1" i="0" u="none" strike="noStrike" kern="1200" cap="none" spc="0" normalizeH="0" baseline="0" noProof="0" dirty="0" smtClean="0">
                <a:ln>
                  <a:noFill/>
                </a:ln>
                <a:solidFill>
                  <a:srgbClr val="000000"/>
                </a:solidFill>
                <a:effectLst/>
                <a:uLnTx/>
                <a:uFillTx/>
                <a:latin typeface="メイリオ"/>
                <a:ea typeface="メイリオ"/>
                <a:cs typeface="+mn-cs"/>
              </a:rPr>
              <a:t>万円</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分</a:t>
            </a:r>
            <a:endParaRPr kumimoji="1" lang="en-US" altLang="ja-JP" sz="900" b="1" i="0" u="none" strike="noStrike" kern="1200" cap="none" spc="0" normalizeH="0" baseline="0" noProof="0" dirty="0" smtClean="0">
              <a:ln>
                <a:noFill/>
              </a:ln>
              <a:solidFill>
                <a:srgbClr val="000000"/>
              </a:solidFill>
              <a:effectLst/>
              <a:uLnTx/>
              <a:uFillTx/>
              <a:latin typeface="メイリオ"/>
              <a:ea typeface="メイリオ"/>
              <a:cs typeface="+mn-cs"/>
            </a:endParaRPr>
          </a:p>
        </p:txBody>
      </p:sp>
      <p:sp>
        <p:nvSpPr>
          <p:cNvPr id="75" name="テキスト ボックス 74"/>
          <p:cNvSpPr txBox="1"/>
          <p:nvPr/>
        </p:nvSpPr>
        <p:spPr>
          <a:xfrm>
            <a:off x="3677725" y="4227959"/>
            <a:ext cx="1986227" cy="507831"/>
          </a:xfrm>
          <a:prstGeom prst="rect">
            <a:avLst/>
          </a:prstGeom>
          <a:solidFill>
            <a:schemeClr val="bg1"/>
          </a:solidFill>
          <a:ln w="38100">
            <a:solidFill>
              <a:schemeClr val="bg2">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a:t>
            </a:r>
            <a:r>
              <a:rPr kumimoji="1" lang="en-US" altLang="ja-JP" sz="900" b="1" i="0" u="none" strike="noStrike" kern="1200" cap="none" spc="0" normalizeH="0" baseline="0" noProof="0" dirty="0" smtClean="0">
                <a:ln>
                  <a:noFill/>
                </a:ln>
                <a:solidFill>
                  <a:srgbClr val="000000"/>
                </a:solidFill>
                <a:effectLst/>
                <a:uLnTx/>
                <a:uFillTx/>
                <a:latin typeface="メイリオ"/>
                <a:ea typeface="メイリオ"/>
                <a:cs typeface="+mn-cs"/>
              </a:rPr>
              <a:t>PC</a:t>
            </a:r>
            <a:r>
              <a:rPr kumimoji="1" lang="ja-JP" altLang="en-US" sz="900" b="1" i="0" u="none" strike="noStrike" kern="1200" cap="none" spc="0" normalizeH="0" baseline="0" noProof="0" dirty="0" smtClean="0">
                <a:ln>
                  <a:noFill/>
                </a:ln>
                <a:solidFill>
                  <a:srgbClr val="000000"/>
                </a:solidFill>
                <a:effectLst/>
                <a:uLnTx/>
                <a:uFillTx/>
                <a:latin typeface="メイリオ"/>
                <a:ea typeface="メイリオ"/>
                <a:cs typeface="+mn-cs"/>
              </a:rPr>
              <a:t>　通常広告</a:t>
            </a:r>
            <a:endParaRPr kumimoji="1" lang="en-US" altLang="ja-JP" sz="900" b="1" i="0" u="none" strike="noStrike" kern="1200" cap="none" spc="0" normalizeH="0" baseline="0" noProof="0" dirty="0" smtClean="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smtClean="0">
                <a:ln>
                  <a:noFill/>
                </a:ln>
                <a:solidFill>
                  <a:srgbClr val="000000"/>
                </a:solidFill>
                <a:effectLst/>
                <a:uLnTx/>
                <a:uFillTx/>
                <a:latin typeface="メイリオ"/>
                <a:ea typeface="メイリオ"/>
                <a:cs typeface="+mn-cs"/>
              </a:rPr>
              <a:t>ご希望の</a:t>
            </a:r>
            <a:r>
              <a:rPr kumimoji="1" lang="en-US" altLang="ja-JP" sz="900" b="1" i="0" u="none" strike="noStrike" kern="1200" cap="none" spc="0" normalizeH="0" baseline="0" noProof="0" dirty="0" smtClean="0">
                <a:ln>
                  <a:noFill/>
                </a:ln>
                <a:solidFill>
                  <a:srgbClr val="000000"/>
                </a:solidFill>
                <a:effectLst/>
                <a:uLnTx/>
                <a:uFillTx/>
                <a:latin typeface="メイリオ"/>
                <a:ea typeface="メイリオ"/>
                <a:cs typeface="+mn-cs"/>
              </a:rPr>
              <a:t>Yahoo!</a:t>
            </a:r>
            <a:r>
              <a:rPr kumimoji="1" lang="ja-JP" altLang="en-US" sz="900" b="1" i="0" u="none" strike="noStrike" kern="1200" cap="none" spc="0" normalizeH="0" baseline="0" noProof="0" dirty="0" smtClean="0">
                <a:ln>
                  <a:noFill/>
                </a:ln>
                <a:solidFill>
                  <a:srgbClr val="000000"/>
                </a:solidFill>
                <a:effectLst/>
                <a:uLnTx/>
                <a:uFillTx/>
                <a:latin typeface="メイリオ"/>
                <a:ea typeface="メイリオ"/>
                <a:cs typeface="+mn-cs"/>
              </a:rPr>
              <a:t>ファイナンス商品</a:t>
            </a:r>
            <a:endParaRPr kumimoji="1" lang="en-US" altLang="ja-JP" sz="900" b="1" i="0" u="none" strike="noStrike" kern="1200" cap="none" spc="0" normalizeH="0" baseline="0" noProof="0" dirty="0" smtClean="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smtClean="0">
                <a:ln>
                  <a:noFill/>
                </a:ln>
                <a:solidFill>
                  <a:srgbClr val="000000"/>
                </a:solidFill>
                <a:effectLst/>
                <a:uLnTx/>
                <a:uFillTx/>
                <a:latin typeface="メイリオ"/>
                <a:ea typeface="メイリオ"/>
                <a:cs typeface="+mn-cs"/>
              </a:rPr>
              <a:t>50</a:t>
            </a:r>
            <a:r>
              <a:rPr kumimoji="1" lang="ja-JP" altLang="en-US" sz="900" b="1" i="0" u="none" strike="noStrike" kern="1200" cap="none" spc="0" normalizeH="0" baseline="0" noProof="0" dirty="0" smtClean="0">
                <a:ln>
                  <a:noFill/>
                </a:ln>
                <a:solidFill>
                  <a:srgbClr val="000000"/>
                </a:solidFill>
                <a:effectLst/>
                <a:uLnTx/>
                <a:uFillTx/>
                <a:latin typeface="メイリオ"/>
                <a:ea typeface="メイリオ"/>
                <a:cs typeface="+mn-cs"/>
              </a:rPr>
              <a:t>万円分</a:t>
            </a:r>
            <a:endParaRPr kumimoji="1" lang="en-US" altLang="ja-JP" sz="900" b="1" i="0" u="none" strike="noStrike" kern="1200" cap="none" spc="0" normalizeH="0" baseline="0" noProof="0" dirty="0" smtClean="0">
              <a:ln>
                <a:noFill/>
              </a:ln>
              <a:solidFill>
                <a:srgbClr val="000000"/>
              </a:solidFill>
              <a:effectLst/>
              <a:uLnTx/>
              <a:uFillTx/>
              <a:latin typeface="メイリオ"/>
              <a:ea typeface="メイリオ"/>
              <a:cs typeface="+mn-cs"/>
            </a:endParaRPr>
          </a:p>
        </p:txBody>
      </p:sp>
      <p:pic>
        <p:nvPicPr>
          <p:cNvPr id="86" name="図 8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556412" y="4972060"/>
            <a:ext cx="1609098" cy="1593802"/>
          </a:xfrm>
          <a:prstGeom prst="rect">
            <a:avLst/>
          </a:prstGeom>
        </p:spPr>
      </p:pic>
      <p:pic>
        <p:nvPicPr>
          <p:cNvPr id="70" name="図 6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237682" y="4819334"/>
            <a:ext cx="1569035" cy="1527273"/>
          </a:xfrm>
          <a:prstGeom prst="rect">
            <a:avLst/>
          </a:prstGeom>
          <a:ln>
            <a:solidFill>
              <a:schemeClr val="accent2"/>
            </a:solidFill>
          </a:ln>
        </p:spPr>
      </p:pic>
      <p:sp>
        <p:nvSpPr>
          <p:cNvPr id="56" name="正方形/長方形 55"/>
          <p:cNvSpPr/>
          <p:nvPr/>
        </p:nvSpPr>
        <p:spPr>
          <a:xfrm>
            <a:off x="483940" y="868502"/>
            <a:ext cx="11233248" cy="646331"/>
          </a:xfrm>
          <a:prstGeom prst="rect">
            <a:avLst/>
          </a:prstGeom>
        </p:spPr>
        <p:txBody>
          <a:bodyPr wrap="square">
            <a:spAutoFit/>
          </a:bodyPr>
          <a:lstStyle/>
          <a:p>
            <a:r>
              <a:rPr lang="ja-JP" altLang="en-US" dirty="0">
                <a:solidFill>
                  <a:schemeClr val="tx1">
                    <a:lumMod val="65000"/>
                    <a:lumOff val="35000"/>
                  </a:schemeClr>
                </a:solidFill>
                <a:latin typeface="Arial" panose="020B0604020202020204" pitchFamily="34" charset="0"/>
              </a:rPr>
              <a:t>金融媒体として圧倒的な</a:t>
            </a:r>
            <a:r>
              <a:rPr lang="ja-JP" altLang="en-US" dirty="0" smtClean="0">
                <a:solidFill>
                  <a:schemeClr val="tx1">
                    <a:lumMod val="65000"/>
                    <a:lumOff val="35000"/>
                  </a:schemeClr>
                </a:solidFill>
                <a:latin typeface="Arial" panose="020B0604020202020204" pitchFamily="34" charset="0"/>
              </a:rPr>
              <a:t>規模を誇る「</a:t>
            </a:r>
            <a:r>
              <a:rPr lang="en-US" altLang="ja-JP" dirty="0" smtClean="0">
                <a:solidFill>
                  <a:schemeClr val="tx1">
                    <a:lumMod val="65000"/>
                    <a:lumOff val="35000"/>
                  </a:schemeClr>
                </a:solidFill>
                <a:latin typeface="Arial" panose="020B0604020202020204" pitchFamily="34" charset="0"/>
              </a:rPr>
              <a:t>Yahoo!</a:t>
            </a:r>
            <a:r>
              <a:rPr lang="ja-JP" altLang="en-US" dirty="0" smtClean="0">
                <a:solidFill>
                  <a:schemeClr val="tx1">
                    <a:lumMod val="65000"/>
                    <a:lumOff val="35000"/>
                  </a:schemeClr>
                </a:solidFill>
                <a:latin typeface="Arial" panose="020B0604020202020204" pitchFamily="34" charset="0"/>
              </a:rPr>
              <a:t>ファイナンス」で</a:t>
            </a:r>
            <a:endParaRPr lang="en-US" altLang="ja-JP" dirty="0" smtClean="0">
              <a:solidFill>
                <a:schemeClr val="tx1">
                  <a:lumMod val="65000"/>
                  <a:lumOff val="35000"/>
                </a:schemeClr>
              </a:solidFill>
              <a:latin typeface="Arial" panose="020B0604020202020204" pitchFamily="34" charset="0"/>
            </a:endParaRPr>
          </a:p>
          <a:p>
            <a:r>
              <a:rPr lang="ja-JP" altLang="en-US" dirty="0" smtClean="0">
                <a:solidFill>
                  <a:schemeClr val="tx1">
                    <a:lumMod val="65000"/>
                    <a:lumOff val="35000"/>
                  </a:schemeClr>
                </a:solidFill>
                <a:latin typeface="Arial" panose="020B0604020202020204" pitchFamily="34" charset="0"/>
              </a:rPr>
              <a:t>ブランディングや金融商品</a:t>
            </a:r>
            <a:r>
              <a:rPr lang="ja-JP" altLang="en-US" dirty="0">
                <a:solidFill>
                  <a:schemeClr val="tx1">
                    <a:lumMod val="65000"/>
                    <a:lumOff val="35000"/>
                  </a:schemeClr>
                </a:solidFill>
                <a:latin typeface="Arial" panose="020B0604020202020204" pitchFamily="34" charset="0"/>
              </a:rPr>
              <a:t>認知を主目的とした記事体裁</a:t>
            </a:r>
            <a:r>
              <a:rPr lang="ja-JP" altLang="en-US" dirty="0" smtClean="0">
                <a:solidFill>
                  <a:schemeClr val="tx1">
                    <a:lumMod val="65000"/>
                    <a:lumOff val="35000"/>
                  </a:schemeClr>
                </a:solidFill>
                <a:latin typeface="Arial" panose="020B0604020202020204" pitchFamily="34" charset="0"/>
              </a:rPr>
              <a:t>のコンテンツを掲載いたします。</a:t>
            </a:r>
            <a:endParaRPr lang="en-US" altLang="ja-JP" dirty="0" smtClean="0">
              <a:solidFill>
                <a:schemeClr val="tx1">
                  <a:lumMod val="65000"/>
                  <a:lumOff val="35000"/>
                </a:schemeClr>
              </a:solidFill>
              <a:latin typeface="Arial" panose="020B0604020202020204" pitchFamily="34" charset="0"/>
            </a:endParaRPr>
          </a:p>
        </p:txBody>
      </p:sp>
      <p:pic>
        <p:nvPicPr>
          <p:cNvPr id="77" name="図 7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778736" y="2370046"/>
            <a:ext cx="885216" cy="1604749"/>
          </a:xfrm>
          <a:prstGeom prst="rect">
            <a:avLst/>
          </a:prstGeom>
        </p:spPr>
      </p:pic>
      <p:pic>
        <p:nvPicPr>
          <p:cNvPr id="4" name="図 3"/>
          <p:cNvPicPr>
            <a:picLocks noChangeAspect="1"/>
          </p:cNvPicPr>
          <p:nvPr/>
        </p:nvPicPr>
        <p:blipFill>
          <a:blip r:embed="rId16"/>
          <a:stretch>
            <a:fillRect/>
          </a:stretch>
        </p:blipFill>
        <p:spPr>
          <a:xfrm>
            <a:off x="1223131" y="2343102"/>
            <a:ext cx="1024491" cy="1840944"/>
          </a:xfrm>
          <a:prstGeom prst="rect">
            <a:avLst/>
          </a:prstGeom>
        </p:spPr>
      </p:pic>
    </p:spTree>
    <p:extLst>
      <p:ext uri="{BB962C8B-B14F-4D97-AF65-F5344CB8AC3E}">
        <p14:creationId xmlns:p14="http://schemas.microsoft.com/office/powerpoint/2010/main" val="34269865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スペック</a:t>
            </a:r>
            <a:r>
              <a:rPr lang="ja-JP" altLang="en-US" dirty="0"/>
              <a:t>詳細</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33" name="表 32"/>
          <p:cNvGraphicFramePr>
            <a:graphicFrameLocks noGrp="1"/>
          </p:cNvGraphicFramePr>
          <p:nvPr>
            <p:extLst>
              <p:ext uri="{D42A27DB-BD31-4B8C-83A1-F6EECF244321}">
                <p14:modId xmlns:p14="http://schemas.microsoft.com/office/powerpoint/2010/main" val="2437616741"/>
              </p:ext>
            </p:extLst>
          </p:nvPr>
        </p:nvGraphicFramePr>
        <p:xfrm>
          <a:off x="560512" y="972712"/>
          <a:ext cx="11080104" cy="5624640"/>
        </p:xfrm>
        <a:graphic>
          <a:graphicData uri="http://schemas.openxmlformats.org/drawingml/2006/table">
            <a:tbl>
              <a:tblPr firstRow="1" bandRow="1"/>
              <a:tblGrid>
                <a:gridCol w="2151112">
                  <a:extLst>
                    <a:ext uri="{9D8B030D-6E8A-4147-A177-3AD203B41FA5}">
                      <a16:colId xmlns:a16="http://schemas.microsoft.com/office/drawing/2014/main" val="20000"/>
                    </a:ext>
                  </a:extLst>
                </a:gridCol>
                <a:gridCol w="8928992">
                  <a:extLst>
                    <a:ext uri="{9D8B030D-6E8A-4147-A177-3AD203B41FA5}">
                      <a16:colId xmlns:a16="http://schemas.microsoft.com/office/drawing/2014/main" val="20001"/>
                    </a:ext>
                  </a:extLst>
                </a:gridCol>
              </a:tblGrid>
              <a:tr h="24018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smtClean="0">
                          <a:solidFill>
                            <a:schemeClr val="bg1"/>
                          </a:solidFill>
                          <a:latin typeface="メイリオ"/>
                          <a:ea typeface="メイリオ"/>
                          <a:cs typeface="Meiryo UI" pitchFamily="50" charset="-128"/>
                        </a:rPr>
                        <a:t>協賛内容</a:t>
                      </a:r>
                      <a:endParaRPr kumimoji="1" lang="en-US" altLang="ja-JP" sz="12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タイアップページおよび編集誘導枠の制作・掲載、</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Yahoo!</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ファイナンス通常広告</a:t>
                      </a:r>
                      <a:r>
                        <a:rPr kumimoji="1" lang="ja-JP" altLang="en-US" sz="1200" kern="1200" noProof="0" dirty="0" smtClean="0">
                          <a:solidFill>
                            <a:schemeClr val="tx1">
                              <a:lumMod val="65000"/>
                              <a:lumOff val="35000"/>
                            </a:schemeClr>
                          </a:solidFill>
                          <a:latin typeface="Arial" panose="020B0604020202020204" pitchFamily="34" charset="0"/>
                          <a:ea typeface="メイリオ"/>
                          <a:cs typeface="+mn-cs"/>
                        </a:rPr>
                        <a:t>（予約型）</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の掲載</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538723447"/>
                  </a:ext>
                </a:extLst>
              </a:tr>
              <a:tr h="24018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smtClean="0">
                          <a:solidFill>
                            <a:schemeClr val="bg1"/>
                          </a:solidFill>
                          <a:latin typeface="メイリオ"/>
                          <a:ea typeface="メイリオ"/>
                          <a:cs typeface="Meiryo UI" pitchFamily="50" charset="-128"/>
                        </a:rPr>
                        <a:t>タイアップへの誘導枠</a:t>
                      </a:r>
                      <a:endParaRPr kumimoji="1" lang="en-US" altLang="ja-JP" sz="12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lang="en-US" altLang="ja-JP" sz="1200" dirty="0" smtClean="0">
                          <a:solidFill>
                            <a:schemeClr val="tx1">
                              <a:lumMod val="65000"/>
                              <a:lumOff val="35000"/>
                            </a:schemeClr>
                          </a:solidFill>
                          <a:latin typeface="Arial" panose="020B0604020202020204" pitchFamily="34" charset="0"/>
                        </a:rPr>
                        <a:t>Yahoo!</a:t>
                      </a:r>
                      <a:r>
                        <a:rPr lang="ja-JP" altLang="en-US" sz="1200" dirty="0" smtClean="0">
                          <a:solidFill>
                            <a:schemeClr val="tx1">
                              <a:lumMod val="65000"/>
                              <a:lumOff val="35000"/>
                            </a:schemeClr>
                          </a:solidFill>
                          <a:latin typeface="Arial" panose="020B0604020202020204" pitchFamily="34" charset="0"/>
                        </a:rPr>
                        <a:t>ファイナンス内</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の各編集誘導枠および、</a:t>
                      </a:r>
                      <a:r>
                        <a:rPr kumimoji="1" lang="en-US" altLang="ja-JP" sz="1200" kern="1200" noProof="0" dirty="0" smtClean="0">
                          <a:solidFill>
                            <a:schemeClr val="tx1">
                              <a:lumMod val="65000"/>
                              <a:lumOff val="35000"/>
                            </a:schemeClr>
                          </a:solidFill>
                          <a:latin typeface="Arial" panose="020B0604020202020204" pitchFamily="34" charset="0"/>
                          <a:ea typeface="メイリオ"/>
                          <a:cs typeface="+mn-cs"/>
                        </a:rPr>
                        <a:t>Yahoo!</a:t>
                      </a:r>
                      <a:r>
                        <a:rPr kumimoji="1" lang="ja-JP" altLang="en-US" sz="1200" kern="1200" noProof="0" dirty="0" smtClean="0">
                          <a:solidFill>
                            <a:schemeClr val="tx1">
                              <a:lumMod val="65000"/>
                              <a:lumOff val="35000"/>
                            </a:schemeClr>
                          </a:solidFill>
                          <a:latin typeface="Arial" panose="020B0604020202020204" pitchFamily="34" charset="0"/>
                          <a:ea typeface="メイリオ"/>
                          <a:cs typeface="+mn-cs"/>
                        </a:rPr>
                        <a:t>ファイナンス通常広告（予約型）</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44651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smtClean="0">
                          <a:solidFill>
                            <a:schemeClr val="bg1"/>
                          </a:solidFill>
                          <a:latin typeface="メイリオ"/>
                          <a:ea typeface="メイリオ"/>
                          <a:cs typeface="Meiryo UI" pitchFamily="50" charset="-128"/>
                        </a:rPr>
                        <a:t>タイアップ</a:t>
                      </a:r>
                      <a:endParaRPr kumimoji="1" lang="en-US" altLang="ja-JP" sz="12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smtClean="0">
                          <a:solidFill>
                            <a:schemeClr val="bg1"/>
                          </a:solidFill>
                          <a:latin typeface="メイリオ"/>
                          <a:ea typeface="メイリオ"/>
                          <a:cs typeface="Meiryo UI" pitchFamily="50" charset="-128"/>
                        </a:rPr>
                        <a:t>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200" b="1" kern="1200" dirty="0" smtClean="0">
                          <a:solidFill>
                            <a:schemeClr val="tx1">
                              <a:lumMod val="65000"/>
                              <a:lumOff val="35000"/>
                            </a:schemeClr>
                          </a:solidFill>
                          <a:latin typeface="メイリオ"/>
                          <a:ea typeface="メイリオ"/>
                          <a:cs typeface="メイリオ" panose="020B0604030504040204" pitchFamily="50" charset="-128"/>
                        </a:rPr>
                        <a:t>サイト構成のための素材を、完全パッケージ（</a:t>
                      </a:r>
                      <a:r>
                        <a:rPr kumimoji="1" lang="en-US" altLang="ja-JP" sz="1200" b="1" kern="120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200" b="1" kern="1200" dirty="0" smtClean="0">
                          <a:solidFill>
                            <a:schemeClr val="tx1">
                              <a:lumMod val="65000"/>
                              <a:lumOff val="35000"/>
                            </a:schemeClr>
                          </a:solidFill>
                          <a:latin typeface="メイリオ"/>
                          <a:ea typeface="メイリオ"/>
                          <a:cs typeface="メイリオ" panose="020B0604030504040204" pitchFamily="50" charset="-128"/>
                        </a:rPr>
                        <a:t>後述）状態で納品いただき、サイトを制作・掲載します</a:t>
                      </a:r>
                    </a:p>
                    <a:p>
                      <a:pPr marL="0" indent="0">
                        <a:buNone/>
                      </a:pPr>
                      <a:r>
                        <a:rPr kumimoji="1" lang="en-US" altLang="ja-JP" sz="1200" b="1" kern="120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200" b="1" kern="1200" dirty="0" smtClean="0">
                          <a:solidFill>
                            <a:schemeClr val="tx1">
                              <a:lumMod val="65000"/>
                              <a:lumOff val="35000"/>
                            </a:schemeClr>
                          </a:solidFill>
                          <a:latin typeface="メイリオ"/>
                          <a:ea typeface="メイリオ"/>
                          <a:cs typeface="メイリオ" panose="020B0604030504040204" pitchFamily="50" charset="-128"/>
                        </a:rPr>
                        <a:t>弊社では、テキスト原稿や画像など掲載コンテンツの制作は行いません</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・掲載場所：</a:t>
                      </a:r>
                      <a:r>
                        <a:rPr lang="en-US" altLang="ja-JP" sz="1200" dirty="0" smtClean="0">
                          <a:solidFill>
                            <a:schemeClr val="tx1">
                              <a:lumMod val="65000"/>
                              <a:lumOff val="35000"/>
                            </a:schemeClr>
                          </a:solidFill>
                          <a:latin typeface="Arial" panose="020B0604020202020204" pitchFamily="34" charset="0"/>
                        </a:rPr>
                        <a:t>Yahoo!</a:t>
                      </a:r>
                      <a:r>
                        <a:rPr lang="ja-JP" altLang="en-US" sz="1200" dirty="0" smtClean="0">
                          <a:solidFill>
                            <a:schemeClr val="tx1">
                              <a:lumMod val="65000"/>
                              <a:lumOff val="35000"/>
                            </a:schemeClr>
                          </a:solidFill>
                          <a:latin typeface="Arial" panose="020B0604020202020204" pitchFamily="34" charset="0"/>
                        </a:rPr>
                        <a:t>ファイナンス</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内</a:t>
                      </a:r>
                      <a:r>
                        <a:rPr kumimoji="1" lang="ja-JP" altLang="en-US" sz="1200" kern="1200" baseline="0" dirty="0" smtClean="0">
                          <a:solidFill>
                            <a:schemeClr val="tx1">
                              <a:lumMod val="65000"/>
                              <a:lumOff val="35000"/>
                            </a:schemeClr>
                          </a:solidFill>
                          <a:latin typeface="メイリオ"/>
                          <a:ea typeface="メイリオ"/>
                          <a:cs typeface="メイリオ" panose="020B0604030504040204" pitchFamily="50" charset="-128"/>
                        </a:rPr>
                        <a:t> </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特設ページ</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・デバイス：</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PC</a:t>
                      </a:r>
                      <a:r>
                        <a:rPr kumimoji="1" lang="ja-JP" altLang="en-US" sz="1200" kern="1200" dirty="0" err="1"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スマートフォン（１デバイスも可能）</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・ページ数：</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1</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ページ程度</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・想定</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PV</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PC</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4</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万</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PV</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　スマートフォン：１万</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PV</a:t>
                      </a:r>
                    </a:p>
                    <a:p>
                      <a:pPr marL="0" indent="0">
                        <a:buNone/>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・更新：</a:t>
                      </a:r>
                      <a:r>
                        <a:rPr lang="ja-JP" altLang="en-US" sz="1200" dirty="0" smtClean="0">
                          <a:solidFill>
                            <a:schemeClr val="tx1">
                              <a:lumMod val="65000"/>
                              <a:lumOff val="35000"/>
                            </a:schemeClr>
                          </a:solidFill>
                          <a:cs typeface="メイリオ" panose="020B0604030504040204" pitchFamily="50" charset="-128"/>
                        </a:rPr>
                        <a:t>内容や回数などにより可否を判断させていただきますので事前にご相談ください</a:t>
                      </a:r>
                      <a:r>
                        <a:rPr lang="en-US" altLang="ja-JP" sz="1200" dirty="0" smtClean="0">
                          <a:solidFill>
                            <a:schemeClr val="tx1">
                              <a:lumMod val="65000"/>
                              <a:lumOff val="35000"/>
                            </a:schemeClr>
                          </a:solidFill>
                          <a:cs typeface="メイリオ" panose="020B0604030504040204" pitchFamily="50" charset="-128"/>
                        </a:rPr>
                        <a:t/>
                      </a:r>
                      <a:br>
                        <a:rPr lang="en-US" altLang="ja-JP" sz="1200" dirty="0" smtClean="0">
                          <a:solidFill>
                            <a:schemeClr val="tx1">
                              <a:lumMod val="65000"/>
                              <a:lumOff val="35000"/>
                            </a:schemeClr>
                          </a:solidFill>
                          <a:cs typeface="メイリオ" panose="020B0604030504040204" pitchFamily="50" charset="-128"/>
                        </a:rPr>
                      </a:br>
                      <a:r>
                        <a:rPr lang="ja-JP" altLang="en-US" sz="1200" dirty="0" smtClean="0">
                          <a:solidFill>
                            <a:schemeClr val="tx1">
                              <a:lumMod val="65000"/>
                              <a:lumOff val="35000"/>
                            </a:schemeClr>
                          </a:solidFill>
                          <a:cs typeface="メイリオ" panose="020B0604030504040204" pitchFamily="50" charset="-128"/>
                        </a:rPr>
                        <a:t>　また、別途費用が発生します</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75718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smtClean="0">
                          <a:solidFill>
                            <a:schemeClr val="bg1"/>
                          </a:solidFill>
                          <a:latin typeface="メイリオ"/>
                          <a:ea typeface="メイリオ"/>
                          <a:cs typeface="Meiryo UI" pitchFamily="50" charset="-128"/>
                        </a:rPr>
                        <a:t>編集誘導枠</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indent="0">
                        <a:buNone/>
                      </a:pPr>
                      <a:r>
                        <a:rPr kumimoji="1" lang="ja-JP" altLang="en-US" sz="1200" kern="1200" dirty="0" smtClean="0">
                          <a:solidFill>
                            <a:schemeClr val="tx1">
                              <a:lumMod val="65000"/>
                              <a:lumOff val="35000"/>
                            </a:schemeClr>
                          </a:solidFill>
                          <a:latin typeface="+mn-lt"/>
                          <a:ea typeface="+mn-ea"/>
                          <a:cs typeface="メイリオ" panose="020B0604030504040204" pitchFamily="50" charset="-128"/>
                        </a:rPr>
                        <a:t>弊社で制作を行います</a:t>
                      </a:r>
                      <a:endParaRPr kumimoji="1" lang="en-US" altLang="ja-JP" sz="1200" kern="1200" dirty="0" smtClean="0">
                        <a:solidFill>
                          <a:schemeClr val="tx1">
                            <a:lumMod val="65000"/>
                            <a:lumOff val="35000"/>
                          </a:schemeClr>
                        </a:solidFill>
                        <a:latin typeface="+mn-lt"/>
                        <a:ea typeface="+mn-ea"/>
                        <a:cs typeface="メイリオ" panose="020B0604030504040204" pitchFamily="50" charset="-128"/>
                      </a:endParaRPr>
                    </a:p>
                    <a:p>
                      <a:pPr marL="0" indent="0">
                        <a:buNone/>
                      </a:pPr>
                      <a:r>
                        <a:rPr kumimoji="1" lang="ja-JP" altLang="en-US" sz="1200" kern="1200" dirty="0" smtClean="0">
                          <a:solidFill>
                            <a:schemeClr val="tx1">
                              <a:lumMod val="65000"/>
                              <a:lumOff val="35000"/>
                            </a:schemeClr>
                          </a:solidFill>
                          <a:latin typeface="+mn-lt"/>
                          <a:ea typeface="+mn-ea"/>
                          <a:cs typeface="メイリオ" panose="020B0604030504040204" pitchFamily="50" charset="-128"/>
                        </a:rPr>
                        <a:t>・掲載場所：</a:t>
                      </a:r>
                      <a:r>
                        <a:rPr kumimoji="1" lang="en-US" altLang="ja-JP" sz="1200" kern="1200" dirty="0" smtClean="0">
                          <a:solidFill>
                            <a:schemeClr val="tx1">
                              <a:lumMod val="65000"/>
                              <a:lumOff val="35000"/>
                            </a:schemeClr>
                          </a:solidFill>
                          <a:latin typeface="+mn-lt"/>
                          <a:ea typeface="+mn-ea"/>
                          <a:cs typeface="メイリオ" panose="020B0604030504040204" pitchFamily="50" charset="-128"/>
                        </a:rPr>
                        <a:t>P2</a:t>
                      </a:r>
                      <a:r>
                        <a:rPr kumimoji="1" lang="ja-JP" altLang="en-US" sz="1200" kern="1200" dirty="0" smtClean="0">
                          <a:solidFill>
                            <a:schemeClr val="tx1">
                              <a:lumMod val="65000"/>
                              <a:lumOff val="35000"/>
                            </a:schemeClr>
                          </a:solidFill>
                          <a:latin typeface="+mn-lt"/>
                          <a:ea typeface="+mn-ea"/>
                          <a:cs typeface="メイリオ" panose="020B0604030504040204" pitchFamily="50" charset="-128"/>
                        </a:rPr>
                        <a:t>のイメージ図をご確認ください</a:t>
                      </a:r>
                      <a:endParaRPr kumimoji="1" lang="en-US" altLang="ja-JP" sz="1200" kern="12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mn-lt"/>
                          <a:ea typeface="+mn-ea"/>
                          <a:cs typeface="メイリオ" panose="020B0604030504040204" pitchFamily="50" charset="-128"/>
                        </a:rPr>
                        <a:t>・バナーサイズ：スマートフォン（</a:t>
                      </a:r>
                      <a:r>
                        <a:rPr kumimoji="1" lang="en-US" altLang="ja-JP" sz="1200" kern="1200" dirty="0" smtClean="0">
                          <a:solidFill>
                            <a:schemeClr val="tx1">
                              <a:lumMod val="65000"/>
                              <a:lumOff val="35000"/>
                            </a:schemeClr>
                          </a:solidFill>
                          <a:latin typeface="+mn-lt"/>
                          <a:ea typeface="+mn-ea"/>
                          <a:cs typeface="メイリオ" panose="020B0604030504040204" pitchFamily="50" charset="-128"/>
                        </a:rPr>
                        <a:t>640pixel×360pixel</a:t>
                      </a:r>
                      <a:r>
                        <a:rPr kumimoji="1" lang="ja-JP" altLang="en-US" sz="1200" kern="1200" dirty="0" smtClean="0">
                          <a:solidFill>
                            <a:schemeClr val="tx1">
                              <a:lumMod val="65000"/>
                              <a:lumOff val="35000"/>
                            </a:schemeClr>
                          </a:solidFill>
                          <a:latin typeface="+mn-lt"/>
                          <a:ea typeface="+mn-ea"/>
                          <a:cs typeface="メイリオ" panose="020B0604030504040204" pitchFamily="50" charset="-128"/>
                        </a:rPr>
                        <a:t>）　</a:t>
                      </a:r>
                      <a:r>
                        <a:rPr kumimoji="1" lang="en-US" altLang="ja-JP" sz="1200" kern="1200" dirty="0" smtClean="0">
                          <a:solidFill>
                            <a:schemeClr val="tx1">
                              <a:lumMod val="65000"/>
                              <a:lumOff val="35000"/>
                            </a:schemeClr>
                          </a:solidFill>
                          <a:latin typeface="+mn-lt"/>
                          <a:ea typeface="+mn-ea"/>
                          <a:cs typeface="メイリオ" panose="020B0604030504040204" pitchFamily="50" charset="-128"/>
                        </a:rPr>
                        <a:t>PC</a:t>
                      </a:r>
                      <a:r>
                        <a:rPr kumimoji="1" lang="ja-JP" altLang="en-US" sz="1200" kern="1200" dirty="0" smtClean="0">
                          <a:solidFill>
                            <a:schemeClr val="tx1">
                              <a:lumMod val="65000"/>
                              <a:lumOff val="35000"/>
                            </a:schemeClr>
                          </a:solidFill>
                          <a:latin typeface="+mn-lt"/>
                          <a:ea typeface="+mn-ea"/>
                          <a:cs typeface="メイリオ" panose="020B0604030504040204" pitchFamily="50" charset="-128"/>
                        </a:rPr>
                        <a:t>（</a:t>
                      </a:r>
                      <a:r>
                        <a:rPr kumimoji="1" lang="en-US" altLang="ja-JP" sz="1200" kern="1200" noProof="0" dirty="0" smtClean="0">
                          <a:solidFill>
                            <a:schemeClr val="tx1">
                              <a:lumMod val="65000"/>
                              <a:lumOff val="35000"/>
                            </a:schemeClr>
                          </a:solidFill>
                          <a:latin typeface="+mn-lt"/>
                          <a:ea typeface="+mn-ea"/>
                          <a:cs typeface="メイリオ" panose="020B0604030504040204" pitchFamily="50" charset="-128"/>
                        </a:rPr>
                        <a:t>300</a:t>
                      </a:r>
                      <a:r>
                        <a:rPr kumimoji="1" lang="en-US" altLang="ja-JP" sz="1200" kern="1200" dirty="0" smtClean="0">
                          <a:solidFill>
                            <a:schemeClr val="tx1">
                              <a:lumMod val="65000"/>
                              <a:lumOff val="35000"/>
                            </a:schemeClr>
                          </a:solidFill>
                          <a:latin typeface="+mn-lt"/>
                          <a:ea typeface="+mn-ea"/>
                          <a:cs typeface="メイリオ" panose="020B0604030504040204" pitchFamily="50" charset="-128"/>
                        </a:rPr>
                        <a:t>pixel</a:t>
                      </a:r>
                      <a:r>
                        <a:rPr kumimoji="1" lang="en-US" altLang="ja-JP" sz="1200" kern="1200" noProof="0" dirty="0" smtClean="0">
                          <a:solidFill>
                            <a:schemeClr val="tx1">
                              <a:lumMod val="65000"/>
                              <a:lumOff val="35000"/>
                            </a:schemeClr>
                          </a:solidFill>
                          <a:latin typeface="+mn-lt"/>
                          <a:ea typeface="+mn-ea"/>
                          <a:cs typeface="メイリオ" panose="020B0604030504040204" pitchFamily="50" charset="-128"/>
                        </a:rPr>
                        <a:t>×120pixel</a:t>
                      </a:r>
                      <a:r>
                        <a:rPr kumimoji="1" lang="ja-JP" altLang="en-US" sz="1200" kern="1200" dirty="0" smtClean="0">
                          <a:solidFill>
                            <a:schemeClr val="tx1">
                              <a:lumMod val="65000"/>
                              <a:lumOff val="35000"/>
                            </a:schemeClr>
                          </a:solidFill>
                          <a:latin typeface="+mn-lt"/>
                          <a:ea typeface="+mn-ea"/>
                          <a:cs typeface="メイリオ" panose="020B0604030504040204" pitchFamily="50" charset="-128"/>
                        </a:rPr>
                        <a:t>）　</a:t>
                      </a:r>
                      <a:endParaRPr kumimoji="1" lang="en-US" altLang="ja-JP" sz="1200" kern="12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mn-lt"/>
                          <a:ea typeface="+mn-ea"/>
                          <a:cs typeface="メイリオ" panose="020B0604030504040204" pitchFamily="50" charset="-128"/>
                        </a:rPr>
                        <a:t>　</a:t>
                      </a:r>
                      <a:r>
                        <a:rPr kumimoji="1" lang="en-US" altLang="ja-JP" sz="1200" kern="1200" dirty="0" smtClean="0">
                          <a:solidFill>
                            <a:schemeClr val="tx1">
                              <a:lumMod val="65000"/>
                              <a:lumOff val="35000"/>
                            </a:schemeClr>
                          </a:solidFill>
                          <a:latin typeface="+mn-lt"/>
                          <a:ea typeface="+mn-ea"/>
                          <a:cs typeface="メイリオ" panose="020B0604030504040204" pitchFamily="50" charset="-128"/>
                        </a:rPr>
                        <a:t>※</a:t>
                      </a:r>
                      <a:r>
                        <a:rPr kumimoji="1" lang="ja-JP" altLang="en-US" sz="1200" kern="1200" dirty="0" smtClean="0">
                          <a:solidFill>
                            <a:schemeClr val="tx1">
                              <a:lumMod val="65000"/>
                              <a:lumOff val="35000"/>
                            </a:schemeClr>
                          </a:solidFill>
                          <a:latin typeface="+mn-lt"/>
                          <a:ea typeface="+mn-ea"/>
                          <a:cs typeface="メイリオ" panose="020B0604030504040204" pitchFamily="50" charset="-128"/>
                        </a:rPr>
                        <a:t>動画不可、掲載期間中の差し替え不可</a:t>
                      </a:r>
                      <a:endParaRPr kumimoji="1" lang="en-US" altLang="ja-JP" sz="1200" kern="1200" dirty="0" smtClean="0">
                        <a:solidFill>
                          <a:schemeClr val="tx1">
                            <a:lumMod val="65000"/>
                            <a:lumOff val="35000"/>
                          </a:schemeClr>
                        </a:solidFill>
                        <a:latin typeface="+mn-lt"/>
                        <a:ea typeface="+mn-ea"/>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823040713"/>
                  </a:ext>
                </a:extLst>
              </a:tr>
              <a:tr h="584849">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kern="1200" dirty="0" smtClean="0">
                          <a:solidFill>
                            <a:schemeClr val="bg1"/>
                          </a:solidFill>
                          <a:latin typeface="メイリオ"/>
                          <a:ea typeface="メイリオ"/>
                          <a:cs typeface="Meiryo UI" pitchFamily="50" charset="-128"/>
                        </a:rPr>
                        <a:t>通常広告</a:t>
                      </a:r>
                      <a:endParaRPr kumimoji="1" lang="ja-JP" altLang="en-US" sz="12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mn-lt"/>
                          <a:ea typeface="+mn-ea"/>
                          <a:cs typeface="メイリオ" panose="020B0604030504040204" pitchFamily="50" charset="-128"/>
                        </a:rPr>
                        <a:t>代理店様が制作</a:t>
                      </a:r>
                      <a:r>
                        <a:rPr kumimoji="1" lang="en-US" altLang="ja-JP" sz="1200" kern="1200" dirty="0" smtClean="0">
                          <a:solidFill>
                            <a:schemeClr val="tx1">
                              <a:lumMod val="65000"/>
                              <a:lumOff val="35000"/>
                            </a:schemeClr>
                          </a:solidFill>
                          <a:latin typeface="+mn-lt"/>
                          <a:ea typeface="+mn-ea"/>
                          <a:cs typeface="メイリオ" panose="020B0604030504040204" pitchFamily="50" charset="-128"/>
                        </a:rPr>
                        <a:t>/</a:t>
                      </a:r>
                      <a:r>
                        <a:rPr kumimoji="1" lang="ja-JP" altLang="en-US" sz="1200" kern="1200" dirty="0" smtClean="0">
                          <a:solidFill>
                            <a:schemeClr val="tx1">
                              <a:lumMod val="65000"/>
                              <a:lumOff val="35000"/>
                            </a:schemeClr>
                          </a:solidFill>
                          <a:latin typeface="+mn-lt"/>
                          <a:ea typeface="+mn-ea"/>
                          <a:cs typeface="メイリオ" panose="020B0604030504040204" pitchFamily="50" charset="-128"/>
                        </a:rPr>
                        <a:t>予約をお願いします</a:t>
                      </a:r>
                      <a:endParaRPr kumimoji="1" lang="en-US" altLang="ja-JP" sz="1200" kern="12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mn-lt"/>
                          <a:ea typeface="+mn-ea"/>
                          <a:cs typeface="メイリオ" panose="020B0604030504040204" pitchFamily="50" charset="-128"/>
                        </a:rPr>
                        <a:t>・対象商品：</a:t>
                      </a:r>
                      <a:r>
                        <a:rPr kumimoji="1" lang="en-US" altLang="ja-JP" sz="1200" kern="1200" dirty="0" smtClean="0">
                          <a:solidFill>
                            <a:schemeClr val="tx1">
                              <a:lumMod val="65000"/>
                              <a:lumOff val="35000"/>
                            </a:schemeClr>
                          </a:solidFill>
                          <a:latin typeface="+mn-lt"/>
                          <a:ea typeface="+mn-ea"/>
                          <a:cs typeface="メイリオ" panose="020B0604030504040204" pitchFamily="50" charset="-128"/>
                        </a:rPr>
                        <a:t>Yahoo!</a:t>
                      </a:r>
                      <a:r>
                        <a:rPr kumimoji="1" lang="ja-JP" altLang="en-US" sz="1200" kern="1200" dirty="0" smtClean="0">
                          <a:solidFill>
                            <a:schemeClr val="tx1">
                              <a:lumMod val="65000"/>
                              <a:lumOff val="35000"/>
                            </a:schemeClr>
                          </a:solidFill>
                          <a:latin typeface="+mn-lt"/>
                          <a:ea typeface="+mn-ea"/>
                          <a:cs typeface="メイリオ" panose="020B0604030504040204" pitchFamily="50" charset="-128"/>
                        </a:rPr>
                        <a:t>ディスプレイ広告（予約型）</a:t>
                      </a:r>
                      <a:r>
                        <a:rPr kumimoji="1" lang="en-US" altLang="ja-JP" sz="1200" kern="1200" dirty="0" smtClean="0">
                          <a:solidFill>
                            <a:schemeClr val="tx1">
                              <a:lumMod val="65000"/>
                              <a:lumOff val="35000"/>
                            </a:schemeClr>
                          </a:solidFill>
                          <a:latin typeface="+mn-lt"/>
                          <a:ea typeface="+mn-ea"/>
                          <a:cs typeface="メイリオ" panose="020B0604030504040204" pitchFamily="50" charset="-128"/>
                        </a:rPr>
                        <a:t>Yahoo!</a:t>
                      </a:r>
                      <a:r>
                        <a:rPr kumimoji="1" lang="ja-JP" altLang="en-US" sz="1200" kern="1200" dirty="0" smtClean="0">
                          <a:solidFill>
                            <a:schemeClr val="tx1">
                              <a:lumMod val="65000"/>
                              <a:lumOff val="35000"/>
                            </a:schemeClr>
                          </a:solidFill>
                          <a:latin typeface="+mn-lt"/>
                          <a:ea typeface="+mn-ea"/>
                          <a:cs typeface="メイリオ" panose="020B0604030504040204" pitchFamily="50" charset="-128"/>
                        </a:rPr>
                        <a:t>ファイナンス商品（</a:t>
                      </a:r>
                      <a:r>
                        <a:rPr kumimoji="1" lang="en-US" altLang="ja-JP" sz="1200" kern="1200" dirty="0" smtClean="0">
                          <a:solidFill>
                            <a:schemeClr val="tx1">
                              <a:lumMod val="65000"/>
                              <a:lumOff val="35000"/>
                            </a:schemeClr>
                          </a:solidFill>
                          <a:latin typeface="+mn-lt"/>
                          <a:ea typeface="+mn-ea"/>
                          <a:cs typeface="メイリオ" panose="020B0604030504040204" pitchFamily="50" charset="-128"/>
                        </a:rPr>
                        <a:t>P13</a:t>
                      </a:r>
                      <a:r>
                        <a:rPr kumimoji="1" lang="ja-JP" altLang="en-US" sz="1200" kern="1200" dirty="0" err="1" smtClean="0">
                          <a:solidFill>
                            <a:schemeClr val="tx1">
                              <a:lumMod val="65000"/>
                              <a:lumOff val="35000"/>
                            </a:schemeClr>
                          </a:solidFill>
                          <a:latin typeface="+mn-lt"/>
                          <a:ea typeface="+mn-ea"/>
                          <a:cs typeface="メイリオ" panose="020B0604030504040204" pitchFamily="50" charset="-128"/>
                        </a:rPr>
                        <a:t>、</a:t>
                      </a:r>
                      <a:r>
                        <a:rPr kumimoji="1" lang="en-US" altLang="ja-JP" sz="1200" kern="1200" dirty="0" smtClean="0">
                          <a:solidFill>
                            <a:schemeClr val="tx1">
                              <a:lumMod val="65000"/>
                              <a:lumOff val="35000"/>
                            </a:schemeClr>
                          </a:solidFill>
                          <a:latin typeface="+mn-lt"/>
                          <a:ea typeface="+mn-ea"/>
                          <a:cs typeface="メイリオ" panose="020B0604030504040204" pitchFamily="50" charset="-128"/>
                        </a:rPr>
                        <a:t>14</a:t>
                      </a:r>
                      <a:r>
                        <a:rPr kumimoji="1" lang="ja-JP" altLang="en-US" sz="1200" kern="1200" dirty="0" smtClean="0">
                          <a:solidFill>
                            <a:schemeClr val="tx1">
                              <a:lumMod val="65000"/>
                              <a:lumOff val="35000"/>
                            </a:schemeClr>
                          </a:solidFill>
                          <a:latin typeface="+mn-lt"/>
                          <a:ea typeface="+mn-ea"/>
                          <a:cs typeface="メイリオ" panose="020B0604030504040204" pitchFamily="50" charset="-128"/>
                        </a:rPr>
                        <a:t>参照）</a:t>
                      </a:r>
                      <a:endParaRPr kumimoji="1" lang="en-US" altLang="ja-JP" sz="1200" kern="12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mn-lt"/>
                          <a:ea typeface="+mn-ea"/>
                          <a:cs typeface="メイリオ" panose="020B0604030504040204" pitchFamily="50" charset="-128"/>
                        </a:rPr>
                        <a:t>・リンク先</a:t>
                      </a:r>
                      <a:r>
                        <a:rPr kumimoji="1" lang="en-US" altLang="ja-JP" sz="1200" kern="1200" dirty="0" smtClean="0">
                          <a:solidFill>
                            <a:schemeClr val="tx1">
                              <a:lumMod val="65000"/>
                              <a:lumOff val="35000"/>
                            </a:schemeClr>
                          </a:solidFill>
                          <a:latin typeface="+mn-lt"/>
                          <a:ea typeface="+mn-ea"/>
                          <a:cs typeface="メイリオ" panose="020B0604030504040204" pitchFamily="50" charset="-128"/>
                        </a:rPr>
                        <a:t>URL</a:t>
                      </a:r>
                      <a:r>
                        <a:rPr kumimoji="1" lang="ja-JP" altLang="en-US" sz="1200" kern="1200" dirty="0" smtClean="0">
                          <a:solidFill>
                            <a:schemeClr val="tx1">
                              <a:lumMod val="65000"/>
                              <a:lumOff val="35000"/>
                            </a:schemeClr>
                          </a:solidFill>
                          <a:latin typeface="+mn-lt"/>
                          <a:ea typeface="+mn-ea"/>
                          <a:cs typeface="メイリオ" panose="020B0604030504040204" pitchFamily="50" charset="-128"/>
                        </a:rPr>
                        <a:t>：基本的にはタイアップページの指定をお願いします</a:t>
                      </a:r>
                      <a:endParaRPr kumimoji="1" lang="en-US" altLang="ja-JP" sz="1200" kern="1200" dirty="0" smtClean="0">
                        <a:solidFill>
                          <a:schemeClr val="tx1">
                            <a:lumMod val="65000"/>
                            <a:lumOff val="35000"/>
                          </a:schemeClr>
                        </a:solidFill>
                        <a:latin typeface="+mn-lt"/>
                        <a:ea typeface="+mn-ea"/>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69102990"/>
                  </a:ext>
                </a:extLst>
              </a:tr>
              <a:tr h="161885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smtClean="0">
                          <a:solidFill>
                            <a:schemeClr val="bg1"/>
                          </a:solidFill>
                          <a:latin typeface="メイリオ"/>
                          <a:ea typeface="メイリオ"/>
                          <a:cs typeface="Meiryo UI" pitchFamily="50" charset="-128"/>
                        </a:rPr>
                        <a:t>契約分類</a:t>
                      </a:r>
                      <a:endParaRPr kumimoji="1" lang="en-US" altLang="ja-JP" sz="12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200" b="0" i="0" dirty="0" smtClean="0">
                          <a:solidFill>
                            <a:schemeClr val="bg1"/>
                          </a:solidFill>
                          <a:latin typeface="メイリオ"/>
                          <a:ea typeface="メイリオ"/>
                          <a:cs typeface="Meiryo UI" pitchFamily="50" charset="-128"/>
                        </a:rPr>
                        <a:t>※</a:t>
                      </a:r>
                      <a:r>
                        <a:rPr kumimoji="1" lang="ja-JP" altLang="en-US" sz="1200" b="0" i="0" dirty="0" smtClean="0">
                          <a:solidFill>
                            <a:schemeClr val="bg1"/>
                          </a:solidFill>
                          <a:latin typeface="メイリオ"/>
                          <a:ea typeface="メイリオ"/>
                          <a:cs typeface="Meiryo UI" pitchFamily="50" charset="-128"/>
                        </a:rPr>
                        <a:t>お申し込み時に選択</a:t>
                      </a:r>
                      <a:endParaRPr kumimoji="1" lang="en-US" altLang="ja-JP" sz="12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■編集誘導枠掲載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①契約分類：掲載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②契約サービス：</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掲載</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】Yahoo!</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ファイナンス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③契約サービス詳細：</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Yahoo!</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ファイナンス　タイアップ　誘導広告掲載費</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■タイアップページの制作・掲載・編集誘導枠の制作</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①契約分類：制作</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②契約サービス：</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制作</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掲載</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】Yahoo!</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ファイナンス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③契約サービス詳細：</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Yahoo!</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ファイナンス　タイアップ　制作・掲載費</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42974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smtClean="0">
                          <a:solidFill>
                            <a:schemeClr val="bg1"/>
                          </a:solidFill>
                          <a:latin typeface="メイリオ"/>
                          <a:ea typeface="メイリオ"/>
                        </a:rPr>
                        <a:t>掲載期間</a:t>
                      </a:r>
                      <a:endParaRPr kumimoji="1" lang="ja-JP" altLang="en-US" sz="12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1</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か月間（平日掲載開始）</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p>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タイアップページは、掲載開始日の前営業日までにアップします。編集誘導枠は、掲載期間中は常設します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454270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smtClean="0"/>
              <a:t>Yahoo!</a:t>
            </a:r>
            <a:r>
              <a:rPr lang="ja-JP" altLang="en-US" dirty="0" smtClean="0"/>
              <a:t>ファイナンス</a:t>
            </a:r>
            <a:r>
              <a:rPr lang="ja-JP" altLang="en-US" dirty="0"/>
              <a:t>　</a:t>
            </a:r>
            <a:r>
              <a:rPr lang="ja-JP" altLang="en-US" dirty="0" smtClean="0"/>
              <a:t>タイアップ</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33" name="表 32"/>
          <p:cNvGraphicFramePr>
            <a:graphicFrameLocks noGrp="1"/>
          </p:cNvGraphicFramePr>
          <p:nvPr>
            <p:extLst>
              <p:ext uri="{D42A27DB-BD31-4B8C-83A1-F6EECF244321}">
                <p14:modId xmlns:p14="http://schemas.microsoft.com/office/powerpoint/2010/main" val="1416046728"/>
              </p:ext>
            </p:extLst>
          </p:nvPr>
        </p:nvGraphicFramePr>
        <p:xfrm>
          <a:off x="560512" y="977992"/>
          <a:ext cx="11080104" cy="5619360"/>
        </p:xfrm>
        <a:graphic>
          <a:graphicData uri="http://schemas.openxmlformats.org/drawingml/2006/table">
            <a:tbl>
              <a:tblPr firstRow="1" bandRow="1"/>
              <a:tblGrid>
                <a:gridCol w="1634769">
                  <a:extLst>
                    <a:ext uri="{9D8B030D-6E8A-4147-A177-3AD203B41FA5}">
                      <a16:colId xmlns:a16="http://schemas.microsoft.com/office/drawing/2014/main" val="20000"/>
                    </a:ext>
                  </a:extLst>
                </a:gridCol>
                <a:gridCol w="9445335">
                  <a:extLst>
                    <a:ext uri="{9D8B030D-6E8A-4147-A177-3AD203B41FA5}">
                      <a16:colId xmlns:a16="http://schemas.microsoft.com/office/drawing/2014/main" val="20001"/>
                    </a:ext>
                  </a:extLst>
                </a:gridCol>
              </a:tblGrid>
              <a:tr h="5256584">
                <a:tc>
                  <a:txBody>
                    <a:bodyPr/>
                    <a:lstStyle/>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smtClean="0">
                          <a:solidFill>
                            <a:schemeClr val="bg1"/>
                          </a:solidFill>
                          <a:latin typeface="メイリオ"/>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1" kern="1200" noProof="0" dirty="0" smtClean="0">
                          <a:solidFill>
                            <a:schemeClr val="tx1">
                              <a:lumMod val="65000"/>
                              <a:lumOff val="35000"/>
                            </a:schemeClr>
                          </a:solidFill>
                          <a:latin typeface="Arial" panose="020B0604020202020204" pitchFamily="34" charset="0"/>
                          <a:ea typeface="+mn-ea"/>
                          <a:cs typeface="+mn-cs"/>
                        </a:rPr>
                        <a:t>・</a:t>
                      </a:r>
                      <a:r>
                        <a:rPr kumimoji="1" lang="en-US" altLang="ja-JP" sz="1400" b="1" kern="1200" noProof="0" dirty="0" smtClean="0">
                          <a:solidFill>
                            <a:schemeClr val="tx1">
                              <a:lumMod val="65000"/>
                              <a:lumOff val="35000"/>
                            </a:schemeClr>
                          </a:solidFill>
                          <a:latin typeface="Arial" panose="020B0604020202020204" pitchFamily="34" charset="0"/>
                          <a:ea typeface="+mn-ea"/>
                          <a:cs typeface="+mn-cs"/>
                        </a:rPr>
                        <a:t>PC/</a:t>
                      </a:r>
                      <a:r>
                        <a:rPr kumimoji="1" lang="ja-JP" altLang="en-US" sz="1400" b="1" kern="1200" noProof="0" dirty="0" smtClean="0">
                          <a:solidFill>
                            <a:schemeClr val="tx1">
                              <a:lumMod val="65000"/>
                              <a:lumOff val="35000"/>
                            </a:schemeClr>
                          </a:solidFill>
                          <a:latin typeface="Arial" panose="020B0604020202020204" pitchFamily="34" charset="0"/>
                          <a:ea typeface="+mn-ea"/>
                          <a:cs typeface="+mn-cs"/>
                        </a:rPr>
                        <a:t>スマートフォン：</a:t>
                      </a:r>
                      <a:r>
                        <a:rPr kumimoji="1" lang="en-US" altLang="ja-JP" sz="1400" b="1" kern="1200" noProof="0" dirty="0" smtClean="0">
                          <a:solidFill>
                            <a:schemeClr val="tx1">
                              <a:lumMod val="65000"/>
                              <a:lumOff val="35000"/>
                            </a:schemeClr>
                          </a:solidFill>
                          <a:latin typeface="Arial" panose="020B0604020202020204" pitchFamily="34" charset="0"/>
                          <a:ea typeface="+mn-ea"/>
                          <a:cs typeface="+mn-cs"/>
                        </a:rPr>
                        <a:t>700</a:t>
                      </a:r>
                      <a:r>
                        <a:rPr kumimoji="1" lang="ja-JP" altLang="en-US" sz="1400" b="1" kern="1200" noProof="0" dirty="0" smtClean="0">
                          <a:solidFill>
                            <a:schemeClr val="tx1">
                              <a:lumMod val="65000"/>
                              <a:lumOff val="35000"/>
                            </a:schemeClr>
                          </a:solidFill>
                          <a:latin typeface="Arial" panose="020B0604020202020204" pitchFamily="34" charset="0"/>
                          <a:ea typeface="+mn-ea"/>
                          <a:cs typeface="+mn-cs"/>
                        </a:rPr>
                        <a:t>万円</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■編集誘導枠掲載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350</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万円（グロス）／事前見積もり：不要／専用フォームからお申し込み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■タイアップページの制作・掲載・編集誘導枠の制作</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200</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万円（ネット）／事前見積もり：不要／専用フォームからお申し込み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企画内容によって、別途費用が発生する場合があります</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a:t>
                      </a: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Yahoo!</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ファイナンス通常広告（予約型）</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150</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万円（グロス）／</a:t>
                      </a: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Yahoo!</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ディプレイ広告の広告管理ツールからお申し込み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400" kern="1200" noProof="0" dirty="0" smtClean="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1" kern="1200" noProof="0" dirty="0" smtClean="0">
                          <a:solidFill>
                            <a:schemeClr val="tx1">
                              <a:lumMod val="65000"/>
                              <a:lumOff val="35000"/>
                            </a:schemeClr>
                          </a:solidFill>
                          <a:latin typeface="Arial" panose="020B0604020202020204" pitchFamily="34" charset="0"/>
                          <a:ea typeface="+mn-ea"/>
                          <a:cs typeface="+mn-cs"/>
                        </a:rPr>
                        <a:t>・</a:t>
                      </a:r>
                      <a:r>
                        <a:rPr kumimoji="1" lang="en-US" altLang="ja-JP" sz="1400" b="1" kern="1200" noProof="0" dirty="0" smtClean="0">
                          <a:solidFill>
                            <a:schemeClr val="tx1">
                              <a:lumMod val="65000"/>
                              <a:lumOff val="35000"/>
                            </a:schemeClr>
                          </a:solidFill>
                          <a:latin typeface="Arial" panose="020B0604020202020204" pitchFamily="34" charset="0"/>
                          <a:ea typeface="+mn-ea"/>
                          <a:cs typeface="+mn-cs"/>
                        </a:rPr>
                        <a:t>PC</a:t>
                      </a:r>
                      <a:r>
                        <a:rPr kumimoji="1" lang="ja-JP" altLang="en-US" sz="1400" b="1" kern="1200" noProof="0" dirty="0" smtClean="0">
                          <a:solidFill>
                            <a:schemeClr val="tx1">
                              <a:lumMod val="65000"/>
                              <a:lumOff val="35000"/>
                            </a:schemeClr>
                          </a:solidFill>
                          <a:latin typeface="Arial" panose="020B0604020202020204" pitchFamily="34" charset="0"/>
                          <a:ea typeface="+mn-ea"/>
                          <a:cs typeface="+mn-cs"/>
                        </a:rPr>
                        <a:t>のみ：</a:t>
                      </a:r>
                      <a:r>
                        <a:rPr kumimoji="1" lang="en-US" altLang="ja-JP" sz="1400" b="1" kern="1200" noProof="0" dirty="0" smtClean="0">
                          <a:solidFill>
                            <a:schemeClr val="tx1">
                              <a:lumMod val="65000"/>
                              <a:lumOff val="35000"/>
                            </a:schemeClr>
                          </a:solidFill>
                          <a:latin typeface="Arial" panose="020B0604020202020204" pitchFamily="34" charset="0"/>
                          <a:ea typeface="+mn-ea"/>
                          <a:cs typeface="+mn-cs"/>
                        </a:rPr>
                        <a:t>400</a:t>
                      </a:r>
                      <a:r>
                        <a:rPr kumimoji="1" lang="ja-JP" altLang="en-US" sz="1400" b="1" kern="1200" noProof="0" dirty="0" smtClean="0">
                          <a:solidFill>
                            <a:schemeClr val="tx1">
                              <a:lumMod val="65000"/>
                              <a:lumOff val="35000"/>
                            </a:schemeClr>
                          </a:solidFill>
                          <a:latin typeface="Arial" panose="020B0604020202020204" pitchFamily="34" charset="0"/>
                          <a:ea typeface="+mn-ea"/>
                          <a:cs typeface="+mn-cs"/>
                        </a:rPr>
                        <a:t>万円</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■編集誘導枠掲載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200</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万円（グロス）／事前見積もり：不要／専用フォームからお申し込み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■タイアップページの制作・掲載・編集誘導枠の制作</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150</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万円（ネット）／事前見積もり：不要／専用フォームからお申し込み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企画内容によって、別途費用が発生する場合があります</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a:t>
                      </a: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Yahoo!</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ファイナンス通常広告（予約型）</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50</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万円（グロス）／</a:t>
                      </a: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Yahoo!</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ディプレイ広告の広告管理ツールからお申し込み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400" kern="1200" noProof="0" dirty="0" smtClean="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1" kern="1200" noProof="0" dirty="0" smtClean="0">
                          <a:solidFill>
                            <a:schemeClr val="tx1">
                              <a:lumMod val="65000"/>
                              <a:lumOff val="35000"/>
                            </a:schemeClr>
                          </a:solidFill>
                          <a:latin typeface="Arial" panose="020B0604020202020204" pitchFamily="34" charset="0"/>
                          <a:ea typeface="+mn-ea"/>
                          <a:cs typeface="+mn-cs"/>
                        </a:rPr>
                        <a:t>・スマートフォンのみ：</a:t>
                      </a:r>
                      <a:r>
                        <a:rPr kumimoji="1" lang="en-US" altLang="ja-JP" sz="1400" b="1" kern="1200" noProof="0" dirty="0" smtClean="0">
                          <a:solidFill>
                            <a:schemeClr val="tx1">
                              <a:lumMod val="65000"/>
                              <a:lumOff val="35000"/>
                            </a:schemeClr>
                          </a:solidFill>
                          <a:latin typeface="Arial" panose="020B0604020202020204" pitchFamily="34" charset="0"/>
                          <a:ea typeface="+mn-ea"/>
                          <a:cs typeface="+mn-cs"/>
                        </a:rPr>
                        <a:t>400</a:t>
                      </a:r>
                      <a:r>
                        <a:rPr kumimoji="1" lang="ja-JP" altLang="en-US" sz="1400" b="1" kern="1200" noProof="0" dirty="0" smtClean="0">
                          <a:solidFill>
                            <a:schemeClr val="tx1">
                              <a:lumMod val="65000"/>
                              <a:lumOff val="35000"/>
                            </a:schemeClr>
                          </a:solidFill>
                          <a:latin typeface="Arial" panose="020B0604020202020204" pitchFamily="34" charset="0"/>
                          <a:ea typeface="+mn-ea"/>
                          <a:cs typeface="+mn-cs"/>
                        </a:rPr>
                        <a:t>万円</a:t>
                      </a:r>
                      <a:endParaRPr kumimoji="1" lang="en-US" altLang="ja-JP" sz="1400" b="1" kern="1200" noProof="0" dirty="0" smtClean="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■編集誘導枠掲載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150</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万円（グロス）／事前見積もり：不要／専用フォームからお申し込み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■タイアップページの制作・掲載・編集誘導枠の制作</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150</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万円（ネット）／事前見積もり：不要／専用フォームからお申し込み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企画内容によって、別途費用が発生する場合があります</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a:t>
                      </a: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Yahoo!</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ファイナンス通常広告（予約型）</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100</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万円（グロス）／</a:t>
                      </a: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Yahoo!</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ディプレイ広告の広告管理ツールからお申し込み</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538723447"/>
                  </a:ext>
                </a:extLst>
              </a:tr>
            </a:tbl>
          </a:graphicData>
        </a:graphic>
      </p:graphicFrame>
    </p:spTree>
    <p:extLst>
      <p:ext uri="{BB962C8B-B14F-4D97-AF65-F5344CB8AC3E}">
        <p14:creationId xmlns:p14="http://schemas.microsoft.com/office/powerpoint/2010/main" val="6347530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smtClean="0"/>
              <a:t>Yahoo!</a:t>
            </a:r>
            <a:r>
              <a:rPr lang="ja-JP" altLang="en-US" dirty="0" smtClean="0"/>
              <a:t>ファイナンス</a:t>
            </a:r>
            <a:r>
              <a:rPr lang="ja-JP" altLang="en-US" dirty="0"/>
              <a:t>　</a:t>
            </a:r>
            <a:r>
              <a:rPr lang="ja-JP" altLang="en-US" dirty="0" smtClean="0"/>
              <a:t>タイアップ</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33" name="表 32"/>
          <p:cNvGraphicFramePr>
            <a:graphicFrameLocks noGrp="1"/>
          </p:cNvGraphicFramePr>
          <p:nvPr>
            <p:extLst>
              <p:ext uri="{D42A27DB-BD31-4B8C-83A1-F6EECF244321}">
                <p14:modId xmlns:p14="http://schemas.microsoft.com/office/powerpoint/2010/main" val="716019169"/>
              </p:ext>
            </p:extLst>
          </p:nvPr>
        </p:nvGraphicFramePr>
        <p:xfrm>
          <a:off x="560512" y="980728"/>
          <a:ext cx="11080104" cy="4582215"/>
        </p:xfrm>
        <a:graphic>
          <a:graphicData uri="http://schemas.openxmlformats.org/drawingml/2006/table">
            <a:tbl>
              <a:tblPr firstRow="1" bandRow="1"/>
              <a:tblGrid>
                <a:gridCol w="1634769">
                  <a:extLst>
                    <a:ext uri="{9D8B030D-6E8A-4147-A177-3AD203B41FA5}">
                      <a16:colId xmlns:a16="http://schemas.microsoft.com/office/drawing/2014/main" val="20000"/>
                    </a:ext>
                  </a:extLst>
                </a:gridCol>
                <a:gridCol w="9445335">
                  <a:extLst>
                    <a:ext uri="{9D8B030D-6E8A-4147-A177-3AD203B41FA5}">
                      <a16:colId xmlns:a16="http://schemas.microsoft.com/office/drawing/2014/main" val="20001"/>
                    </a:ext>
                  </a:extLst>
                </a:gridCol>
              </a:tblGrid>
              <a:tr h="1296144">
                <a:tc>
                  <a:txBody>
                    <a:bodyPr/>
                    <a:lstStyle/>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smtClean="0">
                          <a:solidFill>
                            <a:schemeClr val="bg1"/>
                          </a:solidFill>
                          <a:latin typeface="メイリオ"/>
                          <a:ea typeface="メイリオ"/>
                          <a:cs typeface="Meiryo UI" pitchFamily="50" charset="-128"/>
                        </a:rPr>
                        <a:t>お申し込み</a:t>
                      </a:r>
                      <a:endParaRPr kumimoji="1" lang="en-US" altLang="ja-JP" sz="1400" b="0" i="0" kern="1200" dirty="0" smtClean="0">
                        <a:solidFill>
                          <a:schemeClr val="bg1"/>
                        </a:solidFill>
                        <a:latin typeface="メイリオ"/>
                        <a:ea typeface="メイリオ"/>
                        <a:cs typeface="Meiryo UI" pitchFamily="50" charset="-128"/>
                      </a:endParaRPr>
                    </a:p>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smtClean="0">
                          <a:solidFill>
                            <a:schemeClr val="bg1"/>
                          </a:solidFill>
                          <a:latin typeface="メイリオ"/>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kern="1200" noProof="0" dirty="0" smtClean="0">
                          <a:solidFill>
                            <a:schemeClr val="tx1">
                              <a:lumMod val="65000"/>
                              <a:lumOff val="35000"/>
                            </a:schemeClr>
                          </a:solidFill>
                          <a:latin typeface="Arial" panose="020B0604020202020204" pitchFamily="34" charset="0"/>
                          <a:ea typeface="メイリオ"/>
                          <a:cs typeface="+mn-cs"/>
                        </a:rPr>
                        <a:t>原則として、掲載開始の</a:t>
                      </a:r>
                      <a:r>
                        <a:rPr kumimoji="1" lang="en-US" altLang="ja-JP" sz="1400" kern="1200" noProof="0" dirty="0" smtClean="0">
                          <a:solidFill>
                            <a:schemeClr val="tx1">
                              <a:lumMod val="65000"/>
                              <a:lumOff val="35000"/>
                            </a:schemeClr>
                          </a:solidFill>
                          <a:latin typeface="Arial" panose="020B0604020202020204" pitchFamily="34" charset="0"/>
                          <a:ea typeface="メイリオ"/>
                          <a:cs typeface="+mn-cs"/>
                        </a:rPr>
                        <a:t>2</a:t>
                      </a:r>
                      <a:r>
                        <a:rPr kumimoji="1" lang="ja-JP" altLang="en-US" sz="1400" kern="1200" noProof="0" dirty="0" smtClean="0">
                          <a:solidFill>
                            <a:schemeClr val="tx1">
                              <a:lumMod val="65000"/>
                              <a:lumOff val="35000"/>
                            </a:schemeClr>
                          </a:solidFill>
                          <a:latin typeface="Arial" panose="020B0604020202020204" pitchFamily="34" charset="0"/>
                          <a:ea typeface="メイリオ"/>
                          <a:cs typeface="+mn-cs"/>
                        </a:rPr>
                        <a:t>か月半前までにお申し込みください</a:t>
                      </a:r>
                      <a:endParaRPr kumimoji="1" lang="en-US" altLang="ja-JP" sz="1400" kern="1200" noProof="0" dirty="0" smtClean="0">
                        <a:solidFill>
                          <a:schemeClr val="tx1">
                            <a:lumMod val="65000"/>
                            <a:lumOff val="35000"/>
                          </a:schemeClr>
                        </a:solidFill>
                        <a:latin typeface="Arial" panose="020B0604020202020204" pitchFamily="34" charset="0"/>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smtClean="0">
                          <a:solidFill>
                            <a:schemeClr val="tx1">
                              <a:lumMod val="65000"/>
                              <a:lumOff val="35000"/>
                            </a:schemeClr>
                          </a:solidFill>
                          <a:latin typeface="Arial" panose="020B0604020202020204" pitchFamily="34" charset="0"/>
                          <a:ea typeface="メイリオ"/>
                          <a:cs typeface="+mn-cs"/>
                        </a:rPr>
                        <a:t>※</a:t>
                      </a:r>
                      <a:r>
                        <a:rPr kumimoji="1" lang="ja-JP" altLang="en-US" sz="1400" kern="1200" noProof="0" dirty="0" smtClean="0">
                          <a:solidFill>
                            <a:schemeClr val="tx1">
                              <a:lumMod val="65000"/>
                              <a:lumOff val="35000"/>
                            </a:schemeClr>
                          </a:solidFill>
                          <a:latin typeface="Arial" panose="020B0604020202020204" pitchFamily="34" charset="0"/>
                          <a:ea typeface="メイリオ"/>
                          <a:cs typeface="+mn-cs"/>
                        </a:rPr>
                        <a:t>所定の方法によるお申し込み契約の成立後はキャンセルは不可となります</a:t>
                      </a:r>
                      <a:endParaRPr kumimoji="1" lang="en-US" altLang="ja-JP" sz="1400" kern="1200" noProof="0" dirty="0" smtClean="0">
                        <a:solidFill>
                          <a:schemeClr val="tx1">
                            <a:lumMod val="65000"/>
                            <a:lumOff val="35000"/>
                          </a:schemeClr>
                        </a:solidFill>
                        <a:latin typeface="Arial" panose="020B0604020202020204" pitchFamily="34" charset="0"/>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smtClean="0">
                          <a:solidFill>
                            <a:schemeClr val="tx1">
                              <a:lumMod val="65000"/>
                              <a:lumOff val="35000"/>
                            </a:schemeClr>
                          </a:solidFill>
                          <a:latin typeface="Arial" panose="020B0604020202020204" pitchFamily="34" charset="0"/>
                          <a:ea typeface="メイリオ"/>
                          <a:cs typeface="+mn-cs"/>
                        </a:rPr>
                        <a:t>※</a:t>
                      </a:r>
                      <a:r>
                        <a:rPr kumimoji="1" lang="ja-JP" altLang="en-US" sz="1400" kern="1200" noProof="0" dirty="0" smtClean="0">
                          <a:solidFill>
                            <a:schemeClr val="tx1">
                              <a:lumMod val="65000"/>
                              <a:lumOff val="35000"/>
                            </a:schemeClr>
                          </a:solidFill>
                          <a:latin typeface="Arial" panose="020B0604020202020204" pitchFamily="34" charset="0"/>
                          <a:ea typeface="メイリオ"/>
                          <a:cs typeface="+mn-cs"/>
                        </a:rPr>
                        <a:t>お申し込み時に掲載期間が未決定の場合は、別途、掲載開始日の</a:t>
                      </a:r>
                      <a:r>
                        <a:rPr kumimoji="1" lang="en-US" altLang="ja-JP" sz="1400" kern="1200" noProof="0" dirty="0" smtClean="0">
                          <a:solidFill>
                            <a:schemeClr val="tx1">
                              <a:lumMod val="65000"/>
                              <a:lumOff val="35000"/>
                            </a:schemeClr>
                          </a:solidFill>
                          <a:latin typeface="Arial" panose="020B0604020202020204" pitchFamily="34" charset="0"/>
                          <a:ea typeface="メイリオ"/>
                          <a:cs typeface="+mn-cs"/>
                        </a:rPr>
                        <a:t>5</a:t>
                      </a:r>
                      <a:r>
                        <a:rPr kumimoji="1" lang="ja-JP" altLang="en-US" sz="1400" kern="1200" noProof="0" dirty="0" smtClean="0">
                          <a:solidFill>
                            <a:schemeClr val="tx1">
                              <a:lumMod val="65000"/>
                              <a:lumOff val="35000"/>
                            </a:schemeClr>
                          </a:solidFill>
                          <a:latin typeface="Arial" panose="020B0604020202020204" pitchFamily="34" charset="0"/>
                          <a:ea typeface="メイリオ"/>
                          <a:cs typeface="+mn-cs"/>
                        </a:rPr>
                        <a:t>営業日前までに</a:t>
                      </a:r>
                      <a:endParaRPr kumimoji="1" lang="en-US" altLang="ja-JP" sz="1400" kern="1200" noProof="0" dirty="0" smtClean="0">
                        <a:solidFill>
                          <a:schemeClr val="tx1">
                            <a:lumMod val="65000"/>
                            <a:lumOff val="35000"/>
                          </a:schemeClr>
                        </a:solidFill>
                        <a:latin typeface="Arial" panose="020B0604020202020204" pitchFamily="34" charset="0"/>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kern="1200" noProof="0" dirty="0" smtClean="0">
                          <a:solidFill>
                            <a:schemeClr val="tx1">
                              <a:lumMod val="65000"/>
                              <a:lumOff val="35000"/>
                            </a:schemeClr>
                          </a:solidFill>
                          <a:latin typeface="Arial" panose="020B0604020202020204" pitchFamily="34" charset="0"/>
                          <a:ea typeface="メイリオ"/>
                          <a:cs typeface="+mn-cs"/>
                        </a:rPr>
                        <a:t>　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50419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smtClean="0">
                          <a:solidFill>
                            <a:schemeClr val="bg1"/>
                          </a:solidFill>
                          <a:latin typeface="メイリオ"/>
                          <a:ea typeface="メイリオ"/>
                          <a:cs typeface="Meiryo UI" pitchFamily="50" charset="-128"/>
                        </a:rPr>
                        <a:t>有効期限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dirty="0" smtClean="0">
                          <a:solidFill>
                            <a:schemeClr val="tx1">
                              <a:lumMod val="65000"/>
                              <a:lumOff val="35000"/>
                            </a:schemeClr>
                          </a:solidFill>
                          <a:latin typeface="Arial" panose="020B0604020202020204" pitchFamily="34" charset="0"/>
                          <a:ea typeface="メイリオ"/>
                          <a:cs typeface="+mn-cs"/>
                        </a:rPr>
                        <a:t>2022</a:t>
                      </a:r>
                      <a:r>
                        <a:rPr kumimoji="1" lang="ja-JP" altLang="en-US" sz="1400" kern="1200" dirty="0" smtClean="0">
                          <a:solidFill>
                            <a:schemeClr val="tx1">
                              <a:lumMod val="65000"/>
                              <a:lumOff val="35000"/>
                            </a:schemeClr>
                          </a:solidFill>
                          <a:latin typeface="Arial" panose="020B0604020202020204" pitchFamily="34" charset="0"/>
                          <a:ea typeface="メイリオ"/>
                          <a:cs typeface="+mn-cs"/>
                        </a:rPr>
                        <a:t>年</a:t>
                      </a:r>
                      <a:r>
                        <a:rPr kumimoji="1" lang="en-US" altLang="ja-JP" sz="1400" kern="1200" dirty="0" smtClean="0">
                          <a:solidFill>
                            <a:schemeClr val="tx1">
                              <a:lumMod val="65000"/>
                              <a:lumOff val="35000"/>
                            </a:schemeClr>
                          </a:solidFill>
                          <a:latin typeface="Arial" panose="020B0604020202020204" pitchFamily="34" charset="0"/>
                          <a:ea typeface="メイリオ"/>
                          <a:cs typeface="+mn-cs"/>
                        </a:rPr>
                        <a:t>3</a:t>
                      </a:r>
                      <a:r>
                        <a:rPr kumimoji="1" lang="ja-JP" altLang="en-US" sz="1400" kern="1200" dirty="0" smtClean="0">
                          <a:solidFill>
                            <a:schemeClr val="tx1">
                              <a:lumMod val="65000"/>
                              <a:lumOff val="35000"/>
                            </a:schemeClr>
                          </a:solidFill>
                          <a:latin typeface="Arial" panose="020B0604020202020204" pitchFamily="34" charset="0"/>
                          <a:ea typeface="メイリオ"/>
                          <a:cs typeface="+mn-cs"/>
                        </a:rPr>
                        <a:t>月</a:t>
                      </a:r>
                      <a:r>
                        <a:rPr kumimoji="1" lang="en-US" altLang="ja-JP" sz="1400" kern="1200" dirty="0" smtClean="0">
                          <a:solidFill>
                            <a:schemeClr val="tx1">
                              <a:lumMod val="65000"/>
                              <a:lumOff val="35000"/>
                            </a:schemeClr>
                          </a:solidFill>
                          <a:latin typeface="Arial" panose="020B0604020202020204" pitchFamily="34" charset="0"/>
                          <a:ea typeface="メイリオ"/>
                          <a:cs typeface="+mn-cs"/>
                        </a:rPr>
                        <a:t>31</a:t>
                      </a:r>
                      <a:r>
                        <a:rPr kumimoji="1" lang="ja-JP" altLang="en-US" sz="1400" kern="1200" dirty="0" smtClean="0">
                          <a:solidFill>
                            <a:schemeClr val="tx1">
                              <a:lumMod val="65000"/>
                              <a:lumOff val="35000"/>
                            </a:schemeClr>
                          </a:solidFill>
                          <a:latin typeface="Arial" panose="020B0604020202020204" pitchFamily="34" charset="0"/>
                          <a:ea typeface="メイリオ"/>
                          <a:cs typeface="+mn-cs"/>
                        </a:rPr>
                        <a:t>日掲載終了分</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1296144">
                <a:tc>
                  <a:txBody>
                    <a:bodyPr/>
                    <a:lstStyle/>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smtClean="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kern="1200" dirty="0" smtClean="0">
                          <a:solidFill>
                            <a:schemeClr val="tx1">
                              <a:lumMod val="65000"/>
                              <a:lumOff val="35000"/>
                            </a:schemeClr>
                          </a:solidFill>
                          <a:latin typeface="Arial" panose="020B0604020202020204" pitchFamily="34" charset="0"/>
                          <a:ea typeface="メイリオ"/>
                          <a:cs typeface="+mn-cs"/>
                        </a:rPr>
                        <a:t>・タイアップページ</a:t>
                      </a:r>
                      <a:endParaRPr kumimoji="1" lang="en-US" altLang="ja-JP" sz="1400" kern="1200" dirty="0" smtClean="0">
                        <a:solidFill>
                          <a:schemeClr val="tx1">
                            <a:lumMod val="65000"/>
                            <a:lumOff val="35000"/>
                          </a:schemeClr>
                        </a:solidFill>
                        <a:latin typeface="Arial" panose="020B0604020202020204" pitchFamily="34" charset="0"/>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dirty="0" smtClean="0">
                          <a:solidFill>
                            <a:schemeClr val="tx1">
                              <a:lumMod val="65000"/>
                              <a:lumOff val="35000"/>
                            </a:schemeClr>
                          </a:solidFill>
                          <a:latin typeface="Arial" panose="020B0604020202020204" pitchFamily="34" charset="0"/>
                          <a:ea typeface="メイリオ"/>
                          <a:cs typeface="+mn-cs"/>
                        </a:rPr>
                        <a:t>PV</a:t>
                      </a:r>
                      <a:r>
                        <a:rPr kumimoji="1" lang="ja-JP" altLang="en-US" sz="1400" kern="1200" dirty="0" err="1" smtClean="0">
                          <a:solidFill>
                            <a:schemeClr val="tx1">
                              <a:lumMod val="65000"/>
                              <a:lumOff val="35000"/>
                            </a:schemeClr>
                          </a:solidFill>
                          <a:latin typeface="Arial" panose="020B0604020202020204" pitchFamily="34" charset="0"/>
                          <a:ea typeface="メイリオ"/>
                          <a:cs typeface="+mn-cs"/>
                        </a:rPr>
                        <a:t>、</a:t>
                      </a:r>
                      <a:r>
                        <a:rPr lang="ja-JP" altLang="en-US" sz="1400" dirty="0" smtClean="0">
                          <a:solidFill>
                            <a:schemeClr val="tx1">
                              <a:lumMod val="65000"/>
                              <a:lumOff val="35000"/>
                            </a:schemeClr>
                          </a:solidFill>
                          <a:latin typeface="+mn-lt"/>
                          <a:ea typeface="+mn-ea"/>
                          <a:cs typeface="Verdana" pitchFamily="34" charset="0"/>
                        </a:rPr>
                        <a:t>ページ内リンクのクリック数</a:t>
                      </a:r>
                      <a:endParaRPr lang="en-US" altLang="ja-JP" sz="1400" dirty="0" smtClean="0">
                        <a:solidFill>
                          <a:schemeClr val="tx1">
                            <a:lumMod val="65000"/>
                            <a:lumOff val="35000"/>
                          </a:schemeClr>
                        </a:solidFill>
                        <a:latin typeface="+mn-lt"/>
                        <a:ea typeface="+mn-ea"/>
                        <a:cs typeface="Verdana" pitchFamily="34" charset="0"/>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kern="1200" dirty="0" smtClean="0">
                          <a:solidFill>
                            <a:schemeClr val="tx1">
                              <a:lumMod val="65000"/>
                              <a:lumOff val="35000"/>
                            </a:schemeClr>
                          </a:solidFill>
                          <a:latin typeface="+mn-lt"/>
                          <a:ea typeface="+mn-ea"/>
                          <a:cs typeface="+mn-cs"/>
                        </a:rPr>
                        <a:t>・編集</a:t>
                      </a:r>
                      <a:r>
                        <a:rPr kumimoji="1" lang="ja-JP" altLang="en-US" sz="1400" kern="1200" dirty="0" err="1" smtClean="0">
                          <a:solidFill>
                            <a:schemeClr val="tx1">
                              <a:lumMod val="65000"/>
                              <a:lumOff val="35000"/>
                            </a:schemeClr>
                          </a:solidFill>
                          <a:latin typeface="+mn-lt"/>
                          <a:ea typeface="+mn-ea"/>
                          <a:cs typeface="+mn-cs"/>
                        </a:rPr>
                        <a:t>誘導誘導</a:t>
                      </a:r>
                      <a:r>
                        <a:rPr kumimoji="1" lang="ja-JP" altLang="en-US" sz="1400" kern="1200" dirty="0" smtClean="0">
                          <a:solidFill>
                            <a:schemeClr val="tx1">
                              <a:lumMod val="65000"/>
                              <a:lumOff val="35000"/>
                            </a:schemeClr>
                          </a:solidFill>
                          <a:latin typeface="+mn-lt"/>
                          <a:ea typeface="+mn-ea"/>
                          <a:cs typeface="+mn-cs"/>
                        </a:rPr>
                        <a:t>枠</a:t>
                      </a:r>
                      <a:endParaRPr kumimoji="1" lang="en-US" altLang="ja-JP" sz="1400" kern="1200" dirty="0" smtClean="0">
                        <a:solidFill>
                          <a:schemeClr val="tx1">
                            <a:lumMod val="65000"/>
                            <a:lumOff val="35000"/>
                          </a:schemeClr>
                        </a:solidFill>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dirty="0" smtClean="0">
                          <a:solidFill>
                            <a:schemeClr val="tx1">
                              <a:lumMod val="65000"/>
                              <a:lumOff val="35000"/>
                            </a:schemeClr>
                          </a:solidFill>
                          <a:latin typeface="+mn-lt"/>
                          <a:ea typeface="+mn-ea"/>
                          <a:cs typeface="+mn-cs"/>
                        </a:rPr>
                        <a:t>PV</a:t>
                      </a:r>
                      <a:r>
                        <a:rPr kumimoji="1" lang="ja-JP" altLang="en-US" sz="1400" kern="1200" dirty="0" err="1" smtClean="0">
                          <a:solidFill>
                            <a:schemeClr val="tx1">
                              <a:lumMod val="65000"/>
                              <a:lumOff val="35000"/>
                            </a:schemeClr>
                          </a:solidFill>
                          <a:latin typeface="+mn-lt"/>
                          <a:ea typeface="+mn-ea"/>
                          <a:cs typeface="+mn-cs"/>
                        </a:rPr>
                        <a:t>、</a:t>
                      </a:r>
                      <a:r>
                        <a:rPr kumimoji="1" lang="ja-JP" altLang="en-US" sz="1400" kern="1200" dirty="0" smtClean="0">
                          <a:solidFill>
                            <a:schemeClr val="tx1">
                              <a:lumMod val="65000"/>
                              <a:lumOff val="35000"/>
                            </a:schemeClr>
                          </a:solidFill>
                          <a:latin typeface="+mn-lt"/>
                          <a:ea typeface="+mn-ea"/>
                          <a:cs typeface="+mn-cs"/>
                        </a:rPr>
                        <a:t>クリック数</a:t>
                      </a:r>
                      <a:endParaRPr kumimoji="1" lang="en-US" altLang="ja-JP" sz="1400" kern="1200" dirty="0" smtClean="0">
                        <a:solidFill>
                          <a:schemeClr val="tx1">
                            <a:lumMod val="65000"/>
                            <a:lumOff val="35000"/>
                          </a:schemeClr>
                        </a:solidFill>
                        <a:latin typeface="Arial" panose="020B0604020202020204" pitchFamily="34" charset="0"/>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dirty="0" smtClean="0">
                          <a:solidFill>
                            <a:schemeClr val="tx1">
                              <a:lumMod val="65000"/>
                              <a:lumOff val="35000"/>
                            </a:schemeClr>
                          </a:solidFill>
                          <a:latin typeface="Arial" panose="020B0604020202020204" pitchFamily="34" charset="0"/>
                          <a:ea typeface="メイリオ"/>
                          <a:cs typeface="+mn-cs"/>
                        </a:rPr>
                        <a:t>※</a:t>
                      </a:r>
                      <a:r>
                        <a:rPr kumimoji="1" lang="ja-JP" altLang="en-US" sz="1400" kern="1200" dirty="0" smtClean="0">
                          <a:solidFill>
                            <a:schemeClr val="tx1">
                              <a:lumMod val="65000"/>
                              <a:lumOff val="35000"/>
                            </a:schemeClr>
                          </a:solidFill>
                          <a:latin typeface="Arial" panose="020B0604020202020204" pitchFamily="34" charset="0"/>
                          <a:ea typeface="メイリオ"/>
                          <a:cs typeface="+mn-cs"/>
                        </a:rPr>
                        <a:t>掲載終了から</a:t>
                      </a:r>
                      <a:r>
                        <a:rPr kumimoji="1" lang="en-US" altLang="ja-JP" sz="1400" kern="1200" dirty="0" smtClean="0">
                          <a:solidFill>
                            <a:schemeClr val="tx1">
                              <a:lumMod val="65000"/>
                              <a:lumOff val="35000"/>
                            </a:schemeClr>
                          </a:solidFill>
                          <a:latin typeface="Arial" panose="020B0604020202020204" pitchFamily="34" charset="0"/>
                          <a:ea typeface="メイリオ"/>
                          <a:cs typeface="+mn-cs"/>
                        </a:rPr>
                        <a:t>2</a:t>
                      </a:r>
                      <a:r>
                        <a:rPr kumimoji="1" lang="ja-JP" altLang="en-US" sz="1400" kern="1200" dirty="0" smtClean="0">
                          <a:solidFill>
                            <a:schemeClr val="tx1">
                              <a:lumMod val="65000"/>
                              <a:lumOff val="35000"/>
                            </a:schemeClr>
                          </a:solidFill>
                          <a:latin typeface="Arial" panose="020B0604020202020204" pitchFamily="34" charset="0"/>
                          <a:ea typeface="メイリオ"/>
                          <a:cs typeface="+mn-cs"/>
                        </a:rPr>
                        <a:t>週間程度でご提出いたします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1485733">
                <a:tc>
                  <a:txBody>
                    <a:bodyPr/>
                    <a:lstStyle/>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smtClean="0">
                          <a:solidFill>
                            <a:schemeClr val="bg1"/>
                          </a:solidFill>
                          <a:latin typeface="メイリオ"/>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kern="1200" dirty="0" smtClean="0">
                          <a:solidFill>
                            <a:schemeClr val="tx1">
                              <a:lumMod val="65000"/>
                              <a:lumOff val="35000"/>
                            </a:schemeClr>
                          </a:solidFill>
                          <a:latin typeface="Arial" panose="020B0604020202020204" pitchFamily="34" charset="0"/>
                          <a:ea typeface="+mn-ea"/>
                          <a:cs typeface="+mn-cs"/>
                        </a:rPr>
                        <a:t>本商品は、サイト構成のためのテキスト制作・ページデザインなどは行いません</a:t>
                      </a:r>
                      <a:endParaRPr kumimoji="1" lang="en-US" altLang="ja-JP" sz="1400" kern="1200" dirty="0" smtClean="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kern="1200" dirty="0" smtClean="0">
                          <a:solidFill>
                            <a:schemeClr val="tx1">
                              <a:lumMod val="65000"/>
                              <a:lumOff val="35000"/>
                            </a:schemeClr>
                          </a:solidFill>
                          <a:latin typeface="Arial" panose="020B0604020202020204" pitchFamily="34" charset="0"/>
                          <a:ea typeface="+mn-ea"/>
                          <a:cs typeface="+mn-cs"/>
                        </a:rPr>
                        <a:t>完全パッケージ状態でコンテンツをご用意いただき、受け取ったコンテンツでサイトを制作します</a:t>
                      </a:r>
                      <a:endParaRPr kumimoji="1" lang="en-US" altLang="ja-JP" sz="1400" kern="1200" dirty="0" smtClean="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kern="1200" dirty="0" smtClean="0">
                          <a:solidFill>
                            <a:schemeClr val="tx1">
                              <a:lumMod val="65000"/>
                              <a:lumOff val="35000"/>
                            </a:schemeClr>
                          </a:solidFill>
                          <a:latin typeface="Arial" panose="020B0604020202020204" pitchFamily="34" charset="0"/>
                          <a:ea typeface="+mn-ea"/>
                          <a:cs typeface="+mn-cs"/>
                        </a:rPr>
                        <a:t>ただし、</a:t>
                      </a:r>
                      <a:r>
                        <a:rPr lang="ja-JP" altLang="en-US" sz="1400" dirty="0" smtClean="0">
                          <a:solidFill>
                            <a:schemeClr val="tx1">
                              <a:lumMod val="65000"/>
                              <a:lumOff val="35000"/>
                            </a:schemeClr>
                          </a:solidFill>
                        </a:rPr>
                        <a:t>動的でリッチなコンテンツを用いたサイト構成につきましてお断りする場合があります</a:t>
                      </a:r>
                      <a:endParaRPr kumimoji="1" lang="en-US" altLang="ja-JP" sz="1400" kern="1200" dirty="0" smtClean="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kern="1200" dirty="0" smtClean="0">
                          <a:solidFill>
                            <a:schemeClr val="tx1">
                              <a:lumMod val="65000"/>
                              <a:lumOff val="35000"/>
                            </a:schemeClr>
                          </a:solidFill>
                          <a:latin typeface="Arial" panose="020B0604020202020204" pitchFamily="34" charset="0"/>
                          <a:ea typeface="+mn-ea"/>
                          <a:cs typeface="+mn-cs"/>
                        </a:rPr>
                        <a:t>本商品はお見積りが不要な商品ですが、本商品資料と異なる条件で契約する場合はお見積りが必要となりますので</a:t>
                      </a:r>
                      <a:endParaRPr kumimoji="1" lang="en-US" altLang="ja-JP" sz="1400" kern="1200" dirty="0" smtClean="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kern="1200" dirty="0" smtClean="0">
                          <a:solidFill>
                            <a:schemeClr val="tx1">
                              <a:lumMod val="65000"/>
                              <a:lumOff val="35000"/>
                            </a:schemeClr>
                          </a:solidFill>
                          <a:latin typeface="Arial" panose="020B0604020202020204" pitchFamily="34" charset="0"/>
                          <a:ea typeface="+mn-ea"/>
                          <a:cs typeface="+mn-cs"/>
                        </a:rPr>
                        <a:t>お申し込み時には弊社営業担当までお問い合わせください</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3402101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smtClean="0"/>
              <a:t>Yahoo!</a:t>
            </a:r>
            <a:r>
              <a:rPr lang="ja-JP" altLang="en-US" dirty="0" smtClean="0"/>
              <a:t>ファイナンス</a:t>
            </a:r>
            <a:r>
              <a:rPr lang="ja-JP" altLang="en-US" dirty="0"/>
              <a:t>　</a:t>
            </a:r>
            <a:r>
              <a:rPr lang="ja-JP" altLang="en-US" dirty="0" smtClean="0"/>
              <a:t>タイアップ</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33" name="表 32"/>
          <p:cNvGraphicFramePr>
            <a:graphicFrameLocks noGrp="1"/>
          </p:cNvGraphicFramePr>
          <p:nvPr>
            <p:extLst>
              <p:ext uri="{D42A27DB-BD31-4B8C-83A1-F6EECF244321}">
                <p14:modId xmlns:p14="http://schemas.microsoft.com/office/powerpoint/2010/main" val="830704217"/>
              </p:ext>
            </p:extLst>
          </p:nvPr>
        </p:nvGraphicFramePr>
        <p:xfrm>
          <a:off x="560512" y="980728"/>
          <a:ext cx="11080104" cy="2632320"/>
        </p:xfrm>
        <a:graphic>
          <a:graphicData uri="http://schemas.openxmlformats.org/drawingml/2006/table">
            <a:tbl>
              <a:tblPr firstRow="1" bandRow="1"/>
              <a:tblGrid>
                <a:gridCol w="1634769">
                  <a:extLst>
                    <a:ext uri="{9D8B030D-6E8A-4147-A177-3AD203B41FA5}">
                      <a16:colId xmlns:a16="http://schemas.microsoft.com/office/drawing/2014/main" val="20000"/>
                    </a:ext>
                  </a:extLst>
                </a:gridCol>
                <a:gridCol w="9445335">
                  <a:extLst>
                    <a:ext uri="{9D8B030D-6E8A-4147-A177-3AD203B41FA5}">
                      <a16:colId xmlns:a16="http://schemas.microsoft.com/office/drawing/2014/main" val="20001"/>
                    </a:ext>
                  </a:extLst>
                </a:gridCol>
              </a:tblGrid>
              <a:tr h="1296144">
                <a:tc>
                  <a:txBody>
                    <a:bodyPr/>
                    <a:lstStyle/>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smtClean="0">
                          <a:solidFill>
                            <a:schemeClr val="bg1"/>
                          </a:solidFill>
                          <a:latin typeface="メイリオ"/>
                          <a:ea typeface="メイリオ"/>
                          <a:cs typeface="Meiryo UI" pitchFamily="50" charset="-128"/>
                        </a:rPr>
                        <a:t>完全パッケージ</a:t>
                      </a:r>
                      <a:endParaRPr kumimoji="1" lang="en-US" altLang="ja-JP" sz="1400" b="0" i="0" kern="1200" dirty="0" smtClean="0">
                        <a:solidFill>
                          <a:schemeClr val="bg1"/>
                        </a:solidFill>
                        <a:latin typeface="メイリオ"/>
                        <a:ea typeface="メイリオ"/>
                        <a:cs typeface="Meiryo UI" pitchFamily="50" charset="-128"/>
                      </a:endParaRPr>
                    </a:p>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smtClean="0">
                          <a:solidFill>
                            <a:schemeClr val="bg1"/>
                          </a:solidFill>
                          <a:latin typeface="メイリオ"/>
                          <a:ea typeface="メイリオ"/>
                          <a:cs typeface="Meiryo UI" pitchFamily="50" charset="-128"/>
                        </a:rPr>
                        <a:t>とは</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・ご入稿素材</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1</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）ページデザイン（各デバイスごと）</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画像やテキストを掲載イメージどおりに配置したヴィジュアルデザイン（</a:t>
                      </a: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jpg</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等で可）</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2</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）素材データ（各種写真や画像ファイル、ロゴデータ、テキスト原稿</a:t>
                      </a: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PPT</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など）</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3</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）補足情報（リンク箇所や遷移先</a:t>
                      </a: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URL</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など）</a:t>
                      </a:r>
                      <a:endParaRPr kumimoji="1" lang="en-US" altLang="ja-JP" sz="1400" kern="1200" noProof="0" dirty="0" smtClean="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400" kern="1200" noProof="0" dirty="0" smtClean="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・ページ制作にあたって</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リンク、動画エンベッド、タブ、折り畳みなどの基本的な</a:t>
                      </a: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UI</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のみ使用</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スクロールやクリック等でページ背景やページ要素が変化するなど、動的なエフェクト等は不可</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-1</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ページの目安は、最大横</a:t>
                      </a: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990px</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縦</a:t>
                      </a: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7,000px〜8,000px</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程度</a:t>
                      </a:r>
                      <a:endParaRPr kumimoji="1" lang="en-US" altLang="ja-JP" sz="1400" kern="1200" noProof="0" dirty="0" smtClean="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400" kern="1200" noProof="0" dirty="0" smtClean="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kern="1200" noProof="0" dirty="0" smtClean="0">
                          <a:solidFill>
                            <a:schemeClr val="tx1">
                              <a:lumMod val="65000"/>
                              <a:lumOff val="35000"/>
                            </a:schemeClr>
                          </a:solidFill>
                          <a:latin typeface="Arial" panose="020B0604020202020204" pitchFamily="34" charset="0"/>
                          <a:ea typeface="+mn-ea"/>
                          <a:cs typeface="+mn-cs"/>
                        </a:rPr>
                        <a:t>※</a:t>
                      </a:r>
                      <a:r>
                        <a:rPr kumimoji="1" lang="ja-JP" altLang="en-US" sz="1400" kern="1200" noProof="0" dirty="0" smtClean="0">
                          <a:solidFill>
                            <a:schemeClr val="tx1">
                              <a:lumMod val="65000"/>
                              <a:lumOff val="35000"/>
                            </a:schemeClr>
                          </a:solidFill>
                          <a:latin typeface="Arial" panose="020B0604020202020204" pitchFamily="34" charset="0"/>
                          <a:ea typeface="+mn-ea"/>
                          <a:cs typeface="+mn-cs"/>
                        </a:rPr>
                        <a:t>ご用意いただく素材、および仕様や制限事項などについては、制作に入られる前にすり合わせさせていただきます。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876403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実施</a:t>
            </a:r>
            <a:r>
              <a:rPr lang="ja-JP" altLang="en-US" dirty="0"/>
              <a:t>フロ</a:t>
            </a:r>
            <a:r>
              <a:rPr lang="ja-JP" altLang="en-US" dirty="0" smtClean="0"/>
              <a:t>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6" name="テキスト ボックス 5"/>
          <p:cNvSpPr txBox="1"/>
          <p:nvPr/>
        </p:nvSpPr>
        <p:spPr>
          <a:xfrm>
            <a:off x="1066823" y="5827911"/>
            <a:ext cx="10153128" cy="76944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chemeClr val="tx1">
                    <a:lumMod val="65000"/>
                    <a:lumOff val="35000"/>
                  </a:schemeClr>
                </a:solidFill>
                <a:effectLst/>
                <a:uLnTx/>
                <a:uFillTx/>
              </a:rPr>
              <a:t>※</a:t>
            </a:r>
            <a:r>
              <a:rPr kumimoji="0" lang="ja-JP" altLang="en-US" sz="1100" b="0" i="0" u="none" strike="noStrike" kern="0" cap="none" spc="0" normalizeH="0" baseline="0" noProof="0" dirty="0">
                <a:ln>
                  <a:noFill/>
                </a:ln>
                <a:solidFill>
                  <a:schemeClr val="tx1">
                    <a:lumMod val="65000"/>
                    <a:lumOff val="35000"/>
                  </a:schemeClr>
                </a:solidFill>
                <a:effectLst/>
                <a:uLnTx/>
                <a:uFillTx/>
              </a:rPr>
              <a:t>各工程で弊社内確認を行います。社内指摘事項は、広告主様側で特別な理由がない限り修正いたします。</a:t>
            </a:r>
            <a:endParaRPr kumimoji="0" lang="en-US" altLang="ja-JP" sz="11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chemeClr val="tx1">
                    <a:lumMod val="65000"/>
                    <a:lumOff val="35000"/>
                  </a:schemeClr>
                </a:solidFill>
                <a:effectLst/>
                <a:uLnTx/>
                <a:uFillTx/>
              </a:rPr>
              <a:t>※</a:t>
            </a:r>
            <a:r>
              <a:rPr kumimoji="0" lang="ja-JP" altLang="en-US" sz="1100" b="0" i="0" u="none" strike="noStrike" kern="0" cap="none" spc="0" normalizeH="0" baseline="0" noProof="0" dirty="0">
                <a:ln>
                  <a:noFill/>
                </a:ln>
                <a:solidFill>
                  <a:schemeClr val="tx1">
                    <a:lumMod val="65000"/>
                    <a:lumOff val="35000"/>
                  </a:schemeClr>
                </a:solidFill>
                <a:effectLst/>
                <a:uLnTx/>
                <a:uFillTx/>
              </a:rPr>
              <a:t>薬機法など、法的な規制がかかる商品、プロモーションでは、制作期間が増加する場合があります。</a:t>
            </a:r>
            <a:r>
              <a:rPr kumimoji="0" lang="en-US" altLang="ja-JP" sz="1100" b="0" i="0" u="none" strike="noStrike" kern="0" cap="none" spc="0" normalizeH="0" baseline="0" noProof="0" dirty="0">
                <a:ln>
                  <a:noFill/>
                </a:ln>
                <a:solidFill>
                  <a:schemeClr val="tx1">
                    <a:lumMod val="65000"/>
                    <a:lumOff val="35000"/>
                  </a:schemeClr>
                </a:solidFill>
                <a:effectLst/>
                <a:uLnTx/>
                <a:uFillTx/>
              </a:rPr>
              <a:t/>
            </a:r>
            <a:br>
              <a:rPr kumimoji="0" lang="en-US" altLang="ja-JP" sz="1100" b="0" i="0" u="none" strike="noStrike" kern="0" cap="none" spc="0" normalizeH="0" baseline="0" noProof="0" dirty="0">
                <a:ln>
                  <a:noFill/>
                </a:ln>
                <a:solidFill>
                  <a:schemeClr val="tx1">
                    <a:lumMod val="65000"/>
                    <a:lumOff val="35000"/>
                  </a:schemeClr>
                </a:solidFill>
                <a:effectLst/>
                <a:uLnTx/>
                <a:uFillTx/>
              </a:rPr>
            </a:br>
            <a:r>
              <a:rPr kumimoji="0" lang="en-US" altLang="ja-JP" sz="1100" b="0" i="0" u="none" strike="noStrike" kern="0" cap="none" spc="0" normalizeH="0" baseline="0" noProof="0" dirty="0">
                <a:ln>
                  <a:noFill/>
                </a:ln>
                <a:solidFill>
                  <a:schemeClr val="tx1">
                    <a:lumMod val="65000"/>
                    <a:lumOff val="35000"/>
                  </a:schemeClr>
                </a:solidFill>
                <a:effectLst/>
                <a:uLnTx/>
                <a:uFillTx/>
              </a:rPr>
              <a:t>※</a:t>
            </a:r>
            <a:r>
              <a:rPr kumimoji="0" lang="ja-JP" altLang="en-US" sz="1100" b="0" i="0" u="none" strike="noStrike" kern="0" cap="none" spc="0" normalizeH="0" baseline="0" noProof="0" dirty="0">
                <a:ln>
                  <a:noFill/>
                </a:ln>
                <a:solidFill>
                  <a:schemeClr val="tx1">
                    <a:lumMod val="65000"/>
                    <a:lumOff val="35000"/>
                  </a:schemeClr>
                </a:solidFill>
                <a:effectLst/>
                <a:uLnTx/>
                <a:uFillTx/>
              </a:rPr>
              <a:t>企画や取材等の内容によって、制作期間が変動します。実施が確定した段階で正式なスケジュールを広告主様に提出し、こちらの確認回数や期間に</a:t>
            </a:r>
            <a:endParaRPr kumimoji="0" lang="en-US" altLang="ja-JP" sz="11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schemeClr val="tx1">
                    <a:lumMod val="65000"/>
                    <a:lumOff val="35000"/>
                  </a:schemeClr>
                </a:solidFill>
                <a:effectLst/>
                <a:uLnTx/>
                <a:uFillTx/>
              </a:rPr>
              <a:t>　したがって進行いただきます。ただし、制作の進捗状況により進行途中でスケジュールを変更させていただく場合があります</a:t>
            </a:r>
            <a:r>
              <a:rPr kumimoji="0" lang="ja-JP" altLang="en-US" sz="1100" b="0" i="0" u="none" strike="noStrike" kern="0" cap="none" spc="0" normalizeH="0" baseline="0" noProof="0" dirty="0" smtClean="0">
                <a:ln>
                  <a:noFill/>
                </a:ln>
                <a:solidFill>
                  <a:schemeClr val="tx1">
                    <a:lumMod val="65000"/>
                    <a:lumOff val="35000"/>
                  </a:schemeClr>
                </a:solidFill>
                <a:effectLst/>
                <a:uLnTx/>
                <a:uFillTx/>
              </a:rPr>
              <a:t>。</a:t>
            </a:r>
            <a:endParaRPr kumimoji="0" lang="en-US" altLang="ja-JP" sz="1100" b="0" i="0" u="none" strike="noStrike" kern="0" cap="none" spc="0" normalizeH="0" baseline="0" noProof="0" dirty="0">
              <a:ln>
                <a:noFill/>
              </a:ln>
              <a:solidFill>
                <a:schemeClr val="tx1">
                  <a:lumMod val="65000"/>
                  <a:lumOff val="35000"/>
                </a:schemeClr>
              </a:solidFill>
              <a:effectLst/>
              <a:uLnTx/>
              <a:uFillTx/>
            </a:endParaRPr>
          </a:p>
        </p:txBody>
      </p:sp>
      <p:sp>
        <p:nvSpPr>
          <p:cNvPr id="7" name="ホームベース 6"/>
          <p:cNvSpPr/>
          <p:nvPr/>
        </p:nvSpPr>
        <p:spPr>
          <a:xfrm>
            <a:off x="8197641" y="980728"/>
            <a:ext cx="3154943"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0" name="ホームベース 9"/>
          <p:cNvSpPr/>
          <p:nvPr/>
        </p:nvSpPr>
        <p:spPr>
          <a:xfrm>
            <a:off x="4586824" y="980728"/>
            <a:ext cx="5381466"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1" name="ホームベース 10"/>
          <p:cNvSpPr/>
          <p:nvPr/>
        </p:nvSpPr>
        <p:spPr>
          <a:xfrm>
            <a:off x="3317727" y="980728"/>
            <a:ext cx="4578473"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2" name="ホームベース 11"/>
          <p:cNvSpPr/>
          <p:nvPr/>
        </p:nvSpPr>
        <p:spPr>
          <a:xfrm>
            <a:off x="2104870" y="980728"/>
            <a:ext cx="3847114"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3" name="ホームベース 12"/>
          <p:cNvSpPr/>
          <p:nvPr/>
        </p:nvSpPr>
        <p:spPr>
          <a:xfrm>
            <a:off x="845959" y="980728"/>
            <a:ext cx="2471768"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6" name="正方形/長方形 15"/>
          <p:cNvSpPr/>
          <p:nvPr/>
        </p:nvSpPr>
        <p:spPr>
          <a:xfrm>
            <a:off x="5735960" y="1268760"/>
            <a:ext cx="2074698"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noProof="0" dirty="0">
                <a:solidFill>
                  <a:srgbClr val="FFFFFF"/>
                </a:solidFill>
              </a:rPr>
              <a:t>❸</a:t>
            </a:r>
            <a:r>
              <a:rPr kumimoji="0" lang="ja-JP" altLang="en-US" sz="1400" b="1" i="0" u="none" strike="noStrike" kern="0" cap="none" spc="0" normalizeH="0" baseline="0" noProof="0" dirty="0" smtClean="0">
                <a:ln>
                  <a:noFill/>
                </a:ln>
                <a:solidFill>
                  <a:srgbClr val="FFFFFF"/>
                </a:solidFill>
                <a:effectLst/>
                <a:uLnTx/>
                <a:uFillTx/>
              </a:rPr>
              <a:t>テストアップ</a:t>
            </a:r>
            <a:endParaRPr kumimoji="0" lang="ja-JP" altLang="en-US" sz="1400" b="1" i="0" u="none" strike="noStrike" kern="0" cap="none" spc="0" normalizeH="0" baseline="0" noProof="0" dirty="0">
              <a:ln>
                <a:noFill/>
              </a:ln>
              <a:solidFill>
                <a:srgbClr val="FFFFFF"/>
              </a:solidFill>
              <a:effectLst/>
              <a:uLnTx/>
              <a:uFillTx/>
            </a:endParaRPr>
          </a:p>
        </p:txBody>
      </p:sp>
      <p:sp>
        <p:nvSpPr>
          <p:cNvPr id="17" name="正方形/長方形 16"/>
          <p:cNvSpPr/>
          <p:nvPr/>
        </p:nvSpPr>
        <p:spPr>
          <a:xfrm>
            <a:off x="7815274" y="1243886"/>
            <a:ext cx="1809118" cy="30727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smtClean="0">
                <a:ln>
                  <a:noFill/>
                </a:ln>
                <a:solidFill>
                  <a:srgbClr val="FFFFFF"/>
                </a:solidFill>
                <a:effectLst/>
                <a:uLnTx/>
                <a:uFillTx/>
              </a:rPr>
              <a:t>❹公開</a:t>
            </a:r>
            <a:r>
              <a:rPr kumimoji="0" lang="ja-JP" altLang="en-US" sz="1400" b="1" i="0" u="none" strike="noStrike" kern="0" cap="none" spc="0" normalizeH="0" baseline="0" noProof="0" dirty="0">
                <a:ln>
                  <a:noFill/>
                </a:ln>
                <a:solidFill>
                  <a:srgbClr val="FFFFFF"/>
                </a:solidFill>
                <a:effectLst/>
                <a:uLnTx/>
                <a:uFillTx/>
              </a:rPr>
              <a:t>準備</a:t>
            </a:r>
          </a:p>
        </p:txBody>
      </p:sp>
      <p:sp>
        <p:nvSpPr>
          <p:cNvPr id="18" name="正方形/長方形 17"/>
          <p:cNvSpPr/>
          <p:nvPr/>
        </p:nvSpPr>
        <p:spPr>
          <a:xfrm>
            <a:off x="9421903" y="1243382"/>
            <a:ext cx="2074697"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9" name="テキスト ボックス 18"/>
          <p:cNvSpPr txBox="1"/>
          <p:nvPr/>
        </p:nvSpPr>
        <p:spPr>
          <a:xfrm>
            <a:off x="1415480" y="2235636"/>
            <a:ext cx="9455815" cy="3785652"/>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i="0" u="none" strike="noStrike" kern="0" cap="none" spc="0" normalizeH="0" baseline="0" noProof="0" dirty="0">
                <a:ln>
                  <a:noFill/>
                </a:ln>
                <a:solidFill>
                  <a:srgbClr val="00569B"/>
                </a:solidFill>
                <a:effectLst/>
                <a:uLnTx/>
                <a:uFillTx/>
              </a:rPr>
              <a:t>❶</a:t>
            </a:r>
            <a:r>
              <a:rPr kumimoji="0" lang="ja-JP" altLang="en-US" sz="800" b="1" i="0" u="none" strike="noStrike" kern="0" cap="none" spc="0" normalizeH="0" baseline="0" noProof="0" dirty="0">
                <a:ln>
                  <a:noFill/>
                </a:ln>
                <a:solidFill>
                  <a:srgbClr val="FF0033"/>
                </a:solidFill>
                <a:effectLst/>
                <a:uLnTx/>
                <a:uFillTx/>
              </a:rPr>
              <a:t>　</a:t>
            </a:r>
            <a:r>
              <a:rPr kumimoji="0" lang="ja-JP" altLang="en-US" b="1" i="0" u="none" strike="noStrike" kern="0" cap="none" spc="0" normalizeH="0" baseline="0" noProof="0" dirty="0" smtClean="0">
                <a:ln>
                  <a:noFill/>
                </a:ln>
                <a:solidFill>
                  <a:schemeClr val="tx1">
                    <a:lumMod val="65000"/>
                    <a:lumOff val="35000"/>
                  </a:schemeClr>
                </a:solidFill>
                <a:effectLst/>
                <a:uLnTx/>
                <a:uFillTx/>
              </a:rPr>
              <a:t>進行確認</a:t>
            </a:r>
            <a:endParaRPr kumimoji="0" lang="en-US" altLang="ja-JP" b="1" i="0" u="none" strike="noStrike" kern="0" cap="none" spc="0" normalizeH="0" baseline="0" noProof="0" dirty="0">
              <a:ln>
                <a:noFill/>
              </a:ln>
              <a:solidFill>
                <a:schemeClr val="tx1">
                  <a:lumMod val="65000"/>
                  <a:lumOff val="35000"/>
                </a:schemeClr>
              </a:solidFill>
              <a:effectLst/>
              <a:uLnTx/>
              <a:uFillTx/>
            </a:endParaRPr>
          </a:p>
          <a:p>
            <a:pPr>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a:t>
            </a:r>
            <a:r>
              <a:rPr kumimoji="0" lang="ja-JP" altLang="en-US" sz="1400" kern="0" dirty="0">
                <a:solidFill>
                  <a:schemeClr val="tx1">
                    <a:lumMod val="65000"/>
                    <a:lumOff val="35000"/>
                  </a:schemeClr>
                </a:solidFill>
                <a:latin typeface="メイリオ" panose="020B0604030504040204" pitchFamily="50" charset="-128"/>
                <a:ea typeface="メイリオ" panose="020B0604030504040204" pitchFamily="50" charset="-128"/>
              </a:rPr>
              <a:t>事前</a:t>
            </a:r>
            <a:r>
              <a:rPr kumimoji="0" lang="ja-JP" altLang="en-US" sz="1400" kern="0" dirty="0" smtClean="0">
                <a:solidFill>
                  <a:schemeClr val="tx1">
                    <a:lumMod val="65000"/>
                    <a:lumOff val="35000"/>
                  </a:schemeClr>
                </a:solidFill>
                <a:latin typeface="メイリオ" panose="020B0604030504040204" pitchFamily="50" charset="-128"/>
                <a:ea typeface="メイリオ" panose="020B0604030504040204" pitchFamily="50" charset="-128"/>
              </a:rPr>
              <a:t>に</a:t>
            </a:r>
            <a:r>
              <a:rPr lang="ja-JP" altLang="en-US" sz="1400" b="1" dirty="0" smtClean="0">
                <a:solidFill>
                  <a:schemeClr val="tx1">
                    <a:lumMod val="65000"/>
                    <a:lumOff val="35000"/>
                  </a:schemeClr>
                </a:solidFill>
                <a:latin typeface="メイリオ" panose="020B0604030504040204" pitchFamily="50" charset="-128"/>
                <a:ea typeface="メイリオ" panose="020B0604030504040204" pitchFamily="50" charset="-128"/>
              </a:rPr>
              <a:t>代理店様にご用意いただくコンテンツ構成要素について確認</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rPr>
              <a:t>します</a:t>
            </a: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4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4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400" kern="0" dirty="0">
                <a:solidFill>
                  <a:schemeClr val="tx1">
                    <a:lumMod val="65000"/>
                    <a:lumOff val="35000"/>
                  </a:schemeClr>
                </a:solidFill>
                <a:latin typeface="メイリオ" panose="020B0604030504040204" pitchFamily="50" charset="-128"/>
                <a:ea typeface="メイリオ" panose="020B0604030504040204" pitchFamily="50" charset="-128"/>
              </a:rPr>
              <a:t>制作・掲載内容が固まり次第、代理店様より、所定の手続きにて正式にお申し込みいただきます。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50" b="0" i="0" u="none" strike="noStrike" kern="0" cap="none" spc="0" normalizeH="0" baseline="0" noProof="0" dirty="0" smtClean="0">
              <a:ln>
                <a:noFill/>
              </a:ln>
              <a:solidFill>
                <a:prstClr val="black"/>
              </a:solidFill>
              <a:effectLst/>
              <a:uLnTx/>
              <a:uFillTx/>
            </a:endParaRPr>
          </a:p>
          <a:p>
            <a:pPr lvl="0">
              <a:defRPr/>
            </a:pPr>
            <a:r>
              <a:rPr kumimoji="0" lang="ja-JP" altLang="en-US" b="1" i="0" u="none" strike="noStrike" kern="0" cap="none" spc="0" normalizeH="0" baseline="0" noProof="0" dirty="0" smtClean="0">
                <a:ln>
                  <a:noFill/>
                </a:ln>
                <a:solidFill>
                  <a:srgbClr val="00569B"/>
                </a:solidFill>
                <a:effectLst/>
                <a:uLnTx/>
                <a:uFillTx/>
              </a:rPr>
              <a:t>❷</a:t>
            </a:r>
            <a:r>
              <a:rPr kumimoji="0" lang="ja-JP" altLang="en-US" sz="800" b="1" i="0" u="none" strike="noStrike" kern="0" cap="none" spc="0" normalizeH="0" baseline="0" noProof="0" dirty="0" smtClean="0">
                <a:ln>
                  <a:noFill/>
                </a:ln>
                <a:solidFill>
                  <a:prstClr val="black"/>
                </a:solidFill>
                <a:effectLst/>
                <a:uLnTx/>
                <a:uFillTx/>
              </a:rPr>
              <a:t>　</a:t>
            </a:r>
            <a:r>
              <a:rPr kumimoji="0" lang="ja-JP" altLang="en-US" b="1" kern="0" dirty="0">
                <a:solidFill>
                  <a:schemeClr val="tx1">
                    <a:lumMod val="65000"/>
                    <a:lumOff val="35000"/>
                  </a:schemeClr>
                </a:solidFill>
              </a:rPr>
              <a:t>デザイン・テキスト原稿</a:t>
            </a:r>
            <a:r>
              <a:rPr kumimoji="0" lang="ja-JP" altLang="en-US" b="1" kern="0" dirty="0" smtClean="0">
                <a:solidFill>
                  <a:schemeClr val="tx1">
                    <a:lumMod val="65000"/>
                    <a:lumOff val="35000"/>
                  </a:schemeClr>
                </a:solidFill>
              </a:rPr>
              <a:t>の</a:t>
            </a:r>
            <a:r>
              <a:rPr kumimoji="0" lang="ja-JP" altLang="en-US" b="1" kern="0" dirty="0">
                <a:solidFill>
                  <a:schemeClr val="tx1">
                    <a:lumMod val="65000"/>
                    <a:lumOff val="35000"/>
                  </a:schemeClr>
                </a:solidFill>
              </a:rPr>
              <a:t>受け渡</a:t>
            </a:r>
            <a:r>
              <a:rPr kumimoji="0" lang="ja-JP" altLang="en-US" b="1" kern="0" dirty="0" smtClean="0">
                <a:solidFill>
                  <a:schemeClr val="tx1">
                    <a:lumMod val="65000"/>
                    <a:lumOff val="35000"/>
                  </a:schemeClr>
                </a:solidFill>
              </a:rPr>
              <a:t>し</a:t>
            </a:r>
            <a:endParaRPr kumimoji="0" lang="en-US" altLang="ja-JP" b="1"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①をもとに企画案をご検討して</a:t>
            </a:r>
            <a:r>
              <a:rPr kumimoji="0" lang="ja-JP" altLang="en-US" sz="1400" kern="0" dirty="0" smtClean="0">
                <a:solidFill>
                  <a:schemeClr val="tx1">
                    <a:lumMod val="65000"/>
                    <a:lumOff val="35000"/>
                  </a:schemeClr>
                </a:solidFill>
              </a:rPr>
              <a:t>いただきます</a:t>
            </a:r>
            <a:r>
              <a:rPr kumimoji="0" lang="ja-JP" altLang="en-US" sz="1400" kern="0" dirty="0">
                <a:solidFill>
                  <a:schemeClr val="tx1">
                    <a:lumMod val="65000"/>
                    <a:lumOff val="35000"/>
                  </a:schemeClr>
                </a:solidFill>
              </a:rPr>
              <a:t>。</a:t>
            </a:r>
          </a:p>
          <a:p>
            <a:pPr lvl="0">
              <a:defRPr/>
            </a:pPr>
            <a:r>
              <a:rPr kumimoji="0" lang="ja-JP" altLang="en-US" sz="1400" kern="0" dirty="0">
                <a:solidFill>
                  <a:schemeClr val="tx1">
                    <a:lumMod val="65000"/>
                    <a:lumOff val="35000"/>
                  </a:schemeClr>
                </a:solidFill>
              </a:rPr>
              <a:t>　　ご用意頂いた</a:t>
            </a:r>
            <a:r>
              <a:rPr kumimoji="0" lang="ja-JP" altLang="en-US" sz="1400" kern="0" dirty="0" smtClean="0">
                <a:solidFill>
                  <a:schemeClr val="tx1">
                    <a:lumMod val="65000"/>
                    <a:lumOff val="35000"/>
                  </a:schemeClr>
                </a:solidFill>
              </a:rPr>
              <a:t>原稿をもとに、</a:t>
            </a:r>
            <a:r>
              <a:rPr kumimoji="0" lang="ja-JP" altLang="en-US" sz="1400" kern="0" dirty="0">
                <a:solidFill>
                  <a:schemeClr val="tx1">
                    <a:lumMod val="65000"/>
                    <a:lumOff val="35000"/>
                  </a:schemeClr>
                </a:solidFill>
              </a:rPr>
              <a:t>適宜修正を加えながら確定させます。</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a:t>
            </a:r>
            <a:r>
              <a:rPr kumimoji="0" lang="en-US" altLang="ja-JP" sz="1400" kern="0" dirty="0">
                <a:solidFill>
                  <a:srgbClr val="FF0000"/>
                </a:solidFill>
              </a:rPr>
              <a:t>※</a:t>
            </a:r>
            <a:r>
              <a:rPr kumimoji="0" lang="ja-JP" altLang="en-US" sz="1400" kern="0" dirty="0">
                <a:solidFill>
                  <a:srgbClr val="FF0000"/>
                </a:solidFill>
              </a:rPr>
              <a:t>ご確認は初校、再校の</a:t>
            </a:r>
            <a:r>
              <a:rPr kumimoji="0" lang="en-US" altLang="ja-JP" sz="1400" kern="0" dirty="0">
                <a:solidFill>
                  <a:srgbClr val="FF0000"/>
                </a:solidFill>
              </a:rPr>
              <a:t>2</a:t>
            </a:r>
            <a:r>
              <a:rPr kumimoji="0" lang="ja-JP" altLang="en-US" sz="1400" kern="0" dirty="0">
                <a:solidFill>
                  <a:srgbClr val="FF0000"/>
                </a:solidFill>
              </a:rPr>
              <a:t>回となります</a:t>
            </a:r>
            <a:endParaRPr kumimoji="0" lang="en-US" altLang="ja-JP" sz="1400" kern="0" dirty="0">
              <a:solidFill>
                <a:srgbClr val="FF0000"/>
              </a:solidFill>
            </a:endParaRPr>
          </a:p>
          <a:p>
            <a:pPr lvl="0">
              <a:defRPr/>
            </a:pP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rPr>
              <a:t>※</a:t>
            </a:r>
            <a:r>
              <a:rPr kumimoji="0" lang="ja-JP" altLang="en-US" sz="1400" kern="0" dirty="0">
                <a:solidFill>
                  <a:schemeClr val="tx1">
                    <a:lumMod val="65000"/>
                    <a:lumOff val="35000"/>
                  </a:schemeClr>
                </a:solidFill>
              </a:rPr>
              <a:t>再校の段階では初校でのご指摘事項の反映確認のみとなります。</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50" b="0" i="0" u="none" strike="noStrike" kern="0" cap="none" spc="0" normalizeH="0" baseline="0" noProof="0" dirty="0">
              <a:ln>
                <a:noFill/>
              </a:ln>
              <a:solidFill>
                <a:prstClr val="black"/>
              </a:solidFill>
              <a:effectLst/>
              <a:uLnTx/>
              <a:uFillTx/>
            </a:endParaRPr>
          </a:p>
          <a:p>
            <a:pPr lvl="0">
              <a:defRPr/>
            </a:pPr>
            <a:r>
              <a:rPr kumimoji="0" lang="ja-JP" altLang="en-US" b="1" i="0" u="none" strike="noStrike" kern="0" cap="none" spc="0" normalizeH="0" baseline="0" noProof="0" dirty="0" smtClean="0">
                <a:ln>
                  <a:noFill/>
                </a:ln>
                <a:solidFill>
                  <a:srgbClr val="00569B"/>
                </a:solidFill>
                <a:effectLst/>
                <a:uLnTx/>
                <a:uFillTx/>
              </a:rPr>
              <a:t>❸ </a:t>
            </a:r>
            <a:r>
              <a:rPr kumimoji="0" lang="en-US" altLang="ja-JP" b="1" kern="0" dirty="0">
                <a:solidFill>
                  <a:schemeClr val="tx1">
                    <a:lumMod val="65000"/>
                    <a:lumOff val="35000"/>
                  </a:schemeClr>
                </a:solidFill>
              </a:rPr>
              <a:t>HTML</a:t>
            </a:r>
            <a:r>
              <a:rPr kumimoji="0" lang="ja-JP" altLang="en-US" b="1" kern="0" dirty="0" err="1">
                <a:solidFill>
                  <a:schemeClr val="tx1">
                    <a:lumMod val="65000"/>
                    <a:lumOff val="35000"/>
                  </a:schemeClr>
                </a:solidFill>
              </a:rPr>
              <a:t>での</a:t>
            </a:r>
            <a:r>
              <a:rPr kumimoji="0" lang="ja-JP" altLang="en-US" b="1" kern="0" dirty="0">
                <a:solidFill>
                  <a:schemeClr val="tx1">
                    <a:lumMod val="65000"/>
                    <a:lumOff val="35000"/>
                  </a:schemeClr>
                </a:solidFill>
              </a:rPr>
              <a:t>動作確認</a:t>
            </a:r>
            <a:r>
              <a:rPr kumimoji="0" lang="en-US" altLang="ja-JP" b="1" kern="0" dirty="0">
                <a:solidFill>
                  <a:schemeClr val="tx1">
                    <a:lumMod val="65000"/>
                    <a:lumOff val="35000"/>
                  </a:schemeClr>
                </a:solidFill>
              </a:rPr>
              <a:t>/</a:t>
            </a:r>
            <a:r>
              <a:rPr kumimoji="0" lang="ja-JP" altLang="en-US" b="1" kern="0" dirty="0">
                <a:solidFill>
                  <a:schemeClr val="tx1">
                    <a:lumMod val="65000"/>
                    <a:lumOff val="35000"/>
                  </a:schemeClr>
                </a:solidFill>
              </a:rPr>
              <a:t>校了</a:t>
            </a:r>
            <a:endParaRPr kumimoji="0" lang="en-US" altLang="ja-JP" b="1"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テストサーバー上もしくは</a:t>
            </a:r>
            <a:r>
              <a:rPr kumimoji="0" lang="en-US" altLang="ja-JP" sz="1400" kern="0" dirty="0">
                <a:solidFill>
                  <a:schemeClr val="tx1">
                    <a:lumMod val="65000"/>
                    <a:lumOff val="35000"/>
                  </a:schemeClr>
                </a:solidFill>
              </a:rPr>
              <a:t>HTML</a:t>
            </a:r>
            <a:r>
              <a:rPr kumimoji="0" lang="ja-JP" altLang="en-US" sz="1400" kern="0" dirty="0">
                <a:solidFill>
                  <a:schemeClr val="tx1">
                    <a:lumMod val="65000"/>
                    <a:lumOff val="35000"/>
                  </a:schemeClr>
                </a:solidFill>
              </a:rPr>
              <a:t>ファイルにて、ページの動作確認を行っていただき校了となります。</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rPr>
              <a:t>※</a:t>
            </a:r>
            <a:r>
              <a:rPr kumimoji="0" lang="ja-JP" altLang="en-US" sz="1400" kern="0" dirty="0">
                <a:solidFill>
                  <a:schemeClr val="tx1">
                    <a:lumMod val="65000"/>
                    <a:lumOff val="35000"/>
                  </a:schemeClr>
                </a:solidFill>
              </a:rPr>
              <a:t>原則として、この段階での修正はお受けできません</a:t>
            </a:r>
            <a:r>
              <a:rPr kumimoji="0" lang="ja-JP" altLang="en-US" sz="1400" kern="0" dirty="0" smtClean="0">
                <a:solidFill>
                  <a:schemeClr val="tx1">
                    <a:lumMod val="65000"/>
                    <a:lumOff val="35000"/>
                  </a:schemeClr>
                </a:solidFill>
              </a:rPr>
              <a:t>。</a:t>
            </a:r>
            <a:endParaRPr kumimoji="0" lang="en-US" altLang="ja-JP" sz="1400" kern="0" dirty="0" smtClean="0">
              <a:solidFill>
                <a:schemeClr val="tx1">
                  <a:lumMod val="65000"/>
                  <a:lumOff val="35000"/>
                </a:schemeClr>
              </a:solidFill>
            </a:endParaRPr>
          </a:p>
          <a:p>
            <a:pPr lvl="0">
              <a:defRPr/>
            </a:pPr>
            <a:endParaRPr kumimoji="0" lang="ja-JP" altLang="en-US" sz="1050" kern="0" dirty="0">
              <a:solidFill>
                <a:prstClr val="black"/>
              </a:solidFill>
            </a:endParaRPr>
          </a:p>
          <a:p>
            <a:pPr lvl="0">
              <a:defRPr/>
            </a:pPr>
            <a:r>
              <a:rPr kumimoji="0" lang="ja-JP" altLang="en-US" b="1" kern="0" dirty="0" smtClean="0">
                <a:solidFill>
                  <a:srgbClr val="00569B"/>
                </a:solidFill>
              </a:rPr>
              <a:t>❹</a:t>
            </a:r>
            <a:r>
              <a:rPr kumimoji="0" lang="ja-JP" altLang="en-US" sz="1000" b="1" kern="0" dirty="0">
                <a:solidFill>
                  <a:prstClr val="black"/>
                </a:solidFill>
              </a:rPr>
              <a:t>　</a:t>
            </a:r>
            <a:r>
              <a:rPr kumimoji="0" lang="ja-JP" altLang="en-US" b="1" kern="0" dirty="0" smtClean="0">
                <a:solidFill>
                  <a:schemeClr val="tx1">
                    <a:lumMod val="65000"/>
                    <a:lumOff val="35000"/>
                  </a:schemeClr>
                </a:solidFill>
              </a:rPr>
              <a:t>弊社内</a:t>
            </a:r>
            <a:r>
              <a:rPr kumimoji="0" lang="ja-JP" altLang="en-US" b="1" kern="0" dirty="0">
                <a:solidFill>
                  <a:schemeClr val="tx1">
                    <a:lumMod val="65000"/>
                    <a:lumOff val="35000"/>
                  </a:schemeClr>
                </a:solidFill>
              </a:rPr>
              <a:t>チェック</a:t>
            </a:r>
            <a:r>
              <a:rPr kumimoji="0" lang="en-US" altLang="ja-JP" b="1" kern="0" dirty="0">
                <a:solidFill>
                  <a:schemeClr val="tx1">
                    <a:lumMod val="65000"/>
                    <a:lumOff val="35000"/>
                  </a:schemeClr>
                </a:solidFill>
              </a:rPr>
              <a:t>/</a:t>
            </a:r>
            <a:r>
              <a:rPr kumimoji="0" lang="ja-JP" altLang="en-US" b="1" kern="0" dirty="0">
                <a:solidFill>
                  <a:schemeClr val="tx1">
                    <a:lumMod val="65000"/>
                    <a:lumOff val="35000"/>
                  </a:schemeClr>
                </a:solidFill>
              </a:rPr>
              <a:t>本番環境へのファイルアップ</a:t>
            </a:r>
            <a:endParaRPr kumimoji="0" lang="en-US" altLang="ja-JP" b="1"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弊社において最終確認を行った上で、本番公開を行います。</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50" b="1" i="0" u="none" strike="noStrike" kern="0" cap="none" spc="0" normalizeH="0" baseline="0" noProof="0" dirty="0" smtClean="0">
              <a:ln>
                <a:noFill/>
              </a:ln>
              <a:solidFill>
                <a:schemeClr val="tx1">
                  <a:lumMod val="65000"/>
                  <a:lumOff val="35000"/>
                </a:schemeClr>
              </a:solidFill>
              <a:effectLst/>
              <a:uLnTx/>
              <a:uFillTx/>
            </a:endParaRPr>
          </a:p>
        </p:txBody>
      </p:sp>
      <p:sp>
        <p:nvSpPr>
          <p:cNvPr id="20" name="正方形/長方形 19"/>
          <p:cNvSpPr/>
          <p:nvPr/>
        </p:nvSpPr>
        <p:spPr>
          <a:xfrm>
            <a:off x="3274537" y="1177077"/>
            <a:ext cx="2074697"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noProof="0" dirty="0" smtClean="0">
                <a:solidFill>
                  <a:schemeClr val="bg1"/>
                </a:solidFill>
                <a:latin typeface="メイリオ" panose="020B0604030504040204" pitchFamily="50" charset="-128"/>
                <a:ea typeface="メイリオ" panose="020B0604030504040204" pitchFamily="50" charset="-128"/>
              </a:rPr>
              <a:t>❷デザイン</a:t>
            </a:r>
            <a:r>
              <a:rPr kumimoji="0" lang="ja-JP" altLang="en-US" sz="1400" b="1" kern="0" dirty="0">
                <a:solidFill>
                  <a:schemeClr val="bg1"/>
                </a:solidFill>
                <a:latin typeface="メイリオ" panose="020B0604030504040204" pitchFamily="50" charset="-128"/>
                <a:ea typeface="メイリオ" panose="020B0604030504040204" pitchFamily="50" charset="-128"/>
              </a:rPr>
              <a:t>・</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a:t>
            </a:r>
            <a:r>
              <a:rPr kumimoji="0" lang="ja-JP" altLang="en-US" sz="1400" b="1" i="0" u="none" strike="noStrike" kern="0" cap="none" spc="0" normalizeH="0" baseline="0" noProof="0" dirty="0" smtClean="0">
                <a:ln>
                  <a:noFill/>
                </a:ln>
                <a:solidFill>
                  <a:srgbClr val="FFFFFF"/>
                </a:solidFill>
                <a:effectLst/>
                <a:uLnTx/>
                <a:uFillTx/>
              </a:rPr>
              <a:t>原稿の受け渡し</a:t>
            </a:r>
            <a:r>
              <a:rPr kumimoji="0" lang="ja-JP" altLang="en-US" sz="1400" b="1" i="0" u="none" strike="noStrike" kern="0" cap="none" spc="0" normalizeH="0" baseline="0" noProof="0" dirty="0">
                <a:ln>
                  <a:noFill/>
                </a:ln>
                <a:solidFill>
                  <a:srgbClr val="FFFFFF"/>
                </a:solidFill>
                <a:effectLst/>
                <a:uLnTx/>
                <a:uFillTx/>
              </a:rPr>
              <a:t>　</a:t>
            </a:r>
            <a:endParaRPr kumimoji="0" lang="en-US" altLang="ja-JP" sz="1400" b="1" i="0" u="none" strike="noStrike" kern="0" cap="none" spc="0" normalizeH="0" baseline="0" noProof="0" dirty="0">
              <a:ln>
                <a:noFill/>
              </a:ln>
              <a:solidFill>
                <a:srgbClr val="FFFFFF"/>
              </a:solidFill>
              <a:effectLst/>
              <a:uLnTx/>
              <a:uFillTx/>
            </a:endParaRPr>
          </a:p>
        </p:txBody>
      </p:sp>
      <p:sp>
        <p:nvSpPr>
          <p:cNvPr id="21" name="テキスト ボックス 20"/>
          <p:cNvSpPr txBox="1"/>
          <p:nvPr/>
        </p:nvSpPr>
        <p:spPr>
          <a:xfrm>
            <a:off x="551384" y="1249015"/>
            <a:ext cx="2723153" cy="307777"/>
          </a:xfrm>
          <a:prstGeom prst="rect">
            <a:avLst/>
          </a:prstGeom>
          <a:noFill/>
        </p:spPr>
        <p:txBody>
          <a:bodyPr wrap="square" rtlCol="0">
            <a:spAutoFit/>
          </a:bodyPr>
          <a:lstStyle/>
          <a:p>
            <a:pPr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➊進行確認</a:t>
            </a:r>
          </a:p>
        </p:txBody>
      </p:sp>
      <p:sp>
        <p:nvSpPr>
          <p:cNvPr id="22" name="ホームベース 21"/>
          <p:cNvSpPr/>
          <p:nvPr/>
        </p:nvSpPr>
        <p:spPr>
          <a:xfrm>
            <a:off x="8197641" y="1825753"/>
            <a:ext cx="3154943" cy="336946"/>
          </a:xfrm>
          <a:prstGeom prst="homePlate">
            <a:avLst/>
          </a:prstGeom>
          <a:solidFill>
            <a:schemeClr val="accent5">
              <a:lumMod val="40000"/>
              <a:lumOff val="60000"/>
            </a:schemeClr>
          </a:solidFill>
          <a:ln w="38100" cap="flat" cmpd="sng" algn="ctr">
            <a:solidFill>
              <a:schemeClr val="accent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3" name="ホームベース 22"/>
          <p:cNvSpPr/>
          <p:nvPr/>
        </p:nvSpPr>
        <p:spPr>
          <a:xfrm>
            <a:off x="4586824" y="1825753"/>
            <a:ext cx="5118494" cy="367718"/>
          </a:xfrm>
          <a:prstGeom prst="homePlate">
            <a:avLst/>
          </a:prstGeom>
          <a:solidFill>
            <a:schemeClr val="accent5">
              <a:lumMod val="40000"/>
              <a:lumOff val="60000"/>
            </a:schemeClr>
          </a:solidFill>
          <a:ln w="38100" cap="flat" cmpd="sng" algn="ctr">
            <a:solidFill>
              <a:schemeClr val="accent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4" name="ホームベース 23"/>
          <p:cNvSpPr/>
          <p:nvPr/>
        </p:nvSpPr>
        <p:spPr>
          <a:xfrm>
            <a:off x="3317728" y="1825753"/>
            <a:ext cx="4339706" cy="356034"/>
          </a:xfrm>
          <a:prstGeom prst="homePlate">
            <a:avLst/>
          </a:prstGeom>
          <a:solidFill>
            <a:schemeClr val="accent5">
              <a:lumMod val="40000"/>
              <a:lumOff val="60000"/>
            </a:schemeClr>
          </a:solidFill>
          <a:ln w="38100" cap="flat" cmpd="sng" algn="ctr">
            <a:solidFill>
              <a:schemeClr val="accent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5" name="ホームベース 24"/>
          <p:cNvSpPr/>
          <p:nvPr/>
        </p:nvSpPr>
        <p:spPr>
          <a:xfrm>
            <a:off x="2104870" y="1825753"/>
            <a:ext cx="3612430" cy="343586"/>
          </a:xfrm>
          <a:prstGeom prst="homePlate">
            <a:avLst/>
          </a:prstGeom>
          <a:solidFill>
            <a:schemeClr val="accent5">
              <a:lumMod val="40000"/>
              <a:lumOff val="60000"/>
            </a:schemeClr>
          </a:solidFill>
          <a:ln w="38100" cap="flat" cmpd="sng" algn="ctr">
            <a:solidFill>
              <a:schemeClr val="accent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6" name="ホームベース 25"/>
          <p:cNvSpPr/>
          <p:nvPr/>
        </p:nvSpPr>
        <p:spPr>
          <a:xfrm>
            <a:off x="845959" y="1825752"/>
            <a:ext cx="2251095" cy="374359"/>
          </a:xfrm>
          <a:prstGeom prst="homePlate">
            <a:avLst/>
          </a:prstGeom>
          <a:solidFill>
            <a:schemeClr val="accent5">
              <a:lumMod val="40000"/>
              <a:lumOff val="60000"/>
            </a:schemeClr>
          </a:solidFill>
          <a:ln w="38100" cap="flat" cmpd="sng" algn="ctr">
            <a:solidFill>
              <a:schemeClr val="accent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7" name="正方形/長方形 26"/>
          <p:cNvSpPr/>
          <p:nvPr/>
        </p:nvSpPr>
        <p:spPr>
          <a:xfrm>
            <a:off x="5594380" y="1876948"/>
            <a:ext cx="2074698"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掲載</a:t>
            </a:r>
            <a:r>
              <a:rPr kumimoji="0" lang="en-US" altLang="ja-JP" sz="1400" b="1" kern="0" noProof="0" dirty="0" smtClean="0">
                <a:solidFill>
                  <a:srgbClr val="FFFFFF"/>
                </a:solidFill>
              </a:rPr>
              <a:t>2</a:t>
            </a:r>
            <a:r>
              <a:rPr kumimoji="0" lang="ja-JP" altLang="en-US" sz="1400" b="1" kern="0" noProof="0" dirty="0" smtClean="0">
                <a:solidFill>
                  <a:srgbClr val="FFFFFF"/>
                </a:solidFill>
              </a:rPr>
              <a:t>週間前</a:t>
            </a:r>
            <a:endParaRPr kumimoji="0" lang="ja-JP" altLang="en-US" sz="1400" b="1" i="0" u="none" strike="noStrike" kern="0" cap="none" spc="0" normalizeH="0" baseline="0" noProof="0" dirty="0">
              <a:ln>
                <a:noFill/>
              </a:ln>
              <a:solidFill>
                <a:srgbClr val="FFFFFF"/>
              </a:solidFill>
              <a:effectLst/>
              <a:uLnTx/>
              <a:uFillTx/>
            </a:endParaRPr>
          </a:p>
        </p:txBody>
      </p:sp>
      <p:sp>
        <p:nvSpPr>
          <p:cNvPr id="28" name="正方形/長方形 27"/>
          <p:cNvSpPr/>
          <p:nvPr/>
        </p:nvSpPr>
        <p:spPr>
          <a:xfrm>
            <a:off x="7804827" y="1877199"/>
            <a:ext cx="1809118" cy="307274"/>
          </a:xfrm>
          <a:prstGeom prst="rect">
            <a:avLst/>
          </a:prstGeom>
          <a:noFill/>
        </p:spPr>
        <p:txBody>
          <a:bodyPr wrap="square">
            <a:spAutoFit/>
          </a:bodyPr>
          <a:lstStyle/>
          <a:p>
            <a:pPr lvl="0" algn="ctr">
              <a:defRPr/>
            </a:pPr>
            <a:r>
              <a:rPr kumimoji="0" lang="ja-JP" altLang="en-US" sz="1400" b="1" kern="0" dirty="0" smtClean="0">
                <a:solidFill>
                  <a:schemeClr val="bg1"/>
                </a:solidFill>
                <a:latin typeface="メイリオ" panose="020B0604030504040204" pitchFamily="50" charset="-128"/>
                <a:ea typeface="メイリオ" panose="020B0604030504040204" pitchFamily="50" charset="-128"/>
              </a:rPr>
              <a:t>掲載</a:t>
            </a:r>
            <a:r>
              <a:rPr kumimoji="0" lang="en-US" altLang="ja-JP" sz="1400" b="1" kern="0" dirty="0" smtClean="0">
                <a:solidFill>
                  <a:schemeClr val="bg1"/>
                </a:solidFill>
                <a:latin typeface="メイリオ" panose="020B0604030504040204" pitchFamily="50" charset="-128"/>
                <a:ea typeface="メイリオ" panose="020B0604030504040204" pitchFamily="50" charset="-128"/>
              </a:rPr>
              <a:t>1</a:t>
            </a:r>
            <a:r>
              <a:rPr kumimoji="0" lang="ja-JP" altLang="en-US" sz="1400" b="1" i="0" u="none" strike="noStrike" kern="0" cap="none" spc="0" normalizeH="0" baseline="0" noProof="0" dirty="0" smtClean="0">
                <a:ln>
                  <a:noFill/>
                </a:ln>
                <a:solidFill>
                  <a:srgbClr val="FFFFFF"/>
                </a:solidFill>
                <a:effectLst/>
                <a:uLnTx/>
                <a:uFillTx/>
              </a:rPr>
              <a:t>週間前</a:t>
            </a:r>
            <a:endParaRPr kumimoji="0" lang="ja-JP" altLang="en-US" sz="1400" b="1" i="0" u="none" strike="noStrike" kern="0" cap="none" spc="0" normalizeH="0" baseline="0" noProof="0" dirty="0">
              <a:ln>
                <a:noFill/>
              </a:ln>
              <a:solidFill>
                <a:srgbClr val="FFFFFF"/>
              </a:solidFill>
              <a:effectLst/>
              <a:uLnTx/>
              <a:uFillTx/>
            </a:endParaRPr>
          </a:p>
        </p:txBody>
      </p:sp>
      <p:sp>
        <p:nvSpPr>
          <p:cNvPr id="29" name="正方形/長方形 28"/>
          <p:cNvSpPr/>
          <p:nvPr/>
        </p:nvSpPr>
        <p:spPr>
          <a:xfrm>
            <a:off x="9421903" y="1854922"/>
            <a:ext cx="2074697"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30" name="正方形/長方形 29"/>
          <p:cNvSpPr/>
          <p:nvPr/>
        </p:nvSpPr>
        <p:spPr>
          <a:xfrm>
            <a:off x="3421930" y="1885745"/>
            <a:ext cx="2074697"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noProof="0" dirty="0" smtClean="0">
                <a:solidFill>
                  <a:schemeClr val="bg1"/>
                </a:solidFill>
                <a:latin typeface="メイリオ" panose="020B0604030504040204" pitchFamily="50" charset="-128"/>
                <a:ea typeface="メイリオ" panose="020B0604030504040204" pitchFamily="50" charset="-128"/>
              </a:rPr>
              <a:t>掲載</a:t>
            </a:r>
            <a:r>
              <a:rPr kumimoji="0" lang="en-US" altLang="ja-JP" sz="1400" b="1" kern="0" noProof="0" dirty="0" smtClean="0">
                <a:solidFill>
                  <a:schemeClr val="bg1"/>
                </a:solidFill>
                <a:latin typeface="メイリオ" panose="020B0604030504040204" pitchFamily="50" charset="-128"/>
                <a:ea typeface="メイリオ" panose="020B0604030504040204" pitchFamily="50" charset="-128"/>
              </a:rPr>
              <a:t>2</a:t>
            </a:r>
            <a:r>
              <a:rPr kumimoji="0" lang="ja-JP" altLang="en-US" sz="1400" b="1" kern="0" noProof="0" dirty="0" smtClean="0">
                <a:solidFill>
                  <a:schemeClr val="bg1"/>
                </a:solidFill>
                <a:latin typeface="メイリオ" panose="020B0604030504040204" pitchFamily="50" charset="-128"/>
                <a:ea typeface="メイリオ" panose="020B0604030504040204" pitchFamily="50" charset="-128"/>
              </a:rPr>
              <a:t>カ月前</a:t>
            </a:r>
            <a:endParaRPr kumimoji="0" lang="en-US" altLang="ja-JP" sz="1400" b="1" i="0" u="none" strike="noStrike" kern="0" cap="none" spc="0" normalizeH="0" baseline="0" noProof="0" dirty="0">
              <a:ln>
                <a:noFill/>
              </a:ln>
              <a:solidFill>
                <a:srgbClr val="FFFFFF"/>
              </a:solidFill>
              <a:effectLst/>
              <a:uLnTx/>
              <a:uFillTx/>
            </a:endParaRPr>
          </a:p>
        </p:txBody>
      </p:sp>
      <p:sp>
        <p:nvSpPr>
          <p:cNvPr id="31" name="テキスト ボックス 30"/>
          <p:cNvSpPr txBox="1"/>
          <p:nvPr/>
        </p:nvSpPr>
        <p:spPr>
          <a:xfrm>
            <a:off x="551384" y="1897087"/>
            <a:ext cx="2723153" cy="307777"/>
          </a:xfrm>
          <a:prstGeom prst="rect">
            <a:avLst/>
          </a:prstGeom>
          <a:noFill/>
        </p:spPr>
        <p:txBody>
          <a:bodyPr wrap="square" rtlCol="0">
            <a:spAutoFit/>
          </a:bodyPr>
          <a:lstStyle/>
          <a:p>
            <a:pPr algn="ctr">
              <a:defRPr/>
            </a:pPr>
            <a:r>
              <a:rPr kumimoji="0" lang="ja-JP" altLang="en-US" sz="1400" b="1" kern="0" dirty="0" smtClean="0">
                <a:solidFill>
                  <a:schemeClr val="bg1"/>
                </a:solidFill>
                <a:latin typeface="メイリオ" panose="020B0604030504040204" pitchFamily="50" charset="-128"/>
                <a:ea typeface="メイリオ" panose="020B0604030504040204" pitchFamily="50" charset="-128"/>
              </a:rPr>
              <a:t>掲載</a:t>
            </a:r>
            <a:r>
              <a:rPr kumimoji="0" lang="en-US" altLang="ja-JP" sz="1400" b="1" kern="0" dirty="0" smtClean="0">
                <a:solidFill>
                  <a:schemeClr val="bg1"/>
                </a:solidFill>
                <a:latin typeface="メイリオ" panose="020B0604030504040204" pitchFamily="50" charset="-128"/>
                <a:ea typeface="メイリオ" panose="020B0604030504040204" pitchFamily="50" charset="-128"/>
              </a:rPr>
              <a:t>2</a:t>
            </a:r>
            <a:r>
              <a:rPr kumimoji="0" lang="ja-JP" altLang="en-US" sz="1400" b="1" kern="0" dirty="0" smtClean="0">
                <a:solidFill>
                  <a:schemeClr val="bg1"/>
                </a:solidFill>
                <a:latin typeface="メイリオ" panose="020B0604030504040204" pitchFamily="50" charset="-128"/>
                <a:ea typeface="メイリオ" panose="020B0604030504040204" pitchFamily="50" charset="-128"/>
              </a:rPr>
              <a:t>カ月半前</a:t>
            </a:r>
            <a:endParaRPr kumimoji="0" lang="ja-JP" altLang="en-US" sz="1400" b="1" kern="0" dirty="0">
              <a:solidFill>
                <a:schemeClr val="bg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7732934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販売制限</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6" name="Text Box 1031"/>
          <p:cNvSpPr txBox="1">
            <a:spLocks noChangeArrowheads="1"/>
          </p:cNvSpPr>
          <p:nvPr/>
        </p:nvSpPr>
        <p:spPr bwMode="auto">
          <a:xfrm>
            <a:off x="479376" y="1037049"/>
            <a:ext cx="11305256"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Yahoo</a:t>
            </a:r>
            <a:r>
              <a:rPr kumimoji="1" lang="en-US" altLang="ja-JP" sz="1200" b="0" i="0" u="none" strike="noStrike" kern="1200" cap="none" spc="0" normalizeH="0" baseline="0" noProof="0" dirty="0" smtClean="0">
                <a:ln>
                  <a:noFill/>
                </a:ln>
                <a:solidFill>
                  <a:prstClr val="black"/>
                </a:solidFill>
                <a:effectLst/>
                <a:uLnTx/>
                <a:uFillTx/>
                <a:latin typeface="メイリオ"/>
                <a:ea typeface="メイリオ"/>
                <a:cs typeface="+mn-cs"/>
              </a:rPr>
              <a:t>!</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ファイナンスタイアップの</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実施は原則不可となります。</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lvl="0">
              <a:spcBef>
                <a:spcPct val="0"/>
              </a:spcBef>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ただし、以下に該当しない業種やサービスでも、プロモーション内容や取り上げるテーマ等によっては</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a:t>
            </a:r>
            <a:endParaRPr kumimoji="1" lang="en-US" altLang="ja-JP" sz="1200" b="0" i="0" u="none" strike="noStrike" kern="1200" cap="none" spc="0" normalizeH="0" baseline="0" noProof="0" dirty="0" smtClean="0">
              <a:ln>
                <a:noFill/>
              </a:ln>
              <a:solidFill>
                <a:prstClr val="black"/>
              </a:solidFill>
              <a:effectLst/>
              <a:uLnTx/>
              <a:uFillTx/>
              <a:latin typeface="メイリオ"/>
              <a:ea typeface="メイリオ"/>
              <a:cs typeface="+mn-cs"/>
            </a:endParaRPr>
          </a:p>
          <a:p>
            <a:pPr lvl="0">
              <a:spcBef>
                <a:spcPct val="0"/>
              </a:spcBef>
              <a:defRPr/>
            </a:pPr>
            <a:r>
              <a:rPr lang="en-US" altLang="ja-JP" sz="1200" dirty="0" smtClean="0">
                <a:solidFill>
                  <a:prstClr val="black"/>
                </a:solidFill>
              </a:rPr>
              <a:t>Yahoo</a:t>
            </a:r>
            <a:r>
              <a:rPr lang="en-US" altLang="ja-JP" sz="1200" dirty="0">
                <a:solidFill>
                  <a:prstClr val="black"/>
                </a:solidFill>
              </a:rPr>
              <a:t>!</a:t>
            </a:r>
            <a:r>
              <a:rPr lang="ja-JP" altLang="en-US" sz="1200" dirty="0">
                <a:solidFill>
                  <a:prstClr val="black"/>
                </a:solidFill>
              </a:rPr>
              <a:t>ファイナンスタイアップを</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実施</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いただけない場合がありますので</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、必ず</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事前に掲載可否を弊社にお問い合わせください</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a:t>
            </a:r>
            <a:endParaRPr kumimoji="1" lang="en-US" altLang="ja-JP" sz="1200" b="0" i="0" u="none" strike="noStrike" kern="1200" cap="none" spc="0" normalizeH="0" baseline="0" noProof="0" dirty="0" smtClean="0">
              <a:ln>
                <a:noFill/>
              </a:ln>
              <a:solidFill>
                <a:prstClr val="black"/>
              </a:solidFill>
              <a:effectLst/>
              <a:uLnTx/>
              <a:uFillTx/>
              <a:latin typeface="メイリオ"/>
              <a:ea typeface="メイリオ"/>
              <a:cs typeface="+mn-cs"/>
            </a:endParaRPr>
          </a:p>
          <a:p>
            <a:pPr lvl="0">
              <a:spcBef>
                <a:spcPct val="0"/>
              </a:spcBef>
              <a:defRPr/>
            </a:pP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また</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、広告主様のサイトが弊社の広告掲載基準を満たすことが</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a:t>
            </a:r>
            <a:r>
              <a:rPr lang="en-US" altLang="ja-JP" sz="1200" dirty="0" smtClean="0">
                <a:solidFill>
                  <a:prstClr val="black"/>
                </a:solidFill>
              </a:rPr>
              <a:t>Yahoo</a:t>
            </a:r>
            <a:r>
              <a:rPr lang="en-US" altLang="ja-JP" sz="1200" dirty="0">
                <a:solidFill>
                  <a:prstClr val="black"/>
                </a:solidFill>
              </a:rPr>
              <a:t>!</a:t>
            </a:r>
            <a:r>
              <a:rPr lang="ja-JP" altLang="en-US" sz="1200" dirty="0">
                <a:solidFill>
                  <a:prstClr val="black"/>
                </a:solidFill>
              </a:rPr>
              <a:t>ファイナンスタイアップ実施</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の条件となります。</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R="0" indent="0" fontAlgn="auto">
              <a:lnSpc>
                <a:spcPct val="100000"/>
              </a:lnSpc>
              <a:spcBef>
                <a:spcPct val="0"/>
              </a:spcBef>
              <a:spcAft>
                <a:spcPts val="0"/>
              </a:spcAft>
              <a:buClrTx/>
              <a:buSzTx/>
              <a:buFontTx/>
              <a:buNone/>
              <a:tabLst/>
              <a:defRPr/>
            </a:pPr>
            <a:r>
              <a:rPr lang="ja-JP" altLang="en-US" sz="1200" dirty="0">
                <a:solidFill>
                  <a:prstClr val="black"/>
                </a:solidFill>
                <a:latin typeface="メイリオ"/>
                <a:ea typeface="メイリオ"/>
              </a:rPr>
              <a:t>・</a:t>
            </a:r>
            <a:r>
              <a:rPr lang="zh-TW" altLang="en-US" sz="1200" dirty="0">
                <a:solidFill>
                  <a:prstClr val="black"/>
                </a:solidFill>
                <a:latin typeface="メイリオ"/>
                <a:ea typeface="メイリオ"/>
              </a:rPr>
              <a:t>消費者金融業（消費者向無担保貸金業）</a:t>
            </a:r>
            <a:r>
              <a:rPr lang="ja-JP" altLang="en-US" sz="1200" dirty="0" err="1">
                <a:solidFill>
                  <a:prstClr val="black"/>
                </a:solidFill>
                <a:latin typeface="メイリオ"/>
                <a:ea typeface="メイリオ"/>
              </a:rPr>
              <a:t>、</a:t>
            </a:r>
            <a:r>
              <a:rPr lang="ja-JP" altLang="en-US" sz="1200" dirty="0">
                <a:solidFill>
                  <a:prstClr val="black"/>
                </a:solidFill>
                <a:latin typeface="メイリオ"/>
                <a:ea typeface="メイリオ"/>
              </a:rPr>
              <a:t>商工ローン、手形割引、その他ハイリスク型の金融商品</a:t>
            </a:r>
          </a:p>
          <a:p>
            <a:pPr marR="0" indent="0" fontAlgn="auto">
              <a:lnSpc>
                <a:spcPct val="100000"/>
              </a:lnSpc>
              <a:spcBef>
                <a:spcPct val="0"/>
              </a:spcBef>
              <a:spcAft>
                <a:spcPts val="0"/>
              </a:spcAft>
              <a:buClrTx/>
              <a:buSzTx/>
              <a:buFontTx/>
              <a:buNone/>
              <a:tabLst/>
              <a:defRPr/>
            </a:pPr>
            <a:r>
              <a:rPr lang="ja-JP" altLang="en-US" sz="1200" dirty="0">
                <a:solidFill>
                  <a:prstClr val="black"/>
                </a:solidFill>
                <a:latin typeface="メイリオ"/>
                <a:ea typeface="メイリオ"/>
              </a:rPr>
              <a:t>・パチンコ・パチスロの営業および機種、カジノ（企業広告含む）、ギャンブル</a:t>
            </a:r>
            <a:endParaRPr lang="en-US" altLang="ja-JP" sz="1200" dirty="0">
              <a:solidFill>
                <a:prstClr val="black"/>
              </a:solidFill>
              <a:latin typeface="メイリオ"/>
              <a:ea typeface="メイリオ"/>
            </a:endParaRPr>
          </a:p>
          <a:p>
            <a:pPr marR="0" indent="0" fontAlgn="auto">
              <a:lnSpc>
                <a:spcPct val="100000"/>
              </a:lnSpc>
              <a:spcBef>
                <a:spcPct val="0"/>
              </a:spcBef>
              <a:spcAft>
                <a:spcPts val="0"/>
              </a:spcAft>
              <a:buClrTx/>
              <a:buSzTx/>
              <a:buFontTx/>
              <a:buNone/>
              <a:tabLst/>
              <a:defRPr/>
            </a:pPr>
            <a:r>
              <a:rPr lang="ja-JP" altLang="en-US" sz="1200" dirty="0">
                <a:solidFill>
                  <a:prstClr val="black"/>
                </a:solidFill>
                <a:latin typeface="メイリオ"/>
                <a:ea typeface="メイリオ"/>
              </a:rPr>
              <a:t>・レーシック、美容整形・美容外科・美容皮膚科、その他医療機関全般</a:t>
            </a:r>
            <a:endParaRPr lang="en-US" altLang="ja-JP" sz="1200" dirty="0">
              <a:solidFill>
                <a:prstClr val="black"/>
              </a:solidFill>
              <a:latin typeface="メイリオ"/>
              <a:ea typeface="メイリオ"/>
            </a:endParaRPr>
          </a:p>
          <a:p>
            <a:pPr marR="0" indent="0" fontAlgn="auto">
              <a:lnSpc>
                <a:spcPct val="100000"/>
              </a:lnSpc>
              <a:spcBef>
                <a:spcPct val="0"/>
              </a:spcBef>
              <a:spcAft>
                <a:spcPts val="0"/>
              </a:spcAft>
              <a:buClrTx/>
              <a:buSzTx/>
              <a:buFontTx/>
              <a:buNone/>
              <a:tabLst/>
              <a:defRPr/>
            </a:pPr>
            <a:r>
              <a:rPr lang="ja-JP" altLang="en-US" sz="1200" dirty="0">
                <a:solidFill>
                  <a:prstClr val="black"/>
                </a:solidFill>
                <a:latin typeface="メイリオ"/>
                <a:ea typeface="メイリオ"/>
              </a:rPr>
              <a:t>・占い</a:t>
            </a:r>
            <a:endParaRPr lang="en-US" altLang="ja-JP" sz="1200" dirty="0">
              <a:solidFill>
                <a:prstClr val="black"/>
              </a:solidFill>
              <a:latin typeface="メイリオ"/>
              <a:ea typeface="メイリオ"/>
            </a:endParaRPr>
          </a:p>
          <a:p>
            <a:pPr marR="0" indent="0" fontAlgn="auto">
              <a:lnSpc>
                <a:spcPct val="100000"/>
              </a:lnSpc>
              <a:spcBef>
                <a:spcPct val="0"/>
              </a:spcBef>
              <a:spcAft>
                <a:spcPts val="0"/>
              </a:spcAft>
              <a:buClrTx/>
              <a:buSzTx/>
              <a:buFontTx/>
              <a:buNone/>
              <a:tabLst/>
              <a:defRPr/>
            </a:pPr>
            <a:r>
              <a:rPr lang="ja-JP" altLang="en-US" sz="1200" dirty="0">
                <a:solidFill>
                  <a:prstClr val="black"/>
                </a:solidFill>
                <a:latin typeface="メイリオ"/>
                <a:ea typeface="メイリオ"/>
              </a:rPr>
              <a:t>・出会い系サイト、結婚紹介（インターネット異性紹介事業）</a:t>
            </a:r>
            <a:endParaRPr lang="en-US" altLang="ja-JP" sz="1200" dirty="0">
              <a:solidFill>
                <a:prstClr val="black"/>
              </a:solidFill>
              <a:latin typeface="メイリオ"/>
              <a:ea typeface="メイリオ"/>
            </a:endParaRPr>
          </a:p>
          <a:p>
            <a:pPr marR="0" indent="0" fontAlgn="auto">
              <a:lnSpc>
                <a:spcPct val="100000"/>
              </a:lnSpc>
              <a:spcBef>
                <a:spcPct val="0"/>
              </a:spcBef>
              <a:spcAft>
                <a:spcPts val="0"/>
              </a:spcAft>
              <a:buClrTx/>
              <a:buSzTx/>
              <a:buFontTx/>
              <a:buNone/>
              <a:tabLst/>
              <a:defRPr/>
            </a:pPr>
            <a:r>
              <a:rPr lang="ja-JP" altLang="en-US" sz="1200" dirty="0">
                <a:solidFill>
                  <a:prstClr val="black"/>
                </a:solidFill>
                <a:latin typeface="メイリオ"/>
                <a:ea typeface="メイリオ"/>
              </a:rPr>
              <a:t>・団体による意見広告</a:t>
            </a:r>
            <a:endParaRPr lang="en-US" altLang="ja-JP" sz="1200" dirty="0">
              <a:solidFill>
                <a:prstClr val="black"/>
              </a:solidFill>
              <a:latin typeface="メイリオ"/>
              <a:ea typeface="メイリオ"/>
            </a:endParaRPr>
          </a:p>
          <a:p>
            <a:pPr marR="0" indent="0" fontAlgn="auto">
              <a:lnSpc>
                <a:spcPct val="100000"/>
              </a:lnSpc>
              <a:spcBef>
                <a:spcPct val="0"/>
              </a:spcBef>
              <a:spcAft>
                <a:spcPts val="0"/>
              </a:spcAft>
              <a:buClrTx/>
              <a:buSzTx/>
              <a:buFontTx/>
              <a:buNone/>
              <a:tabLst/>
              <a:defRPr/>
            </a:pPr>
            <a:r>
              <a:rPr lang="ja-JP" altLang="en-US" sz="1200" dirty="0">
                <a:solidFill>
                  <a:prstClr val="black"/>
                </a:solidFill>
                <a:latin typeface="メイリオ"/>
                <a:ea typeface="メイリオ"/>
              </a:rPr>
              <a:t>・</a:t>
            </a:r>
            <a:r>
              <a:rPr lang="zh-TW" altLang="en-US" sz="1200" dirty="0">
                <a:solidFill>
                  <a:prstClr val="black"/>
                </a:solidFill>
                <a:latin typeface="メイリオ"/>
                <a:ea typeface="メイリオ"/>
              </a:rPr>
              <a:t>宗教団体、活動</a:t>
            </a:r>
            <a:endParaRPr lang="en-US" altLang="zh-TW" sz="1200" dirty="0">
              <a:solidFill>
                <a:prstClr val="black"/>
              </a:solidFill>
              <a:latin typeface="メイリオ"/>
              <a:ea typeface="メイリオ"/>
            </a:endParaRPr>
          </a:p>
        </p:txBody>
      </p:sp>
    </p:spTree>
    <p:extLst>
      <p:ext uri="{BB962C8B-B14F-4D97-AF65-F5344CB8AC3E}">
        <p14:creationId xmlns:p14="http://schemas.microsoft.com/office/powerpoint/2010/main" val="33214258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効果検証レポート</a:t>
            </a:r>
            <a:endParaRPr kumimoji="1" lang="ja-JP" altLang="en-US" dirty="0"/>
          </a:p>
        </p:txBody>
      </p:sp>
      <p:sp>
        <p:nvSpPr>
          <p:cNvPr id="5"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9</a:t>
            </a:fld>
            <a:endParaRPr lang="ja-JP" altLang="en-US" dirty="0"/>
          </a:p>
        </p:txBody>
      </p:sp>
      <p:sp>
        <p:nvSpPr>
          <p:cNvPr id="10" name="正方形/長方形 9"/>
          <p:cNvSpPr/>
          <p:nvPr/>
        </p:nvSpPr>
        <p:spPr>
          <a:xfrm>
            <a:off x="767408" y="1628800"/>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4" name="正方形/長方形 23"/>
          <p:cNvSpPr/>
          <p:nvPr/>
        </p:nvSpPr>
        <p:spPr>
          <a:xfrm>
            <a:off x="695400" y="1115452"/>
            <a:ext cx="11017224" cy="369332"/>
          </a:xfrm>
          <a:prstGeom prst="rect">
            <a:avLst/>
          </a:prstGeom>
        </p:spPr>
        <p:txBody>
          <a:bodyPr wrap="square">
            <a:spAutoFit/>
          </a:bodyPr>
          <a:lstStyle/>
          <a:p>
            <a:r>
              <a:rPr lang="ja-JP" altLang="en-US" b="1" dirty="0" smtClean="0">
                <a:latin typeface="+mn-ea"/>
              </a:rPr>
              <a:t>タイアップ実施</a:t>
            </a:r>
            <a:r>
              <a:rPr lang="ja-JP" altLang="en-US" b="1" dirty="0">
                <a:latin typeface="+mn-ea"/>
              </a:rPr>
              <a:t>効果のレポーティングを行います</a:t>
            </a:r>
            <a:r>
              <a:rPr lang="ja-JP" altLang="en-US" b="1" dirty="0" smtClean="0">
                <a:latin typeface="+mn-ea"/>
              </a:rPr>
              <a:t>。エクセルでお渡しいたします。</a:t>
            </a:r>
            <a:endParaRPr lang="en-US" altLang="ja-JP" b="1" dirty="0">
              <a:latin typeface="+mn-ea"/>
            </a:endParaRPr>
          </a:p>
        </p:txBody>
      </p:sp>
      <p:sp>
        <p:nvSpPr>
          <p:cNvPr id="27" name="正方形/長方形 26"/>
          <p:cNvSpPr/>
          <p:nvPr/>
        </p:nvSpPr>
        <p:spPr>
          <a:xfrm>
            <a:off x="883419" y="1690843"/>
            <a:ext cx="5328592" cy="369332"/>
          </a:xfrm>
          <a:prstGeom prst="rect">
            <a:avLst/>
          </a:prstGeom>
        </p:spPr>
        <p:txBody>
          <a:bodyPr wrap="square">
            <a:spAutoFit/>
          </a:bodyPr>
          <a:lstStyle/>
          <a:p>
            <a:pPr lvl="0"/>
            <a:r>
              <a:rPr lang="ja-JP" altLang="en-US" b="1" dirty="0" smtClean="0">
                <a:solidFill>
                  <a:schemeClr val="bg1"/>
                </a:solidFill>
              </a:rPr>
              <a:t>集客数、広告主様</a:t>
            </a:r>
            <a:r>
              <a:rPr lang="ja-JP" altLang="en-US" b="1" dirty="0">
                <a:solidFill>
                  <a:schemeClr val="bg1"/>
                </a:solidFill>
              </a:rPr>
              <a:t>ページ</a:t>
            </a:r>
            <a:r>
              <a:rPr lang="ja-JP" altLang="en-US" b="1" dirty="0" smtClean="0">
                <a:solidFill>
                  <a:schemeClr val="bg1"/>
                </a:solidFill>
              </a:rPr>
              <a:t>への送客数</a:t>
            </a:r>
            <a:endParaRPr lang="en-US" altLang="ja-JP" b="1" dirty="0">
              <a:solidFill>
                <a:schemeClr val="bg1"/>
              </a:solidFill>
            </a:endParaRPr>
          </a:p>
        </p:txBody>
      </p:sp>
      <p:sp>
        <p:nvSpPr>
          <p:cNvPr id="28" name="正方形/長方形 27"/>
          <p:cNvSpPr/>
          <p:nvPr/>
        </p:nvSpPr>
        <p:spPr>
          <a:xfrm>
            <a:off x="767408" y="2142873"/>
            <a:ext cx="7521916" cy="2308324"/>
          </a:xfrm>
          <a:prstGeom prst="rect">
            <a:avLst/>
          </a:prstGeom>
        </p:spPr>
        <p:txBody>
          <a:bodyPr wrap="square">
            <a:spAutoFit/>
          </a:bodyPr>
          <a:lstStyle/>
          <a:p>
            <a:r>
              <a:rPr lang="ja-JP" altLang="en-US" dirty="0" smtClean="0">
                <a:latin typeface="+mn-ea"/>
              </a:rPr>
              <a:t>■タイアップページ</a:t>
            </a:r>
            <a:endParaRPr lang="en-US" altLang="ja-JP" dirty="0" smtClean="0">
              <a:latin typeface="+mn-ea"/>
            </a:endParaRPr>
          </a:p>
          <a:p>
            <a:r>
              <a:rPr lang="ja-JP" altLang="en-US" dirty="0" smtClean="0">
                <a:latin typeface="+mn-ea"/>
              </a:rPr>
              <a:t>・デイリーの</a:t>
            </a:r>
            <a:r>
              <a:rPr lang="en-US" altLang="ja-JP" dirty="0" smtClean="0">
                <a:latin typeface="+mn-ea"/>
              </a:rPr>
              <a:t>PV</a:t>
            </a:r>
          </a:p>
          <a:p>
            <a:r>
              <a:rPr lang="ja-JP" altLang="en-US" dirty="0" smtClean="0">
                <a:latin typeface="+mn-ea"/>
              </a:rPr>
              <a:t>・タイアップ内の広告主様ページへの誘導枠クリック数・率</a:t>
            </a:r>
            <a:endParaRPr lang="en-US" altLang="ja-JP" dirty="0" smtClean="0">
              <a:latin typeface="+mn-ea"/>
            </a:endParaRPr>
          </a:p>
          <a:p>
            <a:endParaRPr lang="en-US" altLang="ja-JP" dirty="0">
              <a:latin typeface="+mn-ea"/>
            </a:endParaRPr>
          </a:p>
          <a:p>
            <a:r>
              <a:rPr lang="ja-JP" altLang="en-US" dirty="0" smtClean="0">
                <a:latin typeface="+mn-ea"/>
              </a:rPr>
              <a:t>■編集誘導枠</a:t>
            </a:r>
            <a:endParaRPr lang="en-US" altLang="ja-JP" dirty="0" smtClean="0">
              <a:latin typeface="+mn-ea"/>
            </a:endParaRPr>
          </a:p>
          <a:p>
            <a:r>
              <a:rPr lang="ja-JP" altLang="en-US" dirty="0">
                <a:latin typeface="+mn-ea"/>
              </a:rPr>
              <a:t>・デイリーの</a:t>
            </a:r>
            <a:r>
              <a:rPr lang="en-US" altLang="ja-JP" dirty="0">
                <a:latin typeface="+mn-ea"/>
              </a:rPr>
              <a:t>PV</a:t>
            </a:r>
          </a:p>
          <a:p>
            <a:r>
              <a:rPr lang="ja-JP" altLang="en-US" dirty="0" smtClean="0">
                <a:latin typeface="+mn-ea"/>
              </a:rPr>
              <a:t>・クリック数</a:t>
            </a:r>
            <a:r>
              <a:rPr lang="ja-JP" altLang="en-US" dirty="0">
                <a:latin typeface="+mn-ea"/>
              </a:rPr>
              <a:t>・率</a:t>
            </a:r>
            <a:endParaRPr lang="en-US" altLang="ja-JP" dirty="0">
              <a:latin typeface="+mn-ea"/>
            </a:endParaRPr>
          </a:p>
          <a:p>
            <a:endParaRPr lang="en-US" altLang="ja-JP" dirty="0" smtClean="0">
              <a:latin typeface="+mn-ea"/>
            </a:endParaRPr>
          </a:p>
        </p:txBody>
      </p:sp>
      <p:sp>
        <p:nvSpPr>
          <p:cNvPr id="25" name="正方形/長方形 24"/>
          <p:cNvSpPr/>
          <p:nvPr/>
        </p:nvSpPr>
        <p:spPr>
          <a:xfrm>
            <a:off x="6528048" y="3855819"/>
            <a:ext cx="2697380" cy="307777"/>
          </a:xfrm>
          <a:prstGeom prst="rect">
            <a:avLst/>
          </a:prstGeom>
        </p:spPr>
        <p:txBody>
          <a:bodyPr wrap="square">
            <a:spAutoFit/>
          </a:bodyPr>
          <a:lstStyle/>
          <a:p>
            <a:r>
              <a:rPr lang="ja-JP" altLang="en-US" sz="1400" dirty="0" smtClean="0">
                <a:latin typeface="+mn-ea"/>
              </a:rPr>
              <a:t>＜レポートサンプル＞</a:t>
            </a:r>
            <a:endParaRPr lang="en-US" altLang="ja-JP" sz="1400" dirty="0">
              <a:latin typeface="+mn-ea"/>
            </a:endParaRPr>
          </a:p>
        </p:txBody>
      </p:sp>
      <p:pic>
        <p:nvPicPr>
          <p:cNvPr id="2" name="図 1"/>
          <p:cNvPicPr>
            <a:picLocks noChangeAspect="1"/>
          </p:cNvPicPr>
          <p:nvPr/>
        </p:nvPicPr>
        <p:blipFill>
          <a:blip r:embed="rId2"/>
          <a:stretch>
            <a:fillRect/>
          </a:stretch>
        </p:blipFill>
        <p:spPr>
          <a:xfrm>
            <a:off x="6960096" y="4221088"/>
            <a:ext cx="3349290" cy="2108812"/>
          </a:xfrm>
          <a:prstGeom prst="rect">
            <a:avLst/>
          </a:prstGeom>
        </p:spPr>
      </p:pic>
    </p:spTree>
    <p:extLst>
      <p:ext uri="{BB962C8B-B14F-4D97-AF65-F5344CB8AC3E}">
        <p14:creationId xmlns:p14="http://schemas.microsoft.com/office/powerpoint/2010/main" val="2229446769"/>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【社外秘】mscテンプレート_2016</Template>
  <TotalTime>16489</TotalTime>
  <Words>3587</Words>
  <Application>Microsoft Office PowerPoint</Application>
  <PresentationFormat>ワイド画面</PresentationFormat>
  <Paragraphs>414</Paragraphs>
  <Slides>17</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3</vt:i4>
      </vt:variant>
      <vt:variant>
        <vt:lpstr>スライド タイトル</vt:lpstr>
      </vt:variant>
      <vt:variant>
        <vt:i4>17</vt:i4>
      </vt:variant>
    </vt:vector>
  </HeadingPairs>
  <TitlesOfParts>
    <vt:vector size="28" baseType="lpstr">
      <vt:lpstr>Meiryo UI</vt:lpstr>
      <vt:lpstr>ＭＳ Ｐゴシック</vt:lpstr>
      <vt:lpstr>メイリオ</vt:lpstr>
      <vt:lpstr>游ゴシック</vt:lpstr>
      <vt:lpstr>Arial</vt:lpstr>
      <vt:lpstr>Calibri</vt:lpstr>
      <vt:lpstr>Verdana</vt:lpstr>
      <vt:lpstr>Wingdings</vt:lpstr>
      <vt:lpstr>表紙</vt:lpstr>
      <vt:lpstr>中表紙と裏表紙</vt:lpstr>
      <vt:lpstr>コンテンツページ</vt:lpstr>
      <vt:lpstr>Yahoo!広告 ディスプレイ広告（予約型）商品資料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大原 真由美</cp:lastModifiedBy>
  <cp:revision>287</cp:revision>
  <dcterms:created xsi:type="dcterms:W3CDTF">2020-02-26T07:28:11Z</dcterms:created>
  <dcterms:modified xsi:type="dcterms:W3CDTF">2021-09-07T02:45:57Z</dcterms:modified>
</cp:coreProperties>
</file>