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4" r:id="rId2"/>
    <p:sldMasterId id="2147483683" r:id="rId3"/>
    <p:sldMasterId id="2147483704" r:id="rId4"/>
    <p:sldMasterId id="2147483754" r:id="rId5"/>
  </p:sldMasterIdLst>
  <p:notesMasterIdLst>
    <p:notesMasterId r:id="rId33"/>
  </p:notesMasterIdLst>
  <p:sldIdLst>
    <p:sldId id="531" r:id="rId6"/>
    <p:sldId id="535" r:id="rId7"/>
    <p:sldId id="534" r:id="rId8"/>
    <p:sldId id="372" r:id="rId9"/>
    <p:sldId id="537" r:id="rId10"/>
    <p:sldId id="342" r:id="rId11"/>
    <p:sldId id="343" r:id="rId12"/>
    <p:sldId id="344" r:id="rId13"/>
    <p:sldId id="370" r:id="rId14"/>
    <p:sldId id="371" r:id="rId15"/>
    <p:sldId id="346" r:id="rId16"/>
    <p:sldId id="347" r:id="rId17"/>
    <p:sldId id="363" r:id="rId18"/>
    <p:sldId id="364" r:id="rId19"/>
    <p:sldId id="362" r:id="rId20"/>
    <p:sldId id="373" r:id="rId21"/>
    <p:sldId id="349" r:id="rId22"/>
    <p:sldId id="351" r:id="rId23"/>
    <p:sldId id="538" r:id="rId24"/>
    <p:sldId id="366" r:id="rId25"/>
    <p:sldId id="353" r:id="rId26"/>
    <p:sldId id="369" r:id="rId27"/>
    <p:sldId id="352" r:id="rId28"/>
    <p:sldId id="354" r:id="rId29"/>
    <p:sldId id="355" r:id="rId30"/>
    <p:sldId id="361" r:id="rId31"/>
    <p:sldId id="536"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442" autoAdjust="0"/>
  </p:normalViewPr>
  <p:slideViewPr>
    <p:cSldViewPr>
      <p:cViewPr varScale="1">
        <p:scale>
          <a:sx n="76" d="100"/>
          <a:sy n="76" d="100"/>
        </p:scale>
        <p:origin x="60" y="84"/>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093902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59232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50138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022359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59002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98649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068644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13216358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288267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876471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691862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03124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374216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5105371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7995628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48403964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96246910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73598903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09875254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34500706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86102559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3317049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034558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2146865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526241" y="5710013"/>
            <a:ext cx="782265"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PR</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広告</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トピックス下バナー広告（仮称）</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p>
          <a:p>
            <a:pPr algn="ct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2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41869320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5856120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619662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059224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Tree>
    <p:extLst>
      <p:ext uri="{BB962C8B-B14F-4D97-AF65-F5344CB8AC3E}">
        <p14:creationId xmlns:p14="http://schemas.microsoft.com/office/powerpoint/2010/main" val="4452600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7307914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607734470"/>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938360014"/>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752367134"/>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798739679"/>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4083722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4347370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67913182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5100212" cy="866797"/>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44276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606151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02_目次_4項目">
    <p:bg>
      <p:bgPr>
        <a:solidFill>
          <a:srgbClr val="F3F3F3"/>
        </a:solidFill>
        <a:effectLst/>
      </p:bgPr>
    </p:bg>
    <p:spTree>
      <p:nvGrpSpPr>
        <p:cNvPr id="1" name=""/>
        <p:cNvGrpSpPr/>
        <p:nvPr/>
      </p:nvGrpSpPr>
      <p:grpSpPr>
        <a:xfrm>
          <a:off x="0" y="0"/>
          <a:ext cx="0" cy="0"/>
          <a:chOff x="0" y="0"/>
          <a:chExt cx="0" cy="0"/>
        </a:xfrm>
      </p:grpSpPr>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506109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45871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4.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5.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11"/>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996665" y="6538793"/>
            <a:ext cx="9926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 id="2147483731" r:id="rId8"/>
    <p:sldLayoutId id="2147483732" r:id="rId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53655476"/>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19936" y="6597352"/>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30" r:id="rId4"/>
    <p:sldLayoutId id="2147483733" r:id="rId5"/>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97606542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3.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3.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Layout" Target="../slideLayouts/slideLayout43.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1.jpeg"/><Relationship Id="rId4" Type="http://schemas.openxmlformats.org/officeDocument/2006/relationships/image" Target="../media/image26.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kumimoji="1" lang="ja-JP" altLang="en-US" sz="2800" dirty="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※SP</a:t>
            </a:r>
            <a:r>
              <a:rPr kumimoji="0" lang="ja-JP" altLang="en-US" sz="10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1000" b="0" i="0" u="none" strike="noStrike" kern="0" cap="none" spc="0" normalizeH="0" baseline="0" noProof="0" dirty="0">
                <a:ln>
                  <a:noFill/>
                </a:ln>
                <a:solidFill>
                  <a:prstClr val="black">
                    <a:lumMod val="65000"/>
                    <a:lumOff val="35000"/>
                  </a:prstClr>
                </a:solidFill>
                <a:effectLst/>
                <a:uLnTx/>
                <a:uFillTx/>
              </a:rPr>
              <a:t>PC</a:t>
            </a:r>
            <a:r>
              <a:rPr kumimoji="0" lang="ja-JP" altLang="en-US" sz="10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1000" b="0" i="0" u="none" strike="noStrike" kern="0" cap="none" spc="0" normalizeH="0" baseline="0" noProof="0" dirty="0">
                <a:ln>
                  <a:noFill/>
                </a:ln>
                <a:solidFill>
                  <a:prstClr val="black">
                    <a:lumMod val="65000"/>
                    <a:lumOff val="35000"/>
                  </a:prstClr>
                </a:solidFill>
                <a:effectLst/>
                <a:uLnTx/>
                <a:uFillTx/>
              </a:rPr>
              <a:t>MD</a:t>
            </a:r>
            <a:r>
              <a:rPr kumimoji="0" lang="ja-JP" altLang="en-US" sz="10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ja-JP" altLang="en-US" sz="1000" b="0" i="0" u="none" strike="noStrike" kern="0" cap="none" spc="0" normalizeH="0" baseline="0" noProof="0" dirty="0">
              <a:ln>
                <a:noFill/>
              </a:ln>
              <a:solidFill>
                <a:prstClr val="black"/>
              </a:solidFill>
              <a:effectLst/>
              <a:uLnTx/>
              <a:uFillTx/>
            </a:endParaRP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233350039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35101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674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mn-ea"/>
                          <a:cs typeface="+mn-cs"/>
                        </a:rPr>
                        <a:t>・ブランドパネル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　（</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br>
                        <a:rPr kumimoji="1" lang="en-US" altLang="ja-JP" sz="900" u="none" strike="noStrike" kern="1200" dirty="0">
                          <a:solidFill>
                            <a:schemeClr val="dk1"/>
                          </a:solidFill>
                          <a:effectLst/>
                          <a:latin typeface="+mn-ea"/>
                          <a:ea typeface="+mn-ea"/>
                          <a:cs typeface="+mn-cs"/>
                        </a:rPr>
                      </a:br>
                      <a:r>
                        <a:rPr kumimoji="1" lang="ja-JP" altLang="en-US" sz="900" u="none" strike="noStrike" kern="1200" dirty="0">
                          <a:solidFill>
                            <a:schemeClr val="dk1"/>
                          </a:solidFill>
                          <a:effectLst/>
                          <a:latin typeface="+mn-ea"/>
                          <a:ea typeface="+mn-ea"/>
                          <a:cs typeface="+mn-cs"/>
                        </a:rPr>
                        <a:t>・ブランドパネル　トップインパクト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23492156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lang="ja-JP" altLang="en-US" sz="900" u="none" strike="noStrike" dirty="0">
                          <a:effectLst/>
                          <a:latin typeface="+mn-ea"/>
                          <a:ea typeface="+mn-ea"/>
                        </a:rPr>
                        <a:t>・ブランドパネル　</a:t>
                      </a:r>
                      <a:r>
                        <a:rPr lang="en-US" altLang="ja-JP" sz="900" u="none" strike="noStrike" dirty="0">
                          <a:effectLst/>
                          <a:latin typeface="+mn-ea"/>
                          <a:ea typeface="+mn-ea"/>
                        </a:rPr>
                        <a:t>SP</a:t>
                      </a:r>
                      <a:r>
                        <a:rPr lang="ja-JP" altLang="en-US" sz="900" u="none" strike="noStrike" dirty="0">
                          <a:effectLst/>
                          <a:latin typeface="+mn-ea"/>
                          <a:ea typeface="+mn-ea"/>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1272722200"/>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18" name="テキスト ボックス 17"/>
          <p:cNvSpPr txBox="1"/>
          <p:nvPr/>
        </p:nvSpPr>
        <p:spPr>
          <a:xfrm>
            <a:off x="449223" y="5909529"/>
            <a:ext cx="11141980" cy="7078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kern="0" dirty="0">
                <a:solidFill>
                  <a:prstClr val="black"/>
                </a:solidFill>
              </a:rPr>
            </a:br>
            <a:r>
              <a:rPr kumimoji="0" lang="ja-JP" altLang="ja-JP" sz="1000" kern="0" dirty="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dirty="0">
                <a:solidFill>
                  <a:prstClr val="black"/>
                </a:solidFill>
              </a:rPr>
              <a:t>また、誘導用広告のキャンセル料については、</a:t>
            </a:r>
            <a:r>
              <a:rPr kumimoji="0" lang="ja-JP" altLang="ja-JP" sz="1000" kern="0" dirty="0">
                <a:solidFill>
                  <a:prstClr val="black"/>
                </a:solidFill>
                <a:hlinkClick r:id="rId3"/>
              </a:rPr>
              <a:t>広告取扱基本規定【別紙１】</a:t>
            </a:r>
            <a:r>
              <a:rPr kumimoji="0" lang="ja-JP" altLang="ja-JP" sz="1000" kern="0" dirty="0">
                <a:solidFill>
                  <a:prstClr val="black"/>
                </a:solidFill>
              </a:rPr>
              <a:t>に従います。</a:t>
            </a:r>
            <a:endParaRPr kumimoji="0" lang="ja-JP" altLang="en-US" sz="1000" kern="0" dirty="0">
              <a:solidFill>
                <a:prstClr val="black"/>
              </a:solidFill>
            </a:endParaRPr>
          </a:p>
        </p:txBody>
      </p:sp>
    </p:spTree>
    <p:extLst>
      <p:ext uri="{BB962C8B-B14F-4D97-AF65-F5344CB8AC3E}">
        <p14:creationId xmlns:p14="http://schemas.microsoft.com/office/powerpoint/2010/main" val="4205402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1555913812"/>
              </p:ext>
            </p:extLst>
          </p:nvPr>
        </p:nvGraphicFramePr>
        <p:xfrm>
          <a:off x="551384" y="799558"/>
          <a:ext cx="11233248" cy="5629978"/>
        </p:xfrm>
        <a:graphic>
          <a:graphicData uri="http://schemas.openxmlformats.org/drawingml/2006/table">
            <a:tbl>
              <a:tblPr firstRow="1" bandRow="1"/>
              <a:tblGrid>
                <a:gridCol w="1657365">
                  <a:extLst>
                    <a:ext uri="{9D8B030D-6E8A-4147-A177-3AD203B41FA5}">
                      <a16:colId xmlns:a16="http://schemas.microsoft.com/office/drawing/2014/main" val="20000"/>
                    </a:ext>
                  </a:extLst>
                </a:gridCol>
                <a:gridCol w="9575883">
                  <a:extLst>
                    <a:ext uri="{9D8B030D-6E8A-4147-A177-3AD203B41FA5}">
                      <a16:colId xmlns:a16="http://schemas.microsoft.com/office/drawing/2014/main" val="20001"/>
                    </a:ext>
                  </a:extLst>
                </a:gridCol>
              </a:tblGrid>
              <a:tr h="27086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P9</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10</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93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69378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260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n-cs"/>
                        </a:rPr>
                        <a:t>最大</a:t>
                      </a:r>
                      <a:r>
                        <a:rPr kumimoji="1" lang="en-US" altLang="ja-JP" sz="1050" kern="1200" dirty="0">
                          <a:solidFill>
                            <a:schemeClr val="tx1">
                              <a:lumMod val="65000"/>
                              <a:lumOff val="35000"/>
                            </a:schemeClr>
                          </a:solidFill>
                          <a:latin typeface="メイリオ"/>
                          <a:ea typeface="メイリオ"/>
                          <a:cs typeface="+mn-cs"/>
                        </a:rPr>
                        <a:t>2</a:t>
                      </a:r>
                      <a:r>
                        <a:rPr kumimoji="1" lang="ja-JP" altLang="en-US" sz="1050" kern="1200" dirty="0">
                          <a:solidFill>
                            <a:schemeClr val="tx1">
                              <a:lumMod val="65000"/>
                              <a:lumOff val="35000"/>
                            </a:schemeClr>
                          </a:solidFill>
                          <a:latin typeface="メイリオ"/>
                          <a:ea typeface="メイリオ"/>
                          <a:cs typeface="+mn-cs"/>
                        </a:rPr>
                        <a:t>週間までを推奨</a:t>
                      </a:r>
                      <a:r>
                        <a:rPr kumimoji="1" lang="en-US" altLang="ja-JP" sz="1050" kern="1200" dirty="0">
                          <a:solidFill>
                            <a:schemeClr val="tx1">
                              <a:lumMod val="65000"/>
                              <a:lumOff val="35000"/>
                            </a:schemeClr>
                          </a:solidFill>
                          <a:latin typeface="メイリオ"/>
                          <a:ea typeface="メイリオ"/>
                          <a:cs typeface="+mn-cs"/>
                        </a:rPr>
                        <a:t>(</a:t>
                      </a:r>
                      <a:r>
                        <a:rPr kumimoji="1" lang="ja-JP" altLang="en-US" sz="1050" kern="1200" dirty="0">
                          <a:solidFill>
                            <a:schemeClr val="tx1">
                              <a:lumMod val="65000"/>
                              <a:lumOff val="35000"/>
                            </a:schemeClr>
                          </a:solidFill>
                          <a:latin typeface="メイリオ"/>
                          <a:ea typeface="メイリオ"/>
                          <a:cs typeface="+mn-cs"/>
                        </a:rPr>
                        <a:t>平日開始</a:t>
                      </a:r>
                      <a:r>
                        <a:rPr kumimoji="1" lang="en-US" altLang="ja-JP" sz="1050" kern="1200" dirty="0">
                          <a:solidFill>
                            <a:schemeClr val="tx1">
                              <a:lumMod val="65000"/>
                              <a:lumOff val="35000"/>
                            </a:schemeClr>
                          </a:solidFill>
                          <a:latin typeface="メイリオ"/>
                          <a:ea typeface="メイリオ"/>
                          <a:cs typeface="+mn-cs"/>
                        </a:rPr>
                        <a:t>)</a:t>
                      </a:r>
                      <a:endParaRPr kumimoji="1" lang="en-US" altLang="ja-JP" sz="1050" kern="1200" dirty="0">
                        <a:solidFill>
                          <a:schemeClr val="tx1">
                            <a:lumMod val="65000"/>
                            <a:lumOff val="35000"/>
                          </a:schemeClr>
                        </a:solidFill>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6151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P9</a:t>
                      </a:r>
                      <a:r>
                        <a:rPr kumimoji="1" lang="ja-JP" altLang="en-US" sz="1050" b="0" i="0" kern="1200" dirty="0">
                          <a:solidFill>
                            <a:schemeClr val="tx1">
                              <a:lumMod val="65000"/>
                              <a:lumOff val="35000"/>
                            </a:schemeClr>
                          </a:solidFill>
                          <a:effectLst/>
                          <a:latin typeface="+mn-lt"/>
                          <a:ea typeface="+mn-ea"/>
                          <a:cs typeface="+mn-cs"/>
                        </a:rPr>
                        <a:t>、</a:t>
                      </a:r>
                      <a:r>
                        <a:rPr kumimoji="1" lang="en-US" altLang="ja-JP" sz="1050" b="0" i="0" kern="1200" dirty="0">
                          <a:solidFill>
                            <a:schemeClr val="tx1">
                              <a:lumMod val="65000"/>
                              <a:lumOff val="35000"/>
                            </a:schemeClr>
                          </a:solidFill>
                          <a:effectLst/>
                          <a:latin typeface="+mn-lt"/>
                          <a:ea typeface="+mn-ea"/>
                          <a:cs typeface="+mn-cs"/>
                        </a:rPr>
                        <a:t>10</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P9</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P10</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824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4067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ja-JP" sz="1000" kern="1200" dirty="0">
                          <a:solidFill>
                            <a:schemeClr val="bg1"/>
                          </a:solidFill>
                          <a:latin typeface="+mn-lt"/>
                          <a:ea typeface="+mn-ea"/>
                          <a:cs typeface="+mn-cs"/>
                        </a:rPr>
                        <a:t>誘導用広告をキャンセルされる場合について</a:t>
                      </a:r>
                      <a:endParaRPr kumimoji="1" lang="ja-JP" altLang="en-US" sz="1000" kern="1200" noProof="0" dirty="0">
                        <a:solidFill>
                          <a:schemeClr val="bg1"/>
                        </a:solidFill>
                        <a:latin typeface="+mn-lt"/>
                        <a:ea typeface="+mn-ea"/>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tx1">
                            <a:lumMod val="65000"/>
                            <a:lumOff val="35000"/>
                          </a:schemeClr>
                        </a:solidFill>
                        <a:latin typeface="メイリオ"/>
                        <a:ea typeface="メイリオ"/>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メイリオ"/>
                          <a:ea typeface="メイリオ"/>
                          <a:cs typeface="Meiryo UI" panose="020B0604030504040204" pitchFamily="50" charset="-128"/>
                        </a:rPr>
                        <a:t>広告取扱基本規定：</a:t>
                      </a:r>
                      <a:r>
                        <a:rPr kumimoji="1" lang="en-US" altLang="ja-JP" sz="1050" kern="1200" noProof="0" dirty="0">
                          <a:solidFill>
                            <a:schemeClr val="tx1">
                              <a:lumMod val="65000"/>
                              <a:lumOff val="35000"/>
                            </a:schemeClr>
                          </a:solidFill>
                          <a:latin typeface="メイリオ"/>
                          <a:ea typeface="メイリオ"/>
                          <a:cs typeface="Meiryo UI" panose="020B0604030504040204" pitchFamily="50" charset="-128"/>
                        </a:rPr>
                        <a:t>https://marketing.yahoo.co.jp/guidelines/terms.html</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57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2023</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6</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a:solidFill>
                            <a:schemeClr val="tx1">
                              <a:lumMod val="65000"/>
                              <a:lumOff val="35000"/>
                            </a:schemeClr>
                          </a:solidFill>
                          <a:latin typeface="メイリオ"/>
                          <a:ea typeface="メイリオ"/>
                          <a:cs typeface="Meiryo UI" panose="020B0604030504040204" pitchFamily="50" charset="-128"/>
                        </a:rPr>
                        <a:t>30</a:t>
                      </a:r>
                      <a:r>
                        <a:rPr lang="ja-JP" altLang="en-US" sz="1050">
                          <a:solidFill>
                            <a:schemeClr val="tx1">
                              <a:lumMod val="65000"/>
                              <a:lumOff val="35000"/>
                            </a:schemeClr>
                          </a:solidFill>
                          <a:latin typeface="メイリオ"/>
                          <a:ea typeface="メイリオ"/>
                          <a:cs typeface="Meiryo UI" panose="020B0604030504040204" pitchFamily="50" charset="-128"/>
                        </a:rPr>
                        <a:t>日</a:t>
                      </a:r>
                      <a:r>
                        <a:rPr lang="ja-JP" altLang="en-US" sz="1050" dirty="0">
                          <a:solidFill>
                            <a:schemeClr val="tx1">
                              <a:lumMod val="65000"/>
                              <a:lumOff val="35000"/>
                            </a:schemeClr>
                          </a:solidFill>
                          <a:latin typeface="メイリオ"/>
                          <a:ea typeface="メイリオ"/>
                          <a:cs typeface="Meiryo UI" panose="020B0604030504040204" pitchFamily="50" charset="-128"/>
                        </a:rPr>
                        <a:t>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04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、着地ページへの遷移数、アンケート</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47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備考欄に予約した誘導用広告の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231380"/>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dirty="0"/>
              <a:t>がトップページカスタマイズの申し込みを行う。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200329"/>
          </a:xfrm>
          <a:prstGeom prst="rect">
            <a:avLst/>
          </a:prstGeom>
        </p:spPr>
        <p:txBody>
          <a:bodyPr wrap="square">
            <a:spAutoFit/>
          </a:bodyPr>
          <a:lstStyle/>
          <a:p>
            <a:r>
              <a:rPr lang="ja-JP" altLang="en-US" sz="1050" dirty="0"/>
              <a:t>▶︎ヤフー</a:t>
            </a:r>
            <a:r>
              <a:rPr lang="ja-JP" altLang="en-US" sz="1050" b="1" dirty="0"/>
              <a:t>営業</a:t>
            </a:r>
            <a:r>
              <a:rPr lang="ja-JP" altLang="en-US" sz="1050" dirty="0"/>
              <a:t>が演出動画の入稿前審査と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646331"/>
          </a:xfrm>
          <a:prstGeom prst="rect">
            <a:avLst/>
          </a:prstGeom>
          <a:noFill/>
        </p:spPr>
        <p:txBody>
          <a:bodyPr wrap="square" rtlCol="0">
            <a:spAutoFit/>
          </a:bodyPr>
          <a:lstStyle/>
          <a:p>
            <a:pPr lvl="0"/>
            <a:r>
              <a:rPr lang="ja-JP" altLang="en-US" sz="1200" b="1">
                <a:solidFill>
                  <a:schemeClr val="bg1"/>
                </a:solidFill>
              </a:rPr>
              <a:t>演出動画のラフ案の入稿前審査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618417"/>
            <a:ext cx="1351652" cy="492443"/>
          </a:xfrm>
          <a:prstGeom prst="rect">
            <a:avLst/>
          </a:prstGeom>
          <a:noFill/>
        </p:spPr>
        <p:txBody>
          <a:bodyPr wrap="none" rtlCol="0">
            <a:spAutoFit/>
          </a:bodyPr>
          <a:lstStyle/>
          <a:p>
            <a:pPr lvl="0"/>
            <a:r>
              <a:rPr kumimoji="0" lang="ja-JP" altLang="en-US" sz="1300" b="1">
                <a:solidFill>
                  <a:srgbClr val="FFFFFF"/>
                </a:solidFill>
              </a:rPr>
              <a:t>・演出案確定</a:t>
            </a:r>
            <a:endParaRPr kumimoji="0" lang="en-US" altLang="ja-JP" sz="1300" b="1" dirty="0">
              <a:solidFill>
                <a:srgbClr val="FFFFFF"/>
              </a:solidFill>
            </a:endParaRPr>
          </a:p>
          <a:p>
            <a:pPr lvl="0"/>
            <a:r>
              <a:rPr kumimoji="0" lang="ja-JP" altLang="en-US" sz="1300" b="1">
                <a:solidFill>
                  <a:srgbClr val="FFFFFF"/>
                </a:solidFill>
              </a:rPr>
              <a:t>・演出映像確定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1938992"/>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よりご提案した演出案を、広告主様と擦り合わせの上、内容を確定させる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dirty="0">
                <a:solidFill>
                  <a:prstClr val="black"/>
                </a:solidFill>
              </a:rPr>
              <a:t>制作</a:t>
            </a:r>
            <a:r>
              <a:rPr kumimoji="0" lang="ja-JP" altLang="en-US" sz="1000" kern="0" dirty="0">
                <a:solidFill>
                  <a:prstClr val="black"/>
                </a:solidFill>
              </a:rPr>
              <a:t>にて演出映像をご提出し、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14</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態度変容効果（アンケート）</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D935E05-24CA-E355-9C71-60F78335BE35}"/>
              </a:ext>
            </a:extLst>
          </p:cNvPr>
          <p:cNvPicPr>
            <a:picLocks noChangeAspect="1"/>
          </p:cNvPicPr>
          <p:nvPr/>
        </p:nvPicPr>
        <p:blipFill>
          <a:blip r:embed="rId2"/>
          <a:stretch>
            <a:fillRect/>
          </a:stretch>
        </p:blipFill>
        <p:spPr>
          <a:xfrm>
            <a:off x="515381" y="702257"/>
            <a:ext cx="4464495" cy="6188212"/>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03</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C0EE0938-1573-C5F6-0B01-2741B35AB4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72131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4"/>
          </p:nvPr>
        </p:nvSpPr>
        <p:spPr/>
        <p:txBody>
          <a:bodyPr>
            <a:normAutofit/>
          </a:bodyPr>
          <a:lstStyle/>
          <a:p>
            <a:pPr>
              <a:lnSpc>
                <a:spcPct val="90000"/>
              </a:lnSpc>
            </a:pPr>
            <a:r>
              <a:rPr kumimoji="1" lang="ja-JP" altLang="en-US" dirty="0"/>
              <a:t>概要</a:t>
            </a:r>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5"/>
          </p:nvPr>
        </p:nvSpPr>
        <p:spPr/>
        <p:txBody>
          <a:bodyPr>
            <a:normAutofit/>
          </a:bodyPr>
          <a:lstStyle/>
          <a:p>
            <a:pPr>
              <a:lnSpc>
                <a:spcPct val="90000"/>
              </a:lnSpc>
            </a:pPr>
            <a:r>
              <a:rPr lang="ja-JP" altLang="en-US" dirty="0"/>
              <a:t>商品スペック</a:t>
            </a:r>
            <a:endParaRPr lang="en-US" altLang="ja-JP" dirty="0"/>
          </a:p>
        </p:txBody>
      </p:sp>
      <p:sp>
        <p:nvSpPr>
          <p:cNvPr id="16" name="Text Placeholder 3">
            <a:extLst>
              <a:ext uri="{FF2B5EF4-FFF2-40B4-BE49-F238E27FC236}">
                <a16:creationId xmlns:a16="http://schemas.microsoft.com/office/drawing/2014/main" id="{C9152244-591F-E04A-84C6-39D696DD2E06}"/>
              </a:ext>
            </a:extLst>
          </p:cNvPr>
          <p:cNvSpPr>
            <a:spLocks noGrp="1"/>
          </p:cNvSpPr>
          <p:nvPr>
            <p:ph type="body" sz="quarter" idx="16"/>
          </p:nvPr>
        </p:nvSpPr>
        <p:spPr/>
        <p:txBody>
          <a:bodyPr>
            <a:normAutofit lnSpcReduction="10000"/>
          </a:bodyPr>
          <a:lstStyle/>
          <a:p>
            <a:r>
              <a:rPr lang="ja-JP" altLang="en-US" dirty="0"/>
              <a:t>その他・注意事項</a:t>
            </a:r>
          </a:p>
          <a:p>
            <a:endParaRPr lang="en-US" dirty="0"/>
          </a:p>
        </p:txBody>
      </p:sp>
    </p:spTree>
    <p:extLst>
      <p:ext uri="{BB962C8B-B14F-4D97-AF65-F5344CB8AC3E}">
        <p14:creationId xmlns:p14="http://schemas.microsoft.com/office/powerpoint/2010/main" val="2376920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P15</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03065047"/>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トップページカスタマイズである旨を記載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Rectangle 24"/>
          <p:cNvSpPr>
            <a:spLocks noChangeArrowheads="1"/>
          </p:cNvSpPr>
          <p:nvPr/>
        </p:nvSpPr>
        <p:spPr bwMode="auto">
          <a:xfrm>
            <a:off x="5616443" y="957574"/>
            <a:ext cx="5807390"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89" y="2724517"/>
            <a:ext cx="5807391"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1" y="4394719"/>
            <a:ext cx="5808149"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cxnSpLocks/>
            <a:endCxn id="7" idx="1"/>
          </p:cNvCxnSpPr>
          <p:nvPr/>
        </p:nvCxnSpPr>
        <p:spPr>
          <a:xfrm flipV="1">
            <a:off x="5265352" y="4631322"/>
            <a:ext cx="351089" cy="1"/>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r>
              <a:rPr lang="en-US" altLang="ja-JP" sz="1400" dirty="0">
                <a:solidFill>
                  <a:schemeClr val="tx1">
                    <a:lumMod val="65000"/>
                    <a:lumOff val="35000"/>
                  </a:schemeClr>
                </a:solidFill>
                <a:latin typeface="+mn-lt"/>
                <a:ea typeface="+mn-ea"/>
                <a:cs typeface="メイリオ" panose="020B0604030504040204" pitchFamily="50" charset="-128"/>
              </a:rPr>
              <a:t>Yahoo! JAPAN</a:t>
            </a:r>
            <a:r>
              <a:rPr lang="ja-JP" altLang="en-US" sz="1400" dirty="0">
                <a:solidFill>
                  <a:schemeClr val="tx1">
                    <a:lumMod val="65000"/>
                    <a:lumOff val="35000"/>
                  </a:schemeClr>
                </a:solidFill>
                <a:latin typeface="+mn-lt"/>
                <a:ea typeface="+mn-ea"/>
                <a:cs typeface="メイリオ" panose="020B0604030504040204" pitchFamily="50" charset="-128"/>
              </a:rPr>
              <a:t>　トップページ カスタマイズ企画</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01</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概要</a:t>
            </a:r>
          </a:p>
        </p:txBody>
      </p:sp>
      <p:pic>
        <p:nvPicPr>
          <p:cNvPr id="11" name="図プレースホルダー 10" descr="アイコン&#10;&#10;自動的に生成された説明">
            <a:extLst>
              <a:ext uri="{FF2B5EF4-FFF2-40B4-BE49-F238E27FC236}">
                <a16:creationId xmlns:a16="http://schemas.microsoft.com/office/drawing/2014/main" id="{015FACF8-8360-ED9C-5909-E91107D7295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39962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659396" y="1196752"/>
            <a:ext cx="10873208" cy="5256584"/>
          </a:xfrm>
        </p:spPr>
        <p:txBody>
          <a:bodyPr>
            <a:normAutofit/>
          </a:bodyPr>
          <a:lstStyle/>
          <a:p>
            <a:r>
              <a:rPr kumimoji="1" lang="ja-JP" altLang="en-US" dirty="0"/>
              <a:t>・</a:t>
            </a:r>
            <a:r>
              <a:rPr lang="ja-JP" altLang="en-US" u="sng" dirty="0">
                <a:solidFill>
                  <a:schemeClr val="tx1">
                    <a:lumMod val="65000"/>
                    <a:lumOff val="35000"/>
                  </a:schemeClr>
                </a:solidFill>
                <a:latin typeface="メイリオ"/>
                <a:ea typeface="メイリオ"/>
              </a:rPr>
              <a:t>レポート項目「アンケート」</a:t>
            </a:r>
            <a:endParaRPr lang="en-US" altLang="ja-JP" u="sng" dirty="0">
              <a:solidFill>
                <a:schemeClr val="tx1">
                  <a:lumMod val="65000"/>
                  <a:lumOff val="35000"/>
                </a:schemeClr>
              </a:solidFill>
              <a:latin typeface="メイリオ"/>
              <a:ea typeface="メイリオ"/>
            </a:endParaRPr>
          </a:p>
          <a:p>
            <a:r>
              <a:rPr lang="ja-JP" altLang="en-US" dirty="0">
                <a:solidFill>
                  <a:schemeClr val="tx1">
                    <a:lumMod val="65000"/>
                    <a:lumOff val="35000"/>
                  </a:schemeClr>
                </a:solidFill>
                <a:latin typeface="メイリオ"/>
                <a:ea typeface="メイリオ"/>
              </a:rPr>
              <a:t>　</a:t>
            </a:r>
            <a:r>
              <a:rPr lang="ja-JP" altLang="en-US" sz="1800" dirty="0">
                <a:solidFill>
                  <a:schemeClr val="tx1">
                    <a:lumMod val="65000"/>
                    <a:lumOff val="35000"/>
                  </a:schemeClr>
                </a:solidFill>
                <a:latin typeface="メイリオ"/>
                <a:ea typeface="メイリオ"/>
              </a:rPr>
              <a:t>変更前）任意にて実施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a:t>
            </a:r>
            <a:r>
              <a:rPr kumimoji="1" lang="ja-JP" altLang="ja-JP"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a:t>
            </a:r>
            <a:r>
              <a:rPr kumimoji="1" lang="ja-JP" altLang="en-US"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a:t>
            </a:r>
            <a:r>
              <a:rPr lang="ja-JP" altLang="en-US" sz="1800" dirty="0">
                <a:solidFill>
                  <a:schemeClr val="tx1">
                    <a:lumMod val="65000"/>
                    <a:lumOff val="35000"/>
                  </a:schemeClr>
                </a:solidFill>
                <a:latin typeface="メイリオ"/>
                <a:ea typeface="メイリオ"/>
              </a:rPr>
              <a:t>備考欄にアンケート有無の記載が必須でしたが、不要となります。</a:t>
            </a:r>
            <a:endParaRPr lang="en-US" altLang="ja-JP" sz="1800" dirty="0">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メイリオ"/>
              <a:ea typeface="メイリオ"/>
            </a:endParaRPr>
          </a:p>
          <a:p>
            <a:r>
              <a:rPr lang="ja-JP" altLang="en-US" dirty="0">
                <a:solidFill>
                  <a:schemeClr val="tx1">
                    <a:lumMod val="65000"/>
                    <a:lumOff val="35000"/>
                  </a:schemeClr>
                </a:solidFill>
                <a:latin typeface="メイリオ"/>
                <a:ea typeface="メイリオ"/>
              </a:rPr>
              <a:t>・</a:t>
            </a:r>
            <a:r>
              <a:rPr lang="ja-JP" altLang="en-US" u="sng" dirty="0">
                <a:solidFill>
                  <a:schemeClr val="tx1">
                    <a:lumMod val="65000"/>
                    <a:lumOff val="35000"/>
                  </a:schemeClr>
                </a:solidFill>
                <a:latin typeface="メイリオ"/>
                <a:ea typeface="メイリオ"/>
              </a:rPr>
              <a:t>掲載期間</a:t>
            </a:r>
            <a:endParaRPr lang="en-US" altLang="ja-JP" u="sng" dirty="0">
              <a:solidFill>
                <a:schemeClr val="tx1">
                  <a:lumMod val="65000"/>
                  <a:lumOff val="35000"/>
                </a:schemeClr>
              </a:solidFill>
              <a:latin typeface="メイリオ"/>
              <a:ea typeface="メイリオ"/>
            </a:endParaRPr>
          </a:p>
          <a:p>
            <a:r>
              <a:rPr lang="ja-JP" altLang="en-US" dirty="0">
                <a:solidFill>
                  <a:schemeClr val="tx1">
                    <a:lumMod val="65000"/>
                    <a:lumOff val="35000"/>
                  </a:schemeClr>
                </a:solidFill>
                <a:latin typeface="メイリオ"/>
                <a:ea typeface="メイリオ"/>
              </a:rPr>
              <a:t>　</a:t>
            </a:r>
            <a:r>
              <a:rPr lang="ja-JP" altLang="en-US" sz="1800" dirty="0">
                <a:solidFill>
                  <a:schemeClr val="tx1">
                    <a:lumMod val="65000"/>
                    <a:lumOff val="35000"/>
                  </a:schemeClr>
                </a:solidFill>
                <a:latin typeface="メイリオ"/>
                <a:ea typeface="メイリオ"/>
              </a:rPr>
              <a:t>変更前）誘導用広告の掲載期間に準ずる、かつ最大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変更後）誘導用広告の掲載期間に準ずる、最大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週間までを推奨</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endParaRPr lang="ja-JP" altLang="en-US" dirty="0">
              <a:solidFill>
                <a:schemeClr val="tx1">
                  <a:lumMod val="65000"/>
                  <a:lumOff val="35000"/>
                </a:schemeClr>
              </a:solidFill>
              <a:latin typeface="メイリオ"/>
              <a:ea typeface="メイリオ"/>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3776996" cy="230832"/>
          </a:xfrm>
          <a:prstGeom prst="rect">
            <a:avLst/>
          </a:prstGeom>
          <a:noFill/>
        </p:spPr>
        <p:txBody>
          <a:bodyPr wrap="none" rtlCol="0">
            <a:spAutoFit/>
          </a:bodyPr>
          <a:lstStyle/>
          <a:p>
            <a:r>
              <a:rPr lang="en-US" altLang="ja-JP" sz="900" dirty="0"/>
              <a:t>※</a:t>
            </a:r>
            <a:r>
              <a:rPr lang="ja-JP" altLang="en-US" sz="900" dirty="0"/>
              <a:t>トップページカスタマイズ企画（</a:t>
            </a:r>
            <a:r>
              <a:rPr lang="en-US" altLang="ja-JP" sz="900" dirty="0"/>
              <a:t>2022</a:t>
            </a:r>
            <a:r>
              <a:rPr lang="ja-JP" altLang="en-US" sz="900" dirty="0"/>
              <a:t>年</a:t>
            </a:r>
            <a:r>
              <a:rPr lang="en-US" altLang="ja-JP" sz="900" dirty="0"/>
              <a:t>1</a:t>
            </a:r>
            <a:r>
              <a:rPr lang="ja-JP" altLang="en-US" sz="900" dirty="0"/>
              <a:t>月～</a:t>
            </a:r>
            <a:r>
              <a:rPr lang="en-US" altLang="ja-JP" sz="900" dirty="0"/>
              <a:t>3</a:t>
            </a:r>
            <a:r>
              <a:rPr lang="ja-JP" altLang="en-US" sz="900" dirty="0"/>
              <a:t>月）からの変更点</a:t>
            </a:r>
            <a:endParaRPr kumimoji="1" lang="ja-JP" altLang="en-US" sz="900" dirty="0"/>
          </a:p>
        </p:txBody>
      </p:sp>
    </p:spTree>
    <p:extLst>
      <p:ext uri="{BB962C8B-B14F-4D97-AF65-F5344CB8AC3E}">
        <p14:creationId xmlns:p14="http://schemas.microsoft.com/office/powerpoint/2010/main" val="7032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プレースホルダー 3" descr="アイコン&#10;&#10;自動的に生成された説明">
            <a:extLst>
              <a:ext uri="{FF2B5EF4-FFF2-40B4-BE49-F238E27FC236}">
                <a16:creationId xmlns:a16="http://schemas.microsoft.com/office/drawing/2014/main" id="{844C74B9-12EB-3EC6-3C7C-6739A5067B0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02</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商品スペック</a:t>
            </a:r>
          </a:p>
        </p:txBody>
      </p:sp>
    </p:spTree>
    <p:extLst>
      <p:ext uri="{BB962C8B-B14F-4D97-AF65-F5344CB8AC3E}">
        <p14:creationId xmlns:p14="http://schemas.microsoft.com/office/powerpoint/2010/main" val="1579639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prstClr val="black"/>
                </a:solidFill>
                <a:effectLst/>
                <a:uLnTx/>
                <a:uFillTx/>
              </a:rPr>
              <a:t>Yahoo! JAPAN </a:t>
            </a:r>
            <a:r>
              <a:rPr kumimoji="0" lang="ja-JP" altLang="en-US" sz="1600" b="0" i="0" u="none" strike="noStrike" kern="0" cap="none" spc="0" normalizeH="0" baseline="0" noProof="0" dirty="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次のいずれかに遷移します。</a:t>
            </a:r>
            <a:endParaRPr kumimoji="0" lang="en-US" altLang="ja-JP" sz="16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・クライアントサイトへ自動遷移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prstClr val="black"/>
                </a:solidFill>
                <a:effectLst/>
                <a:uLnTx/>
                <a:uFillTx/>
              </a:rPr>
              <a:t>Yahoo!</a:t>
            </a:r>
            <a:r>
              <a:rPr kumimoji="0" lang="ja-JP" altLang="en-US" sz="1600" b="0" i="0" u="none" strike="noStrike" kern="0" cap="none" spc="0" normalizeH="0" baseline="0" noProof="0" dirty="0">
                <a:ln>
                  <a:noFill/>
                </a:ln>
                <a:solidFill>
                  <a:prstClr val="black"/>
                </a:solidFill>
                <a:effectLst/>
                <a:uLnTx/>
                <a:uFillTx/>
              </a:rPr>
              <a:t> </a:t>
            </a:r>
            <a:r>
              <a:rPr kumimoji="0" lang="en-US" altLang="ja-JP" sz="1600" b="0" i="0" u="none" strike="noStrike" kern="0" cap="none" spc="0" normalizeH="0" baseline="0" noProof="0" dirty="0">
                <a:ln>
                  <a:noFill/>
                </a:ln>
                <a:solidFill>
                  <a:prstClr val="black"/>
                </a:solidFill>
                <a:effectLst/>
                <a:uLnTx/>
                <a:uFillTx/>
              </a:rPr>
              <a:t>JAPAN</a:t>
            </a:r>
            <a:r>
              <a:rPr kumimoji="0" lang="ja-JP" altLang="en-US" sz="1600" b="0" i="0" u="none" strike="noStrike" kern="0" cap="none" spc="0" normalizeH="0" baseline="0" noProof="0" dirty="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 トップページを模したミラーサイト</a:t>
            </a: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a:t>
            </a:r>
            <a:r>
              <a:rPr kumimoji="0" lang="ja-JP" altLang="en-US" sz="1600" b="0" i="0" u="none" strike="noStrike" kern="0" cap="none" spc="0" normalizeH="0" baseline="0" noProof="0" dirty="0">
                <a:ln>
                  <a:noFill/>
                </a:ln>
                <a:solidFill>
                  <a:srgbClr val="000000"/>
                </a:solidFill>
                <a:effectLst/>
                <a:uLnTx/>
                <a:uFillTx/>
              </a:rPr>
              <a:t>ミラーサイト実施時）</a:t>
            </a:r>
            <a:endParaRPr kumimoji="0" lang="ja-JP" altLang="en-US" sz="16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広報用のダミーページをベースに、アニメーションを制作いたします。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正方形/長方形 5"/>
          <p:cNvSpPr/>
          <p:nvPr/>
        </p:nvSpPr>
        <p:spPr>
          <a:xfrm>
            <a:off x="479376" y="2057123"/>
            <a:ext cx="1440160" cy="256336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683483"/>
            <a:ext cx="1431367" cy="39921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306112" y="4185735"/>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a:ln>
                  <a:noFill/>
                </a:ln>
                <a:solidFill>
                  <a:prstClr val="black"/>
                </a:solidFill>
                <a:effectLst/>
                <a:uLnTx/>
                <a:uFillTx/>
              </a:rPr>
              <a:t>※</a:t>
            </a:r>
            <a:r>
              <a:rPr kumimoji="0" lang="ja-JP" altLang="en-US" sz="600" b="0" i="0" u="none" strike="noStrike" kern="0" cap="none" spc="0" normalizeH="0" baseline="0" noProof="0" dirty="0">
                <a:ln>
                  <a:noFill/>
                </a:ln>
                <a:solidFill>
                  <a:prstClr val="black"/>
                </a:solidFill>
                <a:effectLst/>
                <a:uLnTx/>
                <a:uFillTx/>
              </a:rPr>
              <a:t>上記以外に、</a:t>
            </a:r>
            <a:r>
              <a:rPr kumimoji="0" lang="en-US" altLang="ja-JP" sz="600" b="0" i="0" u="none" strike="noStrike" kern="0" cap="none" spc="0" normalizeH="0" baseline="0" noProof="0" dirty="0">
                <a:ln>
                  <a:noFill/>
                </a:ln>
                <a:solidFill>
                  <a:prstClr val="black"/>
                </a:solidFill>
                <a:effectLst/>
                <a:uLnTx/>
                <a:uFillTx/>
              </a:rPr>
              <a:t>PC</a:t>
            </a:r>
            <a:r>
              <a:rPr kumimoji="0" lang="ja-JP" altLang="en-US" sz="6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kern="0" dirty="0">
                <a:solidFill>
                  <a:prstClr val="black"/>
                </a:solidFill>
              </a:rPr>
              <a:t>※MD</a:t>
            </a:r>
            <a:r>
              <a:rPr kumimoji="0" lang="ja-JP" altLang="en-US" sz="600" kern="0" dirty="0">
                <a:solidFill>
                  <a:prstClr val="black"/>
                </a:solidFill>
              </a:rPr>
              <a:t>は、</a:t>
            </a:r>
            <a:r>
              <a:rPr kumimoji="0" lang="en-US" altLang="ja-JP" sz="600" kern="0" dirty="0">
                <a:solidFill>
                  <a:prstClr val="black"/>
                </a:solidFill>
              </a:rPr>
              <a:t>PC</a:t>
            </a:r>
            <a:r>
              <a:rPr kumimoji="0" lang="ja-JP" altLang="en-US" sz="600" kern="0" dirty="0">
                <a:solidFill>
                  <a:prstClr val="black"/>
                </a:solidFill>
              </a:rPr>
              <a:t>・</a:t>
            </a:r>
            <a:r>
              <a:rPr kumimoji="0" lang="en-US" altLang="ja-JP" sz="600" kern="0" dirty="0">
                <a:solidFill>
                  <a:prstClr val="black"/>
                </a:solidFill>
              </a:rPr>
              <a:t>SP</a:t>
            </a:r>
            <a:r>
              <a:rPr kumimoji="0" lang="ja-JP" altLang="en-US" sz="600" kern="0" dirty="0">
                <a:solidFill>
                  <a:prstClr val="black"/>
                </a:solidFill>
              </a:rPr>
              <a:t>両デバイスへ配信されます。ある程度のボリュームを確保されることをお勧めいたします。</a:t>
            </a:r>
            <a:endParaRPr kumimoji="0" lang="en-US" altLang="ja-JP" sz="6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483772" y="5155121"/>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4687656"/>
            <a:ext cx="3023912" cy="39504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141012"/>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683483"/>
            <a:ext cx="3011218"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7" name="正方形/長方形 16"/>
          <p:cNvSpPr/>
          <p:nvPr/>
        </p:nvSpPr>
        <p:spPr>
          <a:xfrm>
            <a:off x="5173022" y="5141012"/>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683483"/>
            <a:ext cx="3527999"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154866"/>
            <a:ext cx="3527999" cy="420264"/>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589240"/>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※SP</a:t>
            </a:r>
            <a:r>
              <a:rPr kumimoji="0" lang="ja-JP" altLang="en-US" sz="9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900" b="0" i="0" u="none" strike="noStrike" kern="0" cap="none" spc="0" normalizeH="0" baseline="0" noProof="0" dirty="0">
                <a:ln>
                  <a:noFill/>
                </a:ln>
                <a:solidFill>
                  <a:prstClr val="black">
                    <a:lumMod val="65000"/>
                    <a:lumOff val="35000"/>
                  </a:prstClr>
                </a:solidFill>
                <a:effectLst/>
                <a:uLnTx/>
                <a:uFillTx/>
              </a:rPr>
              <a:t>PC</a:t>
            </a:r>
            <a:r>
              <a:rPr kumimoji="0" lang="ja-JP" altLang="en-US" sz="9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900" b="0" i="0" u="none" strike="noStrike" kern="0" cap="none" spc="0" normalizeH="0" baseline="0" noProof="0" dirty="0">
                <a:ln>
                  <a:noFill/>
                </a:ln>
                <a:solidFill>
                  <a:prstClr val="black">
                    <a:lumMod val="65000"/>
                    <a:lumOff val="35000"/>
                  </a:prstClr>
                </a:solidFill>
                <a:effectLst/>
                <a:uLnTx/>
                <a:uFillTx/>
              </a:rPr>
              <a:t>MD</a:t>
            </a:r>
            <a:r>
              <a:rPr kumimoji="0" lang="ja-JP" altLang="en-US" sz="9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en-US" altLang="ja-JP" sz="1200" b="0" i="0" u="none" strike="noStrike" kern="0" cap="none" spc="0" normalizeH="0" baseline="0" noProof="0" dirty="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1300890841"/>
              </p:ext>
            </p:extLst>
          </p:nvPr>
        </p:nvGraphicFramePr>
        <p:xfrm>
          <a:off x="2063552" y="2053673"/>
          <a:ext cx="3023912" cy="2310591"/>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32220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282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01556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637994255"/>
              </p:ext>
            </p:extLst>
          </p:nvPr>
        </p:nvGraphicFramePr>
        <p:xfrm>
          <a:off x="5173022" y="2053673"/>
          <a:ext cx="3011218" cy="2310591"/>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34180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064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06235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endParaRPr lang="en-US" altLang="ja-JP" sz="900" u="none" strike="noStrike" dirty="0">
                        <a:effectLst/>
                      </a:endParaRPr>
                    </a:p>
                    <a:p>
                      <a:pPr algn="l" rtl="0" fontAlgn="ctr"/>
                      <a:r>
                        <a:rPr lang="ja-JP" altLang="en-US" sz="900" u="none" strike="noStrike" dirty="0">
                          <a:effectLst/>
                        </a:rPr>
                        <a:t>・</a:t>
                      </a: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　関東</a:t>
                      </a:r>
                      <a:r>
                        <a:rPr kumimoji="1" lang="en-US" altLang="ja-JP" sz="900" u="none" strike="noStrike" kern="1200" dirty="0">
                          <a:solidFill>
                            <a:schemeClr val="dk1"/>
                          </a:solidFill>
                          <a:effectLst/>
                          <a:latin typeface="+mn-ea"/>
                          <a:ea typeface="メイリオ"/>
                          <a:cs typeface="+mn-cs"/>
                        </a:rPr>
                        <a:t>1</a:t>
                      </a:r>
                      <a:r>
                        <a:rPr kumimoji="1" lang="ja-JP" altLang="en-US" sz="900" u="none" strike="noStrike" kern="1200" dirty="0">
                          <a:solidFill>
                            <a:schemeClr val="dk1"/>
                          </a:solidFill>
                          <a:effectLst/>
                          <a:latin typeface="+mn-ea"/>
                          <a:ea typeface="メイリオ"/>
                          <a:cs typeface="+mn-cs"/>
                        </a:rPr>
                        <a:t>都</a:t>
                      </a:r>
                      <a:r>
                        <a:rPr kumimoji="1" lang="en-US" altLang="ja-JP" sz="900" u="none" strike="noStrike" kern="1200" dirty="0">
                          <a:solidFill>
                            <a:schemeClr val="dk1"/>
                          </a:solidFill>
                          <a:effectLst/>
                          <a:latin typeface="+mn-ea"/>
                          <a:ea typeface="メイリオ"/>
                          <a:cs typeface="+mn-cs"/>
                        </a:rPr>
                        <a:t>6</a:t>
                      </a:r>
                      <a:r>
                        <a:rPr kumimoji="1" lang="ja-JP" altLang="en-US" sz="900" u="none" strike="noStrike" kern="1200" dirty="0">
                          <a:solidFill>
                            <a:schemeClr val="dk1"/>
                          </a:solidFill>
                          <a:effectLst/>
                          <a:latin typeface="+mn-ea"/>
                          <a:ea typeface="メイリオ"/>
                          <a:cs typeface="+mn-cs"/>
                        </a:rPr>
                        <a:t>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856361284"/>
              </p:ext>
            </p:extLst>
          </p:nvPr>
        </p:nvGraphicFramePr>
        <p:xfrm>
          <a:off x="8256240" y="2053671"/>
          <a:ext cx="3528000" cy="2151524"/>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30729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240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92021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en-US" altLang="ja-JP" sz="900" u="none" strike="noStrike" dirty="0">
                        <a:effectLst/>
                      </a:endParaRPr>
                    </a:p>
                    <a:p>
                      <a:pPr algn="ctr" rtl="0" fontAlgn="ctr"/>
                      <a:r>
                        <a:rPr lang="ja-JP" altLang="en-US" sz="900" u="none" strike="noStrike" dirty="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
        <p:nvSpPr>
          <p:cNvPr id="2" name="テキスト ボックス 1"/>
          <p:cNvSpPr txBox="1"/>
          <p:nvPr/>
        </p:nvSpPr>
        <p:spPr>
          <a:xfrm>
            <a:off x="449223" y="5909529"/>
            <a:ext cx="11141980" cy="661720"/>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129554468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5.xml><?xml version="1.0" encoding="utf-8"?>
<a:theme xmlns:a="http://schemas.openxmlformats.org/drawingml/2006/main" name="2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6289</TotalTime>
  <Words>5776</Words>
  <Application>Microsoft Office PowerPoint</Application>
  <PresentationFormat>ワイド画面</PresentationFormat>
  <Paragraphs>576</Paragraphs>
  <Slides>27</Slides>
  <Notes>7</Notes>
  <HiddenSlides>0</HiddenSlides>
  <MMClips>0</MMClips>
  <ScaleCrop>false</ScaleCrop>
  <HeadingPairs>
    <vt:vector size="6" baseType="variant">
      <vt:variant>
        <vt:lpstr>使用されているフォント</vt:lpstr>
      </vt:variant>
      <vt:variant>
        <vt:i4>8</vt:i4>
      </vt:variant>
      <vt:variant>
        <vt:lpstr>テーマ</vt:lpstr>
      </vt:variant>
      <vt:variant>
        <vt:i4>5</vt:i4>
      </vt:variant>
      <vt:variant>
        <vt:lpstr>スライド タイトル</vt:lpstr>
      </vt:variant>
      <vt:variant>
        <vt:i4>27</vt:i4>
      </vt:variant>
    </vt:vector>
  </HeadingPairs>
  <TitlesOfParts>
    <vt:vector size="40" baseType="lpstr">
      <vt:lpstr>メイリオ</vt:lpstr>
      <vt:lpstr>メイリオ</vt:lpstr>
      <vt:lpstr>Yu Gothic</vt:lpstr>
      <vt:lpstr>Yu Gothic Medium</vt:lpstr>
      <vt:lpstr>Arial</vt:lpstr>
      <vt:lpstr>Calibri</vt:lpstr>
      <vt:lpstr>Segoe UI</vt:lpstr>
      <vt:lpstr>Wingdings</vt:lpstr>
      <vt:lpstr>表紙</vt:lpstr>
      <vt:lpstr>1_表紙</vt:lpstr>
      <vt:lpstr>中表紙と裏表紙</vt:lpstr>
      <vt:lpstr>コンテンツページ</vt:lpstr>
      <vt:lpstr>2_表紙</vt:lpstr>
      <vt:lpstr>ディスプレイ広告（予約型）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292</cp:revision>
  <dcterms:created xsi:type="dcterms:W3CDTF">2020-02-26T07:28:11Z</dcterms:created>
  <dcterms:modified xsi:type="dcterms:W3CDTF">2023-01-24T06:48:27Z</dcterms:modified>
</cp:coreProperties>
</file>