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 id="2147483729" r:id="rId4"/>
  </p:sldMasterIdLst>
  <p:notesMasterIdLst>
    <p:notesMasterId r:id="rId35"/>
  </p:notesMasterIdLst>
  <p:sldIdLst>
    <p:sldId id="531" r:id="rId5"/>
    <p:sldId id="535" r:id="rId6"/>
    <p:sldId id="534" r:id="rId7"/>
    <p:sldId id="388" r:id="rId8"/>
    <p:sldId id="537" r:id="rId9"/>
    <p:sldId id="342" r:id="rId10"/>
    <p:sldId id="374" r:id="rId11"/>
    <p:sldId id="371" r:id="rId12"/>
    <p:sldId id="370" r:id="rId13"/>
    <p:sldId id="372" r:id="rId14"/>
    <p:sldId id="360" r:id="rId15"/>
    <p:sldId id="362" r:id="rId16"/>
    <p:sldId id="390" r:id="rId17"/>
    <p:sldId id="378" r:id="rId18"/>
    <p:sldId id="379" r:id="rId19"/>
    <p:sldId id="356" r:id="rId20"/>
    <p:sldId id="389" r:id="rId21"/>
    <p:sldId id="375" r:id="rId22"/>
    <p:sldId id="376" r:id="rId23"/>
    <p:sldId id="377" r:id="rId24"/>
    <p:sldId id="368" r:id="rId25"/>
    <p:sldId id="373" r:id="rId26"/>
    <p:sldId id="349" r:id="rId27"/>
    <p:sldId id="380" r:id="rId28"/>
    <p:sldId id="538" r:id="rId29"/>
    <p:sldId id="381" r:id="rId30"/>
    <p:sldId id="353" r:id="rId31"/>
    <p:sldId id="386" r:id="rId32"/>
    <p:sldId id="352" r:id="rId33"/>
    <p:sldId id="536" r:id="rId3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D4D5E"/>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846" autoAdjust="0"/>
    <p:restoredTop sz="96442" autoAdjust="0"/>
  </p:normalViewPr>
  <p:slideViewPr>
    <p:cSldViewPr>
      <p:cViewPr varScale="1">
        <p:scale>
          <a:sx n="63" d="100"/>
          <a:sy n="63" d="100"/>
        </p:scale>
        <p:origin x="68" y="36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269351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10</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988210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691495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18</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19</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20</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1530053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0961399" y="6538793"/>
            <a:ext cx="102790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6108041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1494327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5216478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526241" y="5710013"/>
            <a:ext cx="782265"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PR</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広告</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トピックス下バナー広告（仮称）</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p>
          <a:p>
            <a:pPr algn="ct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2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42681353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812670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629914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60294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Tree>
    <p:extLst>
      <p:ext uri="{BB962C8B-B14F-4D97-AF65-F5344CB8AC3E}">
        <p14:creationId xmlns:p14="http://schemas.microsoft.com/office/powerpoint/2010/main" val="1644152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8843443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関係者限定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968224933"/>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125524045"/>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00709314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721265822"/>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780311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678543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97185632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5100212" cy="866797"/>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0" lang="en-US" altLang="ja-JP" sz="12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 JAPAN</a:t>
            </a:r>
            <a:r>
              <a:rPr kumimoji="0" lang="ja-JP" altLang="en-US" sz="12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トップページカスタマイズ企画　ライト版</a:t>
            </a:r>
            <a:endParaRPr kumimoji="0" lang="en-US" altLang="ja-JP" sz="1200" b="1" i="0" u="none" strike="noStrike" kern="0" cap="none" spc="0" normalizeH="0" baseline="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6</a:t>
            </a: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44276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sz="3200" dirty="0"/>
              <a:t>ディスプレイ広告（予約型）</a:t>
            </a:r>
            <a:br>
              <a:rPr kumimoji="1" lang="en-US" altLang="ja-JP" sz="3200" dirty="0"/>
            </a:br>
            <a:r>
              <a:rPr lang="ja-JP" altLang="en-US" sz="3200" dirty="0"/>
              <a:t>商品資料</a:t>
            </a:r>
            <a:endParaRPr kumimoji="1" lang="ja-JP" altLang="en-US" dirty="0"/>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1835700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857531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091517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3.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4.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11"/>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44" r:id="rId7"/>
    <p:sldLayoutId id="2147483745" r:id="rId8"/>
    <p:sldLayoutId id="2147483746" r:id="rId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99710" y="6570850"/>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47" r:id="rId4"/>
    <p:sldLayoutId id="2147483748" r:id="rId5"/>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96010234"/>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24.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10" Type="http://schemas.openxmlformats.org/officeDocument/2006/relationships/image" Target="../media/image21.png"/><Relationship Id="rId4" Type="http://schemas.openxmlformats.org/officeDocument/2006/relationships/video" Target="../media/media5.mp4"/><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4.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5.png"/><Relationship Id="rId3" Type="http://schemas.microsoft.com/office/2007/relationships/media" Target="../media/media7.mp4"/><Relationship Id="rId7" Type="http://schemas.openxmlformats.org/officeDocument/2006/relationships/slideLayout" Target="../slideLayouts/slideLayout24.xml"/><Relationship Id="rId12" Type="http://schemas.openxmlformats.org/officeDocument/2006/relationships/image" Target="../media/image34.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33.png"/><Relationship Id="rId5" Type="http://schemas.microsoft.com/office/2007/relationships/media" Target="../media/media3.mp4"/><Relationship Id="rId10" Type="http://schemas.openxmlformats.org/officeDocument/2006/relationships/image" Target="../media/image21.png"/><Relationship Id="rId4" Type="http://schemas.openxmlformats.org/officeDocument/2006/relationships/video" Target="../media/media7.mp4"/><Relationship Id="rId9" Type="http://schemas.openxmlformats.org/officeDocument/2006/relationships/image" Target="../media/image32.png"/><Relationship Id="rId1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36.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4.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23.jpg"/><Relationship Id="rId3" Type="http://schemas.microsoft.com/office/2007/relationships/media" Target="../media/media2.mp4"/><Relationship Id="rId7" Type="http://schemas.openxmlformats.org/officeDocument/2006/relationships/slideLayout" Target="../slideLayouts/slideLayout24.xml"/><Relationship Id="rId12" Type="http://schemas.openxmlformats.org/officeDocument/2006/relationships/image" Target="../media/image22.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1.png"/><Relationship Id="rId5" Type="http://schemas.microsoft.com/office/2007/relationships/media" Target="../media/media3.mp4"/><Relationship Id="rId10" Type="http://schemas.openxmlformats.org/officeDocument/2006/relationships/image" Target="../media/image20.png"/><Relationship Id="rId4" Type="http://schemas.openxmlformats.org/officeDocument/2006/relationships/video" Target="../media/media2.mp4"/><Relationship Id="rId9" Type="http://schemas.openxmlformats.org/officeDocument/2006/relationships/image" Target="../media/image19.png"/><Relationship Id="rId14" Type="http://schemas.openxmlformats.org/officeDocument/2006/relationships/image" Target="../media/image24.jp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2.mp4"/><Relationship Id="rId7" Type="http://schemas.openxmlformats.org/officeDocument/2006/relationships/slideLayout" Target="../slideLayouts/slideLayout24.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5.jpg"/><Relationship Id="rId1" Type="http://schemas.openxmlformats.org/officeDocument/2006/relationships/slideLayout" Target="../slideLayouts/slideLayout24.xml"/><Relationship Id="rId5" Type="http://schemas.openxmlformats.org/officeDocument/2006/relationships/image" Target="../media/image24.jp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endParaRPr kumimoji="1" lang="ja-JP" altLang="en-US" sz="2800" dirty="0"/>
          </a:p>
        </p:txBody>
      </p:sp>
    </p:spTree>
    <p:extLst>
      <p:ext uri="{BB962C8B-B14F-4D97-AF65-F5344CB8AC3E}">
        <p14:creationId xmlns:p14="http://schemas.microsoft.com/office/powerpoint/2010/main" val="63571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10</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フローチャート: 端子 15">
            <a:extLst>
              <a:ext uri="{FF2B5EF4-FFF2-40B4-BE49-F238E27FC236}">
                <a16:creationId xmlns:a16="http://schemas.microsoft.com/office/drawing/2014/main" id="{3399DCFD-CA69-DC88-B501-5E2FC3667AC9}"/>
              </a:ext>
            </a:extLst>
          </p:cNvPr>
          <p:cNvSpPr/>
          <p:nvPr/>
        </p:nvSpPr>
        <p:spPr>
          <a:xfrm>
            <a:off x="5925292" y="2926734"/>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フローチャート: 端子 3"/>
          <p:cNvSpPr/>
          <p:nvPr/>
        </p:nvSpPr>
        <p:spPr>
          <a:xfrm>
            <a:off x="1504279" y="286947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1797163" y="290992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料金</a:t>
            </a:r>
          </a:p>
        </p:txBody>
      </p:sp>
      <p:sp>
        <p:nvSpPr>
          <p:cNvPr id="7" name="テキスト ボックス 6"/>
          <p:cNvSpPr txBox="1"/>
          <p:nvPr/>
        </p:nvSpPr>
        <p:spPr>
          <a:xfrm>
            <a:off x="1811782" y="333008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600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500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a:t>
            </a:r>
            <a:r>
              <a:rPr kumimoji="0" lang="en-US" altLang="ja-JP" sz="1400" b="0" i="0" u="none" strike="noStrike" kern="0" cap="none" spc="0" normalizeH="0" baseline="0" noProof="0" dirty="0">
                <a:ln>
                  <a:noFill/>
                </a:ln>
                <a:solidFill>
                  <a:prstClr val="black"/>
                </a:solidFill>
                <a:effectLst/>
                <a:uLnTx/>
                <a:uFillTx/>
              </a:rPr>
              <a:t>100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ネット</a:t>
            </a:r>
            <a:r>
              <a:rPr kumimoji="0" lang="en-US" altLang="ja-JP" sz="1400" b="0" i="0" u="none" strike="noStrike" kern="0" cap="none" spc="0" normalizeH="0" baseline="0" noProof="0" dirty="0">
                <a:ln>
                  <a:noFill/>
                </a:ln>
                <a:solidFill>
                  <a:prstClr val="black"/>
                </a:solidFill>
                <a:effectLst/>
                <a:uLnTx/>
                <a:uFillTx/>
              </a:rPr>
              <a:t>)</a:t>
            </a:r>
            <a:endParaRPr kumimoji="0" lang="ja-JP" altLang="en-US" sz="1400" b="1" i="0" u="none" strike="noStrike" kern="0" cap="none" spc="0" normalizeH="0" baseline="0" noProof="0" dirty="0">
              <a:ln>
                <a:noFill/>
              </a:ln>
              <a:solidFill>
                <a:prstClr val="black"/>
              </a:solidFill>
              <a:effectLst/>
              <a:uLnTx/>
              <a:uFillTx/>
            </a:endParaRPr>
          </a:p>
        </p:txBody>
      </p:sp>
      <p:sp>
        <p:nvSpPr>
          <p:cNvPr id="9" name="テキスト ボックス 8"/>
          <p:cNvSpPr txBox="1"/>
          <p:nvPr/>
        </p:nvSpPr>
        <p:spPr>
          <a:xfrm>
            <a:off x="6095303" y="2989573"/>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a:ln>
                  <a:noFill/>
                </a:ln>
                <a:solidFill>
                  <a:prstClr val="black"/>
                </a:solidFill>
                <a:effectLst/>
                <a:uLnTx/>
                <a:uFillTx/>
              </a:rPr>
              <a:t>1000</a:t>
            </a:r>
            <a:r>
              <a:rPr kumimoji="0" lang="ja-JP" altLang="en-US" sz="2000" b="1" i="0" u="none" strike="noStrike" kern="0" cap="none" spc="0" normalizeH="0" baseline="0" noProof="0" dirty="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a:ln>
                <a:noFill/>
              </a:ln>
              <a:solidFill>
                <a:prstClr val="black"/>
              </a:solidFill>
              <a:effectLst/>
              <a:uLnTx/>
              <a:uFillTx/>
            </a:endParaRPr>
          </a:p>
          <a:p>
            <a:pPr lvl="0">
              <a:defRPr/>
            </a:pPr>
            <a:r>
              <a:rPr kumimoji="0" lang="ja-JP" altLang="en-US" sz="1400" b="0" i="0" u="none" strike="noStrike" kern="0" cap="none" spc="0" normalizeH="0" baseline="0" noProof="0" dirty="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フォームからお申込ください。</a:t>
            </a:r>
            <a:endParaRPr kumimoji="0" lang="en-US" altLang="ja-JP" sz="1400" kern="0" dirty="0">
              <a:solidFill>
                <a:prstClr val="black"/>
              </a:solidFill>
            </a:endParaRPr>
          </a:p>
          <a:p>
            <a:pPr lvl="0">
              <a:defRPr/>
            </a:pPr>
            <a:r>
              <a:rPr kumimoji="0" lang="ja-JP" altLang="en-US" sz="1400" kern="0" dirty="0">
                <a:solidFill>
                  <a:prstClr val="black"/>
                </a:solidFill>
              </a:rPr>
              <a:t>　</a:t>
            </a:r>
            <a:r>
              <a:rPr kumimoji="0" lang="en-US" altLang="ja-JP" sz="1400" kern="0" dirty="0">
                <a:solidFill>
                  <a:prstClr val="black"/>
                </a:solidFill>
                <a:hlinkClick r:id="rId2"/>
              </a:rPr>
              <a:t>https://portal.yadui.business.yahoo.co.jp/agencyportal/888301/index.html</a:t>
            </a:r>
            <a:endParaRPr kumimoji="0" lang="en-US" altLang="ja-JP" sz="1400" kern="0" dirty="0">
              <a:solidFill>
                <a:prstClr val="black"/>
              </a:solidFill>
            </a:endParaRPr>
          </a:p>
          <a:p>
            <a:pPr lvl="0">
              <a:defRPr/>
            </a:pPr>
            <a:r>
              <a:rPr kumimoji="0" lang="ja-JP" altLang="en-US" sz="1400" b="0" i="0" u="none" strike="noStrike" kern="0" cap="none" spc="0" normalizeH="0" baseline="0" noProof="0" dirty="0">
                <a:ln>
                  <a:noFill/>
                </a:ln>
                <a:solidFill>
                  <a:prstClr val="black"/>
                </a:solidFill>
                <a:effectLst/>
                <a:uLnTx/>
                <a:uFillTx/>
              </a:rPr>
              <a:t>　</a:t>
            </a:r>
            <a:r>
              <a:rPr kumimoji="0" lang="ja-JP" altLang="en-US" sz="14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400" b="0" i="0" u="none" strike="noStrike" kern="0" cap="none" spc="0" normalizeH="0" baseline="0" noProof="0" dirty="0">
              <a:ln>
                <a:noFill/>
              </a:ln>
              <a:solidFill>
                <a:srgbClr val="FF0000"/>
              </a:solidFill>
              <a:effectLst/>
              <a:uLnTx/>
              <a:uFillTx/>
            </a:endParaRPr>
          </a:p>
        </p:txBody>
      </p:sp>
      <p:sp>
        <p:nvSpPr>
          <p:cNvPr id="11" name="テキスト ボックス 10"/>
          <p:cNvSpPr txBox="1"/>
          <p:nvPr/>
        </p:nvSpPr>
        <p:spPr>
          <a:xfrm>
            <a:off x="1854287" y="471243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1000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1000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∟制作費：無償</a:t>
            </a:r>
            <a:endParaRPr kumimoji="0" lang="ja-JP" altLang="en-US"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6095303" y="3386896"/>
            <a:ext cx="4579884" cy="1554272"/>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500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1000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FQ1</a:t>
            </a:r>
            <a:r>
              <a:rPr kumimoji="0" lang="ja-JP" altLang="en-US" sz="1200" b="0" i="0" u="none" strike="noStrike" kern="0" cap="none" spc="0" normalizeH="0" baseline="0" noProof="0" dirty="0">
                <a:ln>
                  <a:noFill/>
                </a:ln>
                <a:solidFill>
                  <a:prstClr val="black"/>
                </a:solidFill>
                <a:effectLst/>
                <a:uLnTx/>
                <a:uFillTx/>
              </a:rPr>
              <a:t>）</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（都道府県）（</a:t>
            </a:r>
            <a:r>
              <a:rPr kumimoji="0" lang="en-US" altLang="ja-JP" sz="1200" b="0" i="0" u="none" strike="noStrike" kern="0" cap="none" spc="0" normalizeH="0" baseline="0" noProof="0" dirty="0">
                <a:ln>
                  <a:noFill/>
                </a:ln>
                <a:solidFill>
                  <a:prstClr val="black"/>
                </a:solidFill>
                <a:effectLst/>
                <a:uLnTx/>
                <a:uFillTx/>
              </a:rPr>
              <a:t>300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（市区郡）</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a:t>
            </a:r>
            <a:endParaRPr kumimoji="0" lang="en-US" altLang="ja-JP" sz="120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（時間帯ジャック関東</a:t>
            </a:r>
            <a:r>
              <a:rPr lang="en-US" altLang="ja-JP" sz="1200" b="0" i="0" dirty="0">
                <a:effectLst/>
                <a:latin typeface="Arial" panose="020B0604020202020204" pitchFamily="34" charset="0"/>
              </a:rPr>
              <a:t>1</a:t>
            </a:r>
            <a:r>
              <a:rPr lang="ja-JP" altLang="en-US" sz="1200" b="0" i="0" dirty="0">
                <a:effectLst/>
                <a:latin typeface="Arial" panose="020B0604020202020204" pitchFamily="34" charset="0"/>
              </a:rPr>
              <a:t>都</a:t>
            </a:r>
            <a:r>
              <a:rPr lang="en-US" altLang="ja-JP" sz="1200" b="0" i="0" dirty="0">
                <a:effectLst/>
                <a:latin typeface="Arial" panose="020B0604020202020204" pitchFamily="34" charset="0"/>
              </a:rPr>
              <a:t>6</a:t>
            </a:r>
            <a:r>
              <a:rPr lang="ja-JP" altLang="en-US" sz="1200" b="0" i="0" dirty="0">
                <a:effectLst/>
                <a:latin typeface="Arial" panose="020B0604020202020204" pitchFamily="34" charset="0"/>
              </a:rPr>
              <a:t>県）</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8858669" y="2958043"/>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静止画のみ対象</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1487488" y="422314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1603349" y="426331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2923470225"/>
              </p:ext>
            </p:extLst>
          </p:nvPr>
        </p:nvGraphicFramePr>
        <p:xfrm>
          <a:off x="479376" y="764705"/>
          <a:ext cx="10873208" cy="5952203"/>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企画ページへの誘導枠</a:t>
                      </a:r>
                      <a:endParaRPr kumimoji="1" lang="en-US" altLang="ja-JP"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P11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228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・更新：掲載期間内における途中更新はお受けできません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228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契約分類</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700" b="0" i="0" dirty="0">
                          <a:solidFill>
                            <a:schemeClr val="bg1"/>
                          </a:solidFill>
                          <a:latin typeface="メイリオ"/>
                          <a:ea typeface="メイリオ"/>
                          <a:cs typeface="Meiryo UI" pitchFamily="50" charset="-128"/>
                        </a:rPr>
                        <a:t>※</a:t>
                      </a:r>
                      <a:r>
                        <a:rPr kumimoji="1" lang="ja-JP" altLang="en-US" sz="700" b="0" i="0" dirty="0">
                          <a:solidFill>
                            <a:schemeClr val="bg1"/>
                          </a:solidFill>
                          <a:latin typeface="メイリオ"/>
                          <a:ea typeface="メイリオ"/>
                          <a:cs typeface="Meiryo UI" pitchFamily="50" charset="-128"/>
                        </a:rPr>
                        <a:t>お申し込み時に選択</a:t>
                      </a:r>
                      <a:endParaRPr kumimoji="1" lang="en-US" altLang="ja-JP" sz="7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100" kern="1200" dirty="0">
                          <a:solidFill>
                            <a:schemeClr val="tx1">
                              <a:lumMod val="65000"/>
                              <a:lumOff val="35000"/>
                            </a:schemeClr>
                          </a:solidFill>
                          <a:latin typeface="メイリオ"/>
                          <a:ea typeface="メイリオ"/>
                          <a:cs typeface="+mn-cs"/>
                        </a:rPr>
                        <a:t>【制作</a:t>
                      </a:r>
                      <a:r>
                        <a:rPr kumimoji="1" lang="en-US" altLang="ja-JP" sz="1100" kern="1200" dirty="0">
                          <a:solidFill>
                            <a:schemeClr val="tx1">
                              <a:lumMod val="65000"/>
                              <a:lumOff val="35000"/>
                            </a:schemeClr>
                          </a:solidFill>
                          <a:latin typeface="メイリオ"/>
                          <a:ea typeface="メイリオ"/>
                          <a:cs typeface="+mn-cs"/>
                        </a:rPr>
                        <a:t>+</a:t>
                      </a:r>
                      <a:r>
                        <a:rPr kumimoji="1" lang="ja-JP" altLang="ja-JP" sz="1100" kern="1200" dirty="0">
                          <a:solidFill>
                            <a:schemeClr val="tx1">
                              <a:lumMod val="65000"/>
                              <a:lumOff val="35000"/>
                            </a:schemeClr>
                          </a:solidFill>
                          <a:latin typeface="メイリオ"/>
                          <a:ea typeface="メイリオ"/>
                          <a:cs typeface="+mn-cs"/>
                        </a:rPr>
                        <a:t>掲載】</a:t>
                      </a:r>
                      <a:r>
                        <a:rPr kumimoji="1" lang="en-US" altLang="ja-JP" sz="1100" kern="1200" dirty="0">
                          <a:solidFill>
                            <a:schemeClr val="tx1">
                              <a:lumMod val="65000"/>
                              <a:lumOff val="35000"/>
                            </a:schemeClr>
                          </a:solidFill>
                          <a:latin typeface="メイリオ"/>
                          <a:ea typeface="メイリオ"/>
                          <a:cs typeface="+mn-cs"/>
                        </a:rPr>
                        <a:t>Yahoo! JAPAN</a:t>
                      </a:r>
                      <a:r>
                        <a:rPr kumimoji="1" lang="ja-JP" altLang="ja-JP" sz="1100" kern="1200" dirty="0">
                          <a:solidFill>
                            <a:schemeClr val="tx1">
                              <a:lumMod val="65000"/>
                              <a:lumOff val="35000"/>
                            </a:schemeClr>
                          </a:solidFill>
                          <a:latin typeface="メイリオ"/>
                          <a:ea typeface="メイリオ"/>
                          <a:cs typeface="+mn-cs"/>
                        </a:rPr>
                        <a:t>　トップページクリエイティブ企画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メイリオ"/>
                          <a:ea typeface="メイリオ"/>
                        </a:rPr>
                        <a:t>掲載期間</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対象広告（誘導用広告）の掲載期間に準ずる、最大</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98991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P11</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P11</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rgbClr val="FF0000"/>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900" kern="1200" noProof="0" dirty="0">
                          <a:solidFill>
                            <a:srgbClr val="FF0000"/>
                          </a:solidFill>
                          <a:latin typeface="メイリオ"/>
                          <a:ea typeface="メイリオ"/>
                          <a:cs typeface="メイリオ" panose="020B0604030504040204" pitchFamily="50" charset="-128"/>
                        </a:rPr>
                        <a:t>0</a:t>
                      </a:r>
                      <a:r>
                        <a:rPr kumimoji="1" lang="ja-JP" altLang="en-US" sz="900" kern="1200" noProof="0" dirty="0">
                          <a:solidFill>
                            <a:srgbClr val="FF0000"/>
                          </a:solidFill>
                          <a:latin typeface="メイリオ"/>
                          <a:ea typeface="メイリオ"/>
                          <a:cs typeface="メイリオ" panose="020B0604030504040204" pitchFamily="50" charset="-128"/>
                        </a:rPr>
                        <a:t>円でお申し込みいただきます</a:t>
                      </a:r>
                      <a:endParaRPr kumimoji="1" lang="en-US" altLang="ja-JP" sz="900" kern="1200" noProof="0" dirty="0">
                        <a:solidFill>
                          <a:srgbClr val="FF0000"/>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009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お申し込み</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10</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営業日前までにお申し込みください</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04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ja-JP" sz="900" b="0" i="0" kern="1200" dirty="0">
                          <a:solidFill>
                            <a:schemeClr val="bg1"/>
                          </a:solidFill>
                          <a:latin typeface="メイリオ"/>
                          <a:ea typeface="メイリオ"/>
                          <a:cs typeface="Meiryo UI" pitchFamily="50" charset="-128"/>
                        </a:rPr>
                        <a:t>誘導用広告をキャンセルされる場合について</a:t>
                      </a:r>
                      <a:endParaRPr kumimoji="1" lang="ja-JP" altLang="en-US" sz="900" b="0" i="0" kern="120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制作費無償プランの場合であっても、ヤフーが特別に定める場合をのぞきヤフーが指定する制作費実費をお支払いいただきます。</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また、誘導用広告のキャンセル料については、広告取扱基本規定【別紙１】に従います。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広告取扱基本規定：</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https://marketing.yahoo.co.jp/guidelines/terms.html</a:t>
                      </a:r>
                      <a:endPar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281903614"/>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mn-lt"/>
                          <a:ea typeface="+mn-ea"/>
                        </a:rPr>
                        <a:t>有効期限</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2023</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6</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月</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30</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967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imps</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、着地ページへの遷移数、</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アンケート</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883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100" b="0" u="none" strike="noStrike" kern="1200" cap="none" spc="0" normalizeH="0" baseline="0" dirty="0">
                          <a:ln>
                            <a:noFill/>
                          </a:ln>
                          <a:solidFill>
                            <a:schemeClr val="tx1">
                              <a:lumMod val="65000"/>
                              <a:lumOff val="35000"/>
                            </a:schemeClr>
                          </a:solidFill>
                          <a:effectLst/>
                          <a:uLnTx/>
                          <a:uFillTx/>
                          <a:latin typeface="+mn-lt"/>
                          <a:ea typeface="+mn-ea"/>
                          <a:cs typeface="+mn-cs"/>
                        </a:rPr>
                        <a:t>制作・掲載費の申し込みの際に、</a:t>
                      </a:r>
                      <a:r>
                        <a:rPr kumimoji="1" lang="ja-JP" altLang="ja-JP" sz="1100" b="1" u="none" strike="noStrike" kern="1200" cap="none" spc="0" normalizeH="0" baseline="0" dirty="0">
                          <a:ln>
                            <a:noFill/>
                          </a:ln>
                          <a:solidFill>
                            <a:srgbClr val="FF0000"/>
                          </a:solidFill>
                          <a:effectLst/>
                          <a:uLnTx/>
                          <a:uFillTx/>
                          <a:latin typeface="+mn-lt"/>
                          <a:ea typeface="+mn-ea"/>
                          <a:cs typeface="+mn-cs"/>
                        </a:rPr>
                        <a:t>備考欄に予約した誘導用広告の</a:t>
                      </a:r>
                      <a:r>
                        <a:rPr kumimoji="1" lang="ja-JP" altLang="en-US" sz="1100" b="1" u="none" strike="noStrike" kern="1200" cap="none" spc="0" normalizeH="0" baseline="0" dirty="0">
                          <a:ln>
                            <a:noFill/>
                          </a:ln>
                          <a:solidFill>
                            <a:srgbClr val="FF0000"/>
                          </a:solidFill>
                          <a:effectLst/>
                          <a:uLnTx/>
                          <a:uFillTx/>
                          <a:latin typeface="+mn-lt"/>
                          <a:ea typeface="+mn-ea"/>
                          <a:cs typeface="+mn-cs"/>
                        </a:rPr>
                        <a:t>アカウント</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キャンペーン</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金額を記載してください</a:t>
                      </a:r>
                    </a:p>
                    <a:p>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金額をメールでご連絡ください</a:t>
                      </a:r>
                      <a:endParaRPr lang="ja-JP" altLang="en-US" sz="9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8028577" y="2834473"/>
            <a:ext cx="3791805" cy="163121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❷で</a:t>
            </a:r>
            <a:r>
              <a:rPr kumimoji="0" lang="ja-JP" altLang="en-US" sz="1000" kern="0" dirty="0">
                <a:solidFill>
                  <a:prstClr val="black">
                    <a:lumMod val="75000"/>
                    <a:lumOff val="25000"/>
                  </a:prstClr>
                </a:solidFill>
              </a:rPr>
              <a:t>ご提供いただく</a:t>
            </a:r>
            <a:r>
              <a:rPr kumimoji="0" lang="ja-JP" altLang="en-US" sz="1000" b="0" i="0" u="none" strike="noStrike" kern="0" cap="none" spc="0" normalizeH="0" baseline="0" noProof="0" dirty="0">
                <a:ln>
                  <a:noFill/>
                </a:ln>
                <a:solidFill>
                  <a:prstClr val="black">
                    <a:lumMod val="75000"/>
                    <a:lumOff val="25000"/>
                  </a:prstClr>
                </a:solidFill>
                <a:effectLst/>
                <a:uLnTx/>
                <a:uFillTx/>
              </a:rPr>
              <a:t>素材は、入稿仕様、審査上問題があった場合は修正をお願いする場合がございます。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提供素材について懸念等がある場合は、事前審査をお願いいたします。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 ❷提供素材の動画の修正は不可。</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a:ln>
                  <a:noFill/>
                </a:ln>
                <a:solidFill>
                  <a:prstClr val="black">
                    <a:lumMod val="75000"/>
                    <a:lumOff val="25000"/>
                  </a:prstClr>
                </a:solidFill>
                <a:effectLst/>
                <a:uLnTx/>
                <a:uFillTx/>
              </a:rPr>
              <a:t>NG</a:t>
            </a:r>
            <a:r>
              <a:rPr kumimoji="0" lang="ja-JP" altLang="en-US" sz="1000" b="0" i="0" u="none" strike="noStrike" kern="0" cap="none" spc="0" normalizeH="0" baseline="0" noProof="0" dirty="0">
                <a:ln>
                  <a:noFill/>
                </a:ln>
                <a:solidFill>
                  <a:prstClr val="black">
                    <a:lumMod val="75000"/>
                    <a:lumOff val="25000"/>
                  </a:prstClr>
                </a:solidFill>
                <a:effectLst/>
                <a:uLnTx/>
                <a:uFillTx/>
              </a:rPr>
              <a:t>や見切れてはいけない部分が見切れていたなど致命的な場合のみ本番反映前までに提供素材の動画の修正版をご連絡いただければ対応します。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9688856"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8028577"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265817" y="1011963"/>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620205" y="998094"/>
            <a:ext cx="2275709"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4835417" y="1198916"/>
            <a:ext cx="2025303"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❹誘導用広告の予約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6763113" y="1123998"/>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❺</a:t>
            </a:r>
            <a:r>
              <a:rPr kumimoji="0" lang="ja-JP" altLang="en-US" sz="1200" b="1" i="0" u="none" strike="noStrike" kern="0" cap="none" spc="0" normalizeH="0" baseline="0" noProof="0" dirty="0">
                <a:ln>
                  <a:noFill/>
                </a:ln>
                <a:solidFill>
                  <a:srgbClr val="FFFFFF"/>
                </a:solidFill>
                <a:effectLst/>
                <a:uLnTx/>
                <a:uFillTx/>
              </a:rPr>
              <a:t>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dirty="0">
                <a:ln>
                  <a:noFill/>
                </a:ln>
                <a:solidFill>
                  <a:srgbClr val="FFFFFF"/>
                </a:solidFill>
                <a:effectLst/>
                <a:uLnTx/>
                <a:uFillTx/>
              </a:rPr>
              <a:t>発行</a:t>
            </a:r>
          </a:p>
        </p:txBody>
      </p:sp>
      <p:sp>
        <p:nvSpPr>
          <p:cNvPr id="12" name="正方形/長方形 11"/>
          <p:cNvSpPr/>
          <p:nvPr/>
        </p:nvSpPr>
        <p:spPr>
          <a:xfrm>
            <a:off x="8520864" y="1198916"/>
            <a:ext cx="143140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❻</a:t>
            </a:r>
            <a:r>
              <a:rPr kumimoji="0" lang="ja-JP" altLang="en-US" sz="1200" b="1" i="0" u="none" strike="noStrike" kern="0" cap="none" spc="0" normalizeH="0" baseline="0" noProof="0" dirty="0">
                <a:ln>
                  <a:noFill/>
                </a:ln>
                <a:solidFill>
                  <a:srgbClr val="FFFFFF"/>
                </a:solidFill>
                <a:effectLst/>
                <a:uLnTx/>
                <a:uFillTx/>
              </a:rPr>
              <a:t>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9939771"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13126" y="2492896"/>
            <a:ext cx="6299098" cy="43165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　</a:t>
            </a:r>
            <a:r>
              <a:rPr kumimoji="0" lang="ja-JP" altLang="en-US" sz="1400" b="1" kern="0" dirty="0">
                <a:solidFill>
                  <a:prstClr val="black">
                    <a:lumMod val="65000"/>
                    <a:lumOff val="35000"/>
                  </a:prstClr>
                </a:solidFill>
              </a:rPr>
              <a:t>事前提案可否</a:t>
            </a:r>
            <a:endParaRPr kumimoji="0" lang="en-US" altLang="ja-JP" sz="1400" b="1" kern="0" dirty="0">
              <a:solidFill>
                <a:prstClr val="black">
                  <a:lumMod val="65000"/>
                  <a:lumOff val="35000"/>
                </a:prstClr>
              </a:solidFill>
            </a:endParaRPr>
          </a:p>
          <a:p>
            <a:pPr marL="269875">
              <a:defRPr/>
            </a:pPr>
            <a:r>
              <a:rPr kumimoji="0" lang="ja-JP" altLang="en-US" sz="1400" b="1" kern="0" dirty="0">
                <a:solidFill>
                  <a:prstClr val="black">
                    <a:lumMod val="65000"/>
                    <a:lumOff val="35000"/>
                  </a:prstClr>
                </a:solidFill>
              </a:rPr>
              <a:t>　</a:t>
            </a:r>
            <a:r>
              <a:rPr kumimoji="0" lang="ja-JP" altLang="en-US" sz="1000" kern="0" dirty="0">
                <a:solidFill>
                  <a:prstClr val="black"/>
                </a:solidFill>
              </a:rPr>
              <a:t>詳細は「クリエイティブ企画の事前提案可否について」のページを参照ください</a:t>
            </a:r>
            <a:endParaRPr kumimoji="0" lang="en-US" altLang="ja-JP" sz="1000" kern="0" dirty="0">
              <a:solidFill>
                <a:prstClr val="black"/>
              </a:solidFill>
            </a:endParaRPr>
          </a:p>
          <a:p>
            <a:pPr>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　クリエイティブ素材のご提供</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269875">
              <a:defRPr/>
            </a:pPr>
            <a:r>
              <a:rPr kumimoji="0" lang="ja-JP" altLang="en-US" sz="1050" kern="0" dirty="0">
                <a:solidFill>
                  <a:prstClr val="black">
                    <a:lumMod val="75000"/>
                    <a:lumOff val="25000"/>
                  </a:prstClr>
                </a:solidFill>
              </a:rPr>
              <a:t>　</a:t>
            </a:r>
            <a:r>
              <a:rPr kumimoji="0" lang="ja-JP" altLang="en-US" sz="1000" kern="0" dirty="0">
                <a:solidFill>
                  <a:srgbClr val="C00000"/>
                </a:solidFill>
              </a:rPr>
              <a:t>詳細は「提供素材について」のページ①～⑤をご確認ください</a:t>
            </a:r>
            <a:endParaRPr kumimoji="0" lang="en-US" altLang="ja-JP" sz="1000" kern="0" dirty="0">
              <a:solidFill>
                <a:prstClr val="black">
                  <a:lumMod val="75000"/>
                  <a:lumOff val="25000"/>
                </a:prstClr>
              </a:solidFill>
            </a:endParaRPr>
          </a:p>
          <a:p>
            <a:pPr>
              <a:defRPr/>
            </a:pPr>
            <a:r>
              <a:rPr kumimoji="0" lang="ja-JP" altLang="en-US" sz="1000" b="0" i="0" u="none" strike="noStrike" kern="0" cap="none" spc="0" normalizeH="0" baseline="0" noProof="0" dirty="0">
                <a:ln>
                  <a:noFill/>
                </a:ln>
                <a:solidFill>
                  <a:prstClr val="black"/>
                </a:solidFill>
                <a:effectLst/>
                <a:uLnTx/>
                <a:uFillTx/>
              </a:rPr>
              <a:t>　　　広告主様または代理店様にて、クリエイティブをご用意いただく必要がございます</a:t>
            </a:r>
            <a:endParaRPr kumimoji="0" lang="en-US" altLang="ja-JP" sz="1000" b="0" i="0" u="none" strike="noStrike" kern="0" cap="none" spc="0" normalizeH="0" baseline="0" noProof="0" dirty="0">
              <a:ln>
                <a:noFill/>
              </a:ln>
              <a:solidFill>
                <a:prstClr val="black"/>
              </a:solidFill>
              <a:effectLst/>
              <a:uLnTx/>
              <a:uFillTx/>
            </a:endParaRPr>
          </a:p>
          <a:p>
            <a:pPr>
              <a:defRPr/>
            </a:pPr>
            <a:r>
              <a:rPr kumimoji="0" lang="ja-JP" altLang="en-US" sz="1000" kern="0" dirty="0">
                <a:solidFill>
                  <a:prstClr val="black"/>
                </a:solidFill>
              </a:rPr>
              <a:t>　　　</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❸　提供素材の事前審査</a:t>
            </a:r>
            <a:r>
              <a:rPr kumimoji="0" lang="ja-JP" altLang="en-US" sz="1400" kern="0" dirty="0">
                <a:solidFill>
                  <a:prstClr val="black">
                    <a:lumMod val="65000"/>
                    <a:lumOff val="35000"/>
                  </a:prstClr>
                </a:solidFill>
              </a:rPr>
              <a:t>（入稿前審査）</a:t>
            </a:r>
            <a:endParaRPr kumimoji="0" lang="en-US" altLang="ja-JP" sz="14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　　</a:t>
            </a:r>
            <a:r>
              <a:rPr kumimoji="0" lang="ja-JP" altLang="en-US" sz="1000" kern="0" dirty="0">
                <a:solidFill>
                  <a:prstClr val="black"/>
                </a:solidFill>
              </a:rPr>
              <a:t>弊社営業が社内にて、ご連絡いただいた</a:t>
            </a:r>
            <a:r>
              <a:rPr lang="ja-JP" altLang="en-US" sz="1000" b="0" i="0" dirty="0">
                <a:solidFill>
                  <a:srgbClr val="1D1C1D"/>
                </a:solidFill>
                <a:effectLst/>
                <a:latin typeface="NotoSansJP"/>
              </a:rPr>
              <a:t>クリエイティブとリンク先の広告掲載基準観点</a:t>
            </a:r>
            <a:r>
              <a:rPr kumimoji="0" lang="ja-JP" altLang="en-US" sz="1000" b="0" i="0" kern="0" dirty="0">
                <a:solidFill>
                  <a:prstClr val="black"/>
                </a:solidFill>
                <a:effectLst/>
                <a:latin typeface="NotoSansJP"/>
              </a:rPr>
              <a:t>の</a:t>
            </a:r>
            <a:endParaRPr kumimoji="0" lang="en-US" altLang="ja-JP" sz="1000" b="0" i="0" kern="0" dirty="0">
              <a:solidFill>
                <a:prstClr val="black"/>
              </a:solidFill>
              <a:effectLst/>
              <a:latin typeface="NotoSansJP"/>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prstClr val="black"/>
                </a:solidFill>
                <a:latin typeface="NotoSansJP"/>
              </a:rPr>
              <a:t>　　　審査</a:t>
            </a:r>
            <a:r>
              <a:rPr kumimoji="0" lang="ja-JP" altLang="en-US" sz="1000" b="0" i="0" kern="0" dirty="0">
                <a:solidFill>
                  <a:prstClr val="black"/>
                </a:solidFill>
                <a:effectLst/>
                <a:latin typeface="NotoSansJP"/>
              </a:rPr>
              <a:t>依頼の申請をおこないます</a:t>
            </a:r>
            <a:endParaRPr kumimoji="0" lang="en-US" altLang="ja-JP" sz="105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❹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・広告管理ツールより対象広告（ブランドパネル</a:t>
            </a:r>
            <a:r>
              <a:rPr kumimoji="0" lang="en-US"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Yahoo! JAPAN</a:t>
            </a:r>
            <a:r>
              <a:rPr kumimoji="0" lang="ja-JP" altLang="en-US" sz="100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❺</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00" b="0" i="0" u="none" strike="noStrike" kern="0" cap="none" spc="0" normalizeH="0" baseline="0" noProof="0" dirty="0">
                <a:ln>
                  <a:noFill/>
                </a:ln>
                <a:solidFill>
                  <a:prstClr val="black">
                    <a:lumMod val="75000"/>
                    <a:lumOff val="25000"/>
                  </a:prstClr>
                </a:solidFill>
                <a:effectLst/>
                <a:uLnTx/>
                <a:uFillTx/>
              </a:rPr>
              <a:t>HTML</a:t>
            </a:r>
            <a:r>
              <a:rPr kumimoji="0" lang="ja-JP" altLang="en-US" sz="1000" b="0" i="0" u="none" strike="noStrike" kern="0" cap="none" spc="0" normalizeH="0" baseline="0" noProof="0" dirty="0">
                <a:ln>
                  <a:noFill/>
                </a:ln>
                <a:solidFill>
                  <a:prstClr val="black">
                    <a:lumMod val="75000"/>
                    <a:lumOff val="25000"/>
                  </a:prstClr>
                </a:solidFill>
                <a:effectLst/>
                <a:uLnTx/>
                <a:uFillTx/>
              </a:rPr>
              <a:t>実装、本番環境反映、動作確認、ログ確認</a:t>
            </a: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バナー</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en" altLang="ja-JP" sz="100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4114613" y="212467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申し込み、入稿～掲載開始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dirty="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7864821" y="-1086783"/>
            <a:ext cx="186175" cy="6178176"/>
          </a:xfrm>
          <a:prstGeom prst="rightBracket">
            <a:avLst>
              <a:gd name="adj" fmla="val 1616"/>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
        <p:nvSpPr>
          <p:cNvPr id="17" name="ホームベース 8">
            <a:extLst>
              <a:ext uri="{FF2B5EF4-FFF2-40B4-BE49-F238E27FC236}">
                <a16:creationId xmlns:a16="http://schemas.microsoft.com/office/drawing/2014/main" id="{4326F00E-6D1A-494B-DB72-96A8AA0C53CC}"/>
              </a:ext>
            </a:extLst>
          </p:cNvPr>
          <p:cNvSpPr/>
          <p:nvPr/>
        </p:nvSpPr>
        <p:spPr>
          <a:xfrm>
            <a:off x="3216749" y="1011559"/>
            <a:ext cx="1941470"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 name="ホームベース 8">
            <a:extLst>
              <a:ext uri="{FF2B5EF4-FFF2-40B4-BE49-F238E27FC236}">
                <a16:creationId xmlns:a16="http://schemas.microsoft.com/office/drawing/2014/main" id="{B9AC3BCD-57F4-51C3-0796-5EAE54C19BB7}"/>
              </a:ext>
            </a:extLst>
          </p:cNvPr>
          <p:cNvSpPr/>
          <p:nvPr/>
        </p:nvSpPr>
        <p:spPr>
          <a:xfrm>
            <a:off x="2097664" y="1011963"/>
            <a:ext cx="1788974"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5B803DBA-D3B1-E4F0-F054-EB8EC5428C40}"/>
              </a:ext>
            </a:extLst>
          </p:cNvPr>
          <p:cNvSpPr txBox="1"/>
          <p:nvPr/>
        </p:nvSpPr>
        <p:spPr>
          <a:xfrm>
            <a:off x="2574448" y="1156901"/>
            <a:ext cx="1163816"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❷クリエイティブ素材</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のご提供</a:t>
            </a:r>
            <a:endParaRPr kumimoji="0" lang="ja-JP" altLang="en-US" sz="1200" b="1" i="0" u="none" strike="noStrike" kern="0" cap="none" spc="0" normalizeH="0" baseline="0" noProof="0" dirty="0">
              <a:ln>
                <a:noFill/>
              </a:ln>
              <a:solidFill>
                <a:srgbClr val="FFFFFF"/>
              </a:solidFill>
              <a:effectLst/>
              <a:uLnTx/>
              <a:uFillTx/>
            </a:endParaRPr>
          </a:p>
        </p:txBody>
      </p:sp>
      <p:sp>
        <p:nvSpPr>
          <p:cNvPr id="20" name="正方形/長方形 19">
            <a:extLst>
              <a:ext uri="{FF2B5EF4-FFF2-40B4-BE49-F238E27FC236}">
                <a16:creationId xmlns:a16="http://schemas.microsoft.com/office/drawing/2014/main" id="{1EFC433A-8D9F-4F15-5C23-3203B208BD76}"/>
              </a:ext>
            </a:extLst>
          </p:cNvPr>
          <p:cNvSpPr/>
          <p:nvPr/>
        </p:nvSpPr>
        <p:spPr>
          <a:xfrm>
            <a:off x="3790106" y="1230218"/>
            <a:ext cx="1174511"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❸提供素材の</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　</a:t>
            </a:r>
            <a:r>
              <a:rPr kumimoji="0" lang="ja-JP" altLang="en-US" sz="1200" b="1" i="0" u="none" strike="noStrike" kern="0" cap="none" spc="0" normalizeH="0" baseline="0" noProof="0" dirty="0">
                <a:ln>
                  <a:noFill/>
                </a:ln>
                <a:solidFill>
                  <a:srgbClr val="FFFFFF"/>
                </a:solidFill>
                <a:effectLst/>
                <a:uLnTx/>
                <a:uFillTx/>
              </a:rPr>
              <a:t>事前審査</a:t>
            </a:r>
          </a:p>
        </p:txBody>
      </p:sp>
      <p:sp>
        <p:nvSpPr>
          <p:cNvPr id="19" name="ホームベース 8">
            <a:extLst>
              <a:ext uri="{FF2B5EF4-FFF2-40B4-BE49-F238E27FC236}">
                <a16:creationId xmlns:a16="http://schemas.microsoft.com/office/drawing/2014/main" id="{55EAB5CA-432A-8D5E-8357-BDC8E677538F}"/>
              </a:ext>
            </a:extLst>
          </p:cNvPr>
          <p:cNvSpPr/>
          <p:nvPr/>
        </p:nvSpPr>
        <p:spPr>
          <a:xfrm>
            <a:off x="1290249" y="1005551"/>
            <a:ext cx="1435776"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テキスト ボックス 20">
            <a:extLst>
              <a:ext uri="{FF2B5EF4-FFF2-40B4-BE49-F238E27FC236}">
                <a16:creationId xmlns:a16="http://schemas.microsoft.com/office/drawing/2014/main" id="{858E7A87-B6A4-D051-42C4-7702A39DAD80}"/>
              </a:ext>
            </a:extLst>
          </p:cNvPr>
          <p:cNvSpPr txBox="1"/>
          <p:nvPr/>
        </p:nvSpPr>
        <p:spPr>
          <a:xfrm>
            <a:off x="1264360" y="1243886"/>
            <a:ext cx="116381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➊事前</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提案可否</a:t>
            </a:r>
          </a:p>
        </p:txBody>
      </p:sp>
    </p:spTree>
    <p:extLst>
      <p:ext uri="{BB962C8B-B14F-4D97-AF65-F5344CB8AC3E}">
        <p14:creationId xmlns:p14="http://schemas.microsoft.com/office/powerpoint/2010/main" val="3487221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549602" cy="27257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34963" y="116632"/>
            <a:ext cx="9759950" cy="701949"/>
          </a:xfrm>
        </p:spPr>
        <p:txBody>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241377" y="1145144"/>
            <a:ext cx="114655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72343" y="1145143"/>
            <a:ext cx="1285040"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131824" y="1116764"/>
            <a:ext cx="133651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545673" y="1107863"/>
            <a:ext cx="1299535"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7931654" y="1124145"/>
            <a:ext cx="1381343"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399444" y="1105701"/>
            <a:ext cx="12346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0916512" y="108443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305236" y="4539040"/>
            <a:ext cx="1030225" cy="1692771"/>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からメールにてヤフー営業に連絡。</a:t>
            </a:r>
            <a:endParaRPr kumimoji="1"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は社内にて申請。</a:t>
            </a:r>
            <a:endParaRPr kumimoji="1" lang="en-US" altLang="ja-JP" sz="800" dirty="0"/>
          </a:p>
          <a:p>
            <a:pPr algn="l"/>
            <a:endParaRPr lang="en-US" altLang="ja-JP" sz="800" dirty="0"/>
          </a:p>
          <a:p>
            <a:r>
              <a:rPr lang="ja-JP" altLang="en-US" sz="800" dirty="0"/>
              <a:t>▶︎ヤフー</a:t>
            </a:r>
            <a:r>
              <a:rPr kumimoji="1" lang="ja-JP" altLang="en-US" sz="800" b="1" dirty="0"/>
              <a:t>制作</a:t>
            </a:r>
            <a:r>
              <a:rPr kumimoji="1" lang="ja-JP" altLang="en-US" sz="800" dirty="0"/>
              <a:t>から</a:t>
            </a:r>
            <a:r>
              <a:rPr kumimoji="1" lang="ja-JP" altLang="en-US" sz="800" b="1" dirty="0"/>
              <a:t>営業宛に</a:t>
            </a:r>
            <a:r>
              <a:rPr kumimoji="1" lang="ja-JP" altLang="en-US" sz="800" dirty="0"/>
              <a:t>可否結果の回答が来る。</a:t>
            </a:r>
            <a:endParaRPr kumimoji="1" lang="en-US" altLang="ja-JP" sz="800" dirty="0"/>
          </a:p>
          <a:p>
            <a:r>
              <a:rPr lang="ja-JP" altLang="en-US" sz="800" dirty="0"/>
              <a:t>ヤフー</a:t>
            </a:r>
            <a:r>
              <a:rPr lang="ja-JP" altLang="en-US" sz="800" b="1" dirty="0"/>
              <a:t>営業</a:t>
            </a:r>
            <a:r>
              <a:rPr lang="ja-JP" altLang="en-US" sz="800" dirty="0"/>
              <a:t>は</a:t>
            </a:r>
            <a:r>
              <a:rPr lang="ja-JP" altLang="en-US" sz="800" b="1" dirty="0"/>
              <a:t>代理店様</a:t>
            </a:r>
            <a:r>
              <a:rPr lang="ja-JP" altLang="en-US" sz="800" dirty="0"/>
              <a:t>に回答の結果をご連絡する。</a:t>
            </a:r>
            <a:endParaRPr kumimoji="1" lang="ja-JP" altLang="en-US" sz="800" dirty="0"/>
          </a:p>
        </p:txBody>
      </p:sp>
      <p:sp>
        <p:nvSpPr>
          <p:cNvPr id="20" name="テキスト ボックス 19"/>
          <p:cNvSpPr txBox="1"/>
          <p:nvPr/>
        </p:nvSpPr>
        <p:spPr>
          <a:xfrm>
            <a:off x="5266460" y="4477484"/>
            <a:ext cx="1226554" cy="1815882"/>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が広告管理ツールにて誘導広告（ブランドパネル）</a:t>
            </a:r>
            <a:endParaRPr kumimoji="1" lang="en-US" altLang="ja-JP" sz="800" dirty="0"/>
          </a:p>
          <a:p>
            <a:pPr algn="l"/>
            <a:r>
              <a:rPr kumimoji="1" lang="ja-JP" altLang="en-US" sz="800" dirty="0"/>
              <a:t>を予約。</a:t>
            </a:r>
            <a:endParaRPr kumimoji="1" lang="en-US" altLang="ja-JP" sz="800" dirty="0"/>
          </a:p>
          <a:p>
            <a:pPr algn="l"/>
            <a:endParaRPr lang="en-US" altLang="ja-JP" sz="800" dirty="0"/>
          </a:p>
          <a:p>
            <a:r>
              <a:rPr lang="ja-JP" altLang="en-US" sz="800" dirty="0"/>
              <a:t>▶︎</a:t>
            </a:r>
            <a:r>
              <a:rPr lang="ja-JP" altLang="en-US" sz="800" b="1" dirty="0"/>
              <a:t>代理店様</a:t>
            </a:r>
            <a:r>
              <a:rPr lang="ja-JP" altLang="en-US" sz="800" dirty="0"/>
              <a:t>がトップページカスタマイズの申し込みを行う。</a:t>
            </a:r>
            <a:endParaRPr lang="en-US" altLang="ja-JP" sz="800" dirty="0"/>
          </a:p>
          <a:p>
            <a:r>
              <a:rPr lang="ja-JP" altLang="en-US" sz="800" dirty="0">
                <a:hlinkClick r:id="rId3"/>
              </a:rPr>
              <a:t>リンク</a:t>
            </a:r>
            <a:br>
              <a:rPr lang="en-US" altLang="ja-JP" sz="800" dirty="0"/>
            </a:br>
            <a:r>
              <a:rPr lang="ja-JP" altLang="en-US" sz="800" dirty="0"/>
              <a:t>エージェンシーポータルの「予約型：広告配信費以外のお申込み」から申込。</a:t>
            </a:r>
            <a:endParaRPr lang="en-US" altLang="ja-JP" sz="800" dirty="0"/>
          </a:p>
          <a:p>
            <a:endParaRPr lang="en-US" altLang="ja-JP" sz="800" dirty="0"/>
          </a:p>
        </p:txBody>
      </p:sp>
      <p:sp>
        <p:nvSpPr>
          <p:cNvPr id="22" name="テキスト ボックス 21"/>
          <p:cNvSpPr txBox="1"/>
          <p:nvPr/>
        </p:nvSpPr>
        <p:spPr>
          <a:xfrm>
            <a:off x="2593169" y="4530479"/>
            <a:ext cx="996034" cy="1938992"/>
          </a:xfrm>
          <a:prstGeom prst="rect">
            <a:avLst/>
          </a:prstGeom>
          <a:noFill/>
        </p:spPr>
        <p:txBody>
          <a:bodyPr wrap="square" rtlCol="0">
            <a:spAutoFit/>
          </a:bodyPr>
          <a:lstStyle/>
          <a:p>
            <a:r>
              <a:rPr lang="ja-JP" altLang="en-US" sz="800" dirty="0"/>
              <a:t>▶︎</a:t>
            </a:r>
            <a:r>
              <a:rPr lang="ja-JP" altLang="en-US" sz="800" b="1" dirty="0"/>
              <a:t>代理店様</a:t>
            </a:r>
            <a:r>
              <a:rPr lang="ja-JP" altLang="en-US" sz="800" dirty="0"/>
              <a:t>からメールにてヤフー</a:t>
            </a:r>
            <a:r>
              <a:rPr lang="ja-JP" altLang="en-US" sz="800" b="1" dirty="0"/>
              <a:t>営業</a:t>
            </a:r>
            <a:r>
              <a:rPr lang="ja-JP" altLang="en-US" sz="800" dirty="0"/>
              <a:t>に連絡。</a:t>
            </a:r>
            <a:endParaRPr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a:t>
            </a:r>
            <a:r>
              <a:rPr lang="ja-JP" altLang="en-US" sz="800" dirty="0"/>
              <a:t>事前提案可否のチケットのやり取りに続ける形で、</a:t>
            </a:r>
            <a:r>
              <a:rPr kumimoji="1" lang="ja-JP" altLang="en-US" sz="800" dirty="0"/>
              <a:t>ヤフー</a:t>
            </a:r>
            <a:r>
              <a:rPr kumimoji="1" lang="ja-JP" altLang="en-US" sz="800" b="1" dirty="0"/>
              <a:t>制作宛</a:t>
            </a:r>
            <a:r>
              <a:rPr kumimoji="1" lang="ja-JP" altLang="en-US" sz="800" dirty="0"/>
              <a:t>に「素材提供」ページの内容及び</a:t>
            </a:r>
            <a:r>
              <a:rPr lang="ja-JP" altLang="en-US" sz="800" dirty="0"/>
              <a:t>クリエイティブ素材を連絡。制作担当者をメンションしてください。</a:t>
            </a:r>
            <a:endParaRPr lang="en-US" altLang="ja-JP" sz="800" dirty="0"/>
          </a:p>
        </p:txBody>
      </p:sp>
      <p:sp>
        <p:nvSpPr>
          <p:cNvPr id="9" name="テキスト ボックス 8"/>
          <p:cNvSpPr txBox="1"/>
          <p:nvPr/>
        </p:nvSpPr>
        <p:spPr>
          <a:xfrm>
            <a:off x="7978077" y="4477484"/>
            <a:ext cx="1360026" cy="1077218"/>
          </a:xfrm>
          <a:prstGeom prst="rect">
            <a:avLst/>
          </a:prstGeom>
          <a:noFill/>
        </p:spPr>
        <p:txBody>
          <a:bodyPr wrap="square" rtlCol="0">
            <a:spAutoFit/>
          </a:bodyPr>
          <a:lstStyle/>
          <a:p>
            <a:r>
              <a:rPr lang="ja-JP" altLang="en-US" sz="800" dirty="0"/>
              <a:t>▶︎ヤフー</a:t>
            </a:r>
            <a:r>
              <a:rPr lang="ja-JP" altLang="en-US" sz="800" b="1" dirty="0"/>
              <a:t>制作</a:t>
            </a:r>
            <a:r>
              <a:rPr lang="ja-JP" altLang="en-US" sz="800" dirty="0"/>
              <a:t>が</a:t>
            </a:r>
            <a:endParaRPr lang="en-US" altLang="ja-JP" sz="800" dirty="0"/>
          </a:p>
          <a:p>
            <a:r>
              <a:rPr lang="ja-JP" altLang="en-US" sz="800" dirty="0"/>
              <a:t>演出の組み込み・実装・本番</a:t>
            </a:r>
            <a:r>
              <a:rPr lang="en-US" altLang="ja-JP" sz="800" dirty="0"/>
              <a:t>URL</a:t>
            </a:r>
            <a:r>
              <a:rPr lang="ja-JP" altLang="en-US" sz="800" dirty="0"/>
              <a:t>を発行。</a:t>
            </a:r>
            <a:endParaRPr lang="en-US" altLang="ja-JP" sz="800" dirty="0"/>
          </a:p>
          <a:p>
            <a:endParaRPr lang="en-US" altLang="ja-JP" sz="800" dirty="0"/>
          </a:p>
          <a:p>
            <a:r>
              <a:rPr kumimoji="0" lang="ja-JP" altLang="en-US" sz="800" kern="0" dirty="0">
                <a:solidFill>
                  <a:prstClr val="black"/>
                </a:solidFill>
              </a:rPr>
              <a:t>ヤフー</a:t>
            </a:r>
            <a:r>
              <a:rPr lang="ja-JP" altLang="en-US" sz="800" dirty="0"/>
              <a:t>営業から代理店様にメールにてご連絡をします。</a:t>
            </a:r>
            <a:endParaRPr kumimoji="0" lang="ja-JP" altLang="en-US" sz="800" kern="0" dirty="0">
              <a:solidFill>
                <a:prstClr val="black">
                  <a:lumMod val="65000"/>
                  <a:lumOff val="35000"/>
                </a:prstClr>
              </a:solidFill>
            </a:endParaRPr>
          </a:p>
          <a:p>
            <a:endParaRPr lang="en-US" altLang="ja-JP" sz="800" dirty="0"/>
          </a:p>
        </p:txBody>
      </p:sp>
      <p:sp>
        <p:nvSpPr>
          <p:cNvPr id="2" name="正方形/長方形 1"/>
          <p:cNvSpPr/>
          <p:nvPr/>
        </p:nvSpPr>
        <p:spPr>
          <a:xfrm>
            <a:off x="6721991" y="4465999"/>
            <a:ext cx="1123217" cy="1200329"/>
          </a:xfrm>
          <a:prstGeom prst="rect">
            <a:avLst/>
          </a:prstGeom>
        </p:spPr>
        <p:txBody>
          <a:bodyPr wrap="square">
            <a:spAutoFit/>
          </a:bodyPr>
          <a:lstStyle/>
          <a:p>
            <a:r>
              <a:rPr lang="ja-JP" altLang="en-US" sz="800" dirty="0"/>
              <a:t>▶︎ヤフー</a:t>
            </a:r>
            <a:r>
              <a:rPr lang="ja-JP" altLang="en-US" sz="800" b="1" dirty="0"/>
              <a:t>営業</a:t>
            </a:r>
            <a:r>
              <a:rPr lang="ja-JP" altLang="en-US" sz="800" dirty="0"/>
              <a:t>が</a:t>
            </a:r>
            <a:endParaRPr lang="en-US" altLang="ja-JP" sz="800" dirty="0"/>
          </a:p>
          <a:p>
            <a:r>
              <a:rPr lang="ja-JP" altLang="en-US" sz="800" dirty="0"/>
              <a:t>入稿前審査のチケットのやり取りに続ける形で、誘導広告のアカウント情報を連携する。</a:t>
            </a:r>
            <a:endParaRPr lang="en-US" altLang="ja-JP" sz="800" dirty="0"/>
          </a:p>
          <a:p>
            <a:endParaRPr lang="en-US" altLang="ja-JP" sz="800" dirty="0"/>
          </a:p>
          <a:p>
            <a:endParaRPr lang="en-US" altLang="ja-JP" sz="800" dirty="0"/>
          </a:p>
          <a:p>
            <a:endParaRPr lang="en-US" altLang="ja-JP" sz="800" dirty="0"/>
          </a:p>
        </p:txBody>
      </p:sp>
      <p:graphicFrame>
        <p:nvGraphicFramePr>
          <p:cNvPr id="7" name="表 6"/>
          <p:cNvGraphicFramePr>
            <a:graphicFrameLocks noGrp="1"/>
          </p:cNvGraphicFramePr>
          <p:nvPr>
            <p:extLst>
              <p:ext uri="{D42A27DB-BD31-4B8C-83A1-F6EECF244321}">
                <p14:modId xmlns:p14="http://schemas.microsoft.com/office/powerpoint/2010/main" val="2821751880"/>
              </p:ext>
            </p:extLst>
          </p:nvPr>
        </p:nvGraphicFramePr>
        <p:xfrm>
          <a:off x="334963" y="2926253"/>
          <a:ext cx="10299146" cy="1426622"/>
        </p:xfrm>
        <a:graphic>
          <a:graphicData uri="http://schemas.openxmlformats.org/drawingml/2006/table">
            <a:tbl>
              <a:tblPr firstRow="1" bandRow="1">
                <a:tableStyleId>{8A107856-5554-42FB-B03E-39F5DBC370BA}</a:tableStyleId>
              </a:tblPr>
              <a:tblGrid>
                <a:gridCol w="855692">
                  <a:extLst>
                    <a:ext uri="{9D8B030D-6E8A-4147-A177-3AD203B41FA5}">
                      <a16:colId xmlns:a16="http://schemas.microsoft.com/office/drawing/2014/main" val="3125572780"/>
                    </a:ext>
                  </a:extLst>
                </a:gridCol>
                <a:gridCol w="1204137">
                  <a:extLst>
                    <a:ext uri="{9D8B030D-6E8A-4147-A177-3AD203B41FA5}">
                      <a16:colId xmlns:a16="http://schemas.microsoft.com/office/drawing/2014/main" val="2761031546"/>
                    </a:ext>
                  </a:extLst>
                </a:gridCol>
                <a:gridCol w="1448227">
                  <a:extLst>
                    <a:ext uri="{9D8B030D-6E8A-4147-A177-3AD203B41FA5}">
                      <a16:colId xmlns:a16="http://schemas.microsoft.com/office/drawing/2014/main" val="1558425992"/>
                    </a:ext>
                  </a:extLst>
                </a:gridCol>
                <a:gridCol w="1338601">
                  <a:extLst>
                    <a:ext uri="{9D8B030D-6E8A-4147-A177-3AD203B41FA5}">
                      <a16:colId xmlns:a16="http://schemas.microsoft.com/office/drawing/2014/main" val="228179975"/>
                    </a:ext>
                  </a:extLst>
                </a:gridCol>
                <a:gridCol w="1438292">
                  <a:extLst>
                    <a:ext uri="{9D8B030D-6E8A-4147-A177-3AD203B41FA5}">
                      <a16:colId xmlns:a16="http://schemas.microsoft.com/office/drawing/2014/main" val="2565947098"/>
                    </a:ext>
                  </a:extLst>
                </a:gridCol>
                <a:gridCol w="1315370">
                  <a:extLst>
                    <a:ext uri="{9D8B030D-6E8A-4147-A177-3AD203B41FA5}">
                      <a16:colId xmlns:a16="http://schemas.microsoft.com/office/drawing/2014/main" val="3801570467"/>
                    </a:ext>
                  </a:extLst>
                </a:gridCol>
                <a:gridCol w="1401078">
                  <a:extLst>
                    <a:ext uri="{9D8B030D-6E8A-4147-A177-3AD203B41FA5}">
                      <a16:colId xmlns:a16="http://schemas.microsoft.com/office/drawing/2014/main" val="2586618139"/>
                    </a:ext>
                  </a:extLst>
                </a:gridCol>
                <a:gridCol w="1297749">
                  <a:extLst>
                    <a:ext uri="{9D8B030D-6E8A-4147-A177-3AD203B41FA5}">
                      <a16:colId xmlns:a16="http://schemas.microsoft.com/office/drawing/2014/main" val="999247424"/>
                    </a:ext>
                  </a:extLst>
                </a:gridCol>
              </a:tblGrid>
              <a:tr h="46892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3011334026"/>
                  </a:ext>
                </a:extLst>
              </a:tr>
              <a:tr h="4583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49931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1483360466"/>
                  </a:ext>
                </a:extLst>
              </a:tr>
            </a:tbl>
          </a:graphicData>
        </a:graphic>
      </p:graphicFrame>
      <p:sp>
        <p:nvSpPr>
          <p:cNvPr id="13" name="テキスト ボックス 12"/>
          <p:cNvSpPr txBox="1"/>
          <p:nvPr/>
        </p:nvSpPr>
        <p:spPr>
          <a:xfrm>
            <a:off x="9373555" y="4465999"/>
            <a:ext cx="1391300" cy="1692771"/>
          </a:xfrm>
          <a:prstGeom prst="rect">
            <a:avLst/>
          </a:prstGeom>
          <a:noFill/>
        </p:spPr>
        <p:txBody>
          <a:bodyPr wrap="square" rtlCol="0">
            <a:spAutoFit/>
          </a:bodyPr>
          <a:lstStyle/>
          <a:p>
            <a:r>
              <a:rPr lang="ja-JP" altLang="en-US" sz="800" dirty="0"/>
              <a:t>▶︎ヤフー</a:t>
            </a:r>
            <a:r>
              <a:rPr lang="ja-JP" altLang="en-US" sz="800" b="1" dirty="0"/>
              <a:t>営業</a:t>
            </a:r>
            <a:r>
              <a:rPr lang="ja-JP" altLang="en-US" sz="800" dirty="0"/>
              <a:t>より代理店様にメールにてご連絡をし、</a:t>
            </a:r>
            <a:endParaRPr lang="en-US" altLang="ja-JP" sz="800" dirty="0"/>
          </a:p>
          <a:p>
            <a:r>
              <a:rPr lang="ja-JP" altLang="en-US" sz="800" b="1" dirty="0"/>
              <a:t>代理店様</a:t>
            </a:r>
            <a:r>
              <a:rPr lang="ja-JP" altLang="en-US" sz="800" dirty="0"/>
              <a:t>に最終確認をして頂く</a:t>
            </a:r>
            <a:endParaRPr lang="en-US" altLang="ja-JP" sz="800" dirty="0"/>
          </a:p>
          <a:p>
            <a:endParaRPr lang="en-US" altLang="ja-JP" sz="800" dirty="0"/>
          </a:p>
          <a:p>
            <a:r>
              <a:rPr lang="ja-JP" altLang="en-US" sz="800" dirty="0"/>
              <a:t>▶︎問題なければ、</a:t>
            </a:r>
            <a:r>
              <a:rPr lang="ja-JP" altLang="en-US" sz="800" b="1" dirty="0"/>
              <a:t>代理店様に</a:t>
            </a:r>
            <a:r>
              <a:rPr lang="ja-JP" altLang="en-US" sz="800" dirty="0"/>
              <a:t>誘導広告のバナークリエイティブと、</a:t>
            </a:r>
            <a:br>
              <a:rPr lang="en-US" altLang="ja-JP" sz="800" dirty="0"/>
            </a:br>
            <a:r>
              <a:rPr lang="ja-JP" altLang="en-US" sz="800" dirty="0"/>
              <a:t>広告リンク先として演出を組み込んだ本番</a:t>
            </a:r>
            <a:r>
              <a:rPr lang="en-US" altLang="ja-JP" sz="800" dirty="0"/>
              <a:t>URL</a:t>
            </a:r>
            <a:r>
              <a:rPr lang="ja-JP" altLang="en-US" sz="800" dirty="0"/>
              <a:t>を広告管理ツールにて入稿して頂く。</a:t>
            </a:r>
            <a:endParaRPr lang="en-US" altLang="ja-JP" sz="800" dirty="0"/>
          </a:p>
        </p:txBody>
      </p:sp>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59102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59102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591022"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15851" y="3074297"/>
            <a:ext cx="646331" cy="230832"/>
          </a:xfrm>
          <a:prstGeom prst="rect">
            <a:avLst/>
          </a:prstGeom>
          <a:noFill/>
        </p:spPr>
        <p:txBody>
          <a:bodyPr wrap="none" rtlCol="0">
            <a:spAutoFit/>
          </a:bodyPr>
          <a:lstStyle/>
          <a:p>
            <a:pPr algn="l"/>
            <a:r>
              <a:rPr kumimoji="1" lang="ja-JP" altLang="en-US" sz="900" dirty="0"/>
              <a:t>代理店様</a:t>
            </a:r>
            <a:endParaRPr kumimoji="1" lang="ja-JP" altLang="en-US" sz="100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587966" y="3483873"/>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lang="ja-JP" altLang="en-US" sz="900" dirty="0"/>
              <a:t>営業</a:t>
            </a:r>
            <a:endParaRPr kumimoji="1" lang="ja-JP" altLang="en-US" sz="90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578913" y="3932030"/>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kumimoji="1" lang="ja-JP" altLang="en-US" sz="900" dirty="0"/>
              <a:t>制作</a:t>
            </a:r>
            <a:endParaRPr kumimoji="1" lang="ja-JP" altLang="en-US" sz="1050" dirty="0"/>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5748740" y="299514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7072691"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A9FA3FF3-2A8B-5B49-8858-F9CFEFAEFBBF}"/>
              </a:ext>
            </a:extLst>
          </p:cNvPr>
          <p:cNvSpPr>
            <a:spLocks noChangeArrowheads="1"/>
          </p:cNvSpPr>
          <p:nvPr/>
        </p:nvSpPr>
        <p:spPr bwMode="auto">
          <a:xfrm>
            <a:off x="8494072"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9883762"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6" name="Freeform 10">
            <a:extLst>
              <a:ext uri="{FF2B5EF4-FFF2-40B4-BE49-F238E27FC236}">
                <a16:creationId xmlns:a16="http://schemas.microsoft.com/office/drawing/2014/main" id="{7B93D9B8-3736-2446-BE6E-5E866321958B}"/>
              </a:ext>
            </a:extLst>
          </p:cNvPr>
          <p:cNvSpPr>
            <a:spLocks noChangeArrowheads="1"/>
          </p:cNvSpPr>
          <p:nvPr/>
        </p:nvSpPr>
        <p:spPr bwMode="auto">
          <a:xfrm>
            <a:off x="9890429" y="350231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4908305" y="1404294"/>
            <a:ext cx="1680870" cy="740203"/>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100" b="1" dirty="0">
                <a:solidFill>
                  <a:schemeClr val="bg1"/>
                </a:solidFill>
              </a:rPr>
              <a:t>・誘導広告の予約</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・制作費の申し込み</a:t>
            </a:r>
            <a:endParaRPr lang="en-US" altLang="ja-JP" sz="1100" b="1" dirty="0">
              <a:solidFill>
                <a:schemeClr val="bg1"/>
              </a:solidFill>
            </a:endParaRPr>
          </a:p>
          <a:p>
            <a:pPr lvl="0" algn="ctr" defTabSz="444500">
              <a:lnSpc>
                <a:spcPct val="90000"/>
              </a:lnSpc>
              <a:spcBef>
                <a:spcPct val="0"/>
              </a:spcBef>
              <a:spcAft>
                <a:spcPct val="35000"/>
              </a:spcAft>
            </a:pPr>
            <a:r>
              <a:rPr lang="ja-JP" altLang="en-US" sz="700" b="1" dirty="0">
                <a:solidFill>
                  <a:schemeClr val="bg1"/>
                </a:solidFill>
              </a:rPr>
              <a:t>（制作費無料の場合も</a:t>
            </a:r>
            <a:br>
              <a:rPr lang="en-US" altLang="ja-JP" sz="700" b="1" dirty="0">
                <a:solidFill>
                  <a:schemeClr val="bg1"/>
                </a:solidFill>
              </a:rPr>
            </a:br>
            <a:r>
              <a:rPr lang="ja-JP" altLang="en-US" sz="700" b="1" dirty="0">
                <a:solidFill>
                  <a:schemeClr val="bg1"/>
                </a:solidFill>
              </a:rPr>
              <a:t>　申し込みが必要）</a:t>
            </a: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486612" y="1401377"/>
            <a:ext cx="1313180" cy="248914"/>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・アカウント連携</a:t>
            </a:r>
            <a:endParaRPr kumimoji="1" lang="ja-JP" altLang="en-US" sz="1100" dirty="0">
              <a:solidFill>
                <a:schemeClr val="bg1"/>
              </a:solidFill>
            </a:endParaRPr>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036267" y="1465032"/>
            <a:ext cx="1172116" cy="46051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演出の組込実装</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本番</a:t>
            </a:r>
            <a:r>
              <a:rPr lang="en-US" altLang="ja-JP" sz="1100" b="1" dirty="0">
                <a:solidFill>
                  <a:schemeClr val="bg1"/>
                </a:solidFill>
              </a:rPr>
              <a:t>URL</a:t>
            </a:r>
            <a:r>
              <a:rPr lang="ja-JP" altLang="en-US" sz="1100" b="1" dirty="0">
                <a:solidFill>
                  <a:schemeClr val="bg1"/>
                </a:solidFill>
              </a:rPr>
              <a:t>発行</a:t>
            </a:r>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342611" y="1504110"/>
            <a:ext cx="1261884" cy="49398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200" b="1" dirty="0">
                <a:solidFill>
                  <a:schemeClr val="bg1"/>
                </a:solidFill>
              </a:rPr>
              <a:t>・最終確認</a:t>
            </a:r>
            <a:endParaRPr lang="en-US" altLang="ja-JP" sz="1200" b="1" dirty="0">
              <a:solidFill>
                <a:schemeClr val="bg1"/>
              </a:solidFill>
            </a:endParaRPr>
          </a:p>
          <a:p>
            <a:pPr lvl="0" algn="ctr" defTabSz="444500">
              <a:lnSpc>
                <a:spcPct val="90000"/>
              </a:lnSpc>
              <a:spcBef>
                <a:spcPct val="0"/>
              </a:spcBef>
              <a:spcAft>
                <a:spcPct val="35000"/>
              </a:spcAft>
            </a:pPr>
            <a:r>
              <a:rPr lang="ja-JP" altLang="en-US" sz="1200" b="1" dirty="0">
                <a:solidFill>
                  <a:schemeClr val="bg1"/>
                </a:solidFill>
              </a:rPr>
              <a:t>・誘導広告入稿</a:t>
            </a:r>
          </a:p>
        </p:txBody>
      </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421121" y="1490915"/>
            <a:ext cx="800219" cy="461665"/>
          </a:xfrm>
          <a:prstGeom prst="rect">
            <a:avLst/>
          </a:prstGeom>
          <a:noFill/>
        </p:spPr>
        <p:txBody>
          <a:bodyPr wrap="none" rtlCol="0">
            <a:spAutoFit/>
          </a:bodyPr>
          <a:lstStyle/>
          <a:p>
            <a:pPr algn="ctr"/>
            <a:r>
              <a:rPr lang="ja-JP" altLang="en-US" sz="1200" b="1" dirty="0">
                <a:solidFill>
                  <a:schemeClr val="bg1"/>
                </a:solidFill>
              </a:rPr>
              <a:t>事前提案</a:t>
            </a:r>
            <a:br>
              <a:rPr lang="en-US" altLang="ja-JP" sz="1200" b="1" dirty="0">
                <a:solidFill>
                  <a:schemeClr val="bg1"/>
                </a:solidFill>
              </a:rPr>
            </a:br>
            <a:r>
              <a:rPr lang="ja-JP" altLang="en-US" sz="1200" b="1" dirty="0">
                <a:solidFill>
                  <a:schemeClr val="bg1"/>
                </a:solidFill>
              </a:rPr>
              <a:t>可否</a:t>
            </a:r>
            <a:endParaRPr lang="en-US" altLang="ja-JP" sz="12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4492369" y="2363618"/>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5967682" y="2232887"/>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20384" y="228372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8658090"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193176" y="2275374"/>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262182"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422520"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732025" y="810573"/>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145783" y="8030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554786"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7949804"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12" name="フリーフォーム 10">
            <a:extLst>
              <a:ext uri="{FF2B5EF4-FFF2-40B4-BE49-F238E27FC236}">
                <a16:creationId xmlns:a16="http://schemas.microsoft.com/office/drawing/2014/main" id="{93F27037-95E1-089A-1DBF-2E1952099794}"/>
              </a:ext>
            </a:extLst>
          </p:cNvPr>
          <p:cNvSpPr/>
          <p:nvPr/>
        </p:nvSpPr>
        <p:spPr>
          <a:xfrm>
            <a:off x="2454533" y="1116764"/>
            <a:ext cx="127330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15" name="テキスト ボックス 14">
            <a:extLst>
              <a:ext uri="{FF2B5EF4-FFF2-40B4-BE49-F238E27FC236}">
                <a16:creationId xmlns:a16="http://schemas.microsoft.com/office/drawing/2014/main" id="{FB18D8D4-F268-9502-82BF-B689C8D172E2}"/>
              </a:ext>
            </a:extLst>
          </p:cNvPr>
          <p:cNvSpPr txBox="1"/>
          <p:nvPr/>
        </p:nvSpPr>
        <p:spPr>
          <a:xfrm>
            <a:off x="2398336" y="1454450"/>
            <a:ext cx="1313180" cy="600164"/>
          </a:xfrm>
          <a:prstGeom prst="rect">
            <a:avLst/>
          </a:prstGeom>
          <a:noFill/>
        </p:spPr>
        <p:txBody>
          <a:bodyPr wrap="none" rtlCol="0">
            <a:spAutoFit/>
          </a:bodyPr>
          <a:lstStyle/>
          <a:p>
            <a:pPr algn="ctr"/>
            <a:r>
              <a:rPr lang="ja-JP" altLang="en-US" sz="1100" b="1" dirty="0">
                <a:solidFill>
                  <a:schemeClr val="bg1"/>
                </a:solidFill>
              </a:rPr>
              <a:t>クリエイティブ</a:t>
            </a:r>
            <a:br>
              <a:rPr lang="en-US" altLang="ja-JP" sz="1100" b="1" dirty="0">
                <a:solidFill>
                  <a:schemeClr val="bg1"/>
                </a:solidFill>
              </a:rPr>
            </a:br>
            <a:r>
              <a:rPr lang="ja-JP" altLang="en-US" sz="1100" b="1" dirty="0">
                <a:solidFill>
                  <a:schemeClr val="bg1"/>
                </a:solidFill>
              </a:rPr>
              <a:t>企画に</a:t>
            </a:r>
            <a:endParaRPr lang="en-US" altLang="ja-JP" sz="1100" b="1" dirty="0">
              <a:solidFill>
                <a:schemeClr val="bg1"/>
              </a:solidFill>
            </a:endParaRPr>
          </a:p>
          <a:p>
            <a:pPr algn="ctr"/>
            <a:r>
              <a:rPr lang="ja-JP" altLang="en-US" sz="1100" b="1" dirty="0">
                <a:solidFill>
                  <a:schemeClr val="bg1"/>
                </a:solidFill>
              </a:rPr>
              <a:t>完パケ素材を連絡</a:t>
            </a:r>
            <a:endParaRPr lang="en-US" altLang="ja-JP" sz="1100" b="1" dirty="0">
              <a:solidFill>
                <a:schemeClr val="bg1"/>
              </a:solidFill>
            </a:endParaRPr>
          </a:p>
        </p:txBody>
      </p:sp>
      <p:grpSp>
        <p:nvGrpSpPr>
          <p:cNvPr id="16" name="Group 43">
            <a:extLst>
              <a:ext uri="{FF2B5EF4-FFF2-40B4-BE49-F238E27FC236}">
                <a16:creationId xmlns:a16="http://schemas.microsoft.com/office/drawing/2014/main" id="{E65EE96C-4CFE-7BBD-2561-E9F89B75F3C1}"/>
              </a:ext>
            </a:extLst>
          </p:cNvPr>
          <p:cNvGrpSpPr>
            <a:grpSpLocks/>
          </p:cNvGrpSpPr>
          <p:nvPr/>
        </p:nvGrpSpPr>
        <p:grpSpPr bwMode="auto">
          <a:xfrm>
            <a:off x="3125967" y="2269921"/>
            <a:ext cx="292193" cy="265630"/>
            <a:chOff x="2277" y="3229"/>
            <a:chExt cx="434" cy="434"/>
          </a:xfrm>
          <a:solidFill>
            <a:schemeClr val="bg1">
              <a:lumMod val="95000"/>
            </a:schemeClr>
          </a:solidFill>
        </p:grpSpPr>
        <p:sp>
          <p:nvSpPr>
            <p:cNvPr id="17" name="Freeform 44">
              <a:extLst>
                <a:ext uri="{FF2B5EF4-FFF2-40B4-BE49-F238E27FC236}">
                  <a16:creationId xmlns:a16="http://schemas.microsoft.com/office/drawing/2014/main" id="{A6002314-422B-80FF-49CD-E005C839D637}"/>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18" name="Freeform 45">
              <a:extLst>
                <a:ext uri="{FF2B5EF4-FFF2-40B4-BE49-F238E27FC236}">
                  <a16:creationId xmlns:a16="http://schemas.microsoft.com/office/drawing/2014/main" id="{15E4F9ED-7DA8-843F-5B43-3A876F52D5E3}"/>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21" name="Freeform 10">
            <a:extLst>
              <a:ext uri="{FF2B5EF4-FFF2-40B4-BE49-F238E27FC236}">
                <a16:creationId xmlns:a16="http://schemas.microsoft.com/office/drawing/2014/main" id="{B8C2038A-C7BD-7606-87F4-F46A5AFD123E}"/>
              </a:ext>
            </a:extLst>
          </p:cNvPr>
          <p:cNvSpPr>
            <a:spLocks noChangeArrowheads="1"/>
          </p:cNvSpPr>
          <p:nvPr/>
        </p:nvSpPr>
        <p:spPr bwMode="auto">
          <a:xfrm>
            <a:off x="2887167" y="301092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10">
            <a:extLst>
              <a:ext uri="{FF2B5EF4-FFF2-40B4-BE49-F238E27FC236}">
                <a16:creationId xmlns:a16="http://schemas.microsoft.com/office/drawing/2014/main" id="{795E5A43-5D59-8373-15E4-BE4205439B30}"/>
              </a:ext>
            </a:extLst>
          </p:cNvPr>
          <p:cNvSpPr>
            <a:spLocks noChangeArrowheads="1"/>
          </p:cNvSpPr>
          <p:nvPr/>
        </p:nvSpPr>
        <p:spPr bwMode="auto">
          <a:xfrm>
            <a:off x="2887166"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10">
            <a:extLst>
              <a:ext uri="{FF2B5EF4-FFF2-40B4-BE49-F238E27FC236}">
                <a16:creationId xmlns:a16="http://schemas.microsoft.com/office/drawing/2014/main" id="{A1AE5695-DC67-7E39-861C-7D14698ACEAC}"/>
              </a:ext>
            </a:extLst>
          </p:cNvPr>
          <p:cNvSpPr>
            <a:spLocks noChangeArrowheads="1"/>
          </p:cNvSpPr>
          <p:nvPr/>
        </p:nvSpPr>
        <p:spPr bwMode="auto">
          <a:xfrm>
            <a:off x="2887166" y="3964583"/>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正方形/長方形 27">
            <a:extLst>
              <a:ext uri="{FF2B5EF4-FFF2-40B4-BE49-F238E27FC236}">
                <a16:creationId xmlns:a16="http://schemas.microsoft.com/office/drawing/2014/main" id="{F06CD905-0185-4845-BB63-4DFB9440F905}"/>
              </a:ext>
            </a:extLst>
          </p:cNvPr>
          <p:cNvSpPr/>
          <p:nvPr/>
        </p:nvSpPr>
        <p:spPr>
          <a:xfrm>
            <a:off x="3857995" y="4467286"/>
            <a:ext cx="1229955" cy="2308324"/>
          </a:xfrm>
          <a:prstGeom prst="rect">
            <a:avLst/>
          </a:prstGeom>
        </p:spPr>
        <p:txBody>
          <a:bodyPr wrap="square">
            <a:spAutoFit/>
          </a:bodyPr>
          <a:lstStyle/>
          <a:p>
            <a:r>
              <a:rPr lang="ja-JP" altLang="en-US" sz="800" dirty="0"/>
              <a:t>▶︎ヤフー</a:t>
            </a:r>
            <a:r>
              <a:rPr lang="ja-JP" altLang="en-US" sz="800" b="1" dirty="0"/>
              <a:t>制作</a:t>
            </a:r>
            <a:r>
              <a:rPr lang="ja-JP" altLang="en-US" sz="800" dirty="0"/>
              <a:t>が提供素材のクリエイティブが揃っているか、容量、サイズに問題がないかの確認を実施。</a:t>
            </a:r>
            <a:endParaRPr lang="en-US" altLang="ja-JP" sz="800" dirty="0"/>
          </a:p>
          <a:p>
            <a:endParaRPr lang="en-US" altLang="ja-JP" sz="800" dirty="0"/>
          </a:p>
          <a:p>
            <a:r>
              <a:rPr lang="ja-JP" altLang="en-US" sz="800" dirty="0"/>
              <a:t>▶上記完了後、ヤフー</a:t>
            </a:r>
            <a:r>
              <a:rPr lang="ja-JP" altLang="en-US" sz="800" b="1" dirty="0"/>
              <a:t>営業</a:t>
            </a:r>
            <a:r>
              <a:rPr lang="ja-JP" altLang="en-US" sz="800" dirty="0"/>
              <a:t>がクリエイティブ素材</a:t>
            </a:r>
            <a:r>
              <a:rPr lang="ja-JP" altLang="en-US" sz="800" b="0" i="0" dirty="0">
                <a:solidFill>
                  <a:srgbClr val="1D1C1D"/>
                </a:solidFill>
                <a:effectLst/>
                <a:latin typeface="NotoSansJP"/>
              </a:rPr>
              <a:t>とリンク先の広告掲載基準観点</a:t>
            </a:r>
            <a:r>
              <a:rPr kumimoji="0" lang="ja-JP" altLang="en-US" sz="800" b="0" i="0" kern="0" dirty="0">
                <a:solidFill>
                  <a:prstClr val="black"/>
                </a:solidFill>
                <a:effectLst/>
                <a:latin typeface="NotoSansJP"/>
              </a:rPr>
              <a:t>の入稿前審査依頼の申請。</a:t>
            </a:r>
            <a:endParaRPr kumimoji="0" lang="en-US" altLang="ja-JP" sz="800" b="0" i="0" kern="0" dirty="0">
              <a:solidFill>
                <a:prstClr val="black"/>
              </a:solidFill>
              <a:effectLst/>
              <a:latin typeface="NotoSansJP"/>
            </a:endParaRPr>
          </a:p>
          <a:p>
            <a:r>
              <a:rPr lang="ja-JP" altLang="en-US" sz="800" dirty="0"/>
              <a:t>申請の際に、</a:t>
            </a:r>
            <a:r>
              <a:rPr lang="en-US" altLang="ja-JP" sz="800" dirty="0"/>
              <a:t>CC</a:t>
            </a:r>
            <a:r>
              <a:rPr lang="ja-JP" altLang="en-US" sz="800" dirty="0"/>
              <a:t>に制作担当者を入れてチケット起案をすること。審査完了後、チケット内で制作担当者をメンションし、審査完了の旨伝えること。</a:t>
            </a:r>
            <a:endParaRPr lang="en-US" altLang="ja-JP" sz="800" dirty="0"/>
          </a:p>
        </p:txBody>
      </p:sp>
      <p:sp>
        <p:nvSpPr>
          <p:cNvPr id="30" name="テキスト ボックス 29">
            <a:extLst>
              <a:ext uri="{FF2B5EF4-FFF2-40B4-BE49-F238E27FC236}">
                <a16:creationId xmlns:a16="http://schemas.microsoft.com/office/drawing/2014/main" id="{17F0AA97-63EC-2890-1799-B076799AF206}"/>
              </a:ext>
            </a:extLst>
          </p:cNvPr>
          <p:cNvSpPr txBox="1"/>
          <p:nvPr/>
        </p:nvSpPr>
        <p:spPr>
          <a:xfrm>
            <a:off x="3752477" y="1360239"/>
            <a:ext cx="1309083" cy="938719"/>
          </a:xfrm>
          <a:prstGeom prst="rect">
            <a:avLst/>
          </a:prstGeom>
          <a:noFill/>
        </p:spPr>
        <p:txBody>
          <a:bodyPr wrap="square" rtlCol="0">
            <a:spAutoFit/>
          </a:bodyPr>
          <a:lstStyle/>
          <a:p>
            <a:pPr algn="ctr"/>
            <a:r>
              <a:rPr lang="ja-JP" altLang="en-US" sz="1100" b="1" dirty="0">
                <a:solidFill>
                  <a:schemeClr val="bg1"/>
                </a:solidFill>
              </a:rPr>
              <a:t>・入稿素材の</a:t>
            </a:r>
            <a:endParaRPr lang="en-US" altLang="ja-JP" sz="1100" b="1" dirty="0">
              <a:solidFill>
                <a:schemeClr val="bg1"/>
              </a:solidFill>
            </a:endParaRPr>
          </a:p>
          <a:p>
            <a:pPr algn="ctr"/>
            <a:r>
              <a:rPr lang="ja-JP" altLang="en-US" sz="1100" b="1" dirty="0">
                <a:solidFill>
                  <a:schemeClr val="bg1"/>
                </a:solidFill>
              </a:rPr>
              <a:t>容量・サイズ確認</a:t>
            </a:r>
            <a:endParaRPr lang="en-US" altLang="ja-JP" sz="1100" b="1" dirty="0">
              <a:solidFill>
                <a:schemeClr val="bg1"/>
              </a:solidFill>
            </a:endParaRPr>
          </a:p>
          <a:p>
            <a:pPr algn="ctr"/>
            <a:endParaRPr lang="en-US" altLang="ja-JP" sz="1100" b="1" dirty="0">
              <a:solidFill>
                <a:schemeClr val="bg1"/>
              </a:solidFill>
            </a:endParaRPr>
          </a:p>
          <a:p>
            <a:pPr algn="ctr"/>
            <a:r>
              <a:rPr lang="ja-JP" altLang="en-US" sz="1100" b="1" dirty="0">
                <a:solidFill>
                  <a:schemeClr val="bg1"/>
                </a:solidFill>
              </a:rPr>
              <a:t>・クリエイティブの入稿前審査</a:t>
            </a:r>
            <a:endParaRPr lang="en-US" altLang="ja-JP" sz="1100" b="1" dirty="0">
              <a:solidFill>
                <a:schemeClr val="bg1"/>
              </a:solidFill>
            </a:endParaRPr>
          </a:p>
        </p:txBody>
      </p:sp>
      <p:sp>
        <p:nvSpPr>
          <p:cNvPr id="32" name="Freeform 10">
            <a:extLst>
              <a:ext uri="{FF2B5EF4-FFF2-40B4-BE49-F238E27FC236}">
                <a16:creationId xmlns:a16="http://schemas.microsoft.com/office/drawing/2014/main" id="{5C431E1A-3A7E-B450-8521-DED48DC8763A}"/>
              </a:ext>
            </a:extLst>
          </p:cNvPr>
          <p:cNvSpPr>
            <a:spLocks noChangeArrowheads="1"/>
          </p:cNvSpPr>
          <p:nvPr/>
        </p:nvSpPr>
        <p:spPr bwMode="auto">
          <a:xfrm>
            <a:off x="4327327" y="35024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7" name="Freeform 10">
            <a:extLst>
              <a:ext uri="{FF2B5EF4-FFF2-40B4-BE49-F238E27FC236}">
                <a16:creationId xmlns:a16="http://schemas.microsoft.com/office/drawing/2014/main" id="{7F69039D-FE5B-731A-C8D9-3011B9A837BE}"/>
              </a:ext>
            </a:extLst>
          </p:cNvPr>
          <p:cNvSpPr>
            <a:spLocks noChangeArrowheads="1"/>
          </p:cNvSpPr>
          <p:nvPr/>
        </p:nvSpPr>
        <p:spPr bwMode="auto">
          <a:xfrm>
            <a:off x="4319508"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cxnSp>
        <p:nvCxnSpPr>
          <p:cNvPr id="59" name="直線矢印コネクタ 58">
            <a:extLst>
              <a:ext uri="{FF2B5EF4-FFF2-40B4-BE49-F238E27FC236}">
                <a16:creationId xmlns:a16="http://schemas.microsoft.com/office/drawing/2014/main" id="{1A215DB9-2260-B5CE-5B86-5B1694D3A104}"/>
              </a:ext>
            </a:extLst>
          </p:cNvPr>
          <p:cNvCxnSpPr>
            <a:cxnSpLocks/>
          </p:cNvCxnSpPr>
          <p:nvPr/>
        </p:nvCxnSpPr>
        <p:spPr>
          <a:xfrm flipV="1">
            <a:off x="4456896" y="3760786"/>
            <a:ext cx="0" cy="249736"/>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70FECFDB-19CC-D048-0341-BEB265B6A88E}"/>
              </a:ext>
            </a:extLst>
          </p:cNvPr>
          <p:cNvSpPr txBox="1"/>
          <p:nvPr/>
        </p:nvSpPr>
        <p:spPr>
          <a:xfrm>
            <a:off x="9399443" y="814600"/>
            <a:ext cx="360040" cy="646331"/>
          </a:xfrm>
          <a:prstGeom prst="rect">
            <a:avLst/>
          </a:prstGeom>
          <a:noFill/>
        </p:spPr>
        <p:txBody>
          <a:bodyPr wrap="square" rtlCol="0">
            <a:spAutoFit/>
          </a:bodyPr>
          <a:lstStyle/>
          <a:p>
            <a:pPr algn="l"/>
            <a:r>
              <a:rPr kumimoji="1" lang="ja-JP" altLang="en-US" dirty="0">
                <a:solidFill>
                  <a:schemeClr val="tx1">
                    <a:lumMod val="50000"/>
                    <a:lumOff val="50000"/>
                  </a:schemeClr>
                </a:solidFill>
              </a:rPr>
              <a:t>⑦⑥</a:t>
            </a:r>
          </a:p>
        </p:txBody>
      </p:sp>
    </p:spTree>
    <p:extLst>
      <p:ext uri="{BB962C8B-B14F-4D97-AF65-F5344CB8AC3E}">
        <p14:creationId xmlns:p14="http://schemas.microsoft.com/office/powerpoint/2010/main" val="3128238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15</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a:t>
            </a:r>
            <a:r>
              <a:rPr lang="en-US" altLang="ja-JP" sz="1600" dirty="0">
                <a:latin typeface="+mn-ea"/>
              </a:rPr>
              <a:t> 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態度変容効果（アンケート）</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Tree>
    <p:extLst>
      <p:ext uri="{BB962C8B-B14F-4D97-AF65-F5344CB8AC3E}">
        <p14:creationId xmlns:p14="http://schemas.microsoft.com/office/powerpoint/2010/main" val="3099114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正方形/長方形 3"/>
          <p:cNvSpPr/>
          <p:nvPr/>
        </p:nvSpPr>
        <p:spPr>
          <a:xfrm>
            <a:off x="1631504" y="1514037"/>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769309"/>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pic>
        <p:nvPicPr>
          <p:cNvPr id="8" name="図 7">
            <a:extLst>
              <a:ext uri="{FF2B5EF4-FFF2-40B4-BE49-F238E27FC236}">
                <a16:creationId xmlns:a16="http://schemas.microsoft.com/office/drawing/2014/main" id="{976F4A6E-125A-11C8-A84B-5BB24CD703AF}"/>
              </a:ext>
            </a:extLst>
          </p:cNvPr>
          <p:cNvPicPr>
            <a:picLocks noChangeAspect="1"/>
          </p:cNvPicPr>
          <p:nvPr/>
        </p:nvPicPr>
        <p:blipFill>
          <a:blip r:embed="rId2"/>
          <a:stretch>
            <a:fillRect/>
          </a:stretch>
        </p:blipFill>
        <p:spPr>
          <a:xfrm>
            <a:off x="407369" y="814908"/>
            <a:ext cx="4752528" cy="442298"/>
          </a:xfrm>
          <a:prstGeom prst="rect">
            <a:avLst/>
          </a:prstGeom>
        </p:spPr>
      </p:pic>
    </p:spTree>
    <p:extLst>
      <p:ext uri="{BB962C8B-B14F-4D97-AF65-F5344CB8AC3E}">
        <p14:creationId xmlns:p14="http://schemas.microsoft.com/office/powerpoint/2010/main" val="2610424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1"/>
          </p:nvPr>
        </p:nvSpPr>
        <p:spPr>
          <a:xfrm>
            <a:off x="334962" y="130175"/>
            <a:ext cx="10441557" cy="814388"/>
          </a:xfrm>
        </p:spPr>
        <p:txBody>
          <a:bodyPr>
            <a:normAutofit/>
          </a:bodyPr>
          <a:lstStyle/>
          <a:p>
            <a:r>
              <a:rPr lang="ja-JP" altLang="en-US" dirty="0"/>
              <a:t>素材提供について</a:t>
            </a:r>
            <a:endParaRPr lang="en-US" altLang="ja-JP" sz="1000" dirty="0"/>
          </a:p>
        </p:txBody>
      </p:sp>
      <p:sp>
        <p:nvSpPr>
          <p:cNvPr id="5" name="スライド番号プレースホルダー 4">
            <a:extLst>
              <a:ext uri="{FF2B5EF4-FFF2-40B4-BE49-F238E27FC236}">
                <a16:creationId xmlns:a16="http://schemas.microsoft.com/office/drawing/2014/main" id="{28FD3FA9-D778-3EC8-A82B-87E40B3D3715}"/>
              </a:ext>
            </a:extLst>
          </p:cNvPr>
          <p:cNvSpPr>
            <a:spLocks noGrp="1"/>
          </p:cNvSpPr>
          <p:nvPr>
            <p:ph type="sldNum" sz="quarter" idx="4"/>
          </p:nvPr>
        </p:nvSpPr>
        <p:spPr/>
        <p:txBody>
          <a:bodyPr/>
          <a:lstStyle/>
          <a:p>
            <a:fld id="{F9BD7636-22E7-4304-ABE2-16A3D163D5E1}" type="slidenum">
              <a:rPr lang="ja-JP" altLang="en-US" smtClean="0"/>
              <a:pPr/>
              <a:t>17</a:t>
            </a:fld>
            <a:endParaRPr lang="ja-JP" altLang="en-US"/>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extLst>
              <p:ext uri="{D42A27DB-BD31-4B8C-83A1-F6EECF244321}">
                <p14:modId xmlns:p14="http://schemas.microsoft.com/office/powerpoint/2010/main" val="2548709509"/>
              </p:ext>
            </p:extLst>
          </p:nvPr>
        </p:nvGraphicFramePr>
        <p:xfrm>
          <a:off x="407368" y="1249794"/>
          <a:ext cx="11274568" cy="5467048"/>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9023">
                <a:tc>
                  <a:txBody>
                    <a:bodyPr/>
                    <a:lstStyle/>
                    <a:p>
                      <a:endParaRPr kumimoji="1" lang="ja-JP" altLang="en-US" sz="1600" dirty="0"/>
                    </a:p>
                  </a:txBody>
                  <a:tcPr/>
                </a:tc>
                <a:tc>
                  <a:txBody>
                    <a:bodyPr/>
                    <a:lstStyle/>
                    <a:p>
                      <a:pPr algn="ctr"/>
                      <a:r>
                        <a:rPr kumimoji="1" lang="ja-JP" altLang="en-US" sz="1050" dirty="0"/>
                        <a:t>入稿素材</a:t>
                      </a:r>
                    </a:p>
                  </a:txBody>
                  <a:tcPr anchor="ct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tc>
                <a:extLst>
                  <a:ext uri="{0D108BD9-81ED-4DB2-BD59-A6C34878D82A}">
                    <a16:rowId xmlns:a16="http://schemas.microsoft.com/office/drawing/2014/main" val="3586195609"/>
                  </a:ext>
                </a:extLst>
              </a:tr>
              <a:tr h="285565">
                <a:tc>
                  <a:txBody>
                    <a:bodyPr/>
                    <a:lstStyle/>
                    <a:p>
                      <a:r>
                        <a:rPr kumimoji="1" lang="ja-JP" altLang="en-US" sz="1200" dirty="0"/>
                        <a:t>①</a:t>
                      </a:r>
                    </a:p>
                  </a:txBody>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2455638781"/>
                  </a:ext>
                </a:extLst>
              </a:tr>
              <a:tr h="222628">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907125">
                <a:tc>
                  <a:txBody>
                    <a:bodyPr/>
                    <a:lstStyle/>
                    <a:p>
                      <a:r>
                        <a:rPr kumimoji="1" lang="ja-JP" altLang="en-US" sz="1200" dirty="0"/>
                        <a:t>③</a:t>
                      </a:r>
                    </a:p>
                  </a:txBody>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tc>
                <a:extLst>
                  <a:ext uri="{0D108BD9-81ED-4DB2-BD59-A6C34878D82A}">
                    <a16:rowId xmlns:a16="http://schemas.microsoft.com/office/drawing/2014/main" val="1165768523"/>
                  </a:ext>
                </a:extLst>
              </a:tr>
              <a:tr h="944135">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4430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extLst>
              <p:ext uri="{D42A27DB-BD31-4B8C-83A1-F6EECF244321}">
                <p14:modId xmlns:p14="http://schemas.microsoft.com/office/powerpoint/2010/main" val="2684865339"/>
              </p:ext>
            </p:extLst>
          </p:nvPr>
        </p:nvGraphicFramePr>
        <p:xfrm>
          <a:off x="4943872" y="2132856"/>
          <a:ext cx="6637832" cy="1886788"/>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25699">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61089">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778397" y="2361916"/>
            <a:ext cx="1016052" cy="1587582"/>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517031" y="2368899"/>
            <a:ext cx="1016052" cy="1587582"/>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t="5" b="17205"/>
          <a:stretch/>
        </p:blipFill>
        <p:spPr>
          <a:xfrm>
            <a:off x="10070872" y="2357000"/>
            <a:ext cx="934768" cy="1552626"/>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extLst>
              <p:ext uri="{D42A27DB-BD31-4B8C-83A1-F6EECF244321}">
                <p14:modId xmlns:p14="http://schemas.microsoft.com/office/powerpoint/2010/main" val="1523420318"/>
              </p:ext>
            </p:extLst>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1"/>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2"/>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3"/>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6" y="705163"/>
            <a:ext cx="5654921" cy="461665"/>
          </a:xfrm>
          <a:prstGeom prst="rect">
            <a:avLst/>
          </a:prstGeom>
          <a:noFill/>
        </p:spPr>
        <p:txBody>
          <a:bodyPr wrap="square">
            <a:spAutoFit/>
          </a:bodyPr>
          <a:lstStyle/>
          <a:p>
            <a:r>
              <a:rPr lang="en-US" altLang="ja-JP" sz="1200" dirty="0"/>
              <a:t>※</a:t>
            </a:r>
            <a:r>
              <a:rPr lang="ja-JP" altLang="en-US" sz="1200" dirty="0"/>
              <a:t>以下①、⑤の素材を代理店様・広告主様でご用意いただき、</a:t>
            </a:r>
            <a:endParaRPr lang="en-US" altLang="ja-JP" sz="1200" dirty="0"/>
          </a:p>
          <a:p>
            <a:r>
              <a:rPr lang="ja-JP" altLang="en-US" sz="1200" dirty="0"/>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66178"/>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8" name="図 7">
            <a:extLst>
              <a:ext uri="{FF2B5EF4-FFF2-40B4-BE49-F238E27FC236}">
                <a16:creationId xmlns:a16="http://schemas.microsoft.com/office/drawing/2014/main" id="{FECC81B7-BB15-1207-E657-24255743D015}"/>
              </a:ext>
            </a:extLst>
          </p:cNvPr>
          <p:cNvPicPr>
            <a:picLocks noChangeAspect="1"/>
          </p:cNvPicPr>
          <p:nvPr/>
        </p:nvPicPr>
        <p:blipFill>
          <a:blip r:embed="rId14"/>
          <a:stretch>
            <a:fillRect/>
          </a:stretch>
        </p:blipFill>
        <p:spPr>
          <a:xfrm>
            <a:off x="407368" y="778685"/>
            <a:ext cx="4680520" cy="439780"/>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ea typeface="+mj-ea"/>
              </a:rPr>
              <a:t>演出パターン　</a:t>
            </a:r>
            <a:r>
              <a:rPr lang="en-US" altLang="ja-JP" sz="2400" dirty="0">
                <a:latin typeface="+mj-ea"/>
                <a:ea typeface="+mj-ea"/>
              </a:rPr>
              <a:t>A.</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動画＋上下静止画」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906076"/>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18</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93C6AC74-8199-C52A-322D-1C35AECCDA00}"/>
              </a:ext>
            </a:extLst>
          </p:cNvPr>
          <p:cNvPicPr>
            <a:picLocks noChangeAspect="1"/>
          </p:cNvPicPr>
          <p:nvPr/>
        </p:nvPicPr>
        <p:blipFill>
          <a:blip r:embed="rId5"/>
          <a:stretch>
            <a:fillRect/>
          </a:stretch>
        </p:blipFill>
        <p:spPr>
          <a:xfrm>
            <a:off x="425040" y="859623"/>
            <a:ext cx="4734856" cy="444885"/>
          </a:xfrm>
          <a:prstGeom prst="rect">
            <a:avLst/>
          </a:prstGeom>
        </p:spPr>
      </p:pic>
    </p:spTree>
    <p:extLst>
      <p:ext uri="{BB962C8B-B14F-4D97-AF65-F5344CB8AC3E}">
        <p14:creationId xmlns:p14="http://schemas.microsoft.com/office/powerpoint/2010/main" val="226421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589046"/>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　</a:t>
            </a:r>
            <a:r>
              <a:rPr lang="en-US" altLang="ja-JP" sz="2400" dirty="0">
                <a:latin typeface="+mj-ea"/>
                <a:ea typeface="+mj-ea"/>
              </a:rPr>
              <a:t>B.</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動画＋下部静止画（バナー）」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19</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4" name="図 3">
            <a:extLst>
              <a:ext uri="{FF2B5EF4-FFF2-40B4-BE49-F238E27FC236}">
                <a16:creationId xmlns:a16="http://schemas.microsoft.com/office/drawing/2014/main" id="{72195F02-1EC7-14EB-C8AF-CBF4AE271BEF}"/>
              </a:ext>
            </a:extLst>
          </p:cNvPr>
          <p:cNvPicPr>
            <a:picLocks noChangeAspect="1"/>
          </p:cNvPicPr>
          <p:nvPr/>
        </p:nvPicPr>
        <p:blipFill>
          <a:blip r:embed="rId5"/>
          <a:stretch>
            <a:fillRect/>
          </a:stretch>
        </p:blipFill>
        <p:spPr>
          <a:xfrm>
            <a:off x="425040" y="859623"/>
            <a:ext cx="4734856" cy="444885"/>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4"/>
          </p:nvPr>
        </p:nvSpPr>
        <p:spPr/>
        <p:txBody>
          <a:bodyPr>
            <a:normAutofit/>
          </a:bodyPr>
          <a:lstStyle/>
          <a:p>
            <a:pPr>
              <a:lnSpc>
                <a:spcPct val="90000"/>
              </a:lnSpc>
            </a:pPr>
            <a:r>
              <a:rPr kumimoji="1" lang="ja-JP" altLang="en-US" dirty="0"/>
              <a:t>概要</a:t>
            </a:r>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5"/>
          </p:nvPr>
        </p:nvSpPr>
        <p:spPr/>
        <p:txBody>
          <a:bodyPr>
            <a:normAutofit/>
          </a:bodyPr>
          <a:lstStyle/>
          <a:p>
            <a:pPr>
              <a:lnSpc>
                <a:spcPct val="90000"/>
              </a:lnSpc>
            </a:pPr>
            <a:r>
              <a:rPr lang="ja-JP" altLang="en-US" dirty="0"/>
              <a:t>商品スペック</a:t>
            </a:r>
            <a:endParaRPr lang="en-US" altLang="ja-JP" dirty="0"/>
          </a:p>
        </p:txBody>
      </p:sp>
      <p:sp>
        <p:nvSpPr>
          <p:cNvPr id="16" name="Text Placeholder 3">
            <a:extLst>
              <a:ext uri="{FF2B5EF4-FFF2-40B4-BE49-F238E27FC236}">
                <a16:creationId xmlns:a16="http://schemas.microsoft.com/office/drawing/2014/main" id="{C9152244-591F-E04A-84C6-39D696DD2E06}"/>
              </a:ext>
            </a:extLst>
          </p:cNvPr>
          <p:cNvSpPr>
            <a:spLocks noGrp="1"/>
          </p:cNvSpPr>
          <p:nvPr>
            <p:ph type="body" sz="quarter" idx="16"/>
          </p:nvPr>
        </p:nvSpPr>
        <p:spPr/>
        <p:txBody>
          <a:bodyPr>
            <a:normAutofit lnSpcReduction="10000"/>
          </a:bodyPr>
          <a:lstStyle/>
          <a:p>
            <a:r>
              <a:rPr lang="ja-JP" altLang="en-US" dirty="0"/>
              <a:t>その他・注意事項</a:t>
            </a:r>
          </a:p>
          <a:p>
            <a:endParaRPr lang="en-US" dirty="0"/>
          </a:p>
        </p:txBody>
      </p:sp>
    </p:spTree>
    <p:extLst>
      <p:ext uri="{BB962C8B-B14F-4D97-AF65-F5344CB8AC3E}">
        <p14:creationId xmlns:p14="http://schemas.microsoft.com/office/powerpoint/2010/main" val="23769209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a:t>
            </a:r>
            <a:r>
              <a:rPr lang="ja-JP" altLang="en-US" sz="2400" dirty="0">
                <a:latin typeface="+mj-ea"/>
                <a:ea typeface="+mj-ea"/>
              </a:rPr>
              <a:t>　</a:t>
            </a:r>
            <a:r>
              <a:rPr lang="en-US" altLang="ja-JP" sz="2400" dirty="0">
                <a:latin typeface="+mj-ea"/>
                <a:ea typeface="+mj-ea"/>
              </a:rPr>
              <a:t>C.</a:t>
            </a:r>
            <a:r>
              <a:rPr lang="ja-JP" altLang="en-US" sz="2400" dirty="0">
                <a:latin typeface="+mj-ea"/>
                <a:ea typeface="+mj-ea"/>
              </a:rPr>
              <a:t>「縦長動画」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884420"/>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20</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7" name="図 6">
            <a:extLst>
              <a:ext uri="{FF2B5EF4-FFF2-40B4-BE49-F238E27FC236}">
                <a16:creationId xmlns:a16="http://schemas.microsoft.com/office/drawing/2014/main" id="{DC3D6D92-B88A-5453-F148-885BACB75785}"/>
              </a:ext>
            </a:extLst>
          </p:cNvPr>
          <p:cNvPicPr>
            <a:picLocks noChangeAspect="1"/>
          </p:cNvPicPr>
          <p:nvPr/>
        </p:nvPicPr>
        <p:blipFill>
          <a:blip r:embed="rId5"/>
          <a:stretch>
            <a:fillRect/>
          </a:stretch>
        </p:blipFill>
        <p:spPr>
          <a:xfrm>
            <a:off x="407368" y="970273"/>
            <a:ext cx="4734856" cy="444885"/>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70EE4D6-DDDA-6439-F7F5-1E2FBC0F99B7}"/>
              </a:ext>
            </a:extLst>
          </p:cNvPr>
          <p:cNvPicPr>
            <a:picLocks noChangeAspect="1"/>
          </p:cNvPicPr>
          <p:nvPr/>
        </p:nvPicPr>
        <p:blipFill rotWithShape="1">
          <a:blip r:embed="rId2"/>
          <a:srcRect b="1857"/>
          <a:stretch/>
        </p:blipFill>
        <p:spPr>
          <a:xfrm>
            <a:off x="479376" y="813558"/>
            <a:ext cx="4956581" cy="6029701"/>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89654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kumimoji="1" lang="en-US" altLang="ja-JP" sz="8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8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336660" y="4076921"/>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72664" y="486916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68655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311323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03</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C0EE0938-1573-C5F6-0B01-2741B35AB4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72131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98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－スマートフォンブランドパネル（静止画）</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P21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994463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4" name="Rectangle 46"/>
          <p:cNvSpPr>
            <a:spLocks noChangeArrowheads="1"/>
          </p:cNvSpPr>
          <p:nvPr/>
        </p:nvSpPr>
        <p:spPr bwMode="auto">
          <a:xfrm>
            <a:off x="1384048" y="1253020"/>
            <a:ext cx="9423904" cy="16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02255665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ヤフー営業が社内にて</a:t>
                      </a:r>
                      <a:r>
                        <a:rPr kumimoji="1" lang="ja-JP" altLang="en-US" sz="1050" kern="1200">
                          <a:solidFill>
                            <a:schemeClr val="tx1"/>
                          </a:solidFill>
                          <a:effectLst/>
                          <a:latin typeface="+mn-lt"/>
                          <a:ea typeface="+mn-ea"/>
                          <a:cs typeface="+mn-cs"/>
                        </a:rPr>
                        <a:t>入稿前</a:t>
                      </a:r>
                      <a:r>
                        <a:rPr kumimoji="1" lang="ja-JP" altLang="en-US" sz="1050" kern="1200" dirty="0">
                          <a:solidFill>
                            <a:schemeClr val="tx1"/>
                          </a:solidFill>
                          <a:effectLst/>
                          <a:latin typeface="+mn-lt"/>
                          <a:ea typeface="+mn-ea"/>
                          <a:cs typeface="+mn-cs"/>
                        </a:rPr>
                        <a:t>審査を実施し承認がおりた企画ページ内容</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n-lt"/>
                          <a:ea typeface="+mn-ea"/>
                          <a:cs typeface="+mn-cs"/>
                        </a:rPr>
                        <a:t>トップページカスタマイズライト版である旨を記載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9333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01</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概要</a:t>
            </a:r>
          </a:p>
        </p:txBody>
      </p:sp>
      <p:pic>
        <p:nvPicPr>
          <p:cNvPr id="11" name="図プレースホルダー 10" descr="アイコン&#10;&#10;自動的に生成された説明">
            <a:extLst>
              <a:ext uri="{FF2B5EF4-FFF2-40B4-BE49-F238E27FC236}">
                <a16:creationId xmlns:a16="http://schemas.microsoft.com/office/drawing/2014/main" id="{015FACF8-8360-ED9C-5909-E91107D7295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8399628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8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767408" y="1196752"/>
            <a:ext cx="10801200" cy="5256584"/>
          </a:xfrm>
        </p:spPr>
        <p:txBody>
          <a:bodyPr>
            <a:normAutofit/>
          </a:bodyPr>
          <a:lstStyle/>
          <a:p>
            <a:r>
              <a:rPr kumimoji="1" lang="ja-JP" altLang="en-US" dirty="0"/>
              <a:t>・</a:t>
            </a:r>
            <a:r>
              <a:rPr lang="ja-JP" altLang="en-US" u="sng" dirty="0">
                <a:solidFill>
                  <a:schemeClr val="tx1">
                    <a:lumMod val="65000"/>
                    <a:lumOff val="35000"/>
                  </a:schemeClr>
                </a:solidFill>
                <a:latin typeface="メイリオ"/>
                <a:ea typeface="メイリオ"/>
              </a:rPr>
              <a:t>レポート項目「アンケート」</a:t>
            </a:r>
            <a:endParaRPr lang="en-US" altLang="ja-JP" u="sng"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変更前）任意にて実施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変更後）実施</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a:t>
            </a:r>
            <a:r>
              <a:rPr kumimoji="1" lang="ja-JP" altLang="ja-JP"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制作・掲載費の申し込みの際</a:t>
            </a:r>
            <a:r>
              <a:rPr kumimoji="1" lang="ja-JP" altLang="en-US" sz="18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a:t>
            </a:r>
            <a:r>
              <a:rPr lang="ja-JP" altLang="en-US" sz="1800" dirty="0">
                <a:solidFill>
                  <a:schemeClr val="tx1">
                    <a:lumMod val="65000"/>
                    <a:lumOff val="35000"/>
                  </a:schemeClr>
                </a:solidFill>
                <a:latin typeface="メイリオ"/>
                <a:ea typeface="メイリオ"/>
              </a:rPr>
              <a:t>備考欄にアンケート有無の記載が必須でしたが、不要となります。</a:t>
            </a:r>
            <a:endParaRPr lang="en-US" altLang="ja-JP" sz="1800" dirty="0">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メイリオ"/>
              <a:ea typeface="メイリオ"/>
            </a:endParaRPr>
          </a:p>
          <a:p>
            <a:r>
              <a:rPr lang="ja-JP" altLang="en-US" dirty="0">
                <a:solidFill>
                  <a:schemeClr val="tx1">
                    <a:lumMod val="65000"/>
                    <a:lumOff val="35000"/>
                  </a:schemeClr>
                </a:solidFill>
                <a:latin typeface="メイリオ"/>
                <a:ea typeface="メイリオ"/>
              </a:rPr>
              <a:t>・</a:t>
            </a:r>
            <a:r>
              <a:rPr lang="ja-JP" altLang="en-US" u="sng" dirty="0">
                <a:solidFill>
                  <a:schemeClr val="tx1">
                    <a:lumMod val="65000"/>
                    <a:lumOff val="35000"/>
                  </a:schemeClr>
                </a:solidFill>
                <a:latin typeface="メイリオ"/>
                <a:ea typeface="メイリオ"/>
              </a:rPr>
              <a:t>掲載期間</a:t>
            </a:r>
            <a:endParaRPr lang="en-US" altLang="ja-JP" u="sng"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変更前）誘導用広告の掲載期間に準ずる、かつ最大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r>
              <a:rPr lang="ja-JP" altLang="en-US" sz="1800" dirty="0">
                <a:solidFill>
                  <a:schemeClr val="tx1">
                    <a:lumMod val="65000"/>
                    <a:lumOff val="35000"/>
                  </a:schemeClr>
                </a:solidFill>
                <a:latin typeface="メイリオ"/>
                <a:ea typeface="メイリオ"/>
              </a:rPr>
              <a:t>　変更後）誘導用広告の掲載期間に準ずる、最大</a:t>
            </a:r>
            <a:r>
              <a:rPr lang="en-US" altLang="ja-JP" sz="1800" dirty="0">
                <a:solidFill>
                  <a:schemeClr val="tx1">
                    <a:lumMod val="65000"/>
                    <a:lumOff val="35000"/>
                  </a:schemeClr>
                </a:solidFill>
                <a:latin typeface="メイリオ"/>
                <a:ea typeface="メイリオ"/>
              </a:rPr>
              <a:t>2</a:t>
            </a:r>
            <a:r>
              <a:rPr lang="ja-JP" altLang="en-US" sz="1800" dirty="0">
                <a:solidFill>
                  <a:schemeClr val="tx1">
                    <a:lumMod val="65000"/>
                    <a:lumOff val="35000"/>
                  </a:schemeClr>
                </a:solidFill>
                <a:latin typeface="メイリオ"/>
                <a:ea typeface="メイリオ"/>
              </a:rPr>
              <a:t>週間までを推奨</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平日開始</a:t>
            </a:r>
            <a:r>
              <a:rPr lang="en-US" altLang="ja-JP" sz="1800" dirty="0">
                <a:solidFill>
                  <a:schemeClr val="tx1">
                    <a:lumMod val="65000"/>
                    <a:lumOff val="35000"/>
                  </a:schemeClr>
                </a:solidFill>
                <a:latin typeface="メイリオ"/>
                <a:ea typeface="メイリオ"/>
              </a:rPr>
              <a:t>)</a:t>
            </a:r>
            <a:r>
              <a:rPr lang="ja-JP" altLang="en-US" sz="1800" dirty="0">
                <a:solidFill>
                  <a:schemeClr val="tx1">
                    <a:lumMod val="65000"/>
                    <a:lumOff val="35000"/>
                  </a:schemeClr>
                </a:solidFill>
                <a:latin typeface="メイリオ"/>
                <a:ea typeface="メイリオ"/>
              </a:rPr>
              <a:t> </a:t>
            </a:r>
            <a:endParaRPr lang="en-US" altLang="ja-JP" sz="1800" dirty="0">
              <a:solidFill>
                <a:schemeClr val="tx1">
                  <a:lumMod val="65000"/>
                  <a:lumOff val="35000"/>
                </a:schemeClr>
              </a:solidFill>
              <a:latin typeface="メイリオ"/>
              <a:ea typeface="メイリオ"/>
            </a:endParaRPr>
          </a:p>
          <a:p>
            <a:r>
              <a:rPr kumimoji="0" lang="ja-JP" altLang="en-US" sz="2000" b="1" i="0" u="none" strike="noStrike" kern="0" cap="none" spc="0" normalizeH="0" baseline="0" noProof="0" dirty="0">
                <a:ln>
                  <a:noFill/>
                </a:ln>
                <a:solidFill>
                  <a:srgbClr val="FFFFFF"/>
                </a:solidFill>
                <a:effectLst/>
                <a:uLnTx/>
                <a:uFillTx/>
              </a:rPr>
              <a:t>審査</a:t>
            </a:r>
          </a:p>
          <a:p>
            <a:endParaRPr lang="en-US" altLang="ja-JP" dirty="0"/>
          </a:p>
          <a:p>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sz="2400"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6643276" y="699098"/>
            <a:ext cx="4354077" cy="230832"/>
          </a:xfrm>
          <a:prstGeom prst="rect">
            <a:avLst/>
          </a:prstGeom>
          <a:noFill/>
        </p:spPr>
        <p:txBody>
          <a:bodyPr wrap="none" rtlCol="0">
            <a:spAutoFit/>
          </a:bodyPr>
          <a:lstStyle/>
          <a:p>
            <a:r>
              <a:rPr lang="en-US" altLang="ja-JP" sz="900" dirty="0"/>
              <a:t>※</a:t>
            </a:r>
            <a:r>
              <a:rPr lang="ja-JP" altLang="en-US" sz="900" dirty="0"/>
              <a:t>トップページカスタマイズ企画　ライト版（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900" dirty="0"/>
              <a:t>）からの変更点</a:t>
            </a:r>
            <a:endParaRPr kumimoji="1" lang="ja-JP" altLang="en-US" sz="900" dirty="0"/>
          </a:p>
        </p:txBody>
      </p:sp>
    </p:spTree>
    <p:extLst>
      <p:ext uri="{BB962C8B-B14F-4D97-AF65-F5344CB8AC3E}">
        <p14:creationId xmlns:p14="http://schemas.microsoft.com/office/powerpoint/2010/main" val="7032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プレースホルダー 3" descr="アイコン&#10;&#10;自動的に生成された説明">
            <a:extLst>
              <a:ext uri="{FF2B5EF4-FFF2-40B4-BE49-F238E27FC236}">
                <a16:creationId xmlns:a16="http://schemas.microsoft.com/office/drawing/2014/main" id="{844C74B9-12EB-3EC6-3C7C-6739A5067B0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8"/>
          </p:nvPr>
        </p:nvSpPr>
        <p:spPr>
          <a:prstGeom prst="rect">
            <a:avLst/>
          </a:prstGeom>
        </p:spPr>
        <p:txBody>
          <a:bodyPr anchor="ctr">
            <a:normAutofit lnSpcReduction="10000"/>
          </a:bodyPr>
          <a:lstStyle/>
          <a:p>
            <a:r>
              <a:rPr lang="en-US" altLang="ja-JP" dirty="0"/>
              <a:t>02</a:t>
            </a:r>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9"/>
          </p:nvPr>
        </p:nvSpPr>
        <p:spPr>
          <a:prstGeom prst="rect">
            <a:avLst/>
          </a:prstGeom>
        </p:spPr>
        <p:txBody>
          <a:bodyPr anchor="ctr">
            <a:normAutofit/>
          </a:bodyPr>
          <a:lstStyle/>
          <a:p>
            <a:r>
              <a:rPr lang="ja-JP" altLang="en-US" dirty="0"/>
              <a:t>商品スペック</a:t>
            </a:r>
          </a:p>
        </p:txBody>
      </p:sp>
    </p:spTree>
    <p:extLst>
      <p:ext uri="{BB962C8B-B14F-4D97-AF65-F5344CB8AC3E}">
        <p14:creationId xmlns:p14="http://schemas.microsoft.com/office/powerpoint/2010/main" val="1579639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7</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8</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9</a:t>
            </a:fld>
            <a:endParaRPr kumimoji="1" lang="ja-JP" altLang="en-US" dirty="0"/>
          </a:p>
        </p:txBody>
      </p:sp>
    </p:spTree>
    <p:extLst>
      <p:ext uri="{BB962C8B-B14F-4D97-AF65-F5344CB8AC3E}">
        <p14:creationId xmlns:p14="http://schemas.microsoft.com/office/powerpoint/2010/main" val="1865935224"/>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9613</TotalTime>
  <Words>5619</Words>
  <Application>Microsoft Office PowerPoint</Application>
  <PresentationFormat>ワイド画面</PresentationFormat>
  <Paragraphs>685</Paragraphs>
  <Slides>30</Slides>
  <Notes>10</Notes>
  <HiddenSlides>0</HiddenSlides>
  <MMClips>12</MMClips>
  <ScaleCrop>false</ScaleCrop>
  <HeadingPairs>
    <vt:vector size="6" baseType="variant">
      <vt:variant>
        <vt:lpstr>使用されているフォント</vt:lpstr>
      </vt:variant>
      <vt:variant>
        <vt:i4>9</vt:i4>
      </vt:variant>
      <vt:variant>
        <vt:lpstr>テーマ</vt:lpstr>
      </vt:variant>
      <vt:variant>
        <vt:i4>4</vt:i4>
      </vt:variant>
      <vt:variant>
        <vt:lpstr>スライド タイトル</vt:lpstr>
      </vt:variant>
      <vt:variant>
        <vt:i4>30</vt:i4>
      </vt:variant>
    </vt:vector>
  </HeadingPairs>
  <TitlesOfParts>
    <vt:vector size="43" baseType="lpstr">
      <vt:lpstr>NotoSansJP</vt:lpstr>
      <vt:lpstr>メイリオ</vt:lpstr>
      <vt:lpstr>メイリオ</vt:lpstr>
      <vt:lpstr>Yu Gothic</vt:lpstr>
      <vt:lpstr>Yu Gothic Medium</vt:lpstr>
      <vt:lpstr>Arial</vt:lpstr>
      <vt:lpstr>Calibri</vt:lpstr>
      <vt:lpstr>Segoe UI</vt:lpstr>
      <vt:lpstr>Wingdings</vt:lpstr>
      <vt:lpstr>表紙</vt:lpstr>
      <vt:lpstr>中表紙と裏表紙</vt:lpstr>
      <vt:lpstr>コンテンツページ</vt:lpstr>
      <vt:lpstr>1_表紙</vt:lpstr>
      <vt:lpstr>ディスプレイ広告（予約型） クリエイティブ企画</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332</cp:revision>
  <dcterms:created xsi:type="dcterms:W3CDTF">2020-02-26T07:28:11Z</dcterms:created>
  <dcterms:modified xsi:type="dcterms:W3CDTF">2023-01-24T06:42:02Z</dcterms:modified>
</cp:coreProperties>
</file>