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1"/>
  </p:notesMasterIdLst>
  <p:sldIdLst>
    <p:sldId id="316" r:id="rId4"/>
    <p:sldId id="388" r:id="rId5"/>
    <p:sldId id="342" r:id="rId6"/>
    <p:sldId id="374" r:id="rId7"/>
    <p:sldId id="371" r:id="rId8"/>
    <p:sldId id="370" r:id="rId9"/>
    <p:sldId id="372" r:id="rId10"/>
    <p:sldId id="360" r:id="rId11"/>
    <p:sldId id="362" r:id="rId12"/>
    <p:sldId id="390" r:id="rId13"/>
    <p:sldId id="378" r:id="rId14"/>
    <p:sldId id="379" r:id="rId15"/>
    <p:sldId id="356" r:id="rId16"/>
    <p:sldId id="389" r:id="rId17"/>
    <p:sldId id="375" r:id="rId18"/>
    <p:sldId id="376" r:id="rId19"/>
    <p:sldId id="377" r:id="rId20"/>
    <p:sldId id="368" r:id="rId21"/>
    <p:sldId id="373" r:id="rId22"/>
    <p:sldId id="349" r:id="rId23"/>
    <p:sldId id="380" r:id="rId24"/>
    <p:sldId id="381" r:id="rId25"/>
    <p:sldId id="353" r:id="rId26"/>
    <p:sldId id="386" r:id="rId27"/>
    <p:sldId id="352" r:id="rId28"/>
    <p:sldId id="458" r:id="rId29"/>
    <p:sldId id="312"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FD4D5E"/>
    <a:srgbClr val="F9F9F9"/>
    <a:srgbClr val="FDFDFD"/>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80" autoAdjust="0"/>
    <p:restoredTop sz="96442" autoAdjust="0"/>
  </p:normalViewPr>
  <p:slideViewPr>
    <p:cSldViewPr>
      <p:cViewPr varScale="1">
        <p:scale>
          <a:sx n="76" d="100"/>
          <a:sy n="76" d="100"/>
        </p:scale>
        <p:origin x="76" y="88"/>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461223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2693515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4</a:t>
            </a:fld>
            <a:endParaRPr kumimoji="1" lang="ja-JP" altLang="en-US"/>
          </a:p>
        </p:txBody>
      </p:sp>
    </p:spTree>
    <p:extLst>
      <p:ext uri="{BB962C8B-B14F-4D97-AF65-F5344CB8AC3E}">
        <p14:creationId xmlns:p14="http://schemas.microsoft.com/office/powerpoint/2010/main" val="205921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4D79FAC-C8F0-6146-9E93-58F95DBB458E}" type="slidenum">
              <a:rPr kumimoji="1" lang="ja-JP" altLang="en-US" smtClean="0"/>
              <a:t>7</a:t>
            </a:fld>
            <a:endParaRPr kumimoji="1" lang="ja-JP" altLang="en-US"/>
          </a:p>
        </p:txBody>
      </p:sp>
    </p:spTree>
    <p:extLst>
      <p:ext uri="{BB962C8B-B14F-4D97-AF65-F5344CB8AC3E}">
        <p14:creationId xmlns:p14="http://schemas.microsoft.com/office/powerpoint/2010/main" val="3438381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988210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691495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15</a:t>
            </a:fld>
            <a:endParaRPr kumimoji="1" lang="ja-JP" altLang="en-US"/>
          </a:p>
        </p:txBody>
      </p:sp>
    </p:spTree>
    <p:extLst>
      <p:ext uri="{BB962C8B-B14F-4D97-AF65-F5344CB8AC3E}">
        <p14:creationId xmlns:p14="http://schemas.microsoft.com/office/powerpoint/2010/main" val="260395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16</a:t>
            </a:fld>
            <a:endParaRPr kumimoji="1" lang="ja-JP" altLang="en-US"/>
          </a:p>
        </p:txBody>
      </p:sp>
    </p:spTree>
    <p:extLst>
      <p:ext uri="{BB962C8B-B14F-4D97-AF65-F5344CB8AC3E}">
        <p14:creationId xmlns:p14="http://schemas.microsoft.com/office/powerpoint/2010/main" val="299802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F5AF0DF9-548D-C443-AE94-A625BCBDBCD8}" type="slidenum">
              <a:rPr kumimoji="1" lang="ja-JP" altLang="en-US" smtClean="0"/>
              <a:t>17</a:t>
            </a:fld>
            <a:endParaRPr kumimoji="1" lang="ja-JP" altLang="en-US"/>
          </a:p>
        </p:txBody>
      </p:sp>
    </p:spTree>
    <p:extLst>
      <p:ext uri="{BB962C8B-B14F-4D97-AF65-F5344CB8AC3E}">
        <p14:creationId xmlns:p14="http://schemas.microsoft.com/office/powerpoint/2010/main" val="379092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1530053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0961399" y="6538793"/>
            <a:ext cx="1027909"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599710" y="6570850"/>
            <a:ext cx="9925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3" Type="http://schemas.microsoft.com/office/2007/relationships/media" Target="../media/media7.mp4"/><Relationship Id="rId7" Type="http://schemas.openxmlformats.org/officeDocument/2006/relationships/slideLayout" Target="../slideLayouts/slideLayout21.xml"/><Relationship Id="rId12" Type="http://schemas.openxmlformats.org/officeDocument/2006/relationships/image" Target="../media/image29.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28.png"/><Relationship Id="rId5" Type="http://schemas.microsoft.com/office/2007/relationships/media" Target="../media/media3.mp4"/><Relationship Id="rId10" Type="http://schemas.openxmlformats.org/officeDocument/2006/relationships/image" Target="../media/image16.png"/><Relationship Id="rId4" Type="http://schemas.openxmlformats.org/officeDocument/2006/relationships/video" Target="../media/media7.mp4"/><Relationship Id="rId9" Type="http://schemas.openxmlformats.org/officeDocument/2006/relationships/image" Target="../media/image27.png"/><Relationship Id="rId1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62815&amp;o=default#abc" TargetMode="Externa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18.jpg"/><Relationship Id="rId3" Type="http://schemas.microsoft.com/office/2007/relationships/media" Target="../media/media2.mp4"/><Relationship Id="rId7" Type="http://schemas.openxmlformats.org/officeDocument/2006/relationships/slideLayout" Target="../slideLayouts/slideLayout21.xml"/><Relationship Id="rId12" Type="http://schemas.openxmlformats.org/officeDocument/2006/relationships/image" Target="../media/image17.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6.png"/><Relationship Id="rId5" Type="http://schemas.microsoft.com/office/2007/relationships/media" Target="../media/media3.mp4"/><Relationship Id="rId10" Type="http://schemas.openxmlformats.org/officeDocument/2006/relationships/image" Target="../media/image15.png"/><Relationship Id="rId4" Type="http://schemas.openxmlformats.org/officeDocument/2006/relationships/video" Target="../media/media2.mp4"/><Relationship Id="rId9" Type="http://schemas.openxmlformats.org/officeDocument/2006/relationships/image" Target="../media/image14.png"/><Relationship Id="rId1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microsoft.com/office/2007/relationships/media" Target="../media/media2.mp4"/><Relationship Id="rId7" Type="http://schemas.openxmlformats.org/officeDocument/2006/relationships/slideLayout" Target="../slideLayouts/slideLayout21.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4" Type="http://schemas.openxmlformats.org/officeDocument/2006/relationships/video" Target="../media/media2.mp4"/><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0.jpg"/><Relationship Id="rId1" Type="http://schemas.openxmlformats.org/officeDocument/2006/relationships/slideLayout" Target="../slideLayouts/slideLayout21.xml"/><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5.mp4"/><Relationship Id="rId7"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5" Type="http://schemas.microsoft.com/office/2007/relationships/media" Target="../media/media3.mp4"/><Relationship Id="rId10" Type="http://schemas.openxmlformats.org/officeDocument/2006/relationships/image" Target="../media/image16.png"/><Relationship Id="rId4" Type="http://schemas.openxmlformats.org/officeDocument/2006/relationships/video" Target="../media/media5.mp4"/><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ディスプレイ広告（予約型）クリエイティブ企画</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3"/>
          <a:stretch>
            <a:fillRect/>
          </a:stretch>
        </p:blipFill>
        <p:spPr>
          <a:xfrm>
            <a:off x="631343" y="3789040"/>
            <a:ext cx="4744577"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トップページカスタマイズ企画　ライト版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1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ヤフー株式会社</a:t>
            </a:r>
            <a:endParaRPr kumimoji="1" lang="en-US" altLang="ja-JP" sz="1600" dirty="0"/>
          </a:p>
          <a:p>
            <a:pPr algn="r"/>
            <a:r>
              <a:rPr lang="en-US" altLang="ja-JP" sz="1600" dirty="0">
                <a:cs typeface="メイリオ" pitchFamily="50" charset="-128"/>
              </a:rPr>
              <a:t>2022</a:t>
            </a:r>
            <a:r>
              <a:rPr lang="ja-JP" altLang="en-US" sz="1600" dirty="0">
                <a:cs typeface="メイリオ" pitchFamily="50" charset="-128"/>
              </a:rPr>
              <a:t>年</a:t>
            </a:r>
            <a:r>
              <a:rPr lang="en-US" altLang="ja-JP" sz="1600" dirty="0">
                <a:cs typeface="メイリオ" pitchFamily="50" charset="-128"/>
              </a:rPr>
              <a:t>10</a:t>
            </a:r>
            <a:r>
              <a:rPr lang="ja-JP" altLang="en-US" sz="1600" dirty="0">
                <a:cs typeface="メイリオ" pitchFamily="50" charset="-128"/>
              </a:rPr>
              <a:t>月</a:t>
            </a:r>
            <a:r>
              <a:rPr lang="en-US" altLang="ja-JP" sz="1600" dirty="0">
                <a:cs typeface="メイリオ" pitchFamily="50" charset="-128"/>
              </a:rPr>
              <a:t>26</a:t>
            </a:r>
            <a:r>
              <a:rPr lang="ja-JP" altLang="en-US" sz="1600" dirty="0">
                <a:cs typeface="メイリオ"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8028577" y="2834473"/>
            <a:ext cx="3791805" cy="163121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❷で</a:t>
            </a:r>
            <a:r>
              <a:rPr kumimoji="0" lang="ja-JP" altLang="en-US" sz="1000" kern="0" dirty="0">
                <a:solidFill>
                  <a:prstClr val="black">
                    <a:lumMod val="75000"/>
                    <a:lumOff val="25000"/>
                  </a:prstClr>
                </a:solidFill>
              </a:rPr>
              <a:t>ご提供いただく</a:t>
            </a:r>
            <a:r>
              <a:rPr kumimoji="0" lang="ja-JP" altLang="en-US" sz="1000" b="0" i="0" u="none" strike="noStrike" kern="0" cap="none" spc="0" normalizeH="0" baseline="0" noProof="0" dirty="0">
                <a:ln>
                  <a:noFill/>
                </a:ln>
                <a:solidFill>
                  <a:prstClr val="black">
                    <a:lumMod val="75000"/>
                    <a:lumOff val="25000"/>
                  </a:prstClr>
                </a:solidFill>
                <a:effectLst/>
                <a:uLnTx/>
                <a:uFillTx/>
              </a:rPr>
              <a:t>素材は、入稿仕様、審査上問題があった場合は修正をお願いする場合がございます。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kern="0" cap="none" spc="0" normalizeH="0" baseline="0" noProof="0" dirty="0">
                <a:ln>
                  <a:noFill/>
                </a:ln>
                <a:effectLst/>
                <a:uLnTx/>
                <a:uFillTx/>
              </a:rPr>
              <a:t>※</a:t>
            </a:r>
            <a:r>
              <a:rPr kumimoji="0" lang="ja-JP" altLang="en-US" sz="1000" b="0" i="0" u="none" kern="0" cap="none" spc="0" normalizeH="0" baseline="0" noProof="0" dirty="0">
                <a:ln>
                  <a:noFill/>
                </a:ln>
                <a:effectLst/>
                <a:uLnTx/>
                <a:uFillTx/>
              </a:rPr>
              <a:t>提供素材について懸念等がある場合は、事前審査をお願いいたします。</a:t>
            </a:r>
            <a:endParaRPr kumimoji="0" lang="en-US" altLang="ja-JP" sz="1000" b="0" i="0" u="none" kern="0" cap="none" spc="0" normalizeH="0" baseline="0" noProof="0" dirty="0">
              <a:ln>
                <a:noFill/>
              </a:ln>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 ❷提供素材の動画の修正は不可。</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ただし審査</a:t>
            </a:r>
            <a:r>
              <a:rPr kumimoji="0" lang="en-US" altLang="ja-JP" sz="1000" b="0" i="0" u="none" strike="noStrike" kern="0" cap="none" spc="0" normalizeH="0" baseline="0" noProof="0" dirty="0">
                <a:ln>
                  <a:noFill/>
                </a:ln>
                <a:solidFill>
                  <a:prstClr val="black">
                    <a:lumMod val="75000"/>
                    <a:lumOff val="25000"/>
                  </a:prstClr>
                </a:solidFill>
                <a:effectLst/>
                <a:uLnTx/>
                <a:uFillTx/>
              </a:rPr>
              <a:t>NG</a:t>
            </a:r>
            <a:r>
              <a:rPr kumimoji="0" lang="ja-JP" altLang="en-US" sz="1000" b="0" i="0" u="none" strike="noStrike" kern="0" cap="none" spc="0" normalizeH="0" baseline="0" noProof="0" dirty="0">
                <a:ln>
                  <a:noFill/>
                </a:ln>
                <a:solidFill>
                  <a:prstClr val="black">
                    <a:lumMod val="75000"/>
                    <a:lumOff val="25000"/>
                  </a:prstClr>
                </a:solidFill>
                <a:effectLst/>
                <a:uLnTx/>
                <a:uFillTx/>
              </a:rPr>
              <a:t>や見切れてはいけない部分が見切れていたなど致命的な場合のみ本番反映前までに提供素材の動画の修正版をご連絡いただければ対応します。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再度問題が発生した場合には掲載延長などの対応をいただく可能性がございます。</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6" name="ホームベース 5"/>
          <p:cNvSpPr/>
          <p:nvPr/>
        </p:nvSpPr>
        <p:spPr>
          <a:xfrm>
            <a:off x="9688856" y="998094"/>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7" name="ホームベース 6"/>
          <p:cNvSpPr/>
          <p:nvPr/>
        </p:nvSpPr>
        <p:spPr>
          <a:xfrm>
            <a:off x="8028577" y="1005551"/>
            <a:ext cx="212722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8" name="ホームベース 7"/>
          <p:cNvSpPr/>
          <p:nvPr/>
        </p:nvSpPr>
        <p:spPr>
          <a:xfrm>
            <a:off x="6265817" y="1011963"/>
            <a:ext cx="2360685"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 name="ホームベース 8"/>
          <p:cNvSpPr/>
          <p:nvPr/>
        </p:nvSpPr>
        <p:spPr>
          <a:xfrm>
            <a:off x="4620205" y="998094"/>
            <a:ext cx="2275709" cy="876014"/>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0" name="テキスト ボックス 9"/>
          <p:cNvSpPr txBox="1"/>
          <p:nvPr/>
        </p:nvSpPr>
        <p:spPr>
          <a:xfrm>
            <a:off x="4835417" y="1198916"/>
            <a:ext cx="2025303"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❹誘導用広告の予約　　　</a:t>
            </a:r>
            <a:r>
              <a:rPr kumimoji="0" lang="en-US" altLang="ja-JP" sz="1200" b="1" i="0" u="none" strike="noStrike" kern="0" cap="none" spc="0" normalizeH="0" baseline="0" noProof="0" dirty="0">
                <a:ln>
                  <a:noFill/>
                </a:ln>
                <a:solidFill>
                  <a:srgbClr val="FFFFFF"/>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制作費の申し込み</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endParaRPr>
          </a:p>
        </p:txBody>
      </p:sp>
      <p:sp>
        <p:nvSpPr>
          <p:cNvPr id="11" name="正方形/長方形 10"/>
          <p:cNvSpPr/>
          <p:nvPr/>
        </p:nvSpPr>
        <p:spPr>
          <a:xfrm>
            <a:off x="6763113" y="1123998"/>
            <a:ext cx="1465361" cy="64633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❺</a:t>
            </a:r>
            <a:r>
              <a:rPr kumimoji="0" lang="ja-JP" altLang="en-US" sz="1200" b="1" i="0" u="none" strike="noStrike" kern="0" cap="none" spc="0" normalizeH="0" baseline="0" noProof="0" dirty="0">
                <a:ln>
                  <a:noFill/>
                </a:ln>
                <a:solidFill>
                  <a:srgbClr val="FFFFFF"/>
                </a:solidFill>
                <a:effectLst/>
                <a:uLnTx/>
                <a:uFillTx/>
              </a:rPr>
              <a:t>演出の組み込み　　</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実装</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本番</a:t>
            </a:r>
            <a:r>
              <a:rPr kumimoji="0" lang="en-US" altLang="ja-JP" sz="1200" b="1" i="0" u="none" strike="noStrike" kern="0" cap="none" spc="0" normalizeH="0" baseline="0" noProof="0" dirty="0">
                <a:ln>
                  <a:noFill/>
                </a:ln>
                <a:solidFill>
                  <a:srgbClr val="FFFFFF"/>
                </a:solidFill>
                <a:effectLst/>
                <a:uLnTx/>
                <a:uFillTx/>
              </a:rPr>
              <a:t>URL</a:t>
            </a:r>
            <a:r>
              <a:rPr kumimoji="0" lang="ja-JP" altLang="en-US" sz="1200" b="1" i="0" u="none" strike="noStrike" kern="0" cap="none" spc="0" normalizeH="0" baseline="0" noProof="0" dirty="0">
                <a:ln>
                  <a:noFill/>
                </a:ln>
                <a:solidFill>
                  <a:srgbClr val="FFFFFF"/>
                </a:solidFill>
                <a:effectLst/>
                <a:uLnTx/>
                <a:uFillTx/>
              </a:rPr>
              <a:t>発行</a:t>
            </a:r>
          </a:p>
        </p:txBody>
      </p:sp>
      <p:sp>
        <p:nvSpPr>
          <p:cNvPr id="12" name="正方形/長方形 11"/>
          <p:cNvSpPr/>
          <p:nvPr/>
        </p:nvSpPr>
        <p:spPr>
          <a:xfrm>
            <a:off x="8520864" y="1198916"/>
            <a:ext cx="143140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❻</a:t>
            </a:r>
            <a:r>
              <a:rPr kumimoji="0" lang="ja-JP" altLang="en-US" sz="1200" b="1" i="0" u="none" strike="noStrike" kern="0" cap="none" spc="0" normalizeH="0" baseline="0" noProof="0" dirty="0">
                <a:ln>
                  <a:noFill/>
                </a:ln>
                <a:solidFill>
                  <a:srgbClr val="FFFFFF"/>
                </a:solidFill>
                <a:effectLst/>
                <a:uLnTx/>
                <a:uFillTx/>
              </a:rPr>
              <a:t>最終確認</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　誘導用広告入稿</a:t>
            </a:r>
            <a:endParaRPr kumimoji="0" lang="en-US" altLang="ja-JP" sz="1200" b="1" i="0" u="none" strike="noStrike" kern="0" cap="none" spc="0" normalizeH="0" baseline="0" noProof="0" dirty="0">
              <a:ln>
                <a:noFill/>
              </a:ln>
              <a:solidFill>
                <a:srgbClr val="FFFFFF"/>
              </a:solidFill>
              <a:effectLst/>
              <a:uLnTx/>
              <a:uFillTx/>
            </a:endParaRPr>
          </a:p>
        </p:txBody>
      </p:sp>
      <p:sp>
        <p:nvSpPr>
          <p:cNvPr id="13" name="正方形/長方形 12"/>
          <p:cNvSpPr/>
          <p:nvPr/>
        </p:nvSpPr>
        <p:spPr>
          <a:xfrm>
            <a:off x="9939771"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4" name="テキスト ボックス 13"/>
          <p:cNvSpPr txBox="1"/>
          <p:nvPr/>
        </p:nvSpPr>
        <p:spPr>
          <a:xfrm>
            <a:off x="1813126" y="2492896"/>
            <a:ext cx="6299098" cy="43165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　</a:t>
            </a:r>
            <a:r>
              <a:rPr kumimoji="0" lang="ja-JP" altLang="en-US" sz="1400" b="1" kern="0" dirty="0">
                <a:solidFill>
                  <a:prstClr val="black">
                    <a:lumMod val="65000"/>
                    <a:lumOff val="35000"/>
                  </a:prstClr>
                </a:solidFill>
              </a:rPr>
              <a:t>事前提案可否</a:t>
            </a:r>
            <a:endParaRPr kumimoji="0" lang="en-US" altLang="ja-JP" sz="1400" b="1" kern="0" dirty="0">
              <a:solidFill>
                <a:prstClr val="black">
                  <a:lumMod val="65000"/>
                  <a:lumOff val="35000"/>
                </a:prstClr>
              </a:solidFill>
            </a:endParaRPr>
          </a:p>
          <a:p>
            <a:pPr marL="269875">
              <a:defRPr/>
            </a:pPr>
            <a:r>
              <a:rPr kumimoji="0" lang="ja-JP" altLang="en-US" sz="1400" b="1" kern="0" dirty="0">
                <a:solidFill>
                  <a:prstClr val="black">
                    <a:lumMod val="65000"/>
                    <a:lumOff val="35000"/>
                  </a:prstClr>
                </a:solidFill>
              </a:rPr>
              <a:t>　</a:t>
            </a:r>
            <a:r>
              <a:rPr kumimoji="0" lang="ja-JP" altLang="en-US" sz="1000" kern="0" dirty="0">
                <a:solidFill>
                  <a:prstClr val="black"/>
                </a:solidFill>
              </a:rPr>
              <a:t>詳細は「クリエイティブ企画の事前提案可否について」のページを参照ください</a:t>
            </a:r>
            <a:endParaRPr kumimoji="0" lang="en-US" altLang="ja-JP" sz="1000" kern="0" dirty="0">
              <a:solidFill>
                <a:prstClr val="black"/>
              </a:solidFill>
            </a:endParaRPr>
          </a:p>
          <a:p>
            <a:pPr>
              <a:defRPr/>
            </a:pPr>
            <a:endParaRPr kumimoji="0" lang="en-US" altLang="ja-JP" sz="1400" b="1"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　クリエイティブ素材のご提供</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269875">
              <a:defRPr/>
            </a:pPr>
            <a:r>
              <a:rPr kumimoji="0" lang="ja-JP" altLang="en-US" sz="1050" kern="0" dirty="0">
                <a:solidFill>
                  <a:prstClr val="black">
                    <a:lumMod val="75000"/>
                    <a:lumOff val="25000"/>
                  </a:prstClr>
                </a:solidFill>
              </a:rPr>
              <a:t>　</a:t>
            </a:r>
            <a:r>
              <a:rPr kumimoji="0" lang="ja-JP" altLang="en-US" sz="1000" kern="0" dirty="0">
                <a:solidFill>
                  <a:srgbClr val="C00000"/>
                </a:solidFill>
              </a:rPr>
              <a:t>詳細は「提供素材について」のページ①～⑤をご確認ください</a:t>
            </a:r>
            <a:endParaRPr kumimoji="0" lang="en-US" altLang="ja-JP" sz="1000" kern="0" dirty="0">
              <a:solidFill>
                <a:prstClr val="black">
                  <a:lumMod val="75000"/>
                  <a:lumOff val="25000"/>
                </a:prstClr>
              </a:solidFill>
            </a:endParaRPr>
          </a:p>
          <a:p>
            <a:pPr>
              <a:defRPr/>
            </a:pPr>
            <a:r>
              <a:rPr kumimoji="0" lang="ja-JP" altLang="en-US" sz="1000" b="0" i="0" u="none" strike="noStrike" kern="0" cap="none" spc="0" normalizeH="0" baseline="0" noProof="0" dirty="0">
                <a:ln>
                  <a:noFill/>
                </a:ln>
                <a:solidFill>
                  <a:prstClr val="black"/>
                </a:solidFill>
                <a:effectLst/>
                <a:uLnTx/>
                <a:uFillTx/>
              </a:rPr>
              <a:t>　　　広告主様または代理店様にて、クリエイティブをご用意いただく必要がございます</a:t>
            </a:r>
            <a:endParaRPr kumimoji="0" lang="en-US" altLang="ja-JP" sz="1000" b="0" i="0" u="none" strike="noStrike" kern="0" cap="none" spc="0" normalizeH="0" baseline="0" noProof="0" dirty="0">
              <a:ln>
                <a:noFill/>
              </a:ln>
              <a:solidFill>
                <a:prstClr val="black"/>
              </a:solidFill>
              <a:effectLst/>
              <a:uLnTx/>
              <a:uFillTx/>
            </a:endParaRPr>
          </a:p>
          <a:p>
            <a:pPr>
              <a:defRPr/>
            </a:pPr>
            <a:r>
              <a:rPr kumimoji="0" lang="ja-JP" altLang="en-US" sz="1000" kern="0" dirty="0">
                <a:solidFill>
                  <a:prstClr val="black"/>
                </a:solidFill>
              </a:rPr>
              <a:t>　　　</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❸　提供素材の事前審査</a:t>
            </a:r>
            <a:r>
              <a:rPr kumimoji="0" lang="ja-JP" altLang="en-US" sz="1400" kern="0" dirty="0">
                <a:solidFill>
                  <a:prstClr val="black">
                    <a:lumMod val="65000"/>
                    <a:lumOff val="35000"/>
                  </a:prstClr>
                </a:solidFill>
              </a:rPr>
              <a:t>（入稿前審査）</a:t>
            </a:r>
            <a:endParaRPr kumimoji="0" lang="en-US" altLang="ja-JP" sz="14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　　</a:t>
            </a:r>
            <a:r>
              <a:rPr kumimoji="0" lang="ja-JP" altLang="en-US" sz="1000" kern="0" dirty="0">
                <a:solidFill>
                  <a:prstClr val="black"/>
                </a:solidFill>
              </a:rPr>
              <a:t>弊社営業が社内にて、ご連絡いただいた</a:t>
            </a:r>
            <a:r>
              <a:rPr lang="ja-JP" altLang="en-US" sz="1000" b="0" i="0" dirty="0">
                <a:solidFill>
                  <a:srgbClr val="1D1C1D"/>
                </a:solidFill>
                <a:effectLst/>
                <a:latin typeface="NotoSansJP"/>
              </a:rPr>
              <a:t>クリエイティブとリンク先の広告掲載基準観点</a:t>
            </a:r>
            <a:r>
              <a:rPr kumimoji="0" lang="ja-JP" altLang="en-US" sz="1000" b="0" i="0" kern="0" dirty="0">
                <a:solidFill>
                  <a:prstClr val="black"/>
                </a:solidFill>
                <a:effectLst/>
                <a:latin typeface="NotoSansJP"/>
              </a:rPr>
              <a:t>の</a:t>
            </a:r>
            <a:endParaRPr kumimoji="0" lang="en-US" altLang="ja-JP" sz="1000" b="0" i="0" kern="0" dirty="0">
              <a:solidFill>
                <a:prstClr val="black"/>
              </a:solidFill>
              <a:effectLst/>
              <a:latin typeface="NotoSansJP"/>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prstClr val="black"/>
                </a:solidFill>
                <a:latin typeface="NotoSansJP"/>
              </a:rPr>
              <a:t>　　　審査</a:t>
            </a:r>
            <a:r>
              <a:rPr kumimoji="0" lang="ja-JP" altLang="en-US" sz="1000" b="0" i="0" kern="0" dirty="0">
                <a:solidFill>
                  <a:prstClr val="black"/>
                </a:solidFill>
                <a:effectLst/>
                <a:latin typeface="NotoSansJP"/>
              </a:rPr>
              <a:t>依頼の申請をおこないます</a:t>
            </a:r>
            <a:endParaRPr kumimoji="0" lang="en-US" altLang="ja-JP" sz="1050" kern="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1"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prstClr val="black">
                    <a:lumMod val="65000"/>
                    <a:lumOff val="35000"/>
                  </a:prstClr>
                </a:solidFill>
              </a:rPr>
              <a:t>❹　</a:t>
            </a:r>
            <a:r>
              <a:rPr kumimoji="0" lang="ja-JP" altLang="en-US" sz="1400" b="1" i="0" u="none" strike="noStrike" kern="0" cap="none" spc="0" normalizeH="0" baseline="0" noProof="0" dirty="0">
                <a:ln>
                  <a:noFill/>
                </a:ln>
                <a:solidFill>
                  <a:prstClr val="black">
                    <a:lumMod val="65000"/>
                    <a:lumOff val="35000"/>
                  </a:prstClr>
                </a:solidFill>
                <a:effectLst/>
                <a:uLnTx/>
                <a:uFillTx/>
              </a:rPr>
              <a:t>予約、申し込み</a:t>
            </a:r>
            <a:r>
              <a:rPr kumimoji="0" lang="en-US" altLang="ja-JP" sz="1400" b="1" i="0" u="none" strike="noStrike" kern="0" cap="none" spc="0" normalizeH="0" baseline="0" noProof="0" dirty="0">
                <a:ln>
                  <a:noFill/>
                </a:ln>
                <a:solidFill>
                  <a:prstClr val="black">
                    <a:lumMod val="65000"/>
                    <a:lumOff val="35000"/>
                  </a:prstClr>
                </a:solidFill>
                <a:effectLst/>
                <a:uLnTx/>
                <a:uFillTx/>
              </a:rPr>
              <a:t> (10</a:t>
            </a:r>
            <a:r>
              <a:rPr kumimoji="0" lang="ja-JP" altLang="en-US" sz="1400" b="1" i="0" u="none" strike="noStrike" kern="0" cap="none" spc="0" normalizeH="0" baseline="0" noProof="0" dirty="0">
                <a:ln>
                  <a:noFill/>
                </a:ln>
                <a:solidFill>
                  <a:prstClr val="black">
                    <a:lumMod val="65000"/>
                    <a:lumOff val="35000"/>
                  </a:prstClr>
                </a:solidFill>
                <a:effectLst/>
                <a:uLnTx/>
                <a:uFillTx/>
              </a:rPr>
              <a:t>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・広告管理ツールより対象広告（ブランドパネル</a:t>
            </a:r>
            <a:r>
              <a:rPr kumimoji="0" lang="en-US" altLang="ja-JP" sz="1000" b="0" i="0" u="none" strike="noStrike" kern="0" cap="none" spc="0" normalizeH="0" baseline="0" noProof="0" dirty="0">
                <a:ln>
                  <a:noFill/>
                </a:ln>
                <a:solidFill>
                  <a:prstClr val="black">
                    <a:lumMod val="75000"/>
                    <a:lumOff val="25000"/>
                  </a:prstClr>
                </a:solidFill>
                <a:effectLst/>
                <a:uLnTx/>
                <a:uFillTx/>
              </a:rPr>
              <a:t>SP</a:t>
            </a:r>
            <a:r>
              <a:rPr kumimoji="0" lang="ja-JP" altLang="en-US" sz="1000" b="0" i="0" u="none" strike="noStrike" kern="0" cap="none" spc="0" normalizeH="0" baseline="0" noProof="0" dirty="0">
                <a:ln>
                  <a:noFill/>
                </a:ln>
                <a:solidFill>
                  <a:prstClr val="black">
                    <a:lumMod val="75000"/>
                    <a:lumOff val="25000"/>
                  </a:prstClr>
                </a:solidFill>
                <a:effectLst/>
                <a:uLnTx/>
                <a:uFillTx/>
              </a:rPr>
              <a:t>関連商品）の予約</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en-US" altLang="ja-JP" sz="1000" b="0" i="0" u="none" strike="noStrike" kern="0" cap="none" spc="0" normalizeH="0" baseline="0" noProof="0" dirty="0">
                <a:ln>
                  <a:noFill/>
                </a:ln>
                <a:solidFill>
                  <a:prstClr val="black">
                    <a:lumMod val="75000"/>
                    <a:lumOff val="25000"/>
                  </a:prstClr>
                </a:solidFill>
                <a:effectLst/>
                <a:uLnTx/>
                <a:uFillTx/>
              </a:rPr>
              <a:t>Yahoo! JAPAN</a:t>
            </a:r>
            <a:r>
              <a:rPr kumimoji="0" lang="ja-JP" altLang="en-US" sz="1000" b="0" i="0" u="none" strike="noStrike" kern="0" cap="none" spc="0" normalizeH="0" baseline="0" noProof="0" dirty="0">
                <a:ln>
                  <a:noFill/>
                </a:ln>
                <a:solidFill>
                  <a:prstClr val="black">
                    <a:lumMod val="75000"/>
                    <a:lumOff val="25000"/>
                  </a:prstClr>
                </a:solidFill>
                <a:effectLst/>
                <a:uLnTx/>
                <a:uFillTx/>
              </a:rPr>
              <a:t>トップページカスタマイズ企画ライト版制作・掲載費の申し込み</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❺</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演出の組み込み、実装、本番</a:t>
            </a:r>
            <a:r>
              <a:rPr kumimoji="0" lang="en-US" altLang="ja-JP" sz="1400" b="1" i="0" u="none" strike="noStrike" kern="0" cap="none" spc="0" normalizeH="0" baseline="0" noProof="0" dirty="0">
                <a:ln>
                  <a:noFill/>
                </a:ln>
                <a:solidFill>
                  <a:prstClr val="black">
                    <a:lumMod val="65000"/>
                    <a:lumOff val="35000"/>
                  </a:prstClr>
                </a:solidFill>
                <a:effectLst/>
                <a:uLnTx/>
                <a:uFillTx/>
              </a:rPr>
              <a:t>URL</a:t>
            </a:r>
            <a:r>
              <a:rPr kumimoji="0" lang="ja-JP" altLang="en-US" sz="1400" b="1" i="0" u="none" strike="noStrike" kern="0" cap="none" spc="0" normalizeH="0" baseline="0" noProof="0" dirty="0">
                <a:ln>
                  <a:noFill/>
                </a:ln>
                <a:solidFill>
                  <a:prstClr val="black">
                    <a:lumMod val="65000"/>
                    <a:lumOff val="35000"/>
                  </a:prstClr>
                </a:solidFill>
                <a:effectLst/>
                <a:uLnTx/>
                <a:uFillTx/>
              </a:rPr>
              <a:t>発行</a:t>
            </a:r>
            <a:r>
              <a:rPr kumimoji="0" lang="en-US" altLang="ja-JP" sz="1400" b="1" i="0" u="none" strike="noStrike" kern="0" cap="none" spc="0" normalizeH="0" baseline="0" noProof="0" dirty="0">
                <a:ln>
                  <a:noFill/>
                </a:ln>
                <a:solidFill>
                  <a:prstClr val="black">
                    <a:lumMod val="65000"/>
                    <a:lumOff val="35000"/>
                  </a:prstClr>
                </a:solidFill>
                <a:effectLst/>
                <a:uLnTx/>
                <a:uFillTx/>
              </a:rPr>
              <a:t> (9〜</a:t>
            </a:r>
            <a:r>
              <a:rPr kumimoji="0" lang="ja-JP" altLang="en-US" sz="1400" b="1" i="0" u="none" strike="noStrike" kern="0" cap="none" spc="0" normalizeH="0" baseline="0" noProof="0" dirty="0">
                <a:ln>
                  <a:noFill/>
                </a:ln>
                <a:solidFill>
                  <a:prstClr val="black">
                    <a:lumMod val="65000"/>
                    <a:lumOff val="35000"/>
                  </a:prstClr>
                </a:solidFill>
                <a:effectLst/>
                <a:uLnTx/>
                <a:uFillTx/>
              </a:rPr>
              <a:t>６営業日前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200" b="0" i="0" u="none" strike="noStrike" kern="0" cap="none" spc="0" normalizeH="0" baseline="0" noProof="0" dirty="0">
                <a:ln>
                  <a:noFill/>
                </a:ln>
                <a:solidFill>
                  <a:prstClr val="black">
                    <a:lumMod val="65000"/>
                    <a:lumOff val="3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動画の組み込み、</a:t>
            </a:r>
            <a:r>
              <a:rPr kumimoji="0" lang="en-US" altLang="ja-JP" sz="1000" b="0" i="0" u="none" strike="noStrike" kern="0" cap="none" spc="0" normalizeH="0" baseline="0" noProof="0" dirty="0">
                <a:ln>
                  <a:noFill/>
                </a:ln>
                <a:solidFill>
                  <a:prstClr val="black">
                    <a:lumMod val="75000"/>
                    <a:lumOff val="25000"/>
                  </a:prstClr>
                </a:solidFill>
                <a:effectLst/>
                <a:uLnTx/>
                <a:uFillTx/>
              </a:rPr>
              <a:t>HTML</a:t>
            </a:r>
            <a:r>
              <a:rPr kumimoji="0" lang="ja-JP" altLang="en-US" sz="1000" b="0" i="0" u="none" strike="noStrike" kern="0" cap="none" spc="0" normalizeH="0" baseline="0" noProof="0" dirty="0">
                <a:ln>
                  <a:noFill/>
                </a:ln>
                <a:solidFill>
                  <a:prstClr val="black">
                    <a:lumMod val="75000"/>
                    <a:lumOff val="25000"/>
                  </a:prstClr>
                </a:solidFill>
                <a:effectLst/>
                <a:uLnTx/>
                <a:uFillTx/>
              </a:rPr>
              <a:t>実装、本番環境反映、動作確認、ログ確認</a:t>
            </a:r>
            <a:endParaRPr kumimoji="0" lang="ja-JP" altLang="en-US"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最終確認、誘導用広告入稿</a:t>
            </a:r>
            <a:r>
              <a:rPr kumimoji="0" lang="en-US" altLang="ja-JP" sz="1400" b="1" i="0" u="none" strike="noStrike" kern="0" cap="none" spc="0" normalizeH="0" baseline="0" noProof="0" dirty="0">
                <a:ln>
                  <a:noFill/>
                </a:ln>
                <a:solidFill>
                  <a:prstClr val="black">
                    <a:lumMod val="65000"/>
                    <a:lumOff val="35000"/>
                  </a:prstClr>
                </a:solidFill>
                <a:effectLst/>
                <a:uLnTx/>
                <a:uFillTx/>
              </a:rPr>
              <a:t> (5〜</a:t>
            </a:r>
            <a:r>
              <a:rPr kumimoji="0" lang="ja-JP" altLang="en-US" sz="1400" b="1" i="0" u="none" strike="noStrike" kern="0" cap="none" spc="0" normalizeH="0" baseline="0" noProof="0" dirty="0">
                <a:ln>
                  <a:noFill/>
                </a:ln>
                <a:solidFill>
                  <a:prstClr val="black">
                    <a:lumMod val="65000"/>
                    <a:lumOff val="35000"/>
                  </a:prstClr>
                </a:solidFill>
                <a:effectLst/>
                <a:uLnTx/>
                <a:uFillTx/>
              </a:rPr>
              <a:t>４営業日前</a:t>
            </a:r>
            <a:r>
              <a:rPr kumimoji="0" lang="en-US" altLang="ja-JP" sz="1400" b="1"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広告主様、代理店様最終確認　</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この時点での修正は原則お受けできません</a:t>
            </a:r>
            <a:endParaRPr kumimoji="0" lang="en-US" altLang="ja-JP" sz="1000" b="0" i="0" u="none" strike="noStrike" kern="0" cap="none" spc="0" normalizeH="0" baseline="0" noProof="0" dirty="0">
              <a:ln>
                <a:noFill/>
              </a:ln>
              <a:solidFill>
                <a:prstClr val="black">
                  <a:lumMod val="75000"/>
                  <a:lumOff val="2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75000"/>
                    <a:lumOff val="25000"/>
                  </a:prstClr>
                </a:solidFill>
                <a:effectLst/>
                <a:uLnTx/>
                <a:uFillTx/>
              </a:rPr>
              <a:t>　　</a:t>
            </a:r>
            <a:r>
              <a:rPr kumimoji="0" lang="en-US" altLang="ja-JP" sz="1000" b="0" i="0" u="none" strike="noStrike" kern="0" cap="none" spc="0" normalizeH="0" baseline="0" noProof="0" dirty="0">
                <a:ln>
                  <a:noFill/>
                </a:ln>
                <a:solidFill>
                  <a:prstClr val="black">
                    <a:lumMod val="75000"/>
                    <a:lumOff val="25000"/>
                  </a:prstClr>
                </a:solidFill>
                <a:effectLst/>
                <a:uLnTx/>
                <a:uFillTx/>
              </a:rPr>
              <a:t> </a:t>
            </a:r>
            <a:r>
              <a:rPr kumimoji="0" lang="ja-JP" altLang="en-US" sz="1000" b="0" i="0" u="none" strike="noStrike" kern="0" cap="none" spc="0" normalizeH="0" baseline="0" noProof="0" dirty="0">
                <a:ln>
                  <a:noFill/>
                </a:ln>
                <a:solidFill>
                  <a:prstClr val="black">
                    <a:lumMod val="75000"/>
                    <a:lumOff val="25000"/>
                  </a:prstClr>
                </a:solidFill>
                <a:effectLst/>
                <a:uLnTx/>
                <a:uFillTx/>
              </a:rPr>
              <a:t>広告管理ツールにて誘導用広告（ブランドパネル</a:t>
            </a:r>
            <a:r>
              <a:rPr kumimoji="0" lang="en" altLang="ja-JP" sz="1000" b="0" i="0" u="none" strike="noStrike" kern="0" cap="none" spc="0" normalizeH="0" baseline="0" noProof="0" dirty="0">
                <a:ln>
                  <a:noFill/>
                </a:ln>
                <a:solidFill>
                  <a:prstClr val="black">
                    <a:lumMod val="75000"/>
                    <a:lumOff val="25000"/>
                  </a:prstClr>
                </a:solidFill>
                <a:effectLst/>
                <a:uLnTx/>
                <a:uFillTx/>
              </a:rPr>
              <a:t>SP</a:t>
            </a:r>
            <a:r>
              <a:rPr kumimoji="0" lang="ja-JP" altLang="en-US" sz="1000" b="0" i="0" u="none" strike="noStrike" kern="0" cap="none" spc="0" normalizeH="0" baseline="0" noProof="0" dirty="0">
                <a:ln>
                  <a:noFill/>
                </a:ln>
                <a:solidFill>
                  <a:prstClr val="black">
                    <a:lumMod val="75000"/>
                    <a:lumOff val="25000"/>
                  </a:prstClr>
                </a:solidFill>
                <a:effectLst/>
                <a:uLnTx/>
                <a:uFillTx/>
              </a:rPr>
              <a:t>関連商品）の入稿</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ja-JP" altLang="en-US" sz="1000" b="0" i="0" u="none" strike="noStrike" kern="0" cap="none" spc="0" normalizeH="0" baseline="0" noProof="0" dirty="0">
                <a:ln>
                  <a:noFill/>
                </a:ln>
                <a:solidFill>
                  <a:prstClr val="black">
                    <a:lumMod val="75000"/>
                    <a:lumOff val="25000"/>
                  </a:prstClr>
                </a:solidFill>
                <a:effectLst/>
                <a:uLnTx/>
                <a:uFillTx/>
              </a:rPr>
              <a:t>バナー</a:t>
            </a:r>
            <a:r>
              <a:rPr kumimoji="0" lang="en-US" altLang="ja-JP" sz="1000" b="0" i="0" u="none" strike="noStrike" kern="0" cap="none" spc="0" normalizeH="0" baseline="0" noProof="0" dirty="0">
                <a:ln>
                  <a:noFill/>
                </a:ln>
                <a:solidFill>
                  <a:prstClr val="black">
                    <a:lumMod val="75000"/>
                    <a:lumOff val="25000"/>
                  </a:prstClr>
                </a:solidFill>
                <a:effectLst/>
                <a:uLnTx/>
                <a:uFillTx/>
              </a:rPr>
              <a:t>+</a:t>
            </a:r>
            <a:r>
              <a:rPr kumimoji="0" lang="en" altLang="ja-JP" sz="1000" b="0" i="0" u="none" strike="noStrike" kern="0" cap="none" spc="0" normalizeH="0" baseline="0" noProof="0" dirty="0">
                <a:ln>
                  <a:noFill/>
                </a:ln>
                <a:solidFill>
                  <a:prstClr val="black">
                    <a:lumMod val="75000"/>
                    <a:lumOff val="25000"/>
                  </a:prstClr>
                </a:solidFill>
                <a:effectLst/>
                <a:uLnTx/>
                <a:uFillTx/>
              </a:rPr>
              <a:t>URL)</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b="0" i="0" u="none" strike="noStrike" kern="0" cap="none" spc="0" normalizeH="0" baseline="0" noProof="0" dirty="0">
              <a:ln>
                <a:noFill/>
              </a:ln>
              <a:solidFill>
                <a:prstClr val="black">
                  <a:lumMod val="75000"/>
                  <a:lumOff val="25000"/>
                </a:prstClr>
              </a:solidFill>
              <a:effectLst/>
              <a:uLnTx/>
              <a:uFillTx/>
            </a:endParaRPr>
          </a:p>
        </p:txBody>
      </p:sp>
      <p:sp>
        <p:nvSpPr>
          <p:cNvPr id="15" name="正方形/長方形 14"/>
          <p:cNvSpPr/>
          <p:nvPr/>
        </p:nvSpPr>
        <p:spPr>
          <a:xfrm>
            <a:off x="4114613" y="2124676"/>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申し込み、入稿～掲載開始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10</a:t>
            </a:r>
            <a:r>
              <a:rPr kumimoji="0" lang="ja-JP" altLang="en-US" sz="1236" b="1" i="0" u="none" strike="noStrike" kern="0" cap="none" spc="0" normalizeH="0" baseline="0" noProof="0" dirty="0">
                <a:ln>
                  <a:noFill/>
                </a:ln>
                <a:solidFill>
                  <a:prstClr val="black"/>
                </a:solidFill>
                <a:effectLst/>
                <a:uLnTx/>
                <a:uFillTx/>
              </a:rPr>
              <a:t>営業日</a:t>
            </a:r>
            <a:endParaRPr kumimoji="0" lang="en-US" altLang="ja-JP" sz="1236" b="1" i="0" u="none" strike="noStrike" kern="0" cap="none" spc="0" normalizeH="0" baseline="0" noProof="0" dirty="0">
              <a:ln>
                <a:noFill/>
              </a:ln>
              <a:solidFill>
                <a:prstClr val="black"/>
              </a:solidFill>
              <a:effectLst/>
              <a:uLnTx/>
              <a:uFillTx/>
            </a:endParaRPr>
          </a:p>
        </p:txBody>
      </p:sp>
      <p:sp>
        <p:nvSpPr>
          <p:cNvPr id="16" name="右大かっこ 15"/>
          <p:cNvSpPr/>
          <p:nvPr/>
        </p:nvSpPr>
        <p:spPr>
          <a:xfrm rot="5400000">
            <a:off x="7864821" y="-1086783"/>
            <a:ext cx="186175" cy="6178176"/>
          </a:xfrm>
          <a:prstGeom prst="rightBracket">
            <a:avLst>
              <a:gd name="adj" fmla="val 1616"/>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a:ln>
                <a:noFill/>
              </a:ln>
              <a:solidFill>
                <a:prstClr val="black"/>
              </a:solidFill>
              <a:effectLst/>
              <a:uLnTx/>
              <a:uFillTx/>
              <a:latin typeface="メイリオ"/>
              <a:ea typeface="メイリオ"/>
              <a:cs typeface="+mn-cs"/>
            </a:endParaRPr>
          </a:p>
        </p:txBody>
      </p:sp>
      <p:sp>
        <p:nvSpPr>
          <p:cNvPr id="17" name="ホームベース 8">
            <a:extLst>
              <a:ext uri="{FF2B5EF4-FFF2-40B4-BE49-F238E27FC236}">
                <a16:creationId xmlns:a16="http://schemas.microsoft.com/office/drawing/2014/main" id="{4326F00E-6D1A-494B-DB72-96A8AA0C53CC}"/>
              </a:ext>
            </a:extLst>
          </p:cNvPr>
          <p:cNvSpPr/>
          <p:nvPr/>
        </p:nvSpPr>
        <p:spPr>
          <a:xfrm>
            <a:off x="3216749" y="1011559"/>
            <a:ext cx="1941470" cy="876014"/>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 name="ホームベース 8">
            <a:extLst>
              <a:ext uri="{FF2B5EF4-FFF2-40B4-BE49-F238E27FC236}">
                <a16:creationId xmlns:a16="http://schemas.microsoft.com/office/drawing/2014/main" id="{B9AC3BCD-57F4-51C3-0796-5EAE54C19BB7}"/>
              </a:ext>
            </a:extLst>
          </p:cNvPr>
          <p:cNvSpPr/>
          <p:nvPr/>
        </p:nvSpPr>
        <p:spPr>
          <a:xfrm>
            <a:off x="2097664" y="1011963"/>
            <a:ext cx="1788974" cy="897450"/>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5B803DBA-D3B1-E4F0-F054-EB8EC5428C40}"/>
              </a:ext>
            </a:extLst>
          </p:cNvPr>
          <p:cNvSpPr txBox="1"/>
          <p:nvPr/>
        </p:nvSpPr>
        <p:spPr>
          <a:xfrm>
            <a:off x="2574448" y="1156901"/>
            <a:ext cx="1163816"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❷クリエイティブ素材</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のご提供</a:t>
            </a:r>
            <a:endParaRPr kumimoji="0" lang="ja-JP" altLang="en-US" sz="1200" b="1" i="0" u="none" strike="noStrike" kern="0" cap="none" spc="0" normalizeH="0" baseline="0" noProof="0" dirty="0">
              <a:ln>
                <a:noFill/>
              </a:ln>
              <a:solidFill>
                <a:srgbClr val="FFFFFF"/>
              </a:solidFill>
              <a:effectLst/>
              <a:uLnTx/>
              <a:uFillTx/>
            </a:endParaRPr>
          </a:p>
        </p:txBody>
      </p:sp>
      <p:sp>
        <p:nvSpPr>
          <p:cNvPr id="20" name="正方形/長方形 19">
            <a:extLst>
              <a:ext uri="{FF2B5EF4-FFF2-40B4-BE49-F238E27FC236}">
                <a16:creationId xmlns:a16="http://schemas.microsoft.com/office/drawing/2014/main" id="{1EFC433A-8D9F-4F15-5C23-3203B208BD76}"/>
              </a:ext>
            </a:extLst>
          </p:cNvPr>
          <p:cNvSpPr/>
          <p:nvPr/>
        </p:nvSpPr>
        <p:spPr>
          <a:xfrm>
            <a:off x="3790106" y="1230218"/>
            <a:ext cx="1174511"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❸提供素材の</a:t>
            </a:r>
            <a:endParaRPr kumimoji="0" lang="en-US" altLang="ja-JP" sz="12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kern="0" dirty="0">
                <a:solidFill>
                  <a:srgbClr val="FFFFFF"/>
                </a:solidFill>
              </a:rPr>
              <a:t>　</a:t>
            </a:r>
            <a:r>
              <a:rPr kumimoji="0" lang="ja-JP" altLang="en-US" sz="1200" b="1" i="0" u="none" strike="noStrike" kern="0" cap="none" spc="0" normalizeH="0" baseline="0" noProof="0" dirty="0">
                <a:ln>
                  <a:noFill/>
                </a:ln>
                <a:solidFill>
                  <a:srgbClr val="FFFFFF"/>
                </a:solidFill>
                <a:effectLst/>
                <a:uLnTx/>
                <a:uFillTx/>
              </a:rPr>
              <a:t>事前審査</a:t>
            </a:r>
          </a:p>
        </p:txBody>
      </p:sp>
      <p:sp>
        <p:nvSpPr>
          <p:cNvPr id="19" name="ホームベース 8">
            <a:extLst>
              <a:ext uri="{FF2B5EF4-FFF2-40B4-BE49-F238E27FC236}">
                <a16:creationId xmlns:a16="http://schemas.microsoft.com/office/drawing/2014/main" id="{55EAB5CA-432A-8D5E-8357-BDC8E677538F}"/>
              </a:ext>
            </a:extLst>
          </p:cNvPr>
          <p:cNvSpPr/>
          <p:nvPr/>
        </p:nvSpPr>
        <p:spPr>
          <a:xfrm>
            <a:off x="1290249" y="1005551"/>
            <a:ext cx="1435776" cy="897450"/>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テキスト ボックス 20">
            <a:extLst>
              <a:ext uri="{FF2B5EF4-FFF2-40B4-BE49-F238E27FC236}">
                <a16:creationId xmlns:a16="http://schemas.microsoft.com/office/drawing/2014/main" id="{858E7A87-B6A4-D051-42C4-7702A39DAD80}"/>
              </a:ext>
            </a:extLst>
          </p:cNvPr>
          <p:cNvSpPr txBox="1"/>
          <p:nvPr/>
        </p:nvSpPr>
        <p:spPr>
          <a:xfrm>
            <a:off x="1264360" y="1243886"/>
            <a:ext cx="116381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➊事前</a:t>
            </a:r>
            <a:endParaRPr kumimoji="0" lang="en-US" altLang="ja-JP" sz="12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rPr>
              <a:t>提案可否</a:t>
            </a:r>
          </a:p>
        </p:txBody>
      </p:sp>
    </p:spTree>
    <p:extLst>
      <p:ext uri="{BB962C8B-B14F-4D97-AF65-F5344CB8AC3E}">
        <p14:creationId xmlns:p14="http://schemas.microsoft.com/office/powerpoint/2010/main" val="3487221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549602" cy="27257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34963" y="116632"/>
            <a:ext cx="9759950" cy="701949"/>
          </a:xfrm>
        </p:spPr>
        <p:txBody>
          <a:bodyPr/>
          <a:lstStyle/>
          <a:p>
            <a:r>
              <a:rPr lang="ja-JP" altLang="en-US" dirty="0"/>
              <a:t>詳細実施フロー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241377" y="1145144"/>
            <a:ext cx="114655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72343" y="1145143"/>
            <a:ext cx="1285040"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131824" y="1116764"/>
            <a:ext cx="133651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545673" y="1107863"/>
            <a:ext cx="1299535"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7931654" y="1124145"/>
            <a:ext cx="1381343"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399444" y="1105701"/>
            <a:ext cx="12346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0916512" y="108443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305236" y="4539040"/>
            <a:ext cx="1030225" cy="1692771"/>
          </a:xfrm>
          <a:prstGeom prst="rect">
            <a:avLst/>
          </a:prstGeom>
          <a:noFill/>
        </p:spPr>
        <p:txBody>
          <a:bodyPr wrap="square" rtlCol="0">
            <a:spAutoFit/>
          </a:bodyPr>
          <a:lstStyle/>
          <a:p>
            <a:pPr algn="l"/>
            <a:r>
              <a:rPr lang="ja-JP" altLang="en-US" sz="800" dirty="0"/>
              <a:t>▶︎</a:t>
            </a:r>
            <a:r>
              <a:rPr kumimoji="1" lang="ja-JP" altLang="en-US" sz="800" b="1" dirty="0"/>
              <a:t>代理店様</a:t>
            </a:r>
            <a:r>
              <a:rPr kumimoji="1" lang="ja-JP" altLang="en-US" sz="800" dirty="0"/>
              <a:t>からメールにてヤフー営業に連絡。</a:t>
            </a:r>
            <a:endParaRPr kumimoji="1" lang="en-US" altLang="ja-JP" sz="800" dirty="0"/>
          </a:p>
          <a:p>
            <a:pPr algn="l"/>
            <a:endParaRPr lang="en-US" altLang="ja-JP" sz="800" dirty="0"/>
          </a:p>
          <a:p>
            <a:r>
              <a:rPr lang="ja-JP" altLang="en-US" sz="800" dirty="0"/>
              <a:t>▶︎ヤフー</a:t>
            </a:r>
            <a:r>
              <a:rPr kumimoji="1" lang="ja-JP" altLang="en-US" sz="800" b="1" dirty="0"/>
              <a:t>営業</a:t>
            </a:r>
            <a:r>
              <a:rPr kumimoji="1" lang="ja-JP" altLang="en-US" sz="800" dirty="0"/>
              <a:t>は社内にて申請。</a:t>
            </a:r>
            <a:endParaRPr kumimoji="1" lang="en-US" altLang="ja-JP" sz="800" dirty="0"/>
          </a:p>
          <a:p>
            <a:pPr algn="l"/>
            <a:endParaRPr lang="en-US" altLang="ja-JP" sz="800" dirty="0"/>
          </a:p>
          <a:p>
            <a:r>
              <a:rPr lang="ja-JP" altLang="en-US" sz="800" dirty="0"/>
              <a:t>▶︎ヤフー</a:t>
            </a:r>
            <a:r>
              <a:rPr kumimoji="1" lang="ja-JP" altLang="en-US" sz="800" b="1" dirty="0"/>
              <a:t>制作</a:t>
            </a:r>
            <a:r>
              <a:rPr kumimoji="1" lang="ja-JP" altLang="en-US" sz="800" dirty="0"/>
              <a:t>から</a:t>
            </a:r>
            <a:r>
              <a:rPr kumimoji="1" lang="ja-JP" altLang="en-US" sz="800" b="1" dirty="0"/>
              <a:t>営業宛に</a:t>
            </a:r>
            <a:r>
              <a:rPr kumimoji="1" lang="ja-JP" altLang="en-US" sz="800" dirty="0"/>
              <a:t>可否結果の回答が来る。</a:t>
            </a:r>
            <a:endParaRPr kumimoji="1" lang="en-US" altLang="ja-JP" sz="800" dirty="0"/>
          </a:p>
          <a:p>
            <a:r>
              <a:rPr lang="ja-JP" altLang="en-US" sz="800" dirty="0"/>
              <a:t>ヤフー</a:t>
            </a:r>
            <a:r>
              <a:rPr lang="ja-JP" altLang="en-US" sz="800" b="1" dirty="0"/>
              <a:t>営業</a:t>
            </a:r>
            <a:r>
              <a:rPr lang="ja-JP" altLang="en-US" sz="800" dirty="0"/>
              <a:t>は</a:t>
            </a:r>
            <a:r>
              <a:rPr lang="ja-JP" altLang="en-US" sz="800" b="1" dirty="0"/>
              <a:t>代理店様</a:t>
            </a:r>
            <a:r>
              <a:rPr lang="ja-JP" altLang="en-US" sz="800" dirty="0"/>
              <a:t>に回答の結果をご連絡する。</a:t>
            </a:r>
            <a:endParaRPr kumimoji="1" lang="ja-JP" altLang="en-US" sz="800" dirty="0"/>
          </a:p>
        </p:txBody>
      </p:sp>
      <p:sp>
        <p:nvSpPr>
          <p:cNvPr id="20" name="テキスト ボックス 19"/>
          <p:cNvSpPr txBox="1"/>
          <p:nvPr/>
        </p:nvSpPr>
        <p:spPr>
          <a:xfrm>
            <a:off x="5266460" y="4477484"/>
            <a:ext cx="1226554" cy="1815882"/>
          </a:xfrm>
          <a:prstGeom prst="rect">
            <a:avLst/>
          </a:prstGeom>
          <a:noFill/>
        </p:spPr>
        <p:txBody>
          <a:bodyPr wrap="square" rtlCol="0">
            <a:spAutoFit/>
          </a:bodyPr>
          <a:lstStyle/>
          <a:p>
            <a:pPr algn="l"/>
            <a:r>
              <a:rPr lang="ja-JP" altLang="en-US" sz="800" dirty="0"/>
              <a:t>▶︎</a:t>
            </a:r>
            <a:r>
              <a:rPr kumimoji="1" lang="ja-JP" altLang="en-US" sz="800" b="1" dirty="0"/>
              <a:t>代理店様</a:t>
            </a:r>
            <a:r>
              <a:rPr kumimoji="1" lang="ja-JP" altLang="en-US" sz="800" dirty="0"/>
              <a:t>が広告管理ツールにて誘導広告（ブランドパネル）</a:t>
            </a:r>
            <a:endParaRPr kumimoji="1" lang="en-US" altLang="ja-JP" sz="800" dirty="0"/>
          </a:p>
          <a:p>
            <a:pPr algn="l"/>
            <a:r>
              <a:rPr kumimoji="1" lang="ja-JP" altLang="en-US" sz="800" dirty="0"/>
              <a:t>を予約。</a:t>
            </a:r>
            <a:endParaRPr kumimoji="1" lang="en-US" altLang="ja-JP" sz="800" dirty="0"/>
          </a:p>
          <a:p>
            <a:pPr algn="l"/>
            <a:endParaRPr lang="en-US" altLang="ja-JP" sz="800" dirty="0"/>
          </a:p>
          <a:p>
            <a:r>
              <a:rPr lang="ja-JP" altLang="en-US" sz="800" dirty="0"/>
              <a:t>▶︎</a:t>
            </a:r>
            <a:r>
              <a:rPr lang="ja-JP" altLang="en-US" sz="800" b="1" dirty="0"/>
              <a:t>代理店様</a:t>
            </a:r>
            <a:r>
              <a:rPr lang="ja-JP" altLang="en-US" sz="800" dirty="0"/>
              <a:t>がトップページカスタマイズの申し込みを行う。</a:t>
            </a:r>
            <a:endParaRPr lang="en-US" altLang="ja-JP" sz="800" dirty="0"/>
          </a:p>
          <a:p>
            <a:r>
              <a:rPr lang="ja-JP" altLang="en-US" sz="800" dirty="0">
                <a:hlinkClick r:id="rId3"/>
              </a:rPr>
              <a:t>リンク</a:t>
            </a:r>
            <a:br>
              <a:rPr lang="en-US" altLang="ja-JP" sz="800" dirty="0"/>
            </a:br>
            <a:r>
              <a:rPr lang="ja-JP" altLang="en-US" sz="800" dirty="0"/>
              <a:t>エージェンシーポータルの「予約型：広告配信費以外のお申込み」から申込。</a:t>
            </a:r>
            <a:endParaRPr lang="en-US" altLang="ja-JP" sz="800" dirty="0"/>
          </a:p>
          <a:p>
            <a:endParaRPr lang="en-US" altLang="ja-JP" sz="800" dirty="0"/>
          </a:p>
        </p:txBody>
      </p:sp>
      <p:sp>
        <p:nvSpPr>
          <p:cNvPr id="22" name="テキスト ボックス 21"/>
          <p:cNvSpPr txBox="1"/>
          <p:nvPr/>
        </p:nvSpPr>
        <p:spPr>
          <a:xfrm>
            <a:off x="2593169" y="4530479"/>
            <a:ext cx="996034" cy="1938992"/>
          </a:xfrm>
          <a:prstGeom prst="rect">
            <a:avLst/>
          </a:prstGeom>
          <a:noFill/>
        </p:spPr>
        <p:txBody>
          <a:bodyPr wrap="square" rtlCol="0">
            <a:spAutoFit/>
          </a:bodyPr>
          <a:lstStyle/>
          <a:p>
            <a:r>
              <a:rPr lang="ja-JP" altLang="en-US" sz="800" dirty="0"/>
              <a:t>▶︎</a:t>
            </a:r>
            <a:r>
              <a:rPr lang="ja-JP" altLang="en-US" sz="800" b="1" dirty="0"/>
              <a:t>代理店様</a:t>
            </a:r>
            <a:r>
              <a:rPr lang="ja-JP" altLang="en-US" sz="800" dirty="0"/>
              <a:t>からメールにてヤフー</a:t>
            </a:r>
            <a:r>
              <a:rPr lang="ja-JP" altLang="en-US" sz="800" b="1" dirty="0"/>
              <a:t>営業</a:t>
            </a:r>
            <a:r>
              <a:rPr lang="ja-JP" altLang="en-US" sz="800" dirty="0"/>
              <a:t>に連絡。</a:t>
            </a:r>
            <a:endParaRPr lang="en-US" altLang="ja-JP" sz="800" dirty="0"/>
          </a:p>
          <a:p>
            <a:pPr algn="l"/>
            <a:endParaRPr lang="en-US" altLang="ja-JP" sz="800" dirty="0"/>
          </a:p>
          <a:p>
            <a:r>
              <a:rPr lang="ja-JP" altLang="en-US" sz="800" dirty="0"/>
              <a:t>▶︎ヤフー</a:t>
            </a:r>
            <a:r>
              <a:rPr kumimoji="1" lang="ja-JP" altLang="en-US" sz="800" b="1" dirty="0"/>
              <a:t>営業</a:t>
            </a:r>
            <a:r>
              <a:rPr kumimoji="1" lang="ja-JP" altLang="en-US" sz="800" dirty="0"/>
              <a:t>は</a:t>
            </a:r>
            <a:r>
              <a:rPr lang="ja-JP" altLang="en-US" sz="800" dirty="0"/>
              <a:t>事前提案可否のチケットのやり取りに続ける形で、</a:t>
            </a:r>
            <a:r>
              <a:rPr kumimoji="1" lang="ja-JP" altLang="en-US" sz="800" dirty="0"/>
              <a:t>ヤフー</a:t>
            </a:r>
            <a:r>
              <a:rPr kumimoji="1" lang="ja-JP" altLang="en-US" sz="800" b="1" dirty="0"/>
              <a:t>制作宛</a:t>
            </a:r>
            <a:r>
              <a:rPr kumimoji="1" lang="ja-JP" altLang="en-US" sz="800" dirty="0"/>
              <a:t>に「素材提供」ページの内容及び</a:t>
            </a:r>
            <a:r>
              <a:rPr lang="ja-JP" altLang="en-US" sz="800" dirty="0"/>
              <a:t>クリエイティブ素材を連絡。制作担当者をメンションしてください。</a:t>
            </a:r>
            <a:endParaRPr lang="en-US" altLang="ja-JP" sz="800" dirty="0"/>
          </a:p>
        </p:txBody>
      </p:sp>
      <p:sp>
        <p:nvSpPr>
          <p:cNvPr id="9" name="テキスト ボックス 8"/>
          <p:cNvSpPr txBox="1"/>
          <p:nvPr/>
        </p:nvSpPr>
        <p:spPr>
          <a:xfrm>
            <a:off x="7978077" y="4477484"/>
            <a:ext cx="1360026" cy="1077218"/>
          </a:xfrm>
          <a:prstGeom prst="rect">
            <a:avLst/>
          </a:prstGeom>
          <a:noFill/>
        </p:spPr>
        <p:txBody>
          <a:bodyPr wrap="square" rtlCol="0">
            <a:spAutoFit/>
          </a:bodyPr>
          <a:lstStyle/>
          <a:p>
            <a:r>
              <a:rPr lang="ja-JP" altLang="en-US" sz="800" dirty="0"/>
              <a:t>▶︎ヤフー</a:t>
            </a:r>
            <a:r>
              <a:rPr lang="ja-JP" altLang="en-US" sz="800" b="1" dirty="0"/>
              <a:t>制作</a:t>
            </a:r>
            <a:r>
              <a:rPr lang="ja-JP" altLang="en-US" sz="800" dirty="0"/>
              <a:t>が</a:t>
            </a:r>
            <a:endParaRPr lang="en-US" altLang="ja-JP" sz="800" dirty="0"/>
          </a:p>
          <a:p>
            <a:r>
              <a:rPr lang="ja-JP" altLang="en-US" sz="800" dirty="0"/>
              <a:t>演出の組み込み・実装・本番</a:t>
            </a:r>
            <a:r>
              <a:rPr lang="en-US" altLang="ja-JP" sz="800" dirty="0"/>
              <a:t>URL</a:t>
            </a:r>
            <a:r>
              <a:rPr lang="ja-JP" altLang="en-US" sz="800" dirty="0"/>
              <a:t>を発行。</a:t>
            </a:r>
            <a:endParaRPr lang="en-US" altLang="ja-JP" sz="800" dirty="0"/>
          </a:p>
          <a:p>
            <a:endParaRPr lang="en-US" altLang="ja-JP" sz="800" dirty="0"/>
          </a:p>
          <a:p>
            <a:r>
              <a:rPr kumimoji="0" lang="ja-JP" altLang="en-US" sz="800" kern="0" dirty="0">
                <a:solidFill>
                  <a:prstClr val="black"/>
                </a:solidFill>
              </a:rPr>
              <a:t>ヤフー</a:t>
            </a:r>
            <a:r>
              <a:rPr lang="ja-JP" altLang="en-US" sz="800" dirty="0"/>
              <a:t>営業から代理店様にメールにてご連絡をします。</a:t>
            </a:r>
            <a:endParaRPr kumimoji="0" lang="ja-JP" altLang="en-US" sz="800" kern="0" dirty="0">
              <a:solidFill>
                <a:prstClr val="black">
                  <a:lumMod val="65000"/>
                  <a:lumOff val="35000"/>
                </a:prstClr>
              </a:solidFill>
            </a:endParaRPr>
          </a:p>
          <a:p>
            <a:endParaRPr lang="en-US" altLang="ja-JP" sz="800" dirty="0"/>
          </a:p>
        </p:txBody>
      </p:sp>
      <p:sp>
        <p:nvSpPr>
          <p:cNvPr id="2" name="正方形/長方形 1"/>
          <p:cNvSpPr/>
          <p:nvPr/>
        </p:nvSpPr>
        <p:spPr>
          <a:xfrm>
            <a:off x="6721991" y="4465999"/>
            <a:ext cx="1123217" cy="1200329"/>
          </a:xfrm>
          <a:prstGeom prst="rect">
            <a:avLst/>
          </a:prstGeom>
        </p:spPr>
        <p:txBody>
          <a:bodyPr wrap="square">
            <a:spAutoFit/>
          </a:bodyPr>
          <a:lstStyle/>
          <a:p>
            <a:r>
              <a:rPr lang="ja-JP" altLang="en-US" sz="800" dirty="0"/>
              <a:t>▶︎ヤフー</a:t>
            </a:r>
            <a:r>
              <a:rPr lang="ja-JP" altLang="en-US" sz="800" b="1" dirty="0"/>
              <a:t>営業</a:t>
            </a:r>
            <a:r>
              <a:rPr lang="ja-JP" altLang="en-US" sz="800" dirty="0"/>
              <a:t>が</a:t>
            </a:r>
            <a:endParaRPr lang="en-US" altLang="ja-JP" sz="800" dirty="0"/>
          </a:p>
          <a:p>
            <a:r>
              <a:rPr lang="ja-JP" altLang="en-US" sz="800" dirty="0"/>
              <a:t>入稿前審査のチケットのやり取りに続ける形で、誘導広告のアカウント情報を連携する。</a:t>
            </a:r>
            <a:endParaRPr lang="en-US" altLang="ja-JP" sz="800" dirty="0"/>
          </a:p>
          <a:p>
            <a:endParaRPr lang="en-US" altLang="ja-JP" sz="800" dirty="0"/>
          </a:p>
          <a:p>
            <a:endParaRPr lang="en-US" altLang="ja-JP" sz="800" dirty="0"/>
          </a:p>
          <a:p>
            <a:endParaRPr lang="en-US" altLang="ja-JP" sz="800" dirty="0"/>
          </a:p>
        </p:txBody>
      </p:sp>
      <p:graphicFrame>
        <p:nvGraphicFramePr>
          <p:cNvPr id="7" name="表 6"/>
          <p:cNvGraphicFramePr>
            <a:graphicFrameLocks noGrp="1"/>
          </p:cNvGraphicFramePr>
          <p:nvPr>
            <p:extLst>
              <p:ext uri="{D42A27DB-BD31-4B8C-83A1-F6EECF244321}">
                <p14:modId xmlns:p14="http://schemas.microsoft.com/office/powerpoint/2010/main" val="2821751880"/>
              </p:ext>
            </p:extLst>
          </p:nvPr>
        </p:nvGraphicFramePr>
        <p:xfrm>
          <a:off x="334963" y="2926253"/>
          <a:ext cx="10299146" cy="1426622"/>
        </p:xfrm>
        <a:graphic>
          <a:graphicData uri="http://schemas.openxmlformats.org/drawingml/2006/table">
            <a:tbl>
              <a:tblPr firstRow="1" bandRow="1">
                <a:tableStyleId>{8A107856-5554-42FB-B03E-39F5DBC370BA}</a:tableStyleId>
              </a:tblPr>
              <a:tblGrid>
                <a:gridCol w="855692">
                  <a:extLst>
                    <a:ext uri="{9D8B030D-6E8A-4147-A177-3AD203B41FA5}">
                      <a16:colId xmlns:a16="http://schemas.microsoft.com/office/drawing/2014/main" val="3125572780"/>
                    </a:ext>
                  </a:extLst>
                </a:gridCol>
                <a:gridCol w="1204137">
                  <a:extLst>
                    <a:ext uri="{9D8B030D-6E8A-4147-A177-3AD203B41FA5}">
                      <a16:colId xmlns:a16="http://schemas.microsoft.com/office/drawing/2014/main" val="2761031546"/>
                    </a:ext>
                  </a:extLst>
                </a:gridCol>
                <a:gridCol w="1448227">
                  <a:extLst>
                    <a:ext uri="{9D8B030D-6E8A-4147-A177-3AD203B41FA5}">
                      <a16:colId xmlns:a16="http://schemas.microsoft.com/office/drawing/2014/main" val="1558425992"/>
                    </a:ext>
                  </a:extLst>
                </a:gridCol>
                <a:gridCol w="1338601">
                  <a:extLst>
                    <a:ext uri="{9D8B030D-6E8A-4147-A177-3AD203B41FA5}">
                      <a16:colId xmlns:a16="http://schemas.microsoft.com/office/drawing/2014/main" val="228179975"/>
                    </a:ext>
                  </a:extLst>
                </a:gridCol>
                <a:gridCol w="1438292">
                  <a:extLst>
                    <a:ext uri="{9D8B030D-6E8A-4147-A177-3AD203B41FA5}">
                      <a16:colId xmlns:a16="http://schemas.microsoft.com/office/drawing/2014/main" val="2565947098"/>
                    </a:ext>
                  </a:extLst>
                </a:gridCol>
                <a:gridCol w="1315370">
                  <a:extLst>
                    <a:ext uri="{9D8B030D-6E8A-4147-A177-3AD203B41FA5}">
                      <a16:colId xmlns:a16="http://schemas.microsoft.com/office/drawing/2014/main" val="3801570467"/>
                    </a:ext>
                  </a:extLst>
                </a:gridCol>
                <a:gridCol w="1401078">
                  <a:extLst>
                    <a:ext uri="{9D8B030D-6E8A-4147-A177-3AD203B41FA5}">
                      <a16:colId xmlns:a16="http://schemas.microsoft.com/office/drawing/2014/main" val="2586618139"/>
                    </a:ext>
                  </a:extLst>
                </a:gridCol>
                <a:gridCol w="1297749">
                  <a:extLst>
                    <a:ext uri="{9D8B030D-6E8A-4147-A177-3AD203B41FA5}">
                      <a16:colId xmlns:a16="http://schemas.microsoft.com/office/drawing/2014/main" val="999247424"/>
                    </a:ext>
                  </a:extLst>
                </a:gridCol>
              </a:tblGrid>
              <a:tr h="46892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3011334026"/>
                  </a:ext>
                </a:extLst>
              </a:tr>
              <a:tr h="4583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49931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1483360466"/>
                  </a:ext>
                </a:extLst>
              </a:tr>
            </a:tbl>
          </a:graphicData>
        </a:graphic>
      </p:graphicFrame>
      <p:sp>
        <p:nvSpPr>
          <p:cNvPr id="13" name="テキスト ボックス 12"/>
          <p:cNvSpPr txBox="1"/>
          <p:nvPr/>
        </p:nvSpPr>
        <p:spPr>
          <a:xfrm>
            <a:off x="9373555" y="4465999"/>
            <a:ext cx="1391300" cy="1692771"/>
          </a:xfrm>
          <a:prstGeom prst="rect">
            <a:avLst/>
          </a:prstGeom>
          <a:noFill/>
        </p:spPr>
        <p:txBody>
          <a:bodyPr wrap="square" rtlCol="0">
            <a:spAutoFit/>
          </a:bodyPr>
          <a:lstStyle/>
          <a:p>
            <a:r>
              <a:rPr lang="ja-JP" altLang="en-US" sz="800" dirty="0"/>
              <a:t>▶︎ヤフー</a:t>
            </a:r>
            <a:r>
              <a:rPr lang="ja-JP" altLang="en-US" sz="800" b="1" dirty="0"/>
              <a:t>営業</a:t>
            </a:r>
            <a:r>
              <a:rPr lang="ja-JP" altLang="en-US" sz="800" dirty="0"/>
              <a:t>より代理店様にメールにてご連絡をし、</a:t>
            </a:r>
            <a:endParaRPr lang="en-US" altLang="ja-JP" sz="800" dirty="0"/>
          </a:p>
          <a:p>
            <a:r>
              <a:rPr lang="ja-JP" altLang="en-US" sz="800" b="1" dirty="0"/>
              <a:t>代理店様</a:t>
            </a:r>
            <a:r>
              <a:rPr lang="ja-JP" altLang="en-US" sz="800" dirty="0"/>
              <a:t>に最終確認をして頂く</a:t>
            </a:r>
            <a:endParaRPr lang="en-US" altLang="ja-JP" sz="800" dirty="0"/>
          </a:p>
          <a:p>
            <a:endParaRPr lang="en-US" altLang="ja-JP" sz="800" dirty="0"/>
          </a:p>
          <a:p>
            <a:r>
              <a:rPr lang="ja-JP" altLang="en-US" sz="800" dirty="0"/>
              <a:t>▶︎問題なければ、</a:t>
            </a:r>
            <a:r>
              <a:rPr lang="ja-JP" altLang="en-US" sz="800" b="1" dirty="0"/>
              <a:t>代理店様に</a:t>
            </a:r>
            <a:r>
              <a:rPr lang="ja-JP" altLang="en-US" sz="800" dirty="0"/>
              <a:t>誘導広告のバナークリエイティブと、</a:t>
            </a:r>
            <a:br>
              <a:rPr lang="en-US" altLang="ja-JP" sz="800" dirty="0"/>
            </a:br>
            <a:r>
              <a:rPr lang="ja-JP" altLang="en-US" sz="800" dirty="0"/>
              <a:t>広告リンク先として演出を組み込んだ本番</a:t>
            </a:r>
            <a:r>
              <a:rPr lang="en-US" altLang="ja-JP" sz="800" dirty="0"/>
              <a:t>URL</a:t>
            </a:r>
            <a:r>
              <a:rPr lang="ja-JP" altLang="en-US" sz="800" dirty="0"/>
              <a:t>を広告管理ツールにて入稿して頂く。</a:t>
            </a:r>
            <a:endParaRPr lang="en-US" altLang="ja-JP" sz="800" dirty="0"/>
          </a:p>
        </p:txBody>
      </p:sp>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59102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59102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591022"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15851" y="3074297"/>
            <a:ext cx="646331" cy="230832"/>
          </a:xfrm>
          <a:prstGeom prst="rect">
            <a:avLst/>
          </a:prstGeom>
          <a:noFill/>
        </p:spPr>
        <p:txBody>
          <a:bodyPr wrap="none" rtlCol="0">
            <a:spAutoFit/>
          </a:bodyPr>
          <a:lstStyle/>
          <a:p>
            <a:pPr algn="l"/>
            <a:r>
              <a:rPr kumimoji="1" lang="ja-JP" altLang="en-US" sz="900" dirty="0"/>
              <a:t>代理店様</a:t>
            </a:r>
            <a:endParaRPr kumimoji="1" lang="ja-JP" altLang="en-US" sz="100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587966" y="3483873"/>
            <a:ext cx="530915" cy="369332"/>
          </a:xfrm>
          <a:prstGeom prst="rect">
            <a:avLst/>
          </a:prstGeom>
          <a:noFill/>
        </p:spPr>
        <p:txBody>
          <a:bodyPr wrap="none" rtlCol="0">
            <a:spAutoFit/>
          </a:bodyPr>
          <a:lstStyle/>
          <a:p>
            <a:pPr algn="ctr"/>
            <a:r>
              <a:rPr kumimoji="1" lang="ja-JP" altLang="en-US" sz="900" dirty="0"/>
              <a:t>ヤフー</a:t>
            </a:r>
            <a:endParaRPr kumimoji="1" lang="en-US" altLang="ja-JP" sz="900" dirty="0"/>
          </a:p>
          <a:p>
            <a:pPr algn="ctr"/>
            <a:r>
              <a:rPr lang="ja-JP" altLang="en-US" sz="900" dirty="0"/>
              <a:t>営業</a:t>
            </a:r>
            <a:endParaRPr kumimoji="1" lang="ja-JP" altLang="en-US" sz="90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578913" y="3932030"/>
            <a:ext cx="530915" cy="369332"/>
          </a:xfrm>
          <a:prstGeom prst="rect">
            <a:avLst/>
          </a:prstGeom>
          <a:noFill/>
        </p:spPr>
        <p:txBody>
          <a:bodyPr wrap="none" rtlCol="0">
            <a:spAutoFit/>
          </a:bodyPr>
          <a:lstStyle/>
          <a:p>
            <a:pPr algn="ctr"/>
            <a:r>
              <a:rPr kumimoji="1" lang="ja-JP" altLang="en-US" sz="900" dirty="0"/>
              <a:t>ヤフー</a:t>
            </a:r>
            <a:endParaRPr kumimoji="1" lang="en-US" altLang="ja-JP" sz="900" dirty="0"/>
          </a:p>
          <a:p>
            <a:pPr algn="ctr"/>
            <a:r>
              <a:rPr kumimoji="1" lang="ja-JP" altLang="en-US" sz="900" dirty="0"/>
              <a:t>制作</a:t>
            </a:r>
            <a:endParaRPr kumimoji="1" lang="ja-JP" altLang="en-US" sz="1050" dirty="0"/>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5748740" y="299514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7072691" y="3497757"/>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4" name="Freeform 10">
            <a:extLst>
              <a:ext uri="{FF2B5EF4-FFF2-40B4-BE49-F238E27FC236}">
                <a16:creationId xmlns:a16="http://schemas.microsoft.com/office/drawing/2014/main" id="{A9FA3FF3-2A8B-5B49-8858-F9CFEFAEFBBF}"/>
              </a:ext>
            </a:extLst>
          </p:cNvPr>
          <p:cNvSpPr>
            <a:spLocks noChangeArrowheads="1"/>
          </p:cNvSpPr>
          <p:nvPr/>
        </p:nvSpPr>
        <p:spPr bwMode="auto">
          <a:xfrm>
            <a:off x="8494072" y="401052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9883762" y="300022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6" name="Freeform 10">
            <a:extLst>
              <a:ext uri="{FF2B5EF4-FFF2-40B4-BE49-F238E27FC236}">
                <a16:creationId xmlns:a16="http://schemas.microsoft.com/office/drawing/2014/main" id="{7B93D9B8-3736-2446-BE6E-5E866321958B}"/>
              </a:ext>
            </a:extLst>
          </p:cNvPr>
          <p:cNvSpPr>
            <a:spLocks noChangeArrowheads="1"/>
          </p:cNvSpPr>
          <p:nvPr/>
        </p:nvSpPr>
        <p:spPr bwMode="auto">
          <a:xfrm>
            <a:off x="9890429" y="350231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4908305" y="1404294"/>
            <a:ext cx="1680870" cy="740203"/>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100" b="1" dirty="0">
                <a:solidFill>
                  <a:schemeClr val="bg1"/>
                </a:solidFill>
              </a:rPr>
              <a:t>・誘導広告の予約</a:t>
            </a:r>
            <a:endParaRPr lang="en-US" altLang="ja-JP" sz="1100" b="1" dirty="0">
              <a:solidFill>
                <a:schemeClr val="bg1"/>
              </a:solidFill>
            </a:endParaRPr>
          </a:p>
          <a:p>
            <a:pPr lvl="0" algn="ctr" defTabSz="444500">
              <a:lnSpc>
                <a:spcPct val="90000"/>
              </a:lnSpc>
              <a:spcBef>
                <a:spcPct val="0"/>
              </a:spcBef>
              <a:spcAft>
                <a:spcPct val="35000"/>
              </a:spcAft>
            </a:pPr>
            <a:r>
              <a:rPr lang="ja-JP" altLang="en-US" sz="1100" b="1" dirty="0">
                <a:solidFill>
                  <a:schemeClr val="bg1"/>
                </a:solidFill>
              </a:rPr>
              <a:t>・制作費の申し込み</a:t>
            </a:r>
            <a:endParaRPr lang="en-US" altLang="ja-JP" sz="1100" b="1" dirty="0">
              <a:solidFill>
                <a:schemeClr val="bg1"/>
              </a:solidFill>
            </a:endParaRPr>
          </a:p>
          <a:p>
            <a:pPr lvl="0" algn="ctr" defTabSz="444500">
              <a:lnSpc>
                <a:spcPct val="90000"/>
              </a:lnSpc>
              <a:spcBef>
                <a:spcPct val="0"/>
              </a:spcBef>
              <a:spcAft>
                <a:spcPct val="35000"/>
              </a:spcAft>
            </a:pPr>
            <a:r>
              <a:rPr lang="ja-JP" altLang="en-US" sz="700" b="1" dirty="0">
                <a:solidFill>
                  <a:schemeClr val="bg1"/>
                </a:solidFill>
              </a:rPr>
              <a:t>（制作費無料の場合も</a:t>
            </a:r>
            <a:br>
              <a:rPr lang="en-US" altLang="ja-JP" sz="700" b="1" dirty="0">
                <a:solidFill>
                  <a:schemeClr val="bg1"/>
                </a:solidFill>
              </a:rPr>
            </a:br>
            <a:r>
              <a:rPr lang="ja-JP" altLang="en-US" sz="700" b="1" dirty="0">
                <a:solidFill>
                  <a:schemeClr val="bg1"/>
                </a:solidFill>
              </a:rPr>
              <a:t>　申し込みが必要）</a:t>
            </a: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486612" y="1401377"/>
            <a:ext cx="1313180" cy="248914"/>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100" b="1" dirty="0">
                <a:solidFill>
                  <a:schemeClr val="bg1"/>
                </a:solidFill>
              </a:rPr>
              <a:t>・アカウント連携</a:t>
            </a:r>
            <a:endParaRPr kumimoji="1" lang="ja-JP" altLang="en-US" sz="1100" dirty="0">
              <a:solidFill>
                <a:schemeClr val="bg1"/>
              </a:solidFill>
            </a:endParaRPr>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036267" y="1465032"/>
            <a:ext cx="1172116" cy="460511"/>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100" b="1" dirty="0">
                <a:solidFill>
                  <a:schemeClr val="bg1"/>
                </a:solidFill>
              </a:rPr>
              <a:t>演出の組込実装</a:t>
            </a:r>
            <a:endParaRPr lang="en-US" altLang="ja-JP" sz="1100" b="1" dirty="0">
              <a:solidFill>
                <a:schemeClr val="bg1"/>
              </a:solidFill>
            </a:endParaRPr>
          </a:p>
          <a:p>
            <a:pPr lvl="0" algn="ctr" defTabSz="444500">
              <a:lnSpc>
                <a:spcPct val="90000"/>
              </a:lnSpc>
              <a:spcBef>
                <a:spcPct val="0"/>
              </a:spcBef>
              <a:spcAft>
                <a:spcPct val="35000"/>
              </a:spcAft>
            </a:pPr>
            <a:r>
              <a:rPr lang="ja-JP" altLang="en-US" sz="1100" b="1" dirty="0">
                <a:solidFill>
                  <a:schemeClr val="bg1"/>
                </a:solidFill>
              </a:rPr>
              <a:t>本番</a:t>
            </a:r>
            <a:r>
              <a:rPr lang="en-US" altLang="ja-JP" sz="1100" b="1" dirty="0">
                <a:solidFill>
                  <a:schemeClr val="bg1"/>
                </a:solidFill>
              </a:rPr>
              <a:t>URL</a:t>
            </a:r>
            <a:r>
              <a:rPr lang="ja-JP" altLang="en-US" sz="1100" b="1" dirty="0">
                <a:solidFill>
                  <a:schemeClr val="bg1"/>
                </a:solidFill>
              </a:rPr>
              <a:t>発行</a:t>
            </a:r>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342611" y="1504110"/>
            <a:ext cx="1261884" cy="493981"/>
          </a:xfrm>
          <a:prstGeom prst="rect">
            <a:avLst/>
          </a:prstGeom>
          <a:noFill/>
        </p:spPr>
        <p:txBody>
          <a:bodyPr wrap="none" rtlCol="0">
            <a:spAutoFit/>
          </a:bodyPr>
          <a:lstStyle/>
          <a:p>
            <a:pPr lvl="0" algn="ctr" defTabSz="444500">
              <a:lnSpc>
                <a:spcPct val="90000"/>
              </a:lnSpc>
              <a:spcBef>
                <a:spcPct val="0"/>
              </a:spcBef>
              <a:spcAft>
                <a:spcPct val="35000"/>
              </a:spcAft>
            </a:pPr>
            <a:r>
              <a:rPr lang="ja-JP" altLang="en-US" sz="1200" b="1" dirty="0">
                <a:solidFill>
                  <a:schemeClr val="bg1"/>
                </a:solidFill>
              </a:rPr>
              <a:t>・最終確認</a:t>
            </a:r>
            <a:endParaRPr lang="en-US" altLang="ja-JP" sz="1200" b="1" dirty="0">
              <a:solidFill>
                <a:schemeClr val="bg1"/>
              </a:solidFill>
            </a:endParaRPr>
          </a:p>
          <a:p>
            <a:pPr lvl="0" algn="ctr" defTabSz="444500">
              <a:lnSpc>
                <a:spcPct val="90000"/>
              </a:lnSpc>
              <a:spcBef>
                <a:spcPct val="0"/>
              </a:spcBef>
              <a:spcAft>
                <a:spcPct val="35000"/>
              </a:spcAft>
            </a:pPr>
            <a:r>
              <a:rPr lang="ja-JP" altLang="en-US" sz="1200" b="1" dirty="0">
                <a:solidFill>
                  <a:schemeClr val="bg1"/>
                </a:solidFill>
              </a:rPr>
              <a:t>・誘導広告入稿</a:t>
            </a:r>
          </a:p>
        </p:txBody>
      </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421121" y="1490915"/>
            <a:ext cx="800219" cy="461665"/>
          </a:xfrm>
          <a:prstGeom prst="rect">
            <a:avLst/>
          </a:prstGeom>
          <a:noFill/>
        </p:spPr>
        <p:txBody>
          <a:bodyPr wrap="none" rtlCol="0">
            <a:spAutoFit/>
          </a:bodyPr>
          <a:lstStyle/>
          <a:p>
            <a:pPr algn="ctr"/>
            <a:r>
              <a:rPr lang="ja-JP" altLang="en-US" sz="1200" b="1" dirty="0">
                <a:solidFill>
                  <a:schemeClr val="bg1"/>
                </a:solidFill>
              </a:rPr>
              <a:t>事前提案</a:t>
            </a:r>
            <a:br>
              <a:rPr lang="en-US" altLang="ja-JP" sz="1200" b="1" dirty="0">
                <a:solidFill>
                  <a:schemeClr val="bg1"/>
                </a:solidFill>
              </a:rPr>
            </a:br>
            <a:r>
              <a:rPr lang="ja-JP" altLang="en-US" sz="1200" b="1" dirty="0">
                <a:solidFill>
                  <a:schemeClr val="bg1"/>
                </a:solidFill>
              </a:rPr>
              <a:t>可否</a:t>
            </a:r>
            <a:endParaRPr lang="en-US" altLang="ja-JP" sz="12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4492369" y="2363618"/>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5967682" y="2232887"/>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20384" y="228372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8658090"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193176" y="2275374"/>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262182"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422520" y="8152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732025" y="810573"/>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145783" y="8030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554786"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7949804" y="815223"/>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12" name="フリーフォーム 10">
            <a:extLst>
              <a:ext uri="{FF2B5EF4-FFF2-40B4-BE49-F238E27FC236}">
                <a16:creationId xmlns:a16="http://schemas.microsoft.com/office/drawing/2014/main" id="{93F27037-95E1-089A-1DBF-2E1952099794}"/>
              </a:ext>
            </a:extLst>
          </p:cNvPr>
          <p:cNvSpPr/>
          <p:nvPr/>
        </p:nvSpPr>
        <p:spPr>
          <a:xfrm>
            <a:off x="2454533" y="1116764"/>
            <a:ext cx="127330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15" name="テキスト ボックス 14">
            <a:extLst>
              <a:ext uri="{FF2B5EF4-FFF2-40B4-BE49-F238E27FC236}">
                <a16:creationId xmlns:a16="http://schemas.microsoft.com/office/drawing/2014/main" id="{FB18D8D4-F268-9502-82BF-B689C8D172E2}"/>
              </a:ext>
            </a:extLst>
          </p:cNvPr>
          <p:cNvSpPr txBox="1"/>
          <p:nvPr/>
        </p:nvSpPr>
        <p:spPr>
          <a:xfrm>
            <a:off x="2398336" y="1454450"/>
            <a:ext cx="1313180" cy="600164"/>
          </a:xfrm>
          <a:prstGeom prst="rect">
            <a:avLst/>
          </a:prstGeom>
          <a:noFill/>
        </p:spPr>
        <p:txBody>
          <a:bodyPr wrap="none" rtlCol="0">
            <a:spAutoFit/>
          </a:bodyPr>
          <a:lstStyle/>
          <a:p>
            <a:pPr algn="ctr"/>
            <a:r>
              <a:rPr lang="ja-JP" altLang="en-US" sz="1100" b="1" dirty="0">
                <a:solidFill>
                  <a:schemeClr val="bg1"/>
                </a:solidFill>
              </a:rPr>
              <a:t>クリエイティブ</a:t>
            </a:r>
            <a:br>
              <a:rPr lang="en-US" altLang="ja-JP" sz="1100" b="1" dirty="0">
                <a:solidFill>
                  <a:schemeClr val="bg1"/>
                </a:solidFill>
              </a:rPr>
            </a:br>
            <a:r>
              <a:rPr lang="ja-JP" altLang="en-US" sz="1100" b="1" dirty="0">
                <a:solidFill>
                  <a:schemeClr val="bg1"/>
                </a:solidFill>
              </a:rPr>
              <a:t>企画に</a:t>
            </a:r>
            <a:endParaRPr lang="en-US" altLang="ja-JP" sz="1100" b="1" dirty="0">
              <a:solidFill>
                <a:schemeClr val="bg1"/>
              </a:solidFill>
            </a:endParaRPr>
          </a:p>
          <a:p>
            <a:pPr algn="ctr"/>
            <a:r>
              <a:rPr lang="ja-JP" altLang="en-US" sz="1100" b="1" dirty="0">
                <a:solidFill>
                  <a:schemeClr val="bg1"/>
                </a:solidFill>
              </a:rPr>
              <a:t>完パケ素材を連絡</a:t>
            </a:r>
            <a:endParaRPr lang="en-US" altLang="ja-JP" sz="1100" b="1" dirty="0">
              <a:solidFill>
                <a:schemeClr val="bg1"/>
              </a:solidFill>
            </a:endParaRPr>
          </a:p>
        </p:txBody>
      </p:sp>
      <p:grpSp>
        <p:nvGrpSpPr>
          <p:cNvPr id="16" name="Group 43">
            <a:extLst>
              <a:ext uri="{FF2B5EF4-FFF2-40B4-BE49-F238E27FC236}">
                <a16:creationId xmlns:a16="http://schemas.microsoft.com/office/drawing/2014/main" id="{E65EE96C-4CFE-7BBD-2561-E9F89B75F3C1}"/>
              </a:ext>
            </a:extLst>
          </p:cNvPr>
          <p:cNvGrpSpPr>
            <a:grpSpLocks/>
          </p:cNvGrpSpPr>
          <p:nvPr/>
        </p:nvGrpSpPr>
        <p:grpSpPr bwMode="auto">
          <a:xfrm>
            <a:off x="3125967" y="2269921"/>
            <a:ext cx="292193" cy="265630"/>
            <a:chOff x="2277" y="3229"/>
            <a:chExt cx="434" cy="434"/>
          </a:xfrm>
          <a:solidFill>
            <a:schemeClr val="bg1">
              <a:lumMod val="95000"/>
            </a:schemeClr>
          </a:solidFill>
        </p:grpSpPr>
        <p:sp>
          <p:nvSpPr>
            <p:cNvPr id="17" name="Freeform 44">
              <a:extLst>
                <a:ext uri="{FF2B5EF4-FFF2-40B4-BE49-F238E27FC236}">
                  <a16:creationId xmlns:a16="http://schemas.microsoft.com/office/drawing/2014/main" id="{A6002314-422B-80FF-49CD-E005C839D637}"/>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18" name="Freeform 45">
              <a:extLst>
                <a:ext uri="{FF2B5EF4-FFF2-40B4-BE49-F238E27FC236}">
                  <a16:creationId xmlns:a16="http://schemas.microsoft.com/office/drawing/2014/main" id="{15E4F9ED-7DA8-843F-5B43-3A876F52D5E3}"/>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21" name="Freeform 10">
            <a:extLst>
              <a:ext uri="{FF2B5EF4-FFF2-40B4-BE49-F238E27FC236}">
                <a16:creationId xmlns:a16="http://schemas.microsoft.com/office/drawing/2014/main" id="{B8C2038A-C7BD-7606-87F4-F46A5AFD123E}"/>
              </a:ext>
            </a:extLst>
          </p:cNvPr>
          <p:cNvSpPr>
            <a:spLocks noChangeArrowheads="1"/>
          </p:cNvSpPr>
          <p:nvPr/>
        </p:nvSpPr>
        <p:spPr bwMode="auto">
          <a:xfrm>
            <a:off x="2887167" y="3010920"/>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10">
            <a:extLst>
              <a:ext uri="{FF2B5EF4-FFF2-40B4-BE49-F238E27FC236}">
                <a16:creationId xmlns:a16="http://schemas.microsoft.com/office/drawing/2014/main" id="{795E5A43-5D59-8373-15E4-BE4205439B30}"/>
              </a:ext>
            </a:extLst>
          </p:cNvPr>
          <p:cNvSpPr>
            <a:spLocks noChangeArrowheads="1"/>
          </p:cNvSpPr>
          <p:nvPr/>
        </p:nvSpPr>
        <p:spPr bwMode="auto">
          <a:xfrm>
            <a:off x="2887166" y="3497757"/>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10">
            <a:extLst>
              <a:ext uri="{FF2B5EF4-FFF2-40B4-BE49-F238E27FC236}">
                <a16:creationId xmlns:a16="http://schemas.microsoft.com/office/drawing/2014/main" id="{A1AE5695-DC67-7E39-861C-7D14698ACEAC}"/>
              </a:ext>
            </a:extLst>
          </p:cNvPr>
          <p:cNvSpPr>
            <a:spLocks noChangeArrowheads="1"/>
          </p:cNvSpPr>
          <p:nvPr/>
        </p:nvSpPr>
        <p:spPr bwMode="auto">
          <a:xfrm>
            <a:off x="2887166" y="3964583"/>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正方形/長方形 27">
            <a:extLst>
              <a:ext uri="{FF2B5EF4-FFF2-40B4-BE49-F238E27FC236}">
                <a16:creationId xmlns:a16="http://schemas.microsoft.com/office/drawing/2014/main" id="{F06CD905-0185-4845-BB63-4DFB9440F905}"/>
              </a:ext>
            </a:extLst>
          </p:cNvPr>
          <p:cNvSpPr/>
          <p:nvPr/>
        </p:nvSpPr>
        <p:spPr>
          <a:xfrm>
            <a:off x="3857995" y="4467286"/>
            <a:ext cx="1229955" cy="2308324"/>
          </a:xfrm>
          <a:prstGeom prst="rect">
            <a:avLst/>
          </a:prstGeom>
        </p:spPr>
        <p:txBody>
          <a:bodyPr wrap="square">
            <a:spAutoFit/>
          </a:bodyPr>
          <a:lstStyle/>
          <a:p>
            <a:r>
              <a:rPr lang="ja-JP" altLang="en-US" sz="800" dirty="0"/>
              <a:t>▶︎ヤフー</a:t>
            </a:r>
            <a:r>
              <a:rPr lang="ja-JP" altLang="en-US" sz="800" b="1" dirty="0"/>
              <a:t>制作</a:t>
            </a:r>
            <a:r>
              <a:rPr lang="ja-JP" altLang="en-US" sz="800" dirty="0"/>
              <a:t>が提供素材のクリエイティブが揃っているか、容量、サイズに問題がないかの確認を実施。</a:t>
            </a:r>
            <a:endParaRPr lang="en-US" altLang="ja-JP" sz="800" dirty="0"/>
          </a:p>
          <a:p>
            <a:endParaRPr lang="en-US" altLang="ja-JP" sz="800" dirty="0"/>
          </a:p>
          <a:p>
            <a:r>
              <a:rPr lang="ja-JP" altLang="en-US" sz="800" dirty="0"/>
              <a:t>▶上記完了後、ヤフー</a:t>
            </a:r>
            <a:r>
              <a:rPr lang="ja-JP" altLang="en-US" sz="800" b="1" dirty="0"/>
              <a:t>営業</a:t>
            </a:r>
            <a:r>
              <a:rPr lang="ja-JP" altLang="en-US" sz="800" dirty="0"/>
              <a:t>がクリエイティブ素材</a:t>
            </a:r>
            <a:r>
              <a:rPr lang="ja-JP" altLang="en-US" sz="800" b="0" i="0" dirty="0">
                <a:solidFill>
                  <a:srgbClr val="1D1C1D"/>
                </a:solidFill>
                <a:effectLst/>
                <a:latin typeface="NotoSansJP"/>
              </a:rPr>
              <a:t>とリンク先の広告掲載基準観点</a:t>
            </a:r>
            <a:r>
              <a:rPr kumimoji="0" lang="ja-JP" altLang="en-US" sz="800" b="0" i="0" kern="0" dirty="0">
                <a:solidFill>
                  <a:prstClr val="black"/>
                </a:solidFill>
                <a:effectLst/>
                <a:latin typeface="NotoSansJP"/>
              </a:rPr>
              <a:t>の入稿前審査依頼の申請。</a:t>
            </a:r>
            <a:endParaRPr kumimoji="0" lang="en-US" altLang="ja-JP" sz="800" b="0" i="0" kern="0" dirty="0">
              <a:solidFill>
                <a:prstClr val="black"/>
              </a:solidFill>
              <a:effectLst/>
              <a:latin typeface="NotoSansJP"/>
            </a:endParaRPr>
          </a:p>
          <a:p>
            <a:r>
              <a:rPr lang="ja-JP" altLang="en-US" sz="800" dirty="0"/>
              <a:t>申請の際に、</a:t>
            </a:r>
            <a:r>
              <a:rPr lang="en-US" altLang="ja-JP" sz="800" dirty="0"/>
              <a:t>CC</a:t>
            </a:r>
            <a:r>
              <a:rPr lang="ja-JP" altLang="en-US" sz="800" dirty="0"/>
              <a:t>に制作担当者を入れてチケット起案をすること。審査完了後、チケット内で制作担当者をメンションし、審査完了の旨伝えること。</a:t>
            </a:r>
            <a:endParaRPr lang="en-US" altLang="ja-JP" sz="800" dirty="0"/>
          </a:p>
        </p:txBody>
      </p:sp>
      <p:sp>
        <p:nvSpPr>
          <p:cNvPr id="30" name="テキスト ボックス 29">
            <a:extLst>
              <a:ext uri="{FF2B5EF4-FFF2-40B4-BE49-F238E27FC236}">
                <a16:creationId xmlns:a16="http://schemas.microsoft.com/office/drawing/2014/main" id="{17F0AA97-63EC-2890-1799-B076799AF206}"/>
              </a:ext>
            </a:extLst>
          </p:cNvPr>
          <p:cNvSpPr txBox="1"/>
          <p:nvPr/>
        </p:nvSpPr>
        <p:spPr>
          <a:xfrm>
            <a:off x="3752477" y="1360239"/>
            <a:ext cx="1309083" cy="938719"/>
          </a:xfrm>
          <a:prstGeom prst="rect">
            <a:avLst/>
          </a:prstGeom>
          <a:noFill/>
        </p:spPr>
        <p:txBody>
          <a:bodyPr wrap="square" rtlCol="0">
            <a:spAutoFit/>
          </a:bodyPr>
          <a:lstStyle/>
          <a:p>
            <a:pPr algn="ctr"/>
            <a:r>
              <a:rPr lang="ja-JP" altLang="en-US" sz="1100" b="1" dirty="0">
                <a:solidFill>
                  <a:schemeClr val="bg1"/>
                </a:solidFill>
              </a:rPr>
              <a:t>・入稿素材の</a:t>
            </a:r>
            <a:endParaRPr lang="en-US" altLang="ja-JP" sz="1100" b="1" dirty="0">
              <a:solidFill>
                <a:schemeClr val="bg1"/>
              </a:solidFill>
            </a:endParaRPr>
          </a:p>
          <a:p>
            <a:pPr algn="ctr"/>
            <a:r>
              <a:rPr lang="ja-JP" altLang="en-US" sz="1100" b="1" dirty="0">
                <a:solidFill>
                  <a:schemeClr val="bg1"/>
                </a:solidFill>
              </a:rPr>
              <a:t>容量・サイズ確認</a:t>
            </a:r>
            <a:endParaRPr lang="en-US" altLang="ja-JP" sz="1100" b="1" dirty="0">
              <a:solidFill>
                <a:schemeClr val="bg1"/>
              </a:solidFill>
            </a:endParaRPr>
          </a:p>
          <a:p>
            <a:pPr algn="ctr"/>
            <a:endParaRPr lang="en-US" altLang="ja-JP" sz="1100" b="1" dirty="0">
              <a:solidFill>
                <a:schemeClr val="bg1"/>
              </a:solidFill>
            </a:endParaRPr>
          </a:p>
          <a:p>
            <a:pPr algn="ctr"/>
            <a:r>
              <a:rPr lang="ja-JP" altLang="en-US" sz="1100" b="1" dirty="0">
                <a:solidFill>
                  <a:schemeClr val="bg1"/>
                </a:solidFill>
              </a:rPr>
              <a:t>・クリエイティブの入稿前審査</a:t>
            </a:r>
            <a:endParaRPr lang="en-US" altLang="ja-JP" sz="1100" b="1" dirty="0">
              <a:solidFill>
                <a:schemeClr val="bg1"/>
              </a:solidFill>
            </a:endParaRPr>
          </a:p>
        </p:txBody>
      </p:sp>
      <p:sp>
        <p:nvSpPr>
          <p:cNvPr id="32" name="Freeform 10">
            <a:extLst>
              <a:ext uri="{FF2B5EF4-FFF2-40B4-BE49-F238E27FC236}">
                <a16:creationId xmlns:a16="http://schemas.microsoft.com/office/drawing/2014/main" id="{5C431E1A-3A7E-B450-8521-DED48DC8763A}"/>
              </a:ext>
            </a:extLst>
          </p:cNvPr>
          <p:cNvSpPr>
            <a:spLocks noChangeArrowheads="1"/>
          </p:cNvSpPr>
          <p:nvPr/>
        </p:nvSpPr>
        <p:spPr bwMode="auto">
          <a:xfrm>
            <a:off x="4327327" y="35024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7" name="Freeform 10">
            <a:extLst>
              <a:ext uri="{FF2B5EF4-FFF2-40B4-BE49-F238E27FC236}">
                <a16:creationId xmlns:a16="http://schemas.microsoft.com/office/drawing/2014/main" id="{7F69039D-FE5B-731A-C8D9-3011B9A837BE}"/>
              </a:ext>
            </a:extLst>
          </p:cNvPr>
          <p:cNvSpPr>
            <a:spLocks noChangeArrowheads="1"/>
          </p:cNvSpPr>
          <p:nvPr/>
        </p:nvSpPr>
        <p:spPr bwMode="auto">
          <a:xfrm>
            <a:off x="4319508" y="397813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cxnSp>
        <p:nvCxnSpPr>
          <p:cNvPr id="59" name="直線矢印コネクタ 58">
            <a:extLst>
              <a:ext uri="{FF2B5EF4-FFF2-40B4-BE49-F238E27FC236}">
                <a16:creationId xmlns:a16="http://schemas.microsoft.com/office/drawing/2014/main" id="{1A215DB9-2260-B5CE-5B86-5B1694D3A104}"/>
              </a:ext>
            </a:extLst>
          </p:cNvPr>
          <p:cNvCxnSpPr>
            <a:cxnSpLocks/>
          </p:cNvCxnSpPr>
          <p:nvPr/>
        </p:nvCxnSpPr>
        <p:spPr>
          <a:xfrm flipV="1">
            <a:off x="4456896" y="3760786"/>
            <a:ext cx="0" cy="249736"/>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id="{70FECFDB-19CC-D048-0341-BEB265B6A88E}"/>
              </a:ext>
            </a:extLst>
          </p:cNvPr>
          <p:cNvSpPr txBox="1"/>
          <p:nvPr/>
        </p:nvSpPr>
        <p:spPr>
          <a:xfrm>
            <a:off x="9399443" y="814600"/>
            <a:ext cx="360040" cy="646331"/>
          </a:xfrm>
          <a:prstGeom prst="rect">
            <a:avLst/>
          </a:prstGeom>
          <a:noFill/>
        </p:spPr>
        <p:txBody>
          <a:bodyPr wrap="square" rtlCol="0">
            <a:spAutoFit/>
          </a:bodyPr>
          <a:lstStyle/>
          <a:p>
            <a:pPr algn="l"/>
            <a:r>
              <a:rPr kumimoji="1" lang="ja-JP" altLang="en-US" dirty="0">
                <a:solidFill>
                  <a:schemeClr val="tx1">
                    <a:lumMod val="50000"/>
                    <a:lumOff val="50000"/>
                  </a:schemeClr>
                </a:solidFill>
              </a:rPr>
              <a:t>⑦⑥</a:t>
            </a:r>
          </a:p>
        </p:txBody>
      </p:sp>
    </p:spTree>
    <p:extLst>
      <p:ext uri="{BB962C8B-B14F-4D97-AF65-F5344CB8AC3E}">
        <p14:creationId xmlns:p14="http://schemas.microsoft.com/office/powerpoint/2010/main" val="312823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12</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定量・定性両面から、施策の実績を集計、分析し、トップページカスタマイズ実施効果のレポーティングを行います。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・デイリーの</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a:t>
            </a:r>
            <a:r>
              <a:rPr lang="en-US" altLang="ja-JP" sz="1600" dirty="0">
                <a:latin typeface="+mn-ea"/>
              </a:rPr>
              <a:t> PR</a:t>
            </a:r>
            <a:r>
              <a:rPr lang="ja-JP" altLang="en-US" sz="1600" dirty="0">
                <a:latin typeface="+mn-ea"/>
              </a:rPr>
              <a:t>企画ページ演出動画の再生率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企画ページから広告主様ページへの誘導数・率</a:t>
            </a:r>
            <a:endParaRPr lang="en-US" altLang="ja-JP" sz="1600" dirty="0">
              <a:latin typeface="+mn-ea"/>
            </a:endParaRPr>
          </a:p>
          <a:p>
            <a:r>
              <a:rPr lang="ja-JP" altLang="en-US" sz="1600" dirty="0">
                <a:latin typeface="+mn-ea"/>
              </a:rPr>
              <a:t>・ </a:t>
            </a:r>
            <a:r>
              <a:rPr lang="en-US" altLang="ja-JP" sz="1600" dirty="0">
                <a:latin typeface="+mn-ea"/>
              </a:rPr>
              <a:t>PR</a:t>
            </a:r>
            <a:r>
              <a:rPr lang="ja-JP" altLang="en-US" sz="1600" dirty="0">
                <a:latin typeface="+mn-ea"/>
              </a:rPr>
              <a:t>企画ページ訪問者の性別・性別</a:t>
            </a:r>
            <a:r>
              <a:rPr lang="en-US" altLang="ja-JP" sz="1600" dirty="0">
                <a:latin typeface="+mn-ea"/>
              </a:rPr>
              <a:t>×</a:t>
            </a:r>
            <a:r>
              <a:rPr lang="ja-JP" altLang="en-US" sz="1600" dirty="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a:solidFill>
                  <a:srgbClr val="00569B"/>
                </a:solidFill>
                <a:cs typeface="Meiryo UI" panose="020B0604030504040204" pitchFamily="50" charset="-128"/>
              </a:rPr>
              <a:t>PR</a:t>
            </a:r>
            <a:r>
              <a:rPr lang="ja-JP" altLang="en-US" sz="1600" b="1" dirty="0">
                <a:solidFill>
                  <a:srgbClr val="00569B"/>
                </a:solidFill>
                <a:cs typeface="Meiryo UI" panose="020B0604030504040204" pitchFamily="50" charset="-128"/>
              </a:rPr>
              <a:t>企画ページ閲覧者に対するアンケートを無償でご提供します。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a:t>
            </a:r>
            <a:endParaRPr lang="en-US" altLang="ja-JP" sz="1100" dirty="0">
              <a:latin typeface="+mn-ea"/>
            </a:endParaRPr>
          </a:p>
          <a:p>
            <a:pPr lvl="0"/>
            <a:r>
              <a:rPr lang="ja-JP" altLang="en-US" sz="1100" dirty="0">
                <a:latin typeface="+mn-ea"/>
              </a:rPr>
              <a:t>　　場合があります。</a:t>
            </a:r>
          </a:p>
          <a:p>
            <a:pPr>
              <a:spcBef>
                <a:spcPct val="0"/>
              </a:spcBef>
            </a:pPr>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a:latin typeface="+mn-ea"/>
              </a:rPr>
              <a:t>PR</a:t>
            </a:r>
            <a:r>
              <a:rPr lang="ja-JP" altLang="en-US" sz="1600" dirty="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a:solidFill>
                  <a:schemeClr val="bg1"/>
                </a:solidFill>
              </a:rPr>
              <a:t>記事閲覧態度</a:t>
            </a:r>
            <a:endParaRPr lang="en-US" altLang="ja-JP" sz="1600" b="1" dirty="0">
              <a:solidFill>
                <a:schemeClr val="bg1"/>
              </a:solidFill>
            </a:endParaRPr>
          </a:p>
        </p:txBody>
      </p:sp>
    </p:spTree>
    <p:extLst>
      <p:ext uri="{BB962C8B-B14F-4D97-AF65-F5344CB8AC3E}">
        <p14:creationId xmlns:p14="http://schemas.microsoft.com/office/powerpoint/2010/main" val="3099114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正方形/長方形 3"/>
          <p:cNvSpPr/>
          <p:nvPr/>
        </p:nvSpPr>
        <p:spPr>
          <a:xfrm>
            <a:off x="1631504" y="1514037"/>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a:ln>
                  <a:noFill/>
                </a:ln>
                <a:solidFill>
                  <a:prstClr val="black">
                    <a:lumMod val="65000"/>
                    <a:lumOff val="35000"/>
                  </a:prstClr>
                </a:solidFill>
                <a:effectLst/>
                <a:uLnTx/>
                <a:uFillTx/>
              </a:rPr>
              <a:t>Yahoo!</a:t>
            </a:r>
            <a:r>
              <a:rPr kumimoji="0" lang="ja-JP" altLang="en-US" sz="2000" b="0" i="0" u="none" strike="noStrike" kern="0" cap="none" spc="0" normalizeH="0" baseline="0" noProof="0" dirty="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a:ln>
                <a:noFill/>
              </a:ln>
              <a:solidFill>
                <a:prstClr val="black">
                  <a:lumMod val="65000"/>
                  <a:lumOff val="35000"/>
                </a:prstClr>
              </a:solidFill>
              <a:effectLst/>
              <a:uLnTx/>
              <a:uFillTx/>
            </a:endParaRPr>
          </a:p>
        </p:txBody>
      </p:sp>
      <p:sp>
        <p:nvSpPr>
          <p:cNvPr id="6" name="正方形/長方形 5"/>
          <p:cNvSpPr/>
          <p:nvPr/>
        </p:nvSpPr>
        <p:spPr>
          <a:xfrm>
            <a:off x="1775520" y="2769309"/>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a:ln>
                  <a:noFill/>
                </a:ln>
                <a:solidFill>
                  <a:prstClr val="black">
                    <a:lumMod val="65000"/>
                    <a:lumOff val="35000"/>
                  </a:prstClr>
                </a:solidFill>
                <a:effectLst/>
                <a:uLnTx/>
                <a:uFillTx/>
              </a:rPr>
              <a:t>URL:</a:t>
            </a:r>
            <a:endParaRPr kumimoji="0" lang="ja-JP" altLang="en-US"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a:ln>
                  <a:noFill/>
                </a:ln>
                <a:solidFill>
                  <a:prstClr val="black">
                    <a:lumMod val="65000"/>
                    <a:lumOff val="35000"/>
                  </a:prstClr>
                </a:solidFill>
                <a:effectLst/>
                <a:uLnTx/>
                <a:uFillTx/>
              </a:rPr>
              <a:t>ID</a:t>
            </a:r>
            <a:r>
              <a:rPr kumimoji="0" lang="ja-JP" altLang="en-US" sz="1400" b="0" i="0" u="none" strike="noStrike" kern="0" cap="none" spc="0" normalizeH="0" baseline="0" noProof="0" dirty="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掲載期間：</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lumMod val="65000"/>
                  <a:lumOff val="35000"/>
                </a:prstClr>
              </a:solidFill>
              <a:effectLst/>
              <a:uLnTx/>
              <a:uFillTx/>
            </a:endParaRPr>
          </a:p>
        </p:txBody>
      </p:sp>
      <p:pic>
        <p:nvPicPr>
          <p:cNvPr id="8" name="図 7">
            <a:extLst>
              <a:ext uri="{FF2B5EF4-FFF2-40B4-BE49-F238E27FC236}">
                <a16:creationId xmlns:a16="http://schemas.microsoft.com/office/drawing/2014/main" id="{976F4A6E-125A-11C8-A84B-5BB24CD703AF}"/>
              </a:ext>
            </a:extLst>
          </p:cNvPr>
          <p:cNvPicPr>
            <a:picLocks noChangeAspect="1"/>
          </p:cNvPicPr>
          <p:nvPr/>
        </p:nvPicPr>
        <p:blipFill>
          <a:blip r:embed="rId2"/>
          <a:stretch>
            <a:fillRect/>
          </a:stretch>
        </p:blipFill>
        <p:spPr>
          <a:xfrm>
            <a:off x="407369" y="814908"/>
            <a:ext cx="4752528" cy="442298"/>
          </a:xfrm>
          <a:prstGeom prst="rect">
            <a:avLst/>
          </a:prstGeom>
        </p:spPr>
      </p:pic>
    </p:spTree>
    <p:extLst>
      <p:ext uri="{BB962C8B-B14F-4D97-AF65-F5344CB8AC3E}">
        <p14:creationId xmlns:p14="http://schemas.microsoft.com/office/powerpoint/2010/main" val="2610424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064EAC6-BF51-E75D-5C90-EE12F635B7C2}"/>
              </a:ext>
            </a:extLst>
          </p:cNvPr>
          <p:cNvSpPr>
            <a:spLocks noGrp="1"/>
          </p:cNvSpPr>
          <p:nvPr>
            <p:ph type="body" sz="quarter" idx="11"/>
          </p:nvPr>
        </p:nvSpPr>
        <p:spPr>
          <a:xfrm>
            <a:off x="334962" y="130175"/>
            <a:ext cx="10441557" cy="814388"/>
          </a:xfrm>
        </p:spPr>
        <p:txBody>
          <a:bodyPr>
            <a:normAutofit/>
          </a:bodyPr>
          <a:lstStyle/>
          <a:p>
            <a:r>
              <a:rPr lang="ja-JP" altLang="en-US" dirty="0"/>
              <a:t>素材提供について</a:t>
            </a:r>
            <a:endParaRPr lang="en-US" altLang="ja-JP" sz="1000" dirty="0"/>
          </a:p>
        </p:txBody>
      </p:sp>
      <p:sp>
        <p:nvSpPr>
          <p:cNvPr id="5" name="スライド番号プレースホルダー 4">
            <a:extLst>
              <a:ext uri="{FF2B5EF4-FFF2-40B4-BE49-F238E27FC236}">
                <a16:creationId xmlns:a16="http://schemas.microsoft.com/office/drawing/2014/main" id="{28FD3FA9-D778-3EC8-A82B-87E40B3D3715}"/>
              </a:ext>
            </a:extLst>
          </p:cNvPr>
          <p:cNvSpPr>
            <a:spLocks noGrp="1"/>
          </p:cNvSpPr>
          <p:nvPr>
            <p:ph type="sldNum" sz="quarter" idx="4"/>
          </p:nvPr>
        </p:nvSpPr>
        <p:spPr/>
        <p:txBody>
          <a:bodyPr/>
          <a:lstStyle/>
          <a:p>
            <a:fld id="{F9BD7636-22E7-4304-ABE2-16A3D163D5E1}" type="slidenum">
              <a:rPr lang="ja-JP" altLang="en-US" smtClean="0"/>
              <a:pPr/>
              <a:t>14</a:t>
            </a:fld>
            <a:endParaRPr lang="ja-JP" altLang="en-US"/>
          </a:p>
        </p:txBody>
      </p:sp>
      <p:graphicFrame>
        <p:nvGraphicFramePr>
          <p:cNvPr id="6" name="表 6">
            <a:extLst>
              <a:ext uri="{FF2B5EF4-FFF2-40B4-BE49-F238E27FC236}">
                <a16:creationId xmlns:a16="http://schemas.microsoft.com/office/drawing/2014/main" id="{2C8C381F-B902-B61D-A5DA-B4EC5F6679E1}"/>
              </a:ext>
            </a:extLst>
          </p:cNvPr>
          <p:cNvGraphicFramePr>
            <a:graphicFrameLocks noGrp="1"/>
          </p:cNvGraphicFramePr>
          <p:nvPr>
            <p:extLst>
              <p:ext uri="{D42A27DB-BD31-4B8C-83A1-F6EECF244321}">
                <p14:modId xmlns:p14="http://schemas.microsoft.com/office/powerpoint/2010/main" val="2505445963"/>
              </p:ext>
            </p:extLst>
          </p:nvPr>
        </p:nvGraphicFramePr>
        <p:xfrm>
          <a:off x="407368" y="1249794"/>
          <a:ext cx="11274568" cy="5478293"/>
        </p:xfrm>
        <a:graphic>
          <a:graphicData uri="http://schemas.openxmlformats.org/drawingml/2006/table">
            <a:tbl>
              <a:tblPr firstRow="1" bandRow="1">
                <a:tableStyleId>{21E4AEA4-8DFA-4A89-87EB-49C32662AFE0}</a:tableStyleId>
              </a:tblPr>
              <a:tblGrid>
                <a:gridCol w="371369">
                  <a:extLst>
                    <a:ext uri="{9D8B030D-6E8A-4147-A177-3AD203B41FA5}">
                      <a16:colId xmlns:a16="http://schemas.microsoft.com/office/drawing/2014/main" val="3279456167"/>
                    </a:ext>
                  </a:extLst>
                </a:gridCol>
                <a:gridCol w="4093127">
                  <a:extLst>
                    <a:ext uri="{9D8B030D-6E8A-4147-A177-3AD203B41FA5}">
                      <a16:colId xmlns:a16="http://schemas.microsoft.com/office/drawing/2014/main" val="2337159853"/>
                    </a:ext>
                  </a:extLst>
                </a:gridCol>
                <a:gridCol w="6810072">
                  <a:extLst>
                    <a:ext uri="{9D8B030D-6E8A-4147-A177-3AD203B41FA5}">
                      <a16:colId xmlns:a16="http://schemas.microsoft.com/office/drawing/2014/main" val="707668700"/>
                    </a:ext>
                  </a:extLst>
                </a:gridCol>
              </a:tblGrid>
              <a:tr h="349023">
                <a:tc>
                  <a:txBody>
                    <a:bodyPr/>
                    <a:lstStyle/>
                    <a:p>
                      <a:endParaRPr kumimoji="1" lang="ja-JP" altLang="en-US" sz="1600" dirty="0"/>
                    </a:p>
                  </a:txBody>
                  <a:tcPr/>
                </a:tc>
                <a:tc>
                  <a:txBody>
                    <a:bodyPr/>
                    <a:lstStyle/>
                    <a:p>
                      <a:pPr algn="ctr"/>
                      <a:r>
                        <a:rPr kumimoji="1" lang="ja-JP" altLang="en-US" sz="1050" dirty="0"/>
                        <a:t>入稿素材</a:t>
                      </a:r>
                    </a:p>
                  </a:txBody>
                  <a:tcPr anchor="ctr"/>
                </a:tc>
                <a:tc>
                  <a:txBody>
                    <a:body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tc>
                <a:extLst>
                  <a:ext uri="{0D108BD9-81ED-4DB2-BD59-A6C34878D82A}">
                    <a16:rowId xmlns:a16="http://schemas.microsoft.com/office/drawing/2014/main" val="3586195609"/>
                  </a:ext>
                </a:extLst>
              </a:tr>
              <a:tr h="285565">
                <a:tc>
                  <a:txBody>
                    <a:bodyPr/>
                    <a:lstStyle/>
                    <a:p>
                      <a:r>
                        <a:rPr kumimoji="1" lang="ja-JP" altLang="en-US" sz="1200" dirty="0"/>
                        <a:t>①</a:t>
                      </a:r>
                    </a:p>
                  </a:txBody>
                  <a:tcPr/>
                </a:tc>
                <a:tc>
                  <a:txBody>
                    <a:bodyPr/>
                    <a:lstStyle/>
                    <a:p>
                      <a:r>
                        <a:rPr kumimoji="0" lang="ja-JP" altLang="en-US" sz="1100" b="0" i="0" u="none" strike="noStrike" kern="0" cap="none" spc="0" normalizeH="0" baseline="0" noProof="0" dirty="0">
                          <a:ln>
                            <a:noFill/>
                          </a:ln>
                          <a:solidFill>
                            <a:schemeClr val="tx1"/>
                          </a:solidFill>
                          <a:effectLst/>
                          <a:uLnTx/>
                          <a:uFillTx/>
                        </a:rPr>
                        <a:t>誘導広告のバナー素材</a:t>
                      </a:r>
                      <a:endParaRPr kumimoji="0" lang="en-US" altLang="ja-JP" sz="1100" b="0" i="0" u="none" strike="noStrike" kern="0" cap="none" spc="0" normalizeH="0" baseline="0" noProof="0" dirty="0">
                        <a:ln>
                          <a:noFill/>
                        </a:ln>
                        <a:solidFill>
                          <a:schemeClr val="tx1"/>
                        </a:solidFill>
                        <a:effectLst/>
                        <a:uLnTx/>
                        <a:uFillTx/>
                      </a:endParaRPr>
                    </a:p>
                  </a:txBody>
                  <a:tcPr/>
                </a:tc>
                <a:tc>
                  <a:txBody>
                    <a:body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2455638781"/>
                  </a:ext>
                </a:extLst>
              </a:tr>
              <a:tr h="285565">
                <a:tc>
                  <a:txBody>
                    <a:bodyPr/>
                    <a:lstStyle/>
                    <a:p>
                      <a:r>
                        <a:rPr kumimoji="1" lang="ja-JP" altLang="en-US" sz="1200" dirty="0"/>
                        <a:t>②</a:t>
                      </a:r>
                    </a:p>
                  </a:txBody>
                  <a:tcPr/>
                </a:tc>
                <a:tc>
                  <a:txBody>
                    <a:bodyPr/>
                    <a:lstStyle/>
                    <a:p>
                      <a:r>
                        <a:rPr kumimoji="0" lang="ja-JP" altLang="en-US" sz="1100" kern="0" dirty="0">
                          <a:solidFill>
                            <a:prstClr val="black"/>
                          </a:solidFill>
                        </a:rPr>
                        <a:t>演出ページからの遷移先</a:t>
                      </a:r>
                      <a:r>
                        <a:rPr kumimoji="0" lang="en-US" altLang="ja-JP" sz="1100" kern="0" dirty="0">
                          <a:solidFill>
                            <a:prstClr val="black"/>
                          </a:solidFill>
                        </a:rPr>
                        <a:t>URL</a:t>
                      </a:r>
                      <a:endParaRPr kumimoji="1" lang="ja-JP" altLang="en-US" sz="1100" dirty="0"/>
                    </a:p>
                  </a:txBody>
                  <a:tcPr/>
                </a:tc>
                <a:tc>
                  <a:txBody>
                    <a:bodyPr/>
                    <a:lstStyle/>
                    <a:p>
                      <a:endParaRPr kumimoji="1" lang="ja-JP" altLang="en-US" sz="900" dirty="0"/>
                    </a:p>
                  </a:txBody>
                  <a:tcPr/>
                </a:tc>
                <a:extLst>
                  <a:ext uri="{0D108BD9-81ED-4DB2-BD59-A6C34878D82A}">
                    <a16:rowId xmlns:a16="http://schemas.microsoft.com/office/drawing/2014/main" val="1047799264"/>
                  </a:ext>
                </a:extLst>
              </a:tr>
              <a:tr h="1907125">
                <a:tc>
                  <a:txBody>
                    <a:bodyPr/>
                    <a:lstStyle/>
                    <a:p>
                      <a:r>
                        <a:rPr kumimoji="1" lang="ja-JP" altLang="en-US" sz="1200" dirty="0"/>
                        <a:t>③</a:t>
                      </a:r>
                    </a:p>
                  </a:txBody>
                  <a:tcPr/>
                </a:tc>
                <a:tc>
                  <a:txBody>
                    <a:bodyPr/>
                    <a:lstStyle/>
                    <a:p>
                      <a:pPr>
                        <a:defRPr/>
                      </a:pPr>
                      <a:r>
                        <a:rPr kumimoji="0" lang="ja-JP" altLang="en-US" sz="1100" kern="0" dirty="0">
                          <a:solidFill>
                            <a:srgbClr val="000000"/>
                          </a:solidFill>
                        </a:rPr>
                        <a:t>冒頭</a:t>
                      </a:r>
                      <a:r>
                        <a:rPr kumimoji="0" lang="ja-JP" altLang="en-US" sz="1100" kern="0" dirty="0"/>
                        <a:t>切り替えパターンのうち</a:t>
                      </a:r>
                      <a:r>
                        <a:rPr kumimoji="0" lang="en-US" altLang="ja-JP" sz="1100" kern="0" dirty="0"/>
                        <a:t>1</a:t>
                      </a:r>
                      <a:r>
                        <a:rPr kumimoji="0" lang="ja-JP" altLang="en-US" sz="1100" kern="0" dirty="0"/>
                        <a:t>つを選択</a:t>
                      </a:r>
                      <a:endParaRPr kumimoji="0" lang="en-US" altLang="ja-JP" sz="1100" kern="0" dirty="0"/>
                    </a:p>
                    <a:p>
                      <a:endParaRPr kumimoji="1" lang="ja-JP" altLang="en-US" sz="1100" dirty="0"/>
                    </a:p>
                  </a:txBody>
                  <a:tcPr/>
                </a:tc>
                <a:tc>
                  <a:txBody>
                    <a:body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tc>
                <a:extLst>
                  <a:ext uri="{0D108BD9-81ED-4DB2-BD59-A6C34878D82A}">
                    <a16:rowId xmlns:a16="http://schemas.microsoft.com/office/drawing/2014/main" val="1165768523"/>
                  </a:ext>
                </a:extLst>
              </a:tr>
              <a:tr h="944135">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④</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演出パターンのうち</a:t>
                      </a:r>
                      <a:r>
                        <a:rPr kumimoji="0" lang="en-US" altLang="ja-JP" sz="1100" kern="0" dirty="0"/>
                        <a:t>1</a:t>
                      </a:r>
                      <a:r>
                        <a:rPr kumimoji="0" lang="ja-JP" altLang="en-US" sz="1100" kern="0" dirty="0"/>
                        <a:t>つを選択</a:t>
                      </a:r>
                      <a:endParaRPr kumimoji="1" lang="ja-JP" altLang="en-US" sz="1100" dirty="0"/>
                    </a:p>
                  </a:txBody>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4189087432"/>
                  </a:ext>
                </a:extLst>
              </a:tr>
              <a:tr h="1644308">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⑤</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t>演出パターンに必要な素材の入稿 </a:t>
                      </a:r>
                      <a:r>
                        <a:rPr kumimoji="0" lang="en-US" altLang="ja-JP" sz="600" kern="0" dirty="0">
                          <a:solidFill>
                            <a:schemeClr val="dk1"/>
                          </a:solidFill>
                          <a:latin typeface="+mn-lt"/>
                          <a:ea typeface="+mn-ea"/>
                          <a:cs typeface="+mn-cs"/>
                        </a:rPr>
                        <a:t>※</a:t>
                      </a:r>
                      <a:r>
                        <a:rPr kumimoji="0" lang="ja-JP" altLang="en-US" sz="600" kern="0" dirty="0">
                          <a:solidFill>
                            <a:schemeClr val="dk1"/>
                          </a:solidFill>
                          <a:latin typeface="+mn-lt"/>
                          <a:ea typeface="+mn-ea"/>
                          <a:cs typeface="+mn-cs"/>
                        </a:rPr>
                        <a:t>入稿仕様については次頁以降をご確認ください</a:t>
                      </a:r>
                      <a:endParaRPr kumimoji="0" lang="en-US" altLang="ja-JP" sz="1100" kern="0" dirty="0">
                        <a:solidFill>
                          <a:schemeClr val="dk1"/>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33" name="表 14">
            <a:extLst>
              <a:ext uri="{FF2B5EF4-FFF2-40B4-BE49-F238E27FC236}">
                <a16:creationId xmlns:a16="http://schemas.microsoft.com/office/drawing/2014/main" id="{0811FFCB-AC41-E45F-51A2-2C965F8A37F2}"/>
              </a:ext>
            </a:extLst>
          </p:cNvPr>
          <p:cNvGraphicFramePr>
            <a:graphicFrameLocks noGrp="1"/>
          </p:cNvGraphicFramePr>
          <p:nvPr>
            <p:extLst>
              <p:ext uri="{D42A27DB-BD31-4B8C-83A1-F6EECF244321}">
                <p14:modId xmlns:p14="http://schemas.microsoft.com/office/powerpoint/2010/main" val="2684865339"/>
              </p:ext>
            </p:extLst>
          </p:nvPr>
        </p:nvGraphicFramePr>
        <p:xfrm>
          <a:off x="4943872" y="2132856"/>
          <a:ext cx="6637832" cy="1886788"/>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25699">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演出①「</a:t>
                      </a:r>
                      <a:r>
                        <a:rPr kumimoji="0" lang="ja-JP" altLang="en-US" sz="800" b="0" i="0" u="none" strike="noStrike" kern="0" cap="none" spc="0" normalizeH="0" baseline="0" noProof="0" dirty="0">
                          <a:ln>
                            <a:noFill/>
                          </a:ln>
                          <a:solidFill>
                            <a:prstClr val="black">
                              <a:lumMod val="85000"/>
                              <a:lumOff val="15000"/>
                            </a:prstClr>
                          </a:solidFill>
                          <a:effectLst/>
                          <a:uLnTx/>
                          <a:uFillTx/>
                        </a:rPr>
                        <a:t>倒れる」</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rPr>
                        <a:t>演出</a:t>
                      </a:r>
                      <a:r>
                        <a:rPr kumimoji="0" lang="en-US" altLang="ja-JP" sz="800" b="0" i="0" u="none" strike="noStrike" kern="0" cap="none" spc="0" normalizeH="0" baseline="0" noProof="0" dirty="0">
                          <a:ln>
                            <a:noFill/>
                          </a:ln>
                          <a:solidFill>
                            <a:prstClr val="black"/>
                          </a:solidFill>
                          <a:effectLst/>
                          <a:uLnTx/>
                          <a:uFillTx/>
                        </a:rPr>
                        <a:t>②</a:t>
                      </a:r>
                      <a:r>
                        <a:rPr kumimoji="0" lang="ja-JP" altLang="en-US" sz="800" b="0" i="0" u="none" strike="noStrike" kern="0" cap="none" spc="0" normalizeH="0" baseline="0" noProof="0" dirty="0">
                          <a:ln>
                            <a:noFill/>
                          </a:ln>
                          <a:solidFill>
                            <a:prstClr val="black"/>
                          </a:solidFill>
                          <a:effectLst/>
                          <a:uLnTx/>
                          <a:uFillTx/>
                        </a:rPr>
                        <a:t>「</a:t>
                      </a:r>
                      <a:r>
                        <a:rPr kumimoji="0" lang="ja-JP" altLang="en-US" sz="80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800" b="0" i="0" u="none" strike="noStrike" kern="0" cap="none" spc="0" normalizeH="0" baseline="0" noProof="0" dirty="0">
                        <a:ln>
                          <a:noFill/>
                        </a:ln>
                        <a:solidFill>
                          <a:prstClr val="black">
                            <a:lumMod val="85000"/>
                            <a:lumOff val="15000"/>
                          </a:prstClr>
                        </a:solidFill>
                        <a:effectLst/>
                        <a:uLnTx/>
                        <a:uFillTx/>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kumimoji="0" lang="ja-JP" altLang="en-US" sz="800" b="0" kern="0" dirty="0">
                          <a:solidFill>
                            <a:prstClr val="black"/>
                          </a:solidFill>
                        </a:rPr>
                        <a:t>演出</a:t>
                      </a:r>
                      <a:r>
                        <a:rPr kumimoji="0" lang="en-US" altLang="ja-JP" sz="800" b="0" kern="0" dirty="0">
                          <a:solidFill>
                            <a:prstClr val="black"/>
                          </a:solidFill>
                        </a:rPr>
                        <a:t>③</a:t>
                      </a:r>
                      <a:r>
                        <a:rPr kumimoji="0" lang="ja-JP" altLang="en-US" sz="800" b="0" kern="0" dirty="0">
                          <a:solidFill>
                            <a:prstClr val="black"/>
                          </a:solidFill>
                        </a:rPr>
                        <a:t>「スライドする」</a:t>
                      </a:r>
                      <a:endParaRPr kumimoji="0" lang="en-US" altLang="ja-JP" sz="800" b="0" kern="0" dirty="0">
                        <a:solidFill>
                          <a:prstClr val="black"/>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1661089">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10" name="TPC_Lite_FadeOut.mp4" descr="TPC_Lite_FadeOut.mp4">
            <a:hlinkClick r:id="" action="ppaction://media"/>
            <a:extLst>
              <a:ext uri="{FF2B5EF4-FFF2-40B4-BE49-F238E27FC236}">
                <a16:creationId xmlns:a16="http://schemas.microsoft.com/office/drawing/2014/main" id="{4D112DD6-3D6F-0B38-1E5B-A6BE46214E06}"/>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778397" y="2361916"/>
            <a:ext cx="1016052" cy="1587582"/>
          </a:xfrm>
          <a:prstGeom prst="rect">
            <a:avLst/>
          </a:prstGeom>
        </p:spPr>
      </p:pic>
      <p:pic>
        <p:nvPicPr>
          <p:cNvPr id="11" name="TPC_Lite_Fall.mp4" descr="TPC_Lite_Fall.mp4">
            <a:hlinkClick r:id="" action="ppaction://media"/>
            <a:extLst>
              <a:ext uri="{FF2B5EF4-FFF2-40B4-BE49-F238E27FC236}">
                <a16:creationId xmlns:a16="http://schemas.microsoft.com/office/drawing/2014/main" id="{1C05C0E7-6BB1-B1B7-98D8-95625D97BD18}"/>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517031" y="2368899"/>
            <a:ext cx="1016052" cy="1587582"/>
          </a:xfrm>
          <a:prstGeom prst="rect">
            <a:avLst/>
          </a:prstGeom>
        </p:spPr>
      </p:pic>
      <p:pic>
        <p:nvPicPr>
          <p:cNvPr id="13" name="TPC_Lite_Slide" descr="TPC_Lite_Slide">
            <a:hlinkClick r:id="" action="ppaction://media"/>
            <a:extLst>
              <a:ext uri="{FF2B5EF4-FFF2-40B4-BE49-F238E27FC236}">
                <a16:creationId xmlns:a16="http://schemas.microsoft.com/office/drawing/2014/main" id="{E959D9A1-6455-4269-4DEE-ACF5F10FCBE5}"/>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0"/>
          <a:srcRect t="5" b="17205"/>
          <a:stretch/>
        </p:blipFill>
        <p:spPr>
          <a:xfrm>
            <a:off x="10070872" y="2357000"/>
            <a:ext cx="934768" cy="1552626"/>
          </a:xfrm>
          <a:prstGeom prst="rect">
            <a:avLst/>
          </a:prstGeom>
        </p:spPr>
      </p:pic>
      <p:graphicFrame>
        <p:nvGraphicFramePr>
          <p:cNvPr id="27" name="表 14">
            <a:extLst>
              <a:ext uri="{FF2B5EF4-FFF2-40B4-BE49-F238E27FC236}">
                <a16:creationId xmlns:a16="http://schemas.microsoft.com/office/drawing/2014/main" id="{C6A17768-8505-8555-9AAE-9DCB219EF749}"/>
              </a:ext>
            </a:extLst>
          </p:cNvPr>
          <p:cNvGraphicFramePr>
            <a:graphicFrameLocks noGrp="1"/>
          </p:cNvGraphicFramePr>
          <p:nvPr>
            <p:extLst>
              <p:ext uri="{D42A27DB-BD31-4B8C-83A1-F6EECF244321}">
                <p14:modId xmlns:p14="http://schemas.microsoft.com/office/powerpoint/2010/main" val="1523420318"/>
              </p:ext>
            </p:extLst>
          </p:nvPr>
        </p:nvGraphicFramePr>
        <p:xfrm>
          <a:off x="4943872" y="4149080"/>
          <a:ext cx="6637832" cy="2370910"/>
        </p:xfrm>
        <a:graphic>
          <a:graphicData uri="http://schemas.openxmlformats.org/drawingml/2006/table">
            <a:tbl>
              <a:tblPr firstRow="1" bandRow="1">
                <a:tableStyleId>{5C22544A-7EE6-4342-B048-85BDC9FD1C3A}</a:tableStyleId>
              </a:tblPr>
              <a:tblGrid>
                <a:gridCol w="2275178">
                  <a:extLst>
                    <a:ext uri="{9D8B030D-6E8A-4147-A177-3AD203B41FA5}">
                      <a16:colId xmlns:a16="http://schemas.microsoft.com/office/drawing/2014/main" val="708158978"/>
                    </a:ext>
                  </a:extLst>
                </a:gridCol>
                <a:gridCol w="2348780">
                  <a:extLst>
                    <a:ext uri="{9D8B030D-6E8A-4147-A177-3AD203B41FA5}">
                      <a16:colId xmlns:a16="http://schemas.microsoft.com/office/drawing/2014/main" val="2141332785"/>
                    </a:ext>
                  </a:extLst>
                </a:gridCol>
                <a:gridCol w="2013874">
                  <a:extLst>
                    <a:ext uri="{9D8B030D-6E8A-4147-A177-3AD203B41FA5}">
                      <a16:colId xmlns:a16="http://schemas.microsoft.com/office/drawing/2014/main" val="1773195402"/>
                    </a:ext>
                  </a:extLst>
                </a:gridCol>
              </a:tblGrid>
              <a:tr h="2365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A.</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動画＋上下静止画」</a:t>
                      </a:r>
                      <a:endParaRPr kumimoji="1" lang="ja-JP" altLang="en-US" sz="9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B.</a:t>
                      </a:r>
                      <a:r>
                        <a:rPr kumimoji="1" lang="ja-JP" altLang="en-US" sz="900" b="0" kern="1200" dirty="0">
                          <a:solidFill>
                            <a:schemeClr val="dk1"/>
                          </a:solidFill>
                          <a:latin typeface="+mj-ea"/>
                          <a:ea typeface="+mn-ea"/>
                          <a:cs typeface="+mn-cs"/>
                        </a:rPr>
                        <a:t>「</a:t>
                      </a:r>
                      <a:r>
                        <a:rPr kumimoji="1" lang="en-US" altLang="ja-JP" sz="900" b="0" kern="1200" dirty="0">
                          <a:solidFill>
                            <a:schemeClr val="dk1"/>
                          </a:solidFill>
                          <a:latin typeface="+mj-ea"/>
                          <a:ea typeface="+mn-ea"/>
                          <a:cs typeface="+mn-cs"/>
                        </a:rPr>
                        <a:t>16:9</a:t>
                      </a:r>
                      <a:r>
                        <a:rPr kumimoji="1" lang="ja-JP" altLang="en-US" sz="900" b="0" kern="1200" dirty="0">
                          <a:solidFill>
                            <a:schemeClr val="dk1"/>
                          </a:solidFill>
                          <a:latin typeface="+mj-ea"/>
                          <a:ea typeface="+mn-ea"/>
                          <a:cs typeface="+mn-cs"/>
                        </a:rPr>
                        <a:t>動画＋下部静止画（バナー）」</a:t>
                      </a:r>
                      <a:endParaRPr kumimoji="1" lang="en-US" altLang="ja-JP" sz="900" b="0" kern="1200" dirty="0">
                        <a:solidFill>
                          <a:schemeClr val="dk1"/>
                        </a:solidFill>
                        <a:latin typeface="+mj-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dk1"/>
                          </a:solidFill>
                          <a:latin typeface="+mj-ea"/>
                          <a:ea typeface="+mn-ea"/>
                          <a:cs typeface="+mn-cs"/>
                        </a:rPr>
                        <a:t>C.</a:t>
                      </a:r>
                      <a:r>
                        <a:rPr kumimoji="1" lang="ja-JP" altLang="en-US" sz="900" b="0" kern="1200" dirty="0">
                          <a:solidFill>
                            <a:schemeClr val="dk1"/>
                          </a:solidFill>
                          <a:latin typeface="+mj-ea"/>
                          <a:ea typeface="+mn-ea"/>
                          <a:cs typeface="+mn-cs"/>
                        </a:rPr>
                        <a:t>「縦長動画」</a:t>
                      </a:r>
                      <a:endParaRPr kumimoji="0" lang="en-US" altLang="ja-JP" sz="900" b="0" kern="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08273393"/>
                  </a:ext>
                </a:extLst>
              </a:tr>
              <a:tr h="2134316">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9493834"/>
                  </a:ext>
                </a:extLst>
              </a:tr>
            </a:tbl>
          </a:graphicData>
        </a:graphic>
      </p:graphicFrame>
      <p:pic>
        <p:nvPicPr>
          <p:cNvPr id="28" name="図 27">
            <a:extLst>
              <a:ext uri="{FF2B5EF4-FFF2-40B4-BE49-F238E27FC236}">
                <a16:creationId xmlns:a16="http://schemas.microsoft.com/office/drawing/2014/main" id="{9DB376F5-D587-F782-0532-0D43EDD1F7FE}"/>
              </a:ext>
            </a:extLst>
          </p:cNvPr>
          <p:cNvPicPr>
            <a:picLocks noChangeAspect="1"/>
          </p:cNvPicPr>
          <p:nvPr/>
        </p:nvPicPr>
        <p:blipFill>
          <a:blip r:embed="rId11"/>
          <a:stretch>
            <a:fillRect/>
          </a:stretch>
        </p:blipFill>
        <p:spPr>
          <a:xfrm>
            <a:off x="10077130" y="4410245"/>
            <a:ext cx="1054662" cy="2020928"/>
          </a:xfrm>
          <a:prstGeom prst="rect">
            <a:avLst/>
          </a:prstGeom>
        </p:spPr>
      </p:pic>
      <p:pic>
        <p:nvPicPr>
          <p:cNvPr id="29" name="図 28">
            <a:extLst>
              <a:ext uri="{FF2B5EF4-FFF2-40B4-BE49-F238E27FC236}">
                <a16:creationId xmlns:a16="http://schemas.microsoft.com/office/drawing/2014/main" id="{B1F66D5D-9627-6DAD-67DF-2685B0E786AB}"/>
              </a:ext>
            </a:extLst>
          </p:cNvPr>
          <p:cNvPicPr>
            <a:picLocks noChangeAspect="1"/>
          </p:cNvPicPr>
          <p:nvPr/>
        </p:nvPicPr>
        <p:blipFill>
          <a:blip r:embed="rId12"/>
          <a:stretch>
            <a:fillRect/>
          </a:stretch>
        </p:blipFill>
        <p:spPr>
          <a:xfrm>
            <a:off x="7677166" y="4405195"/>
            <a:ext cx="1117283" cy="2088833"/>
          </a:xfrm>
          <a:prstGeom prst="rect">
            <a:avLst/>
          </a:prstGeom>
        </p:spPr>
      </p:pic>
      <p:pic>
        <p:nvPicPr>
          <p:cNvPr id="30" name="図 29">
            <a:extLst>
              <a:ext uri="{FF2B5EF4-FFF2-40B4-BE49-F238E27FC236}">
                <a16:creationId xmlns:a16="http://schemas.microsoft.com/office/drawing/2014/main" id="{DAE413C8-31C2-3A9C-803F-EE571CB330DC}"/>
              </a:ext>
            </a:extLst>
          </p:cNvPr>
          <p:cNvPicPr>
            <a:picLocks noChangeAspect="1"/>
          </p:cNvPicPr>
          <p:nvPr/>
        </p:nvPicPr>
        <p:blipFill>
          <a:blip r:embed="rId13"/>
          <a:stretch>
            <a:fillRect/>
          </a:stretch>
        </p:blipFill>
        <p:spPr>
          <a:xfrm>
            <a:off x="5411293" y="4392813"/>
            <a:ext cx="1163479" cy="2113598"/>
          </a:xfrm>
          <a:prstGeom prst="rect">
            <a:avLst/>
          </a:prstGeom>
        </p:spPr>
      </p:pic>
      <p:sp>
        <p:nvSpPr>
          <p:cNvPr id="36" name="テキスト ボックス 35">
            <a:extLst>
              <a:ext uri="{FF2B5EF4-FFF2-40B4-BE49-F238E27FC236}">
                <a16:creationId xmlns:a16="http://schemas.microsoft.com/office/drawing/2014/main" id="{F151D3BD-9CE9-F1F8-B3E9-372AA5AE7C38}"/>
              </a:ext>
            </a:extLst>
          </p:cNvPr>
          <p:cNvSpPr txBox="1"/>
          <p:nvPr/>
        </p:nvSpPr>
        <p:spPr>
          <a:xfrm>
            <a:off x="1121718" y="2499169"/>
            <a:ext cx="2069797" cy="577081"/>
          </a:xfrm>
          <a:prstGeom prst="rect">
            <a:avLst/>
          </a:prstGeom>
          <a:noFill/>
        </p:spPr>
        <p:txBody>
          <a:bodyPr wrap="none" rtlCol="0">
            <a:spAutoFit/>
          </a:bodyPr>
          <a:lstStyle/>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演出①「</a:t>
            </a:r>
            <a:r>
              <a:rPr kumimoji="0" lang="ja-JP" altLang="en-US" sz="1050" b="0" i="0" u="none" strike="noStrike" kern="0" cap="none" spc="0" normalizeH="0" baseline="0" noProof="0" dirty="0">
                <a:ln>
                  <a:noFill/>
                </a:ln>
                <a:solidFill>
                  <a:prstClr val="black">
                    <a:lumMod val="85000"/>
                    <a:lumOff val="15000"/>
                  </a:prstClr>
                </a:solidFill>
                <a:effectLst/>
                <a:uLnTx/>
                <a:uFillTx/>
              </a:rPr>
              <a:t>倒れる」</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i="0" u="none" strike="noStrike" kern="0" cap="none" spc="0" normalizeH="0" baseline="0" noProof="0" dirty="0">
                <a:ln>
                  <a:noFill/>
                </a:ln>
                <a:solidFill>
                  <a:prstClr val="black"/>
                </a:solidFill>
                <a:effectLst/>
                <a:uLnTx/>
                <a:uFillTx/>
              </a:rPr>
              <a:t>演出</a:t>
            </a:r>
            <a:r>
              <a:rPr kumimoji="0" lang="en-US" altLang="ja-JP" sz="1050" b="0" i="0" u="none" strike="noStrike" kern="0" cap="none" spc="0" normalizeH="0" baseline="0" noProof="0" dirty="0">
                <a:ln>
                  <a:noFill/>
                </a:ln>
                <a:solidFill>
                  <a:prstClr val="black"/>
                </a:solidFill>
                <a:effectLst/>
                <a:uLnTx/>
                <a:uFillTx/>
              </a:rPr>
              <a:t>②</a:t>
            </a:r>
            <a:r>
              <a:rPr kumimoji="0" lang="ja-JP" altLang="en-US" sz="1050" b="0" i="0" u="none" strike="noStrike" kern="0" cap="none" spc="0" normalizeH="0" baseline="0" noProof="0" dirty="0">
                <a:ln>
                  <a:noFill/>
                </a:ln>
                <a:solidFill>
                  <a:prstClr val="black"/>
                </a:solidFill>
                <a:effectLst/>
                <a:uLnTx/>
                <a:uFillTx/>
              </a:rPr>
              <a:t>「</a:t>
            </a:r>
            <a:r>
              <a:rPr kumimoji="0" lang="ja-JP" altLang="en-US" sz="1050" b="0" i="0" u="none" strike="noStrike" kern="0" cap="none" spc="0" normalizeH="0" baseline="0" noProof="0" dirty="0">
                <a:ln>
                  <a:noFill/>
                </a:ln>
                <a:solidFill>
                  <a:prstClr val="black">
                    <a:lumMod val="85000"/>
                    <a:lumOff val="15000"/>
                  </a:prstClr>
                </a:solidFill>
                <a:effectLst/>
                <a:uLnTx/>
                <a:uFillTx/>
              </a:rPr>
              <a:t>フェードアウト」</a:t>
            </a:r>
            <a:endParaRPr kumimoji="0" lang="en-US" altLang="ja-JP" sz="1050" b="0" i="0" u="none" strike="noStrike" kern="0" cap="none" spc="0" normalizeH="0" baseline="0" noProof="0" dirty="0">
              <a:ln>
                <a:noFill/>
              </a:ln>
              <a:solidFill>
                <a:prstClr val="black">
                  <a:lumMod val="85000"/>
                  <a:lumOff val="15000"/>
                </a:prstClr>
              </a:solidFill>
              <a:effectLst/>
              <a:uLnTx/>
              <a:uFillTx/>
            </a:endParaRPr>
          </a:p>
          <a:p>
            <a:r>
              <a:rPr kumimoji="1" lang="ja-JP" altLang="en-US" sz="1050" dirty="0"/>
              <a:t>□　</a:t>
            </a:r>
            <a:r>
              <a:rPr kumimoji="0" lang="ja-JP" altLang="en-US" sz="1050" b="0" kern="0" dirty="0">
                <a:solidFill>
                  <a:prstClr val="black"/>
                </a:solidFill>
              </a:rPr>
              <a:t>演出</a:t>
            </a:r>
            <a:r>
              <a:rPr kumimoji="0" lang="en-US" altLang="ja-JP" sz="1050" b="0" kern="0" dirty="0">
                <a:solidFill>
                  <a:prstClr val="black"/>
                </a:solidFill>
              </a:rPr>
              <a:t>③</a:t>
            </a:r>
            <a:r>
              <a:rPr kumimoji="0" lang="ja-JP" altLang="en-US" sz="1050" b="0" kern="0" dirty="0">
                <a:solidFill>
                  <a:prstClr val="black"/>
                </a:solidFill>
              </a:rPr>
              <a:t>「スライドする」</a:t>
            </a:r>
            <a:endParaRPr kumimoji="1" lang="ja-JP" altLang="en-US" sz="1050" dirty="0"/>
          </a:p>
        </p:txBody>
      </p:sp>
      <p:sp>
        <p:nvSpPr>
          <p:cNvPr id="37" name="テキスト ボックス 36">
            <a:extLst>
              <a:ext uri="{FF2B5EF4-FFF2-40B4-BE49-F238E27FC236}">
                <a16:creationId xmlns:a16="http://schemas.microsoft.com/office/drawing/2014/main" id="{01528212-9256-2F32-2346-1C58332F9A37}"/>
              </a:ext>
            </a:extLst>
          </p:cNvPr>
          <p:cNvSpPr txBox="1"/>
          <p:nvPr/>
        </p:nvSpPr>
        <p:spPr>
          <a:xfrm>
            <a:off x="1126892" y="4317639"/>
            <a:ext cx="2932982" cy="738664"/>
          </a:xfrm>
          <a:prstGeom prst="rect">
            <a:avLst/>
          </a:prstGeom>
          <a:noFill/>
        </p:spPr>
        <p:txBody>
          <a:bodyPr wrap="none" rtlCol="0">
            <a:spAutoFit/>
          </a:bodyPr>
          <a:lstStyle/>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A.</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動画＋上下静止画」</a:t>
            </a:r>
            <a:endParaRPr kumimoji="1" lang="ja-JP" altLang="en-US" sz="1050" b="0" dirty="0"/>
          </a:p>
          <a:p>
            <a:pPr marL="0" marR="0" lvl="0" indent="0" defTabSz="914423" rtl="0" eaLnBrk="1" fontAlgn="auto" latinLnBrk="0" hangingPunct="1">
              <a:lnSpc>
                <a:spcPct val="100000"/>
              </a:lnSpc>
              <a:spcBef>
                <a:spcPts val="0"/>
              </a:spcBef>
              <a:spcAft>
                <a:spcPts val="0"/>
              </a:spcAft>
              <a:buClrTx/>
              <a:buSzTx/>
              <a:buFontTx/>
              <a:buNone/>
              <a:tabLst/>
              <a:defRPr/>
            </a:pPr>
            <a:r>
              <a:rPr kumimoji="1" lang="ja-JP" altLang="en-US" sz="1050" dirty="0"/>
              <a:t>□　</a:t>
            </a:r>
            <a:r>
              <a:rPr kumimoji="1" lang="en-US" altLang="ja-JP" sz="1050" b="0" kern="1200" dirty="0">
                <a:solidFill>
                  <a:schemeClr val="dk1"/>
                </a:solidFill>
                <a:latin typeface="+mj-ea"/>
                <a:ea typeface="+mn-ea"/>
                <a:cs typeface="+mn-cs"/>
              </a:rPr>
              <a:t>B.</a:t>
            </a:r>
            <a:r>
              <a:rPr kumimoji="1" lang="ja-JP" altLang="en-US" sz="1050" b="0" kern="1200" dirty="0">
                <a:solidFill>
                  <a:schemeClr val="dk1"/>
                </a:solidFill>
                <a:latin typeface="+mj-ea"/>
                <a:ea typeface="+mn-ea"/>
                <a:cs typeface="+mn-cs"/>
              </a:rPr>
              <a:t>「</a:t>
            </a:r>
            <a:r>
              <a:rPr kumimoji="1" lang="en-US" altLang="ja-JP" sz="1050" b="0" kern="1200" dirty="0">
                <a:solidFill>
                  <a:schemeClr val="dk1"/>
                </a:solidFill>
                <a:latin typeface="+mj-ea"/>
                <a:ea typeface="+mn-ea"/>
                <a:cs typeface="+mn-cs"/>
              </a:rPr>
              <a:t>16:9</a:t>
            </a:r>
            <a:r>
              <a:rPr kumimoji="1" lang="ja-JP" altLang="en-US" sz="1050" b="0" kern="1200" dirty="0">
                <a:solidFill>
                  <a:schemeClr val="dk1"/>
                </a:solidFill>
                <a:latin typeface="+mj-ea"/>
                <a:ea typeface="+mn-ea"/>
                <a:cs typeface="+mn-cs"/>
              </a:rPr>
              <a:t>動画＋下部静止画（バナー）」</a:t>
            </a:r>
            <a:endParaRPr kumimoji="1" lang="en-US" altLang="ja-JP" sz="1050" b="0" kern="1200" dirty="0">
              <a:solidFill>
                <a:schemeClr val="dk1"/>
              </a:solidFill>
              <a:latin typeface="+mj-ea"/>
              <a:ea typeface="+mn-ea"/>
              <a:cs typeface="+mn-cs"/>
            </a:endParaRPr>
          </a:p>
          <a:p>
            <a:r>
              <a:rPr kumimoji="1" lang="ja-JP" altLang="en-US" sz="1050" dirty="0"/>
              <a:t>□　</a:t>
            </a:r>
            <a:r>
              <a:rPr kumimoji="1" lang="en-US" altLang="ja-JP" sz="1050" b="0" kern="1200" dirty="0">
                <a:solidFill>
                  <a:schemeClr val="dk1"/>
                </a:solidFill>
                <a:latin typeface="+mj-ea"/>
                <a:ea typeface="+mn-ea"/>
                <a:cs typeface="+mn-cs"/>
              </a:rPr>
              <a:t>C.</a:t>
            </a:r>
            <a:r>
              <a:rPr kumimoji="1" lang="ja-JP" altLang="en-US" sz="1050" b="0" kern="1200" dirty="0">
                <a:solidFill>
                  <a:schemeClr val="dk1"/>
                </a:solidFill>
                <a:latin typeface="+mj-ea"/>
                <a:ea typeface="+mn-ea"/>
                <a:cs typeface="+mn-cs"/>
              </a:rPr>
              <a:t>「縦長動画」</a:t>
            </a:r>
            <a:endParaRPr kumimoji="0" lang="en-US" altLang="ja-JP" sz="1050" b="0" kern="0" dirty="0"/>
          </a:p>
          <a:p>
            <a:endParaRPr kumimoji="1" lang="ja-JP" altLang="en-US" sz="1050" dirty="0"/>
          </a:p>
        </p:txBody>
      </p:sp>
      <p:sp>
        <p:nvSpPr>
          <p:cNvPr id="4" name="テキスト ボックス 3">
            <a:extLst>
              <a:ext uri="{FF2B5EF4-FFF2-40B4-BE49-F238E27FC236}">
                <a16:creationId xmlns:a16="http://schemas.microsoft.com/office/drawing/2014/main" id="{54495C97-A445-F1AA-F308-1973D3FF660B}"/>
              </a:ext>
            </a:extLst>
          </p:cNvPr>
          <p:cNvSpPr txBox="1"/>
          <p:nvPr/>
        </p:nvSpPr>
        <p:spPr>
          <a:xfrm>
            <a:off x="5553647" y="705163"/>
            <a:ext cx="5259488" cy="461665"/>
          </a:xfrm>
          <a:prstGeom prst="rect">
            <a:avLst/>
          </a:prstGeom>
          <a:noFill/>
        </p:spPr>
        <p:txBody>
          <a:bodyPr wrap="square">
            <a:spAutoFit/>
          </a:bodyPr>
          <a:lstStyle/>
          <a:p>
            <a:r>
              <a:rPr lang="en-US" altLang="ja-JP" sz="1200" dirty="0"/>
              <a:t>※</a:t>
            </a:r>
            <a:r>
              <a:rPr lang="ja-JP" altLang="en-US" sz="1200" dirty="0"/>
              <a:t>以下①、⑤の素材を代理店様・広告主様でご用意いただき、</a:t>
            </a:r>
            <a:endParaRPr lang="en-US" altLang="ja-JP" sz="1200" dirty="0"/>
          </a:p>
          <a:p>
            <a:r>
              <a:rPr lang="ja-JP" altLang="en-US" sz="1200" dirty="0"/>
              <a:t>②～④の情報とあわせて、弊社営業宛にご連絡いただく必要がございます。</a:t>
            </a:r>
          </a:p>
        </p:txBody>
      </p:sp>
      <p:sp>
        <p:nvSpPr>
          <p:cNvPr id="7" name="テキスト ボックス 6">
            <a:extLst>
              <a:ext uri="{FF2B5EF4-FFF2-40B4-BE49-F238E27FC236}">
                <a16:creationId xmlns:a16="http://schemas.microsoft.com/office/drawing/2014/main" id="{78196C9C-A57E-FF42-F4BC-1C48236FE1D1}"/>
              </a:ext>
            </a:extLst>
          </p:cNvPr>
          <p:cNvSpPr txBox="1"/>
          <p:nvPr/>
        </p:nvSpPr>
        <p:spPr>
          <a:xfrm>
            <a:off x="1121718" y="5266178"/>
            <a:ext cx="3600956" cy="1492716"/>
          </a:xfrm>
          <a:prstGeom prst="rect">
            <a:avLst/>
          </a:prstGeom>
          <a:noFill/>
        </p:spPr>
        <p:txBody>
          <a:bodyPr wrap="square">
            <a:spAutoFit/>
          </a:bodyPr>
          <a:lstStyle/>
          <a:p>
            <a:r>
              <a:rPr lang="ja-JP" altLang="en-US" sz="900" dirty="0"/>
              <a:t>■　A.「16:9動画＋上下静止画」</a:t>
            </a:r>
          </a:p>
          <a:p>
            <a:r>
              <a:rPr lang="ja-JP" altLang="en-US" sz="900" dirty="0"/>
              <a:t>        ・16:9動画</a:t>
            </a:r>
          </a:p>
          <a:p>
            <a:r>
              <a:rPr lang="ja-JP" altLang="en-US" sz="900" dirty="0"/>
              <a:t>        ・上部静止画</a:t>
            </a:r>
          </a:p>
          <a:p>
            <a:r>
              <a:rPr lang="ja-JP" altLang="en-US" sz="900" dirty="0"/>
              <a:t>        ・下部静止画</a:t>
            </a:r>
            <a:endParaRPr lang="en-US" altLang="ja-JP" sz="900" dirty="0"/>
          </a:p>
          <a:p>
            <a:endParaRPr lang="ja-JP" altLang="en-US" sz="500" dirty="0"/>
          </a:p>
          <a:p>
            <a:r>
              <a:rPr lang="ja-JP" altLang="en-US" sz="900" dirty="0"/>
              <a:t>■　B.「16:9動画＋下部静止画（バナー）」</a:t>
            </a:r>
          </a:p>
          <a:p>
            <a:r>
              <a:rPr lang="ja-JP" altLang="en-US" sz="900" dirty="0"/>
              <a:t>　　　・16:9動画</a:t>
            </a:r>
          </a:p>
          <a:p>
            <a:r>
              <a:rPr lang="ja-JP" altLang="en-US" sz="900" dirty="0"/>
              <a:t>　　　・下部静止画（誘導バナーを設定する場合は不要）</a:t>
            </a:r>
          </a:p>
          <a:p>
            <a:endParaRPr lang="ja-JP" altLang="en-US" sz="500" dirty="0"/>
          </a:p>
          <a:p>
            <a:r>
              <a:rPr lang="ja-JP" altLang="en-US" sz="900" dirty="0"/>
              <a:t>■　C.「縦長動画」</a:t>
            </a:r>
          </a:p>
          <a:p>
            <a:r>
              <a:rPr lang="ja-JP" altLang="en-US" sz="900" dirty="0"/>
              <a:t>　　　・縦長動画</a:t>
            </a:r>
          </a:p>
        </p:txBody>
      </p:sp>
      <p:pic>
        <p:nvPicPr>
          <p:cNvPr id="8" name="図 7">
            <a:extLst>
              <a:ext uri="{FF2B5EF4-FFF2-40B4-BE49-F238E27FC236}">
                <a16:creationId xmlns:a16="http://schemas.microsoft.com/office/drawing/2014/main" id="{FECC81B7-BB15-1207-E657-24255743D015}"/>
              </a:ext>
            </a:extLst>
          </p:cNvPr>
          <p:cNvPicPr>
            <a:picLocks noChangeAspect="1"/>
          </p:cNvPicPr>
          <p:nvPr/>
        </p:nvPicPr>
        <p:blipFill>
          <a:blip r:embed="rId14"/>
          <a:stretch>
            <a:fillRect/>
          </a:stretch>
        </p:blipFill>
        <p:spPr>
          <a:xfrm>
            <a:off x="407368" y="778685"/>
            <a:ext cx="4680520" cy="439780"/>
          </a:xfrm>
          <a:prstGeom prst="rect">
            <a:avLst/>
          </a:prstGeom>
        </p:spPr>
      </p:pic>
    </p:spTree>
    <p:extLst>
      <p:ext uri="{BB962C8B-B14F-4D97-AF65-F5344CB8AC3E}">
        <p14:creationId xmlns:p14="http://schemas.microsoft.com/office/powerpoint/2010/main" val="387875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0"/>
                                        </p:tgtEl>
                                      </p:cBhvr>
                                    </p:cmd>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1"/>
                                        </p:tgtEl>
                                      </p:cBhvr>
                                    </p:cmd>
                                  </p:childTnLst>
                                </p:cTn>
                              </p:par>
                            </p:childTnLst>
                          </p:cTn>
                        </p:par>
                      </p:childTnLst>
                    </p:cTn>
                  </p:par>
                </p:childTnLst>
              </p:cTn>
              <p:nextCondLst>
                <p:cond evt="onClick" delay="0">
                  <p:tgtEl>
                    <p:spTgt spid="11"/>
                  </p:tgtEl>
                </p:cond>
              </p:nextCondLst>
            </p:seq>
            <p:seq concurrent="1" nextAc="seek">
              <p:cTn id="25" restart="whenNotActive" fill="hold" evtFilter="cancelBubble" nodeType="interactiveSeq">
                <p:stCondLst>
                  <p:cond evt="onClick" delay="0">
                    <p:tgtEl>
                      <p:spTgt spid="1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3"/>
                                        </p:tgtEl>
                                      </p:cBhvr>
                                    </p:cmd>
                                  </p:childTnLst>
                                </p:cTn>
                              </p:par>
                            </p:childTnLst>
                          </p:cTn>
                        </p:par>
                      </p:childTnLst>
                    </p:cTn>
                  </p:par>
                </p:childTnLst>
              </p:cTn>
              <p:nextCondLst>
                <p:cond evt="onClick" delay="0">
                  <p:tgtEl>
                    <p:spTgt spid="13"/>
                  </p:tgtEl>
                </p:cond>
              </p:nextCondLst>
            </p:seq>
            <p:video>
              <p:cMediaNode vol="80000">
                <p:cTn id="30" fill="hold" display="0">
                  <p:stCondLst>
                    <p:cond delay="indefinite"/>
                  </p:stCondLst>
                </p:cTn>
                <p:tgtEl>
                  <p:spTgt spid="10"/>
                </p:tgtEl>
              </p:cMediaNode>
            </p:video>
            <p:video>
              <p:cMediaNode vol="80000">
                <p:cTn id="31" fill="hold" display="0">
                  <p:stCondLst>
                    <p:cond delay="indefinite"/>
                  </p:stCondLst>
                </p:cTn>
                <p:tgtEl>
                  <p:spTgt spid="11"/>
                </p:tgtEl>
              </p:cMediaNode>
            </p:video>
            <p:video>
              <p:cMediaNode vol="80000">
                <p:cTn id="32" fill="hold" display="0">
                  <p:stCondLst>
                    <p:cond delay="indefinite"/>
                  </p:stCondLst>
                </p:cTn>
                <p:tgtEl>
                  <p:spTgt spid="1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0C07D06C-47AA-A340-9CFC-5648660C8191}"/>
              </a:ext>
            </a:extLst>
          </p:cNvPr>
          <p:cNvSpPr/>
          <p:nvPr/>
        </p:nvSpPr>
        <p:spPr>
          <a:xfrm>
            <a:off x="1417496" y="5206095"/>
            <a:ext cx="2537903" cy="116027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9" name="正方形/長方形 28">
            <a:extLst>
              <a:ext uri="{FF2B5EF4-FFF2-40B4-BE49-F238E27FC236}">
                <a16:creationId xmlns:a16="http://schemas.microsoft.com/office/drawing/2014/main" id="{0DD8E1B1-BB2F-8B45-9AFE-0BDDF6160C94}"/>
              </a:ext>
            </a:extLst>
          </p:cNvPr>
          <p:cNvSpPr/>
          <p:nvPr/>
        </p:nvSpPr>
        <p:spPr>
          <a:xfrm>
            <a:off x="1417496" y="4145054"/>
            <a:ext cx="2537903" cy="1061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17496" y="2817065"/>
            <a:ext cx="2537903" cy="1336405"/>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28" name="テキスト ボックス 27"/>
          <p:cNvSpPr txBox="1"/>
          <p:nvPr/>
        </p:nvSpPr>
        <p:spPr>
          <a:xfrm>
            <a:off x="335360" y="108367"/>
            <a:ext cx="10994665"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ea typeface="+mj-ea"/>
              </a:rPr>
              <a:t>演出パターン　</a:t>
            </a:r>
            <a:r>
              <a:rPr lang="en-US" altLang="ja-JP" sz="2400" dirty="0">
                <a:latin typeface="+mj-ea"/>
                <a:ea typeface="+mj-ea"/>
              </a:rPr>
              <a:t>A.</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動画＋上下静止画」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2989013" y="3575753"/>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97327" y="1332404"/>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00817" y="1690290"/>
            <a:ext cx="2670300" cy="144016"/>
          </a:xfrm>
          <a:prstGeom prst="borderCallout2">
            <a:avLst>
              <a:gd name="adj1" fmla="val 14761"/>
              <a:gd name="adj2" fmla="val 51033"/>
              <a:gd name="adj3" fmla="val -155915"/>
              <a:gd name="adj4" fmla="val 76834"/>
              <a:gd name="adj5" fmla="val -158414"/>
              <a:gd name="adj6" fmla="val 11628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427083" y="1806277"/>
            <a:ext cx="7566281"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13147" y="238904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88439827"/>
              </p:ext>
            </p:extLst>
          </p:nvPr>
        </p:nvGraphicFramePr>
        <p:xfrm>
          <a:off x="4584700" y="2935538"/>
          <a:ext cx="6899687" cy="3589806"/>
        </p:xfrm>
        <a:graphic>
          <a:graphicData uri="http://schemas.openxmlformats.org/drawingml/2006/table">
            <a:tbl>
              <a:tblPr firstRow="1" bandRow="1">
                <a:tableStyleId>{2D5ABB26-0587-4C30-8999-92F81FD0307C}</a:tableStyleId>
              </a:tblPr>
              <a:tblGrid>
                <a:gridCol w="845954">
                  <a:extLst>
                    <a:ext uri="{9D8B030D-6E8A-4147-A177-3AD203B41FA5}">
                      <a16:colId xmlns:a16="http://schemas.microsoft.com/office/drawing/2014/main" val="2602065699"/>
                    </a:ext>
                  </a:extLst>
                </a:gridCol>
                <a:gridCol w="2017911">
                  <a:extLst>
                    <a:ext uri="{9D8B030D-6E8A-4147-A177-3AD203B41FA5}">
                      <a16:colId xmlns:a16="http://schemas.microsoft.com/office/drawing/2014/main" val="2421663902"/>
                    </a:ext>
                  </a:extLst>
                </a:gridCol>
                <a:gridCol w="2017911">
                  <a:extLst>
                    <a:ext uri="{9D8B030D-6E8A-4147-A177-3AD203B41FA5}">
                      <a16:colId xmlns:a16="http://schemas.microsoft.com/office/drawing/2014/main" val="3636727963"/>
                    </a:ext>
                  </a:extLst>
                </a:gridCol>
                <a:gridCol w="2017911">
                  <a:extLst>
                    <a:ext uri="{9D8B030D-6E8A-4147-A177-3AD203B41FA5}">
                      <a16:colId xmlns:a16="http://schemas.microsoft.com/office/drawing/2014/main" val="1182854310"/>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上部静止画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下部静止画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250px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endParaRPr lang="en-US" altLang="ja-JP" sz="1400" dirty="0">
                        <a:latin typeface="+mn-ea"/>
                      </a:endParaRPr>
                    </a:p>
                    <a:p>
                      <a:pPr algn="ctr"/>
                      <a:r>
                        <a:rPr lang="ja-JP" altLang="en-US" sz="1400" dirty="0">
                          <a:latin typeface="+mn-ea"/>
                        </a:rPr>
                        <a:t>（</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511824" y="2584001"/>
            <a:ext cx="1653293" cy="338554"/>
          </a:xfrm>
          <a:prstGeom prst="rect">
            <a:avLst/>
          </a:prstGeom>
        </p:spPr>
        <p:txBody>
          <a:bodyPr wrap="square">
            <a:spAutoFit/>
          </a:bodyPr>
          <a:lstStyle/>
          <a:p>
            <a:r>
              <a:rPr lang="ja-JP" altLang="en-US" sz="1600" b="1">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4DFD0EDB-0746-3747-9820-5DB7BD9EF0AF}"/>
              </a:ext>
            </a:extLst>
          </p:cNvPr>
          <p:cNvSpPr/>
          <p:nvPr/>
        </p:nvSpPr>
        <p:spPr>
          <a:xfrm>
            <a:off x="1417496" y="1852026"/>
            <a:ext cx="2537903" cy="9637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11986" y="188498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 name="テキスト ボックス 33">
            <a:extLst>
              <a:ext uri="{FF2B5EF4-FFF2-40B4-BE49-F238E27FC236}">
                <a16:creationId xmlns:a16="http://schemas.microsoft.com/office/drawing/2014/main" id="{50E1CD35-4D34-F143-BF8F-FFB1F5F4431C}"/>
              </a:ext>
            </a:extLst>
          </p:cNvPr>
          <p:cNvSpPr txBox="1"/>
          <p:nvPr/>
        </p:nvSpPr>
        <p:spPr>
          <a:xfrm>
            <a:off x="119336" y="6464369"/>
            <a:ext cx="4616202" cy="276999"/>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39" name="直線コネクタ 38">
            <a:extLst>
              <a:ext uri="{FF2B5EF4-FFF2-40B4-BE49-F238E27FC236}">
                <a16:creationId xmlns:a16="http://schemas.microsoft.com/office/drawing/2014/main" id="{481E3092-1F15-E347-B317-79922F20B177}"/>
              </a:ext>
            </a:extLst>
          </p:cNvPr>
          <p:cNvCxnSpPr>
            <a:cxnSpLocks/>
          </p:cNvCxnSpPr>
          <p:nvPr/>
        </p:nvCxnSpPr>
        <p:spPr>
          <a:xfrm flipV="1">
            <a:off x="767408" y="5880485"/>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52E88AAF-0D15-FA44-B373-123FE21B4B60}"/>
              </a:ext>
            </a:extLst>
          </p:cNvPr>
          <p:cNvSpPr txBox="1"/>
          <p:nvPr/>
        </p:nvSpPr>
        <p:spPr>
          <a:xfrm>
            <a:off x="2235653" y="3399065"/>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8B717118-60BF-224B-A3CD-F0333F75B069}"/>
              </a:ext>
            </a:extLst>
          </p:cNvPr>
          <p:cNvCxnSpPr>
            <a:cxnSpLocks/>
          </p:cNvCxnSpPr>
          <p:nvPr/>
        </p:nvCxnSpPr>
        <p:spPr>
          <a:xfrm>
            <a:off x="1909582" y="2777644"/>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7BB8388F-7497-894F-B3A0-D907F924BCB9}"/>
              </a:ext>
            </a:extLst>
          </p:cNvPr>
          <p:cNvSpPr txBox="1"/>
          <p:nvPr/>
        </p:nvSpPr>
        <p:spPr>
          <a:xfrm>
            <a:off x="1435542" y="3731217"/>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2" name="直線コネクタ 41">
            <a:extLst>
              <a:ext uri="{FF2B5EF4-FFF2-40B4-BE49-F238E27FC236}">
                <a16:creationId xmlns:a16="http://schemas.microsoft.com/office/drawing/2014/main" id="{C5AE629C-0E27-874F-A8B5-03C14CF98051}"/>
              </a:ext>
            </a:extLst>
          </p:cNvPr>
          <p:cNvCxnSpPr>
            <a:cxnSpLocks/>
          </p:cNvCxnSpPr>
          <p:nvPr/>
        </p:nvCxnSpPr>
        <p:spPr>
          <a:xfrm>
            <a:off x="1410485" y="296677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B586752F-340F-3F4A-83BC-2CF90F4FA649}"/>
              </a:ext>
            </a:extLst>
          </p:cNvPr>
          <p:cNvSpPr txBox="1"/>
          <p:nvPr/>
        </p:nvSpPr>
        <p:spPr>
          <a:xfrm>
            <a:off x="2250467" y="2848202"/>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5037FD53-8F68-BC4E-BECC-FDD77A7918E0}"/>
              </a:ext>
            </a:extLst>
          </p:cNvPr>
          <p:cNvSpPr txBox="1"/>
          <p:nvPr/>
        </p:nvSpPr>
        <p:spPr>
          <a:xfrm>
            <a:off x="1951379" y="4620725"/>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45" name="直線コネクタ 44">
            <a:extLst>
              <a:ext uri="{FF2B5EF4-FFF2-40B4-BE49-F238E27FC236}">
                <a16:creationId xmlns:a16="http://schemas.microsoft.com/office/drawing/2014/main" id="{E5A9CEC1-B2F3-3042-8672-48BE89E6F90B}"/>
              </a:ext>
            </a:extLst>
          </p:cNvPr>
          <p:cNvCxnSpPr>
            <a:cxnSpLocks/>
          </p:cNvCxnSpPr>
          <p:nvPr/>
        </p:nvCxnSpPr>
        <p:spPr>
          <a:xfrm>
            <a:off x="1916593" y="4180573"/>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B631DE40-D484-1C4F-8316-C9ED5DE70DA4}"/>
              </a:ext>
            </a:extLst>
          </p:cNvPr>
          <p:cNvSpPr txBox="1"/>
          <p:nvPr/>
        </p:nvSpPr>
        <p:spPr>
          <a:xfrm>
            <a:off x="1442554" y="4758788"/>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7" name="直線コネクタ 46">
            <a:extLst>
              <a:ext uri="{FF2B5EF4-FFF2-40B4-BE49-F238E27FC236}">
                <a16:creationId xmlns:a16="http://schemas.microsoft.com/office/drawing/2014/main" id="{FAB71387-EF7C-A94E-BC9A-BA7EAA650E2F}"/>
              </a:ext>
            </a:extLst>
          </p:cNvPr>
          <p:cNvCxnSpPr>
            <a:cxnSpLocks/>
          </p:cNvCxnSpPr>
          <p:nvPr/>
        </p:nvCxnSpPr>
        <p:spPr>
          <a:xfrm>
            <a:off x="1417496" y="4299142"/>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510855AF-A9BA-3649-BCC3-02DBF6FB6D2D}"/>
              </a:ext>
            </a:extLst>
          </p:cNvPr>
          <p:cNvSpPr txBox="1"/>
          <p:nvPr/>
        </p:nvSpPr>
        <p:spPr>
          <a:xfrm>
            <a:off x="2257478" y="4180573"/>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6485662A-6F36-E740-97BA-D5A01CFA031D}"/>
              </a:ext>
            </a:extLst>
          </p:cNvPr>
          <p:cNvSpPr txBox="1"/>
          <p:nvPr/>
        </p:nvSpPr>
        <p:spPr>
          <a:xfrm>
            <a:off x="1944368" y="2189533"/>
            <a:ext cx="1600159" cy="323165"/>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E0AF1C28-4408-D34F-BE3A-9A520E8BC131}"/>
              </a:ext>
            </a:extLst>
          </p:cNvPr>
          <p:cNvCxnSpPr>
            <a:cxnSpLocks/>
          </p:cNvCxnSpPr>
          <p:nvPr/>
        </p:nvCxnSpPr>
        <p:spPr>
          <a:xfrm>
            <a:off x="1910318" y="1834306"/>
            <a:ext cx="0" cy="990742"/>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6" name="テキスト ボックス 55">
            <a:extLst>
              <a:ext uri="{FF2B5EF4-FFF2-40B4-BE49-F238E27FC236}">
                <a16:creationId xmlns:a16="http://schemas.microsoft.com/office/drawing/2014/main" id="{4190C8A1-2E23-4840-9020-2E850B01951F}"/>
              </a:ext>
            </a:extLst>
          </p:cNvPr>
          <p:cNvSpPr txBox="1"/>
          <p:nvPr/>
        </p:nvSpPr>
        <p:spPr>
          <a:xfrm>
            <a:off x="1436279" y="2412521"/>
            <a:ext cx="924326"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250px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57" name="直線コネクタ 56">
            <a:extLst>
              <a:ext uri="{FF2B5EF4-FFF2-40B4-BE49-F238E27FC236}">
                <a16:creationId xmlns:a16="http://schemas.microsoft.com/office/drawing/2014/main" id="{3FF63987-37D0-F64C-B67E-1069401EA543}"/>
              </a:ext>
            </a:extLst>
          </p:cNvPr>
          <p:cNvCxnSpPr>
            <a:cxnSpLocks/>
          </p:cNvCxnSpPr>
          <p:nvPr/>
        </p:nvCxnSpPr>
        <p:spPr>
          <a:xfrm>
            <a:off x="1411221" y="1989451"/>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EEE0A758-FA91-D940-8BB1-5A36AEF31123}"/>
              </a:ext>
            </a:extLst>
          </p:cNvPr>
          <p:cNvSpPr txBox="1"/>
          <p:nvPr/>
        </p:nvSpPr>
        <p:spPr>
          <a:xfrm>
            <a:off x="2251203" y="1870882"/>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30756" y="1906076"/>
            <a:ext cx="452510" cy="226255"/>
          </a:xfrm>
          <a:prstGeom prst="rect">
            <a:avLst/>
          </a:prstGeom>
        </p:spPr>
      </p:pic>
      <p:sp>
        <p:nvSpPr>
          <p:cNvPr id="51" name="スライド番号プレースホルダー 4">
            <a:extLst>
              <a:ext uri="{FF2B5EF4-FFF2-40B4-BE49-F238E27FC236}">
                <a16:creationId xmlns:a16="http://schemas.microsoft.com/office/drawing/2014/main" id="{9CAC1D9F-BED5-8948-A4CF-8D6ABC9800E6}"/>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15</a:t>
            </a:fld>
            <a:endParaRPr kumimoji="1" lang="ja-JP" altLang="en-US"/>
          </a:p>
        </p:txBody>
      </p:sp>
      <p:sp>
        <p:nvSpPr>
          <p:cNvPr id="38" name="テキスト ボックス 37">
            <a:extLst>
              <a:ext uri="{FF2B5EF4-FFF2-40B4-BE49-F238E27FC236}">
                <a16:creationId xmlns:a16="http://schemas.microsoft.com/office/drawing/2014/main" id="{93017460-A16A-5F42-9B65-8E132C0986FE}"/>
              </a:ext>
            </a:extLst>
          </p:cNvPr>
          <p:cNvSpPr txBox="1"/>
          <p:nvPr/>
        </p:nvSpPr>
        <p:spPr>
          <a:xfrm>
            <a:off x="4427083" y="2257127"/>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6" name="図 5">
            <a:extLst>
              <a:ext uri="{FF2B5EF4-FFF2-40B4-BE49-F238E27FC236}">
                <a16:creationId xmlns:a16="http://schemas.microsoft.com/office/drawing/2014/main" id="{93C6AC74-8199-C52A-322D-1C35AECCDA00}"/>
              </a:ext>
            </a:extLst>
          </p:cNvPr>
          <p:cNvPicPr>
            <a:picLocks noChangeAspect="1"/>
          </p:cNvPicPr>
          <p:nvPr/>
        </p:nvPicPr>
        <p:blipFill>
          <a:blip r:embed="rId5"/>
          <a:stretch>
            <a:fillRect/>
          </a:stretch>
        </p:blipFill>
        <p:spPr>
          <a:xfrm>
            <a:off x="425040" y="859623"/>
            <a:ext cx="4734856" cy="444885"/>
          </a:xfrm>
          <a:prstGeom prst="rect">
            <a:avLst/>
          </a:prstGeom>
        </p:spPr>
      </p:pic>
    </p:spTree>
    <p:extLst>
      <p:ext uri="{BB962C8B-B14F-4D97-AF65-F5344CB8AC3E}">
        <p14:creationId xmlns:p14="http://schemas.microsoft.com/office/powerpoint/2010/main" val="22642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4DFD0EDB-0746-3747-9820-5DB7BD9EF0AF}"/>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20" name="正方形/長方形 19">
            <a:extLst>
              <a:ext uri="{FF2B5EF4-FFF2-40B4-BE49-F238E27FC236}">
                <a16:creationId xmlns:a16="http://schemas.microsoft.com/office/drawing/2014/main" id="{2604041A-6531-AD4C-A894-0F024B7D4311}"/>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22" name="図 21">
            <a:extLst>
              <a:ext uri="{FF2B5EF4-FFF2-40B4-BE49-F238E27FC236}">
                <a16:creationId xmlns:a16="http://schemas.microsoft.com/office/drawing/2014/main" id="{517B75D6-3274-ED49-8450-D758DF0F2C52}"/>
              </a:ext>
            </a:extLst>
          </p:cNvPr>
          <p:cNvPicPr>
            <a:picLocks noChangeAspect="1"/>
          </p:cNvPicPr>
          <p:nvPr/>
        </p:nvPicPr>
        <p:blipFill>
          <a:blip r:embed="rId3"/>
          <a:stretch>
            <a:fillRect/>
          </a:stretch>
        </p:blipFill>
        <p:spPr>
          <a:xfrm>
            <a:off x="1450205" y="1589046"/>
            <a:ext cx="2537903" cy="140535"/>
          </a:xfrm>
          <a:prstGeom prst="rect">
            <a:avLst/>
          </a:prstGeom>
        </p:spPr>
      </p:pic>
      <p:sp>
        <p:nvSpPr>
          <p:cNvPr id="28" name="テキスト ボックス 27"/>
          <p:cNvSpPr txBox="1"/>
          <p:nvPr/>
        </p:nvSpPr>
        <p:spPr>
          <a:xfrm>
            <a:off x="335360" y="150835"/>
            <a:ext cx="11426713"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rPr>
              <a:t>演出パターン　</a:t>
            </a:r>
            <a:r>
              <a:rPr lang="en-US" altLang="ja-JP" sz="2400" dirty="0">
                <a:latin typeface="+mj-ea"/>
                <a:ea typeface="+mj-ea"/>
              </a:rPr>
              <a:t>B.</a:t>
            </a:r>
            <a:r>
              <a:rPr lang="ja-JP" altLang="en-US" sz="2400" dirty="0">
                <a:latin typeface="+mj-ea"/>
                <a:ea typeface="+mj-ea"/>
              </a:rPr>
              <a:t>「</a:t>
            </a:r>
            <a:r>
              <a:rPr lang="en-US" altLang="ja-JP" sz="2400" dirty="0">
                <a:latin typeface="+mj-ea"/>
                <a:ea typeface="+mj-ea"/>
              </a:rPr>
              <a:t>16:9</a:t>
            </a:r>
            <a:r>
              <a:rPr lang="ja-JP" altLang="en-US" sz="2400" dirty="0">
                <a:latin typeface="+mj-ea"/>
                <a:ea typeface="+mj-ea"/>
              </a:rPr>
              <a:t>動画＋下部静止画（バナー）」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330602" y="1380527"/>
            <a:ext cx="5452953" cy="461665"/>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330602" y="1877850"/>
            <a:ext cx="7200800" cy="276999"/>
          </a:xfrm>
          <a:prstGeom prst="rect">
            <a:avLst/>
          </a:prstGeom>
          <a:noFill/>
        </p:spPr>
        <p:txBody>
          <a:bodyPr wrap="square" rtlCol="0">
            <a:spAutoFit/>
          </a:bodyPr>
          <a:lstStyle/>
          <a:p>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latin typeface="メイリオ" panose="020B0604030504040204" pitchFamily="50" charset="-128"/>
                <a:ea typeface="メイリオ" panose="020B0604030504040204" pitchFamily="50" charset="-128"/>
              </a:rPr>
              <a:t>上部より</a:t>
            </a:r>
            <a:r>
              <a:rPr lang="en-US" altLang="ja-JP" sz="1200" dirty="0">
                <a:latin typeface="メイリオ" panose="020B0604030504040204" pitchFamily="50" charset="-128"/>
                <a:ea typeface="メイリオ" panose="020B0604030504040204" pitchFamily="50" charset="-128"/>
              </a:rPr>
              <a:t>55</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下、右端より</a:t>
            </a:r>
            <a:r>
              <a:rPr lang="en-US" altLang="ja-JP" sz="1200" dirty="0">
                <a:latin typeface="メイリオ" panose="020B0604030504040204" pitchFamily="50" charset="-128"/>
                <a:ea typeface="メイリオ" panose="020B0604030504040204" pitchFamily="50" charset="-128"/>
              </a:rPr>
              <a:t>10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の位置に、横</a:t>
            </a:r>
            <a:r>
              <a:rPr lang="en-US" altLang="ja-JP" sz="1200" dirty="0">
                <a:latin typeface="メイリオ" panose="020B0604030504040204" pitchFamily="50" charset="-128"/>
                <a:ea typeface="メイリオ" panose="020B0604030504040204" pitchFamily="50" charset="-128"/>
              </a:rPr>
              <a:t>60</a:t>
            </a:r>
            <a:r>
              <a:rPr lang="en" altLang="ja-JP" sz="1200" dirty="0">
                <a:latin typeface="メイリオ" panose="020B0604030504040204" pitchFamily="50" charset="-128"/>
                <a:ea typeface="メイリオ" panose="020B0604030504040204" pitchFamily="50" charset="-128"/>
              </a:rPr>
              <a:t>px </a:t>
            </a:r>
            <a:r>
              <a:rPr lang="ja-JP" altLang="en-US" sz="1200" dirty="0">
                <a:latin typeface="メイリオ" panose="020B0604030504040204" pitchFamily="50" charset="-128"/>
                <a:ea typeface="メイリオ" panose="020B0604030504040204" pitchFamily="50" charset="-128"/>
              </a:rPr>
              <a:t>縦</a:t>
            </a:r>
            <a:r>
              <a:rPr lang="en-US" altLang="ja-JP" sz="1200" dirty="0">
                <a:latin typeface="メイリオ" panose="020B0604030504040204" pitchFamily="50" charset="-128"/>
                <a:ea typeface="メイリオ" panose="020B0604030504040204" pitchFamily="50" charset="-128"/>
              </a:rPr>
              <a:t>30</a:t>
            </a:r>
            <a:r>
              <a:rPr lang="en" altLang="ja-JP" sz="1200" dirty="0">
                <a:latin typeface="メイリオ" panose="020B0604030504040204" pitchFamily="50" charset="-128"/>
                <a:ea typeface="メイリオ" panose="020B0604030504040204" pitchFamily="50" charset="-128"/>
              </a:rPr>
              <a:t>px</a:t>
            </a:r>
            <a:r>
              <a:rPr lang="ja-JP" altLang="en-US" sz="1200" dirty="0">
                <a:latin typeface="メイリオ" panose="020B0604030504040204" pitchFamily="50" charset="-128"/>
                <a:ea typeface="メイリオ" panose="020B0604030504040204" pitchFamily="50" charset="-128"/>
              </a:rPr>
              <a:t>のスキップボタンが配置されます</a:t>
            </a:r>
            <a:endParaRPr lang="ja-JP" altLang="en-US" sz="12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3510146708"/>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t>16:9</a:t>
                      </a:r>
                      <a:r>
                        <a:rPr kumimoji="1" lang="ja-JP" altLang="en-US" sz="1400" b="1"/>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静止画（誘導バナー）</a:t>
                      </a:r>
                      <a:endParaRPr kumimoji="1" lang="en-US" altLang="ja-JP" sz="1400" b="1" dirty="0"/>
                    </a:p>
                    <a:p>
                      <a:pPr algn="ctr"/>
                      <a:r>
                        <a:rPr kumimoji="1" lang="en-US" altLang="ja-JP" sz="1000" b="0" dirty="0"/>
                        <a:t>※</a:t>
                      </a:r>
                      <a:r>
                        <a:rPr kumimoji="1" lang="ja-JP" altLang="en-US" sz="1000" b="0"/>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chemeClr val="tx1"/>
                          </a:solidFill>
                        </a:rPr>
                        <a:t>200KB</a:t>
                      </a:r>
                      <a:r>
                        <a:rPr kumimoji="1" lang="ja-JP" altLang="en-US" sz="1400" b="0">
                          <a:solidFill>
                            <a:schemeClr val="tx1"/>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t>-</a:t>
                      </a:r>
                      <a:endParaRPr kumimoji="1" lang="ja-JP" altLang="en-US" sz="1400" b="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39816" y="2432649"/>
            <a:ext cx="1653293" cy="338554"/>
          </a:xfrm>
          <a:prstGeom prst="rect">
            <a:avLst/>
          </a:prstGeom>
        </p:spPr>
        <p:txBody>
          <a:bodyPr wrap="square">
            <a:spAutoFit/>
          </a:bodyPr>
          <a:lstStyle/>
          <a:p>
            <a:r>
              <a:rPr lang="ja-JP" altLang="en-US" sz="1600" b="1">
                <a:latin typeface="メイリオ" panose="020B0604030504040204" pitchFamily="50" charset="-128"/>
                <a:ea typeface="メイリオ" panose="020B0604030504040204" pitchFamily="50" charset="-128"/>
              </a:rPr>
              <a:t>入稿仕様</a:t>
            </a:r>
            <a:endParaRPr lang="en-US" altLang="ja-JP" sz="1600" b="1" dirty="0">
              <a:latin typeface="メイリオ" panose="020B0604030504040204" pitchFamily="50" charset="-128"/>
              <a:ea typeface="メイリオ" panose="020B0604030504040204" pitchFamily="50" charset="-128"/>
            </a:endParaRPr>
          </a:p>
        </p:txBody>
      </p:sp>
      <p:pic>
        <p:nvPicPr>
          <p:cNvPr id="23" name="図 22">
            <a:extLst>
              <a:ext uri="{FF2B5EF4-FFF2-40B4-BE49-F238E27FC236}">
                <a16:creationId xmlns:a16="http://schemas.microsoft.com/office/drawing/2014/main" id="{47B6DDAB-5953-A849-B871-948003798242}"/>
              </a:ext>
            </a:extLst>
          </p:cNvPr>
          <p:cNvPicPr>
            <a:picLocks noChangeAspect="1"/>
          </p:cNvPicPr>
          <p:nvPr/>
        </p:nvPicPr>
        <p:blipFill>
          <a:blip r:embed="rId4"/>
          <a:stretch>
            <a:fillRect/>
          </a:stretch>
        </p:blipFill>
        <p:spPr>
          <a:xfrm>
            <a:off x="3445419" y="1815526"/>
            <a:ext cx="452510" cy="226255"/>
          </a:xfrm>
          <a:prstGeom prst="rect">
            <a:avLst/>
          </a:prstGeom>
        </p:spPr>
      </p:pic>
      <p:sp>
        <p:nvSpPr>
          <p:cNvPr id="26" name="テキスト ボックス 25">
            <a:extLst>
              <a:ext uri="{FF2B5EF4-FFF2-40B4-BE49-F238E27FC236}">
                <a16:creationId xmlns:a16="http://schemas.microsoft.com/office/drawing/2014/main" id="{35A8A832-1198-0948-894C-56C4A6C1E65F}"/>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594DFDCA-A811-674A-86AC-A03575A1A588}"/>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A4859BD-D7CA-6C45-A3D9-B8EE0938E16F}"/>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470D0BB6-FFA5-2847-A7D6-20593CEDF131}"/>
              </a:ext>
            </a:extLst>
          </p:cNvPr>
          <p:cNvSpPr txBox="1"/>
          <p:nvPr/>
        </p:nvSpPr>
        <p:spPr>
          <a:xfrm>
            <a:off x="245763" y="6536377"/>
            <a:ext cx="4616202" cy="276999"/>
          </a:xfrm>
          <a:prstGeom prst="rect">
            <a:avLst/>
          </a:prstGeom>
          <a:noFill/>
        </p:spPr>
        <p:txBody>
          <a:bodyPr wrap="square" rtlCol="0">
            <a:spAutoFit/>
          </a:bodyPr>
          <a:lstStyle/>
          <a:p>
            <a:r>
              <a:rPr lang="ja-JP" altLang="en-US" sz="1200">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latin typeface="Meiryo" panose="020B0604030504040204" pitchFamily="34" charset="-128"/>
                <a:ea typeface="Meiryo" panose="020B0604030504040204" pitchFamily="34" charset="-128"/>
                <a:cs typeface="メイリオ" panose="020B0604030504040204" pitchFamily="50" charset="-128"/>
              </a:rPr>
              <a:t>16</a:t>
            </a:r>
            <a:r>
              <a:rPr lang="ja-JP" altLang="en-US" sz="1200">
                <a:latin typeface="Meiryo" panose="020B0604030504040204" pitchFamily="34" charset="-128"/>
                <a:ea typeface="Meiryo" panose="020B0604030504040204" pitchFamily="34" charset="-128"/>
                <a:cs typeface="メイリオ" panose="020B0604030504040204" pitchFamily="50" charset="-128"/>
              </a:rPr>
              <a:t>進数で指定いただけます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29" name="直線コネクタ 28">
            <a:extLst>
              <a:ext uri="{FF2B5EF4-FFF2-40B4-BE49-F238E27FC236}">
                <a16:creationId xmlns:a16="http://schemas.microsoft.com/office/drawing/2014/main" id="{4CC585BF-55D0-DE4C-9A4D-991F30C1D907}"/>
              </a:ext>
            </a:extLst>
          </p:cNvPr>
          <p:cNvCxnSpPr>
            <a:cxnSpLocks/>
          </p:cNvCxnSpPr>
          <p:nvPr/>
        </p:nvCxnSpPr>
        <p:spPr>
          <a:xfrm flipV="1">
            <a:off x="551384" y="1973227"/>
            <a:ext cx="1380660" cy="439875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1CA81DEC-FEF2-CD42-B11D-2DE80A2876CB}"/>
              </a:ext>
            </a:extLst>
          </p:cNvPr>
          <p:cNvCxnSpPr>
            <a:cxnSpLocks/>
          </p:cNvCxnSpPr>
          <p:nvPr/>
        </p:nvCxnSpPr>
        <p:spPr>
          <a:xfrm flipV="1">
            <a:off x="551384" y="5799127"/>
            <a:ext cx="1261776" cy="57285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CC2AE881-A7DA-F244-B806-D3360682CA95}"/>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0153BDFF-5BCC-B547-80A3-F1EFBAAAA960}"/>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E17F9C4E-BA94-7A4A-9271-22CC51D3E1F3}"/>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D04AC3B6-86CA-5A4A-BA35-8DE968439CBD}"/>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39" name="直線コネクタ 38">
            <a:extLst>
              <a:ext uri="{FF2B5EF4-FFF2-40B4-BE49-F238E27FC236}">
                <a16:creationId xmlns:a16="http://schemas.microsoft.com/office/drawing/2014/main" id="{B7E285E6-D9D3-9748-8F39-9125EBCC3A1B}"/>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3C3B5743-CC19-2B4F-A4F7-F6C29F5B4ED9}"/>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41" name="直線コネクタ 40">
            <a:extLst>
              <a:ext uri="{FF2B5EF4-FFF2-40B4-BE49-F238E27FC236}">
                <a16:creationId xmlns:a16="http://schemas.microsoft.com/office/drawing/2014/main" id="{4B68075F-AA64-9A44-9F1F-E95B8CF482F9}"/>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46015EA2-2AD8-DC49-8E13-E6B67201E6B6}"/>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44" name="スライド番号プレースホルダー 4">
            <a:extLst>
              <a:ext uri="{FF2B5EF4-FFF2-40B4-BE49-F238E27FC236}">
                <a16:creationId xmlns:a16="http://schemas.microsoft.com/office/drawing/2014/main" id="{C1AEFF26-8C51-5847-96C9-EFACD7A9A085}"/>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16</a:t>
            </a:fld>
            <a:endParaRPr kumimoji="1" lang="ja-JP" altLang="en-US"/>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4303148" y="2079516"/>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4" name="図 3">
            <a:extLst>
              <a:ext uri="{FF2B5EF4-FFF2-40B4-BE49-F238E27FC236}">
                <a16:creationId xmlns:a16="http://schemas.microsoft.com/office/drawing/2014/main" id="{72195F02-1EC7-14EB-C8AF-CBF4AE271BEF}"/>
              </a:ext>
            </a:extLst>
          </p:cNvPr>
          <p:cNvPicPr>
            <a:picLocks noChangeAspect="1"/>
          </p:cNvPicPr>
          <p:nvPr/>
        </p:nvPicPr>
        <p:blipFill>
          <a:blip r:embed="rId5"/>
          <a:stretch>
            <a:fillRect/>
          </a:stretch>
        </p:blipFill>
        <p:spPr>
          <a:xfrm>
            <a:off x="425040" y="859623"/>
            <a:ext cx="4734856" cy="444885"/>
          </a:xfrm>
          <a:prstGeom prst="rect">
            <a:avLst/>
          </a:prstGeom>
        </p:spPr>
      </p:pic>
    </p:spTree>
    <p:extLst>
      <p:ext uri="{BB962C8B-B14F-4D97-AF65-F5344CB8AC3E}">
        <p14:creationId xmlns:p14="http://schemas.microsoft.com/office/powerpoint/2010/main" val="126417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正方形/長方形 38">
            <a:extLst>
              <a:ext uri="{FF2B5EF4-FFF2-40B4-BE49-F238E27FC236}">
                <a16:creationId xmlns:a16="http://schemas.microsoft.com/office/drawing/2014/main" id="{192D5747-C441-DF49-91D3-8AF35D48A1A2}"/>
              </a:ext>
            </a:extLst>
          </p:cNvPr>
          <p:cNvSpPr>
            <a:spLocks noChangeAspect="1"/>
          </p:cNvSpPr>
          <p:nvPr/>
        </p:nvSpPr>
        <p:spPr>
          <a:xfrm>
            <a:off x="1280175" y="1809193"/>
            <a:ext cx="2449092" cy="4809521"/>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テキスト ボックス 27"/>
          <p:cNvSpPr txBox="1"/>
          <p:nvPr/>
        </p:nvSpPr>
        <p:spPr>
          <a:xfrm>
            <a:off x="357919" y="244373"/>
            <a:ext cx="9352059" cy="830997"/>
          </a:xfrm>
          <a:prstGeom prst="rect">
            <a:avLst/>
          </a:prstGeom>
          <a:noFill/>
        </p:spPr>
        <p:txBody>
          <a:bodyPr wrap="square" rtlCol="0">
            <a:spAutoFit/>
          </a:bodyPr>
          <a:lstStyle/>
          <a:p>
            <a:r>
              <a:rPr lang="ja-JP" altLang="en-US" sz="2400" dirty="0">
                <a:latin typeface="+mj-ea"/>
                <a:ea typeface="+mj-ea"/>
              </a:rPr>
              <a:t>クリエイティブガイドライン</a:t>
            </a:r>
            <a:endParaRPr lang="en-US" altLang="ja-JP" sz="2400" dirty="0">
              <a:latin typeface="+mj-ea"/>
              <a:ea typeface="+mj-ea"/>
            </a:endParaRPr>
          </a:p>
          <a:p>
            <a:r>
              <a:rPr lang="ja-JP" altLang="en-US" sz="2400" dirty="0">
                <a:latin typeface="+mj-ea"/>
              </a:rPr>
              <a:t>演出パターン</a:t>
            </a:r>
            <a:r>
              <a:rPr lang="ja-JP" altLang="en-US" sz="2400" dirty="0">
                <a:latin typeface="+mj-ea"/>
                <a:ea typeface="+mj-ea"/>
              </a:rPr>
              <a:t>　</a:t>
            </a:r>
            <a:r>
              <a:rPr lang="en-US" altLang="ja-JP" sz="2400" dirty="0">
                <a:latin typeface="+mj-ea"/>
                <a:ea typeface="+mj-ea"/>
              </a:rPr>
              <a:t>C.</a:t>
            </a:r>
            <a:r>
              <a:rPr lang="ja-JP" altLang="en-US" sz="2400" dirty="0">
                <a:latin typeface="+mj-ea"/>
                <a:ea typeface="+mj-ea"/>
              </a:rPr>
              <a:t>「縦長動画」 入稿仕様</a:t>
            </a:r>
          </a:p>
        </p:txBody>
      </p:sp>
      <p:sp>
        <p:nvSpPr>
          <p:cNvPr id="5" name="正方形/長方形 4">
            <a:extLst>
              <a:ext uri="{FF2B5EF4-FFF2-40B4-BE49-F238E27FC236}">
                <a16:creationId xmlns:a16="http://schemas.microsoft.com/office/drawing/2014/main" id="{D93C2C10-F8AD-F044-BB27-4E1262C7832A}"/>
              </a:ext>
            </a:extLst>
          </p:cNvPr>
          <p:cNvSpPr/>
          <p:nvPr/>
        </p:nvSpPr>
        <p:spPr>
          <a:xfrm>
            <a:off x="3779861" y="3780577"/>
            <a:ext cx="261610" cy="369332"/>
          </a:xfrm>
          <a:prstGeom prst="rect">
            <a:avLst/>
          </a:prstGeom>
        </p:spPr>
        <p:txBody>
          <a:bodyPr wrap="none">
            <a:spAutoFit/>
          </a:bodyPr>
          <a:lstStyle/>
          <a:p>
            <a:r>
              <a:rPr lang="ja-JP" altLang="en-US">
                <a:solidFill>
                  <a:srgbClr val="000000"/>
                </a:solidFill>
                <a:latin typeface="Meiryo" panose="020B0604030504040204" pitchFamily="34" charset="-128"/>
                <a:ea typeface="Meiryo" panose="020B0604030504040204" pitchFamily="34" charset="-128"/>
              </a:rPr>
              <a:t> </a:t>
            </a:r>
            <a:endParaRPr lang="ja-JP" altLang="en-US">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1B9E1C24-3C18-6547-B576-9FC14CB8E8A7}"/>
              </a:ext>
            </a:extLst>
          </p:cNvPr>
          <p:cNvSpPr txBox="1"/>
          <p:nvPr/>
        </p:nvSpPr>
        <p:spPr>
          <a:xfrm>
            <a:off x="1256569" y="1439063"/>
            <a:ext cx="1895510" cy="338554"/>
          </a:xfrm>
          <a:prstGeom prst="rect">
            <a:avLst/>
          </a:prstGeom>
          <a:noFill/>
        </p:spPr>
        <p:txBody>
          <a:bodyPr wrap="square" rtlCol="0">
            <a:spAutoFit/>
          </a:bodyPr>
          <a:lstStyle/>
          <a:p>
            <a:r>
              <a:rPr lang="ja-JP" altLang="en-US" sz="1600" b="1" dirty="0">
                <a:latin typeface="Meiryo" panose="020B0604030504040204" pitchFamily="34" charset="-128"/>
                <a:ea typeface="Meiryo" panose="020B0604030504040204" pitchFamily="34" charset="-128"/>
              </a:rPr>
              <a:t>演出</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縦長</a:t>
            </a:r>
            <a:r>
              <a:rPr lang="en-US" altLang="ja-JP" sz="1600" b="1" dirty="0">
                <a:latin typeface="Meiryo" panose="020B0604030504040204" pitchFamily="34" charset="-128"/>
                <a:ea typeface="Meiryo" panose="020B0604030504040204" pitchFamily="34" charset="-128"/>
              </a:rPr>
              <a:t>)</a:t>
            </a:r>
            <a:r>
              <a:rPr lang="ja-JP" altLang="en-US" sz="1600" b="1" dirty="0">
                <a:latin typeface="Meiryo" panose="020B0604030504040204" pitchFamily="34" charset="-128"/>
                <a:ea typeface="Meiryo" panose="020B0604030504040204" pitchFamily="34" charset="-128"/>
              </a:rPr>
              <a:t>動画</a:t>
            </a:r>
          </a:p>
        </p:txBody>
      </p:sp>
      <p:sp>
        <p:nvSpPr>
          <p:cNvPr id="13" name="テキスト ボックス 12">
            <a:extLst>
              <a:ext uri="{FF2B5EF4-FFF2-40B4-BE49-F238E27FC236}">
                <a16:creationId xmlns:a16="http://schemas.microsoft.com/office/drawing/2014/main" id="{16813163-E83C-CF49-A329-6C8B481FB279}"/>
              </a:ext>
            </a:extLst>
          </p:cNvPr>
          <p:cNvSpPr txBox="1"/>
          <p:nvPr/>
        </p:nvSpPr>
        <p:spPr>
          <a:xfrm>
            <a:off x="4221440" y="1454846"/>
            <a:ext cx="5452953" cy="461665"/>
          </a:xfrm>
          <a:prstGeom prst="rect">
            <a:avLst/>
          </a:prstGeom>
          <a:noFill/>
        </p:spPr>
        <p:txBody>
          <a:bodyPr wrap="square" rtlCol="0">
            <a:spAutoFit/>
          </a:bodyPr>
          <a:lstStyle/>
          <a:p>
            <a:r>
              <a:rPr lang="en-US" altLang="ja-JP" sz="1200" dirty="0">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sp>
        <p:nvSpPr>
          <p:cNvPr id="14" name="線吹き出し 2 (枠付き) 13">
            <a:extLst>
              <a:ext uri="{FF2B5EF4-FFF2-40B4-BE49-F238E27FC236}">
                <a16:creationId xmlns:a16="http://schemas.microsoft.com/office/drawing/2014/main" id="{F870369E-74C0-FE40-ADA8-4011538CB021}"/>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線吹き出し 2 (枠付き) 14">
            <a:extLst>
              <a:ext uri="{FF2B5EF4-FFF2-40B4-BE49-F238E27FC236}">
                <a16:creationId xmlns:a16="http://schemas.microsoft.com/office/drawing/2014/main" id="{BCE41BEA-4543-CE4D-80DB-E8656D375C94}"/>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43F6EE26-0E79-824A-8C97-C62A1E4E2CD8}"/>
              </a:ext>
            </a:extLst>
          </p:cNvPr>
          <p:cNvSpPr txBox="1"/>
          <p:nvPr/>
        </p:nvSpPr>
        <p:spPr>
          <a:xfrm>
            <a:off x="4221440" y="1850601"/>
            <a:ext cx="6290024" cy="461665"/>
          </a:xfrm>
          <a:prstGeom prst="rect">
            <a:avLst/>
          </a:prstGeom>
          <a:noFill/>
        </p:spPr>
        <p:txBody>
          <a:bodyPr wrap="square" rtlCol="0">
            <a:spAutoFit/>
          </a:bodyPr>
          <a:lstStyle/>
          <a:p>
            <a:r>
              <a:rPr lang="ja-JP" altLang="en-US" sz="1200" dirty="0">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latin typeface="Meiryo" panose="020B0604030504040204" pitchFamily="34" charset="-128"/>
              <a:ea typeface="Meiryo" panose="020B0604030504040204" pitchFamily="34" charset="-128"/>
              <a:cs typeface="メイリオ" panose="020B0604030504040204" pitchFamily="50" charset="-128"/>
            </a:endParaRPr>
          </a:p>
          <a:p>
            <a:r>
              <a:rPr lang="ja-JP" altLang="en-US" sz="1200" dirty="0">
                <a:latin typeface="Meiryo" panose="020B0604030504040204" pitchFamily="34" charset="-128"/>
                <a:ea typeface="Meiryo" panose="020B0604030504040204" pitchFamily="34" charset="-128"/>
              </a:rPr>
              <a:t>上部より</a:t>
            </a:r>
            <a:r>
              <a:rPr lang="en-US" altLang="ja-JP" sz="1200" dirty="0">
                <a:latin typeface="Meiryo" panose="020B0604030504040204" pitchFamily="34" charset="-128"/>
                <a:ea typeface="Meiryo" panose="020B0604030504040204" pitchFamily="34" charset="-128"/>
              </a:rPr>
              <a:t>55</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下、右端より</a:t>
            </a:r>
            <a:r>
              <a:rPr lang="en-US" altLang="ja-JP" sz="1200" dirty="0">
                <a:latin typeface="Meiryo" panose="020B0604030504040204" pitchFamily="34" charset="-128"/>
                <a:ea typeface="Meiryo" panose="020B0604030504040204" pitchFamily="34" charset="-128"/>
              </a:rPr>
              <a:t>10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の位置に、横</a:t>
            </a:r>
            <a:r>
              <a:rPr lang="en-US" altLang="ja-JP" sz="1200" dirty="0">
                <a:latin typeface="Meiryo" panose="020B0604030504040204" pitchFamily="34" charset="-128"/>
                <a:ea typeface="Meiryo" panose="020B0604030504040204" pitchFamily="34" charset="-128"/>
              </a:rPr>
              <a:t>60</a:t>
            </a:r>
            <a:r>
              <a:rPr lang="en" altLang="ja-JP" sz="1200" dirty="0">
                <a:latin typeface="Meiryo" panose="020B0604030504040204" pitchFamily="34" charset="-128"/>
                <a:ea typeface="Meiryo" panose="020B0604030504040204" pitchFamily="34" charset="-128"/>
              </a:rPr>
              <a:t>px </a:t>
            </a:r>
            <a:r>
              <a:rPr lang="ja-JP" altLang="en-US" sz="1200" dirty="0">
                <a:latin typeface="Meiryo" panose="020B0604030504040204" pitchFamily="34" charset="-128"/>
                <a:ea typeface="Meiryo" panose="020B0604030504040204" pitchFamily="34" charset="-128"/>
              </a:rPr>
              <a:t>縦</a:t>
            </a:r>
            <a:r>
              <a:rPr lang="en-US" altLang="ja-JP" sz="1200" dirty="0">
                <a:latin typeface="Meiryo" panose="020B0604030504040204" pitchFamily="34" charset="-128"/>
                <a:ea typeface="Meiryo" panose="020B0604030504040204" pitchFamily="34" charset="-128"/>
              </a:rPr>
              <a:t>30</a:t>
            </a:r>
            <a:r>
              <a:rPr lang="en" altLang="ja-JP" sz="1200" dirty="0">
                <a:latin typeface="Meiryo" panose="020B0604030504040204" pitchFamily="34" charset="-128"/>
                <a:ea typeface="Meiryo" panose="020B0604030504040204" pitchFamily="34" charset="-128"/>
              </a:rPr>
              <a:t>px</a:t>
            </a:r>
            <a:r>
              <a:rPr lang="ja-JP" altLang="en-US" sz="1200" dirty="0">
                <a:latin typeface="Meiryo" panose="020B0604030504040204" pitchFamily="34" charset="-128"/>
                <a:ea typeface="Meiryo" panose="020B0604030504040204" pitchFamily="34" charset="-128"/>
              </a:rPr>
              <a:t>のボタンが配置されます</a:t>
            </a:r>
            <a:endParaRPr lang="ja-JP" altLang="en-US" sz="1200" dirty="0">
              <a:latin typeface="Meiryo" panose="020B0604030504040204" pitchFamily="34" charset="-128"/>
              <a:ea typeface="Meiryo" panose="020B0604030504040204" pitchFamily="34" charset="-128"/>
              <a:cs typeface="メイリオ" panose="020B0604030504040204" pitchFamily="50" charset="-128"/>
            </a:endParaRPr>
          </a:p>
        </p:txBody>
      </p:sp>
      <p:cxnSp>
        <p:nvCxnSpPr>
          <p:cNvPr id="30" name="直線コネクタ 29">
            <a:extLst>
              <a:ext uri="{FF2B5EF4-FFF2-40B4-BE49-F238E27FC236}">
                <a16:creationId xmlns:a16="http://schemas.microsoft.com/office/drawing/2014/main" id="{094601A5-18A3-1C41-B30B-153735500DBC}"/>
              </a:ext>
            </a:extLst>
          </p:cNvPr>
          <p:cNvCxnSpPr>
            <a:cxnSpLocks/>
          </p:cNvCxnSpPr>
          <p:nvPr/>
        </p:nvCxnSpPr>
        <p:spPr>
          <a:xfrm>
            <a:off x="4201837" y="2593865"/>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25" name="表 24">
            <a:extLst>
              <a:ext uri="{FF2B5EF4-FFF2-40B4-BE49-F238E27FC236}">
                <a16:creationId xmlns:a16="http://schemas.microsoft.com/office/drawing/2014/main" id="{757EC282-A430-9347-960C-3E153E69802B}"/>
              </a:ext>
            </a:extLst>
          </p:cNvPr>
          <p:cNvGraphicFramePr>
            <a:graphicFrameLocks noGrp="1"/>
          </p:cNvGraphicFramePr>
          <p:nvPr>
            <p:extLst>
              <p:ext uri="{D42A27DB-BD31-4B8C-83A1-F6EECF244321}">
                <p14:modId xmlns:p14="http://schemas.microsoft.com/office/powerpoint/2010/main" val="2535357848"/>
              </p:ext>
            </p:extLst>
          </p:nvPr>
        </p:nvGraphicFramePr>
        <p:xfrm>
          <a:off x="4431790" y="2933907"/>
          <a:ext cx="6444877" cy="2871357"/>
        </p:xfrm>
        <a:graphic>
          <a:graphicData uri="http://schemas.openxmlformats.org/drawingml/2006/table">
            <a:tbl>
              <a:tblPr firstRow="1" bandRow="1">
                <a:tableStyleId>{2D5ABB26-0587-4C30-8999-92F81FD0307C}</a:tableStyleId>
              </a:tblPr>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p>
                      <a:pPr algn="ct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t>縦長動画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695808">
                <a:tc>
                  <a:txBody>
                    <a:bodyPr/>
                    <a:lstStyle/>
                    <a:p>
                      <a:pPr algn="ctr"/>
                      <a:r>
                        <a:rPr kumimoji="1" lang="ja-JP" altLang="en-US" sz="1200" b="1"/>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横</a:t>
                      </a:r>
                      <a:r>
                        <a:rPr lang="en-US" altLang="ja-JP" sz="1400" dirty="0">
                          <a:latin typeface="+mn-ea"/>
                        </a:rPr>
                        <a:t>640px × </a:t>
                      </a:r>
                      <a:r>
                        <a:rPr lang="ja-JP" altLang="en-US" sz="1400" dirty="0">
                          <a:latin typeface="+mn-ea"/>
                        </a:rPr>
                        <a:t>縦</a:t>
                      </a:r>
                      <a:r>
                        <a:rPr lang="en-US" altLang="ja-JP" sz="1400" dirty="0">
                          <a:latin typeface="+mn-ea"/>
                        </a:rPr>
                        <a:t>1284px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動画容量</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latin typeface="+mn-ea"/>
                        </a:rPr>
                        <a:t>30MB</a:t>
                      </a:r>
                      <a:r>
                        <a:rPr lang="ja-JP" altLang="en-US" sz="1400" dirty="0">
                          <a:latin typeface="+mn-ea"/>
                        </a:rPr>
                        <a:t>以内（</a:t>
                      </a:r>
                      <a:r>
                        <a:rPr lang="en-US" altLang="ja-JP" sz="1400" dirty="0">
                          <a:latin typeface="+mn-ea"/>
                        </a:rPr>
                        <a:t>mp4</a:t>
                      </a:r>
                      <a:r>
                        <a:rPr lang="ja-JP" altLang="en-US" sz="1400" dirty="0">
                          <a:latin typeface="+mn-ea"/>
                        </a:rPr>
                        <a:t>形式）</a:t>
                      </a:r>
                      <a:endParaRPr lang="en-US" altLang="ja-JP" sz="1400" dirty="0">
                        <a:latin typeface="+mn-ea"/>
                      </a:endParaRPr>
                    </a:p>
                    <a:p>
                      <a:pPr algn="ctr"/>
                      <a:r>
                        <a:rPr kumimoji="1" lang="en-US" altLang="ja-JP" sz="1000" b="0" dirty="0">
                          <a:solidFill>
                            <a:srgbClr val="FF0000"/>
                          </a:solidFill>
                        </a:rPr>
                        <a:t>※</a:t>
                      </a:r>
                      <a:r>
                        <a:rPr kumimoji="1" lang="ja-JP" altLang="en-US" sz="1000" b="0" dirty="0">
                          <a:solidFill>
                            <a:srgbClr val="FF0000"/>
                          </a:solidFill>
                        </a:rPr>
                        <a:t>配信時は</a:t>
                      </a:r>
                      <a:r>
                        <a:rPr kumimoji="1" lang="en-US" altLang="ja-JP" sz="1000" b="0" dirty="0">
                          <a:solidFill>
                            <a:srgbClr val="FF0000"/>
                          </a:solidFill>
                        </a:rPr>
                        <a:t>5MB</a:t>
                      </a:r>
                      <a:r>
                        <a:rPr kumimoji="1" lang="ja-JP" altLang="en-US" sz="1000" b="0" dirty="0">
                          <a:solidFill>
                            <a:srgbClr val="FF0000"/>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latin typeface="+mn-ea"/>
                        </a:rPr>
                        <a:t>動画秒数</a:t>
                      </a:r>
                      <a:endParaRPr lang="en-US" altLang="ja-JP" sz="1200" b="1" dirty="0">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latin typeface="+mn-ea"/>
                        </a:rPr>
                        <a:t>最短</a:t>
                      </a:r>
                      <a:r>
                        <a:rPr lang="en-US" altLang="ja-JP" sz="1400" dirty="0">
                          <a:latin typeface="+mn-ea"/>
                        </a:rPr>
                        <a:t>6</a:t>
                      </a:r>
                      <a:r>
                        <a:rPr lang="ja-JP" altLang="en-US" sz="1400">
                          <a:latin typeface="+mn-ea"/>
                        </a:rPr>
                        <a:t>秒</a:t>
                      </a:r>
                      <a:r>
                        <a:rPr lang="en-US" altLang="ja-JP" sz="1400" dirty="0">
                          <a:latin typeface="+mn-ea"/>
                        </a:rPr>
                        <a:t>〜</a:t>
                      </a:r>
                      <a:r>
                        <a:rPr lang="ja-JP" altLang="en-US" sz="1400">
                          <a:latin typeface="+mn-ea"/>
                        </a:rPr>
                        <a:t>最長</a:t>
                      </a:r>
                      <a:r>
                        <a:rPr lang="en-US" altLang="ja-JP" sz="1400" dirty="0">
                          <a:latin typeface="+mn-ea"/>
                        </a:rPr>
                        <a:t>15</a:t>
                      </a:r>
                      <a:r>
                        <a:rPr lang="ja-JP" altLang="en-US" sz="1400">
                          <a:latin typeface="+mn-ea"/>
                        </a:rPr>
                        <a:t>秒（推奨</a:t>
                      </a:r>
                      <a:r>
                        <a:rPr lang="en-US" altLang="ja-JP" sz="1400" dirty="0">
                          <a:latin typeface="+mn-ea"/>
                        </a:rPr>
                        <a:t>10</a:t>
                      </a:r>
                      <a:r>
                        <a:rPr lang="ja-JP" altLang="en-US" sz="1400">
                          <a:latin typeface="+mn-ea"/>
                        </a:rPr>
                        <a:t>秒）</a:t>
                      </a:r>
                      <a:endParaRPr kumimoji="1" lang="ja-JP" altLang="en-US" sz="1400" b="1"/>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latin typeface="+mn-ea"/>
                        </a:rPr>
                        <a:t>動画</a:t>
                      </a:r>
                      <a:r>
                        <a:rPr lang="en-US" altLang="ja-JP" sz="1200" b="1" dirty="0">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latin typeface="+mn-ea"/>
                        </a:rPr>
                        <a:t>推奨</a:t>
                      </a:r>
                      <a:r>
                        <a:rPr lang="en-US" altLang="ja-JP" sz="1400" dirty="0">
                          <a:latin typeface="+mn-ea"/>
                        </a:rPr>
                        <a:t>30fps</a:t>
                      </a:r>
                      <a:endParaRPr kumimoji="1" lang="ja-JP" altLang="en-US" sz="1400" b="1"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33" name="正方形/長方形 32">
            <a:extLst>
              <a:ext uri="{FF2B5EF4-FFF2-40B4-BE49-F238E27FC236}">
                <a16:creationId xmlns:a16="http://schemas.microsoft.com/office/drawing/2014/main" id="{17FA0F38-7F04-9F41-9322-BE7775CD6CA4}"/>
              </a:ext>
            </a:extLst>
          </p:cNvPr>
          <p:cNvSpPr/>
          <p:nvPr/>
        </p:nvSpPr>
        <p:spPr>
          <a:xfrm>
            <a:off x="4410451" y="2600442"/>
            <a:ext cx="1083392" cy="338554"/>
          </a:xfrm>
          <a:prstGeom prst="rect">
            <a:avLst/>
          </a:prstGeom>
        </p:spPr>
        <p:txBody>
          <a:bodyPr wrap="square">
            <a:spAutoFit/>
          </a:bodyPr>
          <a:lstStyle/>
          <a:p>
            <a:r>
              <a:rPr lang="ja-JP" altLang="en-US" sz="1600" b="1" dirty="0">
                <a:latin typeface="Meiryo" panose="020B0604030504040204" pitchFamily="34" charset="-128"/>
                <a:ea typeface="Meiryo" panose="020B0604030504040204" pitchFamily="34" charset="-128"/>
              </a:rPr>
              <a:t>入稿仕様</a:t>
            </a:r>
            <a:endParaRPr lang="en-US" altLang="ja-JP" sz="1600" b="1" dirty="0">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29902E6C-87FB-4440-8134-6B9C3B13D95C}"/>
              </a:ext>
            </a:extLst>
          </p:cNvPr>
          <p:cNvPicPr>
            <a:picLocks noChangeAspect="1"/>
          </p:cNvPicPr>
          <p:nvPr/>
        </p:nvPicPr>
        <p:blipFill>
          <a:blip r:embed="rId3"/>
          <a:stretch>
            <a:fillRect/>
          </a:stretch>
        </p:blipFill>
        <p:spPr>
          <a:xfrm>
            <a:off x="1267388" y="1884420"/>
            <a:ext cx="2537903" cy="140535"/>
          </a:xfrm>
          <a:prstGeom prst="rect">
            <a:avLst/>
          </a:prstGeom>
        </p:spPr>
      </p:pic>
      <p:pic>
        <p:nvPicPr>
          <p:cNvPr id="10" name="図 9">
            <a:extLst>
              <a:ext uri="{FF2B5EF4-FFF2-40B4-BE49-F238E27FC236}">
                <a16:creationId xmlns:a16="http://schemas.microsoft.com/office/drawing/2014/main" id="{F0E8C258-FBED-5F41-B1A2-1881974BB3C2}"/>
              </a:ext>
            </a:extLst>
          </p:cNvPr>
          <p:cNvPicPr>
            <a:picLocks noChangeAspect="1"/>
          </p:cNvPicPr>
          <p:nvPr/>
        </p:nvPicPr>
        <p:blipFill>
          <a:blip r:embed="rId4"/>
          <a:stretch>
            <a:fillRect/>
          </a:stretch>
        </p:blipFill>
        <p:spPr>
          <a:xfrm>
            <a:off x="3262602" y="2110900"/>
            <a:ext cx="452510" cy="226255"/>
          </a:xfrm>
          <a:prstGeom prst="rect">
            <a:avLst/>
          </a:prstGeom>
        </p:spPr>
      </p:pic>
      <p:sp>
        <p:nvSpPr>
          <p:cNvPr id="6" name="テキスト ボックス 5">
            <a:extLst>
              <a:ext uri="{FF2B5EF4-FFF2-40B4-BE49-F238E27FC236}">
                <a16:creationId xmlns:a16="http://schemas.microsoft.com/office/drawing/2014/main" id="{A984341E-ABC4-1049-B540-A91939644D62}"/>
              </a:ext>
            </a:extLst>
          </p:cNvPr>
          <p:cNvSpPr txBox="1"/>
          <p:nvPr/>
        </p:nvSpPr>
        <p:spPr>
          <a:xfrm>
            <a:off x="4410451" y="5827234"/>
            <a:ext cx="7106433" cy="830997"/>
          </a:xfrm>
          <a:prstGeom prst="rect">
            <a:avLst/>
          </a:prstGeom>
          <a:noFill/>
        </p:spPr>
        <p:txBody>
          <a:bodyPr wrap="none" rtlCol="0">
            <a:spAutoFit/>
          </a:bodyPr>
          <a:lstStyle/>
          <a:p>
            <a:r>
              <a:rPr lang="en-US" altLang="ja-JP" sz="1600" dirty="0">
                <a:solidFill>
                  <a:srgbClr val="FF0000"/>
                </a:solidFill>
                <a:latin typeface="+mn-ea"/>
              </a:rPr>
              <a:t>【</a:t>
            </a:r>
            <a:r>
              <a:rPr lang="ja-JP" altLang="en-US" sz="1600" dirty="0">
                <a:solidFill>
                  <a:srgbClr val="FF0000"/>
                </a:solidFill>
                <a:latin typeface="+mn-ea"/>
              </a:rPr>
              <a:t>注意事項</a:t>
            </a:r>
            <a:r>
              <a:rPr lang="en-US" altLang="ja-JP" sz="1600" dirty="0">
                <a:solidFill>
                  <a:srgbClr val="FF0000"/>
                </a:solidFill>
                <a:latin typeface="+mn-ea"/>
              </a:rPr>
              <a:t>】</a:t>
            </a:r>
            <a:r>
              <a:rPr lang="ja-JP" altLang="en-US" sz="1600" dirty="0">
                <a:solidFill>
                  <a:srgbClr val="FF0000"/>
                </a:solidFill>
                <a:latin typeface="+mn-ea"/>
              </a:rPr>
              <a:t>縦</a:t>
            </a:r>
            <a:r>
              <a:rPr lang="en-US" altLang="ja-JP" sz="1600" dirty="0">
                <a:solidFill>
                  <a:srgbClr val="FF0000"/>
                </a:solidFill>
                <a:latin typeface="+mn-ea"/>
              </a:rPr>
              <a:t>890px</a:t>
            </a:r>
            <a:r>
              <a:rPr lang="ja-JP" altLang="en-US" sz="1600" dirty="0">
                <a:solidFill>
                  <a:srgbClr val="FF0000"/>
                </a:solidFill>
                <a:latin typeface="+mn-ea"/>
              </a:rPr>
              <a:t>を超えるとデバイスにより見切れることがあります。</a:t>
            </a:r>
            <a:endParaRPr lang="en-US" altLang="ja-JP" sz="1600" dirty="0">
              <a:solidFill>
                <a:srgbClr val="FF0000"/>
              </a:solidFill>
              <a:latin typeface="+mn-ea"/>
            </a:endParaRPr>
          </a:p>
          <a:p>
            <a:r>
              <a:rPr lang="ja-JP" altLang="en-US" sz="1600" dirty="0">
                <a:solidFill>
                  <a:srgbClr val="FF0000"/>
                </a:solidFill>
                <a:latin typeface="+mn-ea"/>
              </a:rPr>
              <a:t>ロゴや商品などの必須要素は縦</a:t>
            </a:r>
            <a:r>
              <a:rPr lang="en-US" altLang="ja-JP" sz="1600" dirty="0">
                <a:solidFill>
                  <a:srgbClr val="FF0000"/>
                </a:solidFill>
                <a:latin typeface="+mn-ea"/>
              </a:rPr>
              <a:t>890px</a:t>
            </a:r>
            <a:r>
              <a:rPr lang="ja-JP" altLang="en-US" sz="1600" dirty="0">
                <a:solidFill>
                  <a:srgbClr val="FF0000"/>
                </a:solidFill>
                <a:latin typeface="+mn-ea"/>
              </a:rPr>
              <a:t>以内に収めてください</a:t>
            </a:r>
            <a:endParaRPr lang="en-US" altLang="ja-JP" sz="1600" dirty="0">
              <a:latin typeface="+mn-ea"/>
            </a:endParaRPr>
          </a:p>
          <a:p>
            <a:endParaRPr kumimoji="1" lang="ja-JP" altLang="en-US" sz="1600" dirty="0"/>
          </a:p>
        </p:txBody>
      </p:sp>
      <p:cxnSp>
        <p:nvCxnSpPr>
          <p:cNvPr id="8" name="直線コネクタ 7">
            <a:extLst>
              <a:ext uri="{FF2B5EF4-FFF2-40B4-BE49-F238E27FC236}">
                <a16:creationId xmlns:a16="http://schemas.microsoft.com/office/drawing/2014/main" id="{DFCB59BA-D964-A346-89C0-31C12B0B9807}"/>
              </a:ext>
            </a:extLst>
          </p:cNvPr>
          <p:cNvCxnSpPr>
            <a:cxnSpLocks/>
          </p:cNvCxnSpPr>
          <p:nvPr/>
        </p:nvCxnSpPr>
        <p:spPr>
          <a:xfrm>
            <a:off x="1696324" y="1809193"/>
            <a:ext cx="0" cy="5004183"/>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BECB232-50D4-CC49-848D-33D3468EF48C}"/>
              </a:ext>
            </a:extLst>
          </p:cNvPr>
          <p:cNvSpPr txBox="1"/>
          <p:nvPr/>
        </p:nvSpPr>
        <p:spPr>
          <a:xfrm>
            <a:off x="1252497" y="4469581"/>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1284px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9" name="直線コネクタ 28">
            <a:extLst>
              <a:ext uri="{FF2B5EF4-FFF2-40B4-BE49-F238E27FC236}">
                <a16:creationId xmlns:a16="http://schemas.microsoft.com/office/drawing/2014/main" id="{22097793-6A36-CE4A-977C-B045A42DD4B2}"/>
              </a:ext>
            </a:extLst>
          </p:cNvPr>
          <p:cNvCxnSpPr>
            <a:cxnSpLocks/>
          </p:cNvCxnSpPr>
          <p:nvPr/>
        </p:nvCxnSpPr>
        <p:spPr>
          <a:xfrm>
            <a:off x="1197227" y="2654584"/>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17EEB225-8E08-074C-827C-CD64CCBC65FC}"/>
              </a:ext>
            </a:extLst>
          </p:cNvPr>
          <p:cNvSpPr txBox="1"/>
          <p:nvPr/>
        </p:nvSpPr>
        <p:spPr>
          <a:xfrm>
            <a:off x="1947522" y="2520582"/>
            <a:ext cx="1116849"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34" name="スライド番号プレースホルダー 4">
            <a:extLst>
              <a:ext uri="{FF2B5EF4-FFF2-40B4-BE49-F238E27FC236}">
                <a16:creationId xmlns:a16="http://schemas.microsoft.com/office/drawing/2014/main" id="{F6C438F7-87AA-FD49-A1A3-1D3DD65B3C18}"/>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17</a:t>
            </a:fld>
            <a:endParaRPr kumimoji="1" lang="ja-JP" altLang="en-US"/>
          </a:p>
        </p:txBody>
      </p:sp>
      <p:sp>
        <p:nvSpPr>
          <p:cNvPr id="22" name="テキスト ボックス 21">
            <a:extLst>
              <a:ext uri="{FF2B5EF4-FFF2-40B4-BE49-F238E27FC236}">
                <a16:creationId xmlns:a16="http://schemas.microsoft.com/office/drawing/2014/main" id="{93017460-A16A-5F42-9B65-8E132C0986FE}"/>
              </a:ext>
            </a:extLst>
          </p:cNvPr>
          <p:cNvSpPr txBox="1"/>
          <p:nvPr/>
        </p:nvSpPr>
        <p:spPr>
          <a:xfrm>
            <a:off x="4229799" y="2261490"/>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FF0000"/>
                </a:solidFill>
                <a:effectLst/>
                <a:uLnTx/>
                <a:uFillTx/>
              </a:rPr>
              <a:t>※</a:t>
            </a:r>
            <a:r>
              <a:rPr kumimoji="0" lang="ja-JP" altLang="en-US" sz="1400" b="0" i="0" u="none" strike="noStrike" kern="0" cap="none" spc="0" normalizeH="0" baseline="0" noProof="0" dirty="0">
                <a:ln>
                  <a:noFill/>
                </a:ln>
                <a:solidFill>
                  <a:srgbClr val="FF0000"/>
                </a:solidFill>
                <a:effectLst/>
                <a:uLnTx/>
                <a:uFillTx/>
              </a:rPr>
              <a:t>音声はでません</a:t>
            </a:r>
          </a:p>
        </p:txBody>
      </p:sp>
      <p:pic>
        <p:nvPicPr>
          <p:cNvPr id="7" name="図 6">
            <a:extLst>
              <a:ext uri="{FF2B5EF4-FFF2-40B4-BE49-F238E27FC236}">
                <a16:creationId xmlns:a16="http://schemas.microsoft.com/office/drawing/2014/main" id="{DC3D6D92-B88A-5453-F148-885BACB75785}"/>
              </a:ext>
            </a:extLst>
          </p:cNvPr>
          <p:cNvPicPr>
            <a:picLocks noChangeAspect="1"/>
          </p:cNvPicPr>
          <p:nvPr/>
        </p:nvPicPr>
        <p:blipFill>
          <a:blip r:embed="rId5"/>
          <a:stretch>
            <a:fillRect/>
          </a:stretch>
        </p:blipFill>
        <p:spPr>
          <a:xfrm>
            <a:off x="407368" y="970273"/>
            <a:ext cx="4734856" cy="444885"/>
          </a:xfrm>
          <a:prstGeom prst="rect">
            <a:avLst/>
          </a:prstGeom>
        </p:spPr>
      </p:pic>
    </p:spTree>
    <p:extLst>
      <p:ext uri="{BB962C8B-B14F-4D97-AF65-F5344CB8AC3E}">
        <p14:creationId xmlns:p14="http://schemas.microsoft.com/office/powerpoint/2010/main" val="148873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a:t>▼</a:t>
            </a:r>
            <a:r>
              <a:rPr kumimoji="1" lang="ja-JP" altLang="en-US" sz="900" dirty="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　＋</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「広告・広告主体者表記」</a:t>
            </a:r>
            <a:endParaRPr lang="en-US" altLang="ja-JP" sz="800" kern="0" dirty="0">
              <a:solidFill>
                <a:srgbClr val="FF0000"/>
              </a:solidFill>
              <a:cs typeface="メイリオ" panose="020B0604030504040204" pitchFamily="50" charset="-128"/>
            </a:endParaRPr>
          </a:p>
          <a:p>
            <a:pPr algn="ctr"/>
            <a:r>
              <a:rPr lang="ja-JP" altLang="en-US" sz="800" kern="0" dirty="0">
                <a:solidFill>
                  <a:srgbClr val="FF0000"/>
                </a:solidFill>
                <a:cs typeface="メイリオ" panose="020B0604030504040204" pitchFamily="50" charset="-128"/>
              </a:rPr>
              <a:t>を必ずセットで掲載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a:solidFill>
                  <a:schemeClr val="bg1">
                    <a:lumMod val="50000"/>
                  </a:schemeClr>
                </a:solidFill>
              </a:rPr>
              <a:t>誘導広告バナー</a:t>
            </a:r>
          </a:p>
        </p:txBody>
      </p:sp>
    </p:spTree>
    <p:extLst>
      <p:ext uri="{BB962C8B-B14F-4D97-AF65-F5344CB8AC3E}">
        <p14:creationId xmlns:p14="http://schemas.microsoft.com/office/powerpoint/2010/main" val="1667759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F251FBC8-BA00-9571-DCAF-348C14411091}"/>
              </a:ext>
            </a:extLst>
          </p:cNvPr>
          <p:cNvPicPr>
            <a:picLocks noChangeAspect="1"/>
          </p:cNvPicPr>
          <p:nvPr/>
        </p:nvPicPr>
        <p:blipFill>
          <a:blip r:embed="rId2"/>
          <a:stretch>
            <a:fillRect/>
          </a:stretch>
        </p:blipFill>
        <p:spPr>
          <a:xfrm>
            <a:off x="479376" y="813558"/>
            <a:ext cx="4956581" cy="6143825"/>
          </a:xfrm>
          <a:prstGeom prst="rect">
            <a:avLst/>
          </a:prstGeom>
        </p:spPr>
      </p:pic>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cxnSp>
        <p:nvCxnSpPr>
          <p:cNvPr id="13" name="直線矢印コネクタ 12"/>
          <p:cNvCxnSpPr>
            <a:cxnSpLocks/>
          </p:cNvCxnSpPr>
          <p:nvPr/>
        </p:nvCxnSpPr>
        <p:spPr>
          <a:xfrm flipV="1">
            <a:off x="3503712" y="1326026"/>
            <a:ext cx="3168352" cy="14742"/>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プレースホルダー 2"/>
          <p:cNvSpPr>
            <a:spLocks noGrp="1"/>
          </p:cNvSpPr>
          <p:nvPr>
            <p:ph type="body" sz="quarter" idx="11"/>
          </p:nvPr>
        </p:nvSpPr>
        <p:spPr/>
        <p:txBody>
          <a:bodyPr>
            <a:normAutofit/>
          </a:bodyPr>
          <a:lstStyle/>
          <a:p>
            <a:r>
              <a:rPr lang="en-US" altLang="ja-JP" b="0" i="0" dirty="0">
                <a:solidFill>
                  <a:srgbClr val="333333"/>
                </a:solidFill>
                <a:effectLst/>
                <a:latin typeface="メイリオ" panose="020B0604030504040204" pitchFamily="50" charset="-128"/>
                <a:ea typeface="メイリオ" panose="020B0604030504040204" pitchFamily="50" charset="-128"/>
              </a:rPr>
              <a:t>Yahoo!</a:t>
            </a:r>
            <a:r>
              <a:rPr lang="ja-JP" altLang="en-US" b="0" i="0" dirty="0">
                <a:solidFill>
                  <a:srgbClr val="333333"/>
                </a:solidFill>
                <a:effectLst/>
                <a:latin typeface="メイリオ" panose="020B0604030504040204" pitchFamily="50" charset="-128"/>
                <a:ea typeface="メイリオ" panose="020B0604030504040204" pitchFamily="50" charset="-128"/>
              </a:rPr>
              <a:t>広告　広告関連サービス　申込フォーム　記入例</a:t>
            </a:r>
          </a:p>
        </p:txBody>
      </p:sp>
      <p:sp>
        <p:nvSpPr>
          <p:cNvPr id="19" name="フッター プレースホルダー 3">
            <a:extLst>
              <a:ext uri="{FF2B5EF4-FFF2-40B4-BE49-F238E27FC236}">
                <a16:creationId xmlns:a16="http://schemas.microsoft.com/office/drawing/2014/main" id="{7F04C8E1-CD63-D3A7-6053-E3FCE06C7981}"/>
              </a:ext>
            </a:extLst>
          </p:cNvPr>
          <p:cNvSpPr txBox="1">
            <a:spLocks/>
          </p:cNvSpPr>
          <p:nvPr/>
        </p:nvSpPr>
        <p:spPr>
          <a:xfrm>
            <a:off x="6816080" y="1158205"/>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 </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制作＋掲載</a:t>
            </a:r>
          </a:p>
        </p:txBody>
      </p:sp>
      <p:cxnSp>
        <p:nvCxnSpPr>
          <p:cNvPr id="20" name="直線矢印コネクタ 19">
            <a:extLst>
              <a:ext uri="{FF2B5EF4-FFF2-40B4-BE49-F238E27FC236}">
                <a16:creationId xmlns:a16="http://schemas.microsoft.com/office/drawing/2014/main" id="{884148D8-74BA-9413-7249-312068C80D54}"/>
              </a:ext>
            </a:extLst>
          </p:cNvPr>
          <p:cNvCxnSpPr>
            <a:cxnSpLocks/>
          </p:cNvCxnSpPr>
          <p:nvPr/>
        </p:nvCxnSpPr>
        <p:spPr>
          <a:xfrm>
            <a:off x="4187788" y="1628800"/>
            <a:ext cx="24842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フッター プレースホルダー 3">
            <a:extLst>
              <a:ext uri="{FF2B5EF4-FFF2-40B4-BE49-F238E27FC236}">
                <a16:creationId xmlns:a16="http://schemas.microsoft.com/office/drawing/2014/main" id="{B747122A-EFB8-70E9-0B78-C4310182F28C}"/>
              </a:ext>
            </a:extLst>
          </p:cNvPr>
          <p:cNvSpPr txBox="1">
            <a:spLocks/>
          </p:cNvSpPr>
          <p:nvPr/>
        </p:nvSpPr>
        <p:spPr>
          <a:xfrm>
            <a:off x="6816080" y="1473003"/>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a:t>
            </a:r>
            <a:r>
              <a:rPr kumimoji="1" lang="ja-JP" altLang="ja-JP" sz="800" kern="1200" dirty="0">
                <a:solidFill>
                  <a:schemeClr val="tx1">
                    <a:lumMod val="65000"/>
                    <a:lumOff val="35000"/>
                  </a:schemeClr>
                </a:solidFill>
                <a:latin typeface="+mn-lt"/>
                <a:ea typeface="+mn-ea"/>
                <a:cs typeface="+mn-cs"/>
              </a:rPr>
              <a:t>【制作</a:t>
            </a:r>
            <a:r>
              <a:rPr kumimoji="1" lang="en-US" altLang="ja-JP" sz="800" kern="1200" dirty="0">
                <a:solidFill>
                  <a:schemeClr val="tx1">
                    <a:lumMod val="65000"/>
                    <a:lumOff val="35000"/>
                  </a:schemeClr>
                </a:solidFill>
                <a:latin typeface="+mn-lt"/>
                <a:ea typeface="+mn-ea"/>
                <a:cs typeface="+mn-cs"/>
              </a:rPr>
              <a:t>+</a:t>
            </a:r>
            <a:r>
              <a:rPr kumimoji="1" lang="ja-JP" altLang="ja-JP" sz="800" kern="1200" dirty="0">
                <a:solidFill>
                  <a:schemeClr val="tx1">
                    <a:lumMod val="65000"/>
                    <a:lumOff val="35000"/>
                  </a:schemeClr>
                </a:solidFill>
                <a:latin typeface="+mn-lt"/>
                <a:ea typeface="+mn-ea"/>
                <a:cs typeface="+mn-cs"/>
              </a:rPr>
              <a:t>掲載】</a:t>
            </a:r>
            <a:r>
              <a:rPr kumimoji="1" lang="en-US" altLang="ja-JP" sz="800" kern="1200" dirty="0">
                <a:solidFill>
                  <a:schemeClr val="tx1">
                    <a:lumMod val="65000"/>
                    <a:lumOff val="35000"/>
                  </a:schemeClr>
                </a:solidFill>
                <a:latin typeface="+mn-lt"/>
                <a:ea typeface="+mn-ea"/>
                <a:cs typeface="+mn-cs"/>
              </a:rPr>
              <a:t>Yahoo! JAPAN</a:t>
            </a:r>
            <a:r>
              <a:rPr kumimoji="1" lang="ja-JP" altLang="ja-JP" sz="800" kern="1200" dirty="0">
                <a:solidFill>
                  <a:schemeClr val="tx1">
                    <a:lumMod val="65000"/>
                    <a:lumOff val="35000"/>
                  </a:schemeClr>
                </a:solidFill>
                <a:latin typeface="+mn-lt"/>
                <a:ea typeface="+mn-ea"/>
                <a:cs typeface="+mn-cs"/>
              </a:rPr>
              <a:t>　トップページクリエイティブ企画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C7C63DAF-7F4E-2356-7387-38A9063D6D14}"/>
              </a:ext>
            </a:extLst>
          </p:cNvPr>
          <p:cNvCxnSpPr>
            <a:cxnSpLocks/>
          </p:cNvCxnSpPr>
          <p:nvPr/>
        </p:nvCxnSpPr>
        <p:spPr>
          <a:xfrm>
            <a:off x="4529826" y="1988840"/>
            <a:ext cx="214223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フッター プレースホルダー 3">
            <a:extLst>
              <a:ext uri="{FF2B5EF4-FFF2-40B4-BE49-F238E27FC236}">
                <a16:creationId xmlns:a16="http://schemas.microsoft.com/office/drawing/2014/main" id="{BCC0EE64-A653-D02E-69FE-C45126FBF94A}"/>
              </a:ext>
            </a:extLst>
          </p:cNvPr>
          <p:cNvSpPr txBox="1">
            <a:spLocks/>
          </p:cNvSpPr>
          <p:nvPr/>
        </p:nvSpPr>
        <p:spPr>
          <a:xfrm>
            <a:off x="6816080" y="1838128"/>
            <a:ext cx="489654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契約サービス詳細：</a:t>
            </a:r>
            <a:r>
              <a:rPr kumimoji="1" lang="en-US" altLang="ja-JP" sz="8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8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6" name="直線矢印コネクタ 25">
            <a:extLst>
              <a:ext uri="{FF2B5EF4-FFF2-40B4-BE49-F238E27FC236}">
                <a16:creationId xmlns:a16="http://schemas.microsoft.com/office/drawing/2014/main" id="{F4B64454-240B-F665-F10E-02D204C635B3}"/>
              </a:ext>
            </a:extLst>
          </p:cNvPr>
          <p:cNvCxnSpPr>
            <a:cxnSpLocks/>
          </p:cNvCxnSpPr>
          <p:nvPr/>
        </p:nvCxnSpPr>
        <p:spPr>
          <a:xfrm>
            <a:off x="3503712" y="278092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フッター プレースホルダー 3">
            <a:extLst>
              <a:ext uri="{FF2B5EF4-FFF2-40B4-BE49-F238E27FC236}">
                <a16:creationId xmlns:a16="http://schemas.microsoft.com/office/drawing/2014/main" id="{72ADE3C8-77F8-136D-BC47-017E65107CA3}"/>
              </a:ext>
            </a:extLst>
          </p:cNvPr>
          <p:cNvSpPr txBox="1">
            <a:spLocks/>
          </p:cNvSpPr>
          <p:nvPr/>
        </p:nvSpPr>
        <p:spPr>
          <a:xfrm>
            <a:off x="6816080" y="2662560"/>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納品予定日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1397B119-2B1F-1E96-A4CA-07BD2CD2D7F1}"/>
              </a:ext>
            </a:extLst>
          </p:cNvPr>
          <p:cNvCxnSpPr>
            <a:cxnSpLocks/>
          </p:cNvCxnSpPr>
          <p:nvPr/>
        </p:nvCxnSpPr>
        <p:spPr>
          <a:xfrm>
            <a:off x="3503712" y="3140968"/>
            <a:ext cx="316835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線矢印コネクタ 29">
            <a:extLst>
              <a:ext uri="{FF2B5EF4-FFF2-40B4-BE49-F238E27FC236}">
                <a16:creationId xmlns:a16="http://schemas.microsoft.com/office/drawing/2014/main" id="{CD1EEB50-A26B-3E59-9A89-AD9E6C1F2BEB}"/>
              </a:ext>
            </a:extLst>
          </p:cNvPr>
          <p:cNvCxnSpPr>
            <a:cxnSpLocks/>
          </p:cNvCxnSpPr>
          <p:nvPr/>
        </p:nvCxnSpPr>
        <p:spPr>
          <a:xfrm flipV="1">
            <a:off x="3503712" y="3486991"/>
            <a:ext cx="3168352" cy="14017"/>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フッター プレースホルダー 3">
            <a:extLst>
              <a:ext uri="{FF2B5EF4-FFF2-40B4-BE49-F238E27FC236}">
                <a16:creationId xmlns:a16="http://schemas.microsoft.com/office/drawing/2014/main" id="{F692E4A1-5A9F-BD2F-D18B-7BCCAA2EEE69}"/>
              </a:ext>
            </a:extLst>
          </p:cNvPr>
          <p:cNvSpPr txBox="1">
            <a:spLocks/>
          </p:cNvSpPr>
          <p:nvPr/>
        </p:nvSpPr>
        <p:spPr>
          <a:xfrm>
            <a:off x="6816080" y="2968667"/>
            <a:ext cx="8130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掲載開始日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sp>
        <p:nvSpPr>
          <p:cNvPr id="32" name="フッター プレースホルダー 3">
            <a:extLst>
              <a:ext uri="{FF2B5EF4-FFF2-40B4-BE49-F238E27FC236}">
                <a16:creationId xmlns:a16="http://schemas.microsoft.com/office/drawing/2014/main" id="{9D080537-3C33-C96E-FE34-113F967C26AF}"/>
              </a:ext>
            </a:extLst>
          </p:cNvPr>
          <p:cNvSpPr txBox="1">
            <a:spLocks/>
          </p:cNvSpPr>
          <p:nvPr/>
        </p:nvSpPr>
        <p:spPr>
          <a:xfrm>
            <a:off x="6816080" y="3304429"/>
            <a:ext cx="96543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掲載終了日</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33" name="直線矢印コネクタ 32">
            <a:extLst>
              <a:ext uri="{FF2B5EF4-FFF2-40B4-BE49-F238E27FC236}">
                <a16:creationId xmlns:a16="http://schemas.microsoft.com/office/drawing/2014/main" id="{13BB6035-C015-B281-787A-5D08556EF4ED}"/>
              </a:ext>
            </a:extLst>
          </p:cNvPr>
          <p:cNvCxnSpPr>
            <a:cxnSpLocks/>
          </p:cNvCxnSpPr>
          <p:nvPr/>
        </p:nvCxnSpPr>
        <p:spPr>
          <a:xfrm>
            <a:off x="2783632" y="3849381"/>
            <a:ext cx="3888432"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6" name="テキスト ボックス 35">
            <a:extLst>
              <a:ext uri="{FF2B5EF4-FFF2-40B4-BE49-F238E27FC236}">
                <a16:creationId xmlns:a16="http://schemas.microsoft.com/office/drawing/2014/main" id="{4F03694C-74AB-47A1-8F8C-CD766EF5FF6D}"/>
              </a:ext>
            </a:extLst>
          </p:cNvPr>
          <p:cNvSpPr txBox="1"/>
          <p:nvPr/>
        </p:nvSpPr>
        <p:spPr>
          <a:xfrm>
            <a:off x="6816080" y="3615256"/>
            <a:ext cx="4464496" cy="461665"/>
          </a:xfrm>
          <a:prstGeom prst="rect">
            <a:avLst/>
          </a:prstGeom>
          <a:noFill/>
        </p:spPr>
        <p:txBody>
          <a:bodyPr wrap="square">
            <a:spAutoFit/>
          </a:bodyPr>
          <a:lstStyle/>
          <a:p>
            <a:pPr>
              <a:defRPr/>
            </a:pPr>
            <a:r>
              <a:rPr lang="ja-JP" altLang="ja-JP" sz="800" dirty="0">
                <a:solidFill>
                  <a:schemeClr val="tx1">
                    <a:lumMod val="65000"/>
                    <a:lumOff val="35000"/>
                  </a:schemeClr>
                </a:solidFill>
              </a:rPr>
              <a:t>お申し込み時に掲載期間が未決定の場合は、</a:t>
            </a:r>
            <a:r>
              <a:rPr lang="ja-JP" altLang="en-US" sz="800" dirty="0">
                <a:solidFill>
                  <a:schemeClr val="tx1">
                    <a:lumMod val="65000"/>
                    <a:lumOff val="35000"/>
                  </a:schemeClr>
                </a:solidFill>
              </a:rPr>
              <a:t>こちらのチェックボックスにチェックを入れてお申込みください。</a:t>
            </a:r>
            <a:r>
              <a:rPr lang="ja-JP" altLang="ja-JP" sz="800" dirty="0">
                <a:solidFill>
                  <a:schemeClr val="tx1">
                    <a:lumMod val="65000"/>
                    <a:lumOff val="35000"/>
                  </a:schemeClr>
                </a:solidFill>
              </a:rPr>
              <a:t>別途、掲載開始日の</a:t>
            </a:r>
            <a:r>
              <a:rPr lang="en-US" altLang="ja-JP" sz="800" dirty="0">
                <a:solidFill>
                  <a:schemeClr val="tx1">
                    <a:lumMod val="65000"/>
                    <a:lumOff val="35000"/>
                  </a:schemeClr>
                </a:solidFill>
              </a:rPr>
              <a:t>5</a:t>
            </a:r>
            <a:r>
              <a:rPr lang="ja-JP" altLang="ja-JP" sz="800" dirty="0">
                <a:solidFill>
                  <a:schemeClr val="tx1">
                    <a:lumMod val="65000"/>
                    <a:lumOff val="35000"/>
                  </a:schemeClr>
                </a:solidFill>
              </a:rPr>
              <a:t>営業日前までに予約した誘導用広告の</a:t>
            </a:r>
            <a:r>
              <a:rPr lang="ja-JP" altLang="en-US" sz="800" dirty="0">
                <a:solidFill>
                  <a:schemeClr val="tx1">
                    <a:lumMod val="65000"/>
                    <a:lumOff val="35000"/>
                  </a:schemeClr>
                </a:solidFill>
              </a:rPr>
              <a:t>アカウント</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キャンペーン</a:t>
            </a:r>
            <a:r>
              <a:rPr lang="en-US" altLang="ja-JP" sz="800" dirty="0">
                <a:solidFill>
                  <a:schemeClr val="tx1">
                    <a:lumMod val="65000"/>
                    <a:lumOff val="35000"/>
                  </a:schemeClr>
                </a:solidFill>
              </a:rPr>
              <a:t>ID/</a:t>
            </a:r>
            <a:r>
              <a:rPr lang="ja-JP" altLang="ja-JP" sz="800" dirty="0">
                <a:solidFill>
                  <a:schemeClr val="tx1">
                    <a:lumMod val="65000"/>
                    <a:lumOff val="35000"/>
                  </a:schemeClr>
                </a:solidFill>
              </a:rPr>
              <a:t>金額をメールでご連絡ください</a:t>
            </a:r>
            <a:r>
              <a:rPr lang="ja-JP" altLang="en-US" sz="800" dirty="0">
                <a:solidFill>
                  <a:schemeClr val="tx1">
                    <a:lumMod val="65000"/>
                    <a:lumOff val="35000"/>
                  </a:schemeClr>
                </a:solidFill>
              </a:rPr>
              <a:t>。</a:t>
            </a:r>
          </a:p>
        </p:txBody>
      </p:sp>
      <p:cxnSp>
        <p:nvCxnSpPr>
          <p:cNvPr id="37" name="直線矢印コネクタ 36">
            <a:extLst>
              <a:ext uri="{FF2B5EF4-FFF2-40B4-BE49-F238E27FC236}">
                <a16:creationId xmlns:a16="http://schemas.microsoft.com/office/drawing/2014/main" id="{93F6C2BE-B09C-C3A6-4245-BC9ADC72692B}"/>
              </a:ext>
            </a:extLst>
          </p:cNvPr>
          <p:cNvCxnSpPr>
            <a:cxnSpLocks/>
          </p:cNvCxnSpPr>
          <p:nvPr/>
        </p:nvCxnSpPr>
        <p:spPr>
          <a:xfrm>
            <a:off x="3336660" y="4076921"/>
            <a:ext cx="3384376"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フッター プレースホルダー 3">
            <a:extLst>
              <a:ext uri="{FF2B5EF4-FFF2-40B4-BE49-F238E27FC236}">
                <a16:creationId xmlns:a16="http://schemas.microsoft.com/office/drawing/2014/main" id="{07F6728B-464E-A40F-12DB-6B00DBE3F7CB}"/>
              </a:ext>
            </a:extLst>
          </p:cNvPr>
          <p:cNvSpPr txBox="1">
            <a:spLocks/>
          </p:cNvSpPr>
          <p:nvPr/>
        </p:nvSpPr>
        <p:spPr>
          <a:xfrm>
            <a:off x="6816080" y="3995494"/>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弊社担当者のメールアドレス</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0" name="直線矢印コネクタ 39">
            <a:extLst>
              <a:ext uri="{FF2B5EF4-FFF2-40B4-BE49-F238E27FC236}">
                <a16:creationId xmlns:a16="http://schemas.microsoft.com/office/drawing/2014/main" id="{0C3F1A0E-438F-F63C-C1A2-50D334D22CF1}"/>
              </a:ext>
            </a:extLst>
          </p:cNvPr>
          <p:cNvCxnSpPr>
            <a:cxnSpLocks/>
          </p:cNvCxnSpPr>
          <p:nvPr/>
        </p:nvCxnSpPr>
        <p:spPr>
          <a:xfrm>
            <a:off x="3372664" y="486916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1" name="フッター プレースホルダー 3">
            <a:extLst>
              <a:ext uri="{FF2B5EF4-FFF2-40B4-BE49-F238E27FC236}">
                <a16:creationId xmlns:a16="http://schemas.microsoft.com/office/drawing/2014/main" id="{97362B49-CD3E-D3FE-F200-2E9C41FB0B7F}"/>
              </a:ext>
            </a:extLst>
          </p:cNvPr>
          <p:cNvSpPr txBox="1">
            <a:spLocks/>
          </p:cNvSpPr>
          <p:nvPr/>
        </p:nvSpPr>
        <p:spPr>
          <a:xfrm>
            <a:off x="6816080" y="4686559"/>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a:t>
            </a:r>
            <a:r>
              <a:rPr kumimoji="1" lang="ja-JP" altLang="en-US" sz="800" kern="1200" dirty="0">
                <a:solidFill>
                  <a:srgbClr val="FF0000"/>
                </a:solidFill>
                <a:latin typeface="+mn-lt"/>
                <a:ea typeface="+mn-ea"/>
                <a:cs typeface="+mn-cs"/>
              </a:rPr>
              <a:t>制作費無償プランの場合「０」</a:t>
            </a:r>
            <a:r>
              <a:rPr kumimoji="1" lang="ja-JP" altLang="en-US" sz="800" kern="1200" dirty="0">
                <a:solidFill>
                  <a:schemeClr val="tx1">
                    <a:lumMod val="65000"/>
                    <a:lumOff val="35000"/>
                  </a:schemeClr>
                </a:solidFill>
                <a:latin typeface="+mn-lt"/>
                <a:ea typeface="+mn-ea"/>
                <a:cs typeface="+mn-cs"/>
              </a:rPr>
              <a:t>にてお申込みをしてください。</a:t>
            </a:r>
            <a:endParaRPr kumimoji="1" lang="en-US" altLang="ja-JP" sz="800" kern="1200" dirty="0">
              <a:solidFill>
                <a:schemeClr val="tx1">
                  <a:lumMod val="65000"/>
                  <a:lumOff val="35000"/>
                </a:schemeClr>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lumMod val="65000"/>
                    <a:lumOff val="35000"/>
                  </a:schemeClr>
                </a:solidFill>
              </a:rPr>
              <a:t>制作費が必要なプランの場合、制作費を入力ください。</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2" name="直線矢印コネクタ 41">
            <a:extLst>
              <a:ext uri="{FF2B5EF4-FFF2-40B4-BE49-F238E27FC236}">
                <a16:creationId xmlns:a16="http://schemas.microsoft.com/office/drawing/2014/main" id="{BEEDA058-1C9D-BD75-EEC6-E3FB17E4DB36}"/>
              </a:ext>
            </a:extLst>
          </p:cNvPr>
          <p:cNvCxnSpPr>
            <a:cxnSpLocks/>
          </p:cNvCxnSpPr>
          <p:nvPr/>
        </p:nvCxnSpPr>
        <p:spPr>
          <a:xfrm>
            <a:off x="3359696" y="5373216"/>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3" name="フッター プレースホルダー 3">
            <a:extLst>
              <a:ext uri="{FF2B5EF4-FFF2-40B4-BE49-F238E27FC236}">
                <a16:creationId xmlns:a16="http://schemas.microsoft.com/office/drawing/2014/main" id="{E2A67743-87AF-85D8-8163-CC1D10D3ACAC}"/>
              </a:ext>
            </a:extLst>
          </p:cNvPr>
          <p:cNvSpPr txBox="1">
            <a:spLocks/>
          </p:cNvSpPr>
          <p:nvPr/>
        </p:nvSpPr>
        <p:spPr>
          <a:xfrm>
            <a:off x="6816080" y="5208784"/>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代理店手数料料率</a:t>
            </a:r>
            <a:endParaRPr lang="en-US" altLang="ja-JP" sz="800" dirty="0">
              <a:solidFill>
                <a:schemeClr val="tx1">
                  <a:lumMod val="65000"/>
                  <a:lumOff val="35000"/>
                </a:schemeClr>
              </a:solidFill>
              <a:latin typeface="+mn-lt"/>
              <a:ea typeface="+mn-ea"/>
              <a:cs typeface="メイリオ" panose="020B0604030504040204" pitchFamily="50" charset="-128"/>
            </a:endParaRPr>
          </a:p>
        </p:txBody>
      </p:sp>
      <p:cxnSp>
        <p:nvCxnSpPr>
          <p:cNvPr id="44" name="直線矢印コネクタ 43">
            <a:extLst>
              <a:ext uri="{FF2B5EF4-FFF2-40B4-BE49-F238E27FC236}">
                <a16:creationId xmlns:a16="http://schemas.microsoft.com/office/drawing/2014/main" id="{64AB8B76-F2E0-32C0-29BF-46F3D459C50A}"/>
              </a:ext>
            </a:extLst>
          </p:cNvPr>
          <p:cNvCxnSpPr>
            <a:cxnSpLocks/>
          </p:cNvCxnSpPr>
          <p:nvPr/>
        </p:nvCxnSpPr>
        <p:spPr>
          <a:xfrm>
            <a:off x="3359696" y="5949280"/>
            <a:ext cx="3312368" cy="0"/>
          </a:xfrm>
          <a:prstGeom prst="straightConnector1">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テキスト ボックス 45">
            <a:extLst>
              <a:ext uri="{FF2B5EF4-FFF2-40B4-BE49-F238E27FC236}">
                <a16:creationId xmlns:a16="http://schemas.microsoft.com/office/drawing/2014/main" id="{7F46B88D-1D51-3922-7CB3-B70A2EB34737}"/>
              </a:ext>
            </a:extLst>
          </p:cNvPr>
          <p:cNvSpPr txBox="1"/>
          <p:nvPr/>
        </p:nvSpPr>
        <p:spPr>
          <a:xfrm>
            <a:off x="6816080" y="5860964"/>
            <a:ext cx="4348932" cy="215444"/>
          </a:xfrm>
          <a:prstGeom prst="rect">
            <a:avLst/>
          </a:prstGeom>
          <a:noFill/>
        </p:spPr>
        <p:txBody>
          <a:bodyPr wrap="square">
            <a:spAutoFit/>
          </a:bodyPr>
          <a:lstStyle/>
          <a:p>
            <a:r>
              <a:rPr lang="ja-JP" altLang="en-US" sz="800" dirty="0">
                <a:solidFill>
                  <a:schemeClr val="tx1">
                    <a:lumMod val="65000"/>
                    <a:lumOff val="35000"/>
                  </a:schemeClr>
                </a:solidFill>
              </a:rPr>
              <a:t>備考：</a:t>
            </a:r>
            <a:r>
              <a:rPr lang="ja-JP" altLang="ja-JP" sz="800" dirty="0">
                <a:solidFill>
                  <a:srgbClr val="FF0000"/>
                </a:solidFill>
              </a:rPr>
              <a:t>予約した誘導用広告の</a:t>
            </a:r>
            <a:r>
              <a:rPr lang="ja-JP" altLang="en-US" sz="800" dirty="0">
                <a:solidFill>
                  <a:srgbClr val="FF0000"/>
                </a:solidFill>
              </a:rPr>
              <a:t>アカウント</a:t>
            </a:r>
            <a:r>
              <a:rPr lang="en-US" altLang="ja-JP" sz="800" dirty="0">
                <a:solidFill>
                  <a:srgbClr val="FF0000"/>
                </a:solidFill>
              </a:rPr>
              <a:t>ID/</a:t>
            </a:r>
            <a:r>
              <a:rPr lang="ja-JP" altLang="ja-JP" sz="800" dirty="0">
                <a:solidFill>
                  <a:srgbClr val="FF0000"/>
                </a:solidFill>
              </a:rPr>
              <a:t>キャンペーン</a:t>
            </a:r>
            <a:r>
              <a:rPr lang="en-US" altLang="ja-JP" sz="800" dirty="0">
                <a:solidFill>
                  <a:srgbClr val="FF0000"/>
                </a:solidFill>
              </a:rPr>
              <a:t>ID/</a:t>
            </a:r>
            <a:r>
              <a:rPr lang="ja-JP" altLang="ja-JP" sz="800" dirty="0">
                <a:solidFill>
                  <a:srgbClr val="FF0000"/>
                </a:solidFill>
              </a:rPr>
              <a:t>金額</a:t>
            </a:r>
            <a:r>
              <a:rPr lang="ja-JP" altLang="en-US" sz="800" dirty="0">
                <a:solidFill>
                  <a:schemeClr val="tx1">
                    <a:lumMod val="65000"/>
                    <a:lumOff val="35000"/>
                  </a:schemeClr>
                </a:solidFill>
              </a:rPr>
              <a:t>の記載をお願いします。</a:t>
            </a:r>
          </a:p>
        </p:txBody>
      </p:sp>
    </p:spTree>
    <p:extLst>
      <p:ext uri="{BB962C8B-B14F-4D97-AF65-F5344CB8AC3E}">
        <p14:creationId xmlns:p14="http://schemas.microsoft.com/office/powerpoint/2010/main" val="449195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459FFFF-A80D-AD49-4C07-24D361C06176}"/>
              </a:ext>
            </a:extLst>
          </p:cNvPr>
          <p:cNvSpPr>
            <a:spLocks noGrp="1"/>
          </p:cNvSpPr>
          <p:nvPr>
            <p:ph type="body" sz="quarter" idx="12"/>
          </p:nvPr>
        </p:nvSpPr>
        <p:spPr>
          <a:xfrm>
            <a:off x="983432" y="1196752"/>
            <a:ext cx="10585176" cy="5256584"/>
          </a:xfrm>
        </p:spPr>
        <p:txBody>
          <a:bodyPr>
            <a:normAutofit/>
          </a:bodyPr>
          <a:lstStyle/>
          <a:p>
            <a:r>
              <a:rPr kumimoji="1" lang="ja-JP" altLang="en-US" dirty="0"/>
              <a:t>・商品価格（誘導広告の最低出稿金額・制作費、対象商品）変更なし。</a:t>
            </a:r>
            <a:endParaRPr lang="ja-JP" altLang="en-US" sz="2000" b="0" i="0" u="none" strike="noStrike" dirty="0">
              <a:solidFill>
                <a:schemeClr val="tx1"/>
              </a:solidFill>
              <a:effectLst/>
              <a:latin typeface="+mn-ea"/>
              <a:ea typeface="+mn-ea"/>
            </a:endParaRPr>
          </a:p>
          <a:p>
            <a:r>
              <a:rPr lang="ja-JP" altLang="en-US" dirty="0"/>
              <a:t>・</a:t>
            </a:r>
            <a:r>
              <a:rPr lang="en-US" altLang="ja-JP" dirty="0"/>
              <a:t>P10</a:t>
            </a:r>
            <a:r>
              <a:rPr lang="ja-JP" altLang="en-US" dirty="0"/>
              <a:t>、</a:t>
            </a:r>
            <a:r>
              <a:rPr lang="en-US" altLang="ja-JP" dirty="0"/>
              <a:t>11 </a:t>
            </a:r>
            <a:r>
              <a:rPr lang="ja-JP" altLang="en-US" dirty="0"/>
              <a:t>実施フローの一部を変更しました。</a:t>
            </a:r>
            <a:endParaRPr lang="en-US" altLang="ja-JP" dirty="0"/>
          </a:p>
          <a:p>
            <a:pPr marL="0" marR="0" lvl="0" indent="0" defTabSz="914400" eaLnBrk="1" fontAlgn="auto" latinLnBrk="0" hangingPunct="1">
              <a:lnSpc>
                <a:spcPct val="100000"/>
              </a:lnSpc>
              <a:spcBef>
                <a:spcPts val="0"/>
              </a:spcBef>
              <a:spcAft>
                <a:spcPts val="0"/>
              </a:spcAft>
              <a:buClrTx/>
              <a:buSzTx/>
              <a:buFontTx/>
              <a:buNone/>
              <a:tabLst/>
              <a:defRPr/>
            </a:pPr>
            <a:r>
              <a:rPr lang="ja-JP" altLang="en-US" dirty="0"/>
              <a:t>　∟ 詳細：お申込み前に素材提供・クリエイティブの入稿前審査を実施します。</a:t>
            </a:r>
            <a:endParaRPr lang="en-US" altLang="ja-JP" dirty="0"/>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kern="0" dirty="0">
                <a:solidFill>
                  <a:srgbClr val="FFFFFF"/>
                </a:solidFill>
              </a:rPr>
              <a:t>　</a:t>
            </a:r>
            <a:r>
              <a:rPr kumimoji="0" lang="ja-JP" altLang="en-US" sz="2000" b="1" i="0" u="none" strike="noStrike" kern="0" cap="none" spc="0" normalizeH="0" baseline="0" noProof="0" dirty="0">
                <a:ln>
                  <a:noFill/>
                </a:ln>
                <a:solidFill>
                  <a:srgbClr val="FFFFFF"/>
                </a:solidFill>
                <a:effectLst/>
                <a:uLnTx/>
                <a:uFillTx/>
              </a:rPr>
              <a:t>事前審査</a:t>
            </a:r>
          </a:p>
          <a:p>
            <a:endParaRPr lang="en-US" altLang="ja-JP" dirty="0"/>
          </a:p>
          <a:p>
            <a:endParaRPr lang="ja-JP" altLang="en-US" sz="2000" b="0" i="0" u="none" strike="noStrike" dirty="0">
              <a:solidFill>
                <a:schemeClr val="tx1"/>
              </a:solidFill>
              <a:effectLst/>
              <a:latin typeface="+mn-ea"/>
              <a:ea typeface="+mn-ea"/>
            </a:endParaRPr>
          </a:p>
          <a:p>
            <a:endParaRPr kumimoji="1" lang="en-US" altLang="ja-JP" dirty="0"/>
          </a:p>
          <a:p>
            <a:endParaRPr lang="en-US" altLang="ja-JP" dirty="0"/>
          </a:p>
        </p:txBody>
      </p:sp>
      <p:sp>
        <p:nvSpPr>
          <p:cNvPr id="3" name="テキスト プレースホルダー 2">
            <a:extLst>
              <a:ext uri="{FF2B5EF4-FFF2-40B4-BE49-F238E27FC236}">
                <a16:creationId xmlns:a16="http://schemas.microsoft.com/office/drawing/2014/main" id="{14F760CC-C524-C1D9-1582-734B283DB5F0}"/>
              </a:ext>
            </a:extLst>
          </p:cNvPr>
          <p:cNvSpPr>
            <a:spLocks noGrp="1"/>
          </p:cNvSpPr>
          <p:nvPr>
            <p:ph type="body" sz="quarter" idx="11"/>
          </p:nvPr>
        </p:nvSpPr>
        <p:spPr/>
        <p:txBody>
          <a:bodyPr>
            <a:normAutofit/>
          </a:bodyPr>
          <a:lstStyle/>
          <a:p>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トップページカスタマイズ企画　ライト版</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20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2000" b="1" dirty="0">
                <a:latin typeface="メイリオ" panose="020B0604030504040204" pitchFamily="50" charset="-128"/>
                <a:ea typeface="メイリオ" panose="020B0604030504040204" pitchFamily="50" charset="-128"/>
                <a:cs typeface="メイリオ" panose="020B0604030504040204" pitchFamily="50" charset="-128"/>
              </a:rPr>
              <a:t>月）変更点</a:t>
            </a:r>
            <a:endParaRPr kumimoji="1" lang="ja-JP" altLang="en-US" sz="2400" dirty="0"/>
          </a:p>
        </p:txBody>
      </p:sp>
      <p:sp>
        <p:nvSpPr>
          <p:cNvPr id="5" name="スライド番号プレースホルダー 4">
            <a:extLst>
              <a:ext uri="{FF2B5EF4-FFF2-40B4-BE49-F238E27FC236}">
                <a16:creationId xmlns:a16="http://schemas.microsoft.com/office/drawing/2014/main" id="{16E2BAFE-D3DF-8B2F-73E9-A4E2C11AC933}"/>
              </a:ext>
            </a:extLst>
          </p:cNvPr>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7" name="テキスト ボックス 6">
            <a:extLst>
              <a:ext uri="{FF2B5EF4-FFF2-40B4-BE49-F238E27FC236}">
                <a16:creationId xmlns:a16="http://schemas.microsoft.com/office/drawing/2014/main" id="{DE4D348D-9035-F0E6-65E3-86A4B7B6F5CE}"/>
              </a:ext>
            </a:extLst>
          </p:cNvPr>
          <p:cNvSpPr txBox="1"/>
          <p:nvPr/>
        </p:nvSpPr>
        <p:spPr>
          <a:xfrm>
            <a:off x="6643276" y="699098"/>
            <a:ext cx="4466287" cy="230832"/>
          </a:xfrm>
          <a:prstGeom prst="rect">
            <a:avLst/>
          </a:prstGeom>
          <a:noFill/>
        </p:spPr>
        <p:txBody>
          <a:bodyPr wrap="none" rtlCol="0">
            <a:spAutoFit/>
          </a:bodyPr>
          <a:lstStyle/>
          <a:p>
            <a:r>
              <a:rPr lang="en-US" altLang="ja-JP" sz="900" dirty="0"/>
              <a:t>※</a:t>
            </a:r>
            <a:r>
              <a:rPr lang="ja-JP" altLang="en-US" sz="900" dirty="0"/>
              <a:t>トップページカスタマイズ企画　ライト版（</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900" dirty="0"/>
              <a:t>）からの変更点</a:t>
            </a:r>
            <a:endParaRPr kumimoji="1" lang="ja-JP" altLang="en-US" sz="900" dirty="0"/>
          </a:p>
        </p:txBody>
      </p:sp>
    </p:spTree>
    <p:extLst>
      <p:ext uri="{BB962C8B-B14F-4D97-AF65-F5344CB8AC3E}">
        <p14:creationId xmlns:p14="http://schemas.microsoft.com/office/powerpoint/2010/main" val="70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311323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598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・地震、津波、その他有事が発生した際、ヤフーを利用するお客様に対して速やかに災害情報をお伝えするために、企画ページについても、ページ上部に災害情報告知モジュールの掲載を行います。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・誘導広告の広告クリエイティブは代理店様・広告主様で制作いただきます。制作の際、以下を遵守願います。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・スマートフォンブランドパネル広告仕様</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－スマートフォンブランドパネル（静止画）</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https://ads-help.yahoo.co.jp/yahooads/guideline/articledetail?lan=ja&amp;aid=62815&amp;o=default#abc</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また、</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P18</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a:solidFill>
                  <a:srgbClr val="000000">
                    <a:lumMod val="65000"/>
                    <a:lumOff val="35000"/>
                  </a:srgbClr>
                </a:solidFill>
                <a:latin typeface="メイリオ"/>
                <a:ea typeface="メイリオ"/>
              </a:rPr>
              <a:t>効果計測用</a:t>
            </a:r>
            <a:r>
              <a:rPr lang="en-US" altLang="ja-JP" sz="1600" dirty="0">
                <a:solidFill>
                  <a:srgbClr val="000000">
                    <a:lumMod val="65000"/>
                    <a:lumOff val="35000"/>
                  </a:srgbClr>
                </a:solidFill>
                <a:latin typeface="メイリオ"/>
                <a:ea typeface="メイリオ"/>
              </a:rPr>
              <a:t>URL</a:t>
            </a: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の設定は不可となります。ただし、一部効果計測ベンダーにおいては効果測定データ取扱約款の確認・同意をいただいた上で設定することが可能です。弊社担当営業までご相談ください。</a:t>
            </a:r>
            <a:endParaRPr lang="en-US" altLang="ja-JP" sz="12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chemeClr val="tx1">
                    <a:lumMod val="65000"/>
                    <a:lumOff val="35000"/>
                  </a:schemeClr>
                </a:solidFill>
                <a:latin typeface="メイリオ"/>
                <a:ea typeface="メイリオ"/>
              </a:rPr>
              <a:t>■ 効果検証レポート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が含まれる場合があります。個人情報の保護に関する法律その他の関係法令・ガイドラインを遵守するとともに、善良な管理者の注意をもって適切に取り扱い、不正アクセスおよび不正利用の防止に努めていただ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994463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sp>
        <p:nvSpPr>
          <p:cNvPr id="4" name="Rectangle 46"/>
          <p:cNvSpPr>
            <a:spLocks noChangeArrowheads="1"/>
          </p:cNvSpPr>
          <p:nvPr/>
        </p:nvSpPr>
        <p:spPr bwMode="auto">
          <a:xfrm>
            <a:off x="1384048" y="1253020"/>
            <a:ext cx="9423904" cy="162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■その他</a:t>
            </a:r>
            <a:endParaRPr lang="en-US" altLang="ja-JP" sz="1600" dirty="0">
              <a:solidFill>
                <a:prstClr val="black">
                  <a:lumMod val="65000"/>
                  <a:lumOff val="35000"/>
                </a:prstClr>
              </a:solidFill>
              <a:latin typeface="メイリオ"/>
              <a:ea typeface="メイリオ"/>
            </a:endParaRPr>
          </a:p>
          <a:p>
            <a:pPr marL="0" indent="265113" eaLnBrk="1" hangingPunct="1">
              <a:lnSpc>
                <a:spcPts val="2000"/>
              </a:lnSpc>
              <a:spcBef>
                <a:spcPct val="0"/>
              </a:spcBef>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・弊社の仕様に応じて表現、レイアウト変更をお願いする場合があります。</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p>
        </p:txBody>
      </p:sp>
    </p:spTree>
    <p:extLst>
      <p:ext uri="{BB962C8B-B14F-4D97-AF65-F5344CB8AC3E}">
        <p14:creationId xmlns:p14="http://schemas.microsoft.com/office/powerpoint/2010/main" val="15147851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a:solidFill>
                  <a:prstClr val="black">
                    <a:lumMod val="65000"/>
                    <a:lumOff val="35000"/>
                  </a:prstClr>
                </a:solidFill>
                <a:latin typeface="メイリオ"/>
                <a:ea typeface="メイリオ"/>
              </a:rPr>
              <a:t>■</a:t>
            </a:r>
            <a:r>
              <a:rPr lang="ja-JP" altLang="en-US" sz="1400" dirty="0">
                <a:solidFill>
                  <a:prstClr val="black">
                    <a:lumMod val="65000"/>
                    <a:lumOff val="35000"/>
                  </a:prstClr>
                </a:solidFill>
                <a:latin typeface="メイリオ"/>
                <a:ea typeface="メイリオ"/>
              </a:rPr>
              <a:t>公開前サイト審査について</a:t>
            </a:r>
            <a:endParaRPr lang="en-US" altLang="ja-JP" sz="14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①広告主様のリンク先サイトがアップされていない場合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a:solidFill>
                  <a:prstClr val="black">
                    <a:lumMod val="65000"/>
                    <a:lumOff val="35000"/>
                  </a:prstClr>
                </a:solidFill>
                <a:latin typeface="メイリオ"/>
                <a:ea typeface="メイリオ"/>
              </a:rPr>
              <a:t>上記①②どちらも未公開の場合、①②どちらかが未公開の場合も以下申請が</a:t>
            </a:r>
            <a:r>
              <a:rPr lang="ja-JP" altLang="en-US" sz="1400" b="1" dirty="0">
                <a:solidFill>
                  <a:srgbClr val="FF0000"/>
                </a:solidFill>
                <a:latin typeface="メイリオ"/>
                <a:ea typeface="メイリオ"/>
              </a:rPr>
              <a:t>必須</a:t>
            </a:r>
            <a:r>
              <a:rPr lang="ja-JP" altLang="en-US" sz="1400" dirty="0">
                <a:solidFill>
                  <a:prstClr val="black">
                    <a:lumMod val="65000"/>
                    <a:lumOff val="35000"/>
                  </a:prstClr>
                </a:solidFill>
                <a:latin typeface="メイリオ"/>
                <a:ea typeface="メイリオ"/>
              </a:rPr>
              <a:t>となります。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申請後に発行される</a:t>
            </a:r>
            <a:r>
              <a:rPr lang="en-US" altLang="ja-JP" sz="1400" dirty="0">
                <a:solidFill>
                  <a:prstClr val="black">
                    <a:lumMod val="65000"/>
                    <a:lumOff val="35000"/>
                  </a:prstClr>
                </a:solidFill>
                <a:latin typeface="メイリオ"/>
                <a:ea typeface="メイリオ"/>
              </a:rPr>
              <a:t> </a:t>
            </a:r>
            <a:r>
              <a:rPr lang="ja-JP" altLang="en-US" sz="1400" dirty="0">
                <a:solidFill>
                  <a:prstClr val="black">
                    <a:lumMod val="65000"/>
                    <a:lumOff val="35000"/>
                  </a:prstClr>
                </a:solidFill>
                <a:latin typeface="メイリオ"/>
                <a:ea typeface="メイリオ"/>
              </a:rPr>
              <a:t>事前承認</a:t>
            </a:r>
            <a:r>
              <a:rPr lang="en-US" altLang="ja-JP" sz="1400" dirty="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ケタの数字）を、広告管理ツールへの入稿時に入力をお願いします。</a:t>
            </a:r>
            <a:endParaRPr lang="en-US" altLang="ja-JP" sz="14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022556652"/>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a:solidFill>
                            <a:schemeClr val="bg1"/>
                          </a:solidFill>
                          <a:latin typeface="+mj-lt"/>
                        </a:rPr>
                        <a:t>申請者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a:solidFill>
                            <a:schemeClr val="bg1"/>
                          </a:solidFill>
                          <a:latin typeface="+mj-lt"/>
                        </a:rPr>
                        <a:t>フォーム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a:solidFill>
                            <a:schemeClr val="bg1"/>
                          </a:solidFill>
                          <a:latin typeface="+mj-lt"/>
                        </a:rPr>
                        <a:t>フォーム項目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審査区分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a:solidFill>
                            <a:schemeClr val="bg1"/>
                          </a:solidFill>
                          <a:latin typeface="+mj-lt"/>
                          <a:ea typeface="+mn-ea"/>
                          <a:cs typeface="+mn-cs"/>
                        </a:rPr>
                        <a:t>最終リンク先</a:t>
                      </a:r>
                      <a:endParaRPr kumimoji="1" lang="en-US" altLang="ja-JP" sz="1050" kern="1200" dirty="0">
                        <a:solidFill>
                          <a:schemeClr val="bg1"/>
                        </a:solidFill>
                        <a:latin typeface="+mj-lt"/>
                        <a:ea typeface="+mn-ea"/>
                        <a:cs typeface="+mn-cs"/>
                      </a:endParaRPr>
                    </a:p>
                    <a:p>
                      <a:pPr marL="0" algn="ctr" defTabSz="914423" rtl="0" eaLnBrk="1" latinLnBrk="0" hangingPunct="1"/>
                      <a:r>
                        <a:rPr kumimoji="1" lang="en-US" altLang="ja-JP" sz="1050" kern="1200" dirty="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入稿時の</a:t>
                      </a:r>
                      <a:endParaRPr kumimoji="1" lang="en-US" altLang="ja-JP" sz="1050" dirty="0">
                        <a:solidFill>
                          <a:schemeClr val="bg1"/>
                        </a:solidFill>
                        <a:latin typeface="+mj-lt"/>
                      </a:endParaRPr>
                    </a:p>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の状態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リンク先</a:t>
                      </a:r>
                      <a:endParaRPr kumimoji="1" lang="en-US" altLang="ja-JP" sz="1050" dirty="0">
                        <a:solidFill>
                          <a:schemeClr val="bg1"/>
                        </a:solidFill>
                        <a:latin typeface="+mj-lt"/>
                      </a:endParaRPr>
                    </a:p>
                    <a:p>
                      <a:pPr algn="ctr"/>
                      <a:r>
                        <a:rPr kumimoji="1" lang="ja-JP" altLang="en-US" sz="1050" dirty="0">
                          <a:solidFill>
                            <a:schemeClr val="bg1"/>
                          </a:solidFill>
                          <a:latin typeface="+mj-lt"/>
                        </a:rPr>
                        <a:t>更新日時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最終リンク先</a:t>
                      </a:r>
                      <a:r>
                        <a:rPr kumimoji="1" lang="en-US" altLang="ja-JP" sz="1050" dirty="0">
                          <a:solidFill>
                            <a:schemeClr val="bg1"/>
                          </a:solidFill>
                          <a:latin typeface="+mj-lt"/>
                        </a:rPr>
                        <a:t>URL</a:t>
                      </a:r>
                      <a:r>
                        <a:rPr kumimoji="1" lang="ja-JP" altLang="en-US" sz="1050" dirty="0">
                          <a:solidFill>
                            <a:schemeClr val="bg1"/>
                          </a:solidFill>
                          <a:latin typeface="+mj-lt"/>
                        </a:rPr>
                        <a:t>の</a:t>
                      </a:r>
                      <a:endParaRPr kumimoji="1" lang="en-US" altLang="ja-JP" sz="1050" dirty="0">
                        <a:solidFill>
                          <a:schemeClr val="bg1"/>
                        </a:solidFill>
                        <a:latin typeface="+mj-lt"/>
                      </a:endParaRPr>
                    </a:p>
                    <a:p>
                      <a:pPr algn="ctr"/>
                      <a:r>
                        <a:rPr kumimoji="1" lang="ja-JP" altLang="en-US" sz="1050" dirty="0">
                          <a:solidFill>
                            <a:schemeClr val="bg1"/>
                          </a:solidFill>
                          <a:latin typeface="+mj-lt"/>
                        </a:rPr>
                        <a:t>テストサイト・キャプチャ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a:solidFill>
                            <a:schemeClr val="bg1"/>
                          </a:solidFill>
                          <a:latin typeface="+mj-lt"/>
                        </a:rPr>
                        <a:t>備考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a:latin typeface="+mj-lt"/>
                        </a:rPr>
                        <a:t>代理店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入稿前審査依頼フォーム</a:t>
                      </a:r>
                      <a:endParaRPr kumimoji="1" lang="en-US" altLang="ja-JP" sz="1050" kern="1200" dirty="0">
                        <a:solidFill>
                          <a:schemeClr val="tx1"/>
                        </a:solidFill>
                        <a:latin typeface="+mj-lt"/>
                        <a:ea typeface="+mn-ea"/>
                        <a:cs typeface="+mn-cs"/>
                      </a:endParaRPr>
                    </a:p>
                    <a:p>
                      <a:pPr algn="l" fontAlgn="ct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https://form-business.yahoo.co.jp/claris/enqueteForm?inquiry_type=guaranteed_review</a:t>
                      </a:r>
                      <a:endParaRPr kumimoji="1" lang="en-US" sz="1050" kern="1200" dirty="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「誘導用広告」にあわせた審査区分を選択</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n-lt"/>
                          <a:ea typeface="+mn-ea"/>
                          <a:cs typeface="+mn-cs"/>
                        </a:rPr>
                        <a:t>■企画ページ</a:t>
                      </a:r>
                      <a:endParaRPr kumimoji="1" lang="en-US" altLang="ja-JP" sz="1050" kern="1200" dirty="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a:solidFill>
                            <a:schemeClr val="tx1"/>
                          </a:solidFill>
                          <a:latin typeface="+mj-lt"/>
                          <a:ea typeface="+mn-ea"/>
                          <a:cs typeface="+mn-cs"/>
                        </a:rPr>
                        <a:t>後日更新</a:t>
                      </a:r>
                      <a:r>
                        <a:rPr kumimoji="1" lang="en-US" altLang="zh-TW" sz="1050" kern="1200" dirty="0">
                          <a:solidFill>
                            <a:schemeClr val="tx1"/>
                          </a:solidFill>
                          <a:latin typeface="+mj-lt"/>
                          <a:ea typeface="+mn-ea"/>
                          <a:cs typeface="+mn-cs"/>
                        </a:rPr>
                        <a:t>/</a:t>
                      </a:r>
                      <a:r>
                        <a:rPr kumimoji="1" lang="zh-TW" altLang="en-US" sz="1050" kern="1200" dirty="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■企画ページ</a:t>
                      </a:r>
                      <a:endParaRPr kumimoji="1" lang="en-US" altLang="ja-JP" sz="1050" kern="1200" dirty="0">
                        <a:solidFill>
                          <a:schemeClr val="tx1"/>
                        </a:solidFill>
                        <a:latin typeface="+mj-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a:solidFill>
                            <a:schemeClr val="tx1"/>
                          </a:solidFill>
                          <a:latin typeface="+mn-lt"/>
                          <a:ea typeface="+mn-ea"/>
                          <a:cs typeface="+mn-cs"/>
                        </a:rPr>
                        <a:t>ヤフー営業が社内にて</a:t>
                      </a:r>
                      <a:r>
                        <a:rPr kumimoji="1" lang="ja-JP" altLang="en-US" sz="1050" kern="1200">
                          <a:solidFill>
                            <a:schemeClr val="tx1"/>
                          </a:solidFill>
                          <a:effectLst/>
                          <a:latin typeface="+mn-lt"/>
                          <a:ea typeface="+mn-ea"/>
                          <a:cs typeface="+mn-cs"/>
                        </a:rPr>
                        <a:t>入稿前</a:t>
                      </a:r>
                      <a:r>
                        <a:rPr kumimoji="1" lang="ja-JP" altLang="en-US" sz="1050" kern="1200" dirty="0">
                          <a:solidFill>
                            <a:schemeClr val="tx1"/>
                          </a:solidFill>
                          <a:effectLst/>
                          <a:latin typeface="+mn-lt"/>
                          <a:ea typeface="+mn-ea"/>
                          <a:cs typeface="+mn-cs"/>
                        </a:rPr>
                        <a:t>審査を実施し承認がおりた企画ページ内容</a:t>
                      </a:r>
                      <a:br>
                        <a:rPr kumimoji="1" lang="ja-JP" altLang="en-US" sz="1050" kern="1200" dirty="0">
                          <a:solidFill>
                            <a:schemeClr val="tx1"/>
                          </a:solidFill>
                          <a:latin typeface="+mj-lt"/>
                          <a:ea typeface="+mn-ea"/>
                          <a:cs typeface="+mn-cs"/>
                        </a:rPr>
                      </a:b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広告主様サイトのテストサイト・キャプチャ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n-lt"/>
                          <a:ea typeface="+mn-ea"/>
                          <a:cs typeface="+mn-cs"/>
                        </a:rPr>
                        <a:t>トップページカスタマイズライト版である旨を記載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a:solidFill>
                            <a:schemeClr val="tx1"/>
                          </a:solidFill>
                          <a:latin typeface="+mj-lt"/>
                          <a:ea typeface="+mn-ea"/>
                          <a:cs typeface="+mn-cs"/>
                        </a:rPr>
                        <a:t>・誘導用広告の審査も同時に行えます（任意）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9333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lang="ja-JP" altLang="en-US"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ージの掲載予定時刻から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変更履歴</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2" name="テキスト ボックス 1">
            <a:extLst>
              <a:ext uri="{FF2B5EF4-FFF2-40B4-BE49-F238E27FC236}">
                <a16:creationId xmlns:a16="http://schemas.microsoft.com/office/drawing/2014/main" id="{59D167C0-F2E3-E0B8-8E58-5DE787E3CB58}"/>
              </a:ext>
            </a:extLst>
          </p:cNvPr>
          <p:cNvSpPr txBox="1"/>
          <p:nvPr/>
        </p:nvSpPr>
        <p:spPr>
          <a:xfrm>
            <a:off x="334963" y="1340768"/>
            <a:ext cx="11691103" cy="3477875"/>
          </a:xfrm>
          <a:prstGeom prst="rect">
            <a:avLst/>
          </a:prstGeom>
          <a:noFill/>
        </p:spPr>
        <p:txBody>
          <a:bodyPr wrap="square" rtlCol="0">
            <a:spAutoFit/>
          </a:bodyPr>
          <a:lstStyle/>
          <a:p>
            <a:pPr algn="l"/>
            <a:r>
              <a:rPr kumimoji="1" lang="ja-JP" altLang="en-US" dirty="0"/>
              <a:t>・</a:t>
            </a:r>
            <a:r>
              <a:rPr kumimoji="1" lang="en-US" altLang="ja-JP" dirty="0"/>
              <a:t>2023/1/23</a:t>
            </a:r>
            <a:r>
              <a:rPr kumimoji="1" lang="ja-JP" altLang="en-US" dirty="0"/>
              <a:t>　</a:t>
            </a:r>
            <a:r>
              <a:rPr kumimoji="1" lang="en-US" altLang="ja-JP" dirty="0"/>
              <a:t>P9</a:t>
            </a:r>
            <a:r>
              <a:rPr kumimoji="1" lang="ja-JP" altLang="en-US" dirty="0"/>
              <a:t>　以下について変更しました。</a:t>
            </a:r>
            <a:endParaRPr kumimoji="1" lang="en-US" altLang="ja-JP" dirty="0"/>
          </a:p>
          <a:p>
            <a:pPr lvl="1"/>
            <a:r>
              <a:rPr kumimoji="1" lang="ja-JP" altLang="en-US" sz="1400" dirty="0">
                <a:latin typeface="+mn-ea"/>
              </a:rPr>
              <a:t>・</a:t>
            </a:r>
            <a:r>
              <a:rPr lang="ja-JP" altLang="en-US" sz="1400" u="sng" dirty="0">
                <a:solidFill>
                  <a:schemeClr val="tx1">
                    <a:lumMod val="65000"/>
                    <a:lumOff val="35000"/>
                  </a:schemeClr>
                </a:solidFill>
                <a:latin typeface="+mn-ea"/>
              </a:rPr>
              <a:t>レポート項目「アンケート」</a:t>
            </a:r>
            <a:endParaRPr lang="en-US" altLang="ja-JP" sz="1400" u="sng"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変更前）任意にて実施</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変更後）実施</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a:t>
            </a:r>
            <a:r>
              <a:rPr kumimoji="1" lang="ja-JP" altLang="ja-JP" sz="1400" b="0" u="none" strike="noStrike" kern="1200" cap="none" spc="0" normalizeH="0" baseline="0" dirty="0">
                <a:ln>
                  <a:noFill/>
                </a:ln>
                <a:solidFill>
                  <a:schemeClr val="tx1">
                    <a:lumMod val="65000"/>
                    <a:lumOff val="35000"/>
                  </a:schemeClr>
                </a:solidFill>
                <a:effectLst/>
                <a:uLnTx/>
                <a:uFillTx/>
                <a:latin typeface="+mn-ea"/>
                <a:cs typeface="+mn-cs"/>
              </a:rPr>
              <a:t>制作・掲載費の申し込みの際</a:t>
            </a:r>
            <a:r>
              <a:rPr kumimoji="1" lang="ja-JP" altLang="en-US" sz="1400" b="0" u="none" strike="noStrike" kern="1200" cap="none" spc="0" normalizeH="0" baseline="0" dirty="0">
                <a:ln>
                  <a:noFill/>
                </a:ln>
                <a:solidFill>
                  <a:schemeClr val="tx1">
                    <a:lumMod val="65000"/>
                    <a:lumOff val="35000"/>
                  </a:schemeClr>
                </a:solidFill>
                <a:effectLst/>
                <a:uLnTx/>
                <a:uFillTx/>
                <a:latin typeface="+mn-ea"/>
                <a:cs typeface="+mn-cs"/>
              </a:rPr>
              <a:t>、</a:t>
            </a:r>
            <a:r>
              <a:rPr lang="ja-JP" altLang="en-US" sz="1400" dirty="0">
                <a:solidFill>
                  <a:schemeClr val="tx1">
                    <a:lumMod val="65000"/>
                    <a:lumOff val="35000"/>
                  </a:schemeClr>
                </a:solidFill>
                <a:latin typeface="+mn-ea"/>
              </a:rPr>
              <a:t>備考欄にアンケート有無の記載が必須でしたが、不要となります。</a:t>
            </a:r>
            <a:endParaRPr lang="en-US" altLang="ja-JP" sz="1400" dirty="0">
              <a:solidFill>
                <a:schemeClr val="tx1">
                  <a:lumMod val="65000"/>
                  <a:lumOff val="35000"/>
                </a:schemeClr>
              </a:solidFill>
              <a:latin typeface="+mn-ea"/>
            </a:endParaRPr>
          </a:p>
          <a:p>
            <a:pPr lvl="1"/>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a:t>
            </a:r>
            <a:r>
              <a:rPr lang="ja-JP" altLang="en-US" sz="1400" u="sng" dirty="0">
                <a:solidFill>
                  <a:schemeClr val="tx1">
                    <a:lumMod val="65000"/>
                    <a:lumOff val="35000"/>
                  </a:schemeClr>
                </a:solidFill>
                <a:latin typeface="+mn-ea"/>
              </a:rPr>
              <a:t>掲載期間</a:t>
            </a:r>
            <a:endParaRPr lang="en-US" altLang="ja-JP" sz="1400" u="sng"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変更前）誘導用広告の掲載期間に準ずる、かつ最大</a:t>
            </a:r>
            <a:r>
              <a:rPr lang="en-US" altLang="ja-JP" sz="1400" dirty="0">
                <a:solidFill>
                  <a:schemeClr val="tx1">
                    <a:lumMod val="65000"/>
                    <a:lumOff val="35000"/>
                  </a:schemeClr>
                </a:solidFill>
                <a:latin typeface="+mn-ea"/>
              </a:rPr>
              <a:t>2</a:t>
            </a:r>
            <a:r>
              <a:rPr lang="ja-JP" altLang="en-US" sz="1400" dirty="0">
                <a:solidFill>
                  <a:schemeClr val="tx1">
                    <a:lumMod val="65000"/>
                    <a:lumOff val="35000"/>
                  </a:schemeClr>
                </a:solidFill>
                <a:latin typeface="+mn-ea"/>
              </a:rPr>
              <a:t>週間</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平日開始</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pPr lvl="1"/>
            <a:r>
              <a:rPr lang="ja-JP" altLang="en-US" sz="1400" dirty="0">
                <a:solidFill>
                  <a:schemeClr val="tx1">
                    <a:lumMod val="65000"/>
                    <a:lumOff val="35000"/>
                  </a:schemeClr>
                </a:solidFill>
                <a:latin typeface="+mn-ea"/>
              </a:rPr>
              <a:t>　変更後）誘導用広告の掲載期間に準ずる、最大</a:t>
            </a:r>
            <a:r>
              <a:rPr lang="en-US" altLang="ja-JP" sz="1400" dirty="0">
                <a:solidFill>
                  <a:schemeClr val="tx1">
                    <a:lumMod val="65000"/>
                    <a:lumOff val="35000"/>
                  </a:schemeClr>
                </a:solidFill>
                <a:latin typeface="+mn-ea"/>
              </a:rPr>
              <a:t>2</a:t>
            </a:r>
            <a:r>
              <a:rPr lang="ja-JP" altLang="en-US" sz="1400" dirty="0">
                <a:solidFill>
                  <a:schemeClr val="tx1">
                    <a:lumMod val="65000"/>
                    <a:lumOff val="35000"/>
                  </a:schemeClr>
                </a:solidFill>
                <a:latin typeface="+mn-ea"/>
              </a:rPr>
              <a:t>週間までを推奨</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平日開始</a:t>
            </a:r>
            <a:r>
              <a:rPr lang="en-US" altLang="ja-JP" sz="1400" dirty="0">
                <a:solidFill>
                  <a:schemeClr val="tx1">
                    <a:lumMod val="65000"/>
                    <a:lumOff val="35000"/>
                  </a:schemeClr>
                </a:solidFill>
                <a:latin typeface="+mn-ea"/>
              </a:rPr>
              <a:t>)</a:t>
            </a:r>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pPr lvl="1"/>
            <a:endParaRPr kumimoji="1" lang="en-US" altLang="ja-JP" dirty="0"/>
          </a:p>
          <a:p>
            <a:pPr lvl="1"/>
            <a:endParaRPr lang="en-US" altLang="ja-JP" dirty="0"/>
          </a:p>
          <a:p>
            <a:pPr marL="0" lvl="1"/>
            <a:r>
              <a:rPr lang="ja-JP" altLang="en-US" dirty="0"/>
              <a:t>・</a:t>
            </a:r>
            <a:r>
              <a:rPr lang="en-US" altLang="ja-JP" dirty="0"/>
              <a:t>2023/1/23</a:t>
            </a:r>
            <a:r>
              <a:rPr lang="ja-JP" altLang="en-US" dirty="0"/>
              <a:t>　</a:t>
            </a:r>
            <a:r>
              <a:rPr lang="en-US" altLang="ja-JP" dirty="0"/>
              <a:t>P19</a:t>
            </a:r>
            <a:r>
              <a:rPr lang="ja-JP" altLang="en-US" dirty="0"/>
              <a:t>　追加しました。</a:t>
            </a:r>
            <a:endParaRPr lang="en-US" altLang="ja-JP" dirty="0"/>
          </a:p>
          <a:p>
            <a:pPr lvl="1"/>
            <a:endParaRPr lang="en-US" altLang="ja-JP" dirty="0">
              <a:solidFill>
                <a:schemeClr val="tx1">
                  <a:lumMod val="65000"/>
                  <a:lumOff val="35000"/>
                </a:schemeClr>
              </a:solidFill>
              <a:latin typeface="+mn-ea"/>
            </a:endParaRPr>
          </a:p>
          <a:p>
            <a:pPr algn="l"/>
            <a:r>
              <a:rPr kumimoji="1" lang="ja-JP" altLang="en-US" dirty="0">
                <a:latin typeface="+mn-ea"/>
              </a:rPr>
              <a:t>　</a:t>
            </a:r>
          </a:p>
        </p:txBody>
      </p:sp>
    </p:spTree>
    <p:extLst>
      <p:ext uri="{BB962C8B-B14F-4D97-AF65-F5344CB8AC3E}">
        <p14:creationId xmlns:p14="http://schemas.microsoft.com/office/powerpoint/2010/main" val="1065892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トップページカスタマイズ企画ライト版とは</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14" name="図 13"/>
          <p:cNvPicPr>
            <a:picLocks noChangeAspect="1"/>
          </p:cNvPicPr>
          <p:nvPr/>
        </p:nvPicPr>
        <p:blipFill>
          <a:blip r:embed="rId2"/>
          <a:stretch>
            <a:fillRect/>
          </a:stretch>
        </p:blipFill>
        <p:spPr>
          <a:xfrm>
            <a:off x="4098168" y="3046820"/>
            <a:ext cx="1804944" cy="2862842"/>
          </a:xfrm>
          <a:prstGeom prst="rect">
            <a:avLst/>
          </a:prstGeom>
        </p:spPr>
      </p:pic>
      <p:sp>
        <p:nvSpPr>
          <p:cNvPr id="15" name="テキスト ボックス 14">
            <a:extLst>
              <a:ext uri="{FF2B5EF4-FFF2-40B4-BE49-F238E27FC236}">
                <a16:creationId xmlns:a16="http://schemas.microsoft.com/office/drawing/2014/main" id="{A45E4669-49D5-3945-9AEA-4B544CD1D659}"/>
              </a:ext>
            </a:extLst>
          </p:cNvPr>
          <p:cNvSpPr txBox="1"/>
          <p:nvPr/>
        </p:nvSpPr>
        <p:spPr>
          <a:xfrm>
            <a:off x="1919536" y="2575643"/>
            <a:ext cx="1261884" cy="2769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バナーをタップ</a:t>
            </a:r>
            <a:endParaRPr kumimoji="0" lang="en-US" altLang="ja-JP" sz="1200" b="1" i="0" u="none" strike="noStrike" kern="0" cap="none" spc="0" normalizeH="0" baseline="0" noProof="0" dirty="0">
              <a:ln>
                <a:noFill/>
              </a:ln>
              <a:solidFill>
                <a:prstClr val="black"/>
              </a:solidFill>
              <a:effectLst/>
              <a:uLnTx/>
              <a:uFillTx/>
            </a:endParaRPr>
          </a:p>
        </p:txBody>
      </p:sp>
      <p:sp>
        <p:nvSpPr>
          <p:cNvPr id="16" name="テキスト ボックス 15">
            <a:extLst>
              <a:ext uri="{FF2B5EF4-FFF2-40B4-BE49-F238E27FC236}">
                <a16:creationId xmlns:a16="http://schemas.microsoft.com/office/drawing/2014/main" id="{8AC21CF2-986D-7E40-9FCF-4D0C4FA2FCF0}"/>
              </a:ext>
            </a:extLst>
          </p:cNvPr>
          <p:cNvSpPr txBox="1"/>
          <p:nvPr/>
        </p:nvSpPr>
        <p:spPr>
          <a:xfrm>
            <a:off x="4230270" y="2524601"/>
            <a:ext cx="1723550"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冒頭切り替え</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DD9E6D3B-CC7E-604C-ADBB-CF0BEE113BD4}"/>
              </a:ext>
            </a:extLst>
          </p:cNvPr>
          <p:cNvSpPr txBox="1"/>
          <p:nvPr/>
        </p:nvSpPr>
        <p:spPr>
          <a:xfrm>
            <a:off x="6533504" y="2526795"/>
            <a:ext cx="1723549" cy="461665"/>
          </a:xfrm>
          <a:prstGeom prst="rect">
            <a:avLst/>
          </a:prstGeom>
          <a:noFill/>
        </p:spPr>
        <p:txBody>
          <a:bodyPr wrap="none" rtlCol="0">
            <a:spAutoFit/>
          </a:bodyPr>
          <a:lstStyle/>
          <a:p>
            <a:pPr algn="ctr"/>
            <a:r>
              <a:rPr lang="ja-JP" altLang="en-US" sz="1200" b="1" dirty="0">
                <a:solidFill>
                  <a:srgbClr val="C00000"/>
                </a:solidFill>
                <a:latin typeface="メイリオ" panose="020B0604030504040204" pitchFamily="50" charset="-128"/>
                <a:ea typeface="メイリオ" panose="020B0604030504040204" pitchFamily="50" charset="-128"/>
              </a:rPr>
              <a:t>演出</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パターンの中から選択</a:t>
            </a:r>
          </a:p>
        </p:txBody>
      </p:sp>
      <p:sp>
        <p:nvSpPr>
          <p:cNvPr id="18" name="三角形 33">
            <a:extLst>
              <a:ext uri="{FF2B5EF4-FFF2-40B4-BE49-F238E27FC236}">
                <a16:creationId xmlns:a16="http://schemas.microsoft.com/office/drawing/2014/main" id="{993A67E6-B8FF-3E4C-ADBA-DB878DA3122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三角形 33">
            <a:extLst>
              <a:ext uri="{FF2B5EF4-FFF2-40B4-BE49-F238E27FC236}">
                <a16:creationId xmlns:a16="http://schemas.microsoft.com/office/drawing/2014/main" id="{993A67E6-B8FF-3E4C-ADBA-DB878DA3122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三角形 33">
            <a:extLst>
              <a:ext uri="{FF2B5EF4-FFF2-40B4-BE49-F238E27FC236}">
                <a16:creationId xmlns:a16="http://schemas.microsoft.com/office/drawing/2014/main" id="{993A67E6-B8FF-3E4C-ADBA-DB878DA3122E}"/>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1" name="円形吹き出し 20"/>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前に</a:t>
            </a:r>
            <a:endParaRPr kumimoji="0" lang="en-US" altLang="ja-JP" sz="1400" b="1" i="0" u="none" strike="noStrike" kern="0" cap="none" spc="0" normalizeH="0" baseline="0" noProof="0">
              <a:ln>
                <a:noFill/>
              </a:ln>
              <a:solidFill>
                <a:prstClr val="black"/>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prstClr val="black"/>
                </a:solidFill>
                <a:effectLst/>
                <a:uLnTx/>
                <a:uFillTx/>
                <a:latin typeface="メイリオ"/>
                <a:ea typeface="メイリオ"/>
                <a:cs typeface="+mn-cs"/>
              </a:rPr>
              <a:t>倒れる！</a:t>
            </a:r>
            <a:endParaRPr kumimoji="0" lang="ja-JP" altLang="en-US" sz="1400" b="1"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2" name="テキスト ボックス 21"/>
          <p:cNvSpPr txBox="1"/>
          <p:nvPr/>
        </p:nvSpPr>
        <p:spPr>
          <a:xfrm>
            <a:off x="1487488" y="6278977"/>
            <a:ext cx="7794655"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kern="0" dirty="0">
                <a:solidFill>
                  <a:srgbClr val="FF0000"/>
                </a:solidFill>
              </a:rPr>
              <a:t>※</a:t>
            </a:r>
            <a:r>
              <a:rPr kumimoji="0" lang="ja-JP" altLang="en-US" sz="900" kern="0" dirty="0">
                <a:solidFill>
                  <a:srgbClr val="FF0000"/>
                </a:solidFill>
              </a:rPr>
              <a:t>演出アニメーション部分の冒頭切り替えに利用するバナー</a:t>
            </a:r>
            <a:r>
              <a:rPr kumimoji="0" lang="ja-JP" altLang="en-US" sz="900" b="0" i="0" u="none" strike="noStrike" kern="0" cap="none" spc="0" normalizeH="0" baseline="0" noProof="0" dirty="0">
                <a:ln>
                  <a:noFill/>
                </a:ln>
                <a:solidFill>
                  <a:srgbClr val="FF0000"/>
                </a:solidFill>
                <a:effectLst/>
                <a:uLnTx/>
                <a:uFillTx/>
              </a:rPr>
              <a:t>画像、</a:t>
            </a:r>
            <a:r>
              <a:rPr kumimoji="0" lang="zh-TW" altLang="en-US" sz="900" b="0" i="0" u="none" strike="noStrike" kern="0" cap="none" spc="0" normalizeH="0" baseline="0" noProof="0" dirty="0">
                <a:ln>
                  <a:noFill/>
                </a:ln>
                <a:solidFill>
                  <a:srgbClr val="FF0000"/>
                </a:solidFill>
                <a:effectLst/>
                <a:uLnTx/>
                <a:uFillTx/>
              </a:rPr>
              <a:t>演出</a:t>
            </a:r>
            <a:r>
              <a:rPr kumimoji="0" lang="ja-JP" altLang="en-US" sz="900" b="0" i="0" u="none" strike="noStrike" kern="0" cap="none" spc="0" normalizeH="0" baseline="0" noProof="0" dirty="0">
                <a:ln>
                  <a:noFill/>
                </a:ln>
                <a:solidFill>
                  <a:srgbClr val="FF0000"/>
                </a:solidFill>
                <a:effectLst/>
                <a:uLnTx/>
                <a:uFillTx/>
              </a:rPr>
              <a:t>用の</a:t>
            </a:r>
            <a:r>
              <a:rPr kumimoji="0" lang="zh-TW" altLang="en-US" sz="900" b="0" i="0" u="none" strike="noStrike" kern="0" cap="none" spc="0" normalizeH="0" baseline="0" noProof="0" dirty="0">
                <a:ln>
                  <a:noFill/>
                </a:ln>
                <a:solidFill>
                  <a:srgbClr val="FF0000"/>
                </a:solidFill>
                <a:effectLst/>
                <a:uLnTx/>
                <a:uFillTx/>
              </a:rPr>
              <a:t>動画</a:t>
            </a:r>
            <a:r>
              <a:rPr kumimoji="0" lang="ja-JP" altLang="en-US" sz="900" b="0" i="0" u="none" strike="noStrike" kern="0" cap="none" spc="0" normalizeH="0" baseline="0" noProof="0" dirty="0">
                <a:ln>
                  <a:noFill/>
                </a:ln>
                <a:solidFill>
                  <a:srgbClr val="FF0000"/>
                </a:solidFill>
                <a:effectLst/>
                <a:uLnTx/>
                <a:uFillTx/>
              </a:rPr>
              <a:t>はヤフーでは制作いたしません。</a:t>
            </a:r>
            <a:endParaRPr kumimoji="0" lang="en-US" altLang="ja-JP" sz="900" b="0" i="0" u="none" strike="noStrike" kern="0" cap="none" spc="0" normalizeH="0" baseline="0" noProof="0" dirty="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FF0000"/>
                </a:solidFill>
                <a:effectLst/>
                <a:uLnTx/>
                <a:uFillTx/>
              </a:rPr>
              <a:t>広告主様または代理店様にて、申し込み時にご用意いただく必要がございます。</a:t>
            </a:r>
          </a:p>
        </p:txBody>
      </p:sp>
      <p:pic>
        <p:nvPicPr>
          <p:cNvPr id="23" name="図 22"/>
          <p:cNvPicPr>
            <a:picLocks noChangeAspect="1"/>
          </p:cNvPicPr>
          <p:nvPr/>
        </p:nvPicPr>
        <p:blipFill>
          <a:blip r:embed="rId3"/>
          <a:stretch>
            <a:fillRect/>
          </a:stretch>
        </p:blipFill>
        <p:spPr>
          <a:xfrm>
            <a:off x="1703512" y="2998451"/>
            <a:ext cx="1865110" cy="2882898"/>
          </a:xfrm>
          <a:prstGeom prst="rect">
            <a:avLst/>
          </a:prstGeom>
        </p:spPr>
      </p:pic>
      <p:pic>
        <p:nvPicPr>
          <p:cNvPr id="24" name="図 23"/>
          <p:cNvPicPr>
            <a:picLocks noChangeAspect="1"/>
          </p:cNvPicPr>
          <p:nvPr/>
        </p:nvPicPr>
        <p:blipFill>
          <a:blip r:embed="rId4"/>
          <a:stretch>
            <a:fillRect/>
          </a:stretch>
        </p:blipFill>
        <p:spPr>
          <a:xfrm>
            <a:off x="6519198" y="3027855"/>
            <a:ext cx="1794166" cy="2798509"/>
          </a:xfrm>
          <a:prstGeom prst="rect">
            <a:avLst/>
          </a:prstGeom>
        </p:spPr>
      </p:pic>
      <p:sp>
        <p:nvSpPr>
          <p:cNvPr id="25" name="正方形/長方形 24"/>
          <p:cNvSpPr/>
          <p:nvPr/>
        </p:nvSpPr>
        <p:spPr>
          <a:xfrm>
            <a:off x="1631504" y="932984"/>
            <a:ext cx="9145016" cy="50783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prstClr val="black"/>
                </a:solidFill>
                <a:effectLst/>
                <a:uLnTx/>
                <a:uFillTx/>
              </a:rPr>
              <a:t>Yahoo! JAPAN</a:t>
            </a:r>
            <a:r>
              <a:rPr kumimoji="0" lang="ja-JP" altLang="en-US" sz="1800" b="1" i="0" u="none" strike="noStrike" kern="0" cap="none" spc="0" normalizeH="0" baseline="0" noProof="0" dirty="0">
                <a:ln>
                  <a:noFill/>
                </a:ln>
                <a:solidFill>
                  <a:prstClr val="black"/>
                </a:solidFill>
                <a:effectLst/>
                <a:uLnTx/>
                <a:uFillTx/>
              </a:rPr>
              <a:t>のトップページを活用した、インパクトのある特別な演出が可能です。</a:t>
            </a:r>
            <a:endParaRPr kumimoji="0" lang="en-US" altLang="ja-JP" sz="1800" b="1" i="0" u="none" strike="noStrike" kern="0" cap="none" spc="0" normalizeH="0" baseline="0" noProof="0" dirty="0">
              <a:ln>
                <a:noFill/>
              </a:ln>
              <a:solidFill>
                <a:prstClr val="black"/>
              </a:solidFill>
              <a:effectLst/>
              <a:uLnTx/>
              <a:uFillTx/>
            </a:endParaRPr>
          </a:p>
        </p:txBody>
      </p:sp>
      <p:sp>
        <p:nvSpPr>
          <p:cNvPr id="26" name="テキスト ボックス 45"/>
          <p:cNvSpPr txBox="1"/>
          <p:nvPr/>
        </p:nvSpPr>
        <p:spPr>
          <a:xfrm>
            <a:off x="2067506" y="1423860"/>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9A3A66DF-B04D-F545-B947-7A0480B899A9}"/>
              </a:ext>
            </a:extLst>
          </p:cNvPr>
          <p:cNvSpPr txBox="1"/>
          <p:nvPr/>
        </p:nvSpPr>
        <p:spPr>
          <a:xfrm>
            <a:off x="8741198" y="253821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演出後の遷移先は</a:t>
            </a:r>
            <a:endParaRPr kumimoji="0" lang="en-US" altLang="ja-JP" sz="120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prstClr val="black"/>
                </a:solidFill>
                <a:effectLst/>
                <a:uLnTx/>
                <a:uFillTx/>
              </a:rPr>
              <a:t>クライアント</a:t>
            </a:r>
            <a:r>
              <a:rPr kumimoji="0" lang="en-US" altLang="ja-JP" sz="1200" b="1" i="0" u="none" strike="noStrike" kern="0" cap="none" spc="0" normalizeH="0" baseline="0" noProof="0" dirty="0">
                <a:ln>
                  <a:noFill/>
                </a:ln>
                <a:solidFill>
                  <a:prstClr val="black"/>
                </a:solidFill>
                <a:effectLst/>
                <a:uLnTx/>
                <a:uFillTx/>
              </a:rPr>
              <a:t>LP</a:t>
            </a:r>
            <a:r>
              <a:rPr kumimoji="0" lang="ja-JP" altLang="en-US" sz="1200" b="1" i="0" u="none" strike="noStrike" kern="0" cap="none" spc="0" normalizeH="0" baseline="0" noProof="0" dirty="0">
                <a:ln>
                  <a:noFill/>
                </a:ln>
                <a:solidFill>
                  <a:prstClr val="black"/>
                </a:solidFill>
                <a:effectLst/>
                <a:uLnTx/>
                <a:uFillTx/>
              </a:rPr>
              <a:t>のみ</a:t>
            </a:r>
          </a:p>
        </p:txBody>
      </p:sp>
      <p:sp>
        <p:nvSpPr>
          <p:cNvPr id="28" name="正方形/長方形 27">
            <a:extLst>
              <a:ext uri="{FF2B5EF4-FFF2-40B4-BE49-F238E27FC236}">
                <a16:creationId xmlns:a16="http://schemas.microsoft.com/office/drawing/2014/main" id="{34C794AB-A78B-5E49-A495-8B4EE146F5A2}"/>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クライアント様</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mn-cs"/>
              </a:rPr>
              <a:t>LP</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9" name="ホームベース 28">
            <a:extLst>
              <a:ext uri="{FF2B5EF4-FFF2-40B4-BE49-F238E27FC236}">
                <a16:creationId xmlns:a16="http://schemas.microsoft.com/office/drawing/2014/main" id="{5C77D4C3-AF98-944E-B0DA-871C1D523D77}"/>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遷移先</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0" name="ホームベース 29">
            <a:extLst>
              <a:ext uri="{FF2B5EF4-FFF2-40B4-BE49-F238E27FC236}">
                <a16:creationId xmlns:a16="http://schemas.microsoft.com/office/drawing/2014/main" id="{8226E54B-0C73-9F4E-B164-4D39D02077AD}"/>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rPr>
              <a:t>トップページ</a:t>
            </a:r>
          </a:p>
        </p:txBody>
      </p:sp>
      <p:sp>
        <p:nvSpPr>
          <p:cNvPr id="31" name="ホームベース 30">
            <a:extLst>
              <a:ext uri="{FF2B5EF4-FFF2-40B4-BE49-F238E27FC236}">
                <a16:creationId xmlns:a16="http://schemas.microsoft.com/office/drawing/2014/main" id="{54A3A4DC-9F6A-9148-89EB-CA9C10439EEA}"/>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FFFFFF"/>
                </a:solidFill>
                <a:effectLst/>
                <a:uLnTx/>
                <a:uFillTx/>
                <a:latin typeface="メイリオ"/>
                <a:ea typeface="メイリオ"/>
                <a:cs typeface="+mn-cs"/>
              </a:rPr>
              <a:t>演出アニメーション</a:t>
            </a:r>
            <a:endParaRPr kumimoji="0" lang="ja-JP" altLang="en-US" sz="14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2" name="テキスト ボックス 31">
            <a:extLst>
              <a:ext uri="{FF2B5EF4-FFF2-40B4-BE49-F238E27FC236}">
                <a16:creationId xmlns:a16="http://schemas.microsoft.com/office/drawing/2014/main" id="{93017460-A16A-5F42-9B65-8E132C0986FE}"/>
              </a:ext>
            </a:extLst>
          </p:cNvPr>
          <p:cNvSpPr txBox="1"/>
          <p:nvPr/>
        </p:nvSpPr>
        <p:spPr>
          <a:xfrm>
            <a:off x="6754274" y="5904312"/>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
        <p:nvSpPr>
          <p:cNvPr id="33" name="テキスト ボックス 32">
            <a:extLst>
              <a:ext uri="{FF2B5EF4-FFF2-40B4-BE49-F238E27FC236}">
                <a16:creationId xmlns:a16="http://schemas.microsoft.com/office/drawing/2014/main" id="{93017460-A16A-5F42-9B65-8E132C0986FE}"/>
              </a:ext>
            </a:extLst>
          </p:cNvPr>
          <p:cNvSpPr txBox="1"/>
          <p:nvPr/>
        </p:nvSpPr>
        <p:spPr>
          <a:xfrm>
            <a:off x="4385615" y="5959100"/>
            <a:ext cx="132401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0000"/>
                </a:solidFill>
                <a:effectLst/>
                <a:uLnTx/>
                <a:uFillTx/>
              </a:rPr>
              <a:t>※</a:t>
            </a:r>
            <a:r>
              <a:rPr kumimoji="0" lang="ja-JP" altLang="en-US" sz="1000" b="0" i="0" u="none" strike="noStrike" kern="0" cap="none" spc="0" normalizeH="0" baseline="0" noProof="0" dirty="0">
                <a:ln>
                  <a:noFill/>
                </a:ln>
                <a:solidFill>
                  <a:srgbClr val="FF0000"/>
                </a:solidFill>
                <a:effectLst/>
                <a:uLnTx/>
                <a:uFillTx/>
              </a:rPr>
              <a:t>音声はでません</a:t>
            </a:r>
          </a:p>
        </p:txBody>
      </p:sp>
    </p:spTree>
    <p:extLst>
      <p:ext uri="{BB962C8B-B14F-4D97-AF65-F5344CB8AC3E}">
        <p14:creationId xmlns:p14="http://schemas.microsoft.com/office/powerpoint/2010/main" val="2197472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正方形/長方形 50"/>
          <p:cNvSpPr/>
          <p:nvPr/>
        </p:nvSpPr>
        <p:spPr>
          <a:xfrm>
            <a:off x="9950750" y="1378855"/>
            <a:ext cx="1817449" cy="5035029"/>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フッター プレースホルダー 3">
            <a:extLst>
              <a:ext uri="{FF2B5EF4-FFF2-40B4-BE49-F238E27FC236}">
                <a16:creationId xmlns:a16="http://schemas.microsoft.com/office/drawing/2014/main" id="{CD947D17-D6BC-B841-9C6A-6B1FFBF31071}"/>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30" name="テキスト ボックス 29"/>
          <p:cNvSpPr txBox="1"/>
          <p:nvPr/>
        </p:nvSpPr>
        <p:spPr>
          <a:xfrm>
            <a:off x="1143373" y="610613"/>
            <a:ext cx="9849171" cy="515526"/>
          </a:xfrm>
          <a:prstGeom prst="rect">
            <a:avLst/>
          </a:prstGeom>
          <a:noFill/>
        </p:spPr>
        <p:txBody>
          <a:bodyPr wrap="none" rtlCol="0">
            <a:spAutoFit/>
          </a:bodyPr>
          <a:lstStyle/>
          <a:p>
            <a:pPr algn="ctr">
              <a:lnSpc>
                <a:spcPct val="150000"/>
              </a:lnSpc>
            </a:pPr>
            <a:r>
              <a:rPr kumimoji="1" lang="ja-JP" altLang="en-US" sz="2000" b="1" dirty="0">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2000" b="1" dirty="0">
              <a:latin typeface="メイリオ" panose="020B0604030504040204" pitchFamily="50" charset="-128"/>
              <a:ea typeface="メイリオ" panose="020B0604030504040204" pitchFamily="50" charset="-128"/>
            </a:endParaRPr>
          </a:p>
        </p:txBody>
      </p:sp>
      <p:sp>
        <p:nvSpPr>
          <p:cNvPr id="18" name="テキスト プレースホルダー 2">
            <a:extLst>
              <a:ext uri="{FF2B5EF4-FFF2-40B4-BE49-F238E27FC236}">
                <a16:creationId xmlns:a16="http://schemas.microsoft.com/office/drawing/2014/main" id="{EA637870-7599-204B-8FA5-E23632EB0B40}"/>
              </a:ext>
            </a:extLst>
          </p:cNvPr>
          <p:cNvSpPr txBox="1">
            <a:spLocks/>
          </p:cNvSpPr>
          <p:nvPr/>
        </p:nvSpPr>
        <p:spPr>
          <a:xfrm>
            <a:off x="335360" y="109398"/>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トップページカスタマイズ企画ライト版の遷移</a:t>
            </a:r>
            <a:endParaRPr lang="ja-JP" altLang="en-US" dirty="0"/>
          </a:p>
        </p:txBody>
      </p:sp>
      <p:sp>
        <p:nvSpPr>
          <p:cNvPr id="21" name="スライド番号プレースホルダー 4">
            <a:extLst>
              <a:ext uri="{FF2B5EF4-FFF2-40B4-BE49-F238E27FC236}">
                <a16:creationId xmlns:a16="http://schemas.microsoft.com/office/drawing/2014/main" id="{E7CCCAD0-1C2F-1F41-B48D-344A19ED63FA}"/>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4</a:t>
            </a:fld>
            <a:endParaRPr kumimoji="1" lang="ja-JP" altLang="en-US"/>
          </a:p>
        </p:txBody>
      </p:sp>
      <p:cxnSp>
        <p:nvCxnSpPr>
          <p:cNvPr id="19" name="直線コネクタ 18">
            <a:extLst>
              <a:ext uri="{FF2B5EF4-FFF2-40B4-BE49-F238E27FC236}">
                <a16:creationId xmlns:a16="http://schemas.microsoft.com/office/drawing/2014/main" id="{49EEA2DB-1141-D440-BECB-E26C5B2A8FCC}"/>
              </a:ext>
            </a:extLst>
          </p:cNvPr>
          <p:cNvCxnSpPr>
            <a:cxnSpLocks/>
          </p:cNvCxnSpPr>
          <p:nvPr/>
        </p:nvCxnSpPr>
        <p:spPr>
          <a:xfrm>
            <a:off x="2304004" y="2613789"/>
            <a:ext cx="7646746" cy="1505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13D55916-7E7D-B14B-BF54-063D1D797465}"/>
              </a:ext>
            </a:extLst>
          </p:cNvPr>
          <p:cNvSpPr/>
          <p:nvPr/>
        </p:nvSpPr>
        <p:spPr>
          <a:xfrm>
            <a:off x="10082702" y="2515649"/>
            <a:ext cx="1629922" cy="260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任意の遷移先</a:t>
            </a:r>
            <a:endParaRPr kumimoji="1"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26" name="Round Same Side Corner Rectangle 29">
            <a:extLst>
              <a:ext uri="{FF2B5EF4-FFF2-40B4-BE49-F238E27FC236}">
                <a16:creationId xmlns:a16="http://schemas.microsoft.com/office/drawing/2014/main" id="{9C7FFF35-B2FE-0E49-999D-78267B416E79}"/>
              </a:ext>
            </a:extLst>
          </p:cNvPr>
          <p:cNvSpPr/>
          <p:nvPr/>
        </p:nvSpPr>
        <p:spPr>
          <a:xfrm>
            <a:off x="10353251" y="2852936"/>
            <a:ext cx="1168548" cy="1944216"/>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正方形/長方形 26">
            <a:extLst>
              <a:ext uri="{FF2B5EF4-FFF2-40B4-BE49-F238E27FC236}">
                <a16:creationId xmlns:a16="http://schemas.microsoft.com/office/drawing/2014/main" id="{31015814-38EA-2141-8892-C5352C14D969}"/>
              </a:ext>
            </a:extLst>
          </p:cNvPr>
          <p:cNvSpPr/>
          <p:nvPr/>
        </p:nvSpPr>
        <p:spPr>
          <a:xfrm>
            <a:off x="10450742" y="2983497"/>
            <a:ext cx="973566" cy="1544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9EEA2DB-1141-D440-BECB-E26C5B2A8FCC}"/>
              </a:ext>
            </a:extLst>
          </p:cNvPr>
          <p:cNvCxnSpPr>
            <a:cxnSpLocks/>
          </p:cNvCxnSpPr>
          <p:nvPr/>
        </p:nvCxnSpPr>
        <p:spPr>
          <a:xfrm>
            <a:off x="2272404" y="3908419"/>
            <a:ext cx="7652054" cy="58599"/>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49EEA2DB-1141-D440-BECB-E26C5B2A8FCC}"/>
              </a:ext>
            </a:extLst>
          </p:cNvPr>
          <p:cNvCxnSpPr>
            <a:cxnSpLocks/>
          </p:cNvCxnSpPr>
          <p:nvPr/>
        </p:nvCxnSpPr>
        <p:spPr>
          <a:xfrm>
            <a:off x="2231469" y="5556859"/>
            <a:ext cx="7752963" cy="42985"/>
          </a:xfrm>
          <a:prstGeom prst="line">
            <a:avLst/>
          </a:prstGeom>
          <a:ln w="22225"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853238" y="1340768"/>
            <a:ext cx="1431511" cy="5238997"/>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324CAD6B-E0EF-9845-B7A9-B900F668734D}"/>
              </a:ext>
            </a:extLst>
          </p:cNvPr>
          <p:cNvPicPr>
            <a:picLocks noChangeAspect="1"/>
          </p:cNvPicPr>
          <p:nvPr/>
        </p:nvPicPr>
        <p:blipFill rotWithShape="1">
          <a:blip r:embed="rId9"/>
          <a:srcRect b="38238"/>
          <a:stretch/>
        </p:blipFill>
        <p:spPr>
          <a:xfrm>
            <a:off x="958276" y="3058899"/>
            <a:ext cx="1184418" cy="1378213"/>
          </a:xfrm>
          <a:prstGeom prst="rect">
            <a:avLst/>
          </a:prstGeom>
        </p:spPr>
      </p:pic>
      <p:sp>
        <p:nvSpPr>
          <p:cNvPr id="42" name="ホームベース 41">
            <a:extLst>
              <a:ext uri="{FF2B5EF4-FFF2-40B4-BE49-F238E27FC236}">
                <a16:creationId xmlns:a16="http://schemas.microsoft.com/office/drawing/2014/main" id="{54FAFD7C-543B-4D4E-B4D4-20E623DF745A}"/>
              </a:ext>
            </a:extLst>
          </p:cNvPr>
          <p:cNvSpPr/>
          <p:nvPr/>
        </p:nvSpPr>
        <p:spPr>
          <a:xfrm>
            <a:off x="453840" y="1275619"/>
            <a:ext cx="1173574" cy="607400"/>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15C86EA-9E05-7245-9230-7BF610DFEECB}"/>
              </a:ext>
            </a:extLst>
          </p:cNvPr>
          <p:cNvSpPr/>
          <p:nvPr/>
        </p:nvSpPr>
        <p:spPr>
          <a:xfrm>
            <a:off x="364282" y="1422085"/>
            <a:ext cx="1245868" cy="351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誘導用広告</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ブランドパネル</a:t>
            </a:r>
            <a:endParaRPr kumimoji="1"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a:p>
            <a:pPr algn="ctr"/>
            <a:r>
              <a:rPr lang="en-US" altLang="ja-JP" sz="1000" dirty="0">
                <a:solidFill>
                  <a:schemeClr val="bg1"/>
                </a:solidFill>
                <a:latin typeface="Meiryo" panose="020B0604030504040204" pitchFamily="34" charset="-128"/>
                <a:ea typeface="Meiryo" panose="020B0604030504040204" pitchFamily="34" charset="-128"/>
                <a:cs typeface="メイリオ" panose="020B0604030504040204" pitchFamily="50" charset="-128"/>
              </a:rPr>
              <a:t>SP</a:t>
            </a:r>
            <a:endParaRPr kumimoji="1" lang="ja-JP" altLang="en-US" sz="10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5" name="正方形/長方形 44"/>
          <p:cNvSpPr/>
          <p:nvPr/>
        </p:nvSpPr>
        <p:spPr>
          <a:xfrm>
            <a:off x="3097856" y="1340768"/>
            <a:ext cx="2551837" cy="5226720"/>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4329113" y="1390831"/>
            <a:ext cx="797760" cy="1600707"/>
          </a:xfrm>
          <a:prstGeom prst="rect">
            <a:avLst/>
          </a:prstGeom>
        </p:spPr>
      </p:pic>
      <p:pic>
        <p:nvPicPr>
          <p:cNvPr id="48"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4302216" y="3056954"/>
            <a:ext cx="841594" cy="1688660"/>
          </a:xfrm>
          <a:prstGeom prst="rect">
            <a:avLst/>
          </a:prstGeom>
        </p:spPr>
      </p:pic>
      <p:pic>
        <p:nvPicPr>
          <p:cNvPr id="49"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4300328" y="4811030"/>
            <a:ext cx="841594" cy="1688660"/>
          </a:xfrm>
          <a:prstGeom prst="rect">
            <a:avLst/>
          </a:prstGeom>
        </p:spPr>
      </p:pic>
      <p:sp>
        <p:nvSpPr>
          <p:cNvPr id="50" name="正方形/長方形 49"/>
          <p:cNvSpPr/>
          <p:nvPr/>
        </p:nvSpPr>
        <p:spPr>
          <a:xfrm>
            <a:off x="6337615" y="1378856"/>
            <a:ext cx="2838108" cy="5138266"/>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ボックス 2"/>
          <p:cNvSpPr txBox="1"/>
          <p:nvPr/>
        </p:nvSpPr>
        <p:spPr>
          <a:xfrm>
            <a:off x="3034298" y="2291177"/>
            <a:ext cx="1024658" cy="461665"/>
          </a:xfrm>
          <a:prstGeom prst="rect">
            <a:avLst/>
          </a:prstGeom>
          <a:noFill/>
        </p:spPr>
        <p:txBody>
          <a:bodyPr wrap="square" rtlCol="0">
            <a:spAutoFit/>
          </a:bodyPr>
          <a:lstStyle/>
          <a:p>
            <a:r>
              <a:rPr lang="ja-JP" altLang="en-US" sz="1200" b="1" dirty="0">
                <a:latin typeface="メイリオ" panose="020B0604030504040204" pitchFamily="50" charset="-128"/>
                <a:ea typeface="メイリオ" panose="020B0604030504040204" pitchFamily="50" charset="-128"/>
              </a:rPr>
              <a:t>①</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ja-JP" altLang="en-US" sz="1200" dirty="0"/>
          </a:p>
        </p:txBody>
      </p:sp>
      <p:sp>
        <p:nvSpPr>
          <p:cNvPr id="4" name="正方形/長方形 3"/>
          <p:cNvSpPr/>
          <p:nvPr/>
        </p:nvSpPr>
        <p:spPr>
          <a:xfrm>
            <a:off x="3079626" y="3634329"/>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②</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「フェード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アウト」</a:t>
            </a:r>
            <a:endParaRPr lang="en-US" altLang="ja-JP" sz="1200" b="1"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3094921" y="5336330"/>
            <a:ext cx="954107" cy="646331"/>
          </a:xfrm>
          <a:prstGeom prst="rect">
            <a:avLst/>
          </a:prstGeom>
        </p:spPr>
        <p:txBody>
          <a:bodyPr wrap="none">
            <a:spAutoFit/>
          </a:bodyPr>
          <a:lstStyle/>
          <a:p>
            <a:r>
              <a:rPr lang="ja-JP" altLang="en-US" sz="1200" b="1" dirty="0">
                <a:latin typeface="メイリオ" panose="020B0604030504040204" pitchFamily="50" charset="-128"/>
                <a:ea typeface="メイリオ" panose="020B0604030504040204" pitchFamily="50" charset="-128"/>
              </a:rPr>
              <a:t>③</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「スライド</a:t>
            </a:r>
            <a:endParaRPr lang="en-US" altLang="ja-JP" sz="1200" b="1" dirty="0">
              <a:latin typeface="メイリオ" panose="020B0604030504040204" pitchFamily="50" charset="-128"/>
              <a:ea typeface="メイリオ" panose="020B0604030504040204" pitchFamily="50" charset="-128"/>
            </a:endParaRPr>
          </a:p>
          <a:p>
            <a:r>
              <a:rPr lang="ja-JP" altLang="en-US" sz="1200" b="1" dirty="0">
                <a:latin typeface="メイリオ" panose="020B0604030504040204" pitchFamily="50" charset="-128"/>
                <a:ea typeface="メイリオ" panose="020B0604030504040204" pitchFamily="50" charset="-128"/>
              </a:rPr>
              <a:t>する」</a:t>
            </a:r>
            <a:endParaRPr lang="en-US" altLang="ja-JP" sz="1200" b="1" dirty="0">
              <a:latin typeface="メイリオ" panose="020B0604030504040204" pitchFamily="50" charset="-128"/>
              <a:ea typeface="メイリオ" panose="020B0604030504040204" pitchFamily="50" charset="-128"/>
            </a:endParaRPr>
          </a:p>
        </p:txBody>
      </p:sp>
      <p:pic>
        <p:nvPicPr>
          <p:cNvPr id="53" name="図 52">
            <a:extLst>
              <a:ext uri="{FF2B5EF4-FFF2-40B4-BE49-F238E27FC236}">
                <a16:creationId xmlns:a16="http://schemas.microsoft.com/office/drawing/2014/main" id="{C3CDED83-D59D-0142-AE40-1082ADBEE6C0}"/>
              </a:ext>
            </a:extLst>
          </p:cNvPr>
          <p:cNvPicPr>
            <a:picLocks noChangeAspect="1"/>
          </p:cNvPicPr>
          <p:nvPr/>
        </p:nvPicPr>
        <p:blipFill>
          <a:blip r:embed="rId12"/>
          <a:srcRect/>
          <a:stretch/>
        </p:blipFill>
        <p:spPr>
          <a:xfrm>
            <a:off x="8004601" y="1412468"/>
            <a:ext cx="819681" cy="1644486"/>
          </a:xfrm>
          <a:prstGeom prst="rect">
            <a:avLst/>
          </a:prstGeom>
        </p:spPr>
      </p:pic>
      <p:sp>
        <p:nvSpPr>
          <p:cNvPr id="54" name="正方形/長方形 53"/>
          <p:cNvSpPr/>
          <p:nvPr/>
        </p:nvSpPr>
        <p:spPr>
          <a:xfrm>
            <a:off x="6358129" y="2225355"/>
            <a:ext cx="1241929" cy="646331"/>
          </a:xfrm>
          <a:prstGeom prst="rect">
            <a:avLst/>
          </a:prstGeom>
        </p:spPr>
        <p:txBody>
          <a:bodyPr wrap="square">
            <a:spAutoFit/>
          </a:bodyPr>
          <a:lstStyle/>
          <a:p>
            <a:r>
              <a:rPr lang="en-US" altLang="ja-JP" sz="1200" b="1" dirty="0">
                <a:latin typeface="メイリオ" panose="020B0604030504040204" pitchFamily="50" charset="-128"/>
                <a:ea typeface="メイリオ" panose="020B0604030504040204" pitchFamily="50" charset="-128"/>
              </a:rPr>
              <a:t>A.</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rPr>
              <a:t>上下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200" b="1" dirty="0">
              <a:latin typeface="メイリオ" panose="020B0604030504040204" pitchFamily="50" charset="-128"/>
              <a:ea typeface="メイリオ" panose="020B0604030504040204" pitchFamily="50" charset="-128"/>
            </a:endParaRPr>
          </a:p>
        </p:txBody>
      </p:sp>
      <p:sp>
        <p:nvSpPr>
          <p:cNvPr id="55" name="正方形/長方形 54"/>
          <p:cNvSpPr/>
          <p:nvPr/>
        </p:nvSpPr>
        <p:spPr>
          <a:xfrm>
            <a:off x="6365318" y="3663330"/>
            <a:ext cx="1723549" cy="646331"/>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B.</a:t>
            </a:r>
          </a:p>
          <a:p>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16:9</a:t>
            </a:r>
            <a:r>
              <a:rPr lang="ja-JP" altLang="en-US" sz="1200" b="1" dirty="0">
                <a:latin typeface="メイリオ" panose="020B0604030504040204" pitchFamily="50" charset="-128"/>
                <a:ea typeface="メイリオ" panose="020B0604030504040204" pitchFamily="50" charset="-128"/>
              </a:rPr>
              <a:t>動画</a:t>
            </a:r>
            <a:r>
              <a:rPr lang="en-US" altLang="ja-JP" sz="1200" b="1" dirty="0">
                <a:latin typeface="メイリオ" panose="020B0604030504040204" pitchFamily="50" charset="-128"/>
                <a:ea typeface="メイリオ" panose="020B0604030504040204" pitchFamily="50" charset="-128"/>
              </a:rPr>
              <a:t>+</a:t>
            </a:r>
          </a:p>
          <a:p>
            <a:r>
              <a:rPr lang="ja-JP" altLang="en-US" sz="1200" b="1" dirty="0">
                <a:latin typeface="メイリオ" panose="020B0604030504040204" pitchFamily="50" charset="-128"/>
                <a:ea typeface="メイリオ" panose="020B0604030504040204" pitchFamily="50" charset="-128"/>
              </a:rPr>
              <a:t>下</a:t>
            </a:r>
            <a:r>
              <a:rPr lang="ja-JP" altLang="en-US" sz="12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200" b="1" dirty="0">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EFDF9343-F318-5F4A-950E-9F563C08F9D8}"/>
              </a:ext>
            </a:extLst>
          </p:cNvPr>
          <p:cNvPicPr>
            <a:picLocks noChangeAspect="1"/>
          </p:cNvPicPr>
          <p:nvPr/>
        </p:nvPicPr>
        <p:blipFill>
          <a:blip r:embed="rId13"/>
          <a:srcRect/>
          <a:stretch/>
        </p:blipFill>
        <p:spPr>
          <a:xfrm>
            <a:off x="7996581" y="3099098"/>
            <a:ext cx="835723" cy="1676670"/>
          </a:xfrm>
          <a:prstGeom prst="rect">
            <a:avLst/>
          </a:prstGeom>
        </p:spPr>
      </p:pic>
      <p:pic>
        <p:nvPicPr>
          <p:cNvPr id="57" name="図 56">
            <a:extLst>
              <a:ext uri="{FF2B5EF4-FFF2-40B4-BE49-F238E27FC236}">
                <a16:creationId xmlns:a16="http://schemas.microsoft.com/office/drawing/2014/main" id="{42E69F45-D7BA-7C40-89BE-73F92A11BF1A}"/>
              </a:ext>
            </a:extLst>
          </p:cNvPr>
          <p:cNvPicPr>
            <a:picLocks noChangeAspect="1"/>
          </p:cNvPicPr>
          <p:nvPr/>
        </p:nvPicPr>
        <p:blipFill>
          <a:blip r:embed="rId14"/>
          <a:stretch>
            <a:fillRect/>
          </a:stretch>
        </p:blipFill>
        <p:spPr>
          <a:xfrm>
            <a:off x="8012623" y="4822273"/>
            <a:ext cx="819681" cy="1644484"/>
          </a:xfrm>
          <a:prstGeom prst="rect">
            <a:avLst/>
          </a:prstGeom>
        </p:spPr>
      </p:pic>
      <p:sp>
        <p:nvSpPr>
          <p:cNvPr id="58" name="正方形/長方形 57"/>
          <p:cNvSpPr/>
          <p:nvPr/>
        </p:nvSpPr>
        <p:spPr>
          <a:xfrm>
            <a:off x="6382268" y="5410211"/>
            <a:ext cx="1107996" cy="461665"/>
          </a:xfrm>
          <a:prstGeom prst="rect">
            <a:avLst/>
          </a:prstGeom>
        </p:spPr>
        <p:txBody>
          <a:bodyPr wrap="none">
            <a:spAutoFit/>
          </a:bodyPr>
          <a:lstStyle/>
          <a:p>
            <a:r>
              <a:rPr lang="en-US" altLang="ja-JP" sz="1200" b="1" dirty="0">
                <a:latin typeface="メイリオ" panose="020B0604030504040204" pitchFamily="50" charset="-128"/>
                <a:ea typeface="メイリオ" panose="020B0604030504040204" pitchFamily="50" charset="-128"/>
              </a:rPr>
              <a:t>C. </a:t>
            </a:r>
          </a:p>
          <a:p>
            <a:r>
              <a:rPr lang="ja-JP" altLang="en-US" sz="1200" b="1" dirty="0">
                <a:latin typeface="メイリオ" panose="020B0604030504040204" pitchFamily="50" charset="-128"/>
                <a:ea typeface="メイリオ" panose="020B0604030504040204" pitchFamily="50" charset="-128"/>
              </a:rPr>
              <a:t>「縦長動画」</a:t>
            </a:r>
            <a:endParaRPr lang="en-US" altLang="ja-JP" sz="12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59" name="ホームベース 58">
            <a:extLst>
              <a:ext uri="{FF2B5EF4-FFF2-40B4-BE49-F238E27FC236}">
                <a16:creationId xmlns:a16="http://schemas.microsoft.com/office/drawing/2014/main" id="{54FAFD7C-543B-4D4E-B4D4-20E623DF745A}"/>
              </a:ext>
            </a:extLst>
          </p:cNvPr>
          <p:cNvSpPr/>
          <p:nvPr/>
        </p:nvSpPr>
        <p:spPr>
          <a:xfrm>
            <a:off x="2758373" y="1250999"/>
            <a:ext cx="1173574" cy="618085"/>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冒頭切り替え</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700" dirty="0">
                <a:solidFill>
                  <a:schemeClr val="bg1"/>
                </a:solidFill>
              </a:rPr>
              <a:t>3</a:t>
            </a:r>
            <a:r>
              <a:rPr lang="ja-JP" altLang="en-US" sz="700" dirty="0">
                <a:solidFill>
                  <a:schemeClr val="bg1"/>
                </a:solidFill>
              </a:rPr>
              <a:t>種類のうち１つ選択</a:t>
            </a:r>
            <a:endParaRPr lang="en-US" altLang="ja-JP" sz="700" dirty="0">
              <a:solidFill>
                <a:schemeClr val="bg1"/>
              </a:solidFill>
            </a:endParaRPr>
          </a:p>
        </p:txBody>
      </p:sp>
      <p:sp>
        <p:nvSpPr>
          <p:cNvPr id="60" name="ホームベース 59">
            <a:extLst>
              <a:ext uri="{FF2B5EF4-FFF2-40B4-BE49-F238E27FC236}">
                <a16:creationId xmlns:a16="http://schemas.microsoft.com/office/drawing/2014/main" id="{54FAFD7C-543B-4D4E-B4D4-20E623DF745A}"/>
              </a:ext>
            </a:extLst>
          </p:cNvPr>
          <p:cNvSpPr/>
          <p:nvPr/>
        </p:nvSpPr>
        <p:spPr>
          <a:xfrm>
            <a:off x="5919849" y="1242236"/>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演出</a:t>
            </a:r>
            <a:endParaRPr lang="en-US" altLang="ja-JP" sz="1000" dirty="0">
              <a:solidFill>
                <a:schemeClr val="bg1"/>
              </a:solidFill>
            </a:endParaRPr>
          </a:p>
          <a:p>
            <a:pPr algn="ctr"/>
            <a:r>
              <a:rPr lang="ja-JP" altLang="en-US" sz="1000" dirty="0">
                <a:solidFill>
                  <a:schemeClr val="bg1"/>
                </a:solidFill>
              </a:rPr>
              <a:t>パターン</a:t>
            </a:r>
            <a:endParaRPr lang="en-US" altLang="ja-JP" sz="1000" dirty="0">
              <a:solidFill>
                <a:schemeClr val="bg1"/>
              </a:solidFill>
            </a:endParaRPr>
          </a:p>
          <a:p>
            <a:pPr algn="ctr"/>
            <a:r>
              <a:rPr lang="en-US" altLang="ja-JP" sz="800" dirty="0">
                <a:solidFill>
                  <a:schemeClr val="bg1"/>
                </a:solidFill>
              </a:rPr>
              <a:t>3</a:t>
            </a:r>
            <a:r>
              <a:rPr lang="ja-JP" altLang="en-US" sz="800" dirty="0">
                <a:solidFill>
                  <a:schemeClr val="bg1"/>
                </a:solidFill>
              </a:rPr>
              <a:t>種類のうち１つ選択</a:t>
            </a:r>
            <a:endParaRPr lang="ja-JP" altLang="en-US" sz="1000" dirty="0">
              <a:solidFill>
                <a:schemeClr val="bg1"/>
              </a:solidFill>
            </a:endParaRPr>
          </a:p>
        </p:txBody>
      </p:sp>
      <p:sp>
        <p:nvSpPr>
          <p:cNvPr id="63" name="正方形/長方形 62"/>
          <p:cNvSpPr/>
          <p:nvPr/>
        </p:nvSpPr>
        <p:spPr>
          <a:xfrm>
            <a:off x="1016109" y="3553535"/>
            <a:ext cx="1031362" cy="50742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5" name="グループ化 34">
            <a:extLst>
              <a:ext uri="{FF2B5EF4-FFF2-40B4-BE49-F238E27FC236}">
                <a16:creationId xmlns:a16="http://schemas.microsoft.com/office/drawing/2014/main" id="{694AF383-8D2D-9046-9708-52D5BB2FCB4F}"/>
              </a:ext>
            </a:extLst>
          </p:cNvPr>
          <p:cNvGrpSpPr/>
          <p:nvPr/>
        </p:nvGrpSpPr>
        <p:grpSpPr>
          <a:xfrm>
            <a:off x="1773117" y="3366312"/>
            <a:ext cx="433132" cy="427483"/>
            <a:chOff x="5359285" y="3424995"/>
            <a:chExt cx="433132" cy="427483"/>
          </a:xfrm>
        </p:grpSpPr>
        <p:grpSp>
          <p:nvGrpSpPr>
            <p:cNvPr id="36" name="グループ化 35">
              <a:extLst>
                <a:ext uri="{FF2B5EF4-FFF2-40B4-BE49-F238E27FC236}">
                  <a16:creationId xmlns:a16="http://schemas.microsoft.com/office/drawing/2014/main" id="{85B3CECE-A0E9-0A4F-9A62-FE4526286846}"/>
                </a:ext>
              </a:extLst>
            </p:cNvPr>
            <p:cNvGrpSpPr/>
            <p:nvPr/>
          </p:nvGrpSpPr>
          <p:grpSpPr>
            <a:xfrm>
              <a:off x="5359285" y="3424995"/>
              <a:ext cx="433132" cy="374447"/>
              <a:chOff x="6132442" y="3347302"/>
              <a:chExt cx="433132" cy="374447"/>
            </a:xfrm>
          </p:grpSpPr>
          <p:sp>
            <p:nvSpPr>
              <p:cNvPr id="40" name="円/楕円 106">
                <a:extLst>
                  <a:ext uri="{FF2B5EF4-FFF2-40B4-BE49-F238E27FC236}">
                    <a16:creationId xmlns:a16="http://schemas.microsoft.com/office/drawing/2014/main" id="{C2A29055-A8CD-5E41-85C3-935779B33794}"/>
                  </a:ext>
                </a:extLst>
              </p:cNvPr>
              <p:cNvSpPr/>
              <p:nvPr/>
            </p:nvSpPr>
            <p:spPr>
              <a:xfrm>
                <a:off x="6156621" y="3347302"/>
                <a:ext cx="374447" cy="374447"/>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3B1F9022-2DA3-4D47-A6B9-BB1E331A9ECE}"/>
                  </a:ext>
                </a:extLst>
              </p:cNvPr>
              <p:cNvSpPr/>
              <p:nvPr/>
            </p:nvSpPr>
            <p:spPr>
              <a:xfrm>
                <a:off x="6132442" y="3448586"/>
                <a:ext cx="433132" cy="184666"/>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dirty="0">
                  <a:solidFill>
                    <a:schemeClr val="bg1"/>
                  </a:solidFill>
                  <a:latin typeface="Meiryo" panose="020B0604030504040204" pitchFamily="34" charset="-128"/>
                  <a:ea typeface="Meiryo" panose="020B0604030504040204" pitchFamily="34" charset="-128"/>
                </a:endParaRPr>
              </a:p>
            </p:txBody>
          </p:sp>
        </p:grpSp>
        <p:sp>
          <p:nvSpPr>
            <p:cNvPr id="37" name="三角形 105">
              <a:extLst>
                <a:ext uri="{FF2B5EF4-FFF2-40B4-BE49-F238E27FC236}">
                  <a16:creationId xmlns:a16="http://schemas.microsoft.com/office/drawing/2014/main" id="{66F797A4-34A1-AF45-A4A2-BD195FEAA783}"/>
                </a:ext>
              </a:extLst>
            </p:cNvPr>
            <p:cNvSpPr/>
            <p:nvPr/>
          </p:nvSpPr>
          <p:spPr>
            <a:xfrm rot="10800000">
              <a:off x="5495017" y="3722013"/>
              <a:ext cx="151339" cy="130465"/>
            </a:xfrm>
            <a:prstGeom prst="triangl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6" name="正方形/長方形 65"/>
          <p:cNvSpPr/>
          <p:nvPr/>
        </p:nvSpPr>
        <p:spPr>
          <a:xfrm>
            <a:off x="1050870" y="4528630"/>
            <a:ext cx="954107" cy="246221"/>
          </a:xfrm>
          <a:prstGeom prst="rect">
            <a:avLst/>
          </a:prstGeom>
        </p:spPr>
        <p:txBody>
          <a:bodyPr wrap="none">
            <a:spAutoFit/>
          </a:bodyPr>
          <a:lstStyle/>
          <a:p>
            <a:pPr lvl="0">
              <a:defRPr/>
            </a:pPr>
            <a:r>
              <a:rPr kumimoji="0" lang="en-US" altLang="ja-JP" sz="1000" kern="0" dirty="0">
                <a:solidFill>
                  <a:prstClr val="black"/>
                </a:solidFill>
                <a:latin typeface="+mn-ea"/>
              </a:rPr>
              <a:t>※</a:t>
            </a:r>
            <a:r>
              <a:rPr kumimoji="0" lang="ja-JP" altLang="en-US" sz="1000" kern="0" dirty="0">
                <a:solidFill>
                  <a:prstClr val="black"/>
                </a:solidFill>
                <a:latin typeface="+mn-ea"/>
              </a:rPr>
              <a:t>静止画のみ</a:t>
            </a:r>
            <a:endParaRPr kumimoji="0" lang="en-US" altLang="ja-JP" sz="1000" kern="0" dirty="0">
              <a:solidFill>
                <a:prstClr val="black"/>
              </a:solidFill>
              <a:latin typeface="+mn-ea"/>
            </a:endParaRPr>
          </a:p>
        </p:txBody>
      </p:sp>
      <p:sp>
        <p:nvSpPr>
          <p:cNvPr id="70" name="ホームベース 69">
            <a:extLst>
              <a:ext uri="{FF2B5EF4-FFF2-40B4-BE49-F238E27FC236}">
                <a16:creationId xmlns:a16="http://schemas.microsoft.com/office/drawing/2014/main" id="{54FAFD7C-543B-4D4E-B4D4-20E623DF745A}"/>
              </a:ext>
            </a:extLst>
          </p:cNvPr>
          <p:cNvSpPr/>
          <p:nvPr/>
        </p:nvSpPr>
        <p:spPr>
          <a:xfrm>
            <a:off x="9580265" y="1229180"/>
            <a:ext cx="1262637" cy="640783"/>
          </a:xfrm>
          <a:prstGeom prst="homePlate">
            <a:avLst>
              <a:gd name="adj" fmla="val 2680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solidFill>
              </a:rPr>
              <a:t>自動遷移</a:t>
            </a:r>
            <a:endParaRPr lang="en-US" altLang="ja-JP" sz="1000" dirty="0">
              <a:solidFill>
                <a:schemeClr val="bg1"/>
              </a:solidFill>
            </a:endParaRPr>
          </a:p>
        </p:txBody>
      </p:sp>
    </p:spTree>
    <p:extLst>
      <p:ext uri="{BB962C8B-B14F-4D97-AF65-F5344CB8AC3E}">
        <p14:creationId xmlns:p14="http://schemas.microsoft.com/office/powerpoint/2010/main" val="337400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4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7"/>
                                        </p:tgtEl>
                                      </p:cBhvr>
                                    </p:cmd>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8"/>
                                        </p:tgtEl>
                                      </p:cBhvr>
                                    </p:cmd>
                                  </p:childTnLst>
                                </p:cTn>
                              </p:par>
                            </p:childTnLst>
                          </p:cTn>
                        </p:par>
                      </p:childTnLst>
                    </p:cTn>
                  </p:par>
                </p:childTnLst>
              </p:cTn>
              <p:nextCondLst>
                <p:cond evt="onClick" delay="0">
                  <p:tgtEl>
                    <p:spTgt spid="48"/>
                  </p:tgtEl>
                </p:cond>
              </p:nextCondLst>
            </p:seq>
            <p:seq concurrent="1" nextAc="seek">
              <p:cTn id="25" restart="whenNotActive" fill="hold" evtFilter="cancelBubble" nodeType="interactiveSeq">
                <p:stCondLst>
                  <p:cond evt="onClick" delay="0">
                    <p:tgtEl>
                      <p:spTgt spid="49"/>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49"/>
                                        </p:tgtEl>
                                      </p:cBhvr>
                                    </p:cmd>
                                  </p:childTnLst>
                                </p:cTn>
                              </p:par>
                            </p:childTnLst>
                          </p:cTn>
                        </p:par>
                      </p:childTnLst>
                    </p:cTn>
                  </p:par>
                </p:childTnLst>
              </p:cTn>
              <p:nextCondLst>
                <p:cond evt="onClick" delay="0">
                  <p:tgtEl>
                    <p:spTgt spid="49"/>
                  </p:tgtEl>
                </p:cond>
              </p:nextCondLst>
            </p:seq>
            <p:video>
              <p:cMediaNode vol="80000">
                <p:cTn id="30" fill="hold" display="0">
                  <p:stCondLst>
                    <p:cond delay="indefinite"/>
                  </p:stCondLst>
                </p:cTn>
                <p:tgtEl>
                  <p:spTgt spid="47"/>
                </p:tgtEl>
              </p:cMediaNode>
            </p:video>
            <p:video>
              <p:cMediaNode vol="80000">
                <p:cTn id="31" fill="hold" display="0">
                  <p:stCondLst>
                    <p:cond delay="indefinite"/>
                  </p:stCondLst>
                </p:cTn>
                <p:tgtEl>
                  <p:spTgt spid="48"/>
                </p:tgtEl>
              </p:cMediaNode>
            </p:video>
            <p:video>
              <p:cMediaNode vol="80000">
                <p:cTn id="32" fill="hold" display="0">
                  <p:stCondLst>
                    <p:cond delay="indefinite"/>
                  </p:stCondLst>
                </p:cTn>
                <p:tgtEl>
                  <p:spTgt spid="49"/>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3">
            <a:extLst>
              <a:ext uri="{FF2B5EF4-FFF2-40B4-BE49-F238E27FC236}">
                <a16:creationId xmlns:a16="http://schemas.microsoft.com/office/drawing/2014/main" id="{8F783E0F-A138-6B41-8A0C-380B71243AC4}"/>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897963" y="1497435"/>
            <a:ext cx="2649194"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演出①「</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907273"/>
            <a:ext cx="11305000" cy="400110"/>
          </a:xfrm>
          <a:prstGeom prst="rect">
            <a:avLst/>
          </a:prstGeom>
          <a:noFill/>
        </p:spPr>
        <p:txBody>
          <a:bodyPr wrap="square" rtlCol="0">
            <a:spAutoFit/>
          </a:bodyPr>
          <a:lstStyle/>
          <a:p>
            <a:pPr algn="ctr"/>
            <a:r>
              <a:rPr lang="ja-JP" altLang="en-US" sz="2000" b="1">
                <a:latin typeface="メイリオ" panose="020B0604030504040204" pitchFamily="50" charset="-128"/>
                <a:ea typeface="メイリオ" panose="020B0604030504040204" pitchFamily="50" charset="-128"/>
              </a:rPr>
              <a:t>「倒れる」「フェードアウト」「スライドする」</a:t>
            </a:r>
            <a:r>
              <a:rPr lang="en-US" altLang="ja-JP" sz="2000" b="1" dirty="0">
                <a:latin typeface="メイリオ" panose="020B0604030504040204" pitchFamily="50" charset="-128"/>
                <a:ea typeface="メイリオ" panose="020B0604030504040204" pitchFamily="50" charset="-128"/>
              </a:rPr>
              <a:t>3</a:t>
            </a:r>
            <a:r>
              <a:rPr lang="ja-JP" altLang="en-US" sz="2000" b="1">
                <a:latin typeface="メイリオ" panose="020B0604030504040204" pitchFamily="50" charset="-128"/>
                <a:ea typeface="メイリオ" panose="020B0604030504040204" pitchFamily="50" charset="-128"/>
              </a:rPr>
              <a:t>種類から選択</a:t>
            </a:r>
            <a:endParaRPr lang="en-US" altLang="ja-JP" sz="2000" b="1"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460129" y="1484486"/>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③</a:t>
            </a:r>
            <a:r>
              <a:rPr lang="ja-JP" altLang="en-US" b="1" dirty="0">
                <a:latin typeface="メイリオ" panose="020B0604030504040204" pitchFamily="50" charset="-128"/>
                <a:ea typeface="メイリオ" panose="020B0604030504040204" pitchFamily="50" charset="-128"/>
              </a:rPr>
              <a:t>「スライドする</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547876" y="1497432"/>
            <a:ext cx="3248887"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演出</a:t>
            </a:r>
            <a:r>
              <a:rPr lang="en-US" altLang="ja-JP" b="1" dirty="0">
                <a:latin typeface="メイリオ" panose="020B0604030504040204" pitchFamily="50" charset="-128"/>
                <a:ea typeface="メイリオ" panose="020B0604030504040204" pitchFamily="50" charset="-128"/>
              </a:rPr>
              <a:t>②</a:t>
            </a:r>
            <a:r>
              <a:rPr lang="ja-JP" altLang="en-US" b="1" dirty="0">
                <a:latin typeface="メイリオ" panose="020B0604030504040204" pitchFamily="50" charset="-128"/>
                <a:ea typeface="メイリオ" panose="020B0604030504040204" pitchFamily="50" charset="-128"/>
              </a:rPr>
              <a:t>「</a:t>
            </a:r>
            <a:r>
              <a:rPr kumimoji="1"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pic>
        <p:nvPicPr>
          <p:cNvPr id="13" name="TPC_Lite_Slide" descr="TPC_Lite_Slide">
            <a:hlinkClick r:id="" action="ppaction://media"/>
            <a:extLst>
              <a:ext uri="{FF2B5EF4-FFF2-40B4-BE49-F238E27FC236}">
                <a16:creationId xmlns:a16="http://schemas.microsoft.com/office/drawing/2014/main" id="{6657A0AB-2E53-8644-B221-094249D06CB8}"/>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853818"/>
            <a:ext cx="2219856" cy="4454147"/>
          </a:xfrm>
          <a:prstGeom prst="rect">
            <a:avLst/>
          </a:prstGeom>
        </p:spPr>
      </p:pic>
      <p:pic>
        <p:nvPicPr>
          <p:cNvPr id="14" name="TPC_Lite_FadeOut" descr="TPC_Lite_FadeOut">
            <a:hlinkClick r:id="" action="ppaction://media"/>
            <a:extLst>
              <a:ext uri="{FF2B5EF4-FFF2-40B4-BE49-F238E27FC236}">
                <a16:creationId xmlns:a16="http://schemas.microsoft.com/office/drawing/2014/main" id="{9D2B4A6E-F8BF-9D48-BE44-A019CF6D18A3}"/>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866764"/>
            <a:ext cx="2249966" cy="4514564"/>
          </a:xfrm>
          <a:prstGeom prst="rect">
            <a:avLst/>
          </a:prstGeom>
        </p:spPr>
      </p:pic>
      <p:pic>
        <p:nvPicPr>
          <p:cNvPr id="15" name="TPC_Lite_Fall" descr="TPC_Lite_Fall">
            <a:hlinkClick r:id="" action="ppaction://media"/>
            <a:extLst>
              <a:ext uri="{FF2B5EF4-FFF2-40B4-BE49-F238E27FC236}">
                <a16:creationId xmlns:a16="http://schemas.microsoft.com/office/drawing/2014/main" id="{D09F595B-54CE-E74B-AF62-B0C59D96E3C4}"/>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866764"/>
            <a:ext cx="2249966" cy="4514561"/>
          </a:xfrm>
          <a:prstGeom prst="rect">
            <a:avLst/>
          </a:prstGeom>
        </p:spPr>
      </p:pic>
      <p:sp>
        <p:nvSpPr>
          <p:cNvPr id="19" name="テキスト プレースホルダー 2">
            <a:extLst>
              <a:ext uri="{FF2B5EF4-FFF2-40B4-BE49-F238E27FC236}">
                <a16:creationId xmlns:a16="http://schemas.microsoft.com/office/drawing/2014/main" id="{295296C6-1C0B-0E4E-9809-8E2E34E7E760}"/>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冒頭切り替えパータン</a:t>
            </a:r>
            <a:endParaRPr lang="ja-JP" altLang="en-US" dirty="0"/>
          </a:p>
        </p:txBody>
      </p:sp>
      <p:sp>
        <p:nvSpPr>
          <p:cNvPr id="20" name="テキスト ボックス 19">
            <a:extLst>
              <a:ext uri="{FF2B5EF4-FFF2-40B4-BE49-F238E27FC236}">
                <a16:creationId xmlns:a16="http://schemas.microsoft.com/office/drawing/2014/main" id="{84EEFD70-F547-1644-AC71-E4A6FF0170E6}"/>
              </a:ext>
            </a:extLst>
          </p:cNvPr>
          <p:cNvSpPr txBox="1"/>
          <p:nvPr/>
        </p:nvSpPr>
        <p:spPr>
          <a:xfrm>
            <a:off x="897963" y="6525344"/>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
        <p:nvSpPr>
          <p:cNvPr id="21"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5</a:t>
            </a:fld>
            <a:endParaRPr kumimoji="1" lang="ja-JP" altLang="en-US" dirty="0"/>
          </a:p>
        </p:txBody>
      </p:sp>
    </p:spTree>
    <p:extLst>
      <p:ext uri="{BB962C8B-B14F-4D97-AF65-F5344CB8AC3E}">
        <p14:creationId xmlns:p14="http://schemas.microsoft.com/office/powerpoint/2010/main" val="319573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75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13"/>
                </p:tgtEl>
              </p:cMediaNode>
            </p:video>
            <p:seq concurrent="1" nextAc="seek">
              <p:cTn id="16" restart="whenNotActive" fill="hold" evtFilter="cancelBubble" nodeType="interactiveSeq">
                <p:stCondLst>
                  <p:cond evt="onClick" delay="0">
                    <p:tgtEl>
                      <p:spTgt spid="1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3"/>
                                        </p:tgtEl>
                                      </p:cBhvr>
                                    </p:cmd>
                                  </p:childTnLst>
                                </p:cTn>
                              </p:par>
                            </p:childTnLst>
                          </p:cTn>
                        </p:par>
                      </p:childTnLst>
                    </p:cTn>
                  </p:par>
                </p:childTnLst>
              </p:cTn>
              <p:nextCondLst>
                <p:cond evt="onClick" delay="0">
                  <p:tgtEl>
                    <p:spTgt spid="13"/>
                  </p:tgtEl>
                </p:cond>
              </p:nextCondLst>
            </p:seq>
            <p:video>
              <p:cMediaNode vol="80000">
                <p:cTn id="21" fill="hold" display="0">
                  <p:stCondLst>
                    <p:cond delay="indefinite"/>
                  </p:stCondLst>
                </p:cTn>
                <p:tgtEl>
                  <p:spTgt spid="14"/>
                </p:tgtEl>
              </p:cMediaNode>
            </p:video>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14"/>
                                        </p:tgtEl>
                                      </p:cBhvr>
                                    </p:cmd>
                                  </p:childTnLst>
                                </p:cTn>
                              </p:par>
                            </p:childTnLst>
                          </p:cTn>
                        </p:par>
                      </p:childTnLst>
                    </p:cTn>
                  </p:par>
                </p:childTnLst>
              </p:cTn>
              <p:nextCondLst>
                <p:cond evt="onClick" delay="0">
                  <p:tgtEl>
                    <p:spTgt spid="14"/>
                  </p:tgtEl>
                </p:cond>
              </p:nextCondLst>
            </p:seq>
            <p:video>
              <p:cMediaNode vol="80000">
                <p:cTn id="27" fill="hold" display="0">
                  <p:stCondLst>
                    <p:cond delay="indefinite"/>
                  </p:stCondLst>
                </p:cTn>
                <p:tgtEl>
                  <p:spTgt spid="15"/>
                </p:tgtEl>
              </p:cMediaNode>
            </p:video>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6E905D79-AE1D-4F44-A288-3B2283D0B79F}"/>
              </a:ext>
            </a:extLst>
          </p:cNvPr>
          <p:cNvPicPr>
            <a:picLocks noChangeAspect="1"/>
          </p:cNvPicPr>
          <p:nvPr/>
        </p:nvPicPr>
        <p:blipFill>
          <a:blip r:embed="rId2"/>
          <a:srcRect/>
          <a:stretch/>
        </p:blipFill>
        <p:spPr>
          <a:xfrm>
            <a:off x="2598870" y="2229310"/>
            <a:ext cx="1912954" cy="3837863"/>
          </a:xfrm>
          <a:prstGeom prst="rect">
            <a:avLst/>
          </a:prstGeom>
        </p:spPr>
      </p:pic>
      <p:sp>
        <p:nvSpPr>
          <p:cNvPr id="29" name="テキスト ボックス 28">
            <a:extLst>
              <a:ext uri="{FF2B5EF4-FFF2-40B4-BE49-F238E27FC236}">
                <a16:creationId xmlns:a16="http://schemas.microsoft.com/office/drawing/2014/main" id="{6486C9DF-E4C7-C346-AC22-9A0E0E951B5F}"/>
              </a:ext>
            </a:extLst>
          </p:cNvPr>
          <p:cNvSpPr txBox="1"/>
          <p:nvPr/>
        </p:nvSpPr>
        <p:spPr>
          <a:xfrm>
            <a:off x="8847406" y="1670183"/>
            <a:ext cx="2649194"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C. </a:t>
            </a:r>
            <a:r>
              <a:rPr lang="ja-JP" altLang="en-US" sz="1600" b="1" dirty="0">
                <a:latin typeface="メイリオ" panose="020B0604030504040204" pitchFamily="50" charset="-128"/>
                <a:ea typeface="メイリオ" panose="020B0604030504040204" pitchFamily="50" charset="-128"/>
              </a:rPr>
              <a:t>「縦長動画」</a:t>
            </a:r>
            <a:endParaRPr kumimoji="1" lang="en-US" altLang="ja-JP" sz="16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7CDDFEE2-8DF5-A74E-A4EC-7BB6959472CA}"/>
              </a:ext>
            </a:extLst>
          </p:cNvPr>
          <p:cNvSpPr txBox="1"/>
          <p:nvPr/>
        </p:nvSpPr>
        <p:spPr>
          <a:xfrm>
            <a:off x="830888" y="1692946"/>
            <a:ext cx="3536920"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A.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上下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6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943872"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544272"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p:cNvSpPr txBox="1"/>
          <p:nvPr/>
        </p:nvSpPr>
        <p:spPr>
          <a:xfrm>
            <a:off x="525662" y="850893"/>
            <a:ext cx="11305000" cy="400110"/>
          </a:xfrm>
          <a:prstGeom prst="rect">
            <a:avLst/>
          </a:prstGeom>
          <a:noFill/>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３種類から演出方法を選択</a:t>
            </a:r>
            <a:endParaRPr lang="en-US" altLang="ja-JP" sz="2000" b="1" dirty="0">
              <a:latin typeface="メイリオ" panose="020B0604030504040204" pitchFamily="50" charset="-128"/>
              <a:ea typeface="メイリオ" panose="020B0604030504040204" pitchFamily="50" charset="-128"/>
            </a:endParaRPr>
          </a:p>
        </p:txBody>
      </p:sp>
      <p:pic>
        <p:nvPicPr>
          <p:cNvPr id="17" name="図 16">
            <a:extLst>
              <a:ext uri="{FF2B5EF4-FFF2-40B4-BE49-F238E27FC236}">
                <a16:creationId xmlns:a16="http://schemas.microsoft.com/office/drawing/2014/main" id="{C3CDED83-D59D-0142-AE40-1082ADBEE6C0}"/>
              </a:ext>
            </a:extLst>
          </p:cNvPr>
          <p:cNvPicPr>
            <a:picLocks noChangeAspect="1"/>
          </p:cNvPicPr>
          <p:nvPr/>
        </p:nvPicPr>
        <p:blipFill>
          <a:blip r:embed="rId3"/>
          <a:srcRect/>
          <a:stretch/>
        </p:blipFill>
        <p:spPr>
          <a:xfrm>
            <a:off x="479376" y="2229310"/>
            <a:ext cx="1912953" cy="3837864"/>
          </a:xfrm>
          <a:prstGeom prst="rect">
            <a:avLst/>
          </a:prstGeom>
        </p:spPr>
      </p:pic>
      <p:sp>
        <p:nvSpPr>
          <p:cNvPr id="18" name="テキスト ボックス 17">
            <a:extLst>
              <a:ext uri="{FF2B5EF4-FFF2-40B4-BE49-F238E27FC236}">
                <a16:creationId xmlns:a16="http://schemas.microsoft.com/office/drawing/2014/main" id="{D64B894C-FAFD-D541-B5A5-72862822BF60}"/>
              </a:ext>
            </a:extLst>
          </p:cNvPr>
          <p:cNvSpPr txBox="1"/>
          <p:nvPr/>
        </p:nvSpPr>
        <p:spPr>
          <a:xfrm>
            <a:off x="4727848" y="1722584"/>
            <a:ext cx="4226003" cy="338554"/>
          </a:xfrm>
          <a:prstGeom prst="rect">
            <a:avLst/>
          </a:prstGeom>
          <a:noFill/>
        </p:spPr>
        <p:txBody>
          <a:bodyPr wrap="square" rtlCol="0">
            <a:spAutoFit/>
          </a:bodyPr>
          <a:lstStyle/>
          <a:p>
            <a:pPr algn="ctr"/>
            <a:r>
              <a:rPr lang="en-US" altLang="ja-JP" sz="1600" b="1" dirty="0">
                <a:latin typeface="メイリオ" panose="020B0604030504040204" pitchFamily="50" charset="-128"/>
                <a:ea typeface="メイリオ" panose="020B0604030504040204" pitchFamily="50" charset="-128"/>
              </a:rPr>
              <a:t>B. </a:t>
            </a:r>
            <a:r>
              <a:rPr lang="ja-JP" altLang="en-US" sz="1600" b="1" dirty="0">
                <a:latin typeface="メイリオ" panose="020B0604030504040204" pitchFamily="50" charset="-128"/>
                <a:ea typeface="メイリオ" panose="020B0604030504040204" pitchFamily="50" charset="-128"/>
              </a:rPr>
              <a:t>「</a:t>
            </a:r>
            <a:r>
              <a:rPr lang="en-US" altLang="ja-JP" sz="1600" b="1" dirty="0">
                <a:latin typeface="メイリオ" panose="020B0604030504040204" pitchFamily="50" charset="-128"/>
                <a:ea typeface="メイリオ" panose="020B0604030504040204" pitchFamily="50" charset="-128"/>
              </a:rPr>
              <a:t>16:9</a:t>
            </a:r>
            <a:r>
              <a:rPr lang="ja-JP" altLang="en-US" sz="1600" b="1" dirty="0">
                <a:latin typeface="メイリオ" panose="020B0604030504040204" pitchFamily="50" charset="-128"/>
                <a:ea typeface="メイリオ" panose="020B0604030504040204" pitchFamily="50" charset="-128"/>
              </a:rPr>
              <a:t>動画</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下</a:t>
            </a:r>
            <a:r>
              <a:rPr lang="ja-JP" altLang="en-US" sz="16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600" b="1"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EFDF9343-F318-5F4A-950E-9F563C08F9D8}"/>
              </a:ext>
            </a:extLst>
          </p:cNvPr>
          <p:cNvPicPr>
            <a:picLocks noChangeAspect="1"/>
          </p:cNvPicPr>
          <p:nvPr/>
        </p:nvPicPr>
        <p:blipFill>
          <a:blip r:embed="rId4"/>
          <a:srcRect/>
          <a:stretch/>
        </p:blipFill>
        <p:spPr>
          <a:xfrm>
            <a:off x="5752820" y="2229310"/>
            <a:ext cx="1994682" cy="4001833"/>
          </a:xfrm>
          <a:prstGeom prst="rect">
            <a:avLst/>
          </a:prstGeom>
        </p:spPr>
      </p:pic>
      <p:pic>
        <p:nvPicPr>
          <p:cNvPr id="3" name="図 2">
            <a:extLst>
              <a:ext uri="{FF2B5EF4-FFF2-40B4-BE49-F238E27FC236}">
                <a16:creationId xmlns:a16="http://schemas.microsoft.com/office/drawing/2014/main" id="{42E69F45-D7BA-7C40-89BE-73F92A11BF1A}"/>
              </a:ext>
            </a:extLst>
          </p:cNvPr>
          <p:cNvPicPr>
            <a:picLocks noChangeAspect="1"/>
          </p:cNvPicPr>
          <p:nvPr/>
        </p:nvPicPr>
        <p:blipFill>
          <a:blip r:embed="rId5"/>
          <a:stretch>
            <a:fillRect/>
          </a:stretch>
        </p:blipFill>
        <p:spPr>
          <a:xfrm>
            <a:off x="9172423" y="2238042"/>
            <a:ext cx="1994684" cy="4001834"/>
          </a:xfrm>
          <a:prstGeom prst="rect">
            <a:avLst/>
          </a:prstGeom>
        </p:spPr>
      </p:pic>
      <p:sp>
        <p:nvSpPr>
          <p:cNvPr id="20" name="テキスト プレースホルダー 2">
            <a:extLst>
              <a:ext uri="{FF2B5EF4-FFF2-40B4-BE49-F238E27FC236}">
                <a16:creationId xmlns:a16="http://schemas.microsoft.com/office/drawing/2014/main" id="{AF588B52-DA12-0742-B37A-27C148F94EC9}"/>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演出パターン</a:t>
            </a:r>
            <a:endParaRPr lang="ja-JP" altLang="en-US" dirty="0"/>
          </a:p>
        </p:txBody>
      </p:sp>
      <p:sp>
        <p:nvSpPr>
          <p:cNvPr id="19" name="スライド番号プレースホルダー 4">
            <a:extLst>
              <a:ext uri="{FF2B5EF4-FFF2-40B4-BE49-F238E27FC236}">
                <a16:creationId xmlns:a16="http://schemas.microsoft.com/office/drawing/2014/main" id="{DBFB4401-BCA8-B44D-B599-FF55780A4941}"/>
              </a:ext>
            </a:extLst>
          </p:cNvPr>
          <p:cNvSpPr>
            <a:spLocks noGrp="1"/>
          </p:cNvSpPr>
          <p:nvPr>
            <p:ph type="sldNum" sz="quarter" idx="4"/>
          </p:nvPr>
        </p:nvSpPr>
        <p:spPr>
          <a:xfrm>
            <a:off x="10992544" y="6525344"/>
            <a:ext cx="1033522" cy="365125"/>
          </a:xfrm>
        </p:spPr>
        <p:txBody>
          <a:bodyPr/>
          <a:lstStyle/>
          <a:p>
            <a:fld id="{960A7A60-E623-C842-8AFE-9F11748E6EB6}" type="slidenum">
              <a:rPr kumimoji="1" lang="ja-JP" altLang="en-US" smtClean="0"/>
              <a:t>6</a:t>
            </a:fld>
            <a:endParaRPr kumimoji="1" lang="ja-JP" altLang="en-US" dirty="0"/>
          </a:p>
        </p:txBody>
      </p:sp>
    </p:spTree>
    <p:extLst>
      <p:ext uri="{BB962C8B-B14F-4D97-AF65-F5344CB8AC3E}">
        <p14:creationId xmlns:p14="http://schemas.microsoft.com/office/powerpoint/2010/main" val="1865935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960A7A60-E623-C842-8AFE-9F11748E6EB6}" type="slidenum">
              <a:rPr kumimoji="1" lang="ja-JP" altLang="en-US" smtClean="0"/>
              <a:t>7</a:t>
            </a:fld>
            <a:endParaRPr kumimoji="1" lang="ja-JP" altLang="en-US"/>
          </a:p>
        </p:txBody>
      </p:sp>
      <p:sp>
        <p:nvSpPr>
          <p:cNvPr id="32" name="フッター プレースホルダー 3">
            <a:extLst>
              <a:ext uri="{FF2B5EF4-FFF2-40B4-BE49-F238E27FC236}">
                <a16:creationId xmlns:a16="http://schemas.microsoft.com/office/drawing/2014/main" id="{EF37DCE6-801E-3A45-B38E-873A95836FC8}"/>
              </a:ext>
            </a:extLst>
          </p:cNvPr>
          <p:cNvSpPr>
            <a:spLocks noGrp="1"/>
          </p:cNvSpPr>
          <p:nvPr>
            <p:ph type="ftr" sz="quarter" idx="4294967295"/>
          </p:nvPr>
        </p:nvSpPr>
        <p:spPr>
          <a:xfrm>
            <a:off x="7153275" y="6567488"/>
            <a:ext cx="5038725" cy="222250"/>
          </a:xfrm>
        </p:spPr>
        <p:txBody>
          <a:bodyPr/>
          <a:lstStyle/>
          <a:p>
            <a:r>
              <a:rPr kumimoji="1" lang="en-US" altLang="ja-JP" sz="1000" dirty="0"/>
              <a:t> </a:t>
            </a:r>
            <a:endParaRPr kumimoji="1" lang="ja-JP" altLang="en-US" sz="1000" dirty="0"/>
          </a:p>
        </p:txBody>
      </p:sp>
      <p:sp>
        <p:nvSpPr>
          <p:cNvPr id="29" name="テキスト ボックス 28">
            <a:extLst>
              <a:ext uri="{FF2B5EF4-FFF2-40B4-BE49-F238E27FC236}">
                <a16:creationId xmlns:a16="http://schemas.microsoft.com/office/drawing/2014/main" id="{6486C9DF-E4C7-C346-AC22-9A0E0E951B5F}"/>
              </a:ext>
            </a:extLst>
          </p:cNvPr>
          <p:cNvSpPr txBox="1"/>
          <p:nvPr/>
        </p:nvSpPr>
        <p:spPr>
          <a:xfrm>
            <a:off x="519113" y="878675"/>
            <a:ext cx="33060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①「</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倒れる」</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A.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上下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a:t>
            </a:r>
            <a:endParaRPr lang="en-US" altLang="ja-JP" sz="1400" b="1" dirty="0">
              <a:latin typeface="メイリオ" panose="020B0604030504040204" pitchFamily="50" charset="-128"/>
              <a:ea typeface="メイリオ" panose="020B0604030504040204" pitchFamily="50" charset="-128"/>
            </a:endParaRPr>
          </a:p>
        </p:txBody>
      </p:sp>
      <p:cxnSp>
        <p:nvCxnSpPr>
          <p:cNvPr id="34" name="直線コネクタ 33">
            <a:extLst>
              <a:ext uri="{FF2B5EF4-FFF2-40B4-BE49-F238E27FC236}">
                <a16:creationId xmlns:a16="http://schemas.microsoft.com/office/drawing/2014/main" id="{058900F0-4791-E94A-A13C-0616E0EE7D50}"/>
              </a:ext>
            </a:extLst>
          </p:cNvPr>
          <p:cNvCxnSpPr/>
          <p:nvPr/>
        </p:nvCxnSpPr>
        <p:spPr>
          <a:xfrm>
            <a:off x="4204058" y="2126867"/>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058900F0-4791-E94A-A13C-0616E0EE7D50}"/>
              </a:ext>
            </a:extLst>
          </p:cNvPr>
          <p:cNvCxnSpPr/>
          <p:nvPr/>
        </p:nvCxnSpPr>
        <p:spPr>
          <a:xfrm>
            <a:off x="8153400" y="2126870"/>
            <a:ext cx="0" cy="411300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92488FDA-8155-3546-93D6-292AE83B263B}"/>
              </a:ext>
            </a:extLst>
          </p:cNvPr>
          <p:cNvSpPr txBox="1"/>
          <p:nvPr/>
        </p:nvSpPr>
        <p:spPr>
          <a:xfrm>
            <a:off x="8339347" y="843072"/>
            <a:ext cx="3517293"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③「スライドする</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C. </a:t>
            </a:r>
            <a:r>
              <a:rPr lang="ja-JP" altLang="en-US" sz="1400" b="1" dirty="0">
                <a:latin typeface="メイリオ" panose="020B0604030504040204" pitchFamily="50" charset="-128"/>
                <a:ea typeface="メイリオ" panose="020B0604030504040204" pitchFamily="50" charset="-128"/>
              </a:rPr>
              <a:t>「縦長動画」</a:t>
            </a:r>
            <a:endParaRPr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A19D321-7EAD-744C-9963-681F7BCFA636}"/>
              </a:ext>
            </a:extLst>
          </p:cNvPr>
          <p:cNvSpPr txBox="1"/>
          <p:nvPr/>
        </p:nvSpPr>
        <p:spPr>
          <a:xfrm>
            <a:off x="4365201" y="843072"/>
            <a:ext cx="3675779" cy="738664"/>
          </a:xfrm>
          <a:prstGeom prst="rect">
            <a:avLst/>
          </a:prstGeom>
          <a:solidFill>
            <a:schemeClr val="tx2">
              <a:lumMod val="10000"/>
              <a:lumOff val="90000"/>
            </a:schemeClr>
          </a:solidFill>
        </p:spPr>
        <p:txBody>
          <a:bodyPr wrap="square" rtlCol="0">
            <a:spAutoFit/>
          </a:bodyPr>
          <a:lstStyle/>
          <a:p>
            <a:pPr algn="ctr"/>
            <a:r>
              <a:rPr lang="ja-JP" altLang="en-US" sz="1400" b="1" dirty="0">
                <a:latin typeface="メイリオ" panose="020B0604030504040204" pitchFamily="50" charset="-128"/>
                <a:ea typeface="メイリオ" panose="020B0604030504040204" pitchFamily="50" charset="-128"/>
              </a:rPr>
              <a:t>②「</a:t>
            </a: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フェードアウト」</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kumimoji="1"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85000"/>
                  <a:lumOff val="15000"/>
                </a:schemeClr>
              </a:solidFill>
              <a:latin typeface="メイリオ" panose="020B0604030504040204" pitchFamily="50" charset="-128"/>
              <a:ea typeface="メイリオ" panose="020B0604030504040204" pitchFamily="50" charset="-128"/>
            </a:endParaRPr>
          </a:p>
          <a:p>
            <a:pPr algn="ctr"/>
            <a:r>
              <a:rPr lang="en-US" altLang="ja-JP" sz="1400" b="1" dirty="0">
                <a:latin typeface="メイリオ" panose="020B0604030504040204" pitchFamily="50" charset="-128"/>
                <a:ea typeface="メイリオ" panose="020B0604030504040204" pitchFamily="50" charset="-128"/>
              </a:rPr>
              <a:t>B. </a:t>
            </a:r>
            <a:r>
              <a:rPr lang="ja-JP" altLang="en-US" sz="1400" b="1" dirty="0">
                <a:latin typeface="メイリオ" panose="020B0604030504040204" pitchFamily="50" charset="-128"/>
                <a:ea typeface="メイリオ" panose="020B0604030504040204" pitchFamily="50" charset="-128"/>
              </a:rPr>
              <a:t>「</a:t>
            </a:r>
            <a:r>
              <a:rPr lang="en-US" altLang="ja-JP" sz="1400" b="1" dirty="0">
                <a:latin typeface="メイリオ" panose="020B0604030504040204" pitchFamily="50" charset="-128"/>
                <a:ea typeface="メイリオ" panose="020B0604030504040204" pitchFamily="50" charset="-128"/>
              </a:rPr>
              <a:t>16:9</a:t>
            </a:r>
            <a:r>
              <a:rPr lang="ja-JP" altLang="en-US" sz="1400" b="1" dirty="0">
                <a:latin typeface="メイリオ" panose="020B0604030504040204" pitchFamily="50" charset="-128"/>
                <a:ea typeface="メイリオ" panose="020B0604030504040204" pitchFamily="50" charset="-128"/>
              </a:rPr>
              <a:t>動画</a:t>
            </a:r>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下</a:t>
            </a:r>
            <a:r>
              <a:rPr lang="ja-JP" altLang="en-US" sz="1400" b="1" dirty="0">
                <a:solidFill>
                  <a:schemeClr val="tx1">
                    <a:lumMod val="85000"/>
                    <a:lumOff val="15000"/>
                  </a:schemeClr>
                </a:solidFill>
                <a:latin typeface="メイリオ" panose="020B0604030504040204" pitchFamily="50" charset="-128"/>
                <a:ea typeface="メイリオ" panose="020B0604030504040204" pitchFamily="50" charset="-128"/>
              </a:rPr>
              <a:t>静止画（バナー）」</a:t>
            </a:r>
            <a:endParaRPr lang="en-US" altLang="ja-JP" sz="1400" b="1" dirty="0">
              <a:latin typeface="メイリオ" panose="020B0604030504040204" pitchFamily="50" charset="-128"/>
              <a:ea typeface="メイリオ" panose="020B0604030504040204" pitchFamily="50" charset="-128"/>
            </a:endParaRPr>
          </a:p>
        </p:txBody>
      </p:sp>
      <p:pic>
        <p:nvPicPr>
          <p:cNvPr id="2" name="倒れる×上下静止画.mp4" descr="倒れる×上下静止画.mp4">
            <a:hlinkClick r:id="" action="ppaction://media"/>
            <a:extLst>
              <a:ext uri="{FF2B5EF4-FFF2-40B4-BE49-F238E27FC236}">
                <a16:creationId xmlns:a16="http://schemas.microsoft.com/office/drawing/2014/main" id="{045B246F-42A3-9B4E-9BEA-038F791727A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062232" y="1780151"/>
            <a:ext cx="2219856" cy="4454147"/>
          </a:xfrm>
          <a:prstGeom prst="rect">
            <a:avLst/>
          </a:prstGeom>
        </p:spPr>
      </p:pic>
      <p:pic>
        <p:nvPicPr>
          <p:cNvPr id="4" name="フェードアウト×下部静止画" descr="フェードアウト×下部静止画">
            <a:hlinkClick r:id="" action="ppaction://media"/>
            <a:extLst>
              <a:ext uri="{FF2B5EF4-FFF2-40B4-BE49-F238E27FC236}">
                <a16:creationId xmlns:a16="http://schemas.microsoft.com/office/drawing/2014/main" id="{8E59C5A4-6303-C944-991B-C08A41D7AC51}"/>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93163" y="1780151"/>
            <a:ext cx="2219856" cy="4454147"/>
          </a:xfrm>
          <a:prstGeom prst="rect">
            <a:avLst/>
          </a:prstGeom>
        </p:spPr>
      </p:pic>
      <p:pic>
        <p:nvPicPr>
          <p:cNvPr id="33" name="TPC_Lite_Slide" descr="TPC_Lite_Slide">
            <a:hlinkClick r:id="" action="ppaction://media"/>
            <a:extLst>
              <a:ext uri="{FF2B5EF4-FFF2-40B4-BE49-F238E27FC236}">
                <a16:creationId xmlns:a16="http://schemas.microsoft.com/office/drawing/2014/main" id="{183F0541-E6A3-A24F-9E4C-36BEB1805689}"/>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9048979" y="1780151"/>
            <a:ext cx="2219856" cy="4454147"/>
          </a:xfrm>
          <a:prstGeom prst="rect">
            <a:avLst/>
          </a:prstGeom>
        </p:spPr>
      </p:pic>
      <p:sp>
        <p:nvSpPr>
          <p:cNvPr id="18" name="テキスト プレースホルダー 2">
            <a:extLst>
              <a:ext uri="{FF2B5EF4-FFF2-40B4-BE49-F238E27FC236}">
                <a16:creationId xmlns:a16="http://schemas.microsoft.com/office/drawing/2014/main" id="{5791412E-FA7B-1440-BFCA-157DE461C636}"/>
              </a:ext>
            </a:extLst>
          </p:cNvPr>
          <p:cNvSpPr txBox="1">
            <a:spLocks/>
          </p:cNvSpPr>
          <p:nvPr/>
        </p:nvSpPr>
        <p:spPr>
          <a:xfrm>
            <a:off x="334963" y="130175"/>
            <a:ext cx="9759950" cy="814388"/>
          </a:xfrm>
          <a:prstGeom prst="rect">
            <a:avLst/>
          </a:prstGeom>
        </p:spPr>
        <p:txBody>
          <a:bodyPr vert="horz" lIns="91440" tIns="45720" rIns="91440" bIns="45720" rtlCol="0" anchor="ctr">
            <a:normAutofit/>
          </a:bodyPr>
          <a:lstStyle>
            <a:lvl1pPr marL="0" indent="0" algn="l" defTabSz="914423" rtl="0" eaLnBrk="1" latinLnBrk="0" hangingPunct="1">
              <a:spcBef>
                <a:spcPct val="20000"/>
              </a:spcBef>
              <a:buFont typeface="Arial" pitchFamily="34" charset="0"/>
              <a:buNone/>
              <a:defRPr kumimoji="1" sz="2800" kern="1200">
                <a:solidFill>
                  <a:schemeClr val="tx1"/>
                </a:solidFill>
                <a:latin typeface="+mj-ea"/>
                <a:ea typeface="+mj-ea"/>
                <a:cs typeface="+mn-cs"/>
              </a:defRPr>
            </a:lvl1pPr>
            <a:lvl2pPr marL="742969" indent="-285757"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2pPr>
            <a:lvl3pPr marL="914422"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3pPr>
            <a:lvl4pPr marL="1600240" indent="-228606" algn="l" defTabSz="914423" rtl="0" eaLnBrk="1" latinLnBrk="0" hangingPunct="1">
              <a:spcBef>
                <a:spcPct val="20000"/>
              </a:spcBef>
              <a:buFont typeface="Arial" pitchFamily="34" charset="0"/>
              <a:buChar char="–"/>
              <a:defRPr kumimoji="1" sz="3200" kern="1200">
                <a:solidFill>
                  <a:schemeClr val="tx1"/>
                </a:solidFill>
                <a:latin typeface="+mj-ea"/>
                <a:ea typeface="+mj-ea"/>
                <a:cs typeface="+mn-cs"/>
              </a:defRPr>
            </a:lvl4pPr>
            <a:lvl5pPr marL="1828846" indent="0" algn="l" defTabSz="914423" rtl="0" eaLnBrk="1" latinLnBrk="0" hangingPunct="1">
              <a:spcBef>
                <a:spcPct val="20000"/>
              </a:spcBef>
              <a:buFont typeface="Arial" pitchFamily="34" charset="0"/>
              <a:buNone/>
              <a:defRPr kumimoji="1" sz="3200" kern="1200">
                <a:solidFill>
                  <a:schemeClr val="tx1"/>
                </a:solidFill>
                <a:latin typeface="+mj-ea"/>
                <a:ea typeface="+mj-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冒頭切り替え</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演出　組み合わせ例（デモ）</a:t>
            </a:r>
            <a:endParaRPr lang="ja-JP" altLang="en-US" dirty="0"/>
          </a:p>
        </p:txBody>
      </p:sp>
      <p:sp>
        <p:nvSpPr>
          <p:cNvPr id="20" name="テキスト ボックス 19">
            <a:extLst>
              <a:ext uri="{FF2B5EF4-FFF2-40B4-BE49-F238E27FC236}">
                <a16:creationId xmlns:a16="http://schemas.microsoft.com/office/drawing/2014/main" id="{248CECC7-E01F-EA41-9D71-99595BAA80FC}"/>
              </a:ext>
            </a:extLst>
          </p:cNvPr>
          <p:cNvSpPr txBox="1"/>
          <p:nvPr/>
        </p:nvSpPr>
        <p:spPr>
          <a:xfrm>
            <a:off x="897963" y="6453336"/>
            <a:ext cx="551196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クリックすると挙動がご覧いただけます。</a:t>
            </a:r>
          </a:p>
        </p:txBody>
      </p:sp>
    </p:spTree>
    <p:extLst>
      <p:ext uri="{BB962C8B-B14F-4D97-AF65-F5344CB8AC3E}">
        <p14:creationId xmlns:p14="http://schemas.microsoft.com/office/powerpoint/2010/main" val="43139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seq concurrent="1" nextAc="seek">
              <p:cTn id="27" restart="whenNotActive" fill="hold" evtFilter="cancelBubble" nodeType="interactiveSeq">
                <p:stCondLst>
                  <p:cond evt="onClick" delay="0">
                    <p:tgtEl>
                      <p:spTgt spid="33"/>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33"/>
                                        </p:tgtEl>
                                      </p:cBhvr>
                                    </p:cmd>
                                  </p:childTnLst>
                                </p:cTn>
                              </p:par>
                            </p:childTnLst>
                          </p:cTn>
                        </p:par>
                      </p:childTnLst>
                    </p:cTn>
                  </p:par>
                </p:childTnLst>
              </p:cTn>
              <p:nextCondLst>
                <p:cond evt="onClick" delay="0">
                  <p:tgtEl>
                    <p:spTgt spid="33"/>
                  </p:tgtEl>
                </p:cond>
              </p:nextCondLst>
            </p:seq>
            <p:video>
              <p:cMediaNode vol="80000">
                <p:cTn id="32" fill="hold" display="0">
                  <p:stCondLst>
                    <p:cond delay="indefinite"/>
                  </p:stCondLst>
                </p:cTn>
                <p:tgtEl>
                  <p:spTgt spid="3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フローチャート: 端子 15">
            <a:extLst>
              <a:ext uri="{FF2B5EF4-FFF2-40B4-BE49-F238E27FC236}">
                <a16:creationId xmlns:a16="http://schemas.microsoft.com/office/drawing/2014/main" id="{3399DCFD-CA69-DC88-B501-5E2FC3667AC9}"/>
              </a:ext>
            </a:extLst>
          </p:cNvPr>
          <p:cNvSpPr/>
          <p:nvPr/>
        </p:nvSpPr>
        <p:spPr>
          <a:xfrm>
            <a:off x="5925292" y="2926734"/>
            <a:ext cx="2835374" cy="377858"/>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3" name="テキスト プレースホルダー 2"/>
          <p:cNvSpPr>
            <a:spLocks noGrp="1"/>
          </p:cNvSpPr>
          <p:nvPr>
            <p:ph type="body" sz="quarter" idx="11"/>
          </p:nvPr>
        </p:nvSpPr>
        <p:spPr/>
        <p:txBody>
          <a:bodyPr>
            <a:normAutofit/>
          </a:bodyPr>
          <a:lstStyle/>
          <a:p>
            <a:r>
              <a:rPr lang="ja-JP" altLang="en-US" dirty="0">
                <a:latin typeface="メイリオ" panose="020B0604030504040204" pitchFamily="50" charset="-128"/>
                <a:ea typeface="メイリオ" panose="020B0604030504040204" pitchFamily="50" charset="-128"/>
              </a:rPr>
              <a:t>トップページカスタマイズ企画ライト版詳細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フローチャート: 端子 3"/>
          <p:cNvSpPr/>
          <p:nvPr/>
        </p:nvSpPr>
        <p:spPr>
          <a:xfrm>
            <a:off x="1504279" y="2869473"/>
            <a:ext cx="1755591"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6" name="テキスト ボックス 5"/>
          <p:cNvSpPr txBox="1"/>
          <p:nvPr/>
        </p:nvSpPr>
        <p:spPr>
          <a:xfrm>
            <a:off x="1797163" y="2909920"/>
            <a:ext cx="1072055"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料金</a:t>
            </a:r>
          </a:p>
        </p:txBody>
      </p:sp>
      <p:sp>
        <p:nvSpPr>
          <p:cNvPr id="7" name="テキスト ボックス 6"/>
          <p:cNvSpPr txBox="1"/>
          <p:nvPr/>
        </p:nvSpPr>
        <p:spPr>
          <a:xfrm>
            <a:off x="1811782" y="3330089"/>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600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500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a:t>
            </a:r>
            <a:r>
              <a:rPr kumimoji="0" lang="en-US" altLang="ja-JP" sz="1400" b="0" i="0" u="none" strike="noStrike" kern="0" cap="none" spc="0" normalizeH="0" baseline="0" noProof="0" dirty="0">
                <a:ln>
                  <a:noFill/>
                </a:ln>
                <a:solidFill>
                  <a:prstClr val="black"/>
                </a:solidFill>
                <a:effectLst/>
                <a:uLnTx/>
                <a:uFillTx/>
              </a:rPr>
              <a:t>100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ネット</a:t>
            </a:r>
            <a:r>
              <a:rPr kumimoji="0" lang="en-US" altLang="ja-JP" sz="1400" b="0" i="0" u="none" strike="noStrike" kern="0" cap="none" spc="0" normalizeH="0" baseline="0" noProof="0" dirty="0">
                <a:ln>
                  <a:noFill/>
                </a:ln>
                <a:solidFill>
                  <a:prstClr val="black"/>
                </a:solidFill>
                <a:effectLst/>
                <a:uLnTx/>
                <a:uFillTx/>
              </a:rPr>
              <a:t>)</a:t>
            </a:r>
            <a:endParaRPr kumimoji="0" lang="ja-JP" altLang="en-US" sz="1400" b="1" i="0" u="none" strike="noStrike" kern="0" cap="none" spc="0" normalizeH="0" baseline="0" noProof="0" dirty="0">
              <a:ln>
                <a:noFill/>
              </a:ln>
              <a:solidFill>
                <a:prstClr val="black"/>
              </a:solidFill>
              <a:effectLst/>
              <a:uLnTx/>
              <a:uFillTx/>
            </a:endParaRPr>
          </a:p>
        </p:txBody>
      </p:sp>
      <p:sp>
        <p:nvSpPr>
          <p:cNvPr id="9" name="テキスト ボックス 8"/>
          <p:cNvSpPr txBox="1"/>
          <p:nvPr/>
        </p:nvSpPr>
        <p:spPr>
          <a:xfrm>
            <a:off x="6095303" y="2989573"/>
            <a:ext cx="2495352"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prstClr val="black"/>
                </a:solidFill>
                <a:effectLst/>
                <a:uLnTx/>
                <a:uFillTx/>
              </a:rPr>
              <a:t>対象商品（誘導用広告）</a:t>
            </a:r>
          </a:p>
        </p:txBody>
      </p:sp>
      <p:sp>
        <p:nvSpPr>
          <p:cNvPr id="10" name="テキスト ボックス 9"/>
          <p:cNvSpPr txBox="1"/>
          <p:nvPr/>
        </p:nvSpPr>
        <p:spPr>
          <a:xfrm>
            <a:off x="695400" y="779220"/>
            <a:ext cx="11496600" cy="156966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black"/>
                </a:solidFill>
                <a:effectLst/>
                <a:uLnTx/>
                <a:uFillTx/>
              </a:rPr>
              <a:t>通常のトップページカスタマイズより短い制作期間とリーズナブルな価格で実施いただけます。</a:t>
            </a:r>
            <a:r>
              <a:rPr kumimoji="0" lang="en-US" altLang="ja-JP" sz="2000" b="1" i="0" u="none" strike="noStrike" kern="0" cap="none" spc="0" normalizeH="0" baseline="0" noProof="0" dirty="0">
                <a:ln>
                  <a:noFill/>
                </a:ln>
                <a:solidFill>
                  <a:prstClr val="black"/>
                </a:solidFill>
                <a:effectLst/>
                <a:uLnTx/>
                <a:uFillTx/>
              </a:rPr>
              <a:t>1000</a:t>
            </a:r>
            <a:r>
              <a:rPr kumimoji="0" lang="ja-JP" altLang="en-US" sz="2000" b="1" i="0" u="none" strike="noStrike" kern="0" cap="none" spc="0" normalizeH="0" baseline="0" noProof="0" dirty="0">
                <a:ln>
                  <a:noFill/>
                </a:ln>
                <a:solidFill>
                  <a:prstClr val="black"/>
                </a:solidFill>
                <a:effectLst/>
                <a:uLnTx/>
                <a:uFillTx/>
              </a:rPr>
              <a:t>万円ご出稿いただける場合は制作費が無償となります。</a:t>
            </a:r>
            <a:endParaRPr kumimoji="0" lang="en-US" altLang="ja-JP" sz="20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・誘導用広告は広告管理ツールより予約してください。</a:t>
            </a:r>
            <a:endParaRPr kumimoji="0" lang="en-US" altLang="ja-JP" sz="1400" b="0" i="0" u="none" strike="noStrike" kern="0" cap="none" spc="0" normalizeH="0" baseline="0" noProof="0" dirty="0">
              <a:ln>
                <a:noFill/>
              </a:ln>
              <a:solidFill>
                <a:prstClr val="black"/>
              </a:solidFill>
              <a:effectLst/>
              <a:uLnTx/>
              <a:uFillTx/>
            </a:endParaRPr>
          </a:p>
          <a:p>
            <a:pPr lvl="0">
              <a:defRPr/>
            </a:pPr>
            <a:r>
              <a:rPr kumimoji="0" lang="ja-JP" altLang="en-US" sz="1400" b="0" i="0" u="none" strike="noStrike" kern="0" cap="none" spc="0" normalizeH="0" baseline="0" noProof="0" dirty="0">
                <a:ln>
                  <a:noFill/>
                </a:ln>
                <a:solidFill>
                  <a:prstClr val="black"/>
                </a:solidFill>
                <a:effectLst/>
                <a:uLnTx/>
                <a:uFillTx/>
              </a:rPr>
              <a:t>・制作費はエージェンシーポータル上の共通</a:t>
            </a:r>
            <a:r>
              <a:rPr kumimoji="0" lang="ja-JP" altLang="en-US" sz="1400" kern="0" dirty="0">
                <a:solidFill>
                  <a:prstClr val="black"/>
                </a:solidFill>
              </a:rPr>
              <a:t>フォームからお申込ください。</a:t>
            </a:r>
            <a:endParaRPr kumimoji="0" lang="en-US" altLang="ja-JP" sz="1400" kern="0" dirty="0">
              <a:solidFill>
                <a:prstClr val="black"/>
              </a:solidFill>
            </a:endParaRPr>
          </a:p>
          <a:p>
            <a:pPr lvl="0">
              <a:defRPr/>
            </a:pPr>
            <a:r>
              <a:rPr kumimoji="0" lang="ja-JP" altLang="en-US" sz="1400" kern="0" dirty="0">
                <a:solidFill>
                  <a:prstClr val="black"/>
                </a:solidFill>
              </a:rPr>
              <a:t>　</a:t>
            </a:r>
            <a:r>
              <a:rPr kumimoji="0" lang="en-US" altLang="ja-JP" sz="1400" kern="0" dirty="0">
                <a:solidFill>
                  <a:prstClr val="black"/>
                </a:solidFill>
                <a:hlinkClick r:id="rId2"/>
              </a:rPr>
              <a:t>https://portal.yadui.business.yahoo.co.jp/agencyportal/888301/index.html</a:t>
            </a:r>
            <a:endParaRPr kumimoji="0" lang="en-US" altLang="ja-JP" sz="1400" kern="0" dirty="0">
              <a:solidFill>
                <a:prstClr val="black"/>
              </a:solidFill>
            </a:endParaRPr>
          </a:p>
          <a:p>
            <a:pPr lvl="0">
              <a:defRPr/>
            </a:pPr>
            <a:r>
              <a:rPr kumimoji="0" lang="ja-JP" altLang="en-US" sz="1400" b="0" i="0" u="none" strike="noStrike" kern="0" cap="none" spc="0" normalizeH="0" baseline="0" noProof="0" dirty="0">
                <a:ln>
                  <a:noFill/>
                </a:ln>
                <a:solidFill>
                  <a:prstClr val="black"/>
                </a:solidFill>
                <a:effectLst/>
                <a:uLnTx/>
                <a:uFillTx/>
              </a:rPr>
              <a:t>　</a:t>
            </a:r>
            <a:r>
              <a:rPr kumimoji="0" lang="ja-JP" altLang="en-US" sz="1400" b="0" i="0" u="none" strike="noStrike" kern="0" cap="none" spc="0" normalizeH="0" baseline="0" noProof="0" dirty="0">
                <a:ln>
                  <a:noFill/>
                </a:ln>
                <a:solidFill>
                  <a:srgbClr val="FF0000"/>
                </a:solidFill>
                <a:effectLst/>
                <a:uLnTx/>
                <a:uFillTx/>
              </a:rPr>
              <a:t>制作費無償の場合もお申し込みが必要となります。</a:t>
            </a:r>
            <a:endParaRPr kumimoji="0" lang="en-US" altLang="ja-JP" sz="1400" b="0" i="0" u="none" strike="noStrike" kern="0" cap="none" spc="0" normalizeH="0" baseline="0" noProof="0" dirty="0">
              <a:ln>
                <a:noFill/>
              </a:ln>
              <a:solidFill>
                <a:srgbClr val="FF0000"/>
              </a:solidFill>
              <a:effectLst/>
              <a:uLnTx/>
              <a:uFillTx/>
            </a:endParaRPr>
          </a:p>
        </p:txBody>
      </p:sp>
      <p:sp>
        <p:nvSpPr>
          <p:cNvPr id="11" name="テキスト ボックス 10"/>
          <p:cNvSpPr txBox="1"/>
          <p:nvPr/>
        </p:nvSpPr>
        <p:spPr>
          <a:xfrm>
            <a:off x="1854287" y="4712432"/>
            <a:ext cx="4579884" cy="8002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rPr>
              <a:t>・総額：</a:t>
            </a:r>
            <a:r>
              <a:rPr kumimoji="0" lang="en-US" altLang="ja-JP" sz="1800" b="1" i="0" u="none" strike="noStrike" kern="0" cap="none" spc="0" normalizeH="0" baseline="0" noProof="0" dirty="0">
                <a:ln>
                  <a:noFill/>
                </a:ln>
                <a:solidFill>
                  <a:srgbClr val="C00000"/>
                </a:solidFill>
                <a:effectLst/>
                <a:uLnTx/>
                <a:uFillTx/>
              </a:rPr>
              <a:t>1000</a:t>
            </a:r>
            <a:r>
              <a:rPr kumimoji="0" lang="ja-JP" altLang="en-US" sz="1800" b="1" i="0" u="none" strike="noStrike" kern="0" cap="none" spc="0" normalizeH="0" baseline="0" noProof="0" dirty="0">
                <a:ln>
                  <a:noFill/>
                </a:ln>
                <a:solidFill>
                  <a:srgbClr val="C00000"/>
                </a:solidFill>
                <a:effectLst/>
                <a:uLnTx/>
                <a:uFillTx/>
              </a:rPr>
              <a:t>万円～</a:t>
            </a:r>
            <a:endParaRPr kumimoji="0" lang="en-US" altLang="ja-JP" sz="1800" b="1" i="0" u="none" strike="noStrike" kern="0" cap="none" spc="0" normalizeH="0" baseline="0" noProof="0" dirty="0">
              <a:ln>
                <a:noFill/>
              </a:ln>
              <a:solidFill>
                <a:srgbClr val="C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∟誘導広告費：</a:t>
            </a:r>
            <a:r>
              <a:rPr kumimoji="0" lang="en-US" altLang="ja-JP" sz="1400" b="0" i="0" u="none" strike="noStrike" kern="0" cap="none" spc="0" normalizeH="0" baseline="0" noProof="0" dirty="0">
                <a:ln>
                  <a:noFill/>
                </a:ln>
                <a:solidFill>
                  <a:prstClr val="black"/>
                </a:solidFill>
                <a:effectLst/>
                <a:uLnTx/>
                <a:uFillTx/>
              </a:rPr>
              <a:t>1000</a:t>
            </a:r>
            <a:r>
              <a:rPr kumimoji="0" lang="ja-JP" altLang="en-US" sz="1400" b="0" i="0" u="none" strike="noStrike" kern="0" cap="none" spc="0" normalizeH="0" baseline="0" noProof="0" dirty="0">
                <a:ln>
                  <a:noFill/>
                </a:ln>
                <a:solidFill>
                  <a:prstClr val="black"/>
                </a:solidFill>
                <a:effectLst/>
                <a:uLnTx/>
                <a:uFillTx/>
              </a:rPr>
              <a:t>万円～</a:t>
            </a:r>
            <a:r>
              <a:rPr kumimoji="0" lang="en-US" altLang="ja-JP" sz="1400" b="0" i="0" u="none" strike="noStrike" kern="0" cap="none" spc="0" normalizeH="0" baseline="0" noProof="0" dirty="0">
                <a:ln>
                  <a:noFill/>
                </a:ln>
                <a:solidFill>
                  <a:prstClr val="black"/>
                </a:solidFill>
                <a:effectLst/>
                <a:uLnTx/>
                <a:uFillTx/>
              </a:rPr>
              <a:t>(</a:t>
            </a:r>
            <a:r>
              <a:rPr kumimoji="0" lang="ja-JP" altLang="en-US" sz="1400" b="0" i="0" u="none" strike="noStrike" kern="0" cap="none" spc="0" normalizeH="0" baseline="0" noProof="0" dirty="0">
                <a:ln>
                  <a:noFill/>
                </a:ln>
                <a:solidFill>
                  <a:prstClr val="black"/>
                </a:solidFill>
                <a:effectLst/>
                <a:uLnTx/>
                <a:uFillTx/>
              </a:rPr>
              <a:t>グロス</a:t>
            </a:r>
            <a:r>
              <a:rPr kumimoji="0" lang="en-US" altLang="ja-JP" sz="1400" b="0" i="0" u="none" strike="noStrike" kern="0" cap="none" spc="0" normalizeH="0" baseline="0" noProof="0" dirty="0">
                <a:ln>
                  <a:noFill/>
                </a:ln>
                <a:solidFill>
                  <a:prstClr val="black"/>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rPr>
              <a:t>　∟制作費：無償</a:t>
            </a:r>
            <a:endParaRPr kumimoji="0" lang="ja-JP" altLang="en-US" sz="14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6095303" y="3386896"/>
            <a:ext cx="4579884" cy="1554272"/>
          </a:xfrm>
          <a:prstGeom prst="rect">
            <a:avLst/>
          </a:prstGeom>
          <a:noFill/>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500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1000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a:t>
            </a:r>
            <a:r>
              <a:rPr kumimoji="0" lang="en-US" altLang="ja-JP" sz="1200" b="0" i="0" u="none" strike="noStrike" kern="0" cap="none" spc="0" normalizeH="0" baseline="0" noProof="0" dirty="0">
                <a:ln>
                  <a:noFill/>
                </a:ln>
                <a:solidFill>
                  <a:prstClr val="black"/>
                </a:solidFill>
                <a:effectLst/>
                <a:uLnTx/>
                <a:uFillTx/>
              </a:rPr>
              <a:t>FQ1</a:t>
            </a:r>
            <a:r>
              <a:rPr kumimoji="0" lang="ja-JP" altLang="en-US" sz="1200" b="0" i="0" u="none" strike="noStrike" kern="0" cap="none" spc="0" normalizeH="0" baseline="0" noProof="0" dirty="0">
                <a:ln>
                  <a:noFill/>
                </a:ln>
                <a:solidFill>
                  <a:prstClr val="black"/>
                </a:solidFill>
                <a:effectLst/>
                <a:uLnTx/>
                <a:uFillTx/>
              </a:rPr>
              <a:t>）</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（都道府県）（</a:t>
            </a:r>
            <a:r>
              <a:rPr kumimoji="0" lang="en-US" altLang="ja-JP" sz="1200" b="0" i="0" u="none" strike="noStrike" kern="0" cap="none" spc="0" normalizeH="0" baseline="0" noProof="0" dirty="0">
                <a:ln>
                  <a:noFill/>
                </a:ln>
                <a:solidFill>
                  <a:prstClr val="black"/>
                </a:solidFill>
                <a:effectLst/>
                <a:uLnTx/>
                <a:uFillTx/>
              </a:rPr>
              <a:t>300</a:t>
            </a:r>
            <a:r>
              <a:rPr kumimoji="0" lang="ja-JP" altLang="en-US" sz="1200" b="0" i="0" u="none" strike="noStrike" kern="0" cap="none" spc="0" normalizeH="0" baseline="0" noProof="0" dirty="0">
                <a:ln>
                  <a:noFill/>
                </a:ln>
                <a:solidFill>
                  <a:prstClr val="black"/>
                </a:solidFill>
                <a:effectLst/>
                <a:uLnTx/>
                <a:uFillTx/>
              </a:rPr>
              <a:t>万円～）</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prstClr val="black"/>
                </a:solidFill>
                <a:effectLst/>
                <a:uLnTx/>
                <a:uFillTx/>
              </a:rPr>
              <a:t>ブランドパネル</a:t>
            </a: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（市区郡）</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a:t>
            </a:r>
            <a:endParaRPr kumimoji="0" lang="en-US" altLang="ja-JP" sz="1200" kern="0" dirty="0">
              <a:solidFill>
                <a:prstClr val="black"/>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200" b="0" i="0" dirty="0">
                <a:effectLst/>
                <a:latin typeface="Arial" panose="020B0604020202020204" pitchFamily="34" charset="0"/>
              </a:rPr>
              <a:t>ブランドパネル</a:t>
            </a:r>
            <a:r>
              <a:rPr lang="en-US" altLang="ja-JP" sz="1200" b="0" i="0" dirty="0">
                <a:effectLst/>
                <a:latin typeface="Arial" panose="020B0604020202020204" pitchFamily="34" charset="0"/>
              </a:rPr>
              <a:t>SP</a:t>
            </a:r>
            <a:r>
              <a:rPr lang="ja-JP" altLang="en-US" sz="1200" b="0" i="0" dirty="0">
                <a:effectLst/>
                <a:latin typeface="Arial" panose="020B0604020202020204" pitchFamily="34" charset="0"/>
              </a:rPr>
              <a:t>（時間帯ジャック関東</a:t>
            </a:r>
            <a:r>
              <a:rPr lang="en-US" altLang="ja-JP" sz="1200" b="0" i="0" dirty="0">
                <a:effectLst/>
                <a:latin typeface="Arial" panose="020B0604020202020204" pitchFamily="34" charset="0"/>
              </a:rPr>
              <a:t>1</a:t>
            </a:r>
            <a:r>
              <a:rPr lang="ja-JP" altLang="en-US" sz="1200" b="0" i="0" dirty="0">
                <a:effectLst/>
                <a:latin typeface="Arial" panose="020B0604020202020204" pitchFamily="34" charset="0"/>
              </a:rPr>
              <a:t>都</a:t>
            </a:r>
            <a:r>
              <a:rPr lang="en-US" altLang="ja-JP" sz="1200" b="0" i="0" dirty="0">
                <a:effectLst/>
                <a:latin typeface="Arial" panose="020B0604020202020204" pitchFamily="34" charset="0"/>
              </a:rPr>
              <a:t>6</a:t>
            </a:r>
            <a:r>
              <a:rPr lang="ja-JP" altLang="en-US" sz="1200" b="0" i="0" dirty="0">
                <a:effectLst/>
                <a:latin typeface="Arial" panose="020B0604020202020204" pitchFamily="34" charset="0"/>
              </a:rPr>
              <a:t>県）</a:t>
            </a:r>
            <a:endParaRPr kumimoji="0" lang="en-US" altLang="ja-JP" sz="12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100" b="0" i="0" u="none" strike="noStrike" kern="0" cap="none" spc="0" normalizeH="0" baseline="0" noProof="0" dirty="0">
              <a:ln>
                <a:noFill/>
              </a:ln>
              <a:solidFill>
                <a:prstClr val="black"/>
              </a:solidFill>
              <a:effectLst/>
              <a:uLnTx/>
              <a:uFillTx/>
            </a:endParaRPr>
          </a:p>
        </p:txBody>
      </p:sp>
      <p:sp>
        <p:nvSpPr>
          <p:cNvPr id="13" name="正方形/長方形 12"/>
          <p:cNvSpPr/>
          <p:nvPr/>
        </p:nvSpPr>
        <p:spPr>
          <a:xfrm>
            <a:off x="8858669" y="2958043"/>
            <a:ext cx="4124474"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a:t>
            </a:r>
            <a:r>
              <a:rPr kumimoji="0" lang="ja-JP" altLang="en-US" sz="1200" b="0" i="0" u="none" strike="noStrike" kern="0" cap="none" spc="0" normalizeH="0" baseline="0" noProof="0" dirty="0">
                <a:ln>
                  <a:noFill/>
                </a:ln>
                <a:solidFill>
                  <a:prstClr val="black"/>
                </a:solidFill>
                <a:effectLst/>
                <a:uLnTx/>
                <a:uFillTx/>
              </a:rPr>
              <a:t>静止画のみ対象</a:t>
            </a:r>
            <a:endParaRPr kumimoji="0" lang="en-US" altLang="ja-JP" sz="12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black"/>
                </a:solidFill>
                <a:effectLst/>
                <a:uLnTx/>
                <a:uFillTx/>
              </a:rPr>
              <a:t>※SP</a:t>
            </a:r>
            <a:r>
              <a:rPr kumimoji="0" lang="ja-JP" altLang="en-US" sz="1200" b="0" i="0" u="none" strike="noStrike" kern="0" cap="none" spc="0" normalizeH="0" baseline="0" noProof="0" dirty="0">
                <a:ln>
                  <a:noFill/>
                </a:ln>
                <a:solidFill>
                  <a:prstClr val="black"/>
                </a:solidFill>
                <a:effectLst/>
                <a:uLnTx/>
                <a:uFillTx/>
              </a:rPr>
              <a:t>はスマートフォンの略称です</a:t>
            </a:r>
          </a:p>
        </p:txBody>
      </p:sp>
      <p:sp>
        <p:nvSpPr>
          <p:cNvPr id="14" name="フローチャート: 端子 13">
            <a:extLst>
              <a:ext uri="{FF2B5EF4-FFF2-40B4-BE49-F238E27FC236}">
                <a16:creationId xmlns:a16="http://schemas.microsoft.com/office/drawing/2014/main" id="{7462C974-767A-FC4D-BB7F-30D9BAF4CC2F}"/>
              </a:ext>
            </a:extLst>
          </p:cNvPr>
          <p:cNvSpPr/>
          <p:nvPr/>
        </p:nvSpPr>
        <p:spPr>
          <a:xfrm>
            <a:off x="1487488" y="4223143"/>
            <a:ext cx="2204093" cy="370490"/>
          </a:xfrm>
          <a:prstGeom prst="flowChartTerminator">
            <a:avLst/>
          </a:prstGeom>
          <a:solidFill>
            <a:srgbClr val="FFCCC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5" name="テキスト ボックス 14">
            <a:extLst>
              <a:ext uri="{FF2B5EF4-FFF2-40B4-BE49-F238E27FC236}">
                <a16:creationId xmlns:a16="http://schemas.microsoft.com/office/drawing/2014/main" id="{50E86D9D-678F-AF4C-8510-7FC4B3F7991E}"/>
              </a:ext>
            </a:extLst>
          </p:cNvPr>
          <p:cNvSpPr txBox="1"/>
          <p:nvPr/>
        </p:nvSpPr>
        <p:spPr>
          <a:xfrm>
            <a:off x="1603349" y="4263310"/>
            <a:ext cx="204956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rPr>
              <a:t>制作費無償プラン</a:t>
            </a:r>
          </a:p>
        </p:txBody>
      </p:sp>
    </p:spTree>
    <p:extLst>
      <p:ext uri="{BB962C8B-B14F-4D97-AF65-F5344CB8AC3E}">
        <p14:creationId xmlns:p14="http://schemas.microsoft.com/office/powerpoint/2010/main" val="2591940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aphicFrame>
        <p:nvGraphicFramePr>
          <p:cNvPr id="4" name="表 3"/>
          <p:cNvGraphicFramePr>
            <a:graphicFrameLocks noGrp="1"/>
          </p:cNvGraphicFramePr>
          <p:nvPr>
            <p:extLst>
              <p:ext uri="{D42A27DB-BD31-4B8C-83A1-F6EECF244321}">
                <p14:modId xmlns:p14="http://schemas.microsoft.com/office/powerpoint/2010/main" val="302218600"/>
              </p:ext>
            </p:extLst>
          </p:nvPr>
        </p:nvGraphicFramePr>
        <p:xfrm>
          <a:off x="479376" y="764705"/>
          <a:ext cx="10873208" cy="5952203"/>
        </p:xfrm>
        <a:graphic>
          <a:graphicData uri="http://schemas.openxmlformats.org/drawingml/2006/table">
            <a:tbl>
              <a:tblPr firstRow="1" bandRow="1"/>
              <a:tblGrid>
                <a:gridCol w="1604244">
                  <a:extLst>
                    <a:ext uri="{9D8B030D-6E8A-4147-A177-3AD203B41FA5}">
                      <a16:colId xmlns:a16="http://schemas.microsoft.com/office/drawing/2014/main" val="20000"/>
                    </a:ext>
                  </a:extLst>
                </a:gridCol>
                <a:gridCol w="9268964">
                  <a:extLst>
                    <a:ext uri="{9D8B030D-6E8A-4147-A177-3AD203B41FA5}">
                      <a16:colId xmlns:a16="http://schemas.microsoft.com/office/drawing/2014/main" val="20001"/>
                    </a:ext>
                  </a:extLst>
                </a:gridCol>
              </a:tblGrid>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企画ページへの誘導枠</a:t>
                      </a:r>
                      <a:endParaRPr kumimoji="1" lang="en-US" altLang="ja-JP"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ブランドパネル</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スマートフォン関連商品（詳細は</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参照）　</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7228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 PR</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 広告主様専用ページ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・デバイス：スマートフォン</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・更新：掲載期間内における途中更新はお受けできません</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・二次利用：不可</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7228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契約分類</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700" b="0" i="0" dirty="0">
                          <a:solidFill>
                            <a:schemeClr val="bg1"/>
                          </a:solidFill>
                          <a:latin typeface="メイリオ"/>
                          <a:ea typeface="メイリオ"/>
                          <a:cs typeface="Meiryo UI" pitchFamily="50" charset="-128"/>
                        </a:rPr>
                        <a:t>※</a:t>
                      </a:r>
                      <a:r>
                        <a:rPr kumimoji="1" lang="ja-JP" altLang="en-US" sz="700" b="0" i="0" dirty="0">
                          <a:solidFill>
                            <a:schemeClr val="bg1"/>
                          </a:solidFill>
                          <a:latin typeface="メイリオ"/>
                          <a:ea typeface="メイリオ"/>
                          <a:cs typeface="Meiryo UI" pitchFamily="50" charset="-128"/>
                        </a:rPr>
                        <a:t>お申し込み時に選択</a:t>
                      </a:r>
                      <a:endParaRPr kumimoji="1" lang="en-US" altLang="ja-JP" sz="7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ja-JP" altLang="ja-JP" sz="1100" kern="1200" dirty="0">
                          <a:solidFill>
                            <a:schemeClr val="tx1">
                              <a:lumMod val="65000"/>
                              <a:lumOff val="35000"/>
                            </a:schemeClr>
                          </a:solidFill>
                          <a:latin typeface="メイリオ"/>
                          <a:ea typeface="メイリオ"/>
                          <a:cs typeface="+mn-cs"/>
                        </a:rPr>
                        <a:t>【制作</a:t>
                      </a:r>
                      <a:r>
                        <a:rPr kumimoji="1" lang="en-US" altLang="ja-JP" sz="1100" kern="1200" dirty="0">
                          <a:solidFill>
                            <a:schemeClr val="tx1">
                              <a:lumMod val="65000"/>
                              <a:lumOff val="35000"/>
                            </a:schemeClr>
                          </a:solidFill>
                          <a:latin typeface="メイリオ"/>
                          <a:ea typeface="メイリオ"/>
                          <a:cs typeface="+mn-cs"/>
                        </a:rPr>
                        <a:t>+</a:t>
                      </a:r>
                      <a:r>
                        <a:rPr kumimoji="1" lang="ja-JP" altLang="ja-JP" sz="1100" kern="1200" dirty="0">
                          <a:solidFill>
                            <a:schemeClr val="tx1">
                              <a:lumMod val="65000"/>
                              <a:lumOff val="35000"/>
                            </a:schemeClr>
                          </a:solidFill>
                          <a:latin typeface="メイリオ"/>
                          <a:ea typeface="メイリオ"/>
                          <a:cs typeface="+mn-cs"/>
                        </a:rPr>
                        <a:t>掲載】</a:t>
                      </a:r>
                      <a:r>
                        <a:rPr kumimoji="1" lang="en-US" altLang="ja-JP" sz="1100" kern="1200" dirty="0">
                          <a:solidFill>
                            <a:schemeClr val="tx1">
                              <a:lumMod val="65000"/>
                              <a:lumOff val="35000"/>
                            </a:schemeClr>
                          </a:solidFill>
                          <a:latin typeface="メイリオ"/>
                          <a:ea typeface="メイリオ"/>
                          <a:cs typeface="+mn-cs"/>
                        </a:rPr>
                        <a:t>Yahoo! JAPAN</a:t>
                      </a:r>
                      <a:r>
                        <a:rPr kumimoji="1" lang="ja-JP" altLang="ja-JP" sz="1100" kern="1200" dirty="0">
                          <a:solidFill>
                            <a:schemeClr val="tx1">
                              <a:lumMod val="65000"/>
                              <a:lumOff val="35000"/>
                            </a:schemeClr>
                          </a:solidFill>
                          <a:latin typeface="メイリオ"/>
                          <a:ea typeface="メイリオ"/>
                          <a:cs typeface="+mn-cs"/>
                        </a:rPr>
                        <a:t>　トップページクリエイティブ企画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 JAPAN</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トップページカスタマイズ企画　ライト版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メイリオ"/>
                          <a:ea typeface="メイリオ"/>
                        </a:rPr>
                        <a:t>掲載期間</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対象広告（誘導用広告）の掲載期間に準ずる、最大</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週間までを推奨</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平日開始</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98991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ディスプレイ広告の広告管理ツールからお申し込み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■制作・掲載費</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料金は</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P8</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参照／事前見積もり：不要／共通のフォームからお申し込み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企画内容によって、別途費用が発生する場合があります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rgbClr val="FF0000"/>
                          </a:solidFill>
                          <a:latin typeface="メイリオ"/>
                          <a:ea typeface="メイリオ"/>
                          <a:cs typeface="メイリオ" panose="020B0604030504040204" pitchFamily="50" charset="-128"/>
                        </a:rPr>
                        <a:t>制作費無償プランの場合も、関連約款に同意いただく必要があるため</a:t>
                      </a:r>
                      <a:r>
                        <a:rPr kumimoji="1" lang="en-US" altLang="ja-JP" sz="900" kern="1200" noProof="0" dirty="0">
                          <a:solidFill>
                            <a:srgbClr val="FF0000"/>
                          </a:solidFill>
                          <a:latin typeface="メイリオ"/>
                          <a:ea typeface="メイリオ"/>
                          <a:cs typeface="メイリオ" panose="020B0604030504040204" pitchFamily="50" charset="-128"/>
                        </a:rPr>
                        <a:t>0</a:t>
                      </a:r>
                      <a:r>
                        <a:rPr kumimoji="1" lang="ja-JP" altLang="en-US" sz="900" kern="1200" noProof="0" dirty="0">
                          <a:solidFill>
                            <a:srgbClr val="FF0000"/>
                          </a:solidFill>
                          <a:latin typeface="メイリオ"/>
                          <a:ea typeface="メイリオ"/>
                          <a:cs typeface="メイリオ" panose="020B0604030504040204" pitchFamily="50" charset="-128"/>
                        </a:rPr>
                        <a:t>円でお申し込みいただきます</a:t>
                      </a:r>
                      <a:endParaRPr kumimoji="1" lang="en-US" altLang="ja-JP" sz="900" kern="1200" noProof="0" dirty="0">
                        <a:solidFill>
                          <a:srgbClr val="FF0000"/>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9009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お申し込み</a:t>
                      </a:r>
                      <a:endParaRPr kumimoji="1" lang="en-US" altLang="ja-JP" sz="9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原則として、掲載開始の</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10</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営業日前までにお申し込みください</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所定の方法によるお申し込み契約の成立後はキャンセルは不可となります</a:t>
                      </a:r>
                      <a:endPar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お申し込み時に掲載期間が未決定の場合は、別途、掲載開始日の</a:t>
                      </a:r>
                      <a:r>
                        <a:rPr kumimoji="1" lang="en-US" altLang="ja-JP" sz="900" kern="1200" noProof="0" dirty="0">
                          <a:solidFill>
                            <a:schemeClr val="tx1">
                              <a:lumMod val="65000"/>
                              <a:lumOff val="35000"/>
                            </a:schemeClr>
                          </a:solidFill>
                          <a:latin typeface="メイリオ"/>
                          <a:ea typeface="メイリオ"/>
                          <a:cs typeface="メイリオ" panose="020B0604030504040204" pitchFamily="50" charset="-128"/>
                        </a:rPr>
                        <a:t>5</a:t>
                      </a:r>
                      <a:r>
                        <a:rPr kumimoji="1" lang="ja-JP" altLang="en-US" sz="900" kern="1200" noProof="0" dirty="0">
                          <a:solidFill>
                            <a:schemeClr val="tx1">
                              <a:lumMod val="65000"/>
                              <a:lumOff val="35000"/>
                            </a:schemeClr>
                          </a:solidFill>
                          <a:latin typeface="メイリオ"/>
                          <a:ea typeface="メイリオ"/>
                          <a:cs typeface="メイリオ" panose="020B0604030504040204" pitchFamily="50" charset="-128"/>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6041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ja-JP" sz="900" b="0" i="0" kern="1200" dirty="0">
                          <a:solidFill>
                            <a:schemeClr val="bg1"/>
                          </a:solidFill>
                          <a:latin typeface="メイリオ"/>
                          <a:ea typeface="メイリオ"/>
                          <a:cs typeface="Meiryo UI" pitchFamily="50" charset="-128"/>
                        </a:rPr>
                        <a:t>誘導用広告をキャンセルされる場合について</a:t>
                      </a:r>
                      <a:endParaRPr kumimoji="1" lang="ja-JP" altLang="en-US" sz="900" b="0" i="0" kern="120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制作費無償プランの場合であっても、ヤフーが特別に定める場合をのぞきヤフーが指定する制作費実費をお支払いいただきます。</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b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 </a:t>
                      </a:r>
                      <a:r>
                        <a:rPr kumimoji="1" lang="ja-JP" altLang="ja-JP" sz="1100" kern="1200" dirty="0">
                          <a:solidFill>
                            <a:schemeClr val="tx1">
                              <a:lumMod val="65000"/>
                              <a:lumOff val="35000"/>
                            </a:schemeClr>
                          </a:solidFill>
                          <a:latin typeface="メイリオ"/>
                          <a:ea typeface="メイリオ"/>
                          <a:cs typeface="メイリオ" panose="020B0604030504040204" pitchFamily="50" charset="-128"/>
                        </a:rPr>
                        <a:t>また、誘導用広告のキャンセル料については、広告取扱基本規定【別紙１】に従います。</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広告取扱基本規定：</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https://marketing.yahoo.co.jp/guidelines/terms.html</a:t>
                      </a:r>
                      <a:endPar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281903614"/>
                  </a:ext>
                </a:extLst>
              </a:tr>
              <a:tr h="23328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solidFill>
                            <a:schemeClr val="bg1"/>
                          </a:solidFill>
                          <a:latin typeface="+mn-lt"/>
                          <a:ea typeface="+mn-ea"/>
                        </a:rPr>
                        <a:t>有効期限</a:t>
                      </a:r>
                      <a:endParaRPr kumimoji="1" lang="ja-JP" altLang="en-US" sz="9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2023</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年</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3</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月</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31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967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■誘導広告：</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imps</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数、クリック数、クリック率</a:t>
                      </a:r>
                      <a:endPar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■企画ページ：</a:t>
                      </a:r>
                      <a:r>
                        <a:rPr kumimoji="1" lang="en-US" altLang="ja-JP" sz="1100" kern="1200" noProof="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noProof="0" dirty="0">
                          <a:solidFill>
                            <a:schemeClr val="tx1">
                              <a:lumMod val="65000"/>
                              <a:lumOff val="35000"/>
                            </a:schemeClr>
                          </a:solidFill>
                          <a:latin typeface="メイリオ"/>
                          <a:ea typeface="メイリオ"/>
                          <a:cs typeface="メイリオ" panose="020B0604030504040204" pitchFamily="50" charset="-128"/>
                        </a:rPr>
                        <a:t>、着地ページへの遷移数、</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アンケート</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掲載終了から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2</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48836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100" b="0" u="none" strike="noStrike" kern="1200" cap="none" spc="0" normalizeH="0" baseline="0" dirty="0">
                          <a:ln>
                            <a:noFill/>
                          </a:ln>
                          <a:solidFill>
                            <a:schemeClr val="tx1">
                              <a:lumMod val="65000"/>
                              <a:lumOff val="35000"/>
                            </a:schemeClr>
                          </a:solidFill>
                          <a:effectLst/>
                          <a:uLnTx/>
                          <a:uFillTx/>
                          <a:latin typeface="+mn-lt"/>
                          <a:ea typeface="+mn-ea"/>
                          <a:cs typeface="+mn-cs"/>
                        </a:rPr>
                        <a:t>制作・掲載費の申し込みの際に、</a:t>
                      </a:r>
                      <a:r>
                        <a:rPr kumimoji="1" lang="ja-JP" altLang="ja-JP" sz="1100" b="1" u="none" strike="noStrike" kern="1200" cap="none" spc="0" normalizeH="0" baseline="0" dirty="0">
                          <a:ln>
                            <a:noFill/>
                          </a:ln>
                          <a:solidFill>
                            <a:srgbClr val="FF0000"/>
                          </a:solidFill>
                          <a:effectLst/>
                          <a:uLnTx/>
                          <a:uFillTx/>
                          <a:latin typeface="+mn-lt"/>
                          <a:ea typeface="+mn-ea"/>
                          <a:cs typeface="+mn-cs"/>
                        </a:rPr>
                        <a:t>備考欄に予約した誘導用広告の</a:t>
                      </a:r>
                      <a:r>
                        <a:rPr kumimoji="1" lang="ja-JP" altLang="en-US" sz="1100" b="1" u="none" strike="noStrike" kern="1200" cap="none" spc="0" normalizeH="0" baseline="0" dirty="0">
                          <a:ln>
                            <a:noFill/>
                          </a:ln>
                          <a:solidFill>
                            <a:srgbClr val="FF0000"/>
                          </a:solidFill>
                          <a:effectLst/>
                          <a:uLnTx/>
                          <a:uFillTx/>
                          <a:latin typeface="+mn-lt"/>
                          <a:ea typeface="+mn-ea"/>
                          <a:cs typeface="+mn-cs"/>
                        </a:rPr>
                        <a:t>アカウント</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キャンペーン</a:t>
                      </a:r>
                      <a:r>
                        <a:rPr kumimoji="1" lang="en-US" altLang="ja-JP" sz="1100" b="1" u="none" strike="noStrike" kern="1200" cap="none" spc="0" normalizeH="0" baseline="0" dirty="0">
                          <a:ln>
                            <a:noFill/>
                          </a:ln>
                          <a:solidFill>
                            <a:srgbClr val="FF0000"/>
                          </a:solidFill>
                          <a:effectLst/>
                          <a:uLnTx/>
                          <a:uFillTx/>
                          <a:latin typeface="+mn-lt"/>
                          <a:ea typeface="+mn-ea"/>
                          <a:cs typeface="+mn-cs"/>
                        </a:rPr>
                        <a:t>ID/</a:t>
                      </a:r>
                      <a:r>
                        <a:rPr kumimoji="1" lang="ja-JP" altLang="ja-JP" sz="1100" b="1" u="none" strike="noStrike" kern="1200" cap="none" spc="0" normalizeH="0" baseline="0" dirty="0">
                          <a:ln>
                            <a:noFill/>
                          </a:ln>
                          <a:solidFill>
                            <a:srgbClr val="FF0000"/>
                          </a:solidFill>
                          <a:effectLst/>
                          <a:uLnTx/>
                          <a:uFillTx/>
                          <a:latin typeface="+mn-lt"/>
                          <a:ea typeface="+mn-ea"/>
                          <a:cs typeface="+mn-cs"/>
                        </a:rPr>
                        <a:t>金額を記載してください</a:t>
                      </a:r>
                    </a:p>
                    <a:p>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※お申し込み時に掲載期間が未決定の場合は、別途、掲載開始日の</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5</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営業日前までに予約した誘導用広告の</a:t>
                      </a:r>
                      <a:r>
                        <a:rPr kumimoji="1" lang="ja-JP" altLang="en-US"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chemeClr val="tx1">
                              <a:lumMod val="65000"/>
                              <a:lumOff val="35000"/>
                            </a:schemeClr>
                          </a:solidFill>
                          <a:effectLst/>
                          <a:uLnTx/>
                          <a:uFillTx/>
                          <a:latin typeface="メイリオ"/>
                          <a:ea typeface="メイリオ"/>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キャンペーン</a:t>
                      </a:r>
                      <a:r>
                        <a:rPr kumimoji="1" lang="en-US"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ID/</a:t>
                      </a:r>
                      <a:r>
                        <a:rPr kumimoji="1" lang="ja-JP" altLang="ja-JP" sz="900" b="0" u="none" strike="noStrike" kern="1200" cap="none" spc="0" normalizeH="0" baseline="0" dirty="0">
                          <a:ln>
                            <a:noFill/>
                          </a:ln>
                          <a:solidFill>
                            <a:schemeClr val="tx1">
                              <a:lumMod val="65000"/>
                              <a:lumOff val="35000"/>
                            </a:schemeClr>
                          </a:solidFill>
                          <a:effectLst/>
                          <a:uLnTx/>
                          <a:uFillTx/>
                          <a:latin typeface="+mn-lt"/>
                          <a:ea typeface="+mn-ea"/>
                          <a:cs typeface="+mn-cs"/>
                        </a:rPr>
                        <a:t>金額をメールでご連絡ください</a:t>
                      </a:r>
                      <a:endParaRPr lang="ja-JP" altLang="en-US" sz="900" dirty="0">
                        <a:solidFill>
                          <a:schemeClr val="tx1">
                            <a:lumMod val="65000"/>
                            <a:lumOff val="35000"/>
                          </a:schemeClr>
                        </a:solidFill>
                        <a:latin typeface="+mn-lt"/>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4175217427"/>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9595</TotalTime>
  <Words>5695</Words>
  <Application>Microsoft Office PowerPoint</Application>
  <PresentationFormat>ワイド画面</PresentationFormat>
  <Paragraphs>691</Paragraphs>
  <Slides>27</Slides>
  <Notes>10</Notes>
  <HiddenSlides>0</HiddenSlides>
  <MMClips>12</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27</vt:i4>
      </vt:variant>
    </vt:vector>
  </HeadingPairs>
  <TitlesOfParts>
    <vt:vector size="36" baseType="lpstr">
      <vt:lpstr>NotoSansJP</vt:lpstr>
      <vt:lpstr>メイリオ</vt:lpstr>
      <vt:lpstr>メイリオ</vt:lpstr>
      <vt:lpstr>Arial</vt:lpstr>
      <vt:lpstr>Calibri</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329</cp:revision>
  <dcterms:created xsi:type="dcterms:W3CDTF">2020-02-26T07:28:11Z</dcterms:created>
  <dcterms:modified xsi:type="dcterms:W3CDTF">2023-01-24T05:20:09Z</dcterms:modified>
</cp:coreProperties>
</file>