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30"/>
  </p:notesMasterIdLst>
  <p:sldIdLst>
    <p:sldId id="316" r:id="rId4"/>
    <p:sldId id="388" r:id="rId5"/>
    <p:sldId id="342" r:id="rId6"/>
    <p:sldId id="374" r:id="rId7"/>
    <p:sldId id="371" r:id="rId8"/>
    <p:sldId id="370" r:id="rId9"/>
    <p:sldId id="372" r:id="rId10"/>
    <p:sldId id="360" r:id="rId11"/>
    <p:sldId id="362" r:id="rId12"/>
    <p:sldId id="390" r:id="rId13"/>
    <p:sldId id="448" r:id="rId14"/>
    <p:sldId id="379" r:id="rId15"/>
    <p:sldId id="449" r:id="rId16"/>
    <p:sldId id="389" r:id="rId17"/>
    <p:sldId id="375" r:id="rId18"/>
    <p:sldId id="376" r:id="rId19"/>
    <p:sldId id="377" r:id="rId20"/>
    <p:sldId id="368" r:id="rId21"/>
    <p:sldId id="349" r:id="rId22"/>
    <p:sldId id="380" r:id="rId23"/>
    <p:sldId id="381" r:id="rId24"/>
    <p:sldId id="353" r:id="rId25"/>
    <p:sldId id="386" r:id="rId26"/>
    <p:sldId id="352" r:id="rId27"/>
    <p:sldId id="447" r:id="rId28"/>
    <p:sldId id="312" r:id="rId29"/>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11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B1BF"/>
    <a:srgbClr val="F9F9F9"/>
    <a:srgbClr val="FDFDFD"/>
    <a:srgbClr val="454958"/>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680" autoAdjust="0"/>
    <p:restoredTop sz="83676" autoAdjust="0"/>
  </p:normalViewPr>
  <p:slideViewPr>
    <p:cSldViewPr>
      <p:cViewPr varScale="1">
        <p:scale>
          <a:sx n="94" d="100"/>
          <a:sy n="94" d="100"/>
        </p:scale>
        <p:origin x="388" y="48"/>
      </p:cViewPr>
      <p:guideLst>
        <p:guide orient="horz" pos="2160"/>
        <p:guide pos="1164"/>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2022/10/26</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4612232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23</a:t>
            </a:fld>
            <a:endParaRPr kumimoji="1" lang="ja-JP" altLang="en-US"/>
          </a:p>
        </p:txBody>
      </p:sp>
    </p:spTree>
    <p:extLst>
      <p:ext uri="{BB962C8B-B14F-4D97-AF65-F5344CB8AC3E}">
        <p14:creationId xmlns:p14="http://schemas.microsoft.com/office/powerpoint/2010/main" val="26935152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4D79FAC-C8F0-6146-9E93-58F95DBB458E}" type="slidenum">
              <a:rPr kumimoji="1" lang="ja-JP" altLang="en-US" smtClean="0"/>
              <a:t>4</a:t>
            </a:fld>
            <a:endParaRPr kumimoji="1" lang="ja-JP" altLang="en-US"/>
          </a:p>
        </p:txBody>
      </p:sp>
    </p:spTree>
    <p:extLst>
      <p:ext uri="{BB962C8B-B14F-4D97-AF65-F5344CB8AC3E}">
        <p14:creationId xmlns:p14="http://schemas.microsoft.com/office/powerpoint/2010/main" val="20592102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D4D79FAC-C8F0-6146-9E93-58F95DBB458E}" type="slidenum">
              <a:rPr kumimoji="1" lang="ja-JP" altLang="en-US" smtClean="0"/>
              <a:t>7</a:t>
            </a:fld>
            <a:endParaRPr kumimoji="1" lang="ja-JP" altLang="en-US"/>
          </a:p>
        </p:txBody>
      </p:sp>
    </p:spTree>
    <p:extLst>
      <p:ext uri="{BB962C8B-B14F-4D97-AF65-F5344CB8AC3E}">
        <p14:creationId xmlns:p14="http://schemas.microsoft.com/office/powerpoint/2010/main" val="34383815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9</a:t>
            </a:fld>
            <a:endParaRPr kumimoji="1" lang="ja-JP" altLang="en-US"/>
          </a:p>
        </p:txBody>
      </p:sp>
    </p:spTree>
    <p:extLst>
      <p:ext uri="{BB962C8B-B14F-4D97-AF65-F5344CB8AC3E}">
        <p14:creationId xmlns:p14="http://schemas.microsoft.com/office/powerpoint/2010/main" val="29882106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11</a:t>
            </a:fld>
            <a:endParaRPr kumimoji="1" lang="ja-JP" altLang="en-US"/>
          </a:p>
        </p:txBody>
      </p:sp>
    </p:spTree>
    <p:extLst>
      <p:ext uri="{BB962C8B-B14F-4D97-AF65-F5344CB8AC3E}">
        <p14:creationId xmlns:p14="http://schemas.microsoft.com/office/powerpoint/2010/main" val="6914952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5AF0DF9-548D-C443-AE94-A625BCBDBCD8}" type="slidenum">
              <a:rPr kumimoji="1" lang="ja-JP" altLang="en-US" smtClean="0"/>
              <a:t>15</a:t>
            </a:fld>
            <a:endParaRPr kumimoji="1" lang="ja-JP" altLang="en-US"/>
          </a:p>
        </p:txBody>
      </p:sp>
    </p:spTree>
    <p:extLst>
      <p:ext uri="{BB962C8B-B14F-4D97-AF65-F5344CB8AC3E}">
        <p14:creationId xmlns:p14="http://schemas.microsoft.com/office/powerpoint/2010/main" val="2603952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5AF0DF9-548D-C443-AE94-A625BCBDBCD8}" type="slidenum">
              <a:rPr kumimoji="1" lang="ja-JP" altLang="en-US" smtClean="0"/>
              <a:t>16</a:t>
            </a:fld>
            <a:endParaRPr kumimoji="1" lang="ja-JP" altLang="en-US"/>
          </a:p>
        </p:txBody>
      </p:sp>
    </p:spTree>
    <p:extLst>
      <p:ext uri="{BB962C8B-B14F-4D97-AF65-F5344CB8AC3E}">
        <p14:creationId xmlns:p14="http://schemas.microsoft.com/office/powerpoint/2010/main" val="29980246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5AF0DF9-548D-C443-AE94-A625BCBDBCD8}" type="slidenum">
              <a:rPr kumimoji="1" lang="ja-JP" altLang="en-US" smtClean="0"/>
              <a:t>17</a:t>
            </a:fld>
            <a:endParaRPr kumimoji="1" lang="ja-JP" altLang="en-US"/>
          </a:p>
        </p:txBody>
      </p:sp>
    </p:spTree>
    <p:extLst>
      <p:ext uri="{BB962C8B-B14F-4D97-AF65-F5344CB8AC3E}">
        <p14:creationId xmlns:p14="http://schemas.microsoft.com/office/powerpoint/2010/main" val="3790928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normAutofit/>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21</a:t>
            </a:fld>
            <a:endParaRPr kumimoji="1" lang="ja-JP" altLang="en-US"/>
          </a:p>
        </p:txBody>
      </p:sp>
    </p:spTree>
    <p:extLst>
      <p:ext uri="{BB962C8B-B14F-4D97-AF65-F5344CB8AC3E}">
        <p14:creationId xmlns:p14="http://schemas.microsoft.com/office/powerpoint/2010/main" val="15300536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2022 Yahoo Japan Corporation All rights reserved.</a:t>
            </a:r>
          </a:p>
          <a:p>
            <a:pPr algn="r"/>
            <a:endParaRPr kumimoji="1" lang="ja-JP" altLang="en-US" sz="800" dirty="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dirty="0"/>
              <a:t>© 2022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2022</a:t>
            </a:r>
            <a:r>
              <a:rPr lang="en" altLang="ja-JP" sz="800" baseline="0" dirty="0">
                <a:solidFill>
                  <a:schemeClr val="accent2"/>
                </a:solidFill>
              </a:rPr>
              <a:t> </a:t>
            </a:r>
            <a:r>
              <a:rPr lang="en" altLang="ja-JP" sz="800" dirty="0">
                <a:solidFill>
                  <a:schemeClr val="accent2"/>
                </a:solidFill>
              </a:rPr>
              <a:t>Yahoo Japan Corporation All rights reserved.</a:t>
            </a:r>
          </a:p>
          <a:p>
            <a:pPr algn="l"/>
            <a:endParaRPr kumimoji="1" lang="ja-JP" altLang="en-US"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hyperlink" Target="https://portal.yadui.business.yahoo.co.jp/agencyportal/888301/index.html" TargetMode="External"/><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1.xml"/><Relationship Id="rId5" Type="http://schemas.openxmlformats.org/officeDocument/2006/relationships/image" Target="../media/image24.pn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0.png"/><Relationship Id="rId3" Type="http://schemas.microsoft.com/office/2007/relationships/media" Target="../media/media7.mp4"/><Relationship Id="rId7" Type="http://schemas.openxmlformats.org/officeDocument/2006/relationships/slideLayout" Target="../slideLayouts/slideLayout21.xml"/><Relationship Id="rId12" Type="http://schemas.openxmlformats.org/officeDocument/2006/relationships/image" Target="../media/image29.png"/><Relationship Id="rId2" Type="http://schemas.openxmlformats.org/officeDocument/2006/relationships/video" Target="../media/media6.mp4"/><Relationship Id="rId1" Type="http://schemas.microsoft.com/office/2007/relationships/media" Target="../media/media6.mp4"/><Relationship Id="rId6" Type="http://schemas.openxmlformats.org/officeDocument/2006/relationships/video" Target="../media/media3.mp4"/><Relationship Id="rId11" Type="http://schemas.openxmlformats.org/officeDocument/2006/relationships/image" Target="../media/image28.png"/><Relationship Id="rId5" Type="http://schemas.microsoft.com/office/2007/relationships/media" Target="../media/media3.mp4"/><Relationship Id="rId10" Type="http://schemas.openxmlformats.org/officeDocument/2006/relationships/image" Target="../media/image16.png"/><Relationship Id="rId4" Type="http://schemas.openxmlformats.org/officeDocument/2006/relationships/video" Target="../media/media7.mp4"/><Relationship Id="rId9" Type="http://schemas.openxmlformats.org/officeDocument/2006/relationships/image" Target="../media/image27.png"/><Relationship Id="rId14" Type="http://schemas.openxmlformats.org/officeDocument/2006/relationships/image" Target="../media/image31.png"/></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21.xml"/><Relationship Id="rId5" Type="http://schemas.openxmlformats.org/officeDocument/2006/relationships/image" Target="../media/image31.png"/><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21.xml"/><Relationship Id="rId5" Type="http://schemas.openxmlformats.org/officeDocument/2006/relationships/image" Target="../media/image31.png"/><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21.xml"/><Relationship Id="rId5" Type="http://schemas.openxmlformats.org/officeDocument/2006/relationships/image" Target="../media/image31.png"/><Relationship Id="rId4" Type="http://schemas.openxmlformats.org/officeDocument/2006/relationships/image" Target="../media/image33.png"/></Relationships>
</file>

<file path=ppt/slides/_rels/slide18.xml.rels><?xml version="1.0" encoding="UTF-8" standalone="yes"?>
<Relationships xmlns="http://schemas.openxmlformats.org/package/2006/relationships"><Relationship Id="rId2" Type="http://schemas.openxmlformats.org/officeDocument/2006/relationships/hyperlink" Target="https://ads-help.yahoo.co.jp/yahooads/guideline/articledetail?lan=ja&amp;aid=1617&amp;o=default" TargetMode="External"/><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2" Type="http://schemas.openxmlformats.org/officeDocument/2006/relationships/hyperlink" Target="https://s.yimg.jp/dl/displayads-guarantee/application_advertisingServices.pdf" TargetMode="Externa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62815&amp;o=default#abc" TargetMode="External"/><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1.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2.xml"/><Relationship Id="rId13" Type="http://schemas.openxmlformats.org/officeDocument/2006/relationships/image" Target="../media/image18.jpg"/><Relationship Id="rId3" Type="http://schemas.microsoft.com/office/2007/relationships/media" Target="../media/media2.mp4"/><Relationship Id="rId7" Type="http://schemas.openxmlformats.org/officeDocument/2006/relationships/slideLayout" Target="../slideLayouts/slideLayout21.xml"/><Relationship Id="rId12" Type="http://schemas.openxmlformats.org/officeDocument/2006/relationships/image" Target="../media/image17.jp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video" Target="../media/media3.mp4"/><Relationship Id="rId11" Type="http://schemas.openxmlformats.org/officeDocument/2006/relationships/image" Target="../media/image16.png"/><Relationship Id="rId5" Type="http://schemas.microsoft.com/office/2007/relationships/media" Target="../media/media3.mp4"/><Relationship Id="rId10" Type="http://schemas.openxmlformats.org/officeDocument/2006/relationships/image" Target="../media/image15.png"/><Relationship Id="rId4" Type="http://schemas.openxmlformats.org/officeDocument/2006/relationships/video" Target="../media/media2.mp4"/><Relationship Id="rId9" Type="http://schemas.openxmlformats.org/officeDocument/2006/relationships/image" Target="../media/image14.png"/><Relationship Id="rId14" Type="http://schemas.openxmlformats.org/officeDocument/2006/relationships/image" Target="../media/image19.jpg"/></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3" Type="http://schemas.microsoft.com/office/2007/relationships/media" Target="../media/media2.mp4"/><Relationship Id="rId7" Type="http://schemas.openxmlformats.org/officeDocument/2006/relationships/slideLayout" Target="../slideLayouts/slideLayout21.xml"/><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video" Target="../media/media1.mp4"/><Relationship Id="rId5" Type="http://schemas.microsoft.com/office/2007/relationships/media" Target="../media/media1.mp4"/><Relationship Id="rId4" Type="http://schemas.openxmlformats.org/officeDocument/2006/relationships/video" Target="../media/media2.mp4"/><Relationship Id="rId9"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20.jpg"/><Relationship Id="rId1" Type="http://schemas.openxmlformats.org/officeDocument/2006/relationships/slideLayout" Target="../slideLayouts/slideLayout21.xml"/><Relationship Id="rId5" Type="http://schemas.openxmlformats.org/officeDocument/2006/relationships/image" Target="../media/image19.jpg"/><Relationship Id="rId4" Type="http://schemas.openxmlformats.org/officeDocument/2006/relationships/image" Target="../media/image18.jpg"/></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3.xml"/><Relationship Id="rId3" Type="http://schemas.microsoft.com/office/2007/relationships/media" Target="../media/media5.mp4"/><Relationship Id="rId7" Type="http://schemas.openxmlformats.org/officeDocument/2006/relationships/slideLayout" Target="../slideLayouts/slideLayout21.xm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video" Target="../media/media3.mp4"/><Relationship Id="rId5" Type="http://schemas.microsoft.com/office/2007/relationships/media" Target="../media/media3.mp4"/><Relationship Id="rId10" Type="http://schemas.openxmlformats.org/officeDocument/2006/relationships/image" Target="../media/image16.png"/><Relationship Id="rId4" Type="http://schemas.openxmlformats.org/officeDocument/2006/relationships/video" Target="../media/media5.mp4"/><Relationship Id="rId9" Type="http://schemas.openxmlformats.org/officeDocument/2006/relationships/image" Target="../media/image15.png"/></Relationships>
</file>

<file path=ppt/slides/_rels/slide8.xml.rels><?xml version="1.0" encoding="UTF-8" standalone="yes"?>
<Relationships xmlns="http://schemas.openxmlformats.org/package/2006/relationships"><Relationship Id="rId2" Type="http://schemas.openxmlformats.org/officeDocument/2006/relationships/hyperlink" Target="https://portal.yadui.business.yahoo.co.jp/agencyportal/888301/index.html" TargetMode="Externa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a:xfrm>
            <a:off x="825116" y="2060848"/>
            <a:ext cx="11366884" cy="1504516"/>
          </a:xfrm>
        </p:spPr>
        <p:txBody>
          <a:bodyPr/>
          <a:lstStyle/>
          <a:p>
            <a:r>
              <a:rPr lang="en-US" altLang="ja-JP" sz="36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3600" dirty="0">
                <a:latin typeface="メイリオ" panose="020B0604030504040204" pitchFamily="50" charset="-128"/>
                <a:ea typeface="メイリオ" panose="020B0604030504040204" pitchFamily="50" charset="-128"/>
                <a:cs typeface="メイリオ" panose="020B0604030504040204" pitchFamily="50" charset="-128"/>
              </a:rPr>
              <a:t>広告</a:t>
            </a:r>
            <a:br>
              <a:rPr lang="en-US" altLang="ja-JP" sz="36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36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ディスプレイ広告（予約型）クリエイティブ企画</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endParaRPr lang="ja-JP" altLang="en-US" sz="4000" dirty="0"/>
          </a:p>
        </p:txBody>
      </p:sp>
      <p:pic>
        <p:nvPicPr>
          <p:cNvPr id="8" name="図 7"/>
          <p:cNvPicPr>
            <a:picLocks noChangeAspect="1"/>
          </p:cNvPicPr>
          <p:nvPr/>
        </p:nvPicPr>
        <p:blipFill>
          <a:blip r:embed="rId3"/>
          <a:stretch>
            <a:fillRect/>
          </a:stretch>
        </p:blipFill>
        <p:spPr>
          <a:xfrm>
            <a:off x="631343" y="3789040"/>
            <a:ext cx="4744577" cy="576064"/>
          </a:xfrm>
          <a:prstGeom prst="rect">
            <a:avLst/>
          </a:prstGeom>
        </p:spPr>
      </p:pic>
      <p:sp>
        <p:nvSpPr>
          <p:cNvPr id="11" name="テキスト プレースホルダー 4">
            <a:extLst>
              <a:ext uri="{FF2B5EF4-FFF2-40B4-BE49-F238E27FC236}">
                <a16:creationId xmlns:a16="http://schemas.microsoft.com/office/drawing/2014/main" id="{8D6EB350-A61F-774C-9F9D-145FC8530B33}"/>
              </a:ext>
            </a:extLst>
          </p:cNvPr>
          <p:cNvSpPr txBox="1">
            <a:spLocks/>
          </p:cNvSpPr>
          <p:nvPr/>
        </p:nvSpPr>
        <p:spPr>
          <a:xfrm>
            <a:off x="776536" y="3878105"/>
            <a:ext cx="6399584" cy="414991"/>
          </a:xfrm>
          <a:prstGeom prst="rect">
            <a:avLst/>
          </a:prstGeom>
        </p:spPr>
        <p:txBody>
          <a:bodyPr vert="horz" lIns="0" tIns="45720" rIns="0" bIns="45720" rtlCol="0">
            <a:no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　トップページカスタマイズ企画　ライト版</a:t>
            </a:r>
            <a:endParaRPr lang="en-US" altLang="ja-JP" sz="1200" b="1" dirty="0">
              <a:latin typeface="メイリオ" panose="020B0604030504040204" pitchFamily="50" charset="-128"/>
              <a:ea typeface="メイリオ" panose="020B0604030504040204" pitchFamily="50" charset="-128"/>
              <a:cs typeface="メイリオ" panose="020B0604030504040204" pitchFamily="50" charset="-128"/>
            </a:endParaRPr>
          </a:p>
          <a:p>
            <a:pPr algn="l"/>
            <a:r>
              <a:rPr lang="ja-JP" altLang="en-US" sz="1100" b="1"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100" b="1" dirty="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sz="1100"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100" b="1" dirty="0">
                <a:latin typeface="メイリオ" panose="020B0604030504040204" pitchFamily="50" charset="-128"/>
                <a:ea typeface="メイリオ" panose="020B0604030504040204" pitchFamily="50" charset="-128"/>
                <a:cs typeface="メイリオ" panose="020B0604030504040204" pitchFamily="50" charset="-128"/>
              </a:rPr>
              <a:t>9</a:t>
            </a:r>
            <a:r>
              <a:rPr lang="ja-JP" altLang="en-US" sz="1100" b="1"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100" b="1" dirty="0">
                <a:latin typeface="メイリオ" panose="020B0604030504040204" pitchFamily="50" charset="-128"/>
                <a:ea typeface="メイリオ" panose="020B0604030504040204" pitchFamily="50" charset="-128"/>
                <a:cs typeface="メイリオ" panose="020B0604030504040204" pitchFamily="50" charset="-128"/>
              </a:rPr>
              <a:t>12</a:t>
            </a:r>
            <a:r>
              <a:rPr lang="ja-JP" altLang="en-US" sz="1100" b="1" dirty="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sz="1100"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テキスト ボックス 12">
            <a:extLst>
              <a:ext uri="{FF2B5EF4-FFF2-40B4-BE49-F238E27FC236}">
                <a16:creationId xmlns:a16="http://schemas.microsoft.com/office/drawing/2014/main" id="{ABB9CC9C-09B1-BB47-BD44-20EA92154E94}"/>
              </a:ext>
            </a:extLst>
          </p:cNvPr>
          <p:cNvSpPr txBox="1"/>
          <p:nvPr/>
        </p:nvSpPr>
        <p:spPr>
          <a:xfrm>
            <a:off x="9912424" y="5741623"/>
            <a:ext cx="2049172" cy="584775"/>
          </a:xfrm>
          <a:prstGeom prst="rect">
            <a:avLst/>
          </a:prstGeom>
          <a:noFill/>
        </p:spPr>
        <p:txBody>
          <a:bodyPr wrap="square" rtlCol="0">
            <a:spAutoFit/>
          </a:bodyPr>
          <a:lstStyle/>
          <a:p>
            <a:pPr algn="r"/>
            <a:r>
              <a:rPr kumimoji="1" lang="ja-JP" altLang="en-US" sz="1600" dirty="0"/>
              <a:t>ヤフー株式会社</a:t>
            </a:r>
            <a:endParaRPr kumimoji="1" lang="en-US" altLang="ja-JP" sz="1600" dirty="0"/>
          </a:p>
          <a:p>
            <a:pPr algn="r"/>
            <a:r>
              <a:rPr lang="en-US" altLang="ja-JP" sz="1600" dirty="0">
                <a:cs typeface="メイリオ" pitchFamily="50" charset="-128"/>
              </a:rPr>
              <a:t>2022</a:t>
            </a:r>
            <a:r>
              <a:rPr lang="ja-JP" altLang="en-US" sz="1600" dirty="0">
                <a:cs typeface="メイリオ" pitchFamily="50" charset="-128"/>
              </a:rPr>
              <a:t>年</a:t>
            </a:r>
            <a:r>
              <a:rPr lang="en-US" altLang="ja-JP" sz="1600" dirty="0">
                <a:cs typeface="メイリオ" pitchFamily="50" charset="-128"/>
              </a:rPr>
              <a:t>7</a:t>
            </a:r>
            <a:r>
              <a:rPr lang="ja-JP" altLang="en-US" sz="1600" dirty="0">
                <a:cs typeface="メイリオ" pitchFamily="50" charset="-128"/>
              </a:rPr>
              <a:t>月</a:t>
            </a:r>
            <a:r>
              <a:rPr lang="en-US" altLang="ja-JP" sz="1600" dirty="0">
                <a:cs typeface="メイリオ" pitchFamily="50" charset="-128"/>
              </a:rPr>
              <a:t>20</a:t>
            </a:r>
            <a:r>
              <a:rPr lang="ja-JP" altLang="en-US" sz="1600" dirty="0">
                <a:cs typeface="メイリオ" pitchFamily="50" charset="-128"/>
              </a:rPr>
              <a:t>日</a:t>
            </a:r>
          </a:p>
        </p:txBody>
      </p:sp>
      <p:sp>
        <p:nvSpPr>
          <p:cNvPr id="2" name="テキスト ボックス 1">
            <a:extLst>
              <a:ext uri="{FF2B5EF4-FFF2-40B4-BE49-F238E27FC236}">
                <a16:creationId xmlns:a16="http://schemas.microsoft.com/office/drawing/2014/main" id="{1E014EA5-D4B0-2FA4-4F25-2812FA6F4BA9}"/>
              </a:ext>
            </a:extLst>
          </p:cNvPr>
          <p:cNvSpPr txBox="1"/>
          <p:nvPr/>
        </p:nvSpPr>
        <p:spPr>
          <a:xfrm>
            <a:off x="3287688" y="4400846"/>
            <a:ext cx="2520280" cy="276999"/>
          </a:xfrm>
          <a:prstGeom prst="rect">
            <a:avLst/>
          </a:prstGeom>
          <a:noFill/>
        </p:spPr>
        <p:txBody>
          <a:bodyPr wrap="square">
            <a:spAutoFit/>
          </a:bodyPr>
          <a:lstStyle/>
          <a:p>
            <a:r>
              <a:rPr lang="ja-JP" altLang="en-US" sz="1200" b="0" i="0" dirty="0">
                <a:solidFill>
                  <a:srgbClr val="1D1C1D"/>
                </a:solidFill>
                <a:effectLst/>
                <a:latin typeface="NotoSansJP"/>
              </a:rPr>
              <a:t>更新日：</a:t>
            </a:r>
            <a:r>
              <a:rPr lang="en-US" altLang="ja-JP" sz="1200" b="0" i="0" dirty="0">
                <a:solidFill>
                  <a:srgbClr val="1D1C1D"/>
                </a:solidFill>
                <a:effectLst/>
                <a:latin typeface="NotoSansJP"/>
              </a:rPr>
              <a:t>2022</a:t>
            </a:r>
            <a:r>
              <a:rPr lang="ja-JP" altLang="en-US" sz="1200" b="0" i="0" dirty="0">
                <a:solidFill>
                  <a:srgbClr val="1D1C1D"/>
                </a:solidFill>
                <a:effectLst/>
                <a:latin typeface="NotoSansJP"/>
              </a:rPr>
              <a:t>年</a:t>
            </a:r>
            <a:r>
              <a:rPr lang="en-US" altLang="ja-JP" sz="1200" b="0" i="0" dirty="0">
                <a:solidFill>
                  <a:srgbClr val="1D1C1D"/>
                </a:solidFill>
                <a:effectLst/>
                <a:latin typeface="NotoSansJP"/>
              </a:rPr>
              <a:t>10</a:t>
            </a:r>
            <a:r>
              <a:rPr lang="ja-JP" altLang="en-US" sz="1200" b="0" i="0" dirty="0">
                <a:solidFill>
                  <a:srgbClr val="1D1C1D"/>
                </a:solidFill>
                <a:effectLst/>
                <a:latin typeface="NotoSansJP"/>
              </a:rPr>
              <a:t>月</a:t>
            </a:r>
            <a:r>
              <a:rPr lang="en-US" altLang="ja-JP" sz="1200" b="0" i="0" dirty="0">
                <a:solidFill>
                  <a:srgbClr val="1D1C1D"/>
                </a:solidFill>
                <a:effectLst/>
                <a:latin typeface="NotoSansJP"/>
              </a:rPr>
              <a:t>26</a:t>
            </a:r>
            <a:r>
              <a:rPr lang="ja-JP" altLang="en-US" sz="1200" b="0" i="0" dirty="0">
                <a:solidFill>
                  <a:srgbClr val="1D1C1D"/>
                </a:solidFill>
                <a:effectLst/>
                <a:latin typeface="NotoSansJP"/>
              </a:rPr>
              <a:t>日</a:t>
            </a:r>
            <a:endParaRPr lang="ja-JP" altLang="en-US" sz="1200" dirty="0"/>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実施フロー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4" name="テキスト ボックス 3"/>
          <p:cNvSpPr txBox="1"/>
          <p:nvPr/>
        </p:nvSpPr>
        <p:spPr>
          <a:xfrm>
            <a:off x="8028577" y="2834473"/>
            <a:ext cx="3791805" cy="1631216"/>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lumMod val="75000"/>
                    <a:lumOff val="25000"/>
                  </a:prstClr>
                </a:solidFill>
                <a:effectLst/>
                <a:uLnTx/>
                <a:uFillTx/>
              </a:rPr>
              <a:t>※</a:t>
            </a:r>
            <a:r>
              <a:rPr kumimoji="0" lang="ja-JP" altLang="en-US" sz="1000" b="0" i="0" u="none" strike="noStrike" kern="0" cap="none" spc="0" normalizeH="0" baseline="0" noProof="0" dirty="0">
                <a:ln>
                  <a:noFill/>
                </a:ln>
                <a:solidFill>
                  <a:prstClr val="black">
                    <a:lumMod val="75000"/>
                    <a:lumOff val="25000"/>
                  </a:prstClr>
                </a:solidFill>
                <a:effectLst/>
                <a:uLnTx/>
                <a:uFillTx/>
              </a:rPr>
              <a:t>❷で</a:t>
            </a:r>
            <a:r>
              <a:rPr kumimoji="0" lang="ja-JP" altLang="en-US" sz="1000" kern="0" dirty="0">
                <a:solidFill>
                  <a:prstClr val="black">
                    <a:lumMod val="75000"/>
                    <a:lumOff val="25000"/>
                  </a:prstClr>
                </a:solidFill>
              </a:rPr>
              <a:t>ご提供いただく</a:t>
            </a:r>
            <a:r>
              <a:rPr kumimoji="0" lang="ja-JP" altLang="en-US" sz="1000" b="0" i="0" u="none" strike="noStrike" kern="0" cap="none" spc="0" normalizeH="0" baseline="0" noProof="0" dirty="0">
                <a:ln>
                  <a:noFill/>
                </a:ln>
                <a:solidFill>
                  <a:prstClr val="black">
                    <a:lumMod val="75000"/>
                    <a:lumOff val="25000"/>
                  </a:prstClr>
                </a:solidFill>
                <a:effectLst/>
                <a:uLnTx/>
                <a:uFillTx/>
              </a:rPr>
              <a:t>素材は、入稿仕様、審査上問題があった場合は修正をお願いする場合がございます。</a:t>
            </a:r>
            <a:endParaRPr kumimoji="0" lang="en-US" altLang="ja-JP" sz="1000" b="0" i="0" u="none" strike="noStrike" kern="0" cap="none" spc="0" normalizeH="0" baseline="0" noProof="0" dirty="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kern="0" cap="none" spc="0" normalizeH="0" baseline="0" noProof="0" dirty="0">
                <a:ln>
                  <a:noFill/>
                </a:ln>
                <a:effectLst/>
                <a:uLnTx/>
                <a:uFillTx/>
              </a:rPr>
              <a:t>※</a:t>
            </a:r>
            <a:r>
              <a:rPr kumimoji="0" lang="ja-JP" altLang="en-US" sz="1000" b="0" i="0" u="none" kern="0" cap="none" spc="0" normalizeH="0" baseline="0" noProof="0" dirty="0">
                <a:ln>
                  <a:noFill/>
                </a:ln>
                <a:effectLst/>
                <a:uLnTx/>
                <a:uFillTx/>
              </a:rPr>
              <a:t>提供素材について懸念等がある場合は、事前審査をお願いいたします。</a:t>
            </a:r>
            <a:endParaRPr kumimoji="0" lang="en-US" altLang="ja-JP" sz="1000" b="0" i="0" u="none" kern="0" cap="none" spc="0" normalizeH="0" baseline="0" noProof="0" dirty="0">
              <a:ln>
                <a:noFill/>
              </a:ln>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lumMod val="75000"/>
                    <a:lumOff val="25000"/>
                  </a:prstClr>
                </a:solidFill>
                <a:effectLst/>
                <a:uLnTx/>
                <a:uFillTx/>
              </a:rPr>
              <a:t>※</a:t>
            </a:r>
            <a:r>
              <a:rPr kumimoji="0" lang="ja-JP" altLang="en-US" sz="1000" b="0" i="0" u="none" strike="noStrike" kern="0" cap="none" spc="0" normalizeH="0" baseline="0" noProof="0" dirty="0">
                <a:ln>
                  <a:noFill/>
                </a:ln>
                <a:solidFill>
                  <a:prstClr val="black">
                    <a:lumMod val="75000"/>
                    <a:lumOff val="25000"/>
                  </a:prstClr>
                </a:solidFill>
                <a:effectLst/>
                <a:uLnTx/>
                <a:uFillTx/>
              </a:rPr>
              <a:t> ❷提供素材の動画の修正は不可。</a:t>
            </a:r>
            <a:endParaRPr kumimoji="0" lang="en-US" altLang="ja-JP" sz="1000" b="0" i="0" u="none" strike="noStrike" kern="0" cap="none" spc="0" normalizeH="0" baseline="0" noProof="0" dirty="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75000"/>
                    <a:lumOff val="25000"/>
                  </a:prstClr>
                </a:solidFill>
                <a:effectLst/>
                <a:uLnTx/>
                <a:uFillTx/>
              </a:rPr>
              <a:t>ただし審査</a:t>
            </a:r>
            <a:r>
              <a:rPr kumimoji="0" lang="en-US" altLang="ja-JP" sz="1000" b="0" i="0" u="none" strike="noStrike" kern="0" cap="none" spc="0" normalizeH="0" baseline="0" noProof="0" dirty="0">
                <a:ln>
                  <a:noFill/>
                </a:ln>
                <a:solidFill>
                  <a:prstClr val="black">
                    <a:lumMod val="75000"/>
                    <a:lumOff val="25000"/>
                  </a:prstClr>
                </a:solidFill>
                <a:effectLst/>
                <a:uLnTx/>
                <a:uFillTx/>
              </a:rPr>
              <a:t>NG</a:t>
            </a:r>
            <a:r>
              <a:rPr kumimoji="0" lang="ja-JP" altLang="en-US" sz="1000" b="0" i="0" u="none" strike="noStrike" kern="0" cap="none" spc="0" normalizeH="0" baseline="0" noProof="0" dirty="0">
                <a:ln>
                  <a:noFill/>
                </a:ln>
                <a:solidFill>
                  <a:prstClr val="black">
                    <a:lumMod val="75000"/>
                    <a:lumOff val="25000"/>
                  </a:prstClr>
                </a:solidFill>
                <a:effectLst/>
                <a:uLnTx/>
                <a:uFillTx/>
              </a:rPr>
              <a:t>や見切れてはいけない部分が見切れていたなど致命的な場合のみ本番反映前までに提供素材の動画の修正版をご連絡いただければ対応します。</a:t>
            </a:r>
            <a:endParaRPr kumimoji="0" lang="en-US" altLang="ja-JP" sz="1000" b="0" i="0" u="none" strike="noStrike" kern="0" cap="none" spc="0" normalizeH="0" baseline="0" noProof="0" dirty="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75000"/>
                    <a:lumOff val="25000"/>
                  </a:prstClr>
                </a:solidFill>
                <a:effectLst/>
                <a:uLnTx/>
                <a:uFillTx/>
              </a:rPr>
              <a:t>再度問題が発生した場合には掲載延長などの対応をいただく可能性がございます。</a:t>
            </a:r>
            <a:endParaRPr kumimoji="0" lang="en-US" altLang="ja-JP" sz="1000" b="0" i="0" u="none" strike="noStrike" kern="0" cap="none" spc="0" normalizeH="0" baseline="0" noProof="0" dirty="0">
              <a:ln>
                <a:noFill/>
              </a:ln>
              <a:solidFill>
                <a:prstClr val="black">
                  <a:lumMod val="75000"/>
                  <a:lumOff val="25000"/>
                </a:prstClr>
              </a:solidFill>
              <a:effectLst/>
              <a:uLnTx/>
              <a:uFillTx/>
            </a:endParaRPr>
          </a:p>
        </p:txBody>
      </p:sp>
      <p:sp>
        <p:nvSpPr>
          <p:cNvPr id="6" name="ホームベース 5"/>
          <p:cNvSpPr/>
          <p:nvPr/>
        </p:nvSpPr>
        <p:spPr>
          <a:xfrm>
            <a:off x="9688856" y="998094"/>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7" name="ホームベース 6"/>
          <p:cNvSpPr/>
          <p:nvPr/>
        </p:nvSpPr>
        <p:spPr>
          <a:xfrm>
            <a:off x="8028577" y="1005551"/>
            <a:ext cx="2127225"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8" name="ホームベース 7"/>
          <p:cNvSpPr/>
          <p:nvPr/>
        </p:nvSpPr>
        <p:spPr>
          <a:xfrm>
            <a:off x="6265817" y="1011963"/>
            <a:ext cx="2360685"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9" name="ホームベース 8"/>
          <p:cNvSpPr/>
          <p:nvPr/>
        </p:nvSpPr>
        <p:spPr>
          <a:xfrm>
            <a:off x="4620205" y="998094"/>
            <a:ext cx="2275709" cy="876014"/>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0" name="テキスト ボックス 9"/>
          <p:cNvSpPr txBox="1"/>
          <p:nvPr/>
        </p:nvSpPr>
        <p:spPr>
          <a:xfrm>
            <a:off x="4835417" y="1198916"/>
            <a:ext cx="2025303"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rPr>
              <a:t>❹誘導用広告の予約　　　</a:t>
            </a:r>
            <a:r>
              <a:rPr kumimoji="0" lang="en-US" altLang="ja-JP" sz="1200" b="1" i="0" u="none" strike="noStrike" kern="0" cap="none" spc="0" normalizeH="0" baseline="0" noProof="0" dirty="0">
                <a:ln>
                  <a:noFill/>
                </a:ln>
                <a:solidFill>
                  <a:srgbClr val="FFFFFF"/>
                </a:solidFill>
                <a:effectLst/>
                <a:uLnTx/>
                <a:uFillTx/>
              </a:rPr>
              <a: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rPr>
              <a:t>　制作費の申し込み</a:t>
            </a:r>
            <a:endParaRPr kumimoji="0" lang="en-US" altLang="ja-JP" sz="12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1" i="0" u="none" strike="noStrike" kern="0" cap="none" spc="0" normalizeH="0" baseline="0" noProof="0" dirty="0">
              <a:ln>
                <a:noFill/>
              </a:ln>
              <a:solidFill>
                <a:srgbClr val="FFFFFF"/>
              </a:solidFill>
              <a:effectLst/>
              <a:uLnTx/>
              <a:uFillTx/>
            </a:endParaRPr>
          </a:p>
        </p:txBody>
      </p:sp>
      <p:sp>
        <p:nvSpPr>
          <p:cNvPr id="11" name="正方形/長方形 10"/>
          <p:cNvSpPr/>
          <p:nvPr/>
        </p:nvSpPr>
        <p:spPr>
          <a:xfrm>
            <a:off x="6763113" y="1123998"/>
            <a:ext cx="1465361" cy="64633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kern="0" dirty="0">
                <a:solidFill>
                  <a:srgbClr val="FFFFFF"/>
                </a:solidFill>
              </a:rPr>
              <a:t>❺</a:t>
            </a:r>
            <a:r>
              <a:rPr kumimoji="0" lang="ja-JP" altLang="en-US" sz="1200" b="1" i="0" u="none" strike="noStrike" kern="0" cap="none" spc="0" normalizeH="0" baseline="0" noProof="0" dirty="0">
                <a:ln>
                  <a:noFill/>
                </a:ln>
                <a:solidFill>
                  <a:srgbClr val="FFFFFF"/>
                </a:solidFill>
                <a:effectLst/>
                <a:uLnTx/>
                <a:uFillTx/>
              </a:rPr>
              <a:t>演出の組み込み　　</a:t>
            </a:r>
            <a:endParaRPr kumimoji="0" lang="en-US" altLang="ja-JP" sz="1200"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rPr>
              <a:t>　実装</a:t>
            </a:r>
            <a:endParaRPr kumimoji="0" lang="en-US" altLang="ja-JP" sz="1200"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rPr>
              <a:t>　本番</a:t>
            </a:r>
            <a:r>
              <a:rPr kumimoji="0" lang="en-US" altLang="ja-JP" sz="1200" b="1" i="0" u="none" strike="noStrike" kern="0" cap="none" spc="0" normalizeH="0" baseline="0" noProof="0" dirty="0">
                <a:ln>
                  <a:noFill/>
                </a:ln>
                <a:solidFill>
                  <a:srgbClr val="FFFFFF"/>
                </a:solidFill>
                <a:effectLst/>
                <a:uLnTx/>
                <a:uFillTx/>
              </a:rPr>
              <a:t>URL</a:t>
            </a:r>
            <a:r>
              <a:rPr kumimoji="0" lang="ja-JP" altLang="en-US" sz="1200" b="1" i="0" u="none" strike="noStrike" kern="0" cap="none" spc="0" normalizeH="0" baseline="0" noProof="0" dirty="0">
                <a:ln>
                  <a:noFill/>
                </a:ln>
                <a:solidFill>
                  <a:srgbClr val="FFFFFF"/>
                </a:solidFill>
                <a:effectLst/>
                <a:uLnTx/>
                <a:uFillTx/>
              </a:rPr>
              <a:t>発行</a:t>
            </a:r>
          </a:p>
        </p:txBody>
      </p:sp>
      <p:sp>
        <p:nvSpPr>
          <p:cNvPr id="12" name="正方形/長方形 11"/>
          <p:cNvSpPr/>
          <p:nvPr/>
        </p:nvSpPr>
        <p:spPr>
          <a:xfrm>
            <a:off x="8520864" y="1198916"/>
            <a:ext cx="1431407" cy="461665"/>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kern="0" dirty="0">
                <a:solidFill>
                  <a:srgbClr val="FFFFFF"/>
                </a:solidFill>
              </a:rPr>
              <a:t>❻</a:t>
            </a:r>
            <a:r>
              <a:rPr kumimoji="0" lang="ja-JP" altLang="en-US" sz="1200" b="1" i="0" u="none" strike="noStrike" kern="0" cap="none" spc="0" normalizeH="0" baseline="0" noProof="0" dirty="0">
                <a:ln>
                  <a:noFill/>
                </a:ln>
                <a:solidFill>
                  <a:srgbClr val="FFFFFF"/>
                </a:solidFill>
                <a:effectLst/>
                <a:uLnTx/>
                <a:uFillTx/>
              </a:rPr>
              <a:t>最終確認</a:t>
            </a:r>
            <a:endParaRPr kumimoji="0" lang="en-US" altLang="ja-JP" sz="1200"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rPr>
              <a:t>　誘導用広告入稿</a:t>
            </a:r>
            <a:endParaRPr kumimoji="0" lang="en-US" altLang="ja-JP" sz="1200" b="1" i="0" u="none" strike="noStrike" kern="0" cap="none" spc="0" normalizeH="0" baseline="0" noProof="0" dirty="0">
              <a:ln>
                <a:noFill/>
              </a:ln>
              <a:solidFill>
                <a:srgbClr val="FFFFFF"/>
              </a:solidFill>
              <a:effectLst/>
              <a:uLnTx/>
              <a:uFillTx/>
            </a:endParaRPr>
          </a:p>
        </p:txBody>
      </p:sp>
      <p:sp>
        <p:nvSpPr>
          <p:cNvPr id="13" name="正方形/長方形 12"/>
          <p:cNvSpPr/>
          <p:nvPr/>
        </p:nvSpPr>
        <p:spPr>
          <a:xfrm>
            <a:off x="9939771" y="1243886"/>
            <a:ext cx="1371720"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掲載開始</a:t>
            </a:r>
          </a:p>
        </p:txBody>
      </p:sp>
      <p:sp>
        <p:nvSpPr>
          <p:cNvPr id="14" name="テキスト ボックス 13"/>
          <p:cNvSpPr txBox="1"/>
          <p:nvPr/>
        </p:nvSpPr>
        <p:spPr>
          <a:xfrm>
            <a:off x="1813126" y="2492896"/>
            <a:ext cx="6299098" cy="4316566"/>
          </a:xfrm>
          <a:prstGeom prst="rect">
            <a:avLst/>
          </a:prstGeom>
          <a:noFill/>
        </p:spPr>
        <p:txBody>
          <a:bodyPr wrap="square"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❶　</a:t>
            </a:r>
            <a:r>
              <a:rPr kumimoji="0" lang="ja-JP" altLang="en-US" sz="1400" b="1" kern="0" dirty="0">
                <a:solidFill>
                  <a:prstClr val="black">
                    <a:lumMod val="65000"/>
                    <a:lumOff val="35000"/>
                  </a:prstClr>
                </a:solidFill>
              </a:rPr>
              <a:t>事前提案可否</a:t>
            </a:r>
            <a:endParaRPr kumimoji="0" lang="en-US" altLang="ja-JP" sz="1400" b="1" kern="0" dirty="0">
              <a:solidFill>
                <a:prstClr val="black">
                  <a:lumMod val="65000"/>
                  <a:lumOff val="35000"/>
                </a:prstClr>
              </a:solidFill>
            </a:endParaRPr>
          </a:p>
          <a:p>
            <a:pPr marL="269875">
              <a:defRPr/>
            </a:pPr>
            <a:r>
              <a:rPr kumimoji="0" lang="ja-JP" altLang="en-US" sz="1400" b="1" kern="0" dirty="0">
                <a:solidFill>
                  <a:prstClr val="black">
                    <a:lumMod val="65000"/>
                    <a:lumOff val="35000"/>
                  </a:prstClr>
                </a:solidFill>
              </a:rPr>
              <a:t>　</a:t>
            </a:r>
            <a:r>
              <a:rPr kumimoji="0" lang="ja-JP" altLang="en-US" sz="1000" kern="0" dirty="0">
                <a:solidFill>
                  <a:prstClr val="black"/>
                </a:solidFill>
              </a:rPr>
              <a:t>詳細は「クリエイティブ企画の事前提案可否について」のページを参照ください</a:t>
            </a:r>
            <a:endParaRPr kumimoji="0" lang="en-US" altLang="ja-JP" sz="1000" kern="0" dirty="0">
              <a:solidFill>
                <a:prstClr val="black"/>
              </a:solidFill>
            </a:endParaRPr>
          </a:p>
          <a:p>
            <a:pPr>
              <a:defRPr/>
            </a:pPr>
            <a:endParaRPr kumimoji="0" lang="en-US" altLang="ja-JP" sz="1400" b="1" kern="0" dirty="0">
              <a:solidFill>
                <a:prstClr val="black">
                  <a:lumMod val="65000"/>
                  <a:lumOff val="35000"/>
                </a:prstClr>
              </a:solidFill>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❷　クリエイティブ素材のご提供</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269875">
              <a:defRPr/>
            </a:pPr>
            <a:r>
              <a:rPr kumimoji="0" lang="ja-JP" altLang="en-US" sz="1050" kern="0" dirty="0">
                <a:solidFill>
                  <a:prstClr val="black">
                    <a:lumMod val="75000"/>
                    <a:lumOff val="25000"/>
                  </a:prstClr>
                </a:solidFill>
              </a:rPr>
              <a:t>　</a:t>
            </a:r>
            <a:r>
              <a:rPr kumimoji="0" lang="ja-JP" altLang="en-US" sz="1000" kern="0" dirty="0">
                <a:solidFill>
                  <a:srgbClr val="C00000"/>
                </a:solidFill>
              </a:rPr>
              <a:t>詳細は「提供素材について」のページ①～⑤をご確認ください</a:t>
            </a:r>
            <a:endParaRPr kumimoji="0" lang="en-US" altLang="ja-JP" sz="1000" kern="0" dirty="0">
              <a:solidFill>
                <a:prstClr val="black">
                  <a:lumMod val="75000"/>
                  <a:lumOff val="25000"/>
                </a:prstClr>
              </a:solidFill>
            </a:endParaRPr>
          </a:p>
          <a:p>
            <a:pPr>
              <a:defRPr/>
            </a:pPr>
            <a:r>
              <a:rPr kumimoji="0" lang="ja-JP" altLang="en-US" sz="1000" b="0" i="0" u="none" strike="noStrike" kern="0" cap="none" spc="0" normalizeH="0" baseline="0" noProof="0" dirty="0">
                <a:ln>
                  <a:noFill/>
                </a:ln>
                <a:solidFill>
                  <a:prstClr val="black"/>
                </a:solidFill>
                <a:effectLst/>
                <a:uLnTx/>
                <a:uFillTx/>
              </a:rPr>
              <a:t>　　　広告主様または代理店様にて、クリエイティブをご用意いただく必要がございます</a:t>
            </a:r>
            <a:endParaRPr kumimoji="0" lang="en-US" altLang="ja-JP" sz="1000" b="0" i="0" u="none" strike="noStrike" kern="0" cap="none" spc="0" normalizeH="0" baseline="0" noProof="0" dirty="0">
              <a:ln>
                <a:noFill/>
              </a:ln>
              <a:solidFill>
                <a:prstClr val="black"/>
              </a:solidFill>
              <a:effectLst/>
              <a:uLnTx/>
              <a:uFillTx/>
            </a:endParaRPr>
          </a:p>
          <a:p>
            <a:pPr>
              <a:defRPr/>
            </a:pPr>
            <a:r>
              <a:rPr kumimoji="0" lang="ja-JP" altLang="en-US" sz="1000" kern="0" dirty="0">
                <a:solidFill>
                  <a:prstClr val="black"/>
                </a:solidFill>
              </a:rPr>
              <a:t>　　　</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kern="0" dirty="0">
                <a:solidFill>
                  <a:prstClr val="black">
                    <a:lumMod val="65000"/>
                    <a:lumOff val="35000"/>
                  </a:prstClr>
                </a:solidFill>
              </a:rPr>
              <a:t>❸　提供素材の事前審査</a:t>
            </a:r>
            <a:r>
              <a:rPr kumimoji="0" lang="ja-JP" altLang="en-US" sz="1400" kern="0" dirty="0">
                <a:solidFill>
                  <a:prstClr val="black">
                    <a:lumMod val="65000"/>
                    <a:lumOff val="35000"/>
                  </a:prstClr>
                </a:solidFill>
              </a:rPr>
              <a:t>（入稿前審査）</a:t>
            </a:r>
            <a:endParaRPr kumimoji="0" lang="en-US" altLang="ja-JP" sz="1400" kern="0" dirty="0">
              <a:solidFill>
                <a:prstClr val="black">
                  <a:lumMod val="65000"/>
                  <a:lumOff val="35000"/>
                </a:prstClr>
              </a:solidFill>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kern="0" dirty="0">
                <a:solidFill>
                  <a:prstClr val="black">
                    <a:lumMod val="65000"/>
                    <a:lumOff val="35000"/>
                  </a:prstClr>
                </a:solidFill>
              </a:rPr>
              <a:t>　　</a:t>
            </a:r>
            <a:r>
              <a:rPr kumimoji="0" lang="ja-JP" altLang="en-US" sz="1000" kern="0" dirty="0">
                <a:solidFill>
                  <a:prstClr val="black"/>
                </a:solidFill>
              </a:rPr>
              <a:t>弊社営業が社内にて、ご連絡いただいた</a:t>
            </a:r>
            <a:r>
              <a:rPr lang="ja-JP" altLang="en-US" sz="1000" b="0" i="0" dirty="0">
                <a:solidFill>
                  <a:srgbClr val="1D1C1D"/>
                </a:solidFill>
                <a:effectLst/>
                <a:latin typeface="NotoSansJP"/>
              </a:rPr>
              <a:t>クリエイティブとリンク先の広告掲載基準観点</a:t>
            </a:r>
            <a:r>
              <a:rPr kumimoji="0" lang="ja-JP" altLang="en-US" sz="1000" b="0" i="0" kern="0" dirty="0">
                <a:solidFill>
                  <a:prstClr val="black"/>
                </a:solidFill>
                <a:effectLst/>
                <a:latin typeface="NotoSansJP"/>
              </a:rPr>
              <a:t>の</a:t>
            </a:r>
            <a:endParaRPr kumimoji="0" lang="en-US" altLang="ja-JP" sz="1000" b="0" i="0" kern="0" dirty="0">
              <a:solidFill>
                <a:prstClr val="black"/>
              </a:solidFill>
              <a:effectLst/>
              <a:latin typeface="NotoSansJP"/>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kern="0" dirty="0">
                <a:solidFill>
                  <a:prstClr val="black"/>
                </a:solidFill>
                <a:latin typeface="NotoSansJP"/>
              </a:rPr>
              <a:t>　　　審査</a:t>
            </a:r>
            <a:r>
              <a:rPr kumimoji="0" lang="ja-JP" altLang="en-US" sz="1000" b="0" i="0" kern="0" dirty="0">
                <a:solidFill>
                  <a:prstClr val="black"/>
                </a:solidFill>
                <a:effectLst/>
                <a:latin typeface="NotoSansJP"/>
              </a:rPr>
              <a:t>依頼の申請をおこないます</a:t>
            </a:r>
            <a:endParaRPr kumimoji="0" lang="en-US" altLang="ja-JP" sz="1050" kern="0" dirty="0">
              <a:solidFill>
                <a:prstClr val="black"/>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1" kern="0" dirty="0">
              <a:solidFill>
                <a:prstClr val="black">
                  <a:lumMod val="65000"/>
                  <a:lumOff val="35000"/>
                </a:prstClr>
              </a:solidFill>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kern="0" dirty="0">
                <a:solidFill>
                  <a:prstClr val="black">
                    <a:lumMod val="65000"/>
                    <a:lumOff val="35000"/>
                  </a:prstClr>
                </a:solidFill>
              </a:rPr>
              <a:t>❹　</a:t>
            </a:r>
            <a:r>
              <a:rPr kumimoji="0" lang="ja-JP" altLang="en-US" sz="1400" b="1" i="0" u="none" strike="noStrike" kern="0" cap="none" spc="0" normalizeH="0" baseline="0" noProof="0" dirty="0">
                <a:ln>
                  <a:noFill/>
                </a:ln>
                <a:solidFill>
                  <a:prstClr val="black">
                    <a:lumMod val="65000"/>
                    <a:lumOff val="35000"/>
                  </a:prstClr>
                </a:solidFill>
                <a:effectLst/>
                <a:uLnTx/>
                <a:uFillTx/>
              </a:rPr>
              <a:t>予約、申し込み</a:t>
            </a:r>
            <a:r>
              <a:rPr kumimoji="0" lang="en-US" altLang="ja-JP" sz="1400" b="1" i="0" u="none" strike="noStrike" kern="0" cap="none" spc="0" normalizeH="0" baseline="0" noProof="0" dirty="0">
                <a:ln>
                  <a:noFill/>
                </a:ln>
                <a:solidFill>
                  <a:prstClr val="black">
                    <a:lumMod val="65000"/>
                    <a:lumOff val="35000"/>
                  </a:prstClr>
                </a:solidFill>
                <a:effectLst/>
                <a:uLnTx/>
                <a:uFillTx/>
              </a:rPr>
              <a:t> (10</a:t>
            </a:r>
            <a:r>
              <a:rPr kumimoji="0" lang="ja-JP" altLang="en-US" sz="1400" b="1" i="0" u="none" strike="noStrike" kern="0" cap="none" spc="0" normalizeH="0" baseline="0" noProof="0" dirty="0">
                <a:ln>
                  <a:noFill/>
                </a:ln>
                <a:solidFill>
                  <a:prstClr val="black">
                    <a:lumMod val="65000"/>
                    <a:lumOff val="35000"/>
                  </a:prstClr>
                </a:solidFill>
                <a:effectLst/>
                <a:uLnTx/>
                <a:uFillTx/>
              </a:rPr>
              <a:t>営業日前</a:t>
            </a:r>
            <a:r>
              <a:rPr kumimoji="0" lang="en-US" altLang="ja-JP" sz="1400" b="1" i="0" u="none" strike="noStrike" kern="0" cap="none" spc="0" normalizeH="0" baseline="0" noProof="0" dirty="0">
                <a:ln>
                  <a:noFill/>
                </a:ln>
                <a:solidFill>
                  <a:prstClr val="black">
                    <a:lumMod val="65000"/>
                    <a:lumOff val="35000"/>
                  </a:prstClr>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75000"/>
                    <a:lumOff val="25000"/>
                  </a:prstClr>
                </a:solidFill>
                <a:effectLst/>
                <a:uLnTx/>
                <a:uFillTx/>
              </a:rPr>
              <a:t>　　・広告管理ツールより対象広告（ブランドパネル</a:t>
            </a:r>
            <a:r>
              <a:rPr kumimoji="0" lang="en-US" altLang="ja-JP" sz="1000" b="0" i="0" u="none" strike="noStrike" kern="0" cap="none" spc="0" normalizeH="0" baseline="0" noProof="0" dirty="0">
                <a:ln>
                  <a:noFill/>
                </a:ln>
                <a:solidFill>
                  <a:prstClr val="black">
                    <a:lumMod val="75000"/>
                    <a:lumOff val="25000"/>
                  </a:prstClr>
                </a:solidFill>
                <a:effectLst/>
                <a:uLnTx/>
                <a:uFillTx/>
              </a:rPr>
              <a:t>SP</a:t>
            </a:r>
            <a:r>
              <a:rPr kumimoji="0" lang="ja-JP" altLang="en-US" sz="1000" b="0" i="0" u="none" strike="noStrike" kern="0" cap="none" spc="0" normalizeH="0" baseline="0" noProof="0" dirty="0">
                <a:ln>
                  <a:noFill/>
                </a:ln>
                <a:solidFill>
                  <a:prstClr val="black">
                    <a:lumMod val="75000"/>
                    <a:lumOff val="25000"/>
                  </a:prstClr>
                </a:solidFill>
                <a:effectLst/>
                <a:uLnTx/>
                <a:uFillTx/>
              </a:rPr>
              <a:t>関連商品）の予約</a:t>
            </a:r>
            <a:endParaRPr kumimoji="0" lang="en-US" altLang="ja-JP" sz="1000" b="0" i="0" u="none" strike="noStrike" kern="0" cap="none" spc="0" normalizeH="0" baseline="0" noProof="0" dirty="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75000"/>
                    <a:lumOff val="25000"/>
                  </a:prstClr>
                </a:solidFill>
                <a:effectLst/>
                <a:uLnTx/>
                <a:uFillTx/>
              </a:rPr>
              <a:t>　　・</a:t>
            </a:r>
            <a:r>
              <a:rPr kumimoji="0" lang="en-US" altLang="ja-JP" sz="1000" b="0" i="0" u="none" strike="noStrike" kern="0" cap="none" spc="0" normalizeH="0" baseline="0" noProof="0" dirty="0">
                <a:ln>
                  <a:noFill/>
                </a:ln>
                <a:solidFill>
                  <a:prstClr val="black">
                    <a:lumMod val="75000"/>
                    <a:lumOff val="25000"/>
                  </a:prstClr>
                </a:solidFill>
                <a:effectLst/>
                <a:uLnTx/>
                <a:uFillTx/>
              </a:rPr>
              <a:t>Yahoo! JAPAN</a:t>
            </a:r>
            <a:r>
              <a:rPr kumimoji="0" lang="ja-JP" altLang="en-US" sz="1000" b="0" i="0" u="none" strike="noStrike" kern="0" cap="none" spc="0" normalizeH="0" baseline="0" noProof="0" dirty="0">
                <a:ln>
                  <a:noFill/>
                </a:ln>
                <a:solidFill>
                  <a:prstClr val="black">
                    <a:lumMod val="75000"/>
                    <a:lumOff val="25000"/>
                  </a:prstClr>
                </a:solidFill>
                <a:effectLst/>
                <a:uLnTx/>
                <a:uFillTx/>
              </a:rPr>
              <a:t>トップページカスタマイズ企画ライト版制作・掲載費の申し込み</a:t>
            </a:r>
            <a:endParaRPr kumimoji="0" lang="en-US" altLang="ja-JP" sz="1000" b="0" i="0" u="none" strike="noStrike" kern="0" cap="none" spc="0" normalizeH="0" baseline="0" noProof="0" dirty="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FF0000"/>
                </a:solidFill>
                <a:effectLst/>
                <a:uLnTx/>
                <a:uFillTx/>
              </a:rPr>
              <a:t>　　　</a:t>
            </a: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❺</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 演出の組み込み、実装、本番</a:t>
            </a:r>
            <a:r>
              <a:rPr kumimoji="0" lang="en-US" altLang="ja-JP" sz="1400" b="1" i="0" u="none" strike="noStrike" kern="0" cap="none" spc="0" normalizeH="0" baseline="0" noProof="0" dirty="0">
                <a:ln>
                  <a:noFill/>
                </a:ln>
                <a:solidFill>
                  <a:prstClr val="black">
                    <a:lumMod val="65000"/>
                    <a:lumOff val="35000"/>
                  </a:prstClr>
                </a:solidFill>
                <a:effectLst/>
                <a:uLnTx/>
                <a:uFillTx/>
              </a:rPr>
              <a:t>URL</a:t>
            </a:r>
            <a:r>
              <a:rPr kumimoji="0" lang="ja-JP" altLang="en-US" sz="1400" b="1" i="0" u="none" strike="noStrike" kern="0" cap="none" spc="0" normalizeH="0" baseline="0" noProof="0" dirty="0">
                <a:ln>
                  <a:noFill/>
                </a:ln>
                <a:solidFill>
                  <a:prstClr val="black">
                    <a:lumMod val="65000"/>
                    <a:lumOff val="35000"/>
                  </a:prstClr>
                </a:solidFill>
                <a:effectLst/>
                <a:uLnTx/>
                <a:uFillTx/>
              </a:rPr>
              <a:t>発行</a:t>
            </a:r>
            <a:r>
              <a:rPr kumimoji="0" lang="en-US" altLang="ja-JP" sz="1400" b="1" i="0" u="none" strike="noStrike" kern="0" cap="none" spc="0" normalizeH="0" baseline="0" noProof="0" dirty="0">
                <a:ln>
                  <a:noFill/>
                </a:ln>
                <a:solidFill>
                  <a:prstClr val="black">
                    <a:lumMod val="65000"/>
                    <a:lumOff val="35000"/>
                  </a:prstClr>
                </a:solidFill>
                <a:effectLst/>
                <a:uLnTx/>
                <a:uFillTx/>
              </a:rPr>
              <a:t> (9〜</a:t>
            </a:r>
            <a:r>
              <a:rPr kumimoji="0" lang="ja-JP" altLang="en-US" sz="1400" b="1" i="0" u="none" strike="noStrike" kern="0" cap="none" spc="0" normalizeH="0" baseline="0" noProof="0" dirty="0">
                <a:ln>
                  <a:noFill/>
                </a:ln>
                <a:solidFill>
                  <a:prstClr val="black">
                    <a:lumMod val="65000"/>
                    <a:lumOff val="35000"/>
                  </a:prstClr>
                </a:solidFill>
                <a:effectLst/>
                <a:uLnTx/>
                <a:uFillTx/>
              </a:rPr>
              <a:t>６営業日前</a:t>
            </a:r>
            <a:r>
              <a:rPr kumimoji="0" lang="en-US" altLang="ja-JP" sz="1400" b="1" i="0" u="none" strike="noStrike" kern="0" cap="none" spc="0" normalizeH="0" baseline="0" noProof="0" dirty="0">
                <a:ln>
                  <a:noFill/>
                </a:ln>
                <a:solidFill>
                  <a:prstClr val="black">
                    <a:lumMod val="65000"/>
                    <a:lumOff val="35000"/>
                  </a:prstClr>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en-US" altLang="ja-JP" sz="1200" b="0" i="0" u="none" strike="noStrike" kern="0" cap="none" spc="0" normalizeH="0" baseline="0" noProof="0" dirty="0">
                <a:ln>
                  <a:noFill/>
                </a:ln>
                <a:solidFill>
                  <a:prstClr val="black">
                    <a:lumMod val="65000"/>
                    <a:lumOff val="35000"/>
                  </a:prstClr>
                </a:solidFill>
                <a:effectLst/>
                <a:uLnTx/>
                <a:uFillTx/>
              </a:rPr>
              <a:t> </a:t>
            </a:r>
            <a:r>
              <a:rPr kumimoji="0" lang="ja-JP" altLang="en-US" sz="1000" b="0" i="0" u="none" strike="noStrike" kern="0" cap="none" spc="0" normalizeH="0" baseline="0" noProof="0" dirty="0">
                <a:ln>
                  <a:noFill/>
                </a:ln>
                <a:solidFill>
                  <a:prstClr val="black">
                    <a:lumMod val="75000"/>
                    <a:lumOff val="25000"/>
                  </a:prstClr>
                </a:solidFill>
                <a:effectLst/>
                <a:uLnTx/>
                <a:uFillTx/>
              </a:rPr>
              <a:t>動画の組み込み、</a:t>
            </a:r>
            <a:r>
              <a:rPr kumimoji="0" lang="en-US" altLang="ja-JP" sz="1000" b="0" i="0" u="none" strike="noStrike" kern="0" cap="none" spc="0" normalizeH="0" baseline="0" noProof="0" dirty="0">
                <a:ln>
                  <a:noFill/>
                </a:ln>
                <a:solidFill>
                  <a:prstClr val="black">
                    <a:lumMod val="75000"/>
                    <a:lumOff val="25000"/>
                  </a:prstClr>
                </a:solidFill>
                <a:effectLst/>
                <a:uLnTx/>
                <a:uFillTx/>
              </a:rPr>
              <a:t>HTML</a:t>
            </a:r>
            <a:r>
              <a:rPr kumimoji="0" lang="ja-JP" altLang="en-US" sz="1000" b="0" i="0" u="none" strike="noStrike" kern="0" cap="none" spc="0" normalizeH="0" baseline="0" noProof="0" dirty="0">
                <a:ln>
                  <a:noFill/>
                </a:ln>
                <a:solidFill>
                  <a:prstClr val="black">
                    <a:lumMod val="75000"/>
                    <a:lumOff val="25000"/>
                  </a:prstClr>
                </a:solidFill>
                <a:effectLst/>
                <a:uLnTx/>
                <a:uFillTx/>
              </a:rPr>
              <a:t>実装、本番環境反映、動作確認、ログ確認</a:t>
            </a:r>
            <a:endParaRPr kumimoji="0" lang="ja-JP" altLang="en-US" sz="11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9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❻ </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最終確認、誘導用広告入稿</a:t>
            </a:r>
            <a:r>
              <a:rPr kumimoji="0" lang="en-US" altLang="ja-JP" sz="1400" b="1" i="0" u="none" strike="noStrike" kern="0" cap="none" spc="0" normalizeH="0" baseline="0" noProof="0" dirty="0">
                <a:ln>
                  <a:noFill/>
                </a:ln>
                <a:solidFill>
                  <a:prstClr val="black">
                    <a:lumMod val="65000"/>
                    <a:lumOff val="35000"/>
                  </a:prstClr>
                </a:solidFill>
                <a:effectLst/>
                <a:uLnTx/>
                <a:uFillTx/>
              </a:rPr>
              <a:t> (5〜</a:t>
            </a:r>
            <a:r>
              <a:rPr kumimoji="0" lang="ja-JP" altLang="en-US" sz="1400" b="1" i="0" u="none" strike="noStrike" kern="0" cap="none" spc="0" normalizeH="0" baseline="0" noProof="0" dirty="0">
                <a:ln>
                  <a:noFill/>
                </a:ln>
                <a:solidFill>
                  <a:prstClr val="black">
                    <a:lumMod val="65000"/>
                    <a:lumOff val="35000"/>
                  </a:prstClr>
                </a:solidFill>
                <a:effectLst/>
                <a:uLnTx/>
                <a:uFillTx/>
              </a:rPr>
              <a:t>４営業日前</a:t>
            </a:r>
            <a:r>
              <a:rPr kumimoji="0" lang="en-US" altLang="ja-JP" sz="1400" b="1" i="0" u="none" strike="noStrike" kern="0" cap="none" spc="0" normalizeH="0" baseline="0" noProof="0" dirty="0">
                <a:ln>
                  <a:noFill/>
                </a:ln>
                <a:solidFill>
                  <a:prstClr val="black">
                    <a:lumMod val="65000"/>
                    <a:lumOff val="35000"/>
                  </a:prstClr>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　</a:t>
            </a:r>
            <a:r>
              <a:rPr kumimoji="0" lang="en-US" altLang="ja-JP" sz="1400" b="1" i="0" u="none" strike="noStrike" kern="0" cap="none" spc="0" normalizeH="0" baseline="0" noProof="0" dirty="0">
                <a:ln>
                  <a:noFill/>
                </a:ln>
                <a:solidFill>
                  <a:prstClr val="black">
                    <a:lumMod val="65000"/>
                    <a:lumOff val="35000"/>
                  </a:prstClr>
                </a:solidFill>
                <a:effectLst/>
                <a:uLnTx/>
                <a:uFillTx/>
              </a:rPr>
              <a:t>  </a:t>
            </a:r>
            <a:r>
              <a:rPr kumimoji="0" lang="ja-JP" altLang="en-US" sz="1000" b="0" i="0" u="none" strike="noStrike" kern="0" cap="none" spc="0" normalizeH="0" baseline="0" noProof="0" dirty="0">
                <a:ln>
                  <a:noFill/>
                </a:ln>
                <a:solidFill>
                  <a:prstClr val="black">
                    <a:lumMod val="75000"/>
                    <a:lumOff val="25000"/>
                  </a:prstClr>
                </a:solidFill>
                <a:effectLst/>
                <a:uLnTx/>
                <a:uFillTx/>
              </a:rPr>
              <a:t>広告主様、代理店様最終確認　</a:t>
            </a:r>
            <a:r>
              <a:rPr kumimoji="0" lang="en-US" altLang="ja-JP" sz="1000" b="0" i="0" u="none" strike="noStrike" kern="0" cap="none" spc="0" normalizeH="0" baseline="0" noProof="0" dirty="0">
                <a:ln>
                  <a:noFill/>
                </a:ln>
                <a:solidFill>
                  <a:prstClr val="black">
                    <a:lumMod val="75000"/>
                    <a:lumOff val="25000"/>
                  </a:prstClr>
                </a:solidFill>
                <a:effectLst/>
                <a:uLnTx/>
                <a:uFillTx/>
              </a:rPr>
              <a:t>※</a:t>
            </a:r>
            <a:r>
              <a:rPr kumimoji="0" lang="ja-JP" altLang="en-US" sz="1000" b="0" i="0" u="none" strike="noStrike" kern="0" cap="none" spc="0" normalizeH="0" baseline="0" noProof="0" dirty="0">
                <a:ln>
                  <a:noFill/>
                </a:ln>
                <a:solidFill>
                  <a:prstClr val="black">
                    <a:lumMod val="75000"/>
                    <a:lumOff val="25000"/>
                  </a:prstClr>
                </a:solidFill>
                <a:effectLst/>
                <a:uLnTx/>
                <a:uFillTx/>
              </a:rPr>
              <a:t>この時点での修正は原則お受けできません</a:t>
            </a:r>
            <a:endParaRPr kumimoji="0" lang="en-US" altLang="ja-JP" sz="1000" b="0" i="0" u="none" strike="noStrike" kern="0" cap="none" spc="0" normalizeH="0" baseline="0" noProof="0" dirty="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75000"/>
                    <a:lumOff val="25000"/>
                  </a:prstClr>
                </a:solidFill>
                <a:effectLst/>
                <a:uLnTx/>
                <a:uFillTx/>
              </a:rPr>
              <a:t>　　</a:t>
            </a:r>
            <a:r>
              <a:rPr kumimoji="0" lang="en-US" altLang="ja-JP" sz="1000" b="0" i="0" u="none" strike="noStrike" kern="0" cap="none" spc="0" normalizeH="0" baseline="0" noProof="0" dirty="0">
                <a:ln>
                  <a:noFill/>
                </a:ln>
                <a:solidFill>
                  <a:prstClr val="black">
                    <a:lumMod val="75000"/>
                    <a:lumOff val="25000"/>
                  </a:prstClr>
                </a:solidFill>
                <a:effectLst/>
                <a:uLnTx/>
                <a:uFillTx/>
              </a:rPr>
              <a:t> </a:t>
            </a:r>
            <a:r>
              <a:rPr kumimoji="0" lang="ja-JP" altLang="en-US" sz="1000" b="0" i="0" u="none" strike="noStrike" kern="0" cap="none" spc="0" normalizeH="0" baseline="0" noProof="0" dirty="0">
                <a:ln>
                  <a:noFill/>
                </a:ln>
                <a:solidFill>
                  <a:prstClr val="black">
                    <a:lumMod val="75000"/>
                    <a:lumOff val="25000"/>
                  </a:prstClr>
                </a:solidFill>
                <a:effectLst/>
                <a:uLnTx/>
                <a:uFillTx/>
              </a:rPr>
              <a:t>広告管理ツールにて誘導用広告（ブランドパネル</a:t>
            </a:r>
            <a:r>
              <a:rPr kumimoji="0" lang="en" altLang="ja-JP" sz="1000" b="0" i="0" u="none" strike="noStrike" kern="0" cap="none" spc="0" normalizeH="0" baseline="0" noProof="0" dirty="0">
                <a:ln>
                  <a:noFill/>
                </a:ln>
                <a:solidFill>
                  <a:prstClr val="black">
                    <a:lumMod val="75000"/>
                    <a:lumOff val="25000"/>
                  </a:prstClr>
                </a:solidFill>
                <a:effectLst/>
                <a:uLnTx/>
                <a:uFillTx/>
              </a:rPr>
              <a:t>SP</a:t>
            </a:r>
            <a:r>
              <a:rPr kumimoji="0" lang="ja-JP" altLang="en-US" sz="1000" b="0" i="0" u="none" strike="noStrike" kern="0" cap="none" spc="0" normalizeH="0" baseline="0" noProof="0" dirty="0">
                <a:ln>
                  <a:noFill/>
                </a:ln>
                <a:solidFill>
                  <a:prstClr val="black">
                    <a:lumMod val="75000"/>
                    <a:lumOff val="25000"/>
                  </a:prstClr>
                </a:solidFill>
                <a:effectLst/>
                <a:uLnTx/>
                <a:uFillTx/>
              </a:rPr>
              <a:t>関連商品）の入稿</a:t>
            </a:r>
            <a:r>
              <a:rPr kumimoji="0" lang="en-US" altLang="ja-JP" sz="1000" b="0" i="0" u="none" strike="noStrike" kern="0" cap="none" spc="0" normalizeH="0" baseline="0" noProof="0" dirty="0">
                <a:ln>
                  <a:noFill/>
                </a:ln>
                <a:solidFill>
                  <a:prstClr val="black">
                    <a:lumMod val="75000"/>
                    <a:lumOff val="25000"/>
                  </a:prstClr>
                </a:solidFill>
                <a:effectLst/>
                <a:uLnTx/>
                <a:uFillTx/>
              </a:rPr>
              <a:t>(</a:t>
            </a:r>
            <a:r>
              <a:rPr kumimoji="0" lang="ja-JP" altLang="en-US" sz="1000" b="0" i="0" u="none" strike="noStrike" kern="0" cap="none" spc="0" normalizeH="0" baseline="0" noProof="0" dirty="0">
                <a:ln>
                  <a:noFill/>
                </a:ln>
                <a:solidFill>
                  <a:prstClr val="black">
                    <a:lumMod val="75000"/>
                    <a:lumOff val="25000"/>
                  </a:prstClr>
                </a:solidFill>
                <a:effectLst/>
                <a:uLnTx/>
                <a:uFillTx/>
              </a:rPr>
              <a:t>バナー</a:t>
            </a:r>
            <a:r>
              <a:rPr kumimoji="0" lang="en-US" altLang="ja-JP" sz="1000" b="0" i="0" u="none" strike="noStrike" kern="0" cap="none" spc="0" normalizeH="0" baseline="0" noProof="0" dirty="0">
                <a:ln>
                  <a:noFill/>
                </a:ln>
                <a:solidFill>
                  <a:prstClr val="black">
                    <a:lumMod val="75000"/>
                    <a:lumOff val="25000"/>
                  </a:prstClr>
                </a:solidFill>
                <a:effectLst/>
                <a:uLnTx/>
                <a:uFillTx/>
              </a:rPr>
              <a:t>+</a:t>
            </a:r>
            <a:r>
              <a:rPr kumimoji="0" lang="en" altLang="ja-JP" sz="1000" b="0" i="0" u="none" strike="noStrike" kern="0" cap="none" spc="0" normalizeH="0" baseline="0" noProof="0" dirty="0">
                <a:ln>
                  <a:noFill/>
                </a:ln>
                <a:solidFill>
                  <a:prstClr val="black">
                    <a:lumMod val="75000"/>
                    <a:lumOff val="25000"/>
                  </a:prstClr>
                </a:solidFill>
                <a:effectLst/>
                <a:uLnTx/>
                <a:uFillTx/>
              </a:rPr>
              <a:t>URL)</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000" b="0" i="0" u="none" strike="noStrike" kern="0" cap="none" spc="0" normalizeH="0" baseline="0" noProof="0" dirty="0">
              <a:ln>
                <a:noFill/>
              </a:ln>
              <a:solidFill>
                <a:prstClr val="black">
                  <a:lumMod val="75000"/>
                  <a:lumOff val="25000"/>
                </a:prstClr>
              </a:solidFill>
              <a:effectLst/>
              <a:uLnTx/>
              <a:uFillTx/>
            </a:endParaRPr>
          </a:p>
        </p:txBody>
      </p:sp>
      <p:sp>
        <p:nvSpPr>
          <p:cNvPr id="15" name="正方形/長方形 14"/>
          <p:cNvSpPr/>
          <p:nvPr/>
        </p:nvSpPr>
        <p:spPr>
          <a:xfrm>
            <a:off x="4114613" y="2124676"/>
            <a:ext cx="6482331" cy="472694"/>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36" b="1" i="0" u="none" strike="noStrike" kern="0" cap="none" spc="0" normalizeH="0" baseline="0" noProof="0" dirty="0">
                <a:ln>
                  <a:noFill/>
                </a:ln>
                <a:solidFill>
                  <a:prstClr val="black"/>
                </a:solidFill>
                <a:effectLst/>
                <a:uLnTx/>
                <a:uFillTx/>
              </a:rPr>
              <a:t>申し込み、入稿～掲載開始</a:t>
            </a:r>
            <a:endParaRPr kumimoji="0" lang="en-US" altLang="ja-JP" sz="1236" b="1" i="0" u="none" strike="noStrike" kern="0" cap="none" spc="0" normalizeH="0" baseline="0" noProof="0" dirty="0">
              <a:ln>
                <a:noFill/>
              </a:ln>
              <a:solidFill>
                <a:prstClr val="black"/>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36" b="1" i="0" u="none" strike="noStrike" kern="0" cap="none" spc="0" normalizeH="0" baseline="0" noProof="0" dirty="0">
                <a:ln>
                  <a:noFill/>
                </a:ln>
                <a:solidFill>
                  <a:prstClr val="black"/>
                </a:solidFill>
                <a:effectLst/>
                <a:uLnTx/>
                <a:uFillTx/>
              </a:rPr>
              <a:t>10</a:t>
            </a:r>
            <a:r>
              <a:rPr kumimoji="0" lang="ja-JP" altLang="en-US" sz="1236" b="1" i="0" u="none" strike="noStrike" kern="0" cap="none" spc="0" normalizeH="0" baseline="0" noProof="0" dirty="0">
                <a:ln>
                  <a:noFill/>
                </a:ln>
                <a:solidFill>
                  <a:prstClr val="black"/>
                </a:solidFill>
                <a:effectLst/>
                <a:uLnTx/>
                <a:uFillTx/>
              </a:rPr>
              <a:t>営業日</a:t>
            </a:r>
            <a:endParaRPr kumimoji="0" lang="en-US" altLang="ja-JP" sz="1236" b="1" i="0" u="none" strike="noStrike" kern="0" cap="none" spc="0" normalizeH="0" baseline="0" noProof="0" dirty="0">
              <a:ln>
                <a:noFill/>
              </a:ln>
              <a:solidFill>
                <a:prstClr val="black"/>
              </a:solidFill>
              <a:effectLst/>
              <a:uLnTx/>
              <a:uFillTx/>
            </a:endParaRPr>
          </a:p>
        </p:txBody>
      </p:sp>
      <p:sp>
        <p:nvSpPr>
          <p:cNvPr id="16" name="右大かっこ 15"/>
          <p:cNvSpPr/>
          <p:nvPr/>
        </p:nvSpPr>
        <p:spPr>
          <a:xfrm rot="5400000">
            <a:off x="7864821" y="-1086783"/>
            <a:ext cx="186175" cy="6178176"/>
          </a:xfrm>
          <a:prstGeom prst="rightBracket">
            <a:avLst>
              <a:gd name="adj" fmla="val 1616"/>
            </a:avLst>
          </a:prstGeom>
          <a:noFill/>
          <a:ln w="9525"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224" b="0" i="0" u="none" strike="noStrike" kern="0" cap="none" spc="0" normalizeH="0" baseline="0" noProof="0">
              <a:ln>
                <a:noFill/>
              </a:ln>
              <a:solidFill>
                <a:prstClr val="black"/>
              </a:solidFill>
              <a:effectLst/>
              <a:uLnTx/>
              <a:uFillTx/>
              <a:latin typeface="メイリオ"/>
              <a:ea typeface="メイリオ"/>
              <a:cs typeface="+mn-cs"/>
            </a:endParaRPr>
          </a:p>
        </p:txBody>
      </p:sp>
      <p:sp>
        <p:nvSpPr>
          <p:cNvPr id="17" name="ホームベース 8">
            <a:extLst>
              <a:ext uri="{FF2B5EF4-FFF2-40B4-BE49-F238E27FC236}">
                <a16:creationId xmlns:a16="http://schemas.microsoft.com/office/drawing/2014/main" id="{4326F00E-6D1A-494B-DB72-96A8AA0C53CC}"/>
              </a:ext>
            </a:extLst>
          </p:cNvPr>
          <p:cNvSpPr/>
          <p:nvPr/>
        </p:nvSpPr>
        <p:spPr>
          <a:xfrm>
            <a:off x="3216749" y="1011559"/>
            <a:ext cx="1941470" cy="876014"/>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 name="ホームベース 8">
            <a:extLst>
              <a:ext uri="{FF2B5EF4-FFF2-40B4-BE49-F238E27FC236}">
                <a16:creationId xmlns:a16="http://schemas.microsoft.com/office/drawing/2014/main" id="{B9AC3BCD-57F4-51C3-0796-5EAE54C19BB7}"/>
              </a:ext>
            </a:extLst>
          </p:cNvPr>
          <p:cNvSpPr/>
          <p:nvPr/>
        </p:nvSpPr>
        <p:spPr>
          <a:xfrm>
            <a:off x="2097664" y="1011963"/>
            <a:ext cx="1788974" cy="897450"/>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8" name="テキスト ボックス 17">
            <a:extLst>
              <a:ext uri="{FF2B5EF4-FFF2-40B4-BE49-F238E27FC236}">
                <a16:creationId xmlns:a16="http://schemas.microsoft.com/office/drawing/2014/main" id="{5B803DBA-D3B1-E4F0-F054-EB8EC5428C40}"/>
              </a:ext>
            </a:extLst>
          </p:cNvPr>
          <p:cNvSpPr txBox="1"/>
          <p:nvPr/>
        </p:nvSpPr>
        <p:spPr>
          <a:xfrm>
            <a:off x="2574448" y="1156901"/>
            <a:ext cx="1163816"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rPr>
              <a:t>❷クリエイティブ素材</a:t>
            </a:r>
            <a:endParaRPr kumimoji="0" lang="en-US" altLang="ja-JP" sz="12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kern="0" dirty="0">
                <a:solidFill>
                  <a:srgbClr val="FFFFFF"/>
                </a:solidFill>
              </a:rPr>
              <a:t>のご提供</a:t>
            </a:r>
            <a:endParaRPr kumimoji="0" lang="ja-JP" altLang="en-US" sz="1200" b="1" i="0" u="none" strike="noStrike" kern="0" cap="none" spc="0" normalizeH="0" baseline="0" noProof="0" dirty="0">
              <a:ln>
                <a:noFill/>
              </a:ln>
              <a:solidFill>
                <a:srgbClr val="FFFFFF"/>
              </a:solidFill>
              <a:effectLst/>
              <a:uLnTx/>
              <a:uFillTx/>
            </a:endParaRPr>
          </a:p>
        </p:txBody>
      </p:sp>
      <p:sp>
        <p:nvSpPr>
          <p:cNvPr id="20" name="正方形/長方形 19">
            <a:extLst>
              <a:ext uri="{FF2B5EF4-FFF2-40B4-BE49-F238E27FC236}">
                <a16:creationId xmlns:a16="http://schemas.microsoft.com/office/drawing/2014/main" id="{1EFC433A-8D9F-4F15-5C23-3203B208BD76}"/>
              </a:ext>
            </a:extLst>
          </p:cNvPr>
          <p:cNvSpPr/>
          <p:nvPr/>
        </p:nvSpPr>
        <p:spPr>
          <a:xfrm>
            <a:off x="3790106" y="1230218"/>
            <a:ext cx="1174511" cy="461665"/>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rPr>
              <a:t>❸提供素材の</a:t>
            </a:r>
            <a:endParaRPr kumimoji="0" lang="en-US" altLang="ja-JP" sz="1200"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kern="0" dirty="0">
                <a:solidFill>
                  <a:srgbClr val="FFFFFF"/>
                </a:solidFill>
              </a:rPr>
              <a:t>　</a:t>
            </a:r>
            <a:r>
              <a:rPr kumimoji="0" lang="ja-JP" altLang="en-US" sz="1200" b="1" i="0" u="none" strike="noStrike" kern="0" cap="none" spc="0" normalizeH="0" baseline="0" noProof="0" dirty="0">
                <a:ln>
                  <a:noFill/>
                </a:ln>
                <a:solidFill>
                  <a:srgbClr val="FFFFFF"/>
                </a:solidFill>
                <a:effectLst/>
                <a:uLnTx/>
                <a:uFillTx/>
              </a:rPr>
              <a:t>事前審査</a:t>
            </a:r>
          </a:p>
        </p:txBody>
      </p:sp>
      <p:sp>
        <p:nvSpPr>
          <p:cNvPr id="19" name="ホームベース 8">
            <a:extLst>
              <a:ext uri="{FF2B5EF4-FFF2-40B4-BE49-F238E27FC236}">
                <a16:creationId xmlns:a16="http://schemas.microsoft.com/office/drawing/2014/main" id="{55EAB5CA-432A-8D5E-8357-BDC8E677538F}"/>
              </a:ext>
            </a:extLst>
          </p:cNvPr>
          <p:cNvSpPr/>
          <p:nvPr/>
        </p:nvSpPr>
        <p:spPr>
          <a:xfrm>
            <a:off x="1290249" y="1005551"/>
            <a:ext cx="1435776" cy="897450"/>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1" name="テキスト ボックス 20">
            <a:extLst>
              <a:ext uri="{FF2B5EF4-FFF2-40B4-BE49-F238E27FC236}">
                <a16:creationId xmlns:a16="http://schemas.microsoft.com/office/drawing/2014/main" id="{858E7A87-B6A4-D051-42C4-7702A39DAD80}"/>
              </a:ext>
            </a:extLst>
          </p:cNvPr>
          <p:cNvSpPr txBox="1"/>
          <p:nvPr/>
        </p:nvSpPr>
        <p:spPr>
          <a:xfrm>
            <a:off x="1264360" y="1243886"/>
            <a:ext cx="1163816"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rPr>
              <a:t>➊事前</a:t>
            </a:r>
            <a:endParaRPr kumimoji="0" lang="en-US" altLang="ja-JP" sz="12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rPr>
              <a:t>提案可否</a:t>
            </a:r>
          </a:p>
        </p:txBody>
      </p:sp>
    </p:spTree>
    <p:extLst>
      <p:ext uri="{BB962C8B-B14F-4D97-AF65-F5344CB8AC3E}">
        <p14:creationId xmlns:p14="http://schemas.microsoft.com/office/powerpoint/2010/main" val="34872218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フリーフォーム 9">
            <a:extLst>
              <a:ext uri="{FF2B5EF4-FFF2-40B4-BE49-F238E27FC236}">
                <a16:creationId xmlns:a16="http://schemas.microsoft.com/office/drawing/2014/main" id="{165190D5-3F8E-8547-951C-9FEF7630D6F3}"/>
              </a:ext>
            </a:extLst>
          </p:cNvPr>
          <p:cNvSpPr/>
          <p:nvPr/>
        </p:nvSpPr>
        <p:spPr>
          <a:xfrm>
            <a:off x="1425298" y="1918328"/>
            <a:ext cx="9549602" cy="272572"/>
          </a:xfrm>
          <a:custGeom>
            <a:avLst/>
            <a:gdLst>
              <a:gd name="connsiteX0" fmla="*/ 0 w 233005"/>
              <a:gd name="connsiteY0" fmla="*/ 54514 h 272572"/>
              <a:gd name="connsiteX1" fmla="*/ 116503 w 233005"/>
              <a:gd name="connsiteY1" fmla="*/ 54514 h 272572"/>
              <a:gd name="connsiteX2" fmla="*/ 116503 w 233005"/>
              <a:gd name="connsiteY2" fmla="*/ 0 h 272572"/>
              <a:gd name="connsiteX3" fmla="*/ 233005 w 233005"/>
              <a:gd name="connsiteY3" fmla="*/ 136286 h 272572"/>
              <a:gd name="connsiteX4" fmla="*/ 116503 w 233005"/>
              <a:gd name="connsiteY4" fmla="*/ 272572 h 272572"/>
              <a:gd name="connsiteX5" fmla="*/ 116503 w 233005"/>
              <a:gd name="connsiteY5" fmla="*/ 218058 h 272572"/>
              <a:gd name="connsiteX6" fmla="*/ 0 w 233005"/>
              <a:gd name="connsiteY6" fmla="*/ 218058 h 272572"/>
              <a:gd name="connsiteX7" fmla="*/ 0 w 233005"/>
              <a:gd name="connsiteY7" fmla="*/ 54514 h 272572"/>
              <a:gd name="connsiteX0" fmla="*/ 0 w 6203075"/>
              <a:gd name="connsiteY0" fmla="*/ 54514 h 272572"/>
              <a:gd name="connsiteX1" fmla="*/ 6086573 w 6203075"/>
              <a:gd name="connsiteY1" fmla="*/ 54514 h 272572"/>
              <a:gd name="connsiteX2" fmla="*/ 6086573 w 6203075"/>
              <a:gd name="connsiteY2" fmla="*/ 0 h 272572"/>
              <a:gd name="connsiteX3" fmla="*/ 6203075 w 6203075"/>
              <a:gd name="connsiteY3" fmla="*/ 136286 h 272572"/>
              <a:gd name="connsiteX4" fmla="*/ 6086573 w 6203075"/>
              <a:gd name="connsiteY4" fmla="*/ 272572 h 272572"/>
              <a:gd name="connsiteX5" fmla="*/ 6086573 w 6203075"/>
              <a:gd name="connsiteY5" fmla="*/ 218058 h 272572"/>
              <a:gd name="connsiteX6" fmla="*/ 5970070 w 6203075"/>
              <a:gd name="connsiteY6" fmla="*/ 218058 h 272572"/>
              <a:gd name="connsiteX7" fmla="*/ 0 w 6203075"/>
              <a:gd name="connsiteY7" fmla="*/ 54514 h 272572"/>
              <a:gd name="connsiteX0" fmla="*/ 0 w 6203075"/>
              <a:gd name="connsiteY0" fmla="*/ 54514 h 272572"/>
              <a:gd name="connsiteX1" fmla="*/ 6086573 w 6203075"/>
              <a:gd name="connsiteY1" fmla="*/ 54514 h 272572"/>
              <a:gd name="connsiteX2" fmla="*/ 6086573 w 6203075"/>
              <a:gd name="connsiteY2" fmla="*/ 0 h 272572"/>
              <a:gd name="connsiteX3" fmla="*/ 6203075 w 6203075"/>
              <a:gd name="connsiteY3" fmla="*/ 136286 h 272572"/>
              <a:gd name="connsiteX4" fmla="*/ 6086573 w 6203075"/>
              <a:gd name="connsiteY4" fmla="*/ 272572 h 272572"/>
              <a:gd name="connsiteX5" fmla="*/ 6086573 w 6203075"/>
              <a:gd name="connsiteY5" fmla="*/ 218058 h 272572"/>
              <a:gd name="connsiteX6" fmla="*/ 0 w 6203075"/>
              <a:gd name="connsiteY6" fmla="*/ 171165 h 272572"/>
              <a:gd name="connsiteX7" fmla="*/ 0 w 6203075"/>
              <a:gd name="connsiteY7" fmla="*/ 54514 h 272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03075" h="272572">
                <a:moveTo>
                  <a:pt x="0" y="54514"/>
                </a:moveTo>
                <a:lnTo>
                  <a:pt x="6086573" y="54514"/>
                </a:lnTo>
                <a:lnTo>
                  <a:pt x="6086573" y="0"/>
                </a:lnTo>
                <a:lnTo>
                  <a:pt x="6203075" y="136286"/>
                </a:lnTo>
                <a:lnTo>
                  <a:pt x="6086573" y="272572"/>
                </a:lnTo>
                <a:lnTo>
                  <a:pt x="6086573" y="218058"/>
                </a:lnTo>
                <a:lnTo>
                  <a:pt x="0" y="171165"/>
                </a:lnTo>
                <a:lnTo>
                  <a:pt x="0" y="54514"/>
                </a:lnTo>
                <a:close/>
              </a:path>
            </a:pathLst>
          </a:custGeom>
          <a:solidFill>
            <a:schemeClr val="bg1">
              <a:lumMod val="75000"/>
            </a:schemeClr>
          </a:solidFill>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0" tIns="54514" rIns="69901" bIns="54514" numCol="1" spcCol="1270" anchor="ctr" anchorCtr="0">
            <a:noAutofit/>
          </a:bodyPr>
          <a:lstStyle/>
          <a:p>
            <a:pPr marL="0" lvl="0" indent="0" algn="ctr" defTabSz="311150">
              <a:lnSpc>
                <a:spcPct val="90000"/>
              </a:lnSpc>
              <a:spcBef>
                <a:spcPct val="0"/>
              </a:spcBef>
              <a:spcAft>
                <a:spcPct val="35000"/>
              </a:spcAft>
              <a:buNone/>
            </a:pPr>
            <a:endParaRPr kumimoji="1" lang="ja-JP" altLang="en-US" sz="700" kern="1200"/>
          </a:p>
        </p:txBody>
      </p:sp>
      <p:sp>
        <p:nvSpPr>
          <p:cNvPr id="3" name="テキスト プレースホルダー 2"/>
          <p:cNvSpPr>
            <a:spLocks noGrp="1"/>
          </p:cNvSpPr>
          <p:nvPr>
            <p:ph type="body" sz="quarter" idx="11"/>
          </p:nvPr>
        </p:nvSpPr>
        <p:spPr>
          <a:xfrm>
            <a:off x="334963" y="116632"/>
            <a:ext cx="9759950" cy="701949"/>
          </a:xfrm>
        </p:spPr>
        <p:txBody>
          <a:bodyPr/>
          <a:lstStyle/>
          <a:p>
            <a:r>
              <a:rPr lang="ja-JP" altLang="en-US" dirty="0"/>
              <a:t>詳細実施フロー</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8" name="フリーフォーム 7">
            <a:extLst>
              <a:ext uri="{FF2B5EF4-FFF2-40B4-BE49-F238E27FC236}">
                <a16:creationId xmlns:a16="http://schemas.microsoft.com/office/drawing/2014/main" id="{F86B9A88-C2A9-6A45-9F21-5223D816C4DC}"/>
              </a:ext>
            </a:extLst>
          </p:cNvPr>
          <p:cNvSpPr/>
          <p:nvPr/>
        </p:nvSpPr>
        <p:spPr>
          <a:xfrm>
            <a:off x="1241377" y="1145144"/>
            <a:ext cx="1146559"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r>
              <a:rPr kumimoji="1" lang="ja-JP" altLang="en-US" sz="1600" b="1" kern="1200"/>
              <a:t>　</a:t>
            </a:r>
            <a:endParaRPr kumimoji="1" lang="en-US" altLang="ja-JP" sz="1600" b="1" kern="1200" dirty="0"/>
          </a:p>
          <a:p>
            <a:pPr marL="0" lvl="0" indent="0" algn="ctr" defTabSz="444500">
              <a:lnSpc>
                <a:spcPct val="90000"/>
              </a:lnSpc>
              <a:spcBef>
                <a:spcPct val="0"/>
              </a:spcBef>
              <a:spcAft>
                <a:spcPct val="35000"/>
              </a:spcAft>
              <a:buNone/>
            </a:pPr>
            <a:endParaRPr kumimoji="1" lang="ja-JP" altLang="en-US" sz="1600" b="1" kern="1200" dirty="0"/>
          </a:p>
        </p:txBody>
      </p:sp>
      <p:sp>
        <p:nvSpPr>
          <p:cNvPr id="11" name="フリーフォーム 10">
            <a:extLst>
              <a:ext uri="{FF2B5EF4-FFF2-40B4-BE49-F238E27FC236}">
                <a16:creationId xmlns:a16="http://schemas.microsoft.com/office/drawing/2014/main" id="{33A4093C-40D1-8641-A063-3DD12CB92BC7}"/>
              </a:ext>
            </a:extLst>
          </p:cNvPr>
          <p:cNvSpPr/>
          <p:nvPr/>
        </p:nvSpPr>
        <p:spPr>
          <a:xfrm>
            <a:off x="3772343" y="1145143"/>
            <a:ext cx="1285040"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ja-JP" altLang="en-US" sz="800" b="1" kern="1200" dirty="0"/>
          </a:p>
        </p:txBody>
      </p:sp>
      <p:sp>
        <p:nvSpPr>
          <p:cNvPr id="25" name="フリーフォーム 24">
            <a:extLst>
              <a:ext uri="{FF2B5EF4-FFF2-40B4-BE49-F238E27FC236}">
                <a16:creationId xmlns:a16="http://schemas.microsoft.com/office/drawing/2014/main" id="{4002C5A9-46B7-5947-9935-18DD36F80870}"/>
              </a:ext>
            </a:extLst>
          </p:cNvPr>
          <p:cNvSpPr/>
          <p:nvPr/>
        </p:nvSpPr>
        <p:spPr>
          <a:xfrm>
            <a:off x="5131824" y="1116764"/>
            <a:ext cx="1336516"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en-US" altLang="ja-JP" sz="1050" b="1" kern="1200" dirty="0"/>
          </a:p>
        </p:txBody>
      </p:sp>
      <p:sp>
        <p:nvSpPr>
          <p:cNvPr id="27" name="フリーフォーム 26">
            <a:extLst>
              <a:ext uri="{FF2B5EF4-FFF2-40B4-BE49-F238E27FC236}">
                <a16:creationId xmlns:a16="http://schemas.microsoft.com/office/drawing/2014/main" id="{E36C5ACD-DE01-FE4E-8004-40A85C9AC934}"/>
              </a:ext>
            </a:extLst>
          </p:cNvPr>
          <p:cNvSpPr/>
          <p:nvPr/>
        </p:nvSpPr>
        <p:spPr>
          <a:xfrm>
            <a:off x="6545673" y="1107863"/>
            <a:ext cx="1299535"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en-US" altLang="ja-JP" sz="1050" b="1" kern="1200" dirty="0"/>
          </a:p>
        </p:txBody>
      </p:sp>
      <p:sp>
        <p:nvSpPr>
          <p:cNvPr id="29" name="フリーフォーム 28">
            <a:extLst>
              <a:ext uri="{FF2B5EF4-FFF2-40B4-BE49-F238E27FC236}">
                <a16:creationId xmlns:a16="http://schemas.microsoft.com/office/drawing/2014/main" id="{1ABAB849-22EC-8449-89FC-23943795F3F4}"/>
              </a:ext>
            </a:extLst>
          </p:cNvPr>
          <p:cNvSpPr/>
          <p:nvPr/>
        </p:nvSpPr>
        <p:spPr>
          <a:xfrm>
            <a:off x="7931654" y="1124145"/>
            <a:ext cx="1381343"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ja-JP" altLang="en-US" sz="1100" b="1" kern="1200" dirty="0"/>
          </a:p>
        </p:txBody>
      </p:sp>
      <p:sp>
        <p:nvSpPr>
          <p:cNvPr id="31" name="フリーフォーム 30">
            <a:extLst>
              <a:ext uri="{FF2B5EF4-FFF2-40B4-BE49-F238E27FC236}">
                <a16:creationId xmlns:a16="http://schemas.microsoft.com/office/drawing/2014/main" id="{3639820F-E33F-4D4A-AD80-3DE1EE9B44C6}"/>
              </a:ext>
            </a:extLst>
          </p:cNvPr>
          <p:cNvSpPr/>
          <p:nvPr/>
        </p:nvSpPr>
        <p:spPr>
          <a:xfrm>
            <a:off x="9399444" y="1105701"/>
            <a:ext cx="1234666"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ja-JP" altLang="en-US" sz="1050" b="1" kern="1200" dirty="0"/>
          </a:p>
        </p:txBody>
      </p:sp>
      <p:sp>
        <p:nvSpPr>
          <p:cNvPr id="33" name="フリーフォーム 32">
            <a:extLst>
              <a:ext uri="{FF2B5EF4-FFF2-40B4-BE49-F238E27FC236}">
                <a16:creationId xmlns:a16="http://schemas.microsoft.com/office/drawing/2014/main" id="{B299F209-CEE2-D948-A989-538799112B5F}"/>
              </a:ext>
            </a:extLst>
          </p:cNvPr>
          <p:cNvSpPr/>
          <p:nvPr/>
        </p:nvSpPr>
        <p:spPr>
          <a:xfrm>
            <a:off x="10916512" y="1084430"/>
            <a:ext cx="908332"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bg1">
              <a:lumMod val="8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r>
              <a:rPr kumimoji="1" lang="ja-JP" altLang="en-US" sz="1400" b="1" kern="1200" dirty="0">
                <a:solidFill>
                  <a:schemeClr val="tx1"/>
                </a:solidFill>
              </a:rPr>
              <a:t>掲載開始</a:t>
            </a:r>
          </a:p>
        </p:txBody>
      </p:sp>
      <p:sp>
        <p:nvSpPr>
          <p:cNvPr id="19" name="テキスト ボックス 18"/>
          <p:cNvSpPr txBox="1"/>
          <p:nvPr/>
        </p:nvSpPr>
        <p:spPr>
          <a:xfrm>
            <a:off x="1305236" y="4539040"/>
            <a:ext cx="1030225" cy="1692771"/>
          </a:xfrm>
          <a:prstGeom prst="rect">
            <a:avLst/>
          </a:prstGeom>
          <a:noFill/>
        </p:spPr>
        <p:txBody>
          <a:bodyPr wrap="square" rtlCol="0">
            <a:spAutoFit/>
          </a:bodyPr>
          <a:lstStyle/>
          <a:p>
            <a:pPr algn="l"/>
            <a:r>
              <a:rPr lang="ja-JP" altLang="en-US" sz="800" dirty="0"/>
              <a:t>▶︎</a:t>
            </a:r>
            <a:r>
              <a:rPr kumimoji="1" lang="ja-JP" altLang="en-US" sz="800" b="1" dirty="0"/>
              <a:t>代理店様</a:t>
            </a:r>
            <a:r>
              <a:rPr kumimoji="1" lang="ja-JP" altLang="en-US" sz="800" dirty="0"/>
              <a:t>からメールにてヤフー営業に連絡。</a:t>
            </a:r>
            <a:endParaRPr kumimoji="1" lang="en-US" altLang="ja-JP" sz="800" dirty="0"/>
          </a:p>
          <a:p>
            <a:pPr algn="l"/>
            <a:endParaRPr lang="en-US" altLang="ja-JP" sz="800" dirty="0"/>
          </a:p>
          <a:p>
            <a:r>
              <a:rPr lang="ja-JP" altLang="en-US" sz="800" dirty="0"/>
              <a:t>▶︎ヤフー</a:t>
            </a:r>
            <a:r>
              <a:rPr kumimoji="1" lang="ja-JP" altLang="en-US" sz="800" b="1" dirty="0"/>
              <a:t>営業</a:t>
            </a:r>
            <a:r>
              <a:rPr kumimoji="1" lang="ja-JP" altLang="en-US" sz="800" dirty="0"/>
              <a:t>は社内にて申請。</a:t>
            </a:r>
            <a:endParaRPr kumimoji="1" lang="en-US" altLang="ja-JP" sz="800" dirty="0"/>
          </a:p>
          <a:p>
            <a:pPr algn="l"/>
            <a:endParaRPr lang="en-US" altLang="ja-JP" sz="800" dirty="0"/>
          </a:p>
          <a:p>
            <a:r>
              <a:rPr lang="ja-JP" altLang="en-US" sz="800" dirty="0"/>
              <a:t>▶︎ヤフー</a:t>
            </a:r>
            <a:r>
              <a:rPr kumimoji="1" lang="ja-JP" altLang="en-US" sz="800" b="1" dirty="0"/>
              <a:t>制作</a:t>
            </a:r>
            <a:r>
              <a:rPr kumimoji="1" lang="ja-JP" altLang="en-US" sz="800" dirty="0"/>
              <a:t>から</a:t>
            </a:r>
            <a:r>
              <a:rPr kumimoji="1" lang="ja-JP" altLang="en-US" sz="800" b="1" dirty="0"/>
              <a:t>営業宛に</a:t>
            </a:r>
            <a:r>
              <a:rPr kumimoji="1" lang="ja-JP" altLang="en-US" sz="800" dirty="0"/>
              <a:t>可否結果の回答が来る。</a:t>
            </a:r>
            <a:endParaRPr kumimoji="1" lang="en-US" altLang="ja-JP" sz="800" dirty="0"/>
          </a:p>
          <a:p>
            <a:r>
              <a:rPr lang="ja-JP" altLang="en-US" sz="800" dirty="0"/>
              <a:t>ヤフー</a:t>
            </a:r>
            <a:r>
              <a:rPr lang="ja-JP" altLang="en-US" sz="800" b="1" dirty="0"/>
              <a:t>営業</a:t>
            </a:r>
            <a:r>
              <a:rPr lang="ja-JP" altLang="en-US" sz="800" dirty="0"/>
              <a:t>は</a:t>
            </a:r>
            <a:r>
              <a:rPr lang="ja-JP" altLang="en-US" sz="800" b="1" dirty="0"/>
              <a:t>代理店様</a:t>
            </a:r>
            <a:r>
              <a:rPr lang="ja-JP" altLang="en-US" sz="800" dirty="0"/>
              <a:t>に回答の結果をご連絡する。</a:t>
            </a:r>
            <a:endParaRPr kumimoji="1" lang="ja-JP" altLang="en-US" sz="800" dirty="0"/>
          </a:p>
        </p:txBody>
      </p:sp>
      <p:sp>
        <p:nvSpPr>
          <p:cNvPr id="20" name="テキスト ボックス 19"/>
          <p:cNvSpPr txBox="1"/>
          <p:nvPr/>
        </p:nvSpPr>
        <p:spPr>
          <a:xfrm>
            <a:off x="5266460" y="4477484"/>
            <a:ext cx="1226554" cy="1815882"/>
          </a:xfrm>
          <a:prstGeom prst="rect">
            <a:avLst/>
          </a:prstGeom>
          <a:noFill/>
        </p:spPr>
        <p:txBody>
          <a:bodyPr wrap="square" rtlCol="0">
            <a:spAutoFit/>
          </a:bodyPr>
          <a:lstStyle/>
          <a:p>
            <a:pPr algn="l"/>
            <a:r>
              <a:rPr lang="ja-JP" altLang="en-US" sz="800" dirty="0"/>
              <a:t>▶︎</a:t>
            </a:r>
            <a:r>
              <a:rPr kumimoji="1" lang="ja-JP" altLang="en-US" sz="800" b="1" dirty="0"/>
              <a:t>代理店様</a:t>
            </a:r>
            <a:r>
              <a:rPr kumimoji="1" lang="ja-JP" altLang="en-US" sz="800" dirty="0"/>
              <a:t>が広告管理ツールにて誘導広告（ブランドパネル）</a:t>
            </a:r>
            <a:endParaRPr kumimoji="1" lang="en-US" altLang="ja-JP" sz="800" dirty="0"/>
          </a:p>
          <a:p>
            <a:pPr algn="l"/>
            <a:r>
              <a:rPr kumimoji="1" lang="ja-JP" altLang="en-US" sz="800" dirty="0"/>
              <a:t>を予約。</a:t>
            </a:r>
            <a:endParaRPr kumimoji="1" lang="en-US" altLang="ja-JP" sz="800" dirty="0"/>
          </a:p>
          <a:p>
            <a:pPr algn="l"/>
            <a:endParaRPr lang="en-US" altLang="ja-JP" sz="800" dirty="0"/>
          </a:p>
          <a:p>
            <a:r>
              <a:rPr lang="ja-JP" altLang="en-US" sz="800" dirty="0"/>
              <a:t>▶︎</a:t>
            </a:r>
            <a:r>
              <a:rPr lang="ja-JP" altLang="en-US" sz="800" b="1" dirty="0"/>
              <a:t>代理店様</a:t>
            </a:r>
            <a:r>
              <a:rPr lang="ja-JP" altLang="en-US" sz="800" dirty="0"/>
              <a:t>がトップページカスタマイズの申し込みを行う。</a:t>
            </a:r>
            <a:endParaRPr lang="en-US" altLang="ja-JP" sz="800" dirty="0"/>
          </a:p>
          <a:p>
            <a:r>
              <a:rPr lang="ja-JP" altLang="en-US" sz="800" dirty="0">
                <a:hlinkClick r:id="rId3"/>
              </a:rPr>
              <a:t>リンク</a:t>
            </a:r>
            <a:br>
              <a:rPr lang="en-US" altLang="ja-JP" sz="800" dirty="0"/>
            </a:br>
            <a:r>
              <a:rPr lang="ja-JP" altLang="en-US" sz="800" dirty="0"/>
              <a:t>エージェンシーポータルの「予約型：広告配信費以外のお申込み」から申込。</a:t>
            </a:r>
            <a:endParaRPr lang="en-US" altLang="ja-JP" sz="800" dirty="0"/>
          </a:p>
          <a:p>
            <a:endParaRPr lang="en-US" altLang="ja-JP" sz="800" dirty="0"/>
          </a:p>
        </p:txBody>
      </p:sp>
      <p:sp>
        <p:nvSpPr>
          <p:cNvPr id="22" name="テキスト ボックス 21"/>
          <p:cNvSpPr txBox="1"/>
          <p:nvPr/>
        </p:nvSpPr>
        <p:spPr>
          <a:xfrm>
            <a:off x="2593169" y="4530479"/>
            <a:ext cx="996034" cy="1938992"/>
          </a:xfrm>
          <a:prstGeom prst="rect">
            <a:avLst/>
          </a:prstGeom>
          <a:noFill/>
        </p:spPr>
        <p:txBody>
          <a:bodyPr wrap="square" rtlCol="0">
            <a:spAutoFit/>
          </a:bodyPr>
          <a:lstStyle/>
          <a:p>
            <a:r>
              <a:rPr lang="ja-JP" altLang="en-US" sz="800" dirty="0"/>
              <a:t>▶︎</a:t>
            </a:r>
            <a:r>
              <a:rPr lang="ja-JP" altLang="en-US" sz="800" b="1" dirty="0"/>
              <a:t>代理店様</a:t>
            </a:r>
            <a:r>
              <a:rPr lang="ja-JP" altLang="en-US" sz="800" dirty="0"/>
              <a:t>からメールにてヤフー</a:t>
            </a:r>
            <a:r>
              <a:rPr lang="ja-JP" altLang="en-US" sz="800" b="1" dirty="0"/>
              <a:t>営業</a:t>
            </a:r>
            <a:r>
              <a:rPr lang="ja-JP" altLang="en-US" sz="800" dirty="0"/>
              <a:t>に連絡。</a:t>
            </a:r>
            <a:endParaRPr lang="en-US" altLang="ja-JP" sz="800" dirty="0"/>
          </a:p>
          <a:p>
            <a:pPr algn="l"/>
            <a:endParaRPr lang="en-US" altLang="ja-JP" sz="800" dirty="0"/>
          </a:p>
          <a:p>
            <a:r>
              <a:rPr lang="ja-JP" altLang="en-US" sz="800" dirty="0"/>
              <a:t>▶︎ヤフー</a:t>
            </a:r>
            <a:r>
              <a:rPr kumimoji="1" lang="ja-JP" altLang="en-US" sz="800" b="1" dirty="0"/>
              <a:t>営業</a:t>
            </a:r>
            <a:r>
              <a:rPr kumimoji="1" lang="ja-JP" altLang="en-US" sz="800" dirty="0"/>
              <a:t>は</a:t>
            </a:r>
            <a:r>
              <a:rPr lang="ja-JP" altLang="en-US" sz="800" dirty="0"/>
              <a:t>事前提案可否のチケットのやり取りに続ける形で、</a:t>
            </a:r>
            <a:r>
              <a:rPr kumimoji="1" lang="ja-JP" altLang="en-US" sz="800" dirty="0"/>
              <a:t>ヤフー</a:t>
            </a:r>
            <a:r>
              <a:rPr kumimoji="1" lang="ja-JP" altLang="en-US" sz="800" b="1" dirty="0"/>
              <a:t>制作宛</a:t>
            </a:r>
            <a:r>
              <a:rPr kumimoji="1" lang="ja-JP" altLang="en-US" sz="800" dirty="0"/>
              <a:t>に「素材提供」ページの内容及び</a:t>
            </a:r>
            <a:r>
              <a:rPr lang="ja-JP" altLang="en-US" sz="800" dirty="0"/>
              <a:t>クリエイティブ素材を連絡。制作担当者をメンションしてください。</a:t>
            </a:r>
            <a:endParaRPr lang="en-US" altLang="ja-JP" sz="800" dirty="0"/>
          </a:p>
        </p:txBody>
      </p:sp>
      <p:sp>
        <p:nvSpPr>
          <p:cNvPr id="9" name="テキスト ボックス 8"/>
          <p:cNvSpPr txBox="1"/>
          <p:nvPr/>
        </p:nvSpPr>
        <p:spPr>
          <a:xfrm>
            <a:off x="7978077" y="4477484"/>
            <a:ext cx="1360026" cy="1077218"/>
          </a:xfrm>
          <a:prstGeom prst="rect">
            <a:avLst/>
          </a:prstGeom>
          <a:noFill/>
        </p:spPr>
        <p:txBody>
          <a:bodyPr wrap="square" rtlCol="0">
            <a:spAutoFit/>
          </a:bodyPr>
          <a:lstStyle/>
          <a:p>
            <a:r>
              <a:rPr lang="ja-JP" altLang="en-US" sz="800" dirty="0"/>
              <a:t>▶︎ヤフー</a:t>
            </a:r>
            <a:r>
              <a:rPr lang="ja-JP" altLang="en-US" sz="800" b="1" dirty="0"/>
              <a:t>制作</a:t>
            </a:r>
            <a:r>
              <a:rPr lang="ja-JP" altLang="en-US" sz="800" dirty="0"/>
              <a:t>が</a:t>
            </a:r>
            <a:endParaRPr lang="en-US" altLang="ja-JP" sz="800" dirty="0"/>
          </a:p>
          <a:p>
            <a:r>
              <a:rPr lang="ja-JP" altLang="en-US" sz="800" dirty="0"/>
              <a:t>演出の組み込み・実装・本番</a:t>
            </a:r>
            <a:r>
              <a:rPr lang="en-US" altLang="ja-JP" sz="800" dirty="0"/>
              <a:t>URL</a:t>
            </a:r>
            <a:r>
              <a:rPr lang="ja-JP" altLang="en-US" sz="800" dirty="0"/>
              <a:t>を発行。</a:t>
            </a:r>
            <a:endParaRPr lang="en-US" altLang="ja-JP" sz="800" dirty="0"/>
          </a:p>
          <a:p>
            <a:endParaRPr lang="en-US" altLang="ja-JP" sz="800" dirty="0"/>
          </a:p>
          <a:p>
            <a:r>
              <a:rPr kumimoji="0" lang="ja-JP" altLang="en-US" sz="800" kern="0" dirty="0">
                <a:solidFill>
                  <a:prstClr val="black"/>
                </a:solidFill>
              </a:rPr>
              <a:t>ヤフー</a:t>
            </a:r>
            <a:r>
              <a:rPr lang="ja-JP" altLang="en-US" sz="800" dirty="0"/>
              <a:t>営業から代理店様にメールにてご連絡をします。</a:t>
            </a:r>
            <a:endParaRPr kumimoji="0" lang="ja-JP" altLang="en-US" sz="800" kern="0" dirty="0">
              <a:solidFill>
                <a:prstClr val="black">
                  <a:lumMod val="65000"/>
                  <a:lumOff val="35000"/>
                </a:prstClr>
              </a:solidFill>
            </a:endParaRPr>
          </a:p>
          <a:p>
            <a:endParaRPr lang="en-US" altLang="ja-JP" sz="800" dirty="0"/>
          </a:p>
        </p:txBody>
      </p:sp>
      <p:sp>
        <p:nvSpPr>
          <p:cNvPr id="2" name="正方形/長方形 1"/>
          <p:cNvSpPr/>
          <p:nvPr/>
        </p:nvSpPr>
        <p:spPr>
          <a:xfrm>
            <a:off x="6721991" y="4465999"/>
            <a:ext cx="1123217" cy="1200329"/>
          </a:xfrm>
          <a:prstGeom prst="rect">
            <a:avLst/>
          </a:prstGeom>
        </p:spPr>
        <p:txBody>
          <a:bodyPr wrap="square">
            <a:spAutoFit/>
          </a:bodyPr>
          <a:lstStyle/>
          <a:p>
            <a:r>
              <a:rPr lang="ja-JP" altLang="en-US" sz="800" dirty="0"/>
              <a:t>▶︎ヤフー</a:t>
            </a:r>
            <a:r>
              <a:rPr lang="ja-JP" altLang="en-US" sz="800" b="1" dirty="0"/>
              <a:t>営業</a:t>
            </a:r>
            <a:r>
              <a:rPr lang="ja-JP" altLang="en-US" sz="800" dirty="0"/>
              <a:t>が</a:t>
            </a:r>
            <a:endParaRPr lang="en-US" altLang="ja-JP" sz="800" dirty="0"/>
          </a:p>
          <a:p>
            <a:r>
              <a:rPr lang="ja-JP" altLang="en-US" sz="800" dirty="0"/>
              <a:t>入稿前審査のチケットのやり取りに続ける形で、誘導広告のアカウント情報を連携する。</a:t>
            </a:r>
            <a:endParaRPr lang="en-US" altLang="ja-JP" sz="800" dirty="0"/>
          </a:p>
          <a:p>
            <a:endParaRPr lang="en-US" altLang="ja-JP" sz="800" dirty="0"/>
          </a:p>
          <a:p>
            <a:endParaRPr lang="en-US" altLang="ja-JP" sz="800" dirty="0"/>
          </a:p>
          <a:p>
            <a:endParaRPr lang="en-US" altLang="ja-JP" sz="800" dirty="0"/>
          </a:p>
        </p:txBody>
      </p:sp>
      <p:graphicFrame>
        <p:nvGraphicFramePr>
          <p:cNvPr id="7" name="表 6"/>
          <p:cNvGraphicFramePr>
            <a:graphicFrameLocks noGrp="1"/>
          </p:cNvGraphicFramePr>
          <p:nvPr/>
        </p:nvGraphicFramePr>
        <p:xfrm>
          <a:off x="334963" y="2926253"/>
          <a:ext cx="10299146" cy="1426622"/>
        </p:xfrm>
        <a:graphic>
          <a:graphicData uri="http://schemas.openxmlformats.org/drawingml/2006/table">
            <a:tbl>
              <a:tblPr firstRow="1" bandRow="1">
                <a:tableStyleId>{8A107856-5554-42FB-B03E-39F5DBC370BA}</a:tableStyleId>
              </a:tblPr>
              <a:tblGrid>
                <a:gridCol w="855692">
                  <a:extLst>
                    <a:ext uri="{9D8B030D-6E8A-4147-A177-3AD203B41FA5}">
                      <a16:colId xmlns:a16="http://schemas.microsoft.com/office/drawing/2014/main" val="3125572780"/>
                    </a:ext>
                  </a:extLst>
                </a:gridCol>
                <a:gridCol w="1204137">
                  <a:extLst>
                    <a:ext uri="{9D8B030D-6E8A-4147-A177-3AD203B41FA5}">
                      <a16:colId xmlns:a16="http://schemas.microsoft.com/office/drawing/2014/main" val="2761031546"/>
                    </a:ext>
                  </a:extLst>
                </a:gridCol>
                <a:gridCol w="1448227">
                  <a:extLst>
                    <a:ext uri="{9D8B030D-6E8A-4147-A177-3AD203B41FA5}">
                      <a16:colId xmlns:a16="http://schemas.microsoft.com/office/drawing/2014/main" val="1558425992"/>
                    </a:ext>
                  </a:extLst>
                </a:gridCol>
                <a:gridCol w="1338601">
                  <a:extLst>
                    <a:ext uri="{9D8B030D-6E8A-4147-A177-3AD203B41FA5}">
                      <a16:colId xmlns:a16="http://schemas.microsoft.com/office/drawing/2014/main" val="228179975"/>
                    </a:ext>
                  </a:extLst>
                </a:gridCol>
                <a:gridCol w="1438292">
                  <a:extLst>
                    <a:ext uri="{9D8B030D-6E8A-4147-A177-3AD203B41FA5}">
                      <a16:colId xmlns:a16="http://schemas.microsoft.com/office/drawing/2014/main" val="2565947098"/>
                    </a:ext>
                  </a:extLst>
                </a:gridCol>
                <a:gridCol w="1315370">
                  <a:extLst>
                    <a:ext uri="{9D8B030D-6E8A-4147-A177-3AD203B41FA5}">
                      <a16:colId xmlns:a16="http://schemas.microsoft.com/office/drawing/2014/main" val="3801570467"/>
                    </a:ext>
                  </a:extLst>
                </a:gridCol>
                <a:gridCol w="1401078">
                  <a:extLst>
                    <a:ext uri="{9D8B030D-6E8A-4147-A177-3AD203B41FA5}">
                      <a16:colId xmlns:a16="http://schemas.microsoft.com/office/drawing/2014/main" val="2586618139"/>
                    </a:ext>
                  </a:extLst>
                </a:gridCol>
                <a:gridCol w="1297749">
                  <a:extLst>
                    <a:ext uri="{9D8B030D-6E8A-4147-A177-3AD203B41FA5}">
                      <a16:colId xmlns:a16="http://schemas.microsoft.com/office/drawing/2014/main" val="999247424"/>
                    </a:ext>
                  </a:extLst>
                </a:gridCol>
              </a:tblGrid>
              <a:tr h="468927">
                <a:tc>
                  <a:txBody>
                    <a:bodyPr/>
                    <a:lstStyle/>
                    <a:p>
                      <a:pPr algn="ctr"/>
                      <a:endParaRPr kumimoji="1" lang="ja-JP" altLang="en-US" sz="800" b="1" dirty="0"/>
                    </a:p>
                  </a:txBody>
                  <a:tcPr anchor="ctr">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algn="ctr"/>
                      <a:endParaRPr kumimoji="1" lang="ja-JP" altLang="en-US" sz="1200" dirty="0"/>
                    </a:p>
                  </a:txBody>
                  <a:tcPr anchor="ctr">
                    <a:noFill/>
                  </a:tcPr>
                </a:tc>
                <a:tc>
                  <a:txBody>
                    <a:bodyPr/>
                    <a:lstStyle/>
                    <a:p>
                      <a:pPr algn="ctr"/>
                      <a:endParaRPr kumimoji="1" lang="ja-JP" altLang="en-US" sz="1200" dirty="0"/>
                    </a:p>
                  </a:txBody>
                  <a:tcPr anchor="ctr">
                    <a:noFill/>
                  </a:tcPr>
                </a:tc>
                <a:extLst>
                  <a:ext uri="{0D108BD9-81ED-4DB2-BD59-A6C34878D82A}">
                    <a16:rowId xmlns:a16="http://schemas.microsoft.com/office/drawing/2014/main" val="3011334026"/>
                  </a:ext>
                </a:extLst>
              </a:tr>
              <a:tr h="458377">
                <a:tc>
                  <a:txBody>
                    <a:bodyPr/>
                    <a:lstStyle/>
                    <a:p>
                      <a:pPr algn="ctr"/>
                      <a:endParaRPr kumimoji="1" lang="ja-JP" altLang="en-US" sz="800" b="1" dirty="0"/>
                    </a:p>
                  </a:txBody>
                  <a:tcPr anchor="ctr">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extLst>
                  <a:ext uri="{0D108BD9-81ED-4DB2-BD59-A6C34878D82A}">
                    <a16:rowId xmlns:a16="http://schemas.microsoft.com/office/drawing/2014/main" val="3244020300"/>
                  </a:ext>
                </a:extLst>
              </a:tr>
              <a:tr h="499318">
                <a:tc>
                  <a:txBody>
                    <a:bodyPr/>
                    <a:lstStyle/>
                    <a:p>
                      <a:pPr algn="ctr"/>
                      <a:endParaRPr kumimoji="1" lang="ja-JP" altLang="en-US" sz="800" b="1" dirty="0"/>
                    </a:p>
                  </a:txBody>
                  <a:tcPr anchor="ctr">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extLst>
                  <a:ext uri="{0D108BD9-81ED-4DB2-BD59-A6C34878D82A}">
                    <a16:rowId xmlns:a16="http://schemas.microsoft.com/office/drawing/2014/main" val="1483360466"/>
                  </a:ext>
                </a:extLst>
              </a:tr>
            </a:tbl>
          </a:graphicData>
        </a:graphic>
      </p:graphicFrame>
      <p:sp>
        <p:nvSpPr>
          <p:cNvPr id="13" name="テキスト ボックス 12"/>
          <p:cNvSpPr txBox="1"/>
          <p:nvPr/>
        </p:nvSpPr>
        <p:spPr>
          <a:xfrm>
            <a:off x="9373555" y="4465999"/>
            <a:ext cx="1391300" cy="1692771"/>
          </a:xfrm>
          <a:prstGeom prst="rect">
            <a:avLst/>
          </a:prstGeom>
          <a:noFill/>
        </p:spPr>
        <p:txBody>
          <a:bodyPr wrap="square" rtlCol="0">
            <a:spAutoFit/>
          </a:bodyPr>
          <a:lstStyle/>
          <a:p>
            <a:r>
              <a:rPr lang="ja-JP" altLang="en-US" sz="800" dirty="0"/>
              <a:t>▶︎ヤフー</a:t>
            </a:r>
            <a:r>
              <a:rPr lang="ja-JP" altLang="en-US" sz="800" b="1" dirty="0"/>
              <a:t>営業</a:t>
            </a:r>
            <a:r>
              <a:rPr lang="ja-JP" altLang="en-US" sz="800" dirty="0"/>
              <a:t>より代理店様にメールにてご連絡をし、</a:t>
            </a:r>
            <a:endParaRPr lang="en-US" altLang="ja-JP" sz="800" dirty="0"/>
          </a:p>
          <a:p>
            <a:r>
              <a:rPr lang="ja-JP" altLang="en-US" sz="800" b="1" dirty="0"/>
              <a:t>代理店様</a:t>
            </a:r>
            <a:r>
              <a:rPr lang="ja-JP" altLang="en-US" sz="800" dirty="0"/>
              <a:t>に最終確認をして頂く</a:t>
            </a:r>
            <a:endParaRPr lang="en-US" altLang="ja-JP" sz="800" dirty="0"/>
          </a:p>
          <a:p>
            <a:endParaRPr lang="en-US" altLang="ja-JP" sz="800" dirty="0"/>
          </a:p>
          <a:p>
            <a:r>
              <a:rPr lang="ja-JP" altLang="en-US" sz="800" dirty="0"/>
              <a:t>▶︎問題なければ、</a:t>
            </a:r>
            <a:r>
              <a:rPr lang="ja-JP" altLang="en-US" sz="800" b="1" dirty="0"/>
              <a:t>代理店様に</a:t>
            </a:r>
            <a:r>
              <a:rPr lang="ja-JP" altLang="en-US" sz="800" dirty="0"/>
              <a:t>誘導広告のバナークリエイティブと、</a:t>
            </a:r>
            <a:br>
              <a:rPr lang="en-US" altLang="ja-JP" sz="800" dirty="0"/>
            </a:br>
            <a:r>
              <a:rPr lang="ja-JP" altLang="en-US" sz="800" dirty="0"/>
              <a:t>広告リンク先として演出を組み込んだ本番</a:t>
            </a:r>
            <a:r>
              <a:rPr lang="en-US" altLang="ja-JP" sz="800" dirty="0"/>
              <a:t>URL</a:t>
            </a:r>
            <a:r>
              <a:rPr lang="ja-JP" altLang="en-US" sz="800" dirty="0"/>
              <a:t>を広告管理ツールにて入稿して頂く。</a:t>
            </a:r>
            <a:endParaRPr lang="en-US" altLang="ja-JP" sz="800" dirty="0"/>
          </a:p>
        </p:txBody>
      </p:sp>
      <p:sp>
        <p:nvSpPr>
          <p:cNvPr id="14" name="テキスト ボックス 13"/>
          <p:cNvSpPr txBox="1"/>
          <p:nvPr/>
        </p:nvSpPr>
        <p:spPr>
          <a:xfrm>
            <a:off x="508596" y="4439243"/>
            <a:ext cx="498726" cy="1865444"/>
          </a:xfrm>
          <a:prstGeom prst="rect">
            <a:avLst/>
          </a:prstGeom>
          <a:noFill/>
        </p:spPr>
        <p:txBody>
          <a:bodyPr vert="wordArtVertRtl" wrap="square" rtlCol="0" anchor="ctr">
            <a:spAutoFit/>
          </a:bodyPr>
          <a:lstStyle/>
          <a:p>
            <a:pPr algn="ctr"/>
            <a:r>
              <a:rPr kumimoji="1" lang="ja-JP" altLang="en-US" sz="1400" b="1"/>
              <a:t>対応内容</a:t>
            </a:r>
            <a:endParaRPr kumimoji="1" lang="ja-JP" altLang="en-US" sz="1400" b="1" dirty="0"/>
          </a:p>
        </p:txBody>
      </p:sp>
      <p:sp>
        <p:nvSpPr>
          <p:cNvPr id="34" name="Freeform 13">
            <a:extLst>
              <a:ext uri="{FF2B5EF4-FFF2-40B4-BE49-F238E27FC236}">
                <a16:creationId xmlns:a16="http://schemas.microsoft.com/office/drawing/2014/main" id="{4F40C9C0-EE4B-CE49-83F9-614ECAE2E06A}"/>
              </a:ext>
            </a:extLst>
          </p:cNvPr>
          <p:cNvSpPr>
            <a:spLocks noChangeArrowheads="1"/>
          </p:cNvSpPr>
          <p:nvPr/>
        </p:nvSpPr>
        <p:spPr bwMode="auto">
          <a:xfrm>
            <a:off x="426772" y="3019907"/>
            <a:ext cx="242039" cy="242038"/>
          </a:xfrm>
          <a:custGeom>
            <a:avLst/>
            <a:gdLst>
              <a:gd name="T0" fmla="*/ 113 w 1918"/>
              <a:gd name="T1" fmla="*/ 0 h 1918"/>
              <a:gd name="T2" fmla="*/ 0 w 1918"/>
              <a:gd name="T3" fmla="*/ 1804 h 1918"/>
              <a:gd name="T4" fmla="*/ 479 w 1918"/>
              <a:gd name="T5" fmla="*/ 1917 h 1918"/>
              <a:gd name="T6" fmla="*/ 1071 w 1918"/>
              <a:gd name="T7" fmla="*/ 1917 h 1918"/>
              <a:gd name="T8" fmla="*/ 1184 w 1918"/>
              <a:gd name="T9" fmla="*/ 113 h 1918"/>
              <a:gd name="T10" fmla="*/ 1071 w 1918"/>
              <a:gd name="T11" fmla="*/ 1804 h 1918"/>
              <a:gd name="T12" fmla="*/ 762 w 1918"/>
              <a:gd name="T13" fmla="*/ 1550 h 1918"/>
              <a:gd name="T14" fmla="*/ 479 w 1918"/>
              <a:gd name="T15" fmla="*/ 1494 h 1918"/>
              <a:gd name="T16" fmla="*/ 423 w 1918"/>
              <a:gd name="T17" fmla="*/ 1804 h 1918"/>
              <a:gd name="T18" fmla="*/ 113 w 1918"/>
              <a:gd name="T19" fmla="*/ 113 h 1918"/>
              <a:gd name="T20" fmla="*/ 1071 w 1918"/>
              <a:gd name="T21" fmla="*/ 1804 h 1918"/>
              <a:gd name="T22" fmla="*/ 225 w 1918"/>
              <a:gd name="T23" fmla="*/ 423 h 1918"/>
              <a:gd name="T24" fmla="*/ 395 w 1918"/>
              <a:gd name="T25" fmla="*/ 254 h 1918"/>
              <a:gd name="T26" fmla="*/ 677 w 1918"/>
              <a:gd name="T27" fmla="*/ 423 h 1918"/>
              <a:gd name="T28" fmla="*/ 508 w 1918"/>
              <a:gd name="T29" fmla="*/ 254 h 1918"/>
              <a:gd name="T30" fmla="*/ 677 w 1918"/>
              <a:gd name="T31" fmla="*/ 423 h 1918"/>
              <a:gd name="T32" fmla="*/ 790 w 1918"/>
              <a:gd name="T33" fmla="*/ 423 h 1918"/>
              <a:gd name="T34" fmla="*/ 959 w 1918"/>
              <a:gd name="T35" fmla="*/ 254 h 1918"/>
              <a:gd name="T36" fmla="*/ 395 w 1918"/>
              <a:gd name="T37" fmla="*/ 705 h 1918"/>
              <a:gd name="T38" fmla="*/ 225 w 1918"/>
              <a:gd name="T39" fmla="*/ 536 h 1918"/>
              <a:gd name="T40" fmla="*/ 395 w 1918"/>
              <a:gd name="T41" fmla="*/ 705 h 1918"/>
              <a:gd name="T42" fmla="*/ 508 w 1918"/>
              <a:gd name="T43" fmla="*/ 705 h 1918"/>
              <a:gd name="T44" fmla="*/ 677 w 1918"/>
              <a:gd name="T45" fmla="*/ 536 h 1918"/>
              <a:gd name="T46" fmla="*/ 959 w 1918"/>
              <a:gd name="T47" fmla="*/ 705 h 1918"/>
              <a:gd name="T48" fmla="*/ 790 w 1918"/>
              <a:gd name="T49" fmla="*/ 536 h 1918"/>
              <a:gd name="T50" fmla="*/ 959 w 1918"/>
              <a:gd name="T51" fmla="*/ 705 h 1918"/>
              <a:gd name="T52" fmla="*/ 225 w 1918"/>
              <a:gd name="T53" fmla="*/ 986 h 1918"/>
              <a:gd name="T54" fmla="*/ 395 w 1918"/>
              <a:gd name="T55" fmla="*/ 818 h 1918"/>
              <a:gd name="T56" fmla="*/ 677 w 1918"/>
              <a:gd name="T57" fmla="*/ 986 h 1918"/>
              <a:gd name="T58" fmla="*/ 508 w 1918"/>
              <a:gd name="T59" fmla="*/ 818 h 1918"/>
              <a:gd name="T60" fmla="*/ 677 w 1918"/>
              <a:gd name="T61" fmla="*/ 986 h 1918"/>
              <a:gd name="T62" fmla="*/ 790 w 1918"/>
              <a:gd name="T63" fmla="*/ 986 h 1918"/>
              <a:gd name="T64" fmla="*/ 959 w 1918"/>
              <a:gd name="T65" fmla="*/ 818 h 1918"/>
              <a:gd name="T66" fmla="*/ 1804 w 1918"/>
              <a:gd name="T67" fmla="*/ 818 h 1918"/>
              <a:gd name="T68" fmla="*/ 1297 w 1918"/>
              <a:gd name="T69" fmla="*/ 931 h 1918"/>
              <a:gd name="T70" fmla="*/ 1409 w 1918"/>
              <a:gd name="T71" fmla="*/ 1917 h 1918"/>
              <a:gd name="T72" fmla="*/ 1917 w 1918"/>
              <a:gd name="T73" fmla="*/ 1804 h 1918"/>
              <a:gd name="T74" fmla="*/ 1804 w 1918"/>
              <a:gd name="T75" fmla="*/ 818 h 1918"/>
              <a:gd name="T76" fmla="*/ 1409 w 1918"/>
              <a:gd name="T77" fmla="*/ 1353 h 1918"/>
              <a:gd name="T78" fmla="*/ 1550 w 1918"/>
              <a:gd name="T79" fmla="*/ 1212 h 1918"/>
              <a:gd name="T80" fmla="*/ 1550 w 1918"/>
              <a:gd name="T81" fmla="*/ 1099 h 1918"/>
              <a:gd name="T82" fmla="*/ 1409 w 1918"/>
              <a:gd name="T83" fmla="*/ 959 h 1918"/>
              <a:gd name="T84" fmla="*/ 1550 w 1918"/>
              <a:gd name="T85" fmla="*/ 1099 h 1918"/>
              <a:gd name="T86" fmla="*/ 1663 w 1918"/>
              <a:gd name="T87" fmla="*/ 1353 h 1918"/>
              <a:gd name="T88" fmla="*/ 1804 w 1918"/>
              <a:gd name="T89" fmla="*/ 1212 h 1918"/>
              <a:gd name="T90" fmla="*/ 1804 w 1918"/>
              <a:gd name="T91" fmla="*/ 1099 h 1918"/>
              <a:gd name="T92" fmla="*/ 1663 w 1918"/>
              <a:gd name="T93" fmla="*/ 959 h 1918"/>
              <a:gd name="T94" fmla="*/ 1804 w 1918"/>
              <a:gd name="T95" fmla="*/ 1099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18" h="1918">
                <a:moveTo>
                  <a:pt x="1071" y="0"/>
                </a:moveTo>
                <a:lnTo>
                  <a:pt x="113" y="0"/>
                </a:lnTo>
                <a:cubicBezTo>
                  <a:pt x="51" y="0"/>
                  <a:pt x="0" y="51"/>
                  <a:pt x="0" y="113"/>
                </a:cubicBezTo>
                <a:lnTo>
                  <a:pt x="0" y="1804"/>
                </a:lnTo>
                <a:cubicBezTo>
                  <a:pt x="0" y="1866"/>
                  <a:pt x="51" y="1917"/>
                  <a:pt x="113" y="1917"/>
                </a:cubicBezTo>
                <a:lnTo>
                  <a:pt x="479" y="1917"/>
                </a:lnTo>
                <a:lnTo>
                  <a:pt x="705" y="1917"/>
                </a:lnTo>
                <a:lnTo>
                  <a:pt x="1071" y="1917"/>
                </a:lnTo>
                <a:cubicBezTo>
                  <a:pt x="1133" y="1917"/>
                  <a:pt x="1184" y="1866"/>
                  <a:pt x="1184" y="1804"/>
                </a:cubicBezTo>
                <a:lnTo>
                  <a:pt x="1184" y="113"/>
                </a:lnTo>
                <a:cubicBezTo>
                  <a:pt x="1184" y="51"/>
                  <a:pt x="1133" y="0"/>
                  <a:pt x="1071" y="0"/>
                </a:cubicBezTo>
                <a:close/>
                <a:moveTo>
                  <a:pt x="1071" y="1804"/>
                </a:moveTo>
                <a:lnTo>
                  <a:pt x="762" y="1804"/>
                </a:lnTo>
                <a:lnTo>
                  <a:pt x="762" y="1550"/>
                </a:lnTo>
                <a:cubicBezTo>
                  <a:pt x="762" y="1519"/>
                  <a:pt x="736" y="1494"/>
                  <a:pt x="705" y="1494"/>
                </a:cubicBezTo>
                <a:lnTo>
                  <a:pt x="479" y="1494"/>
                </a:lnTo>
                <a:cubicBezTo>
                  <a:pt x="448" y="1494"/>
                  <a:pt x="423" y="1519"/>
                  <a:pt x="423" y="1550"/>
                </a:cubicBezTo>
                <a:lnTo>
                  <a:pt x="423" y="1804"/>
                </a:lnTo>
                <a:lnTo>
                  <a:pt x="113" y="1804"/>
                </a:lnTo>
                <a:lnTo>
                  <a:pt x="113" y="113"/>
                </a:lnTo>
                <a:lnTo>
                  <a:pt x="1071" y="113"/>
                </a:lnTo>
                <a:lnTo>
                  <a:pt x="1071" y="1804"/>
                </a:lnTo>
                <a:close/>
                <a:moveTo>
                  <a:pt x="395" y="423"/>
                </a:moveTo>
                <a:lnTo>
                  <a:pt x="225" y="423"/>
                </a:lnTo>
                <a:lnTo>
                  <a:pt x="225" y="254"/>
                </a:lnTo>
                <a:lnTo>
                  <a:pt x="395" y="254"/>
                </a:lnTo>
                <a:lnTo>
                  <a:pt x="395" y="423"/>
                </a:lnTo>
                <a:close/>
                <a:moveTo>
                  <a:pt x="677" y="423"/>
                </a:moveTo>
                <a:lnTo>
                  <a:pt x="508" y="423"/>
                </a:lnTo>
                <a:lnTo>
                  <a:pt x="508" y="254"/>
                </a:lnTo>
                <a:lnTo>
                  <a:pt x="677" y="254"/>
                </a:lnTo>
                <a:lnTo>
                  <a:pt x="677" y="423"/>
                </a:lnTo>
                <a:close/>
                <a:moveTo>
                  <a:pt x="959" y="423"/>
                </a:moveTo>
                <a:lnTo>
                  <a:pt x="790" y="423"/>
                </a:lnTo>
                <a:lnTo>
                  <a:pt x="790" y="254"/>
                </a:lnTo>
                <a:lnTo>
                  <a:pt x="959" y="254"/>
                </a:lnTo>
                <a:lnTo>
                  <a:pt x="959" y="423"/>
                </a:lnTo>
                <a:close/>
                <a:moveTo>
                  <a:pt x="395" y="705"/>
                </a:moveTo>
                <a:lnTo>
                  <a:pt x="225" y="705"/>
                </a:lnTo>
                <a:lnTo>
                  <a:pt x="225" y="536"/>
                </a:lnTo>
                <a:lnTo>
                  <a:pt x="395" y="536"/>
                </a:lnTo>
                <a:lnTo>
                  <a:pt x="395" y="705"/>
                </a:lnTo>
                <a:close/>
                <a:moveTo>
                  <a:pt x="677" y="705"/>
                </a:moveTo>
                <a:lnTo>
                  <a:pt x="508" y="705"/>
                </a:lnTo>
                <a:lnTo>
                  <a:pt x="508" y="536"/>
                </a:lnTo>
                <a:lnTo>
                  <a:pt x="677" y="536"/>
                </a:lnTo>
                <a:lnTo>
                  <a:pt x="677" y="705"/>
                </a:lnTo>
                <a:close/>
                <a:moveTo>
                  <a:pt x="959" y="705"/>
                </a:moveTo>
                <a:lnTo>
                  <a:pt x="790" y="705"/>
                </a:lnTo>
                <a:lnTo>
                  <a:pt x="790" y="536"/>
                </a:lnTo>
                <a:lnTo>
                  <a:pt x="959" y="536"/>
                </a:lnTo>
                <a:lnTo>
                  <a:pt x="959" y="705"/>
                </a:lnTo>
                <a:close/>
                <a:moveTo>
                  <a:pt x="395" y="986"/>
                </a:moveTo>
                <a:lnTo>
                  <a:pt x="225" y="986"/>
                </a:lnTo>
                <a:lnTo>
                  <a:pt x="225" y="818"/>
                </a:lnTo>
                <a:lnTo>
                  <a:pt x="395" y="818"/>
                </a:lnTo>
                <a:lnTo>
                  <a:pt x="395" y="986"/>
                </a:lnTo>
                <a:close/>
                <a:moveTo>
                  <a:pt x="677" y="986"/>
                </a:moveTo>
                <a:lnTo>
                  <a:pt x="508" y="986"/>
                </a:lnTo>
                <a:lnTo>
                  <a:pt x="508" y="818"/>
                </a:lnTo>
                <a:lnTo>
                  <a:pt x="677" y="818"/>
                </a:lnTo>
                <a:lnTo>
                  <a:pt x="677" y="986"/>
                </a:lnTo>
                <a:close/>
                <a:moveTo>
                  <a:pt x="959" y="986"/>
                </a:moveTo>
                <a:lnTo>
                  <a:pt x="790" y="986"/>
                </a:lnTo>
                <a:lnTo>
                  <a:pt x="790" y="818"/>
                </a:lnTo>
                <a:lnTo>
                  <a:pt x="959" y="818"/>
                </a:lnTo>
                <a:lnTo>
                  <a:pt x="959" y="986"/>
                </a:lnTo>
                <a:close/>
                <a:moveTo>
                  <a:pt x="1804" y="818"/>
                </a:moveTo>
                <a:lnTo>
                  <a:pt x="1409" y="818"/>
                </a:lnTo>
                <a:cubicBezTo>
                  <a:pt x="1347" y="818"/>
                  <a:pt x="1297" y="869"/>
                  <a:pt x="1297" y="931"/>
                </a:cubicBezTo>
                <a:lnTo>
                  <a:pt x="1297" y="1804"/>
                </a:lnTo>
                <a:cubicBezTo>
                  <a:pt x="1297" y="1866"/>
                  <a:pt x="1347" y="1917"/>
                  <a:pt x="1409" y="1917"/>
                </a:cubicBezTo>
                <a:lnTo>
                  <a:pt x="1804" y="1917"/>
                </a:lnTo>
                <a:cubicBezTo>
                  <a:pt x="1866" y="1917"/>
                  <a:pt x="1917" y="1866"/>
                  <a:pt x="1917" y="1804"/>
                </a:cubicBezTo>
                <a:lnTo>
                  <a:pt x="1917" y="931"/>
                </a:lnTo>
                <a:cubicBezTo>
                  <a:pt x="1917" y="869"/>
                  <a:pt x="1866" y="818"/>
                  <a:pt x="1804" y="818"/>
                </a:cubicBezTo>
                <a:close/>
                <a:moveTo>
                  <a:pt x="1550" y="1353"/>
                </a:moveTo>
                <a:lnTo>
                  <a:pt x="1409" y="1353"/>
                </a:lnTo>
                <a:lnTo>
                  <a:pt x="1409" y="1212"/>
                </a:lnTo>
                <a:lnTo>
                  <a:pt x="1550" y="1212"/>
                </a:lnTo>
                <a:lnTo>
                  <a:pt x="1550" y="1353"/>
                </a:lnTo>
                <a:close/>
                <a:moveTo>
                  <a:pt x="1550" y="1099"/>
                </a:moveTo>
                <a:lnTo>
                  <a:pt x="1409" y="1099"/>
                </a:lnTo>
                <a:lnTo>
                  <a:pt x="1409" y="959"/>
                </a:lnTo>
                <a:lnTo>
                  <a:pt x="1550" y="959"/>
                </a:lnTo>
                <a:lnTo>
                  <a:pt x="1550" y="1099"/>
                </a:lnTo>
                <a:close/>
                <a:moveTo>
                  <a:pt x="1804" y="1353"/>
                </a:moveTo>
                <a:lnTo>
                  <a:pt x="1663" y="1353"/>
                </a:lnTo>
                <a:lnTo>
                  <a:pt x="1663" y="1212"/>
                </a:lnTo>
                <a:lnTo>
                  <a:pt x="1804" y="1212"/>
                </a:lnTo>
                <a:lnTo>
                  <a:pt x="1804" y="1353"/>
                </a:lnTo>
                <a:close/>
                <a:moveTo>
                  <a:pt x="1804" y="1099"/>
                </a:moveTo>
                <a:lnTo>
                  <a:pt x="1663" y="1099"/>
                </a:lnTo>
                <a:lnTo>
                  <a:pt x="1663" y="959"/>
                </a:lnTo>
                <a:lnTo>
                  <a:pt x="1804" y="959"/>
                </a:lnTo>
                <a:lnTo>
                  <a:pt x="1804" y="1099"/>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5" name="Freeform 10">
            <a:extLst>
              <a:ext uri="{FF2B5EF4-FFF2-40B4-BE49-F238E27FC236}">
                <a16:creationId xmlns:a16="http://schemas.microsoft.com/office/drawing/2014/main" id="{2C1D8041-E39F-F945-9B85-99A6F55E804C}"/>
              </a:ext>
            </a:extLst>
          </p:cNvPr>
          <p:cNvSpPr>
            <a:spLocks noChangeArrowheads="1"/>
          </p:cNvSpPr>
          <p:nvPr/>
        </p:nvSpPr>
        <p:spPr bwMode="auto">
          <a:xfrm>
            <a:off x="1591023" y="3024475"/>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6" name="Freeform 10">
            <a:extLst>
              <a:ext uri="{FF2B5EF4-FFF2-40B4-BE49-F238E27FC236}">
                <a16:creationId xmlns:a16="http://schemas.microsoft.com/office/drawing/2014/main" id="{2DE26DB2-A214-6945-A220-F72F752BB915}"/>
              </a:ext>
            </a:extLst>
          </p:cNvPr>
          <p:cNvSpPr>
            <a:spLocks noChangeArrowheads="1"/>
          </p:cNvSpPr>
          <p:nvPr/>
        </p:nvSpPr>
        <p:spPr bwMode="auto">
          <a:xfrm>
            <a:off x="1591022" y="3511312"/>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7" name="Freeform 10">
            <a:extLst>
              <a:ext uri="{FF2B5EF4-FFF2-40B4-BE49-F238E27FC236}">
                <a16:creationId xmlns:a16="http://schemas.microsoft.com/office/drawing/2014/main" id="{3BDC8455-6395-A046-A081-7D03787A6A60}"/>
              </a:ext>
            </a:extLst>
          </p:cNvPr>
          <p:cNvSpPr>
            <a:spLocks noChangeArrowheads="1"/>
          </p:cNvSpPr>
          <p:nvPr/>
        </p:nvSpPr>
        <p:spPr bwMode="auto">
          <a:xfrm>
            <a:off x="1591022" y="3978138"/>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nvGrpSpPr>
          <p:cNvPr id="38" name="Group 17">
            <a:extLst>
              <a:ext uri="{FF2B5EF4-FFF2-40B4-BE49-F238E27FC236}">
                <a16:creationId xmlns:a16="http://schemas.microsoft.com/office/drawing/2014/main" id="{51E6613F-3EC9-2E4D-BA6E-D90FF7B677E6}"/>
              </a:ext>
            </a:extLst>
          </p:cNvPr>
          <p:cNvGrpSpPr>
            <a:grpSpLocks/>
          </p:cNvGrpSpPr>
          <p:nvPr/>
        </p:nvGrpSpPr>
        <p:grpSpPr bwMode="auto">
          <a:xfrm>
            <a:off x="424583" y="4044850"/>
            <a:ext cx="144789" cy="189793"/>
            <a:chOff x="4175" y="483"/>
            <a:chExt cx="370" cy="485"/>
          </a:xfrm>
        </p:grpSpPr>
        <p:sp>
          <p:nvSpPr>
            <p:cNvPr id="39" name="Freeform 18">
              <a:extLst>
                <a:ext uri="{FF2B5EF4-FFF2-40B4-BE49-F238E27FC236}">
                  <a16:creationId xmlns:a16="http://schemas.microsoft.com/office/drawing/2014/main" id="{71D13A58-02E1-8046-9744-CD63AF197FF4}"/>
                </a:ext>
              </a:extLst>
            </p:cNvPr>
            <p:cNvSpPr>
              <a:spLocks noChangeArrowheads="1"/>
            </p:cNvSpPr>
            <p:nvPr/>
          </p:nvSpPr>
          <p:spPr bwMode="auto">
            <a:xfrm>
              <a:off x="4175" y="483"/>
              <a:ext cx="357" cy="485"/>
            </a:xfrm>
            <a:custGeom>
              <a:avLst/>
              <a:gdLst>
                <a:gd name="T0" fmla="*/ 1466 w 1580"/>
                <a:gd name="T1" fmla="*/ 2030 h 2144"/>
                <a:gd name="T2" fmla="*/ 113 w 1580"/>
                <a:gd name="T3" fmla="*/ 2030 h 2144"/>
                <a:gd name="T4" fmla="*/ 113 w 1580"/>
                <a:gd name="T5" fmla="*/ 508 h 2144"/>
                <a:gd name="T6" fmla="*/ 367 w 1580"/>
                <a:gd name="T7" fmla="*/ 508 h 2144"/>
                <a:gd name="T8" fmla="*/ 480 w 1580"/>
                <a:gd name="T9" fmla="*/ 395 h 2144"/>
                <a:gd name="T10" fmla="*/ 480 w 1580"/>
                <a:gd name="T11" fmla="*/ 116 h 2144"/>
                <a:gd name="T12" fmla="*/ 482 w 1580"/>
                <a:gd name="T13" fmla="*/ 113 h 2144"/>
                <a:gd name="T14" fmla="*/ 1204 w 1580"/>
                <a:gd name="T15" fmla="*/ 113 h 2144"/>
                <a:gd name="T16" fmla="*/ 1317 w 1580"/>
                <a:gd name="T17" fmla="*/ 0 h 2144"/>
                <a:gd name="T18" fmla="*/ 440 w 1580"/>
                <a:gd name="T19" fmla="*/ 0 h 2144"/>
                <a:gd name="T20" fmla="*/ 435 w 1580"/>
                <a:gd name="T21" fmla="*/ 0 h 2144"/>
                <a:gd name="T22" fmla="*/ 0 w 1580"/>
                <a:gd name="T23" fmla="*/ 434 h 2144"/>
                <a:gd name="T24" fmla="*/ 0 w 1580"/>
                <a:gd name="T25" fmla="*/ 440 h 2144"/>
                <a:gd name="T26" fmla="*/ 0 w 1580"/>
                <a:gd name="T27" fmla="*/ 2030 h 2144"/>
                <a:gd name="T28" fmla="*/ 113 w 1580"/>
                <a:gd name="T29" fmla="*/ 2143 h 2144"/>
                <a:gd name="T30" fmla="*/ 1466 w 1580"/>
                <a:gd name="T31" fmla="*/ 2143 h 2144"/>
                <a:gd name="T32" fmla="*/ 1579 w 1580"/>
                <a:gd name="T33" fmla="*/ 2030 h 2144"/>
                <a:gd name="T34" fmla="*/ 1579 w 1580"/>
                <a:gd name="T35" fmla="*/ 375 h 2144"/>
                <a:gd name="T36" fmla="*/ 1466 w 1580"/>
                <a:gd name="T37" fmla="*/ 488 h 2144"/>
                <a:gd name="T38" fmla="*/ 1466 w 1580"/>
                <a:gd name="T39" fmla="*/ 2030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0" h="2144">
                  <a:moveTo>
                    <a:pt x="1466" y="2030"/>
                  </a:moveTo>
                  <a:lnTo>
                    <a:pt x="113" y="2030"/>
                  </a:lnTo>
                  <a:lnTo>
                    <a:pt x="113" y="508"/>
                  </a:lnTo>
                  <a:lnTo>
                    <a:pt x="367" y="508"/>
                  </a:lnTo>
                  <a:cubicBezTo>
                    <a:pt x="429" y="508"/>
                    <a:pt x="480" y="457"/>
                    <a:pt x="480" y="395"/>
                  </a:cubicBezTo>
                  <a:lnTo>
                    <a:pt x="480" y="116"/>
                  </a:lnTo>
                  <a:lnTo>
                    <a:pt x="482" y="113"/>
                  </a:lnTo>
                  <a:lnTo>
                    <a:pt x="1204" y="113"/>
                  </a:lnTo>
                  <a:lnTo>
                    <a:pt x="1317" y="0"/>
                  </a:lnTo>
                  <a:lnTo>
                    <a:pt x="440" y="0"/>
                  </a:lnTo>
                  <a:lnTo>
                    <a:pt x="435" y="0"/>
                  </a:lnTo>
                  <a:lnTo>
                    <a:pt x="0" y="434"/>
                  </a:lnTo>
                  <a:lnTo>
                    <a:pt x="0" y="440"/>
                  </a:lnTo>
                  <a:lnTo>
                    <a:pt x="0" y="2030"/>
                  </a:lnTo>
                  <a:cubicBezTo>
                    <a:pt x="0" y="2092"/>
                    <a:pt x="51" y="2143"/>
                    <a:pt x="113" y="2143"/>
                  </a:cubicBezTo>
                  <a:lnTo>
                    <a:pt x="1466" y="2143"/>
                  </a:lnTo>
                  <a:cubicBezTo>
                    <a:pt x="1528" y="2143"/>
                    <a:pt x="1579" y="2092"/>
                    <a:pt x="1579" y="2030"/>
                  </a:cubicBezTo>
                  <a:lnTo>
                    <a:pt x="1579" y="375"/>
                  </a:lnTo>
                  <a:lnTo>
                    <a:pt x="1466" y="488"/>
                  </a:lnTo>
                  <a:lnTo>
                    <a:pt x="1466" y="2030"/>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0" name="Freeform 19">
              <a:extLst>
                <a:ext uri="{FF2B5EF4-FFF2-40B4-BE49-F238E27FC236}">
                  <a16:creationId xmlns:a16="http://schemas.microsoft.com/office/drawing/2014/main" id="{6C34A38A-57C1-024A-B1FB-95E48F13529C}"/>
                </a:ext>
              </a:extLst>
            </p:cNvPr>
            <p:cNvSpPr>
              <a:spLocks noChangeArrowheads="1"/>
            </p:cNvSpPr>
            <p:nvPr/>
          </p:nvSpPr>
          <p:spPr bwMode="auto">
            <a:xfrm>
              <a:off x="4283" y="518"/>
              <a:ext cx="225" cy="226"/>
            </a:xfrm>
            <a:custGeom>
              <a:avLst/>
              <a:gdLst>
                <a:gd name="T0" fmla="*/ 0 w 998"/>
                <a:gd name="T1" fmla="*/ 998 h 999"/>
                <a:gd name="T2" fmla="*/ 160 w 998"/>
                <a:gd name="T3" fmla="*/ 998 h 999"/>
                <a:gd name="T4" fmla="*/ 986 w 998"/>
                <a:gd name="T5" fmla="*/ 172 h 999"/>
                <a:gd name="T6" fmla="*/ 997 w 998"/>
                <a:gd name="T7" fmla="*/ 161 h 999"/>
                <a:gd name="T8" fmla="*/ 986 w 998"/>
                <a:gd name="T9" fmla="*/ 147 h 999"/>
                <a:gd name="T10" fmla="*/ 839 w 998"/>
                <a:gd name="T11" fmla="*/ 0 h 999"/>
                <a:gd name="T12" fmla="*/ 0 w 998"/>
                <a:gd name="T13" fmla="*/ 838 h 999"/>
                <a:gd name="T14" fmla="*/ 0 w 998"/>
                <a:gd name="T15" fmla="*/ 998 h 9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8" h="999">
                  <a:moveTo>
                    <a:pt x="0" y="998"/>
                  </a:moveTo>
                  <a:lnTo>
                    <a:pt x="160" y="998"/>
                  </a:lnTo>
                  <a:lnTo>
                    <a:pt x="986" y="172"/>
                  </a:lnTo>
                  <a:lnTo>
                    <a:pt x="997" y="161"/>
                  </a:lnTo>
                  <a:lnTo>
                    <a:pt x="986" y="147"/>
                  </a:lnTo>
                  <a:lnTo>
                    <a:pt x="839" y="0"/>
                  </a:lnTo>
                  <a:lnTo>
                    <a:pt x="0" y="838"/>
                  </a:lnTo>
                  <a:lnTo>
                    <a:pt x="0" y="998"/>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1" name="Freeform 20">
              <a:extLst>
                <a:ext uri="{FF2B5EF4-FFF2-40B4-BE49-F238E27FC236}">
                  <a16:creationId xmlns:a16="http://schemas.microsoft.com/office/drawing/2014/main" id="{38F0BB16-4DDC-6A44-AD0C-CB6A3EE98584}"/>
                </a:ext>
              </a:extLst>
            </p:cNvPr>
            <p:cNvSpPr>
              <a:spLocks noChangeArrowheads="1"/>
            </p:cNvSpPr>
            <p:nvPr/>
          </p:nvSpPr>
          <p:spPr bwMode="auto">
            <a:xfrm>
              <a:off x="4483" y="483"/>
              <a:ext cx="62" cy="62"/>
            </a:xfrm>
            <a:custGeom>
              <a:avLst/>
              <a:gdLst>
                <a:gd name="T0" fmla="*/ 276 w 277"/>
                <a:gd name="T1" fmla="*/ 124 h 277"/>
                <a:gd name="T2" fmla="*/ 274 w 277"/>
                <a:gd name="T3" fmla="*/ 113 h 277"/>
                <a:gd name="T4" fmla="*/ 262 w 277"/>
                <a:gd name="T5" fmla="*/ 93 h 277"/>
                <a:gd name="T6" fmla="*/ 183 w 277"/>
                <a:gd name="T7" fmla="*/ 14 h 277"/>
                <a:gd name="T8" fmla="*/ 155 w 277"/>
                <a:gd name="T9" fmla="*/ 0 h 277"/>
                <a:gd name="T10" fmla="*/ 144 w 277"/>
                <a:gd name="T11" fmla="*/ 0 h 277"/>
                <a:gd name="T12" fmla="*/ 132 w 277"/>
                <a:gd name="T13" fmla="*/ 0 h 277"/>
                <a:gd name="T14" fmla="*/ 130 w 277"/>
                <a:gd name="T15" fmla="*/ 0 h 277"/>
                <a:gd name="T16" fmla="*/ 104 w 277"/>
                <a:gd name="T17" fmla="*/ 14 h 277"/>
                <a:gd name="T18" fmla="*/ 3 w 277"/>
                <a:gd name="T19" fmla="*/ 113 h 277"/>
                <a:gd name="T20" fmla="*/ 0 w 277"/>
                <a:gd name="T21" fmla="*/ 116 h 277"/>
                <a:gd name="T22" fmla="*/ 161 w 277"/>
                <a:gd name="T23" fmla="*/ 276 h 277"/>
                <a:gd name="T24" fmla="*/ 259 w 277"/>
                <a:gd name="T25" fmla="*/ 178 h 277"/>
                <a:gd name="T26" fmla="*/ 276 w 277"/>
                <a:gd name="T27" fmla="*/ 149 h 277"/>
                <a:gd name="T28" fmla="*/ 276 w 277"/>
                <a:gd name="T29" fmla="*/ 138 h 277"/>
                <a:gd name="T30" fmla="*/ 276 w 277"/>
                <a:gd name="T31" fmla="*/ 12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77">
                  <a:moveTo>
                    <a:pt x="276" y="124"/>
                  </a:moveTo>
                  <a:cubicBezTo>
                    <a:pt x="276" y="121"/>
                    <a:pt x="274" y="116"/>
                    <a:pt x="274" y="113"/>
                  </a:cubicBezTo>
                  <a:cubicBezTo>
                    <a:pt x="271" y="107"/>
                    <a:pt x="268" y="99"/>
                    <a:pt x="262" y="93"/>
                  </a:cubicBezTo>
                  <a:lnTo>
                    <a:pt x="183" y="14"/>
                  </a:lnTo>
                  <a:cubicBezTo>
                    <a:pt x="175" y="6"/>
                    <a:pt x="164" y="0"/>
                    <a:pt x="155" y="0"/>
                  </a:cubicBezTo>
                  <a:cubicBezTo>
                    <a:pt x="152" y="0"/>
                    <a:pt x="147" y="0"/>
                    <a:pt x="144" y="0"/>
                  </a:cubicBezTo>
                  <a:cubicBezTo>
                    <a:pt x="141" y="0"/>
                    <a:pt x="135" y="0"/>
                    <a:pt x="132" y="0"/>
                  </a:cubicBezTo>
                  <a:lnTo>
                    <a:pt x="130" y="0"/>
                  </a:lnTo>
                  <a:cubicBezTo>
                    <a:pt x="121" y="3"/>
                    <a:pt x="110" y="8"/>
                    <a:pt x="104" y="14"/>
                  </a:cubicBezTo>
                  <a:lnTo>
                    <a:pt x="3" y="113"/>
                  </a:lnTo>
                  <a:lnTo>
                    <a:pt x="0" y="116"/>
                  </a:lnTo>
                  <a:lnTo>
                    <a:pt x="161" y="276"/>
                  </a:lnTo>
                  <a:lnTo>
                    <a:pt x="259" y="178"/>
                  </a:lnTo>
                  <a:cubicBezTo>
                    <a:pt x="268" y="169"/>
                    <a:pt x="274" y="158"/>
                    <a:pt x="276" y="149"/>
                  </a:cubicBezTo>
                  <a:cubicBezTo>
                    <a:pt x="276" y="147"/>
                    <a:pt x="276" y="141"/>
                    <a:pt x="276" y="138"/>
                  </a:cubicBezTo>
                  <a:cubicBezTo>
                    <a:pt x="276" y="135"/>
                    <a:pt x="276" y="130"/>
                    <a:pt x="276" y="124"/>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42" name="テキスト ボックス 41">
            <a:extLst>
              <a:ext uri="{FF2B5EF4-FFF2-40B4-BE49-F238E27FC236}">
                <a16:creationId xmlns:a16="http://schemas.microsoft.com/office/drawing/2014/main" id="{50961956-E2ED-4D45-B2D0-4DEC527EE75B}"/>
              </a:ext>
            </a:extLst>
          </p:cNvPr>
          <p:cNvSpPr txBox="1"/>
          <p:nvPr/>
        </p:nvSpPr>
        <p:spPr>
          <a:xfrm>
            <a:off x="615851" y="3074297"/>
            <a:ext cx="646331" cy="230832"/>
          </a:xfrm>
          <a:prstGeom prst="rect">
            <a:avLst/>
          </a:prstGeom>
          <a:noFill/>
        </p:spPr>
        <p:txBody>
          <a:bodyPr wrap="none" rtlCol="0">
            <a:spAutoFit/>
          </a:bodyPr>
          <a:lstStyle/>
          <a:p>
            <a:pPr algn="l"/>
            <a:r>
              <a:rPr kumimoji="1" lang="ja-JP" altLang="en-US" sz="900" dirty="0"/>
              <a:t>代理店様</a:t>
            </a:r>
            <a:endParaRPr kumimoji="1" lang="ja-JP" altLang="en-US" sz="1000" dirty="0"/>
          </a:p>
        </p:txBody>
      </p:sp>
      <p:grpSp>
        <p:nvGrpSpPr>
          <p:cNvPr id="43" name="Group 99">
            <a:extLst>
              <a:ext uri="{FF2B5EF4-FFF2-40B4-BE49-F238E27FC236}">
                <a16:creationId xmlns:a16="http://schemas.microsoft.com/office/drawing/2014/main" id="{267CC2FB-0F6D-024A-B12C-5CD30F4402F9}"/>
              </a:ext>
            </a:extLst>
          </p:cNvPr>
          <p:cNvGrpSpPr>
            <a:grpSpLocks/>
          </p:cNvGrpSpPr>
          <p:nvPr/>
        </p:nvGrpSpPr>
        <p:grpSpPr bwMode="auto">
          <a:xfrm>
            <a:off x="445279" y="3516590"/>
            <a:ext cx="109614" cy="269859"/>
            <a:chOff x="3118" y="2154"/>
            <a:chExt cx="197" cy="485"/>
          </a:xfrm>
        </p:grpSpPr>
        <p:sp>
          <p:nvSpPr>
            <p:cNvPr id="44" name="Freeform 100">
              <a:extLst>
                <a:ext uri="{FF2B5EF4-FFF2-40B4-BE49-F238E27FC236}">
                  <a16:creationId xmlns:a16="http://schemas.microsoft.com/office/drawing/2014/main" id="{26C5DF6F-A5FF-F44D-AF3E-513928DDB57C}"/>
                </a:ext>
              </a:extLst>
            </p:cNvPr>
            <p:cNvSpPr>
              <a:spLocks noChangeArrowheads="1"/>
            </p:cNvSpPr>
            <p:nvPr/>
          </p:nvSpPr>
          <p:spPr bwMode="auto">
            <a:xfrm>
              <a:off x="3163" y="2154"/>
              <a:ext cx="102" cy="102"/>
            </a:xfrm>
            <a:custGeom>
              <a:avLst/>
              <a:gdLst>
                <a:gd name="T0" fmla="*/ 451 w 452"/>
                <a:gd name="T1" fmla="*/ 226 h 452"/>
                <a:gd name="T2" fmla="*/ 420 w 452"/>
                <a:gd name="T3" fmla="*/ 338 h 452"/>
                <a:gd name="T4" fmla="*/ 338 w 452"/>
                <a:gd name="T5" fmla="*/ 421 h 452"/>
                <a:gd name="T6" fmla="*/ 226 w 452"/>
                <a:gd name="T7" fmla="*/ 451 h 452"/>
                <a:gd name="T8" fmla="*/ 113 w 452"/>
                <a:gd name="T9" fmla="*/ 421 h 452"/>
                <a:gd name="T10" fmla="*/ 30 w 452"/>
                <a:gd name="T11" fmla="*/ 338 h 452"/>
                <a:gd name="T12" fmla="*/ 0 w 452"/>
                <a:gd name="T13" fmla="*/ 226 h 452"/>
                <a:gd name="T14" fmla="*/ 30 w 452"/>
                <a:gd name="T15" fmla="*/ 113 h 452"/>
                <a:gd name="T16" fmla="*/ 113 w 452"/>
                <a:gd name="T17" fmla="*/ 30 h 452"/>
                <a:gd name="T18" fmla="*/ 226 w 452"/>
                <a:gd name="T19" fmla="*/ 0 h 452"/>
                <a:gd name="T20" fmla="*/ 338 w 452"/>
                <a:gd name="T21" fmla="*/ 30 h 452"/>
                <a:gd name="T22" fmla="*/ 420 w 452"/>
                <a:gd name="T23" fmla="*/ 113 h 452"/>
                <a:gd name="T24" fmla="*/ 451 w 452"/>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2">
                  <a:moveTo>
                    <a:pt x="451" y="226"/>
                  </a:moveTo>
                  <a:cubicBezTo>
                    <a:pt x="451" y="267"/>
                    <a:pt x="441" y="302"/>
                    <a:pt x="420" y="338"/>
                  </a:cubicBezTo>
                  <a:cubicBezTo>
                    <a:pt x="400" y="374"/>
                    <a:pt x="374" y="400"/>
                    <a:pt x="338" y="421"/>
                  </a:cubicBezTo>
                  <a:cubicBezTo>
                    <a:pt x="302" y="442"/>
                    <a:pt x="267" y="451"/>
                    <a:pt x="226" y="451"/>
                  </a:cubicBezTo>
                  <a:cubicBezTo>
                    <a:pt x="184" y="451"/>
                    <a:pt x="149" y="442"/>
                    <a:pt x="113" y="421"/>
                  </a:cubicBezTo>
                  <a:cubicBezTo>
                    <a:pt x="77" y="400"/>
                    <a:pt x="50" y="374"/>
                    <a:pt x="30" y="338"/>
                  </a:cubicBezTo>
                  <a:cubicBezTo>
                    <a:pt x="9" y="302"/>
                    <a:pt x="0" y="267"/>
                    <a:pt x="0" y="226"/>
                  </a:cubicBezTo>
                  <a:cubicBezTo>
                    <a:pt x="0" y="184"/>
                    <a:pt x="9" y="149"/>
                    <a:pt x="30" y="113"/>
                  </a:cubicBezTo>
                  <a:cubicBezTo>
                    <a:pt x="50" y="77"/>
                    <a:pt x="77" y="51"/>
                    <a:pt x="113" y="30"/>
                  </a:cubicBezTo>
                  <a:cubicBezTo>
                    <a:pt x="149" y="9"/>
                    <a:pt x="184" y="0"/>
                    <a:pt x="226" y="0"/>
                  </a:cubicBezTo>
                  <a:cubicBezTo>
                    <a:pt x="266" y="0"/>
                    <a:pt x="302" y="9"/>
                    <a:pt x="338" y="30"/>
                  </a:cubicBezTo>
                  <a:cubicBezTo>
                    <a:pt x="374" y="51"/>
                    <a:pt x="400" y="77"/>
                    <a:pt x="420" y="113"/>
                  </a:cubicBezTo>
                  <a:cubicBezTo>
                    <a:pt x="441" y="149"/>
                    <a:pt x="451" y="184"/>
                    <a:pt x="451" y="226"/>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5" name="Freeform 101">
              <a:extLst>
                <a:ext uri="{FF2B5EF4-FFF2-40B4-BE49-F238E27FC236}">
                  <a16:creationId xmlns:a16="http://schemas.microsoft.com/office/drawing/2014/main" id="{6C41A8E0-8CC3-DD42-81DD-D61225449AFE}"/>
                </a:ext>
              </a:extLst>
            </p:cNvPr>
            <p:cNvSpPr>
              <a:spLocks noChangeArrowheads="1"/>
            </p:cNvSpPr>
            <p:nvPr/>
          </p:nvSpPr>
          <p:spPr bwMode="auto">
            <a:xfrm>
              <a:off x="3290" y="2493"/>
              <a:ext cx="25" cy="102"/>
            </a:xfrm>
            <a:custGeom>
              <a:avLst/>
              <a:gdLst>
                <a:gd name="T0" fmla="*/ 57 w 114"/>
                <a:gd name="T1" fmla="*/ 0 h 453"/>
                <a:gd name="T2" fmla="*/ 113 w 114"/>
                <a:gd name="T3" fmla="*/ 57 h 453"/>
                <a:gd name="T4" fmla="*/ 113 w 114"/>
                <a:gd name="T5" fmla="*/ 395 h 453"/>
                <a:gd name="T6" fmla="*/ 57 w 114"/>
                <a:gd name="T7" fmla="*/ 452 h 453"/>
                <a:gd name="T8" fmla="*/ 0 w 114"/>
                <a:gd name="T9" fmla="*/ 395 h 453"/>
                <a:gd name="T10" fmla="*/ 0 w 114"/>
                <a:gd name="T11" fmla="*/ 57 h 453"/>
                <a:gd name="T12" fmla="*/ 57 w 114"/>
                <a:gd name="T13" fmla="*/ 0 h 453"/>
              </a:gdLst>
              <a:ahLst/>
              <a:cxnLst>
                <a:cxn ang="0">
                  <a:pos x="T0" y="T1"/>
                </a:cxn>
                <a:cxn ang="0">
                  <a:pos x="T2" y="T3"/>
                </a:cxn>
                <a:cxn ang="0">
                  <a:pos x="T4" y="T5"/>
                </a:cxn>
                <a:cxn ang="0">
                  <a:pos x="T6" y="T7"/>
                </a:cxn>
                <a:cxn ang="0">
                  <a:pos x="T8" y="T9"/>
                </a:cxn>
                <a:cxn ang="0">
                  <a:pos x="T10" y="T11"/>
                </a:cxn>
                <a:cxn ang="0">
                  <a:pos x="T12" y="T13"/>
                </a:cxn>
              </a:cxnLst>
              <a:rect l="0" t="0" r="r" b="b"/>
              <a:pathLst>
                <a:path w="114" h="453">
                  <a:moveTo>
                    <a:pt x="57" y="0"/>
                  </a:moveTo>
                  <a:cubicBezTo>
                    <a:pt x="88" y="0"/>
                    <a:pt x="113" y="26"/>
                    <a:pt x="113" y="57"/>
                  </a:cubicBezTo>
                  <a:lnTo>
                    <a:pt x="113" y="395"/>
                  </a:lnTo>
                  <a:cubicBezTo>
                    <a:pt x="113" y="426"/>
                    <a:pt x="88" y="452"/>
                    <a:pt x="57" y="452"/>
                  </a:cubicBezTo>
                  <a:cubicBezTo>
                    <a:pt x="26" y="452"/>
                    <a:pt x="0" y="426"/>
                    <a:pt x="0" y="395"/>
                  </a:cubicBezTo>
                  <a:lnTo>
                    <a:pt x="0" y="57"/>
                  </a:lnTo>
                  <a:cubicBezTo>
                    <a:pt x="0" y="26"/>
                    <a:pt x="26" y="0"/>
                    <a:pt x="57"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6" name="Freeform 102">
              <a:extLst>
                <a:ext uri="{FF2B5EF4-FFF2-40B4-BE49-F238E27FC236}">
                  <a16:creationId xmlns:a16="http://schemas.microsoft.com/office/drawing/2014/main" id="{7EA8F6F2-EDBF-CD4F-80EC-9283EB527E32}"/>
                </a:ext>
              </a:extLst>
            </p:cNvPr>
            <p:cNvSpPr>
              <a:spLocks noChangeArrowheads="1"/>
            </p:cNvSpPr>
            <p:nvPr/>
          </p:nvSpPr>
          <p:spPr bwMode="auto">
            <a:xfrm>
              <a:off x="3118" y="2282"/>
              <a:ext cx="191" cy="357"/>
            </a:xfrm>
            <a:custGeom>
              <a:avLst/>
              <a:gdLst>
                <a:gd name="T0" fmla="*/ 845 w 846"/>
                <a:gd name="T1" fmla="*/ 764 h 1580"/>
                <a:gd name="T2" fmla="*/ 732 w 846"/>
                <a:gd name="T3" fmla="*/ 874 h 1580"/>
                <a:gd name="T4" fmla="*/ 704 w 846"/>
                <a:gd name="T5" fmla="*/ 874 h 1580"/>
                <a:gd name="T6" fmla="*/ 704 w 846"/>
                <a:gd name="T7" fmla="*/ 1466 h 1580"/>
                <a:gd name="T8" fmla="*/ 591 w 846"/>
                <a:gd name="T9" fmla="*/ 1579 h 1580"/>
                <a:gd name="T10" fmla="*/ 254 w 846"/>
                <a:gd name="T11" fmla="*/ 1579 h 1580"/>
                <a:gd name="T12" fmla="*/ 141 w 846"/>
                <a:gd name="T13" fmla="*/ 1466 h 1580"/>
                <a:gd name="T14" fmla="*/ 141 w 846"/>
                <a:gd name="T15" fmla="*/ 874 h 1580"/>
                <a:gd name="T16" fmla="*/ 113 w 846"/>
                <a:gd name="T17" fmla="*/ 874 h 1580"/>
                <a:gd name="T18" fmla="*/ 0 w 846"/>
                <a:gd name="T19" fmla="*/ 764 h 1580"/>
                <a:gd name="T20" fmla="*/ 0 w 846"/>
                <a:gd name="T21" fmla="*/ 110 h 1580"/>
                <a:gd name="T22" fmla="*/ 113 w 846"/>
                <a:gd name="T23" fmla="*/ 0 h 1580"/>
                <a:gd name="T24" fmla="*/ 254 w 846"/>
                <a:gd name="T25" fmla="*/ 0 h 1580"/>
                <a:gd name="T26" fmla="*/ 366 w 846"/>
                <a:gd name="T27" fmla="*/ 282 h 1580"/>
                <a:gd name="T28" fmla="*/ 366 w 846"/>
                <a:gd name="T29" fmla="*/ 57 h 1580"/>
                <a:gd name="T30" fmla="*/ 423 w 846"/>
                <a:gd name="T31" fmla="*/ 0 h 1580"/>
                <a:gd name="T32" fmla="*/ 478 w 846"/>
                <a:gd name="T33" fmla="*/ 57 h 1580"/>
                <a:gd name="T34" fmla="*/ 478 w 846"/>
                <a:gd name="T35" fmla="*/ 282 h 1580"/>
                <a:gd name="T36" fmla="*/ 591 w 846"/>
                <a:gd name="T37" fmla="*/ 0 h 1580"/>
                <a:gd name="T38" fmla="*/ 732 w 846"/>
                <a:gd name="T39" fmla="*/ 0 h 1580"/>
                <a:gd name="T40" fmla="*/ 845 w 846"/>
                <a:gd name="T41" fmla="*/ 110 h 1580"/>
                <a:gd name="T42" fmla="*/ 845 w 846"/>
                <a:gd name="T43" fmla="*/ 764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6" h="1580">
                  <a:moveTo>
                    <a:pt x="845" y="764"/>
                  </a:moveTo>
                  <a:cubicBezTo>
                    <a:pt x="845" y="826"/>
                    <a:pt x="794" y="874"/>
                    <a:pt x="732" y="874"/>
                  </a:cubicBezTo>
                  <a:lnTo>
                    <a:pt x="704" y="874"/>
                  </a:lnTo>
                  <a:lnTo>
                    <a:pt x="704" y="1466"/>
                  </a:lnTo>
                  <a:cubicBezTo>
                    <a:pt x="704" y="1528"/>
                    <a:pt x="653" y="1579"/>
                    <a:pt x="591" y="1579"/>
                  </a:cubicBezTo>
                  <a:lnTo>
                    <a:pt x="254" y="1579"/>
                  </a:lnTo>
                  <a:cubicBezTo>
                    <a:pt x="192" y="1579"/>
                    <a:pt x="141" y="1528"/>
                    <a:pt x="141" y="1466"/>
                  </a:cubicBezTo>
                  <a:lnTo>
                    <a:pt x="141" y="874"/>
                  </a:lnTo>
                  <a:lnTo>
                    <a:pt x="113" y="874"/>
                  </a:lnTo>
                  <a:cubicBezTo>
                    <a:pt x="50" y="874"/>
                    <a:pt x="0" y="823"/>
                    <a:pt x="0" y="764"/>
                  </a:cubicBezTo>
                  <a:lnTo>
                    <a:pt x="0" y="110"/>
                  </a:lnTo>
                  <a:cubicBezTo>
                    <a:pt x="0" y="48"/>
                    <a:pt x="50" y="0"/>
                    <a:pt x="113" y="0"/>
                  </a:cubicBezTo>
                  <a:lnTo>
                    <a:pt x="254" y="0"/>
                  </a:lnTo>
                  <a:lnTo>
                    <a:pt x="366" y="282"/>
                  </a:lnTo>
                  <a:lnTo>
                    <a:pt x="366" y="57"/>
                  </a:lnTo>
                  <a:cubicBezTo>
                    <a:pt x="366" y="26"/>
                    <a:pt x="392" y="0"/>
                    <a:pt x="423" y="0"/>
                  </a:cubicBezTo>
                  <a:cubicBezTo>
                    <a:pt x="453" y="0"/>
                    <a:pt x="478" y="26"/>
                    <a:pt x="478" y="57"/>
                  </a:cubicBezTo>
                  <a:lnTo>
                    <a:pt x="478" y="282"/>
                  </a:lnTo>
                  <a:lnTo>
                    <a:pt x="591" y="0"/>
                  </a:lnTo>
                  <a:lnTo>
                    <a:pt x="732" y="0"/>
                  </a:lnTo>
                  <a:cubicBezTo>
                    <a:pt x="794" y="0"/>
                    <a:pt x="845" y="51"/>
                    <a:pt x="845" y="110"/>
                  </a:cubicBezTo>
                  <a:lnTo>
                    <a:pt x="845" y="764"/>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47" name="テキスト ボックス 46">
            <a:extLst>
              <a:ext uri="{FF2B5EF4-FFF2-40B4-BE49-F238E27FC236}">
                <a16:creationId xmlns:a16="http://schemas.microsoft.com/office/drawing/2014/main" id="{14CCCED6-0E5C-194F-902C-778C904177ED}"/>
              </a:ext>
            </a:extLst>
          </p:cNvPr>
          <p:cNvSpPr txBox="1"/>
          <p:nvPr/>
        </p:nvSpPr>
        <p:spPr>
          <a:xfrm>
            <a:off x="587966" y="3483873"/>
            <a:ext cx="530915" cy="369332"/>
          </a:xfrm>
          <a:prstGeom prst="rect">
            <a:avLst/>
          </a:prstGeom>
          <a:noFill/>
        </p:spPr>
        <p:txBody>
          <a:bodyPr wrap="none" rtlCol="0">
            <a:spAutoFit/>
          </a:bodyPr>
          <a:lstStyle/>
          <a:p>
            <a:pPr algn="ctr"/>
            <a:r>
              <a:rPr kumimoji="1" lang="ja-JP" altLang="en-US" sz="900" dirty="0"/>
              <a:t>ヤフー</a:t>
            </a:r>
            <a:endParaRPr kumimoji="1" lang="en-US" altLang="ja-JP" sz="900" dirty="0"/>
          </a:p>
          <a:p>
            <a:pPr algn="ctr"/>
            <a:r>
              <a:rPr lang="ja-JP" altLang="en-US" sz="900" dirty="0"/>
              <a:t>営業</a:t>
            </a:r>
            <a:endParaRPr kumimoji="1" lang="ja-JP" altLang="en-US" sz="900" dirty="0"/>
          </a:p>
        </p:txBody>
      </p:sp>
      <p:sp>
        <p:nvSpPr>
          <p:cNvPr id="48" name="テキスト ボックス 47">
            <a:extLst>
              <a:ext uri="{FF2B5EF4-FFF2-40B4-BE49-F238E27FC236}">
                <a16:creationId xmlns:a16="http://schemas.microsoft.com/office/drawing/2014/main" id="{33608CFF-0465-FF44-A689-1514630F59F2}"/>
              </a:ext>
            </a:extLst>
          </p:cNvPr>
          <p:cNvSpPr txBox="1"/>
          <p:nvPr/>
        </p:nvSpPr>
        <p:spPr>
          <a:xfrm>
            <a:off x="578913" y="3932030"/>
            <a:ext cx="530915" cy="369332"/>
          </a:xfrm>
          <a:prstGeom prst="rect">
            <a:avLst/>
          </a:prstGeom>
          <a:noFill/>
        </p:spPr>
        <p:txBody>
          <a:bodyPr wrap="none" rtlCol="0">
            <a:spAutoFit/>
          </a:bodyPr>
          <a:lstStyle/>
          <a:p>
            <a:pPr algn="ctr"/>
            <a:r>
              <a:rPr kumimoji="1" lang="ja-JP" altLang="en-US" sz="900" dirty="0"/>
              <a:t>ヤフー</a:t>
            </a:r>
            <a:endParaRPr kumimoji="1" lang="en-US" altLang="ja-JP" sz="900" dirty="0"/>
          </a:p>
          <a:p>
            <a:pPr algn="ctr"/>
            <a:r>
              <a:rPr kumimoji="1" lang="ja-JP" altLang="en-US" sz="900" dirty="0"/>
              <a:t>制作</a:t>
            </a:r>
            <a:endParaRPr kumimoji="1" lang="ja-JP" altLang="en-US" sz="1050" dirty="0"/>
          </a:p>
        </p:txBody>
      </p:sp>
      <p:sp>
        <p:nvSpPr>
          <p:cNvPr id="50" name="Freeform 10">
            <a:extLst>
              <a:ext uri="{FF2B5EF4-FFF2-40B4-BE49-F238E27FC236}">
                <a16:creationId xmlns:a16="http://schemas.microsoft.com/office/drawing/2014/main" id="{6616D574-CA67-BB40-98EA-A72D670DDD3E}"/>
              </a:ext>
            </a:extLst>
          </p:cNvPr>
          <p:cNvSpPr>
            <a:spLocks noChangeArrowheads="1"/>
          </p:cNvSpPr>
          <p:nvPr/>
        </p:nvSpPr>
        <p:spPr bwMode="auto">
          <a:xfrm>
            <a:off x="5748740" y="2995149"/>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3" name="Freeform 10">
            <a:extLst>
              <a:ext uri="{FF2B5EF4-FFF2-40B4-BE49-F238E27FC236}">
                <a16:creationId xmlns:a16="http://schemas.microsoft.com/office/drawing/2014/main" id="{762B7B1C-DE9B-3344-883D-CD240C81F027}"/>
              </a:ext>
            </a:extLst>
          </p:cNvPr>
          <p:cNvSpPr>
            <a:spLocks noChangeArrowheads="1"/>
          </p:cNvSpPr>
          <p:nvPr/>
        </p:nvSpPr>
        <p:spPr bwMode="auto">
          <a:xfrm>
            <a:off x="7072691" y="3497757"/>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4" name="Freeform 10">
            <a:extLst>
              <a:ext uri="{FF2B5EF4-FFF2-40B4-BE49-F238E27FC236}">
                <a16:creationId xmlns:a16="http://schemas.microsoft.com/office/drawing/2014/main" id="{A9FA3FF3-2A8B-5B49-8858-F9CFEFAEFBBF}"/>
              </a:ext>
            </a:extLst>
          </p:cNvPr>
          <p:cNvSpPr>
            <a:spLocks noChangeArrowheads="1"/>
          </p:cNvSpPr>
          <p:nvPr/>
        </p:nvSpPr>
        <p:spPr bwMode="auto">
          <a:xfrm>
            <a:off x="8494072" y="4010522"/>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5" name="Freeform 10">
            <a:extLst>
              <a:ext uri="{FF2B5EF4-FFF2-40B4-BE49-F238E27FC236}">
                <a16:creationId xmlns:a16="http://schemas.microsoft.com/office/drawing/2014/main" id="{749B3E43-EC5E-1646-BA06-8C55C674F367}"/>
              </a:ext>
            </a:extLst>
          </p:cNvPr>
          <p:cNvSpPr>
            <a:spLocks noChangeArrowheads="1"/>
          </p:cNvSpPr>
          <p:nvPr/>
        </p:nvSpPr>
        <p:spPr bwMode="auto">
          <a:xfrm>
            <a:off x="9883762" y="3000225"/>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6" name="Freeform 10">
            <a:extLst>
              <a:ext uri="{FF2B5EF4-FFF2-40B4-BE49-F238E27FC236}">
                <a16:creationId xmlns:a16="http://schemas.microsoft.com/office/drawing/2014/main" id="{7B93D9B8-3736-2446-BE6E-5E866321958B}"/>
              </a:ext>
            </a:extLst>
          </p:cNvPr>
          <p:cNvSpPr>
            <a:spLocks noChangeArrowheads="1"/>
          </p:cNvSpPr>
          <p:nvPr/>
        </p:nvSpPr>
        <p:spPr bwMode="auto">
          <a:xfrm>
            <a:off x="9890429" y="3502310"/>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64" name="テキスト ボックス 63">
            <a:extLst>
              <a:ext uri="{FF2B5EF4-FFF2-40B4-BE49-F238E27FC236}">
                <a16:creationId xmlns:a16="http://schemas.microsoft.com/office/drawing/2014/main" id="{D1EC0575-0CB0-D749-BA9D-0755273CB38F}"/>
              </a:ext>
            </a:extLst>
          </p:cNvPr>
          <p:cNvSpPr txBox="1"/>
          <p:nvPr/>
        </p:nvSpPr>
        <p:spPr>
          <a:xfrm>
            <a:off x="4908305" y="1404294"/>
            <a:ext cx="1680870" cy="740203"/>
          </a:xfrm>
          <a:prstGeom prst="rect">
            <a:avLst/>
          </a:prstGeom>
          <a:noFill/>
        </p:spPr>
        <p:txBody>
          <a:bodyPr wrap="square" rtlCol="0">
            <a:spAutoFit/>
          </a:bodyPr>
          <a:lstStyle/>
          <a:p>
            <a:pPr lvl="0" algn="ctr" defTabSz="444500">
              <a:lnSpc>
                <a:spcPct val="90000"/>
              </a:lnSpc>
              <a:spcBef>
                <a:spcPct val="0"/>
              </a:spcBef>
              <a:spcAft>
                <a:spcPct val="35000"/>
              </a:spcAft>
            </a:pPr>
            <a:r>
              <a:rPr lang="ja-JP" altLang="en-US" sz="1100" b="1" dirty="0">
                <a:solidFill>
                  <a:schemeClr val="bg1"/>
                </a:solidFill>
              </a:rPr>
              <a:t>・誘導広告の予約</a:t>
            </a:r>
            <a:endParaRPr lang="en-US" altLang="ja-JP" sz="1100" b="1" dirty="0">
              <a:solidFill>
                <a:schemeClr val="bg1"/>
              </a:solidFill>
            </a:endParaRPr>
          </a:p>
          <a:p>
            <a:pPr lvl="0" algn="ctr" defTabSz="444500">
              <a:lnSpc>
                <a:spcPct val="90000"/>
              </a:lnSpc>
              <a:spcBef>
                <a:spcPct val="0"/>
              </a:spcBef>
              <a:spcAft>
                <a:spcPct val="35000"/>
              </a:spcAft>
            </a:pPr>
            <a:r>
              <a:rPr lang="ja-JP" altLang="en-US" sz="1100" b="1" dirty="0">
                <a:solidFill>
                  <a:schemeClr val="bg1"/>
                </a:solidFill>
              </a:rPr>
              <a:t>・制作費の申し込み</a:t>
            </a:r>
            <a:endParaRPr lang="en-US" altLang="ja-JP" sz="1100" b="1" dirty="0">
              <a:solidFill>
                <a:schemeClr val="bg1"/>
              </a:solidFill>
            </a:endParaRPr>
          </a:p>
          <a:p>
            <a:pPr lvl="0" algn="ctr" defTabSz="444500">
              <a:lnSpc>
                <a:spcPct val="90000"/>
              </a:lnSpc>
              <a:spcBef>
                <a:spcPct val="0"/>
              </a:spcBef>
              <a:spcAft>
                <a:spcPct val="35000"/>
              </a:spcAft>
            </a:pPr>
            <a:r>
              <a:rPr lang="ja-JP" altLang="en-US" sz="700" b="1" dirty="0">
                <a:solidFill>
                  <a:schemeClr val="bg1"/>
                </a:solidFill>
              </a:rPr>
              <a:t>（制作費無料の場合も</a:t>
            </a:r>
            <a:br>
              <a:rPr lang="en-US" altLang="ja-JP" sz="700" b="1" dirty="0">
                <a:solidFill>
                  <a:schemeClr val="bg1"/>
                </a:solidFill>
              </a:rPr>
            </a:br>
            <a:r>
              <a:rPr lang="ja-JP" altLang="en-US" sz="700" b="1" dirty="0">
                <a:solidFill>
                  <a:schemeClr val="bg1"/>
                </a:solidFill>
              </a:rPr>
              <a:t>　申し込みが必要）</a:t>
            </a:r>
          </a:p>
        </p:txBody>
      </p:sp>
      <p:sp>
        <p:nvSpPr>
          <p:cNvPr id="66" name="テキスト ボックス 65">
            <a:extLst>
              <a:ext uri="{FF2B5EF4-FFF2-40B4-BE49-F238E27FC236}">
                <a16:creationId xmlns:a16="http://schemas.microsoft.com/office/drawing/2014/main" id="{5BA31DB6-6CFD-A14F-A5AF-A338B4B822B8}"/>
              </a:ext>
            </a:extLst>
          </p:cNvPr>
          <p:cNvSpPr txBox="1"/>
          <p:nvPr/>
        </p:nvSpPr>
        <p:spPr>
          <a:xfrm>
            <a:off x="6486612" y="1401377"/>
            <a:ext cx="1313180" cy="248914"/>
          </a:xfrm>
          <a:prstGeom prst="rect">
            <a:avLst/>
          </a:prstGeom>
          <a:noFill/>
        </p:spPr>
        <p:txBody>
          <a:bodyPr wrap="none" rtlCol="0">
            <a:spAutoFit/>
          </a:bodyPr>
          <a:lstStyle/>
          <a:p>
            <a:pPr lvl="0" algn="ctr" defTabSz="444500">
              <a:lnSpc>
                <a:spcPct val="90000"/>
              </a:lnSpc>
              <a:spcBef>
                <a:spcPct val="0"/>
              </a:spcBef>
              <a:spcAft>
                <a:spcPct val="35000"/>
              </a:spcAft>
            </a:pPr>
            <a:r>
              <a:rPr lang="ja-JP" altLang="en-US" sz="1100" b="1" dirty="0">
                <a:solidFill>
                  <a:schemeClr val="bg1"/>
                </a:solidFill>
              </a:rPr>
              <a:t>・アカウント連携</a:t>
            </a:r>
            <a:endParaRPr kumimoji="1" lang="ja-JP" altLang="en-US" sz="1100" dirty="0">
              <a:solidFill>
                <a:schemeClr val="bg1"/>
              </a:solidFill>
            </a:endParaRPr>
          </a:p>
        </p:txBody>
      </p:sp>
      <p:sp>
        <p:nvSpPr>
          <p:cNvPr id="67" name="テキスト ボックス 66">
            <a:extLst>
              <a:ext uri="{FF2B5EF4-FFF2-40B4-BE49-F238E27FC236}">
                <a16:creationId xmlns:a16="http://schemas.microsoft.com/office/drawing/2014/main" id="{F412B787-2B08-7D49-AABB-7A403C87174E}"/>
              </a:ext>
            </a:extLst>
          </p:cNvPr>
          <p:cNvSpPr txBox="1"/>
          <p:nvPr/>
        </p:nvSpPr>
        <p:spPr>
          <a:xfrm>
            <a:off x="8036267" y="1465032"/>
            <a:ext cx="1172116" cy="460511"/>
          </a:xfrm>
          <a:prstGeom prst="rect">
            <a:avLst/>
          </a:prstGeom>
          <a:noFill/>
        </p:spPr>
        <p:txBody>
          <a:bodyPr wrap="none" rtlCol="0">
            <a:spAutoFit/>
          </a:bodyPr>
          <a:lstStyle/>
          <a:p>
            <a:pPr lvl="0" algn="ctr" defTabSz="444500">
              <a:lnSpc>
                <a:spcPct val="90000"/>
              </a:lnSpc>
              <a:spcBef>
                <a:spcPct val="0"/>
              </a:spcBef>
              <a:spcAft>
                <a:spcPct val="35000"/>
              </a:spcAft>
            </a:pPr>
            <a:r>
              <a:rPr lang="ja-JP" altLang="en-US" sz="1100" b="1" dirty="0">
                <a:solidFill>
                  <a:schemeClr val="bg1"/>
                </a:solidFill>
              </a:rPr>
              <a:t>演出の組込実装</a:t>
            </a:r>
            <a:endParaRPr lang="en-US" altLang="ja-JP" sz="1100" b="1" dirty="0">
              <a:solidFill>
                <a:schemeClr val="bg1"/>
              </a:solidFill>
            </a:endParaRPr>
          </a:p>
          <a:p>
            <a:pPr lvl="0" algn="ctr" defTabSz="444500">
              <a:lnSpc>
                <a:spcPct val="90000"/>
              </a:lnSpc>
              <a:spcBef>
                <a:spcPct val="0"/>
              </a:spcBef>
              <a:spcAft>
                <a:spcPct val="35000"/>
              </a:spcAft>
            </a:pPr>
            <a:r>
              <a:rPr lang="ja-JP" altLang="en-US" sz="1100" b="1" dirty="0">
                <a:solidFill>
                  <a:schemeClr val="bg1"/>
                </a:solidFill>
              </a:rPr>
              <a:t>本番</a:t>
            </a:r>
            <a:r>
              <a:rPr lang="en-US" altLang="ja-JP" sz="1100" b="1" dirty="0">
                <a:solidFill>
                  <a:schemeClr val="bg1"/>
                </a:solidFill>
              </a:rPr>
              <a:t>URL</a:t>
            </a:r>
            <a:r>
              <a:rPr lang="ja-JP" altLang="en-US" sz="1100" b="1" dirty="0">
                <a:solidFill>
                  <a:schemeClr val="bg1"/>
                </a:solidFill>
              </a:rPr>
              <a:t>発行</a:t>
            </a:r>
          </a:p>
        </p:txBody>
      </p:sp>
      <p:sp>
        <p:nvSpPr>
          <p:cNvPr id="68" name="テキスト ボックス 67">
            <a:extLst>
              <a:ext uri="{FF2B5EF4-FFF2-40B4-BE49-F238E27FC236}">
                <a16:creationId xmlns:a16="http://schemas.microsoft.com/office/drawing/2014/main" id="{4A255B0D-7C3E-194A-8AA5-5DAD23441BB3}"/>
              </a:ext>
            </a:extLst>
          </p:cNvPr>
          <p:cNvSpPr txBox="1"/>
          <p:nvPr/>
        </p:nvSpPr>
        <p:spPr>
          <a:xfrm>
            <a:off x="9342611" y="1504110"/>
            <a:ext cx="1261884" cy="493981"/>
          </a:xfrm>
          <a:prstGeom prst="rect">
            <a:avLst/>
          </a:prstGeom>
          <a:noFill/>
        </p:spPr>
        <p:txBody>
          <a:bodyPr wrap="none" rtlCol="0">
            <a:spAutoFit/>
          </a:bodyPr>
          <a:lstStyle/>
          <a:p>
            <a:pPr lvl="0" algn="ctr" defTabSz="444500">
              <a:lnSpc>
                <a:spcPct val="90000"/>
              </a:lnSpc>
              <a:spcBef>
                <a:spcPct val="0"/>
              </a:spcBef>
              <a:spcAft>
                <a:spcPct val="35000"/>
              </a:spcAft>
            </a:pPr>
            <a:r>
              <a:rPr lang="ja-JP" altLang="en-US" sz="1200" b="1" dirty="0">
                <a:solidFill>
                  <a:schemeClr val="bg1"/>
                </a:solidFill>
              </a:rPr>
              <a:t>・最終確認</a:t>
            </a:r>
            <a:endParaRPr lang="en-US" altLang="ja-JP" sz="1200" b="1" dirty="0">
              <a:solidFill>
                <a:schemeClr val="bg1"/>
              </a:solidFill>
            </a:endParaRPr>
          </a:p>
          <a:p>
            <a:pPr lvl="0" algn="ctr" defTabSz="444500">
              <a:lnSpc>
                <a:spcPct val="90000"/>
              </a:lnSpc>
              <a:spcBef>
                <a:spcPct val="0"/>
              </a:spcBef>
              <a:spcAft>
                <a:spcPct val="35000"/>
              </a:spcAft>
            </a:pPr>
            <a:r>
              <a:rPr lang="ja-JP" altLang="en-US" sz="1200" b="1" dirty="0">
                <a:solidFill>
                  <a:schemeClr val="bg1"/>
                </a:solidFill>
              </a:rPr>
              <a:t>・誘導広告入稿</a:t>
            </a:r>
          </a:p>
        </p:txBody>
      </p:sp>
      <p:sp>
        <p:nvSpPr>
          <p:cNvPr id="81" name="テキスト ボックス 80">
            <a:extLst>
              <a:ext uri="{FF2B5EF4-FFF2-40B4-BE49-F238E27FC236}">
                <a16:creationId xmlns:a16="http://schemas.microsoft.com/office/drawing/2014/main" id="{B9E4046C-1E66-A246-9307-E01FCF8F12B8}"/>
              </a:ext>
            </a:extLst>
          </p:cNvPr>
          <p:cNvSpPr txBox="1"/>
          <p:nvPr/>
        </p:nvSpPr>
        <p:spPr>
          <a:xfrm>
            <a:off x="1421121" y="1490915"/>
            <a:ext cx="800219" cy="461665"/>
          </a:xfrm>
          <a:prstGeom prst="rect">
            <a:avLst/>
          </a:prstGeom>
          <a:noFill/>
        </p:spPr>
        <p:txBody>
          <a:bodyPr wrap="none" rtlCol="0">
            <a:spAutoFit/>
          </a:bodyPr>
          <a:lstStyle/>
          <a:p>
            <a:pPr algn="ctr"/>
            <a:r>
              <a:rPr lang="ja-JP" altLang="en-US" sz="1200" b="1" dirty="0">
                <a:solidFill>
                  <a:schemeClr val="bg1"/>
                </a:solidFill>
              </a:rPr>
              <a:t>事前提案</a:t>
            </a:r>
            <a:br>
              <a:rPr lang="en-US" altLang="ja-JP" sz="1200" b="1" dirty="0">
                <a:solidFill>
                  <a:schemeClr val="bg1"/>
                </a:solidFill>
              </a:rPr>
            </a:br>
            <a:r>
              <a:rPr lang="ja-JP" altLang="en-US" sz="1200" b="1" dirty="0">
                <a:solidFill>
                  <a:schemeClr val="bg1"/>
                </a:solidFill>
              </a:rPr>
              <a:t>可否</a:t>
            </a:r>
            <a:endParaRPr lang="en-US" altLang="ja-JP" sz="1200" b="1" dirty="0">
              <a:solidFill>
                <a:schemeClr val="bg1"/>
              </a:solidFill>
            </a:endParaRPr>
          </a:p>
        </p:txBody>
      </p:sp>
      <p:grpSp>
        <p:nvGrpSpPr>
          <p:cNvPr id="82" name="Group 1">
            <a:extLst>
              <a:ext uri="{FF2B5EF4-FFF2-40B4-BE49-F238E27FC236}">
                <a16:creationId xmlns:a16="http://schemas.microsoft.com/office/drawing/2014/main" id="{07D2140C-8EAB-0F43-ABE0-82FE7A7CB49A}"/>
              </a:ext>
            </a:extLst>
          </p:cNvPr>
          <p:cNvGrpSpPr>
            <a:grpSpLocks/>
          </p:cNvGrpSpPr>
          <p:nvPr/>
        </p:nvGrpSpPr>
        <p:grpSpPr bwMode="auto">
          <a:xfrm>
            <a:off x="4492369" y="2363618"/>
            <a:ext cx="359182" cy="219481"/>
            <a:chOff x="664" y="504"/>
            <a:chExt cx="485" cy="326"/>
          </a:xfrm>
          <a:solidFill>
            <a:schemeClr val="bg1">
              <a:lumMod val="95000"/>
            </a:schemeClr>
          </a:solidFill>
        </p:grpSpPr>
        <p:sp>
          <p:nvSpPr>
            <p:cNvPr id="83" name="Freeform 2">
              <a:extLst>
                <a:ext uri="{FF2B5EF4-FFF2-40B4-BE49-F238E27FC236}">
                  <a16:creationId xmlns:a16="http://schemas.microsoft.com/office/drawing/2014/main" id="{D0EFF5D9-5C1E-0947-B2C2-825443E0FFC8}"/>
                </a:ext>
              </a:extLst>
            </p:cNvPr>
            <p:cNvSpPr>
              <a:spLocks noChangeArrowheads="1"/>
            </p:cNvSpPr>
            <p:nvPr/>
          </p:nvSpPr>
          <p:spPr bwMode="auto">
            <a:xfrm>
              <a:off x="664" y="504"/>
              <a:ext cx="485" cy="327"/>
            </a:xfrm>
            <a:custGeom>
              <a:avLst/>
              <a:gdLst>
                <a:gd name="T0" fmla="*/ 1593 w 2144"/>
                <a:gd name="T1" fmla="*/ 277 h 1445"/>
                <a:gd name="T2" fmla="*/ 2016 w 2144"/>
                <a:gd name="T3" fmla="*/ 723 h 1445"/>
                <a:gd name="T4" fmla="*/ 1593 w 2144"/>
                <a:gd name="T5" fmla="*/ 1167 h 1445"/>
                <a:gd name="T6" fmla="*/ 1072 w 2144"/>
                <a:gd name="T7" fmla="*/ 1331 h 1445"/>
                <a:gd name="T8" fmla="*/ 550 w 2144"/>
                <a:gd name="T9" fmla="*/ 1167 h 1445"/>
                <a:gd name="T10" fmla="*/ 127 w 2144"/>
                <a:gd name="T11" fmla="*/ 723 h 1445"/>
                <a:gd name="T12" fmla="*/ 550 w 2144"/>
                <a:gd name="T13" fmla="*/ 277 h 1445"/>
                <a:gd name="T14" fmla="*/ 1072 w 2144"/>
                <a:gd name="T15" fmla="*/ 113 h 1445"/>
                <a:gd name="T16" fmla="*/ 1593 w 2144"/>
                <a:gd name="T17" fmla="*/ 277 h 1445"/>
                <a:gd name="T18" fmla="*/ 1072 w 2144"/>
                <a:gd name="T19" fmla="*/ 0 h 1445"/>
                <a:gd name="T20" fmla="*/ 0 w 2144"/>
                <a:gd name="T21" fmla="*/ 723 h 1445"/>
                <a:gd name="T22" fmla="*/ 1072 w 2144"/>
                <a:gd name="T23" fmla="*/ 1444 h 1445"/>
                <a:gd name="T24" fmla="*/ 2143 w 2144"/>
                <a:gd name="T25" fmla="*/ 723 h 1445"/>
                <a:gd name="T26" fmla="*/ 1072 w 2144"/>
                <a:gd name="T27" fmla="*/ 0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45">
                  <a:moveTo>
                    <a:pt x="1593" y="277"/>
                  </a:moveTo>
                  <a:cubicBezTo>
                    <a:pt x="1765" y="387"/>
                    <a:pt x="1912" y="539"/>
                    <a:pt x="2016" y="723"/>
                  </a:cubicBezTo>
                  <a:cubicBezTo>
                    <a:pt x="1912" y="905"/>
                    <a:pt x="1768" y="1057"/>
                    <a:pt x="1593" y="1167"/>
                  </a:cubicBezTo>
                  <a:cubicBezTo>
                    <a:pt x="1424" y="1275"/>
                    <a:pt x="1240" y="1331"/>
                    <a:pt x="1072" y="1331"/>
                  </a:cubicBezTo>
                  <a:cubicBezTo>
                    <a:pt x="903" y="1331"/>
                    <a:pt x="719" y="1272"/>
                    <a:pt x="550" y="1167"/>
                  </a:cubicBezTo>
                  <a:cubicBezTo>
                    <a:pt x="378" y="1057"/>
                    <a:pt x="231" y="905"/>
                    <a:pt x="127" y="723"/>
                  </a:cubicBezTo>
                  <a:cubicBezTo>
                    <a:pt x="231" y="539"/>
                    <a:pt x="375" y="387"/>
                    <a:pt x="550" y="277"/>
                  </a:cubicBezTo>
                  <a:cubicBezTo>
                    <a:pt x="719" y="170"/>
                    <a:pt x="903" y="113"/>
                    <a:pt x="1072" y="113"/>
                  </a:cubicBezTo>
                  <a:cubicBezTo>
                    <a:pt x="1240" y="113"/>
                    <a:pt x="1424" y="172"/>
                    <a:pt x="1593" y="277"/>
                  </a:cubicBezTo>
                  <a:close/>
                  <a:moveTo>
                    <a:pt x="1072" y="0"/>
                  </a:moveTo>
                  <a:cubicBezTo>
                    <a:pt x="705" y="0"/>
                    <a:pt x="245" y="243"/>
                    <a:pt x="0" y="723"/>
                  </a:cubicBezTo>
                  <a:cubicBezTo>
                    <a:pt x="245" y="1201"/>
                    <a:pt x="705" y="1444"/>
                    <a:pt x="1072" y="1444"/>
                  </a:cubicBezTo>
                  <a:cubicBezTo>
                    <a:pt x="1438" y="1444"/>
                    <a:pt x="1898" y="1201"/>
                    <a:pt x="2143" y="723"/>
                  </a:cubicBezTo>
                  <a:cubicBezTo>
                    <a:pt x="1898" y="243"/>
                    <a:pt x="1438" y="0"/>
                    <a:pt x="1072"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4" name="Freeform 3">
              <a:extLst>
                <a:ext uri="{FF2B5EF4-FFF2-40B4-BE49-F238E27FC236}">
                  <a16:creationId xmlns:a16="http://schemas.microsoft.com/office/drawing/2014/main" id="{68274F9A-92C5-1440-BEBC-642BFA40189A}"/>
                </a:ext>
              </a:extLst>
            </p:cNvPr>
            <p:cNvSpPr>
              <a:spLocks noChangeArrowheads="1"/>
            </p:cNvSpPr>
            <p:nvPr/>
          </p:nvSpPr>
          <p:spPr bwMode="auto">
            <a:xfrm>
              <a:off x="785" y="546"/>
              <a:ext cx="242" cy="242"/>
            </a:xfrm>
            <a:custGeom>
              <a:avLst/>
              <a:gdLst>
                <a:gd name="T0" fmla="*/ 536 w 1072"/>
                <a:gd name="T1" fmla="*/ 1071 h 1072"/>
                <a:gd name="T2" fmla="*/ 0 w 1072"/>
                <a:gd name="T3" fmla="*/ 536 h 1072"/>
                <a:gd name="T4" fmla="*/ 536 w 1072"/>
                <a:gd name="T5" fmla="*/ 0 h 1072"/>
                <a:gd name="T6" fmla="*/ 1071 w 1072"/>
                <a:gd name="T7" fmla="*/ 536 h 1072"/>
                <a:gd name="T8" fmla="*/ 536 w 1072"/>
                <a:gd name="T9" fmla="*/ 1071 h 1072"/>
                <a:gd name="T10" fmla="*/ 536 w 1072"/>
                <a:gd name="T11" fmla="*/ 112 h 1072"/>
                <a:gd name="T12" fmla="*/ 113 w 1072"/>
                <a:gd name="T13" fmla="*/ 536 h 1072"/>
                <a:gd name="T14" fmla="*/ 536 w 1072"/>
                <a:gd name="T15" fmla="*/ 958 h 1072"/>
                <a:gd name="T16" fmla="*/ 958 w 1072"/>
                <a:gd name="T17" fmla="*/ 536 h 1072"/>
                <a:gd name="T18" fmla="*/ 536 w 1072"/>
                <a:gd name="T19" fmla="*/ 112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2" h="1072">
                  <a:moveTo>
                    <a:pt x="536" y="1071"/>
                  </a:moveTo>
                  <a:cubicBezTo>
                    <a:pt x="240" y="1071"/>
                    <a:pt x="0" y="832"/>
                    <a:pt x="0" y="536"/>
                  </a:cubicBezTo>
                  <a:cubicBezTo>
                    <a:pt x="0" y="239"/>
                    <a:pt x="240" y="0"/>
                    <a:pt x="536" y="0"/>
                  </a:cubicBezTo>
                  <a:cubicBezTo>
                    <a:pt x="831" y="0"/>
                    <a:pt x="1071" y="239"/>
                    <a:pt x="1071" y="536"/>
                  </a:cubicBezTo>
                  <a:cubicBezTo>
                    <a:pt x="1071" y="832"/>
                    <a:pt x="831" y="1071"/>
                    <a:pt x="536" y="1071"/>
                  </a:cubicBezTo>
                  <a:close/>
                  <a:moveTo>
                    <a:pt x="536" y="112"/>
                  </a:moveTo>
                  <a:cubicBezTo>
                    <a:pt x="302" y="112"/>
                    <a:pt x="113" y="301"/>
                    <a:pt x="113" y="536"/>
                  </a:cubicBezTo>
                  <a:cubicBezTo>
                    <a:pt x="113" y="770"/>
                    <a:pt x="302" y="958"/>
                    <a:pt x="536" y="958"/>
                  </a:cubicBezTo>
                  <a:cubicBezTo>
                    <a:pt x="769" y="958"/>
                    <a:pt x="958" y="770"/>
                    <a:pt x="958" y="536"/>
                  </a:cubicBezTo>
                  <a:cubicBezTo>
                    <a:pt x="958" y="301"/>
                    <a:pt x="769" y="112"/>
                    <a:pt x="536" y="11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5" name="Freeform 4">
              <a:extLst>
                <a:ext uri="{FF2B5EF4-FFF2-40B4-BE49-F238E27FC236}">
                  <a16:creationId xmlns:a16="http://schemas.microsoft.com/office/drawing/2014/main" id="{55D44D05-46EB-6F41-A767-F00D70B7720F}"/>
                </a:ext>
              </a:extLst>
            </p:cNvPr>
            <p:cNvSpPr>
              <a:spLocks noChangeArrowheads="1"/>
            </p:cNvSpPr>
            <p:nvPr/>
          </p:nvSpPr>
          <p:spPr bwMode="auto">
            <a:xfrm>
              <a:off x="863" y="624"/>
              <a:ext cx="88" cy="88"/>
            </a:xfrm>
            <a:custGeom>
              <a:avLst/>
              <a:gdLst>
                <a:gd name="T0" fmla="*/ 192 w 392"/>
                <a:gd name="T1" fmla="*/ 391 h 392"/>
                <a:gd name="T2" fmla="*/ 167 w 392"/>
                <a:gd name="T3" fmla="*/ 388 h 392"/>
                <a:gd name="T4" fmla="*/ 9 w 392"/>
                <a:gd name="T5" fmla="*/ 267 h 392"/>
                <a:gd name="T6" fmla="*/ 0 w 392"/>
                <a:gd name="T7" fmla="*/ 243 h 392"/>
                <a:gd name="T8" fmla="*/ 51 w 392"/>
                <a:gd name="T9" fmla="*/ 251 h 392"/>
                <a:gd name="T10" fmla="*/ 88 w 392"/>
                <a:gd name="T11" fmla="*/ 248 h 392"/>
                <a:gd name="T12" fmla="*/ 214 w 392"/>
                <a:gd name="T13" fmla="*/ 121 h 392"/>
                <a:gd name="T14" fmla="*/ 194 w 392"/>
                <a:gd name="T15" fmla="*/ 0 h 392"/>
                <a:gd name="T16" fmla="*/ 208 w 392"/>
                <a:gd name="T17" fmla="*/ 0 h 392"/>
                <a:gd name="T18" fmla="*/ 386 w 392"/>
                <a:gd name="T19" fmla="*/ 175 h 392"/>
                <a:gd name="T20" fmla="*/ 335 w 392"/>
                <a:gd name="T21" fmla="*/ 326 h 392"/>
                <a:gd name="T22" fmla="*/ 192 w 392"/>
                <a:gd name="T23" fmla="*/ 391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392">
                  <a:moveTo>
                    <a:pt x="192" y="391"/>
                  </a:moveTo>
                  <a:cubicBezTo>
                    <a:pt x="184" y="391"/>
                    <a:pt x="175" y="391"/>
                    <a:pt x="167" y="388"/>
                  </a:cubicBezTo>
                  <a:cubicBezTo>
                    <a:pt x="99" y="380"/>
                    <a:pt x="37" y="332"/>
                    <a:pt x="9" y="267"/>
                  </a:cubicBezTo>
                  <a:cubicBezTo>
                    <a:pt x="6" y="258"/>
                    <a:pt x="3" y="251"/>
                    <a:pt x="0" y="243"/>
                  </a:cubicBezTo>
                  <a:cubicBezTo>
                    <a:pt x="17" y="248"/>
                    <a:pt x="34" y="251"/>
                    <a:pt x="51" y="251"/>
                  </a:cubicBezTo>
                  <a:cubicBezTo>
                    <a:pt x="62" y="251"/>
                    <a:pt x="76" y="251"/>
                    <a:pt x="88" y="248"/>
                  </a:cubicBezTo>
                  <a:cubicBezTo>
                    <a:pt x="150" y="234"/>
                    <a:pt x="202" y="183"/>
                    <a:pt x="214" y="121"/>
                  </a:cubicBezTo>
                  <a:cubicBezTo>
                    <a:pt x="222" y="79"/>
                    <a:pt x="216" y="37"/>
                    <a:pt x="194" y="0"/>
                  </a:cubicBezTo>
                  <a:cubicBezTo>
                    <a:pt x="199" y="0"/>
                    <a:pt x="202" y="0"/>
                    <a:pt x="208" y="0"/>
                  </a:cubicBezTo>
                  <a:cubicBezTo>
                    <a:pt x="298" y="8"/>
                    <a:pt x="374" y="85"/>
                    <a:pt x="386" y="175"/>
                  </a:cubicBezTo>
                  <a:cubicBezTo>
                    <a:pt x="391" y="231"/>
                    <a:pt x="374" y="287"/>
                    <a:pt x="335" y="326"/>
                  </a:cubicBezTo>
                  <a:cubicBezTo>
                    <a:pt x="301" y="368"/>
                    <a:pt x="247" y="391"/>
                    <a:pt x="192" y="39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6" name="Freeform 5">
              <a:extLst>
                <a:ext uri="{FF2B5EF4-FFF2-40B4-BE49-F238E27FC236}">
                  <a16:creationId xmlns:a16="http://schemas.microsoft.com/office/drawing/2014/main" id="{67FE3151-2B9D-DA47-833B-46076C343025}"/>
                </a:ext>
              </a:extLst>
            </p:cNvPr>
            <p:cNvSpPr>
              <a:spLocks noChangeArrowheads="1"/>
            </p:cNvSpPr>
            <p:nvPr/>
          </p:nvSpPr>
          <p:spPr bwMode="auto">
            <a:xfrm>
              <a:off x="849" y="610"/>
              <a:ext cx="117" cy="115"/>
            </a:xfrm>
            <a:custGeom>
              <a:avLst/>
              <a:gdLst>
                <a:gd name="T0" fmla="*/ 394 w 522"/>
                <a:gd name="T1" fmla="*/ 237 h 510"/>
                <a:gd name="T2" fmla="*/ 357 w 522"/>
                <a:gd name="T3" fmla="*/ 346 h 510"/>
                <a:gd name="T4" fmla="*/ 254 w 522"/>
                <a:gd name="T5" fmla="*/ 394 h 510"/>
                <a:gd name="T6" fmla="*/ 237 w 522"/>
                <a:gd name="T7" fmla="*/ 394 h 510"/>
                <a:gd name="T8" fmla="*/ 164 w 522"/>
                <a:gd name="T9" fmla="*/ 360 h 510"/>
                <a:gd name="T10" fmla="*/ 332 w 522"/>
                <a:gd name="T11" fmla="*/ 189 h 510"/>
                <a:gd name="T12" fmla="*/ 338 w 522"/>
                <a:gd name="T13" fmla="*/ 141 h 510"/>
                <a:gd name="T14" fmla="*/ 394 w 522"/>
                <a:gd name="T15" fmla="*/ 237 h 510"/>
                <a:gd name="T16" fmla="*/ 254 w 522"/>
                <a:gd name="T17" fmla="*/ 0 h 510"/>
                <a:gd name="T18" fmla="*/ 198 w 522"/>
                <a:gd name="T19" fmla="*/ 5 h 510"/>
                <a:gd name="T20" fmla="*/ 186 w 522"/>
                <a:gd name="T21" fmla="*/ 53 h 510"/>
                <a:gd name="T22" fmla="*/ 223 w 522"/>
                <a:gd name="T23" fmla="*/ 163 h 510"/>
                <a:gd name="T24" fmla="*/ 138 w 522"/>
                <a:gd name="T25" fmla="*/ 248 h 510"/>
                <a:gd name="T26" fmla="*/ 113 w 522"/>
                <a:gd name="T27" fmla="*/ 254 h 510"/>
                <a:gd name="T28" fmla="*/ 45 w 522"/>
                <a:gd name="T29" fmla="*/ 231 h 510"/>
                <a:gd name="T30" fmla="*/ 28 w 522"/>
                <a:gd name="T31" fmla="*/ 225 h 510"/>
                <a:gd name="T32" fmla="*/ 0 w 522"/>
                <a:gd name="T33" fmla="*/ 254 h 510"/>
                <a:gd name="T34" fmla="*/ 20 w 522"/>
                <a:gd name="T35" fmla="*/ 351 h 510"/>
                <a:gd name="T36" fmla="*/ 223 w 522"/>
                <a:gd name="T37" fmla="*/ 506 h 510"/>
                <a:gd name="T38" fmla="*/ 254 w 522"/>
                <a:gd name="T39" fmla="*/ 509 h 510"/>
                <a:gd name="T40" fmla="*/ 504 w 522"/>
                <a:gd name="T41" fmla="*/ 228 h 510"/>
                <a:gd name="T42" fmla="*/ 276 w 522"/>
                <a:gd name="T43" fmla="*/ 2 h 510"/>
                <a:gd name="T44" fmla="*/ 254 w 522"/>
                <a:gd name="T45"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2" h="510">
                  <a:moveTo>
                    <a:pt x="394" y="237"/>
                  </a:moveTo>
                  <a:cubicBezTo>
                    <a:pt x="400" y="276"/>
                    <a:pt x="386" y="315"/>
                    <a:pt x="357" y="346"/>
                  </a:cubicBezTo>
                  <a:cubicBezTo>
                    <a:pt x="329" y="377"/>
                    <a:pt x="292" y="394"/>
                    <a:pt x="254" y="394"/>
                  </a:cubicBezTo>
                  <a:lnTo>
                    <a:pt x="237" y="394"/>
                  </a:lnTo>
                  <a:cubicBezTo>
                    <a:pt x="212" y="391"/>
                    <a:pt x="186" y="380"/>
                    <a:pt x="164" y="360"/>
                  </a:cubicBezTo>
                  <a:cubicBezTo>
                    <a:pt x="248" y="340"/>
                    <a:pt x="315" y="276"/>
                    <a:pt x="332" y="189"/>
                  </a:cubicBezTo>
                  <a:cubicBezTo>
                    <a:pt x="335" y="175"/>
                    <a:pt x="338" y="158"/>
                    <a:pt x="338" y="141"/>
                  </a:cubicBezTo>
                  <a:cubicBezTo>
                    <a:pt x="369" y="163"/>
                    <a:pt x="388" y="200"/>
                    <a:pt x="394" y="237"/>
                  </a:cubicBezTo>
                  <a:close/>
                  <a:moveTo>
                    <a:pt x="254" y="0"/>
                  </a:moveTo>
                  <a:cubicBezTo>
                    <a:pt x="234" y="0"/>
                    <a:pt x="217" y="2"/>
                    <a:pt x="198" y="5"/>
                  </a:cubicBezTo>
                  <a:cubicBezTo>
                    <a:pt x="175" y="11"/>
                    <a:pt x="167" y="39"/>
                    <a:pt x="186" y="53"/>
                  </a:cubicBezTo>
                  <a:cubicBezTo>
                    <a:pt x="217" y="79"/>
                    <a:pt x="231" y="121"/>
                    <a:pt x="223" y="163"/>
                  </a:cubicBezTo>
                  <a:cubicBezTo>
                    <a:pt x="215" y="206"/>
                    <a:pt x="181" y="239"/>
                    <a:pt x="138" y="248"/>
                  </a:cubicBezTo>
                  <a:cubicBezTo>
                    <a:pt x="130" y="254"/>
                    <a:pt x="121" y="254"/>
                    <a:pt x="113" y="254"/>
                  </a:cubicBezTo>
                  <a:cubicBezTo>
                    <a:pt x="88" y="254"/>
                    <a:pt x="65" y="245"/>
                    <a:pt x="45" y="231"/>
                  </a:cubicBezTo>
                  <a:cubicBezTo>
                    <a:pt x="40" y="228"/>
                    <a:pt x="34" y="225"/>
                    <a:pt x="28" y="225"/>
                  </a:cubicBezTo>
                  <a:cubicBezTo>
                    <a:pt x="14" y="225"/>
                    <a:pt x="0" y="237"/>
                    <a:pt x="0" y="254"/>
                  </a:cubicBezTo>
                  <a:cubicBezTo>
                    <a:pt x="0" y="285"/>
                    <a:pt x="6" y="317"/>
                    <a:pt x="20" y="351"/>
                  </a:cubicBezTo>
                  <a:cubicBezTo>
                    <a:pt x="54" y="436"/>
                    <a:pt x="133" y="495"/>
                    <a:pt x="223" y="506"/>
                  </a:cubicBezTo>
                  <a:cubicBezTo>
                    <a:pt x="234" y="506"/>
                    <a:pt x="243" y="509"/>
                    <a:pt x="254" y="509"/>
                  </a:cubicBezTo>
                  <a:cubicBezTo>
                    <a:pt x="403" y="509"/>
                    <a:pt x="521" y="380"/>
                    <a:pt x="504" y="228"/>
                  </a:cubicBezTo>
                  <a:cubicBezTo>
                    <a:pt x="493" y="110"/>
                    <a:pt x="394" y="14"/>
                    <a:pt x="276" y="2"/>
                  </a:cubicBezTo>
                  <a:cubicBezTo>
                    <a:pt x="270" y="0"/>
                    <a:pt x="261" y="0"/>
                    <a:pt x="254"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87" name="Freeform 41">
            <a:extLst>
              <a:ext uri="{FF2B5EF4-FFF2-40B4-BE49-F238E27FC236}">
                <a16:creationId xmlns:a16="http://schemas.microsoft.com/office/drawing/2014/main" id="{16CF1108-338A-EB4E-994D-B1E0FF3924AD}"/>
              </a:ext>
            </a:extLst>
          </p:cNvPr>
          <p:cNvSpPr>
            <a:spLocks noChangeArrowheads="1"/>
          </p:cNvSpPr>
          <p:nvPr/>
        </p:nvSpPr>
        <p:spPr bwMode="auto">
          <a:xfrm>
            <a:off x="5967682" y="2232887"/>
            <a:ext cx="227359" cy="292866"/>
          </a:xfrm>
          <a:custGeom>
            <a:avLst/>
            <a:gdLst>
              <a:gd name="T0" fmla="*/ 789 w 1354"/>
              <a:gd name="T1" fmla="*/ 0 h 1918"/>
              <a:gd name="T2" fmla="*/ 564 w 1354"/>
              <a:gd name="T3" fmla="*/ 0 h 1918"/>
              <a:gd name="T4" fmla="*/ 0 w 1354"/>
              <a:gd name="T5" fmla="*/ 564 h 1918"/>
              <a:gd name="T6" fmla="*/ 0 w 1354"/>
              <a:gd name="T7" fmla="*/ 1353 h 1918"/>
              <a:gd name="T8" fmla="*/ 564 w 1354"/>
              <a:gd name="T9" fmla="*/ 1917 h 1918"/>
              <a:gd name="T10" fmla="*/ 789 w 1354"/>
              <a:gd name="T11" fmla="*/ 1917 h 1918"/>
              <a:gd name="T12" fmla="*/ 1353 w 1354"/>
              <a:gd name="T13" fmla="*/ 1353 h 1918"/>
              <a:gd name="T14" fmla="*/ 1353 w 1354"/>
              <a:gd name="T15" fmla="*/ 564 h 1918"/>
              <a:gd name="T16" fmla="*/ 789 w 1354"/>
              <a:gd name="T17" fmla="*/ 0 h 1918"/>
              <a:gd name="T18" fmla="*/ 1237 w 1354"/>
              <a:gd name="T19" fmla="*/ 564 h 1918"/>
              <a:gd name="T20" fmla="*/ 1237 w 1354"/>
              <a:gd name="T21" fmla="*/ 699 h 1918"/>
              <a:gd name="T22" fmla="*/ 732 w 1354"/>
              <a:gd name="T23" fmla="*/ 699 h 1918"/>
              <a:gd name="T24" fmla="*/ 732 w 1354"/>
              <a:gd name="T25" fmla="*/ 115 h 1918"/>
              <a:gd name="T26" fmla="*/ 789 w 1354"/>
              <a:gd name="T27" fmla="*/ 115 h 1918"/>
              <a:gd name="T28" fmla="*/ 1237 w 1354"/>
              <a:gd name="T29" fmla="*/ 564 h 1918"/>
              <a:gd name="T30" fmla="*/ 564 w 1354"/>
              <a:gd name="T31" fmla="*/ 115 h 1918"/>
              <a:gd name="T32" fmla="*/ 621 w 1354"/>
              <a:gd name="T33" fmla="*/ 115 h 1918"/>
              <a:gd name="T34" fmla="*/ 621 w 1354"/>
              <a:gd name="T35" fmla="*/ 699 h 1918"/>
              <a:gd name="T36" fmla="*/ 116 w 1354"/>
              <a:gd name="T37" fmla="*/ 699 h 1918"/>
              <a:gd name="T38" fmla="*/ 116 w 1354"/>
              <a:gd name="T39" fmla="*/ 564 h 1918"/>
              <a:gd name="T40" fmla="*/ 564 w 1354"/>
              <a:gd name="T41" fmla="*/ 115 h 1918"/>
              <a:gd name="T42" fmla="*/ 789 w 1354"/>
              <a:gd name="T43" fmla="*/ 1802 h 1918"/>
              <a:gd name="T44" fmla="*/ 564 w 1354"/>
              <a:gd name="T45" fmla="*/ 1802 h 1918"/>
              <a:gd name="T46" fmla="*/ 116 w 1354"/>
              <a:gd name="T47" fmla="*/ 1353 h 1918"/>
              <a:gd name="T48" fmla="*/ 116 w 1354"/>
              <a:gd name="T49" fmla="*/ 812 h 1918"/>
              <a:gd name="T50" fmla="*/ 1237 w 1354"/>
              <a:gd name="T51" fmla="*/ 812 h 1918"/>
              <a:gd name="T52" fmla="*/ 1237 w 1354"/>
              <a:gd name="T53" fmla="*/ 1353 h 1918"/>
              <a:gd name="T54" fmla="*/ 789 w 1354"/>
              <a:gd name="T55" fmla="*/ 1802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54" h="1918">
                <a:moveTo>
                  <a:pt x="789" y="0"/>
                </a:moveTo>
                <a:lnTo>
                  <a:pt x="564" y="0"/>
                </a:lnTo>
                <a:cubicBezTo>
                  <a:pt x="254" y="0"/>
                  <a:pt x="0" y="254"/>
                  <a:pt x="0" y="564"/>
                </a:cubicBezTo>
                <a:lnTo>
                  <a:pt x="0" y="1353"/>
                </a:lnTo>
                <a:cubicBezTo>
                  <a:pt x="0" y="1663"/>
                  <a:pt x="254" y="1917"/>
                  <a:pt x="564" y="1917"/>
                </a:cubicBezTo>
                <a:lnTo>
                  <a:pt x="789" y="1917"/>
                </a:lnTo>
                <a:cubicBezTo>
                  <a:pt x="1099" y="1917"/>
                  <a:pt x="1353" y="1663"/>
                  <a:pt x="1353" y="1353"/>
                </a:cubicBezTo>
                <a:lnTo>
                  <a:pt x="1353" y="564"/>
                </a:lnTo>
                <a:cubicBezTo>
                  <a:pt x="1353" y="254"/>
                  <a:pt x="1099" y="0"/>
                  <a:pt x="789" y="0"/>
                </a:cubicBezTo>
                <a:close/>
                <a:moveTo>
                  <a:pt x="1237" y="564"/>
                </a:moveTo>
                <a:lnTo>
                  <a:pt x="1237" y="699"/>
                </a:lnTo>
                <a:lnTo>
                  <a:pt x="732" y="699"/>
                </a:lnTo>
                <a:lnTo>
                  <a:pt x="732" y="115"/>
                </a:lnTo>
                <a:lnTo>
                  <a:pt x="789" y="115"/>
                </a:lnTo>
                <a:cubicBezTo>
                  <a:pt x="1037" y="115"/>
                  <a:pt x="1237" y="316"/>
                  <a:pt x="1237" y="564"/>
                </a:cubicBezTo>
                <a:close/>
                <a:moveTo>
                  <a:pt x="564" y="115"/>
                </a:moveTo>
                <a:lnTo>
                  <a:pt x="621" y="115"/>
                </a:lnTo>
                <a:lnTo>
                  <a:pt x="621" y="699"/>
                </a:lnTo>
                <a:lnTo>
                  <a:pt x="116" y="699"/>
                </a:lnTo>
                <a:lnTo>
                  <a:pt x="116" y="564"/>
                </a:lnTo>
                <a:cubicBezTo>
                  <a:pt x="116" y="316"/>
                  <a:pt x="316" y="115"/>
                  <a:pt x="564" y="115"/>
                </a:cubicBezTo>
                <a:close/>
                <a:moveTo>
                  <a:pt x="789" y="1802"/>
                </a:moveTo>
                <a:lnTo>
                  <a:pt x="564" y="1802"/>
                </a:lnTo>
                <a:cubicBezTo>
                  <a:pt x="316" y="1802"/>
                  <a:pt x="116" y="1601"/>
                  <a:pt x="116" y="1353"/>
                </a:cubicBezTo>
                <a:lnTo>
                  <a:pt x="116" y="812"/>
                </a:lnTo>
                <a:lnTo>
                  <a:pt x="1237" y="812"/>
                </a:lnTo>
                <a:lnTo>
                  <a:pt x="1237" y="1353"/>
                </a:lnTo>
                <a:cubicBezTo>
                  <a:pt x="1237" y="1601"/>
                  <a:pt x="1037" y="1802"/>
                  <a:pt x="789" y="1802"/>
                </a:cubicBezTo>
                <a:close/>
              </a:path>
            </a:pathLst>
          </a:custGeom>
          <a:solidFill>
            <a:schemeClr val="bg1">
              <a:lumMod val="95000"/>
            </a:schemeClr>
          </a:solidFill>
          <a:ln w="9525" cap="flat">
            <a:noFill/>
            <a:bevel/>
            <a:headEnd/>
            <a:tailEnd/>
          </a:ln>
          <a:effectLst/>
        </p:spPr>
        <p:txBody>
          <a:bodyPr wrap="none" anchor="ctr"/>
          <a:lstStyle/>
          <a:p>
            <a:endParaRPr lang="ja-JP" altLang="en-US"/>
          </a:p>
        </p:txBody>
      </p:sp>
      <p:sp>
        <p:nvSpPr>
          <p:cNvPr id="88" name="Freeform 95">
            <a:extLst>
              <a:ext uri="{FF2B5EF4-FFF2-40B4-BE49-F238E27FC236}">
                <a16:creationId xmlns:a16="http://schemas.microsoft.com/office/drawing/2014/main" id="{4012F4D4-432A-AD4D-9D65-3D70A1E57543}"/>
              </a:ext>
            </a:extLst>
          </p:cNvPr>
          <p:cNvSpPr>
            <a:spLocks noChangeArrowheads="1"/>
          </p:cNvSpPr>
          <p:nvPr/>
        </p:nvSpPr>
        <p:spPr bwMode="auto">
          <a:xfrm>
            <a:off x="1920384" y="2283728"/>
            <a:ext cx="291335" cy="261223"/>
          </a:xfrm>
          <a:custGeom>
            <a:avLst/>
            <a:gdLst>
              <a:gd name="T0" fmla="*/ 2038 w 2101"/>
              <a:gd name="T1" fmla="*/ 1489 h 1710"/>
              <a:gd name="T2" fmla="*/ 1172 w 2101"/>
              <a:gd name="T3" fmla="*/ 90 h 1710"/>
              <a:gd name="T4" fmla="*/ 928 w 2101"/>
              <a:gd name="T5" fmla="*/ 90 h 1710"/>
              <a:gd name="T6" fmla="*/ 59 w 2101"/>
              <a:gd name="T7" fmla="*/ 1489 h 1710"/>
              <a:gd name="T8" fmla="*/ 180 w 2101"/>
              <a:gd name="T9" fmla="*/ 1709 h 1710"/>
              <a:gd name="T10" fmla="*/ 1914 w 2101"/>
              <a:gd name="T11" fmla="*/ 1709 h 1710"/>
              <a:gd name="T12" fmla="*/ 2038 w 2101"/>
              <a:gd name="T13" fmla="*/ 1489 h 1710"/>
              <a:gd name="T14" fmla="*/ 973 w 2101"/>
              <a:gd name="T15" fmla="*/ 584 h 1710"/>
              <a:gd name="T16" fmla="*/ 1049 w 2101"/>
              <a:gd name="T17" fmla="*/ 502 h 1710"/>
              <a:gd name="T18" fmla="*/ 1124 w 2101"/>
              <a:gd name="T19" fmla="*/ 584 h 1710"/>
              <a:gd name="T20" fmla="*/ 1124 w 2101"/>
              <a:gd name="T21" fmla="*/ 1096 h 1710"/>
              <a:gd name="T22" fmla="*/ 1049 w 2101"/>
              <a:gd name="T23" fmla="*/ 1178 h 1710"/>
              <a:gd name="T24" fmla="*/ 973 w 2101"/>
              <a:gd name="T25" fmla="*/ 1096 h 1710"/>
              <a:gd name="T26" fmla="*/ 973 w 2101"/>
              <a:gd name="T27" fmla="*/ 584 h 1710"/>
              <a:gd name="T28" fmla="*/ 1049 w 2101"/>
              <a:gd name="T29" fmla="*/ 1449 h 1710"/>
              <a:gd name="T30" fmla="*/ 956 w 2101"/>
              <a:gd name="T31" fmla="*/ 1356 h 1710"/>
              <a:gd name="T32" fmla="*/ 1049 w 2101"/>
              <a:gd name="T33" fmla="*/ 1263 h 1710"/>
              <a:gd name="T34" fmla="*/ 1141 w 2101"/>
              <a:gd name="T35" fmla="*/ 1356 h 1710"/>
              <a:gd name="T36" fmla="*/ 1049 w 2101"/>
              <a:gd name="T37" fmla="*/ 1449 h 1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01" h="1710">
                <a:moveTo>
                  <a:pt x="2038" y="1489"/>
                </a:moveTo>
                <a:lnTo>
                  <a:pt x="1172" y="90"/>
                </a:lnTo>
                <a:cubicBezTo>
                  <a:pt x="1116" y="0"/>
                  <a:pt x="984" y="0"/>
                  <a:pt x="928" y="90"/>
                </a:cubicBezTo>
                <a:lnTo>
                  <a:pt x="59" y="1489"/>
                </a:lnTo>
                <a:cubicBezTo>
                  <a:pt x="0" y="1584"/>
                  <a:pt x="67" y="1709"/>
                  <a:pt x="180" y="1709"/>
                </a:cubicBezTo>
                <a:lnTo>
                  <a:pt x="1914" y="1709"/>
                </a:lnTo>
                <a:cubicBezTo>
                  <a:pt x="2030" y="1709"/>
                  <a:pt x="2100" y="1584"/>
                  <a:pt x="2038" y="1489"/>
                </a:cubicBezTo>
                <a:close/>
                <a:moveTo>
                  <a:pt x="973" y="584"/>
                </a:moveTo>
                <a:cubicBezTo>
                  <a:pt x="973" y="533"/>
                  <a:pt x="1007" y="502"/>
                  <a:pt x="1049" y="502"/>
                </a:cubicBezTo>
                <a:cubicBezTo>
                  <a:pt x="1090" y="502"/>
                  <a:pt x="1124" y="533"/>
                  <a:pt x="1124" y="584"/>
                </a:cubicBezTo>
                <a:lnTo>
                  <a:pt x="1124" y="1096"/>
                </a:lnTo>
                <a:cubicBezTo>
                  <a:pt x="1124" y="1147"/>
                  <a:pt x="1090" y="1178"/>
                  <a:pt x="1049" y="1178"/>
                </a:cubicBezTo>
                <a:cubicBezTo>
                  <a:pt x="1007" y="1178"/>
                  <a:pt x="973" y="1147"/>
                  <a:pt x="973" y="1096"/>
                </a:cubicBezTo>
                <a:lnTo>
                  <a:pt x="973" y="584"/>
                </a:lnTo>
                <a:close/>
                <a:moveTo>
                  <a:pt x="1049" y="1449"/>
                </a:moveTo>
                <a:cubicBezTo>
                  <a:pt x="998" y="1449"/>
                  <a:pt x="956" y="1407"/>
                  <a:pt x="956" y="1356"/>
                </a:cubicBezTo>
                <a:cubicBezTo>
                  <a:pt x="956" y="1305"/>
                  <a:pt x="998" y="1263"/>
                  <a:pt x="1049" y="1263"/>
                </a:cubicBezTo>
                <a:cubicBezTo>
                  <a:pt x="1099" y="1263"/>
                  <a:pt x="1141" y="1305"/>
                  <a:pt x="1141" y="1356"/>
                </a:cubicBezTo>
                <a:cubicBezTo>
                  <a:pt x="1144" y="1407"/>
                  <a:pt x="1102" y="1449"/>
                  <a:pt x="1049" y="1449"/>
                </a:cubicBezTo>
                <a:close/>
              </a:path>
            </a:pathLst>
          </a:custGeom>
          <a:solidFill>
            <a:schemeClr val="bg1">
              <a:lumMod val="95000"/>
            </a:schemeClr>
          </a:solidFill>
          <a:ln>
            <a:noFill/>
          </a:ln>
          <a:effectLst/>
        </p:spPr>
        <p:txBody>
          <a:bodyPr wrap="none" anchor="ctr"/>
          <a:lstStyle/>
          <a:p>
            <a:endParaRPr lang="ja-JP" altLang="en-US"/>
          </a:p>
        </p:txBody>
      </p:sp>
      <p:sp>
        <p:nvSpPr>
          <p:cNvPr id="90" name="Freeform 42">
            <a:extLst>
              <a:ext uri="{FF2B5EF4-FFF2-40B4-BE49-F238E27FC236}">
                <a16:creationId xmlns:a16="http://schemas.microsoft.com/office/drawing/2014/main" id="{B3F6C465-DACE-E04C-BA7C-A0005BA22A93}"/>
              </a:ext>
            </a:extLst>
          </p:cNvPr>
          <p:cNvSpPr>
            <a:spLocks noChangeArrowheads="1"/>
          </p:cNvSpPr>
          <p:nvPr/>
        </p:nvSpPr>
        <p:spPr bwMode="auto">
          <a:xfrm>
            <a:off x="8658090" y="2309923"/>
            <a:ext cx="327202" cy="235028"/>
          </a:xfrm>
          <a:custGeom>
            <a:avLst/>
            <a:gdLst>
              <a:gd name="T0" fmla="*/ 1745 w 2144"/>
              <a:gd name="T1" fmla="*/ 561 h 1693"/>
              <a:gd name="T2" fmla="*/ 1748 w 2144"/>
              <a:gd name="T3" fmla="*/ 508 h 1693"/>
              <a:gd name="T4" fmla="*/ 1184 w 2144"/>
              <a:gd name="T5" fmla="*/ 0 h 1693"/>
              <a:gd name="T6" fmla="*/ 697 w 2144"/>
              <a:gd name="T7" fmla="*/ 372 h 1693"/>
              <a:gd name="T8" fmla="*/ 621 w 2144"/>
              <a:gd name="T9" fmla="*/ 367 h 1693"/>
              <a:gd name="T10" fmla="*/ 197 w 2144"/>
              <a:gd name="T11" fmla="*/ 790 h 1693"/>
              <a:gd name="T12" fmla="*/ 226 w 2144"/>
              <a:gd name="T13" fmla="*/ 941 h 1693"/>
              <a:gd name="T14" fmla="*/ 0 w 2144"/>
              <a:gd name="T15" fmla="*/ 1297 h 1693"/>
              <a:gd name="T16" fmla="*/ 395 w 2144"/>
              <a:gd name="T17" fmla="*/ 1692 h 1693"/>
              <a:gd name="T18" fmla="*/ 423 w 2144"/>
              <a:gd name="T19" fmla="*/ 1689 h 1693"/>
              <a:gd name="T20" fmla="*/ 423 w 2144"/>
              <a:gd name="T21" fmla="*/ 1692 h 1693"/>
              <a:gd name="T22" fmla="*/ 1016 w 2144"/>
              <a:gd name="T23" fmla="*/ 1692 h 1693"/>
              <a:gd name="T24" fmla="*/ 1016 w 2144"/>
              <a:gd name="T25" fmla="*/ 1113 h 1693"/>
              <a:gd name="T26" fmla="*/ 869 w 2144"/>
              <a:gd name="T27" fmla="*/ 1260 h 1693"/>
              <a:gd name="T28" fmla="*/ 790 w 2144"/>
              <a:gd name="T29" fmla="*/ 1260 h 1693"/>
              <a:gd name="T30" fmla="*/ 750 w 2144"/>
              <a:gd name="T31" fmla="*/ 1220 h 1693"/>
              <a:gd name="T32" fmla="*/ 750 w 2144"/>
              <a:gd name="T33" fmla="*/ 1141 h 1693"/>
              <a:gd name="T34" fmla="*/ 1099 w 2144"/>
              <a:gd name="T35" fmla="*/ 790 h 1693"/>
              <a:gd name="T36" fmla="*/ 1449 w 2144"/>
              <a:gd name="T37" fmla="*/ 1141 h 1693"/>
              <a:gd name="T38" fmla="*/ 1449 w 2144"/>
              <a:gd name="T39" fmla="*/ 1220 h 1693"/>
              <a:gd name="T40" fmla="*/ 1410 w 2144"/>
              <a:gd name="T41" fmla="*/ 1260 h 1693"/>
              <a:gd name="T42" fmla="*/ 1331 w 2144"/>
              <a:gd name="T43" fmla="*/ 1260 h 1693"/>
              <a:gd name="T44" fmla="*/ 1184 w 2144"/>
              <a:gd name="T45" fmla="*/ 1113 h 1693"/>
              <a:gd name="T46" fmla="*/ 1184 w 2144"/>
              <a:gd name="T47" fmla="*/ 1692 h 1693"/>
              <a:gd name="T48" fmla="*/ 1579 w 2144"/>
              <a:gd name="T49" fmla="*/ 1692 h 1693"/>
              <a:gd name="T50" fmla="*/ 1579 w 2144"/>
              <a:gd name="T51" fmla="*/ 1692 h 1693"/>
              <a:gd name="T52" fmla="*/ 1593 w 2144"/>
              <a:gd name="T53" fmla="*/ 1692 h 1693"/>
              <a:gd name="T54" fmla="*/ 2143 w 2144"/>
              <a:gd name="T55" fmla="*/ 1127 h 1693"/>
              <a:gd name="T56" fmla="*/ 1745 w 2144"/>
              <a:gd name="T57" fmla="*/ 561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1693">
                <a:moveTo>
                  <a:pt x="1745" y="561"/>
                </a:moveTo>
                <a:cubicBezTo>
                  <a:pt x="1748" y="542"/>
                  <a:pt x="1748" y="525"/>
                  <a:pt x="1748" y="508"/>
                </a:cubicBezTo>
                <a:cubicBezTo>
                  <a:pt x="1748" y="228"/>
                  <a:pt x="1463" y="0"/>
                  <a:pt x="1184" y="0"/>
                </a:cubicBezTo>
                <a:cubicBezTo>
                  <a:pt x="951" y="0"/>
                  <a:pt x="753" y="158"/>
                  <a:pt x="697" y="372"/>
                </a:cubicBezTo>
                <a:cubicBezTo>
                  <a:pt x="671" y="369"/>
                  <a:pt x="646" y="367"/>
                  <a:pt x="621" y="367"/>
                </a:cubicBezTo>
                <a:cubicBezTo>
                  <a:pt x="386" y="367"/>
                  <a:pt x="197" y="556"/>
                  <a:pt x="197" y="790"/>
                </a:cubicBezTo>
                <a:cubicBezTo>
                  <a:pt x="197" y="842"/>
                  <a:pt x="209" y="893"/>
                  <a:pt x="226" y="941"/>
                </a:cubicBezTo>
                <a:cubicBezTo>
                  <a:pt x="93" y="1003"/>
                  <a:pt x="0" y="1139"/>
                  <a:pt x="0" y="1297"/>
                </a:cubicBezTo>
                <a:cubicBezTo>
                  <a:pt x="0" y="1514"/>
                  <a:pt x="178" y="1692"/>
                  <a:pt x="395" y="1692"/>
                </a:cubicBezTo>
                <a:cubicBezTo>
                  <a:pt x="403" y="1692"/>
                  <a:pt x="415" y="1692"/>
                  <a:pt x="423" y="1689"/>
                </a:cubicBezTo>
                <a:lnTo>
                  <a:pt x="423" y="1692"/>
                </a:lnTo>
                <a:lnTo>
                  <a:pt x="1016" y="1692"/>
                </a:lnTo>
                <a:lnTo>
                  <a:pt x="1016" y="1113"/>
                </a:lnTo>
                <a:lnTo>
                  <a:pt x="869" y="1260"/>
                </a:lnTo>
                <a:cubicBezTo>
                  <a:pt x="846" y="1282"/>
                  <a:pt x="812" y="1282"/>
                  <a:pt x="790" y="1260"/>
                </a:cubicBezTo>
                <a:lnTo>
                  <a:pt x="750" y="1220"/>
                </a:lnTo>
                <a:cubicBezTo>
                  <a:pt x="728" y="1198"/>
                  <a:pt x="728" y="1164"/>
                  <a:pt x="750" y="1141"/>
                </a:cubicBezTo>
                <a:lnTo>
                  <a:pt x="1099" y="790"/>
                </a:lnTo>
                <a:lnTo>
                  <a:pt x="1449" y="1141"/>
                </a:lnTo>
                <a:cubicBezTo>
                  <a:pt x="1472" y="1164"/>
                  <a:pt x="1472" y="1198"/>
                  <a:pt x="1449" y="1220"/>
                </a:cubicBezTo>
                <a:lnTo>
                  <a:pt x="1410" y="1260"/>
                </a:lnTo>
                <a:cubicBezTo>
                  <a:pt x="1387" y="1282"/>
                  <a:pt x="1353" y="1282"/>
                  <a:pt x="1331" y="1260"/>
                </a:cubicBezTo>
                <a:lnTo>
                  <a:pt x="1184" y="1113"/>
                </a:lnTo>
                <a:lnTo>
                  <a:pt x="1184" y="1692"/>
                </a:lnTo>
                <a:lnTo>
                  <a:pt x="1579" y="1692"/>
                </a:lnTo>
                <a:lnTo>
                  <a:pt x="1579" y="1692"/>
                </a:lnTo>
                <a:cubicBezTo>
                  <a:pt x="1584" y="1692"/>
                  <a:pt x="1587" y="1692"/>
                  <a:pt x="1593" y="1692"/>
                </a:cubicBezTo>
                <a:cubicBezTo>
                  <a:pt x="1898" y="1692"/>
                  <a:pt x="2143" y="1438"/>
                  <a:pt x="2143" y="1127"/>
                </a:cubicBezTo>
                <a:cubicBezTo>
                  <a:pt x="2143" y="871"/>
                  <a:pt x="1974" y="635"/>
                  <a:pt x="1745" y="561"/>
                </a:cubicBezTo>
              </a:path>
            </a:pathLst>
          </a:custGeom>
          <a:solidFill>
            <a:schemeClr val="bg1">
              <a:lumMod val="95000"/>
            </a:schemeClr>
          </a:solidFill>
          <a:ln>
            <a:noFill/>
          </a:ln>
          <a:effectLst/>
        </p:spPr>
        <p:txBody>
          <a:bodyPr wrap="none" anchor="ctr"/>
          <a:lstStyle/>
          <a:p>
            <a:endParaRPr lang="ja-JP" altLang="en-US"/>
          </a:p>
        </p:txBody>
      </p:sp>
      <p:sp>
        <p:nvSpPr>
          <p:cNvPr id="63" name="Freeform 74">
            <a:extLst>
              <a:ext uri="{FF2B5EF4-FFF2-40B4-BE49-F238E27FC236}">
                <a16:creationId xmlns:a16="http://schemas.microsoft.com/office/drawing/2014/main" id="{C5E003F4-0ADA-694B-8DF9-EF70159F021F}"/>
              </a:ext>
            </a:extLst>
          </p:cNvPr>
          <p:cNvSpPr>
            <a:spLocks noChangeArrowheads="1"/>
          </p:cNvSpPr>
          <p:nvPr/>
        </p:nvSpPr>
        <p:spPr bwMode="auto">
          <a:xfrm>
            <a:off x="10193176" y="2275374"/>
            <a:ext cx="290395" cy="279449"/>
          </a:xfrm>
          <a:custGeom>
            <a:avLst/>
            <a:gdLst>
              <a:gd name="T0" fmla="*/ 1957 w 1989"/>
              <a:gd name="T1" fmla="*/ 1762 h 1915"/>
              <a:gd name="T2" fmla="*/ 1379 w 1989"/>
              <a:gd name="T3" fmla="*/ 1187 h 1915"/>
              <a:gd name="T4" fmla="*/ 1379 w 1989"/>
              <a:gd name="T5" fmla="*/ 1187 h 1915"/>
              <a:gd name="T6" fmla="*/ 1320 w 1989"/>
              <a:gd name="T7" fmla="*/ 217 h 1915"/>
              <a:gd name="T8" fmla="*/ 804 w 1989"/>
              <a:gd name="T9" fmla="*/ 0 h 1915"/>
              <a:gd name="T10" fmla="*/ 285 w 1989"/>
              <a:gd name="T11" fmla="*/ 214 h 1915"/>
              <a:gd name="T12" fmla="*/ 285 w 1989"/>
              <a:gd name="T13" fmla="*/ 1251 h 1915"/>
              <a:gd name="T14" fmla="*/ 804 w 1989"/>
              <a:gd name="T15" fmla="*/ 1466 h 1915"/>
              <a:gd name="T16" fmla="*/ 1260 w 1989"/>
              <a:gd name="T17" fmla="*/ 1305 h 1915"/>
              <a:gd name="T18" fmla="*/ 1836 w 1989"/>
              <a:gd name="T19" fmla="*/ 1881 h 1915"/>
              <a:gd name="T20" fmla="*/ 1954 w 1989"/>
              <a:gd name="T21" fmla="*/ 1881 h 1915"/>
              <a:gd name="T22" fmla="*/ 1957 w 1989"/>
              <a:gd name="T23" fmla="*/ 1762 h 1915"/>
              <a:gd name="T24" fmla="*/ 804 w 1989"/>
              <a:gd name="T25" fmla="*/ 1297 h 1915"/>
              <a:gd name="T26" fmla="*/ 407 w 1989"/>
              <a:gd name="T27" fmla="*/ 1130 h 1915"/>
              <a:gd name="T28" fmla="*/ 407 w 1989"/>
              <a:gd name="T29" fmla="*/ 333 h 1915"/>
              <a:gd name="T30" fmla="*/ 804 w 1989"/>
              <a:gd name="T31" fmla="*/ 169 h 1915"/>
              <a:gd name="T32" fmla="*/ 1201 w 1989"/>
              <a:gd name="T33" fmla="*/ 336 h 1915"/>
              <a:gd name="T34" fmla="*/ 1201 w 1989"/>
              <a:gd name="T35" fmla="*/ 1133 h 1915"/>
              <a:gd name="T36" fmla="*/ 804 w 1989"/>
              <a:gd name="T37" fmla="*/ 1297 h 1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89" h="1915">
                <a:moveTo>
                  <a:pt x="1957" y="1762"/>
                </a:moveTo>
                <a:lnTo>
                  <a:pt x="1379" y="1187"/>
                </a:lnTo>
                <a:lnTo>
                  <a:pt x="1379" y="1187"/>
                </a:lnTo>
                <a:cubicBezTo>
                  <a:pt x="1605" y="900"/>
                  <a:pt x="1585" y="482"/>
                  <a:pt x="1320" y="217"/>
                </a:cubicBezTo>
                <a:cubicBezTo>
                  <a:pt x="1184" y="76"/>
                  <a:pt x="998" y="0"/>
                  <a:pt x="804" y="0"/>
                </a:cubicBezTo>
                <a:cubicBezTo>
                  <a:pt x="609" y="0"/>
                  <a:pt x="423" y="76"/>
                  <a:pt x="285" y="214"/>
                </a:cubicBezTo>
                <a:cubicBezTo>
                  <a:pt x="0" y="499"/>
                  <a:pt x="0" y="964"/>
                  <a:pt x="285" y="1251"/>
                </a:cubicBezTo>
                <a:cubicBezTo>
                  <a:pt x="423" y="1390"/>
                  <a:pt x="610" y="1466"/>
                  <a:pt x="804" y="1466"/>
                </a:cubicBezTo>
                <a:cubicBezTo>
                  <a:pt x="974" y="1466"/>
                  <a:pt x="1131" y="1409"/>
                  <a:pt x="1260" y="1305"/>
                </a:cubicBezTo>
                <a:lnTo>
                  <a:pt x="1836" y="1881"/>
                </a:lnTo>
                <a:cubicBezTo>
                  <a:pt x="1870" y="1914"/>
                  <a:pt x="1923" y="1914"/>
                  <a:pt x="1954" y="1881"/>
                </a:cubicBezTo>
                <a:cubicBezTo>
                  <a:pt x="1988" y="1847"/>
                  <a:pt x="1988" y="1793"/>
                  <a:pt x="1957" y="1762"/>
                </a:cubicBezTo>
                <a:close/>
                <a:moveTo>
                  <a:pt x="804" y="1297"/>
                </a:moveTo>
                <a:cubicBezTo>
                  <a:pt x="660" y="1297"/>
                  <a:pt x="517" y="1240"/>
                  <a:pt x="407" y="1130"/>
                </a:cubicBezTo>
                <a:cubicBezTo>
                  <a:pt x="186" y="910"/>
                  <a:pt x="186" y="553"/>
                  <a:pt x="407" y="333"/>
                </a:cubicBezTo>
                <a:cubicBezTo>
                  <a:pt x="517" y="225"/>
                  <a:pt x="660" y="169"/>
                  <a:pt x="804" y="169"/>
                </a:cubicBezTo>
                <a:cubicBezTo>
                  <a:pt x="948" y="169"/>
                  <a:pt x="1091" y="225"/>
                  <a:pt x="1201" y="336"/>
                </a:cubicBezTo>
                <a:cubicBezTo>
                  <a:pt x="1421" y="556"/>
                  <a:pt x="1421" y="914"/>
                  <a:pt x="1201" y="1133"/>
                </a:cubicBezTo>
                <a:cubicBezTo>
                  <a:pt x="1091" y="1240"/>
                  <a:pt x="948" y="1297"/>
                  <a:pt x="804" y="1297"/>
                </a:cubicBezTo>
                <a:close/>
              </a:path>
            </a:pathLst>
          </a:custGeom>
          <a:solidFill>
            <a:schemeClr val="bg1">
              <a:lumMod val="95000"/>
            </a:schemeClr>
          </a:solidFill>
          <a:ln>
            <a:noFill/>
          </a:ln>
          <a:effectLst/>
        </p:spPr>
        <p:txBody>
          <a:bodyPr wrap="none" anchor="ctr"/>
          <a:lstStyle/>
          <a:p>
            <a:endParaRPr lang="ja-JP" altLang="en-US">
              <a:solidFill>
                <a:schemeClr val="bg1"/>
              </a:solidFill>
            </a:endParaRPr>
          </a:p>
        </p:txBody>
      </p:sp>
      <p:sp>
        <p:nvSpPr>
          <p:cNvPr id="75" name="テキスト ボックス 74">
            <a:extLst>
              <a:ext uri="{FF2B5EF4-FFF2-40B4-BE49-F238E27FC236}">
                <a16:creationId xmlns:a16="http://schemas.microsoft.com/office/drawing/2014/main" id="{127B5311-5B17-5E4F-B2A5-86694EF759B5}"/>
              </a:ext>
            </a:extLst>
          </p:cNvPr>
          <p:cNvSpPr txBox="1"/>
          <p:nvPr/>
        </p:nvSpPr>
        <p:spPr>
          <a:xfrm>
            <a:off x="1262182" y="797518"/>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①</a:t>
            </a:r>
          </a:p>
        </p:txBody>
      </p:sp>
      <p:sp>
        <p:nvSpPr>
          <p:cNvPr id="76" name="テキスト ボックス 75">
            <a:extLst>
              <a:ext uri="{FF2B5EF4-FFF2-40B4-BE49-F238E27FC236}">
                <a16:creationId xmlns:a16="http://schemas.microsoft.com/office/drawing/2014/main" id="{AFA0ED65-6B9E-0A40-B24D-4FFB22B00349}"/>
              </a:ext>
            </a:extLst>
          </p:cNvPr>
          <p:cNvSpPr txBox="1"/>
          <p:nvPr/>
        </p:nvSpPr>
        <p:spPr>
          <a:xfrm>
            <a:off x="2422520" y="815223"/>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②</a:t>
            </a:r>
          </a:p>
        </p:txBody>
      </p:sp>
      <p:sp>
        <p:nvSpPr>
          <p:cNvPr id="77" name="テキスト ボックス 76">
            <a:extLst>
              <a:ext uri="{FF2B5EF4-FFF2-40B4-BE49-F238E27FC236}">
                <a16:creationId xmlns:a16="http://schemas.microsoft.com/office/drawing/2014/main" id="{270B6CD4-E335-3E4D-91D0-A68924959B39}"/>
              </a:ext>
            </a:extLst>
          </p:cNvPr>
          <p:cNvSpPr txBox="1"/>
          <p:nvPr/>
        </p:nvSpPr>
        <p:spPr>
          <a:xfrm>
            <a:off x="3732025" y="810573"/>
            <a:ext cx="419481"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③</a:t>
            </a:r>
          </a:p>
        </p:txBody>
      </p:sp>
      <p:sp>
        <p:nvSpPr>
          <p:cNvPr id="89" name="テキスト ボックス 88">
            <a:extLst>
              <a:ext uri="{FF2B5EF4-FFF2-40B4-BE49-F238E27FC236}">
                <a16:creationId xmlns:a16="http://schemas.microsoft.com/office/drawing/2014/main" id="{C816C91C-F63D-8247-BE0A-21C196C1DA02}"/>
              </a:ext>
            </a:extLst>
          </p:cNvPr>
          <p:cNvSpPr txBox="1"/>
          <p:nvPr/>
        </p:nvSpPr>
        <p:spPr>
          <a:xfrm>
            <a:off x="5145783" y="803023"/>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④</a:t>
            </a:r>
          </a:p>
        </p:txBody>
      </p:sp>
      <p:sp>
        <p:nvSpPr>
          <p:cNvPr id="94" name="テキスト ボックス 93">
            <a:extLst>
              <a:ext uri="{FF2B5EF4-FFF2-40B4-BE49-F238E27FC236}">
                <a16:creationId xmlns:a16="http://schemas.microsoft.com/office/drawing/2014/main" id="{35A64EA9-5141-2F47-AEC9-4ACF14B8C777}"/>
              </a:ext>
            </a:extLst>
          </p:cNvPr>
          <p:cNvSpPr txBox="1"/>
          <p:nvPr/>
        </p:nvSpPr>
        <p:spPr>
          <a:xfrm>
            <a:off x="6554786" y="808532"/>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⑤</a:t>
            </a:r>
          </a:p>
        </p:txBody>
      </p:sp>
      <p:sp>
        <p:nvSpPr>
          <p:cNvPr id="95" name="テキスト ボックス 94">
            <a:extLst>
              <a:ext uri="{FF2B5EF4-FFF2-40B4-BE49-F238E27FC236}">
                <a16:creationId xmlns:a16="http://schemas.microsoft.com/office/drawing/2014/main" id="{BC52161E-B15A-B74F-8AF1-BEA7FA4FC892}"/>
              </a:ext>
            </a:extLst>
          </p:cNvPr>
          <p:cNvSpPr txBox="1"/>
          <p:nvPr/>
        </p:nvSpPr>
        <p:spPr>
          <a:xfrm>
            <a:off x="7949804" y="815223"/>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⑥</a:t>
            </a:r>
          </a:p>
        </p:txBody>
      </p:sp>
      <p:sp>
        <p:nvSpPr>
          <p:cNvPr id="12" name="フリーフォーム 10">
            <a:extLst>
              <a:ext uri="{FF2B5EF4-FFF2-40B4-BE49-F238E27FC236}">
                <a16:creationId xmlns:a16="http://schemas.microsoft.com/office/drawing/2014/main" id="{93F27037-95E1-089A-1DBF-2E1952099794}"/>
              </a:ext>
            </a:extLst>
          </p:cNvPr>
          <p:cNvSpPr/>
          <p:nvPr/>
        </p:nvSpPr>
        <p:spPr>
          <a:xfrm>
            <a:off x="2454533" y="1116764"/>
            <a:ext cx="1273306"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ja-JP" altLang="en-US" sz="800" b="1" kern="1200" dirty="0"/>
          </a:p>
        </p:txBody>
      </p:sp>
      <p:sp>
        <p:nvSpPr>
          <p:cNvPr id="15" name="テキスト ボックス 14">
            <a:extLst>
              <a:ext uri="{FF2B5EF4-FFF2-40B4-BE49-F238E27FC236}">
                <a16:creationId xmlns:a16="http://schemas.microsoft.com/office/drawing/2014/main" id="{FB18D8D4-F268-9502-82BF-B689C8D172E2}"/>
              </a:ext>
            </a:extLst>
          </p:cNvPr>
          <p:cNvSpPr txBox="1"/>
          <p:nvPr/>
        </p:nvSpPr>
        <p:spPr>
          <a:xfrm>
            <a:off x="2398336" y="1454450"/>
            <a:ext cx="1313180" cy="600164"/>
          </a:xfrm>
          <a:prstGeom prst="rect">
            <a:avLst/>
          </a:prstGeom>
          <a:noFill/>
        </p:spPr>
        <p:txBody>
          <a:bodyPr wrap="none" rtlCol="0">
            <a:spAutoFit/>
          </a:bodyPr>
          <a:lstStyle/>
          <a:p>
            <a:pPr algn="ctr"/>
            <a:r>
              <a:rPr lang="ja-JP" altLang="en-US" sz="1100" b="1" dirty="0">
                <a:solidFill>
                  <a:schemeClr val="bg1"/>
                </a:solidFill>
              </a:rPr>
              <a:t>クリエイティブ</a:t>
            </a:r>
            <a:br>
              <a:rPr lang="en-US" altLang="ja-JP" sz="1100" b="1" dirty="0">
                <a:solidFill>
                  <a:schemeClr val="bg1"/>
                </a:solidFill>
              </a:rPr>
            </a:br>
            <a:r>
              <a:rPr lang="ja-JP" altLang="en-US" sz="1100" b="1" dirty="0">
                <a:solidFill>
                  <a:schemeClr val="bg1"/>
                </a:solidFill>
              </a:rPr>
              <a:t>企画に</a:t>
            </a:r>
            <a:endParaRPr lang="en-US" altLang="ja-JP" sz="1100" b="1" dirty="0">
              <a:solidFill>
                <a:schemeClr val="bg1"/>
              </a:solidFill>
            </a:endParaRPr>
          </a:p>
          <a:p>
            <a:pPr algn="ctr"/>
            <a:r>
              <a:rPr lang="ja-JP" altLang="en-US" sz="1100" b="1" dirty="0">
                <a:solidFill>
                  <a:schemeClr val="bg1"/>
                </a:solidFill>
              </a:rPr>
              <a:t>完パケ素材を連絡</a:t>
            </a:r>
            <a:endParaRPr lang="en-US" altLang="ja-JP" sz="1100" b="1" dirty="0">
              <a:solidFill>
                <a:schemeClr val="bg1"/>
              </a:solidFill>
            </a:endParaRPr>
          </a:p>
        </p:txBody>
      </p:sp>
      <p:grpSp>
        <p:nvGrpSpPr>
          <p:cNvPr id="16" name="Group 43">
            <a:extLst>
              <a:ext uri="{FF2B5EF4-FFF2-40B4-BE49-F238E27FC236}">
                <a16:creationId xmlns:a16="http://schemas.microsoft.com/office/drawing/2014/main" id="{E65EE96C-4CFE-7BBD-2561-E9F89B75F3C1}"/>
              </a:ext>
            </a:extLst>
          </p:cNvPr>
          <p:cNvGrpSpPr>
            <a:grpSpLocks/>
          </p:cNvGrpSpPr>
          <p:nvPr/>
        </p:nvGrpSpPr>
        <p:grpSpPr bwMode="auto">
          <a:xfrm>
            <a:off x="3125967" y="2269921"/>
            <a:ext cx="292193" cy="265630"/>
            <a:chOff x="2277" y="3229"/>
            <a:chExt cx="434" cy="434"/>
          </a:xfrm>
          <a:solidFill>
            <a:schemeClr val="bg1">
              <a:lumMod val="95000"/>
            </a:schemeClr>
          </a:solidFill>
        </p:grpSpPr>
        <p:sp>
          <p:nvSpPr>
            <p:cNvPr id="17" name="Freeform 44">
              <a:extLst>
                <a:ext uri="{FF2B5EF4-FFF2-40B4-BE49-F238E27FC236}">
                  <a16:creationId xmlns:a16="http://schemas.microsoft.com/office/drawing/2014/main" id="{A6002314-422B-80FF-49CD-E005C839D637}"/>
                </a:ext>
              </a:extLst>
            </p:cNvPr>
            <p:cNvSpPr>
              <a:spLocks noChangeArrowheads="1"/>
            </p:cNvSpPr>
            <p:nvPr/>
          </p:nvSpPr>
          <p:spPr bwMode="auto">
            <a:xfrm>
              <a:off x="2487" y="3229"/>
              <a:ext cx="168" cy="293"/>
            </a:xfrm>
            <a:custGeom>
              <a:avLst/>
              <a:gdLst>
                <a:gd name="T0" fmla="*/ 61 w 745"/>
                <a:gd name="T1" fmla="*/ 471 h 1298"/>
                <a:gd name="T2" fmla="*/ 140 w 745"/>
                <a:gd name="T3" fmla="*/ 471 h 1298"/>
                <a:gd name="T4" fmla="*/ 287 w 745"/>
                <a:gd name="T5" fmla="*/ 324 h 1298"/>
                <a:gd name="T6" fmla="*/ 287 w 745"/>
                <a:gd name="T7" fmla="*/ 1240 h 1298"/>
                <a:gd name="T8" fmla="*/ 343 w 745"/>
                <a:gd name="T9" fmla="*/ 1297 h 1298"/>
                <a:gd name="T10" fmla="*/ 400 w 745"/>
                <a:gd name="T11" fmla="*/ 1297 h 1298"/>
                <a:gd name="T12" fmla="*/ 456 w 745"/>
                <a:gd name="T13" fmla="*/ 1240 h 1298"/>
                <a:gd name="T14" fmla="*/ 456 w 745"/>
                <a:gd name="T15" fmla="*/ 324 h 1298"/>
                <a:gd name="T16" fmla="*/ 603 w 745"/>
                <a:gd name="T17" fmla="*/ 471 h 1298"/>
                <a:gd name="T18" fmla="*/ 682 w 745"/>
                <a:gd name="T19" fmla="*/ 471 h 1298"/>
                <a:gd name="T20" fmla="*/ 721 w 745"/>
                <a:gd name="T21" fmla="*/ 431 h 1298"/>
                <a:gd name="T22" fmla="*/ 721 w 745"/>
                <a:gd name="T23" fmla="*/ 352 h 1298"/>
                <a:gd name="T24" fmla="*/ 372 w 745"/>
                <a:gd name="T25" fmla="*/ 0 h 1298"/>
                <a:gd name="T26" fmla="*/ 23 w 745"/>
                <a:gd name="T27" fmla="*/ 352 h 1298"/>
                <a:gd name="T28" fmla="*/ 23 w 745"/>
                <a:gd name="T29" fmla="*/ 431 h 1298"/>
                <a:gd name="T30" fmla="*/ 61 w 745"/>
                <a:gd name="T31" fmla="*/ 471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5" h="1298">
                  <a:moveTo>
                    <a:pt x="61" y="471"/>
                  </a:moveTo>
                  <a:cubicBezTo>
                    <a:pt x="84" y="494"/>
                    <a:pt x="118" y="494"/>
                    <a:pt x="140" y="471"/>
                  </a:cubicBezTo>
                  <a:lnTo>
                    <a:pt x="287" y="324"/>
                  </a:lnTo>
                  <a:lnTo>
                    <a:pt x="287" y="1240"/>
                  </a:lnTo>
                  <a:cubicBezTo>
                    <a:pt x="287" y="1271"/>
                    <a:pt x="312" y="1297"/>
                    <a:pt x="343" y="1297"/>
                  </a:cubicBezTo>
                  <a:lnTo>
                    <a:pt x="400" y="1297"/>
                  </a:lnTo>
                  <a:cubicBezTo>
                    <a:pt x="431" y="1297"/>
                    <a:pt x="456" y="1271"/>
                    <a:pt x="456" y="1240"/>
                  </a:cubicBezTo>
                  <a:lnTo>
                    <a:pt x="456" y="324"/>
                  </a:lnTo>
                  <a:lnTo>
                    <a:pt x="603" y="471"/>
                  </a:lnTo>
                  <a:cubicBezTo>
                    <a:pt x="625" y="494"/>
                    <a:pt x="659" y="494"/>
                    <a:pt x="682" y="471"/>
                  </a:cubicBezTo>
                  <a:lnTo>
                    <a:pt x="721" y="431"/>
                  </a:lnTo>
                  <a:cubicBezTo>
                    <a:pt x="744" y="409"/>
                    <a:pt x="744" y="375"/>
                    <a:pt x="721" y="352"/>
                  </a:cubicBezTo>
                  <a:lnTo>
                    <a:pt x="372" y="0"/>
                  </a:lnTo>
                  <a:lnTo>
                    <a:pt x="23" y="352"/>
                  </a:lnTo>
                  <a:cubicBezTo>
                    <a:pt x="0" y="375"/>
                    <a:pt x="0" y="409"/>
                    <a:pt x="23" y="431"/>
                  </a:cubicBezTo>
                  <a:lnTo>
                    <a:pt x="61" y="47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18" name="Freeform 45">
              <a:extLst>
                <a:ext uri="{FF2B5EF4-FFF2-40B4-BE49-F238E27FC236}">
                  <a16:creationId xmlns:a16="http://schemas.microsoft.com/office/drawing/2014/main" id="{15E4F9ED-7DA8-843F-5B43-3A876F52D5E3}"/>
                </a:ext>
              </a:extLst>
            </p:cNvPr>
            <p:cNvSpPr>
              <a:spLocks noChangeArrowheads="1"/>
            </p:cNvSpPr>
            <p:nvPr/>
          </p:nvSpPr>
          <p:spPr bwMode="auto">
            <a:xfrm>
              <a:off x="2277" y="3319"/>
              <a:ext cx="434" cy="344"/>
            </a:xfrm>
            <a:custGeom>
              <a:avLst/>
              <a:gdLst>
                <a:gd name="T0" fmla="*/ 1804 w 1918"/>
                <a:gd name="T1" fmla="*/ 197 h 1523"/>
                <a:gd name="T2" fmla="*/ 1607 w 1918"/>
                <a:gd name="T3" fmla="*/ 197 h 1523"/>
                <a:gd name="T4" fmla="*/ 1550 w 1918"/>
                <a:gd name="T5" fmla="*/ 254 h 1523"/>
                <a:gd name="T6" fmla="*/ 1607 w 1918"/>
                <a:gd name="T7" fmla="*/ 310 h 1523"/>
                <a:gd name="T8" fmla="*/ 1804 w 1918"/>
                <a:gd name="T9" fmla="*/ 310 h 1523"/>
                <a:gd name="T10" fmla="*/ 1804 w 1918"/>
                <a:gd name="T11" fmla="*/ 1409 h 1523"/>
                <a:gd name="T12" fmla="*/ 113 w 1918"/>
                <a:gd name="T13" fmla="*/ 1409 h 1523"/>
                <a:gd name="T14" fmla="*/ 113 w 1918"/>
                <a:gd name="T15" fmla="*/ 113 h 1523"/>
                <a:gd name="T16" fmla="*/ 553 w 1918"/>
                <a:gd name="T17" fmla="*/ 113 h 1523"/>
                <a:gd name="T18" fmla="*/ 759 w 1918"/>
                <a:gd name="T19" fmla="*/ 310 h 1523"/>
                <a:gd name="T20" fmla="*/ 986 w 1918"/>
                <a:gd name="T21" fmla="*/ 310 h 1523"/>
                <a:gd name="T22" fmla="*/ 1043 w 1918"/>
                <a:gd name="T23" fmla="*/ 254 h 1523"/>
                <a:gd name="T24" fmla="*/ 986 w 1918"/>
                <a:gd name="T25" fmla="*/ 197 h 1523"/>
                <a:gd name="T26" fmla="*/ 804 w 1918"/>
                <a:gd name="T27" fmla="*/ 197 h 1523"/>
                <a:gd name="T28" fmla="*/ 632 w 1918"/>
                <a:gd name="T29" fmla="*/ 31 h 1523"/>
                <a:gd name="T30" fmla="*/ 553 w 1918"/>
                <a:gd name="T31" fmla="*/ 0 h 1523"/>
                <a:gd name="T32" fmla="*/ 113 w 1918"/>
                <a:gd name="T33" fmla="*/ 0 h 1523"/>
                <a:gd name="T34" fmla="*/ 0 w 1918"/>
                <a:gd name="T35" fmla="*/ 113 h 1523"/>
                <a:gd name="T36" fmla="*/ 0 w 1918"/>
                <a:gd name="T37" fmla="*/ 1409 h 1523"/>
                <a:gd name="T38" fmla="*/ 113 w 1918"/>
                <a:gd name="T39" fmla="*/ 1522 h 1523"/>
                <a:gd name="T40" fmla="*/ 1804 w 1918"/>
                <a:gd name="T41" fmla="*/ 1522 h 1523"/>
                <a:gd name="T42" fmla="*/ 1917 w 1918"/>
                <a:gd name="T43" fmla="*/ 1409 h 1523"/>
                <a:gd name="T44" fmla="*/ 1917 w 1918"/>
                <a:gd name="T45" fmla="*/ 310 h 1523"/>
                <a:gd name="T46" fmla="*/ 1804 w 1918"/>
                <a:gd name="T47" fmla="*/ 197 h 1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18" h="1523">
                  <a:moveTo>
                    <a:pt x="1804" y="197"/>
                  </a:moveTo>
                  <a:lnTo>
                    <a:pt x="1607" y="197"/>
                  </a:lnTo>
                  <a:cubicBezTo>
                    <a:pt x="1576" y="197"/>
                    <a:pt x="1550" y="223"/>
                    <a:pt x="1550" y="254"/>
                  </a:cubicBezTo>
                  <a:cubicBezTo>
                    <a:pt x="1550" y="285"/>
                    <a:pt x="1576" y="310"/>
                    <a:pt x="1607" y="310"/>
                  </a:cubicBezTo>
                  <a:lnTo>
                    <a:pt x="1804" y="310"/>
                  </a:lnTo>
                  <a:lnTo>
                    <a:pt x="1804" y="1409"/>
                  </a:lnTo>
                  <a:lnTo>
                    <a:pt x="113" y="1409"/>
                  </a:lnTo>
                  <a:lnTo>
                    <a:pt x="113" y="113"/>
                  </a:lnTo>
                  <a:lnTo>
                    <a:pt x="553" y="113"/>
                  </a:lnTo>
                  <a:lnTo>
                    <a:pt x="759" y="310"/>
                  </a:lnTo>
                  <a:lnTo>
                    <a:pt x="986" y="310"/>
                  </a:lnTo>
                  <a:cubicBezTo>
                    <a:pt x="1017" y="310"/>
                    <a:pt x="1043" y="285"/>
                    <a:pt x="1043" y="254"/>
                  </a:cubicBezTo>
                  <a:cubicBezTo>
                    <a:pt x="1043" y="223"/>
                    <a:pt x="1017" y="197"/>
                    <a:pt x="986" y="197"/>
                  </a:cubicBezTo>
                  <a:lnTo>
                    <a:pt x="804" y="197"/>
                  </a:lnTo>
                  <a:lnTo>
                    <a:pt x="632" y="31"/>
                  </a:lnTo>
                  <a:cubicBezTo>
                    <a:pt x="612" y="11"/>
                    <a:pt x="584" y="0"/>
                    <a:pt x="553" y="0"/>
                  </a:cubicBezTo>
                  <a:lnTo>
                    <a:pt x="113" y="0"/>
                  </a:lnTo>
                  <a:cubicBezTo>
                    <a:pt x="51" y="0"/>
                    <a:pt x="0" y="51"/>
                    <a:pt x="0" y="113"/>
                  </a:cubicBezTo>
                  <a:lnTo>
                    <a:pt x="0" y="1409"/>
                  </a:lnTo>
                  <a:cubicBezTo>
                    <a:pt x="0" y="1471"/>
                    <a:pt x="51" y="1522"/>
                    <a:pt x="113" y="1522"/>
                  </a:cubicBezTo>
                  <a:lnTo>
                    <a:pt x="1804" y="1522"/>
                  </a:lnTo>
                  <a:cubicBezTo>
                    <a:pt x="1866" y="1522"/>
                    <a:pt x="1917" y="1471"/>
                    <a:pt x="1917" y="1409"/>
                  </a:cubicBezTo>
                  <a:lnTo>
                    <a:pt x="1917" y="310"/>
                  </a:lnTo>
                  <a:cubicBezTo>
                    <a:pt x="1917" y="248"/>
                    <a:pt x="1866" y="197"/>
                    <a:pt x="1804" y="19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grpSp>
      <p:sp>
        <p:nvSpPr>
          <p:cNvPr id="21" name="Freeform 10">
            <a:extLst>
              <a:ext uri="{FF2B5EF4-FFF2-40B4-BE49-F238E27FC236}">
                <a16:creationId xmlns:a16="http://schemas.microsoft.com/office/drawing/2014/main" id="{B8C2038A-C7BD-7606-87F4-F46A5AFD123E}"/>
              </a:ext>
            </a:extLst>
          </p:cNvPr>
          <p:cNvSpPr>
            <a:spLocks noChangeArrowheads="1"/>
          </p:cNvSpPr>
          <p:nvPr/>
        </p:nvSpPr>
        <p:spPr bwMode="auto">
          <a:xfrm>
            <a:off x="2887167" y="3010920"/>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3" name="Freeform 10">
            <a:extLst>
              <a:ext uri="{FF2B5EF4-FFF2-40B4-BE49-F238E27FC236}">
                <a16:creationId xmlns:a16="http://schemas.microsoft.com/office/drawing/2014/main" id="{795E5A43-5D59-8373-15E4-BE4205439B30}"/>
              </a:ext>
            </a:extLst>
          </p:cNvPr>
          <p:cNvSpPr>
            <a:spLocks noChangeArrowheads="1"/>
          </p:cNvSpPr>
          <p:nvPr/>
        </p:nvSpPr>
        <p:spPr bwMode="auto">
          <a:xfrm>
            <a:off x="2887166" y="3497757"/>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4" name="Freeform 10">
            <a:extLst>
              <a:ext uri="{FF2B5EF4-FFF2-40B4-BE49-F238E27FC236}">
                <a16:creationId xmlns:a16="http://schemas.microsoft.com/office/drawing/2014/main" id="{A1AE5695-DC67-7E39-861C-7D14698ACEAC}"/>
              </a:ext>
            </a:extLst>
          </p:cNvPr>
          <p:cNvSpPr>
            <a:spLocks noChangeArrowheads="1"/>
          </p:cNvSpPr>
          <p:nvPr/>
        </p:nvSpPr>
        <p:spPr bwMode="auto">
          <a:xfrm>
            <a:off x="2887166" y="3964583"/>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8" name="正方形/長方形 27">
            <a:extLst>
              <a:ext uri="{FF2B5EF4-FFF2-40B4-BE49-F238E27FC236}">
                <a16:creationId xmlns:a16="http://schemas.microsoft.com/office/drawing/2014/main" id="{F06CD905-0185-4845-BB63-4DFB9440F905}"/>
              </a:ext>
            </a:extLst>
          </p:cNvPr>
          <p:cNvSpPr/>
          <p:nvPr/>
        </p:nvSpPr>
        <p:spPr>
          <a:xfrm>
            <a:off x="3857995" y="4467286"/>
            <a:ext cx="1229955" cy="2308324"/>
          </a:xfrm>
          <a:prstGeom prst="rect">
            <a:avLst/>
          </a:prstGeom>
        </p:spPr>
        <p:txBody>
          <a:bodyPr wrap="square">
            <a:spAutoFit/>
          </a:bodyPr>
          <a:lstStyle/>
          <a:p>
            <a:r>
              <a:rPr lang="ja-JP" altLang="en-US" sz="800" dirty="0"/>
              <a:t>▶︎ヤフー</a:t>
            </a:r>
            <a:r>
              <a:rPr lang="ja-JP" altLang="en-US" sz="800" b="1" dirty="0"/>
              <a:t>制作</a:t>
            </a:r>
            <a:r>
              <a:rPr lang="ja-JP" altLang="en-US" sz="800" dirty="0"/>
              <a:t>が提供素材のクリエイティブが揃っているか、容量、サイズに問題がないかの確認を実施。</a:t>
            </a:r>
            <a:endParaRPr lang="en-US" altLang="ja-JP" sz="800" dirty="0"/>
          </a:p>
          <a:p>
            <a:endParaRPr lang="en-US" altLang="ja-JP" sz="800" dirty="0"/>
          </a:p>
          <a:p>
            <a:r>
              <a:rPr lang="ja-JP" altLang="en-US" sz="800" dirty="0"/>
              <a:t>▶上記完了後、ヤフー</a:t>
            </a:r>
            <a:r>
              <a:rPr lang="ja-JP" altLang="en-US" sz="800" b="1" dirty="0"/>
              <a:t>営業</a:t>
            </a:r>
            <a:r>
              <a:rPr lang="ja-JP" altLang="en-US" sz="800" dirty="0"/>
              <a:t>がクリエイティブ素材</a:t>
            </a:r>
            <a:r>
              <a:rPr lang="ja-JP" altLang="en-US" sz="800" b="0" i="0" dirty="0">
                <a:solidFill>
                  <a:srgbClr val="1D1C1D"/>
                </a:solidFill>
                <a:effectLst/>
                <a:latin typeface="NotoSansJP"/>
              </a:rPr>
              <a:t>とリンク先の広告掲載基準観点</a:t>
            </a:r>
            <a:r>
              <a:rPr kumimoji="0" lang="ja-JP" altLang="en-US" sz="800" b="0" i="0" kern="0" dirty="0">
                <a:solidFill>
                  <a:prstClr val="black"/>
                </a:solidFill>
                <a:effectLst/>
                <a:latin typeface="NotoSansJP"/>
              </a:rPr>
              <a:t>の入稿前審査依頼の申請。</a:t>
            </a:r>
            <a:endParaRPr kumimoji="0" lang="en-US" altLang="ja-JP" sz="800" b="0" i="0" kern="0" dirty="0">
              <a:solidFill>
                <a:prstClr val="black"/>
              </a:solidFill>
              <a:effectLst/>
              <a:latin typeface="NotoSansJP"/>
            </a:endParaRPr>
          </a:p>
          <a:p>
            <a:r>
              <a:rPr lang="ja-JP" altLang="en-US" sz="800" dirty="0"/>
              <a:t>申請の際に、</a:t>
            </a:r>
            <a:r>
              <a:rPr lang="en-US" altLang="ja-JP" sz="800" dirty="0"/>
              <a:t>CC</a:t>
            </a:r>
            <a:r>
              <a:rPr lang="ja-JP" altLang="en-US" sz="800" dirty="0"/>
              <a:t>に制作担当者を入れてチケット起案をすること。審査完了後、チケット内で制作担当者をメンションし、審査完了の旨伝えること。</a:t>
            </a:r>
            <a:endParaRPr lang="en-US" altLang="ja-JP" sz="800" dirty="0"/>
          </a:p>
        </p:txBody>
      </p:sp>
      <p:sp>
        <p:nvSpPr>
          <p:cNvPr id="30" name="テキスト ボックス 29">
            <a:extLst>
              <a:ext uri="{FF2B5EF4-FFF2-40B4-BE49-F238E27FC236}">
                <a16:creationId xmlns:a16="http://schemas.microsoft.com/office/drawing/2014/main" id="{17F0AA97-63EC-2890-1799-B076799AF206}"/>
              </a:ext>
            </a:extLst>
          </p:cNvPr>
          <p:cNvSpPr txBox="1"/>
          <p:nvPr/>
        </p:nvSpPr>
        <p:spPr>
          <a:xfrm>
            <a:off x="3752477" y="1360239"/>
            <a:ext cx="1309083" cy="938719"/>
          </a:xfrm>
          <a:prstGeom prst="rect">
            <a:avLst/>
          </a:prstGeom>
          <a:noFill/>
        </p:spPr>
        <p:txBody>
          <a:bodyPr wrap="square" rtlCol="0">
            <a:spAutoFit/>
          </a:bodyPr>
          <a:lstStyle/>
          <a:p>
            <a:pPr algn="ctr"/>
            <a:r>
              <a:rPr lang="ja-JP" altLang="en-US" sz="1100" b="1" dirty="0">
                <a:solidFill>
                  <a:schemeClr val="bg1"/>
                </a:solidFill>
              </a:rPr>
              <a:t>・入稿素材の</a:t>
            </a:r>
            <a:endParaRPr lang="en-US" altLang="ja-JP" sz="1100" b="1" dirty="0">
              <a:solidFill>
                <a:schemeClr val="bg1"/>
              </a:solidFill>
            </a:endParaRPr>
          </a:p>
          <a:p>
            <a:pPr algn="ctr"/>
            <a:r>
              <a:rPr lang="ja-JP" altLang="en-US" sz="1100" b="1" dirty="0">
                <a:solidFill>
                  <a:schemeClr val="bg1"/>
                </a:solidFill>
              </a:rPr>
              <a:t>容量・サイズ確認</a:t>
            </a:r>
            <a:endParaRPr lang="en-US" altLang="ja-JP" sz="1100" b="1" dirty="0">
              <a:solidFill>
                <a:schemeClr val="bg1"/>
              </a:solidFill>
            </a:endParaRPr>
          </a:p>
          <a:p>
            <a:pPr algn="ctr"/>
            <a:endParaRPr lang="en-US" altLang="ja-JP" sz="1100" b="1" dirty="0">
              <a:solidFill>
                <a:schemeClr val="bg1"/>
              </a:solidFill>
            </a:endParaRPr>
          </a:p>
          <a:p>
            <a:pPr algn="ctr"/>
            <a:r>
              <a:rPr lang="ja-JP" altLang="en-US" sz="1100" b="1" dirty="0">
                <a:solidFill>
                  <a:schemeClr val="bg1"/>
                </a:solidFill>
              </a:rPr>
              <a:t>・クリエイティブの入稿前審査</a:t>
            </a:r>
            <a:endParaRPr lang="en-US" altLang="ja-JP" sz="1100" b="1" dirty="0">
              <a:solidFill>
                <a:schemeClr val="bg1"/>
              </a:solidFill>
            </a:endParaRPr>
          </a:p>
        </p:txBody>
      </p:sp>
      <p:sp>
        <p:nvSpPr>
          <p:cNvPr id="32" name="Freeform 10">
            <a:extLst>
              <a:ext uri="{FF2B5EF4-FFF2-40B4-BE49-F238E27FC236}">
                <a16:creationId xmlns:a16="http://schemas.microsoft.com/office/drawing/2014/main" id="{5C431E1A-3A7E-B450-8521-DED48DC8763A}"/>
              </a:ext>
            </a:extLst>
          </p:cNvPr>
          <p:cNvSpPr>
            <a:spLocks noChangeArrowheads="1"/>
          </p:cNvSpPr>
          <p:nvPr/>
        </p:nvSpPr>
        <p:spPr bwMode="auto">
          <a:xfrm>
            <a:off x="4327327" y="3502412"/>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7" name="Freeform 10">
            <a:extLst>
              <a:ext uri="{FF2B5EF4-FFF2-40B4-BE49-F238E27FC236}">
                <a16:creationId xmlns:a16="http://schemas.microsoft.com/office/drawing/2014/main" id="{7F69039D-FE5B-731A-C8D9-3011B9A837BE}"/>
              </a:ext>
            </a:extLst>
          </p:cNvPr>
          <p:cNvSpPr>
            <a:spLocks noChangeArrowheads="1"/>
          </p:cNvSpPr>
          <p:nvPr/>
        </p:nvSpPr>
        <p:spPr bwMode="auto">
          <a:xfrm>
            <a:off x="4319508" y="3978138"/>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cxnSp>
        <p:nvCxnSpPr>
          <p:cNvPr id="59" name="直線矢印コネクタ 58">
            <a:extLst>
              <a:ext uri="{FF2B5EF4-FFF2-40B4-BE49-F238E27FC236}">
                <a16:creationId xmlns:a16="http://schemas.microsoft.com/office/drawing/2014/main" id="{1A215DB9-2260-B5CE-5B86-5B1694D3A104}"/>
              </a:ext>
            </a:extLst>
          </p:cNvPr>
          <p:cNvCxnSpPr>
            <a:cxnSpLocks/>
          </p:cNvCxnSpPr>
          <p:nvPr/>
        </p:nvCxnSpPr>
        <p:spPr>
          <a:xfrm flipV="1">
            <a:off x="4456896" y="3760786"/>
            <a:ext cx="0" cy="249736"/>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69" name="テキスト ボックス 68">
            <a:extLst>
              <a:ext uri="{FF2B5EF4-FFF2-40B4-BE49-F238E27FC236}">
                <a16:creationId xmlns:a16="http://schemas.microsoft.com/office/drawing/2014/main" id="{70FECFDB-19CC-D048-0341-BEB265B6A88E}"/>
              </a:ext>
            </a:extLst>
          </p:cNvPr>
          <p:cNvSpPr txBox="1"/>
          <p:nvPr/>
        </p:nvSpPr>
        <p:spPr>
          <a:xfrm>
            <a:off x="9399443" y="814600"/>
            <a:ext cx="360040" cy="646331"/>
          </a:xfrm>
          <a:prstGeom prst="rect">
            <a:avLst/>
          </a:prstGeom>
          <a:noFill/>
        </p:spPr>
        <p:txBody>
          <a:bodyPr wrap="square" rtlCol="0">
            <a:spAutoFit/>
          </a:bodyPr>
          <a:lstStyle/>
          <a:p>
            <a:pPr algn="l"/>
            <a:r>
              <a:rPr kumimoji="1" lang="ja-JP" altLang="en-US" dirty="0">
                <a:solidFill>
                  <a:schemeClr val="tx1">
                    <a:lumMod val="50000"/>
                    <a:lumOff val="50000"/>
                  </a:schemeClr>
                </a:solidFill>
              </a:rPr>
              <a:t>⑦⑥</a:t>
            </a:r>
          </a:p>
        </p:txBody>
      </p:sp>
    </p:spTree>
    <p:extLst>
      <p:ext uri="{BB962C8B-B14F-4D97-AF65-F5344CB8AC3E}">
        <p14:creationId xmlns:p14="http://schemas.microsoft.com/office/powerpoint/2010/main" val="41606257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20407" y="2081892"/>
            <a:ext cx="2622004" cy="1463862"/>
          </a:xfrm>
          <a:prstGeom prst="rect">
            <a:avLst/>
          </a:prstGeom>
          <a:ln>
            <a:solidFill>
              <a:schemeClr val="tx1"/>
            </a:solidFill>
          </a:ln>
        </p:spPr>
      </p:pic>
      <p:sp>
        <p:nvSpPr>
          <p:cNvPr id="3" name="テキスト プレースホルダー 2"/>
          <p:cNvSpPr>
            <a:spLocks noGrp="1"/>
          </p:cNvSpPr>
          <p:nvPr>
            <p:ph type="body" sz="quarter" idx="11"/>
          </p:nvPr>
        </p:nvSpPr>
        <p:spPr>
          <a:xfrm>
            <a:off x="309579" y="112016"/>
            <a:ext cx="9759950" cy="814388"/>
          </a:xfrm>
        </p:spPr>
        <p:txBody>
          <a:bodyPr/>
          <a:lstStyle/>
          <a:p>
            <a:r>
              <a:rPr kumimoji="1" lang="ja-JP" altLang="en-US" dirty="0"/>
              <a:t>効果検証レポート</a:t>
            </a:r>
          </a:p>
        </p:txBody>
      </p:sp>
      <p:sp>
        <p:nvSpPr>
          <p:cNvPr id="5" name="スライド番号プレースホルダー 4"/>
          <p:cNvSpPr>
            <a:spLocks noGrp="1"/>
          </p:cNvSpPr>
          <p:nvPr>
            <p:ph type="sldNum" sz="quarter" idx="4"/>
          </p:nvPr>
        </p:nvSpPr>
        <p:spPr>
          <a:xfrm>
            <a:off x="10992544" y="6525344"/>
            <a:ext cx="1033522" cy="365125"/>
          </a:xfrm>
        </p:spPr>
        <p:txBody>
          <a:bodyPr/>
          <a:lstStyle/>
          <a:p>
            <a:fld id="{F9BD7636-22E7-4304-ABE2-16A3D163D5E1}" type="slidenum">
              <a:rPr lang="ja-JP" altLang="en-US" smtClean="0"/>
              <a:pPr/>
              <a:t>12</a:t>
            </a:fld>
            <a:endParaRPr lang="ja-JP" altLang="en-US" dirty="0"/>
          </a:p>
        </p:txBody>
      </p:sp>
      <p:sp>
        <p:nvSpPr>
          <p:cNvPr id="10" name="正方形/長方形 9"/>
          <p:cNvSpPr/>
          <p:nvPr/>
        </p:nvSpPr>
        <p:spPr>
          <a:xfrm>
            <a:off x="767408" y="1844824"/>
            <a:ext cx="4824536" cy="442065"/>
          </a:xfrm>
          <a:prstGeom prst="rect">
            <a:avLst/>
          </a:prstGeom>
          <a:solidFill>
            <a:srgbClr val="00569B"/>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0" name="グループ化 19"/>
          <p:cNvGrpSpPr/>
          <p:nvPr/>
        </p:nvGrpSpPr>
        <p:grpSpPr>
          <a:xfrm>
            <a:off x="8184232" y="4251197"/>
            <a:ext cx="2880320" cy="2341070"/>
            <a:chOff x="1712913" y="26891"/>
            <a:chExt cx="7560567" cy="6145086"/>
          </a:xfrm>
        </p:grpSpPr>
        <p:pic>
          <p:nvPicPr>
            <p:cNvPr id="21" name="図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12913" y="26891"/>
              <a:ext cx="7560567" cy="6145086"/>
            </a:xfrm>
            <a:prstGeom prst="rect">
              <a:avLst/>
            </a:prstGeom>
            <a:ln w="3175">
              <a:solidFill>
                <a:schemeClr val="bg1">
                  <a:lumMod val="50000"/>
                </a:schemeClr>
              </a:solidFill>
            </a:ln>
          </p:spPr>
        </p:pic>
        <p:sp>
          <p:nvSpPr>
            <p:cNvPr id="22" name="正方形/長方形 21"/>
            <p:cNvSpPr/>
            <p:nvPr/>
          </p:nvSpPr>
          <p:spPr>
            <a:xfrm>
              <a:off x="4448944" y="110193"/>
              <a:ext cx="648072" cy="7200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pic>
        <p:nvPicPr>
          <p:cNvPr id="23" name="Picture 2" descr="B1D2497D-1EBE-4057-8CE8-D155B6774F92-L0-001"/>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6420"/>
          <a:stretch/>
        </p:blipFill>
        <p:spPr bwMode="auto">
          <a:xfrm>
            <a:off x="10044900" y="4439823"/>
            <a:ext cx="1379692" cy="229646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4" name="正方形/長方形 23"/>
          <p:cNvSpPr/>
          <p:nvPr/>
        </p:nvSpPr>
        <p:spPr>
          <a:xfrm>
            <a:off x="695400" y="1115452"/>
            <a:ext cx="11017224" cy="646331"/>
          </a:xfrm>
          <a:prstGeom prst="rect">
            <a:avLst/>
          </a:prstGeom>
        </p:spPr>
        <p:txBody>
          <a:bodyPr wrap="square">
            <a:spAutoFit/>
          </a:bodyPr>
          <a:lstStyle/>
          <a:p>
            <a:r>
              <a:rPr lang="ja-JP" altLang="en-US" b="1" dirty="0">
                <a:latin typeface="+mn-ea"/>
              </a:rPr>
              <a:t>定量・定性両面から、施策の実績を集計、分析し、トップページカスタマイズ実施効果のレポーティングを行います。</a:t>
            </a:r>
            <a:endParaRPr lang="en-US" altLang="ja-JP" b="1" dirty="0">
              <a:latin typeface="+mn-ea"/>
            </a:endParaRPr>
          </a:p>
        </p:txBody>
      </p:sp>
      <p:sp>
        <p:nvSpPr>
          <p:cNvPr id="27" name="正方形/長方形 26"/>
          <p:cNvSpPr/>
          <p:nvPr/>
        </p:nvSpPr>
        <p:spPr>
          <a:xfrm>
            <a:off x="883419" y="1906867"/>
            <a:ext cx="5328592" cy="338554"/>
          </a:xfrm>
          <a:prstGeom prst="rect">
            <a:avLst/>
          </a:prstGeom>
        </p:spPr>
        <p:txBody>
          <a:bodyPr wrap="square">
            <a:spAutoFit/>
          </a:bodyPr>
          <a:lstStyle/>
          <a:p>
            <a:pPr lvl="0"/>
            <a:r>
              <a:rPr lang="ja-JP" altLang="en-US" sz="1600" b="1" dirty="0">
                <a:solidFill>
                  <a:schemeClr val="bg1"/>
                </a:solidFill>
              </a:rPr>
              <a:t>集客数・属性、広告主様ページへの送客数</a:t>
            </a:r>
            <a:endParaRPr lang="en-US" altLang="ja-JP" sz="1600" b="1" dirty="0">
              <a:solidFill>
                <a:schemeClr val="bg1"/>
              </a:solidFill>
            </a:endParaRPr>
          </a:p>
        </p:txBody>
      </p:sp>
      <p:sp>
        <p:nvSpPr>
          <p:cNvPr id="28" name="正方形/長方形 27"/>
          <p:cNvSpPr/>
          <p:nvPr/>
        </p:nvSpPr>
        <p:spPr>
          <a:xfrm>
            <a:off x="767408" y="2358897"/>
            <a:ext cx="7521916" cy="1077218"/>
          </a:xfrm>
          <a:prstGeom prst="rect">
            <a:avLst/>
          </a:prstGeom>
        </p:spPr>
        <p:txBody>
          <a:bodyPr wrap="square">
            <a:spAutoFit/>
          </a:bodyPr>
          <a:lstStyle/>
          <a:p>
            <a:r>
              <a:rPr lang="ja-JP" altLang="en-US" sz="1600" dirty="0">
                <a:latin typeface="+mn-ea"/>
              </a:rPr>
              <a:t>・デイリーの</a:t>
            </a:r>
            <a:r>
              <a:rPr lang="en-US" altLang="ja-JP" sz="1600" dirty="0">
                <a:latin typeface="+mn-ea"/>
              </a:rPr>
              <a:t>PV</a:t>
            </a:r>
            <a:r>
              <a:rPr lang="ja-JP" altLang="en-US" sz="1600" dirty="0">
                <a:latin typeface="+mn-ea"/>
              </a:rPr>
              <a:t>・</a:t>
            </a:r>
            <a:r>
              <a:rPr lang="en-US" altLang="ja-JP" sz="1600" dirty="0">
                <a:latin typeface="+mn-ea"/>
              </a:rPr>
              <a:t>UB</a:t>
            </a:r>
          </a:p>
          <a:p>
            <a:r>
              <a:rPr lang="ja-JP" altLang="en-US" sz="1600" dirty="0">
                <a:latin typeface="+mn-ea"/>
              </a:rPr>
              <a:t>・</a:t>
            </a:r>
            <a:r>
              <a:rPr lang="en-US" altLang="ja-JP" sz="1600" dirty="0">
                <a:latin typeface="+mn-ea"/>
              </a:rPr>
              <a:t> PR</a:t>
            </a:r>
            <a:r>
              <a:rPr lang="ja-JP" altLang="en-US" sz="1600" dirty="0">
                <a:latin typeface="+mn-ea"/>
              </a:rPr>
              <a:t>企画ページ演出動画の再生率</a:t>
            </a:r>
            <a:endParaRPr lang="en-US" altLang="ja-JP" sz="1600" dirty="0">
              <a:latin typeface="+mn-ea"/>
            </a:endParaRPr>
          </a:p>
          <a:p>
            <a:r>
              <a:rPr lang="ja-JP" altLang="en-US" sz="1600" dirty="0">
                <a:latin typeface="+mn-ea"/>
              </a:rPr>
              <a:t>・ </a:t>
            </a:r>
            <a:r>
              <a:rPr lang="en-US" altLang="ja-JP" sz="1600" dirty="0">
                <a:latin typeface="+mn-ea"/>
              </a:rPr>
              <a:t>PR</a:t>
            </a:r>
            <a:r>
              <a:rPr lang="ja-JP" altLang="en-US" sz="1600" dirty="0">
                <a:latin typeface="+mn-ea"/>
              </a:rPr>
              <a:t>企画ページから広告主様ページへの誘導数・率</a:t>
            </a:r>
            <a:endParaRPr lang="en-US" altLang="ja-JP" sz="1600" dirty="0">
              <a:latin typeface="+mn-ea"/>
            </a:endParaRPr>
          </a:p>
          <a:p>
            <a:r>
              <a:rPr lang="ja-JP" altLang="en-US" sz="1600" dirty="0">
                <a:latin typeface="+mn-ea"/>
              </a:rPr>
              <a:t>・ </a:t>
            </a:r>
            <a:r>
              <a:rPr lang="en-US" altLang="ja-JP" sz="1600" dirty="0">
                <a:latin typeface="+mn-ea"/>
              </a:rPr>
              <a:t>PR</a:t>
            </a:r>
            <a:r>
              <a:rPr lang="ja-JP" altLang="en-US" sz="1600" dirty="0">
                <a:latin typeface="+mn-ea"/>
              </a:rPr>
              <a:t>企画ページ訪問者の性別・性別</a:t>
            </a:r>
            <a:r>
              <a:rPr lang="en-US" altLang="ja-JP" sz="1600" dirty="0">
                <a:latin typeface="+mn-ea"/>
              </a:rPr>
              <a:t>×</a:t>
            </a:r>
            <a:r>
              <a:rPr lang="ja-JP" altLang="en-US" sz="1600" dirty="0">
                <a:latin typeface="+mn-ea"/>
              </a:rPr>
              <a:t>年齢層比率</a:t>
            </a:r>
            <a:endParaRPr lang="en-US" altLang="ja-JP" sz="1600" dirty="0">
              <a:latin typeface="+mn-ea"/>
            </a:endParaRPr>
          </a:p>
        </p:txBody>
      </p:sp>
      <p:sp>
        <p:nvSpPr>
          <p:cNvPr id="29" name="正方形/長方形 28"/>
          <p:cNvSpPr/>
          <p:nvPr/>
        </p:nvSpPr>
        <p:spPr>
          <a:xfrm>
            <a:off x="767408" y="4221088"/>
            <a:ext cx="4824536" cy="442065"/>
          </a:xfrm>
          <a:prstGeom prst="rect">
            <a:avLst/>
          </a:prstGeom>
          <a:solidFill>
            <a:srgbClr val="00569B"/>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endParaRPr>
          </a:p>
        </p:txBody>
      </p:sp>
      <p:sp>
        <p:nvSpPr>
          <p:cNvPr id="30" name="正方形/長方形 29"/>
          <p:cNvSpPr/>
          <p:nvPr/>
        </p:nvSpPr>
        <p:spPr>
          <a:xfrm>
            <a:off x="886669" y="4275986"/>
            <a:ext cx="5328592" cy="338554"/>
          </a:xfrm>
          <a:prstGeom prst="rect">
            <a:avLst/>
          </a:prstGeom>
        </p:spPr>
        <p:txBody>
          <a:bodyPr wrap="square">
            <a:spAutoFit/>
          </a:bodyPr>
          <a:lstStyle/>
          <a:p>
            <a:pPr lvl="0"/>
            <a:r>
              <a:rPr lang="ja-JP" altLang="en-US" sz="1600" b="1" dirty="0">
                <a:solidFill>
                  <a:schemeClr val="bg1"/>
                </a:solidFill>
              </a:rPr>
              <a:t>態度変容効果（任意で実施可能）</a:t>
            </a:r>
            <a:endParaRPr lang="en-US" altLang="ja-JP" sz="1600" b="1" dirty="0">
              <a:solidFill>
                <a:schemeClr val="bg1"/>
              </a:solidFill>
            </a:endParaRPr>
          </a:p>
        </p:txBody>
      </p:sp>
      <p:sp>
        <p:nvSpPr>
          <p:cNvPr id="32" name="正方形/長方形 31"/>
          <p:cNvSpPr/>
          <p:nvPr/>
        </p:nvSpPr>
        <p:spPr>
          <a:xfrm>
            <a:off x="881930" y="4775030"/>
            <a:ext cx="7806357" cy="338554"/>
          </a:xfrm>
          <a:prstGeom prst="rect">
            <a:avLst/>
          </a:prstGeom>
        </p:spPr>
        <p:txBody>
          <a:bodyPr wrap="square">
            <a:spAutoFit/>
          </a:bodyPr>
          <a:lstStyle/>
          <a:p>
            <a:pPr lvl="0">
              <a:defRPr/>
            </a:pPr>
            <a:r>
              <a:rPr lang="en-US" altLang="ja-JP" sz="1600" b="1" dirty="0">
                <a:solidFill>
                  <a:srgbClr val="00569B"/>
                </a:solidFill>
                <a:cs typeface="Meiryo UI" panose="020B0604030504040204" pitchFamily="50" charset="-128"/>
              </a:rPr>
              <a:t>PR</a:t>
            </a:r>
            <a:r>
              <a:rPr lang="ja-JP" altLang="en-US" sz="1600" b="1" dirty="0">
                <a:solidFill>
                  <a:srgbClr val="00569B"/>
                </a:solidFill>
                <a:cs typeface="Meiryo UI" panose="020B0604030504040204" pitchFamily="50" charset="-128"/>
              </a:rPr>
              <a:t>企画ページ閲覧者に対するアンケートを無償でご提供します。</a:t>
            </a:r>
            <a:endParaRPr lang="en-US" altLang="ja-JP" sz="1600" b="1" dirty="0">
              <a:solidFill>
                <a:srgbClr val="00569B"/>
              </a:solidFill>
              <a:cs typeface="Meiryo UI" panose="020B0604030504040204" pitchFamily="50" charset="-128"/>
            </a:endParaRPr>
          </a:p>
        </p:txBody>
      </p:sp>
      <p:sp>
        <p:nvSpPr>
          <p:cNvPr id="33" name="正方形/長方形 32"/>
          <p:cNvSpPr/>
          <p:nvPr/>
        </p:nvSpPr>
        <p:spPr>
          <a:xfrm>
            <a:off x="623392" y="5489356"/>
            <a:ext cx="8281094" cy="1107996"/>
          </a:xfrm>
          <a:prstGeom prst="rect">
            <a:avLst/>
          </a:prstGeom>
        </p:spPr>
        <p:txBody>
          <a:bodyPr wrap="square">
            <a:spAutoFit/>
          </a:bodyPr>
          <a:lstStyle/>
          <a:p>
            <a:pPr lvl="0"/>
            <a:r>
              <a:rPr lang="ja-JP" altLang="en-US" sz="1100" dirty="0">
                <a:solidFill>
                  <a:srgbClr val="000000"/>
                </a:solidFill>
              </a:rPr>
              <a:t>　</a:t>
            </a:r>
            <a:r>
              <a:rPr lang="en-US" altLang="ja-JP" sz="1100" dirty="0">
                <a:solidFill>
                  <a:srgbClr val="000000"/>
                </a:solidFill>
              </a:rPr>
              <a:t>※</a:t>
            </a:r>
            <a:r>
              <a:rPr lang="ja-JP" altLang="en-US" sz="1100" dirty="0">
                <a:solidFill>
                  <a:srgbClr val="000000"/>
                </a:solidFill>
              </a:rPr>
              <a:t>定型項目での実施となります。</a:t>
            </a:r>
            <a:endParaRPr lang="en-US" altLang="ja-JP" sz="1100" dirty="0">
              <a:solidFill>
                <a:srgbClr val="000000"/>
              </a:solidFill>
            </a:endParaRPr>
          </a:p>
          <a:p>
            <a:pPr lvl="0"/>
            <a:r>
              <a:rPr lang="ja-JP" altLang="en-US" sz="1100" dirty="0">
                <a:solidFill>
                  <a:srgbClr val="000000"/>
                </a:solidFill>
                <a:latin typeface="+mn-ea"/>
              </a:rPr>
              <a:t>　</a:t>
            </a:r>
            <a:r>
              <a:rPr lang="en-US" altLang="ja-JP" sz="1100" dirty="0">
                <a:latin typeface="+mn-ea"/>
              </a:rPr>
              <a:t>※</a:t>
            </a:r>
            <a:r>
              <a:rPr lang="ja-JP" altLang="en-US" sz="1100" dirty="0">
                <a:latin typeface="+mn-ea"/>
              </a:rPr>
              <a:t>アンケート回答数の保証はいたしかねます。</a:t>
            </a:r>
            <a:endParaRPr lang="en-US" altLang="ja-JP" sz="1100" dirty="0">
              <a:latin typeface="+mn-ea"/>
            </a:endParaRPr>
          </a:p>
          <a:p>
            <a:pPr lvl="0"/>
            <a:r>
              <a:rPr lang="ja-JP" altLang="en-US" sz="1100" dirty="0">
                <a:latin typeface="+mn-ea"/>
              </a:rPr>
              <a:t>　　また、回答数は</a:t>
            </a:r>
            <a:r>
              <a:rPr lang="en-US" altLang="ja-JP" sz="1100" dirty="0">
                <a:latin typeface="+mn-ea"/>
              </a:rPr>
              <a:t>500</a:t>
            </a:r>
            <a:r>
              <a:rPr lang="ja-JP" altLang="en-US" sz="1100" dirty="0">
                <a:latin typeface="+mn-ea"/>
              </a:rPr>
              <a:t>件を上限とし、これを超えた場合、掲載途中でもアンケートを終了させていただきます。</a:t>
            </a:r>
            <a:endParaRPr lang="en-US" altLang="ja-JP" sz="1100" dirty="0">
              <a:latin typeface="+mn-ea"/>
            </a:endParaRPr>
          </a:p>
          <a:p>
            <a:pPr lvl="0"/>
            <a:r>
              <a:rPr lang="ja-JP" altLang="en-US" sz="1100" dirty="0">
                <a:latin typeface="+mn-ea"/>
              </a:rPr>
              <a:t>　</a:t>
            </a:r>
            <a:r>
              <a:rPr lang="en-US" altLang="ja-JP" sz="1100" dirty="0">
                <a:latin typeface="+mn-ea"/>
              </a:rPr>
              <a:t>※</a:t>
            </a:r>
            <a:r>
              <a:rPr lang="ja-JP" altLang="en-US" sz="1100" dirty="0">
                <a:latin typeface="+mn-ea"/>
              </a:rPr>
              <a:t>予告なくアンケートサーバーのサイトメンテナンスを行い、一時的にアンケートの受付ができなくなる</a:t>
            </a:r>
            <a:endParaRPr lang="en-US" altLang="ja-JP" sz="1100" dirty="0">
              <a:latin typeface="+mn-ea"/>
            </a:endParaRPr>
          </a:p>
          <a:p>
            <a:pPr lvl="0"/>
            <a:r>
              <a:rPr lang="ja-JP" altLang="en-US" sz="1100" dirty="0">
                <a:latin typeface="+mn-ea"/>
              </a:rPr>
              <a:t>　　場合があります。</a:t>
            </a:r>
          </a:p>
          <a:p>
            <a:pPr>
              <a:spcBef>
                <a:spcPct val="0"/>
              </a:spcBef>
            </a:pPr>
            <a:r>
              <a:rPr lang="ja-JP" altLang="en-US" sz="1100" dirty="0">
                <a:latin typeface="+mn-ea"/>
              </a:rPr>
              <a:t>　</a:t>
            </a:r>
            <a:r>
              <a:rPr lang="en-US" altLang="ja-JP" sz="1100" dirty="0">
                <a:latin typeface="+mn-ea"/>
              </a:rPr>
              <a:t>※</a:t>
            </a:r>
            <a:r>
              <a:rPr lang="ja-JP" altLang="en-US" sz="1100" dirty="0">
                <a:latin typeface="+mn-ea"/>
              </a:rPr>
              <a:t>一部データは、非正規の参考値としてのご提出となります。</a:t>
            </a:r>
            <a:endParaRPr lang="en-US" altLang="ja-JP" sz="1100" dirty="0">
              <a:latin typeface="+mn-ea"/>
            </a:endParaRPr>
          </a:p>
        </p:txBody>
      </p:sp>
      <p:sp>
        <p:nvSpPr>
          <p:cNvPr id="34" name="正方形/長方形 33"/>
          <p:cNvSpPr/>
          <p:nvPr/>
        </p:nvSpPr>
        <p:spPr>
          <a:xfrm>
            <a:off x="898574" y="5034662"/>
            <a:ext cx="8005912" cy="338554"/>
          </a:xfrm>
          <a:prstGeom prst="rect">
            <a:avLst/>
          </a:prstGeom>
        </p:spPr>
        <p:txBody>
          <a:bodyPr wrap="square">
            <a:spAutoFit/>
          </a:bodyPr>
          <a:lstStyle/>
          <a:p>
            <a:pPr lvl="0"/>
            <a:r>
              <a:rPr lang="en-US" altLang="ja-JP" sz="1600" dirty="0">
                <a:latin typeface="+mn-ea"/>
              </a:rPr>
              <a:t>PR</a:t>
            </a:r>
            <a:r>
              <a:rPr lang="ja-JP" altLang="en-US" sz="1600" dirty="0">
                <a:latin typeface="+mn-ea"/>
              </a:rPr>
              <a:t>企画ページへの評価、閲覧後の態度変容を問うアンケートです。</a:t>
            </a:r>
            <a:endParaRPr lang="en-US" altLang="ja-JP" sz="1600" dirty="0">
              <a:latin typeface="+mn-ea"/>
            </a:endParaRPr>
          </a:p>
        </p:txBody>
      </p:sp>
      <p:sp>
        <p:nvSpPr>
          <p:cNvPr id="35" name="正方形/長方形 34"/>
          <p:cNvSpPr/>
          <p:nvPr/>
        </p:nvSpPr>
        <p:spPr>
          <a:xfrm>
            <a:off x="8583196" y="3908226"/>
            <a:ext cx="2697380" cy="307777"/>
          </a:xfrm>
          <a:prstGeom prst="rect">
            <a:avLst/>
          </a:prstGeom>
        </p:spPr>
        <p:txBody>
          <a:bodyPr wrap="square">
            <a:spAutoFit/>
          </a:bodyPr>
          <a:lstStyle/>
          <a:p>
            <a:r>
              <a:rPr lang="ja-JP" altLang="en-US" sz="1400" dirty="0">
                <a:latin typeface="+mn-ea"/>
              </a:rPr>
              <a:t>＜アンケート画面サンプル＞</a:t>
            </a:r>
            <a:endParaRPr lang="en-US" altLang="ja-JP" sz="1400" dirty="0">
              <a:latin typeface="+mn-ea"/>
            </a:endParaRPr>
          </a:p>
        </p:txBody>
      </p:sp>
      <p:sp>
        <p:nvSpPr>
          <p:cNvPr id="25" name="正方形/長方形 24"/>
          <p:cNvSpPr/>
          <p:nvPr/>
        </p:nvSpPr>
        <p:spPr>
          <a:xfrm>
            <a:off x="8943236" y="1713030"/>
            <a:ext cx="2697380" cy="307777"/>
          </a:xfrm>
          <a:prstGeom prst="rect">
            <a:avLst/>
          </a:prstGeom>
        </p:spPr>
        <p:txBody>
          <a:bodyPr wrap="square">
            <a:spAutoFit/>
          </a:bodyPr>
          <a:lstStyle/>
          <a:p>
            <a:r>
              <a:rPr lang="ja-JP" altLang="en-US" sz="1400" dirty="0">
                <a:latin typeface="+mn-ea"/>
              </a:rPr>
              <a:t>＜レポートサンプル＞</a:t>
            </a:r>
            <a:endParaRPr lang="en-US" altLang="ja-JP" sz="1400" dirty="0">
              <a:latin typeface="+mn-ea"/>
            </a:endParaRPr>
          </a:p>
        </p:txBody>
      </p:sp>
      <p:pic>
        <p:nvPicPr>
          <p:cNvPr id="6" name="図 5"/>
          <p:cNvPicPr>
            <a:picLocks noChangeAspect="1"/>
          </p:cNvPicPr>
          <p:nvPr/>
        </p:nvPicPr>
        <p:blipFill>
          <a:blip r:embed="rId5"/>
          <a:stretch>
            <a:fillRect/>
          </a:stretch>
        </p:blipFill>
        <p:spPr>
          <a:xfrm>
            <a:off x="9362055" y="2474759"/>
            <a:ext cx="2481022" cy="1401641"/>
          </a:xfrm>
          <a:prstGeom prst="rect">
            <a:avLst/>
          </a:prstGeom>
          <a:ln>
            <a:solidFill>
              <a:schemeClr val="tx1"/>
            </a:solidFill>
          </a:ln>
        </p:spPr>
      </p:pic>
      <p:sp>
        <p:nvSpPr>
          <p:cNvPr id="36" name="正方形/長方形 35"/>
          <p:cNvSpPr/>
          <p:nvPr/>
        </p:nvSpPr>
        <p:spPr>
          <a:xfrm>
            <a:off x="883419" y="3358496"/>
            <a:ext cx="5328592" cy="338554"/>
          </a:xfrm>
          <a:prstGeom prst="rect">
            <a:avLst/>
          </a:prstGeom>
        </p:spPr>
        <p:txBody>
          <a:bodyPr wrap="square">
            <a:spAutoFit/>
          </a:bodyPr>
          <a:lstStyle/>
          <a:p>
            <a:pPr lvl="0"/>
            <a:r>
              <a:rPr lang="ja-JP" altLang="en-US" sz="1600" b="1" dirty="0">
                <a:solidFill>
                  <a:schemeClr val="bg1"/>
                </a:solidFill>
              </a:rPr>
              <a:t>記事閲覧態度</a:t>
            </a:r>
            <a:endParaRPr lang="en-US" altLang="ja-JP" sz="1600" b="1" dirty="0">
              <a:solidFill>
                <a:schemeClr val="bg1"/>
              </a:solidFill>
            </a:endParaRPr>
          </a:p>
        </p:txBody>
      </p:sp>
    </p:spTree>
    <p:extLst>
      <p:ext uri="{BB962C8B-B14F-4D97-AF65-F5344CB8AC3E}">
        <p14:creationId xmlns:p14="http://schemas.microsoft.com/office/powerpoint/2010/main" val="30991144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クリエイティブ企画の事前提案可否について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4" name="正方形/長方形 3"/>
          <p:cNvSpPr/>
          <p:nvPr/>
        </p:nvSpPr>
        <p:spPr>
          <a:xfrm>
            <a:off x="1631504" y="1514037"/>
            <a:ext cx="9219376" cy="1631216"/>
          </a:xfrm>
          <a:prstGeom prst="rect">
            <a:avLst/>
          </a:prstGeom>
        </p:spPr>
        <p:txBody>
          <a:bodyPr wrap="square" lIns="91440" tIns="45720" rIns="91440" bIns="4572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sng" strike="noStrike" kern="0" cap="none" spc="0" normalizeH="0" baseline="0" noProof="0" dirty="0">
                <a:ln>
                  <a:noFill/>
                </a:ln>
                <a:solidFill>
                  <a:prstClr val="black">
                    <a:lumMod val="65000"/>
                    <a:lumOff val="35000"/>
                  </a:prstClr>
                </a:solidFill>
                <a:effectLst/>
                <a:uLnTx/>
                <a:uFillTx/>
              </a:rPr>
              <a:t>クリエイティブ企画</a:t>
            </a:r>
            <a:r>
              <a:rPr kumimoji="0" lang="ja-JP" altLang="en-US" sz="2000" b="0" i="0" u="none" strike="noStrike" kern="0" cap="none" spc="0" normalizeH="0" baseline="0" noProof="0" dirty="0">
                <a:ln>
                  <a:noFill/>
                </a:ln>
                <a:solidFill>
                  <a:prstClr val="black">
                    <a:lumMod val="65000"/>
                    <a:lumOff val="35000"/>
                  </a:prstClr>
                </a:solidFill>
                <a:effectLst/>
                <a:uLnTx/>
                <a:uFillTx/>
              </a:rPr>
              <a:t>への掲載をご希望の場合は、</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prstClr val="black">
                    <a:lumMod val="65000"/>
                    <a:lumOff val="35000"/>
                  </a:prstClr>
                </a:solidFill>
                <a:effectLst/>
                <a:uLnTx/>
                <a:uFillTx/>
              </a:rPr>
              <a:t>弊社担当営業または</a:t>
            </a:r>
            <a:r>
              <a:rPr kumimoji="0" lang="en-US" altLang="ja-JP" sz="2000" b="0" i="0" u="none" strike="noStrike" kern="0" cap="none" spc="0" normalizeH="0" baseline="0" noProof="0" dirty="0">
                <a:ln>
                  <a:noFill/>
                </a:ln>
                <a:solidFill>
                  <a:prstClr val="black">
                    <a:lumMod val="65000"/>
                    <a:lumOff val="35000"/>
                  </a:prstClr>
                </a:solidFill>
                <a:effectLst/>
                <a:uLnTx/>
                <a:uFillTx/>
              </a:rPr>
              <a:t>Yahoo!</a:t>
            </a:r>
            <a:r>
              <a:rPr kumimoji="0" lang="ja-JP" altLang="en-US" sz="2000" b="0" i="0" u="none" strike="noStrike" kern="0" cap="none" spc="0" normalizeH="0" baseline="0" noProof="0" dirty="0">
                <a:ln>
                  <a:noFill/>
                </a:ln>
                <a:solidFill>
                  <a:prstClr val="black">
                    <a:lumMod val="65000"/>
                    <a:lumOff val="35000"/>
                  </a:prstClr>
                </a:solidFill>
                <a:effectLst/>
                <a:uLnTx/>
                <a:uFillTx/>
              </a:rPr>
              <a:t>広告パートナーサポート宛に</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prstClr val="black">
                    <a:lumMod val="65000"/>
                    <a:lumOff val="35000"/>
                  </a:prstClr>
                </a:solidFill>
                <a:effectLst/>
                <a:uLnTx/>
                <a:uFillTx/>
              </a:rPr>
              <a:t>以下の項目をご連絡ください。回答まで最大5営業日いただきます。</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0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2000" b="0" i="0" u="none" strike="noStrike" kern="0" cap="none" spc="0" normalizeH="0" baseline="0" noProof="0" dirty="0">
              <a:ln>
                <a:noFill/>
              </a:ln>
              <a:solidFill>
                <a:prstClr val="black">
                  <a:lumMod val="65000"/>
                  <a:lumOff val="35000"/>
                </a:prstClr>
              </a:solidFill>
              <a:effectLst/>
              <a:uLnTx/>
              <a:uFillTx/>
            </a:endParaRPr>
          </a:p>
        </p:txBody>
      </p:sp>
      <p:sp>
        <p:nvSpPr>
          <p:cNvPr id="6" name="正方形/長方形 5"/>
          <p:cNvSpPr/>
          <p:nvPr/>
        </p:nvSpPr>
        <p:spPr>
          <a:xfrm>
            <a:off x="1775520" y="2769309"/>
            <a:ext cx="8712968" cy="332398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sng" strike="noStrike" kern="0" cap="none" spc="0" normalizeH="0" baseline="0" noProof="0" dirty="0">
                <a:ln>
                  <a:noFill/>
                </a:ln>
                <a:solidFill>
                  <a:prstClr val="black">
                    <a:lumMod val="65000"/>
                    <a:lumOff val="35000"/>
                  </a:prstClr>
                </a:solidFill>
                <a:effectLst/>
                <a:uLnTx/>
                <a:uFillTx/>
              </a:rPr>
              <a:t>▼ご連絡いただきたい項目</a:t>
            </a:r>
            <a:endParaRPr kumimoji="0" lang="en-US" altLang="ja-JP" sz="1600" b="0" i="0" u="sng"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2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商品名：</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広告主：</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リンク先</a:t>
            </a:r>
            <a:r>
              <a:rPr kumimoji="0" lang="en-US" altLang="ja-JP" sz="1400" b="0" i="0" u="none" strike="noStrike" kern="0" cap="none" spc="0" normalizeH="0" baseline="0" noProof="0" dirty="0">
                <a:ln>
                  <a:noFill/>
                </a:ln>
                <a:solidFill>
                  <a:prstClr val="black">
                    <a:lumMod val="65000"/>
                    <a:lumOff val="35000"/>
                  </a:prstClr>
                </a:solidFill>
                <a:effectLst/>
                <a:uLnTx/>
                <a:uFillTx/>
              </a:rPr>
              <a:t>URL:</a:t>
            </a:r>
            <a:endParaRPr kumimoji="0" lang="ja-JP" altLang="en-US"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ヤフー営業担当者：</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代理店：</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予約型対応アカウント</a:t>
            </a:r>
            <a:r>
              <a:rPr kumimoji="0" lang="en-US" altLang="ja-JP" sz="1400" b="0" i="0" u="none" strike="noStrike" kern="0" cap="none" spc="0" normalizeH="0" baseline="0" noProof="0" dirty="0">
                <a:ln>
                  <a:noFill/>
                </a:ln>
                <a:solidFill>
                  <a:prstClr val="black">
                    <a:lumMod val="65000"/>
                    <a:lumOff val="35000"/>
                  </a:prstClr>
                </a:solidFill>
                <a:effectLst/>
                <a:uLnTx/>
                <a:uFillTx/>
              </a:rPr>
              <a:t>ID</a:t>
            </a:r>
            <a:r>
              <a:rPr kumimoji="0" lang="ja-JP" altLang="en-US" sz="1400" b="0" i="0" u="none" strike="noStrike" kern="0" cap="none" spc="0" normalizeH="0" baseline="0" noProof="0" dirty="0">
                <a:ln>
                  <a:noFill/>
                </a:ln>
                <a:solidFill>
                  <a:prstClr val="black">
                    <a:lumMod val="65000"/>
                    <a:lumOff val="35000"/>
                  </a:prstClr>
                </a:solidFill>
                <a:effectLst/>
                <a:uLnTx/>
                <a:uFillTx/>
              </a:rPr>
              <a:t>（用意があれば）：</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掲載期間：</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プロモーション商品・内容：</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特集・タイアップ広告で実現したいこと（コンテンツイメージなど）</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懸念点：</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備考：</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prstClr val="black">
                  <a:lumMod val="65000"/>
                  <a:lumOff val="35000"/>
                </a:prstClr>
              </a:solidFill>
              <a:effectLst/>
              <a:uLnTx/>
              <a:uFillTx/>
            </a:endParaRPr>
          </a:p>
        </p:txBody>
      </p:sp>
      <p:pic>
        <p:nvPicPr>
          <p:cNvPr id="8" name="図 7">
            <a:extLst>
              <a:ext uri="{FF2B5EF4-FFF2-40B4-BE49-F238E27FC236}">
                <a16:creationId xmlns:a16="http://schemas.microsoft.com/office/drawing/2014/main" id="{976F4A6E-125A-11C8-A84B-5BB24CD703AF}"/>
              </a:ext>
            </a:extLst>
          </p:cNvPr>
          <p:cNvPicPr>
            <a:picLocks noChangeAspect="1"/>
          </p:cNvPicPr>
          <p:nvPr/>
        </p:nvPicPr>
        <p:blipFill>
          <a:blip r:embed="rId2"/>
          <a:stretch>
            <a:fillRect/>
          </a:stretch>
        </p:blipFill>
        <p:spPr>
          <a:xfrm>
            <a:off x="407369" y="814908"/>
            <a:ext cx="4752528" cy="442298"/>
          </a:xfrm>
          <a:prstGeom prst="rect">
            <a:avLst/>
          </a:prstGeom>
        </p:spPr>
      </p:pic>
    </p:spTree>
    <p:extLst>
      <p:ext uri="{BB962C8B-B14F-4D97-AF65-F5344CB8AC3E}">
        <p14:creationId xmlns:p14="http://schemas.microsoft.com/office/powerpoint/2010/main" val="21809544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E064EAC6-BF51-E75D-5C90-EE12F635B7C2}"/>
              </a:ext>
            </a:extLst>
          </p:cNvPr>
          <p:cNvSpPr>
            <a:spLocks noGrp="1"/>
          </p:cNvSpPr>
          <p:nvPr>
            <p:ph type="body" sz="quarter" idx="11"/>
          </p:nvPr>
        </p:nvSpPr>
        <p:spPr>
          <a:xfrm>
            <a:off x="334962" y="130175"/>
            <a:ext cx="10441557" cy="814388"/>
          </a:xfrm>
        </p:spPr>
        <p:txBody>
          <a:bodyPr>
            <a:normAutofit/>
          </a:bodyPr>
          <a:lstStyle/>
          <a:p>
            <a:r>
              <a:rPr lang="ja-JP" altLang="en-US" dirty="0"/>
              <a:t>素材提供について</a:t>
            </a:r>
            <a:endParaRPr lang="en-US" altLang="ja-JP" sz="1000" dirty="0"/>
          </a:p>
        </p:txBody>
      </p:sp>
      <p:sp>
        <p:nvSpPr>
          <p:cNvPr id="5" name="スライド番号プレースホルダー 4">
            <a:extLst>
              <a:ext uri="{FF2B5EF4-FFF2-40B4-BE49-F238E27FC236}">
                <a16:creationId xmlns:a16="http://schemas.microsoft.com/office/drawing/2014/main" id="{28FD3FA9-D778-3EC8-A82B-87E40B3D3715}"/>
              </a:ext>
            </a:extLst>
          </p:cNvPr>
          <p:cNvSpPr>
            <a:spLocks noGrp="1"/>
          </p:cNvSpPr>
          <p:nvPr>
            <p:ph type="sldNum" sz="quarter" idx="4"/>
          </p:nvPr>
        </p:nvSpPr>
        <p:spPr/>
        <p:txBody>
          <a:bodyPr/>
          <a:lstStyle/>
          <a:p>
            <a:fld id="{F9BD7636-22E7-4304-ABE2-16A3D163D5E1}" type="slidenum">
              <a:rPr lang="ja-JP" altLang="en-US" smtClean="0"/>
              <a:pPr/>
              <a:t>14</a:t>
            </a:fld>
            <a:endParaRPr lang="ja-JP" altLang="en-US"/>
          </a:p>
        </p:txBody>
      </p:sp>
      <p:graphicFrame>
        <p:nvGraphicFramePr>
          <p:cNvPr id="6" name="表 6">
            <a:extLst>
              <a:ext uri="{FF2B5EF4-FFF2-40B4-BE49-F238E27FC236}">
                <a16:creationId xmlns:a16="http://schemas.microsoft.com/office/drawing/2014/main" id="{2C8C381F-B902-B61D-A5DA-B4EC5F6679E1}"/>
              </a:ext>
            </a:extLst>
          </p:cNvPr>
          <p:cNvGraphicFramePr>
            <a:graphicFrameLocks noGrp="1"/>
          </p:cNvGraphicFramePr>
          <p:nvPr/>
        </p:nvGraphicFramePr>
        <p:xfrm>
          <a:off x="407368" y="1249794"/>
          <a:ext cx="11274568" cy="5478293"/>
        </p:xfrm>
        <a:graphic>
          <a:graphicData uri="http://schemas.openxmlformats.org/drawingml/2006/table">
            <a:tbl>
              <a:tblPr firstRow="1" bandRow="1">
                <a:tableStyleId>{21E4AEA4-8DFA-4A89-87EB-49C32662AFE0}</a:tableStyleId>
              </a:tblPr>
              <a:tblGrid>
                <a:gridCol w="371369">
                  <a:extLst>
                    <a:ext uri="{9D8B030D-6E8A-4147-A177-3AD203B41FA5}">
                      <a16:colId xmlns:a16="http://schemas.microsoft.com/office/drawing/2014/main" val="3279456167"/>
                    </a:ext>
                  </a:extLst>
                </a:gridCol>
                <a:gridCol w="4093127">
                  <a:extLst>
                    <a:ext uri="{9D8B030D-6E8A-4147-A177-3AD203B41FA5}">
                      <a16:colId xmlns:a16="http://schemas.microsoft.com/office/drawing/2014/main" val="2337159853"/>
                    </a:ext>
                  </a:extLst>
                </a:gridCol>
                <a:gridCol w="6810072">
                  <a:extLst>
                    <a:ext uri="{9D8B030D-6E8A-4147-A177-3AD203B41FA5}">
                      <a16:colId xmlns:a16="http://schemas.microsoft.com/office/drawing/2014/main" val="707668700"/>
                    </a:ext>
                  </a:extLst>
                </a:gridCol>
              </a:tblGrid>
              <a:tr h="349023">
                <a:tc>
                  <a:txBody>
                    <a:bodyPr/>
                    <a:lstStyle/>
                    <a:p>
                      <a:endParaRPr kumimoji="1" lang="ja-JP" altLang="en-US" sz="1600" dirty="0"/>
                    </a:p>
                  </a:txBody>
                  <a:tcPr/>
                </a:tc>
                <a:tc>
                  <a:txBody>
                    <a:bodyPr/>
                    <a:lstStyle/>
                    <a:p>
                      <a:pPr algn="ctr"/>
                      <a:r>
                        <a:rPr kumimoji="1" lang="ja-JP" altLang="en-US" sz="1050" dirty="0"/>
                        <a:t>入稿素材</a:t>
                      </a:r>
                    </a:p>
                  </a:txBody>
                  <a:tcPr anchor="ctr"/>
                </a:tc>
                <a:tc>
                  <a:txBody>
                    <a:bodyPr/>
                    <a:lstStyle/>
                    <a:p>
                      <a:pPr marL="0" algn="ctr" defTabSz="914423" rtl="0" eaLnBrk="1" latinLnBrk="0" hangingPunct="1"/>
                      <a:r>
                        <a:rPr kumimoji="1" lang="ja-JP" altLang="en-US" sz="1050" b="1" kern="1200" dirty="0">
                          <a:solidFill>
                            <a:schemeClr val="lt1"/>
                          </a:solidFill>
                          <a:latin typeface="+mn-lt"/>
                          <a:ea typeface="+mn-ea"/>
                          <a:cs typeface="+mn-cs"/>
                        </a:rPr>
                        <a:t>詳細</a:t>
                      </a:r>
                    </a:p>
                  </a:txBody>
                  <a:tcPr/>
                </a:tc>
                <a:extLst>
                  <a:ext uri="{0D108BD9-81ED-4DB2-BD59-A6C34878D82A}">
                    <a16:rowId xmlns:a16="http://schemas.microsoft.com/office/drawing/2014/main" val="3586195609"/>
                  </a:ext>
                </a:extLst>
              </a:tr>
              <a:tr h="285565">
                <a:tc>
                  <a:txBody>
                    <a:bodyPr/>
                    <a:lstStyle/>
                    <a:p>
                      <a:r>
                        <a:rPr kumimoji="1" lang="ja-JP" altLang="en-US" sz="1200" dirty="0"/>
                        <a:t>①</a:t>
                      </a:r>
                    </a:p>
                  </a:txBody>
                  <a:tcPr/>
                </a:tc>
                <a:tc>
                  <a:txBody>
                    <a:bodyPr/>
                    <a:lstStyle/>
                    <a:p>
                      <a:r>
                        <a:rPr kumimoji="0" lang="ja-JP" altLang="en-US" sz="1100" b="0" i="0" u="none" strike="noStrike" kern="0" cap="none" spc="0" normalizeH="0" baseline="0" noProof="0" dirty="0">
                          <a:ln>
                            <a:noFill/>
                          </a:ln>
                          <a:solidFill>
                            <a:schemeClr val="tx1"/>
                          </a:solidFill>
                          <a:effectLst/>
                          <a:uLnTx/>
                          <a:uFillTx/>
                        </a:rPr>
                        <a:t>誘導広告のバナー素材</a:t>
                      </a:r>
                      <a:endParaRPr kumimoji="0" lang="en-US" altLang="ja-JP" sz="1100" b="0" i="0" u="none" strike="noStrike" kern="0" cap="none" spc="0" normalizeH="0" baseline="0" noProof="0" dirty="0">
                        <a:ln>
                          <a:noFill/>
                        </a:ln>
                        <a:solidFill>
                          <a:schemeClr val="tx1"/>
                        </a:solidFill>
                        <a:effectLst/>
                        <a:uLnTx/>
                        <a:uFillTx/>
                      </a:endParaRPr>
                    </a:p>
                  </a:txBody>
                  <a:tcPr/>
                </a:tc>
                <a:tc>
                  <a:txBody>
                    <a:bodyPr/>
                    <a:lstStyle/>
                    <a:p>
                      <a:endParaRPr kumimoji="0" lang="ja-JP" altLang="en-US" sz="500" b="0" i="0" u="none" strike="sngStrike" kern="0" cap="none" spc="0" normalizeH="0" baseline="0" dirty="0">
                        <a:ln>
                          <a:noFill/>
                        </a:ln>
                        <a:solidFill>
                          <a:prstClr val="black"/>
                        </a:solidFill>
                        <a:effectLst/>
                        <a:uLnTx/>
                        <a:uFillTx/>
                        <a:latin typeface="+mn-lt"/>
                        <a:ea typeface="+mn-ea"/>
                        <a:cs typeface="+mn-cs"/>
                      </a:endParaRPr>
                    </a:p>
                  </a:txBody>
                  <a:tcPr/>
                </a:tc>
                <a:extLst>
                  <a:ext uri="{0D108BD9-81ED-4DB2-BD59-A6C34878D82A}">
                    <a16:rowId xmlns:a16="http://schemas.microsoft.com/office/drawing/2014/main" val="2455638781"/>
                  </a:ext>
                </a:extLst>
              </a:tr>
              <a:tr h="285565">
                <a:tc>
                  <a:txBody>
                    <a:bodyPr/>
                    <a:lstStyle/>
                    <a:p>
                      <a:r>
                        <a:rPr kumimoji="1" lang="ja-JP" altLang="en-US" sz="1200" dirty="0"/>
                        <a:t>②</a:t>
                      </a:r>
                    </a:p>
                  </a:txBody>
                  <a:tcPr/>
                </a:tc>
                <a:tc>
                  <a:txBody>
                    <a:bodyPr/>
                    <a:lstStyle/>
                    <a:p>
                      <a:r>
                        <a:rPr kumimoji="0" lang="ja-JP" altLang="en-US" sz="1100" kern="0" dirty="0">
                          <a:solidFill>
                            <a:prstClr val="black"/>
                          </a:solidFill>
                        </a:rPr>
                        <a:t>演出ページからの遷移先</a:t>
                      </a:r>
                      <a:r>
                        <a:rPr kumimoji="0" lang="en-US" altLang="ja-JP" sz="1100" kern="0" dirty="0">
                          <a:solidFill>
                            <a:prstClr val="black"/>
                          </a:solidFill>
                        </a:rPr>
                        <a:t>URL</a:t>
                      </a:r>
                      <a:endParaRPr kumimoji="1" lang="ja-JP" altLang="en-US" sz="1100" dirty="0"/>
                    </a:p>
                  </a:txBody>
                  <a:tcPr/>
                </a:tc>
                <a:tc>
                  <a:txBody>
                    <a:bodyPr/>
                    <a:lstStyle/>
                    <a:p>
                      <a:endParaRPr kumimoji="1" lang="ja-JP" altLang="en-US" sz="900" dirty="0"/>
                    </a:p>
                  </a:txBody>
                  <a:tcPr/>
                </a:tc>
                <a:extLst>
                  <a:ext uri="{0D108BD9-81ED-4DB2-BD59-A6C34878D82A}">
                    <a16:rowId xmlns:a16="http://schemas.microsoft.com/office/drawing/2014/main" val="1047799264"/>
                  </a:ext>
                </a:extLst>
              </a:tr>
              <a:tr h="1907125">
                <a:tc>
                  <a:txBody>
                    <a:bodyPr/>
                    <a:lstStyle/>
                    <a:p>
                      <a:r>
                        <a:rPr kumimoji="1" lang="ja-JP" altLang="en-US" sz="1200" dirty="0"/>
                        <a:t>③</a:t>
                      </a:r>
                    </a:p>
                  </a:txBody>
                  <a:tcPr/>
                </a:tc>
                <a:tc>
                  <a:txBody>
                    <a:bodyPr/>
                    <a:lstStyle/>
                    <a:p>
                      <a:pPr>
                        <a:defRPr/>
                      </a:pPr>
                      <a:r>
                        <a:rPr kumimoji="0" lang="ja-JP" altLang="en-US" sz="1100" kern="0" dirty="0">
                          <a:solidFill>
                            <a:srgbClr val="000000"/>
                          </a:solidFill>
                        </a:rPr>
                        <a:t>冒頭</a:t>
                      </a:r>
                      <a:r>
                        <a:rPr kumimoji="0" lang="ja-JP" altLang="en-US" sz="1100" kern="0" dirty="0"/>
                        <a:t>切り替えパターンのうち</a:t>
                      </a:r>
                      <a:r>
                        <a:rPr kumimoji="0" lang="en-US" altLang="ja-JP" sz="1100" kern="0" dirty="0"/>
                        <a:t>1</a:t>
                      </a:r>
                      <a:r>
                        <a:rPr kumimoji="0" lang="ja-JP" altLang="en-US" sz="1100" kern="0" dirty="0"/>
                        <a:t>つを選択</a:t>
                      </a:r>
                      <a:endParaRPr kumimoji="0" lang="en-US" altLang="ja-JP" sz="1100" kern="0" dirty="0"/>
                    </a:p>
                    <a:p>
                      <a:endParaRPr kumimoji="1" lang="ja-JP" altLang="en-US" sz="1100" dirty="0"/>
                    </a:p>
                  </a:txBody>
                  <a:tcPr/>
                </a:tc>
                <a:tc>
                  <a:txBody>
                    <a:bodyPr/>
                    <a:lstStyle/>
                    <a:p>
                      <a:endParaRPr kumimoji="1" lang="en-US" altLang="ja-JP" dirty="0"/>
                    </a:p>
                    <a:p>
                      <a:endParaRPr kumimoji="1" lang="en-US" altLang="ja-JP" dirty="0"/>
                    </a:p>
                    <a:p>
                      <a:endParaRPr kumimoji="1" lang="en-US" altLang="ja-JP" dirty="0"/>
                    </a:p>
                    <a:p>
                      <a:endParaRPr kumimoji="1" lang="en-US" altLang="ja-JP" sz="1100" dirty="0"/>
                    </a:p>
                    <a:p>
                      <a:endParaRPr kumimoji="1" lang="en-US" altLang="ja-JP" dirty="0"/>
                    </a:p>
                    <a:p>
                      <a:endParaRPr kumimoji="1" lang="en-US" altLang="ja-JP" dirty="0"/>
                    </a:p>
                    <a:p>
                      <a:endParaRPr kumimoji="1" lang="ja-JP" altLang="en-US" sz="1100" dirty="0"/>
                    </a:p>
                  </a:txBody>
                  <a:tcPr/>
                </a:tc>
                <a:extLst>
                  <a:ext uri="{0D108BD9-81ED-4DB2-BD59-A6C34878D82A}">
                    <a16:rowId xmlns:a16="http://schemas.microsoft.com/office/drawing/2014/main" val="1165768523"/>
                  </a:ext>
                </a:extLst>
              </a:tr>
              <a:tr h="944135">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dirty="0"/>
                        <a:t>④</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0" lang="ja-JP" altLang="en-US" sz="1100" kern="0" dirty="0"/>
                        <a:t>演出パターンのうち</a:t>
                      </a:r>
                      <a:r>
                        <a:rPr kumimoji="0" lang="en-US" altLang="ja-JP" sz="1100" kern="0" dirty="0"/>
                        <a:t>1</a:t>
                      </a:r>
                      <a:r>
                        <a:rPr kumimoji="0" lang="ja-JP" altLang="en-US" sz="1100" kern="0" dirty="0"/>
                        <a:t>つを選択</a:t>
                      </a:r>
                      <a:endParaRPr kumimoji="1" lang="ja-JP" altLang="en-US" sz="1100" dirty="0"/>
                    </a:p>
                  </a:txBody>
                  <a:tcPr/>
                </a:tc>
                <a:tc rowSpan="2">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endParaRPr kumimoji="1" lang="ja-JP" altLang="en-US" dirty="0"/>
                    </a:p>
                  </a:txBody>
                  <a:tcPr/>
                </a:tc>
                <a:extLst>
                  <a:ext uri="{0D108BD9-81ED-4DB2-BD59-A6C34878D82A}">
                    <a16:rowId xmlns:a16="http://schemas.microsoft.com/office/drawing/2014/main" val="4189087432"/>
                  </a:ext>
                </a:extLst>
              </a:tr>
              <a:tr h="1644308">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dirty="0"/>
                        <a:t>⑤</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0" lang="ja-JP" altLang="en-US" sz="1100" kern="0" dirty="0"/>
                        <a:t>演出パターンに必要な素材の入稿 </a:t>
                      </a:r>
                      <a:r>
                        <a:rPr kumimoji="0" lang="en-US" altLang="ja-JP" sz="600" kern="0" dirty="0">
                          <a:solidFill>
                            <a:schemeClr val="dk1"/>
                          </a:solidFill>
                          <a:latin typeface="+mn-lt"/>
                          <a:ea typeface="+mn-ea"/>
                          <a:cs typeface="+mn-cs"/>
                        </a:rPr>
                        <a:t>※</a:t>
                      </a:r>
                      <a:r>
                        <a:rPr kumimoji="0" lang="ja-JP" altLang="en-US" sz="600" kern="0" dirty="0">
                          <a:solidFill>
                            <a:schemeClr val="dk1"/>
                          </a:solidFill>
                          <a:latin typeface="+mn-lt"/>
                          <a:ea typeface="+mn-ea"/>
                          <a:cs typeface="+mn-cs"/>
                        </a:rPr>
                        <a:t>入稿仕様については次頁以降をご確認ください</a:t>
                      </a:r>
                      <a:endParaRPr kumimoji="0" lang="en-US" altLang="ja-JP" sz="1100" kern="0" dirty="0">
                        <a:solidFill>
                          <a:schemeClr val="dk1"/>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r>
                        <a:rPr kumimoji="0" lang="en-US" altLang="ja-JP" sz="1100" kern="0" dirty="0"/>
                        <a:t> </a:t>
                      </a:r>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9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900" kern="0" dirty="0"/>
                    </a:p>
                  </a:txBody>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0" lang="en-US" altLang="ja-JP" sz="1100" kern="0" dirty="0"/>
                        <a:t>※A</a:t>
                      </a:r>
                      <a:r>
                        <a:rPr kumimoji="0" lang="ja-JP" altLang="en-US" sz="1100" kern="0" dirty="0"/>
                        <a:t>、</a:t>
                      </a:r>
                      <a:r>
                        <a:rPr kumimoji="0" lang="en-US" altLang="ja-JP" sz="1100" kern="0" dirty="0"/>
                        <a:t>B</a:t>
                      </a:r>
                      <a:r>
                        <a:rPr kumimoji="0" lang="ja-JP" altLang="en-US" sz="1100" kern="0" dirty="0"/>
                        <a:t>の上下に静止画素材を設定する演出パターンの場合は静止画素材も必要</a:t>
                      </a: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endParaRPr kumimoji="1" lang="ja-JP" altLang="en-US" dirty="0"/>
                    </a:p>
                  </a:txBody>
                  <a:tcPr/>
                </a:tc>
                <a:extLst>
                  <a:ext uri="{0D108BD9-81ED-4DB2-BD59-A6C34878D82A}">
                    <a16:rowId xmlns:a16="http://schemas.microsoft.com/office/drawing/2014/main" val="1285586808"/>
                  </a:ext>
                </a:extLst>
              </a:tr>
            </a:tbl>
          </a:graphicData>
        </a:graphic>
      </p:graphicFrame>
      <p:graphicFrame>
        <p:nvGraphicFramePr>
          <p:cNvPr id="33" name="表 14">
            <a:extLst>
              <a:ext uri="{FF2B5EF4-FFF2-40B4-BE49-F238E27FC236}">
                <a16:creationId xmlns:a16="http://schemas.microsoft.com/office/drawing/2014/main" id="{0811FFCB-AC41-E45F-51A2-2C965F8A37F2}"/>
              </a:ext>
            </a:extLst>
          </p:cNvPr>
          <p:cNvGraphicFramePr>
            <a:graphicFrameLocks noGrp="1"/>
          </p:cNvGraphicFramePr>
          <p:nvPr/>
        </p:nvGraphicFramePr>
        <p:xfrm>
          <a:off x="4943872" y="2132856"/>
          <a:ext cx="6637832" cy="1886788"/>
        </p:xfrm>
        <a:graphic>
          <a:graphicData uri="http://schemas.openxmlformats.org/drawingml/2006/table">
            <a:tbl>
              <a:tblPr firstRow="1" bandRow="1">
                <a:tableStyleId>{5C22544A-7EE6-4342-B048-85BDC9FD1C3A}</a:tableStyleId>
              </a:tblPr>
              <a:tblGrid>
                <a:gridCol w="2275178">
                  <a:extLst>
                    <a:ext uri="{9D8B030D-6E8A-4147-A177-3AD203B41FA5}">
                      <a16:colId xmlns:a16="http://schemas.microsoft.com/office/drawing/2014/main" val="708158978"/>
                    </a:ext>
                  </a:extLst>
                </a:gridCol>
                <a:gridCol w="2348780">
                  <a:extLst>
                    <a:ext uri="{9D8B030D-6E8A-4147-A177-3AD203B41FA5}">
                      <a16:colId xmlns:a16="http://schemas.microsoft.com/office/drawing/2014/main" val="2141332785"/>
                    </a:ext>
                  </a:extLst>
                </a:gridCol>
                <a:gridCol w="2013874">
                  <a:extLst>
                    <a:ext uri="{9D8B030D-6E8A-4147-A177-3AD203B41FA5}">
                      <a16:colId xmlns:a16="http://schemas.microsoft.com/office/drawing/2014/main" val="1773195402"/>
                    </a:ext>
                  </a:extLst>
                </a:gridCol>
              </a:tblGrid>
              <a:tr h="225699">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prstClr val="black"/>
                          </a:solidFill>
                          <a:effectLst/>
                          <a:uLnTx/>
                          <a:uFillTx/>
                        </a:rPr>
                        <a:t>演出①「</a:t>
                      </a:r>
                      <a:r>
                        <a:rPr kumimoji="0" lang="ja-JP" altLang="en-US" sz="800" b="0" i="0" u="none" strike="noStrike" kern="0" cap="none" spc="0" normalizeH="0" baseline="0" noProof="0" dirty="0">
                          <a:ln>
                            <a:noFill/>
                          </a:ln>
                          <a:solidFill>
                            <a:prstClr val="black">
                              <a:lumMod val="85000"/>
                              <a:lumOff val="15000"/>
                            </a:prstClr>
                          </a:solidFill>
                          <a:effectLst/>
                          <a:uLnTx/>
                          <a:uFillTx/>
                        </a:rPr>
                        <a:t>倒れる」</a:t>
                      </a:r>
                      <a:endParaRPr kumimoji="0" lang="en-US" altLang="ja-JP" sz="800" b="0" i="0" u="none" strike="noStrike" kern="0" cap="none" spc="0" normalizeH="0" baseline="0" noProof="0" dirty="0">
                        <a:ln>
                          <a:noFill/>
                        </a:ln>
                        <a:solidFill>
                          <a:prstClr val="black">
                            <a:lumMod val="85000"/>
                            <a:lumOff val="15000"/>
                          </a:prstClr>
                        </a:solidFill>
                        <a:effectLst/>
                        <a:uLnTx/>
                        <a:uFillTx/>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prstClr val="black"/>
                          </a:solidFill>
                          <a:effectLst/>
                          <a:uLnTx/>
                          <a:uFillTx/>
                        </a:rPr>
                        <a:t>演出</a:t>
                      </a:r>
                      <a:r>
                        <a:rPr kumimoji="0" lang="en-US" altLang="ja-JP" sz="800" b="0" i="0" u="none" strike="noStrike" kern="0" cap="none" spc="0" normalizeH="0" baseline="0" noProof="0" dirty="0">
                          <a:ln>
                            <a:noFill/>
                          </a:ln>
                          <a:solidFill>
                            <a:prstClr val="black"/>
                          </a:solidFill>
                          <a:effectLst/>
                          <a:uLnTx/>
                          <a:uFillTx/>
                        </a:rPr>
                        <a:t>②</a:t>
                      </a:r>
                      <a:r>
                        <a:rPr kumimoji="0" lang="ja-JP" altLang="en-US" sz="800" b="0" i="0" u="none" strike="noStrike" kern="0" cap="none" spc="0" normalizeH="0" baseline="0" noProof="0" dirty="0">
                          <a:ln>
                            <a:noFill/>
                          </a:ln>
                          <a:solidFill>
                            <a:prstClr val="black"/>
                          </a:solidFill>
                          <a:effectLst/>
                          <a:uLnTx/>
                          <a:uFillTx/>
                        </a:rPr>
                        <a:t>「</a:t>
                      </a:r>
                      <a:r>
                        <a:rPr kumimoji="0" lang="ja-JP" altLang="en-US" sz="800" b="0" i="0" u="none" strike="noStrike" kern="0" cap="none" spc="0" normalizeH="0" baseline="0" noProof="0" dirty="0">
                          <a:ln>
                            <a:noFill/>
                          </a:ln>
                          <a:solidFill>
                            <a:prstClr val="black">
                              <a:lumMod val="85000"/>
                              <a:lumOff val="15000"/>
                            </a:prstClr>
                          </a:solidFill>
                          <a:effectLst/>
                          <a:uLnTx/>
                          <a:uFillTx/>
                        </a:rPr>
                        <a:t>フェードアウト」</a:t>
                      </a:r>
                      <a:endParaRPr kumimoji="0" lang="en-US" altLang="ja-JP" sz="800" b="0" i="0" u="none" strike="noStrike" kern="0" cap="none" spc="0" normalizeH="0" baseline="0" noProof="0" dirty="0">
                        <a:ln>
                          <a:noFill/>
                        </a:ln>
                        <a:solidFill>
                          <a:prstClr val="black">
                            <a:lumMod val="85000"/>
                            <a:lumOff val="15000"/>
                          </a:prstClr>
                        </a:solidFill>
                        <a:effectLst/>
                        <a:uLnTx/>
                        <a:uFillTx/>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kumimoji="0" lang="ja-JP" altLang="en-US" sz="800" b="0" kern="0" dirty="0">
                          <a:solidFill>
                            <a:prstClr val="black"/>
                          </a:solidFill>
                        </a:rPr>
                        <a:t>演出</a:t>
                      </a:r>
                      <a:r>
                        <a:rPr kumimoji="0" lang="en-US" altLang="ja-JP" sz="800" b="0" kern="0" dirty="0">
                          <a:solidFill>
                            <a:prstClr val="black"/>
                          </a:solidFill>
                        </a:rPr>
                        <a:t>③</a:t>
                      </a:r>
                      <a:r>
                        <a:rPr kumimoji="0" lang="ja-JP" altLang="en-US" sz="800" b="0" kern="0" dirty="0">
                          <a:solidFill>
                            <a:prstClr val="black"/>
                          </a:solidFill>
                        </a:rPr>
                        <a:t>「スライドする」</a:t>
                      </a:r>
                      <a:endParaRPr kumimoji="0" lang="en-US" altLang="ja-JP" sz="800" b="0" kern="0" dirty="0">
                        <a:solidFill>
                          <a:prstClr val="black"/>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108273393"/>
                  </a:ext>
                </a:extLst>
              </a:tr>
              <a:tr h="1661089">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en-US" altLang="ja-JP" dirty="0"/>
                    </a:p>
                    <a:p>
                      <a:endParaRPr kumimoji="1" lang="en-US" altLang="ja-JP" dirty="0"/>
                    </a:p>
                    <a:p>
                      <a:endParaRPr kumimoji="1" lang="en-US" altLang="ja-JP" dirty="0"/>
                    </a:p>
                    <a:p>
                      <a:endParaRPr kumimoji="1" lang="en-US" altLang="ja-JP" dirty="0"/>
                    </a:p>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49493834"/>
                  </a:ext>
                </a:extLst>
              </a:tr>
            </a:tbl>
          </a:graphicData>
        </a:graphic>
      </p:graphicFrame>
      <p:pic>
        <p:nvPicPr>
          <p:cNvPr id="10" name="TPC_Lite_FadeOut.mp4" descr="TPC_Lite_FadeOut.mp4">
            <a:hlinkClick r:id="" action="ppaction://media"/>
            <a:extLst>
              <a:ext uri="{FF2B5EF4-FFF2-40B4-BE49-F238E27FC236}">
                <a16:creationId xmlns:a16="http://schemas.microsoft.com/office/drawing/2014/main" id="{4D112DD6-3D6F-0B38-1E5B-A6BE46214E06}"/>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7778397" y="2361916"/>
            <a:ext cx="1016052" cy="1587582"/>
          </a:xfrm>
          <a:prstGeom prst="rect">
            <a:avLst/>
          </a:prstGeom>
        </p:spPr>
      </p:pic>
      <p:pic>
        <p:nvPicPr>
          <p:cNvPr id="11" name="TPC_Lite_Fall.mp4" descr="TPC_Lite_Fall.mp4">
            <a:hlinkClick r:id="" action="ppaction://media"/>
            <a:extLst>
              <a:ext uri="{FF2B5EF4-FFF2-40B4-BE49-F238E27FC236}">
                <a16:creationId xmlns:a16="http://schemas.microsoft.com/office/drawing/2014/main" id="{1C05C0E7-6BB1-B1B7-98D8-95625D97BD18}"/>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5517031" y="2368899"/>
            <a:ext cx="1016052" cy="1587582"/>
          </a:xfrm>
          <a:prstGeom prst="rect">
            <a:avLst/>
          </a:prstGeom>
        </p:spPr>
      </p:pic>
      <p:pic>
        <p:nvPicPr>
          <p:cNvPr id="13" name="TPC_Lite_Slide" descr="TPC_Lite_Slide">
            <a:hlinkClick r:id="" action="ppaction://media"/>
            <a:extLst>
              <a:ext uri="{FF2B5EF4-FFF2-40B4-BE49-F238E27FC236}">
                <a16:creationId xmlns:a16="http://schemas.microsoft.com/office/drawing/2014/main" id="{E959D9A1-6455-4269-4DEE-ACF5F10FCBE5}"/>
              </a:ext>
            </a:extLst>
          </p:cNvPr>
          <p:cNvPicPr>
            <a:picLocks noChangeAspect="1"/>
          </p:cNvPicPr>
          <p:nvPr>
            <a:videoFile r:link="rId6"/>
            <p:extLst>
              <p:ext uri="{DAA4B4D4-6D71-4841-9C94-3DE7FCFB9230}">
                <p14:media xmlns:p14="http://schemas.microsoft.com/office/powerpoint/2010/main" r:embed="rId5"/>
              </p:ext>
            </p:extLst>
          </p:nvPr>
        </p:nvPicPr>
        <p:blipFill rotWithShape="1">
          <a:blip r:embed="rId10"/>
          <a:srcRect t="5" b="17205"/>
          <a:stretch/>
        </p:blipFill>
        <p:spPr>
          <a:xfrm>
            <a:off x="10070872" y="2357000"/>
            <a:ext cx="934768" cy="1552626"/>
          </a:xfrm>
          <a:prstGeom prst="rect">
            <a:avLst/>
          </a:prstGeom>
        </p:spPr>
      </p:pic>
      <p:graphicFrame>
        <p:nvGraphicFramePr>
          <p:cNvPr id="27" name="表 14">
            <a:extLst>
              <a:ext uri="{FF2B5EF4-FFF2-40B4-BE49-F238E27FC236}">
                <a16:creationId xmlns:a16="http://schemas.microsoft.com/office/drawing/2014/main" id="{C6A17768-8505-8555-9AAE-9DCB219EF749}"/>
              </a:ext>
            </a:extLst>
          </p:cNvPr>
          <p:cNvGraphicFramePr>
            <a:graphicFrameLocks noGrp="1"/>
          </p:cNvGraphicFramePr>
          <p:nvPr/>
        </p:nvGraphicFramePr>
        <p:xfrm>
          <a:off x="4943872" y="4149080"/>
          <a:ext cx="6637832" cy="2370910"/>
        </p:xfrm>
        <a:graphic>
          <a:graphicData uri="http://schemas.openxmlformats.org/drawingml/2006/table">
            <a:tbl>
              <a:tblPr firstRow="1" bandRow="1">
                <a:tableStyleId>{5C22544A-7EE6-4342-B048-85BDC9FD1C3A}</a:tableStyleId>
              </a:tblPr>
              <a:tblGrid>
                <a:gridCol w="2275178">
                  <a:extLst>
                    <a:ext uri="{9D8B030D-6E8A-4147-A177-3AD203B41FA5}">
                      <a16:colId xmlns:a16="http://schemas.microsoft.com/office/drawing/2014/main" val="708158978"/>
                    </a:ext>
                  </a:extLst>
                </a:gridCol>
                <a:gridCol w="2348780">
                  <a:extLst>
                    <a:ext uri="{9D8B030D-6E8A-4147-A177-3AD203B41FA5}">
                      <a16:colId xmlns:a16="http://schemas.microsoft.com/office/drawing/2014/main" val="2141332785"/>
                    </a:ext>
                  </a:extLst>
                </a:gridCol>
                <a:gridCol w="2013874">
                  <a:extLst>
                    <a:ext uri="{9D8B030D-6E8A-4147-A177-3AD203B41FA5}">
                      <a16:colId xmlns:a16="http://schemas.microsoft.com/office/drawing/2014/main" val="1773195402"/>
                    </a:ext>
                  </a:extLst>
                </a:gridCol>
              </a:tblGrid>
              <a:tr h="236594">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dk1"/>
                          </a:solidFill>
                          <a:latin typeface="+mj-ea"/>
                          <a:ea typeface="+mn-ea"/>
                          <a:cs typeface="+mn-cs"/>
                        </a:rPr>
                        <a:t>A.</a:t>
                      </a:r>
                      <a:r>
                        <a:rPr kumimoji="1" lang="ja-JP" altLang="en-US" sz="900" b="0" kern="1200" dirty="0">
                          <a:solidFill>
                            <a:schemeClr val="dk1"/>
                          </a:solidFill>
                          <a:latin typeface="+mj-ea"/>
                          <a:ea typeface="+mn-ea"/>
                          <a:cs typeface="+mn-cs"/>
                        </a:rPr>
                        <a:t>「</a:t>
                      </a:r>
                      <a:r>
                        <a:rPr kumimoji="1" lang="en-US" altLang="ja-JP" sz="900" b="0" kern="1200" dirty="0">
                          <a:solidFill>
                            <a:schemeClr val="dk1"/>
                          </a:solidFill>
                          <a:latin typeface="+mj-ea"/>
                          <a:ea typeface="+mn-ea"/>
                          <a:cs typeface="+mn-cs"/>
                        </a:rPr>
                        <a:t>16:9</a:t>
                      </a:r>
                      <a:r>
                        <a:rPr kumimoji="1" lang="ja-JP" altLang="en-US" sz="900" b="0" kern="1200" dirty="0">
                          <a:solidFill>
                            <a:schemeClr val="dk1"/>
                          </a:solidFill>
                          <a:latin typeface="+mj-ea"/>
                          <a:ea typeface="+mn-ea"/>
                          <a:cs typeface="+mn-cs"/>
                        </a:rPr>
                        <a:t>動画＋上下静止画」</a:t>
                      </a:r>
                      <a:endParaRPr kumimoji="1" lang="ja-JP" altLang="en-US" sz="9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dk1"/>
                          </a:solidFill>
                          <a:latin typeface="+mj-ea"/>
                          <a:ea typeface="+mn-ea"/>
                          <a:cs typeface="+mn-cs"/>
                        </a:rPr>
                        <a:t>B.</a:t>
                      </a:r>
                      <a:r>
                        <a:rPr kumimoji="1" lang="ja-JP" altLang="en-US" sz="900" b="0" kern="1200" dirty="0">
                          <a:solidFill>
                            <a:schemeClr val="dk1"/>
                          </a:solidFill>
                          <a:latin typeface="+mj-ea"/>
                          <a:ea typeface="+mn-ea"/>
                          <a:cs typeface="+mn-cs"/>
                        </a:rPr>
                        <a:t>「</a:t>
                      </a:r>
                      <a:r>
                        <a:rPr kumimoji="1" lang="en-US" altLang="ja-JP" sz="900" b="0" kern="1200" dirty="0">
                          <a:solidFill>
                            <a:schemeClr val="dk1"/>
                          </a:solidFill>
                          <a:latin typeface="+mj-ea"/>
                          <a:ea typeface="+mn-ea"/>
                          <a:cs typeface="+mn-cs"/>
                        </a:rPr>
                        <a:t>16:9</a:t>
                      </a:r>
                      <a:r>
                        <a:rPr kumimoji="1" lang="ja-JP" altLang="en-US" sz="900" b="0" kern="1200" dirty="0">
                          <a:solidFill>
                            <a:schemeClr val="dk1"/>
                          </a:solidFill>
                          <a:latin typeface="+mj-ea"/>
                          <a:ea typeface="+mn-ea"/>
                          <a:cs typeface="+mn-cs"/>
                        </a:rPr>
                        <a:t>動画＋下部静止画（バナー）」</a:t>
                      </a:r>
                      <a:endParaRPr kumimoji="1" lang="en-US" altLang="ja-JP" sz="900" b="0" kern="1200" dirty="0">
                        <a:solidFill>
                          <a:schemeClr val="dk1"/>
                        </a:solidFill>
                        <a:latin typeface="+mj-ea"/>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dk1"/>
                          </a:solidFill>
                          <a:latin typeface="+mj-ea"/>
                          <a:ea typeface="+mn-ea"/>
                          <a:cs typeface="+mn-cs"/>
                        </a:rPr>
                        <a:t>C.</a:t>
                      </a:r>
                      <a:r>
                        <a:rPr kumimoji="1" lang="ja-JP" altLang="en-US" sz="900" b="0" kern="1200" dirty="0">
                          <a:solidFill>
                            <a:schemeClr val="dk1"/>
                          </a:solidFill>
                          <a:latin typeface="+mj-ea"/>
                          <a:ea typeface="+mn-ea"/>
                          <a:cs typeface="+mn-cs"/>
                        </a:rPr>
                        <a:t>「縦長動画」</a:t>
                      </a:r>
                      <a:endParaRPr kumimoji="0" lang="en-US" altLang="ja-JP" sz="900" b="0" kern="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108273393"/>
                  </a:ext>
                </a:extLst>
              </a:tr>
              <a:tr h="2134316">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en-US" altLang="ja-JP" dirty="0"/>
                    </a:p>
                    <a:p>
                      <a:endParaRPr kumimoji="1" lang="en-US" altLang="ja-JP" dirty="0"/>
                    </a:p>
                    <a:p>
                      <a:endParaRPr kumimoji="1" lang="en-US" altLang="ja-JP" dirty="0"/>
                    </a:p>
                    <a:p>
                      <a:endParaRPr kumimoji="1" lang="en-US" altLang="ja-JP" dirty="0"/>
                    </a:p>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49493834"/>
                  </a:ext>
                </a:extLst>
              </a:tr>
            </a:tbl>
          </a:graphicData>
        </a:graphic>
      </p:graphicFrame>
      <p:pic>
        <p:nvPicPr>
          <p:cNvPr id="28" name="図 27">
            <a:extLst>
              <a:ext uri="{FF2B5EF4-FFF2-40B4-BE49-F238E27FC236}">
                <a16:creationId xmlns:a16="http://schemas.microsoft.com/office/drawing/2014/main" id="{9DB376F5-D587-F782-0532-0D43EDD1F7FE}"/>
              </a:ext>
            </a:extLst>
          </p:cNvPr>
          <p:cNvPicPr>
            <a:picLocks noChangeAspect="1"/>
          </p:cNvPicPr>
          <p:nvPr/>
        </p:nvPicPr>
        <p:blipFill>
          <a:blip r:embed="rId11"/>
          <a:stretch>
            <a:fillRect/>
          </a:stretch>
        </p:blipFill>
        <p:spPr>
          <a:xfrm>
            <a:off x="10077130" y="4410245"/>
            <a:ext cx="1054662" cy="2020928"/>
          </a:xfrm>
          <a:prstGeom prst="rect">
            <a:avLst/>
          </a:prstGeom>
        </p:spPr>
      </p:pic>
      <p:pic>
        <p:nvPicPr>
          <p:cNvPr id="29" name="図 28">
            <a:extLst>
              <a:ext uri="{FF2B5EF4-FFF2-40B4-BE49-F238E27FC236}">
                <a16:creationId xmlns:a16="http://schemas.microsoft.com/office/drawing/2014/main" id="{B1F66D5D-9627-6DAD-67DF-2685B0E786AB}"/>
              </a:ext>
            </a:extLst>
          </p:cNvPr>
          <p:cNvPicPr>
            <a:picLocks noChangeAspect="1"/>
          </p:cNvPicPr>
          <p:nvPr/>
        </p:nvPicPr>
        <p:blipFill>
          <a:blip r:embed="rId12"/>
          <a:stretch>
            <a:fillRect/>
          </a:stretch>
        </p:blipFill>
        <p:spPr>
          <a:xfrm>
            <a:off x="7677166" y="4405195"/>
            <a:ext cx="1117283" cy="2088833"/>
          </a:xfrm>
          <a:prstGeom prst="rect">
            <a:avLst/>
          </a:prstGeom>
        </p:spPr>
      </p:pic>
      <p:pic>
        <p:nvPicPr>
          <p:cNvPr id="30" name="図 29">
            <a:extLst>
              <a:ext uri="{FF2B5EF4-FFF2-40B4-BE49-F238E27FC236}">
                <a16:creationId xmlns:a16="http://schemas.microsoft.com/office/drawing/2014/main" id="{DAE413C8-31C2-3A9C-803F-EE571CB330DC}"/>
              </a:ext>
            </a:extLst>
          </p:cNvPr>
          <p:cNvPicPr>
            <a:picLocks noChangeAspect="1"/>
          </p:cNvPicPr>
          <p:nvPr/>
        </p:nvPicPr>
        <p:blipFill>
          <a:blip r:embed="rId13"/>
          <a:stretch>
            <a:fillRect/>
          </a:stretch>
        </p:blipFill>
        <p:spPr>
          <a:xfrm>
            <a:off x="5411293" y="4392813"/>
            <a:ext cx="1163479" cy="2113598"/>
          </a:xfrm>
          <a:prstGeom prst="rect">
            <a:avLst/>
          </a:prstGeom>
        </p:spPr>
      </p:pic>
      <p:sp>
        <p:nvSpPr>
          <p:cNvPr id="36" name="テキスト ボックス 35">
            <a:extLst>
              <a:ext uri="{FF2B5EF4-FFF2-40B4-BE49-F238E27FC236}">
                <a16:creationId xmlns:a16="http://schemas.microsoft.com/office/drawing/2014/main" id="{F151D3BD-9CE9-F1F8-B3E9-372AA5AE7C38}"/>
              </a:ext>
            </a:extLst>
          </p:cNvPr>
          <p:cNvSpPr txBox="1"/>
          <p:nvPr/>
        </p:nvSpPr>
        <p:spPr>
          <a:xfrm>
            <a:off x="1121718" y="2499169"/>
            <a:ext cx="2069797" cy="577081"/>
          </a:xfrm>
          <a:prstGeom prst="rect">
            <a:avLst/>
          </a:prstGeom>
          <a:noFill/>
        </p:spPr>
        <p:txBody>
          <a:bodyPr wrap="none" rtlCol="0">
            <a:spAutoFit/>
          </a:bodyPr>
          <a:lstStyle/>
          <a:p>
            <a:r>
              <a:rPr kumimoji="1" lang="ja-JP" altLang="en-US" sz="1050" dirty="0"/>
              <a:t>□　</a:t>
            </a:r>
            <a:r>
              <a:rPr kumimoji="0" lang="ja-JP" altLang="en-US" sz="1050" b="0" i="0" u="none" strike="noStrike" kern="0" cap="none" spc="0" normalizeH="0" baseline="0" noProof="0" dirty="0">
                <a:ln>
                  <a:noFill/>
                </a:ln>
                <a:solidFill>
                  <a:prstClr val="black"/>
                </a:solidFill>
                <a:effectLst/>
                <a:uLnTx/>
                <a:uFillTx/>
              </a:rPr>
              <a:t>演出①「</a:t>
            </a:r>
            <a:r>
              <a:rPr kumimoji="0" lang="ja-JP" altLang="en-US" sz="1050" b="0" i="0" u="none" strike="noStrike" kern="0" cap="none" spc="0" normalizeH="0" baseline="0" noProof="0" dirty="0">
                <a:ln>
                  <a:noFill/>
                </a:ln>
                <a:solidFill>
                  <a:prstClr val="black">
                    <a:lumMod val="85000"/>
                    <a:lumOff val="15000"/>
                  </a:prstClr>
                </a:solidFill>
                <a:effectLst/>
                <a:uLnTx/>
                <a:uFillTx/>
              </a:rPr>
              <a:t>倒れる」</a:t>
            </a:r>
            <a:endParaRPr kumimoji="0" lang="en-US" altLang="ja-JP" sz="1050" b="0" i="0" u="none" strike="noStrike" kern="0" cap="none" spc="0" normalizeH="0" baseline="0" noProof="0" dirty="0">
              <a:ln>
                <a:noFill/>
              </a:ln>
              <a:solidFill>
                <a:prstClr val="black">
                  <a:lumMod val="85000"/>
                  <a:lumOff val="15000"/>
                </a:prstClr>
              </a:solidFill>
              <a:effectLst/>
              <a:uLnTx/>
              <a:uFillTx/>
            </a:endParaRPr>
          </a:p>
          <a:p>
            <a:r>
              <a:rPr kumimoji="1" lang="ja-JP" altLang="en-US" sz="1050" dirty="0"/>
              <a:t>□　</a:t>
            </a:r>
            <a:r>
              <a:rPr kumimoji="0" lang="ja-JP" altLang="en-US" sz="1050" b="0" i="0" u="none" strike="noStrike" kern="0" cap="none" spc="0" normalizeH="0" baseline="0" noProof="0" dirty="0">
                <a:ln>
                  <a:noFill/>
                </a:ln>
                <a:solidFill>
                  <a:prstClr val="black"/>
                </a:solidFill>
                <a:effectLst/>
                <a:uLnTx/>
                <a:uFillTx/>
              </a:rPr>
              <a:t>演出</a:t>
            </a:r>
            <a:r>
              <a:rPr kumimoji="0" lang="en-US" altLang="ja-JP" sz="1050" b="0" i="0" u="none" strike="noStrike" kern="0" cap="none" spc="0" normalizeH="0" baseline="0" noProof="0" dirty="0">
                <a:ln>
                  <a:noFill/>
                </a:ln>
                <a:solidFill>
                  <a:prstClr val="black"/>
                </a:solidFill>
                <a:effectLst/>
                <a:uLnTx/>
                <a:uFillTx/>
              </a:rPr>
              <a:t>②</a:t>
            </a:r>
            <a:r>
              <a:rPr kumimoji="0" lang="ja-JP" altLang="en-US" sz="1050" b="0" i="0" u="none" strike="noStrike" kern="0" cap="none" spc="0" normalizeH="0" baseline="0" noProof="0" dirty="0">
                <a:ln>
                  <a:noFill/>
                </a:ln>
                <a:solidFill>
                  <a:prstClr val="black"/>
                </a:solidFill>
                <a:effectLst/>
                <a:uLnTx/>
                <a:uFillTx/>
              </a:rPr>
              <a:t>「</a:t>
            </a:r>
            <a:r>
              <a:rPr kumimoji="0" lang="ja-JP" altLang="en-US" sz="1050" b="0" i="0" u="none" strike="noStrike" kern="0" cap="none" spc="0" normalizeH="0" baseline="0" noProof="0" dirty="0">
                <a:ln>
                  <a:noFill/>
                </a:ln>
                <a:solidFill>
                  <a:prstClr val="black">
                    <a:lumMod val="85000"/>
                    <a:lumOff val="15000"/>
                  </a:prstClr>
                </a:solidFill>
                <a:effectLst/>
                <a:uLnTx/>
                <a:uFillTx/>
              </a:rPr>
              <a:t>フェードアウト」</a:t>
            </a:r>
            <a:endParaRPr kumimoji="0" lang="en-US" altLang="ja-JP" sz="1050" b="0" i="0" u="none" strike="noStrike" kern="0" cap="none" spc="0" normalizeH="0" baseline="0" noProof="0" dirty="0">
              <a:ln>
                <a:noFill/>
              </a:ln>
              <a:solidFill>
                <a:prstClr val="black">
                  <a:lumMod val="85000"/>
                  <a:lumOff val="15000"/>
                </a:prstClr>
              </a:solidFill>
              <a:effectLst/>
              <a:uLnTx/>
              <a:uFillTx/>
            </a:endParaRPr>
          </a:p>
          <a:p>
            <a:r>
              <a:rPr kumimoji="1" lang="ja-JP" altLang="en-US" sz="1050" dirty="0"/>
              <a:t>□　</a:t>
            </a:r>
            <a:r>
              <a:rPr kumimoji="0" lang="ja-JP" altLang="en-US" sz="1050" b="0" kern="0" dirty="0">
                <a:solidFill>
                  <a:prstClr val="black"/>
                </a:solidFill>
              </a:rPr>
              <a:t>演出</a:t>
            </a:r>
            <a:r>
              <a:rPr kumimoji="0" lang="en-US" altLang="ja-JP" sz="1050" b="0" kern="0" dirty="0">
                <a:solidFill>
                  <a:prstClr val="black"/>
                </a:solidFill>
              </a:rPr>
              <a:t>③</a:t>
            </a:r>
            <a:r>
              <a:rPr kumimoji="0" lang="ja-JP" altLang="en-US" sz="1050" b="0" kern="0" dirty="0">
                <a:solidFill>
                  <a:prstClr val="black"/>
                </a:solidFill>
              </a:rPr>
              <a:t>「スライドする」</a:t>
            </a:r>
            <a:endParaRPr kumimoji="1" lang="ja-JP" altLang="en-US" sz="1050" dirty="0"/>
          </a:p>
        </p:txBody>
      </p:sp>
      <p:sp>
        <p:nvSpPr>
          <p:cNvPr id="37" name="テキスト ボックス 36">
            <a:extLst>
              <a:ext uri="{FF2B5EF4-FFF2-40B4-BE49-F238E27FC236}">
                <a16:creationId xmlns:a16="http://schemas.microsoft.com/office/drawing/2014/main" id="{01528212-9256-2F32-2346-1C58332F9A37}"/>
              </a:ext>
            </a:extLst>
          </p:cNvPr>
          <p:cNvSpPr txBox="1"/>
          <p:nvPr/>
        </p:nvSpPr>
        <p:spPr>
          <a:xfrm>
            <a:off x="1126892" y="4317639"/>
            <a:ext cx="2932982" cy="738664"/>
          </a:xfrm>
          <a:prstGeom prst="rect">
            <a:avLst/>
          </a:prstGeom>
          <a:noFill/>
        </p:spPr>
        <p:txBody>
          <a:bodyPr wrap="none" rtlCol="0">
            <a:spAutoFit/>
          </a:bodyPr>
          <a:lstStyle/>
          <a:p>
            <a:pPr marL="0" marR="0" lvl="0" indent="0" defTabSz="914423" rtl="0" eaLnBrk="1" fontAlgn="auto" latinLnBrk="0" hangingPunct="1">
              <a:lnSpc>
                <a:spcPct val="100000"/>
              </a:lnSpc>
              <a:spcBef>
                <a:spcPts val="0"/>
              </a:spcBef>
              <a:spcAft>
                <a:spcPts val="0"/>
              </a:spcAft>
              <a:buClrTx/>
              <a:buSzTx/>
              <a:buFontTx/>
              <a:buNone/>
              <a:tabLst/>
              <a:defRPr/>
            </a:pPr>
            <a:r>
              <a:rPr kumimoji="1" lang="ja-JP" altLang="en-US" sz="1050" dirty="0"/>
              <a:t>□　</a:t>
            </a:r>
            <a:r>
              <a:rPr kumimoji="1" lang="en-US" altLang="ja-JP" sz="1050" b="0" kern="1200" dirty="0">
                <a:solidFill>
                  <a:schemeClr val="dk1"/>
                </a:solidFill>
                <a:latin typeface="+mj-ea"/>
                <a:ea typeface="+mn-ea"/>
                <a:cs typeface="+mn-cs"/>
              </a:rPr>
              <a:t>A.</a:t>
            </a:r>
            <a:r>
              <a:rPr kumimoji="1" lang="ja-JP" altLang="en-US" sz="1050" b="0" kern="1200" dirty="0">
                <a:solidFill>
                  <a:schemeClr val="dk1"/>
                </a:solidFill>
                <a:latin typeface="+mj-ea"/>
                <a:ea typeface="+mn-ea"/>
                <a:cs typeface="+mn-cs"/>
              </a:rPr>
              <a:t>「</a:t>
            </a:r>
            <a:r>
              <a:rPr kumimoji="1" lang="en-US" altLang="ja-JP" sz="1050" b="0" kern="1200" dirty="0">
                <a:solidFill>
                  <a:schemeClr val="dk1"/>
                </a:solidFill>
                <a:latin typeface="+mj-ea"/>
                <a:ea typeface="+mn-ea"/>
                <a:cs typeface="+mn-cs"/>
              </a:rPr>
              <a:t>16:9</a:t>
            </a:r>
            <a:r>
              <a:rPr kumimoji="1" lang="ja-JP" altLang="en-US" sz="1050" b="0" kern="1200" dirty="0">
                <a:solidFill>
                  <a:schemeClr val="dk1"/>
                </a:solidFill>
                <a:latin typeface="+mj-ea"/>
                <a:ea typeface="+mn-ea"/>
                <a:cs typeface="+mn-cs"/>
              </a:rPr>
              <a:t>動画＋上下静止画」</a:t>
            </a:r>
            <a:endParaRPr kumimoji="1" lang="ja-JP" altLang="en-US" sz="1050" b="0" dirty="0"/>
          </a:p>
          <a:p>
            <a:pPr marL="0" marR="0" lvl="0" indent="0" defTabSz="914423" rtl="0" eaLnBrk="1" fontAlgn="auto" latinLnBrk="0" hangingPunct="1">
              <a:lnSpc>
                <a:spcPct val="100000"/>
              </a:lnSpc>
              <a:spcBef>
                <a:spcPts val="0"/>
              </a:spcBef>
              <a:spcAft>
                <a:spcPts val="0"/>
              </a:spcAft>
              <a:buClrTx/>
              <a:buSzTx/>
              <a:buFontTx/>
              <a:buNone/>
              <a:tabLst/>
              <a:defRPr/>
            </a:pPr>
            <a:r>
              <a:rPr kumimoji="1" lang="ja-JP" altLang="en-US" sz="1050" dirty="0"/>
              <a:t>□　</a:t>
            </a:r>
            <a:r>
              <a:rPr kumimoji="1" lang="en-US" altLang="ja-JP" sz="1050" b="0" kern="1200" dirty="0">
                <a:solidFill>
                  <a:schemeClr val="dk1"/>
                </a:solidFill>
                <a:latin typeface="+mj-ea"/>
                <a:ea typeface="+mn-ea"/>
                <a:cs typeface="+mn-cs"/>
              </a:rPr>
              <a:t>B.</a:t>
            </a:r>
            <a:r>
              <a:rPr kumimoji="1" lang="ja-JP" altLang="en-US" sz="1050" b="0" kern="1200" dirty="0">
                <a:solidFill>
                  <a:schemeClr val="dk1"/>
                </a:solidFill>
                <a:latin typeface="+mj-ea"/>
                <a:ea typeface="+mn-ea"/>
                <a:cs typeface="+mn-cs"/>
              </a:rPr>
              <a:t>「</a:t>
            </a:r>
            <a:r>
              <a:rPr kumimoji="1" lang="en-US" altLang="ja-JP" sz="1050" b="0" kern="1200" dirty="0">
                <a:solidFill>
                  <a:schemeClr val="dk1"/>
                </a:solidFill>
                <a:latin typeface="+mj-ea"/>
                <a:ea typeface="+mn-ea"/>
                <a:cs typeface="+mn-cs"/>
              </a:rPr>
              <a:t>16:9</a:t>
            </a:r>
            <a:r>
              <a:rPr kumimoji="1" lang="ja-JP" altLang="en-US" sz="1050" b="0" kern="1200" dirty="0">
                <a:solidFill>
                  <a:schemeClr val="dk1"/>
                </a:solidFill>
                <a:latin typeface="+mj-ea"/>
                <a:ea typeface="+mn-ea"/>
                <a:cs typeface="+mn-cs"/>
              </a:rPr>
              <a:t>動画＋下部静止画（バナー）」</a:t>
            </a:r>
            <a:endParaRPr kumimoji="1" lang="en-US" altLang="ja-JP" sz="1050" b="0" kern="1200" dirty="0">
              <a:solidFill>
                <a:schemeClr val="dk1"/>
              </a:solidFill>
              <a:latin typeface="+mj-ea"/>
              <a:ea typeface="+mn-ea"/>
              <a:cs typeface="+mn-cs"/>
            </a:endParaRPr>
          </a:p>
          <a:p>
            <a:r>
              <a:rPr kumimoji="1" lang="ja-JP" altLang="en-US" sz="1050" dirty="0"/>
              <a:t>□　</a:t>
            </a:r>
            <a:r>
              <a:rPr kumimoji="1" lang="en-US" altLang="ja-JP" sz="1050" b="0" kern="1200" dirty="0">
                <a:solidFill>
                  <a:schemeClr val="dk1"/>
                </a:solidFill>
                <a:latin typeface="+mj-ea"/>
                <a:ea typeface="+mn-ea"/>
                <a:cs typeface="+mn-cs"/>
              </a:rPr>
              <a:t>C.</a:t>
            </a:r>
            <a:r>
              <a:rPr kumimoji="1" lang="ja-JP" altLang="en-US" sz="1050" b="0" kern="1200" dirty="0">
                <a:solidFill>
                  <a:schemeClr val="dk1"/>
                </a:solidFill>
                <a:latin typeface="+mj-ea"/>
                <a:ea typeface="+mn-ea"/>
                <a:cs typeface="+mn-cs"/>
              </a:rPr>
              <a:t>「縦長動画」</a:t>
            </a:r>
            <a:endParaRPr kumimoji="0" lang="en-US" altLang="ja-JP" sz="1050" b="0" kern="0" dirty="0"/>
          </a:p>
          <a:p>
            <a:endParaRPr kumimoji="1" lang="ja-JP" altLang="en-US" sz="1050" dirty="0"/>
          </a:p>
        </p:txBody>
      </p:sp>
      <p:sp>
        <p:nvSpPr>
          <p:cNvPr id="4" name="テキスト ボックス 3">
            <a:extLst>
              <a:ext uri="{FF2B5EF4-FFF2-40B4-BE49-F238E27FC236}">
                <a16:creationId xmlns:a16="http://schemas.microsoft.com/office/drawing/2014/main" id="{54495C97-A445-F1AA-F308-1973D3FF660B}"/>
              </a:ext>
            </a:extLst>
          </p:cNvPr>
          <p:cNvSpPr txBox="1"/>
          <p:nvPr/>
        </p:nvSpPr>
        <p:spPr>
          <a:xfrm>
            <a:off x="5553647" y="705163"/>
            <a:ext cx="5259488" cy="461665"/>
          </a:xfrm>
          <a:prstGeom prst="rect">
            <a:avLst/>
          </a:prstGeom>
          <a:noFill/>
        </p:spPr>
        <p:txBody>
          <a:bodyPr wrap="square">
            <a:spAutoFit/>
          </a:bodyPr>
          <a:lstStyle/>
          <a:p>
            <a:r>
              <a:rPr lang="en-US" altLang="ja-JP" sz="1200" dirty="0"/>
              <a:t>※</a:t>
            </a:r>
            <a:r>
              <a:rPr lang="ja-JP" altLang="en-US" sz="1200" dirty="0"/>
              <a:t>以下①、⑤の素材を代理店様・広告主様でご用意いただき、</a:t>
            </a:r>
            <a:endParaRPr lang="en-US" altLang="ja-JP" sz="1200" dirty="0"/>
          </a:p>
          <a:p>
            <a:r>
              <a:rPr lang="ja-JP" altLang="en-US" sz="1200" dirty="0"/>
              <a:t>②～④の情報とあわせて、弊社営業宛にご連絡いただく必要がございます。</a:t>
            </a:r>
          </a:p>
        </p:txBody>
      </p:sp>
      <p:sp>
        <p:nvSpPr>
          <p:cNvPr id="7" name="テキスト ボックス 6">
            <a:extLst>
              <a:ext uri="{FF2B5EF4-FFF2-40B4-BE49-F238E27FC236}">
                <a16:creationId xmlns:a16="http://schemas.microsoft.com/office/drawing/2014/main" id="{78196C9C-A57E-FF42-F4BC-1C48236FE1D1}"/>
              </a:ext>
            </a:extLst>
          </p:cNvPr>
          <p:cNvSpPr txBox="1"/>
          <p:nvPr/>
        </p:nvSpPr>
        <p:spPr>
          <a:xfrm>
            <a:off x="1121718" y="5266178"/>
            <a:ext cx="3600956" cy="1492716"/>
          </a:xfrm>
          <a:prstGeom prst="rect">
            <a:avLst/>
          </a:prstGeom>
          <a:noFill/>
        </p:spPr>
        <p:txBody>
          <a:bodyPr wrap="square">
            <a:spAutoFit/>
          </a:bodyPr>
          <a:lstStyle/>
          <a:p>
            <a:r>
              <a:rPr lang="ja-JP" altLang="en-US" sz="900" dirty="0"/>
              <a:t>■　A.「16:9動画＋上下静止画」</a:t>
            </a:r>
          </a:p>
          <a:p>
            <a:r>
              <a:rPr lang="ja-JP" altLang="en-US" sz="900" dirty="0"/>
              <a:t>        ・16:9動画</a:t>
            </a:r>
          </a:p>
          <a:p>
            <a:r>
              <a:rPr lang="ja-JP" altLang="en-US" sz="900" dirty="0"/>
              <a:t>        ・上部静止画</a:t>
            </a:r>
          </a:p>
          <a:p>
            <a:r>
              <a:rPr lang="ja-JP" altLang="en-US" sz="900" dirty="0"/>
              <a:t>        ・下部静止画</a:t>
            </a:r>
            <a:endParaRPr lang="en-US" altLang="ja-JP" sz="900" dirty="0"/>
          </a:p>
          <a:p>
            <a:endParaRPr lang="ja-JP" altLang="en-US" sz="500" dirty="0"/>
          </a:p>
          <a:p>
            <a:r>
              <a:rPr lang="ja-JP" altLang="en-US" sz="900" dirty="0"/>
              <a:t>■　B.「16:9動画＋下部静止画（バナー）」</a:t>
            </a:r>
          </a:p>
          <a:p>
            <a:r>
              <a:rPr lang="ja-JP" altLang="en-US" sz="900" dirty="0"/>
              <a:t>　　　・16:9動画</a:t>
            </a:r>
          </a:p>
          <a:p>
            <a:r>
              <a:rPr lang="ja-JP" altLang="en-US" sz="900" dirty="0"/>
              <a:t>　　　・下部静止画（誘導バナーを設定する場合は不要）</a:t>
            </a:r>
          </a:p>
          <a:p>
            <a:endParaRPr lang="ja-JP" altLang="en-US" sz="500" dirty="0"/>
          </a:p>
          <a:p>
            <a:r>
              <a:rPr lang="ja-JP" altLang="en-US" sz="900" dirty="0"/>
              <a:t>■　C.「縦長動画」</a:t>
            </a:r>
          </a:p>
          <a:p>
            <a:r>
              <a:rPr lang="ja-JP" altLang="en-US" sz="900" dirty="0"/>
              <a:t>　　　・縦長動画</a:t>
            </a:r>
          </a:p>
        </p:txBody>
      </p:sp>
      <p:pic>
        <p:nvPicPr>
          <p:cNvPr id="8" name="図 7">
            <a:extLst>
              <a:ext uri="{FF2B5EF4-FFF2-40B4-BE49-F238E27FC236}">
                <a16:creationId xmlns:a16="http://schemas.microsoft.com/office/drawing/2014/main" id="{FECC81B7-BB15-1207-E657-24255743D015}"/>
              </a:ext>
            </a:extLst>
          </p:cNvPr>
          <p:cNvPicPr>
            <a:picLocks noChangeAspect="1"/>
          </p:cNvPicPr>
          <p:nvPr/>
        </p:nvPicPr>
        <p:blipFill>
          <a:blip r:embed="rId14"/>
          <a:stretch>
            <a:fillRect/>
          </a:stretch>
        </p:blipFill>
        <p:spPr>
          <a:xfrm>
            <a:off x="407368" y="778685"/>
            <a:ext cx="4680520" cy="439780"/>
          </a:xfrm>
          <a:prstGeom prst="rect">
            <a:avLst/>
          </a:prstGeom>
        </p:spPr>
      </p:pic>
    </p:spTree>
    <p:extLst>
      <p:ext uri="{BB962C8B-B14F-4D97-AF65-F5344CB8AC3E}">
        <p14:creationId xmlns:p14="http://schemas.microsoft.com/office/powerpoint/2010/main" val="3878750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000" fill="hold"/>
                                        <p:tgtEl>
                                          <p:spTgt spid="10"/>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8000" fill="hold"/>
                                        <p:tgtEl>
                                          <p:spTgt spid="11"/>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10"/>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10"/>
                                        </p:tgtEl>
                                      </p:cBhvr>
                                    </p:cmd>
                                  </p:childTnLst>
                                </p:cTn>
                              </p:par>
                            </p:childTnLst>
                          </p:cTn>
                        </p:par>
                      </p:childTnLst>
                    </p:cTn>
                  </p:par>
                </p:childTnLst>
              </p:cTn>
              <p:nextCondLst>
                <p:cond evt="onClick" delay="0">
                  <p:tgtEl>
                    <p:spTgt spid="10"/>
                  </p:tgtEl>
                </p:cond>
              </p:nextCondLst>
            </p:seq>
            <p:seq concurrent="1" nextAc="seek">
              <p:cTn id="20" restart="whenNotActive" fill="hold" evtFilter="cancelBubble" nodeType="interactiveSeq">
                <p:stCondLst>
                  <p:cond evt="onClick" delay="0">
                    <p:tgtEl>
                      <p:spTgt spid="11"/>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11"/>
                                        </p:tgtEl>
                                      </p:cBhvr>
                                    </p:cmd>
                                  </p:childTnLst>
                                </p:cTn>
                              </p:par>
                            </p:childTnLst>
                          </p:cTn>
                        </p:par>
                      </p:childTnLst>
                    </p:cTn>
                  </p:par>
                </p:childTnLst>
              </p:cTn>
              <p:nextCondLst>
                <p:cond evt="onClick" delay="0">
                  <p:tgtEl>
                    <p:spTgt spid="11"/>
                  </p:tgtEl>
                </p:cond>
              </p:nextCondLst>
            </p:seq>
            <p:seq concurrent="1" nextAc="seek">
              <p:cTn id="25" restart="whenNotActive" fill="hold" evtFilter="cancelBubble" nodeType="interactiveSeq">
                <p:stCondLst>
                  <p:cond evt="onClick" delay="0">
                    <p:tgtEl>
                      <p:spTgt spid="13"/>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p:cTn id="29" dur="1" fill="hold"/>
                                        <p:tgtEl>
                                          <p:spTgt spid="13"/>
                                        </p:tgtEl>
                                      </p:cBhvr>
                                    </p:cmd>
                                  </p:childTnLst>
                                </p:cTn>
                              </p:par>
                            </p:childTnLst>
                          </p:cTn>
                        </p:par>
                      </p:childTnLst>
                    </p:cTn>
                  </p:par>
                </p:childTnLst>
              </p:cTn>
              <p:nextCondLst>
                <p:cond evt="onClick" delay="0">
                  <p:tgtEl>
                    <p:spTgt spid="13"/>
                  </p:tgtEl>
                </p:cond>
              </p:nextCondLst>
            </p:seq>
            <p:video>
              <p:cMediaNode vol="80000">
                <p:cTn id="30" fill="hold" display="0">
                  <p:stCondLst>
                    <p:cond delay="indefinite"/>
                  </p:stCondLst>
                </p:cTn>
                <p:tgtEl>
                  <p:spTgt spid="10"/>
                </p:tgtEl>
              </p:cMediaNode>
            </p:video>
            <p:video>
              <p:cMediaNode vol="80000">
                <p:cTn id="31" fill="hold" display="0">
                  <p:stCondLst>
                    <p:cond delay="indefinite"/>
                  </p:stCondLst>
                </p:cTn>
                <p:tgtEl>
                  <p:spTgt spid="11"/>
                </p:tgtEl>
              </p:cMediaNode>
            </p:video>
            <p:video>
              <p:cMediaNode vol="80000">
                <p:cTn id="32" fill="hold" display="0">
                  <p:stCondLst>
                    <p:cond delay="indefinite"/>
                  </p:stCondLst>
                </p:cTn>
                <p:tgtEl>
                  <p:spTgt spid="13"/>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正方形/長方形 26">
            <a:extLst>
              <a:ext uri="{FF2B5EF4-FFF2-40B4-BE49-F238E27FC236}">
                <a16:creationId xmlns:a16="http://schemas.microsoft.com/office/drawing/2014/main" id="{0C07D06C-47AA-A340-9CFC-5648660C8191}"/>
              </a:ext>
            </a:extLst>
          </p:cNvPr>
          <p:cNvSpPr/>
          <p:nvPr/>
        </p:nvSpPr>
        <p:spPr>
          <a:xfrm>
            <a:off x="1417496" y="5206095"/>
            <a:ext cx="2537903" cy="116027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highlight>
                <a:srgbClr val="808080"/>
              </a:highlight>
            </a:endParaRPr>
          </a:p>
        </p:txBody>
      </p:sp>
      <p:sp>
        <p:nvSpPr>
          <p:cNvPr id="29" name="正方形/長方形 28">
            <a:extLst>
              <a:ext uri="{FF2B5EF4-FFF2-40B4-BE49-F238E27FC236}">
                <a16:creationId xmlns:a16="http://schemas.microsoft.com/office/drawing/2014/main" id="{0DD8E1B1-BB2F-8B45-9AFE-0BDDF6160C94}"/>
              </a:ext>
            </a:extLst>
          </p:cNvPr>
          <p:cNvSpPr/>
          <p:nvPr/>
        </p:nvSpPr>
        <p:spPr>
          <a:xfrm>
            <a:off x="1417496" y="4145054"/>
            <a:ext cx="2537903" cy="106104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0" name="正方形/長方形 19">
            <a:extLst>
              <a:ext uri="{FF2B5EF4-FFF2-40B4-BE49-F238E27FC236}">
                <a16:creationId xmlns:a16="http://schemas.microsoft.com/office/drawing/2014/main" id="{2604041A-6531-AD4C-A894-0F024B7D4311}"/>
              </a:ext>
            </a:extLst>
          </p:cNvPr>
          <p:cNvSpPr/>
          <p:nvPr/>
        </p:nvSpPr>
        <p:spPr>
          <a:xfrm>
            <a:off x="1417496" y="2817065"/>
            <a:ext cx="2537903" cy="1336405"/>
          </a:xfrm>
          <a:prstGeom prst="rect">
            <a:avLst/>
          </a:prstGeom>
          <a:solidFill>
            <a:srgbClr val="8F0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00">
              <a:latin typeface="Meiryo" panose="020B0604030504040204" pitchFamily="34" charset="-128"/>
              <a:ea typeface="Meiryo" panose="020B0604030504040204" pitchFamily="34" charset="-128"/>
            </a:endParaRPr>
          </a:p>
        </p:txBody>
      </p:sp>
      <p:pic>
        <p:nvPicPr>
          <p:cNvPr id="22" name="図 21">
            <a:extLst>
              <a:ext uri="{FF2B5EF4-FFF2-40B4-BE49-F238E27FC236}">
                <a16:creationId xmlns:a16="http://schemas.microsoft.com/office/drawing/2014/main" id="{517B75D6-3274-ED49-8450-D758DF0F2C52}"/>
              </a:ext>
            </a:extLst>
          </p:cNvPr>
          <p:cNvPicPr>
            <a:picLocks noChangeAspect="1"/>
          </p:cNvPicPr>
          <p:nvPr/>
        </p:nvPicPr>
        <p:blipFill>
          <a:blip r:embed="rId3"/>
          <a:stretch>
            <a:fillRect/>
          </a:stretch>
        </p:blipFill>
        <p:spPr>
          <a:xfrm>
            <a:off x="1435542" y="1679596"/>
            <a:ext cx="2537903" cy="140535"/>
          </a:xfrm>
          <a:prstGeom prst="rect">
            <a:avLst/>
          </a:prstGeom>
        </p:spPr>
      </p:pic>
      <p:sp>
        <p:nvSpPr>
          <p:cNvPr id="28" name="テキスト ボックス 27"/>
          <p:cNvSpPr txBox="1"/>
          <p:nvPr/>
        </p:nvSpPr>
        <p:spPr>
          <a:xfrm>
            <a:off x="335360" y="108367"/>
            <a:ext cx="10994665" cy="830997"/>
          </a:xfrm>
          <a:prstGeom prst="rect">
            <a:avLst/>
          </a:prstGeom>
          <a:noFill/>
        </p:spPr>
        <p:txBody>
          <a:bodyPr wrap="square" rtlCol="0">
            <a:spAutoFit/>
          </a:bodyPr>
          <a:lstStyle/>
          <a:p>
            <a:r>
              <a:rPr lang="ja-JP" altLang="en-US" sz="2400" dirty="0">
                <a:latin typeface="+mj-ea"/>
                <a:ea typeface="+mj-ea"/>
              </a:rPr>
              <a:t>クリエイティブガイドライン</a:t>
            </a:r>
            <a:endParaRPr lang="en-US" altLang="ja-JP" sz="2400" dirty="0">
              <a:latin typeface="+mj-ea"/>
              <a:ea typeface="+mj-ea"/>
            </a:endParaRPr>
          </a:p>
          <a:p>
            <a:r>
              <a:rPr lang="ja-JP" altLang="en-US" sz="2400" dirty="0">
                <a:latin typeface="+mj-ea"/>
                <a:ea typeface="+mj-ea"/>
              </a:rPr>
              <a:t>演出パターン　</a:t>
            </a:r>
            <a:r>
              <a:rPr lang="en-US" altLang="ja-JP" sz="2400" dirty="0">
                <a:latin typeface="+mj-ea"/>
                <a:ea typeface="+mj-ea"/>
              </a:rPr>
              <a:t>A.</a:t>
            </a:r>
            <a:r>
              <a:rPr lang="ja-JP" altLang="en-US" sz="2400" dirty="0">
                <a:latin typeface="+mj-ea"/>
                <a:ea typeface="+mj-ea"/>
              </a:rPr>
              <a:t>「</a:t>
            </a:r>
            <a:r>
              <a:rPr lang="en-US" altLang="ja-JP" sz="2400" dirty="0">
                <a:latin typeface="+mj-ea"/>
                <a:ea typeface="+mj-ea"/>
              </a:rPr>
              <a:t>16:9</a:t>
            </a:r>
            <a:r>
              <a:rPr lang="ja-JP" altLang="en-US" sz="2400" dirty="0">
                <a:latin typeface="+mj-ea"/>
                <a:ea typeface="+mj-ea"/>
              </a:rPr>
              <a:t>動画＋上下静止画」 入稿仕様</a:t>
            </a:r>
          </a:p>
        </p:txBody>
      </p:sp>
      <p:sp>
        <p:nvSpPr>
          <p:cNvPr id="5" name="正方形/長方形 4">
            <a:extLst>
              <a:ext uri="{FF2B5EF4-FFF2-40B4-BE49-F238E27FC236}">
                <a16:creationId xmlns:a16="http://schemas.microsoft.com/office/drawing/2014/main" id="{D93C2C10-F8AD-F044-BB27-4E1262C7832A}"/>
              </a:ext>
            </a:extLst>
          </p:cNvPr>
          <p:cNvSpPr/>
          <p:nvPr/>
        </p:nvSpPr>
        <p:spPr>
          <a:xfrm>
            <a:off x="2989013" y="3575753"/>
            <a:ext cx="261610" cy="369332"/>
          </a:xfrm>
          <a:prstGeom prst="rect">
            <a:avLst/>
          </a:prstGeom>
        </p:spPr>
        <p:txBody>
          <a:bodyPr wrap="none">
            <a:spAutoFit/>
          </a:bodyPr>
          <a:lstStyle/>
          <a:p>
            <a:r>
              <a:rPr lang="ja-JP" altLang="en-US">
                <a:solidFill>
                  <a:srgbClr val="000000"/>
                </a:solidFill>
                <a:latin typeface="Meiryo" panose="020B0604030504040204" pitchFamily="34" charset="-128"/>
                <a:ea typeface="Meiryo" panose="020B0604030504040204" pitchFamily="34" charset="-128"/>
              </a:rPr>
              <a:t> </a:t>
            </a:r>
            <a:endParaRPr lang="ja-JP" altLang="en-US">
              <a:latin typeface="Meiryo" panose="020B0604030504040204" pitchFamily="34" charset="-128"/>
              <a:ea typeface="Meiryo" panose="020B0604030504040204" pitchFamily="34" charset="-128"/>
            </a:endParaRPr>
          </a:p>
        </p:txBody>
      </p:sp>
      <p:sp>
        <p:nvSpPr>
          <p:cNvPr id="13" name="テキスト ボックス 12">
            <a:extLst>
              <a:ext uri="{FF2B5EF4-FFF2-40B4-BE49-F238E27FC236}">
                <a16:creationId xmlns:a16="http://schemas.microsoft.com/office/drawing/2014/main" id="{16813163-E83C-CF49-A329-6C8B481FB279}"/>
              </a:ext>
            </a:extLst>
          </p:cNvPr>
          <p:cNvSpPr txBox="1"/>
          <p:nvPr/>
        </p:nvSpPr>
        <p:spPr>
          <a:xfrm>
            <a:off x="4397327" y="1332404"/>
            <a:ext cx="5452953" cy="461665"/>
          </a:xfrm>
          <a:prstGeom prst="rect">
            <a:avLst/>
          </a:prstGeom>
          <a:noFill/>
        </p:spPr>
        <p:txBody>
          <a:bodyPr wrap="square" rtlCol="0">
            <a:spAutoFit/>
          </a:bodyPr>
          <a:lstStyle/>
          <a:p>
            <a:r>
              <a:rPr lang="en-US" altLang="ja-JP" sz="1200" dirty="0">
                <a:latin typeface="Meiryo" panose="020B0604030504040204" pitchFamily="34" charset="-128"/>
                <a:ea typeface="Meiryo" panose="020B0604030504040204" pitchFamily="34" charset="-128"/>
                <a:cs typeface="メイリオ" panose="020B0604030504040204" pitchFamily="50" charset="-128"/>
              </a:rPr>
              <a:t>&lt;</a:t>
            </a:r>
            <a:r>
              <a:rPr lang="ja-JP" altLang="en-US" sz="1200" dirty="0">
                <a:latin typeface="Meiryo" panose="020B0604030504040204" pitchFamily="34" charset="-128"/>
                <a:ea typeface="Meiryo" panose="020B0604030504040204" pitchFamily="34" charset="-128"/>
                <a:cs typeface="メイリオ" panose="020B0604030504040204" pitchFamily="50" charset="-128"/>
              </a:rPr>
              <a:t>上部に</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企画</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掲載期間</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広告主体者</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表記</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提供：○○</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latin typeface="Meiryo" panose="020B0604030504040204" pitchFamily="34" charset="-128"/>
                <a:ea typeface="Meiryo" panose="020B0604030504040204" pitchFamily="34" charset="-128"/>
                <a:cs typeface="メイリオ" panose="020B0604030504040204" pitchFamily="50" charset="-128"/>
              </a:rPr>
              <a:t>が自動的に表示されます</a:t>
            </a:r>
            <a:r>
              <a:rPr lang="en-US" altLang="ja-JP" sz="1200" dirty="0">
                <a:latin typeface="Meiryo" panose="020B0604030504040204" pitchFamily="34" charset="-128"/>
                <a:ea typeface="Meiryo" panose="020B0604030504040204" pitchFamily="34" charset="-128"/>
                <a:cs typeface="メイリオ" panose="020B0604030504040204" pitchFamily="50" charset="-128"/>
              </a:rPr>
              <a:t>&gt;</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sp>
        <p:nvSpPr>
          <p:cNvPr id="14" name="線吹き出し 2 (枠付き) 13">
            <a:extLst>
              <a:ext uri="{FF2B5EF4-FFF2-40B4-BE49-F238E27FC236}">
                <a16:creationId xmlns:a16="http://schemas.microsoft.com/office/drawing/2014/main" id="{F870369E-74C0-FE40-ADA8-4011538CB021}"/>
              </a:ext>
            </a:extLst>
          </p:cNvPr>
          <p:cNvSpPr/>
          <p:nvPr/>
        </p:nvSpPr>
        <p:spPr>
          <a:xfrm>
            <a:off x="1400817" y="1690290"/>
            <a:ext cx="2670300" cy="144016"/>
          </a:xfrm>
          <a:prstGeom prst="borderCallout2">
            <a:avLst>
              <a:gd name="adj1" fmla="val 14761"/>
              <a:gd name="adj2" fmla="val 51033"/>
              <a:gd name="adj3" fmla="val -155915"/>
              <a:gd name="adj4" fmla="val 76834"/>
              <a:gd name="adj5" fmla="val -158414"/>
              <a:gd name="adj6" fmla="val 116283"/>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6" name="テキスト ボックス 15">
            <a:extLst>
              <a:ext uri="{FF2B5EF4-FFF2-40B4-BE49-F238E27FC236}">
                <a16:creationId xmlns:a16="http://schemas.microsoft.com/office/drawing/2014/main" id="{43F6EE26-0E79-824A-8C97-C62A1E4E2CD8}"/>
              </a:ext>
            </a:extLst>
          </p:cNvPr>
          <p:cNvSpPr txBox="1"/>
          <p:nvPr/>
        </p:nvSpPr>
        <p:spPr>
          <a:xfrm>
            <a:off x="4427083" y="1806277"/>
            <a:ext cx="7566281" cy="461665"/>
          </a:xfrm>
          <a:prstGeom prst="rect">
            <a:avLst/>
          </a:prstGeom>
          <a:noFill/>
        </p:spPr>
        <p:txBody>
          <a:bodyPr wrap="square" rtlCol="0">
            <a:spAutoFit/>
          </a:bodyPr>
          <a:lstStyle/>
          <a:p>
            <a:r>
              <a:rPr lang="ja-JP" altLang="en-US" sz="1200" dirty="0">
                <a:latin typeface="Meiryo" panose="020B0604030504040204" pitchFamily="34" charset="-128"/>
                <a:ea typeface="Meiryo" panose="020B0604030504040204" pitchFamily="34" charset="-128"/>
                <a:cs typeface="メイリオ" panose="020B0604030504040204" pitchFamily="50" charset="-128"/>
              </a:rPr>
              <a:t>自動的にスキップボタンが表示されるためこの位置にはロゴ、商品などの必須要素を配置しないでください</a:t>
            </a:r>
            <a:endParaRPr lang="en-US" altLang="ja-JP" sz="1200" dirty="0">
              <a:latin typeface="Meiryo" panose="020B0604030504040204" pitchFamily="34" charset="-128"/>
              <a:ea typeface="Meiryo" panose="020B0604030504040204" pitchFamily="34" charset="-128"/>
              <a:cs typeface="メイリオ" panose="020B0604030504040204" pitchFamily="50" charset="-128"/>
            </a:endParaRPr>
          </a:p>
          <a:p>
            <a:r>
              <a:rPr lang="ja-JP" altLang="en-US" sz="1200" dirty="0">
                <a:latin typeface="Meiryo" panose="020B0604030504040204" pitchFamily="34" charset="-128"/>
                <a:ea typeface="Meiryo" panose="020B0604030504040204" pitchFamily="34" charset="-128"/>
              </a:rPr>
              <a:t>上部より</a:t>
            </a:r>
            <a:r>
              <a:rPr lang="en-US" altLang="ja-JP" sz="1200" dirty="0">
                <a:latin typeface="Meiryo" panose="020B0604030504040204" pitchFamily="34" charset="-128"/>
                <a:ea typeface="Meiryo" panose="020B0604030504040204" pitchFamily="34" charset="-128"/>
              </a:rPr>
              <a:t>55</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下、右端より</a:t>
            </a:r>
            <a:r>
              <a:rPr lang="en-US" altLang="ja-JP" sz="1200" dirty="0">
                <a:latin typeface="Meiryo" panose="020B0604030504040204" pitchFamily="34" charset="-128"/>
                <a:ea typeface="Meiryo" panose="020B0604030504040204" pitchFamily="34" charset="-128"/>
              </a:rPr>
              <a:t>10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の位置に、横</a:t>
            </a:r>
            <a:r>
              <a:rPr lang="en-US" altLang="ja-JP" sz="1200" dirty="0">
                <a:latin typeface="Meiryo" panose="020B0604030504040204" pitchFamily="34" charset="-128"/>
                <a:ea typeface="Meiryo" panose="020B0604030504040204" pitchFamily="34" charset="-128"/>
              </a:rPr>
              <a:t>60</a:t>
            </a:r>
            <a:r>
              <a:rPr lang="en" altLang="ja-JP" sz="1200" dirty="0">
                <a:latin typeface="Meiryo" panose="020B0604030504040204" pitchFamily="34" charset="-128"/>
                <a:ea typeface="Meiryo" panose="020B0604030504040204" pitchFamily="34" charset="-128"/>
              </a:rPr>
              <a:t>px </a:t>
            </a:r>
            <a:r>
              <a:rPr lang="ja-JP" altLang="en-US" sz="1200" dirty="0">
                <a:latin typeface="Meiryo" panose="020B0604030504040204" pitchFamily="34" charset="-128"/>
                <a:ea typeface="Meiryo" panose="020B0604030504040204" pitchFamily="34" charset="-128"/>
              </a:rPr>
              <a:t>縦</a:t>
            </a:r>
            <a:r>
              <a:rPr lang="en-US" altLang="ja-JP" sz="1200" dirty="0">
                <a:latin typeface="Meiryo" panose="020B0604030504040204" pitchFamily="34" charset="-128"/>
                <a:ea typeface="Meiryo" panose="020B0604030504040204" pitchFamily="34" charset="-128"/>
              </a:rPr>
              <a:t>30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のボタンが配置されます</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cxnSp>
        <p:nvCxnSpPr>
          <p:cNvPr id="30" name="直線コネクタ 29">
            <a:extLst>
              <a:ext uri="{FF2B5EF4-FFF2-40B4-BE49-F238E27FC236}">
                <a16:creationId xmlns:a16="http://schemas.microsoft.com/office/drawing/2014/main" id="{094601A5-18A3-1C41-B30B-153735500DBC}"/>
              </a:ext>
            </a:extLst>
          </p:cNvPr>
          <p:cNvCxnSpPr>
            <a:cxnSpLocks/>
          </p:cNvCxnSpPr>
          <p:nvPr/>
        </p:nvCxnSpPr>
        <p:spPr>
          <a:xfrm>
            <a:off x="4013147" y="2389041"/>
            <a:ext cx="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graphicFrame>
        <p:nvGraphicFramePr>
          <p:cNvPr id="25" name="表 24">
            <a:extLst>
              <a:ext uri="{FF2B5EF4-FFF2-40B4-BE49-F238E27FC236}">
                <a16:creationId xmlns:a16="http://schemas.microsoft.com/office/drawing/2014/main" id="{757EC282-A430-9347-960C-3E153E69802B}"/>
              </a:ext>
            </a:extLst>
          </p:cNvPr>
          <p:cNvGraphicFramePr>
            <a:graphicFrameLocks noGrp="1"/>
          </p:cNvGraphicFramePr>
          <p:nvPr/>
        </p:nvGraphicFramePr>
        <p:xfrm>
          <a:off x="4584700" y="2935538"/>
          <a:ext cx="6899687" cy="3589806"/>
        </p:xfrm>
        <a:graphic>
          <a:graphicData uri="http://schemas.openxmlformats.org/drawingml/2006/table">
            <a:tbl>
              <a:tblPr firstRow="1" bandRow="1">
                <a:tableStyleId>{2D5ABB26-0587-4C30-8999-92F81FD0307C}</a:tableStyleId>
              </a:tblPr>
              <a:tblGrid>
                <a:gridCol w="845954">
                  <a:extLst>
                    <a:ext uri="{9D8B030D-6E8A-4147-A177-3AD203B41FA5}">
                      <a16:colId xmlns:a16="http://schemas.microsoft.com/office/drawing/2014/main" val="2602065699"/>
                    </a:ext>
                  </a:extLst>
                </a:gridCol>
                <a:gridCol w="2017911">
                  <a:extLst>
                    <a:ext uri="{9D8B030D-6E8A-4147-A177-3AD203B41FA5}">
                      <a16:colId xmlns:a16="http://schemas.microsoft.com/office/drawing/2014/main" val="2421663902"/>
                    </a:ext>
                  </a:extLst>
                </a:gridCol>
                <a:gridCol w="2017911">
                  <a:extLst>
                    <a:ext uri="{9D8B030D-6E8A-4147-A177-3AD203B41FA5}">
                      <a16:colId xmlns:a16="http://schemas.microsoft.com/office/drawing/2014/main" val="3636727963"/>
                    </a:ext>
                  </a:extLst>
                </a:gridCol>
                <a:gridCol w="2017911">
                  <a:extLst>
                    <a:ext uri="{9D8B030D-6E8A-4147-A177-3AD203B41FA5}">
                      <a16:colId xmlns:a16="http://schemas.microsoft.com/office/drawing/2014/main" val="1182854310"/>
                    </a:ext>
                  </a:extLst>
                </a:gridCol>
              </a:tblGrid>
              <a:tr h="280779">
                <a:tc>
                  <a:txBody>
                    <a:bodyPr/>
                    <a:lstStyle/>
                    <a:p>
                      <a:pPr algn="ct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1" dirty="0"/>
                        <a:t>16:9</a:t>
                      </a:r>
                      <a:r>
                        <a:rPr kumimoji="1" lang="ja-JP" altLang="en-US" sz="1400" b="1"/>
                        <a:t>動画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上部静止画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下部静止画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159947"/>
                  </a:ext>
                </a:extLst>
              </a:tr>
              <a:tr h="1062480">
                <a:tc>
                  <a:txBody>
                    <a:bodyPr/>
                    <a:lstStyle/>
                    <a:p>
                      <a:pPr algn="ctr"/>
                      <a:r>
                        <a:rPr kumimoji="1" lang="ja-JP" altLang="en-US" sz="1200" b="1"/>
                        <a:t>画角</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360px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250px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250px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4506498"/>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容量</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en-US" altLang="ja-JP" sz="1400" dirty="0">
                          <a:latin typeface="+mn-ea"/>
                        </a:rPr>
                        <a:t>30MB</a:t>
                      </a:r>
                      <a:r>
                        <a:rPr lang="ja-JP" altLang="en-US" sz="1400" dirty="0">
                          <a:latin typeface="+mn-ea"/>
                        </a:rPr>
                        <a:t>以内</a:t>
                      </a:r>
                      <a:endParaRPr lang="en-US" altLang="ja-JP" sz="1400" dirty="0">
                        <a:latin typeface="+mn-ea"/>
                      </a:endParaRPr>
                    </a:p>
                    <a:p>
                      <a:pPr algn="ctr"/>
                      <a:r>
                        <a:rPr lang="ja-JP" altLang="en-US" sz="1400" dirty="0">
                          <a:latin typeface="+mn-ea"/>
                        </a:rPr>
                        <a:t>（</a:t>
                      </a:r>
                      <a:r>
                        <a:rPr lang="en-US" altLang="ja-JP" sz="1400" dirty="0">
                          <a:latin typeface="+mn-ea"/>
                        </a:rPr>
                        <a:t>mp4</a:t>
                      </a:r>
                      <a:r>
                        <a:rPr lang="ja-JP" altLang="en-US" sz="1400" dirty="0">
                          <a:latin typeface="+mn-ea"/>
                        </a:rPr>
                        <a:t>形式）</a:t>
                      </a:r>
                      <a:endParaRPr lang="en-US" altLang="ja-JP" sz="1400" dirty="0">
                        <a:latin typeface="+mn-ea"/>
                      </a:endParaRPr>
                    </a:p>
                    <a:p>
                      <a:pPr algn="ctr"/>
                      <a:r>
                        <a:rPr kumimoji="1" lang="en-US" altLang="ja-JP" sz="1000" b="0" dirty="0">
                          <a:solidFill>
                            <a:srgbClr val="FF0000"/>
                          </a:solidFill>
                        </a:rPr>
                        <a:t>※</a:t>
                      </a:r>
                      <a:r>
                        <a:rPr kumimoji="1" lang="ja-JP" altLang="en-US" sz="1000" b="0" dirty="0">
                          <a:solidFill>
                            <a:srgbClr val="FF0000"/>
                          </a:solidFill>
                        </a:rPr>
                        <a:t>配信時は</a:t>
                      </a:r>
                      <a:r>
                        <a:rPr kumimoji="1" lang="en-US" altLang="ja-JP" sz="1000" b="0" dirty="0">
                          <a:solidFill>
                            <a:srgbClr val="FF0000"/>
                          </a:solidFill>
                        </a:rPr>
                        <a:t>5MB</a:t>
                      </a:r>
                      <a:r>
                        <a:rPr kumimoji="1" lang="ja-JP" altLang="en-US" sz="1000" b="0" dirty="0">
                          <a:solidFill>
                            <a:srgbClr val="FF0000"/>
                          </a:solidFill>
                        </a:rPr>
                        <a:t>程度に圧縮するため画質が劣化する可能性があります</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solidFill>
                            <a:schemeClr val="tx1"/>
                          </a:solidFill>
                        </a:rPr>
                        <a:t>200KB</a:t>
                      </a:r>
                      <a:r>
                        <a:rPr kumimoji="1" lang="ja-JP" altLang="en-US" sz="1400" b="0">
                          <a:solidFill>
                            <a:schemeClr val="tx1"/>
                          </a:solidFill>
                        </a:rPr>
                        <a:t>以内</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solidFill>
                            <a:schemeClr val="tx1"/>
                          </a:solidFill>
                        </a:rPr>
                        <a:t>200KB</a:t>
                      </a:r>
                      <a:r>
                        <a:rPr kumimoji="1" lang="ja-JP" altLang="en-US" sz="1400" b="0">
                          <a:solidFill>
                            <a:schemeClr val="tx1"/>
                          </a:solidFill>
                        </a:rPr>
                        <a:t>以内</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4150737"/>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動画秒数</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a:latin typeface="+mn-ea"/>
                        </a:rPr>
                        <a:t>最短</a:t>
                      </a:r>
                      <a:r>
                        <a:rPr lang="en-US" altLang="ja-JP" sz="1400" dirty="0">
                          <a:latin typeface="+mn-ea"/>
                        </a:rPr>
                        <a:t>6</a:t>
                      </a:r>
                      <a:r>
                        <a:rPr lang="ja-JP" altLang="en-US" sz="1400">
                          <a:latin typeface="+mn-ea"/>
                        </a:rPr>
                        <a:t>秒</a:t>
                      </a:r>
                      <a:r>
                        <a:rPr lang="en-US" altLang="ja-JP" sz="1400" dirty="0">
                          <a:latin typeface="+mn-ea"/>
                        </a:rPr>
                        <a:t>〜</a:t>
                      </a:r>
                      <a:r>
                        <a:rPr lang="ja-JP" altLang="en-US" sz="1400">
                          <a:latin typeface="+mn-ea"/>
                        </a:rPr>
                        <a:t>最長</a:t>
                      </a:r>
                      <a:r>
                        <a:rPr lang="en-US" altLang="ja-JP" sz="1400" dirty="0">
                          <a:latin typeface="+mn-ea"/>
                        </a:rPr>
                        <a:t>15</a:t>
                      </a:r>
                      <a:r>
                        <a:rPr lang="ja-JP" altLang="en-US" sz="1400">
                          <a:latin typeface="+mn-ea"/>
                        </a:rPr>
                        <a:t>秒（推奨</a:t>
                      </a:r>
                      <a:r>
                        <a:rPr lang="en-US" altLang="ja-JP" sz="1400" dirty="0">
                          <a:latin typeface="+mn-ea"/>
                        </a:rPr>
                        <a:t>10</a:t>
                      </a:r>
                      <a:r>
                        <a:rPr lang="ja-JP" altLang="en-US" sz="1400">
                          <a:latin typeface="+mn-ea"/>
                        </a:rPr>
                        <a:t>秒）</a:t>
                      </a:r>
                      <a:endParaRPr kumimoji="1" lang="ja-JP" altLang="en-US" sz="1400" b="1"/>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1267613"/>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latin typeface="+mn-ea"/>
                        </a:rPr>
                        <a:t>動画</a:t>
                      </a:r>
                      <a:r>
                        <a:rPr lang="en-US" altLang="ja-JP" sz="1200" b="1" dirty="0">
                          <a:latin typeface="+mn-ea"/>
                        </a:rPr>
                        <a:t>fps</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推奨</a:t>
                      </a:r>
                      <a:r>
                        <a:rPr lang="en-US" altLang="ja-JP" sz="1400" dirty="0">
                          <a:latin typeface="+mn-ea"/>
                        </a:rPr>
                        <a:t>30fps</a:t>
                      </a: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4102052"/>
                  </a:ext>
                </a:extLst>
              </a:tr>
            </a:tbl>
          </a:graphicData>
        </a:graphic>
      </p:graphicFrame>
      <p:sp>
        <p:nvSpPr>
          <p:cNvPr id="33" name="正方形/長方形 32">
            <a:extLst>
              <a:ext uri="{FF2B5EF4-FFF2-40B4-BE49-F238E27FC236}">
                <a16:creationId xmlns:a16="http://schemas.microsoft.com/office/drawing/2014/main" id="{17FA0F38-7F04-9F41-9322-BE7775CD6CA4}"/>
              </a:ext>
            </a:extLst>
          </p:cNvPr>
          <p:cNvSpPr/>
          <p:nvPr/>
        </p:nvSpPr>
        <p:spPr>
          <a:xfrm>
            <a:off x="4511824" y="2584001"/>
            <a:ext cx="1653293" cy="338554"/>
          </a:xfrm>
          <a:prstGeom prst="rect">
            <a:avLst/>
          </a:prstGeom>
        </p:spPr>
        <p:txBody>
          <a:bodyPr wrap="square">
            <a:spAutoFit/>
          </a:bodyPr>
          <a:lstStyle/>
          <a:p>
            <a:r>
              <a:rPr lang="ja-JP" altLang="en-US" sz="1600" b="1">
                <a:latin typeface="Meiryo" panose="020B0604030504040204" pitchFamily="34" charset="-128"/>
                <a:ea typeface="Meiryo" panose="020B0604030504040204" pitchFamily="34" charset="-128"/>
              </a:rPr>
              <a:t>入稿仕様</a:t>
            </a:r>
            <a:endParaRPr lang="en-US" altLang="ja-JP" sz="1600" b="1" dirty="0">
              <a:latin typeface="Meiryo" panose="020B0604030504040204" pitchFamily="34" charset="-128"/>
              <a:ea typeface="Meiryo" panose="020B0604030504040204" pitchFamily="34" charset="-128"/>
            </a:endParaRPr>
          </a:p>
        </p:txBody>
      </p:sp>
      <p:sp>
        <p:nvSpPr>
          <p:cNvPr id="21" name="正方形/長方形 20">
            <a:extLst>
              <a:ext uri="{FF2B5EF4-FFF2-40B4-BE49-F238E27FC236}">
                <a16:creationId xmlns:a16="http://schemas.microsoft.com/office/drawing/2014/main" id="{4DFD0EDB-0746-3747-9820-5DB7BD9EF0AF}"/>
              </a:ext>
            </a:extLst>
          </p:cNvPr>
          <p:cNvSpPr/>
          <p:nvPr/>
        </p:nvSpPr>
        <p:spPr>
          <a:xfrm>
            <a:off x="1417496" y="1852026"/>
            <a:ext cx="2537903" cy="96378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5" name="線吹き出し 2 (枠付き) 14">
            <a:extLst>
              <a:ext uri="{FF2B5EF4-FFF2-40B4-BE49-F238E27FC236}">
                <a16:creationId xmlns:a16="http://schemas.microsoft.com/office/drawing/2014/main" id="{BCE41BEA-4543-CE4D-80DB-E8656D375C94}"/>
              </a:ext>
            </a:extLst>
          </p:cNvPr>
          <p:cNvSpPr/>
          <p:nvPr/>
        </p:nvSpPr>
        <p:spPr>
          <a:xfrm>
            <a:off x="3411986" y="1884985"/>
            <a:ext cx="524039" cy="268435"/>
          </a:xfrm>
          <a:prstGeom prst="borderCallout2">
            <a:avLst>
              <a:gd name="adj1" fmla="val 39673"/>
              <a:gd name="adj2" fmla="val 98835"/>
              <a:gd name="adj3" fmla="val 42490"/>
              <a:gd name="adj4" fmla="val 137007"/>
              <a:gd name="adj5" fmla="val 82668"/>
              <a:gd name="adj6" fmla="val 17537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34" name="テキスト ボックス 33">
            <a:extLst>
              <a:ext uri="{FF2B5EF4-FFF2-40B4-BE49-F238E27FC236}">
                <a16:creationId xmlns:a16="http://schemas.microsoft.com/office/drawing/2014/main" id="{50E1CD35-4D34-F143-BF8F-FFB1F5F4431C}"/>
              </a:ext>
            </a:extLst>
          </p:cNvPr>
          <p:cNvSpPr txBox="1"/>
          <p:nvPr/>
        </p:nvSpPr>
        <p:spPr>
          <a:xfrm>
            <a:off x="119336" y="6464369"/>
            <a:ext cx="4616202" cy="276999"/>
          </a:xfrm>
          <a:prstGeom prst="rect">
            <a:avLst/>
          </a:prstGeom>
          <a:noFill/>
        </p:spPr>
        <p:txBody>
          <a:bodyPr wrap="square" rtlCol="0">
            <a:spAutoFit/>
          </a:bodyPr>
          <a:lstStyle/>
          <a:p>
            <a:r>
              <a:rPr lang="ja-JP" altLang="en-US" sz="1200" dirty="0">
                <a:latin typeface="Meiryo" panose="020B0604030504040204" pitchFamily="34" charset="-128"/>
                <a:ea typeface="Meiryo" panose="020B0604030504040204" pitchFamily="34" charset="-128"/>
                <a:cs typeface="メイリオ" panose="020B0604030504040204" pitchFamily="50" charset="-128"/>
              </a:rPr>
              <a:t>オプションで余白部分の背景色を</a:t>
            </a:r>
            <a:r>
              <a:rPr lang="en-US" altLang="ja-JP" sz="1200" dirty="0">
                <a:latin typeface="Meiryo" panose="020B0604030504040204" pitchFamily="34" charset="-128"/>
                <a:ea typeface="Meiryo" panose="020B0604030504040204" pitchFamily="34" charset="-128"/>
                <a:cs typeface="メイリオ" panose="020B0604030504040204" pitchFamily="50" charset="-128"/>
              </a:rPr>
              <a:t>16</a:t>
            </a:r>
            <a:r>
              <a:rPr lang="ja-JP" altLang="en-US" sz="1200" dirty="0">
                <a:latin typeface="Meiryo" panose="020B0604030504040204" pitchFamily="34" charset="-128"/>
                <a:ea typeface="Meiryo" panose="020B0604030504040204" pitchFamily="34" charset="-128"/>
                <a:cs typeface="メイリオ" panose="020B0604030504040204" pitchFamily="50" charset="-128"/>
              </a:rPr>
              <a:t>進数で指定いただけます</a:t>
            </a:r>
          </a:p>
        </p:txBody>
      </p:sp>
      <p:cxnSp>
        <p:nvCxnSpPr>
          <p:cNvPr id="39" name="直線コネクタ 38">
            <a:extLst>
              <a:ext uri="{FF2B5EF4-FFF2-40B4-BE49-F238E27FC236}">
                <a16:creationId xmlns:a16="http://schemas.microsoft.com/office/drawing/2014/main" id="{481E3092-1F15-E347-B317-79922F20B177}"/>
              </a:ext>
            </a:extLst>
          </p:cNvPr>
          <p:cNvCxnSpPr>
            <a:cxnSpLocks/>
          </p:cNvCxnSpPr>
          <p:nvPr/>
        </p:nvCxnSpPr>
        <p:spPr>
          <a:xfrm flipV="1">
            <a:off x="767408" y="5880485"/>
            <a:ext cx="1261776" cy="572851"/>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37" name="テキスト ボックス 36">
            <a:extLst>
              <a:ext uri="{FF2B5EF4-FFF2-40B4-BE49-F238E27FC236}">
                <a16:creationId xmlns:a16="http://schemas.microsoft.com/office/drawing/2014/main" id="{52E88AAF-0D15-FA44-B373-123FE21B4B60}"/>
              </a:ext>
            </a:extLst>
          </p:cNvPr>
          <p:cNvSpPr txBox="1"/>
          <p:nvPr/>
        </p:nvSpPr>
        <p:spPr>
          <a:xfrm>
            <a:off x="2235653" y="3399065"/>
            <a:ext cx="1176331" cy="323165"/>
          </a:xfrm>
          <a:prstGeom prst="rect">
            <a:avLst/>
          </a:prstGeom>
          <a:noFill/>
        </p:spPr>
        <p:txBody>
          <a:bodyPr wrap="square" rtlCol="0">
            <a:spAutoFit/>
          </a:bodyPr>
          <a:lstStyle/>
          <a:p>
            <a:r>
              <a:rPr lang="en-US" altLang="ja-JP" sz="1500" b="1" dirty="0">
                <a:solidFill>
                  <a:schemeClr val="bg1"/>
                </a:solidFill>
                <a:latin typeface="メイリオ" panose="020B0604030504040204" pitchFamily="50" charset="-128"/>
                <a:ea typeface="メイリオ" panose="020B0604030504040204" pitchFamily="50" charset="-128"/>
              </a:rPr>
              <a:t>16:9</a:t>
            </a:r>
            <a:r>
              <a:rPr lang="ja-JP" altLang="en-US" sz="1500" b="1">
                <a:solidFill>
                  <a:schemeClr val="bg1"/>
                </a:solidFill>
                <a:latin typeface="メイリオ" panose="020B0604030504040204" pitchFamily="50" charset="-128"/>
                <a:ea typeface="メイリオ" panose="020B0604030504040204" pitchFamily="50" charset="-128"/>
              </a:rPr>
              <a:t>動画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cxnSp>
        <p:nvCxnSpPr>
          <p:cNvPr id="40" name="直線コネクタ 39">
            <a:extLst>
              <a:ext uri="{FF2B5EF4-FFF2-40B4-BE49-F238E27FC236}">
                <a16:creationId xmlns:a16="http://schemas.microsoft.com/office/drawing/2014/main" id="{8B717118-60BF-224B-A3CD-F0333F75B069}"/>
              </a:ext>
            </a:extLst>
          </p:cNvPr>
          <p:cNvCxnSpPr>
            <a:cxnSpLocks/>
          </p:cNvCxnSpPr>
          <p:nvPr/>
        </p:nvCxnSpPr>
        <p:spPr>
          <a:xfrm>
            <a:off x="1909582" y="2777644"/>
            <a:ext cx="0" cy="136610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1" name="テキスト ボックス 40">
            <a:extLst>
              <a:ext uri="{FF2B5EF4-FFF2-40B4-BE49-F238E27FC236}">
                <a16:creationId xmlns:a16="http://schemas.microsoft.com/office/drawing/2014/main" id="{7BB8388F-7497-894F-B3A0-D907F924BCB9}"/>
              </a:ext>
            </a:extLst>
          </p:cNvPr>
          <p:cNvSpPr txBox="1"/>
          <p:nvPr/>
        </p:nvSpPr>
        <p:spPr>
          <a:xfrm>
            <a:off x="1435542" y="3731217"/>
            <a:ext cx="1116849" cy="276999"/>
          </a:xfrm>
          <a:prstGeom prst="rect">
            <a:avLst/>
          </a:prstGeom>
          <a:solidFill>
            <a:srgbClr val="8F0006"/>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360px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42" name="直線コネクタ 41">
            <a:extLst>
              <a:ext uri="{FF2B5EF4-FFF2-40B4-BE49-F238E27FC236}">
                <a16:creationId xmlns:a16="http://schemas.microsoft.com/office/drawing/2014/main" id="{C5AE629C-0E27-874F-A8B5-03C14CF98051}"/>
              </a:ext>
            </a:extLst>
          </p:cNvPr>
          <p:cNvCxnSpPr>
            <a:cxnSpLocks/>
          </p:cNvCxnSpPr>
          <p:nvPr/>
        </p:nvCxnSpPr>
        <p:spPr>
          <a:xfrm>
            <a:off x="1410485" y="2966771"/>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3" name="テキスト ボックス 42">
            <a:extLst>
              <a:ext uri="{FF2B5EF4-FFF2-40B4-BE49-F238E27FC236}">
                <a16:creationId xmlns:a16="http://schemas.microsoft.com/office/drawing/2014/main" id="{B586752F-340F-3F4A-83BC-2CF90F4FA649}"/>
              </a:ext>
            </a:extLst>
          </p:cNvPr>
          <p:cNvSpPr txBox="1"/>
          <p:nvPr/>
        </p:nvSpPr>
        <p:spPr>
          <a:xfrm>
            <a:off x="2250467" y="2848202"/>
            <a:ext cx="987963" cy="276999"/>
          </a:xfrm>
          <a:prstGeom prst="rect">
            <a:avLst/>
          </a:prstGeom>
          <a:solidFill>
            <a:srgbClr val="8F0006"/>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44" name="テキスト ボックス 43">
            <a:extLst>
              <a:ext uri="{FF2B5EF4-FFF2-40B4-BE49-F238E27FC236}">
                <a16:creationId xmlns:a16="http://schemas.microsoft.com/office/drawing/2014/main" id="{5037FD53-8F68-BC4E-BECC-FDD77A7918E0}"/>
              </a:ext>
            </a:extLst>
          </p:cNvPr>
          <p:cNvSpPr txBox="1"/>
          <p:nvPr/>
        </p:nvSpPr>
        <p:spPr>
          <a:xfrm>
            <a:off x="1951379" y="4620725"/>
            <a:ext cx="1600159" cy="323165"/>
          </a:xfrm>
          <a:prstGeom prst="rect">
            <a:avLst/>
          </a:prstGeom>
          <a:noFill/>
        </p:spPr>
        <p:txBody>
          <a:bodyPr wrap="square" rtlCol="0">
            <a:spAutoFit/>
          </a:bodyPr>
          <a:lstStyle/>
          <a:p>
            <a:pPr algn="ctr"/>
            <a:r>
              <a:rPr lang="ja-JP" altLang="en-US" sz="1500" b="1">
                <a:solidFill>
                  <a:schemeClr val="bg1"/>
                </a:solidFill>
                <a:latin typeface="メイリオ" panose="020B0604030504040204" pitchFamily="50" charset="-128"/>
                <a:ea typeface="メイリオ" panose="020B0604030504040204" pitchFamily="50" charset="-128"/>
              </a:rPr>
              <a:t>静止画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cxnSp>
        <p:nvCxnSpPr>
          <p:cNvPr id="45" name="直線コネクタ 44">
            <a:extLst>
              <a:ext uri="{FF2B5EF4-FFF2-40B4-BE49-F238E27FC236}">
                <a16:creationId xmlns:a16="http://schemas.microsoft.com/office/drawing/2014/main" id="{E5A9CEC1-B2F3-3042-8672-48BE89E6F90B}"/>
              </a:ext>
            </a:extLst>
          </p:cNvPr>
          <p:cNvCxnSpPr>
            <a:cxnSpLocks/>
          </p:cNvCxnSpPr>
          <p:nvPr/>
        </p:nvCxnSpPr>
        <p:spPr>
          <a:xfrm>
            <a:off x="1916593" y="4180573"/>
            <a:ext cx="0" cy="990742"/>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6" name="テキスト ボックス 45">
            <a:extLst>
              <a:ext uri="{FF2B5EF4-FFF2-40B4-BE49-F238E27FC236}">
                <a16:creationId xmlns:a16="http://schemas.microsoft.com/office/drawing/2014/main" id="{B631DE40-D484-1C4F-8316-C9ED5DE70DA4}"/>
              </a:ext>
            </a:extLst>
          </p:cNvPr>
          <p:cNvSpPr txBox="1"/>
          <p:nvPr/>
        </p:nvSpPr>
        <p:spPr>
          <a:xfrm>
            <a:off x="1442554" y="4758788"/>
            <a:ext cx="924326" cy="276999"/>
          </a:xfrm>
          <a:prstGeom prst="rect">
            <a:avLst/>
          </a:prstGeom>
          <a:solidFill>
            <a:srgbClr val="C00000"/>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250px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47" name="直線コネクタ 46">
            <a:extLst>
              <a:ext uri="{FF2B5EF4-FFF2-40B4-BE49-F238E27FC236}">
                <a16:creationId xmlns:a16="http://schemas.microsoft.com/office/drawing/2014/main" id="{FAB71387-EF7C-A94E-BC9A-BA7EAA650E2F}"/>
              </a:ext>
            </a:extLst>
          </p:cNvPr>
          <p:cNvCxnSpPr>
            <a:cxnSpLocks/>
          </p:cNvCxnSpPr>
          <p:nvPr/>
        </p:nvCxnSpPr>
        <p:spPr>
          <a:xfrm>
            <a:off x="1417496" y="4299142"/>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8" name="テキスト ボックス 47">
            <a:extLst>
              <a:ext uri="{FF2B5EF4-FFF2-40B4-BE49-F238E27FC236}">
                <a16:creationId xmlns:a16="http://schemas.microsoft.com/office/drawing/2014/main" id="{510855AF-A9BA-3649-BCC3-02DBF6FB6D2D}"/>
              </a:ext>
            </a:extLst>
          </p:cNvPr>
          <p:cNvSpPr txBox="1"/>
          <p:nvPr/>
        </p:nvSpPr>
        <p:spPr>
          <a:xfrm>
            <a:off x="2257478" y="4180573"/>
            <a:ext cx="987963" cy="276999"/>
          </a:xfrm>
          <a:prstGeom prst="rect">
            <a:avLst/>
          </a:prstGeom>
          <a:solidFill>
            <a:srgbClr val="C00000"/>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54" name="テキスト ボックス 53">
            <a:extLst>
              <a:ext uri="{FF2B5EF4-FFF2-40B4-BE49-F238E27FC236}">
                <a16:creationId xmlns:a16="http://schemas.microsoft.com/office/drawing/2014/main" id="{6485662A-6F36-E740-97BA-D5A01CFA031D}"/>
              </a:ext>
            </a:extLst>
          </p:cNvPr>
          <p:cNvSpPr txBox="1"/>
          <p:nvPr/>
        </p:nvSpPr>
        <p:spPr>
          <a:xfrm>
            <a:off x="1944368" y="2189533"/>
            <a:ext cx="1600159" cy="323165"/>
          </a:xfrm>
          <a:prstGeom prst="rect">
            <a:avLst/>
          </a:prstGeom>
          <a:noFill/>
        </p:spPr>
        <p:txBody>
          <a:bodyPr wrap="square" rtlCol="0">
            <a:spAutoFit/>
          </a:bodyPr>
          <a:lstStyle/>
          <a:p>
            <a:pPr algn="ctr"/>
            <a:r>
              <a:rPr lang="ja-JP" altLang="en-US" sz="1500" b="1">
                <a:solidFill>
                  <a:schemeClr val="bg1"/>
                </a:solidFill>
                <a:latin typeface="メイリオ" panose="020B0604030504040204" pitchFamily="50" charset="-128"/>
                <a:ea typeface="メイリオ" panose="020B0604030504040204" pitchFamily="50" charset="-128"/>
              </a:rPr>
              <a:t>静止画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cxnSp>
        <p:nvCxnSpPr>
          <p:cNvPr id="55" name="直線コネクタ 54">
            <a:extLst>
              <a:ext uri="{FF2B5EF4-FFF2-40B4-BE49-F238E27FC236}">
                <a16:creationId xmlns:a16="http://schemas.microsoft.com/office/drawing/2014/main" id="{E0AF1C28-4408-D34F-BE3A-9A520E8BC131}"/>
              </a:ext>
            </a:extLst>
          </p:cNvPr>
          <p:cNvCxnSpPr>
            <a:cxnSpLocks/>
          </p:cNvCxnSpPr>
          <p:nvPr/>
        </p:nvCxnSpPr>
        <p:spPr>
          <a:xfrm>
            <a:off x="1910318" y="1834306"/>
            <a:ext cx="0" cy="990742"/>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6" name="テキスト ボックス 55">
            <a:extLst>
              <a:ext uri="{FF2B5EF4-FFF2-40B4-BE49-F238E27FC236}">
                <a16:creationId xmlns:a16="http://schemas.microsoft.com/office/drawing/2014/main" id="{4190C8A1-2E23-4840-9020-2E850B01951F}"/>
              </a:ext>
            </a:extLst>
          </p:cNvPr>
          <p:cNvSpPr txBox="1"/>
          <p:nvPr/>
        </p:nvSpPr>
        <p:spPr>
          <a:xfrm>
            <a:off x="1436279" y="2412521"/>
            <a:ext cx="924326" cy="276999"/>
          </a:xfrm>
          <a:prstGeom prst="rect">
            <a:avLst/>
          </a:prstGeom>
          <a:solidFill>
            <a:srgbClr val="C00000"/>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250px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57" name="直線コネクタ 56">
            <a:extLst>
              <a:ext uri="{FF2B5EF4-FFF2-40B4-BE49-F238E27FC236}">
                <a16:creationId xmlns:a16="http://schemas.microsoft.com/office/drawing/2014/main" id="{3FF63987-37D0-F64C-B67E-1069401EA543}"/>
              </a:ext>
            </a:extLst>
          </p:cNvPr>
          <p:cNvCxnSpPr>
            <a:cxnSpLocks/>
          </p:cNvCxnSpPr>
          <p:nvPr/>
        </p:nvCxnSpPr>
        <p:spPr>
          <a:xfrm>
            <a:off x="1411221" y="1989451"/>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8" name="テキスト ボックス 57">
            <a:extLst>
              <a:ext uri="{FF2B5EF4-FFF2-40B4-BE49-F238E27FC236}">
                <a16:creationId xmlns:a16="http://schemas.microsoft.com/office/drawing/2014/main" id="{EEE0A758-FA91-D940-8BB1-5A36AEF31123}"/>
              </a:ext>
            </a:extLst>
          </p:cNvPr>
          <p:cNvSpPr txBox="1"/>
          <p:nvPr/>
        </p:nvSpPr>
        <p:spPr>
          <a:xfrm>
            <a:off x="2251203" y="1870882"/>
            <a:ext cx="987963" cy="276999"/>
          </a:xfrm>
          <a:prstGeom prst="rect">
            <a:avLst/>
          </a:prstGeom>
          <a:solidFill>
            <a:srgbClr val="C00000"/>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pic>
        <p:nvPicPr>
          <p:cNvPr id="23" name="図 22">
            <a:extLst>
              <a:ext uri="{FF2B5EF4-FFF2-40B4-BE49-F238E27FC236}">
                <a16:creationId xmlns:a16="http://schemas.microsoft.com/office/drawing/2014/main" id="{47B6DDAB-5953-A849-B871-948003798242}"/>
              </a:ext>
            </a:extLst>
          </p:cNvPr>
          <p:cNvPicPr>
            <a:picLocks noChangeAspect="1"/>
          </p:cNvPicPr>
          <p:nvPr/>
        </p:nvPicPr>
        <p:blipFill>
          <a:blip r:embed="rId4"/>
          <a:stretch>
            <a:fillRect/>
          </a:stretch>
        </p:blipFill>
        <p:spPr>
          <a:xfrm>
            <a:off x="3430756" y="1906076"/>
            <a:ext cx="452510" cy="226255"/>
          </a:xfrm>
          <a:prstGeom prst="rect">
            <a:avLst/>
          </a:prstGeom>
        </p:spPr>
      </p:pic>
      <p:sp>
        <p:nvSpPr>
          <p:cNvPr id="51" name="スライド番号プレースホルダー 4">
            <a:extLst>
              <a:ext uri="{FF2B5EF4-FFF2-40B4-BE49-F238E27FC236}">
                <a16:creationId xmlns:a16="http://schemas.microsoft.com/office/drawing/2014/main" id="{9CAC1D9F-BED5-8948-A4CF-8D6ABC9800E6}"/>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15</a:t>
            </a:fld>
            <a:endParaRPr kumimoji="1" lang="ja-JP" altLang="en-US"/>
          </a:p>
        </p:txBody>
      </p:sp>
      <p:sp>
        <p:nvSpPr>
          <p:cNvPr id="38" name="テキスト ボックス 37">
            <a:extLst>
              <a:ext uri="{FF2B5EF4-FFF2-40B4-BE49-F238E27FC236}">
                <a16:creationId xmlns:a16="http://schemas.microsoft.com/office/drawing/2014/main" id="{93017460-A16A-5F42-9B65-8E132C0986FE}"/>
              </a:ext>
            </a:extLst>
          </p:cNvPr>
          <p:cNvSpPr txBox="1"/>
          <p:nvPr/>
        </p:nvSpPr>
        <p:spPr>
          <a:xfrm>
            <a:off x="4427083" y="2257127"/>
            <a:ext cx="2279172"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rgbClr val="FF0000"/>
                </a:solidFill>
                <a:effectLst/>
                <a:uLnTx/>
                <a:uFillTx/>
              </a:rPr>
              <a:t>※</a:t>
            </a:r>
            <a:r>
              <a:rPr kumimoji="0" lang="ja-JP" altLang="en-US" sz="1400" b="0" i="0" u="none" strike="noStrike" kern="0" cap="none" spc="0" normalizeH="0" baseline="0" noProof="0" dirty="0">
                <a:ln>
                  <a:noFill/>
                </a:ln>
                <a:solidFill>
                  <a:srgbClr val="FF0000"/>
                </a:solidFill>
                <a:effectLst/>
                <a:uLnTx/>
                <a:uFillTx/>
              </a:rPr>
              <a:t>音声はでません</a:t>
            </a:r>
          </a:p>
        </p:txBody>
      </p:sp>
      <p:pic>
        <p:nvPicPr>
          <p:cNvPr id="6" name="図 5">
            <a:extLst>
              <a:ext uri="{FF2B5EF4-FFF2-40B4-BE49-F238E27FC236}">
                <a16:creationId xmlns:a16="http://schemas.microsoft.com/office/drawing/2014/main" id="{93C6AC74-8199-C52A-322D-1C35AECCDA00}"/>
              </a:ext>
            </a:extLst>
          </p:cNvPr>
          <p:cNvPicPr>
            <a:picLocks noChangeAspect="1"/>
          </p:cNvPicPr>
          <p:nvPr/>
        </p:nvPicPr>
        <p:blipFill>
          <a:blip r:embed="rId5"/>
          <a:stretch>
            <a:fillRect/>
          </a:stretch>
        </p:blipFill>
        <p:spPr>
          <a:xfrm>
            <a:off x="425040" y="836712"/>
            <a:ext cx="4734856" cy="444885"/>
          </a:xfrm>
          <a:prstGeom prst="rect">
            <a:avLst/>
          </a:prstGeom>
        </p:spPr>
      </p:pic>
    </p:spTree>
    <p:extLst>
      <p:ext uri="{BB962C8B-B14F-4D97-AF65-F5344CB8AC3E}">
        <p14:creationId xmlns:p14="http://schemas.microsoft.com/office/powerpoint/2010/main" val="226421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4DFD0EDB-0746-3747-9820-5DB7BD9EF0AF}"/>
              </a:ext>
            </a:extLst>
          </p:cNvPr>
          <p:cNvSpPr/>
          <p:nvPr/>
        </p:nvSpPr>
        <p:spPr>
          <a:xfrm>
            <a:off x="1432159" y="1659641"/>
            <a:ext cx="2537903" cy="470115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highlight>
                <a:srgbClr val="808080"/>
              </a:highlight>
            </a:endParaRPr>
          </a:p>
        </p:txBody>
      </p:sp>
      <p:sp>
        <p:nvSpPr>
          <p:cNvPr id="20" name="正方形/長方形 19">
            <a:extLst>
              <a:ext uri="{FF2B5EF4-FFF2-40B4-BE49-F238E27FC236}">
                <a16:creationId xmlns:a16="http://schemas.microsoft.com/office/drawing/2014/main" id="{2604041A-6531-AD4C-A894-0F024B7D4311}"/>
              </a:ext>
            </a:extLst>
          </p:cNvPr>
          <p:cNvSpPr/>
          <p:nvPr/>
        </p:nvSpPr>
        <p:spPr>
          <a:xfrm>
            <a:off x="1432159" y="2214126"/>
            <a:ext cx="2537903" cy="1397614"/>
          </a:xfrm>
          <a:prstGeom prst="rect">
            <a:avLst/>
          </a:prstGeom>
          <a:solidFill>
            <a:srgbClr val="8F0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00"/>
          </a:p>
        </p:txBody>
      </p:sp>
      <p:pic>
        <p:nvPicPr>
          <p:cNvPr id="22" name="図 21">
            <a:extLst>
              <a:ext uri="{FF2B5EF4-FFF2-40B4-BE49-F238E27FC236}">
                <a16:creationId xmlns:a16="http://schemas.microsoft.com/office/drawing/2014/main" id="{517B75D6-3274-ED49-8450-D758DF0F2C52}"/>
              </a:ext>
            </a:extLst>
          </p:cNvPr>
          <p:cNvPicPr>
            <a:picLocks noChangeAspect="1"/>
          </p:cNvPicPr>
          <p:nvPr/>
        </p:nvPicPr>
        <p:blipFill>
          <a:blip r:embed="rId3"/>
          <a:stretch>
            <a:fillRect/>
          </a:stretch>
        </p:blipFill>
        <p:spPr>
          <a:xfrm>
            <a:off x="1450205" y="1589046"/>
            <a:ext cx="2537903" cy="140535"/>
          </a:xfrm>
          <a:prstGeom prst="rect">
            <a:avLst/>
          </a:prstGeom>
        </p:spPr>
      </p:pic>
      <p:sp>
        <p:nvSpPr>
          <p:cNvPr id="28" name="テキスト ボックス 27"/>
          <p:cNvSpPr txBox="1"/>
          <p:nvPr/>
        </p:nvSpPr>
        <p:spPr>
          <a:xfrm>
            <a:off x="335360" y="150835"/>
            <a:ext cx="11426713" cy="830997"/>
          </a:xfrm>
          <a:prstGeom prst="rect">
            <a:avLst/>
          </a:prstGeom>
          <a:noFill/>
        </p:spPr>
        <p:txBody>
          <a:bodyPr wrap="square" rtlCol="0">
            <a:spAutoFit/>
          </a:bodyPr>
          <a:lstStyle/>
          <a:p>
            <a:r>
              <a:rPr lang="ja-JP" altLang="en-US" sz="2400" dirty="0">
                <a:latin typeface="+mj-ea"/>
                <a:ea typeface="+mj-ea"/>
              </a:rPr>
              <a:t>クリエイティブガイドライン</a:t>
            </a:r>
            <a:endParaRPr lang="en-US" altLang="ja-JP" sz="2400" dirty="0">
              <a:latin typeface="+mj-ea"/>
              <a:ea typeface="+mj-ea"/>
            </a:endParaRPr>
          </a:p>
          <a:p>
            <a:r>
              <a:rPr lang="ja-JP" altLang="en-US" sz="2400" dirty="0">
                <a:latin typeface="+mj-ea"/>
              </a:rPr>
              <a:t>演出パターン　</a:t>
            </a:r>
            <a:r>
              <a:rPr lang="en-US" altLang="ja-JP" sz="2400" dirty="0">
                <a:latin typeface="+mj-ea"/>
                <a:ea typeface="+mj-ea"/>
              </a:rPr>
              <a:t>B.</a:t>
            </a:r>
            <a:r>
              <a:rPr lang="ja-JP" altLang="en-US" sz="2400" dirty="0">
                <a:latin typeface="+mj-ea"/>
                <a:ea typeface="+mj-ea"/>
              </a:rPr>
              <a:t>「</a:t>
            </a:r>
            <a:r>
              <a:rPr lang="en-US" altLang="ja-JP" sz="2400" dirty="0">
                <a:latin typeface="+mj-ea"/>
                <a:ea typeface="+mj-ea"/>
              </a:rPr>
              <a:t>16:9</a:t>
            </a:r>
            <a:r>
              <a:rPr lang="ja-JP" altLang="en-US" sz="2400" dirty="0">
                <a:latin typeface="+mj-ea"/>
                <a:ea typeface="+mj-ea"/>
              </a:rPr>
              <a:t>動画＋下部静止画（バナー）」 入稿仕様</a:t>
            </a:r>
          </a:p>
        </p:txBody>
      </p:sp>
      <p:sp>
        <p:nvSpPr>
          <p:cNvPr id="5" name="正方形/長方形 4">
            <a:extLst>
              <a:ext uri="{FF2B5EF4-FFF2-40B4-BE49-F238E27FC236}">
                <a16:creationId xmlns:a16="http://schemas.microsoft.com/office/drawing/2014/main" id="{D93C2C10-F8AD-F044-BB27-4E1262C7832A}"/>
              </a:ext>
            </a:extLst>
          </p:cNvPr>
          <p:cNvSpPr/>
          <p:nvPr/>
        </p:nvSpPr>
        <p:spPr>
          <a:xfrm>
            <a:off x="3003676" y="3395560"/>
            <a:ext cx="261610" cy="369332"/>
          </a:xfrm>
          <a:prstGeom prst="rect">
            <a:avLst/>
          </a:prstGeom>
        </p:spPr>
        <p:txBody>
          <a:bodyPr wrap="none">
            <a:spAutoFit/>
          </a:bodyPr>
          <a:lstStyle/>
          <a:p>
            <a:r>
              <a:rPr lang="ja-JP" altLang="en-US">
                <a:solidFill>
                  <a:srgbClr val="000000"/>
                </a:solidFill>
                <a:latin typeface="メイリオ" panose="020B0604030504040204" pitchFamily="50" charset="-128"/>
                <a:ea typeface="メイリオ" panose="020B0604030504040204" pitchFamily="50" charset="-128"/>
              </a:rPr>
              <a:t> </a:t>
            </a:r>
            <a:endParaRPr lang="ja-JP" altLang="en-US">
              <a:latin typeface="メイリオ" panose="020B0604030504040204" pitchFamily="50" charset="-128"/>
              <a:ea typeface="メイリオ" panose="020B0604030504040204" pitchFamily="50" charset="-128"/>
            </a:endParaRPr>
          </a:p>
        </p:txBody>
      </p:sp>
      <p:sp>
        <p:nvSpPr>
          <p:cNvPr id="13" name="テキスト ボックス 12">
            <a:extLst>
              <a:ext uri="{FF2B5EF4-FFF2-40B4-BE49-F238E27FC236}">
                <a16:creationId xmlns:a16="http://schemas.microsoft.com/office/drawing/2014/main" id="{16813163-E83C-CF49-A329-6C8B481FB279}"/>
              </a:ext>
            </a:extLst>
          </p:cNvPr>
          <p:cNvSpPr txBox="1"/>
          <p:nvPr/>
        </p:nvSpPr>
        <p:spPr>
          <a:xfrm>
            <a:off x="4330602" y="1380527"/>
            <a:ext cx="5452953" cy="461665"/>
          </a:xfrm>
          <a:prstGeom prst="rect">
            <a:avLst/>
          </a:prstGeom>
          <a:noFill/>
        </p:spPr>
        <p:txBody>
          <a:bodyPr wrap="square" rtlCol="0">
            <a:spAutoFit/>
          </a:bodyPr>
          <a:lstStyle/>
          <a:p>
            <a:r>
              <a:rPr lang="en-US" altLang="ja-JP" sz="1200" dirty="0">
                <a:latin typeface="メイリオ" panose="020B0604030504040204" pitchFamily="50" charset="-128"/>
                <a:ea typeface="メイリオ" panose="020B0604030504040204" pitchFamily="50" charset="-128"/>
                <a:cs typeface="メイリオ" panose="020B0604030504040204" pitchFamily="50" charset="-128"/>
              </a:rPr>
              <a:t>&lt;</a:t>
            </a:r>
            <a:r>
              <a:rPr lang="ja-JP" altLang="en-US" sz="1200" dirty="0">
                <a:latin typeface="メイリオ" panose="020B0604030504040204" pitchFamily="50" charset="-128"/>
                <a:ea typeface="メイリオ" panose="020B0604030504040204" pitchFamily="50" charset="-128"/>
                <a:cs typeface="メイリオ" panose="020B0604030504040204" pitchFamily="50" charset="-128"/>
              </a:rPr>
              <a:t>上部に</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Yahoo! JAPAN PR</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企画</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ja-JP" sz="1200" b="1" kern="0" dirty="0">
                <a:latin typeface="メイリオ" panose="020B0604030504040204" pitchFamily="50" charset="-128"/>
                <a:ea typeface="メイリオ" panose="020B0604030504040204" pitchFamily="50" charset="-128"/>
                <a:cs typeface="メイリオ" panose="020B0604030504040204" pitchFamily="50" charset="-128"/>
              </a:rPr>
              <a:t>掲載期間</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　広告主体者</a:t>
            </a:r>
            <a:r>
              <a:rPr lang="ja-JP" altLang="ja-JP" sz="1200" b="1" kern="0" dirty="0">
                <a:latin typeface="メイリオ" panose="020B0604030504040204" pitchFamily="50" charset="-128"/>
                <a:ea typeface="メイリオ" panose="020B0604030504040204" pitchFamily="50" charset="-128"/>
                <a:cs typeface="メイリオ" panose="020B0604030504040204" pitchFamily="50" charset="-128"/>
              </a:rPr>
              <a:t>表記</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提供：○○</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が自動的に表示されます</a:t>
            </a:r>
            <a:r>
              <a:rPr lang="en-US" altLang="ja-JP" sz="1200" dirty="0">
                <a:latin typeface="メイリオ" panose="020B0604030504040204" pitchFamily="50" charset="-128"/>
                <a:ea typeface="メイリオ" panose="020B0604030504040204" pitchFamily="50" charset="-128"/>
                <a:cs typeface="メイリオ" panose="020B0604030504040204" pitchFamily="50" charset="-128"/>
              </a:rPr>
              <a:t>&gt;</a:t>
            </a:r>
            <a:endParaRPr lang="ja-JP" altLang="en-US" sz="12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線吹き出し 2 (枠付き) 13">
            <a:extLst>
              <a:ext uri="{FF2B5EF4-FFF2-40B4-BE49-F238E27FC236}">
                <a16:creationId xmlns:a16="http://schemas.microsoft.com/office/drawing/2014/main" id="{F870369E-74C0-FE40-ADA8-4011538CB021}"/>
              </a:ext>
            </a:extLst>
          </p:cNvPr>
          <p:cNvSpPr/>
          <p:nvPr/>
        </p:nvSpPr>
        <p:spPr>
          <a:xfrm>
            <a:off x="1415480" y="1599740"/>
            <a:ext cx="2670300" cy="144016"/>
          </a:xfrm>
          <a:prstGeom prst="borderCallout2">
            <a:avLst>
              <a:gd name="adj1" fmla="val 14761"/>
              <a:gd name="adj2" fmla="val 51033"/>
              <a:gd name="adj3" fmla="val -103004"/>
              <a:gd name="adj4" fmla="val 79973"/>
              <a:gd name="adj5" fmla="val -84339"/>
              <a:gd name="adj6" fmla="val 10972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6" name="テキスト ボックス 15">
            <a:extLst>
              <a:ext uri="{FF2B5EF4-FFF2-40B4-BE49-F238E27FC236}">
                <a16:creationId xmlns:a16="http://schemas.microsoft.com/office/drawing/2014/main" id="{43F6EE26-0E79-824A-8C97-C62A1E4E2CD8}"/>
              </a:ext>
            </a:extLst>
          </p:cNvPr>
          <p:cNvSpPr txBox="1"/>
          <p:nvPr/>
        </p:nvSpPr>
        <p:spPr>
          <a:xfrm>
            <a:off x="4330602" y="1877850"/>
            <a:ext cx="7200800" cy="276999"/>
          </a:xfrm>
          <a:prstGeom prst="rect">
            <a:avLst/>
          </a:prstGeom>
          <a:noFill/>
        </p:spPr>
        <p:txBody>
          <a:bodyPr wrap="square" rtlCol="0">
            <a:spAutoFit/>
          </a:bodyPr>
          <a:lstStyle/>
          <a:p>
            <a:r>
              <a:rPr lang="ja-JP" altLang="en-US" sz="1200" dirty="0">
                <a:latin typeface="メイリオ" panose="020B0604030504040204" pitchFamily="50" charset="-128"/>
                <a:ea typeface="メイリオ" panose="020B0604030504040204" pitchFamily="50" charset="-128"/>
                <a:cs typeface="メイリオ" panose="020B0604030504040204" pitchFamily="50" charset="-128"/>
              </a:rPr>
              <a:t>自動的に</a:t>
            </a:r>
            <a:r>
              <a:rPr lang="ja-JP" altLang="en-US" sz="1200" dirty="0">
                <a:latin typeface="メイリオ" panose="020B0604030504040204" pitchFamily="50" charset="-128"/>
                <a:ea typeface="メイリオ" panose="020B0604030504040204" pitchFamily="50" charset="-128"/>
              </a:rPr>
              <a:t>上部より</a:t>
            </a:r>
            <a:r>
              <a:rPr lang="en-US" altLang="ja-JP" sz="1200" dirty="0">
                <a:latin typeface="メイリオ" panose="020B0604030504040204" pitchFamily="50" charset="-128"/>
                <a:ea typeface="メイリオ" panose="020B0604030504040204" pitchFamily="50" charset="-128"/>
              </a:rPr>
              <a:t>55</a:t>
            </a:r>
            <a:r>
              <a:rPr lang="en" altLang="ja-JP" sz="1200" dirty="0">
                <a:latin typeface="メイリオ" panose="020B0604030504040204" pitchFamily="50" charset="-128"/>
                <a:ea typeface="メイリオ" panose="020B0604030504040204" pitchFamily="50" charset="-128"/>
              </a:rPr>
              <a:t>px</a:t>
            </a:r>
            <a:r>
              <a:rPr lang="ja-JP" altLang="en-US" sz="1200" dirty="0">
                <a:latin typeface="メイリオ" panose="020B0604030504040204" pitchFamily="50" charset="-128"/>
                <a:ea typeface="メイリオ" panose="020B0604030504040204" pitchFamily="50" charset="-128"/>
              </a:rPr>
              <a:t>下、右端より</a:t>
            </a:r>
            <a:r>
              <a:rPr lang="en-US" altLang="ja-JP" sz="1200" dirty="0">
                <a:latin typeface="メイリオ" panose="020B0604030504040204" pitchFamily="50" charset="-128"/>
                <a:ea typeface="メイリオ" panose="020B0604030504040204" pitchFamily="50" charset="-128"/>
              </a:rPr>
              <a:t>10</a:t>
            </a:r>
            <a:r>
              <a:rPr lang="en" altLang="ja-JP" sz="1200" dirty="0">
                <a:latin typeface="メイリオ" panose="020B0604030504040204" pitchFamily="50" charset="-128"/>
                <a:ea typeface="メイリオ" panose="020B0604030504040204" pitchFamily="50" charset="-128"/>
              </a:rPr>
              <a:t>px</a:t>
            </a:r>
            <a:r>
              <a:rPr lang="ja-JP" altLang="en-US" sz="1200" dirty="0">
                <a:latin typeface="メイリオ" panose="020B0604030504040204" pitchFamily="50" charset="-128"/>
                <a:ea typeface="メイリオ" panose="020B0604030504040204" pitchFamily="50" charset="-128"/>
              </a:rPr>
              <a:t>の位置に、横</a:t>
            </a:r>
            <a:r>
              <a:rPr lang="en-US" altLang="ja-JP" sz="1200" dirty="0">
                <a:latin typeface="メイリオ" panose="020B0604030504040204" pitchFamily="50" charset="-128"/>
                <a:ea typeface="メイリオ" panose="020B0604030504040204" pitchFamily="50" charset="-128"/>
              </a:rPr>
              <a:t>60</a:t>
            </a:r>
            <a:r>
              <a:rPr lang="en" altLang="ja-JP" sz="1200" dirty="0">
                <a:latin typeface="メイリオ" panose="020B0604030504040204" pitchFamily="50" charset="-128"/>
                <a:ea typeface="メイリオ" panose="020B0604030504040204" pitchFamily="50" charset="-128"/>
              </a:rPr>
              <a:t>px </a:t>
            </a:r>
            <a:r>
              <a:rPr lang="ja-JP" altLang="en-US" sz="1200" dirty="0">
                <a:latin typeface="メイリオ" panose="020B0604030504040204" pitchFamily="50" charset="-128"/>
                <a:ea typeface="メイリオ" panose="020B0604030504040204" pitchFamily="50" charset="-128"/>
              </a:rPr>
              <a:t>縦</a:t>
            </a:r>
            <a:r>
              <a:rPr lang="en-US" altLang="ja-JP" sz="1200" dirty="0">
                <a:latin typeface="メイリオ" panose="020B0604030504040204" pitchFamily="50" charset="-128"/>
                <a:ea typeface="メイリオ" panose="020B0604030504040204" pitchFamily="50" charset="-128"/>
              </a:rPr>
              <a:t>30</a:t>
            </a:r>
            <a:r>
              <a:rPr lang="en" altLang="ja-JP" sz="1200" dirty="0">
                <a:latin typeface="メイリオ" panose="020B0604030504040204" pitchFamily="50" charset="-128"/>
                <a:ea typeface="メイリオ" panose="020B0604030504040204" pitchFamily="50" charset="-128"/>
              </a:rPr>
              <a:t>px</a:t>
            </a:r>
            <a:r>
              <a:rPr lang="ja-JP" altLang="en-US" sz="1200" dirty="0">
                <a:latin typeface="メイリオ" panose="020B0604030504040204" pitchFamily="50" charset="-128"/>
                <a:ea typeface="メイリオ" panose="020B0604030504040204" pitchFamily="50" charset="-128"/>
              </a:rPr>
              <a:t>のスキップボタンが配置されます</a:t>
            </a:r>
            <a:endParaRPr lang="ja-JP" altLang="en-US" sz="1200" dirty="0">
              <a:latin typeface="メイリオ" panose="020B0604030504040204" pitchFamily="50" charset="-128"/>
              <a:ea typeface="メイリオ" panose="020B0604030504040204" pitchFamily="50" charset="-128"/>
              <a:cs typeface="メイリオ" panose="020B0604030504040204" pitchFamily="50" charset="-128"/>
            </a:endParaRPr>
          </a:p>
        </p:txBody>
      </p:sp>
      <p:cxnSp>
        <p:nvCxnSpPr>
          <p:cNvPr id="30" name="直線コネクタ 29">
            <a:extLst>
              <a:ext uri="{FF2B5EF4-FFF2-40B4-BE49-F238E27FC236}">
                <a16:creationId xmlns:a16="http://schemas.microsoft.com/office/drawing/2014/main" id="{094601A5-18A3-1C41-B30B-153735500DBC}"/>
              </a:ext>
            </a:extLst>
          </p:cNvPr>
          <p:cNvCxnSpPr>
            <a:cxnSpLocks/>
          </p:cNvCxnSpPr>
          <p:nvPr/>
        </p:nvCxnSpPr>
        <p:spPr>
          <a:xfrm>
            <a:off x="4027810" y="2298491"/>
            <a:ext cx="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graphicFrame>
        <p:nvGraphicFramePr>
          <p:cNvPr id="25" name="表 24">
            <a:extLst>
              <a:ext uri="{FF2B5EF4-FFF2-40B4-BE49-F238E27FC236}">
                <a16:creationId xmlns:a16="http://schemas.microsoft.com/office/drawing/2014/main" id="{757EC282-A430-9347-960C-3E153E69802B}"/>
              </a:ext>
            </a:extLst>
          </p:cNvPr>
          <p:cNvGraphicFramePr>
            <a:graphicFrameLocks noGrp="1"/>
          </p:cNvGraphicFramePr>
          <p:nvPr/>
        </p:nvGraphicFramePr>
        <p:xfrm>
          <a:off x="4512692" y="2784186"/>
          <a:ext cx="7343948" cy="3390429"/>
        </p:xfrm>
        <a:graphic>
          <a:graphicData uri="http://schemas.openxmlformats.org/drawingml/2006/table">
            <a:tbl>
              <a:tblPr firstRow="1" bandRow="1">
                <a:tableStyleId>{2D5ABB26-0587-4C30-8999-92F81FD0307C}</a:tableStyleId>
              </a:tblPr>
              <a:tblGrid>
                <a:gridCol w="1161744">
                  <a:extLst>
                    <a:ext uri="{9D8B030D-6E8A-4147-A177-3AD203B41FA5}">
                      <a16:colId xmlns:a16="http://schemas.microsoft.com/office/drawing/2014/main" val="2602065699"/>
                    </a:ext>
                  </a:extLst>
                </a:gridCol>
                <a:gridCol w="3187234">
                  <a:extLst>
                    <a:ext uri="{9D8B030D-6E8A-4147-A177-3AD203B41FA5}">
                      <a16:colId xmlns:a16="http://schemas.microsoft.com/office/drawing/2014/main" val="2421663902"/>
                    </a:ext>
                  </a:extLst>
                </a:gridCol>
                <a:gridCol w="2994970">
                  <a:extLst>
                    <a:ext uri="{9D8B030D-6E8A-4147-A177-3AD203B41FA5}">
                      <a16:colId xmlns:a16="http://schemas.microsoft.com/office/drawing/2014/main" val="1888171818"/>
                    </a:ext>
                  </a:extLst>
                </a:gridCol>
              </a:tblGrid>
              <a:tr h="280779">
                <a:tc>
                  <a:txBody>
                    <a:bodyPr/>
                    <a:lstStyle/>
                    <a:p>
                      <a:pPr algn="ct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1" dirty="0"/>
                        <a:t>16:9</a:t>
                      </a:r>
                      <a:r>
                        <a:rPr kumimoji="1" lang="ja-JP" altLang="en-US" sz="1400" b="1"/>
                        <a:t>動画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静止画（誘導バナー）</a:t>
                      </a:r>
                      <a:endParaRPr kumimoji="1" lang="en-US" altLang="ja-JP" sz="1400" b="1" dirty="0"/>
                    </a:p>
                    <a:p>
                      <a:pPr algn="ctr"/>
                      <a:r>
                        <a:rPr kumimoji="1" lang="en-US" altLang="ja-JP" sz="1000" b="0" dirty="0"/>
                        <a:t>※</a:t>
                      </a:r>
                      <a:r>
                        <a:rPr kumimoji="1" lang="ja-JP" altLang="en-US" sz="1000" b="0"/>
                        <a:t>誘導バナー以外の静止画を設定することも可</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159947"/>
                  </a:ext>
                </a:extLst>
              </a:tr>
              <a:tr h="1062480">
                <a:tc>
                  <a:txBody>
                    <a:bodyPr/>
                    <a:lstStyle/>
                    <a:p>
                      <a:pPr algn="ctr"/>
                      <a:r>
                        <a:rPr kumimoji="1" lang="ja-JP" altLang="en-US" sz="1200" b="1"/>
                        <a:t>画角</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360px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360px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4506498"/>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容量</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en-US" altLang="ja-JP" sz="1400" dirty="0">
                          <a:latin typeface="+mn-ea"/>
                        </a:rPr>
                        <a:t>30MB</a:t>
                      </a:r>
                      <a:r>
                        <a:rPr lang="ja-JP" altLang="en-US" sz="1400" dirty="0">
                          <a:latin typeface="+mn-ea"/>
                        </a:rPr>
                        <a:t>以内（</a:t>
                      </a:r>
                      <a:r>
                        <a:rPr lang="en-US" altLang="ja-JP" sz="1400" dirty="0">
                          <a:latin typeface="+mn-ea"/>
                        </a:rPr>
                        <a:t>mp4</a:t>
                      </a:r>
                      <a:r>
                        <a:rPr lang="ja-JP" altLang="en-US" sz="1400" dirty="0">
                          <a:latin typeface="+mn-ea"/>
                        </a:rPr>
                        <a:t>形式）</a:t>
                      </a:r>
                      <a:endParaRPr lang="en-US" altLang="ja-JP" sz="1400" dirty="0">
                        <a:latin typeface="+mn-ea"/>
                      </a:endParaRPr>
                    </a:p>
                    <a:p>
                      <a:pPr algn="ctr"/>
                      <a:r>
                        <a:rPr kumimoji="1" lang="en-US" altLang="ja-JP" sz="1000" b="0" dirty="0">
                          <a:solidFill>
                            <a:srgbClr val="FF0000"/>
                          </a:solidFill>
                        </a:rPr>
                        <a:t>※</a:t>
                      </a:r>
                      <a:r>
                        <a:rPr kumimoji="1" lang="ja-JP" altLang="en-US" sz="1000" b="0" dirty="0">
                          <a:solidFill>
                            <a:srgbClr val="FF0000"/>
                          </a:solidFill>
                        </a:rPr>
                        <a:t>配信時は</a:t>
                      </a:r>
                      <a:r>
                        <a:rPr kumimoji="1" lang="en-US" altLang="ja-JP" sz="1000" b="0" dirty="0">
                          <a:solidFill>
                            <a:srgbClr val="FF0000"/>
                          </a:solidFill>
                        </a:rPr>
                        <a:t>5MB</a:t>
                      </a:r>
                      <a:r>
                        <a:rPr kumimoji="1" lang="ja-JP" altLang="en-US" sz="1000" b="0" dirty="0">
                          <a:solidFill>
                            <a:srgbClr val="FF0000"/>
                          </a:solidFill>
                        </a:rPr>
                        <a:t>程度に圧縮するため画質が劣化する可能性があります</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solidFill>
                            <a:schemeClr val="tx1"/>
                          </a:solidFill>
                        </a:rPr>
                        <a:t>200KB</a:t>
                      </a:r>
                      <a:r>
                        <a:rPr kumimoji="1" lang="ja-JP" altLang="en-US" sz="1400" b="0">
                          <a:solidFill>
                            <a:schemeClr val="tx1"/>
                          </a:solidFill>
                        </a:rPr>
                        <a:t>以内</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4150737"/>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動画秒数</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a:latin typeface="+mn-ea"/>
                        </a:rPr>
                        <a:t>最短</a:t>
                      </a:r>
                      <a:r>
                        <a:rPr lang="en-US" altLang="ja-JP" sz="1400" dirty="0">
                          <a:latin typeface="+mn-ea"/>
                        </a:rPr>
                        <a:t>6</a:t>
                      </a:r>
                      <a:r>
                        <a:rPr lang="ja-JP" altLang="en-US" sz="1400">
                          <a:latin typeface="+mn-ea"/>
                        </a:rPr>
                        <a:t>秒</a:t>
                      </a:r>
                      <a:r>
                        <a:rPr lang="en-US" altLang="ja-JP" sz="1400" dirty="0">
                          <a:latin typeface="+mn-ea"/>
                        </a:rPr>
                        <a:t>〜</a:t>
                      </a:r>
                      <a:r>
                        <a:rPr lang="ja-JP" altLang="en-US" sz="1400">
                          <a:latin typeface="+mn-ea"/>
                        </a:rPr>
                        <a:t>最長</a:t>
                      </a:r>
                      <a:r>
                        <a:rPr lang="en-US" altLang="ja-JP" sz="1400" dirty="0">
                          <a:latin typeface="+mn-ea"/>
                        </a:rPr>
                        <a:t>15</a:t>
                      </a:r>
                      <a:r>
                        <a:rPr lang="ja-JP" altLang="en-US" sz="1400">
                          <a:latin typeface="+mn-ea"/>
                        </a:rPr>
                        <a:t>秒（推奨</a:t>
                      </a:r>
                      <a:r>
                        <a:rPr lang="en-US" altLang="ja-JP" sz="1400" dirty="0">
                          <a:latin typeface="+mn-ea"/>
                        </a:rPr>
                        <a:t>10</a:t>
                      </a:r>
                      <a:r>
                        <a:rPr lang="ja-JP" altLang="en-US" sz="1400">
                          <a:latin typeface="+mn-ea"/>
                        </a:rPr>
                        <a:t>秒）</a:t>
                      </a:r>
                      <a:endParaRPr kumimoji="1" lang="ja-JP" altLang="en-US" sz="1400" b="1"/>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1267613"/>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latin typeface="+mn-ea"/>
                        </a:rPr>
                        <a:t>動画</a:t>
                      </a:r>
                      <a:r>
                        <a:rPr lang="en-US" altLang="ja-JP" sz="1200" b="1" dirty="0">
                          <a:latin typeface="+mn-ea"/>
                        </a:rPr>
                        <a:t>fps</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推奨</a:t>
                      </a:r>
                      <a:r>
                        <a:rPr lang="en-US" altLang="ja-JP" sz="1400" dirty="0">
                          <a:latin typeface="+mn-ea"/>
                        </a:rPr>
                        <a:t>30fps</a:t>
                      </a: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4102052"/>
                  </a:ext>
                </a:extLst>
              </a:tr>
            </a:tbl>
          </a:graphicData>
        </a:graphic>
      </p:graphicFrame>
      <p:sp>
        <p:nvSpPr>
          <p:cNvPr id="33" name="正方形/長方形 32">
            <a:extLst>
              <a:ext uri="{FF2B5EF4-FFF2-40B4-BE49-F238E27FC236}">
                <a16:creationId xmlns:a16="http://schemas.microsoft.com/office/drawing/2014/main" id="{17FA0F38-7F04-9F41-9322-BE7775CD6CA4}"/>
              </a:ext>
            </a:extLst>
          </p:cNvPr>
          <p:cNvSpPr/>
          <p:nvPr/>
        </p:nvSpPr>
        <p:spPr>
          <a:xfrm>
            <a:off x="4439816" y="2432649"/>
            <a:ext cx="1653293" cy="338554"/>
          </a:xfrm>
          <a:prstGeom prst="rect">
            <a:avLst/>
          </a:prstGeom>
        </p:spPr>
        <p:txBody>
          <a:bodyPr wrap="square">
            <a:spAutoFit/>
          </a:bodyPr>
          <a:lstStyle/>
          <a:p>
            <a:r>
              <a:rPr lang="ja-JP" altLang="en-US" sz="1600" b="1">
                <a:latin typeface="メイリオ" panose="020B0604030504040204" pitchFamily="50" charset="-128"/>
                <a:ea typeface="メイリオ" panose="020B0604030504040204" pitchFamily="50" charset="-128"/>
              </a:rPr>
              <a:t>入稿仕様</a:t>
            </a:r>
            <a:endParaRPr lang="en-US" altLang="ja-JP" sz="1600" b="1" dirty="0">
              <a:latin typeface="メイリオ" panose="020B0604030504040204" pitchFamily="50" charset="-128"/>
              <a:ea typeface="メイリオ" panose="020B0604030504040204" pitchFamily="50" charset="-128"/>
            </a:endParaRPr>
          </a:p>
        </p:txBody>
      </p:sp>
      <p:pic>
        <p:nvPicPr>
          <p:cNvPr id="23" name="図 22">
            <a:extLst>
              <a:ext uri="{FF2B5EF4-FFF2-40B4-BE49-F238E27FC236}">
                <a16:creationId xmlns:a16="http://schemas.microsoft.com/office/drawing/2014/main" id="{47B6DDAB-5953-A849-B871-948003798242}"/>
              </a:ext>
            </a:extLst>
          </p:cNvPr>
          <p:cNvPicPr>
            <a:picLocks noChangeAspect="1"/>
          </p:cNvPicPr>
          <p:nvPr/>
        </p:nvPicPr>
        <p:blipFill>
          <a:blip r:embed="rId4"/>
          <a:stretch>
            <a:fillRect/>
          </a:stretch>
        </p:blipFill>
        <p:spPr>
          <a:xfrm>
            <a:off x="3445419" y="1815526"/>
            <a:ext cx="452510" cy="226255"/>
          </a:xfrm>
          <a:prstGeom prst="rect">
            <a:avLst/>
          </a:prstGeom>
        </p:spPr>
      </p:pic>
      <p:sp>
        <p:nvSpPr>
          <p:cNvPr id="26" name="テキスト ボックス 25">
            <a:extLst>
              <a:ext uri="{FF2B5EF4-FFF2-40B4-BE49-F238E27FC236}">
                <a16:creationId xmlns:a16="http://schemas.microsoft.com/office/drawing/2014/main" id="{35A8A832-1198-0948-894C-56C4A6C1E65F}"/>
              </a:ext>
            </a:extLst>
          </p:cNvPr>
          <p:cNvSpPr txBox="1"/>
          <p:nvPr/>
        </p:nvSpPr>
        <p:spPr>
          <a:xfrm>
            <a:off x="2250316" y="2835547"/>
            <a:ext cx="1176331" cy="323165"/>
          </a:xfrm>
          <a:prstGeom prst="rect">
            <a:avLst/>
          </a:prstGeom>
          <a:noFill/>
        </p:spPr>
        <p:txBody>
          <a:bodyPr wrap="square" rtlCol="0">
            <a:spAutoFit/>
          </a:bodyPr>
          <a:lstStyle/>
          <a:p>
            <a:r>
              <a:rPr lang="en-US" altLang="ja-JP" sz="1500" b="1" dirty="0">
                <a:solidFill>
                  <a:schemeClr val="bg1"/>
                </a:solidFill>
                <a:latin typeface="メイリオ" panose="020B0604030504040204" pitchFamily="50" charset="-128"/>
                <a:ea typeface="メイリオ" panose="020B0604030504040204" pitchFamily="50" charset="-128"/>
              </a:rPr>
              <a:t>16:9</a:t>
            </a:r>
            <a:r>
              <a:rPr lang="ja-JP" altLang="en-US" sz="1500" b="1">
                <a:solidFill>
                  <a:schemeClr val="bg1"/>
                </a:solidFill>
                <a:latin typeface="メイリオ" panose="020B0604030504040204" pitchFamily="50" charset="-128"/>
                <a:ea typeface="メイリオ" panose="020B0604030504040204" pitchFamily="50" charset="-128"/>
              </a:rPr>
              <a:t>動画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sp>
        <p:nvSpPr>
          <p:cNvPr id="15" name="線吹き出し 2 (枠付き) 14">
            <a:extLst>
              <a:ext uri="{FF2B5EF4-FFF2-40B4-BE49-F238E27FC236}">
                <a16:creationId xmlns:a16="http://schemas.microsoft.com/office/drawing/2014/main" id="{BCE41BEA-4543-CE4D-80DB-E8656D375C94}"/>
              </a:ext>
            </a:extLst>
          </p:cNvPr>
          <p:cNvSpPr/>
          <p:nvPr/>
        </p:nvSpPr>
        <p:spPr>
          <a:xfrm>
            <a:off x="3426649" y="1794435"/>
            <a:ext cx="524039" cy="268435"/>
          </a:xfrm>
          <a:prstGeom prst="borderCallout2">
            <a:avLst>
              <a:gd name="adj1" fmla="val 39673"/>
              <a:gd name="adj2" fmla="val 98835"/>
              <a:gd name="adj3" fmla="val 42490"/>
              <a:gd name="adj4" fmla="val 137007"/>
              <a:gd name="adj5" fmla="val 82668"/>
              <a:gd name="adj6" fmla="val 17537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9" name="正方形/長方形 18">
            <a:extLst>
              <a:ext uri="{FF2B5EF4-FFF2-40B4-BE49-F238E27FC236}">
                <a16:creationId xmlns:a16="http://schemas.microsoft.com/office/drawing/2014/main" id="{594DFDCA-A811-674A-86AC-A03575A1A588}"/>
              </a:ext>
            </a:extLst>
          </p:cNvPr>
          <p:cNvSpPr/>
          <p:nvPr/>
        </p:nvSpPr>
        <p:spPr>
          <a:xfrm>
            <a:off x="1432159" y="3611739"/>
            <a:ext cx="2537903" cy="139761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ボックス 23">
            <a:extLst>
              <a:ext uri="{FF2B5EF4-FFF2-40B4-BE49-F238E27FC236}">
                <a16:creationId xmlns:a16="http://schemas.microsoft.com/office/drawing/2014/main" id="{6A4859BD-D7CA-6C45-A3D9-B8EE0938E16F}"/>
              </a:ext>
            </a:extLst>
          </p:cNvPr>
          <p:cNvSpPr txBox="1"/>
          <p:nvPr/>
        </p:nvSpPr>
        <p:spPr>
          <a:xfrm>
            <a:off x="2038401" y="4107241"/>
            <a:ext cx="1600159" cy="553998"/>
          </a:xfrm>
          <a:prstGeom prst="rect">
            <a:avLst/>
          </a:prstGeom>
          <a:noFill/>
        </p:spPr>
        <p:txBody>
          <a:bodyPr wrap="square" rtlCol="0">
            <a:spAutoFit/>
          </a:bodyPr>
          <a:lstStyle/>
          <a:p>
            <a:pPr algn="ctr"/>
            <a:r>
              <a:rPr lang="ja-JP" altLang="en-US" sz="1500" b="1">
                <a:solidFill>
                  <a:schemeClr val="bg1"/>
                </a:solidFill>
                <a:latin typeface="メイリオ" panose="020B0604030504040204" pitchFamily="50" charset="-128"/>
                <a:ea typeface="メイリオ" panose="020B0604030504040204" pitchFamily="50" charset="-128"/>
              </a:rPr>
              <a:t>静止画</a:t>
            </a:r>
            <a:endParaRPr lang="en-US" altLang="ja-JP" sz="1500" b="1" dirty="0">
              <a:solidFill>
                <a:schemeClr val="bg1"/>
              </a:solidFill>
              <a:latin typeface="メイリオ" panose="020B0604030504040204" pitchFamily="50" charset="-128"/>
              <a:ea typeface="メイリオ" panose="020B0604030504040204" pitchFamily="50" charset="-128"/>
            </a:endParaRPr>
          </a:p>
          <a:p>
            <a:pPr algn="ctr"/>
            <a:r>
              <a:rPr lang="ja-JP" altLang="en-US" sz="1500" b="1">
                <a:solidFill>
                  <a:schemeClr val="bg1"/>
                </a:solidFill>
                <a:latin typeface="メイリオ" panose="020B0604030504040204" pitchFamily="50" charset="-128"/>
                <a:ea typeface="メイリオ" panose="020B0604030504040204" pitchFamily="50" charset="-128"/>
              </a:rPr>
              <a:t>（誘導バナー）</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sp>
        <p:nvSpPr>
          <p:cNvPr id="27" name="テキスト ボックス 26">
            <a:extLst>
              <a:ext uri="{FF2B5EF4-FFF2-40B4-BE49-F238E27FC236}">
                <a16:creationId xmlns:a16="http://schemas.microsoft.com/office/drawing/2014/main" id="{470D0BB6-FFA5-2847-A7D6-20593CEDF131}"/>
              </a:ext>
            </a:extLst>
          </p:cNvPr>
          <p:cNvSpPr txBox="1"/>
          <p:nvPr/>
        </p:nvSpPr>
        <p:spPr>
          <a:xfrm>
            <a:off x="245763" y="6536377"/>
            <a:ext cx="4616202" cy="276999"/>
          </a:xfrm>
          <a:prstGeom prst="rect">
            <a:avLst/>
          </a:prstGeom>
          <a:noFill/>
        </p:spPr>
        <p:txBody>
          <a:bodyPr wrap="square" rtlCol="0">
            <a:spAutoFit/>
          </a:bodyPr>
          <a:lstStyle/>
          <a:p>
            <a:r>
              <a:rPr lang="ja-JP" altLang="en-US" sz="1200">
                <a:latin typeface="Meiryo" panose="020B0604030504040204" pitchFamily="34" charset="-128"/>
                <a:ea typeface="Meiryo" panose="020B0604030504040204" pitchFamily="34" charset="-128"/>
                <a:cs typeface="メイリオ" panose="020B0604030504040204" pitchFamily="50" charset="-128"/>
              </a:rPr>
              <a:t>オプションで余白部分の背景色を</a:t>
            </a:r>
            <a:r>
              <a:rPr lang="en-US" altLang="ja-JP" sz="1200" dirty="0">
                <a:latin typeface="Meiryo" panose="020B0604030504040204" pitchFamily="34" charset="-128"/>
                <a:ea typeface="Meiryo" panose="020B0604030504040204" pitchFamily="34" charset="-128"/>
                <a:cs typeface="メイリオ" panose="020B0604030504040204" pitchFamily="50" charset="-128"/>
              </a:rPr>
              <a:t>16</a:t>
            </a:r>
            <a:r>
              <a:rPr lang="ja-JP" altLang="en-US" sz="1200">
                <a:latin typeface="Meiryo" panose="020B0604030504040204" pitchFamily="34" charset="-128"/>
                <a:ea typeface="Meiryo" panose="020B0604030504040204" pitchFamily="34" charset="-128"/>
                <a:cs typeface="メイリオ" panose="020B0604030504040204" pitchFamily="50" charset="-128"/>
              </a:rPr>
              <a:t>進数で指定いただけます</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cxnSp>
        <p:nvCxnSpPr>
          <p:cNvPr id="29" name="直線コネクタ 28">
            <a:extLst>
              <a:ext uri="{FF2B5EF4-FFF2-40B4-BE49-F238E27FC236}">
                <a16:creationId xmlns:a16="http://schemas.microsoft.com/office/drawing/2014/main" id="{4CC585BF-55D0-DE4C-9A4D-991F30C1D907}"/>
              </a:ext>
            </a:extLst>
          </p:cNvPr>
          <p:cNvCxnSpPr>
            <a:cxnSpLocks/>
          </p:cNvCxnSpPr>
          <p:nvPr/>
        </p:nvCxnSpPr>
        <p:spPr>
          <a:xfrm flipV="1">
            <a:off x="551384" y="1973227"/>
            <a:ext cx="1380660" cy="4398752"/>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1CA81DEC-FEF2-CD42-B11D-2DE80A2876CB}"/>
              </a:ext>
            </a:extLst>
          </p:cNvPr>
          <p:cNvCxnSpPr>
            <a:cxnSpLocks/>
          </p:cNvCxnSpPr>
          <p:nvPr/>
        </p:nvCxnSpPr>
        <p:spPr>
          <a:xfrm flipV="1">
            <a:off x="551384" y="5799127"/>
            <a:ext cx="1261776" cy="572851"/>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id="{CC2AE881-A7DA-F244-B806-D3360682CA95}"/>
              </a:ext>
            </a:extLst>
          </p:cNvPr>
          <p:cNvCxnSpPr>
            <a:cxnSpLocks/>
          </p:cNvCxnSpPr>
          <p:nvPr/>
        </p:nvCxnSpPr>
        <p:spPr>
          <a:xfrm>
            <a:off x="1924245" y="2214126"/>
            <a:ext cx="0" cy="136610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5" name="テキスト ボックス 34">
            <a:extLst>
              <a:ext uri="{FF2B5EF4-FFF2-40B4-BE49-F238E27FC236}">
                <a16:creationId xmlns:a16="http://schemas.microsoft.com/office/drawing/2014/main" id="{0153BDFF-5BCC-B547-80A3-F1EFBAAAA960}"/>
              </a:ext>
            </a:extLst>
          </p:cNvPr>
          <p:cNvSpPr txBox="1"/>
          <p:nvPr/>
        </p:nvSpPr>
        <p:spPr>
          <a:xfrm>
            <a:off x="1450205" y="3167699"/>
            <a:ext cx="1116849" cy="276999"/>
          </a:xfrm>
          <a:prstGeom prst="rect">
            <a:avLst/>
          </a:prstGeom>
          <a:solidFill>
            <a:srgbClr val="8F0006"/>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360px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36" name="直線コネクタ 35">
            <a:extLst>
              <a:ext uri="{FF2B5EF4-FFF2-40B4-BE49-F238E27FC236}">
                <a16:creationId xmlns:a16="http://schemas.microsoft.com/office/drawing/2014/main" id="{E17F9C4E-BA94-7A4A-9271-22CC51D3E1F3}"/>
              </a:ext>
            </a:extLst>
          </p:cNvPr>
          <p:cNvCxnSpPr>
            <a:cxnSpLocks/>
          </p:cNvCxnSpPr>
          <p:nvPr/>
        </p:nvCxnSpPr>
        <p:spPr>
          <a:xfrm>
            <a:off x="1425148" y="2492896"/>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7" name="テキスト ボックス 36">
            <a:extLst>
              <a:ext uri="{FF2B5EF4-FFF2-40B4-BE49-F238E27FC236}">
                <a16:creationId xmlns:a16="http://schemas.microsoft.com/office/drawing/2014/main" id="{D04AC3B6-86CA-5A4A-BA35-8DE968439CBD}"/>
              </a:ext>
            </a:extLst>
          </p:cNvPr>
          <p:cNvSpPr txBox="1"/>
          <p:nvPr/>
        </p:nvSpPr>
        <p:spPr>
          <a:xfrm>
            <a:off x="2265130" y="2284684"/>
            <a:ext cx="987963" cy="276999"/>
          </a:xfrm>
          <a:prstGeom prst="rect">
            <a:avLst/>
          </a:prstGeom>
          <a:solidFill>
            <a:srgbClr val="8F0006"/>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39" name="直線コネクタ 38">
            <a:extLst>
              <a:ext uri="{FF2B5EF4-FFF2-40B4-BE49-F238E27FC236}">
                <a16:creationId xmlns:a16="http://schemas.microsoft.com/office/drawing/2014/main" id="{B7E285E6-D9D3-9748-8F39-9125EBCC3A1B}"/>
              </a:ext>
            </a:extLst>
          </p:cNvPr>
          <p:cNvCxnSpPr>
            <a:cxnSpLocks/>
          </p:cNvCxnSpPr>
          <p:nvPr/>
        </p:nvCxnSpPr>
        <p:spPr>
          <a:xfrm>
            <a:off x="1931256" y="3625022"/>
            <a:ext cx="0" cy="136610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0" name="テキスト ボックス 39">
            <a:extLst>
              <a:ext uri="{FF2B5EF4-FFF2-40B4-BE49-F238E27FC236}">
                <a16:creationId xmlns:a16="http://schemas.microsoft.com/office/drawing/2014/main" id="{3C3B5743-CC19-2B4F-A4F7-F6C29F5B4ED9}"/>
              </a:ext>
            </a:extLst>
          </p:cNvPr>
          <p:cNvSpPr txBox="1"/>
          <p:nvPr/>
        </p:nvSpPr>
        <p:spPr>
          <a:xfrm>
            <a:off x="1457216" y="4578595"/>
            <a:ext cx="1116849" cy="276999"/>
          </a:xfrm>
          <a:prstGeom prst="rect">
            <a:avLst/>
          </a:prstGeom>
          <a:solidFill>
            <a:srgbClr val="C00000"/>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360px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41" name="直線コネクタ 40">
            <a:extLst>
              <a:ext uri="{FF2B5EF4-FFF2-40B4-BE49-F238E27FC236}">
                <a16:creationId xmlns:a16="http://schemas.microsoft.com/office/drawing/2014/main" id="{4B68075F-AA64-9A44-9F1F-E95B8CF482F9}"/>
              </a:ext>
            </a:extLst>
          </p:cNvPr>
          <p:cNvCxnSpPr>
            <a:cxnSpLocks/>
          </p:cNvCxnSpPr>
          <p:nvPr/>
        </p:nvCxnSpPr>
        <p:spPr>
          <a:xfrm>
            <a:off x="1432159" y="3814149"/>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2" name="テキスト ボックス 41">
            <a:extLst>
              <a:ext uri="{FF2B5EF4-FFF2-40B4-BE49-F238E27FC236}">
                <a16:creationId xmlns:a16="http://schemas.microsoft.com/office/drawing/2014/main" id="{46015EA2-2AD8-DC49-8E13-E6B67201E6B6}"/>
              </a:ext>
            </a:extLst>
          </p:cNvPr>
          <p:cNvSpPr txBox="1"/>
          <p:nvPr/>
        </p:nvSpPr>
        <p:spPr>
          <a:xfrm>
            <a:off x="2272141" y="3695580"/>
            <a:ext cx="987963" cy="276999"/>
          </a:xfrm>
          <a:prstGeom prst="rect">
            <a:avLst/>
          </a:prstGeom>
          <a:solidFill>
            <a:srgbClr val="C00000"/>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44" name="スライド番号プレースホルダー 4">
            <a:extLst>
              <a:ext uri="{FF2B5EF4-FFF2-40B4-BE49-F238E27FC236}">
                <a16:creationId xmlns:a16="http://schemas.microsoft.com/office/drawing/2014/main" id="{C1AEFF26-8C51-5847-96C9-EFACD7A9A085}"/>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16</a:t>
            </a:fld>
            <a:endParaRPr kumimoji="1" lang="ja-JP" altLang="en-US"/>
          </a:p>
        </p:txBody>
      </p:sp>
      <p:sp>
        <p:nvSpPr>
          <p:cNvPr id="32" name="テキスト ボックス 31">
            <a:extLst>
              <a:ext uri="{FF2B5EF4-FFF2-40B4-BE49-F238E27FC236}">
                <a16:creationId xmlns:a16="http://schemas.microsoft.com/office/drawing/2014/main" id="{93017460-A16A-5F42-9B65-8E132C0986FE}"/>
              </a:ext>
            </a:extLst>
          </p:cNvPr>
          <p:cNvSpPr txBox="1"/>
          <p:nvPr/>
        </p:nvSpPr>
        <p:spPr>
          <a:xfrm>
            <a:off x="4303148" y="2079516"/>
            <a:ext cx="2279172"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rgbClr val="FF0000"/>
                </a:solidFill>
                <a:effectLst/>
                <a:uLnTx/>
                <a:uFillTx/>
              </a:rPr>
              <a:t>※</a:t>
            </a:r>
            <a:r>
              <a:rPr kumimoji="0" lang="ja-JP" altLang="en-US" sz="1400" b="0" i="0" u="none" strike="noStrike" kern="0" cap="none" spc="0" normalizeH="0" baseline="0" noProof="0" dirty="0">
                <a:ln>
                  <a:noFill/>
                </a:ln>
                <a:solidFill>
                  <a:srgbClr val="FF0000"/>
                </a:solidFill>
                <a:effectLst/>
                <a:uLnTx/>
                <a:uFillTx/>
              </a:rPr>
              <a:t>音声はでません</a:t>
            </a:r>
          </a:p>
        </p:txBody>
      </p:sp>
      <p:pic>
        <p:nvPicPr>
          <p:cNvPr id="4" name="図 3">
            <a:extLst>
              <a:ext uri="{FF2B5EF4-FFF2-40B4-BE49-F238E27FC236}">
                <a16:creationId xmlns:a16="http://schemas.microsoft.com/office/drawing/2014/main" id="{72195F02-1EC7-14EB-C8AF-CBF4AE271BEF}"/>
              </a:ext>
            </a:extLst>
          </p:cNvPr>
          <p:cNvPicPr>
            <a:picLocks noChangeAspect="1"/>
          </p:cNvPicPr>
          <p:nvPr/>
        </p:nvPicPr>
        <p:blipFill>
          <a:blip r:embed="rId5"/>
          <a:stretch>
            <a:fillRect/>
          </a:stretch>
        </p:blipFill>
        <p:spPr>
          <a:xfrm>
            <a:off x="425040" y="859623"/>
            <a:ext cx="4734856" cy="444885"/>
          </a:xfrm>
          <a:prstGeom prst="rect">
            <a:avLst/>
          </a:prstGeom>
        </p:spPr>
      </p:pic>
    </p:spTree>
    <p:extLst>
      <p:ext uri="{BB962C8B-B14F-4D97-AF65-F5344CB8AC3E}">
        <p14:creationId xmlns:p14="http://schemas.microsoft.com/office/powerpoint/2010/main" val="1264172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正方形/長方形 38">
            <a:extLst>
              <a:ext uri="{FF2B5EF4-FFF2-40B4-BE49-F238E27FC236}">
                <a16:creationId xmlns:a16="http://schemas.microsoft.com/office/drawing/2014/main" id="{192D5747-C441-DF49-91D3-8AF35D48A1A2}"/>
              </a:ext>
            </a:extLst>
          </p:cNvPr>
          <p:cNvSpPr>
            <a:spLocks noChangeAspect="1"/>
          </p:cNvSpPr>
          <p:nvPr/>
        </p:nvSpPr>
        <p:spPr>
          <a:xfrm>
            <a:off x="1280175" y="1809193"/>
            <a:ext cx="2449092" cy="4809521"/>
          </a:xfrm>
          <a:prstGeom prst="rect">
            <a:avLst/>
          </a:prstGeom>
          <a:solidFill>
            <a:srgbClr val="8F0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8" name="テキスト ボックス 27"/>
          <p:cNvSpPr txBox="1"/>
          <p:nvPr/>
        </p:nvSpPr>
        <p:spPr>
          <a:xfrm>
            <a:off x="357919" y="149731"/>
            <a:ext cx="9352059" cy="830997"/>
          </a:xfrm>
          <a:prstGeom prst="rect">
            <a:avLst/>
          </a:prstGeom>
          <a:noFill/>
        </p:spPr>
        <p:txBody>
          <a:bodyPr wrap="square" rtlCol="0">
            <a:spAutoFit/>
          </a:bodyPr>
          <a:lstStyle/>
          <a:p>
            <a:r>
              <a:rPr lang="ja-JP" altLang="en-US" sz="2400" dirty="0">
                <a:latin typeface="+mj-ea"/>
                <a:ea typeface="+mj-ea"/>
              </a:rPr>
              <a:t>クリエイティブガイドライン</a:t>
            </a:r>
            <a:endParaRPr lang="en-US" altLang="ja-JP" sz="2400" dirty="0">
              <a:latin typeface="+mj-ea"/>
              <a:ea typeface="+mj-ea"/>
            </a:endParaRPr>
          </a:p>
          <a:p>
            <a:r>
              <a:rPr lang="ja-JP" altLang="en-US" sz="2400" dirty="0">
                <a:latin typeface="+mj-ea"/>
              </a:rPr>
              <a:t>演出パターン</a:t>
            </a:r>
            <a:r>
              <a:rPr lang="ja-JP" altLang="en-US" sz="2400" dirty="0">
                <a:latin typeface="+mj-ea"/>
                <a:ea typeface="+mj-ea"/>
              </a:rPr>
              <a:t>　</a:t>
            </a:r>
            <a:r>
              <a:rPr lang="en-US" altLang="ja-JP" sz="2400" dirty="0">
                <a:latin typeface="+mj-ea"/>
                <a:ea typeface="+mj-ea"/>
              </a:rPr>
              <a:t>C.</a:t>
            </a:r>
            <a:r>
              <a:rPr lang="ja-JP" altLang="en-US" sz="2400" dirty="0">
                <a:latin typeface="+mj-ea"/>
                <a:ea typeface="+mj-ea"/>
              </a:rPr>
              <a:t>「縦長動画」 入稿仕様</a:t>
            </a:r>
          </a:p>
        </p:txBody>
      </p:sp>
      <p:sp>
        <p:nvSpPr>
          <p:cNvPr id="5" name="正方形/長方形 4">
            <a:extLst>
              <a:ext uri="{FF2B5EF4-FFF2-40B4-BE49-F238E27FC236}">
                <a16:creationId xmlns:a16="http://schemas.microsoft.com/office/drawing/2014/main" id="{D93C2C10-F8AD-F044-BB27-4E1262C7832A}"/>
              </a:ext>
            </a:extLst>
          </p:cNvPr>
          <p:cNvSpPr/>
          <p:nvPr/>
        </p:nvSpPr>
        <p:spPr>
          <a:xfrm>
            <a:off x="3779861" y="3780577"/>
            <a:ext cx="261610" cy="369332"/>
          </a:xfrm>
          <a:prstGeom prst="rect">
            <a:avLst/>
          </a:prstGeom>
        </p:spPr>
        <p:txBody>
          <a:bodyPr wrap="none">
            <a:spAutoFit/>
          </a:bodyPr>
          <a:lstStyle/>
          <a:p>
            <a:r>
              <a:rPr lang="ja-JP" altLang="en-US">
                <a:solidFill>
                  <a:srgbClr val="000000"/>
                </a:solidFill>
                <a:latin typeface="Meiryo" panose="020B0604030504040204" pitchFamily="34" charset="-128"/>
                <a:ea typeface="Meiryo" panose="020B0604030504040204" pitchFamily="34" charset="-128"/>
              </a:rPr>
              <a:t> </a:t>
            </a:r>
            <a:endParaRPr lang="ja-JP" altLang="en-US">
              <a:latin typeface="Meiryo" panose="020B0604030504040204" pitchFamily="34" charset="-128"/>
              <a:ea typeface="Meiryo" panose="020B0604030504040204" pitchFamily="34" charset="-128"/>
            </a:endParaRPr>
          </a:p>
        </p:txBody>
      </p:sp>
      <p:sp>
        <p:nvSpPr>
          <p:cNvPr id="27" name="テキスト ボックス 26">
            <a:extLst>
              <a:ext uri="{FF2B5EF4-FFF2-40B4-BE49-F238E27FC236}">
                <a16:creationId xmlns:a16="http://schemas.microsoft.com/office/drawing/2014/main" id="{1B9E1C24-3C18-6547-B576-9FC14CB8E8A7}"/>
              </a:ext>
            </a:extLst>
          </p:cNvPr>
          <p:cNvSpPr txBox="1"/>
          <p:nvPr/>
        </p:nvSpPr>
        <p:spPr>
          <a:xfrm>
            <a:off x="1256569" y="1439063"/>
            <a:ext cx="1895510" cy="338554"/>
          </a:xfrm>
          <a:prstGeom prst="rect">
            <a:avLst/>
          </a:prstGeom>
          <a:noFill/>
        </p:spPr>
        <p:txBody>
          <a:bodyPr wrap="square" rtlCol="0">
            <a:spAutoFit/>
          </a:bodyPr>
          <a:lstStyle/>
          <a:p>
            <a:r>
              <a:rPr lang="ja-JP" altLang="en-US" sz="1600" b="1" dirty="0">
                <a:latin typeface="Meiryo" panose="020B0604030504040204" pitchFamily="34" charset="-128"/>
                <a:ea typeface="Meiryo" panose="020B0604030504040204" pitchFamily="34" charset="-128"/>
              </a:rPr>
              <a:t>演出</a:t>
            </a:r>
            <a:r>
              <a:rPr lang="en-US" altLang="ja-JP" sz="1600" b="1" dirty="0">
                <a:latin typeface="Meiryo" panose="020B0604030504040204" pitchFamily="34" charset="-128"/>
                <a:ea typeface="Meiryo" panose="020B0604030504040204" pitchFamily="34" charset="-128"/>
              </a:rPr>
              <a:t>(</a:t>
            </a:r>
            <a:r>
              <a:rPr lang="ja-JP" altLang="en-US" sz="1600" b="1" dirty="0">
                <a:latin typeface="Meiryo" panose="020B0604030504040204" pitchFamily="34" charset="-128"/>
                <a:ea typeface="Meiryo" panose="020B0604030504040204" pitchFamily="34" charset="-128"/>
              </a:rPr>
              <a:t>縦長</a:t>
            </a:r>
            <a:r>
              <a:rPr lang="en-US" altLang="ja-JP" sz="1600" b="1" dirty="0">
                <a:latin typeface="Meiryo" panose="020B0604030504040204" pitchFamily="34" charset="-128"/>
                <a:ea typeface="Meiryo" panose="020B0604030504040204" pitchFamily="34" charset="-128"/>
              </a:rPr>
              <a:t>)</a:t>
            </a:r>
            <a:r>
              <a:rPr lang="ja-JP" altLang="en-US" sz="1600" b="1" dirty="0">
                <a:latin typeface="Meiryo" panose="020B0604030504040204" pitchFamily="34" charset="-128"/>
                <a:ea typeface="Meiryo" panose="020B0604030504040204" pitchFamily="34" charset="-128"/>
              </a:rPr>
              <a:t>動画</a:t>
            </a:r>
          </a:p>
        </p:txBody>
      </p:sp>
      <p:sp>
        <p:nvSpPr>
          <p:cNvPr id="13" name="テキスト ボックス 12">
            <a:extLst>
              <a:ext uri="{FF2B5EF4-FFF2-40B4-BE49-F238E27FC236}">
                <a16:creationId xmlns:a16="http://schemas.microsoft.com/office/drawing/2014/main" id="{16813163-E83C-CF49-A329-6C8B481FB279}"/>
              </a:ext>
            </a:extLst>
          </p:cNvPr>
          <p:cNvSpPr txBox="1"/>
          <p:nvPr/>
        </p:nvSpPr>
        <p:spPr>
          <a:xfrm>
            <a:off x="4221440" y="1454846"/>
            <a:ext cx="5452953" cy="461665"/>
          </a:xfrm>
          <a:prstGeom prst="rect">
            <a:avLst/>
          </a:prstGeom>
          <a:noFill/>
        </p:spPr>
        <p:txBody>
          <a:bodyPr wrap="square" rtlCol="0">
            <a:spAutoFit/>
          </a:bodyPr>
          <a:lstStyle/>
          <a:p>
            <a:r>
              <a:rPr lang="en-US" altLang="ja-JP" sz="1200" dirty="0">
                <a:latin typeface="Meiryo" panose="020B0604030504040204" pitchFamily="34" charset="-128"/>
                <a:ea typeface="Meiryo" panose="020B0604030504040204" pitchFamily="34" charset="-128"/>
                <a:cs typeface="メイリオ" panose="020B0604030504040204" pitchFamily="50" charset="-128"/>
              </a:rPr>
              <a:t>&lt;</a:t>
            </a:r>
            <a:r>
              <a:rPr lang="ja-JP" altLang="en-US" sz="1200" dirty="0">
                <a:latin typeface="Meiryo" panose="020B0604030504040204" pitchFamily="34" charset="-128"/>
                <a:ea typeface="Meiryo" panose="020B0604030504040204" pitchFamily="34" charset="-128"/>
                <a:cs typeface="メイリオ" panose="020B0604030504040204" pitchFamily="50" charset="-128"/>
              </a:rPr>
              <a:t>上部に</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企画</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掲載期間</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広告主体者</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表記</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提供：○○</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latin typeface="Meiryo" panose="020B0604030504040204" pitchFamily="34" charset="-128"/>
                <a:ea typeface="Meiryo" panose="020B0604030504040204" pitchFamily="34" charset="-128"/>
                <a:cs typeface="メイリオ" panose="020B0604030504040204" pitchFamily="50" charset="-128"/>
              </a:rPr>
              <a:t>が自動的に表示されます</a:t>
            </a:r>
            <a:r>
              <a:rPr lang="en-US" altLang="ja-JP" sz="1200" dirty="0">
                <a:latin typeface="Meiryo" panose="020B0604030504040204" pitchFamily="34" charset="-128"/>
                <a:ea typeface="Meiryo" panose="020B0604030504040204" pitchFamily="34" charset="-128"/>
                <a:cs typeface="メイリオ" panose="020B0604030504040204" pitchFamily="50" charset="-128"/>
              </a:rPr>
              <a:t>&gt;</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sp>
        <p:nvSpPr>
          <p:cNvPr id="14" name="線吹き出し 2 (枠付き) 13">
            <a:extLst>
              <a:ext uri="{FF2B5EF4-FFF2-40B4-BE49-F238E27FC236}">
                <a16:creationId xmlns:a16="http://schemas.microsoft.com/office/drawing/2014/main" id="{F870369E-74C0-FE40-ADA8-4011538CB021}"/>
              </a:ext>
            </a:extLst>
          </p:cNvPr>
          <p:cNvSpPr/>
          <p:nvPr/>
        </p:nvSpPr>
        <p:spPr>
          <a:xfrm>
            <a:off x="1249342" y="1882626"/>
            <a:ext cx="2670300" cy="144016"/>
          </a:xfrm>
          <a:prstGeom prst="borderCallout2">
            <a:avLst>
              <a:gd name="adj1" fmla="val 14761"/>
              <a:gd name="adj2" fmla="val 51033"/>
              <a:gd name="adj3" fmla="val -124168"/>
              <a:gd name="adj4" fmla="val 78261"/>
              <a:gd name="adj5" fmla="val -105504"/>
              <a:gd name="adj6" fmla="val 114285"/>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5" name="線吹き出し 2 (枠付き) 14">
            <a:extLst>
              <a:ext uri="{FF2B5EF4-FFF2-40B4-BE49-F238E27FC236}">
                <a16:creationId xmlns:a16="http://schemas.microsoft.com/office/drawing/2014/main" id="{BCE41BEA-4543-CE4D-80DB-E8656D375C94}"/>
              </a:ext>
            </a:extLst>
          </p:cNvPr>
          <p:cNvSpPr/>
          <p:nvPr/>
        </p:nvSpPr>
        <p:spPr>
          <a:xfrm>
            <a:off x="3241188" y="2106017"/>
            <a:ext cx="524039" cy="268435"/>
          </a:xfrm>
          <a:prstGeom prst="borderCallout2">
            <a:avLst>
              <a:gd name="adj1" fmla="val 39673"/>
              <a:gd name="adj2" fmla="val 98835"/>
              <a:gd name="adj3" fmla="val 42490"/>
              <a:gd name="adj4" fmla="val 137007"/>
              <a:gd name="adj5" fmla="val 82668"/>
              <a:gd name="adj6" fmla="val 17537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6" name="テキスト ボックス 15">
            <a:extLst>
              <a:ext uri="{FF2B5EF4-FFF2-40B4-BE49-F238E27FC236}">
                <a16:creationId xmlns:a16="http://schemas.microsoft.com/office/drawing/2014/main" id="{43F6EE26-0E79-824A-8C97-C62A1E4E2CD8}"/>
              </a:ext>
            </a:extLst>
          </p:cNvPr>
          <p:cNvSpPr txBox="1"/>
          <p:nvPr/>
        </p:nvSpPr>
        <p:spPr>
          <a:xfrm>
            <a:off x="4221440" y="1850601"/>
            <a:ext cx="6290024" cy="461665"/>
          </a:xfrm>
          <a:prstGeom prst="rect">
            <a:avLst/>
          </a:prstGeom>
          <a:noFill/>
        </p:spPr>
        <p:txBody>
          <a:bodyPr wrap="square" rtlCol="0">
            <a:spAutoFit/>
          </a:bodyPr>
          <a:lstStyle/>
          <a:p>
            <a:r>
              <a:rPr lang="ja-JP" altLang="en-US" sz="1200" dirty="0">
                <a:latin typeface="Meiryo" panose="020B0604030504040204" pitchFamily="34" charset="-128"/>
                <a:ea typeface="Meiryo" panose="020B0604030504040204" pitchFamily="34" charset="-128"/>
                <a:cs typeface="メイリオ" panose="020B0604030504040204" pitchFamily="50" charset="-128"/>
              </a:rPr>
              <a:t>自動的にスキップボタンが表示されるためこの位置には必須要素を配置しないでください</a:t>
            </a:r>
            <a:endParaRPr lang="en-US" altLang="ja-JP" sz="1200" dirty="0">
              <a:latin typeface="Meiryo" panose="020B0604030504040204" pitchFamily="34" charset="-128"/>
              <a:ea typeface="Meiryo" panose="020B0604030504040204" pitchFamily="34" charset="-128"/>
              <a:cs typeface="メイリオ" panose="020B0604030504040204" pitchFamily="50" charset="-128"/>
            </a:endParaRPr>
          </a:p>
          <a:p>
            <a:r>
              <a:rPr lang="ja-JP" altLang="en-US" sz="1200" dirty="0">
                <a:latin typeface="Meiryo" panose="020B0604030504040204" pitchFamily="34" charset="-128"/>
                <a:ea typeface="Meiryo" panose="020B0604030504040204" pitchFamily="34" charset="-128"/>
              </a:rPr>
              <a:t>上部より</a:t>
            </a:r>
            <a:r>
              <a:rPr lang="en-US" altLang="ja-JP" sz="1200" dirty="0">
                <a:latin typeface="Meiryo" panose="020B0604030504040204" pitchFamily="34" charset="-128"/>
                <a:ea typeface="Meiryo" panose="020B0604030504040204" pitchFamily="34" charset="-128"/>
              </a:rPr>
              <a:t>55</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下、右端より</a:t>
            </a:r>
            <a:r>
              <a:rPr lang="en-US" altLang="ja-JP" sz="1200" dirty="0">
                <a:latin typeface="Meiryo" panose="020B0604030504040204" pitchFamily="34" charset="-128"/>
                <a:ea typeface="Meiryo" panose="020B0604030504040204" pitchFamily="34" charset="-128"/>
              </a:rPr>
              <a:t>10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の位置に、横</a:t>
            </a:r>
            <a:r>
              <a:rPr lang="en-US" altLang="ja-JP" sz="1200" dirty="0">
                <a:latin typeface="Meiryo" panose="020B0604030504040204" pitchFamily="34" charset="-128"/>
                <a:ea typeface="Meiryo" panose="020B0604030504040204" pitchFamily="34" charset="-128"/>
              </a:rPr>
              <a:t>60</a:t>
            </a:r>
            <a:r>
              <a:rPr lang="en" altLang="ja-JP" sz="1200" dirty="0">
                <a:latin typeface="Meiryo" panose="020B0604030504040204" pitchFamily="34" charset="-128"/>
                <a:ea typeface="Meiryo" panose="020B0604030504040204" pitchFamily="34" charset="-128"/>
              </a:rPr>
              <a:t>px </a:t>
            </a:r>
            <a:r>
              <a:rPr lang="ja-JP" altLang="en-US" sz="1200" dirty="0">
                <a:latin typeface="Meiryo" panose="020B0604030504040204" pitchFamily="34" charset="-128"/>
                <a:ea typeface="Meiryo" panose="020B0604030504040204" pitchFamily="34" charset="-128"/>
              </a:rPr>
              <a:t>縦</a:t>
            </a:r>
            <a:r>
              <a:rPr lang="en-US" altLang="ja-JP" sz="1200" dirty="0">
                <a:latin typeface="Meiryo" panose="020B0604030504040204" pitchFamily="34" charset="-128"/>
                <a:ea typeface="Meiryo" panose="020B0604030504040204" pitchFamily="34" charset="-128"/>
              </a:rPr>
              <a:t>30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のボタンが配置されます</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cxnSp>
        <p:nvCxnSpPr>
          <p:cNvPr id="30" name="直線コネクタ 29">
            <a:extLst>
              <a:ext uri="{FF2B5EF4-FFF2-40B4-BE49-F238E27FC236}">
                <a16:creationId xmlns:a16="http://schemas.microsoft.com/office/drawing/2014/main" id="{094601A5-18A3-1C41-B30B-153735500DBC}"/>
              </a:ext>
            </a:extLst>
          </p:cNvPr>
          <p:cNvCxnSpPr>
            <a:cxnSpLocks/>
          </p:cNvCxnSpPr>
          <p:nvPr/>
        </p:nvCxnSpPr>
        <p:spPr>
          <a:xfrm>
            <a:off x="4201837" y="2593865"/>
            <a:ext cx="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graphicFrame>
        <p:nvGraphicFramePr>
          <p:cNvPr id="25" name="表 24">
            <a:extLst>
              <a:ext uri="{FF2B5EF4-FFF2-40B4-BE49-F238E27FC236}">
                <a16:creationId xmlns:a16="http://schemas.microsoft.com/office/drawing/2014/main" id="{757EC282-A430-9347-960C-3E153E69802B}"/>
              </a:ext>
            </a:extLst>
          </p:cNvPr>
          <p:cNvGraphicFramePr>
            <a:graphicFrameLocks noGrp="1"/>
          </p:cNvGraphicFramePr>
          <p:nvPr/>
        </p:nvGraphicFramePr>
        <p:xfrm>
          <a:off x="4431790" y="2933907"/>
          <a:ext cx="6444877" cy="2871357"/>
        </p:xfrm>
        <a:graphic>
          <a:graphicData uri="http://schemas.openxmlformats.org/drawingml/2006/table">
            <a:tbl>
              <a:tblPr firstRow="1" bandRow="1">
                <a:tableStyleId>{2D5ABB26-0587-4C30-8999-92F81FD0307C}</a:tableStyleId>
              </a:tblPr>
              <a:tblGrid>
                <a:gridCol w="1903745">
                  <a:extLst>
                    <a:ext uri="{9D8B030D-6E8A-4147-A177-3AD203B41FA5}">
                      <a16:colId xmlns:a16="http://schemas.microsoft.com/office/drawing/2014/main" val="2602065699"/>
                    </a:ext>
                  </a:extLst>
                </a:gridCol>
                <a:gridCol w="4541132">
                  <a:extLst>
                    <a:ext uri="{9D8B030D-6E8A-4147-A177-3AD203B41FA5}">
                      <a16:colId xmlns:a16="http://schemas.microsoft.com/office/drawing/2014/main" val="2421663902"/>
                    </a:ext>
                  </a:extLst>
                </a:gridCol>
              </a:tblGrid>
              <a:tr h="280779">
                <a:tc>
                  <a:txBody>
                    <a:bodyPr/>
                    <a:lstStyle/>
                    <a:p>
                      <a:pPr algn="ct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縦長動画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159947"/>
                  </a:ext>
                </a:extLst>
              </a:tr>
              <a:tr h="695808">
                <a:tc>
                  <a:txBody>
                    <a:bodyPr/>
                    <a:lstStyle/>
                    <a:p>
                      <a:pPr algn="ctr"/>
                      <a:r>
                        <a:rPr kumimoji="1" lang="ja-JP" altLang="en-US" sz="1200" b="1"/>
                        <a:t>画角</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1284px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4506498"/>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動画容量</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en-US" altLang="ja-JP" sz="1400" dirty="0">
                          <a:latin typeface="+mn-ea"/>
                        </a:rPr>
                        <a:t>30MB</a:t>
                      </a:r>
                      <a:r>
                        <a:rPr lang="ja-JP" altLang="en-US" sz="1400" dirty="0">
                          <a:latin typeface="+mn-ea"/>
                        </a:rPr>
                        <a:t>以内（</a:t>
                      </a:r>
                      <a:r>
                        <a:rPr lang="en-US" altLang="ja-JP" sz="1400" dirty="0">
                          <a:latin typeface="+mn-ea"/>
                        </a:rPr>
                        <a:t>mp4</a:t>
                      </a:r>
                      <a:r>
                        <a:rPr lang="ja-JP" altLang="en-US" sz="1400" dirty="0">
                          <a:latin typeface="+mn-ea"/>
                        </a:rPr>
                        <a:t>形式）</a:t>
                      </a:r>
                      <a:endParaRPr lang="en-US" altLang="ja-JP" sz="1400" dirty="0">
                        <a:latin typeface="+mn-ea"/>
                      </a:endParaRPr>
                    </a:p>
                    <a:p>
                      <a:pPr algn="ctr"/>
                      <a:r>
                        <a:rPr kumimoji="1" lang="en-US" altLang="ja-JP" sz="1000" b="0" dirty="0">
                          <a:solidFill>
                            <a:srgbClr val="FF0000"/>
                          </a:solidFill>
                        </a:rPr>
                        <a:t>※</a:t>
                      </a:r>
                      <a:r>
                        <a:rPr kumimoji="1" lang="ja-JP" altLang="en-US" sz="1000" b="0" dirty="0">
                          <a:solidFill>
                            <a:srgbClr val="FF0000"/>
                          </a:solidFill>
                        </a:rPr>
                        <a:t>配信時は</a:t>
                      </a:r>
                      <a:r>
                        <a:rPr kumimoji="1" lang="en-US" altLang="ja-JP" sz="1000" b="0" dirty="0">
                          <a:solidFill>
                            <a:srgbClr val="FF0000"/>
                          </a:solidFill>
                        </a:rPr>
                        <a:t>5MB</a:t>
                      </a:r>
                      <a:r>
                        <a:rPr kumimoji="1" lang="ja-JP" altLang="en-US" sz="1000" b="0" dirty="0">
                          <a:solidFill>
                            <a:srgbClr val="FF0000"/>
                          </a:solidFill>
                        </a:rPr>
                        <a:t>程度に圧縮するため画質が劣化する可能性があります</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4150737"/>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動画秒数</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a:latin typeface="+mn-ea"/>
                        </a:rPr>
                        <a:t>最短</a:t>
                      </a:r>
                      <a:r>
                        <a:rPr lang="en-US" altLang="ja-JP" sz="1400" dirty="0">
                          <a:latin typeface="+mn-ea"/>
                        </a:rPr>
                        <a:t>6</a:t>
                      </a:r>
                      <a:r>
                        <a:rPr lang="ja-JP" altLang="en-US" sz="1400">
                          <a:latin typeface="+mn-ea"/>
                        </a:rPr>
                        <a:t>秒</a:t>
                      </a:r>
                      <a:r>
                        <a:rPr lang="en-US" altLang="ja-JP" sz="1400" dirty="0">
                          <a:latin typeface="+mn-ea"/>
                        </a:rPr>
                        <a:t>〜</a:t>
                      </a:r>
                      <a:r>
                        <a:rPr lang="ja-JP" altLang="en-US" sz="1400">
                          <a:latin typeface="+mn-ea"/>
                        </a:rPr>
                        <a:t>最長</a:t>
                      </a:r>
                      <a:r>
                        <a:rPr lang="en-US" altLang="ja-JP" sz="1400" dirty="0">
                          <a:latin typeface="+mn-ea"/>
                        </a:rPr>
                        <a:t>15</a:t>
                      </a:r>
                      <a:r>
                        <a:rPr lang="ja-JP" altLang="en-US" sz="1400">
                          <a:latin typeface="+mn-ea"/>
                        </a:rPr>
                        <a:t>秒（推奨</a:t>
                      </a:r>
                      <a:r>
                        <a:rPr lang="en-US" altLang="ja-JP" sz="1400" dirty="0">
                          <a:latin typeface="+mn-ea"/>
                        </a:rPr>
                        <a:t>10</a:t>
                      </a:r>
                      <a:r>
                        <a:rPr lang="ja-JP" altLang="en-US" sz="1400">
                          <a:latin typeface="+mn-ea"/>
                        </a:rPr>
                        <a:t>秒）</a:t>
                      </a:r>
                      <a:endParaRPr kumimoji="1" lang="ja-JP" altLang="en-US" sz="1400" b="1"/>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1267613"/>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latin typeface="+mn-ea"/>
                        </a:rPr>
                        <a:t>動画</a:t>
                      </a:r>
                      <a:r>
                        <a:rPr lang="en-US" altLang="ja-JP" sz="1200" b="1" dirty="0">
                          <a:latin typeface="+mn-ea"/>
                        </a:rPr>
                        <a:t>fps</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推奨</a:t>
                      </a:r>
                      <a:r>
                        <a:rPr lang="en-US" altLang="ja-JP" sz="1400" dirty="0">
                          <a:latin typeface="+mn-ea"/>
                        </a:rPr>
                        <a:t>30fps</a:t>
                      </a: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4102052"/>
                  </a:ext>
                </a:extLst>
              </a:tr>
            </a:tbl>
          </a:graphicData>
        </a:graphic>
      </p:graphicFrame>
      <p:sp>
        <p:nvSpPr>
          <p:cNvPr id="33" name="正方形/長方形 32">
            <a:extLst>
              <a:ext uri="{FF2B5EF4-FFF2-40B4-BE49-F238E27FC236}">
                <a16:creationId xmlns:a16="http://schemas.microsoft.com/office/drawing/2014/main" id="{17FA0F38-7F04-9F41-9322-BE7775CD6CA4}"/>
              </a:ext>
            </a:extLst>
          </p:cNvPr>
          <p:cNvSpPr/>
          <p:nvPr/>
        </p:nvSpPr>
        <p:spPr>
          <a:xfrm>
            <a:off x="4410451" y="2600442"/>
            <a:ext cx="1083392" cy="338554"/>
          </a:xfrm>
          <a:prstGeom prst="rect">
            <a:avLst/>
          </a:prstGeom>
        </p:spPr>
        <p:txBody>
          <a:bodyPr wrap="square">
            <a:spAutoFit/>
          </a:bodyPr>
          <a:lstStyle/>
          <a:p>
            <a:r>
              <a:rPr lang="ja-JP" altLang="en-US" sz="1600" b="1" dirty="0">
                <a:latin typeface="Meiryo" panose="020B0604030504040204" pitchFamily="34" charset="-128"/>
                <a:ea typeface="Meiryo" panose="020B0604030504040204" pitchFamily="34" charset="-128"/>
              </a:rPr>
              <a:t>入稿仕様</a:t>
            </a:r>
            <a:endParaRPr lang="en-US" altLang="ja-JP" sz="1600" b="1" dirty="0">
              <a:latin typeface="Meiryo" panose="020B0604030504040204" pitchFamily="34" charset="-128"/>
              <a:ea typeface="Meiryo" panose="020B0604030504040204" pitchFamily="34" charset="-128"/>
            </a:endParaRPr>
          </a:p>
        </p:txBody>
      </p:sp>
      <p:pic>
        <p:nvPicPr>
          <p:cNvPr id="3" name="図 2">
            <a:extLst>
              <a:ext uri="{FF2B5EF4-FFF2-40B4-BE49-F238E27FC236}">
                <a16:creationId xmlns:a16="http://schemas.microsoft.com/office/drawing/2014/main" id="{29902E6C-87FB-4440-8134-6B9C3B13D95C}"/>
              </a:ext>
            </a:extLst>
          </p:cNvPr>
          <p:cNvPicPr>
            <a:picLocks noChangeAspect="1"/>
          </p:cNvPicPr>
          <p:nvPr/>
        </p:nvPicPr>
        <p:blipFill>
          <a:blip r:embed="rId3"/>
          <a:stretch>
            <a:fillRect/>
          </a:stretch>
        </p:blipFill>
        <p:spPr>
          <a:xfrm>
            <a:off x="1267388" y="1884420"/>
            <a:ext cx="2537903" cy="140535"/>
          </a:xfrm>
          <a:prstGeom prst="rect">
            <a:avLst/>
          </a:prstGeom>
        </p:spPr>
      </p:pic>
      <p:pic>
        <p:nvPicPr>
          <p:cNvPr id="10" name="図 9">
            <a:extLst>
              <a:ext uri="{FF2B5EF4-FFF2-40B4-BE49-F238E27FC236}">
                <a16:creationId xmlns:a16="http://schemas.microsoft.com/office/drawing/2014/main" id="{F0E8C258-FBED-5F41-B1A2-1881974BB3C2}"/>
              </a:ext>
            </a:extLst>
          </p:cNvPr>
          <p:cNvPicPr>
            <a:picLocks noChangeAspect="1"/>
          </p:cNvPicPr>
          <p:nvPr/>
        </p:nvPicPr>
        <p:blipFill>
          <a:blip r:embed="rId4"/>
          <a:stretch>
            <a:fillRect/>
          </a:stretch>
        </p:blipFill>
        <p:spPr>
          <a:xfrm>
            <a:off x="3262602" y="2110900"/>
            <a:ext cx="452510" cy="226255"/>
          </a:xfrm>
          <a:prstGeom prst="rect">
            <a:avLst/>
          </a:prstGeom>
        </p:spPr>
      </p:pic>
      <p:sp>
        <p:nvSpPr>
          <p:cNvPr id="6" name="テキスト ボックス 5">
            <a:extLst>
              <a:ext uri="{FF2B5EF4-FFF2-40B4-BE49-F238E27FC236}">
                <a16:creationId xmlns:a16="http://schemas.microsoft.com/office/drawing/2014/main" id="{A984341E-ABC4-1049-B540-A91939644D62}"/>
              </a:ext>
            </a:extLst>
          </p:cNvPr>
          <p:cNvSpPr txBox="1"/>
          <p:nvPr/>
        </p:nvSpPr>
        <p:spPr>
          <a:xfrm>
            <a:off x="4410451" y="5827234"/>
            <a:ext cx="7106433" cy="830997"/>
          </a:xfrm>
          <a:prstGeom prst="rect">
            <a:avLst/>
          </a:prstGeom>
          <a:noFill/>
        </p:spPr>
        <p:txBody>
          <a:bodyPr wrap="none" rtlCol="0">
            <a:spAutoFit/>
          </a:bodyPr>
          <a:lstStyle/>
          <a:p>
            <a:r>
              <a:rPr lang="en-US" altLang="ja-JP" sz="1600" dirty="0">
                <a:solidFill>
                  <a:srgbClr val="FF0000"/>
                </a:solidFill>
                <a:latin typeface="+mn-ea"/>
              </a:rPr>
              <a:t>【</a:t>
            </a:r>
            <a:r>
              <a:rPr lang="ja-JP" altLang="en-US" sz="1600" dirty="0">
                <a:solidFill>
                  <a:srgbClr val="FF0000"/>
                </a:solidFill>
                <a:latin typeface="+mn-ea"/>
              </a:rPr>
              <a:t>注意事項</a:t>
            </a:r>
            <a:r>
              <a:rPr lang="en-US" altLang="ja-JP" sz="1600" dirty="0">
                <a:solidFill>
                  <a:srgbClr val="FF0000"/>
                </a:solidFill>
                <a:latin typeface="+mn-ea"/>
              </a:rPr>
              <a:t>】</a:t>
            </a:r>
            <a:r>
              <a:rPr lang="ja-JP" altLang="en-US" sz="1600" dirty="0">
                <a:solidFill>
                  <a:srgbClr val="FF0000"/>
                </a:solidFill>
                <a:latin typeface="+mn-ea"/>
              </a:rPr>
              <a:t>縦</a:t>
            </a:r>
            <a:r>
              <a:rPr lang="en-US" altLang="ja-JP" sz="1600" dirty="0">
                <a:solidFill>
                  <a:srgbClr val="FF0000"/>
                </a:solidFill>
                <a:latin typeface="+mn-ea"/>
              </a:rPr>
              <a:t>890px</a:t>
            </a:r>
            <a:r>
              <a:rPr lang="ja-JP" altLang="en-US" sz="1600" dirty="0">
                <a:solidFill>
                  <a:srgbClr val="FF0000"/>
                </a:solidFill>
                <a:latin typeface="+mn-ea"/>
              </a:rPr>
              <a:t>を超えるとデバイスにより見切れることがあります。</a:t>
            </a:r>
            <a:endParaRPr lang="en-US" altLang="ja-JP" sz="1600" dirty="0">
              <a:solidFill>
                <a:srgbClr val="FF0000"/>
              </a:solidFill>
              <a:latin typeface="+mn-ea"/>
            </a:endParaRPr>
          </a:p>
          <a:p>
            <a:r>
              <a:rPr lang="ja-JP" altLang="en-US" sz="1600" dirty="0">
                <a:solidFill>
                  <a:srgbClr val="FF0000"/>
                </a:solidFill>
                <a:latin typeface="+mn-ea"/>
              </a:rPr>
              <a:t>ロゴや商品などの必須要素は縦</a:t>
            </a:r>
            <a:r>
              <a:rPr lang="en-US" altLang="ja-JP" sz="1600" dirty="0">
                <a:solidFill>
                  <a:srgbClr val="FF0000"/>
                </a:solidFill>
                <a:latin typeface="+mn-ea"/>
              </a:rPr>
              <a:t>890px</a:t>
            </a:r>
            <a:r>
              <a:rPr lang="ja-JP" altLang="en-US" sz="1600" dirty="0">
                <a:solidFill>
                  <a:srgbClr val="FF0000"/>
                </a:solidFill>
                <a:latin typeface="+mn-ea"/>
              </a:rPr>
              <a:t>以内に収めてください</a:t>
            </a:r>
            <a:endParaRPr lang="en-US" altLang="ja-JP" sz="1600" dirty="0">
              <a:latin typeface="+mn-ea"/>
            </a:endParaRPr>
          </a:p>
          <a:p>
            <a:endParaRPr kumimoji="1" lang="ja-JP" altLang="en-US" sz="1600" dirty="0"/>
          </a:p>
        </p:txBody>
      </p:sp>
      <p:cxnSp>
        <p:nvCxnSpPr>
          <p:cNvPr id="8" name="直線コネクタ 7">
            <a:extLst>
              <a:ext uri="{FF2B5EF4-FFF2-40B4-BE49-F238E27FC236}">
                <a16:creationId xmlns:a16="http://schemas.microsoft.com/office/drawing/2014/main" id="{DFCB59BA-D964-A346-89C0-31C12B0B9807}"/>
              </a:ext>
            </a:extLst>
          </p:cNvPr>
          <p:cNvCxnSpPr>
            <a:cxnSpLocks/>
          </p:cNvCxnSpPr>
          <p:nvPr/>
        </p:nvCxnSpPr>
        <p:spPr>
          <a:xfrm>
            <a:off x="1696324" y="1809193"/>
            <a:ext cx="0" cy="5004183"/>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6" name="テキスト ボックス 25">
            <a:extLst>
              <a:ext uri="{FF2B5EF4-FFF2-40B4-BE49-F238E27FC236}">
                <a16:creationId xmlns:a16="http://schemas.microsoft.com/office/drawing/2014/main" id="{CBECB232-50D4-CC49-848D-33D3468EF48C}"/>
              </a:ext>
            </a:extLst>
          </p:cNvPr>
          <p:cNvSpPr txBox="1"/>
          <p:nvPr/>
        </p:nvSpPr>
        <p:spPr>
          <a:xfrm>
            <a:off x="1252497" y="4469581"/>
            <a:ext cx="1116849" cy="276999"/>
          </a:xfrm>
          <a:prstGeom prst="rect">
            <a:avLst/>
          </a:prstGeom>
          <a:solidFill>
            <a:srgbClr val="8F0006"/>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1284px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29" name="直線コネクタ 28">
            <a:extLst>
              <a:ext uri="{FF2B5EF4-FFF2-40B4-BE49-F238E27FC236}">
                <a16:creationId xmlns:a16="http://schemas.microsoft.com/office/drawing/2014/main" id="{22097793-6A36-CE4A-977C-B045A42DD4B2}"/>
              </a:ext>
            </a:extLst>
          </p:cNvPr>
          <p:cNvCxnSpPr>
            <a:cxnSpLocks/>
          </p:cNvCxnSpPr>
          <p:nvPr/>
        </p:nvCxnSpPr>
        <p:spPr>
          <a:xfrm>
            <a:off x="1197227" y="2654584"/>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2" name="テキスト ボックス 41">
            <a:extLst>
              <a:ext uri="{FF2B5EF4-FFF2-40B4-BE49-F238E27FC236}">
                <a16:creationId xmlns:a16="http://schemas.microsoft.com/office/drawing/2014/main" id="{17EEB225-8E08-074C-827C-CD64CCBC65FC}"/>
              </a:ext>
            </a:extLst>
          </p:cNvPr>
          <p:cNvSpPr txBox="1"/>
          <p:nvPr/>
        </p:nvSpPr>
        <p:spPr>
          <a:xfrm>
            <a:off x="1947522" y="2520582"/>
            <a:ext cx="1116849" cy="276999"/>
          </a:xfrm>
          <a:prstGeom prst="rect">
            <a:avLst/>
          </a:prstGeom>
          <a:solidFill>
            <a:srgbClr val="8F0006"/>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34" name="スライド番号プレースホルダー 4">
            <a:extLst>
              <a:ext uri="{FF2B5EF4-FFF2-40B4-BE49-F238E27FC236}">
                <a16:creationId xmlns:a16="http://schemas.microsoft.com/office/drawing/2014/main" id="{F6C438F7-87AA-FD49-A1A3-1D3DD65B3C18}"/>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17</a:t>
            </a:fld>
            <a:endParaRPr kumimoji="1" lang="ja-JP" altLang="en-US"/>
          </a:p>
        </p:txBody>
      </p:sp>
      <p:sp>
        <p:nvSpPr>
          <p:cNvPr id="22" name="テキスト ボックス 21">
            <a:extLst>
              <a:ext uri="{FF2B5EF4-FFF2-40B4-BE49-F238E27FC236}">
                <a16:creationId xmlns:a16="http://schemas.microsoft.com/office/drawing/2014/main" id="{93017460-A16A-5F42-9B65-8E132C0986FE}"/>
              </a:ext>
            </a:extLst>
          </p:cNvPr>
          <p:cNvSpPr txBox="1"/>
          <p:nvPr/>
        </p:nvSpPr>
        <p:spPr>
          <a:xfrm>
            <a:off x="4229799" y="2261490"/>
            <a:ext cx="2279172"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rgbClr val="FF0000"/>
                </a:solidFill>
                <a:effectLst/>
                <a:uLnTx/>
                <a:uFillTx/>
              </a:rPr>
              <a:t>※</a:t>
            </a:r>
            <a:r>
              <a:rPr kumimoji="0" lang="ja-JP" altLang="en-US" sz="1400" b="0" i="0" u="none" strike="noStrike" kern="0" cap="none" spc="0" normalizeH="0" baseline="0" noProof="0" dirty="0">
                <a:ln>
                  <a:noFill/>
                </a:ln>
                <a:solidFill>
                  <a:srgbClr val="FF0000"/>
                </a:solidFill>
                <a:effectLst/>
                <a:uLnTx/>
                <a:uFillTx/>
              </a:rPr>
              <a:t>音声はでません</a:t>
            </a:r>
          </a:p>
        </p:txBody>
      </p:sp>
      <p:pic>
        <p:nvPicPr>
          <p:cNvPr id="7" name="図 6">
            <a:extLst>
              <a:ext uri="{FF2B5EF4-FFF2-40B4-BE49-F238E27FC236}">
                <a16:creationId xmlns:a16="http://schemas.microsoft.com/office/drawing/2014/main" id="{DC3D6D92-B88A-5453-F148-885BACB75785}"/>
              </a:ext>
            </a:extLst>
          </p:cNvPr>
          <p:cNvPicPr>
            <a:picLocks noChangeAspect="1"/>
          </p:cNvPicPr>
          <p:nvPr/>
        </p:nvPicPr>
        <p:blipFill>
          <a:blip r:embed="rId5"/>
          <a:stretch>
            <a:fillRect/>
          </a:stretch>
        </p:blipFill>
        <p:spPr>
          <a:xfrm>
            <a:off x="407368" y="970273"/>
            <a:ext cx="4734856" cy="444885"/>
          </a:xfrm>
          <a:prstGeom prst="rect">
            <a:avLst/>
          </a:prstGeom>
        </p:spPr>
      </p:pic>
    </p:spTree>
    <p:extLst>
      <p:ext uri="{BB962C8B-B14F-4D97-AF65-F5344CB8AC3E}">
        <p14:creationId xmlns:p14="http://schemas.microsoft.com/office/powerpoint/2010/main" val="1488735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誘導広告上の表記ガイドライン</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18</a:t>
            </a:fld>
            <a:endParaRPr lang="ja-JP" altLang="en-US"/>
          </a:p>
        </p:txBody>
      </p:sp>
      <p:sp>
        <p:nvSpPr>
          <p:cNvPr id="4" name="正方形/長方形 3"/>
          <p:cNvSpPr/>
          <p:nvPr/>
        </p:nvSpPr>
        <p:spPr>
          <a:xfrm>
            <a:off x="695400" y="1032693"/>
            <a:ext cx="8424936" cy="2893100"/>
          </a:xfrm>
          <a:prstGeom prst="rect">
            <a:avLst/>
          </a:prstGeom>
        </p:spPr>
        <p:txBody>
          <a:bodyPr wrap="square">
            <a:spAutoFit/>
          </a:bodyPr>
          <a:lstStyle/>
          <a:p>
            <a:r>
              <a:rPr lang="ja-JP" altLang="en-US" sz="1200" kern="0" dirty="0">
                <a:solidFill>
                  <a:prstClr val="black"/>
                </a:solidFill>
                <a:cs typeface="メイリオ" panose="020B0604030504040204" pitchFamily="50" charset="-128"/>
              </a:rPr>
              <a:t>標準（推奨）表記</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企画テキスト」＋「広告・広告主体者表記」を必ずセットで掲載</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ja-JP" altLang="en-US" sz="1200" kern="0" dirty="0">
                <a:solidFill>
                  <a:srgbClr val="FF0000"/>
                </a:solidFill>
                <a:cs typeface="メイリオ" panose="020B0604030504040204" pitchFamily="50" charset="-128"/>
              </a:rPr>
              <a:t>上記</a:t>
            </a:r>
            <a:r>
              <a:rPr lang="en-US" altLang="ja-JP" sz="1200" kern="0" dirty="0">
                <a:solidFill>
                  <a:srgbClr val="FF0000"/>
                </a:solidFill>
                <a:cs typeface="メイリオ" panose="020B0604030504040204" pitchFamily="50" charset="-128"/>
              </a:rPr>
              <a:t>2</a:t>
            </a:r>
            <a:r>
              <a:rPr lang="ja-JP" altLang="en-US" sz="1200" kern="0" dirty="0">
                <a:solidFill>
                  <a:srgbClr val="FF0000"/>
                </a:solidFill>
                <a:cs typeface="メイリオ" panose="020B0604030504040204" pitchFamily="50" charset="-128"/>
              </a:rPr>
              <a:t>要素は最大限離す必要があるため、以下のいずれかの通り対角線上に配置</a:t>
            </a:r>
            <a:endParaRPr lang="en-US" altLang="ja-JP" sz="1200" kern="0" dirty="0">
              <a:solidFill>
                <a:srgbClr val="FF0000"/>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①</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企画：左上、広告・広告主体者表記：右下</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②</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企画：右上、広告・広告主体者表記：左下</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企画テキストは、視認性を確保でき、かつ大き過ぎない適正なサイズで掲載。</a:t>
            </a:r>
            <a:endParaRPr lang="en-US" altLang="ja-JP" sz="1200" kern="0" dirty="0">
              <a:solidFill>
                <a:prstClr val="black"/>
              </a:solidFill>
              <a:cs typeface="メイリオ" panose="020B0604030504040204" pitchFamily="50" charset="-128"/>
            </a:endParaRPr>
          </a:p>
          <a:p>
            <a:r>
              <a:rPr lang="ja-JP" altLang="en-US" sz="1200" dirty="0">
                <a:solidFill>
                  <a:prstClr val="black"/>
                </a:solidFill>
                <a:cs typeface="メイリオ" panose="020B0604030504040204" pitchFamily="50" charset="-128"/>
              </a:rPr>
              <a:t>・</a:t>
            </a:r>
            <a:r>
              <a:rPr lang="ja-JP" altLang="en-US" sz="1200" kern="0" dirty="0">
                <a:solidFill>
                  <a:prstClr val="black"/>
                </a:solidFill>
                <a:cs typeface="メイリオ" panose="020B0604030504040204" pitchFamily="50" charset="-128"/>
              </a:rPr>
              <a:t>広告・広告主体者表記は、以下いずれかの表記、形式で掲載。</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①提供：クライアント名（テキスト </a:t>
            </a:r>
            <a:r>
              <a:rPr lang="en-US" altLang="ja-JP" sz="1200" kern="0" dirty="0">
                <a:solidFill>
                  <a:prstClr val="black"/>
                </a:solidFill>
                <a:cs typeface="メイリオ" panose="020B0604030504040204" pitchFamily="50" charset="-128"/>
              </a:rPr>
              <a:t>or </a:t>
            </a:r>
            <a:r>
              <a:rPr lang="ja-JP" altLang="en-US" sz="1200" kern="0" dirty="0">
                <a:solidFill>
                  <a:prstClr val="black"/>
                </a:solidFill>
                <a:cs typeface="メイリオ" panose="020B0604030504040204" pitchFamily="50" charset="-128"/>
              </a:rPr>
              <a:t>ロゴ）</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②</a:t>
            </a:r>
            <a:r>
              <a:rPr lang="en-US" altLang="ja-JP" sz="1200" kern="0" dirty="0">
                <a:solidFill>
                  <a:prstClr val="black"/>
                </a:solidFill>
                <a:cs typeface="メイリオ" panose="020B0604030504040204" pitchFamily="50" charset="-128"/>
              </a:rPr>
              <a:t>Sponsored by </a:t>
            </a:r>
            <a:r>
              <a:rPr lang="ja-JP" altLang="en-US" sz="1200" kern="0" dirty="0">
                <a:solidFill>
                  <a:prstClr val="black"/>
                </a:solidFill>
                <a:cs typeface="メイリオ" panose="020B0604030504040204" pitchFamily="50" charset="-128"/>
              </a:rPr>
              <a:t>クライアント名（テキスト </a:t>
            </a:r>
            <a:r>
              <a:rPr lang="en-US" altLang="ja-JP" sz="1200" kern="0" dirty="0">
                <a:solidFill>
                  <a:prstClr val="black"/>
                </a:solidFill>
                <a:cs typeface="メイリオ" panose="020B0604030504040204" pitchFamily="50" charset="-128"/>
              </a:rPr>
              <a:t>or </a:t>
            </a:r>
            <a:r>
              <a:rPr lang="ja-JP" altLang="en-US" sz="1200" kern="0" dirty="0">
                <a:solidFill>
                  <a:prstClr val="black"/>
                </a:solidFill>
                <a:cs typeface="メイリオ" panose="020B0604030504040204" pitchFamily="50" charset="-128"/>
              </a:rPr>
              <a:t>ロゴ）</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a:t>
            </a:r>
            <a:r>
              <a:rPr lang="en-US" altLang="ja-JP" sz="1000" kern="0" dirty="0">
                <a:solidFill>
                  <a:prstClr val="black"/>
                </a:solidFill>
                <a:cs typeface="メイリオ" panose="020B0604030504040204" pitchFamily="50" charset="-128"/>
              </a:rPr>
              <a:t>※</a:t>
            </a:r>
            <a:r>
              <a:rPr lang="ja-JP" altLang="en-US" sz="1000" kern="0" dirty="0">
                <a:solidFill>
                  <a:prstClr val="black"/>
                </a:solidFill>
                <a:cs typeface="メイリオ" panose="020B0604030504040204" pitchFamily="50" charset="-128"/>
              </a:rPr>
              <a:t>ロゴの場合、「提供」「</a:t>
            </a:r>
            <a:r>
              <a:rPr lang="en-US" altLang="ja-JP" sz="1000" kern="0" dirty="0">
                <a:solidFill>
                  <a:prstClr val="black"/>
                </a:solidFill>
                <a:cs typeface="メイリオ" panose="020B0604030504040204" pitchFamily="50" charset="-128"/>
              </a:rPr>
              <a:t>Sponsored by</a:t>
            </a:r>
            <a:r>
              <a:rPr lang="ja-JP" altLang="en-US" sz="1000" kern="0" dirty="0">
                <a:solidFill>
                  <a:prstClr val="black"/>
                </a:solidFill>
                <a:cs typeface="メイリオ" panose="020B0604030504040204" pitchFamily="50" charset="-128"/>
              </a:rPr>
              <a:t>」の広告表記は非表示でも可。</a:t>
            </a:r>
            <a:endParaRPr lang="en-US" altLang="ja-JP" sz="1000" kern="0" dirty="0">
              <a:solidFill>
                <a:prstClr val="black"/>
              </a:solidFill>
              <a:cs typeface="メイリオ" panose="020B0604030504040204" pitchFamily="50" charset="-128"/>
            </a:endParaRPr>
          </a:p>
          <a:p>
            <a:pPr algn="just"/>
            <a:r>
              <a:rPr lang="ja-JP" altLang="en-US" sz="1200" kern="0" dirty="0">
                <a:solidFill>
                  <a:srgbClr val="000000"/>
                </a:solidFill>
                <a:cs typeface="メイリオ" panose="020B0604030504040204" pitchFamily="50" charset="-128"/>
              </a:rPr>
              <a:t>　　</a:t>
            </a:r>
            <a:r>
              <a:rPr lang="en-US" altLang="ja-JP" sz="1000" kern="0" dirty="0">
                <a:solidFill>
                  <a:prstClr val="black"/>
                </a:solidFill>
                <a:cs typeface="メイリオ" panose="020B0604030504040204" pitchFamily="50" charset="-128"/>
              </a:rPr>
              <a:t>※</a:t>
            </a:r>
            <a:r>
              <a:rPr lang="ja-JP" altLang="ja-JP" sz="1000" dirty="0">
                <a:solidFill>
                  <a:prstClr val="black"/>
                </a:solidFill>
                <a:cs typeface="ＭＳ Ｐゴシック" panose="020B0600070205080204" pitchFamily="50" charset="-128"/>
              </a:rPr>
              <a:t>広告に適用される「広告掲載基準」に</a:t>
            </a:r>
            <a:r>
              <a:rPr lang="ja-JP" altLang="en-US" sz="1000" dirty="0">
                <a:solidFill>
                  <a:prstClr val="black"/>
                </a:solidFill>
                <a:cs typeface="ＭＳ Ｐゴシック" panose="020B0600070205080204" pitchFamily="50" charset="-128"/>
              </a:rPr>
              <a:t>おい</a:t>
            </a:r>
            <a:r>
              <a:rPr lang="ja-JP" altLang="ja-JP" sz="1000" dirty="0">
                <a:solidFill>
                  <a:prstClr val="black"/>
                </a:solidFill>
                <a:cs typeface="ＭＳ Ｐゴシック" panose="020B0600070205080204" pitchFamily="50" charset="-128"/>
              </a:rPr>
              <a:t>て「主体者の明示」が規定されています。</a:t>
            </a:r>
          </a:p>
          <a:p>
            <a:pPr algn="just"/>
            <a:r>
              <a:rPr lang="ja-JP" altLang="en-US" sz="1000" dirty="0">
                <a:solidFill>
                  <a:prstClr val="black"/>
                </a:solidFill>
                <a:cs typeface="ＭＳ Ｐゴシック" panose="020B0600070205080204" pitchFamily="50" charset="-128"/>
              </a:rPr>
              <a:t>　　　（</a:t>
            </a:r>
            <a:r>
              <a:rPr lang="ja-JP" altLang="ja-JP" sz="1000" dirty="0">
                <a:solidFill>
                  <a:prstClr val="black"/>
                </a:solidFill>
                <a:cs typeface="ＭＳ Ｐゴシック" panose="020B0600070205080204" pitchFamily="50" charset="-128"/>
              </a:rPr>
              <a:t>参照）</a:t>
            </a:r>
            <a:r>
              <a:rPr lang="en-US" altLang="ja-JP" sz="1000" dirty="0">
                <a:solidFill>
                  <a:prstClr val="black"/>
                </a:solidFill>
                <a:cs typeface="ＭＳ Ｐゴシック" panose="020B0600070205080204" pitchFamily="50" charset="-128"/>
              </a:rPr>
              <a:t>Yahoo!</a:t>
            </a:r>
            <a:r>
              <a:rPr lang="ja-JP" altLang="ja-JP" sz="1000" dirty="0">
                <a:solidFill>
                  <a:prstClr val="black"/>
                </a:solidFill>
                <a:cs typeface="ＭＳ Ｐゴシック" panose="020B0600070205080204" pitchFamily="50" charset="-128"/>
              </a:rPr>
              <a:t>広告ヘルプページ</a:t>
            </a:r>
            <a:r>
              <a:rPr lang="ja-JP" altLang="en-US" sz="1000" dirty="0">
                <a:solidFill>
                  <a:prstClr val="black"/>
                </a:solidFill>
                <a:cs typeface="ＭＳ Ｐゴシック" panose="020B0600070205080204" pitchFamily="50" charset="-128"/>
              </a:rPr>
              <a:t>：</a:t>
            </a:r>
            <a:endParaRPr lang="en-US" altLang="ja-JP" sz="1000" dirty="0">
              <a:solidFill>
                <a:prstClr val="black"/>
              </a:solidFill>
              <a:cs typeface="ＭＳ Ｐゴシック" panose="020B0600070205080204" pitchFamily="50" charset="-128"/>
            </a:endParaRPr>
          </a:p>
          <a:p>
            <a:pPr indent="446088" algn="just"/>
            <a:r>
              <a:rPr lang="en-US" altLang="ja-JP" sz="1000" u="sng" dirty="0">
                <a:solidFill>
                  <a:prstClr val="black"/>
                </a:solidFill>
                <a:cs typeface="ＭＳ Ｐゴシック" panose="020B0600070205080204" pitchFamily="50" charset="-128"/>
                <a:hlinkClick r:id="rId2"/>
              </a:rPr>
              <a:t>https://ads-help.yahoo.co.jp/yahooads/guideline/articledetail?lan=ja&amp;aid=1617&amp;o=default</a:t>
            </a:r>
            <a:endParaRPr lang="ja-JP" altLang="ja-JP" sz="1000" dirty="0">
              <a:solidFill>
                <a:prstClr val="black"/>
              </a:solidFill>
              <a:cs typeface="ＭＳ Ｐゴシック" panose="020B0600070205080204" pitchFamily="50" charset="-128"/>
            </a:endParaRPr>
          </a:p>
          <a:p>
            <a:pPr algn="just"/>
            <a:r>
              <a:rPr lang="en-US" altLang="ja-JP" sz="1000" dirty="0">
                <a:solidFill>
                  <a:prstClr val="black"/>
                </a:solidFill>
                <a:cs typeface="ＭＳ Ｐゴシック" panose="020B0600070205080204" pitchFamily="50" charset="-128"/>
              </a:rPr>
              <a:t> </a:t>
            </a:r>
            <a:r>
              <a:rPr lang="ja-JP" altLang="en-US" sz="1000" dirty="0">
                <a:solidFill>
                  <a:prstClr val="black"/>
                </a:solidFill>
                <a:cs typeface="ＭＳ Ｐゴシック" panose="020B0600070205080204" pitchFamily="50" charset="-128"/>
              </a:rPr>
              <a:t>　　　　</a:t>
            </a:r>
            <a:r>
              <a:rPr lang="en-US" altLang="ja-JP" sz="1000" dirty="0">
                <a:solidFill>
                  <a:prstClr val="black"/>
                </a:solidFill>
                <a:cs typeface="ＭＳ Ｐゴシック" panose="020B0600070205080204" pitchFamily="50" charset="-128"/>
              </a:rPr>
              <a:t>1.</a:t>
            </a:r>
            <a:r>
              <a:rPr lang="ja-JP" altLang="ja-JP" sz="1000" dirty="0">
                <a:solidFill>
                  <a:prstClr val="black"/>
                </a:solidFill>
                <a:cs typeface="ＭＳ Ｐゴシック" panose="020B0600070205080204" pitchFamily="50" charset="-128"/>
              </a:rPr>
              <a:t>会社名、ブランド名、商品名、サービス名のいずれかのロゴマークの表記商品写真などでの代替はできません。</a:t>
            </a:r>
          </a:p>
          <a:p>
            <a:pPr algn="just"/>
            <a:r>
              <a:rPr lang="ja-JP" altLang="en-US" sz="1000" dirty="0">
                <a:solidFill>
                  <a:prstClr val="black"/>
                </a:solidFill>
                <a:cs typeface="ＭＳ Ｐゴシック" panose="020B0600070205080204" pitchFamily="50" charset="-128"/>
              </a:rPr>
              <a:t>　　　 　　</a:t>
            </a:r>
            <a:r>
              <a:rPr lang="ja-JP" altLang="ja-JP" sz="1000" dirty="0">
                <a:solidFill>
                  <a:prstClr val="black"/>
                </a:solidFill>
                <a:cs typeface="ＭＳ Ｐゴシック" panose="020B0600070205080204" pitchFamily="50" charset="-128"/>
              </a:rPr>
              <a:t>また、商標登録されていないものを使用する場合は、必ず会社名も明記してください。</a:t>
            </a:r>
          </a:p>
          <a:p>
            <a:pPr algn="just"/>
            <a:r>
              <a:rPr lang="en-US" altLang="ja-JP" sz="1000" dirty="0">
                <a:solidFill>
                  <a:prstClr val="black"/>
                </a:solidFill>
                <a:cs typeface="ＭＳ Ｐゴシック" panose="020B0600070205080204" pitchFamily="50" charset="-128"/>
              </a:rPr>
              <a:t> </a:t>
            </a:r>
            <a:r>
              <a:rPr lang="ja-JP" altLang="en-US" sz="1000" dirty="0">
                <a:solidFill>
                  <a:prstClr val="black"/>
                </a:solidFill>
                <a:cs typeface="ＭＳ Ｐゴシック" panose="020B0600070205080204" pitchFamily="50" charset="-128"/>
              </a:rPr>
              <a:t>　　　　</a:t>
            </a:r>
            <a:r>
              <a:rPr lang="en-US" altLang="ja-JP" sz="1000" dirty="0">
                <a:solidFill>
                  <a:prstClr val="black"/>
                </a:solidFill>
                <a:cs typeface="ＭＳ Ｐゴシック" panose="020B0600070205080204" pitchFamily="50" charset="-128"/>
              </a:rPr>
              <a:t>2.</a:t>
            </a:r>
            <a:r>
              <a:rPr lang="ja-JP" altLang="ja-JP" sz="1000" dirty="0">
                <a:solidFill>
                  <a:prstClr val="black"/>
                </a:solidFill>
                <a:cs typeface="ＭＳ Ｐゴシック" panose="020B0600070205080204" pitchFamily="50" charset="-128"/>
              </a:rPr>
              <a:t>「提供：○○」などの表記</a:t>
            </a:r>
          </a:p>
        </p:txBody>
      </p:sp>
      <p:sp>
        <p:nvSpPr>
          <p:cNvPr id="6" name="正方形/長方形 5"/>
          <p:cNvSpPr/>
          <p:nvPr/>
        </p:nvSpPr>
        <p:spPr>
          <a:xfrm>
            <a:off x="7782293" y="1052737"/>
            <a:ext cx="2227565" cy="2227565"/>
          </a:xfrm>
          <a:prstGeom prst="rect">
            <a:avLst/>
          </a:prstGeom>
          <a:solidFill>
            <a:schemeClr val="accent6">
              <a:lumMod val="20000"/>
              <a:lumOff val="80000"/>
            </a:schemeClr>
          </a:solidFill>
          <a:ln w="9525" cap="flat" cmpd="sng" algn="ctr">
            <a:solidFill>
              <a:sysClr val="windowText" lastClr="000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7" name="フッター プレースホルダー 3"/>
          <p:cNvSpPr txBox="1">
            <a:spLocks/>
          </p:cNvSpPr>
          <p:nvPr/>
        </p:nvSpPr>
        <p:spPr>
          <a:xfrm>
            <a:off x="7777609" y="1052737"/>
            <a:ext cx="144016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solidFill>
                <a:effectLst/>
                <a:uLnTx/>
                <a:uFillTx/>
                <a:latin typeface="メイリオ"/>
                <a:ea typeface="メイリオ"/>
                <a:cs typeface="+mn-cs"/>
              </a:rPr>
              <a:t>Yahoo! JAPAN PR</a:t>
            </a:r>
            <a:r>
              <a:rPr kumimoji="1" lang="ja-JP" altLang="en-US" sz="800" b="0" i="0" u="none" strike="noStrike" kern="1200" cap="none" spc="0" normalizeH="0" baseline="0" noProof="0" dirty="0">
                <a:ln>
                  <a:noFill/>
                </a:ln>
                <a:solidFill>
                  <a:prstClr val="black"/>
                </a:solidFill>
                <a:effectLst/>
                <a:uLnTx/>
                <a:uFillTx/>
                <a:latin typeface="メイリオ"/>
                <a:ea typeface="メイリオ"/>
                <a:cs typeface="+mn-cs"/>
              </a:rPr>
              <a:t>企画</a:t>
            </a:r>
          </a:p>
        </p:txBody>
      </p:sp>
      <p:sp>
        <p:nvSpPr>
          <p:cNvPr id="8" name="角丸四角形 7"/>
          <p:cNvSpPr/>
          <p:nvPr/>
        </p:nvSpPr>
        <p:spPr>
          <a:xfrm>
            <a:off x="9198719" y="2928671"/>
            <a:ext cx="720080" cy="293117"/>
          </a:xfrm>
          <a:prstGeom prst="roundRect">
            <a:avLst/>
          </a:prstGeom>
          <a:solidFill>
            <a:sysClr val="windowText" lastClr="000000">
              <a:lumMod val="50000"/>
              <a:lumOff val="50000"/>
            </a:sys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9" name="フッター プレースホルダー 3"/>
          <p:cNvSpPr txBox="1">
            <a:spLocks/>
          </p:cNvSpPr>
          <p:nvPr/>
        </p:nvSpPr>
        <p:spPr>
          <a:xfrm>
            <a:off x="9144620" y="2913813"/>
            <a:ext cx="85571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クライアント</a:t>
            </a:r>
            <a:endParaRPr kumimoji="1" lang="en-US" altLang="ja-JP" sz="800" b="0" i="0" u="none" strike="noStrike" kern="1200" cap="none" spc="0" normalizeH="0" baseline="0" noProof="0" dirty="0">
              <a:ln>
                <a:noFill/>
              </a:ln>
              <a:solidFill>
                <a:srgbClr val="FFFFFF"/>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ロゴ</a:t>
            </a:r>
          </a:p>
        </p:txBody>
      </p:sp>
      <p:sp>
        <p:nvSpPr>
          <p:cNvPr id="2" name="テキスト ボックス 1"/>
          <p:cNvSpPr txBox="1"/>
          <p:nvPr/>
        </p:nvSpPr>
        <p:spPr>
          <a:xfrm>
            <a:off x="7680176" y="793678"/>
            <a:ext cx="2431797" cy="276999"/>
          </a:xfrm>
          <a:prstGeom prst="rect">
            <a:avLst/>
          </a:prstGeom>
          <a:noFill/>
        </p:spPr>
        <p:txBody>
          <a:bodyPr wrap="square" rtlCol="0">
            <a:spAutoFit/>
          </a:bodyPr>
          <a:lstStyle/>
          <a:p>
            <a:pPr algn="l"/>
            <a:r>
              <a:rPr kumimoji="1" lang="ja-JP" altLang="en-US" sz="1200" dirty="0"/>
              <a:t>▼</a:t>
            </a:r>
            <a:r>
              <a:rPr kumimoji="1" lang="ja-JP" altLang="en-US" sz="900" dirty="0"/>
              <a:t>誘導広告　クリエイティブイメージ</a:t>
            </a:r>
          </a:p>
        </p:txBody>
      </p:sp>
      <p:sp>
        <p:nvSpPr>
          <p:cNvPr id="10" name="正方形/長方形 9"/>
          <p:cNvSpPr/>
          <p:nvPr/>
        </p:nvSpPr>
        <p:spPr>
          <a:xfrm>
            <a:off x="9120336" y="2887038"/>
            <a:ext cx="844536" cy="359596"/>
          </a:xfrm>
          <a:prstGeom prst="rect">
            <a:avLst/>
          </a:prstGeom>
          <a:noFill/>
          <a:ln w="2857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p:cNvSpPr/>
          <p:nvPr/>
        </p:nvSpPr>
        <p:spPr>
          <a:xfrm>
            <a:off x="7813658" y="1113180"/>
            <a:ext cx="1205086" cy="201167"/>
          </a:xfrm>
          <a:prstGeom prst="rect">
            <a:avLst/>
          </a:prstGeom>
          <a:noFill/>
          <a:ln w="2857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13" name="直線矢印コネクタ 12"/>
          <p:cNvCxnSpPr/>
          <p:nvPr/>
        </p:nvCxnSpPr>
        <p:spPr>
          <a:xfrm>
            <a:off x="9054703" y="1196752"/>
            <a:ext cx="1145753" cy="0"/>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線矢印コネクタ 14"/>
          <p:cNvCxnSpPr/>
          <p:nvPr/>
        </p:nvCxnSpPr>
        <p:spPr>
          <a:xfrm flipV="1">
            <a:off x="9696400" y="1314348"/>
            <a:ext cx="477748" cy="1538588"/>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8" name="正方形/長方形 17"/>
          <p:cNvSpPr/>
          <p:nvPr/>
        </p:nvSpPr>
        <p:spPr>
          <a:xfrm>
            <a:off x="10200456" y="1022349"/>
            <a:ext cx="1872208" cy="584775"/>
          </a:xfrm>
          <a:prstGeom prst="rect">
            <a:avLst/>
          </a:prstGeom>
          <a:ln>
            <a:solidFill>
              <a:srgbClr val="AEB1BF"/>
            </a:solidFill>
          </a:ln>
        </p:spPr>
        <p:txBody>
          <a:bodyPr wrap="square">
            <a:spAutoFit/>
          </a:bodyPr>
          <a:lstStyle/>
          <a:p>
            <a:pPr algn="ctr"/>
            <a:r>
              <a:rPr lang="ja-JP" altLang="en-US" sz="800" kern="0" dirty="0">
                <a:solidFill>
                  <a:srgbClr val="FF0000"/>
                </a:solidFill>
                <a:cs typeface="メイリオ" panose="020B0604030504040204" pitchFamily="50" charset="-128"/>
              </a:rPr>
              <a:t>「</a:t>
            </a:r>
            <a:r>
              <a:rPr lang="en-US" altLang="ja-JP" sz="800" kern="0" dirty="0">
                <a:solidFill>
                  <a:srgbClr val="FF0000"/>
                </a:solidFill>
                <a:cs typeface="メイリオ" panose="020B0604030504040204" pitchFamily="50" charset="-128"/>
              </a:rPr>
              <a:t>Yahoo!</a:t>
            </a:r>
            <a:r>
              <a:rPr lang="ja-JP" altLang="en-US" sz="800" kern="0" dirty="0">
                <a:solidFill>
                  <a:srgbClr val="FF0000"/>
                </a:solidFill>
                <a:cs typeface="メイリオ" panose="020B0604030504040204" pitchFamily="50" charset="-128"/>
              </a:rPr>
              <a:t> </a:t>
            </a:r>
            <a:r>
              <a:rPr lang="en-US" altLang="ja-JP" sz="800" kern="0" dirty="0">
                <a:solidFill>
                  <a:srgbClr val="FF0000"/>
                </a:solidFill>
                <a:cs typeface="メイリオ" panose="020B0604030504040204" pitchFamily="50" charset="-128"/>
              </a:rPr>
              <a:t>JAPAN PR</a:t>
            </a:r>
            <a:r>
              <a:rPr lang="ja-JP" altLang="en-US" sz="800" kern="0" dirty="0">
                <a:solidFill>
                  <a:srgbClr val="FF0000"/>
                </a:solidFill>
                <a:cs typeface="メイリオ" panose="020B0604030504040204" pitchFamily="50" charset="-128"/>
              </a:rPr>
              <a:t>企画テキスト」　＋</a:t>
            </a:r>
            <a:endParaRPr lang="en-US" altLang="ja-JP" sz="800" kern="0" dirty="0">
              <a:solidFill>
                <a:srgbClr val="FF0000"/>
              </a:solidFill>
              <a:cs typeface="メイリオ" panose="020B0604030504040204" pitchFamily="50" charset="-128"/>
            </a:endParaRPr>
          </a:p>
          <a:p>
            <a:pPr algn="ctr"/>
            <a:r>
              <a:rPr lang="ja-JP" altLang="en-US" sz="800" kern="0" dirty="0">
                <a:solidFill>
                  <a:srgbClr val="FF0000"/>
                </a:solidFill>
                <a:cs typeface="メイリオ" panose="020B0604030504040204" pitchFamily="50" charset="-128"/>
              </a:rPr>
              <a:t>「広告・広告主体者表記」</a:t>
            </a:r>
            <a:endParaRPr lang="en-US" altLang="ja-JP" sz="800" kern="0" dirty="0">
              <a:solidFill>
                <a:srgbClr val="FF0000"/>
              </a:solidFill>
              <a:cs typeface="メイリオ" panose="020B0604030504040204" pitchFamily="50" charset="-128"/>
            </a:endParaRPr>
          </a:p>
          <a:p>
            <a:pPr algn="ctr"/>
            <a:r>
              <a:rPr lang="ja-JP" altLang="en-US" sz="800" kern="0" dirty="0">
                <a:solidFill>
                  <a:srgbClr val="FF0000"/>
                </a:solidFill>
                <a:cs typeface="メイリオ" panose="020B0604030504040204" pitchFamily="50" charset="-128"/>
              </a:rPr>
              <a:t>を必ずセットで掲載</a:t>
            </a:r>
            <a:endParaRPr lang="en-US" altLang="ja-JP" sz="800" kern="0" dirty="0">
              <a:solidFill>
                <a:srgbClr val="FF0000"/>
              </a:solidFill>
              <a:cs typeface="メイリオ" panose="020B0604030504040204" pitchFamily="50" charset="-128"/>
            </a:endParaRPr>
          </a:p>
        </p:txBody>
      </p:sp>
      <p:sp>
        <p:nvSpPr>
          <p:cNvPr id="12" name="テキスト ボックス 11"/>
          <p:cNvSpPr txBox="1"/>
          <p:nvPr/>
        </p:nvSpPr>
        <p:spPr>
          <a:xfrm>
            <a:off x="7947257" y="1946943"/>
            <a:ext cx="1897634" cy="338554"/>
          </a:xfrm>
          <a:prstGeom prst="rect">
            <a:avLst/>
          </a:prstGeom>
          <a:noFill/>
        </p:spPr>
        <p:txBody>
          <a:bodyPr wrap="square" rtlCol="0">
            <a:spAutoFit/>
          </a:bodyPr>
          <a:lstStyle/>
          <a:p>
            <a:pPr algn="ctr"/>
            <a:r>
              <a:rPr kumimoji="1" lang="ja-JP" altLang="en-US" sz="1600" dirty="0">
                <a:solidFill>
                  <a:schemeClr val="bg1">
                    <a:lumMod val="50000"/>
                  </a:schemeClr>
                </a:solidFill>
              </a:rPr>
              <a:t>誘導広告バナー</a:t>
            </a:r>
          </a:p>
        </p:txBody>
      </p:sp>
    </p:spTree>
    <p:extLst>
      <p:ext uri="{BB962C8B-B14F-4D97-AF65-F5344CB8AC3E}">
        <p14:creationId xmlns:p14="http://schemas.microsoft.com/office/powerpoint/2010/main" val="16677595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販売制限</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19</a:t>
            </a:fld>
            <a:endParaRPr lang="ja-JP" altLang="en-US"/>
          </a:p>
        </p:txBody>
      </p:sp>
      <p:sp>
        <p:nvSpPr>
          <p:cNvPr id="24" name="Text Box 1031"/>
          <p:cNvSpPr txBox="1">
            <a:spLocks noChangeArrowheads="1"/>
          </p:cNvSpPr>
          <p:nvPr/>
        </p:nvSpPr>
        <p:spPr bwMode="auto">
          <a:xfrm>
            <a:off x="1415480" y="1106440"/>
            <a:ext cx="9217024"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以下に該当する業種、商品・サービスにつきましては、</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の実施は原則不可となります。</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ただし、以下に該当しない業種やサービスでも、プロモーション内容や取り上げるテーマ等によっては、</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を実施いただけない場合がありますので、必ず事前に掲載可否を弊社にお問い合わせください。</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また、広告主様のサイトが弊社の広告掲載基準を満たすことが、</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実施の条件となります。</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消費者金融業（消費者向無担保貸金業）</a:t>
            </a:r>
            <a:r>
              <a:rPr kumimoji="1" lang="ja-JP" altLang="en-US" sz="1200" b="0" i="0" u="none" strike="noStrike" kern="1200" cap="none" spc="0" normalizeH="0" baseline="0" noProof="0" dirty="0" err="1">
                <a:ln>
                  <a:noFill/>
                </a:ln>
                <a:solidFill>
                  <a:prstClr val="black">
                    <a:lumMod val="65000"/>
                    <a:lumOff val="35000"/>
                  </a:prstClr>
                </a:solidFill>
                <a:effectLst/>
                <a:uLnTx/>
                <a:uFillTx/>
                <a:latin typeface="メイリオ"/>
                <a:ea typeface="メイリオ"/>
                <a:cs typeface="+mn-cs"/>
              </a:rPr>
              <a:t>、</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商工ローン、手形割引、その他ハイリスク型の金融商品</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・パチンコ・パチスロの営業および機種、カジノ（企業広告含む）</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・レーシック、美容整形・美容外科・美容皮膚科、その他医療機関全般</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・美容エステティックサロン</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・あん摩業、マッサージ業、指圧業、はり業、きゅう業等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・不妊治療</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・治験</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ED</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（治療、医薬品、情報、啓蒙サイト等）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・性的機能強化、改善を期待させる経口物</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・ダイエット効果を訴求する健康食品、器具、その他商品やサービス</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（ただし、医薬品の場合、その効果・効能の範囲内で疾患の啓発・対策という観点から掲載可とする場合あり）</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・発毛、育毛・増毛効果を訴求する商品・サービス全般（医薬品の発毛・育毛剤は除く）、かつら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・薬機法上、商品の効果・効能の標榜が禁じられている健康食品、化粧品などで、含有成分の効果・効能を訴求するプロモーション</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能力開発関連商品</a:t>
            </a:r>
            <a:endPar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・占い</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・国家資格を有する業種（弁護士、司法書士、行政書士、弁理士、公認会計士、税理士）</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・探偵業</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・葬儀社、斎場、墓石販売</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・ナイトワーク求人</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・出会い系サイト、結婚紹介（インターネット異性紹介事業）</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・代理店募集、フランチャイズ、起業支援、経営セミナー</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・団体による意見広告</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宗教団体、活動</a:t>
            </a:r>
            <a:endParaRPr kumimoji="1" lang="en-US" altLang="zh-TW"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p:txBody>
      </p:sp>
    </p:spTree>
    <p:extLst>
      <p:ext uri="{BB962C8B-B14F-4D97-AF65-F5344CB8AC3E}">
        <p14:creationId xmlns:p14="http://schemas.microsoft.com/office/powerpoint/2010/main" val="34503601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5459FFFF-A80D-AD49-4C07-24D361C06176}"/>
              </a:ext>
            </a:extLst>
          </p:cNvPr>
          <p:cNvSpPr>
            <a:spLocks noGrp="1"/>
          </p:cNvSpPr>
          <p:nvPr>
            <p:ph type="body" sz="quarter" idx="12"/>
          </p:nvPr>
        </p:nvSpPr>
        <p:spPr>
          <a:xfrm>
            <a:off x="983432" y="1196752"/>
            <a:ext cx="10585176" cy="5256584"/>
          </a:xfrm>
        </p:spPr>
        <p:txBody>
          <a:bodyPr>
            <a:normAutofit/>
          </a:bodyPr>
          <a:lstStyle/>
          <a:p>
            <a:r>
              <a:rPr kumimoji="1" lang="ja-JP" altLang="en-US" dirty="0"/>
              <a:t>・誘導用広告の一部を追加いたします。</a:t>
            </a:r>
            <a:endParaRPr kumimoji="1" lang="en-US" altLang="ja-JP" dirty="0"/>
          </a:p>
          <a:p>
            <a:endParaRPr lang="en-US" altLang="ja-JP" dirty="0"/>
          </a:p>
          <a:p>
            <a:endParaRPr lang="ja-JP" altLang="en-US" sz="2000" b="0" i="0" u="none" strike="noStrike" dirty="0">
              <a:solidFill>
                <a:schemeClr val="tx1"/>
              </a:solidFill>
              <a:effectLst/>
              <a:latin typeface="+mn-ea"/>
              <a:ea typeface="+mn-ea"/>
            </a:endParaRPr>
          </a:p>
          <a:p>
            <a:endParaRPr kumimoji="1" lang="en-US" altLang="ja-JP" dirty="0"/>
          </a:p>
          <a:p>
            <a:endParaRPr lang="en-US" altLang="ja-JP" dirty="0"/>
          </a:p>
        </p:txBody>
      </p:sp>
      <p:sp>
        <p:nvSpPr>
          <p:cNvPr id="3" name="テキスト プレースホルダー 2">
            <a:extLst>
              <a:ext uri="{FF2B5EF4-FFF2-40B4-BE49-F238E27FC236}">
                <a16:creationId xmlns:a16="http://schemas.microsoft.com/office/drawing/2014/main" id="{14F760CC-C524-C1D9-1582-734B283DB5F0}"/>
              </a:ext>
            </a:extLst>
          </p:cNvPr>
          <p:cNvSpPr>
            <a:spLocks noGrp="1"/>
          </p:cNvSpPr>
          <p:nvPr>
            <p:ph type="body" sz="quarter" idx="11"/>
          </p:nvPr>
        </p:nvSpPr>
        <p:spPr/>
        <p:txBody>
          <a:bodyPr>
            <a:normAutofit/>
          </a:bodyPr>
          <a:lstStyle/>
          <a:p>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トップページカスタマイズ企画　ライト版</a:t>
            </a:r>
            <a:r>
              <a:rPr lang="ja-JP" altLang="en-US" sz="2000" b="1"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2000" b="1" dirty="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sz="2000"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2000" b="1" dirty="0">
                <a:latin typeface="メイリオ" panose="020B0604030504040204" pitchFamily="50" charset="-128"/>
                <a:ea typeface="メイリオ" panose="020B0604030504040204" pitchFamily="50" charset="-128"/>
                <a:cs typeface="メイリオ" panose="020B0604030504040204" pitchFamily="50" charset="-128"/>
              </a:rPr>
              <a:t>9</a:t>
            </a:r>
            <a:r>
              <a:rPr lang="ja-JP" altLang="en-US" sz="2000" b="1"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2000" b="1" dirty="0">
                <a:latin typeface="メイリオ" panose="020B0604030504040204" pitchFamily="50" charset="-128"/>
                <a:ea typeface="メイリオ" panose="020B0604030504040204" pitchFamily="50" charset="-128"/>
                <a:cs typeface="メイリオ" panose="020B0604030504040204" pitchFamily="50" charset="-128"/>
              </a:rPr>
              <a:t>12</a:t>
            </a:r>
            <a:r>
              <a:rPr lang="ja-JP" altLang="en-US" sz="2000" b="1" dirty="0">
                <a:latin typeface="メイリオ" panose="020B0604030504040204" pitchFamily="50" charset="-128"/>
                <a:ea typeface="メイリオ" panose="020B0604030504040204" pitchFamily="50" charset="-128"/>
                <a:cs typeface="メイリオ" panose="020B0604030504040204" pitchFamily="50" charset="-128"/>
              </a:rPr>
              <a:t>月）変更点</a:t>
            </a:r>
            <a:endParaRPr kumimoji="1" lang="ja-JP" altLang="en-US" sz="2400" dirty="0"/>
          </a:p>
        </p:txBody>
      </p:sp>
      <p:sp>
        <p:nvSpPr>
          <p:cNvPr id="5" name="スライド番号プレースホルダー 4">
            <a:extLst>
              <a:ext uri="{FF2B5EF4-FFF2-40B4-BE49-F238E27FC236}">
                <a16:creationId xmlns:a16="http://schemas.microsoft.com/office/drawing/2014/main" id="{16E2BAFE-D3DF-8B2F-73E9-A4E2C11AC933}"/>
              </a:ext>
            </a:extLst>
          </p:cNvPr>
          <p:cNvSpPr>
            <a:spLocks noGrp="1"/>
          </p:cNvSpPr>
          <p:nvPr>
            <p:ph type="sldNum" sz="quarter" idx="4"/>
          </p:nvPr>
        </p:nvSpPr>
        <p:spPr/>
        <p:txBody>
          <a:bodyPr/>
          <a:lstStyle/>
          <a:p>
            <a:fld id="{F9BD7636-22E7-4304-ABE2-16A3D163D5E1}" type="slidenum">
              <a:rPr lang="ja-JP" altLang="en-US" smtClean="0"/>
              <a:pPr/>
              <a:t>2</a:t>
            </a:fld>
            <a:endParaRPr lang="ja-JP" altLang="en-US"/>
          </a:p>
        </p:txBody>
      </p:sp>
      <p:sp>
        <p:nvSpPr>
          <p:cNvPr id="7" name="テキスト ボックス 6">
            <a:extLst>
              <a:ext uri="{FF2B5EF4-FFF2-40B4-BE49-F238E27FC236}">
                <a16:creationId xmlns:a16="http://schemas.microsoft.com/office/drawing/2014/main" id="{DE4D348D-9035-F0E6-65E3-86A4B7B6F5CE}"/>
              </a:ext>
            </a:extLst>
          </p:cNvPr>
          <p:cNvSpPr txBox="1"/>
          <p:nvPr/>
        </p:nvSpPr>
        <p:spPr>
          <a:xfrm>
            <a:off x="6643276" y="699098"/>
            <a:ext cx="4392549" cy="230832"/>
          </a:xfrm>
          <a:prstGeom prst="rect">
            <a:avLst/>
          </a:prstGeom>
          <a:noFill/>
        </p:spPr>
        <p:txBody>
          <a:bodyPr wrap="none" rtlCol="0">
            <a:spAutoFit/>
          </a:bodyPr>
          <a:lstStyle/>
          <a:p>
            <a:r>
              <a:rPr lang="en-US" altLang="ja-JP" sz="900" dirty="0"/>
              <a:t>※</a:t>
            </a:r>
            <a:r>
              <a:rPr lang="ja-JP" altLang="en-US" sz="900" dirty="0"/>
              <a:t>トップページカスタマイズ企画　ライト版（</a:t>
            </a:r>
            <a:r>
              <a:rPr lang="en-US" altLang="ja-JP" sz="900" dirty="0"/>
              <a:t>2022</a:t>
            </a:r>
            <a:r>
              <a:rPr lang="ja-JP" altLang="en-US" sz="900" dirty="0"/>
              <a:t>年</a:t>
            </a:r>
            <a:r>
              <a:rPr lang="en-US" altLang="ja-JP" sz="900" dirty="0"/>
              <a:t>6</a:t>
            </a:r>
            <a:r>
              <a:rPr lang="ja-JP" altLang="en-US" sz="900" dirty="0"/>
              <a:t>月～</a:t>
            </a:r>
            <a:r>
              <a:rPr lang="en-US" altLang="ja-JP" sz="900" dirty="0"/>
              <a:t>8</a:t>
            </a:r>
            <a:r>
              <a:rPr lang="ja-JP" altLang="en-US" sz="900" dirty="0"/>
              <a:t>月）からの変更点</a:t>
            </a:r>
            <a:endParaRPr kumimoji="1" lang="ja-JP" altLang="en-US" sz="900" dirty="0"/>
          </a:p>
        </p:txBody>
      </p:sp>
      <p:graphicFrame>
        <p:nvGraphicFramePr>
          <p:cNvPr id="8" name="表 8">
            <a:extLst>
              <a:ext uri="{FF2B5EF4-FFF2-40B4-BE49-F238E27FC236}">
                <a16:creationId xmlns:a16="http://schemas.microsoft.com/office/drawing/2014/main" id="{E303EE28-FD3F-CDC4-9ADC-EC9462F125D2}"/>
              </a:ext>
            </a:extLst>
          </p:cNvPr>
          <p:cNvGraphicFramePr>
            <a:graphicFrameLocks noGrp="1"/>
          </p:cNvGraphicFramePr>
          <p:nvPr>
            <p:extLst>
              <p:ext uri="{D42A27DB-BD31-4B8C-83A1-F6EECF244321}">
                <p14:modId xmlns:p14="http://schemas.microsoft.com/office/powerpoint/2010/main" val="4119056557"/>
              </p:ext>
            </p:extLst>
          </p:nvPr>
        </p:nvGraphicFramePr>
        <p:xfrm>
          <a:off x="695430" y="2002304"/>
          <a:ext cx="9577034" cy="1882830"/>
        </p:xfrm>
        <a:graphic>
          <a:graphicData uri="http://schemas.openxmlformats.org/drawingml/2006/table">
            <a:tbl>
              <a:tblPr firstRow="1" bandRow="1">
                <a:tableStyleId>{21E4AEA4-8DFA-4A89-87EB-49C32662AFE0}</a:tableStyleId>
              </a:tblPr>
              <a:tblGrid>
                <a:gridCol w="2347913">
                  <a:extLst>
                    <a:ext uri="{9D8B030D-6E8A-4147-A177-3AD203B41FA5}">
                      <a16:colId xmlns:a16="http://schemas.microsoft.com/office/drawing/2014/main" val="1928714645"/>
                    </a:ext>
                  </a:extLst>
                </a:gridCol>
                <a:gridCol w="7229121">
                  <a:extLst>
                    <a:ext uri="{9D8B030D-6E8A-4147-A177-3AD203B41FA5}">
                      <a16:colId xmlns:a16="http://schemas.microsoft.com/office/drawing/2014/main" val="1451298851"/>
                    </a:ext>
                  </a:extLst>
                </a:gridCol>
              </a:tblGrid>
              <a:tr h="178226">
                <a:tc>
                  <a:txBody>
                    <a:bodyPr/>
                    <a:lstStyle/>
                    <a:p>
                      <a:pPr algn="ctr"/>
                      <a:r>
                        <a:rPr kumimoji="1" lang="ja-JP" altLang="en-US" sz="1200" dirty="0"/>
                        <a:t>対象ページ</a:t>
                      </a:r>
                    </a:p>
                  </a:txBody>
                  <a:tcPr anchor="ctr"/>
                </a:tc>
                <a:tc>
                  <a:txBody>
                    <a:bodyPr/>
                    <a:lstStyle/>
                    <a:p>
                      <a:pPr algn="ctr"/>
                      <a:r>
                        <a:rPr kumimoji="1" lang="ja-JP" altLang="en-US" sz="1200" dirty="0"/>
                        <a:t>追加</a:t>
                      </a:r>
                    </a:p>
                  </a:txBody>
                  <a:tcPr anchor="ctr"/>
                </a:tc>
                <a:extLst>
                  <a:ext uri="{0D108BD9-81ED-4DB2-BD59-A6C34878D82A}">
                    <a16:rowId xmlns:a16="http://schemas.microsoft.com/office/drawing/2014/main" val="2174012228"/>
                  </a:ext>
                </a:extLst>
              </a:tr>
              <a:tr h="160851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200" b="1" dirty="0"/>
                        <a:t>P.</a:t>
                      </a:r>
                      <a:r>
                        <a:rPr kumimoji="1" lang="ja-JP" altLang="en-US" sz="1200" b="1" dirty="0"/>
                        <a:t>９</a:t>
                      </a:r>
                      <a:endParaRPr kumimoji="1" lang="en-US" altLang="ja-JP" sz="1200" b="1" dirty="0"/>
                    </a:p>
                    <a:p>
                      <a:pPr algn="ctr"/>
                      <a:endParaRPr kumimoji="1" lang="ja-JP" altLang="en-US" sz="1200" dirty="0"/>
                    </a:p>
                  </a:txBody>
                  <a:tcPr anchor="ctr"/>
                </a:tc>
                <a:tc>
                  <a:txBody>
                    <a:bodyPr/>
                    <a:lstStyle/>
                    <a:p>
                      <a:pPr algn="l" rtl="0" fontAlgn="ctr"/>
                      <a:endParaRPr kumimoji="1" lang="en-US" altLang="ja-JP" sz="1200" kern="1200" dirty="0">
                        <a:solidFill>
                          <a:schemeClr val="dk1"/>
                        </a:solidFill>
                        <a:latin typeface="+mn-lt"/>
                        <a:ea typeface="+mn-ea"/>
                        <a:cs typeface="+mn-cs"/>
                      </a:endParaRPr>
                    </a:p>
                    <a:p>
                      <a:pPr algn="l" rtl="0" fontAlgn="ctr"/>
                      <a:r>
                        <a:rPr kumimoji="1" lang="en-US" altLang="ja-JP" sz="1200" kern="1200" dirty="0">
                          <a:solidFill>
                            <a:schemeClr val="dk1"/>
                          </a:solidFill>
                          <a:latin typeface="+mn-lt"/>
                          <a:ea typeface="+mn-ea"/>
                          <a:cs typeface="+mn-cs"/>
                        </a:rPr>
                        <a:t>【</a:t>
                      </a:r>
                      <a:r>
                        <a:rPr kumimoji="1" lang="ja-JP" altLang="en-US" sz="1200" kern="1200" dirty="0">
                          <a:solidFill>
                            <a:schemeClr val="dk1"/>
                          </a:solidFill>
                          <a:latin typeface="+mn-lt"/>
                          <a:ea typeface="+mn-ea"/>
                          <a:cs typeface="+mn-cs"/>
                        </a:rPr>
                        <a:t>対象商品　（誘導用広告）</a:t>
                      </a:r>
                      <a:r>
                        <a:rPr kumimoji="1" lang="en-US" altLang="ja-JP" sz="1200" kern="1200" dirty="0">
                          <a:solidFill>
                            <a:schemeClr val="dk1"/>
                          </a:solidFill>
                          <a:latin typeface="+mn-lt"/>
                          <a:ea typeface="+mn-ea"/>
                          <a:cs typeface="+mn-cs"/>
                        </a:rPr>
                        <a:t>】</a:t>
                      </a: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ja-JP" altLang="en-US" sz="1200" b="0" i="0" dirty="0">
                          <a:effectLst/>
                          <a:latin typeface="Arial" panose="020B0604020202020204" pitchFamily="34" charset="0"/>
                        </a:rPr>
                        <a:t>ブランドパネル</a:t>
                      </a:r>
                      <a:r>
                        <a:rPr lang="en-US" altLang="ja-JP" sz="1200" b="0" i="0" dirty="0">
                          <a:effectLst/>
                          <a:latin typeface="Arial" panose="020B0604020202020204" pitchFamily="34" charset="0"/>
                        </a:rPr>
                        <a:t>SP</a:t>
                      </a:r>
                      <a:r>
                        <a:rPr lang="ja-JP" altLang="en-US" sz="1200" b="0" i="0" dirty="0">
                          <a:effectLst/>
                          <a:latin typeface="Arial" panose="020B0604020202020204" pitchFamily="34" charset="0"/>
                        </a:rPr>
                        <a:t>（時間帯ジャック）</a:t>
                      </a:r>
                      <a:endParaRPr kumimoji="0" lang="en-US" altLang="ja-JP" sz="1200" kern="0" dirty="0">
                        <a:solidFill>
                          <a:prstClr val="black"/>
                        </a:solidFill>
                        <a:latin typeface="Arial" panose="020B0604020202020204" pitchFamily="34" charset="0"/>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ja-JP" altLang="en-US" sz="1200" b="0" i="0" dirty="0">
                          <a:effectLst/>
                          <a:latin typeface="Arial" panose="020B0604020202020204" pitchFamily="34" charset="0"/>
                        </a:rPr>
                        <a:t>ブランドパネル</a:t>
                      </a:r>
                      <a:r>
                        <a:rPr lang="en-US" altLang="ja-JP" sz="1200" b="0" i="0" dirty="0">
                          <a:effectLst/>
                          <a:latin typeface="Arial" panose="020B0604020202020204" pitchFamily="34" charset="0"/>
                        </a:rPr>
                        <a:t>SP</a:t>
                      </a:r>
                      <a:r>
                        <a:rPr lang="ja-JP" altLang="en-US" sz="1200" b="0" i="0" dirty="0">
                          <a:effectLst/>
                          <a:latin typeface="Arial" panose="020B0604020202020204" pitchFamily="34" charset="0"/>
                        </a:rPr>
                        <a:t>（時間帯ジャック関東</a:t>
                      </a:r>
                      <a:r>
                        <a:rPr lang="en-US" altLang="ja-JP" sz="1200" b="0" i="0" dirty="0">
                          <a:effectLst/>
                          <a:latin typeface="Arial" panose="020B0604020202020204" pitchFamily="34" charset="0"/>
                        </a:rPr>
                        <a:t>1</a:t>
                      </a:r>
                      <a:r>
                        <a:rPr lang="ja-JP" altLang="en-US" sz="1200" b="0" i="0" dirty="0">
                          <a:effectLst/>
                          <a:latin typeface="Arial" panose="020B0604020202020204" pitchFamily="34" charset="0"/>
                        </a:rPr>
                        <a:t>都</a:t>
                      </a:r>
                      <a:r>
                        <a:rPr lang="en-US" altLang="ja-JP" sz="1200" b="0" i="0" dirty="0">
                          <a:effectLst/>
                          <a:latin typeface="Arial" panose="020B0604020202020204" pitchFamily="34" charset="0"/>
                        </a:rPr>
                        <a:t>6</a:t>
                      </a:r>
                      <a:r>
                        <a:rPr lang="ja-JP" altLang="en-US" sz="1200" b="0" i="0" dirty="0">
                          <a:effectLst/>
                          <a:latin typeface="Arial" panose="020B0604020202020204" pitchFamily="34" charset="0"/>
                        </a:rPr>
                        <a:t>県）</a:t>
                      </a:r>
                      <a:endParaRPr kumimoji="0" lang="en-US" altLang="ja-JP" sz="1200" b="0" i="0" u="none" strike="noStrike" kern="0" cap="none" spc="0" normalizeH="0" baseline="0" noProof="0" dirty="0">
                        <a:ln>
                          <a:noFill/>
                        </a:ln>
                        <a:solidFill>
                          <a:prstClr val="black"/>
                        </a:solidFill>
                        <a:effectLst/>
                        <a:uLnTx/>
                        <a:uFillTx/>
                      </a:endParaRPr>
                    </a:p>
                    <a:p>
                      <a:endParaRPr kumimoji="1" lang="ja-JP" altLang="en-US" sz="1200" dirty="0"/>
                    </a:p>
                  </a:txBody>
                  <a:tcPr/>
                </a:tc>
                <a:extLst>
                  <a:ext uri="{0D108BD9-81ED-4DB2-BD59-A6C34878D82A}">
                    <a16:rowId xmlns:a16="http://schemas.microsoft.com/office/drawing/2014/main" val="1197167883"/>
                  </a:ext>
                </a:extLst>
              </a:tr>
            </a:tbl>
          </a:graphicData>
        </a:graphic>
      </p:graphicFrame>
      <p:sp>
        <p:nvSpPr>
          <p:cNvPr id="6" name="テキスト ボックス 5">
            <a:extLst>
              <a:ext uri="{FF2B5EF4-FFF2-40B4-BE49-F238E27FC236}">
                <a16:creationId xmlns:a16="http://schemas.microsoft.com/office/drawing/2014/main" id="{11EB7A63-FCD0-3AFA-FF47-DFB4370FFE75}"/>
              </a:ext>
            </a:extLst>
          </p:cNvPr>
          <p:cNvSpPr txBox="1"/>
          <p:nvPr/>
        </p:nvSpPr>
        <p:spPr>
          <a:xfrm>
            <a:off x="1127447" y="4481210"/>
            <a:ext cx="9908377" cy="646331"/>
          </a:xfrm>
          <a:prstGeom prst="rect">
            <a:avLst/>
          </a:prstGeom>
          <a:noFill/>
        </p:spPr>
        <p:txBody>
          <a:bodyPr wrap="square">
            <a:spAutoFit/>
          </a:bodyPr>
          <a:lstStyle/>
          <a:p>
            <a:r>
              <a:rPr lang="ja-JP" altLang="en-US" dirty="0"/>
              <a:t>・</a:t>
            </a:r>
            <a:r>
              <a:rPr lang="en-US" altLang="ja-JP" dirty="0"/>
              <a:t>P10</a:t>
            </a:r>
            <a:r>
              <a:rPr lang="ja-JP" altLang="en-US" dirty="0"/>
              <a:t>、</a:t>
            </a:r>
            <a:r>
              <a:rPr lang="en-US" altLang="ja-JP" dirty="0"/>
              <a:t>11 </a:t>
            </a:r>
            <a:r>
              <a:rPr lang="ja-JP" altLang="en-US" dirty="0"/>
              <a:t>実施フローの一部を変更しました。</a:t>
            </a:r>
            <a:endParaRPr lang="en-US" altLang="ja-JP" dirty="0"/>
          </a:p>
          <a:p>
            <a:pPr marL="0" marR="0" lvl="0" indent="0" defTabSz="914400" eaLnBrk="1" fontAlgn="auto" latinLnBrk="0" hangingPunct="1">
              <a:lnSpc>
                <a:spcPct val="100000"/>
              </a:lnSpc>
              <a:spcBef>
                <a:spcPts val="0"/>
              </a:spcBef>
              <a:spcAft>
                <a:spcPts val="0"/>
              </a:spcAft>
              <a:buClrTx/>
              <a:buSzTx/>
              <a:buFontTx/>
              <a:buNone/>
              <a:tabLst/>
              <a:defRPr/>
            </a:pPr>
            <a:r>
              <a:rPr lang="ja-JP" altLang="en-US" dirty="0"/>
              <a:t>　∟ 詳細：お申込み前に素材提供・クリエイティブの入稿前審査を実施します。</a:t>
            </a:r>
            <a:endParaRPr lang="en-US" altLang="ja-JP" dirty="0"/>
          </a:p>
        </p:txBody>
      </p:sp>
      <p:sp>
        <p:nvSpPr>
          <p:cNvPr id="4" name="テキスト ボックス 3">
            <a:extLst>
              <a:ext uri="{FF2B5EF4-FFF2-40B4-BE49-F238E27FC236}">
                <a16:creationId xmlns:a16="http://schemas.microsoft.com/office/drawing/2014/main" id="{5AB2D368-E36E-0D84-DE58-DD864EB40041}"/>
              </a:ext>
            </a:extLst>
          </p:cNvPr>
          <p:cNvSpPr txBox="1"/>
          <p:nvPr/>
        </p:nvSpPr>
        <p:spPr>
          <a:xfrm>
            <a:off x="9192344" y="5069232"/>
            <a:ext cx="1690807" cy="246221"/>
          </a:xfrm>
          <a:prstGeom prst="rect">
            <a:avLst/>
          </a:prstGeom>
          <a:noFill/>
        </p:spPr>
        <p:txBody>
          <a:bodyPr wrap="square">
            <a:spAutoFit/>
          </a:bodyPr>
          <a:lstStyle/>
          <a:p>
            <a:r>
              <a:rPr lang="en-US" altLang="ja-JP" sz="1000" dirty="0"/>
              <a:t>※2022/10/26</a:t>
            </a:r>
            <a:r>
              <a:rPr lang="ja-JP" altLang="en-US" sz="1000" dirty="0"/>
              <a:t>更新</a:t>
            </a:r>
          </a:p>
        </p:txBody>
      </p:sp>
    </p:spTree>
    <p:extLst>
      <p:ext uri="{BB962C8B-B14F-4D97-AF65-F5344CB8AC3E}">
        <p14:creationId xmlns:p14="http://schemas.microsoft.com/office/powerpoint/2010/main" val="70323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企画ページの制作・掲載のお申し込み方法</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20</a:t>
            </a:fld>
            <a:endParaRPr lang="ja-JP" altLang="en-US"/>
          </a:p>
        </p:txBody>
      </p:sp>
      <p:sp>
        <p:nvSpPr>
          <p:cNvPr id="4" name="タイトル 2"/>
          <p:cNvSpPr txBox="1">
            <a:spLocks/>
          </p:cNvSpPr>
          <p:nvPr/>
        </p:nvSpPr>
        <p:spPr>
          <a:xfrm>
            <a:off x="6140472" y="5919479"/>
            <a:ext cx="2228605" cy="611907"/>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これ以降のキャンセルは</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不可となります</a:t>
            </a:r>
          </a:p>
        </p:txBody>
      </p:sp>
      <p:sp>
        <p:nvSpPr>
          <p:cNvPr id="6" name="タイトル 2"/>
          <p:cNvSpPr txBox="1">
            <a:spLocks/>
          </p:cNvSpPr>
          <p:nvPr/>
        </p:nvSpPr>
        <p:spPr>
          <a:xfrm>
            <a:off x="1456967" y="3343350"/>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ヤフー</a:t>
            </a:r>
          </a:p>
        </p:txBody>
      </p:sp>
      <p:cxnSp>
        <p:nvCxnSpPr>
          <p:cNvPr id="7" name="直線コネクタ 6"/>
          <p:cNvCxnSpPr/>
          <p:nvPr/>
        </p:nvCxnSpPr>
        <p:spPr>
          <a:xfrm flipH="1">
            <a:off x="7279912" y="3048285"/>
            <a:ext cx="1" cy="2871194"/>
          </a:xfrm>
          <a:prstGeom prst="line">
            <a:avLst/>
          </a:prstGeom>
          <a:noFill/>
          <a:ln w="34925" cap="flat" cmpd="sng" algn="ctr">
            <a:solidFill>
              <a:srgbClr val="D00216">
                <a:lumMod val="60000"/>
                <a:lumOff val="40000"/>
              </a:srgbClr>
            </a:solidFill>
            <a:prstDash val="sysDash"/>
          </a:ln>
          <a:effectLst/>
        </p:spPr>
      </p:cxnSp>
      <p:sp>
        <p:nvSpPr>
          <p:cNvPr id="8" name="タイトル 2"/>
          <p:cNvSpPr txBox="1">
            <a:spLocks/>
          </p:cNvSpPr>
          <p:nvPr/>
        </p:nvSpPr>
        <p:spPr>
          <a:xfrm>
            <a:off x="1384959" y="4581041"/>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代理店様</a:t>
            </a:r>
          </a:p>
        </p:txBody>
      </p:sp>
      <p:sp>
        <p:nvSpPr>
          <p:cNvPr id="9" name="ホームベース 8"/>
          <p:cNvSpPr/>
          <p:nvPr/>
        </p:nvSpPr>
        <p:spPr bwMode="auto">
          <a:xfrm>
            <a:off x="2608437"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申し込みフォーム</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ご連絡</a:t>
            </a:r>
          </a:p>
        </p:txBody>
      </p:sp>
      <p:sp>
        <p:nvSpPr>
          <p:cNvPr id="10" name="ホームベース 9"/>
          <p:cNvSpPr/>
          <p:nvPr/>
        </p:nvSpPr>
        <p:spPr bwMode="auto">
          <a:xfrm>
            <a:off x="3688556" y="4466757"/>
            <a:ext cx="158417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申し込みフォーム</a:t>
            </a:r>
            <a:endParaRPr kumimoji="0" lang="en-US" altLang="ja-JP" sz="1200" b="0" i="0" u="none" strike="noStrike" kern="0" cap="none" spc="0" normalizeH="0" baseline="0" noProof="0" dirty="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確認・申し込み</a:t>
            </a:r>
          </a:p>
        </p:txBody>
      </p:sp>
      <p:sp>
        <p:nvSpPr>
          <p:cNvPr id="11" name="ホームベース 10"/>
          <p:cNvSpPr/>
          <p:nvPr/>
        </p:nvSpPr>
        <p:spPr bwMode="auto">
          <a:xfrm>
            <a:off x="4874911"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申し込み内容</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確認・承認</a:t>
            </a:r>
          </a:p>
        </p:txBody>
      </p:sp>
      <p:sp>
        <p:nvSpPr>
          <p:cNvPr id="12" name="山形 11"/>
          <p:cNvSpPr/>
          <p:nvPr/>
        </p:nvSpPr>
        <p:spPr bwMode="auto">
          <a:xfrm>
            <a:off x="6325816" y="3180544"/>
            <a:ext cx="946281" cy="674306"/>
          </a:xfrm>
          <a:prstGeom prst="chevron">
            <a:avLst>
              <a:gd name="adj" fmla="val 25836"/>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承認メール</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送信</a:t>
            </a:r>
          </a:p>
        </p:txBody>
      </p:sp>
      <p:sp>
        <p:nvSpPr>
          <p:cNvPr id="13" name="山形 12"/>
          <p:cNvSpPr/>
          <p:nvPr/>
        </p:nvSpPr>
        <p:spPr bwMode="auto">
          <a:xfrm>
            <a:off x="6325816" y="4459728"/>
            <a:ext cx="946281" cy="674306"/>
          </a:xfrm>
          <a:prstGeom prst="chevron">
            <a:avLst>
              <a:gd name="adj" fmla="val 25836"/>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承認メール</a:t>
            </a:r>
            <a:endParaRPr kumimoji="0" lang="en-US" altLang="ja-JP" sz="1200" b="0" i="0" u="none" strike="noStrike" kern="0" cap="none" spc="0" normalizeH="0" baseline="0" noProof="0" dirty="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受信</a:t>
            </a:r>
          </a:p>
        </p:txBody>
      </p:sp>
      <p:sp>
        <p:nvSpPr>
          <p:cNvPr id="14" name="テキスト ボックス 13"/>
          <p:cNvSpPr txBox="1"/>
          <p:nvPr/>
        </p:nvSpPr>
        <p:spPr>
          <a:xfrm>
            <a:off x="6168008" y="5550147"/>
            <a:ext cx="1107996" cy="369332"/>
          </a:xfrm>
          <a:prstGeom prst="rect">
            <a:avLst/>
          </a:prstGeom>
          <a:solidFill>
            <a:srgbClr val="D00216">
              <a:lumMod val="60000"/>
              <a:lumOff val="40000"/>
            </a:srgbClr>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FFFFFF"/>
                </a:solidFill>
                <a:effectLst/>
                <a:uLnTx/>
                <a:uFillTx/>
              </a:rPr>
              <a:t>契約成立</a:t>
            </a:r>
          </a:p>
        </p:txBody>
      </p:sp>
      <p:sp>
        <p:nvSpPr>
          <p:cNvPr id="15" name="ホームベース 14"/>
          <p:cNvSpPr/>
          <p:nvPr/>
        </p:nvSpPr>
        <p:spPr bwMode="auto">
          <a:xfrm>
            <a:off x="7300832"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制作・掲載準備</a:t>
            </a:r>
          </a:p>
        </p:txBody>
      </p:sp>
      <p:sp>
        <p:nvSpPr>
          <p:cNvPr id="16" name="ホームベース 15"/>
          <p:cNvSpPr/>
          <p:nvPr/>
        </p:nvSpPr>
        <p:spPr bwMode="auto">
          <a:xfrm>
            <a:off x="8808777" y="3194234"/>
            <a:ext cx="873790" cy="660616"/>
          </a:xfrm>
          <a:prstGeom prst="homePlate">
            <a:avLst>
              <a:gd name="adj" fmla="val 0"/>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納品・掲載</a:t>
            </a:r>
          </a:p>
        </p:txBody>
      </p:sp>
      <p:sp>
        <p:nvSpPr>
          <p:cNvPr id="17" name="ホームベース 16"/>
          <p:cNvSpPr/>
          <p:nvPr/>
        </p:nvSpPr>
        <p:spPr bwMode="auto">
          <a:xfrm>
            <a:off x="9763840" y="3194234"/>
            <a:ext cx="909492"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請求書</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発行</a:t>
            </a:r>
          </a:p>
        </p:txBody>
      </p:sp>
      <p:sp>
        <p:nvSpPr>
          <p:cNvPr id="18" name="ホームベース 17"/>
          <p:cNvSpPr/>
          <p:nvPr/>
        </p:nvSpPr>
        <p:spPr bwMode="auto">
          <a:xfrm>
            <a:off x="7300832" y="4466757"/>
            <a:ext cx="2381735"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確認・検収</a:t>
            </a:r>
          </a:p>
        </p:txBody>
      </p:sp>
      <p:sp>
        <p:nvSpPr>
          <p:cNvPr id="19" name="ホームベース 18"/>
          <p:cNvSpPr/>
          <p:nvPr/>
        </p:nvSpPr>
        <p:spPr bwMode="auto">
          <a:xfrm>
            <a:off x="10098962" y="4466757"/>
            <a:ext cx="71838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お支払い</a:t>
            </a:r>
          </a:p>
        </p:txBody>
      </p:sp>
      <p:sp>
        <p:nvSpPr>
          <p:cNvPr id="20" name="タイトル 2"/>
          <p:cNvSpPr txBox="1">
            <a:spLocks/>
          </p:cNvSpPr>
          <p:nvPr/>
        </p:nvSpPr>
        <p:spPr>
          <a:xfrm>
            <a:off x="3669900" y="5165686"/>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以下をセットで確認</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・フォームに記載の</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　申し込み内容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・商品資料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・該当する約款</a:t>
            </a:r>
          </a:p>
        </p:txBody>
      </p:sp>
      <p:cxnSp>
        <p:nvCxnSpPr>
          <p:cNvPr id="21" name="直線コネクタ 20"/>
          <p:cNvCxnSpPr/>
          <p:nvPr/>
        </p:nvCxnSpPr>
        <p:spPr>
          <a:xfrm>
            <a:off x="2351584" y="3194234"/>
            <a:ext cx="0" cy="660616"/>
          </a:xfrm>
          <a:prstGeom prst="line">
            <a:avLst/>
          </a:prstGeom>
          <a:noFill/>
          <a:ln w="76200" cap="flat" cmpd="sng" algn="ctr">
            <a:solidFill>
              <a:srgbClr val="D00216">
                <a:lumMod val="20000"/>
                <a:lumOff val="80000"/>
              </a:srgbClr>
            </a:solidFill>
            <a:prstDash val="solid"/>
          </a:ln>
          <a:effectLst/>
        </p:spPr>
      </p:cxnSp>
      <p:cxnSp>
        <p:nvCxnSpPr>
          <p:cNvPr id="22" name="直線コネクタ 21"/>
          <p:cNvCxnSpPr/>
          <p:nvPr/>
        </p:nvCxnSpPr>
        <p:spPr>
          <a:xfrm>
            <a:off x="2351584" y="4473418"/>
            <a:ext cx="0" cy="660616"/>
          </a:xfrm>
          <a:prstGeom prst="line">
            <a:avLst/>
          </a:prstGeom>
          <a:noFill/>
          <a:ln w="76200" cap="flat" cmpd="sng" algn="ctr">
            <a:solidFill>
              <a:sysClr val="windowText" lastClr="000000">
                <a:lumMod val="50000"/>
                <a:lumOff val="50000"/>
              </a:sysClr>
            </a:solidFill>
            <a:prstDash val="solid"/>
          </a:ln>
          <a:effectLst/>
        </p:spPr>
      </p:cxnSp>
      <p:sp>
        <p:nvSpPr>
          <p:cNvPr id="23" name="タイトル 2"/>
          <p:cNvSpPr txBox="1">
            <a:spLocks/>
          </p:cNvSpPr>
          <p:nvPr/>
        </p:nvSpPr>
        <p:spPr>
          <a:xfrm>
            <a:off x="494352" y="1422425"/>
            <a:ext cx="11662928" cy="549845"/>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defRPr/>
            </a:pPr>
            <a:r>
              <a:rPr lang="ja-JP" altLang="en-US" sz="1400" dirty="0">
                <a:solidFill>
                  <a:prstClr val="black">
                    <a:lumMod val="65000"/>
                    <a:lumOff val="35000"/>
                  </a:prstClr>
                </a:solidFill>
                <a:latin typeface="+mn-ea"/>
              </a:rPr>
              <a:t>以下のフローに沿ってお申し込み</a:t>
            </a:r>
            <a:r>
              <a:rPr lang="en-US" altLang="ja-JP" sz="1400" dirty="0">
                <a:solidFill>
                  <a:prstClr val="black">
                    <a:lumMod val="65000"/>
                    <a:lumOff val="35000"/>
                  </a:prstClr>
                </a:solidFill>
                <a:latin typeface="+mn-ea"/>
              </a:rPr>
              <a:t>(※)</a:t>
            </a:r>
            <a:r>
              <a:rPr lang="ja-JP" altLang="en-US" sz="1400" dirty="0">
                <a:solidFill>
                  <a:prstClr val="black">
                    <a:lumMod val="65000"/>
                    <a:lumOff val="35000"/>
                  </a:prstClr>
                </a:solidFill>
                <a:latin typeface="+mn-ea"/>
              </a:rPr>
              <a:t>の上、</a:t>
            </a:r>
            <a:r>
              <a:rPr lang="ja-JP" altLang="en-US" sz="1400" dirty="0">
                <a:solidFill>
                  <a:srgbClr val="FF0000"/>
                </a:solidFill>
                <a:latin typeface="+mn-ea"/>
              </a:rPr>
              <a:t>クリエイティブ制作委託約款の第</a:t>
            </a:r>
            <a:r>
              <a:rPr lang="en-US" altLang="ja-JP" sz="1400" dirty="0">
                <a:solidFill>
                  <a:srgbClr val="FF0000"/>
                </a:solidFill>
                <a:latin typeface="+mn-ea"/>
              </a:rPr>
              <a:t>9</a:t>
            </a:r>
            <a:r>
              <a:rPr lang="ja-JP" altLang="en-US" sz="1400" dirty="0">
                <a:solidFill>
                  <a:srgbClr val="FF0000"/>
                </a:solidFill>
                <a:latin typeface="+mn-ea"/>
              </a:rPr>
              <a:t>条</a:t>
            </a:r>
            <a:r>
              <a:rPr lang="en-US" altLang="ja-JP" sz="1400" dirty="0">
                <a:solidFill>
                  <a:srgbClr val="FF0000"/>
                </a:solidFill>
                <a:latin typeface="+mn-ea"/>
              </a:rPr>
              <a:t>(2)</a:t>
            </a:r>
            <a:r>
              <a:rPr lang="ja-JP" altLang="en-US" sz="1400" dirty="0">
                <a:solidFill>
                  <a:srgbClr val="FF0000"/>
                </a:solidFill>
                <a:latin typeface="+mn-ea"/>
              </a:rPr>
              <a:t>支払条件</a:t>
            </a:r>
            <a:r>
              <a:rPr lang="en-US" altLang="ja-JP" sz="1400" dirty="0">
                <a:solidFill>
                  <a:srgbClr val="FF0000"/>
                </a:solidFill>
                <a:latin typeface="+mn-ea"/>
              </a:rPr>
              <a:t>2</a:t>
            </a:r>
            <a:r>
              <a:rPr lang="ja-JP" altLang="en-US" sz="1400" dirty="0">
                <a:solidFill>
                  <a:prstClr val="black">
                    <a:lumMod val="65000"/>
                    <a:lumOff val="35000"/>
                  </a:prstClr>
                </a:solidFill>
                <a:latin typeface="+mn-ea"/>
              </a:rPr>
              <a:t>にしたがってお支払いいただきます。ただし、協賛内容のうち広告配信を伴うものは当該広告商品のお申し込み方法に準じます。</a:t>
            </a:r>
            <a:endParaRPr lang="en-US" altLang="ja-JP" sz="1400" dirty="0">
              <a:solidFill>
                <a:prstClr val="black">
                  <a:lumMod val="65000"/>
                  <a:lumOff val="35000"/>
                </a:prstClr>
              </a:solidFill>
              <a:latin typeface="+mn-ea"/>
            </a:endParaRPr>
          </a:p>
          <a:p>
            <a:pPr lvl="0">
              <a:defRPr/>
            </a:pPr>
            <a:r>
              <a:rPr lang="ja-JP" altLang="en-US" sz="1400" dirty="0">
                <a:solidFill>
                  <a:prstClr val="black">
                    <a:lumMod val="65000"/>
                    <a:lumOff val="35000"/>
                  </a:prstClr>
                </a:solidFill>
              </a:rPr>
              <a:t>詳細は、お申し込みのマニュアル資料「</a:t>
            </a:r>
            <a:r>
              <a:rPr lang="en-US" altLang="ja-JP" sz="1400" dirty="0">
                <a:solidFill>
                  <a:prstClr val="black">
                    <a:lumMod val="65000"/>
                    <a:lumOff val="35000"/>
                  </a:prstClr>
                </a:solidFill>
                <a:hlinkClick r:id="rId2"/>
              </a:rPr>
              <a:t>Yahoo!</a:t>
            </a:r>
            <a:r>
              <a:rPr lang="ja-JP" altLang="en-US" sz="1400" dirty="0">
                <a:solidFill>
                  <a:prstClr val="black">
                    <a:lumMod val="65000"/>
                    <a:lumOff val="35000"/>
                  </a:prstClr>
                </a:solidFill>
                <a:hlinkClick r:id="rId2"/>
              </a:rPr>
              <a:t>広告ディスプレイ広告（予約型）広告関連サービスのお申込について</a:t>
            </a:r>
            <a:r>
              <a:rPr lang="ja-JP" altLang="en-US" sz="1400" dirty="0">
                <a:solidFill>
                  <a:prstClr val="black">
                    <a:lumMod val="65000"/>
                    <a:lumOff val="35000"/>
                  </a:prstClr>
                </a:solidFill>
              </a:rPr>
              <a:t>」をご参照ください。</a:t>
            </a:r>
            <a:endParaRPr lang="en-US" altLang="ja-JP" sz="1400" dirty="0">
              <a:solidFill>
                <a:prstClr val="black">
                  <a:lumMod val="65000"/>
                  <a:lumOff val="35000"/>
                </a:prstClr>
              </a:solidFill>
            </a:endParaRPr>
          </a:p>
          <a:p>
            <a:pPr lvl="0">
              <a:defRPr/>
            </a:pPr>
            <a:r>
              <a:rPr lang="ja-JP" altLang="en-US" sz="1400" dirty="0">
                <a:solidFill>
                  <a:prstClr val="black">
                    <a:lumMod val="65000"/>
                    <a:lumOff val="35000"/>
                  </a:prstClr>
                </a:solidFill>
              </a:rPr>
              <a:t>なお、お申し込み可能な代理店様に一部制限がございますので、事前に弊社担当営業までお問い合わせください。</a:t>
            </a:r>
            <a:endParaRPr lang="en-US" altLang="ja-JP" sz="1200" dirty="0">
              <a:solidFill>
                <a:prstClr val="black">
                  <a:lumMod val="65000"/>
                  <a:lumOff val="35000"/>
                </a:prstClr>
              </a:solidFill>
              <a:latin typeface="+mn-ea"/>
            </a:endParaRPr>
          </a:p>
        </p:txBody>
      </p:sp>
    </p:spTree>
    <p:extLst>
      <p:ext uri="{BB962C8B-B14F-4D97-AF65-F5344CB8AC3E}">
        <p14:creationId xmlns:p14="http://schemas.microsoft.com/office/powerpoint/2010/main" val="33113232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A0DD444-2F38-E647-AC23-6F73BF2168BA}"/>
              </a:ext>
            </a:extLst>
          </p:cNvPr>
          <p:cNvSpPr>
            <a:spLocks noGrp="1"/>
          </p:cNvSpPr>
          <p:nvPr>
            <p:ph type="body" sz="quarter" idx="11"/>
          </p:nvPr>
        </p:nvSpPr>
        <p:spPr>
          <a:xfrm>
            <a:off x="334963" y="110856"/>
            <a:ext cx="9759950" cy="814388"/>
          </a:xfrm>
        </p:spPr>
        <p:txBody>
          <a:bodyPr/>
          <a:lstStyle/>
          <a:p>
            <a:r>
              <a:rPr lang="ja-JP" altLang="en-US" dirty="0"/>
              <a:t>注意事項</a:t>
            </a:r>
            <a:endParaRPr kumimoji="1" lang="ja-JP" altLang="en-US" dirty="0"/>
          </a:p>
        </p:txBody>
      </p:sp>
      <p:sp>
        <p:nvSpPr>
          <p:cNvPr id="5" name="スライド番号プレースホルダー 4">
            <a:extLst>
              <a:ext uri="{FF2B5EF4-FFF2-40B4-BE49-F238E27FC236}">
                <a16:creationId xmlns:a16="http://schemas.microsoft.com/office/drawing/2014/main" id="{1E004F2A-A9CD-8F4F-AA62-69C7B4BBADC4}"/>
              </a:ext>
            </a:extLst>
          </p:cNvPr>
          <p:cNvSpPr>
            <a:spLocks noGrp="1"/>
          </p:cNvSpPr>
          <p:nvPr>
            <p:ph type="sldNum" sz="quarter" idx="4"/>
          </p:nvPr>
        </p:nvSpPr>
        <p:spPr/>
        <p:txBody>
          <a:bodyPr/>
          <a:lstStyle/>
          <a:p>
            <a:fld id="{F9BD7636-22E7-4304-ABE2-16A3D163D5E1}" type="slidenum">
              <a:rPr lang="ja-JP" altLang="en-US" smtClean="0"/>
              <a:pPr/>
              <a:t>21</a:t>
            </a:fld>
            <a:endParaRPr lang="ja-JP" altLang="en-US"/>
          </a:p>
        </p:txBody>
      </p:sp>
      <p:sp>
        <p:nvSpPr>
          <p:cNvPr id="51" name="正方形/長方形 50"/>
          <p:cNvSpPr/>
          <p:nvPr/>
        </p:nvSpPr>
        <p:spPr>
          <a:xfrm>
            <a:off x="9480248" y="1116678"/>
            <a:ext cx="1094071"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掲載開始</a:t>
            </a:r>
          </a:p>
        </p:txBody>
      </p:sp>
      <p:sp>
        <p:nvSpPr>
          <p:cNvPr id="8" name="Rectangle 46"/>
          <p:cNvSpPr>
            <a:spLocks noChangeArrowheads="1"/>
          </p:cNvSpPr>
          <p:nvPr/>
        </p:nvSpPr>
        <p:spPr bwMode="auto">
          <a:xfrm>
            <a:off x="767408" y="723756"/>
            <a:ext cx="11258658" cy="5986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編集・制作</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・企画内容は申込者・広告主様とヤフーとの間で協議の上決定し、最終的な編集権はヤフーに帰属します。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268288" indent="-268288"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申込者・広告主様より提供いただく製品画像等の素材については第三者の権利を侵害するものではないこと、および記載内容に係わる財産権全ての権利処理が完了していること、情報の正確性についてヤフーに対して保証いただくものとし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・企画ページ上には「</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Yahoo! JAPAN PR</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企画」の表記と 「提供：○○」のスポンサークレジット、掲載期間の掲載が必須となります。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r>
              <a:rPr lang="ja-JP" altLang="en-US" sz="1200" dirty="0">
                <a:solidFill>
                  <a:prstClr val="black">
                    <a:lumMod val="65000"/>
                    <a:lumOff val="35000"/>
                  </a:prstClr>
                </a:solidFill>
                <a:latin typeface="メイリオ"/>
                <a:ea typeface="メイリオ"/>
              </a:rPr>
              <a:t>　・通信環境が低速の場合、ダイアログ表示により動画のスキップが選択可能になることをご了承ください。</a:t>
            </a:r>
            <a:endParaRPr lang="en-US" altLang="ja-JP" sz="1200" dirty="0">
              <a:solidFill>
                <a:prstClr val="black">
                  <a:lumMod val="65000"/>
                  <a:lumOff val="35000"/>
                </a:prstClr>
              </a:solidFill>
              <a:latin typeface="メイリオ"/>
              <a:ea typeface="メイリオ"/>
            </a:endParaRPr>
          </a:p>
          <a:p>
            <a:pPr marL="0" indent="0" eaLnBrk="1" hangingPunct="1">
              <a:spcBef>
                <a:spcPct val="0"/>
              </a:spcBef>
              <a:buFontTx/>
              <a:buNone/>
              <a:defRPr/>
            </a:pPr>
            <a:r>
              <a:rPr lang="ja-JP" altLang="en-US" sz="1200" dirty="0">
                <a:solidFill>
                  <a:prstClr val="black">
                    <a:lumMod val="65000"/>
                    <a:lumOff val="35000"/>
                  </a:prstClr>
                </a:solidFill>
                <a:latin typeface="メイリオ"/>
                <a:ea typeface="メイリオ"/>
              </a:rPr>
              <a:t>　・原則として掲載終了後はアーカイブ保存せず、企画ページは削除いたします。</a:t>
            </a:r>
            <a:endParaRPr lang="en-US" altLang="ja-JP" sz="1200" dirty="0">
              <a:solidFill>
                <a:prstClr val="black">
                  <a:lumMod val="65000"/>
                  <a:lumOff val="35000"/>
                </a:prstClr>
              </a:solidFill>
              <a:latin typeface="メイリオ"/>
              <a:ea typeface="メイリオ"/>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災害情報告知モジュールの掲載</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・地震、津波、その他有事が発生した際、ヤフーを利用するお客様に対して速やかに災害情報をお伝えするために、企画ページについても、ページ上部に災害情報告知モジュールの掲載を行います。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1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a:t>
            </a:r>
            <a:r>
              <a:rPr lang="ja-JP" altLang="en-US" sz="1000" dirty="0">
                <a:solidFill>
                  <a:schemeClr val="tx1">
                    <a:lumMod val="65000"/>
                    <a:lumOff val="35000"/>
                  </a:schemeClr>
                </a:solidFill>
                <a:latin typeface="メイリオ"/>
                <a:ea typeface="メイリオ"/>
              </a:rPr>
              <a:t>掲載方法（場所、内容、タイミングと期間など）は、ヤフーの統一運用ルールにしたがいます。</a:t>
            </a:r>
            <a:endParaRPr lang="en-US" altLang="ja-JP" sz="1000" dirty="0">
              <a:solidFill>
                <a:schemeClr val="tx1">
                  <a:lumMod val="65000"/>
                  <a:lumOff val="35000"/>
                </a:schemeClr>
              </a:solidFill>
              <a:latin typeface="メイリオ"/>
              <a:ea typeface="メイリオ"/>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誘導広告</a:t>
            </a: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・誘導広告の広告クリエイティブは代理店様・広告主様で制作いただきます。制作の際、以下を遵守願います。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・スマートフォンブランドパネル広告仕様</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－スマートフォンブランドパネル（静止画）</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hlinkClick r:id="rId3"/>
              </a:rPr>
              <a:t>https://ads-help.yahoo.co.jp/yahooads/guideline/articledetail?lan=ja&amp;aid=62815&amp;o=default#abc</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また、</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P18</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「誘導広告上の表記ガイドライン」の内容を遵守願います。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6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600" dirty="0">
                <a:solidFill>
                  <a:srgbClr val="000000">
                    <a:lumMod val="65000"/>
                    <a:lumOff val="35000"/>
                  </a:srgbClr>
                </a:solidFill>
                <a:latin typeface="メイリオ"/>
                <a:ea typeface="メイリオ"/>
              </a:rPr>
              <a:t>■</a:t>
            </a:r>
            <a:r>
              <a:rPr lang="ja-JP" altLang="en-US" sz="600" dirty="0">
                <a:solidFill>
                  <a:srgbClr val="000000">
                    <a:lumMod val="65000"/>
                    <a:lumOff val="35000"/>
                  </a:srgbClr>
                </a:solidFill>
                <a:latin typeface="メイリオ"/>
                <a:ea typeface="メイリオ"/>
              </a:rPr>
              <a:t>　</a:t>
            </a:r>
            <a:r>
              <a:rPr lang="ja-JP" altLang="en-US" sz="1600" dirty="0">
                <a:solidFill>
                  <a:srgbClr val="000000">
                    <a:lumMod val="65000"/>
                    <a:lumOff val="35000"/>
                  </a:srgbClr>
                </a:solidFill>
                <a:latin typeface="メイリオ"/>
                <a:ea typeface="メイリオ"/>
              </a:rPr>
              <a:t>効果計測用</a:t>
            </a:r>
            <a:r>
              <a:rPr lang="en-US" altLang="ja-JP" sz="1600" dirty="0">
                <a:solidFill>
                  <a:srgbClr val="000000">
                    <a:lumMod val="65000"/>
                    <a:lumOff val="35000"/>
                  </a:srgbClr>
                </a:solidFill>
                <a:latin typeface="メイリオ"/>
                <a:ea typeface="メイリオ"/>
              </a:rPr>
              <a:t>URL</a:t>
            </a:r>
          </a:p>
          <a:p>
            <a:pPr marL="355600" lvl="0" indent="-355600" eaLnBrk="1" hangingPunct="1">
              <a:spcBef>
                <a:spcPct val="0"/>
              </a:spcBef>
              <a:buNone/>
            </a:pP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　・セキュリティ等の観点から、下記いずれの場合もリンク先への効果計測用のパラメータ付き</a:t>
            </a:r>
            <a:r>
              <a:rPr lang="en-US" altLang="ja-JP" sz="1200" dirty="0">
                <a:solidFill>
                  <a:srgbClr val="000000">
                    <a:lumMod val="65000"/>
                    <a:lumOff val="35000"/>
                  </a:srgbClr>
                </a:solidFill>
                <a:latin typeface="メイリオ" panose="020B0604030504040204" pitchFamily="50" charset="-128"/>
                <a:ea typeface="メイリオ" panose="020B0604030504040204" pitchFamily="50" charset="-128"/>
              </a:rPr>
              <a:t>URL</a:t>
            </a: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の設定は不可となります。ただし、一部効果計測ベンダーにおいては効果測定データ取扱約款の確認・同意をいただいた上で設定することが可能です。弊社担当営業までご相談ください。</a:t>
            </a:r>
            <a:endParaRPr lang="en-US" altLang="ja-JP" sz="1200" dirty="0">
              <a:solidFill>
                <a:srgbClr val="000000">
                  <a:lumMod val="65000"/>
                  <a:lumOff val="35000"/>
                </a:srgb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　　　　誘導広告→企画ページ ｜ 企画ページ→広告主様サイト</a:t>
            </a:r>
            <a:endParaRPr lang="en-US" altLang="ja-JP" sz="1000" dirty="0">
              <a:solidFill>
                <a:srgbClr val="000000">
                  <a:lumMod val="65000"/>
                  <a:lumOff val="35000"/>
                </a:srgbClr>
              </a:solidFill>
              <a:latin typeface="メイリオ"/>
              <a:ea typeface="メイリオ"/>
            </a:endParaRPr>
          </a:p>
          <a:p>
            <a:pPr marL="0" lvl="0" indent="0" eaLnBrk="1" hangingPunct="1">
              <a:spcBef>
                <a:spcPct val="0"/>
              </a:spcBef>
              <a:buNone/>
            </a:pPr>
            <a:endParaRPr lang="en-US" altLang="ja-JP" sz="16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600" dirty="0">
                <a:solidFill>
                  <a:schemeClr val="tx1">
                    <a:lumMod val="65000"/>
                    <a:lumOff val="35000"/>
                  </a:schemeClr>
                </a:solidFill>
                <a:latin typeface="メイリオ"/>
                <a:ea typeface="メイリオ"/>
              </a:rPr>
              <a:t>■ 効果検証レポート</a:t>
            </a:r>
            <a:endParaRPr lang="en-US" altLang="ja-JP" sz="1600" dirty="0">
              <a:solidFill>
                <a:schemeClr val="tx1">
                  <a:lumMod val="65000"/>
                  <a:lumOff val="35000"/>
                </a:schemeClr>
              </a:solidFill>
              <a:latin typeface="メイリオ"/>
              <a:ea typeface="メイリオ"/>
            </a:endParaRPr>
          </a:p>
          <a:p>
            <a:pPr marL="263525" lvl="0" indent="-263525" eaLnBrk="1" hangingPunct="1">
              <a:spcBef>
                <a:spcPct val="0"/>
              </a:spcBef>
              <a:buNone/>
            </a:pPr>
            <a:r>
              <a:rPr lang="ja-JP" altLang="en-US" sz="1200" dirty="0">
                <a:solidFill>
                  <a:schemeClr val="tx1">
                    <a:lumMod val="65000"/>
                    <a:lumOff val="35000"/>
                  </a:schemeClr>
                </a:solidFill>
                <a:latin typeface="メイリオ"/>
                <a:ea typeface="メイリオ"/>
              </a:rPr>
              <a:t>　・レポートには、ヤフーの管理するお客様の個人情報</a:t>
            </a:r>
            <a:r>
              <a:rPr lang="en-US" altLang="ja-JP" sz="1200" dirty="0">
                <a:solidFill>
                  <a:schemeClr val="tx1">
                    <a:lumMod val="65000"/>
                    <a:lumOff val="35000"/>
                  </a:schemeClr>
                </a:solidFill>
                <a:latin typeface="メイリオ"/>
                <a:ea typeface="メイリオ"/>
              </a:rPr>
              <a:t>*1</a:t>
            </a:r>
            <a:r>
              <a:rPr lang="ja-JP" altLang="en-US" sz="1200" dirty="0">
                <a:solidFill>
                  <a:schemeClr val="tx1">
                    <a:lumMod val="65000"/>
                    <a:lumOff val="35000"/>
                  </a:schemeClr>
                </a:solidFill>
                <a:latin typeface="メイリオ"/>
                <a:ea typeface="メイリオ"/>
              </a:rPr>
              <a:t>（個人情報の保護に関する法律に定める個人情報。以下同じ。）が含まれる場合があります。個人情報の保護に関する法律その他の関係法令・ガイドラインを遵守するとともに、善良な管理者の注意をもって適切に取り扱い、不正アクセスおよび不正利用の防止に努めていただくようにお願いいたします。</a:t>
            </a:r>
            <a:br>
              <a:rPr lang="ja-JP" altLang="en-US" sz="1200" dirty="0">
                <a:solidFill>
                  <a:schemeClr val="tx1">
                    <a:lumMod val="65000"/>
                    <a:lumOff val="35000"/>
                  </a:schemeClr>
                </a:solidFill>
                <a:latin typeface="メイリオ"/>
                <a:ea typeface="メイリオ"/>
              </a:rPr>
            </a:br>
            <a:r>
              <a:rPr lang="ja-JP" altLang="en-US" sz="12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*1.</a:t>
            </a:r>
            <a:r>
              <a:rPr lang="ja-JP" altLang="en-US" sz="1000" dirty="0">
                <a:solidFill>
                  <a:schemeClr val="tx1">
                    <a:lumMod val="65000"/>
                    <a:lumOff val="35000"/>
                  </a:schemeClr>
                </a:solidFill>
                <a:latin typeface="メイリオ"/>
                <a:ea typeface="メイリオ"/>
              </a:rPr>
              <a:t>例：ユーザーアンケートを実施し自由回答を含む場合、ヤフーにおいて特定の個人を識別することができる情報に該当</a:t>
            </a:r>
            <a:endParaRPr lang="en-US" altLang="ja-JP" sz="1000" dirty="0">
              <a:solidFill>
                <a:schemeClr val="tx1">
                  <a:lumMod val="65000"/>
                  <a:lumOff val="35000"/>
                </a:schemeClr>
              </a:solidFill>
              <a:latin typeface="メイリオ"/>
              <a:ea typeface="メイリオ"/>
            </a:endParaRPr>
          </a:p>
        </p:txBody>
      </p:sp>
    </p:spTree>
    <p:extLst>
      <p:ext uri="{BB962C8B-B14F-4D97-AF65-F5344CB8AC3E}">
        <p14:creationId xmlns:p14="http://schemas.microsoft.com/office/powerpoint/2010/main" val="19944636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22</a:t>
            </a:fld>
            <a:endParaRPr lang="ja-JP" altLang="en-US"/>
          </a:p>
        </p:txBody>
      </p:sp>
      <p:sp>
        <p:nvSpPr>
          <p:cNvPr id="4" name="Rectangle 46"/>
          <p:cNvSpPr>
            <a:spLocks noChangeArrowheads="1"/>
          </p:cNvSpPr>
          <p:nvPr/>
        </p:nvSpPr>
        <p:spPr bwMode="auto">
          <a:xfrm>
            <a:off x="1384048" y="1253020"/>
            <a:ext cx="9423904" cy="1620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prstClr val="black">
                    <a:lumMod val="65000"/>
                    <a:lumOff val="35000"/>
                  </a:prstClr>
                </a:solidFill>
                <a:latin typeface="メイリオ"/>
                <a:ea typeface="メイリオ"/>
              </a:rPr>
              <a:t>■その他</a:t>
            </a:r>
            <a:endParaRPr lang="en-US" altLang="ja-JP" sz="1600" dirty="0">
              <a:solidFill>
                <a:prstClr val="black">
                  <a:lumMod val="65000"/>
                  <a:lumOff val="35000"/>
                </a:prstClr>
              </a:solidFill>
              <a:latin typeface="メイリオ"/>
              <a:ea typeface="メイリオ"/>
            </a:endParaRPr>
          </a:p>
          <a:p>
            <a:pPr marL="0" indent="265113" eaLnBrk="1" hangingPunct="1">
              <a:lnSpc>
                <a:spcPts val="2000"/>
              </a:lnSpc>
              <a:spcBef>
                <a:spcPct val="0"/>
              </a:spcBef>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・弊社の仕様に応じて表現、レイアウト変更をお願いする場合があります。</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・正規の</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Yahoo! JAPAN </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トップページとは異なる仕様、デザインとなる部分がありますのでご了承ください。　</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・原則、掲載期間内における途中更新はお受けできません。</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企画のご発注は、</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社の広告会社様から一元的に行っていただきます。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（誘導広告の商品ごとに、複数の広告会社様から分散発注するなどは不可となります）</a:t>
            </a:r>
          </a:p>
        </p:txBody>
      </p:sp>
    </p:spTree>
    <p:extLst>
      <p:ext uri="{BB962C8B-B14F-4D97-AF65-F5344CB8AC3E}">
        <p14:creationId xmlns:p14="http://schemas.microsoft.com/office/powerpoint/2010/main" val="15147851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23</a:t>
            </a:fld>
            <a:endParaRPr lang="ja-JP" altLang="en-US"/>
          </a:p>
        </p:txBody>
      </p:sp>
      <p:sp>
        <p:nvSpPr>
          <p:cNvPr id="4" name="Rectangle 46"/>
          <p:cNvSpPr>
            <a:spLocks noChangeArrowheads="1"/>
          </p:cNvSpPr>
          <p:nvPr/>
        </p:nvSpPr>
        <p:spPr bwMode="auto">
          <a:xfrm>
            <a:off x="1343472" y="944563"/>
            <a:ext cx="10256568" cy="4134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prstClr val="black">
                    <a:lumMod val="65000"/>
                    <a:lumOff val="35000"/>
                  </a:prstClr>
                </a:solidFill>
                <a:latin typeface="メイリオ"/>
                <a:ea typeface="メイリオ"/>
              </a:rPr>
              <a:t>■</a:t>
            </a:r>
            <a:r>
              <a:rPr lang="ja-JP" altLang="en-US" sz="1400" dirty="0">
                <a:solidFill>
                  <a:prstClr val="black">
                    <a:lumMod val="65000"/>
                    <a:lumOff val="35000"/>
                  </a:prstClr>
                </a:solidFill>
                <a:latin typeface="メイリオ"/>
                <a:ea typeface="メイリオ"/>
              </a:rPr>
              <a:t>公開前サイト審査について</a:t>
            </a:r>
            <a:endParaRPr lang="en-US" altLang="ja-JP" sz="1400" dirty="0">
              <a:solidFill>
                <a:prstClr val="black">
                  <a:lumMod val="65000"/>
                  <a:lumOff val="35000"/>
                </a:prstClr>
              </a:solidFill>
              <a:latin typeface="メイリオ"/>
              <a:ea typeface="メイリオ"/>
            </a:endParaRPr>
          </a:p>
          <a:p>
            <a:pPr eaLnBrk="1" hangingPunct="1">
              <a:spcBef>
                <a:spcPct val="0"/>
              </a:spcBef>
              <a:buFontTx/>
              <a:buNone/>
            </a:pPr>
            <a:endParaRPr lang="en-US" altLang="ja-JP" sz="1400" dirty="0">
              <a:solidFill>
                <a:prstClr val="black">
                  <a:lumMod val="65000"/>
                  <a:lumOff val="35000"/>
                </a:prstClr>
              </a:solidFill>
              <a:latin typeface="メイリオ"/>
              <a:ea typeface="メイリオ"/>
            </a:endParaRPr>
          </a:p>
          <a:p>
            <a:pPr marL="269875" indent="0">
              <a:buNone/>
            </a:pPr>
            <a:r>
              <a:rPr lang="ja-JP" altLang="en-US" sz="1400" dirty="0">
                <a:solidFill>
                  <a:prstClr val="black">
                    <a:lumMod val="65000"/>
                    <a:lumOff val="35000"/>
                  </a:prstClr>
                </a:solidFill>
                <a:latin typeface="メイリオ"/>
                <a:ea typeface="メイリオ"/>
              </a:rPr>
              <a:t>広告管理ツールに入稿する際に</a:t>
            </a:r>
          </a:p>
          <a:p>
            <a:pPr marL="269875" indent="0">
              <a:buNone/>
            </a:pPr>
            <a:r>
              <a:rPr lang="ja-JP" altLang="en-US" sz="1400" b="1" dirty="0">
                <a:solidFill>
                  <a:srgbClr val="FF0000"/>
                </a:solidFill>
                <a:latin typeface="メイリオ"/>
                <a:ea typeface="メイリオ"/>
              </a:rPr>
              <a:t>①広告主様のリンク先サイトがアップされていない場合</a:t>
            </a:r>
          </a:p>
          <a:p>
            <a:pPr marL="269875" indent="0">
              <a:buNone/>
            </a:pPr>
            <a:r>
              <a:rPr lang="ja-JP" altLang="en-US" sz="1400" b="1" dirty="0">
                <a:solidFill>
                  <a:srgbClr val="FF0000"/>
                </a:solidFill>
                <a:latin typeface="メイリオ"/>
                <a:ea typeface="メイリオ"/>
              </a:rPr>
              <a:t>②演出を組み込んだ企画ページがアップされていない場合</a:t>
            </a:r>
          </a:p>
          <a:p>
            <a:pPr marL="269875" indent="0">
              <a:buNone/>
            </a:pPr>
            <a:r>
              <a:rPr lang="ja-JP" altLang="en-US" sz="1400" dirty="0">
                <a:solidFill>
                  <a:prstClr val="black">
                    <a:lumMod val="65000"/>
                    <a:lumOff val="35000"/>
                  </a:prstClr>
                </a:solidFill>
                <a:latin typeface="メイリオ"/>
                <a:ea typeface="メイリオ"/>
              </a:rPr>
              <a:t>上記①②どちらも未公開の場合、①②どちらかが未公開の場合も以下申請が</a:t>
            </a:r>
            <a:r>
              <a:rPr lang="ja-JP" altLang="en-US" sz="1400" b="1" dirty="0">
                <a:solidFill>
                  <a:srgbClr val="FF0000"/>
                </a:solidFill>
                <a:latin typeface="メイリオ"/>
                <a:ea typeface="メイリオ"/>
              </a:rPr>
              <a:t>必須</a:t>
            </a:r>
            <a:r>
              <a:rPr lang="ja-JP" altLang="en-US" sz="1400" dirty="0">
                <a:solidFill>
                  <a:prstClr val="black">
                    <a:lumMod val="65000"/>
                    <a:lumOff val="35000"/>
                  </a:prstClr>
                </a:solidFill>
                <a:latin typeface="メイリオ"/>
                <a:ea typeface="メイリオ"/>
              </a:rPr>
              <a:t>となります。</a:t>
            </a:r>
            <a:endParaRPr lang="en-US" altLang="ja-JP" sz="1400" dirty="0">
              <a:solidFill>
                <a:prstClr val="black">
                  <a:lumMod val="65000"/>
                  <a:lumOff val="35000"/>
                </a:prstClr>
              </a:solidFill>
              <a:latin typeface="メイリオ"/>
              <a:ea typeface="メイリオ"/>
            </a:endParaRPr>
          </a:p>
          <a:p>
            <a:pPr marL="269875" indent="0">
              <a:buNone/>
            </a:pPr>
            <a:endParaRPr lang="en-US" altLang="ja-JP" sz="1400" dirty="0">
              <a:solidFill>
                <a:prstClr val="black">
                  <a:lumMod val="65000"/>
                  <a:lumOff val="35000"/>
                </a:prstClr>
              </a:solidFill>
              <a:latin typeface="メイリオ"/>
              <a:ea typeface="メイリオ"/>
            </a:endParaRPr>
          </a:p>
          <a:p>
            <a:pPr marL="269875" indent="0">
              <a:buNone/>
            </a:pPr>
            <a:r>
              <a:rPr lang="ja-JP" altLang="en-US" sz="1400" dirty="0">
                <a:solidFill>
                  <a:prstClr val="black">
                    <a:lumMod val="65000"/>
                    <a:lumOff val="35000"/>
                  </a:prstClr>
                </a:solidFill>
                <a:latin typeface="メイリオ"/>
                <a:ea typeface="メイリオ"/>
              </a:rPr>
              <a:t>申請後に発行される</a:t>
            </a:r>
            <a:r>
              <a:rPr lang="en-US" altLang="ja-JP" sz="1400" dirty="0">
                <a:solidFill>
                  <a:prstClr val="black">
                    <a:lumMod val="65000"/>
                    <a:lumOff val="35000"/>
                  </a:prstClr>
                </a:solidFill>
                <a:latin typeface="メイリオ"/>
                <a:ea typeface="メイリオ"/>
              </a:rPr>
              <a:t> </a:t>
            </a:r>
            <a:r>
              <a:rPr lang="ja-JP" altLang="en-US" sz="1400" dirty="0">
                <a:solidFill>
                  <a:prstClr val="black">
                    <a:lumMod val="65000"/>
                    <a:lumOff val="35000"/>
                  </a:prstClr>
                </a:solidFill>
                <a:latin typeface="メイリオ"/>
                <a:ea typeface="メイリオ"/>
              </a:rPr>
              <a:t>事前承認</a:t>
            </a:r>
            <a:r>
              <a:rPr lang="en-US" altLang="ja-JP" sz="1400" dirty="0">
                <a:solidFill>
                  <a:prstClr val="black">
                    <a:lumMod val="65000"/>
                    <a:lumOff val="35000"/>
                  </a:prstClr>
                </a:solidFill>
                <a:latin typeface="メイリオ"/>
                <a:ea typeface="メイリオ"/>
              </a:rPr>
              <a:t>ID</a:t>
            </a:r>
            <a:r>
              <a:rPr lang="ja-JP" altLang="en-US" sz="1400" dirty="0">
                <a:solidFill>
                  <a:prstClr val="black">
                    <a:lumMod val="65000"/>
                    <a:lumOff val="35000"/>
                  </a:prstClr>
                </a:solidFill>
                <a:latin typeface="メイリオ"/>
                <a:ea typeface="メイリオ"/>
              </a:rPr>
              <a:t>（</a:t>
            </a:r>
            <a:r>
              <a:rPr lang="en-US" altLang="ja-JP" sz="1400" dirty="0">
                <a:solidFill>
                  <a:prstClr val="black">
                    <a:lumMod val="65000"/>
                    <a:lumOff val="35000"/>
                  </a:prstClr>
                </a:solidFill>
                <a:latin typeface="メイリオ"/>
                <a:ea typeface="メイリオ"/>
              </a:rPr>
              <a:t>8</a:t>
            </a:r>
            <a:r>
              <a:rPr lang="ja-JP" altLang="en-US" sz="1400" dirty="0">
                <a:solidFill>
                  <a:prstClr val="black">
                    <a:lumMod val="65000"/>
                    <a:lumOff val="35000"/>
                  </a:prstClr>
                </a:solidFill>
                <a:latin typeface="メイリオ"/>
                <a:ea typeface="メイリオ"/>
              </a:rPr>
              <a:t>ケタの数字）を、広告管理ツールへの入稿時に入力をお願いします。</a:t>
            </a:r>
            <a:endParaRPr lang="en-US" altLang="ja-JP" sz="1400" dirty="0">
              <a:solidFill>
                <a:prstClr val="black">
                  <a:lumMod val="65000"/>
                  <a:lumOff val="35000"/>
                </a:prstClr>
              </a:solidFill>
              <a:latin typeface="メイリオ"/>
              <a:ea typeface="メイリオ"/>
            </a:endParaRPr>
          </a:p>
          <a:p>
            <a:pPr marL="269875" indent="0">
              <a:buNone/>
            </a:pPr>
            <a:endParaRPr lang="en-US" altLang="ja-JP" sz="1600" dirty="0">
              <a:solidFill>
                <a:prstClr val="black">
                  <a:lumMod val="65000"/>
                  <a:lumOff val="35000"/>
                </a:prstClr>
              </a:solidFill>
              <a:latin typeface="メイリオ"/>
              <a:ea typeface="メイリオ"/>
            </a:endParaRPr>
          </a:p>
          <a:p>
            <a:pPr marL="269875" indent="0">
              <a:buNone/>
            </a:pPr>
            <a:endParaRPr lang="en-US" altLang="ja-JP" sz="1600" dirty="0">
              <a:solidFill>
                <a:prstClr val="black">
                  <a:lumMod val="65000"/>
                  <a:lumOff val="35000"/>
                </a:prstClr>
              </a:solidFill>
              <a:latin typeface="メイリオ"/>
              <a:ea typeface="メイリオ"/>
            </a:endParaRPr>
          </a:p>
          <a:p>
            <a:pPr marL="269875" indent="0">
              <a:buNone/>
            </a:pPr>
            <a:endParaRPr lang="en-US" altLang="ja-JP" sz="1600" dirty="0">
              <a:solidFill>
                <a:prstClr val="black">
                  <a:lumMod val="65000"/>
                  <a:lumOff val="35000"/>
                </a:prstClr>
              </a:solidFill>
              <a:latin typeface="メイリオ"/>
              <a:ea typeface="メイリオ"/>
            </a:endParaRPr>
          </a:p>
          <a:p>
            <a:pPr marL="0" indent="0">
              <a:buNone/>
            </a:pPr>
            <a:endParaRPr lang="en-US" altLang="ja-JP" sz="1600" dirty="0">
              <a:solidFill>
                <a:prstClr val="black">
                  <a:lumMod val="65000"/>
                  <a:lumOff val="35000"/>
                </a:prstClr>
              </a:solidFill>
              <a:latin typeface="メイリオ"/>
              <a:ea typeface="メイリオ"/>
            </a:endParaRPr>
          </a:p>
          <a:p>
            <a:pPr marL="0" indent="0">
              <a:buNone/>
            </a:pPr>
            <a:endParaRPr lang="en-US" altLang="ja-JP" sz="1600" dirty="0">
              <a:solidFill>
                <a:prstClr val="black">
                  <a:lumMod val="65000"/>
                  <a:lumOff val="35000"/>
                </a:prstClr>
              </a:solidFill>
              <a:latin typeface="メイリオ"/>
              <a:ea typeface="メイリオ"/>
            </a:endParaRPr>
          </a:p>
          <a:p>
            <a:pPr marL="0" indent="0">
              <a:buNone/>
            </a:pPr>
            <a:endParaRPr lang="ja-JP" altLang="en-US" sz="1600" dirty="0">
              <a:solidFill>
                <a:prstClr val="black">
                  <a:lumMod val="65000"/>
                  <a:lumOff val="35000"/>
                </a:prstClr>
              </a:solidFill>
              <a:latin typeface="メイリオ"/>
              <a:ea typeface="メイリオ"/>
            </a:endParaRPr>
          </a:p>
          <a:p>
            <a:pPr marL="0" indent="265113" eaLnBrk="1" hangingPunct="1">
              <a:lnSpc>
                <a:spcPts val="2000"/>
              </a:lnSpc>
              <a:spcBef>
                <a:spcPct val="0"/>
              </a:spcBef>
              <a:buFontTx/>
              <a:buNone/>
            </a:pPr>
            <a:endPar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endParaRPr>
          </a:p>
        </p:txBody>
      </p:sp>
      <p:graphicFrame>
        <p:nvGraphicFramePr>
          <p:cNvPr id="2" name="表 1"/>
          <p:cNvGraphicFramePr>
            <a:graphicFrameLocks noGrp="1"/>
          </p:cNvGraphicFramePr>
          <p:nvPr>
            <p:extLst>
              <p:ext uri="{D42A27DB-BD31-4B8C-83A1-F6EECF244321}">
                <p14:modId xmlns:p14="http://schemas.microsoft.com/office/powerpoint/2010/main" val="2022556652"/>
              </p:ext>
            </p:extLst>
          </p:nvPr>
        </p:nvGraphicFramePr>
        <p:xfrm>
          <a:off x="1271462" y="3284985"/>
          <a:ext cx="10081123" cy="3129853"/>
        </p:xfrm>
        <a:graphic>
          <a:graphicData uri="http://schemas.openxmlformats.org/drawingml/2006/table">
            <a:tbl>
              <a:tblPr firstRow="1" bandRow="1">
                <a:tableStyleId>{C083E6E3-FA7D-4D7B-A595-EF9225AFEA82}</a:tableStyleId>
              </a:tblPr>
              <a:tblGrid>
                <a:gridCol w="757981">
                  <a:extLst>
                    <a:ext uri="{9D8B030D-6E8A-4147-A177-3AD203B41FA5}">
                      <a16:colId xmlns:a16="http://schemas.microsoft.com/office/drawing/2014/main" val="3923907519"/>
                    </a:ext>
                  </a:extLst>
                </a:gridCol>
                <a:gridCol w="959070">
                  <a:extLst>
                    <a:ext uri="{9D8B030D-6E8A-4147-A177-3AD203B41FA5}">
                      <a16:colId xmlns:a16="http://schemas.microsoft.com/office/drawing/2014/main" val="2511399564"/>
                    </a:ext>
                  </a:extLst>
                </a:gridCol>
                <a:gridCol w="1011676">
                  <a:extLst>
                    <a:ext uri="{9D8B030D-6E8A-4147-A177-3AD203B41FA5}">
                      <a16:colId xmlns:a16="http://schemas.microsoft.com/office/drawing/2014/main" val="1290269770"/>
                    </a:ext>
                  </a:extLst>
                </a:gridCol>
                <a:gridCol w="1004355">
                  <a:extLst>
                    <a:ext uri="{9D8B030D-6E8A-4147-A177-3AD203B41FA5}">
                      <a16:colId xmlns:a16="http://schemas.microsoft.com/office/drawing/2014/main" val="42248015"/>
                    </a:ext>
                  </a:extLst>
                </a:gridCol>
                <a:gridCol w="1088815">
                  <a:extLst>
                    <a:ext uri="{9D8B030D-6E8A-4147-A177-3AD203B41FA5}">
                      <a16:colId xmlns:a16="http://schemas.microsoft.com/office/drawing/2014/main" val="3495486200"/>
                    </a:ext>
                  </a:extLst>
                </a:gridCol>
                <a:gridCol w="1260466">
                  <a:extLst>
                    <a:ext uri="{9D8B030D-6E8A-4147-A177-3AD203B41FA5}">
                      <a16:colId xmlns:a16="http://schemas.microsoft.com/office/drawing/2014/main" val="3263865214"/>
                    </a:ext>
                  </a:extLst>
                </a:gridCol>
                <a:gridCol w="1918686">
                  <a:extLst>
                    <a:ext uri="{9D8B030D-6E8A-4147-A177-3AD203B41FA5}">
                      <a16:colId xmlns:a16="http://schemas.microsoft.com/office/drawing/2014/main" val="1439314750"/>
                    </a:ext>
                  </a:extLst>
                </a:gridCol>
                <a:gridCol w="1099512">
                  <a:extLst>
                    <a:ext uri="{9D8B030D-6E8A-4147-A177-3AD203B41FA5}">
                      <a16:colId xmlns:a16="http://schemas.microsoft.com/office/drawing/2014/main" val="4225324802"/>
                    </a:ext>
                  </a:extLst>
                </a:gridCol>
                <a:gridCol w="980562">
                  <a:extLst>
                    <a:ext uri="{9D8B030D-6E8A-4147-A177-3AD203B41FA5}">
                      <a16:colId xmlns:a16="http://schemas.microsoft.com/office/drawing/2014/main" val="1668186724"/>
                    </a:ext>
                  </a:extLst>
                </a:gridCol>
              </a:tblGrid>
              <a:tr h="415716">
                <a:tc rowSpan="2">
                  <a:txBody>
                    <a:bodyPr/>
                    <a:lstStyle/>
                    <a:p>
                      <a:pPr algn="ctr"/>
                      <a:r>
                        <a:rPr kumimoji="1" lang="ja-JP" altLang="en-US" sz="1050" dirty="0">
                          <a:solidFill>
                            <a:schemeClr val="bg1"/>
                          </a:solidFill>
                          <a:latin typeface="+mj-lt"/>
                        </a:rPr>
                        <a:t>申請者</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rowSpan="2">
                  <a:txBody>
                    <a:bodyPr/>
                    <a:lstStyle/>
                    <a:p>
                      <a:pPr algn="ctr"/>
                      <a:r>
                        <a:rPr kumimoji="1" lang="ja-JP" altLang="en-US" sz="1050" dirty="0">
                          <a:solidFill>
                            <a:schemeClr val="bg1"/>
                          </a:solidFill>
                          <a:latin typeface="+mj-lt"/>
                        </a:rPr>
                        <a:t>フォーム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gridSpan="6">
                  <a:txBody>
                    <a:bodyPr/>
                    <a:lstStyle/>
                    <a:p>
                      <a:pPr algn="l"/>
                      <a:r>
                        <a:rPr kumimoji="1" lang="ja-JP" altLang="en-US" sz="1050" dirty="0">
                          <a:solidFill>
                            <a:schemeClr val="bg1"/>
                          </a:solidFill>
                          <a:latin typeface="+mj-lt"/>
                        </a:rPr>
                        <a:t>フォーム項目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2680409606"/>
                  </a:ext>
                </a:extLst>
              </a:tr>
              <a:tr h="629114">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審査区分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algn="ctr" defTabSz="914423" rtl="0" eaLnBrk="1" latinLnBrk="0" hangingPunct="1"/>
                      <a:r>
                        <a:rPr kumimoji="1" lang="ja-JP" altLang="en-US" sz="1050" kern="1200" dirty="0">
                          <a:solidFill>
                            <a:schemeClr val="bg1"/>
                          </a:solidFill>
                          <a:latin typeface="+mj-lt"/>
                          <a:ea typeface="+mn-ea"/>
                          <a:cs typeface="+mn-cs"/>
                        </a:rPr>
                        <a:t>最終リンク先</a:t>
                      </a:r>
                      <a:endParaRPr kumimoji="1" lang="en-US" altLang="ja-JP" sz="1050" kern="1200" dirty="0">
                        <a:solidFill>
                          <a:schemeClr val="bg1"/>
                        </a:solidFill>
                        <a:latin typeface="+mj-lt"/>
                        <a:ea typeface="+mn-ea"/>
                        <a:cs typeface="+mn-cs"/>
                      </a:endParaRPr>
                    </a:p>
                    <a:p>
                      <a:pPr marL="0" algn="ctr" defTabSz="914423" rtl="0" eaLnBrk="1" latinLnBrk="0" hangingPunct="1"/>
                      <a:r>
                        <a:rPr kumimoji="1" lang="en-US" altLang="ja-JP" sz="1050" kern="1200" dirty="0">
                          <a:solidFill>
                            <a:schemeClr val="bg1"/>
                          </a:solidFill>
                          <a:latin typeface="+mj-lt"/>
                          <a:ea typeface="+mn-ea"/>
                          <a:cs typeface="+mn-cs"/>
                        </a:rPr>
                        <a:t>URL</a:t>
                      </a:r>
                      <a:endParaRPr kumimoji="1" lang="ja-JP" altLang="en-US" sz="1050" kern="1200" dirty="0">
                        <a:solidFill>
                          <a:schemeClr val="bg1"/>
                        </a:solidFill>
                        <a:latin typeface="+mj-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入稿時の</a:t>
                      </a:r>
                      <a:endParaRPr kumimoji="1" lang="en-US" altLang="ja-JP" sz="1050" dirty="0">
                        <a:solidFill>
                          <a:schemeClr val="bg1"/>
                        </a:solidFill>
                        <a:latin typeface="+mj-lt"/>
                      </a:endParaRPr>
                    </a:p>
                    <a:p>
                      <a:pPr algn="ctr"/>
                      <a:r>
                        <a:rPr kumimoji="1" lang="ja-JP" altLang="en-US" sz="1050" dirty="0">
                          <a:solidFill>
                            <a:schemeClr val="bg1"/>
                          </a:solidFill>
                          <a:latin typeface="+mj-lt"/>
                        </a:rPr>
                        <a:t>リンク先</a:t>
                      </a:r>
                      <a:endParaRPr kumimoji="1" lang="en-US" altLang="ja-JP" sz="1050" dirty="0">
                        <a:solidFill>
                          <a:schemeClr val="bg1"/>
                        </a:solidFill>
                        <a:latin typeface="+mj-lt"/>
                      </a:endParaRPr>
                    </a:p>
                    <a:p>
                      <a:pPr algn="ctr"/>
                      <a:r>
                        <a:rPr kumimoji="1" lang="ja-JP" altLang="en-US" sz="1050" dirty="0">
                          <a:solidFill>
                            <a:schemeClr val="bg1"/>
                          </a:solidFill>
                          <a:latin typeface="+mj-lt"/>
                        </a:rPr>
                        <a:t>の状態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リンク先</a:t>
                      </a:r>
                      <a:endParaRPr kumimoji="1" lang="en-US" altLang="ja-JP" sz="1050" dirty="0">
                        <a:solidFill>
                          <a:schemeClr val="bg1"/>
                        </a:solidFill>
                        <a:latin typeface="+mj-lt"/>
                      </a:endParaRPr>
                    </a:p>
                    <a:p>
                      <a:pPr algn="ctr"/>
                      <a:r>
                        <a:rPr kumimoji="1" lang="ja-JP" altLang="en-US" sz="1050" dirty="0">
                          <a:solidFill>
                            <a:schemeClr val="bg1"/>
                          </a:solidFill>
                          <a:latin typeface="+mj-lt"/>
                        </a:rPr>
                        <a:t>更新日時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最終リンク先</a:t>
                      </a:r>
                      <a:r>
                        <a:rPr kumimoji="1" lang="en-US" altLang="ja-JP" sz="1050" dirty="0">
                          <a:solidFill>
                            <a:schemeClr val="bg1"/>
                          </a:solidFill>
                          <a:latin typeface="+mj-lt"/>
                        </a:rPr>
                        <a:t>URL</a:t>
                      </a:r>
                      <a:r>
                        <a:rPr kumimoji="1" lang="ja-JP" altLang="en-US" sz="1050" dirty="0">
                          <a:solidFill>
                            <a:schemeClr val="bg1"/>
                          </a:solidFill>
                          <a:latin typeface="+mj-lt"/>
                        </a:rPr>
                        <a:t>の</a:t>
                      </a:r>
                      <a:endParaRPr kumimoji="1" lang="en-US" altLang="ja-JP" sz="1050" dirty="0">
                        <a:solidFill>
                          <a:schemeClr val="bg1"/>
                        </a:solidFill>
                        <a:latin typeface="+mj-lt"/>
                      </a:endParaRPr>
                    </a:p>
                    <a:p>
                      <a:pPr algn="ctr"/>
                      <a:r>
                        <a:rPr kumimoji="1" lang="ja-JP" altLang="en-US" sz="1050" dirty="0">
                          <a:solidFill>
                            <a:schemeClr val="bg1"/>
                          </a:solidFill>
                          <a:latin typeface="+mj-lt"/>
                        </a:rPr>
                        <a:t>テストサイト・キャプチャ</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備考欄</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備考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565903553"/>
                  </a:ext>
                </a:extLst>
              </a:tr>
              <a:tr h="2051513">
                <a:tc>
                  <a:txBody>
                    <a:bodyPr/>
                    <a:lstStyle/>
                    <a:p>
                      <a:pPr algn="l"/>
                      <a:r>
                        <a:rPr kumimoji="1" lang="ja-JP" altLang="en-US" sz="1050" dirty="0">
                          <a:latin typeface="+mj-lt"/>
                        </a:rPr>
                        <a:t>代理店</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kumimoji="1" lang="ja-JP" altLang="en-US" sz="1050" kern="1200" dirty="0">
                          <a:solidFill>
                            <a:schemeClr val="tx1"/>
                          </a:solidFill>
                          <a:latin typeface="+mj-lt"/>
                          <a:ea typeface="+mn-ea"/>
                          <a:cs typeface="+mn-cs"/>
                        </a:rPr>
                        <a:t>ディスプレイ広告（予約型）　入稿前審査依頼フォーム</a:t>
                      </a:r>
                      <a:endParaRPr kumimoji="1" lang="en-US" altLang="ja-JP" sz="1050" kern="1200" dirty="0">
                        <a:solidFill>
                          <a:schemeClr val="tx1"/>
                        </a:solidFill>
                        <a:latin typeface="+mj-lt"/>
                        <a:ea typeface="+mn-ea"/>
                        <a:cs typeface="+mn-cs"/>
                      </a:endParaRPr>
                    </a:p>
                    <a:p>
                      <a:pPr algn="l" fontAlgn="ctr"/>
                      <a:br>
                        <a:rPr kumimoji="1" lang="ja-JP" altLang="en-US" sz="1050" kern="1200" dirty="0">
                          <a:solidFill>
                            <a:schemeClr val="tx1"/>
                          </a:solidFill>
                          <a:latin typeface="+mj-lt"/>
                          <a:ea typeface="+mn-ea"/>
                          <a:cs typeface="+mn-cs"/>
                        </a:rPr>
                      </a:br>
                      <a:r>
                        <a:rPr kumimoji="1" lang="en-US" sz="1050" kern="1200" dirty="0">
                          <a:solidFill>
                            <a:schemeClr val="tx1"/>
                          </a:solidFill>
                          <a:latin typeface="+mj-lt"/>
                          <a:ea typeface="+mn-ea"/>
                          <a:cs typeface="+mn-cs"/>
                          <a:hlinkClick r:id="rId3"/>
                        </a:rPr>
                        <a:t>https://form-business.yahoo.co.jp/claris/enqueteForm?inquiry_type=guaranteed_review</a:t>
                      </a:r>
                      <a:endParaRPr kumimoji="1" lang="en-US" sz="1050" kern="1200" dirty="0">
                        <a:solidFill>
                          <a:schemeClr val="tx1"/>
                        </a:solidFill>
                        <a:latin typeface="+mj-lt"/>
                        <a:ea typeface="+mn-ea"/>
                        <a:cs typeface="+mn-cs"/>
                      </a:endParaRPr>
                    </a:p>
                    <a:p>
                      <a:pPr algn="l" fontAlgn="ctr"/>
                      <a:endParaRPr kumimoji="1" lang="en-US" sz="1050" kern="1200" dirty="0">
                        <a:solidFill>
                          <a:schemeClr val="tx1"/>
                        </a:solidFill>
                        <a:latin typeface="+mj-lt"/>
                        <a:ea typeface="+mn-ea"/>
                        <a:cs typeface="+mn-cs"/>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a:solidFill>
                            <a:schemeClr val="tx1"/>
                          </a:solidFill>
                          <a:latin typeface="+mj-lt"/>
                          <a:ea typeface="+mn-ea"/>
                          <a:cs typeface="+mn-cs"/>
                        </a:rPr>
                        <a:t>「誘導用広告」にあわせた審査区分を選択</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kumimoji="1" lang="ja-JP" altLang="en-US" sz="1050" kern="1200" dirty="0">
                          <a:solidFill>
                            <a:schemeClr val="tx1"/>
                          </a:solidFill>
                          <a:latin typeface="+mn-lt"/>
                          <a:ea typeface="+mn-ea"/>
                          <a:cs typeface="+mn-cs"/>
                        </a:rPr>
                        <a:t>■企画ページ</a:t>
                      </a:r>
                      <a:endParaRPr kumimoji="1" lang="en-US" altLang="ja-JP" sz="1050" kern="1200" dirty="0">
                        <a:solidFill>
                          <a:schemeClr val="tx1"/>
                        </a:solidFill>
                        <a:latin typeface="+mn-lt"/>
                        <a:ea typeface="+mn-ea"/>
                        <a:cs typeface="+mn-cs"/>
                      </a:endParaRPr>
                    </a:p>
                    <a:p>
                      <a:pPr marL="0" marR="0" lvl="0" indent="0" algn="l" defTabSz="914423" rtl="0" eaLnBrk="1" fontAlgn="ctr" latinLnBrk="0" hangingPunct="1">
                        <a:lnSpc>
                          <a:spcPct val="100000"/>
                        </a:lnSpc>
                        <a:spcBef>
                          <a:spcPts val="0"/>
                        </a:spcBef>
                        <a:spcAft>
                          <a:spcPts val="0"/>
                        </a:spcAft>
                        <a:buClrTx/>
                        <a:buSzTx/>
                        <a:buFontTx/>
                        <a:buNone/>
                        <a:tabLst/>
                        <a:defRPr/>
                      </a:pPr>
                      <a:r>
                        <a:rPr kumimoji="1" lang="ja-JP" altLang="en-US" sz="1050" kern="1200" dirty="0">
                          <a:solidFill>
                            <a:schemeClr val="tx1"/>
                          </a:solidFill>
                          <a:latin typeface="+mn-lt"/>
                          <a:ea typeface="+mn-ea"/>
                          <a:cs typeface="+mn-cs"/>
                        </a:rPr>
                        <a:t>演出を組み込む企画ページのリンク先</a:t>
                      </a:r>
                      <a:endParaRPr kumimoji="1" lang="ja-JP" altLang="en-US" sz="1050" kern="120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zh-TW" altLang="en-US" sz="1050" kern="1200" dirty="0">
                          <a:solidFill>
                            <a:schemeClr val="tx1"/>
                          </a:solidFill>
                          <a:latin typeface="+mj-lt"/>
                          <a:ea typeface="+mn-ea"/>
                          <a:cs typeface="+mn-cs"/>
                        </a:rPr>
                        <a:t>後日更新</a:t>
                      </a:r>
                      <a:r>
                        <a:rPr kumimoji="1" lang="en-US" altLang="zh-TW" sz="1050" kern="1200" dirty="0">
                          <a:solidFill>
                            <a:schemeClr val="tx1"/>
                          </a:solidFill>
                          <a:latin typeface="+mj-lt"/>
                          <a:ea typeface="+mn-ea"/>
                          <a:cs typeface="+mn-cs"/>
                        </a:rPr>
                        <a:t>/</a:t>
                      </a:r>
                      <a:r>
                        <a:rPr kumimoji="1" lang="zh-TW" altLang="en-US" sz="1050" kern="1200" dirty="0">
                          <a:solidFill>
                            <a:schemeClr val="tx1"/>
                          </a:solidFill>
                          <a:latin typeface="+mj-lt"/>
                          <a:ea typeface="+mn-ea"/>
                          <a:cs typeface="+mn-cs"/>
                        </a:rPr>
                        <a:t>公開予定</a:t>
                      </a:r>
                      <a:endParaRPr kumimoji="1" lang="ja-JP" altLang="en-US" sz="1050" kern="120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a:solidFill>
                            <a:schemeClr val="tx1"/>
                          </a:solidFill>
                          <a:latin typeface="+mj-lt"/>
                          <a:ea typeface="+mn-ea"/>
                          <a:cs typeface="+mn-cs"/>
                        </a:rPr>
                        <a:t>どちらも未公開の場合は、公開が遅い方の日時を記載</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kumimoji="1" lang="ja-JP" altLang="en-US" sz="1050" kern="1200" dirty="0">
                          <a:solidFill>
                            <a:schemeClr val="tx1"/>
                          </a:solidFill>
                          <a:latin typeface="+mj-lt"/>
                          <a:ea typeface="+mn-ea"/>
                          <a:cs typeface="+mn-cs"/>
                        </a:rPr>
                        <a:t>■企画ページ</a:t>
                      </a:r>
                      <a:endParaRPr kumimoji="1" lang="en-US" altLang="ja-JP" sz="1050" kern="1200" dirty="0">
                        <a:solidFill>
                          <a:schemeClr val="tx1"/>
                        </a:solidFill>
                        <a:latin typeface="+mj-lt"/>
                        <a:ea typeface="+mn-ea"/>
                        <a:cs typeface="+mn-cs"/>
                      </a:endParaRPr>
                    </a:p>
                    <a:p>
                      <a:pPr marL="0" marR="0" lvl="0" indent="0" algn="l" defTabSz="914423" rtl="0" eaLnBrk="1" fontAlgn="ctr" latinLnBrk="0" hangingPunct="1">
                        <a:lnSpc>
                          <a:spcPct val="100000"/>
                        </a:lnSpc>
                        <a:spcBef>
                          <a:spcPts val="0"/>
                        </a:spcBef>
                        <a:spcAft>
                          <a:spcPts val="0"/>
                        </a:spcAft>
                        <a:buClrTx/>
                        <a:buSzTx/>
                        <a:buFontTx/>
                        <a:buNone/>
                        <a:tabLst/>
                        <a:defRPr/>
                      </a:pPr>
                      <a:r>
                        <a:rPr kumimoji="1" lang="ja-JP" altLang="en-US" sz="1050" kern="1200">
                          <a:solidFill>
                            <a:schemeClr val="tx1"/>
                          </a:solidFill>
                          <a:latin typeface="+mn-lt"/>
                          <a:ea typeface="+mn-ea"/>
                          <a:cs typeface="+mn-cs"/>
                        </a:rPr>
                        <a:t>ヤフー営業が社内にて</a:t>
                      </a:r>
                      <a:r>
                        <a:rPr kumimoji="1" lang="ja-JP" altLang="en-US" sz="1050" kern="1200">
                          <a:solidFill>
                            <a:schemeClr val="tx1"/>
                          </a:solidFill>
                          <a:effectLst/>
                          <a:latin typeface="+mn-lt"/>
                          <a:ea typeface="+mn-ea"/>
                          <a:cs typeface="+mn-cs"/>
                        </a:rPr>
                        <a:t>入稿前</a:t>
                      </a:r>
                      <a:r>
                        <a:rPr kumimoji="1" lang="ja-JP" altLang="en-US" sz="1050" kern="1200" dirty="0">
                          <a:solidFill>
                            <a:schemeClr val="tx1"/>
                          </a:solidFill>
                          <a:effectLst/>
                          <a:latin typeface="+mn-lt"/>
                          <a:ea typeface="+mn-ea"/>
                          <a:cs typeface="+mn-cs"/>
                        </a:rPr>
                        <a:t>審査を実施し承認がおりた企画ページ内容</a:t>
                      </a:r>
                      <a:br>
                        <a:rPr kumimoji="1" lang="ja-JP" altLang="en-US" sz="1050" kern="1200" dirty="0">
                          <a:solidFill>
                            <a:schemeClr val="tx1"/>
                          </a:solidFill>
                          <a:latin typeface="+mj-lt"/>
                          <a:ea typeface="+mn-ea"/>
                          <a:cs typeface="+mn-cs"/>
                        </a:rPr>
                      </a:br>
                      <a:br>
                        <a:rPr kumimoji="1" lang="ja-JP" altLang="en-US" sz="1050" kern="1200" dirty="0">
                          <a:solidFill>
                            <a:schemeClr val="tx1"/>
                          </a:solidFill>
                          <a:latin typeface="+mj-lt"/>
                          <a:ea typeface="+mn-ea"/>
                          <a:cs typeface="+mn-cs"/>
                        </a:rPr>
                      </a:br>
                      <a:r>
                        <a:rPr kumimoji="1" lang="ja-JP" altLang="en-US" sz="1050" kern="1200" dirty="0">
                          <a:solidFill>
                            <a:schemeClr val="tx1"/>
                          </a:solidFill>
                          <a:latin typeface="+mj-lt"/>
                          <a:ea typeface="+mn-ea"/>
                          <a:cs typeface="+mn-cs"/>
                        </a:rPr>
                        <a:t>■広告主様サイト</a:t>
                      </a:r>
                      <a:br>
                        <a:rPr kumimoji="1" lang="ja-JP" altLang="en-US" sz="1050" kern="1200" dirty="0">
                          <a:solidFill>
                            <a:schemeClr val="tx1"/>
                          </a:solidFill>
                          <a:latin typeface="+mj-lt"/>
                          <a:ea typeface="+mn-ea"/>
                          <a:cs typeface="+mn-cs"/>
                        </a:rPr>
                      </a:br>
                      <a:r>
                        <a:rPr kumimoji="1" lang="ja-JP" altLang="en-US" sz="1050" kern="1200" dirty="0">
                          <a:solidFill>
                            <a:schemeClr val="tx1"/>
                          </a:solidFill>
                          <a:latin typeface="+mj-lt"/>
                          <a:ea typeface="+mn-ea"/>
                          <a:cs typeface="+mn-cs"/>
                        </a:rPr>
                        <a:t>広告主様サイトのテストサイト・キャプチャ</a:t>
                      </a:r>
                    </a:p>
                  </a:txBody>
                  <a:tcPr marL="4763" marR="4763" marT="47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a:solidFill>
                            <a:schemeClr val="tx1"/>
                          </a:solidFill>
                          <a:latin typeface="+mn-lt"/>
                          <a:ea typeface="+mn-ea"/>
                          <a:cs typeface="+mn-cs"/>
                        </a:rPr>
                        <a:t>トップページカスタマイズライト版である旨を記載</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a:solidFill>
                            <a:schemeClr val="tx1"/>
                          </a:solidFill>
                          <a:latin typeface="+mj-lt"/>
                          <a:ea typeface="+mn-ea"/>
                          <a:cs typeface="+mn-cs"/>
                        </a:rPr>
                        <a:t>・誘導用広告の審査も同時に行えます（任意）</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08739766"/>
                  </a:ext>
                </a:extLst>
              </a:tr>
            </a:tbl>
          </a:graphicData>
        </a:graphic>
      </p:graphicFrame>
    </p:spTree>
    <p:extLst>
      <p:ext uri="{BB962C8B-B14F-4D97-AF65-F5344CB8AC3E}">
        <p14:creationId xmlns:p14="http://schemas.microsoft.com/office/powerpoint/2010/main" val="2093333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免責事項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24</a:t>
            </a:fld>
            <a:endParaRPr lang="ja-JP" altLang="en-US"/>
          </a:p>
        </p:txBody>
      </p:sp>
      <p:sp>
        <p:nvSpPr>
          <p:cNvPr id="4" name="Rectangle 46"/>
          <p:cNvSpPr>
            <a:spLocks noChangeArrowheads="1"/>
          </p:cNvSpPr>
          <p:nvPr/>
        </p:nvSpPr>
        <p:spPr bwMode="auto">
          <a:xfrm>
            <a:off x="1381050" y="1237445"/>
            <a:ext cx="9395470" cy="5139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spcBef>
                <a:spcPct val="0"/>
              </a:spcBef>
              <a:buNone/>
              <a:defRPr/>
            </a:pPr>
            <a:r>
              <a:rPr lang="ja-JP" altLang="en-US" sz="1600" kern="0" dirty="0">
                <a:solidFill>
                  <a:prstClr val="black">
                    <a:lumMod val="65000"/>
                    <a:lumOff val="35000"/>
                  </a:prstClr>
                </a:solidFill>
                <a:latin typeface="メイリオ"/>
                <a:ea typeface="メイリオ"/>
              </a:rPr>
              <a:t>■ 免責事項</a:t>
            </a:r>
            <a:endParaRPr lang="en-US" altLang="ja-JP" sz="1600" kern="0" dirty="0">
              <a:solidFill>
                <a:prstClr val="black">
                  <a:lumMod val="65000"/>
                  <a:lumOff val="35000"/>
                </a:prstClr>
              </a:solidFill>
              <a:latin typeface="メイリオ"/>
              <a:ea typeface="メイリオ"/>
            </a:endParaRPr>
          </a:p>
          <a:p>
            <a:pPr marL="361950" indent="-271463" eaLnBrk="1" hangingPunct="1">
              <a:spcBef>
                <a:spcPct val="0"/>
              </a:spcBef>
              <a:buNone/>
              <a:defRPr/>
            </a:pPr>
            <a:r>
              <a:rPr lang="ja-JP" altLang="en-US" sz="1200" kern="0" dirty="0">
                <a:solidFill>
                  <a:srgbClr val="00B050"/>
                </a:solidFill>
                <a:latin typeface="メイリオ"/>
                <a:ea typeface="メイリオ"/>
              </a:rPr>
              <a:t>　</a:t>
            </a:r>
            <a:r>
              <a:rPr lang="ja-JP" altLang="en-US" sz="1200" kern="0" dirty="0">
                <a:solidFill>
                  <a:prstClr val="black">
                    <a:lumMod val="65000"/>
                    <a:lumOff val="35000"/>
                  </a:prstClr>
                </a:solidFill>
                <a:latin typeface="メイリオ"/>
                <a:ea typeface="メイリオ"/>
              </a:rPr>
              <a:t>・ 申込者・広告主様の故意または過失によって、ヤフーと申込者間の広告掲載契約に定める掲載開始日までに企画ページの掲載を開始できなかった場合、ヤフーは広告掲載契約に基づく企画ページの掲載を履行する義務を免れるものとします。また、その場合、当該企画ページの掲載を行うことができなかった期間の広告料金（広告掲載費、制作費その他広告掲載契約に基づき申込者およびヤフー間で事前に合意した金額をいいます）は何ら減免されません。</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lang="ja-JP" altLang="en-US" sz="1200" kern="0" dirty="0">
                <a:solidFill>
                  <a:prstClr val="black">
                    <a:lumMod val="65000"/>
                    <a:lumOff val="35000"/>
                  </a:prstClr>
                </a:solidFill>
                <a:latin typeface="メイリオ"/>
                <a:ea typeface="メイリオ"/>
              </a:rPr>
              <a:t>　</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lang="ja-JP" altLang="en-US" sz="1200" kern="0" dirty="0">
                <a:solidFill>
                  <a:prstClr val="black">
                    <a:lumMod val="65000"/>
                    <a:lumOff val="35000"/>
                  </a:prstClr>
                </a:solidFill>
                <a:latin typeface="メイリオ"/>
                <a:ea typeface="メイリオ"/>
              </a:rPr>
              <a:t>　・ヤフーが定めるサポート環境（</a:t>
            </a:r>
            <a:r>
              <a:rPr lang="en-US" altLang="ja-JP" sz="1200" kern="0" dirty="0">
                <a:solidFill>
                  <a:prstClr val="black">
                    <a:lumMod val="65000"/>
                    <a:lumOff val="35000"/>
                  </a:prstClr>
                </a:solidFill>
                <a:latin typeface="メイリオ"/>
                <a:ea typeface="メイリオ"/>
              </a:rPr>
              <a:t>OS/</a:t>
            </a:r>
            <a:r>
              <a:rPr lang="ja-JP" altLang="en-US" sz="1200" kern="0" dirty="0">
                <a:solidFill>
                  <a:prstClr val="black">
                    <a:lumMod val="65000"/>
                    <a:lumOff val="35000"/>
                  </a:prstClr>
                </a:solidFill>
                <a:latin typeface="メイリオ"/>
                <a:ea typeface="メイリオ"/>
              </a:rPr>
              <a:t>ブラウザー）以外では、企画ページの非表示や表示崩れを起こす場合があり、ヤフーは当該非表示または表示崩れに関して一切の責任を負いません。</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endParaRPr lang="ja-JP" altLang="en-US"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・停電・通信回線の事故・天災等の不可抗力、通信事業者の不履行、インターネットインフラその他サーバー等のシステム上の不具</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合、緊急メンテナンスの発生などヤフーの責に帰すべき事由以外の原因により、企画ページの全部または一部を</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掲載できなかった場合、ヤフーはその責を問われないものとし、当該履行については、当該原因の影響とみなされる範囲まで義務</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を免除されるものとします。ただし、ヤフーの故意または重過失による場合はこの限りではありません。</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なお、この場合、ヤフーが掲載を行わなかった部分については、協賛料金への申込者の支払債務は生じないものとします。</a:t>
            </a: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・企画ページ掲載中に、当該サイトからのリンクがデッドリンクとなった場合や、リンク先のサイトに不具合が</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発生した場合、ヤフーは当該企画ページの掲載を停止することができるものとし、この場合、ヤフーは企画ページ不掲載の責を</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192088"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負わないものとします。</a:t>
            </a: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en-US" altLang="ja-JP" sz="16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rPr>
              <a:t>■ 免責期間</a:t>
            </a:r>
            <a:endParaRPr kumimoji="1" lang="en-US" altLang="ja-JP" sz="16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・本商品につきましては、以下①～③を企画ページの掲載調整時間とし、ヤフーは当該掲載調整時間内の不具合、</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不完全掲載または未掲載について免責されるものとします。</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①企画ページ掲載の初日の午前</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0</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時から</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時間、および企画ページの内容が変更もしくは追加</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された場合における、当該</a:t>
            </a:r>
            <a:r>
              <a:rPr lang="ja-JP" altLang="en-US" sz="1200" kern="0" dirty="0">
                <a:solidFill>
                  <a:prstClr val="black">
                    <a:lumMod val="65000"/>
                    <a:lumOff val="35000"/>
                  </a:prstClr>
                </a:solidFill>
                <a:latin typeface="メイリオ"/>
                <a:ea typeface="メイリオ"/>
              </a:rPr>
              <a:t>企画ペ</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ージの掲載予定時刻から</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②企画ページの掲載開始日が営業日以外の場合における、当該掲載開始時間から翌営業日正午まで</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③企画ページの総掲載予定時間が</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時間未満の場合における、総掲載予定時間の</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10%</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にあたる時間まで</a:t>
            </a:r>
          </a:p>
        </p:txBody>
      </p:sp>
    </p:spTree>
    <p:extLst>
      <p:ext uri="{BB962C8B-B14F-4D97-AF65-F5344CB8AC3E}">
        <p14:creationId xmlns:p14="http://schemas.microsoft.com/office/powerpoint/2010/main" val="5486028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25</a:t>
            </a:fld>
            <a:endParaRPr lang="ja-JP" altLang="en-US"/>
          </a:p>
        </p:txBody>
      </p:sp>
      <p:sp>
        <p:nvSpPr>
          <p:cNvPr id="6" name="テキスト ボックス 5"/>
          <p:cNvSpPr txBox="1"/>
          <p:nvPr/>
        </p:nvSpPr>
        <p:spPr>
          <a:xfrm>
            <a:off x="313880" y="1001886"/>
            <a:ext cx="11402265" cy="938719"/>
          </a:xfrm>
          <a:prstGeom prst="rect">
            <a:avLst/>
          </a:prstGeom>
          <a:noFill/>
        </p:spPr>
        <p:txBody>
          <a:bodyPr wrap="square" lIns="91440" tIns="45720" rIns="91440" bIns="45720" rtlCol="0" anchor="t">
            <a:spAutoFit/>
          </a:bodyPr>
          <a:lstStyle/>
          <a:p>
            <a:r>
              <a:rPr lang="ja-JP" altLang="en-US" sz="1100" dirty="0">
                <a:solidFill>
                  <a:schemeClr val="tx1">
                    <a:lumMod val="65000"/>
                    <a:lumOff val="35000"/>
                  </a:schemeClr>
                </a:solidFill>
              </a:rPr>
              <a:t>■</a:t>
            </a:r>
            <a:r>
              <a:rPr lang="en-US" altLang="ja-JP" sz="1100" dirty="0">
                <a:solidFill>
                  <a:schemeClr val="tx1">
                    <a:lumMod val="65000"/>
                    <a:lumOff val="35000"/>
                  </a:schemeClr>
                </a:solidFill>
              </a:rPr>
              <a:t>2022/10/26 </a:t>
            </a:r>
          </a:p>
          <a:p>
            <a:r>
              <a:rPr lang="ja-JP" altLang="en-US" sz="1100" dirty="0">
                <a:solidFill>
                  <a:schemeClr val="tx1">
                    <a:lumMod val="65000"/>
                    <a:lumOff val="35000"/>
                  </a:schemeClr>
                </a:solidFill>
              </a:rPr>
              <a:t>・</a:t>
            </a:r>
            <a:r>
              <a:rPr lang="en-US" altLang="ja-JP" sz="1100" dirty="0"/>
              <a:t> P10</a:t>
            </a:r>
            <a:r>
              <a:rPr lang="ja-JP" altLang="en-US" sz="1100" dirty="0"/>
              <a:t>、</a:t>
            </a:r>
            <a:r>
              <a:rPr lang="en-US" altLang="ja-JP" sz="1100" dirty="0"/>
              <a:t>11</a:t>
            </a:r>
            <a:r>
              <a:rPr lang="ja-JP" altLang="en-US" sz="1100" dirty="0"/>
              <a:t>　実施フローの一部を変更いたしました。</a:t>
            </a:r>
            <a:endParaRPr lang="en-US" altLang="ja-JP" sz="1100" dirty="0"/>
          </a:p>
          <a:p>
            <a:r>
              <a:rPr lang="ja-JP" altLang="en-US" sz="1100" dirty="0"/>
              <a:t>・上記変更に伴い資料全体の調整を</a:t>
            </a:r>
            <a:r>
              <a:rPr lang="ja-JP" altLang="en-US" sz="1100"/>
              <a:t>行い、「素材</a:t>
            </a:r>
            <a:r>
              <a:rPr lang="ja-JP" altLang="en-US" sz="1100" dirty="0"/>
              <a:t>提供</a:t>
            </a:r>
            <a:r>
              <a:rPr lang="ja-JP" altLang="en-US" sz="1100"/>
              <a:t>について」の</a:t>
            </a:r>
            <a:r>
              <a:rPr lang="ja-JP" altLang="en-US" sz="1100" dirty="0"/>
              <a:t>ページを追加しました。</a:t>
            </a:r>
          </a:p>
          <a:p>
            <a:endParaRPr lang="en-US" altLang="ja-JP" sz="1100" dirty="0">
              <a:solidFill>
                <a:schemeClr val="tx1">
                  <a:lumMod val="65000"/>
                  <a:lumOff val="35000"/>
                </a:schemeClr>
              </a:solidFill>
            </a:endParaRPr>
          </a:p>
          <a:p>
            <a:endParaRPr lang="en-US" altLang="ja-JP" sz="1100" dirty="0">
              <a:solidFill>
                <a:schemeClr val="tx1">
                  <a:lumMod val="65000"/>
                  <a:lumOff val="35000"/>
                </a:schemeClr>
              </a:solidFill>
            </a:endParaRPr>
          </a:p>
        </p:txBody>
      </p:sp>
    </p:spTree>
    <p:extLst>
      <p:ext uri="{BB962C8B-B14F-4D97-AF65-F5344CB8AC3E}">
        <p14:creationId xmlns:p14="http://schemas.microsoft.com/office/powerpoint/2010/main" val="18633099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latin typeface="メイリオ" panose="020B0604030504040204" pitchFamily="50" charset="-128"/>
                <a:ea typeface="メイリオ" panose="020B0604030504040204" pitchFamily="50" charset="-128"/>
              </a:rPr>
              <a:t>トップページカスタマイズ企画ライト版とは</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pic>
        <p:nvPicPr>
          <p:cNvPr id="14" name="図 13"/>
          <p:cNvPicPr>
            <a:picLocks noChangeAspect="1"/>
          </p:cNvPicPr>
          <p:nvPr/>
        </p:nvPicPr>
        <p:blipFill>
          <a:blip r:embed="rId2"/>
          <a:stretch>
            <a:fillRect/>
          </a:stretch>
        </p:blipFill>
        <p:spPr>
          <a:xfrm>
            <a:off x="4098168" y="3046820"/>
            <a:ext cx="1804944" cy="2862842"/>
          </a:xfrm>
          <a:prstGeom prst="rect">
            <a:avLst/>
          </a:prstGeom>
        </p:spPr>
      </p:pic>
      <p:sp>
        <p:nvSpPr>
          <p:cNvPr id="15" name="テキスト ボックス 14">
            <a:extLst>
              <a:ext uri="{FF2B5EF4-FFF2-40B4-BE49-F238E27FC236}">
                <a16:creationId xmlns:a16="http://schemas.microsoft.com/office/drawing/2014/main" id="{A45E4669-49D5-3945-9AEA-4B544CD1D659}"/>
              </a:ext>
            </a:extLst>
          </p:cNvPr>
          <p:cNvSpPr txBox="1"/>
          <p:nvPr/>
        </p:nvSpPr>
        <p:spPr>
          <a:xfrm>
            <a:off x="1919536" y="2575643"/>
            <a:ext cx="1261884" cy="276999"/>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prstClr val="black"/>
                </a:solidFill>
                <a:effectLst/>
                <a:uLnTx/>
                <a:uFillTx/>
              </a:rPr>
              <a:t>バナーをタップ</a:t>
            </a:r>
            <a:endParaRPr kumimoji="0" lang="en-US" altLang="ja-JP" sz="1200" b="1" i="0" u="none" strike="noStrike" kern="0" cap="none" spc="0" normalizeH="0" baseline="0" noProof="0" dirty="0">
              <a:ln>
                <a:noFill/>
              </a:ln>
              <a:solidFill>
                <a:prstClr val="black"/>
              </a:solidFill>
              <a:effectLst/>
              <a:uLnTx/>
              <a:uFillTx/>
            </a:endParaRPr>
          </a:p>
        </p:txBody>
      </p:sp>
      <p:sp>
        <p:nvSpPr>
          <p:cNvPr id="16" name="テキスト ボックス 15">
            <a:extLst>
              <a:ext uri="{FF2B5EF4-FFF2-40B4-BE49-F238E27FC236}">
                <a16:creationId xmlns:a16="http://schemas.microsoft.com/office/drawing/2014/main" id="{8AC21CF2-986D-7E40-9FCF-4D0C4FA2FCF0}"/>
              </a:ext>
            </a:extLst>
          </p:cNvPr>
          <p:cNvSpPr txBox="1"/>
          <p:nvPr/>
        </p:nvSpPr>
        <p:spPr>
          <a:xfrm>
            <a:off x="4230270" y="2524601"/>
            <a:ext cx="1723550" cy="461665"/>
          </a:xfrm>
          <a:prstGeom prst="rect">
            <a:avLst/>
          </a:prstGeom>
          <a:noFill/>
        </p:spPr>
        <p:txBody>
          <a:bodyPr wrap="none" rtlCol="0">
            <a:spAutoFit/>
          </a:bodyPr>
          <a:lstStyle/>
          <a:p>
            <a:pPr algn="ctr"/>
            <a:r>
              <a:rPr lang="ja-JP" altLang="en-US" sz="1200" b="1" dirty="0">
                <a:solidFill>
                  <a:srgbClr val="C00000"/>
                </a:solidFill>
                <a:latin typeface="メイリオ" panose="020B0604030504040204" pitchFamily="50" charset="-128"/>
                <a:ea typeface="メイリオ" panose="020B0604030504040204" pitchFamily="50" charset="-128"/>
              </a:rPr>
              <a:t>冒頭切り替え</a:t>
            </a:r>
            <a:endParaRPr lang="en-US" altLang="ja-JP" sz="1200" b="1" dirty="0">
              <a:solidFill>
                <a:srgbClr val="C00000"/>
              </a:solidFill>
              <a:latin typeface="メイリオ" panose="020B0604030504040204" pitchFamily="50" charset="-128"/>
              <a:ea typeface="メイリオ" panose="020B0604030504040204" pitchFamily="50" charset="-128"/>
            </a:endParaRPr>
          </a:p>
          <a:p>
            <a:pPr algn="ctr"/>
            <a:r>
              <a:rPr lang="ja-JP" altLang="en-US" sz="1200" b="1" dirty="0">
                <a:solidFill>
                  <a:srgbClr val="C00000"/>
                </a:solidFill>
                <a:latin typeface="メイリオ" panose="020B0604030504040204" pitchFamily="50" charset="-128"/>
                <a:ea typeface="メイリオ" panose="020B0604030504040204" pitchFamily="50" charset="-128"/>
              </a:rPr>
              <a:t>パターンの中から選択</a:t>
            </a:r>
            <a:endParaRPr lang="en-US" altLang="ja-JP" sz="1200" b="1" dirty="0">
              <a:solidFill>
                <a:srgbClr val="C00000"/>
              </a:solidFill>
              <a:latin typeface="メイリオ" panose="020B0604030504040204" pitchFamily="50" charset="-128"/>
              <a:ea typeface="メイリオ" panose="020B0604030504040204" pitchFamily="50" charset="-128"/>
            </a:endParaRPr>
          </a:p>
        </p:txBody>
      </p:sp>
      <p:sp>
        <p:nvSpPr>
          <p:cNvPr id="17" name="テキスト ボックス 16">
            <a:extLst>
              <a:ext uri="{FF2B5EF4-FFF2-40B4-BE49-F238E27FC236}">
                <a16:creationId xmlns:a16="http://schemas.microsoft.com/office/drawing/2014/main" id="{DD9E6D3B-CC7E-604C-ADBB-CF0BEE113BD4}"/>
              </a:ext>
            </a:extLst>
          </p:cNvPr>
          <p:cNvSpPr txBox="1"/>
          <p:nvPr/>
        </p:nvSpPr>
        <p:spPr>
          <a:xfrm>
            <a:off x="6533504" y="2526795"/>
            <a:ext cx="1723549" cy="461665"/>
          </a:xfrm>
          <a:prstGeom prst="rect">
            <a:avLst/>
          </a:prstGeom>
          <a:noFill/>
        </p:spPr>
        <p:txBody>
          <a:bodyPr wrap="none" rtlCol="0">
            <a:spAutoFit/>
          </a:bodyPr>
          <a:lstStyle/>
          <a:p>
            <a:pPr algn="ctr"/>
            <a:r>
              <a:rPr lang="ja-JP" altLang="en-US" sz="1200" b="1" dirty="0">
                <a:solidFill>
                  <a:srgbClr val="C00000"/>
                </a:solidFill>
                <a:latin typeface="メイリオ" panose="020B0604030504040204" pitchFamily="50" charset="-128"/>
                <a:ea typeface="メイリオ" panose="020B0604030504040204" pitchFamily="50" charset="-128"/>
              </a:rPr>
              <a:t>演出</a:t>
            </a:r>
            <a:endParaRPr lang="en-US" altLang="ja-JP" sz="1200" b="1" dirty="0">
              <a:solidFill>
                <a:srgbClr val="C00000"/>
              </a:solidFill>
              <a:latin typeface="メイリオ" panose="020B0604030504040204" pitchFamily="50" charset="-128"/>
              <a:ea typeface="メイリオ" panose="020B0604030504040204" pitchFamily="50" charset="-128"/>
            </a:endParaRPr>
          </a:p>
          <a:p>
            <a:pPr algn="ctr"/>
            <a:r>
              <a:rPr lang="ja-JP" altLang="en-US" sz="1200" b="1" dirty="0">
                <a:solidFill>
                  <a:srgbClr val="C00000"/>
                </a:solidFill>
                <a:latin typeface="メイリオ" panose="020B0604030504040204" pitchFamily="50" charset="-128"/>
                <a:ea typeface="メイリオ" panose="020B0604030504040204" pitchFamily="50" charset="-128"/>
              </a:rPr>
              <a:t>パターンの中から選択</a:t>
            </a:r>
          </a:p>
        </p:txBody>
      </p:sp>
      <p:sp>
        <p:nvSpPr>
          <p:cNvPr id="18" name="三角形 33">
            <a:extLst>
              <a:ext uri="{FF2B5EF4-FFF2-40B4-BE49-F238E27FC236}">
                <a16:creationId xmlns:a16="http://schemas.microsoft.com/office/drawing/2014/main" id="{993A67E6-B8FF-3E4C-ADBA-DB878DA3122E}"/>
              </a:ext>
            </a:extLst>
          </p:cNvPr>
          <p:cNvSpPr/>
          <p:nvPr/>
        </p:nvSpPr>
        <p:spPr>
          <a:xfrm rot="5400000">
            <a:off x="3073235" y="4152471"/>
            <a:ext cx="1765650" cy="314516"/>
          </a:xfrm>
          <a:prstGeom prst="triangle">
            <a:avLst/>
          </a:prstGeom>
          <a:solidFill>
            <a:srgbClr val="E4E4E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9" name="三角形 33">
            <a:extLst>
              <a:ext uri="{FF2B5EF4-FFF2-40B4-BE49-F238E27FC236}">
                <a16:creationId xmlns:a16="http://schemas.microsoft.com/office/drawing/2014/main" id="{993A67E6-B8FF-3E4C-ADBA-DB878DA3122E}"/>
              </a:ext>
            </a:extLst>
          </p:cNvPr>
          <p:cNvSpPr/>
          <p:nvPr/>
        </p:nvSpPr>
        <p:spPr>
          <a:xfrm rot="5400000">
            <a:off x="5357194" y="4173873"/>
            <a:ext cx="1765650" cy="314516"/>
          </a:xfrm>
          <a:prstGeom prst="triangle">
            <a:avLst/>
          </a:prstGeom>
          <a:solidFill>
            <a:srgbClr val="E4E4E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0" name="三角形 33">
            <a:extLst>
              <a:ext uri="{FF2B5EF4-FFF2-40B4-BE49-F238E27FC236}">
                <a16:creationId xmlns:a16="http://schemas.microsoft.com/office/drawing/2014/main" id="{993A67E6-B8FF-3E4C-ADBA-DB878DA3122E}"/>
              </a:ext>
            </a:extLst>
          </p:cNvPr>
          <p:cNvSpPr/>
          <p:nvPr/>
        </p:nvSpPr>
        <p:spPr>
          <a:xfrm rot="5400000">
            <a:off x="7748235" y="4201329"/>
            <a:ext cx="1765650" cy="314516"/>
          </a:xfrm>
          <a:prstGeom prst="triangle">
            <a:avLst/>
          </a:prstGeom>
          <a:solidFill>
            <a:srgbClr val="E4E4E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1" name="円形吹き出し 20"/>
          <p:cNvSpPr/>
          <p:nvPr/>
        </p:nvSpPr>
        <p:spPr>
          <a:xfrm>
            <a:off x="5166429" y="5312267"/>
            <a:ext cx="1280741" cy="661676"/>
          </a:xfrm>
          <a:prstGeom prst="wedgeEllipseCallout">
            <a:avLst>
              <a:gd name="adj1" fmla="val -32961"/>
              <a:gd name="adj2" fmla="val -78037"/>
            </a:avLst>
          </a:prstGeom>
          <a:solidFill>
            <a:srgbClr val="FFFFFF"/>
          </a:solidFill>
          <a:ln w="190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prstClr val="black"/>
                </a:solidFill>
                <a:effectLst/>
                <a:uLnTx/>
                <a:uFillTx/>
                <a:latin typeface="メイリオ"/>
                <a:ea typeface="メイリオ"/>
                <a:cs typeface="+mn-cs"/>
              </a:rPr>
              <a:t>前に</a:t>
            </a:r>
            <a:endParaRPr kumimoji="0" lang="en-US" altLang="ja-JP" sz="1400" b="1" i="0" u="none" strike="noStrike" kern="0" cap="none" spc="0" normalizeH="0" baseline="0" noProof="0">
              <a:ln>
                <a:noFill/>
              </a:ln>
              <a:solidFill>
                <a:prstClr val="black"/>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prstClr val="black"/>
                </a:solidFill>
                <a:effectLst/>
                <a:uLnTx/>
                <a:uFillTx/>
                <a:latin typeface="メイリオ"/>
                <a:ea typeface="メイリオ"/>
                <a:cs typeface="+mn-cs"/>
              </a:rPr>
              <a:t>倒れる！</a:t>
            </a:r>
            <a:endParaRPr kumimoji="0" lang="ja-JP" altLang="en-US" sz="1400" b="1"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2" name="テキスト ボックス 21"/>
          <p:cNvSpPr txBox="1"/>
          <p:nvPr/>
        </p:nvSpPr>
        <p:spPr>
          <a:xfrm>
            <a:off x="1487488" y="6278977"/>
            <a:ext cx="7794655"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kern="0" dirty="0">
                <a:solidFill>
                  <a:srgbClr val="FF0000"/>
                </a:solidFill>
              </a:rPr>
              <a:t>※</a:t>
            </a:r>
            <a:r>
              <a:rPr kumimoji="0" lang="ja-JP" altLang="en-US" sz="900" kern="0" dirty="0">
                <a:solidFill>
                  <a:srgbClr val="FF0000"/>
                </a:solidFill>
              </a:rPr>
              <a:t>演出アニメーション部分の冒頭切り替えに利用するバナー</a:t>
            </a:r>
            <a:r>
              <a:rPr kumimoji="0" lang="ja-JP" altLang="en-US" sz="900" b="0" i="0" u="none" strike="noStrike" kern="0" cap="none" spc="0" normalizeH="0" baseline="0" noProof="0" dirty="0">
                <a:ln>
                  <a:noFill/>
                </a:ln>
                <a:solidFill>
                  <a:srgbClr val="FF0000"/>
                </a:solidFill>
                <a:effectLst/>
                <a:uLnTx/>
                <a:uFillTx/>
              </a:rPr>
              <a:t>画像、</a:t>
            </a:r>
            <a:r>
              <a:rPr kumimoji="0" lang="zh-TW" altLang="en-US" sz="900" b="0" i="0" u="none" strike="noStrike" kern="0" cap="none" spc="0" normalizeH="0" baseline="0" noProof="0" dirty="0">
                <a:ln>
                  <a:noFill/>
                </a:ln>
                <a:solidFill>
                  <a:srgbClr val="FF0000"/>
                </a:solidFill>
                <a:effectLst/>
                <a:uLnTx/>
                <a:uFillTx/>
              </a:rPr>
              <a:t>演出</a:t>
            </a:r>
            <a:r>
              <a:rPr kumimoji="0" lang="ja-JP" altLang="en-US" sz="900" b="0" i="0" u="none" strike="noStrike" kern="0" cap="none" spc="0" normalizeH="0" baseline="0" noProof="0" dirty="0">
                <a:ln>
                  <a:noFill/>
                </a:ln>
                <a:solidFill>
                  <a:srgbClr val="FF0000"/>
                </a:solidFill>
                <a:effectLst/>
                <a:uLnTx/>
                <a:uFillTx/>
              </a:rPr>
              <a:t>用の</a:t>
            </a:r>
            <a:r>
              <a:rPr kumimoji="0" lang="zh-TW" altLang="en-US" sz="900" b="0" i="0" u="none" strike="noStrike" kern="0" cap="none" spc="0" normalizeH="0" baseline="0" noProof="0" dirty="0">
                <a:ln>
                  <a:noFill/>
                </a:ln>
                <a:solidFill>
                  <a:srgbClr val="FF0000"/>
                </a:solidFill>
                <a:effectLst/>
                <a:uLnTx/>
                <a:uFillTx/>
              </a:rPr>
              <a:t>動画</a:t>
            </a:r>
            <a:r>
              <a:rPr kumimoji="0" lang="ja-JP" altLang="en-US" sz="900" b="0" i="0" u="none" strike="noStrike" kern="0" cap="none" spc="0" normalizeH="0" baseline="0" noProof="0" dirty="0">
                <a:ln>
                  <a:noFill/>
                </a:ln>
                <a:solidFill>
                  <a:srgbClr val="FF0000"/>
                </a:solidFill>
                <a:effectLst/>
                <a:uLnTx/>
                <a:uFillTx/>
              </a:rPr>
              <a:t>はヤフーでは制作いたしません。</a:t>
            </a:r>
            <a:endParaRPr kumimoji="0" lang="en-US" altLang="ja-JP" sz="900" b="0" i="0" u="none" strike="noStrike" kern="0" cap="none" spc="0" normalizeH="0" baseline="0" noProof="0" dirty="0">
              <a:ln>
                <a:noFill/>
              </a:ln>
              <a:solidFill>
                <a:srgbClr val="FF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FF0000"/>
                </a:solidFill>
                <a:effectLst/>
                <a:uLnTx/>
                <a:uFillTx/>
              </a:rPr>
              <a:t>広告主様または代理店様にて、申し込み時にご用意いただく必要がございます。</a:t>
            </a:r>
          </a:p>
        </p:txBody>
      </p:sp>
      <p:pic>
        <p:nvPicPr>
          <p:cNvPr id="23" name="図 22"/>
          <p:cNvPicPr>
            <a:picLocks noChangeAspect="1"/>
          </p:cNvPicPr>
          <p:nvPr/>
        </p:nvPicPr>
        <p:blipFill>
          <a:blip r:embed="rId3"/>
          <a:stretch>
            <a:fillRect/>
          </a:stretch>
        </p:blipFill>
        <p:spPr>
          <a:xfrm>
            <a:off x="1703512" y="2998451"/>
            <a:ext cx="1865110" cy="2882898"/>
          </a:xfrm>
          <a:prstGeom prst="rect">
            <a:avLst/>
          </a:prstGeom>
        </p:spPr>
      </p:pic>
      <p:pic>
        <p:nvPicPr>
          <p:cNvPr id="24" name="図 23"/>
          <p:cNvPicPr>
            <a:picLocks noChangeAspect="1"/>
          </p:cNvPicPr>
          <p:nvPr/>
        </p:nvPicPr>
        <p:blipFill>
          <a:blip r:embed="rId4"/>
          <a:stretch>
            <a:fillRect/>
          </a:stretch>
        </p:blipFill>
        <p:spPr>
          <a:xfrm>
            <a:off x="6519198" y="3027855"/>
            <a:ext cx="1794166" cy="2798509"/>
          </a:xfrm>
          <a:prstGeom prst="rect">
            <a:avLst/>
          </a:prstGeom>
        </p:spPr>
      </p:pic>
      <p:sp>
        <p:nvSpPr>
          <p:cNvPr id="25" name="正方形/長方形 24"/>
          <p:cNvSpPr/>
          <p:nvPr/>
        </p:nvSpPr>
        <p:spPr>
          <a:xfrm>
            <a:off x="1631504" y="932984"/>
            <a:ext cx="9145016" cy="507831"/>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ja-JP" sz="1800" b="1" i="0" u="none" strike="noStrike" kern="0" cap="none" spc="0" normalizeH="0" baseline="0" noProof="0" dirty="0">
                <a:ln>
                  <a:noFill/>
                </a:ln>
                <a:solidFill>
                  <a:prstClr val="black"/>
                </a:solidFill>
                <a:effectLst/>
                <a:uLnTx/>
                <a:uFillTx/>
              </a:rPr>
              <a:t>Yahoo! JAPAN</a:t>
            </a:r>
            <a:r>
              <a:rPr kumimoji="0" lang="ja-JP" altLang="en-US" sz="1800" b="1" i="0" u="none" strike="noStrike" kern="0" cap="none" spc="0" normalizeH="0" baseline="0" noProof="0" dirty="0">
                <a:ln>
                  <a:noFill/>
                </a:ln>
                <a:solidFill>
                  <a:prstClr val="black"/>
                </a:solidFill>
                <a:effectLst/>
                <a:uLnTx/>
                <a:uFillTx/>
              </a:rPr>
              <a:t>のトップページを活用した、インパクトのある特別な演出が可能です。</a:t>
            </a:r>
            <a:endParaRPr kumimoji="0" lang="en-US" altLang="ja-JP" sz="1800" b="1" i="0" u="none" strike="noStrike" kern="0" cap="none" spc="0" normalizeH="0" baseline="0" noProof="0" dirty="0">
              <a:ln>
                <a:noFill/>
              </a:ln>
              <a:solidFill>
                <a:prstClr val="black"/>
              </a:solidFill>
              <a:effectLst/>
              <a:uLnTx/>
              <a:uFillTx/>
            </a:endParaRPr>
          </a:p>
        </p:txBody>
      </p:sp>
      <p:sp>
        <p:nvSpPr>
          <p:cNvPr id="26" name="テキスト ボックス 45"/>
          <p:cNvSpPr txBox="1"/>
          <p:nvPr/>
        </p:nvSpPr>
        <p:spPr>
          <a:xfrm>
            <a:off x="2067506" y="1423860"/>
            <a:ext cx="8981494" cy="307777"/>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rPr>
              <a:t>Yahoo! JAPAN</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アプリに表示される際はアプリ内ブラウザで演出アニメーションが展開されます。</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27" name="テキスト ボックス 26">
            <a:extLst>
              <a:ext uri="{FF2B5EF4-FFF2-40B4-BE49-F238E27FC236}">
                <a16:creationId xmlns:a16="http://schemas.microsoft.com/office/drawing/2014/main" id="{9A3A66DF-B04D-F545-B947-7A0480B899A9}"/>
              </a:ext>
            </a:extLst>
          </p:cNvPr>
          <p:cNvSpPr txBox="1"/>
          <p:nvPr/>
        </p:nvSpPr>
        <p:spPr>
          <a:xfrm>
            <a:off x="8741198" y="2538214"/>
            <a:ext cx="2088232"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prstClr val="black"/>
                </a:solidFill>
                <a:effectLst/>
                <a:uLnTx/>
                <a:uFillTx/>
              </a:rPr>
              <a:t>演出後の遷移先は</a:t>
            </a:r>
            <a:endParaRPr kumimoji="0" lang="en-US" altLang="ja-JP" sz="1200" b="1" i="0" u="none" strike="noStrike" kern="0" cap="none" spc="0" normalizeH="0" baseline="0" noProof="0" dirty="0">
              <a:ln>
                <a:noFill/>
              </a:ln>
              <a:solidFill>
                <a:prstClr val="black"/>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prstClr val="black"/>
                </a:solidFill>
                <a:effectLst/>
                <a:uLnTx/>
                <a:uFillTx/>
              </a:rPr>
              <a:t>クライアント</a:t>
            </a:r>
            <a:r>
              <a:rPr kumimoji="0" lang="en-US" altLang="ja-JP" sz="1200" b="1" i="0" u="none" strike="noStrike" kern="0" cap="none" spc="0" normalizeH="0" baseline="0" noProof="0" dirty="0">
                <a:ln>
                  <a:noFill/>
                </a:ln>
                <a:solidFill>
                  <a:prstClr val="black"/>
                </a:solidFill>
                <a:effectLst/>
                <a:uLnTx/>
                <a:uFillTx/>
              </a:rPr>
              <a:t>LP</a:t>
            </a:r>
            <a:r>
              <a:rPr kumimoji="0" lang="ja-JP" altLang="en-US" sz="1200" b="1" i="0" u="none" strike="noStrike" kern="0" cap="none" spc="0" normalizeH="0" baseline="0" noProof="0" dirty="0">
                <a:ln>
                  <a:noFill/>
                </a:ln>
                <a:solidFill>
                  <a:prstClr val="black"/>
                </a:solidFill>
                <a:effectLst/>
                <a:uLnTx/>
                <a:uFillTx/>
              </a:rPr>
              <a:t>のみ</a:t>
            </a:r>
          </a:p>
        </p:txBody>
      </p:sp>
      <p:sp>
        <p:nvSpPr>
          <p:cNvPr id="28" name="正方形/長方形 27">
            <a:extLst>
              <a:ext uri="{FF2B5EF4-FFF2-40B4-BE49-F238E27FC236}">
                <a16:creationId xmlns:a16="http://schemas.microsoft.com/office/drawing/2014/main" id="{34C794AB-A78B-5E49-A495-8B4EE146F5A2}"/>
              </a:ext>
            </a:extLst>
          </p:cNvPr>
          <p:cNvSpPr/>
          <p:nvPr/>
        </p:nvSpPr>
        <p:spPr>
          <a:xfrm>
            <a:off x="8929451" y="3038964"/>
            <a:ext cx="1844003" cy="2879912"/>
          </a:xfrm>
          <a:prstGeom prst="rect">
            <a:avLst/>
          </a:prstGeom>
          <a:solidFill>
            <a:srgbClr val="FFC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latin typeface="メイリオ"/>
                <a:ea typeface="メイリオ"/>
                <a:cs typeface="+mn-cs"/>
              </a:rPr>
              <a:t>クライアント様</a:t>
            </a:r>
            <a:endParaRPr kumimoji="0" lang="en-US" altLang="ja-JP" sz="1400" b="1" i="0" u="none" strike="noStrike" kern="0" cap="none" spc="0" normalizeH="0" baseline="0" noProof="0" dirty="0">
              <a:ln>
                <a:noFill/>
              </a:ln>
              <a:solidFill>
                <a:srgbClr val="FFFFFF"/>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FFFFFF"/>
                </a:solidFill>
                <a:effectLst/>
                <a:uLnTx/>
                <a:uFillTx/>
                <a:latin typeface="メイリオ"/>
                <a:ea typeface="メイリオ"/>
                <a:cs typeface="+mn-cs"/>
              </a:rPr>
              <a:t>LP</a:t>
            </a:r>
            <a:endParaRPr kumimoji="0" lang="ja-JP" altLang="en-US" sz="14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9" name="ホームベース 28">
            <a:extLst>
              <a:ext uri="{FF2B5EF4-FFF2-40B4-BE49-F238E27FC236}">
                <a16:creationId xmlns:a16="http://schemas.microsoft.com/office/drawing/2014/main" id="{5C77D4C3-AF98-944E-B0DA-871C1D523D77}"/>
              </a:ext>
            </a:extLst>
          </p:cNvPr>
          <p:cNvSpPr/>
          <p:nvPr/>
        </p:nvSpPr>
        <p:spPr>
          <a:xfrm>
            <a:off x="8741199" y="1891417"/>
            <a:ext cx="2259119" cy="432034"/>
          </a:xfrm>
          <a:prstGeom prst="homePlate">
            <a:avLst/>
          </a:prstGeom>
          <a:solidFill>
            <a:sysClr val="windowText" lastClr="000000">
              <a:lumMod val="50000"/>
              <a:lumOff val="5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FFFFFF"/>
                </a:solidFill>
                <a:effectLst/>
                <a:uLnTx/>
                <a:uFillTx/>
                <a:latin typeface="メイリオ"/>
                <a:ea typeface="メイリオ"/>
                <a:cs typeface="+mn-cs"/>
              </a:rPr>
              <a:t>遷移先</a:t>
            </a:r>
            <a:endParaRPr kumimoji="0" lang="ja-JP" altLang="en-US" sz="14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30" name="ホームベース 29">
            <a:extLst>
              <a:ext uri="{FF2B5EF4-FFF2-40B4-BE49-F238E27FC236}">
                <a16:creationId xmlns:a16="http://schemas.microsoft.com/office/drawing/2014/main" id="{8226E54B-0C73-9F4E-B164-4D39D02077AD}"/>
              </a:ext>
            </a:extLst>
          </p:cNvPr>
          <p:cNvSpPr/>
          <p:nvPr/>
        </p:nvSpPr>
        <p:spPr>
          <a:xfrm>
            <a:off x="1618225" y="1924640"/>
            <a:ext cx="2317536" cy="432034"/>
          </a:xfrm>
          <a:prstGeom prst="homePlate">
            <a:avLst/>
          </a:prstGeom>
          <a:solidFill>
            <a:sysClr val="windowText" lastClr="000000">
              <a:lumMod val="50000"/>
              <a:lumOff val="5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latin typeface="メイリオ"/>
                <a:ea typeface="メイリオ"/>
                <a:cs typeface="+mn-cs"/>
              </a:rPr>
              <a:t>トップページ</a:t>
            </a:r>
          </a:p>
        </p:txBody>
      </p:sp>
      <p:sp>
        <p:nvSpPr>
          <p:cNvPr id="31" name="ホームベース 30">
            <a:extLst>
              <a:ext uri="{FF2B5EF4-FFF2-40B4-BE49-F238E27FC236}">
                <a16:creationId xmlns:a16="http://schemas.microsoft.com/office/drawing/2014/main" id="{54A3A4DC-9F6A-9148-89EB-CA9C10439EEA}"/>
              </a:ext>
            </a:extLst>
          </p:cNvPr>
          <p:cNvSpPr/>
          <p:nvPr/>
        </p:nvSpPr>
        <p:spPr>
          <a:xfrm>
            <a:off x="3999958" y="1904921"/>
            <a:ext cx="4688330" cy="432034"/>
          </a:xfrm>
          <a:prstGeom prst="homePlate">
            <a:avLst/>
          </a:prstGeom>
          <a:solidFill>
            <a:sysClr val="windowText" lastClr="000000">
              <a:lumMod val="50000"/>
              <a:lumOff val="5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FFFFFF"/>
                </a:solidFill>
                <a:effectLst/>
                <a:uLnTx/>
                <a:uFillTx/>
                <a:latin typeface="メイリオ"/>
                <a:ea typeface="メイリオ"/>
                <a:cs typeface="+mn-cs"/>
              </a:rPr>
              <a:t>演出アニメーション</a:t>
            </a:r>
            <a:endParaRPr kumimoji="0" lang="ja-JP" altLang="en-US" sz="14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32" name="テキスト ボックス 31">
            <a:extLst>
              <a:ext uri="{FF2B5EF4-FFF2-40B4-BE49-F238E27FC236}">
                <a16:creationId xmlns:a16="http://schemas.microsoft.com/office/drawing/2014/main" id="{93017460-A16A-5F42-9B65-8E132C0986FE}"/>
              </a:ext>
            </a:extLst>
          </p:cNvPr>
          <p:cNvSpPr txBox="1"/>
          <p:nvPr/>
        </p:nvSpPr>
        <p:spPr>
          <a:xfrm>
            <a:off x="6754274" y="5904312"/>
            <a:ext cx="1324014"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FF0000"/>
                </a:solidFill>
                <a:effectLst/>
                <a:uLnTx/>
                <a:uFillTx/>
              </a:rPr>
              <a:t>※</a:t>
            </a:r>
            <a:r>
              <a:rPr kumimoji="0" lang="ja-JP" altLang="en-US" sz="1000" b="0" i="0" u="none" strike="noStrike" kern="0" cap="none" spc="0" normalizeH="0" baseline="0" noProof="0" dirty="0">
                <a:ln>
                  <a:noFill/>
                </a:ln>
                <a:solidFill>
                  <a:srgbClr val="FF0000"/>
                </a:solidFill>
                <a:effectLst/>
                <a:uLnTx/>
                <a:uFillTx/>
              </a:rPr>
              <a:t>音声はでません</a:t>
            </a:r>
          </a:p>
        </p:txBody>
      </p:sp>
      <p:sp>
        <p:nvSpPr>
          <p:cNvPr id="33" name="テキスト ボックス 32">
            <a:extLst>
              <a:ext uri="{FF2B5EF4-FFF2-40B4-BE49-F238E27FC236}">
                <a16:creationId xmlns:a16="http://schemas.microsoft.com/office/drawing/2014/main" id="{93017460-A16A-5F42-9B65-8E132C0986FE}"/>
              </a:ext>
            </a:extLst>
          </p:cNvPr>
          <p:cNvSpPr txBox="1"/>
          <p:nvPr/>
        </p:nvSpPr>
        <p:spPr>
          <a:xfrm>
            <a:off x="4385615" y="5959100"/>
            <a:ext cx="1324014"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FF0000"/>
                </a:solidFill>
                <a:effectLst/>
                <a:uLnTx/>
                <a:uFillTx/>
              </a:rPr>
              <a:t>※</a:t>
            </a:r>
            <a:r>
              <a:rPr kumimoji="0" lang="ja-JP" altLang="en-US" sz="1000" b="0" i="0" u="none" strike="noStrike" kern="0" cap="none" spc="0" normalizeH="0" baseline="0" noProof="0" dirty="0">
                <a:ln>
                  <a:noFill/>
                </a:ln>
                <a:solidFill>
                  <a:srgbClr val="FF0000"/>
                </a:solidFill>
                <a:effectLst/>
                <a:uLnTx/>
                <a:uFillTx/>
              </a:rPr>
              <a:t>音声はでません</a:t>
            </a:r>
          </a:p>
        </p:txBody>
      </p:sp>
    </p:spTree>
    <p:extLst>
      <p:ext uri="{BB962C8B-B14F-4D97-AF65-F5344CB8AC3E}">
        <p14:creationId xmlns:p14="http://schemas.microsoft.com/office/powerpoint/2010/main" val="21974726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正方形/長方形 50"/>
          <p:cNvSpPr/>
          <p:nvPr/>
        </p:nvSpPr>
        <p:spPr>
          <a:xfrm>
            <a:off x="9950750" y="1378855"/>
            <a:ext cx="1817449" cy="5035029"/>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フッター プレースホルダー 3">
            <a:extLst>
              <a:ext uri="{FF2B5EF4-FFF2-40B4-BE49-F238E27FC236}">
                <a16:creationId xmlns:a16="http://schemas.microsoft.com/office/drawing/2014/main" id="{CD947D17-D6BC-B841-9C6A-6B1FFBF31071}"/>
              </a:ext>
            </a:extLst>
          </p:cNvPr>
          <p:cNvSpPr>
            <a:spLocks noGrp="1"/>
          </p:cNvSpPr>
          <p:nvPr>
            <p:ph type="ftr" sz="quarter" idx="4294967295"/>
          </p:nvPr>
        </p:nvSpPr>
        <p:spPr>
          <a:xfrm>
            <a:off x="7153275" y="6567488"/>
            <a:ext cx="5038725" cy="222250"/>
          </a:xfrm>
        </p:spPr>
        <p:txBody>
          <a:bodyPr/>
          <a:lstStyle/>
          <a:p>
            <a:r>
              <a:rPr kumimoji="1" lang="en-US" altLang="ja-JP" sz="1000" dirty="0"/>
              <a:t> </a:t>
            </a:r>
            <a:endParaRPr kumimoji="1" lang="ja-JP" altLang="en-US" sz="1000" dirty="0"/>
          </a:p>
        </p:txBody>
      </p:sp>
      <p:sp>
        <p:nvSpPr>
          <p:cNvPr id="30" name="テキスト ボックス 29"/>
          <p:cNvSpPr txBox="1"/>
          <p:nvPr/>
        </p:nvSpPr>
        <p:spPr>
          <a:xfrm>
            <a:off x="1143373" y="610613"/>
            <a:ext cx="9849171" cy="515526"/>
          </a:xfrm>
          <a:prstGeom prst="rect">
            <a:avLst/>
          </a:prstGeom>
          <a:noFill/>
        </p:spPr>
        <p:txBody>
          <a:bodyPr wrap="none" rtlCol="0">
            <a:spAutoFit/>
          </a:bodyPr>
          <a:lstStyle/>
          <a:p>
            <a:pPr algn="ctr">
              <a:lnSpc>
                <a:spcPct val="150000"/>
              </a:lnSpc>
            </a:pPr>
            <a:r>
              <a:rPr kumimoji="1" lang="ja-JP" altLang="en-US" sz="2000" b="1" dirty="0">
                <a:latin typeface="メイリオ" panose="020B0604030504040204" pitchFamily="50" charset="-128"/>
                <a:ea typeface="メイリオ" panose="020B0604030504040204" pitchFamily="50" charset="-128"/>
              </a:rPr>
              <a:t>「冒頭の切り替えパターン」と「演出パターン」の組み合わせでリッチな演出が可能</a:t>
            </a:r>
            <a:endParaRPr lang="en-US" altLang="ja-JP" sz="2000" b="1" dirty="0">
              <a:latin typeface="メイリオ" panose="020B0604030504040204" pitchFamily="50" charset="-128"/>
              <a:ea typeface="メイリオ" panose="020B0604030504040204" pitchFamily="50" charset="-128"/>
            </a:endParaRPr>
          </a:p>
        </p:txBody>
      </p:sp>
      <p:sp>
        <p:nvSpPr>
          <p:cNvPr id="18" name="テキスト プレースホルダー 2">
            <a:extLst>
              <a:ext uri="{FF2B5EF4-FFF2-40B4-BE49-F238E27FC236}">
                <a16:creationId xmlns:a16="http://schemas.microsoft.com/office/drawing/2014/main" id="{EA637870-7599-204B-8FA5-E23632EB0B40}"/>
              </a:ext>
            </a:extLst>
          </p:cNvPr>
          <p:cNvSpPr txBox="1">
            <a:spLocks/>
          </p:cNvSpPr>
          <p:nvPr/>
        </p:nvSpPr>
        <p:spPr>
          <a:xfrm>
            <a:off x="335360" y="109398"/>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latin typeface="メイリオ" panose="020B0604030504040204" pitchFamily="50" charset="-128"/>
                <a:ea typeface="メイリオ" panose="020B0604030504040204" pitchFamily="50" charset="-128"/>
              </a:rPr>
              <a:t>トップページカスタマイズ企画ライト版の遷移</a:t>
            </a:r>
            <a:endParaRPr lang="ja-JP" altLang="en-US" dirty="0"/>
          </a:p>
        </p:txBody>
      </p:sp>
      <p:sp>
        <p:nvSpPr>
          <p:cNvPr id="21" name="スライド番号プレースホルダー 4">
            <a:extLst>
              <a:ext uri="{FF2B5EF4-FFF2-40B4-BE49-F238E27FC236}">
                <a16:creationId xmlns:a16="http://schemas.microsoft.com/office/drawing/2014/main" id="{E7CCCAD0-1C2F-1F41-B48D-344A19ED63FA}"/>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4</a:t>
            </a:fld>
            <a:endParaRPr kumimoji="1" lang="ja-JP" altLang="en-US"/>
          </a:p>
        </p:txBody>
      </p:sp>
      <p:cxnSp>
        <p:nvCxnSpPr>
          <p:cNvPr id="19" name="直線コネクタ 18">
            <a:extLst>
              <a:ext uri="{FF2B5EF4-FFF2-40B4-BE49-F238E27FC236}">
                <a16:creationId xmlns:a16="http://schemas.microsoft.com/office/drawing/2014/main" id="{49EEA2DB-1141-D440-BECB-E26C5B2A8FCC}"/>
              </a:ext>
            </a:extLst>
          </p:cNvPr>
          <p:cNvCxnSpPr>
            <a:cxnSpLocks/>
          </p:cNvCxnSpPr>
          <p:nvPr/>
        </p:nvCxnSpPr>
        <p:spPr>
          <a:xfrm>
            <a:off x="2304004" y="2613789"/>
            <a:ext cx="7646746" cy="15059"/>
          </a:xfrm>
          <a:prstGeom prst="line">
            <a:avLst/>
          </a:prstGeom>
          <a:ln w="22225" cap="rnd">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25" name="正方形/長方形 24">
            <a:extLst>
              <a:ext uri="{FF2B5EF4-FFF2-40B4-BE49-F238E27FC236}">
                <a16:creationId xmlns:a16="http://schemas.microsoft.com/office/drawing/2014/main" id="{13D55916-7E7D-B14B-BF54-063D1D797465}"/>
              </a:ext>
            </a:extLst>
          </p:cNvPr>
          <p:cNvSpPr/>
          <p:nvPr/>
        </p:nvSpPr>
        <p:spPr>
          <a:xfrm>
            <a:off x="10082702" y="2515649"/>
            <a:ext cx="1629922" cy="2606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任意の遷移先</a:t>
            </a:r>
            <a:endParaRPr kumimoji="1"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26" name="Round Same Side Corner Rectangle 29">
            <a:extLst>
              <a:ext uri="{FF2B5EF4-FFF2-40B4-BE49-F238E27FC236}">
                <a16:creationId xmlns:a16="http://schemas.microsoft.com/office/drawing/2014/main" id="{9C7FFF35-B2FE-0E49-999D-78267B416E79}"/>
              </a:ext>
            </a:extLst>
          </p:cNvPr>
          <p:cNvSpPr/>
          <p:nvPr/>
        </p:nvSpPr>
        <p:spPr>
          <a:xfrm>
            <a:off x="10353251" y="2852936"/>
            <a:ext cx="1168548" cy="1944216"/>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正方形/長方形 26">
            <a:extLst>
              <a:ext uri="{FF2B5EF4-FFF2-40B4-BE49-F238E27FC236}">
                <a16:creationId xmlns:a16="http://schemas.microsoft.com/office/drawing/2014/main" id="{31015814-38EA-2141-8892-C5352C14D969}"/>
              </a:ext>
            </a:extLst>
          </p:cNvPr>
          <p:cNvSpPr/>
          <p:nvPr/>
        </p:nvSpPr>
        <p:spPr>
          <a:xfrm>
            <a:off x="10450742" y="2983497"/>
            <a:ext cx="973566" cy="1544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9" name="直線コネクタ 28">
            <a:extLst>
              <a:ext uri="{FF2B5EF4-FFF2-40B4-BE49-F238E27FC236}">
                <a16:creationId xmlns:a16="http://schemas.microsoft.com/office/drawing/2014/main" id="{49EEA2DB-1141-D440-BECB-E26C5B2A8FCC}"/>
              </a:ext>
            </a:extLst>
          </p:cNvPr>
          <p:cNvCxnSpPr>
            <a:cxnSpLocks/>
          </p:cNvCxnSpPr>
          <p:nvPr/>
        </p:nvCxnSpPr>
        <p:spPr>
          <a:xfrm>
            <a:off x="2272404" y="3908419"/>
            <a:ext cx="7652054" cy="58599"/>
          </a:xfrm>
          <a:prstGeom prst="line">
            <a:avLst/>
          </a:prstGeom>
          <a:ln w="22225" cap="rnd">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49EEA2DB-1141-D440-BECB-E26C5B2A8FCC}"/>
              </a:ext>
            </a:extLst>
          </p:cNvPr>
          <p:cNvCxnSpPr>
            <a:cxnSpLocks/>
          </p:cNvCxnSpPr>
          <p:nvPr/>
        </p:nvCxnSpPr>
        <p:spPr>
          <a:xfrm>
            <a:off x="2231469" y="5556859"/>
            <a:ext cx="7752963" cy="42985"/>
          </a:xfrm>
          <a:prstGeom prst="line">
            <a:avLst/>
          </a:prstGeom>
          <a:ln w="22225" cap="rnd">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33" name="正方形/長方形 32"/>
          <p:cNvSpPr/>
          <p:nvPr/>
        </p:nvSpPr>
        <p:spPr>
          <a:xfrm>
            <a:off x="853238" y="1340768"/>
            <a:ext cx="1431511" cy="5238997"/>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4" name="図 33">
            <a:extLst>
              <a:ext uri="{FF2B5EF4-FFF2-40B4-BE49-F238E27FC236}">
                <a16:creationId xmlns:a16="http://schemas.microsoft.com/office/drawing/2014/main" id="{324CAD6B-E0EF-9845-B7A9-B900F668734D}"/>
              </a:ext>
            </a:extLst>
          </p:cNvPr>
          <p:cNvPicPr>
            <a:picLocks noChangeAspect="1"/>
          </p:cNvPicPr>
          <p:nvPr/>
        </p:nvPicPr>
        <p:blipFill rotWithShape="1">
          <a:blip r:embed="rId9"/>
          <a:srcRect b="38238"/>
          <a:stretch/>
        </p:blipFill>
        <p:spPr>
          <a:xfrm>
            <a:off x="958276" y="3058899"/>
            <a:ext cx="1184418" cy="1378213"/>
          </a:xfrm>
          <a:prstGeom prst="rect">
            <a:avLst/>
          </a:prstGeom>
        </p:spPr>
      </p:pic>
      <p:sp>
        <p:nvSpPr>
          <p:cNvPr id="42" name="ホームベース 41">
            <a:extLst>
              <a:ext uri="{FF2B5EF4-FFF2-40B4-BE49-F238E27FC236}">
                <a16:creationId xmlns:a16="http://schemas.microsoft.com/office/drawing/2014/main" id="{54FAFD7C-543B-4D4E-B4D4-20E623DF745A}"/>
              </a:ext>
            </a:extLst>
          </p:cNvPr>
          <p:cNvSpPr/>
          <p:nvPr/>
        </p:nvSpPr>
        <p:spPr>
          <a:xfrm>
            <a:off x="453840" y="1275619"/>
            <a:ext cx="1173574" cy="607400"/>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a:extLst>
              <a:ext uri="{FF2B5EF4-FFF2-40B4-BE49-F238E27FC236}">
                <a16:creationId xmlns:a16="http://schemas.microsoft.com/office/drawing/2014/main" id="{515C86EA-9E05-7245-9230-7BF610DFEECB}"/>
              </a:ext>
            </a:extLst>
          </p:cNvPr>
          <p:cNvSpPr/>
          <p:nvPr/>
        </p:nvSpPr>
        <p:spPr>
          <a:xfrm>
            <a:off x="364282" y="1422085"/>
            <a:ext cx="1245868" cy="3517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solidFill>
                  <a:schemeClr val="bg1"/>
                </a:solidFill>
                <a:latin typeface="Meiryo" panose="020B0604030504040204" pitchFamily="34" charset="-128"/>
                <a:ea typeface="Meiryo" panose="020B0604030504040204" pitchFamily="34" charset="-128"/>
                <a:cs typeface="メイリオ" panose="020B0604030504040204" pitchFamily="50" charset="-128"/>
              </a:rPr>
              <a:t>誘導用広告</a:t>
            </a:r>
            <a:endParaRPr kumimoji="1" lang="en-US" altLang="ja-JP" sz="1000" dirty="0">
              <a:solidFill>
                <a:schemeClr val="bg1"/>
              </a:solidFill>
              <a:latin typeface="Meiryo" panose="020B0604030504040204" pitchFamily="34" charset="-128"/>
              <a:ea typeface="Meiryo" panose="020B0604030504040204" pitchFamily="34" charset="-128"/>
              <a:cs typeface="メイリオ" panose="020B0604030504040204" pitchFamily="50" charset="-128"/>
            </a:endParaRPr>
          </a:p>
          <a:p>
            <a:pPr algn="ctr"/>
            <a:r>
              <a:rPr kumimoji="1" lang="ja-JP" altLang="en-US" sz="1000" dirty="0">
                <a:solidFill>
                  <a:schemeClr val="bg1"/>
                </a:solidFill>
                <a:latin typeface="Meiryo" panose="020B0604030504040204" pitchFamily="34" charset="-128"/>
                <a:ea typeface="Meiryo" panose="020B0604030504040204" pitchFamily="34" charset="-128"/>
                <a:cs typeface="メイリオ" panose="020B0604030504040204" pitchFamily="50" charset="-128"/>
              </a:rPr>
              <a:t>ブランドパネル</a:t>
            </a:r>
            <a:endParaRPr kumimoji="1" lang="en-US" altLang="ja-JP" sz="1000" dirty="0">
              <a:solidFill>
                <a:schemeClr val="bg1"/>
              </a:solidFill>
              <a:latin typeface="Meiryo" panose="020B0604030504040204" pitchFamily="34" charset="-128"/>
              <a:ea typeface="Meiryo" panose="020B0604030504040204" pitchFamily="34" charset="-128"/>
              <a:cs typeface="メイリオ" panose="020B0604030504040204" pitchFamily="50" charset="-128"/>
            </a:endParaRPr>
          </a:p>
          <a:p>
            <a:pPr algn="ctr"/>
            <a:r>
              <a:rPr lang="en-US" altLang="ja-JP" sz="1000" dirty="0">
                <a:solidFill>
                  <a:schemeClr val="bg1"/>
                </a:solidFill>
                <a:latin typeface="Meiryo" panose="020B0604030504040204" pitchFamily="34" charset="-128"/>
                <a:ea typeface="Meiryo" panose="020B0604030504040204" pitchFamily="34" charset="-128"/>
                <a:cs typeface="メイリオ" panose="020B0604030504040204" pitchFamily="50" charset="-128"/>
              </a:rPr>
              <a:t>SP</a:t>
            </a:r>
            <a:endParaRPr kumimoji="1" lang="ja-JP" altLang="en-US" sz="1000" dirty="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45" name="正方形/長方形 44"/>
          <p:cNvSpPr/>
          <p:nvPr/>
        </p:nvSpPr>
        <p:spPr>
          <a:xfrm>
            <a:off x="3097856" y="1340768"/>
            <a:ext cx="2551837" cy="5226720"/>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7" name="TPC_Lite_Fall" descr="TPC_Lite_Fall">
            <a:hlinkClick r:id="" action="ppaction://media"/>
            <a:extLst>
              <a:ext uri="{FF2B5EF4-FFF2-40B4-BE49-F238E27FC236}">
                <a16:creationId xmlns:a16="http://schemas.microsoft.com/office/drawing/2014/main" id="{D09F595B-54CE-E74B-AF62-B0C59D96E3C4}"/>
              </a:ext>
            </a:extLst>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4329113" y="1390831"/>
            <a:ext cx="797760" cy="1600707"/>
          </a:xfrm>
          <a:prstGeom prst="rect">
            <a:avLst/>
          </a:prstGeom>
        </p:spPr>
      </p:pic>
      <p:pic>
        <p:nvPicPr>
          <p:cNvPr id="48" name="TPC_Lite_FadeOut" descr="TPC_Lite_FadeOut">
            <a:hlinkClick r:id="" action="ppaction://media"/>
            <a:extLst>
              <a:ext uri="{FF2B5EF4-FFF2-40B4-BE49-F238E27FC236}">
                <a16:creationId xmlns:a16="http://schemas.microsoft.com/office/drawing/2014/main" id="{9D2B4A6E-F8BF-9D48-BE44-A019CF6D18A3}"/>
              </a:ext>
            </a:extLst>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4302216" y="3056954"/>
            <a:ext cx="841594" cy="1688660"/>
          </a:xfrm>
          <a:prstGeom prst="rect">
            <a:avLst/>
          </a:prstGeom>
        </p:spPr>
      </p:pic>
      <p:pic>
        <p:nvPicPr>
          <p:cNvPr id="49" name="TPC_Lite_Slide" descr="TPC_Lite_Slide">
            <a:hlinkClick r:id="" action="ppaction://media"/>
            <a:extLst>
              <a:ext uri="{FF2B5EF4-FFF2-40B4-BE49-F238E27FC236}">
                <a16:creationId xmlns:a16="http://schemas.microsoft.com/office/drawing/2014/main" id="{6657A0AB-2E53-8644-B221-094249D06CB8}"/>
              </a:ext>
            </a:extLst>
          </p:cNvPr>
          <p:cNvPicPr>
            <a:picLocks noChangeAspect="1"/>
          </p:cNvPicPr>
          <p:nvPr>
            <a:videoFile r:link="rId6"/>
            <p:extLst>
              <p:ext uri="{DAA4B4D4-6D71-4841-9C94-3DE7FCFB9230}">
                <p14:media xmlns:p14="http://schemas.microsoft.com/office/powerpoint/2010/main" r:embed="rId5"/>
              </p:ext>
            </p:extLst>
          </p:nvPr>
        </p:nvPicPr>
        <p:blipFill>
          <a:blip r:embed="rId11"/>
          <a:stretch>
            <a:fillRect/>
          </a:stretch>
        </p:blipFill>
        <p:spPr>
          <a:xfrm>
            <a:off x="4300328" y="4811030"/>
            <a:ext cx="841594" cy="1688660"/>
          </a:xfrm>
          <a:prstGeom prst="rect">
            <a:avLst/>
          </a:prstGeom>
        </p:spPr>
      </p:pic>
      <p:sp>
        <p:nvSpPr>
          <p:cNvPr id="50" name="正方形/長方形 49"/>
          <p:cNvSpPr/>
          <p:nvPr/>
        </p:nvSpPr>
        <p:spPr>
          <a:xfrm>
            <a:off x="6337615" y="1378856"/>
            <a:ext cx="2838108" cy="5138266"/>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 name="テキスト ボックス 2"/>
          <p:cNvSpPr txBox="1"/>
          <p:nvPr/>
        </p:nvSpPr>
        <p:spPr>
          <a:xfrm>
            <a:off x="3034298" y="2291177"/>
            <a:ext cx="1024658" cy="461665"/>
          </a:xfrm>
          <a:prstGeom prst="rect">
            <a:avLst/>
          </a:prstGeom>
          <a:noFill/>
        </p:spPr>
        <p:txBody>
          <a:bodyPr wrap="square" rtlCol="0">
            <a:spAutoFit/>
          </a:bodyPr>
          <a:lstStyle/>
          <a:p>
            <a:r>
              <a:rPr lang="ja-JP" altLang="en-US" sz="1200" b="1" dirty="0">
                <a:latin typeface="メイリオ" panose="020B0604030504040204" pitchFamily="50" charset="-128"/>
                <a:ea typeface="メイリオ" panose="020B0604030504040204" pitchFamily="50" charset="-128"/>
              </a:rPr>
              <a:t>①</a:t>
            </a:r>
            <a:endParaRPr lang="en-US" altLang="ja-JP" sz="1200" b="1" dirty="0">
              <a:latin typeface="メイリオ" panose="020B0604030504040204" pitchFamily="50" charset="-128"/>
              <a:ea typeface="メイリオ" panose="020B0604030504040204" pitchFamily="50" charset="-128"/>
            </a:endParaRPr>
          </a:p>
          <a:p>
            <a:r>
              <a:rPr lang="ja-JP" altLang="en-US" sz="1200" b="1" dirty="0">
                <a:latin typeface="メイリオ" panose="020B0604030504040204" pitchFamily="50" charset="-128"/>
                <a:ea typeface="メイリオ" panose="020B0604030504040204" pitchFamily="50" charset="-128"/>
              </a:rPr>
              <a:t>「</a:t>
            </a:r>
            <a:r>
              <a:rPr lang="ja-JP" altLang="en-US" sz="1200" b="1" dirty="0">
                <a:solidFill>
                  <a:schemeClr val="tx1">
                    <a:lumMod val="85000"/>
                    <a:lumOff val="15000"/>
                  </a:schemeClr>
                </a:solidFill>
                <a:latin typeface="メイリオ" panose="020B0604030504040204" pitchFamily="50" charset="-128"/>
                <a:ea typeface="メイリオ" panose="020B0604030504040204" pitchFamily="50" charset="-128"/>
              </a:rPr>
              <a:t>倒れる」</a:t>
            </a:r>
            <a:endParaRPr kumimoji="1" lang="ja-JP" altLang="en-US" sz="1200" dirty="0"/>
          </a:p>
        </p:txBody>
      </p:sp>
      <p:sp>
        <p:nvSpPr>
          <p:cNvPr id="4" name="正方形/長方形 3"/>
          <p:cNvSpPr/>
          <p:nvPr/>
        </p:nvSpPr>
        <p:spPr>
          <a:xfrm>
            <a:off x="3079626" y="3634329"/>
            <a:ext cx="954107" cy="646331"/>
          </a:xfrm>
          <a:prstGeom prst="rect">
            <a:avLst/>
          </a:prstGeom>
        </p:spPr>
        <p:txBody>
          <a:bodyPr wrap="none">
            <a:spAutoFit/>
          </a:bodyPr>
          <a:lstStyle/>
          <a:p>
            <a:r>
              <a:rPr lang="ja-JP" altLang="en-US" sz="1200" b="1" dirty="0">
                <a:latin typeface="メイリオ" panose="020B0604030504040204" pitchFamily="50" charset="-128"/>
                <a:ea typeface="メイリオ" panose="020B0604030504040204" pitchFamily="50" charset="-128"/>
              </a:rPr>
              <a:t>②</a:t>
            </a:r>
            <a:endParaRPr lang="en-US" altLang="ja-JP" sz="1200" b="1" dirty="0">
              <a:latin typeface="メイリオ" panose="020B0604030504040204" pitchFamily="50" charset="-128"/>
              <a:ea typeface="メイリオ" panose="020B0604030504040204" pitchFamily="50" charset="-128"/>
            </a:endParaRPr>
          </a:p>
          <a:p>
            <a:r>
              <a:rPr lang="ja-JP" altLang="en-US" sz="1200" b="1" dirty="0">
                <a:latin typeface="メイリオ" panose="020B0604030504040204" pitchFamily="50" charset="-128"/>
                <a:ea typeface="メイリオ" panose="020B0604030504040204" pitchFamily="50" charset="-128"/>
              </a:rPr>
              <a:t>「フェード</a:t>
            </a:r>
            <a:endParaRPr lang="en-US" altLang="ja-JP" sz="1200" b="1" dirty="0">
              <a:latin typeface="メイリオ" panose="020B0604030504040204" pitchFamily="50" charset="-128"/>
              <a:ea typeface="メイリオ" panose="020B0604030504040204" pitchFamily="50" charset="-128"/>
            </a:endParaRPr>
          </a:p>
          <a:p>
            <a:r>
              <a:rPr lang="ja-JP" altLang="en-US" sz="1200" b="1" dirty="0">
                <a:latin typeface="メイリオ" panose="020B0604030504040204" pitchFamily="50" charset="-128"/>
                <a:ea typeface="メイリオ" panose="020B0604030504040204" pitchFamily="50" charset="-128"/>
              </a:rPr>
              <a:t>アウト」</a:t>
            </a:r>
            <a:endParaRPr lang="en-US" altLang="ja-JP" sz="1200" b="1" dirty="0">
              <a:latin typeface="メイリオ" panose="020B0604030504040204" pitchFamily="50" charset="-128"/>
              <a:ea typeface="メイリオ" panose="020B0604030504040204" pitchFamily="50" charset="-128"/>
            </a:endParaRPr>
          </a:p>
        </p:txBody>
      </p:sp>
      <p:sp>
        <p:nvSpPr>
          <p:cNvPr id="5" name="正方形/長方形 4"/>
          <p:cNvSpPr/>
          <p:nvPr/>
        </p:nvSpPr>
        <p:spPr>
          <a:xfrm>
            <a:off x="3094921" y="5336330"/>
            <a:ext cx="954107" cy="646331"/>
          </a:xfrm>
          <a:prstGeom prst="rect">
            <a:avLst/>
          </a:prstGeom>
        </p:spPr>
        <p:txBody>
          <a:bodyPr wrap="none">
            <a:spAutoFit/>
          </a:bodyPr>
          <a:lstStyle/>
          <a:p>
            <a:r>
              <a:rPr lang="ja-JP" altLang="en-US" sz="1200" b="1" dirty="0">
                <a:latin typeface="メイリオ" panose="020B0604030504040204" pitchFamily="50" charset="-128"/>
                <a:ea typeface="メイリオ" panose="020B0604030504040204" pitchFamily="50" charset="-128"/>
              </a:rPr>
              <a:t>③</a:t>
            </a:r>
            <a:endParaRPr lang="en-US" altLang="ja-JP" sz="1200" b="1" dirty="0">
              <a:latin typeface="メイリオ" panose="020B0604030504040204" pitchFamily="50" charset="-128"/>
              <a:ea typeface="メイリオ" panose="020B0604030504040204" pitchFamily="50" charset="-128"/>
            </a:endParaRPr>
          </a:p>
          <a:p>
            <a:r>
              <a:rPr lang="ja-JP" altLang="en-US" sz="1200" b="1" dirty="0">
                <a:latin typeface="メイリオ" panose="020B0604030504040204" pitchFamily="50" charset="-128"/>
                <a:ea typeface="メイリオ" panose="020B0604030504040204" pitchFamily="50" charset="-128"/>
              </a:rPr>
              <a:t>「スライド</a:t>
            </a:r>
            <a:endParaRPr lang="en-US" altLang="ja-JP" sz="1200" b="1" dirty="0">
              <a:latin typeface="メイリオ" panose="020B0604030504040204" pitchFamily="50" charset="-128"/>
              <a:ea typeface="メイリオ" panose="020B0604030504040204" pitchFamily="50" charset="-128"/>
            </a:endParaRPr>
          </a:p>
          <a:p>
            <a:r>
              <a:rPr lang="ja-JP" altLang="en-US" sz="1200" b="1" dirty="0">
                <a:latin typeface="メイリオ" panose="020B0604030504040204" pitchFamily="50" charset="-128"/>
                <a:ea typeface="メイリオ" panose="020B0604030504040204" pitchFamily="50" charset="-128"/>
              </a:rPr>
              <a:t>する」</a:t>
            </a:r>
            <a:endParaRPr lang="en-US" altLang="ja-JP" sz="1200" b="1" dirty="0">
              <a:latin typeface="メイリオ" panose="020B0604030504040204" pitchFamily="50" charset="-128"/>
              <a:ea typeface="メイリオ" panose="020B0604030504040204" pitchFamily="50" charset="-128"/>
            </a:endParaRPr>
          </a:p>
        </p:txBody>
      </p:sp>
      <p:pic>
        <p:nvPicPr>
          <p:cNvPr id="53" name="図 52">
            <a:extLst>
              <a:ext uri="{FF2B5EF4-FFF2-40B4-BE49-F238E27FC236}">
                <a16:creationId xmlns:a16="http://schemas.microsoft.com/office/drawing/2014/main" id="{C3CDED83-D59D-0142-AE40-1082ADBEE6C0}"/>
              </a:ext>
            </a:extLst>
          </p:cNvPr>
          <p:cNvPicPr>
            <a:picLocks noChangeAspect="1"/>
          </p:cNvPicPr>
          <p:nvPr/>
        </p:nvPicPr>
        <p:blipFill>
          <a:blip r:embed="rId12"/>
          <a:srcRect/>
          <a:stretch/>
        </p:blipFill>
        <p:spPr>
          <a:xfrm>
            <a:off x="8004601" y="1412468"/>
            <a:ext cx="819681" cy="1644486"/>
          </a:xfrm>
          <a:prstGeom prst="rect">
            <a:avLst/>
          </a:prstGeom>
        </p:spPr>
      </p:pic>
      <p:sp>
        <p:nvSpPr>
          <p:cNvPr id="54" name="正方形/長方形 53"/>
          <p:cNvSpPr/>
          <p:nvPr/>
        </p:nvSpPr>
        <p:spPr>
          <a:xfrm>
            <a:off x="6358129" y="2225355"/>
            <a:ext cx="1241929" cy="646331"/>
          </a:xfrm>
          <a:prstGeom prst="rect">
            <a:avLst/>
          </a:prstGeom>
        </p:spPr>
        <p:txBody>
          <a:bodyPr wrap="square">
            <a:spAutoFit/>
          </a:bodyPr>
          <a:lstStyle/>
          <a:p>
            <a:r>
              <a:rPr lang="en-US" altLang="ja-JP" sz="1200" b="1" dirty="0">
                <a:latin typeface="メイリオ" panose="020B0604030504040204" pitchFamily="50" charset="-128"/>
                <a:ea typeface="メイリオ" panose="020B0604030504040204" pitchFamily="50" charset="-128"/>
              </a:rPr>
              <a:t>A.</a:t>
            </a:r>
          </a:p>
          <a:p>
            <a:r>
              <a:rPr lang="ja-JP" altLang="en-US" sz="1200" b="1" dirty="0">
                <a:latin typeface="メイリオ" panose="020B0604030504040204" pitchFamily="50" charset="-128"/>
                <a:ea typeface="メイリオ" panose="020B0604030504040204" pitchFamily="50" charset="-128"/>
              </a:rPr>
              <a:t>「</a:t>
            </a:r>
            <a:r>
              <a:rPr lang="en-US" altLang="ja-JP" sz="1200" b="1" dirty="0">
                <a:latin typeface="メイリオ" panose="020B0604030504040204" pitchFamily="50" charset="-128"/>
                <a:ea typeface="メイリオ" panose="020B0604030504040204" pitchFamily="50" charset="-128"/>
              </a:rPr>
              <a:t>16:9</a:t>
            </a:r>
            <a:r>
              <a:rPr lang="ja-JP" altLang="en-US" sz="1200" b="1" dirty="0">
                <a:latin typeface="メイリオ" panose="020B0604030504040204" pitchFamily="50" charset="-128"/>
                <a:ea typeface="メイリオ" panose="020B0604030504040204" pitchFamily="50" charset="-128"/>
              </a:rPr>
              <a:t>動画</a:t>
            </a:r>
            <a:r>
              <a:rPr lang="en-US" altLang="ja-JP" sz="1200" b="1" dirty="0">
                <a:latin typeface="メイリオ" panose="020B0604030504040204" pitchFamily="50" charset="-128"/>
                <a:ea typeface="メイリオ" panose="020B0604030504040204" pitchFamily="50" charset="-128"/>
              </a:rPr>
              <a:t>+</a:t>
            </a:r>
            <a:r>
              <a:rPr lang="ja-JP" altLang="en-US" sz="1200" b="1" dirty="0">
                <a:latin typeface="メイリオ" panose="020B0604030504040204" pitchFamily="50" charset="-128"/>
                <a:ea typeface="メイリオ" panose="020B0604030504040204" pitchFamily="50" charset="-128"/>
              </a:rPr>
              <a:t>上下</a:t>
            </a:r>
            <a:r>
              <a:rPr lang="ja-JP" altLang="en-US" sz="1200" b="1" dirty="0">
                <a:solidFill>
                  <a:schemeClr val="tx1">
                    <a:lumMod val="85000"/>
                    <a:lumOff val="15000"/>
                  </a:schemeClr>
                </a:solidFill>
                <a:latin typeface="メイリオ" panose="020B0604030504040204" pitchFamily="50" charset="-128"/>
                <a:ea typeface="メイリオ" panose="020B0604030504040204" pitchFamily="50" charset="-128"/>
              </a:rPr>
              <a:t>静止画」</a:t>
            </a:r>
            <a:endParaRPr lang="en-US" altLang="ja-JP" sz="1200" b="1" dirty="0">
              <a:latin typeface="メイリオ" panose="020B0604030504040204" pitchFamily="50" charset="-128"/>
              <a:ea typeface="メイリオ" panose="020B0604030504040204" pitchFamily="50" charset="-128"/>
            </a:endParaRPr>
          </a:p>
        </p:txBody>
      </p:sp>
      <p:sp>
        <p:nvSpPr>
          <p:cNvPr id="55" name="正方形/長方形 54"/>
          <p:cNvSpPr/>
          <p:nvPr/>
        </p:nvSpPr>
        <p:spPr>
          <a:xfrm>
            <a:off x="6365318" y="3663330"/>
            <a:ext cx="1723549" cy="646331"/>
          </a:xfrm>
          <a:prstGeom prst="rect">
            <a:avLst/>
          </a:prstGeom>
        </p:spPr>
        <p:txBody>
          <a:bodyPr wrap="none">
            <a:spAutoFit/>
          </a:bodyPr>
          <a:lstStyle/>
          <a:p>
            <a:r>
              <a:rPr lang="en-US" altLang="ja-JP" sz="1200" b="1" dirty="0">
                <a:latin typeface="メイリオ" panose="020B0604030504040204" pitchFamily="50" charset="-128"/>
                <a:ea typeface="メイリオ" panose="020B0604030504040204" pitchFamily="50" charset="-128"/>
              </a:rPr>
              <a:t>B.</a:t>
            </a:r>
          </a:p>
          <a:p>
            <a:r>
              <a:rPr lang="ja-JP" altLang="en-US" sz="1200" b="1" dirty="0">
                <a:latin typeface="メイリオ" panose="020B0604030504040204" pitchFamily="50" charset="-128"/>
                <a:ea typeface="メイリオ" panose="020B0604030504040204" pitchFamily="50" charset="-128"/>
              </a:rPr>
              <a:t>「</a:t>
            </a:r>
            <a:r>
              <a:rPr lang="en-US" altLang="ja-JP" sz="1200" b="1" dirty="0">
                <a:latin typeface="メイリオ" panose="020B0604030504040204" pitchFamily="50" charset="-128"/>
                <a:ea typeface="メイリオ" panose="020B0604030504040204" pitchFamily="50" charset="-128"/>
              </a:rPr>
              <a:t>16:9</a:t>
            </a:r>
            <a:r>
              <a:rPr lang="ja-JP" altLang="en-US" sz="1200" b="1" dirty="0">
                <a:latin typeface="メイリオ" panose="020B0604030504040204" pitchFamily="50" charset="-128"/>
                <a:ea typeface="メイリオ" panose="020B0604030504040204" pitchFamily="50" charset="-128"/>
              </a:rPr>
              <a:t>動画</a:t>
            </a:r>
            <a:r>
              <a:rPr lang="en-US" altLang="ja-JP" sz="1200" b="1" dirty="0">
                <a:latin typeface="メイリオ" panose="020B0604030504040204" pitchFamily="50" charset="-128"/>
                <a:ea typeface="メイリオ" panose="020B0604030504040204" pitchFamily="50" charset="-128"/>
              </a:rPr>
              <a:t>+</a:t>
            </a:r>
          </a:p>
          <a:p>
            <a:r>
              <a:rPr lang="ja-JP" altLang="en-US" sz="1200" b="1" dirty="0">
                <a:latin typeface="メイリオ" panose="020B0604030504040204" pitchFamily="50" charset="-128"/>
                <a:ea typeface="メイリオ" panose="020B0604030504040204" pitchFamily="50" charset="-128"/>
              </a:rPr>
              <a:t>下</a:t>
            </a:r>
            <a:r>
              <a:rPr lang="ja-JP" altLang="en-US" sz="1200" b="1" dirty="0">
                <a:solidFill>
                  <a:schemeClr val="tx1">
                    <a:lumMod val="85000"/>
                    <a:lumOff val="15000"/>
                  </a:schemeClr>
                </a:solidFill>
                <a:latin typeface="メイリオ" panose="020B0604030504040204" pitchFamily="50" charset="-128"/>
                <a:ea typeface="メイリオ" panose="020B0604030504040204" pitchFamily="50" charset="-128"/>
              </a:rPr>
              <a:t>静止画（バナー）」</a:t>
            </a:r>
            <a:endParaRPr lang="en-US" altLang="ja-JP" sz="1200" b="1" dirty="0">
              <a:latin typeface="メイリオ" panose="020B0604030504040204" pitchFamily="50" charset="-128"/>
              <a:ea typeface="メイリオ" panose="020B0604030504040204" pitchFamily="50" charset="-128"/>
            </a:endParaRPr>
          </a:p>
        </p:txBody>
      </p:sp>
      <p:pic>
        <p:nvPicPr>
          <p:cNvPr id="56" name="図 55">
            <a:extLst>
              <a:ext uri="{FF2B5EF4-FFF2-40B4-BE49-F238E27FC236}">
                <a16:creationId xmlns:a16="http://schemas.microsoft.com/office/drawing/2014/main" id="{EFDF9343-F318-5F4A-950E-9F563C08F9D8}"/>
              </a:ext>
            </a:extLst>
          </p:cNvPr>
          <p:cNvPicPr>
            <a:picLocks noChangeAspect="1"/>
          </p:cNvPicPr>
          <p:nvPr/>
        </p:nvPicPr>
        <p:blipFill>
          <a:blip r:embed="rId13"/>
          <a:srcRect/>
          <a:stretch/>
        </p:blipFill>
        <p:spPr>
          <a:xfrm>
            <a:off x="7996581" y="3099098"/>
            <a:ext cx="835723" cy="1676670"/>
          </a:xfrm>
          <a:prstGeom prst="rect">
            <a:avLst/>
          </a:prstGeom>
        </p:spPr>
      </p:pic>
      <p:pic>
        <p:nvPicPr>
          <p:cNvPr id="57" name="図 56">
            <a:extLst>
              <a:ext uri="{FF2B5EF4-FFF2-40B4-BE49-F238E27FC236}">
                <a16:creationId xmlns:a16="http://schemas.microsoft.com/office/drawing/2014/main" id="{42E69F45-D7BA-7C40-89BE-73F92A11BF1A}"/>
              </a:ext>
            </a:extLst>
          </p:cNvPr>
          <p:cNvPicPr>
            <a:picLocks noChangeAspect="1"/>
          </p:cNvPicPr>
          <p:nvPr/>
        </p:nvPicPr>
        <p:blipFill>
          <a:blip r:embed="rId14"/>
          <a:stretch>
            <a:fillRect/>
          </a:stretch>
        </p:blipFill>
        <p:spPr>
          <a:xfrm>
            <a:off x="8012623" y="4822273"/>
            <a:ext cx="819681" cy="1644484"/>
          </a:xfrm>
          <a:prstGeom prst="rect">
            <a:avLst/>
          </a:prstGeom>
        </p:spPr>
      </p:pic>
      <p:sp>
        <p:nvSpPr>
          <p:cNvPr id="58" name="正方形/長方形 57"/>
          <p:cNvSpPr/>
          <p:nvPr/>
        </p:nvSpPr>
        <p:spPr>
          <a:xfrm>
            <a:off x="6382268" y="5410211"/>
            <a:ext cx="1107996" cy="461665"/>
          </a:xfrm>
          <a:prstGeom prst="rect">
            <a:avLst/>
          </a:prstGeom>
        </p:spPr>
        <p:txBody>
          <a:bodyPr wrap="none">
            <a:spAutoFit/>
          </a:bodyPr>
          <a:lstStyle/>
          <a:p>
            <a:r>
              <a:rPr lang="en-US" altLang="ja-JP" sz="1200" b="1" dirty="0">
                <a:latin typeface="メイリオ" panose="020B0604030504040204" pitchFamily="50" charset="-128"/>
                <a:ea typeface="メイリオ" panose="020B0604030504040204" pitchFamily="50" charset="-128"/>
              </a:rPr>
              <a:t>C. </a:t>
            </a:r>
          </a:p>
          <a:p>
            <a:r>
              <a:rPr lang="ja-JP" altLang="en-US" sz="1200" b="1" dirty="0">
                <a:latin typeface="メイリオ" panose="020B0604030504040204" pitchFamily="50" charset="-128"/>
                <a:ea typeface="メイリオ" panose="020B0604030504040204" pitchFamily="50" charset="-128"/>
              </a:rPr>
              <a:t>「縦長動画」</a:t>
            </a:r>
            <a:endParaRPr lang="en-US" altLang="ja-JP" sz="1200"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59" name="ホームベース 58">
            <a:extLst>
              <a:ext uri="{FF2B5EF4-FFF2-40B4-BE49-F238E27FC236}">
                <a16:creationId xmlns:a16="http://schemas.microsoft.com/office/drawing/2014/main" id="{54FAFD7C-543B-4D4E-B4D4-20E623DF745A}"/>
              </a:ext>
            </a:extLst>
          </p:cNvPr>
          <p:cNvSpPr/>
          <p:nvPr/>
        </p:nvSpPr>
        <p:spPr>
          <a:xfrm>
            <a:off x="2758373" y="1250999"/>
            <a:ext cx="1173574" cy="618085"/>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rPr>
              <a:t>冒頭切り替え</a:t>
            </a:r>
            <a:endParaRPr lang="en-US" altLang="ja-JP" sz="1000" dirty="0">
              <a:solidFill>
                <a:schemeClr val="bg1"/>
              </a:solidFill>
            </a:endParaRPr>
          </a:p>
          <a:p>
            <a:pPr algn="ctr"/>
            <a:r>
              <a:rPr lang="ja-JP" altLang="en-US" sz="1000" dirty="0">
                <a:solidFill>
                  <a:schemeClr val="bg1"/>
                </a:solidFill>
              </a:rPr>
              <a:t>パターン</a:t>
            </a:r>
            <a:endParaRPr lang="en-US" altLang="ja-JP" sz="1000" dirty="0">
              <a:solidFill>
                <a:schemeClr val="bg1"/>
              </a:solidFill>
            </a:endParaRPr>
          </a:p>
          <a:p>
            <a:pPr algn="ctr"/>
            <a:r>
              <a:rPr lang="en-US" altLang="ja-JP" sz="700" dirty="0">
                <a:solidFill>
                  <a:schemeClr val="bg1"/>
                </a:solidFill>
              </a:rPr>
              <a:t>3</a:t>
            </a:r>
            <a:r>
              <a:rPr lang="ja-JP" altLang="en-US" sz="700" dirty="0">
                <a:solidFill>
                  <a:schemeClr val="bg1"/>
                </a:solidFill>
              </a:rPr>
              <a:t>種類のうち１つ選択</a:t>
            </a:r>
            <a:endParaRPr lang="en-US" altLang="ja-JP" sz="700" dirty="0">
              <a:solidFill>
                <a:schemeClr val="bg1"/>
              </a:solidFill>
            </a:endParaRPr>
          </a:p>
        </p:txBody>
      </p:sp>
      <p:sp>
        <p:nvSpPr>
          <p:cNvPr id="60" name="ホームベース 59">
            <a:extLst>
              <a:ext uri="{FF2B5EF4-FFF2-40B4-BE49-F238E27FC236}">
                <a16:creationId xmlns:a16="http://schemas.microsoft.com/office/drawing/2014/main" id="{54FAFD7C-543B-4D4E-B4D4-20E623DF745A}"/>
              </a:ext>
            </a:extLst>
          </p:cNvPr>
          <p:cNvSpPr/>
          <p:nvPr/>
        </p:nvSpPr>
        <p:spPr>
          <a:xfrm>
            <a:off x="5919849" y="1242236"/>
            <a:ext cx="1262637" cy="640783"/>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rPr>
              <a:t>演出</a:t>
            </a:r>
            <a:endParaRPr lang="en-US" altLang="ja-JP" sz="1000" dirty="0">
              <a:solidFill>
                <a:schemeClr val="bg1"/>
              </a:solidFill>
            </a:endParaRPr>
          </a:p>
          <a:p>
            <a:pPr algn="ctr"/>
            <a:r>
              <a:rPr lang="ja-JP" altLang="en-US" sz="1000" dirty="0">
                <a:solidFill>
                  <a:schemeClr val="bg1"/>
                </a:solidFill>
              </a:rPr>
              <a:t>パターン</a:t>
            </a:r>
            <a:endParaRPr lang="en-US" altLang="ja-JP" sz="1000" dirty="0">
              <a:solidFill>
                <a:schemeClr val="bg1"/>
              </a:solidFill>
            </a:endParaRPr>
          </a:p>
          <a:p>
            <a:pPr algn="ctr"/>
            <a:r>
              <a:rPr lang="en-US" altLang="ja-JP" sz="800" dirty="0">
                <a:solidFill>
                  <a:schemeClr val="bg1"/>
                </a:solidFill>
              </a:rPr>
              <a:t>3</a:t>
            </a:r>
            <a:r>
              <a:rPr lang="ja-JP" altLang="en-US" sz="800" dirty="0">
                <a:solidFill>
                  <a:schemeClr val="bg1"/>
                </a:solidFill>
              </a:rPr>
              <a:t>種類のうち１つ選択</a:t>
            </a:r>
            <a:endParaRPr lang="ja-JP" altLang="en-US" sz="1000" dirty="0">
              <a:solidFill>
                <a:schemeClr val="bg1"/>
              </a:solidFill>
            </a:endParaRPr>
          </a:p>
        </p:txBody>
      </p:sp>
      <p:sp>
        <p:nvSpPr>
          <p:cNvPr id="63" name="正方形/長方形 62"/>
          <p:cNvSpPr/>
          <p:nvPr/>
        </p:nvSpPr>
        <p:spPr>
          <a:xfrm>
            <a:off x="1016109" y="3553535"/>
            <a:ext cx="1031362" cy="50742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35" name="グループ化 34">
            <a:extLst>
              <a:ext uri="{FF2B5EF4-FFF2-40B4-BE49-F238E27FC236}">
                <a16:creationId xmlns:a16="http://schemas.microsoft.com/office/drawing/2014/main" id="{694AF383-8D2D-9046-9708-52D5BB2FCB4F}"/>
              </a:ext>
            </a:extLst>
          </p:cNvPr>
          <p:cNvGrpSpPr/>
          <p:nvPr/>
        </p:nvGrpSpPr>
        <p:grpSpPr>
          <a:xfrm>
            <a:off x="1773117" y="3366312"/>
            <a:ext cx="433132" cy="427483"/>
            <a:chOff x="5359285" y="3424995"/>
            <a:chExt cx="433132" cy="427483"/>
          </a:xfrm>
        </p:grpSpPr>
        <p:grpSp>
          <p:nvGrpSpPr>
            <p:cNvPr id="36" name="グループ化 35">
              <a:extLst>
                <a:ext uri="{FF2B5EF4-FFF2-40B4-BE49-F238E27FC236}">
                  <a16:creationId xmlns:a16="http://schemas.microsoft.com/office/drawing/2014/main" id="{85B3CECE-A0E9-0A4F-9A62-FE4526286846}"/>
                </a:ext>
              </a:extLst>
            </p:cNvPr>
            <p:cNvGrpSpPr/>
            <p:nvPr/>
          </p:nvGrpSpPr>
          <p:grpSpPr>
            <a:xfrm>
              <a:off x="5359285" y="3424995"/>
              <a:ext cx="433132" cy="374447"/>
              <a:chOff x="6132442" y="3347302"/>
              <a:chExt cx="433132" cy="374447"/>
            </a:xfrm>
          </p:grpSpPr>
          <p:sp>
            <p:nvSpPr>
              <p:cNvPr id="40" name="円/楕円 106">
                <a:extLst>
                  <a:ext uri="{FF2B5EF4-FFF2-40B4-BE49-F238E27FC236}">
                    <a16:creationId xmlns:a16="http://schemas.microsoft.com/office/drawing/2014/main" id="{C2A29055-A8CD-5E41-85C3-935779B33794}"/>
                  </a:ext>
                </a:extLst>
              </p:cNvPr>
              <p:cNvSpPr/>
              <p:nvPr/>
            </p:nvSpPr>
            <p:spPr>
              <a:xfrm>
                <a:off x="6156621" y="3347302"/>
                <a:ext cx="374447" cy="374447"/>
              </a:xfrm>
              <a:prstGeom prst="ellipse">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3B1F9022-2DA3-4D47-A6B9-BB1E331A9ECE}"/>
                  </a:ext>
                </a:extLst>
              </p:cNvPr>
              <p:cNvSpPr/>
              <p:nvPr/>
            </p:nvSpPr>
            <p:spPr>
              <a:xfrm>
                <a:off x="6132442" y="3448586"/>
                <a:ext cx="433132" cy="184666"/>
              </a:xfrm>
              <a:prstGeom prst="rect">
                <a:avLst/>
              </a:prstGeom>
            </p:spPr>
            <p:txBody>
              <a:bodyPr wrap="none">
                <a:spAutoFit/>
              </a:bodyPr>
              <a:lstStyle/>
              <a:p>
                <a:pPr algn="ctr"/>
                <a:r>
                  <a:rPr lang="en-US" altLang="ja-JP" sz="6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Touch</a:t>
                </a:r>
                <a:endParaRPr lang="ja-JP" altLang="en-US" sz="600" b="1" dirty="0">
                  <a:solidFill>
                    <a:schemeClr val="bg1"/>
                  </a:solidFill>
                  <a:latin typeface="Meiryo" panose="020B0604030504040204" pitchFamily="34" charset="-128"/>
                  <a:ea typeface="Meiryo" panose="020B0604030504040204" pitchFamily="34" charset="-128"/>
                </a:endParaRPr>
              </a:p>
            </p:txBody>
          </p:sp>
        </p:grpSp>
        <p:sp>
          <p:nvSpPr>
            <p:cNvPr id="37" name="三角形 105">
              <a:extLst>
                <a:ext uri="{FF2B5EF4-FFF2-40B4-BE49-F238E27FC236}">
                  <a16:creationId xmlns:a16="http://schemas.microsoft.com/office/drawing/2014/main" id="{66F797A4-34A1-AF45-A4A2-BD195FEAA783}"/>
                </a:ext>
              </a:extLst>
            </p:cNvPr>
            <p:cNvSpPr/>
            <p:nvPr/>
          </p:nvSpPr>
          <p:spPr>
            <a:xfrm rot="10800000">
              <a:off x="5495017" y="3722013"/>
              <a:ext cx="151339" cy="130465"/>
            </a:xfrm>
            <a:prstGeom prst="triangle">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66" name="正方形/長方形 65"/>
          <p:cNvSpPr/>
          <p:nvPr/>
        </p:nvSpPr>
        <p:spPr>
          <a:xfrm>
            <a:off x="1050870" y="4528630"/>
            <a:ext cx="954107" cy="246221"/>
          </a:xfrm>
          <a:prstGeom prst="rect">
            <a:avLst/>
          </a:prstGeom>
        </p:spPr>
        <p:txBody>
          <a:bodyPr wrap="none">
            <a:spAutoFit/>
          </a:bodyPr>
          <a:lstStyle/>
          <a:p>
            <a:pPr lvl="0">
              <a:defRPr/>
            </a:pPr>
            <a:r>
              <a:rPr kumimoji="0" lang="en-US" altLang="ja-JP" sz="1000" kern="0" dirty="0">
                <a:solidFill>
                  <a:prstClr val="black"/>
                </a:solidFill>
                <a:latin typeface="+mn-ea"/>
              </a:rPr>
              <a:t>※</a:t>
            </a:r>
            <a:r>
              <a:rPr kumimoji="0" lang="ja-JP" altLang="en-US" sz="1000" kern="0" dirty="0">
                <a:solidFill>
                  <a:prstClr val="black"/>
                </a:solidFill>
                <a:latin typeface="+mn-ea"/>
              </a:rPr>
              <a:t>静止画のみ</a:t>
            </a:r>
            <a:endParaRPr kumimoji="0" lang="en-US" altLang="ja-JP" sz="1000" kern="0" dirty="0">
              <a:solidFill>
                <a:prstClr val="black"/>
              </a:solidFill>
              <a:latin typeface="+mn-ea"/>
            </a:endParaRPr>
          </a:p>
        </p:txBody>
      </p:sp>
      <p:sp>
        <p:nvSpPr>
          <p:cNvPr id="70" name="ホームベース 69">
            <a:extLst>
              <a:ext uri="{FF2B5EF4-FFF2-40B4-BE49-F238E27FC236}">
                <a16:creationId xmlns:a16="http://schemas.microsoft.com/office/drawing/2014/main" id="{54FAFD7C-543B-4D4E-B4D4-20E623DF745A}"/>
              </a:ext>
            </a:extLst>
          </p:cNvPr>
          <p:cNvSpPr/>
          <p:nvPr/>
        </p:nvSpPr>
        <p:spPr>
          <a:xfrm>
            <a:off x="9580265" y="1229180"/>
            <a:ext cx="1262637" cy="640783"/>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rPr>
              <a:t>自動遷移</a:t>
            </a:r>
            <a:endParaRPr lang="en-US" altLang="ja-JP" sz="1000" dirty="0">
              <a:solidFill>
                <a:schemeClr val="bg1"/>
              </a:solidFill>
            </a:endParaRPr>
          </a:p>
        </p:txBody>
      </p:sp>
    </p:spTree>
    <p:extLst>
      <p:ext uri="{BB962C8B-B14F-4D97-AF65-F5344CB8AC3E}">
        <p14:creationId xmlns:p14="http://schemas.microsoft.com/office/powerpoint/2010/main" val="3374003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750" fill="hold"/>
                                        <p:tgtEl>
                                          <p:spTgt spid="47"/>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958" fill="hold"/>
                                        <p:tgtEl>
                                          <p:spTgt spid="48"/>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4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47"/>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47"/>
                                        </p:tgtEl>
                                      </p:cBhvr>
                                    </p:cmd>
                                  </p:childTnLst>
                                </p:cTn>
                              </p:par>
                            </p:childTnLst>
                          </p:cTn>
                        </p:par>
                      </p:childTnLst>
                    </p:cTn>
                  </p:par>
                </p:childTnLst>
              </p:cTn>
              <p:nextCondLst>
                <p:cond evt="onClick" delay="0">
                  <p:tgtEl>
                    <p:spTgt spid="47"/>
                  </p:tgtEl>
                </p:cond>
              </p:nextCondLst>
            </p:seq>
            <p:seq concurrent="1" nextAc="seek">
              <p:cTn id="20" restart="whenNotActive" fill="hold" evtFilter="cancelBubble" nodeType="interactiveSeq">
                <p:stCondLst>
                  <p:cond evt="onClick" delay="0">
                    <p:tgtEl>
                      <p:spTgt spid="48"/>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48"/>
                                        </p:tgtEl>
                                      </p:cBhvr>
                                    </p:cmd>
                                  </p:childTnLst>
                                </p:cTn>
                              </p:par>
                            </p:childTnLst>
                          </p:cTn>
                        </p:par>
                      </p:childTnLst>
                    </p:cTn>
                  </p:par>
                </p:childTnLst>
              </p:cTn>
              <p:nextCondLst>
                <p:cond evt="onClick" delay="0">
                  <p:tgtEl>
                    <p:spTgt spid="48"/>
                  </p:tgtEl>
                </p:cond>
              </p:nextCondLst>
            </p:seq>
            <p:seq concurrent="1" nextAc="seek">
              <p:cTn id="25" restart="whenNotActive" fill="hold" evtFilter="cancelBubble" nodeType="interactiveSeq">
                <p:stCondLst>
                  <p:cond evt="onClick" delay="0">
                    <p:tgtEl>
                      <p:spTgt spid="49"/>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p:cTn id="29" dur="1" fill="hold"/>
                                        <p:tgtEl>
                                          <p:spTgt spid="49"/>
                                        </p:tgtEl>
                                      </p:cBhvr>
                                    </p:cmd>
                                  </p:childTnLst>
                                </p:cTn>
                              </p:par>
                            </p:childTnLst>
                          </p:cTn>
                        </p:par>
                      </p:childTnLst>
                    </p:cTn>
                  </p:par>
                </p:childTnLst>
              </p:cTn>
              <p:nextCondLst>
                <p:cond evt="onClick" delay="0">
                  <p:tgtEl>
                    <p:spTgt spid="49"/>
                  </p:tgtEl>
                </p:cond>
              </p:nextCondLst>
            </p:seq>
            <p:video>
              <p:cMediaNode vol="80000">
                <p:cTn id="30" fill="hold" display="0">
                  <p:stCondLst>
                    <p:cond delay="indefinite"/>
                  </p:stCondLst>
                </p:cTn>
                <p:tgtEl>
                  <p:spTgt spid="47"/>
                </p:tgtEl>
              </p:cMediaNode>
            </p:video>
            <p:video>
              <p:cMediaNode vol="80000">
                <p:cTn id="31" fill="hold" display="0">
                  <p:stCondLst>
                    <p:cond delay="indefinite"/>
                  </p:stCondLst>
                </p:cTn>
                <p:tgtEl>
                  <p:spTgt spid="48"/>
                </p:tgtEl>
              </p:cMediaNode>
            </p:video>
            <p:video>
              <p:cMediaNode vol="80000">
                <p:cTn id="32" fill="hold" display="0">
                  <p:stCondLst>
                    <p:cond delay="indefinite"/>
                  </p:stCondLst>
                </p:cTn>
                <p:tgtEl>
                  <p:spTgt spid="49"/>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フッター プレースホルダー 3">
            <a:extLst>
              <a:ext uri="{FF2B5EF4-FFF2-40B4-BE49-F238E27FC236}">
                <a16:creationId xmlns:a16="http://schemas.microsoft.com/office/drawing/2014/main" id="{8F783E0F-A138-6B41-8A0C-380B71243AC4}"/>
              </a:ext>
            </a:extLst>
          </p:cNvPr>
          <p:cNvSpPr>
            <a:spLocks noGrp="1"/>
          </p:cNvSpPr>
          <p:nvPr>
            <p:ph type="ftr" sz="quarter" idx="4294967295"/>
          </p:nvPr>
        </p:nvSpPr>
        <p:spPr>
          <a:xfrm>
            <a:off x="7153275" y="6567488"/>
            <a:ext cx="5038725" cy="222250"/>
          </a:xfrm>
        </p:spPr>
        <p:txBody>
          <a:bodyPr/>
          <a:lstStyle/>
          <a:p>
            <a:r>
              <a:rPr kumimoji="1" lang="en-US" altLang="ja-JP" sz="1000" dirty="0"/>
              <a:t> </a:t>
            </a:r>
            <a:endParaRPr kumimoji="1" lang="ja-JP" altLang="en-US" sz="1000" dirty="0"/>
          </a:p>
        </p:txBody>
      </p:sp>
      <p:sp>
        <p:nvSpPr>
          <p:cNvPr id="29" name="テキスト ボックス 28">
            <a:extLst>
              <a:ext uri="{FF2B5EF4-FFF2-40B4-BE49-F238E27FC236}">
                <a16:creationId xmlns:a16="http://schemas.microsoft.com/office/drawing/2014/main" id="{6486C9DF-E4C7-C346-AC22-9A0E0E951B5F}"/>
              </a:ext>
            </a:extLst>
          </p:cNvPr>
          <p:cNvSpPr txBox="1"/>
          <p:nvPr/>
        </p:nvSpPr>
        <p:spPr>
          <a:xfrm>
            <a:off x="897963" y="1497435"/>
            <a:ext cx="2649194" cy="369332"/>
          </a:xfrm>
          <a:prstGeom prst="rect">
            <a:avLst/>
          </a:prstGeom>
          <a:noFill/>
        </p:spPr>
        <p:txBody>
          <a:bodyPr wrap="square" rtlCol="0">
            <a:spAutoFit/>
          </a:bodyPr>
          <a:lstStyle/>
          <a:p>
            <a:pPr algn="ctr"/>
            <a:r>
              <a:rPr lang="ja-JP" altLang="en-US" b="1" dirty="0">
                <a:latin typeface="メイリオ" panose="020B0604030504040204" pitchFamily="50" charset="-128"/>
                <a:ea typeface="メイリオ" panose="020B0604030504040204" pitchFamily="50" charset="-128"/>
              </a:rPr>
              <a:t>演出①「</a:t>
            </a:r>
            <a:r>
              <a:rPr kumimoji="1"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倒れる」</a:t>
            </a:r>
            <a:endParaRPr kumimoji="1"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cxnSp>
        <p:nvCxnSpPr>
          <p:cNvPr id="34" name="直線コネクタ 33">
            <a:extLst>
              <a:ext uri="{FF2B5EF4-FFF2-40B4-BE49-F238E27FC236}">
                <a16:creationId xmlns:a16="http://schemas.microsoft.com/office/drawing/2014/main" id="{058900F0-4791-E94A-A13C-0616E0EE7D50}"/>
              </a:ext>
            </a:extLst>
          </p:cNvPr>
          <p:cNvCxnSpPr/>
          <p:nvPr/>
        </p:nvCxnSpPr>
        <p:spPr>
          <a:xfrm>
            <a:off x="4204058" y="2126867"/>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058900F0-4791-E94A-A13C-0616E0EE7D50}"/>
              </a:ext>
            </a:extLst>
          </p:cNvPr>
          <p:cNvCxnSpPr/>
          <p:nvPr/>
        </p:nvCxnSpPr>
        <p:spPr>
          <a:xfrm>
            <a:off x="8153400" y="2126870"/>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0" name="テキスト ボックス 39"/>
          <p:cNvSpPr txBox="1"/>
          <p:nvPr/>
        </p:nvSpPr>
        <p:spPr>
          <a:xfrm>
            <a:off x="525662" y="907273"/>
            <a:ext cx="11305000" cy="400110"/>
          </a:xfrm>
          <a:prstGeom prst="rect">
            <a:avLst/>
          </a:prstGeom>
          <a:noFill/>
        </p:spPr>
        <p:txBody>
          <a:bodyPr wrap="square" rtlCol="0">
            <a:spAutoFit/>
          </a:bodyPr>
          <a:lstStyle/>
          <a:p>
            <a:pPr algn="ctr"/>
            <a:r>
              <a:rPr lang="ja-JP" altLang="en-US" sz="2000" b="1">
                <a:latin typeface="メイリオ" panose="020B0604030504040204" pitchFamily="50" charset="-128"/>
                <a:ea typeface="メイリオ" panose="020B0604030504040204" pitchFamily="50" charset="-128"/>
              </a:rPr>
              <a:t>「倒れる」「フェードアウト」「スライドする」</a:t>
            </a:r>
            <a:r>
              <a:rPr lang="en-US" altLang="ja-JP" sz="2000" b="1" dirty="0">
                <a:latin typeface="メイリオ" panose="020B0604030504040204" pitchFamily="50" charset="-128"/>
                <a:ea typeface="メイリオ" panose="020B0604030504040204" pitchFamily="50" charset="-128"/>
              </a:rPr>
              <a:t>3</a:t>
            </a:r>
            <a:r>
              <a:rPr lang="ja-JP" altLang="en-US" sz="2000" b="1">
                <a:latin typeface="メイリオ" panose="020B0604030504040204" pitchFamily="50" charset="-128"/>
                <a:ea typeface="メイリオ" panose="020B0604030504040204" pitchFamily="50" charset="-128"/>
              </a:rPr>
              <a:t>種類から選択</a:t>
            </a:r>
            <a:endParaRPr lang="en-US" altLang="ja-JP" sz="2000" b="1" dirty="0">
              <a:latin typeface="メイリオ" panose="020B0604030504040204" pitchFamily="50" charset="-128"/>
              <a:ea typeface="メイリオ" panose="020B0604030504040204" pitchFamily="50" charset="-128"/>
            </a:endParaRPr>
          </a:p>
        </p:txBody>
      </p:sp>
      <p:sp>
        <p:nvSpPr>
          <p:cNvPr id="23" name="テキスト ボックス 22">
            <a:extLst>
              <a:ext uri="{FF2B5EF4-FFF2-40B4-BE49-F238E27FC236}">
                <a16:creationId xmlns:a16="http://schemas.microsoft.com/office/drawing/2014/main" id="{92488FDA-8155-3546-93D6-292AE83B263B}"/>
              </a:ext>
            </a:extLst>
          </p:cNvPr>
          <p:cNvSpPr txBox="1"/>
          <p:nvPr/>
        </p:nvSpPr>
        <p:spPr>
          <a:xfrm>
            <a:off x="8460129" y="1484486"/>
            <a:ext cx="3248887" cy="369332"/>
          </a:xfrm>
          <a:prstGeom prst="rect">
            <a:avLst/>
          </a:prstGeom>
          <a:noFill/>
        </p:spPr>
        <p:txBody>
          <a:bodyPr wrap="square" rtlCol="0">
            <a:spAutoFit/>
          </a:bodyPr>
          <a:lstStyle/>
          <a:p>
            <a:pPr algn="ctr"/>
            <a:r>
              <a:rPr lang="ja-JP" altLang="en-US" b="1" dirty="0">
                <a:latin typeface="メイリオ" panose="020B0604030504040204" pitchFamily="50" charset="-128"/>
                <a:ea typeface="メイリオ" panose="020B0604030504040204" pitchFamily="50" charset="-128"/>
              </a:rPr>
              <a:t>演出</a:t>
            </a:r>
            <a:r>
              <a:rPr lang="en-US" altLang="ja-JP" b="1" dirty="0">
                <a:latin typeface="メイリオ" panose="020B0604030504040204" pitchFamily="50" charset="-128"/>
                <a:ea typeface="メイリオ" panose="020B0604030504040204" pitchFamily="50" charset="-128"/>
              </a:rPr>
              <a:t>③</a:t>
            </a:r>
            <a:r>
              <a:rPr lang="ja-JP" altLang="en-US" b="1" dirty="0">
                <a:latin typeface="メイリオ" panose="020B0604030504040204" pitchFamily="50" charset="-128"/>
                <a:ea typeface="メイリオ" panose="020B0604030504040204" pitchFamily="50" charset="-128"/>
              </a:rPr>
              <a:t>「スライドする</a:t>
            </a:r>
            <a:r>
              <a:rPr kumimoji="1"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25" name="テキスト ボックス 24">
            <a:extLst>
              <a:ext uri="{FF2B5EF4-FFF2-40B4-BE49-F238E27FC236}">
                <a16:creationId xmlns:a16="http://schemas.microsoft.com/office/drawing/2014/main" id="{0A19D321-7EAD-744C-9963-681F7BCFA636}"/>
              </a:ext>
            </a:extLst>
          </p:cNvPr>
          <p:cNvSpPr txBox="1"/>
          <p:nvPr/>
        </p:nvSpPr>
        <p:spPr>
          <a:xfrm>
            <a:off x="4547876" y="1497432"/>
            <a:ext cx="3248887" cy="369332"/>
          </a:xfrm>
          <a:prstGeom prst="rect">
            <a:avLst/>
          </a:prstGeom>
          <a:noFill/>
        </p:spPr>
        <p:txBody>
          <a:bodyPr wrap="square" rtlCol="0">
            <a:spAutoFit/>
          </a:bodyPr>
          <a:lstStyle/>
          <a:p>
            <a:pPr algn="ctr"/>
            <a:r>
              <a:rPr lang="ja-JP" altLang="en-US" b="1" dirty="0">
                <a:latin typeface="メイリオ" panose="020B0604030504040204" pitchFamily="50" charset="-128"/>
                <a:ea typeface="メイリオ" panose="020B0604030504040204" pitchFamily="50" charset="-128"/>
              </a:rPr>
              <a:t>演出</a:t>
            </a:r>
            <a:r>
              <a:rPr lang="en-US" altLang="ja-JP" b="1" dirty="0">
                <a:latin typeface="メイリオ" panose="020B0604030504040204" pitchFamily="50" charset="-128"/>
                <a:ea typeface="メイリオ" panose="020B0604030504040204" pitchFamily="50" charset="-128"/>
              </a:rPr>
              <a:t>②</a:t>
            </a:r>
            <a:r>
              <a:rPr lang="ja-JP" altLang="en-US" b="1" dirty="0">
                <a:latin typeface="メイリオ" panose="020B0604030504040204" pitchFamily="50" charset="-128"/>
                <a:ea typeface="メイリオ" panose="020B0604030504040204" pitchFamily="50" charset="-128"/>
              </a:rPr>
              <a:t>「</a:t>
            </a:r>
            <a:r>
              <a:rPr kumimoji="1"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フェードアウト」</a:t>
            </a:r>
            <a:endParaRPr kumimoji="1"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pic>
        <p:nvPicPr>
          <p:cNvPr id="13" name="TPC_Lite_Slide" descr="TPC_Lite_Slide">
            <a:hlinkClick r:id="" action="ppaction://media"/>
            <a:extLst>
              <a:ext uri="{FF2B5EF4-FFF2-40B4-BE49-F238E27FC236}">
                <a16:creationId xmlns:a16="http://schemas.microsoft.com/office/drawing/2014/main" id="{6657A0AB-2E53-8644-B221-094249D06CB8}"/>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8946285" y="1853818"/>
            <a:ext cx="2219856" cy="4454147"/>
          </a:xfrm>
          <a:prstGeom prst="rect">
            <a:avLst/>
          </a:prstGeom>
        </p:spPr>
      </p:pic>
      <p:pic>
        <p:nvPicPr>
          <p:cNvPr id="14" name="TPC_Lite_FadeOut" descr="TPC_Lite_FadeOut">
            <a:hlinkClick r:id="" action="ppaction://media"/>
            <a:extLst>
              <a:ext uri="{FF2B5EF4-FFF2-40B4-BE49-F238E27FC236}">
                <a16:creationId xmlns:a16="http://schemas.microsoft.com/office/drawing/2014/main" id="{9D2B4A6E-F8BF-9D48-BE44-A019CF6D18A3}"/>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5064234" y="1866764"/>
            <a:ext cx="2249966" cy="4514564"/>
          </a:xfrm>
          <a:prstGeom prst="rect">
            <a:avLst/>
          </a:prstGeom>
        </p:spPr>
      </p:pic>
      <p:pic>
        <p:nvPicPr>
          <p:cNvPr id="15" name="TPC_Lite_Fall" descr="TPC_Lite_Fall">
            <a:hlinkClick r:id="" action="ppaction://media"/>
            <a:extLst>
              <a:ext uri="{FF2B5EF4-FFF2-40B4-BE49-F238E27FC236}">
                <a16:creationId xmlns:a16="http://schemas.microsoft.com/office/drawing/2014/main" id="{D09F595B-54CE-E74B-AF62-B0C59D96E3C4}"/>
              </a:ext>
            </a:extLst>
          </p:cNvPr>
          <p:cNvPicPr>
            <a:picLocks noChangeAspect="1"/>
          </p:cNvPicPr>
          <p:nvPr>
            <a:videoFile r:link="rId6"/>
            <p:extLst>
              <p:ext uri="{DAA4B4D4-6D71-4841-9C94-3DE7FCFB9230}">
                <p14:media xmlns:p14="http://schemas.microsoft.com/office/powerpoint/2010/main" r:embed="rId5"/>
              </p:ext>
            </p:extLst>
          </p:nvPr>
        </p:nvPicPr>
        <p:blipFill>
          <a:blip r:embed="rId9"/>
          <a:stretch>
            <a:fillRect/>
          </a:stretch>
        </p:blipFill>
        <p:spPr>
          <a:xfrm>
            <a:off x="1013442" y="1866764"/>
            <a:ext cx="2249966" cy="4514561"/>
          </a:xfrm>
          <a:prstGeom prst="rect">
            <a:avLst/>
          </a:prstGeom>
        </p:spPr>
      </p:pic>
      <p:sp>
        <p:nvSpPr>
          <p:cNvPr id="19" name="テキスト プレースホルダー 2">
            <a:extLst>
              <a:ext uri="{FF2B5EF4-FFF2-40B4-BE49-F238E27FC236}">
                <a16:creationId xmlns:a16="http://schemas.microsoft.com/office/drawing/2014/main" id="{295296C6-1C0B-0E4E-9809-8E2E34E7E760}"/>
              </a:ext>
            </a:extLst>
          </p:cNvPr>
          <p:cNvSpPr txBox="1">
            <a:spLocks/>
          </p:cNvSpPr>
          <p:nvPr/>
        </p:nvSpPr>
        <p:spPr>
          <a:xfrm>
            <a:off x="334963" y="130175"/>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latin typeface="メイリオ" panose="020B0604030504040204" pitchFamily="50" charset="-128"/>
                <a:ea typeface="メイリオ" panose="020B0604030504040204" pitchFamily="50" charset="-128"/>
              </a:rPr>
              <a:t>冒頭切り替えパータン</a:t>
            </a:r>
            <a:endParaRPr lang="ja-JP" altLang="en-US" dirty="0"/>
          </a:p>
        </p:txBody>
      </p:sp>
      <p:sp>
        <p:nvSpPr>
          <p:cNvPr id="20" name="テキスト ボックス 19">
            <a:extLst>
              <a:ext uri="{FF2B5EF4-FFF2-40B4-BE49-F238E27FC236}">
                <a16:creationId xmlns:a16="http://schemas.microsoft.com/office/drawing/2014/main" id="{84EEFD70-F547-1644-AC71-E4A6FF0170E6}"/>
              </a:ext>
            </a:extLst>
          </p:cNvPr>
          <p:cNvSpPr txBox="1"/>
          <p:nvPr/>
        </p:nvSpPr>
        <p:spPr>
          <a:xfrm>
            <a:off x="897963" y="6525344"/>
            <a:ext cx="551196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prstClr val="black"/>
                </a:solidFill>
                <a:effectLst/>
                <a:uLnTx/>
                <a:uFillTx/>
              </a:rPr>
              <a:t>※</a:t>
            </a:r>
            <a:r>
              <a:rPr kumimoji="0" lang="ja-JP" altLang="en-US" sz="1200" b="0" i="0" u="none" strike="noStrike" kern="0" cap="none" spc="0" normalizeH="0" baseline="0" noProof="0" dirty="0">
                <a:ln>
                  <a:noFill/>
                </a:ln>
                <a:solidFill>
                  <a:prstClr val="black"/>
                </a:solidFill>
                <a:effectLst/>
                <a:uLnTx/>
                <a:uFillTx/>
              </a:rPr>
              <a:t>クリックすると挙動がご覧いただけます。</a:t>
            </a:r>
          </a:p>
        </p:txBody>
      </p:sp>
      <p:sp>
        <p:nvSpPr>
          <p:cNvPr id="21" name="スライド番号プレースホルダー 4">
            <a:extLst>
              <a:ext uri="{FF2B5EF4-FFF2-40B4-BE49-F238E27FC236}">
                <a16:creationId xmlns:a16="http://schemas.microsoft.com/office/drawing/2014/main" id="{DBFB4401-BCA8-B44D-B599-FF55780A4941}"/>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5</a:t>
            </a:fld>
            <a:endParaRPr kumimoji="1" lang="ja-JP" altLang="en-US" dirty="0"/>
          </a:p>
        </p:txBody>
      </p:sp>
    </p:spTree>
    <p:extLst>
      <p:ext uri="{BB962C8B-B14F-4D97-AF65-F5344CB8AC3E}">
        <p14:creationId xmlns:p14="http://schemas.microsoft.com/office/powerpoint/2010/main" val="3195733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000" fill="hold"/>
                                        <p:tgtEl>
                                          <p:spTgt spid="1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958" fill="hold"/>
                                        <p:tgtEl>
                                          <p:spTgt spid="14"/>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750"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13"/>
                </p:tgtEl>
              </p:cMediaNode>
            </p:video>
            <p:seq concurrent="1" nextAc="seek">
              <p:cTn id="16" restart="whenNotActive" fill="hold" evtFilter="cancelBubble" nodeType="interactiveSeq">
                <p:stCondLst>
                  <p:cond evt="onClick" delay="0">
                    <p:tgtEl>
                      <p:spTgt spid="13"/>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13"/>
                                        </p:tgtEl>
                                      </p:cBhvr>
                                    </p:cmd>
                                  </p:childTnLst>
                                </p:cTn>
                              </p:par>
                            </p:childTnLst>
                          </p:cTn>
                        </p:par>
                      </p:childTnLst>
                    </p:cTn>
                  </p:par>
                </p:childTnLst>
              </p:cTn>
              <p:nextCondLst>
                <p:cond evt="onClick" delay="0">
                  <p:tgtEl>
                    <p:spTgt spid="13"/>
                  </p:tgtEl>
                </p:cond>
              </p:nextCondLst>
            </p:seq>
            <p:video>
              <p:cMediaNode vol="80000">
                <p:cTn id="21" fill="hold" display="0">
                  <p:stCondLst>
                    <p:cond delay="indefinite"/>
                  </p:stCondLst>
                </p:cTn>
                <p:tgtEl>
                  <p:spTgt spid="14"/>
                </p:tgtEl>
              </p:cMediaNode>
            </p:video>
            <p:seq concurrent="1" nextAc="seek">
              <p:cTn id="22" restart="whenNotActive" fill="hold" evtFilter="cancelBubble" nodeType="interactiveSeq">
                <p:stCondLst>
                  <p:cond evt="onClick" delay="0">
                    <p:tgtEl>
                      <p:spTgt spid="14"/>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14"/>
                                        </p:tgtEl>
                                      </p:cBhvr>
                                    </p:cmd>
                                  </p:childTnLst>
                                </p:cTn>
                              </p:par>
                            </p:childTnLst>
                          </p:cTn>
                        </p:par>
                      </p:childTnLst>
                    </p:cTn>
                  </p:par>
                </p:childTnLst>
              </p:cTn>
              <p:nextCondLst>
                <p:cond evt="onClick" delay="0">
                  <p:tgtEl>
                    <p:spTgt spid="14"/>
                  </p:tgtEl>
                </p:cond>
              </p:nextCondLst>
            </p:seq>
            <p:video>
              <p:cMediaNode vol="80000">
                <p:cTn id="27" fill="hold" display="0">
                  <p:stCondLst>
                    <p:cond delay="indefinite"/>
                  </p:stCondLst>
                </p:cTn>
                <p:tgtEl>
                  <p:spTgt spid="15"/>
                </p:tgtEl>
              </p:cMediaNode>
            </p:video>
            <p:seq concurrent="1" nextAc="seek">
              <p:cTn id="28" restart="whenNotActive" fill="hold" evtFilter="cancelBubble" nodeType="interactiveSeq">
                <p:stCondLst>
                  <p:cond evt="onClick" delay="0">
                    <p:tgtEl>
                      <p:spTgt spid="15"/>
                    </p:tgtEl>
                  </p:cond>
                </p:stCondLst>
                <p:endSync evt="end" delay="0">
                  <p:rtn val="all"/>
                </p:endSync>
                <p:childTnLst>
                  <p:par>
                    <p:cTn id="29" fill="hold">
                      <p:stCondLst>
                        <p:cond delay="0"/>
                      </p:stCondLst>
                      <p:childTnLst>
                        <p:par>
                          <p:cTn id="30" fill="hold">
                            <p:stCondLst>
                              <p:cond delay="0"/>
                            </p:stCondLst>
                            <p:childTnLst>
                              <p:par>
                                <p:cTn id="31" presetID="2" presetClass="mediacall" presetSubtype="0" fill="hold" nodeType="clickEffect">
                                  <p:stCondLst>
                                    <p:cond delay="0"/>
                                  </p:stCondLst>
                                  <p:childTnLst>
                                    <p:cmd type="call" cmd="togglePause">
                                      <p:cBhvr>
                                        <p:cTn id="32" dur="1" fill="hold"/>
                                        <p:tgtEl>
                                          <p:spTgt spid="15"/>
                                        </p:tgtEl>
                                      </p:cBhvr>
                                    </p:cmd>
                                  </p:childTnLst>
                                </p:cTn>
                              </p:par>
                            </p:childTnLst>
                          </p:cTn>
                        </p:par>
                      </p:childTnLst>
                    </p:cTn>
                  </p:par>
                </p:childTnLst>
              </p:cTn>
              <p:nextCondLst>
                <p:cond evt="onClick" delay="0">
                  <p:tgtEl>
                    <p:spTgt spid="15"/>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図 21">
            <a:extLst>
              <a:ext uri="{FF2B5EF4-FFF2-40B4-BE49-F238E27FC236}">
                <a16:creationId xmlns:a16="http://schemas.microsoft.com/office/drawing/2014/main" id="{6E905D79-AE1D-4F44-A288-3B2283D0B79F}"/>
              </a:ext>
            </a:extLst>
          </p:cNvPr>
          <p:cNvPicPr>
            <a:picLocks noChangeAspect="1"/>
          </p:cNvPicPr>
          <p:nvPr/>
        </p:nvPicPr>
        <p:blipFill>
          <a:blip r:embed="rId2"/>
          <a:srcRect/>
          <a:stretch/>
        </p:blipFill>
        <p:spPr>
          <a:xfrm>
            <a:off x="2598870" y="2229310"/>
            <a:ext cx="1912954" cy="3837863"/>
          </a:xfrm>
          <a:prstGeom prst="rect">
            <a:avLst/>
          </a:prstGeom>
        </p:spPr>
      </p:pic>
      <p:sp>
        <p:nvSpPr>
          <p:cNvPr id="29" name="テキスト ボックス 28">
            <a:extLst>
              <a:ext uri="{FF2B5EF4-FFF2-40B4-BE49-F238E27FC236}">
                <a16:creationId xmlns:a16="http://schemas.microsoft.com/office/drawing/2014/main" id="{6486C9DF-E4C7-C346-AC22-9A0E0E951B5F}"/>
              </a:ext>
            </a:extLst>
          </p:cNvPr>
          <p:cNvSpPr txBox="1"/>
          <p:nvPr/>
        </p:nvSpPr>
        <p:spPr>
          <a:xfrm>
            <a:off x="8847406" y="1670183"/>
            <a:ext cx="2649194" cy="338554"/>
          </a:xfrm>
          <a:prstGeom prst="rect">
            <a:avLst/>
          </a:prstGeom>
          <a:noFill/>
        </p:spPr>
        <p:txBody>
          <a:bodyPr wrap="square" rtlCol="0">
            <a:spAutoFit/>
          </a:bodyPr>
          <a:lstStyle/>
          <a:p>
            <a:pPr algn="ctr"/>
            <a:r>
              <a:rPr lang="en-US" altLang="ja-JP" sz="1600" b="1" dirty="0">
                <a:latin typeface="メイリオ" panose="020B0604030504040204" pitchFamily="50" charset="-128"/>
                <a:ea typeface="メイリオ" panose="020B0604030504040204" pitchFamily="50" charset="-128"/>
              </a:rPr>
              <a:t>C. </a:t>
            </a:r>
            <a:r>
              <a:rPr lang="ja-JP" altLang="en-US" sz="1600" b="1" dirty="0">
                <a:latin typeface="メイリオ" panose="020B0604030504040204" pitchFamily="50" charset="-128"/>
                <a:ea typeface="メイリオ" panose="020B0604030504040204" pitchFamily="50" charset="-128"/>
              </a:rPr>
              <a:t>「縦長動画」</a:t>
            </a:r>
            <a:endParaRPr kumimoji="1" lang="en-US" altLang="ja-JP" sz="1600"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33" name="テキスト ボックス 32">
            <a:extLst>
              <a:ext uri="{FF2B5EF4-FFF2-40B4-BE49-F238E27FC236}">
                <a16:creationId xmlns:a16="http://schemas.microsoft.com/office/drawing/2014/main" id="{7CDDFEE2-8DF5-A74E-A4EC-7BB6959472CA}"/>
              </a:ext>
            </a:extLst>
          </p:cNvPr>
          <p:cNvSpPr txBox="1"/>
          <p:nvPr/>
        </p:nvSpPr>
        <p:spPr>
          <a:xfrm>
            <a:off x="830888" y="1692946"/>
            <a:ext cx="3536920" cy="338554"/>
          </a:xfrm>
          <a:prstGeom prst="rect">
            <a:avLst/>
          </a:prstGeom>
          <a:noFill/>
        </p:spPr>
        <p:txBody>
          <a:bodyPr wrap="square" rtlCol="0">
            <a:spAutoFit/>
          </a:bodyPr>
          <a:lstStyle/>
          <a:p>
            <a:pPr algn="ctr"/>
            <a:r>
              <a:rPr lang="en-US" altLang="ja-JP" sz="1600" b="1" dirty="0">
                <a:latin typeface="メイリオ" panose="020B0604030504040204" pitchFamily="50" charset="-128"/>
                <a:ea typeface="メイリオ" panose="020B0604030504040204" pitchFamily="50" charset="-128"/>
              </a:rPr>
              <a:t>A. </a:t>
            </a:r>
            <a:r>
              <a:rPr lang="ja-JP" altLang="en-US" sz="1600" b="1" dirty="0">
                <a:latin typeface="メイリオ" panose="020B0604030504040204" pitchFamily="50" charset="-128"/>
                <a:ea typeface="メイリオ" panose="020B0604030504040204" pitchFamily="50" charset="-128"/>
              </a:rPr>
              <a:t>「</a:t>
            </a:r>
            <a:r>
              <a:rPr lang="en-US" altLang="ja-JP" sz="1600" b="1" dirty="0">
                <a:latin typeface="メイリオ" panose="020B0604030504040204" pitchFamily="50" charset="-128"/>
                <a:ea typeface="メイリオ" panose="020B0604030504040204" pitchFamily="50" charset="-128"/>
              </a:rPr>
              <a:t>16:9</a:t>
            </a:r>
            <a:r>
              <a:rPr lang="ja-JP" altLang="en-US" sz="1600" b="1" dirty="0">
                <a:latin typeface="メイリオ" panose="020B0604030504040204" pitchFamily="50" charset="-128"/>
                <a:ea typeface="メイリオ" panose="020B0604030504040204" pitchFamily="50" charset="-128"/>
              </a:rPr>
              <a:t>動画</a:t>
            </a:r>
            <a:r>
              <a:rPr lang="en-US" altLang="ja-JP" sz="1600" b="1" dirty="0">
                <a:latin typeface="メイリオ" panose="020B0604030504040204" pitchFamily="50" charset="-128"/>
                <a:ea typeface="メイリオ" panose="020B0604030504040204" pitchFamily="50" charset="-128"/>
              </a:rPr>
              <a:t>+</a:t>
            </a:r>
            <a:r>
              <a:rPr lang="ja-JP" altLang="en-US" sz="1600" b="1" dirty="0">
                <a:latin typeface="メイリオ" panose="020B0604030504040204" pitchFamily="50" charset="-128"/>
                <a:ea typeface="メイリオ" panose="020B0604030504040204" pitchFamily="50" charset="-128"/>
              </a:rPr>
              <a:t>上下</a:t>
            </a:r>
            <a:r>
              <a:rPr lang="ja-JP" altLang="en-US" sz="1600" b="1" dirty="0">
                <a:solidFill>
                  <a:schemeClr val="tx1">
                    <a:lumMod val="85000"/>
                    <a:lumOff val="15000"/>
                  </a:schemeClr>
                </a:solidFill>
                <a:latin typeface="メイリオ" panose="020B0604030504040204" pitchFamily="50" charset="-128"/>
                <a:ea typeface="メイリオ" panose="020B0604030504040204" pitchFamily="50" charset="-128"/>
              </a:rPr>
              <a:t>静止画」</a:t>
            </a:r>
            <a:endParaRPr lang="en-US" altLang="ja-JP" sz="1600" b="1" dirty="0">
              <a:latin typeface="メイリオ" panose="020B0604030504040204" pitchFamily="50" charset="-128"/>
              <a:ea typeface="メイリオ" panose="020B0604030504040204" pitchFamily="50" charset="-128"/>
            </a:endParaRPr>
          </a:p>
        </p:txBody>
      </p:sp>
      <p:cxnSp>
        <p:nvCxnSpPr>
          <p:cNvPr id="34" name="直線コネクタ 33">
            <a:extLst>
              <a:ext uri="{FF2B5EF4-FFF2-40B4-BE49-F238E27FC236}">
                <a16:creationId xmlns:a16="http://schemas.microsoft.com/office/drawing/2014/main" id="{058900F0-4791-E94A-A13C-0616E0EE7D50}"/>
              </a:ext>
            </a:extLst>
          </p:cNvPr>
          <p:cNvCxnSpPr/>
          <p:nvPr/>
        </p:nvCxnSpPr>
        <p:spPr>
          <a:xfrm>
            <a:off x="4943872" y="2126867"/>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058900F0-4791-E94A-A13C-0616E0EE7D50}"/>
              </a:ext>
            </a:extLst>
          </p:cNvPr>
          <p:cNvCxnSpPr/>
          <p:nvPr/>
        </p:nvCxnSpPr>
        <p:spPr>
          <a:xfrm>
            <a:off x="8544272" y="2126870"/>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0" name="テキスト ボックス 39"/>
          <p:cNvSpPr txBox="1"/>
          <p:nvPr/>
        </p:nvSpPr>
        <p:spPr>
          <a:xfrm>
            <a:off x="525662" y="850893"/>
            <a:ext cx="11305000" cy="400110"/>
          </a:xfrm>
          <a:prstGeom prst="rect">
            <a:avLst/>
          </a:prstGeom>
          <a:noFill/>
        </p:spPr>
        <p:txBody>
          <a:bodyPr wrap="square" rtlCol="0">
            <a:spAutoFit/>
          </a:bodyPr>
          <a:lstStyle/>
          <a:p>
            <a:pPr algn="ctr"/>
            <a:r>
              <a:rPr lang="ja-JP" altLang="en-US" sz="2000" b="1" dirty="0">
                <a:latin typeface="メイリオ" panose="020B0604030504040204" pitchFamily="50" charset="-128"/>
                <a:ea typeface="メイリオ" panose="020B0604030504040204" pitchFamily="50" charset="-128"/>
              </a:rPr>
              <a:t>３種類から演出方法を選択</a:t>
            </a:r>
            <a:endParaRPr lang="en-US" altLang="ja-JP" sz="2000" b="1" dirty="0">
              <a:latin typeface="メイリオ" panose="020B0604030504040204" pitchFamily="50" charset="-128"/>
              <a:ea typeface="メイリオ" panose="020B0604030504040204" pitchFamily="50" charset="-128"/>
            </a:endParaRPr>
          </a:p>
        </p:txBody>
      </p:sp>
      <p:pic>
        <p:nvPicPr>
          <p:cNvPr id="17" name="図 16">
            <a:extLst>
              <a:ext uri="{FF2B5EF4-FFF2-40B4-BE49-F238E27FC236}">
                <a16:creationId xmlns:a16="http://schemas.microsoft.com/office/drawing/2014/main" id="{C3CDED83-D59D-0142-AE40-1082ADBEE6C0}"/>
              </a:ext>
            </a:extLst>
          </p:cNvPr>
          <p:cNvPicPr>
            <a:picLocks noChangeAspect="1"/>
          </p:cNvPicPr>
          <p:nvPr/>
        </p:nvPicPr>
        <p:blipFill>
          <a:blip r:embed="rId3"/>
          <a:srcRect/>
          <a:stretch/>
        </p:blipFill>
        <p:spPr>
          <a:xfrm>
            <a:off x="479376" y="2229310"/>
            <a:ext cx="1912953" cy="3837864"/>
          </a:xfrm>
          <a:prstGeom prst="rect">
            <a:avLst/>
          </a:prstGeom>
        </p:spPr>
      </p:pic>
      <p:sp>
        <p:nvSpPr>
          <p:cNvPr id="18" name="テキスト ボックス 17">
            <a:extLst>
              <a:ext uri="{FF2B5EF4-FFF2-40B4-BE49-F238E27FC236}">
                <a16:creationId xmlns:a16="http://schemas.microsoft.com/office/drawing/2014/main" id="{D64B894C-FAFD-D541-B5A5-72862822BF60}"/>
              </a:ext>
            </a:extLst>
          </p:cNvPr>
          <p:cNvSpPr txBox="1"/>
          <p:nvPr/>
        </p:nvSpPr>
        <p:spPr>
          <a:xfrm>
            <a:off x="4727848" y="1722584"/>
            <a:ext cx="4226003" cy="338554"/>
          </a:xfrm>
          <a:prstGeom prst="rect">
            <a:avLst/>
          </a:prstGeom>
          <a:noFill/>
        </p:spPr>
        <p:txBody>
          <a:bodyPr wrap="square" rtlCol="0">
            <a:spAutoFit/>
          </a:bodyPr>
          <a:lstStyle/>
          <a:p>
            <a:pPr algn="ctr"/>
            <a:r>
              <a:rPr lang="en-US" altLang="ja-JP" sz="1600" b="1" dirty="0">
                <a:latin typeface="メイリオ" panose="020B0604030504040204" pitchFamily="50" charset="-128"/>
                <a:ea typeface="メイリオ" panose="020B0604030504040204" pitchFamily="50" charset="-128"/>
              </a:rPr>
              <a:t>B. </a:t>
            </a:r>
            <a:r>
              <a:rPr lang="ja-JP" altLang="en-US" sz="1600" b="1" dirty="0">
                <a:latin typeface="メイリオ" panose="020B0604030504040204" pitchFamily="50" charset="-128"/>
                <a:ea typeface="メイリオ" panose="020B0604030504040204" pitchFamily="50" charset="-128"/>
              </a:rPr>
              <a:t>「</a:t>
            </a:r>
            <a:r>
              <a:rPr lang="en-US" altLang="ja-JP" sz="1600" b="1" dirty="0">
                <a:latin typeface="メイリオ" panose="020B0604030504040204" pitchFamily="50" charset="-128"/>
                <a:ea typeface="メイリオ" panose="020B0604030504040204" pitchFamily="50" charset="-128"/>
              </a:rPr>
              <a:t>16:9</a:t>
            </a:r>
            <a:r>
              <a:rPr lang="ja-JP" altLang="en-US" sz="1600" b="1" dirty="0">
                <a:latin typeface="メイリオ" panose="020B0604030504040204" pitchFamily="50" charset="-128"/>
                <a:ea typeface="メイリオ" panose="020B0604030504040204" pitchFamily="50" charset="-128"/>
              </a:rPr>
              <a:t>動画</a:t>
            </a:r>
            <a:r>
              <a:rPr lang="en-US" altLang="ja-JP" sz="1600" b="1" dirty="0">
                <a:latin typeface="メイリオ" panose="020B0604030504040204" pitchFamily="50" charset="-128"/>
                <a:ea typeface="メイリオ" panose="020B0604030504040204" pitchFamily="50" charset="-128"/>
              </a:rPr>
              <a:t>+</a:t>
            </a:r>
            <a:r>
              <a:rPr lang="ja-JP" altLang="en-US" sz="1600" b="1" dirty="0">
                <a:latin typeface="メイリオ" panose="020B0604030504040204" pitchFamily="50" charset="-128"/>
                <a:ea typeface="メイリオ" panose="020B0604030504040204" pitchFamily="50" charset="-128"/>
              </a:rPr>
              <a:t>下</a:t>
            </a:r>
            <a:r>
              <a:rPr lang="ja-JP" altLang="en-US" sz="1600" b="1" dirty="0">
                <a:solidFill>
                  <a:schemeClr val="tx1">
                    <a:lumMod val="85000"/>
                    <a:lumOff val="15000"/>
                  </a:schemeClr>
                </a:solidFill>
                <a:latin typeface="メイリオ" panose="020B0604030504040204" pitchFamily="50" charset="-128"/>
                <a:ea typeface="メイリオ" panose="020B0604030504040204" pitchFamily="50" charset="-128"/>
              </a:rPr>
              <a:t>静止画（バナー）」</a:t>
            </a:r>
            <a:endParaRPr lang="en-US" altLang="ja-JP" sz="1600" b="1" dirty="0">
              <a:latin typeface="メイリオ" panose="020B0604030504040204" pitchFamily="50" charset="-128"/>
              <a:ea typeface="メイリオ" panose="020B0604030504040204" pitchFamily="50" charset="-128"/>
            </a:endParaRPr>
          </a:p>
        </p:txBody>
      </p:sp>
      <p:pic>
        <p:nvPicPr>
          <p:cNvPr id="12" name="図 11">
            <a:extLst>
              <a:ext uri="{FF2B5EF4-FFF2-40B4-BE49-F238E27FC236}">
                <a16:creationId xmlns:a16="http://schemas.microsoft.com/office/drawing/2014/main" id="{EFDF9343-F318-5F4A-950E-9F563C08F9D8}"/>
              </a:ext>
            </a:extLst>
          </p:cNvPr>
          <p:cNvPicPr>
            <a:picLocks noChangeAspect="1"/>
          </p:cNvPicPr>
          <p:nvPr/>
        </p:nvPicPr>
        <p:blipFill>
          <a:blip r:embed="rId4"/>
          <a:srcRect/>
          <a:stretch/>
        </p:blipFill>
        <p:spPr>
          <a:xfrm>
            <a:off x="5752820" y="2229310"/>
            <a:ext cx="1994682" cy="4001833"/>
          </a:xfrm>
          <a:prstGeom prst="rect">
            <a:avLst/>
          </a:prstGeom>
        </p:spPr>
      </p:pic>
      <p:pic>
        <p:nvPicPr>
          <p:cNvPr id="3" name="図 2">
            <a:extLst>
              <a:ext uri="{FF2B5EF4-FFF2-40B4-BE49-F238E27FC236}">
                <a16:creationId xmlns:a16="http://schemas.microsoft.com/office/drawing/2014/main" id="{42E69F45-D7BA-7C40-89BE-73F92A11BF1A}"/>
              </a:ext>
            </a:extLst>
          </p:cNvPr>
          <p:cNvPicPr>
            <a:picLocks noChangeAspect="1"/>
          </p:cNvPicPr>
          <p:nvPr/>
        </p:nvPicPr>
        <p:blipFill>
          <a:blip r:embed="rId5"/>
          <a:stretch>
            <a:fillRect/>
          </a:stretch>
        </p:blipFill>
        <p:spPr>
          <a:xfrm>
            <a:off x="9172423" y="2238042"/>
            <a:ext cx="1994684" cy="4001834"/>
          </a:xfrm>
          <a:prstGeom prst="rect">
            <a:avLst/>
          </a:prstGeom>
        </p:spPr>
      </p:pic>
      <p:sp>
        <p:nvSpPr>
          <p:cNvPr id="20" name="テキスト プレースホルダー 2">
            <a:extLst>
              <a:ext uri="{FF2B5EF4-FFF2-40B4-BE49-F238E27FC236}">
                <a16:creationId xmlns:a16="http://schemas.microsoft.com/office/drawing/2014/main" id="{AF588B52-DA12-0742-B37A-27C148F94EC9}"/>
              </a:ext>
            </a:extLst>
          </p:cNvPr>
          <p:cNvSpPr txBox="1">
            <a:spLocks/>
          </p:cNvSpPr>
          <p:nvPr/>
        </p:nvSpPr>
        <p:spPr>
          <a:xfrm>
            <a:off x="334963" y="130175"/>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a:latin typeface="メイリオ" panose="020B0604030504040204" pitchFamily="50" charset="-128"/>
                <a:ea typeface="メイリオ" panose="020B0604030504040204" pitchFamily="50" charset="-128"/>
              </a:rPr>
              <a:t>演出パターン</a:t>
            </a:r>
            <a:endParaRPr lang="ja-JP" altLang="en-US" dirty="0"/>
          </a:p>
        </p:txBody>
      </p:sp>
      <p:sp>
        <p:nvSpPr>
          <p:cNvPr id="19" name="スライド番号プレースホルダー 4">
            <a:extLst>
              <a:ext uri="{FF2B5EF4-FFF2-40B4-BE49-F238E27FC236}">
                <a16:creationId xmlns:a16="http://schemas.microsoft.com/office/drawing/2014/main" id="{DBFB4401-BCA8-B44D-B599-FF55780A4941}"/>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6</a:t>
            </a:fld>
            <a:endParaRPr kumimoji="1" lang="ja-JP" altLang="en-US" dirty="0"/>
          </a:p>
        </p:txBody>
      </p:sp>
    </p:spTree>
    <p:extLst>
      <p:ext uri="{BB962C8B-B14F-4D97-AF65-F5344CB8AC3E}">
        <p14:creationId xmlns:p14="http://schemas.microsoft.com/office/powerpoint/2010/main" val="18659352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fld id="{960A7A60-E623-C842-8AFE-9F11748E6EB6}" type="slidenum">
              <a:rPr kumimoji="1" lang="ja-JP" altLang="en-US" smtClean="0"/>
              <a:t>7</a:t>
            </a:fld>
            <a:endParaRPr kumimoji="1" lang="ja-JP" altLang="en-US"/>
          </a:p>
        </p:txBody>
      </p:sp>
      <p:sp>
        <p:nvSpPr>
          <p:cNvPr id="32" name="フッター プレースホルダー 3">
            <a:extLst>
              <a:ext uri="{FF2B5EF4-FFF2-40B4-BE49-F238E27FC236}">
                <a16:creationId xmlns:a16="http://schemas.microsoft.com/office/drawing/2014/main" id="{EF37DCE6-801E-3A45-B38E-873A95836FC8}"/>
              </a:ext>
            </a:extLst>
          </p:cNvPr>
          <p:cNvSpPr>
            <a:spLocks noGrp="1"/>
          </p:cNvSpPr>
          <p:nvPr>
            <p:ph type="ftr" sz="quarter" idx="4294967295"/>
          </p:nvPr>
        </p:nvSpPr>
        <p:spPr>
          <a:xfrm>
            <a:off x="7153275" y="6567488"/>
            <a:ext cx="5038725" cy="222250"/>
          </a:xfrm>
        </p:spPr>
        <p:txBody>
          <a:bodyPr/>
          <a:lstStyle/>
          <a:p>
            <a:r>
              <a:rPr kumimoji="1" lang="en-US" altLang="ja-JP" sz="1000" dirty="0"/>
              <a:t> </a:t>
            </a:r>
            <a:endParaRPr kumimoji="1" lang="ja-JP" altLang="en-US" sz="1000" dirty="0"/>
          </a:p>
        </p:txBody>
      </p:sp>
      <p:sp>
        <p:nvSpPr>
          <p:cNvPr id="29" name="テキスト ボックス 28">
            <a:extLst>
              <a:ext uri="{FF2B5EF4-FFF2-40B4-BE49-F238E27FC236}">
                <a16:creationId xmlns:a16="http://schemas.microsoft.com/office/drawing/2014/main" id="{6486C9DF-E4C7-C346-AC22-9A0E0E951B5F}"/>
              </a:ext>
            </a:extLst>
          </p:cNvPr>
          <p:cNvSpPr txBox="1"/>
          <p:nvPr/>
        </p:nvSpPr>
        <p:spPr>
          <a:xfrm>
            <a:off x="519113" y="878675"/>
            <a:ext cx="3306093" cy="738664"/>
          </a:xfrm>
          <a:prstGeom prst="rect">
            <a:avLst/>
          </a:prstGeom>
          <a:solidFill>
            <a:schemeClr val="tx2">
              <a:lumMod val="10000"/>
              <a:lumOff val="90000"/>
            </a:schemeClr>
          </a:solidFill>
        </p:spPr>
        <p:txBody>
          <a:bodyPr wrap="square" rtlCol="0">
            <a:spAutoFit/>
          </a:bodyPr>
          <a:lstStyle/>
          <a:p>
            <a:pPr algn="ctr"/>
            <a:r>
              <a:rPr lang="ja-JP" altLang="en-US" sz="1400" b="1" dirty="0">
                <a:latin typeface="メイリオ" panose="020B0604030504040204" pitchFamily="50" charset="-128"/>
                <a:ea typeface="メイリオ" panose="020B0604030504040204" pitchFamily="50" charset="-128"/>
              </a:rPr>
              <a:t>①「</a:t>
            </a: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倒れる」</a:t>
            </a:r>
            <a:endParaRPr kumimoji="1"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lang="en-US" altLang="ja-JP" sz="1400" b="1" dirty="0">
                <a:latin typeface="メイリオ" panose="020B0604030504040204" pitchFamily="50" charset="-128"/>
                <a:ea typeface="メイリオ" panose="020B0604030504040204" pitchFamily="50" charset="-128"/>
              </a:rPr>
              <a:t>A. </a:t>
            </a:r>
            <a:r>
              <a:rPr lang="ja-JP" altLang="en-US" sz="1400" b="1" dirty="0">
                <a:latin typeface="メイリオ" panose="020B0604030504040204" pitchFamily="50" charset="-128"/>
                <a:ea typeface="メイリオ" panose="020B0604030504040204" pitchFamily="50" charset="-128"/>
              </a:rPr>
              <a:t>「</a:t>
            </a:r>
            <a:r>
              <a:rPr lang="en-US" altLang="ja-JP" sz="1400" b="1" dirty="0">
                <a:latin typeface="メイリオ" panose="020B0604030504040204" pitchFamily="50" charset="-128"/>
                <a:ea typeface="メイリオ" panose="020B0604030504040204" pitchFamily="50" charset="-128"/>
              </a:rPr>
              <a:t>16:9</a:t>
            </a:r>
            <a:r>
              <a:rPr lang="ja-JP" altLang="en-US" sz="1400" b="1" dirty="0">
                <a:latin typeface="メイリオ" panose="020B0604030504040204" pitchFamily="50" charset="-128"/>
                <a:ea typeface="メイリオ" panose="020B0604030504040204" pitchFamily="50" charset="-128"/>
              </a:rPr>
              <a:t>動画</a:t>
            </a: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上下</a:t>
            </a:r>
            <a:r>
              <a:rPr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静止画」</a:t>
            </a:r>
            <a:endParaRPr lang="en-US" altLang="ja-JP" sz="1400" b="1" dirty="0">
              <a:latin typeface="メイリオ" panose="020B0604030504040204" pitchFamily="50" charset="-128"/>
              <a:ea typeface="メイリオ" panose="020B0604030504040204" pitchFamily="50" charset="-128"/>
            </a:endParaRPr>
          </a:p>
        </p:txBody>
      </p:sp>
      <p:cxnSp>
        <p:nvCxnSpPr>
          <p:cNvPr id="34" name="直線コネクタ 33">
            <a:extLst>
              <a:ext uri="{FF2B5EF4-FFF2-40B4-BE49-F238E27FC236}">
                <a16:creationId xmlns:a16="http://schemas.microsoft.com/office/drawing/2014/main" id="{058900F0-4791-E94A-A13C-0616E0EE7D50}"/>
              </a:ext>
            </a:extLst>
          </p:cNvPr>
          <p:cNvCxnSpPr/>
          <p:nvPr/>
        </p:nvCxnSpPr>
        <p:spPr>
          <a:xfrm>
            <a:off x="4204058" y="2126867"/>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058900F0-4791-E94A-A13C-0616E0EE7D50}"/>
              </a:ext>
            </a:extLst>
          </p:cNvPr>
          <p:cNvCxnSpPr/>
          <p:nvPr/>
        </p:nvCxnSpPr>
        <p:spPr>
          <a:xfrm>
            <a:off x="8153400" y="2126870"/>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3" name="テキスト ボックス 22">
            <a:extLst>
              <a:ext uri="{FF2B5EF4-FFF2-40B4-BE49-F238E27FC236}">
                <a16:creationId xmlns:a16="http://schemas.microsoft.com/office/drawing/2014/main" id="{92488FDA-8155-3546-93D6-292AE83B263B}"/>
              </a:ext>
            </a:extLst>
          </p:cNvPr>
          <p:cNvSpPr txBox="1"/>
          <p:nvPr/>
        </p:nvSpPr>
        <p:spPr>
          <a:xfrm>
            <a:off x="8339347" y="843072"/>
            <a:ext cx="3517293" cy="738664"/>
          </a:xfrm>
          <a:prstGeom prst="rect">
            <a:avLst/>
          </a:prstGeom>
          <a:solidFill>
            <a:schemeClr val="tx2">
              <a:lumMod val="10000"/>
              <a:lumOff val="90000"/>
            </a:schemeClr>
          </a:solidFill>
        </p:spPr>
        <p:txBody>
          <a:bodyPr wrap="square" rtlCol="0">
            <a:spAutoFit/>
          </a:bodyPr>
          <a:lstStyle/>
          <a:p>
            <a:pPr algn="ctr"/>
            <a:r>
              <a:rPr lang="ja-JP" altLang="en-US" sz="1400" b="1" dirty="0">
                <a:latin typeface="メイリオ" panose="020B0604030504040204" pitchFamily="50" charset="-128"/>
                <a:ea typeface="メイリオ" panose="020B0604030504040204" pitchFamily="50" charset="-128"/>
              </a:rPr>
              <a:t>③「スライドする</a:t>
            </a: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lang="en-US" altLang="ja-JP" sz="1400" b="1" dirty="0">
                <a:latin typeface="メイリオ" panose="020B0604030504040204" pitchFamily="50" charset="-128"/>
                <a:ea typeface="メイリオ" panose="020B0604030504040204" pitchFamily="50" charset="-128"/>
              </a:rPr>
              <a:t>C. </a:t>
            </a:r>
            <a:r>
              <a:rPr lang="ja-JP" altLang="en-US" sz="1400" b="1" dirty="0">
                <a:latin typeface="メイリオ" panose="020B0604030504040204" pitchFamily="50" charset="-128"/>
                <a:ea typeface="メイリオ" panose="020B0604030504040204" pitchFamily="50" charset="-128"/>
              </a:rPr>
              <a:t>「縦長動画」</a:t>
            </a:r>
            <a:endParaRPr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25" name="テキスト ボックス 24">
            <a:extLst>
              <a:ext uri="{FF2B5EF4-FFF2-40B4-BE49-F238E27FC236}">
                <a16:creationId xmlns:a16="http://schemas.microsoft.com/office/drawing/2014/main" id="{0A19D321-7EAD-744C-9963-681F7BCFA636}"/>
              </a:ext>
            </a:extLst>
          </p:cNvPr>
          <p:cNvSpPr txBox="1"/>
          <p:nvPr/>
        </p:nvSpPr>
        <p:spPr>
          <a:xfrm>
            <a:off x="4365201" y="843072"/>
            <a:ext cx="3675779" cy="738664"/>
          </a:xfrm>
          <a:prstGeom prst="rect">
            <a:avLst/>
          </a:prstGeom>
          <a:solidFill>
            <a:schemeClr val="tx2">
              <a:lumMod val="10000"/>
              <a:lumOff val="90000"/>
            </a:schemeClr>
          </a:solidFill>
        </p:spPr>
        <p:txBody>
          <a:bodyPr wrap="square" rtlCol="0">
            <a:spAutoFit/>
          </a:bodyPr>
          <a:lstStyle/>
          <a:p>
            <a:pPr algn="ctr"/>
            <a:r>
              <a:rPr lang="ja-JP" altLang="en-US" sz="1400" b="1" dirty="0">
                <a:latin typeface="メイリオ" panose="020B0604030504040204" pitchFamily="50" charset="-128"/>
                <a:ea typeface="メイリオ" panose="020B0604030504040204" pitchFamily="50" charset="-128"/>
              </a:rPr>
              <a:t>②「</a:t>
            </a: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フェードアウト」</a:t>
            </a:r>
            <a:endParaRPr kumimoji="1"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lang="en-US" altLang="ja-JP" sz="1400" b="1" dirty="0">
                <a:latin typeface="メイリオ" panose="020B0604030504040204" pitchFamily="50" charset="-128"/>
                <a:ea typeface="メイリオ" panose="020B0604030504040204" pitchFamily="50" charset="-128"/>
              </a:rPr>
              <a:t>B. </a:t>
            </a:r>
            <a:r>
              <a:rPr lang="ja-JP" altLang="en-US" sz="1400" b="1" dirty="0">
                <a:latin typeface="メイリオ" panose="020B0604030504040204" pitchFamily="50" charset="-128"/>
                <a:ea typeface="メイリオ" panose="020B0604030504040204" pitchFamily="50" charset="-128"/>
              </a:rPr>
              <a:t>「</a:t>
            </a:r>
            <a:r>
              <a:rPr lang="en-US" altLang="ja-JP" sz="1400" b="1" dirty="0">
                <a:latin typeface="メイリオ" panose="020B0604030504040204" pitchFamily="50" charset="-128"/>
                <a:ea typeface="メイリオ" panose="020B0604030504040204" pitchFamily="50" charset="-128"/>
              </a:rPr>
              <a:t>16:9</a:t>
            </a:r>
            <a:r>
              <a:rPr lang="ja-JP" altLang="en-US" sz="1400" b="1" dirty="0">
                <a:latin typeface="メイリオ" panose="020B0604030504040204" pitchFamily="50" charset="-128"/>
                <a:ea typeface="メイリオ" panose="020B0604030504040204" pitchFamily="50" charset="-128"/>
              </a:rPr>
              <a:t>動画</a:t>
            </a: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下</a:t>
            </a:r>
            <a:r>
              <a:rPr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静止画（バナー）」</a:t>
            </a:r>
            <a:endParaRPr lang="en-US" altLang="ja-JP" sz="1400" b="1" dirty="0">
              <a:latin typeface="メイリオ" panose="020B0604030504040204" pitchFamily="50" charset="-128"/>
              <a:ea typeface="メイリオ" panose="020B0604030504040204" pitchFamily="50" charset="-128"/>
            </a:endParaRPr>
          </a:p>
        </p:txBody>
      </p:sp>
      <p:pic>
        <p:nvPicPr>
          <p:cNvPr id="2" name="倒れる×上下静止画.mp4" descr="倒れる×上下静止画.mp4">
            <a:hlinkClick r:id="" action="ppaction://media"/>
            <a:extLst>
              <a:ext uri="{FF2B5EF4-FFF2-40B4-BE49-F238E27FC236}">
                <a16:creationId xmlns:a16="http://schemas.microsoft.com/office/drawing/2014/main" id="{045B246F-42A3-9B4E-9BEA-038F791727A5}"/>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1062232" y="1780151"/>
            <a:ext cx="2219856" cy="4454147"/>
          </a:xfrm>
          <a:prstGeom prst="rect">
            <a:avLst/>
          </a:prstGeom>
        </p:spPr>
      </p:pic>
      <p:pic>
        <p:nvPicPr>
          <p:cNvPr id="4" name="フェードアウト×下部静止画" descr="フェードアウト×下部静止画">
            <a:hlinkClick r:id="" action="ppaction://media"/>
            <a:extLst>
              <a:ext uri="{FF2B5EF4-FFF2-40B4-BE49-F238E27FC236}">
                <a16:creationId xmlns:a16="http://schemas.microsoft.com/office/drawing/2014/main" id="{8E59C5A4-6303-C944-991B-C08A41D7AC51}"/>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5093163" y="1780151"/>
            <a:ext cx="2219856" cy="4454147"/>
          </a:xfrm>
          <a:prstGeom prst="rect">
            <a:avLst/>
          </a:prstGeom>
        </p:spPr>
      </p:pic>
      <p:pic>
        <p:nvPicPr>
          <p:cNvPr id="33" name="TPC_Lite_Slide" descr="TPC_Lite_Slide">
            <a:hlinkClick r:id="" action="ppaction://media"/>
            <a:extLst>
              <a:ext uri="{FF2B5EF4-FFF2-40B4-BE49-F238E27FC236}">
                <a16:creationId xmlns:a16="http://schemas.microsoft.com/office/drawing/2014/main" id="{183F0541-E6A3-A24F-9E4C-36BEB1805689}"/>
              </a:ext>
            </a:extLst>
          </p:cNvPr>
          <p:cNvPicPr>
            <a:picLocks noChangeAspect="1"/>
          </p:cNvPicPr>
          <p:nvPr>
            <a:videoFile r:link="rId6"/>
            <p:extLst>
              <p:ext uri="{DAA4B4D4-6D71-4841-9C94-3DE7FCFB9230}">
                <p14:media xmlns:p14="http://schemas.microsoft.com/office/powerpoint/2010/main" r:embed="rId5"/>
              </p:ext>
            </p:extLst>
          </p:nvPr>
        </p:nvPicPr>
        <p:blipFill>
          <a:blip r:embed="rId10"/>
          <a:stretch>
            <a:fillRect/>
          </a:stretch>
        </p:blipFill>
        <p:spPr>
          <a:xfrm>
            <a:off x="9048979" y="1780151"/>
            <a:ext cx="2219856" cy="4454147"/>
          </a:xfrm>
          <a:prstGeom prst="rect">
            <a:avLst/>
          </a:prstGeom>
        </p:spPr>
      </p:pic>
      <p:sp>
        <p:nvSpPr>
          <p:cNvPr id="18" name="テキスト プレースホルダー 2">
            <a:extLst>
              <a:ext uri="{FF2B5EF4-FFF2-40B4-BE49-F238E27FC236}">
                <a16:creationId xmlns:a16="http://schemas.microsoft.com/office/drawing/2014/main" id="{5791412E-FA7B-1440-BFCA-157DE461C636}"/>
              </a:ext>
            </a:extLst>
          </p:cNvPr>
          <p:cNvSpPr txBox="1">
            <a:spLocks/>
          </p:cNvSpPr>
          <p:nvPr/>
        </p:nvSpPr>
        <p:spPr>
          <a:xfrm>
            <a:off x="334963" y="130175"/>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latin typeface="メイリオ" panose="020B0604030504040204" pitchFamily="50" charset="-128"/>
                <a:ea typeface="メイリオ" panose="020B0604030504040204" pitchFamily="50" charset="-128"/>
              </a:rPr>
              <a:t>冒頭切り替え</a:t>
            </a:r>
            <a:r>
              <a:rPr lang="en-US" altLang="ja-JP" dirty="0">
                <a:latin typeface="メイリオ" panose="020B0604030504040204" pitchFamily="50" charset="-128"/>
                <a:ea typeface="メイリオ" panose="020B0604030504040204" pitchFamily="50" charset="-128"/>
              </a:rPr>
              <a:t>+</a:t>
            </a:r>
            <a:r>
              <a:rPr lang="ja-JP" altLang="en-US" dirty="0">
                <a:latin typeface="メイリオ" panose="020B0604030504040204" pitchFamily="50" charset="-128"/>
                <a:ea typeface="メイリオ" panose="020B0604030504040204" pitchFamily="50" charset="-128"/>
              </a:rPr>
              <a:t>演出　組み合わせ例（デモ）</a:t>
            </a:r>
            <a:endParaRPr lang="ja-JP" altLang="en-US" dirty="0"/>
          </a:p>
        </p:txBody>
      </p:sp>
      <p:sp>
        <p:nvSpPr>
          <p:cNvPr id="20" name="テキスト ボックス 19">
            <a:extLst>
              <a:ext uri="{FF2B5EF4-FFF2-40B4-BE49-F238E27FC236}">
                <a16:creationId xmlns:a16="http://schemas.microsoft.com/office/drawing/2014/main" id="{248CECC7-E01F-EA41-9D71-99595BAA80FC}"/>
              </a:ext>
            </a:extLst>
          </p:cNvPr>
          <p:cNvSpPr txBox="1"/>
          <p:nvPr/>
        </p:nvSpPr>
        <p:spPr>
          <a:xfrm>
            <a:off x="897963" y="6453336"/>
            <a:ext cx="551196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prstClr val="black"/>
                </a:solidFill>
                <a:effectLst/>
                <a:uLnTx/>
                <a:uFillTx/>
              </a:rPr>
              <a:t>※</a:t>
            </a:r>
            <a:r>
              <a:rPr kumimoji="0" lang="ja-JP" altLang="en-US" sz="1200" b="0" i="0" u="none" strike="noStrike" kern="0" cap="none" spc="0" normalizeH="0" baseline="0" noProof="0" dirty="0">
                <a:ln>
                  <a:noFill/>
                </a:ln>
                <a:solidFill>
                  <a:prstClr val="black"/>
                </a:solidFill>
                <a:effectLst/>
                <a:uLnTx/>
                <a:uFillTx/>
              </a:rPr>
              <a:t>クリックすると挙動がご覧いただけます。</a:t>
            </a:r>
          </a:p>
        </p:txBody>
      </p:sp>
    </p:spTree>
    <p:extLst>
      <p:ext uri="{BB962C8B-B14F-4D97-AF65-F5344CB8AC3E}">
        <p14:creationId xmlns:p14="http://schemas.microsoft.com/office/powerpoint/2010/main" val="431394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416"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958" fill="hold"/>
                                        <p:tgtEl>
                                          <p:spTgt spid="4"/>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3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2"/>
                </p:tgtEl>
              </p:cMediaNode>
            </p:video>
            <p:seq concurrent="1" nextAc="seek">
              <p:cTn id="16" restart="whenNotActive" fill="hold" evtFilter="cancelBubble" nodeType="interactiveSeq">
                <p:stCondLst>
                  <p:cond evt="onClick" delay="0">
                    <p:tgtEl>
                      <p:spTgt spid="2"/>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2"/>
                                        </p:tgtEl>
                                      </p:cBhvr>
                                    </p:cmd>
                                  </p:childTnLst>
                                </p:cTn>
                              </p:par>
                            </p:childTnLst>
                          </p:cTn>
                        </p:par>
                      </p:childTnLst>
                    </p:cTn>
                  </p:par>
                </p:childTnLst>
              </p:cTn>
              <p:nextCondLst>
                <p:cond evt="onClick" delay="0">
                  <p:tgtEl>
                    <p:spTgt spid="2"/>
                  </p:tgtEl>
                </p:cond>
              </p:nextCondLst>
            </p:seq>
            <p:video>
              <p:cMediaNode vol="80000">
                <p:cTn id="21" fill="hold" display="0">
                  <p:stCondLst>
                    <p:cond delay="indefinite"/>
                  </p:stCondLst>
                </p:cTn>
                <p:tgtEl>
                  <p:spTgt spid="4"/>
                </p:tgtEl>
              </p:cMediaNode>
            </p:video>
            <p:seq concurrent="1" nextAc="seek">
              <p:cTn id="22" restart="whenNotActive" fill="hold" evtFilter="cancelBubble" nodeType="interactiveSeq">
                <p:stCondLst>
                  <p:cond evt="onClick" delay="0">
                    <p:tgtEl>
                      <p:spTgt spid="4"/>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4"/>
                                        </p:tgtEl>
                                      </p:cBhvr>
                                    </p:cmd>
                                  </p:childTnLst>
                                </p:cTn>
                              </p:par>
                            </p:childTnLst>
                          </p:cTn>
                        </p:par>
                      </p:childTnLst>
                    </p:cTn>
                  </p:par>
                </p:childTnLst>
              </p:cTn>
              <p:nextCondLst>
                <p:cond evt="onClick" delay="0">
                  <p:tgtEl>
                    <p:spTgt spid="4"/>
                  </p:tgtEl>
                </p:cond>
              </p:nextCondLst>
            </p:seq>
            <p:seq concurrent="1" nextAc="seek">
              <p:cTn id="27" restart="whenNotActive" fill="hold" evtFilter="cancelBubble" nodeType="interactiveSeq">
                <p:stCondLst>
                  <p:cond evt="onClick" delay="0">
                    <p:tgtEl>
                      <p:spTgt spid="33"/>
                    </p:tgtEl>
                  </p:cond>
                </p:stCondLst>
                <p:endSync evt="end" delay="0">
                  <p:rtn val="all"/>
                </p:endSync>
                <p:childTnLst>
                  <p:par>
                    <p:cTn id="28" fill="hold">
                      <p:stCondLst>
                        <p:cond delay="0"/>
                      </p:stCondLst>
                      <p:childTnLst>
                        <p:par>
                          <p:cTn id="29" fill="hold">
                            <p:stCondLst>
                              <p:cond delay="0"/>
                            </p:stCondLst>
                            <p:childTnLst>
                              <p:par>
                                <p:cTn id="30" presetID="2" presetClass="mediacall" presetSubtype="0" fill="hold" nodeType="clickEffect">
                                  <p:stCondLst>
                                    <p:cond delay="0"/>
                                  </p:stCondLst>
                                  <p:childTnLst>
                                    <p:cmd type="call" cmd="togglePause">
                                      <p:cBhvr>
                                        <p:cTn id="31" dur="1" fill="hold"/>
                                        <p:tgtEl>
                                          <p:spTgt spid="33"/>
                                        </p:tgtEl>
                                      </p:cBhvr>
                                    </p:cmd>
                                  </p:childTnLst>
                                </p:cTn>
                              </p:par>
                            </p:childTnLst>
                          </p:cTn>
                        </p:par>
                      </p:childTnLst>
                    </p:cTn>
                  </p:par>
                </p:childTnLst>
              </p:cTn>
              <p:nextCondLst>
                <p:cond evt="onClick" delay="0">
                  <p:tgtEl>
                    <p:spTgt spid="33"/>
                  </p:tgtEl>
                </p:cond>
              </p:nextCondLst>
            </p:seq>
            <p:video>
              <p:cMediaNode vol="80000">
                <p:cTn id="32" fill="hold" display="0">
                  <p:stCondLst>
                    <p:cond delay="indefinite"/>
                  </p:stCondLst>
                </p:cTn>
                <p:tgtEl>
                  <p:spTgt spid="33"/>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フローチャート: 端子 15">
            <a:extLst>
              <a:ext uri="{FF2B5EF4-FFF2-40B4-BE49-F238E27FC236}">
                <a16:creationId xmlns:a16="http://schemas.microsoft.com/office/drawing/2014/main" id="{3399DCFD-CA69-DC88-B501-5E2FC3667AC9}"/>
              </a:ext>
            </a:extLst>
          </p:cNvPr>
          <p:cNvSpPr/>
          <p:nvPr/>
        </p:nvSpPr>
        <p:spPr>
          <a:xfrm>
            <a:off x="5925292" y="2926734"/>
            <a:ext cx="2835374" cy="377858"/>
          </a:xfrm>
          <a:prstGeom prst="flowChartTerminator">
            <a:avLst/>
          </a:prstGeom>
          <a:solidFill>
            <a:srgbClr val="FFCCC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3" name="テキスト プレースホルダー 2"/>
          <p:cNvSpPr>
            <a:spLocks noGrp="1"/>
          </p:cNvSpPr>
          <p:nvPr>
            <p:ph type="body" sz="quarter" idx="11"/>
          </p:nvPr>
        </p:nvSpPr>
        <p:spPr/>
        <p:txBody>
          <a:bodyPr>
            <a:normAutofit/>
          </a:bodyPr>
          <a:lstStyle/>
          <a:p>
            <a:r>
              <a:rPr lang="ja-JP" altLang="en-US" dirty="0">
                <a:latin typeface="メイリオ" panose="020B0604030504040204" pitchFamily="50" charset="-128"/>
                <a:ea typeface="メイリオ" panose="020B0604030504040204" pitchFamily="50" charset="-128"/>
              </a:rPr>
              <a:t>トップページカスタマイズ企画ライト版詳細</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4" name="フローチャート: 端子 3"/>
          <p:cNvSpPr/>
          <p:nvPr/>
        </p:nvSpPr>
        <p:spPr>
          <a:xfrm>
            <a:off x="1504279" y="2869473"/>
            <a:ext cx="1755591" cy="370490"/>
          </a:xfrm>
          <a:prstGeom prst="flowChartTerminator">
            <a:avLst/>
          </a:prstGeom>
          <a:solidFill>
            <a:srgbClr val="FFCCC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6" name="テキスト ボックス 5"/>
          <p:cNvSpPr txBox="1"/>
          <p:nvPr/>
        </p:nvSpPr>
        <p:spPr>
          <a:xfrm>
            <a:off x="1797163" y="2909920"/>
            <a:ext cx="1072055"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prstClr val="black"/>
                </a:solidFill>
                <a:effectLst/>
                <a:uLnTx/>
                <a:uFillTx/>
              </a:rPr>
              <a:t>料金</a:t>
            </a:r>
          </a:p>
        </p:txBody>
      </p:sp>
      <p:sp>
        <p:nvSpPr>
          <p:cNvPr id="7" name="テキスト ボックス 6"/>
          <p:cNvSpPr txBox="1"/>
          <p:nvPr/>
        </p:nvSpPr>
        <p:spPr>
          <a:xfrm>
            <a:off x="1811782" y="3330089"/>
            <a:ext cx="4579884" cy="80021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C00000"/>
                </a:solidFill>
                <a:effectLst/>
                <a:uLnTx/>
                <a:uFillTx/>
              </a:rPr>
              <a:t>・総額：</a:t>
            </a:r>
            <a:r>
              <a:rPr kumimoji="0" lang="en-US" altLang="ja-JP" sz="1800" b="1" i="0" u="none" strike="noStrike" kern="0" cap="none" spc="0" normalizeH="0" baseline="0" noProof="0" dirty="0">
                <a:ln>
                  <a:noFill/>
                </a:ln>
                <a:solidFill>
                  <a:srgbClr val="C00000"/>
                </a:solidFill>
                <a:effectLst/>
                <a:uLnTx/>
                <a:uFillTx/>
              </a:rPr>
              <a:t>600</a:t>
            </a:r>
            <a:r>
              <a:rPr kumimoji="0" lang="ja-JP" altLang="en-US" sz="1800" b="1" i="0" u="none" strike="noStrike" kern="0" cap="none" spc="0" normalizeH="0" baseline="0" noProof="0" dirty="0">
                <a:ln>
                  <a:noFill/>
                </a:ln>
                <a:solidFill>
                  <a:srgbClr val="C00000"/>
                </a:solidFill>
                <a:effectLst/>
                <a:uLnTx/>
                <a:uFillTx/>
              </a:rPr>
              <a:t>万円～</a:t>
            </a:r>
            <a:endParaRPr kumimoji="0" lang="en-US" altLang="ja-JP" sz="1800" b="1" i="0" u="none" strike="noStrike" kern="0" cap="none" spc="0" normalizeH="0" baseline="0" noProof="0" dirty="0">
              <a:ln>
                <a:noFill/>
              </a:ln>
              <a:solidFill>
                <a:srgbClr val="C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rPr>
              <a:t>　∟誘導広告費：</a:t>
            </a:r>
            <a:r>
              <a:rPr kumimoji="0" lang="en-US" altLang="ja-JP" sz="1400" b="0" i="0" u="none" strike="noStrike" kern="0" cap="none" spc="0" normalizeH="0" baseline="0" noProof="0" dirty="0">
                <a:ln>
                  <a:noFill/>
                </a:ln>
                <a:solidFill>
                  <a:prstClr val="black"/>
                </a:solidFill>
                <a:effectLst/>
                <a:uLnTx/>
                <a:uFillTx/>
              </a:rPr>
              <a:t>500</a:t>
            </a:r>
            <a:r>
              <a:rPr kumimoji="0" lang="ja-JP" altLang="en-US" sz="1400" b="0" i="0" u="none" strike="noStrike" kern="0" cap="none" spc="0" normalizeH="0" baseline="0" noProof="0" dirty="0">
                <a:ln>
                  <a:noFill/>
                </a:ln>
                <a:solidFill>
                  <a:prstClr val="black"/>
                </a:solidFill>
                <a:effectLst/>
                <a:uLnTx/>
                <a:uFillTx/>
              </a:rPr>
              <a:t>万円～</a:t>
            </a:r>
            <a:r>
              <a:rPr kumimoji="0" lang="en-US" altLang="ja-JP" sz="1400" b="0" i="0" u="none" strike="noStrike" kern="0" cap="none" spc="0" normalizeH="0" baseline="0" noProof="0" dirty="0">
                <a:ln>
                  <a:noFill/>
                </a:ln>
                <a:solidFill>
                  <a:prstClr val="black"/>
                </a:solidFill>
                <a:effectLst/>
                <a:uLnTx/>
                <a:uFillTx/>
              </a:rPr>
              <a:t>(</a:t>
            </a:r>
            <a:r>
              <a:rPr kumimoji="0" lang="ja-JP" altLang="en-US" sz="1400" b="0" i="0" u="none" strike="noStrike" kern="0" cap="none" spc="0" normalizeH="0" baseline="0" noProof="0" dirty="0">
                <a:ln>
                  <a:noFill/>
                </a:ln>
                <a:solidFill>
                  <a:prstClr val="black"/>
                </a:solidFill>
                <a:effectLst/>
                <a:uLnTx/>
                <a:uFillTx/>
              </a:rPr>
              <a:t>グロス</a:t>
            </a:r>
            <a:r>
              <a:rPr kumimoji="0" lang="en-US" altLang="ja-JP" sz="1400" b="0" i="0" u="none" strike="noStrike" kern="0" cap="none" spc="0" normalizeH="0" baseline="0" noProof="0" dirty="0">
                <a:ln>
                  <a:noFill/>
                </a:ln>
                <a:solidFill>
                  <a:prstClr val="black"/>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rPr>
              <a:t>　∟制作費：</a:t>
            </a:r>
            <a:r>
              <a:rPr kumimoji="0" lang="en-US" altLang="ja-JP" sz="1400" b="0" i="0" u="none" strike="noStrike" kern="0" cap="none" spc="0" normalizeH="0" baseline="0" noProof="0" dirty="0">
                <a:ln>
                  <a:noFill/>
                </a:ln>
                <a:solidFill>
                  <a:prstClr val="black"/>
                </a:solidFill>
                <a:effectLst/>
                <a:uLnTx/>
                <a:uFillTx/>
              </a:rPr>
              <a:t>100</a:t>
            </a:r>
            <a:r>
              <a:rPr kumimoji="0" lang="ja-JP" altLang="en-US" sz="1400" b="0" i="0" u="none" strike="noStrike" kern="0" cap="none" spc="0" normalizeH="0" baseline="0" noProof="0" dirty="0">
                <a:ln>
                  <a:noFill/>
                </a:ln>
                <a:solidFill>
                  <a:prstClr val="black"/>
                </a:solidFill>
                <a:effectLst/>
                <a:uLnTx/>
                <a:uFillTx/>
              </a:rPr>
              <a:t>万円</a:t>
            </a:r>
            <a:r>
              <a:rPr kumimoji="0" lang="en-US" altLang="ja-JP" sz="1400" b="0" i="0" u="none" strike="noStrike" kern="0" cap="none" spc="0" normalizeH="0" baseline="0" noProof="0" dirty="0">
                <a:ln>
                  <a:noFill/>
                </a:ln>
                <a:solidFill>
                  <a:prstClr val="black"/>
                </a:solidFill>
                <a:effectLst/>
                <a:uLnTx/>
                <a:uFillTx/>
              </a:rPr>
              <a:t>(</a:t>
            </a:r>
            <a:r>
              <a:rPr kumimoji="0" lang="ja-JP" altLang="en-US" sz="1400" b="0" i="0" u="none" strike="noStrike" kern="0" cap="none" spc="0" normalizeH="0" baseline="0" noProof="0" dirty="0">
                <a:ln>
                  <a:noFill/>
                </a:ln>
                <a:solidFill>
                  <a:prstClr val="black"/>
                </a:solidFill>
                <a:effectLst/>
                <a:uLnTx/>
                <a:uFillTx/>
              </a:rPr>
              <a:t>ネット</a:t>
            </a:r>
            <a:r>
              <a:rPr kumimoji="0" lang="en-US" altLang="ja-JP" sz="1400" b="0" i="0" u="none" strike="noStrike" kern="0" cap="none" spc="0" normalizeH="0" baseline="0" noProof="0" dirty="0">
                <a:ln>
                  <a:noFill/>
                </a:ln>
                <a:solidFill>
                  <a:prstClr val="black"/>
                </a:solidFill>
                <a:effectLst/>
                <a:uLnTx/>
                <a:uFillTx/>
              </a:rPr>
              <a:t>)</a:t>
            </a:r>
            <a:endParaRPr kumimoji="0" lang="ja-JP" altLang="en-US" sz="1400" b="1" i="0" u="none" strike="noStrike" kern="0" cap="none" spc="0" normalizeH="0" baseline="0" noProof="0" dirty="0">
              <a:ln>
                <a:noFill/>
              </a:ln>
              <a:solidFill>
                <a:prstClr val="black"/>
              </a:solidFill>
              <a:effectLst/>
              <a:uLnTx/>
              <a:uFillTx/>
            </a:endParaRPr>
          </a:p>
        </p:txBody>
      </p:sp>
      <p:sp>
        <p:nvSpPr>
          <p:cNvPr id="9" name="テキスト ボックス 8"/>
          <p:cNvSpPr txBox="1"/>
          <p:nvPr/>
        </p:nvSpPr>
        <p:spPr>
          <a:xfrm>
            <a:off x="6095303" y="2989573"/>
            <a:ext cx="2495352"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prstClr val="black"/>
                </a:solidFill>
                <a:effectLst/>
                <a:uLnTx/>
                <a:uFillTx/>
              </a:rPr>
              <a:t>対象商品（誘導用広告）</a:t>
            </a:r>
          </a:p>
        </p:txBody>
      </p:sp>
      <p:sp>
        <p:nvSpPr>
          <p:cNvPr id="10" name="テキスト ボックス 9"/>
          <p:cNvSpPr txBox="1"/>
          <p:nvPr/>
        </p:nvSpPr>
        <p:spPr>
          <a:xfrm>
            <a:off x="695400" y="779220"/>
            <a:ext cx="11496600" cy="156966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prstClr val="black"/>
                </a:solidFill>
                <a:effectLst/>
                <a:uLnTx/>
                <a:uFillTx/>
              </a:rPr>
              <a:t>通常のトップページカスタマイズより短い制作期間とリーズナブルな価格で実施いただけます。</a:t>
            </a:r>
            <a:r>
              <a:rPr kumimoji="0" lang="en-US" altLang="ja-JP" sz="2000" b="1" i="0" u="none" strike="noStrike" kern="0" cap="none" spc="0" normalizeH="0" baseline="0" noProof="0" dirty="0">
                <a:ln>
                  <a:noFill/>
                </a:ln>
                <a:solidFill>
                  <a:prstClr val="black"/>
                </a:solidFill>
                <a:effectLst/>
                <a:uLnTx/>
                <a:uFillTx/>
              </a:rPr>
              <a:t>1000</a:t>
            </a:r>
            <a:r>
              <a:rPr kumimoji="0" lang="ja-JP" altLang="en-US" sz="2000" b="1" i="0" u="none" strike="noStrike" kern="0" cap="none" spc="0" normalizeH="0" baseline="0" noProof="0" dirty="0">
                <a:ln>
                  <a:noFill/>
                </a:ln>
                <a:solidFill>
                  <a:prstClr val="black"/>
                </a:solidFill>
                <a:effectLst/>
                <a:uLnTx/>
                <a:uFillTx/>
              </a:rPr>
              <a:t>万円ご出稿いただける場合は制作費が無償となります。</a:t>
            </a:r>
            <a:endParaRPr kumimoji="0" lang="en-US" altLang="ja-JP" sz="2000" b="1"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rPr>
              <a:t>・誘導用広告は広告管理ツールより予約してください。</a:t>
            </a:r>
            <a:endParaRPr kumimoji="0" lang="en-US" altLang="ja-JP" sz="1400" b="0" i="0" u="none" strike="noStrike" kern="0" cap="none" spc="0" normalizeH="0" baseline="0" noProof="0" dirty="0">
              <a:ln>
                <a:noFill/>
              </a:ln>
              <a:solidFill>
                <a:prstClr val="black"/>
              </a:solidFill>
              <a:effectLst/>
              <a:uLnTx/>
              <a:uFillTx/>
            </a:endParaRPr>
          </a:p>
          <a:p>
            <a:pPr lvl="0">
              <a:defRPr/>
            </a:pPr>
            <a:r>
              <a:rPr kumimoji="0" lang="ja-JP" altLang="en-US" sz="1400" b="0" i="0" u="none" strike="noStrike" kern="0" cap="none" spc="0" normalizeH="0" baseline="0" noProof="0" dirty="0">
                <a:ln>
                  <a:noFill/>
                </a:ln>
                <a:solidFill>
                  <a:prstClr val="black"/>
                </a:solidFill>
                <a:effectLst/>
                <a:uLnTx/>
                <a:uFillTx/>
              </a:rPr>
              <a:t>・制作費はエージェンシーポータル上の共通</a:t>
            </a:r>
            <a:r>
              <a:rPr kumimoji="0" lang="ja-JP" altLang="en-US" sz="1400" kern="0" dirty="0">
                <a:solidFill>
                  <a:prstClr val="black"/>
                </a:solidFill>
              </a:rPr>
              <a:t>フォームからお申込ください。</a:t>
            </a:r>
            <a:endParaRPr kumimoji="0" lang="en-US" altLang="ja-JP" sz="1400" kern="0" dirty="0">
              <a:solidFill>
                <a:prstClr val="black"/>
              </a:solidFill>
            </a:endParaRPr>
          </a:p>
          <a:p>
            <a:pPr lvl="0">
              <a:defRPr/>
            </a:pPr>
            <a:r>
              <a:rPr kumimoji="0" lang="ja-JP" altLang="en-US" sz="1400" kern="0" dirty="0">
                <a:solidFill>
                  <a:prstClr val="black"/>
                </a:solidFill>
              </a:rPr>
              <a:t>　</a:t>
            </a:r>
            <a:r>
              <a:rPr kumimoji="0" lang="en-US" altLang="ja-JP" sz="1400" kern="0" dirty="0">
                <a:solidFill>
                  <a:prstClr val="black"/>
                </a:solidFill>
                <a:hlinkClick r:id="rId2"/>
              </a:rPr>
              <a:t>https://portal.yadui.business.yahoo.co.jp/agencyportal/888301/index.html</a:t>
            </a:r>
            <a:endParaRPr kumimoji="0" lang="en-US" altLang="ja-JP" sz="1400" kern="0" dirty="0">
              <a:solidFill>
                <a:prstClr val="black"/>
              </a:solidFill>
            </a:endParaRPr>
          </a:p>
          <a:p>
            <a:pPr lvl="0">
              <a:defRPr/>
            </a:pPr>
            <a:r>
              <a:rPr kumimoji="0" lang="ja-JP" altLang="en-US" sz="1400" b="0" i="0" u="none" strike="noStrike" kern="0" cap="none" spc="0" normalizeH="0" baseline="0" noProof="0" dirty="0">
                <a:ln>
                  <a:noFill/>
                </a:ln>
                <a:solidFill>
                  <a:prstClr val="black"/>
                </a:solidFill>
                <a:effectLst/>
                <a:uLnTx/>
                <a:uFillTx/>
              </a:rPr>
              <a:t>　</a:t>
            </a:r>
            <a:r>
              <a:rPr kumimoji="0" lang="ja-JP" altLang="en-US" sz="1400" b="0" i="0" u="none" strike="noStrike" kern="0" cap="none" spc="0" normalizeH="0" baseline="0" noProof="0" dirty="0">
                <a:ln>
                  <a:noFill/>
                </a:ln>
                <a:solidFill>
                  <a:srgbClr val="FF0000"/>
                </a:solidFill>
                <a:effectLst/>
                <a:uLnTx/>
                <a:uFillTx/>
              </a:rPr>
              <a:t>制作費無償の場合もお申し込みが必要となります。</a:t>
            </a:r>
            <a:endParaRPr kumimoji="0" lang="en-US" altLang="ja-JP" sz="1400" b="0" i="0" u="none" strike="noStrike" kern="0" cap="none" spc="0" normalizeH="0" baseline="0" noProof="0" dirty="0">
              <a:ln>
                <a:noFill/>
              </a:ln>
              <a:solidFill>
                <a:srgbClr val="FF0000"/>
              </a:solidFill>
              <a:effectLst/>
              <a:uLnTx/>
              <a:uFillTx/>
            </a:endParaRPr>
          </a:p>
        </p:txBody>
      </p:sp>
      <p:sp>
        <p:nvSpPr>
          <p:cNvPr id="11" name="テキスト ボックス 10"/>
          <p:cNvSpPr txBox="1"/>
          <p:nvPr/>
        </p:nvSpPr>
        <p:spPr>
          <a:xfrm>
            <a:off x="1854287" y="4712432"/>
            <a:ext cx="4579884" cy="80021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C00000"/>
                </a:solidFill>
                <a:effectLst/>
                <a:uLnTx/>
                <a:uFillTx/>
              </a:rPr>
              <a:t>・総額：</a:t>
            </a:r>
            <a:r>
              <a:rPr kumimoji="0" lang="en-US" altLang="ja-JP" sz="1800" b="1" i="0" u="none" strike="noStrike" kern="0" cap="none" spc="0" normalizeH="0" baseline="0" noProof="0" dirty="0">
                <a:ln>
                  <a:noFill/>
                </a:ln>
                <a:solidFill>
                  <a:srgbClr val="C00000"/>
                </a:solidFill>
                <a:effectLst/>
                <a:uLnTx/>
                <a:uFillTx/>
              </a:rPr>
              <a:t>1000</a:t>
            </a:r>
            <a:r>
              <a:rPr kumimoji="0" lang="ja-JP" altLang="en-US" sz="1800" b="1" i="0" u="none" strike="noStrike" kern="0" cap="none" spc="0" normalizeH="0" baseline="0" noProof="0" dirty="0">
                <a:ln>
                  <a:noFill/>
                </a:ln>
                <a:solidFill>
                  <a:srgbClr val="C00000"/>
                </a:solidFill>
                <a:effectLst/>
                <a:uLnTx/>
                <a:uFillTx/>
              </a:rPr>
              <a:t>万円～</a:t>
            </a:r>
            <a:endParaRPr kumimoji="0" lang="en-US" altLang="ja-JP" sz="1800" b="1" i="0" u="none" strike="noStrike" kern="0" cap="none" spc="0" normalizeH="0" baseline="0" noProof="0" dirty="0">
              <a:ln>
                <a:noFill/>
              </a:ln>
              <a:solidFill>
                <a:srgbClr val="C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rPr>
              <a:t>　∟誘導広告費：</a:t>
            </a:r>
            <a:r>
              <a:rPr kumimoji="0" lang="en-US" altLang="ja-JP" sz="1400" b="0" i="0" u="none" strike="noStrike" kern="0" cap="none" spc="0" normalizeH="0" baseline="0" noProof="0" dirty="0">
                <a:ln>
                  <a:noFill/>
                </a:ln>
                <a:solidFill>
                  <a:prstClr val="black"/>
                </a:solidFill>
                <a:effectLst/>
                <a:uLnTx/>
                <a:uFillTx/>
              </a:rPr>
              <a:t>1000</a:t>
            </a:r>
            <a:r>
              <a:rPr kumimoji="0" lang="ja-JP" altLang="en-US" sz="1400" b="0" i="0" u="none" strike="noStrike" kern="0" cap="none" spc="0" normalizeH="0" baseline="0" noProof="0" dirty="0">
                <a:ln>
                  <a:noFill/>
                </a:ln>
                <a:solidFill>
                  <a:prstClr val="black"/>
                </a:solidFill>
                <a:effectLst/>
                <a:uLnTx/>
                <a:uFillTx/>
              </a:rPr>
              <a:t>万円～</a:t>
            </a:r>
            <a:r>
              <a:rPr kumimoji="0" lang="en-US" altLang="ja-JP" sz="1400" b="0" i="0" u="none" strike="noStrike" kern="0" cap="none" spc="0" normalizeH="0" baseline="0" noProof="0" dirty="0">
                <a:ln>
                  <a:noFill/>
                </a:ln>
                <a:solidFill>
                  <a:prstClr val="black"/>
                </a:solidFill>
                <a:effectLst/>
                <a:uLnTx/>
                <a:uFillTx/>
              </a:rPr>
              <a:t>(</a:t>
            </a:r>
            <a:r>
              <a:rPr kumimoji="0" lang="ja-JP" altLang="en-US" sz="1400" b="0" i="0" u="none" strike="noStrike" kern="0" cap="none" spc="0" normalizeH="0" baseline="0" noProof="0" dirty="0">
                <a:ln>
                  <a:noFill/>
                </a:ln>
                <a:solidFill>
                  <a:prstClr val="black"/>
                </a:solidFill>
                <a:effectLst/>
                <a:uLnTx/>
                <a:uFillTx/>
              </a:rPr>
              <a:t>グロス</a:t>
            </a:r>
            <a:r>
              <a:rPr kumimoji="0" lang="en-US" altLang="ja-JP" sz="1400" b="0" i="0" u="none" strike="noStrike" kern="0" cap="none" spc="0" normalizeH="0" baseline="0" noProof="0" dirty="0">
                <a:ln>
                  <a:noFill/>
                </a:ln>
                <a:solidFill>
                  <a:prstClr val="black"/>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rPr>
              <a:t>　∟制作費：無償</a:t>
            </a:r>
            <a:endParaRPr kumimoji="0" lang="ja-JP" altLang="en-US" sz="1400" b="1" i="0" u="none" strike="noStrike" kern="0" cap="none" spc="0" normalizeH="0" baseline="0" noProof="0" dirty="0">
              <a:ln>
                <a:noFill/>
              </a:ln>
              <a:solidFill>
                <a:prstClr val="black"/>
              </a:solidFill>
              <a:effectLst/>
              <a:uLnTx/>
              <a:uFillTx/>
            </a:endParaRPr>
          </a:p>
        </p:txBody>
      </p:sp>
      <p:sp>
        <p:nvSpPr>
          <p:cNvPr id="12" name="テキスト ボックス 11"/>
          <p:cNvSpPr txBox="1"/>
          <p:nvPr/>
        </p:nvSpPr>
        <p:spPr>
          <a:xfrm>
            <a:off x="6095303" y="3386896"/>
            <a:ext cx="4579884" cy="1554272"/>
          </a:xfrm>
          <a:prstGeom prst="rect">
            <a:avLst/>
          </a:prstGeom>
          <a:noFill/>
        </p:spPr>
        <p:txBody>
          <a:bodyPr wrap="square" rtlCol="0">
            <a:spAutoFit/>
          </a:bodyPr>
          <a:lstStyle/>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prstClr val="black"/>
                </a:solidFill>
                <a:effectLst/>
                <a:uLnTx/>
                <a:uFillTx/>
              </a:rPr>
              <a:t>ブランドパネル</a:t>
            </a:r>
            <a:r>
              <a:rPr kumimoji="0" lang="en-US" altLang="ja-JP" sz="1200" b="0" i="0" u="none" strike="noStrike" kern="0" cap="none" spc="0" normalizeH="0" baseline="0" noProof="0" dirty="0">
                <a:ln>
                  <a:noFill/>
                </a:ln>
                <a:solidFill>
                  <a:prstClr val="black"/>
                </a:solidFill>
                <a:effectLst/>
                <a:uLnTx/>
                <a:uFillTx/>
              </a:rPr>
              <a:t>SP</a:t>
            </a:r>
            <a:r>
              <a:rPr kumimoji="0" lang="ja-JP" altLang="en-US" sz="1200" b="0" i="0" u="none" strike="noStrike" kern="0" cap="none" spc="0" normalizeH="0" baseline="0" noProof="0" dirty="0">
                <a:ln>
                  <a:noFill/>
                </a:ln>
                <a:solidFill>
                  <a:prstClr val="black"/>
                </a:solidFill>
                <a:effectLst/>
                <a:uLnTx/>
                <a:uFillTx/>
              </a:rPr>
              <a:t>（</a:t>
            </a:r>
            <a:r>
              <a:rPr kumimoji="0" lang="en-US" altLang="ja-JP" sz="1200" b="0" i="0" u="none" strike="noStrike" kern="0" cap="none" spc="0" normalizeH="0" baseline="0" noProof="0" dirty="0">
                <a:ln>
                  <a:noFill/>
                </a:ln>
                <a:solidFill>
                  <a:prstClr val="black"/>
                </a:solidFill>
                <a:effectLst/>
                <a:uLnTx/>
                <a:uFillTx/>
              </a:rPr>
              <a:t>500</a:t>
            </a:r>
            <a:r>
              <a:rPr kumimoji="0" lang="ja-JP" altLang="en-US" sz="1200" b="0" i="0" u="none" strike="noStrike" kern="0" cap="none" spc="0" normalizeH="0" baseline="0" noProof="0" dirty="0">
                <a:ln>
                  <a:noFill/>
                </a:ln>
                <a:solidFill>
                  <a:prstClr val="black"/>
                </a:solidFill>
                <a:effectLst/>
                <a:uLnTx/>
                <a:uFillTx/>
              </a:rPr>
              <a:t>万円～）</a:t>
            </a:r>
            <a:endParaRPr kumimoji="0" lang="en-US" altLang="ja-JP" sz="120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prstClr val="black"/>
                </a:solidFill>
                <a:effectLst/>
                <a:uLnTx/>
                <a:uFillTx/>
              </a:rPr>
              <a:t>ブランドパネル</a:t>
            </a:r>
            <a:r>
              <a:rPr kumimoji="0" lang="en-US" altLang="ja-JP" sz="1200" b="0" i="0" u="none" strike="noStrike" kern="0" cap="none" spc="0" normalizeH="0" baseline="0" noProof="0" dirty="0">
                <a:ln>
                  <a:noFill/>
                </a:ln>
                <a:solidFill>
                  <a:prstClr val="black"/>
                </a:solidFill>
                <a:effectLst/>
                <a:uLnTx/>
                <a:uFillTx/>
              </a:rPr>
              <a:t>SP</a:t>
            </a:r>
            <a:r>
              <a:rPr kumimoji="0" lang="ja-JP" altLang="en-US" sz="1200" b="0" i="0" u="none" strike="noStrike" kern="0" cap="none" spc="0" normalizeH="0" baseline="0" noProof="0" dirty="0">
                <a:ln>
                  <a:noFill/>
                </a:ln>
                <a:solidFill>
                  <a:prstClr val="black"/>
                </a:solidFill>
                <a:effectLst/>
                <a:uLnTx/>
                <a:uFillTx/>
              </a:rPr>
              <a:t>（</a:t>
            </a:r>
            <a:r>
              <a:rPr kumimoji="0" lang="en-US" altLang="ja-JP" sz="1200" b="0" i="0" u="none" strike="noStrike" kern="0" cap="none" spc="0" normalizeH="0" baseline="0" noProof="0" dirty="0">
                <a:ln>
                  <a:noFill/>
                </a:ln>
                <a:solidFill>
                  <a:prstClr val="black"/>
                </a:solidFill>
                <a:effectLst/>
                <a:uLnTx/>
                <a:uFillTx/>
              </a:rPr>
              <a:t>1000</a:t>
            </a:r>
            <a:r>
              <a:rPr kumimoji="0" lang="ja-JP" altLang="en-US" sz="1200" b="0" i="0" u="none" strike="noStrike" kern="0" cap="none" spc="0" normalizeH="0" baseline="0" noProof="0" dirty="0">
                <a:ln>
                  <a:noFill/>
                </a:ln>
                <a:solidFill>
                  <a:prstClr val="black"/>
                </a:solidFill>
                <a:effectLst/>
                <a:uLnTx/>
                <a:uFillTx/>
              </a:rPr>
              <a:t>万円～）</a:t>
            </a:r>
            <a:endParaRPr kumimoji="0" lang="en-US" altLang="ja-JP" sz="120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prstClr val="black"/>
                </a:solidFill>
                <a:effectLst/>
                <a:uLnTx/>
                <a:uFillTx/>
              </a:rPr>
              <a:t>ブランドパネル</a:t>
            </a:r>
            <a:r>
              <a:rPr kumimoji="0" lang="en-US" altLang="ja-JP" sz="1200" b="0" i="0" u="none" strike="noStrike" kern="0" cap="none" spc="0" normalizeH="0" baseline="0" noProof="0" dirty="0">
                <a:ln>
                  <a:noFill/>
                </a:ln>
                <a:solidFill>
                  <a:prstClr val="black"/>
                </a:solidFill>
                <a:effectLst/>
                <a:uLnTx/>
                <a:uFillTx/>
              </a:rPr>
              <a:t>SP</a:t>
            </a:r>
            <a:r>
              <a:rPr kumimoji="0" lang="ja-JP" altLang="en-US" sz="1200" b="0" i="0" u="none" strike="noStrike" kern="0" cap="none" spc="0" normalizeH="0" baseline="0" noProof="0" dirty="0">
                <a:ln>
                  <a:noFill/>
                </a:ln>
                <a:solidFill>
                  <a:prstClr val="black"/>
                </a:solidFill>
                <a:effectLst/>
                <a:uLnTx/>
                <a:uFillTx/>
              </a:rPr>
              <a:t>（</a:t>
            </a:r>
            <a:r>
              <a:rPr kumimoji="0" lang="en-US" altLang="ja-JP" sz="1200" b="0" i="0" u="none" strike="noStrike" kern="0" cap="none" spc="0" normalizeH="0" baseline="0" noProof="0" dirty="0">
                <a:ln>
                  <a:noFill/>
                </a:ln>
                <a:solidFill>
                  <a:prstClr val="black"/>
                </a:solidFill>
                <a:effectLst/>
                <a:uLnTx/>
                <a:uFillTx/>
              </a:rPr>
              <a:t>FQ1</a:t>
            </a:r>
            <a:r>
              <a:rPr kumimoji="0" lang="ja-JP" altLang="en-US" sz="1200" b="0" i="0" u="none" strike="noStrike" kern="0" cap="none" spc="0" normalizeH="0" baseline="0" noProof="0" dirty="0">
                <a:ln>
                  <a:noFill/>
                </a:ln>
                <a:solidFill>
                  <a:prstClr val="black"/>
                </a:solidFill>
                <a:effectLst/>
                <a:uLnTx/>
                <a:uFillTx/>
              </a:rPr>
              <a:t>）</a:t>
            </a:r>
            <a:endParaRPr kumimoji="0" lang="en-US" altLang="ja-JP" sz="120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prstClr val="black"/>
                </a:solidFill>
                <a:effectLst/>
                <a:uLnTx/>
                <a:uFillTx/>
              </a:rPr>
              <a:t>ブランドパネル</a:t>
            </a:r>
            <a:r>
              <a:rPr kumimoji="0" lang="en-US" altLang="ja-JP" sz="1200" b="0" i="0" u="none" strike="noStrike" kern="0" cap="none" spc="0" normalizeH="0" baseline="0" noProof="0" dirty="0">
                <a:ln>
                  <a:noFill/>
                </a:ln>
                <a:solidFill>
                  <a:prstClr val="black"/>
                </a:solidFill>
                <a:effectLst/>
                <a:uLnTx/>
                <a:uFillTx/>
              </a:rPr>
              <a:t>SP</a:t>
            </a:r>
            <a:r>
              <a:rPr kumimoji="0" lang="ja-JP" altLang="en-US" sz="1200" b="0" i="0" u="none" strike="noStrike" kern="0" cap="none" spc="0" normalizeH="0" baseline="0" noProof="0" dirty="0">
                <a:ln>
                  <a:noFill/>
                </a:ln>
                <a:solidFill>
                  <a:prstClr val="black"/>
                </a:solidFill>
                <a:effectLst/>
                <a:uLnTx/>
                <a:uFillTx/>
              </a:rPr>
              <a:t>（都道府県）（</a:t>
            </a:r>
            <a:r>
              <a:rPr kumimoji="0" lang="en-US" altLang="ja-JP" sz="1200" b="0" i="0" u="none" strike="noStrike" kern="0" cap="none" spc="0" normalizeH="0" baseline="0" noProof="0" dirty="0">
                <a:ln>
                  <a:noFill/>
                </a:ln>
                <a:solidFill>
                  <a:prstClr val="black"/>
                </a:solidFill>
                <a:effectLst/>
                <a:uLnTx/>
                <a:uFillTx/>
              </a:rPr>
              <a:t>300</a:t>
            </a:r>
            <a:r>
              <a:rPr kumimoji="0" lang="ja-JP" altLang="en-US" sz="1200" b="0" i="0" u="none" strike="noStrike" kern="0" cap="none" spc="0" normalizeH="0" baseline="0" noProof="0" dirty="0">
                <a:ln>
                  <a:noFill/>
                </a:ln>
                <a:solidFill>
                  <a:prstClr val="black"/>
                </a:solidFill>
                <a:effectLst/>
                <a:uLnTx/>
                <a:uFillTx/>
              </a:rPr>
              <a:t>万円～）</a:t>
            </a:r>
            <a:endParaRPr kumimoji="0" lang="en-US" altLang="ja-JP" sz="120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prstClr val="black"/>
                </a:solidFill>
                <a:effectLst/>
                <a:uLnTx/>
                <a:uFillTx/>
              </a:rPr>
              <a:t>ブランドパネル</a:t>
            </a:r>
            <a:r>
              <a:rPr kumimoji="0" lang="en-US" altLang="ja-JP" sz="1200" b="0" i="0" u="none" strike="noStrike" kern="0" cap="none" spc="0" normalizeH="0" baseline="0" noProof="0" dirty="0">
                <a:ln>
                  <a:noFill/>
                </a:ln>
                <a:solidFill>
                  <a:prstClr val="black"/>
                </a:solidFill>
                <a:effectLst/>
                <a:uLnTx/>
                <a:uFillTx/>
              </a:rPr>
              <a:t>SP</a:t>
            </a:r>
            <a:r>
              <a:rPr kumimoji="0" lang="ja-JP" altLang="en-US" sz="1200" b="0" i="0" u="none" strike="noStrike" kern="0" cap="none" spc="0" normalizeH="0" baseline="0" noProof="0" dirty="0">
                <a:ln>
                  <a:noFill/>
                </a:ln>
                <a:solidFill>
                  <a:prstClr val="black"/>
                </a:solidFill>
                <a:effectLst/>
                <a:uLnTx/>
                <a:uFillTx/>
              </a:rPr>
              <a:t>（市区郡）</a:t>
            </a:r>
            <a:endParaRPr kumimoji="0" lang="en-US" altLang="ja-JP" sz="120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ja-JP" altLang="en-US" sz="1200" b="0" i="0" dirty="0">
                <a:effectLst/>
                <a:latin typeface="Arial" panose="020B0604020202020204" pitchFamily="34" charset="0"/>
              </a:rPr>
              <a:t>ブランドパネル</a:t>
            </a:r>
            <a:r>
              <a:rPr lang="en-US" altLang="ja-JP" sz="1200" b="0" i="0" dirty="0">
                <a:effectLst/>
                <a:latin typeface="Arial" panose="020B0604020202020204" pitchFamily="34" charset="0"/>
              </a:rPr>
              <a:t>SP</a:t>
            </a:r>
            <a:r>
              <a:rPr lang="ja-JP" altLang="en-US" sz="1200" b="0" i="0" dirty="0">
                <a:effectLst/>
                <a:latin typeface="Arial" panose="020B0604020202020204" pitchFamily="34" charset="0"/>
              </a:rPr>
              <a:t>（時間帯ジャック）</a:t>
            </a:r>
            <a:endParaRPr kumimoji="0" lang="en-US" altLang="ja-JP" sz="1200" kern="0" dirty="0">
              <a:solidFill>
                <a:prstClr val="black"/>
              </a:solidFill>
              <a:latin typeface="Arial" panose="020B0604020202020204" pitchFamily="34" charset="0"/>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ja-JP" altLang="en-US" sz="1200" b="0" i="0" dirty="0">
                <a:effectLst/>
                <a:latin typeface="Arial" panose="020B0604020202020204" pitchFamily="34" charset="0"/>
              </a:rPr>
              <a:t>ブランドパネル</a:t>
            </a:r>
            <a:r>
              <a:rPr lang="en-US" altLang="ja-JP" sz="1200" b="0" i="0" dirty="0">
                <a:effectLst/>
                <a:latin typeface="Arial" panose="020B0604020202020204" pitchFamily="34" charset="0"/>
              </a:rPr>
              <a:t>SP</a:t>
            </a:r>
            <a:r>
              <a:rPr lang="ja-JP" altLang="en-US" sz="1200" b="0" i="0" dirty="0">
                <a:effectLst/>
                <a:latin typeface="Arial" panose="020B0604020202020204" pitchFamily="34" charset="0"/>
              </a:rPr>
              <a:t>（時間帯ジャック関東</a:t>
            </a:r>
            <a:r>
              <a:rPr lang="en-US" altLang="ja-JP" sz="1200" b="0" i="0" dirty="0">
                <a:effectLst/>
                <a:latin typeface="Arial" panose="020B0604020202020204" pitchFamily="34" charset="0"/>
              </a:rPr>
              <a:t>1</a:t>
            </a:r>
            <a:r>
              <a:rPr lang="ja-JP" altLang="en-US" sz="1200" b="0" i="0" dirty="0">
                <a:effectLst/>
                <a:latin typeface="Arial" panose="020B0604020202020204" pitchFamily="34" charset="0"/>
              </a:rPr>
              <a:t>都</a:t>
            </a:r>
            <a:r>
              <a:rPr lang="en-US" altLang="ja-JP" sz="1200" b="0" i="0" dirty="0">
                <a:effectLst/>
                <a:latin typeface="Arial" panose="020B0604020202020204" pitchFamily="34" charset="0"/>
              </a:rPr>
              <a:t>6</a:t>
            </a:r>
            <a:r>
              <a:rPr lang="ja-JP" altLang="en-US" sz="1200" b="0" i="0" dirty="0">
                <a:effectLst/>
                <a:latin typeface="Arial" panose="020B0604020202020204" pitchFamily="34" charset="0"/>
              </a:rPr>
              <a:t>県）</a:t>
            </a:r>
            <a:endParaRPr kumimoji="0" lang="en-US" altLang="ja-JP" sz="120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ja-JP" sz="1100" b="0" i="0" u="none" strike="noStrike" kern="0" cap="none" spc="0" normalizeH="0" baseline="0" noProof="0" dirty="0">
              <a:ln>
                <a:noFill/>
              </a:ln>
              <a:solidFill>
                <a:prstClr val="black"/>
              </a:solidFill>
              <a:effectLst/>
              <a:uLnTx/>
              <a:uFillTx/>
            </a:endParaRPr>
          </a:p>
        </p:txBody>
      </p:sp>
      <p:sp>
        <p:nvSpPr>
          <p:cNvPr id="13" name="正方形/長方形 12"/>
          <p:cNvSpPr/>
          <p:nvPr/>
        </p:nvSpPr>
        <p:spPr>
          <a:xfrm>
            <a:off x="8858669" y="2958043"/>
            <a:ext cx="4124474" cy="46166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prstClr val="black"/>
                </a:solidFill>
                <a:effectLst/>
                <a:uLnTx/>
                <a:uFillTx/>
              </a:rPr>
              <a:t>※</a:t>
            </a:r>
            <a:r>
              <a:rPr kumimoji="0" lang="ja-JP" altLang="en-US" sz="1200" b="0" i="0" u="none" strike="noStrike" kern="0" cap="none" spc="0" normalizeH="0" baseline="0" noProof="0" dirty="0">
                <a:ln>
                  <a:noFill/>
                </a:ln>
                <a:solidFill>
                  <a:prstClr val="black"/>
                </a:solidFill>
                <a:effectLst/>
                <a:uLnTx/>
                <a:uFillTx/>
              </a:rPr>
              <a:t>静止画のみ対象</a:t>
            </a:r>
            <a:endParaRPr kumimoji="0" lang="en-US" altLang="ja-JP" sz="12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prstClr val="black"/>
                </a:solidFill>
                <a:effectLst/>
                <a:uLnTx/>
                <a:uFillTx/>
              </a:rPr>
              <a:t>※SP</a:t>
            </a:r>
            <a:r>
              <a:rPr kumimoji="0" lang="ja-JP" altLang="en-US" sz="1200" b="0" i="0" u="none" strike="noStrike" kern="0" cap="none" spc="0" normalizeH="0" baseline="0" noProof="0" dirty="0">
                <a:ln>
                  <a:noFill/>
                </a:ln>
                <a:solidFill>
                  <a:prstClr val="black"/>
                </a:solidFill>
                <a:effectLst/>
                <a:uLnTx/>
                <a:uFillTx/>
              </a:rPr>
              <a:t>はスマートフォンの略称です</a:t>
            </a:r>
          </a:p>
        </p:txBody>
      </p:sp>
      <p:sp>
        <p:nvSpPr>
          <p:cNvPr id="14" name="フローチャート: 端子 13">
            <a:extLst>
              <a:ext uri="{FF2B5EF4-FFF2-40B4-BE49-F238E27FC236}">
                <a16:creationId xmlns:a16="http://schemas.microsoft.com/office/drawing/2014/main" id="{7462C974-767A-FC4D-BB7F-30D9BAF4CC2F}"/>
              </a:ext>
            </a:extLst>
          </p:cNvPr>
          <p:cNvSpPr/>
          <p:nvPr/>
        </p:nvSpPr>
        <p:spPr>
          <a:xfrm>
            <a:off x="1487488" y="4223143"/>
            <a:ext cx="2204093" cy="370490"/>
          </a:xfrm>
          <a:prstGeom prst="flowChartTerminator">
            <a:avLst/>
          </a:prstGeom>
          <a:solidFill>
            <a:srgbClr val="FFCCC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5" name="テキスト ボックス 14">
            <a:extLst>
              <a:ext uri="{FF2B5EF4-FFF2-40B4-BE49-F238E27FC236}">
                <a16:creationId xmlns:a16="http://schemas.microsoft.com/office/drawing/2014/main" id="{50E86D9D-678F-AF4C-8510-7FC4B3F7991E}"/>
              </a:ext>
            </a:extLst>
          </p:cNvPr>
          <p:cNvSpPr txBox="1"/>
          <p:nvPr/>
        </p:nvSpPr>
        <p:spPr>
          <a:xfrm>
            <a:off x="1603349" y="4263310"/>
            <a:ext cx="2049561"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000000"/>
                </a:solidFill>
                <a:effectLst/>
                <a:uLnTx/>
                <a:uFillTx/>
              </a:rPr>
              <a:t>制作費無償プラン</a:t>
            </a:r>
          </a:p>
        </p:txBody>
      </p:sp>
    </p:spTree>
    <p:extLst>
      <p:ext uri="{BB962C8B-B14F-4D97-AF65-F5344CB8AC3E}">
        <p14:creationId xmlns:p14="http://schemas.microsoft.com/office/powerpoint/2010/main" val="25919401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スペック詳細</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graphicFrame>
        <p:nvGraphicFramePr>
          <p:cNvPr id="4" name="表 3"/>
          <p:cNvGraphicFramePr>
            <a:graphicFrameLocks noGrp="1"/>
          </p:cNvGraphicFramePr>
          <p:nvPr>
            <p:extLst>
              <p:ext uri="{D42A27DB-BD31-4B8C-83A1-F6EECF244321}">
                <p14:modId xmlns:p14="http://schemas.microsoft.com/office/powerpoint/2010/main" val="138120940"/>
              </p:ext>
            </p:extLst>
          </p:nvPr>
        </p:nvGraphicFramePr>
        <p:xfrm>
          <a:off x="479376" y="764705"/>
          <a:ext cx="10873208" cy="5952203"/>
        </p:xfrm>
        <a:graphic>
          <a:graphicData uri="http://schemas.openxmlformats.org/drawingml/2006/table">
            <a:tbl>
              <a:tblPr firstRow="1" bandRow="1"/>
              <a:tblGrid>
                <a:gridCol w="1604244">
                  <a:extLst>
                    <a:ext uri="{9D8B030D-6E8A-4147-A177-3AD203B41FA5}">
                      <a16:colId xmlns:a16="http://schemas.microsoft.com/office/drawing/2014/main" val="20000"/>
                    </a:ext>
                  </a:extLst>
                </a:gridCol>
                <a:gridCol w="9268964">
                  <a:extLst>
                    <a:ext uri="{9D8B030D-6E8A-4147-A177-3AD203B41FA5}">
                      <a16:colId xmlns:a16="http://schemas.microsoft.com/office/drawing/2014/main" val="20001"/>
                    </a:ext>
                  </a:extLst>
                </a:gridCol>
              </a:tblGrid>
              <a:tr h="23328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メイリオ"/>
                          <a:ea typeface="メイリオ"/>
                          <a:cs typeface="Meiryo UI" pitchFamily="50" charset="-128"/>
                        </a:rPr>
                        <a:t>企画ページへの誘導枠</a:t>
                      </a:r>
                      <a:endParaRPr kumimoji="1" lang="en-US" altLang="ja-JP" sz="9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ブランドパネル</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 </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スマートフォン関連商品（詳細は</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P8</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参照）　</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722869">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メイリオ"/>
                          <a:ea typeface="メイリオ"/>
                          <a:cs typeface="Meiryo UI" pitchFamily="50" charset="-128"/>
                        </a:rPr>
                        <a:t>企画ページ</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・掲載場所：</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Yahoo! JAPAN PR</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企画 広告主様専用ページ</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indent="0">
                        <a:buNone/>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・デバイス：スマートフォン</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・更新：掲載期間内における途中更新はお受けできません</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・二次利用：不可</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3"/>
                  </a:ext>
                </a:extLst>
              </a:tr>
              <a:tr h="722869">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メイリオ"/>
                          <a:ea typeface="メイリオ"/>
                          <a:cs typeface="Meiryo UI" pitchFamily="50" charset="-128"/>
                        </a:rPr>
                        <a:t>契約分類</a:t>
                      </a:r>
                      <a:endParaRPr kumimoji="1" lang="en-US" altLang="ja-JP" sz="9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700" b="0" i="0" dirty="0">
                          <a:solidFill>
                            <a:schemeClr val="bg1"/>
                          </a:solidFill>
                          <a:latin typeface="メイリオ"/>
                          <a:ea typeface="メイリオ"/>
                          <a:cs typeface="Meiryo UI" pitchFamily="50" charset="-128"/>
                        </a:rPr>
                        <a:t>※</a:t>
                      </a:r>
                      <a:r>
                        <a:rPr kumimoji="1" lang="ja-JP" altLang="en-US" sz="700" b="0" i="0" dirty="0">
                          <a:solidFill>
                            <a:schemeClr val="bg1"/>
                          </a:solidFill>
                          <a:latin typeface="メイリオ"/>
                          <a:ea typeface="メイリオ"/>
                          <a:cs typeface="Meiryo UI" pitchFamily="50" charset="-128"/>
                        </a:rPr>
                        <a:t>お申し込み時に選択</a:t>
                      </a:r>
                      <a:endParaRPr kumimoji="1" lang="en-US" altLang="ja-JP" sz="7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■企画ページの制作・掲載</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①契約分類：制作</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掲載</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②契約サービス：</a:t>
                      </a:r>
                      <a:r>
                        <a:rPr kumimoji="1" lang="ja-JP" altLang="ja-JP" sz="1100" kern="1200" dirty="0">
                          <a:solidFill>
                            <a:schemeClr val="tx1">
                              <a:lumMod val="65000"/>
                              <a:lumOff val="35000"/>
                            </a:schemeClr>
                          </a:solidFill>
                          <a:latin typeface="メイリオ"/>
                          <a:ea typeface="メイリオ"/>
                          <a:cs typeface="+mn-cs"/>
                        </a:rPr>
                        <a:t>【制作</a:t>
                      </a:r>
                      <a:r>
                        <a:rPr kumimoji="1" lang="en-US" altLang="ja-JP" sz="1100" kern="1200" dirty="0">
                          <a:solidFill>
                            <a:schemeClr val="tx1">
                              <a:lumMod val="65000"/>
                              <a:lumOff val="35000"/>
                            </a:schemeClr>
                          </a:solidFill>
                          <a:latin typeface="メイリオ"/>
                          <a:ea typeface="メイリオ"/>
                          <a:cs typeface="+mn-cs"/>
                        </a:rPr>
                        <a:t>+</a:t>
                      </a:r>
                      <a:r>
                        <a:rPr kumimoji="1" lang="ja-JP" altLang="ja-JP" sz="1100" kern="1200" dirty="0">
                          <a:solidFill>
                            <a:schemeClr val="tx1">
                              <a:lumMod val="65000"/>
                              <a:lumOff val="35000"/>
                            </a:schemeClr>
                          </a:solidFill>
                          <a:latin typeface="メイリオ"/>
                          <a:ea typeface="メイリオ"/>
                          <a:cs typeface="+mn-cs"/>
                        </a:rPr>
                        <a:t>掲載】</a:t>
                      </a:r>
                      <a:r>
                        <a:rPr kumimoji="1" lang="en-US" altLang="ja-JP" sz="1100" kern="1200" dirty="0">
                          <a:solidFill>
                            <a:schemeClr val="tx1">
                              <a:lumMod val="65000"/>
                              <a:lumOff val="35000"/>
                            </a:schemeClr>
                          </a:solidFill>
                          <a:latin typeface="メイリオ"/>
                          <a:ea typeface="メイリオ"/>
                          <a:cs typeface="+mn-cs"/>
                        </a:rPr>
                        <a:t>Yahoo! JAPAN</a:t>
                      </a:r>
                      <a:r>
                        <a:rPr kumimoji="1" lang="ja-JP" altLang="ja-JP" sz="1100" kern="1200" dirty="0">
                          <a:solidFill>
                            <a:schemeClr val="tx1">
                              <a:lumMod val="65000"/>
                              <a:lumOff val="35000"/>
                            </a:schemeClr>
                          </a:solidFill>
                          <a:latin typeface="メイリオ"/>
                          <a:ea typeface="メイリオ"/>
                          <a:cs typeface="+mn-cs"/>
                        </a:rPr>
                        <a:t>　トップページクリエイティブ企画</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③契約サービス詳細：</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Yahoo! JAPAN</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　トップページカスタマイズ企画　ライト版　制作・掲載費</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23328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dirty="0">
                          <a:solidFill>
                            <a:schemeClr val="bg1"/>
                          </a:solidFill>
                          <a:latin typeface="メイリオ"/>
                          <a:ea typeface="メイリオ"/>
                        </a:rPr>
                        <a:t>掲載期間</a:t>
                      </a:r>
                      <a:endParaRPr kumimoji="1" lang="ja-JP" altLang="en-US" sz="9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対象広告（誘導用広告）の掲載期間に準ずる、かつ最大</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2</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週間</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平日開始</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5"/>
                  </a:ext>
                </a:extLst>
              </a:tr>
              <a:tr h="98991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メイリオ"/>
                          <a:ea typeface="メイリオ"/>
                          <a:cs typeface="Meiryo UI" pitchFamily="50" charset="-128"/>
                        </a:rPr>
                        <a:t>料金</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■誘導広告</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料金は</a:t>
                      </a:r>
                      <a:r>
                        <a:rPr kumimoji="1" lang="en-US" altLang="ja-JP" sz="1100" kern="1200" noProof="0" dirty="0">
                          <a:solidFill>
                            <a:schemeClr val="tx1">
                              <a:lumMod val="65000"/>
                              <a:lumOff val="35000"/>
                            </a:schemeClr>
                          </a:solidFill>
                          <a:latin typeface="メイリオ"/>
                          <a:ea typeface="メイリオ"/>
                          <a:cs typeface="メイリオ" panose="020B0604030504040204" pitchFamily="50" charset="-128"/>
                        </a:rPr>
                        <a:t>P8</a:t>
                      </a: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参照／</a:t>
                      </a:r>
                      <a:r>
                        <a:rPr kumimoji="1" lang="en-US" altLang="ja-JP" sz="1100" kern="1200" noProof="0" dirty="0">
                          <a:solidFill>
                            <a:schemeClr val="tx1">
                              <a:lumMod val="65000"/>
                              <a:lumOff val="35000"/>
                            </a:schemeClr>
                          </a:solidFill>
                          <a:latin typeface="メイリオ"/>
                          <a:ea typeface="メイリオ"/>
                          <a:cs typeface="メイリオ" panose="020B0604030504040204" pitchFamily="50" charset="-128"/>
                        </a:rPr>
                        <a:t>Yahoo!</a:t>
                      </a: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ディスプレイ広告の広告管理ツールからお申し込み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■制作・掲載費</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料金は</a:t>
                      </a:r>
                      <a:r>
                        <a:rPr kumimoji="1" lang="en-US" altLang="ja-JP" sz="1100" kern="1200" noProof="0" dirty="0">
                          <a:solidFill>
                            <a:schemeClr val="tx1">
                              <a:lumMod val="65000"/>
                              <a:lumOff val="35000"/>
                            </a:schemeClr>
                          </a:solidFill>
                          <a:latin typeface="メイリオ"/>
                          <a:ea typeface="メイリオ"/>
                          <a:cs typeface="メイリオ" panose="020B0604030504040204" pitchFamily="50" charset="-128"/>
                        </a:rPr>
                        <a:t>P8</a:t>
                      </a: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参照／事前見積もり：不要／共通のフォームからお申し込み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rPr>
                        <a:t>※</a:t>
                      </a:r>
                      <a:r>
                        <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rPr>
                        <a:t>企画内容によって、別途費用が発生する場合があります</a:t>
                      </a:r>
                      <a:endPar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rPr>
                        <a:t>※</a:t>
                      </a:r>
                      <a:r>
                        <a:rPr kumimoji="1" lang="ja-JP" altLang="en-US" sz="900" kern="1200" noProof="0" dirty="0">
                          <a:solidFill>
                            <a:srgbClr val="FF0000"/>
                          </a:solidFill>
                          <a:latin typeface="メイリオ"/>
                          <a:ea typeface="メイリオ"/>
                          <a:cs typeface="メイリオ" panose="020B0604030504040204" pitchFamily="50" charset="-128"/>
                        </a:rPr>
                        <a:t>制作費無償プランの場合も、関連約款に同意いただく必要があるため</a:t>
                      </a:r>
                      <a:r>
                        <a:rPr kumimoji="1" lang="en-US" altLang="ja-JP" sz="900" kern="1200" noProof="0" dirty="0">
                          <a:solidFill>
                            <a:srgbClr val="FF0000"/>
                          </a:solidFill>
                          <a:latin typeface="メイリオ"/>
                          <a:ea typeface="メイリオ"/>
                          <a:cs typeface="メイリオ" panose="020B0604030504040204" pitchFamily="50" charset="-128"/>
                        </a:rPr>
                        <a:t>0</a:t>
                      </a:r>
                      <a:r>
                        <a:rPr kumimoji="1" lang="ja-JP" altLang="en-US" sz="900" kern="1200" noProof="0" dirty="0">
                          <a:solidFill>
                            <a:srgbClr val="FF0000"/>
                          </a:solidFill>
                          <a:latin typeface="メイリオ"/>
                          <a:ea typeface="メイリオ"/>
                          <a:cs typeface="メイリオ" panose="020B0604030504040204" pitchFamily="50" charset="-128"/>
                        </a:rPr>
                        <a:t>円でお申し込みいただきます</a:t>
                      </a:r>
                      <a:endParaRPr kumimoji="1" lang="en-US" altLang="ja-JP" sz="900" kern="1200" noProof="0" dirty="0">
                        <a:solidFill>
                          <a:srgbClr val="FF0000"/>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90090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メイリオ"/>
                          <a:ea typeface="メイリオ"/>
                          <a:cs typeface="Meiryo UI" pitchFamily="50" charset="-128"/>
                        </a:rPr>
                        <a:t>お申し込み</a:t>
                      </a:r>
                      <a:endParaRPr kumimoji="1" lang="en-US" altLang="ja-JP" sz="9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メイリオ"/>
                          <a:ea typeface="メイリオ"/>
                          <a:cs typeface="Meiryo UI" pitchFamily="50" charset="-128"/>
                        </a:rPr>
                        <a:t>期限</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原則として、掲載開始の</a:t>
                      </a:r>
                      <a:r>
                        <a:rPr kumimoji="1" lang="en-US" altLang="ja-JP" sz="1100" kern="1200" noProof="0" dirty="0">
                          <a:solidFill>
                            <a:schemeClr val="tx1">
                              <a:lumMod val="65000"/>
                              <a:lumOff val="35000"/>
                            </a:schemeClr>
                          </a:solidFill>
                          <a:latin typeface="メイリオ"/>
                          <a:ea typeface="メイリオ"/>
                          <a:cs typeface="メイリオ" panose="020B0604030504040204" pitchFamily="50" charset="-128"/>
                        </a:rPr>
                        <a:t>10</a:t>
                      </a: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営業日前までにお申し込みください</a:t>
                      </a:r>
                      <a:endParaRPr kumimoji="1" lang="en-US" altLang="ja-JP" sz="1100" kern="1200" noProof="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rPr>
                        <a:t>※</a:t>
                      </a:r>
                      <a:r>
                        <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rPr>
                        <a:t>制作に必要な入稿素材が全てそろっている状態でのお申込み期限となります。</a:t>
                      </a:r>
                      <a:endPar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rPr>
                        <a:t>※</a:t>
                      </a:r>
                      <a:r>
                        <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rPr>
                        <a:t>入稿素材に不備等あった場合、掲載開始日の変更をお願いする場合がございます。</a:t>
                      </a:r>
                      <a:endPar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rPr>
                        <a:t>※</a:t>
                      </a:r>
                      <a:r>
                        <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rPr>
                        <a:t>詳細に関しては実施フロー、入稿ガイドラインをご確認ください。</a:t>
                      </a:r>
                      <a:endPar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rPr>
                        <a:t>※</a:t>
                      </a:r>
                      <a:r>
                        <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rPr>
                        <a:t>所定の方法によるお申し込み契約の成立後はキャンセルは不可となります</a:t>
                      </a:r>
                      <a:endPar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rPr>
                        <a:t>※</a:t>
                      </a:r>
                      <a:r>
                        <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rPr>
                        <a:t>お申し込み時に掲載期間が未決定の場合は、別途、掲載開始日の</a:t>
                      </a:r>
                      <a:r>
                        <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rPr>
                        <a:t>5</a:t>
                      </a:r>
                      <a:r>
                        <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rPr>
                        <a:t>営業日前までに掲載期間のご連絡をメールでいただきます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7"/>
                  </a:ext>
                </a:extLst>
              </a:tr>
              <a:tr h="604182">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ja-JP" sz="900" b="0" i="0" kern="1200" dirty="0">
                          <a:solidFill>
                            <a:schemeClr val="bg1"/>
                          </a:solidFill>
                          <a:latin typeface="メイリオ"/>
                          <a:ea typeface="メイリオ"/>
                          <a:cs typeface="Meiryo UI" pitchFamily="50" charset="-128"/>
                        </a:rPr>
                        <a:t>誘導用広告をキャンセルされる場合について</a:t>
                      </a:r>
                      <a:endParaRPr kumimoji="1" lang="ja-JP" altLang="en-US" sz="900" b="0" i="0" kern="120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ja-JP" sz="1100" kern="1200" dirty="0">
                          <a:solidFill>
                            <a:schemeClr val="tx1">
                              <a:lumMod val="65000"/>
                              <a:lumOff val="35000"/>
                            </a:schemeClr>
                          </a:solidFill>
                          <a:latin typeface="メイリオ"/>
                          <a:ea typeface="メイリオ"/>
                          <a:cs typeface="メイリオ" panose="020B0604030504040204" pitchFamily="50" charset="-128"/>
                        </a:rPr>
                        <a:t>制作費無償プランの場合であっても、ヤフーが特別に定める場合をのぞきヤフーが指定する制作費実費をお支払いいただきます。</a:t>
                      </a:r>
                      <a:b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br>
                      <a:r>
                        <a:rPr kumimoji="1" lang="ja-JP" altLang="ja-JP" sz="1100" kern="1200" dirty="0">
                          <a:solidFill>
                            <a:schemeClr val="tx1">
                              <a:lumMod val="65000"/>
                              <a:lumOff val="35000"/>
                            </a:schemeClr>
                          </a:solidFill>
                          <a:latin typeface="メイリオ"/>
                          <a:ea typeface="メイリオ"/>
                          <a:cs typeface="メイリオ" panose="020B0604030504040204" pitchFamily="50" charset="-128"/>
                        </a:rPr>
                        <a:t>なお、キャンセル連絡を受け付けた時点までに対応した制作物を納品いたします。具体的な金額は、ヤフー営業担当にご確認ください。</a:t>
                      </a:r>
                      <a:b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b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 </a:t>
                      </a:r>
                      <a:r>
                        <a:rPr kumimoji="1" lang="ja-JP" altLang="ja-JP" sz="1100" kern="1200" dirty="0">
                          <a:solidFill>
                            <a:schemeClr val="tx1">
                              <a:lumMod val="65000"/>
                              <a:lumOff val="35000"/>
                            </a:schemeClr>
                          </a:solidFill>
                          <a:latin typeface="メイリオ"/>
                          <a:ea typeface="メイリオ"/>
                          <a:cs typeface="メイリオ" panose="020B0604030504040204" pitchFamily="50" charset="-128"/>
                        </a:rPr>
                        <a:t>また、誘導用広告のキャンセル料については、広告取扱基本規定【別紙１】に従います。</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広告取扱基本規定：</a:t>
                      </a:r>
                      <a:r>
                        <a:rPr kumimoji="1" lang="en-US" altLang="ja-JP" sz="1100" kern="1200" noProof="0" dirty="0">
                          <a:solidFill>
                            <a:schemeClr val="tx1">
                              <a:lumMod val="65000"/>
                              <a:lumOff val="35000"/>
                            </a:schemeClr>
                          </a:solidFill>
                          <a:latin typeface="メイリオ"/>
                          <a:ea typeface="メイリオ"/>
                          <a:cs typeface="メイリオ" panose="020B0604030504040204" pitchFamily="50" charset="-128"/>
                        </a:rPr>
                        <a:t>https://marketing.yahoo.co.jp/guidelines/terms.html</a:t>
                      </a:r>
                      <a:endPar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3281903614"/>
                  </a:ext>
                </a:extLst>
              </a:tr>
              <a:tr h="23328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dirty="0">
                          <a:solidFill>
                            <a:schemeClr val="bg1"/>
                          </a:solidFill>
                          <a:latin typeface="+mn-lt"/>
                          <a:ea typeface="+mn-ea"/>
                        </a:rPr>
                        <a:t>有効期限</a:t>
                      </a:r>
                      <a:endParaRPr kumimoji="1" lang="ja-JP" altLang="en-US" sz="9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2022</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年</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12</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月</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29</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日掲載終了分</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55967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メイリオ"/>
                          <a:ea typeface="メイリオ"/>
                          <a:cs typeface="Meiryo UI" pitchFamily="50" charset="-128"/>
                        </a:rPr>
                        <a:t>レポート項目</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■誘導広告：</a:t>
                      </a:r>
                      <a:r>
                        <a:rPr kumimoji="1" lang="en-US" altLang="ja-JP" sz="1100" kern="1200" noProof="0" dirty="0">
                          <a:solidFill>
                            <a:schemeClr val="tx1">
                              <a:lumMod val="65000"/>
                              <a:lumOff val="35000"/>
                            </a:schemeClr>
                          </a:solidFill>
                          <a:latin typeface="メイリオ"/>
                          <a:ea typeface="メイリオ"/>
                          <a:cs typeface="メイリオ" panose="020B0604030504040204" pitchFamily="50" charset="-128"/>
                        </a:rPr>
                        <a:t>imps</a:t>
                      </a: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数、クリック数、クリック率</a:t>
                      </a:r>
                      <a:endParaRPr kumimoji="1" lang="en-US" altLang="ja-JP" sz="1100" kern="1200" noProof="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■企画ページ：</a:t>
                      </a:r>
                      <a:r>
                        <a:rPr kumimoji="1" lang="en-US" altLang="ja-JP" sz="1100" kern="1200" noProof="0" dirty="0">
                          <a:solidFill>
                            <a:schemeClr val="tx1">
                              <a:lumMod val="65000"/>
                              <a:lumOff val="35000"/>
                            </a:schemeClr>
                          </a:solidFill>
                          <a:latin typeface="メイリオ"/>
                          <a:ea typeface="メイリオ"/>
                          <a:cs typeface="メイリオ" panose="020B0604030504040204" pitchFamily="50" charset="-128"/>
                        </a:rPr>
                        <a:t>PV</a:t>
                      </a:r>
                      <a:r>
                        <a:rPr kumimoji="1" lang="ja-JP" altLang="en-US" sz="1100" kern="1200" noProof="0" dirty="0" err="1">
                          <a:solidFill>
                            <a:schemeClr val="tx1">
                              <a:lumMod val="65000"/>
                              <a:lumOff val="35000"/>
                            </a:schemeClr>
                          </a:solidFill>
                          <a:latin typeface="メイリオ"/>
                          <a:ea typeface="メイリオ"/>
                          <a:cs typeface="メイリオ" panose="020B0604030504040204" pitchFamily="50" charset="-128"/>
                        </a:rPr>
                        <a:t>、</a:t>
                      </a: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着地ページへの遷移数、</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アンケート（任意で実施可能）</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掲載終了から</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2</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週間程度でご提出いたします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3120150108"/>
                  </a:ext>
                </a:extLst>
              </a:tr>
              <a:tr h="488363">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メイリオ"/>
                          <a:ea typeface="メイリオ"/>
                          <a:cs typeface="Meiryo UI" pitchFamily="50" charset="-128"/>
                        </a:rPr>
                        <a:t>備考</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r>
                        <a:rPr kumimoji="1" lang="ja-JP" altLang="ja-JP" sz="1100" b="0" u="none" strike="noStrike" kern="1200" cap="none" spc="0" normalizeH="0" baseline="0" dirty="0">
                          <a:ln>
                            <a:noFill/>
                          </a:ln>
                          <a:solidFill>
                            <a:schemeClr val="tx1">
                              <a:lumMod val="65000"/>
                              <a:lumOff val="35000"/>
                            </a:schemeClr>
                          </a:solidFill>
                          <a:effectLst/>
                          <a:uLnTx/>
                          <a:uFillTx/>
                          <a:latin typeface="+mn-lt"/>
                          <a:ea typeface="+mn-ea"/>
                          <a:cs typeface="+mn-cs"/>
                        </a:rPr>
                        <a:t>制作・掲載費の申し込みの際に、</a:t>
                      </a:r>
                      <a:r>
                        <a:rPr kumimoji="1" lang="ja-JP" altLang="ja-JP" sz="1100" b="1" u="none" strike="noStrike" kern="1200" cap="none" spc="0" normalizeH="0" baseline="0" dirty="0">
                          <a:ln>
                            <a:noFill/>
                          </a:ln>
                          <a:solidFill>
                            <a:srgbClr val="FF0000"/>
                          </a:solidFill>
                          <a:effectLst/>
                          <a:uLnTx/>
                          <a:uFillTx/>
                          <a:latin typeface="+mn-lt"/>
                          <a:ea typeface="+mn-ea"/>
                          <a:cs typeface="+mn-cs"/>
                        </a:rPr>
                        <a:t>備考欄に</a:t>
                      </a:r>
                      <a:r>
                        <a:rPr kumimoji="1" lang="ja-JP" altLang="en-US" sz="1100" b="1" u="none" strike="noStrike" kern="1200" cap="none" spc="0" normalizeH="0" baseline="0" dirty="0">
                          <a:ln>
                            <a:noFill/>
                          </a:ln>
                          <a:solidFill>
                            <a:srgbClr val="FF0000"/>
                          </a:solidFill>
                          <a:effectLst/>
                          <a:uLnTx/>
                          <a:uFillTx/>
                          <a:latin typeface="+mn-lt"/>
                          <a:ea typeface="+mn-ea"/>
                          <a:cs typeface="+mn-cs"/>
                        </a:rPr>
                        <a:t>アンケート実施の有無と</a:t>
                      </a:r>
                      <a:r>
                        <a:rPr kumimoji="1" lang="ja-JP" altLang="ja-JP" sz="1100" b="1" u="none" strike="noStrike" kern="1200" cap="none" spc="0" normalizeH="0" baseline="0" dirty="0">
                          <a:ln>
                            <a:noFill/>
                          </a:ln>
                          <a:solidFill>
                            <a:srgbClr val="FF0000"/>
                          </a:solidFill>
                          <a:effectLst/>
                          <a:uLnTx/>
                          <a:uFillTx/>
                          <a:latin typeface="+mn-lt"/>
                          <a:ea typeface="+mn-ea"/>
                          <a:cs typeface="+mn-cs"/>
                        </a:rPr>
                        <a:t>予約した誘導用広告の</a:t>
                      </a:r>
                      <a:r>
                        <a:rPr kumimoji="1" lang="ja-JP" altLang="en-US" sz="1100" b="1" u="none" strike="noStrike" kern="1200" cap="none" spc="0" normalizeH="0" baseline="0" dirty="0">
                          <a:ln>
                            <a:noFill/>
                          </a:ln>
                          <a:solidFill>
                            <a:srgbClr val="FF0000"/>
                          </a:solidFill>
                          <a:effectLst/>
                          <a:uLnTx/>
                          <a:uFillTx/>
                          <a:latin typeface="+mn-lt"/>
                          <a:ea typeface="+mn-ea"/>
                          <a:cs typeface="+mn-cs"/>
                        </a:rPr>
                        <a:t>アカウント</a:t>
                      </a:r>
                      <a:r>
                        <a:rPr kumimoji="1" lang="en-US" altLang="ja-JP" sz="1100" b="1" u="none" strike="noStrike" kern="1200" cap="none" spc="0" normalizeH="0" baseline="0" dirty="0">
                          <a:ln>
                            <a:noFill/>
                          </a:ln>
                          <a:solidFill>
                            <a:srgbClr val="FF0000"/>
                          </a:solidFill>
                          <a:effectLst/>
                          <a:uLnTx/>
                          <a:uFillTx/>
                          <a:latin typeface="+mn-lt"/>
                          <a:ea typeface="+mn-ea"/>
                          <a:cs typeface="+mn-cs"/>
                        </a:rPr>
                        <a:t>ID/</a:t>
                      </a:r>
                      <a:r>
                        <a:rPr kumimoji="1" lang="ja-JP" altLang="ja-JP" sz="1100" b="1" u="none" strike="noStrike" kern="1200" cap="none" spc="0" normalizeH="0" baseline="0" dirty="0">
                          <a:ln>
                            <a:noFill/>
                          </a:ln>
                          <a:solidFill>
                            <a:srgbClr val="FF0000"/>
                          </a:solidFill>
                          <a:effectLst/>
                          <a:uLnTx/>
                          <a:uFillTx/>
                          <a:latin typeface="+mn-lt"/>
                          <a:ea typeface="+mn-ea"/>
                          <a:cs typeface="+mn-cs"/>
                        </a:rPr>
                        <a:t>キャンペーン</a:t>
                      </a:r>
                      <a:r>
                        <a:rPr kumimoji="1" lang="en-US" altLang="ja-JP" sz="1100" b="1" u="none" strike="noStrike" kern="1200" cap="none" spc="0" normalizeH="0" baseline="0" dirty="0">
                          <a:ln>
                            <a:noFill/>
                          </a:ln>
                          <a:solidFill>
                            <a:srgbClr val="FF0000"/>
                          </a:solidFill>
                          <a:effectLst/>
                          <a:uLnTx/>
                          <a:uFillTx/>
                          <a:latin typeface="+mn-lt"/>
                          <a:ea typeface="+mn-ea"/>
                          <a:cs typeface="+mn-cs"/>
                        </a:rPr>
                        <a:t>ID/</a:t>
                      </a:r>
                      <a:r>
                        <a:rPr kumimoji="1" lang="ja-JP" altLang="ja-JP" sz="1100" b="1" u="none" strike="noStrike" kern="1200" cap="none" spc="0" normalizeH="0" baseline="0" dirty="0">
                          <a:ln>
                            <a:noFill/>
                          </a:ln>
                          <a:solidFill>
                            <a:srgbClr val="FF0000"/>
                          </a:solidFill>
                          <a:effectLst/>
                          <a:uLnTx/>
                          <a:uFillTx/>
                          <a:latin typeface="+mn-lt"/>
                          <a:ea typeface="+mn-ea"/>
                          <a:cs typeface="+mn-cs"/>
                        </a:rPr>
                        <a:t>金額を記載してください</a:t>
                      </a:r>
                    </a:p>
                    <a:p>
                      <a:r>
                        <a:rPr kumimoji="1" lang="ja-JP" altLang="ja-JP" sz="900" b="0" u="none" strike="noStrike" kern="1200" cap="none" spc="0" normalizeH="0" baseline="0" dirty="0">
                          <a:ln>
                            <a:noFill/>
                          </a:ln>
                          <a:solidFill>
                            <a:schemeClr val="tx1">
                              <a:lumMod val="65000"/>
                              <a:lumOff val="35000"/>
                            </a:schemeClr>
                          </a:solidFill>
                          <a:effectLst/>
                          <a:uLnTx/>
                          <a:uFillTx/>
                          <a:latin typeface="+mn-lt"/>
                          <a:ea typeface="+mn-ea"/>
                          <a:cs typeface="+mn-cs"/>
                        </a:rPr>
                        <a:t>※お申し込み時に掲載期間が未決定の場合は、別途、掲載開始日の</a:t>
                      </a:r>
                      <a:r>
                        <a:rPr kumimoji="1" lang="en-US" altLang="ja-JP" sz="900" b="0" u="none" strike="noStrike" kern="1200" cap="none" spc="0" normalizeH="0" baseline="0" dirty="0">
                          <a:ln>
                            <a:noFill/>
                          </a:ln>
                          <a:solidFill>
                            <a:schemeClr val="tx1">
                              <a:lumMod val="65000"/>
                              <a:lumOff val="35000"/>
                            </a:schemeClr>
                          </a:solidFill>
                          <a:effectLst/>
                          <a:uLnTx/>
                          <a:uFillTx/>
                          <a:latin typeface="+mn-lt"/>
                          <a:ea typeface="+mn-ea"/>
                          <a:cs typeface="+mn-cs"/>
                        </a:rPr>
                        <a:t>5</a:t>
                      </a:r>
                      <a:r>
                        <a:rPr kumimoji="1" lang="ja-JP" altLang="ja-JP" sz="900" b="0" u="none" strike="noStrike" kern="1200" cap="none" spc="0" normalizeH="0" baseline="0" dirty="0">
                          <a:ln>
                            <a:noFill/>
                          </a:ln>
                          <a:solidFill>
                            <a:schemeClr val="tx1">
                              <a:lumMod val="65000"/>
                              <a:lumOff val="35000"/>
                            </a:schemeClr>
                          </a:solidFill>
                          <a:effectLst/>
                          <a:uLnTx/>
                          <a:uFillTx/>
                          <a:latin typeface="+mn-lt"/>
                          <a:ea typeface="+mn-ea"/>
                          <a:cs typeface="+mn-cs"/>
                        </a:rPr>
                        <a:t>営業日前までに予約した誘導用広告の</a:t>
                      </a:r>
                      <a:r>
                        <a:rPr kumimoji="1" lang="ja-JP" altLang="en-US" sz="9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アカウント</a:t>
                      </a:r>
                      <a:r>
                        <a:rPr kumimoji="1" lang="en-US" altLang="ja-JP" sz="9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ID/</a:t>
                      </a:r>
                      <a:r>
                        <a:rPr kumimoji="1" lang="ja-JP" altLang="ja-JP" sz="900" b="0" u="none" strike="noStrike" kern="1200" cap="none" spc="0" normalizeH="0" baseline="0" dirty="0">
                          <a:ln>
                            <a:noFill/>
                          </a:ln>
                          <a:solidFill>
                            <a:schemeClr val="tx1">
                              <a:lumMod val="65000"/>
                              <a:lumOff val="35000"/>
                            </a:schemeClr>
                          </a:solidFill>
                          <a:effectLst/>
                          <a:uLnTx/>
                          <a:uFillTx/>
                          <a:latin typeface="+mn-lt"/>
                          <a:ea typeface="+mn-ea"/>
                          <a:cs typeface="+mn-cs"/>
                        </a:rPr>
                        <a:t>キャンペーン</a:t>
                      </a:r>
                      <a:r>
                        <a:rPr kumimoji="1" lang="en-US" altLang="ja-JP" sz="900" b="0" u="none" strike="noStrike" kern="1200" cap="none" spc="0" normalizeH="0" baseline="0" dirty="0">
                          <a:ln>
                            <a:noFill/>
                          </a:ln>
                          <a:solidFill>
                            <a:schemeClr val="tx1">
                              <a:lumMod val="65000"/>
                              <a:lumOff val="35000"/>
                            </a:schemeClr>
                          </a:solidFill>
                          <a:effectLst/>
                          <a:uLnTx/>
                          <a:uFillTx/>
                          <a:latin typeface="+mn-lt"/>
                          <a:ea typeface="+mn-ea"/>
                          <a:cs typeface="+mn-cs"/>
                        </a:rPr>
                        <a:t>ID/</a:t>
                      </a:r>
                      <a:r>
                        <a:rPr kumimoji="1" lang="ja-JP" altLang="ja-JP" sz="900" b="0" u="none" strike="noStrike" kern="1200" cap="none" spc="0" normalizeH="0" baseline="0" dirty="0">
                          <a:ln>
                            <a:noFill/>
                          </a:ln>
                          <a:solidFill>
                            <a:schemeClr val="tx1">
                              <a:lumMod val="65000"/>
                              <a:lumOff val="35000"/>
                            </a:schemeClr>
                          </a:solidFill>
                          <a:effectLst/>
                          <a:uLnTx/>
                          <a:uFillTx/>
                          <a:latin typeface="+mn-lt"/>
                          <a:ea typeface="+mn-ea"/>
                          <a:cs typeface="+mn-cs"/>
                        </a:rPr>
                        <a:t>金額をメールでご連絡ください</a:t>
                      </a:r>
                      <a:endParaRPr lang="ja-JP" altLang="en-US" sz="900" dirty="0">
                        <a:solidFill>
                          <a:schemeClr val="tx1">
                            <a:lumMod val="65000"/>
                            <a:lumOff val="35000"/>
                          </a:schemeClr>
                        </a:solidFill>
                        <a:latin typeface="+mn-lt"/>
                        <a:ea typeface="+mn-ea"/>
                        <a:cs typeface="Meiryo UI"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4175217427"/>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6909</TotalTime>
  <Words>5523</Words>
  <Application>Microsoft Office PowerPoint</Application>
  <PresentationFormat>ワイド画面</PresentationFormat>
  <Paragraphs>674</Paragraphs>
  <Slides>26</Slides>
  <Notes>10</Notes>
  <HiddenSlides>0</HiddenSlides>
  <MMClips>12</MMClips>
  <ScaleCrop>false</ScaleCrop>
  <HeadingPairs>
    <vt:vector size="6" baseType="variant">
      <vt:variant>
        <vt:lpstr>使用されているフォント</vt:lpstr>
      </vt:variant>
      <vt:variant>
        <vt:i4>6</vt:i4>
      </vt:variant>
      <vt:variant>
        <vt:lpstr>テーマ</vt:lpstr>
      </vt:variant>
      <vt:variant>
        <vt:i4>3</vt:i4>
      </vt:variant>
      <vt:variant>
        <vt:lpstr>スライド タイトル</vt:lpstr>
      </vt:variant>
      <vt:variant>
        <vt:i4>26</vt:i4>
      </vt:variant>
    </vt:vector>
  </HeadingPairs>
  <TitlesOfParts>
    <vt:vector size="35" baseType="lpstr">
      <vt:lpstr>NotoSansJP</vt:lpstr>
      <vt:lpstr>Arial</vt:lpstr>
      <vt:lpstr>Calibri</vt:lpstr>
      <vt:lpstr>Wingdings</vt:lpstr>
      <vt:lpstr>メイリオ</vt:lpstr>
      <vt:lpstr>メイリオ</vt:lpstr>
      <vt:lpstr>表紙</vt:lpstr>
      <vt:lpstr>中表紙と裏表紙</vt:lpstr>
      <vt:lpstr>コンテンツページ</vt:lpstr>
      <vt:lpstr>Yahoo!広告 ディスプレイ広告（予約型）クリエイティブ企画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宮崎 佐津紀</cp:lastModifiedBy>
  <cp:revision>298</cp:revision>
  <dcterms:created xsi:type="dcterms:W3CDTF">2020-02-26T07:28:11Z</dcterms:created>
  <dcterms:modified xsi:type="dcterms:W3CDTF">2022-10-26T02:00:37Z</dcterms:modified>
</cp:coreProperties>
</file>