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1"/>
  </p:notesMasterIdLst>
  <p:sldIdLst>
    <p:sldId id="316" r:id="rId4"/>
    <p:sldId id="342" r:id="rId5"/>
    <p:sldId id="369" r:id="rId6"/>
    <p:sldId id="371" r:id="rId7"/>
    <p:sldId id="370" r:id="rId8"/>
    <p:sldId id="372" r:id="rId9"/>
    <p:sldId id="374" r:id="rId10"/>
    <p:sldId id="360" r:id="rId11"/>
    <p:sldId id="361" r:id="rId12"/>
    <p:sldId id="362" r:id="rId13"/>
    <p:sldId id="365" r:id="rId14"/>
    <p:sldId id="378" r:id="rId15"/>
    <p:sldId id="379" r:id="rId16"/>
    <p:sldId id="366" r:id="rId17"/>
    <p:sldId id="375" r:id="rId18"/>
    <p:sldId id="376" r:id="rId19"/>
    <p:sldId id="377" r:id="rId20"/>
    <p:sldId id="368" r:id="rId21"/>
    <p:sldId id="349" r:id="rId22"/>
    <p:sldId id="380" r:id="rId23"/>
    <p:sldId id="381" r:id="rId24"/>
    <p:sldId id="353" r:id="rId25"/>
    <p:sldId id="386" r:id="rId26"/>
    <p:sldId id="352" r:id="rId27"/>
    <p:sldId id="356" r:id="rId28"/>
    <p:sldId id="387" r:id="rId29"/>
    <p:sldId id="312"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F9F9F9"/>
    <a:srgbClr val="FDFDFD"/>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80" autoAdjust="0"/>
    <p:restoredTop sz="83676" autoAdjust="0"/>
  </p:normalViewPr>
  <p:slideViewPr>
    <p:cSldViewPr>
      <p:cViewPr varScale="1">
        <p:scale>
          <a:sx n="56" d="100"/>
          <a:sy n="56" d="100"/>
        </p:scale>
        <p:origin x="80" y="332"/>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2022/8/1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461223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530053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693515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3</a:t>
            </a:fld>
            <a:endParaRPr kumimoji="1" lang="ja-JP" altLang="en-US"/>
          </a:p>
        </p:txBody>
      </p:sp>
    </p:spTree>
    <p:extLst>
      <p:ext uri="{BB962C8B-B14F-4D97-AF65-F5344CB8AC3E}">
        <p14:creationId xmlns:p14="http://schemas.microsoft.com/office/powerpoint/2010/main" val="2554194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6</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98821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691495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16</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17</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a:t>
            </a:r>
            <a:r>
              <a:rPr lang="en" altLang="ja-JP" sz="800" baseline="0" dirty="0">
                <a:solidFill>
                  <a:schemeClr val="accent2"/>
                </a:solidFill>
              </a:rPr>
              <a:t>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media" Target="../media/media7.mp4"/><Relationship Id="rId7" Type="http://schemas.openxmlformats.org/officeDocument/2006/relationships/slideLayout" Target="../slideLayouts/slideLayout2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8.mp4"/><Relationship Id="rId5" Type="http://schemas.microsoft.com/office/2007/relationships/media" Target="../media/media8.mp4"/><Relationship Id="rId10" Type="http://schemas.openxmlformats.org/officeDocument/2006/relationships/image" Target="../media/image27.png"/><Relationship Id="rId4" Type="http://schemas.openxmlformats.org/officeDocument/2006/relationships/video" Target="../media/media7.mp4"/><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62815&amp;o=default#abc" TargetMode="Externa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2.mp4"/><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14.png"/><Relationship Id="rId4" Type="http://schemas.openxmlformats.org/officeDocument/2006/relationships/video" Target="../media/media5.mp4"/><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4.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11" Type="http://schemas.openxmlformats.org/officeDocument/2006/relationships/image" Target="../media/image14.png"/><Relationship Id="rId5" Type="http://schemas.microsoft.com/office/2007/relationships/media" Target="../media/media1.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19.jpg"/></Relationships>
</file>

<file path=ppt/slides/_rels/slide8.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3"/>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トップページカスタマイズ企画　ライト版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5</a:t>
            </a:r>
            <a:r>
              <a:rPr lang="ja-JP" altLang="en-US" sz="1600" dirty="0">
                <a:cs typeface="メイリオ" pitchFamily="50" charset="-128"/>
              </a:rPr>
              <a:t>月</a:t>
            </a:r>
            <a:r>
              <a:rPr lang="en-US" altLang="ja-JP" sz="1600" dirty="0">
                <a:cs typeface="メイリオ" pitchFamily="50" charset="-128"/>
              </a:rPr>
              <a:t>18</a:t>
            </a:r>
            <a:r>
              <a:rPr lang="ja-JP" altLang="en-US" sz="1600" dirty="0">
                <a:cs typeface="メイリオ" pitchFamily="50" charset="-128"/>
              </a:rPr>
              <a:t>日</a:t>
            </a:r>
          </a:p>
        </p:txBody>
      </p:sp>
      <p:sp>
        <p:nvSpPr>
          <p:cNvPr id="6" name="テキスト プレースホルダー 9">
            <a:extLst>
              <a:ext uri="{FF2B5EF4-FFF2-40B4-BE49-F238E27FC236}">
                <a16:creationId xmlns:a16="http://schemas.microsoft.com/office/drawing/2014/main" id="{38F686BE-CEA2-6802-52DB-3CE3CDD9BCDE}"/>
              </a:ext>
            </a:extLst>
          </p:cNvPr>
          <p:cNvSpPr txBox="1">
            <a:spLocks/>
          </p:cNvSpPr>
          <p:nvPr/>
        </p:nvSpPr>
        <p:spPr>
          <a:xfrm>
            <a:off x="3251684" y="4454169"/>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2285939722"/>
              </p:ext>
            </p:extLst>
          </p:nvPr>
        </p:nvGraphicFramePr>
        <p:xfrm>
          <a:off x="479376" y="764705"/>
          <a:ext cx="10873208" cy="5952203"/>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企画ページへの誘導枠</a:t>
                      </a:r>
                      <a:endParaRPr kumimoji="1" lang="en-US" altLang="ja-JP"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228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・更新：掲載期間内における途中更新はお受けできません</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228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契約分類</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700" b="0" i="0" dirty="0">
                          <a:solidFill>
                            <a:schemeClr val="bg1"/>
                          </a:solidFill>
                          <a:latin typeface="メイリオ"/>
                          <a:ea typeface="メイリオ"/>
                          <a:cs typeface="Meiryo UI" pitchFamily="50" charset="-128"/>
                        </a:rPr>
                        <a:t>※</a:t>
                      </a:r>
                      <a:r>
                        <a:rPr kumimoji="1" lang="ja-JP" altLang="en-US" sz="700" b="0" i="0" dirty="0">
                          <a:solidFill>
                            <a:schemeClr val="bg1"/>
                          </a:solidFill>
                          <a:latin typeface="メイリオ"/>
                          <a:ea typeface="メイリオ"/>
                          <a:cs typeface="Meiryo UI" pitchFamily="50" charset="-128"/>
                        </a:rPr>
                        <a:t>お申し込み時に選択</a:t>
                      </a:r>
                      <a:endParaRPr kumimoji="1" lang="en-US" altLang="ja-JP" sz="7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100" kern="1200" dirty="0">
                          <a:solidFill>
                            <a:schemeClr val="tx1">
                              <a:lumMod val="65000"/>
                              <a:lumOff val="35000"/>
                            </a:schemeClr>
                          </a:solidFill>
                          <a:latin typeface="メイリオ"/>
                          <a:ea typeface="メイリオ"/>
                          <a:cs typeface="+mn-cs"/>
                        </a:rPr>
                        <a:t>【制作</a:t>
                      </a:r>
                      <a:r>
                        <a:rPr kumimoji="1" lang="en-US" altLang="ja-JP" sz="1100" kern="1200" dirty="0">
                          <a:solidFill>
                            <a:schemeClr val="tx1">
                              <a:lumMod val="65000"/>
                              <a:lumOff val="35000"/>
                            </a:schemeClr>
                          </a:solidFill>
                          <a:latin typeface="メイリオ"/>
                          <a:ea typeface="メイリオ"/>
                          <a:cs typeface="+mn-cs"/>
                        </a:rPr>
                        <a:t>+</a:t>
                      </a:r>
                      <a:r>
                        <a:rPr kumimoji="1" lang="ja-JP" altLang="ja-JP" sz="1100" kern="1200" dirty="0">
                          <a:solidFill>
                            <a:schemeClr val="tx1">
                              <a:lumMod val="65000"/>
                              <a:lumOff val="35000"/>
                            </a:schemeClr>
                          </a:solidFill>
                          <a:latin typeface="メイリオ"/>
                          <a:ea typeface="メイリオ"/>
                          <a:cs typeface="+mn-cs"/>
                        </a:rPr>
                        <a:t>掲載】</a:t>
                      </a:r>
                      <a:r>
                        <a:rPr kumimoji="1" lang="en-US" altLang="ja-JP" sz="1100" kern="1200" dirty="0">
                          <a:solidFill>
                            <a:schemeClr val="tx1">
                              <a:lumMod val="65000"/>
                              <a:lumOff val="35000"/>
                            </a:schemeClr>
                          </a:solidFill>
                          <a:latin typeface="メイリオ"/>
                          <a:ea typeface="メイリオ"/>
                          <a:cs typeface="+mn-cs"/>
                        </a:rPr>
                        <a:t>Yahoo! JAPAN</a:t>
                      </a:r>
                      <a:r>
                        <a:rPr kumimoji="1" lang="ja-JP" altLang="ja-JP" sz="1100" kern="1200" dirty="0">
                          <a:solidFill>
                            <a:schemeClr val="tx1">
                              <a:lumMod val="65000"/>
                              <a:lumOff val="35000"/>
                            </a:schemeClr>
                          </a:solidFill>
                          <a:latin typeface="メイリオ"/>
                          <a:ea typeface="メイリオ"/>
                          <a:cs typeface="+mn-cs"/>
                        </a:rPr>
                        <a:t>　トップページクリエイティブ企画</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100" kern="1200">
                          <a:solidFill>
                            <a:schemeClr val="tx1">
                              <a:lumMod val="65000"/>
                              <a:lumOff val="35000"/>
                            </a:schemeClr>
                          </a:solidFill>
                          <a:latin typeface="メイリオ"/>
                          <a:ea typeface="メイリオ"/>
                          <a:cs typeface="メイリオ" panose="020B0604030504040204" pitchFamily="50" charset="-128"/>
                        </a:rPr>
                        <a:t>　トップページカスタマイズ</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　ライト版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メイリオ"/>
                          <a:ea typeface="メイリオ"/>
                        </a:rPr>
                        <a:t>掲載期間</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対象広告（誘導用広告）の掲載期間に準ずる、かつ最大</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98991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rgbClr val="FF0000"/>
                          </a:solidFill>
                          <a:latin typeface="メイリオ"/>
                          <a:ea typeface="メイリオ"/>
                          <a:cs typeface="メイリオ" panose="020B0604030504040204" pitchFamily="50" charset="-128"/>
                        </a:rPr>
                        <a:t>※</a:t>
                      </a:r>
                      <a:r>
                        <a:rPr kumimoji="1" lang="ja-JP" altLang="en-US" sz="900" kern="1200" noProof="0" dirty="0">
                          <a:solidFill>
                            <a:srgbClr val="FF0000"/>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900" kern="1200" noProof="0" dirty="0">
                          <a:solidFill>
                            <a:srgbClr val="FF0000"/>
                          </a:solidFill>
                          <a:latin typeface="メイリオ"/>
                          <a:ea typeface="メイリオ"/>
                          <a:cs typeface="メイリオ" panose="020B0604030504040204" pitchFamily="50" charset="-128"/>
                        </a:rPr>
                        <a:t>0</a:t>
                      </a:r>
                      <a:r>
                        <a:rPr kumimoji="1" lang="ja-JP" altLang="en-US" sz="900" kern="1200" noProof="0" dirty="0">
                          <a:solidFill>
                            <a:srgbClr val="FF0000"/>
                          </a:solidFill>
                          <a:latin typeface="メイリオ"/>
                          <a:ea typeface="メイリオ"/>
                          <a:cs typeface="メイリオ" panose="020B0604030504040204" pitchFamily="50" charset="-128"/>
                        </a:rPr>
                        <a:t>円でお申し込みいただきます</a:t>
                      </a:r>
                      <a:endParaRPr kumimoji="1" lang="en-US" altLang="ja-JP" sz="900" kern="1200" noProof="0" dirty="0">
                        <a:solidFill>
                          <a:srgbClr val="FF0000"/>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009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お申し込み</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10</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営業日前までにお申し込みください</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04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ja-JP" sz="900" b="0" i="0" kern="1200" dirty="0">
                          <a:solidFill>
                            <a:schemeClr val="bg1"/>
                          </a:solidFill>
                          <a:latin typeface="メイリオ"/>
                          <a:ea typeface="メイリオ"/>
                          <a:cs typeface="Meiryo UI" pitchFamily="50" charset="-128"/>
                        </a:rPr>
                        <a:t>誘導用広告をキャンセルされる場合について</a:t>
                      </a:r>
                      <a:endParaRPr kumimoji="1" lang="ja-JP" altLang="en-US" sz="900" b="0" i="0" kern="120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制作費無償プランの場合であっても、ヤフーが特別に定める場合をのぞきヤフーが指定する制作費実費をお支払いいただきます。</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また、誘導用広告のキャンセル料については、広告取扱基本規定【別紙１】に従います。</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広告取扱基本規定：</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https://marketing.yahoo.co.jp/guidelines/terms.html</a:t>
                      </a:r>
                      <a:endPar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281903614"/>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mn-lt"/>
                          <a:ea typeface="+mn-ea"/>
                        </a:rPr>
                        <a:t>有効期限</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2022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年</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8</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月</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31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967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imps</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noProof="0" dirty="0" err="1">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着地ページへの遷移数、</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アンケート（任意で実施可能）</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8836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100" b="0" u="none" strike="noStrike" kern="1200" cap="none" spc="0" normalizeH="0" baseline="0" dirty="0">
                          <a:ln>
                            <a:noFill/>
                          </a:ln>
                          <a:solidFill>
                            <a:schemeClr val="tx1">
                              <a:lumMod val="65000"/>
                              <a:lumOff val="35000"/>
                            </a:schemeClr>
                          </a:solidFill>
                          <a:effectLst/>
                          <a:uLnTx/>
                          <a:uFillTx/>
                          <a:latin typeface="+mn-lt"/>
                          <a:ea typeface="+mn-ea"/>
                          <a:cs typeface="+mn-cs"/>
                        </a:rPr>
                        <a:t>制作・掲載費の申し込みの際に、</a:t>
                      </a:r>
                      <a:r>
                        <a:rPr kumimoji="1" lang="ja-JP" altLang="ja-JP" sz="1100" b="1" u="none" strike="noStrike" kern="1200" cap="none" spc="0" normalizeH="0" baseline="0" dirty="0">
                          <a:ln>
                            <a:noFill/>
                          </a:ln>
                          <a:solidFill>
                            <a:srgbClr val="FF0000"/>
                          </a:solidFill>
                          <a:effectLst/>
                          <a:uLnTx/>
                          <a:uFillTx/>
                          <a:latin typeface="+mn-lt"/>
                          <a:ea typeface="+mn-ea"/>
                          <a:cs typeface="+mn-cs"/>
                        </a:rPr>
                        <a:t>備考欄に</a:t>
                      </a:r>
                      <a:r>
                        <a:rPr kumimoji="1" lang="ja-JP" altLang="en-US" sz="1100" b="1" u="none" strike="noStrike" kern="1200" cap="none" spc="0" normalizeH="0" baseline="0" dirty="0">
                          <a:ln>
                            <a:noFill/>
                          </a:ln>
                          <a:solidFill>
                            <a:srgbClr val="FF0000"/>
                          </a:solidFill>
                          <a:effectLst/>
                          <a:uLnTx/>
                          <a:uFillTx/>
                          <a:latin typeface="+mn-lt"/>
                          <a:ea typeface="+mn-ea"/>
                          <a:cs typeface="+mn-cs"/>
                        </a:rPr>
                        <a:t>アンケート実施の有無と</a:t>
                      </a:r>
                      <a:r>
                        <a:rPr kumimoji="1" lang="ja-JP" altLang="ja-JP" sz="1100" b="1" u="none" strike="noStrike" kern="1200" cap="none" spc="0" normalizeH="0" baseline="0" dirty="0">
                          <a:ln>
                            <a:noFill/>
                          </a:ln>
                          <a:solidFill>
                            <a:srgbClr val="FF0000"/>
                          </a:solidFill>
                          <a:effectLst/>
                          <a:uLnTx/>
                          <a:uFillTx/>
                          <a:latin typeface="+mn-lt"/>
                          <a:ea typeface="+mn-ea"/>
                          <a:cs typeface="+mn-cs"/>
                        </a:rPr>
                        <a:t>予約した誘導用広告の</a:t>
                      </a:r>
                      <a:r>
                        <a:rPr kumimoji="1" lang="ja-JP" altLang="en-US" sz="1100" b="1" u="none" strike="noStrike" kern="1200" cap="none" spc="0" normalizeH="0" baseline="0" dirty="0">
                          <a:ln>
                            <a:noFill/>
                          </a:ln>
                          <a:solidFill>
                            <a:srgbClr val="FF0000"/>
                          </a:solidFill>
                          <a:effectLst/>
                          <a:uLnTx/>
                          <a:uFillTx/>
                          <a:latin typeface="+mn-lt"/>
                          <a:ea typeface="+mn-ea"/>
                          <a:cs typeface="+mn-cs"/>
                        </a:rPr>
                        <a:t>アカウント</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キャンペーン</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金額を記載してください</a:t>
                      </a:r>
                    </a:p>
                    <a:p>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5</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900" b="0" u="none" strike="noStrike" kern="1200" cap="none" spc="0" normalizeH="0" baseline="0" dirty="0">
                          <a:ln>
                            <a:noFill/>
                          </a:ln>
                          <a:solidFill>
                            <a:schemeClr val="tx1">
                              <a:lumMod val="65000"/>
                              <a:lumOff val="35000"/>
                            </a:schemeClr>
                          </a:solidFill>
                          <a:effectLst/>
                          <a:uLnTx/>
                          <a:uFillTx/>
                          <a:latin typeface="+mn-lt"/>
                          <a:ea typeface="+mn-ea"/>
                          <a:cs typeface="+mn-cs"/>
                        </a:rPr>
                        <a:t>アカウント</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キャンペーン</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金額をメールでご連絡ください</a:t>
                      </a:r>
                      <a:endParaRPr kumimoji="1" lang="ja-JP" altLang="en-US" sz="900" b="0" u="none" strike="noStrike" kern="1200" cap="none" spc="0" normalizeH="0" baseline="0" dirty="0">
                        <a:ln>
                          <a:noFill/>
                        </a:ln>
                        <a:solidFill>
                          <a:schemeClr val="tx1">
                            <a:lumMod val="65000"/>
                            <a:lumOff val="35000"/>
                          </a:schemeClr>
                        </a:solidFill>
                        <a:effectLst/>
                        <a:uLnTx/>
                        <a:uFillTx/>
                        <a:latin typeface="+mn-lt"/>
                        <a:ea typeface="+mn-ea"/>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1929256" y="5221650"/>
            <a:ext cx="8775257" cy="101566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クリエイティブ入稿時確認を行い、入稿仕様、審査上問題があった場合は修正をお願いする場合がございます。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入稿素材について懸念等がある場合は、事前審査をお願いいたします。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入稿動画の修正は不可。</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a:ln>
                  <a:noFill/>
                </a:ln>
                <a:solidFill>
                  <a:prstClr val="black">
                    <a:lumMod val="75000"/>
                    <a:lumOff val="25000"/>
                  </a:prstClr>
                </a:solidFill>
                <a:effectLst/>
                <a:uLnTx/>
                <a:uFillTx/>
              </a:rPr>
              <a:t>NG</a:t>
            </a:r>
            <a:r>
              <a:rPr kumimoji="0" lang="ja-JP" altLang="en-US" sz="1000" b="0" i="0" u="none" strike="noStrike" kern="0" cap="none" spc="0" normalizeH="0" baseline="0" noProof="0" dirty="0">
                <a:ln>
                  <a:noFill/>
                </a:ln>
                <a:solidFill>
                  <a:prstClr val="black">
                    <a:lumMod val="75000"/>
                    <a:lumOff val="25000"/>
                  </a:prstClr>
                </a:solidFill>
                <a:effectLst/>
                <a:uLnTx/>
                <a:uFillTx/>
              </a:rPr>
              <a:t>や見切れてはいけない部分が見切れていたなど致命的な場合のみ本番反映前までに入稿動画の修正版をご連絡いただければ対応します。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7690140"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029861"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4079777" y="1011749"/>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2258846" y="998094"/>
            <a:ext cx="2275709"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2126482" y="1124745"/>
            <a:ext cx="202530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➊誘導用広告の予約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クリエイティブ入稿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4534555" y="1116983"/>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❷演出の組み込み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a:ln>
                  <a:noFill/>
                </a:ln>
                <a:solidFill>
                  <a:srgbClr val="FFFFFF"/>
                </a:solidFill>
                <a:effectLst/>
                <a:uLnTx/>
                <a:uFillTx/>
              </a:rPr>
              <a:t>発行</a:t>
            </a:r>
            <a:endParaRPr kumimoji="0" lang="ja-JP" altLang="en-US" sz="1200" b="1" i="0" u="none" strike="noStrike" kern="0" cap="none" spc="0" normalizeH="0" baseline="0" noProof="0" dirty="0">
              <a:ln>
                <a:noFill/>
              </a:ln>
              <a:solidFill>
                <a:srgbClr val="FFFFFF"/>
              </a:solidFill>
              <a:effectLst/>
              <a:uLnTx/>
              <a:uFillTx/>
            </a:endParaRPr>
          </a:p>
        </p:txBody>
      </p:sp>
      <p:sp>
        <p:nvSpPr>
          <p:cNvPr id="12" name="正方形/長方形 11"/>
          <p:cNvSpPr/>
          <p:nvPr/>
        </p:nvSpPr>
        <p:spPr>
          <a:xfrm>
            <a:off x="6399388" y="1116750"/>
            <a:ext cx="1557029"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❸最終確認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794105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29908" y="2657611"/>
            <a:ext cx="8733560" cy="2562240"/>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予約、申し込み、入稿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・広告管理ツールより対象広告（ブランドパネル</a:t>
            </a:r>
            <a:r>
              <a:rPr kumimoji="0" lang="en-US"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Yahoo! JAPAN</a:t>
            </a:r>
            <a:r>
              <a:rPr kumimoji="0" lang="ja-JP" altLang="en-US" sz="105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・クリエイティブ入稿</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en-US" altLang="ja-JP" sz="1100" b="0" i="0" u="none" strike="noStrike" kern="0" cap="none" spc="0" normalizeH="0" baseline="0" noProof="0" dirty="0">
                <a:ln>
                  <a:noFill/>
                </a:ln>
                <a:solidFill>
                  <a:srgbClr val="C00000"/>
                </a:solidFill>
                <a:effectLst/>
                <a:uLnTx/>
                <a:uFillTx/>
              </a:rPr>
              <a:t>※</a:t>
            </a:r>
            <a:r>
              <a:rPr kumimoji="0" lang="ja-JP" altLang="en-US" sz="1100" b="0" i="0" u="none" strike="noStrike" kern="0" cap="none" spc="0" normalizeH="0" baseline="0" noProof="0" dirty="0">
                <a:ln>
                  <a:noFill/>
                </a:ln>
                <a:solidFill>
                  <a:srgbClr val="C00000"/>
                </a:solidFill>
                <a:effectLst/>
                <a:uLnTx/>
                <a:uFillTx/>
              </a:rPr>
              <a:t>詳細は「入稿ガイドライン」のページをご確認ください。</a:t>
            </a:r>
            <a:endParaRPr kumimoji="0" lang="en-US" altLang="ja-JP" sz="1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cs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50" b="0" i="0" u="none" strike="noStrike" kern="0" cap="none" spc="0" normalizeH="0" baseline="0" noProof="0" dirty="0">
                <a:ln>
                  <a:noFill/>
                </a:ln>
                <a:solidFill>
                  <a:prstClr val="black">
                    <a:lumMod val="75000"/>
                    <a:lumOff val="25000"/>
                  </a:prstClr>
                </a:solidFill>
                <a:effectLst/>
                <a:uLnTx/>
                <a:uFillTx/>
              </a:rPr>
              <a:t>HTML</a:t>
            </a:r>
            <a:r>
              <a:rPr kumimoji="0" lang="ja-JP" altLang="en-US" sz="1050" b="0" i="0" u="none" strike="noStrike" kern="0" cap="none" spc="0" normalizeH="0" baseline="0" noProof="0" dirty="0">
                <a:ln>
                  <a:noFill/>
                </a:ln>
                <a:solidFill>
                  <a:prstClr val="black">
                    <a:lumMod val="75000"/>
                    <a:lumOff val="25000"/>
                  </a:prstClr>
                </a:solidFill>
                <a:effectLst/>
                <a:uLnTx/>
                <a:uFillTx/>
              </a:rPr>
              <a:t>実装、本番環境反映、動作確認、ログ確認</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バナー</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en" altLang="ja-JP" sz="105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2349974" y="213285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a:ln>
                  <a:noFill/>
                </a:ln>
                <a:solidFill>
                  <a:prstClr val="black"/>
                </a:solidFill>
                <a:effectLst/>
                <a:uLnTx/>
                <a:uFillTx/>
              </a:rPr>
              <a:t>申し込み、入稿～</a:t>
            </a:r>
            <a:r>
              <a:rPr kumimoji="0" lang="ja-JP" altLang="en-US" sz="1236" b="1" i="0" u="none" strike="noStrike" kern="0" cap="none" spc="0" normalizeH="0" baseline="0" noProof="0" dirty="0">
                <a:ln>
                  <a:noFill/>
                </a:ln>
                <a:solidFill>
                  <a:prstClr val="black"/>
                </a:solidFill>
                <a:effectLst/>
                <a:uLnTx/>
                <a:uFillTx/>
              </a:rPr>
              <a:t>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5719264" y="-1473038"/>
            <a:ext cx="165545" cy="7021480"/>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83120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549602" cy="27257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34963" y="116632"/>
            <a:ext cx="9759950" cy="701949"/>
          </a:xfrm>
        </p:spPr>
        <p:txBody>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338390" y="1122119"/>
            <a:ext cx="1350273"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2785805" y="111846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4443861" y="1105818"/>
            <a:ext cx="1516145"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085205" y="1106616"/>
            <a:ext cx="1462878"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7675722" y="1105818"/>
            <a:ext cx="1462878"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286920" y="1096841"/>
            <a:ext cx="1462878"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0916512" y="108443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92003" y="4535477"/>
            <a:ext cx="1565405" cy="2092881"/>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pPr algn="l"/>
            <a:endParaRPr lang="en-US" altLang="ja-JP" sz="1000" dirty="0"/>
          </a:p>
          <a:p>
            <a:r>
              <a:rPr lang="ja-JP" altLang="en-US" sz="1000" dirty="0"/>
              <a:t>▶︎ヤフー</a:t>
            </a:r>
            <a:r>
              <a:rPr kumimoji="1" lang="ja-JP" altLang="en-US" sz="1000" b="1" dirty="0"/>
              <a:t>制作</a:t>
            </a:r>
            <a:r>
              <a:rPr kumimoji="1" lang="ja-JP" altLang="en-US" sz="1000" dirty="0"/>
              <a:t>から</a:t>
            </a:r>
            <a:r>
              <a:rPr kumimoji="1" lang="ja-JP" altLang="en-US" sz="1000" b="1" dirty="0"/>
              <a:t>営業宛に</a:t>
            </a:r>
            <a:r>
              <a:rPr kumimoji="1" lang="ja-JP" altLang="en-US" sz="1000" dirty="0"/>
              <a:t>可否結果の回答が来る。</a:t>
            </a:r>
            <a:endParaRPr kumimoji="1"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endParaRPr kumimoji="1" lang="ja-JP" altLang="en-US" sz="1000" dirty="0"/>
          </a:p>
        </p:txBody>
      </p:sp>
      <p:sp>
        <p:nvSpPr>
          <p:cNvPr id="20" name="テキスト ボックス 19"/>
          <p:cNvSpPr txBox="1"/>
          <p:nvPr/>
        </p:nvSpPr>
        <p:spPr>
          <a:xfrm>
            <a:off x="2856988" y="4535477"/>
            <a:ext cx="1509188" cy="2231380"/>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dirty="0"/>
              <a:t>がトップページカスタマイズの申し込みを行う。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2" name="テキスト ボックス 21"/>
          <p:cNvSpPr txBox="1"/>
          <p:nvPr/>
        </p:nvSpPr>
        <p:spPr>
          <a:xfrm>
            <a:off x="4374637" y="4535477"/>
            <a:ext cx="1593489" cy="1223412"/>
          </a:xfrm>
          <a:prstGeom prst="rect">
            <a:avLst/>
          </a:prstGeom>
          <a:noFill/>
        </p:spPr>
        <p:txBody>
          <a:bodyPr wrap="square" rtlCol="0">
            <a:spAutoFit/>
          </a:bodyPr>
          <a:lstStyle/>
          <a:p>
            <a:r>
              <a:rPr lang="ja-JP" altLang="en-US" sz="1050" dirty="0"/>
              <a:t>▶︎</a:t>
            </a:r>
            <a:r>
              <a:rPr lang="ja-JP" altLang="en-US" sz="1050" b="1" dirty="0"/>
              <a:t>代理店様</a:t>
            </a:r>
            <a:r>
              <a:rPr lang="ja-JP" altLang="en-US" sz="1050" dirty="0"/>
              <a:t>からメールにてヤフー</a:t>
            </a:r>
            <a:r>
              <a:rPr lang="ja-JP" altLang="en-US" sz="1050" b="1" dirty="0"/>
              <a:t>営業</a:t>
            </a:r>
            <a:r>
              <a:rPr lang="ja-JP" altLang="en-US" sz="1050" dirty="0"/>
              <a:t>に連絡。</a:t>
            </a:r>
            <a:endParaRPr lang="en-US" altLang="ja-JP" sz="1050" dirty="0"/>
          </a:p>
          <a:p>
            <a:pPr algn="l"/>
            <a:endParaRPr lang="en-US" altLang="ja-JP" sz="1050" dirty="0"/>
          </a:p>
          <a:p>
            <a:r>
              <a:rPr lang="ja-JP" altLang="en-US" sz="1050" dirty="0"/>
              <a:t>▶︎ヤフー</a:t>
            </a:r>
            <a:r>
              <a:rPr kumimoji="1" lang="ja-JP" altLang="en-US" sz="1050" b="1" dirty="0"/>
              <a:t>営業</a:t>
            </a:r>
            <a:r>
              <a:rPr kumimoji="1" lang="ja-JP" altLang="en-US" sz="1050" dirty="0"/>
              <a:t>はメールでヤフー</a:t>
            </a:r>
            <a:r>
              <a:rPr kumimoji="1" lang="ja-JP" altLang="en-US" sz="1050" b="1" dirty="0"/>
              <a:t>制作宛</a:t>
            </a:r>
            <a:r>
              <a:rPr kumimoji="1" lang="ja-JP" altLang="en-US" sz="1050" dirty="0"/>
              <a:t>に</a:t>
            </a:r>
            <a:r>
              <a:rPr lang="ja-JP" altLang="en-US" sz="1050" dirty="0"/>
              <a:t>完パケ素材を連絡。</a:t>
            </a:r>
            <a:endParaRPr lang="en-US" altLang="ja-JP" sz="1050" dirty="0"/>
          </a:p>
        </p:txBody>
      </p:sp>
      <p:sp>
        <p:nvSpPr>
          <p:cNvPr id="9" name="テキスト ボックス 8"/>
          <p:cNvSpPr txBox="1"/>
          <p:nvPr/>
        </p:nvSpPr>
        <p:spPr>
          <a:xfrm>
            <a:off x="7561623" y="4527555"/>
            <a:ext cx="1730057" cy="1384995"/>
          </a:xfrm>
          <a:prstGeom prst="rect">
            <a:avLst/>
          </a:prstGeom>
          <a:noFill/>
        </p:spPr>
        <p:txBody>
          <a:bodyPr wrap="square" rtlCol="0">
            <a:spAutoFit/>
          </a:bodyPr>
          <a:lstStyle/>
          <a:p>
            <a:r>
              <a:rPr lang="ja-JP" altLang="en-US" sz="1050" dirty="0"/>
              <a:t>▶︎ヤフー</a:t>
            </a:r>
            <a:r>
              <a:rPr lang="ja-JP" altLang="en-US" sz="1050" b="1" dirty="0"/>
              <a:t>制作</a:t>
            </a:r>
            <a:r>
              <a:rPr lang="ja-JP" altLang="en-US" sz="1050" dirty="0"/>
              <a:t>が</a:t>
            </a:r>
            <a:endParaRPr lang="en-US" altLang="ja-JP" sz="1050" dirty="0"/>
          </a:p>
          <a:p>
            <a:r>
              <a:rPr lang="ja-JP" altLang="en-US" sz="1050" dirty="0"/>
              <a:t>演出の組み込み・実装・本番</a:t>
            </a:r>
            <a:r>
              <a:rPr lang="en-US" altLang="ja-JP" sz="1050" dirty="0"/>
              <a:t>URL</a:t>
            </a:r>
            <a:r>
              <a:rPr lang="ja-JP" altLang="en-US" sz="1050" dirty="0"/>
              <a:t>を発行。</a:t>
            </a:r>
            <a:endParaRPr lang="en-US" altLang="ja-JP" sz="1050" dirty="0"/>
          </a:p>
          <a:p>
            <a:endParaRPr lang="en-US" altLang="ja-JP" sz="1050" dirty="0"/>
          </a:p>
          <a:p>
            <a:r>
              <a:rPr kumimoji="0" lang="ja-JP" altLang="en-US" sz="1050" kern="0" dirty="0">
                <a:solidFill>
                  <a:prstClr val="black"/>
                </a:solidFill>
              </a:rPr>
              <a:t>やり取りはヤフー</a:t>
            </a:r>
            <a:r>
              <a:rPr lang="ja-JP" altLang="en-US" sz="1050" dirty="0"/>
              <a:t>営業から代理店様にメールにてご連絡をします。</a:t>
            </a:r>
            <a:endParaRPr kumimoji="0" lang="ja-JP" altLang="en-US" sz="1050" kern="0" dirty="0">
              <a:solidFill>
                <a:prstClr val="black">
                  <a:lumMod val="65000"/>
                  <a:lumOff val="35000"/>
                </a:prstClr>
              </a:solidFill>
            </a:endParaRPr>
          </a:p>
          <a:p>
            <a:endParaRPr lang="en-US" altLang="ja-JP" sz="1050" dirty="0"/>
          </a:p>
        </p:txBody>
      </p:sp>
      <p:sp>
        <p:nvSpPr>
          <p:cNvPr id="2" name="正方形/長方形 1"/>
          <p:cNvSpPr/>
          <p:nvPr/>
        </p:nvSpPr>
        <p:spPr>
          <a:xfrm>
            <a:off x="6063365" y="4535477"/>
            <a:ext cx="1568463" cy="1361911"/>
          </a:xfrm>
          <a:prstGeom prst="rect">
            <a:avLst/>
          </a:prstGeom>
        </p:spPr>
        <p:txBody>
          <a:bodyPr wrap="square">
            <a:spAutoFit/>
          </a:bodyPr>
          <a:lstStyle/>
          <a:p>
            <a:r>
              <a:rPr lang="ja-JP" altLang="en-US" sz="1050" dirty="0"/>
              <a:t>▶︎ヤフー</a:t>
            </a:r>
            <a:r>
              <a:rPr lang="ja-JP" altLang="en-US" sz="1050" b="1" dirty="0"/>
              <a:t>営業</a:t>
            </a:r>
            <a:r>
              <a:rPr lang="ja-JP" altLang="en-US" sz="1050" dirty="0"/>
              <a:t>が演出動画の</a:t>
            </a:r>
            <a:br>
              <a:rPr lang="en-US" altLang="ja-JP" sz="1050" dirty="0"/>
            </a:br>
            <a:r>
              <a:rPr lang="ja-JP" altLang="en-US" sz="1050" dirty="0"/>
              <a:t>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1" y="2924944"/>
          <a:ext cx="10522113" cy="1440160"/>
        </p:xfrm>
        <a:graphic>
          <a:graphicData uri="http://schemas.openxmlformats.org/drawingml/2006/table">
            <a:tbl>
              <a:tblPr firstRow="1" bandRow="1">
                <a:tableStyleId>{8A107856-5554-42FB-B03E-39F5DBC370BA}</a:tableStyleId>
              </a:tblPr>
              <a:tblGrid>
                <a:gridCol w="1017057">
                  <a:extLst>
                    <a:ext uri="{9D8B030D-6E8A-4147-A177-3AD203B41FA5}">
                      <a16:colId xmlns:a16="http://schemas.microsoft.com/office/drawing/2014/main" val="3125572780"/>
                    </a:ext>
                  </a:extLst>
                </a:gridCol>
                <a:gridCol w="1431215">
                  <a:extLst>
                    <a:ext uri="{9D8B030D-6E8A-4147-A177-3AD203B41FA5}">
                      <a16:colId xmlns:a16="http://schemas.microsoft.com/office/drawing/2014/main" val="2761031546"/>
                    </a:ext>
                  </a:extLst>
                </a:gridCol>
                <a:gridCol w="165618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84176">
                  <a:extLst>
                    <a:ext uri="{9D8B030D-6E8A-4147-A177-3AD203B41FA5}">
                      <a16:colId xmlns:a16="http://schemas.microsoft.com/office/drawing/2014/main" val="3801570467"/>
                    </a:ext>
                  </a:extLst>
                </a:gridCol>
                <a:gridCol w="1656184">
                  <a:extLst>
                    <a:ext uri="{9D8B030D-6E8A-4147-A177-3AD203B41FA5}">
                      <a16:colId xmlns:a16="http://schemas.microsoft.com/office/drawing/2014/main" val="2586618139"/>
                    </a:ext>
                  </a:extLst>
                </a:gridCol>
                <a:gridCol w="1593121">
                  <a:extLst>
                    <a:ext uri="{9D8B030D-6E8A-4147-A177-3AD203B41FA5}">
                      <a16:colId xmlns:a16="http://schemas.microsoft.com/office/drawing/2014/main" val="2417398869"/>
                    </a:ext>
                  </a:extLst>
                </a:gridCol>
              </a:tblGrid>
              <a:tr h="4733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272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4056">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3" name="テキスト ボックス 12"/>
          <p:cNvSpPr txBox="1"/>
          <p:nvPr/>
        </p:nvSpPr>
        <p:spPr>
          <a:xfrm>
            <a:off x="9187601" y="4527555"/>
            <a:ext cx="1918665" cy="1785104"/>
          </a:xfrm>
          <a:prstGeom prst="rect">
            <a:avLst/>
          </a:prstGeom>
          <a:noFill/>
        </p:spPr>
        <p:txBody>
          <a:bodyPr wrap="square" rtlCol="0">
            <a:spAutoFit/>
          </a:bodyPr>
          <a:lstStyle/>
          <a:p>
            <a:r>
              <a:rPr lang="ja-JP" altLang="en-US" sz="1000" dirty="0"/>
              <a:t>▶︎ヤフー</a:t>
            </a:r>
            <a:r>
              <a:rPr lang="ja-JP" altLang="en-US" sz="1000" b="1" dirty="0"/>
              <a:t>営業</a:t>
            </a:r>
            <a:r>
              <a:rPr lang="ja-JP" altLang="en-US" sz="1000" dirty="0"/>
              <a:t>より代理店様にメールにてご連絡をし、</a:t>
            </a:r>
            <a:endParaRPr lang="en-US" altLang="ja-JP" sz="1000" dirty="0"/>
          </a:p>
          <a:p>
            <a:r>
              <a:rPr lang="ja-JP" altLang="en-US" sz="1000" b="1" dirty="0"/>
              <a:t>代理店様</a:t>
            </a:r>
            <a:r>
              <a:rPr lang="ja-JP" altLang="en-US" sz="1000" dirty="0"/>
              <a:t>に最終確認をして頂く</a:t>
            </a:r>
            <a:endParaRPr lang="en-US" altLang="ja-JP" sz="1000" dirty="0"/>
          </a:p>
          <a:p>
            <a:endParaRPr lang="en-US" altLang="ja-JP" sz="1000" dirty="0"/>
          </a:p>
          <a:p>
            <a:r>
              <a:rPr lang="ja-JP" altLang="en-US" sz="1000" dirty="0"/>
              <a:t>▶︎問題なければ、</a:t>
            </a:r>
            <a:r>
              <a:rPr lang="ja-JP" altLang="en-US" sz="1000" b="1" dirty="0"/>
              <a:t>代理店様に</a:t>
            </a:r>
            <a:r>
              <a:rPr lang="ja-JP" altLang="en-US" sz="1000" dirty="0"/>
              <a:t>誘導広告のバナークリエイティブと、</a:t>
            </a:r>
            <a:br>
              <a:rPr lang="en-US" altLang="ja-JP" sz="1000" dirty="0"/>
            </a:br>
            <a:r>
              <a:rPr lang="ja-JP" altLang="en-US" sz="1000" dirty="0"/>
              <a:t>広告リンク先として演出を組み込んだ本番</a:t>
            </a:r>
            <a:r>
              <a:rPr lang="en-US" altLang="ja-JP" sz="1000" dirty="0"/>
              <a:t>URL</a:t>
            </a:r>
            <a:r>
              <a:rPr lang="ja-JP" altLang="en-US" sz="1000" dirty="0"/>
              <a:t>を広告管理ツールにて入稿して頂く。</a:t>
            </a:r>
            <a:endParaRPr lang="en-US" altLang="ja-JP" sz="1000" dirty="0"/>
          </a:p>
        </p:txBody>
      </p:sp>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884694"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884693"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884693"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57007" y="3061769"/>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06951" y="3924191"/>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3436642" y="304078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5061299"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 name="Freeform 10">
            <a:extLst>
              <a:ext uri="{FF2B5EF4-FFF2-40B4-BE49-F238E27FC236}">
                <a16:creationId xmlns:a16="http://schemas.microsoft.com/office/drawing/2014/main" id="{79B07B4B-52DA-8348-8E28-E7AA2F6C8A3F}"/>
              </a:ext>
            </a:extLst>
          </p:cNvPr>
          <p:cNvSpPr>
            <a:spLocks noChangeArrowheads="1"/>
          </p:cNvSpPr>
          <p:nvPr/>
        </p:nvSpPr>
        <p:spPr bwMode="auto">
          <a:xfrm>
            <a:off x="5061299" y="351516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2" name="Freeform 10">
            <a:extLst>
              <a:ext uri="{FF2B5EF4-FFF2-40B4-BE49-F238E27FC236}">
                <a16:creationId xmlns:a16="http://schemas.microsoft.com/office/drawing/2014/main" id="{D2C85608-8B64-264F-A72A-00441E071323}"/>
              </a:ext>
            </a:extLst>
          </p:cNvPr>
          <p:cNvSpPr>
            <a:spLocks noChangeArrowheads="1"/>
          </p:cNvSpPr>
          <p:nvPr/>
        </p:nvSpPr>
        <p:spPr bwMode="auto">
          <a:xfrm>
            <a:off x="5069250"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6677002" y="350428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0">
            <a:extLst>
              <a:ext uri="{FF2B5EF4-FFF2-40B4-BE49-F238E27FC236}">
                <a16:creationId xmlns:a16="http://schemas.microsoft.com/office/drawing/2014/main" id="{A9FA3FF3-2A8B-5B49-8858-F9CFEFAEFBBF}"/>
              </a:ext>
            </a:extLst>
          </p:cNvPr>
          <p:cNvSpPr>
            <a:spLocks noChangeArrowheads="1"/>
          </p:cNvSpPr>
          <p:nvPr/>
        </p:nvSpPr>
        <p:spPr bwMode="auto">
          <a:xfrm>
            <a:off x="8270309"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9883762"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6" name="Freeform 10">
            <a:extLst>
              <a:ext uri="{FF2B5EF4-FFF2-40B4-BE49-F238E27FC236}">
                <a16:creationId xmlns:a16="http://schemas.microsoft.com/office/drawing/2014/main" id="{7B93D9B8-3736-2446-BE6E-5E866321958B}"/>
              </a:ext>
            </a:extLst>
          </p:cNvPr>
          <p:cNvSpPr>
            <a:spLocks noChangeArrowheads="1"/>
          </p:cNvSpPr>
          <p:nvPr/>
        </p:nvSpPr>
        <p:spPr bwMode="auto">
          <a:xfrm>
            <a:off x="9890429" y="350231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2681364" y="138878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4393126" y="1405008"/>
            <a:ext cx="1620957" cy="738664"/>
          </a:xfrm>
          <a:prstGeom prst="rect">
            <a:avLst/>
          </a:prstGeom>
          <a:noFill/>
        </p:spPr>
        <p:txBody>
          <a:bodyPr wrap="none" rtlCol="0">
            <a:spAutoFit/>
          </a:bodyPr>
          <a:lstStyle/>
          <a:p>
            <a:pPr algn="ctr"/>
            <a:r>
              <a:rPr lang="ja-JP" altLang="en-US" sz="1400" b="1">
                <a:solidFill>
                  <a:schemeClr val="bg1"/>
                </a:solidFill>
              </a:rPr>
              <a:t>クリエイティブ</a:t>
            </a:r>
            <a:br>
              <a:rPr lang="en-US" altLang="ja-JP" sz="1400" b="1" dirty="0">
                <a:solidFill>
                  <a:schemeClr val="bg1"/>
                </a:solidFill>
              </a:rPr>
            </a:br>
            <a:r>
              <a:rPr lang="ja-JP" altLang="en-US" sz="1400" b="1">
                <a:solidFill>
                  <a:schemeClr val="bg1"/>
                </a:solidFill>
              </a:rPr>
              <a:t>企画に</a:t>
            </a:r>
            <a:endParaRPr lang="en-US" altLang="ja-JP" sz="1400" b="1" dirty="0">
              <a:solidFill>
                <a:schemeClr val="bg1"/>
              </a:solidFill>
            </a:endParaRPr>
          </a:p>
          <a:p>
            <a:pPr algn="ctr"/>
            <a:r>
              <a:rPr lang="ja-JP" altLang="en-US" sz="1400" b="1">
                <a:solidFill>
                  <a:schemeClr val="bg1"/>
                </a:solidFill>
              </a:rPr>
              <a:t>完パケ素材を連絡</a:t>
            </a:r>
            <a:endParaRPr lang="en-US" altLang="ja-JP" sz="14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5960006" y="1408159"/>
            <a:ext cx="1620957" cy="754822"/>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400" b="1">
                <a:solidFill>
                  <a:schemeClr val="bg1"/>
                </a:solidFill>
              </a:rPr>
              <a:t>・演出動画の</a:t>
            </a:r>
            <a:br>
              <a:rPr lang="en-US" altLang="ja-JP" sz="1400" b="1" dirty="0">
                <a:solidFill>
                  <a:schemeClr val="bg1"/>
                </a:solidFill>
              </a:rPr>
            </a:br>
            <a:r>
              <a:rPr lang="en-US" altLang="ja-JP" sz="1400" b="1" dirty="0">
                <a:solidFill>
                  <a:schemeClr val="bg1"/>
                </a:solidFill>
              </a:rPr>
              <a:t> </a:t>
            </a:r>
            <a:r>
              <a:rPr lang="ja-JP" altLang="en-US" sz="1400" b="1">
                <a:solidFill>
                  <a:schemeClr val="bg1"/>
                </a:solidFill>
              </a:rPr>
              <a:t>入稿前審査</a:t>
            </a:r>
            <a:endParaRPr lang="en-US" altLang="ja-JP" sz="1400" b="1" dirty="0">
              <a:solidFill>
                <a:schemeClr val="bg1"/>
              </a:solidFill>
            </a:endParaRPr>
          </a:p>
          <a:p>
            <a:pPr lvl="0" algn="ctr" defTabSz="444500">
              <a:lnSpc>
                <a:spcPct val="90000"/>
              </a:lnSpc>
              <a:spcBef>
                <a:spcPct val="0"/>
              </a:spcBef>
              <a:spcAft>
                <a:spcPct val="35000"/>
              </a:spcAft>
            </a:pPr>
            <a:r>
              <a:rPr lang="ja-JP" altLang="en-US" sz="1400" b="1">
                <a:solidFill>
                  <a:schemeClr val="bg1"/>
                </a:solidFill>
              </a:rPr>
              <a:t>・アカウント連携</a:t>
            </a:r>
            <a:endParaRPr kumimoji="1" lang="ja-JP" altLang="en-US" sz="1400">
              <a:solidFill>
                <a:schemeClr val="bg1"/>
              </a:solidFill>
            </a:endParaRPr>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7686451" y="1495920"/>
            <a:ext cx="1441420" cy="560923"/>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400" b="1">
                <a:solidFill>
                  <a:schemeClr val="bg1"/>
                </a:solidFill>
              </a:rPr>
              <a:t>演出の組込実装</a:t>
            </a:r>
            <a:endParaRPr lang="en-US" altLang="ja-JP" sz="1400" b="1" dirty="0">
              <a:solidFill>
                <a:schemeClr val="bg1"/>
              </a:solidFill>
            </a:endParaRPr>
          </a:p>
          <a:p>
            <a:pPr lvl="0" algn="ctr" defTabSz="444500">
              <a:lnSpc>
                <a:spcPct val="90000"/>
              </a:lnSpc>
              <a:spcBef>
                <a:spcPct val="0"/>
              </a:spcBef>
              <a:spcAft>
                <a:spcPct val="35000"/>
              </a:spcAft>
            </a:pPr>
            <a:r>
              <a:rPr lang="ja-JP" altLang="en-US" sz="1400" b="1">
                <a:solidFill>
                  <a:schemeClr val="bg1"/>
                </a:solidFill>
              </a:rPr>
              <a:t>本番</a:t>
            </a:r>
            <a:r>
              <a:rPr lang="en-US" altLang="ja-JP" sz="1400" b="1" dirty="0">
                <a:solidFill>
                  <a:schemeClr val="bg1"/>
                </a:solidFill>
              </a:rPr>
              <a:t>URL</a:t>
            </a:r>
            <a:r>
              <a:rPr lang="ja-JP" altLang="en-US" sz="1400" b="1">
                <a:solidFill>
                  <a:schemeClr val="bg1"/>
                </a:solidFill>
              </a:rPr>
              <a:t>発行</a:t>
            </a:r>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187601" y="1482597"/>
            <a:ext cx="1531188" cy="594393"/>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500" b="1">
                <a:solidFill>
                  <a:schemeClr val="bg1"/>
                </a:solidFill>
              </a:rPr>
              <a:t>・最終確認</a:t>
            </a:r>
            <a:endParaRPr lang="en-US" altLang="ja-JP" sz="1500" b="1" dirty="0">
              <a:solidFill>
                <a:schemeClr val="bg1"/>
              </a:solidFill>
            </a:endParaRPr>
          </a:p>
          <a:p>
            <a:pPr lvl="0" algn="ctr" defTabSz="444500">
              <a:lnSpc>
                <a:spcPct val="90000"/>
              </a:lnSpc>
              <a:spcBef>
                <a:spcPct val="0"/>
              </a:spcBef>
              <a:spcAft>
                <a:spcPct val="35000"/>
              </a:spcAft>
            </a:pPr>
            <a:r>
              <a:rPr lang="ja-JP" altLang="en-US" sz="1500" b="1">
                <a:solidFill>
                  <a:schemeClr val="bg1"/>
                </a:solidFill>
              </a:rPr>
              <a:t>・誘導広告入稿</a:t>
            </a: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5515775" y="2258960"/>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530190" y="1554043"/>
            <a:ext cx="954107" cy="553998"/>
          </a:xfrm>
          <a:prstGeom prst="rect">
            <a:avLst/>
          </a:prstGeom>
          <a:noFill/>
        </p:spPr>
        <p:txBody>
          <a:bodyPr wrap="none" rtlCol="0">
            <a:spAutoFit/>
          </a:bodyPr>
          <a:lstStyle/>
          <a:p>
            <a:pPr algn="ctr"/>
            <a:r>
              <a:rPr lang="ja-JP" altLang="en-US" sz="1500" b="1">
                <a:solidFill>
                  <a:schemeClr val="bg1"/>
                </a:solidFill>
              </a:rPr>
              <a:t>事前提案</a:t>
            </a:r>
            <a:br>
              <a:rPr lang="en-US" altLang="ja-JP" sz="1500" b="1" dirty="0">
                <a:solidFill>
                  <a:schemeClr val="bg1"/>
                </a:solidFill>
              </a:rPr>
            </a:br>
            <a:r>
              <a:rPr lang="ja-JP" altLang="en-US" sz="1500" b="1">
                <a:solidFill>
                  <a:schemeClr val="bg1"/>
                </a:solidFill>
              </a:rPr>
              <a:t>可否</a:t>
            </a:r>
            <a:endParaRPr lang="en-US" altLang="ja-JP" sz="15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7053592" y="236400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3955909" y="229193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2266493"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8658090"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319312" y="2294319"/>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262182"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727138"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4366176" y="797518"/>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6019455"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760604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9208231"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Tree>
    <p:extLst>
      <p:ext uri="{BB962C8B-B14F-4D97-AF65-F5344CB8AC3E}">
        <p14:creationId xmlns:p14="http://schemas.microsoft.com/office/powerpoint/2010/main" val="3128238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13</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a:t>
            </a:r>
            <a:r>
              <a:rPr lang="en-US" altLang="ja-JP" sz="1600" dirty="0">
                <a:latin typeface="+mn-ea"/>
              </a:rPr>
              <a:t> 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a:solidFill>
                  <a:schemeClr val="bg1"/>
                </a:solidFill>
              </a:rPr>
              <a:t>記事閲覧態度</a:t>
            </a:r>
            <a:endParaRPr lang="en-US" altLang="ja-JP" sz="1600" b="1" dirty="0">
              <a:solidFill>
                <a:schemeClr val="bg1"/>
              </a:solidFill>
            </a:endParaRPr>
          </a:p>
        </p:txBody>
      </p:sp>
    </p:spTree>
    <p:extLst>
      <p:ext uri="{BB962C8B-B14F-4D97-AF65-F5344CB8AC3E}">
        <p14:creationId xmlns:p14="http://schemas.microsoft.com/office/powerpoint/2010/main" val="3099114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85000" lnSpcReduction="20000"/>
          </a:bodyPr>
          <a:lstStyle/>
          <a:p>
            <a:r>
              <a:rPr lang="ja-JP" altLang="en-US" dirty="0"/>
              <a:t>入稿ガイドライン</a:t>
            </a:r>
            <a:endParaRPr lang="en-US" altLang="ja-JP" dirty="0"/>
          </a:p>
          <a:p>
            <a:r>
              <a:rPr lang="ja-JP" altLang="en-US" dirty="0"/>
              <a:t>冒頭切り替えパターン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テキスト ボックス 3"/>
          <p:cNvSpPr txBox="1"/>
          <p:nvPr/>
        </p:nvSpPr>
        <p:spPr>
          <a:xfrm>
            <a:off x="1415664" y="1015689"/>
            <a:ext cx="7598548" cy="3924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950" b="0" i="0" u="none" strike="noStrike" kern="0" cap="none" spc="0" normalizeH="0" baseline="0" noProof="0" dirty="0">
                <a:ln>
                  <a:noFill/>
                </a:ln>
                <a:solidFill>
                  <a:prstClr val="black"/>
                </a:solidFill>
                <a:effectLst/>
                <a:uLnTx/>
                <a:uFillTx/>
              </a:rPr>
              <a:t>以下</a:t>
            </a:r>
            <a:r>
              <a:rPr kumimoji="0" lang="en-US" altLang="ja-JP" sz="1950" b="0" i="0" u="none" strike="noStrike" kern="0" cap="none" spc="0" normalizeH="0" baseline="0" noProof="0" dirty="0">
                <a:ln>
                  <a:noFill/>
                </a:ln>
                <a:solidFill>
                  <a:prstClr val="black"/>
                </a:solidFill>
                <a:effectLst/>
                <a:uLnTx/>
                <a:uFillTx/>
              </a:rPr>
              <a:t>3</a:t>
            </a:r>
            <a:r>
              <a:rPr kumimoji="0" lang="ja-JP" altLang="en-US" sz="1950" b="0" i="0" u="none" strike="noStrike" kern="0" cap="none" spc="0" normalizeH="0" baseline="0" noProof="0" dirty="0" err="1">
                <a:ln>
                  <a:noFill/>
                </a:ln>
                <a:solidFill>
                  <a:prstClr val="black"/>
                </a:solidFill>
                <a:effectLst/>
                <a:uLnTx/>
                <a:uFillTx/>
              </a:rPr>
              <a:t>つの演</a:t>
            </a:r>
            <a:r>
              <a:rPr kumimoji="0" lang="ja-JP" altLang="en-US" sz="1950" b="0" i="0" u="none" strike="noStrike" kern="0" cap="none" spc="0" normalizeH="0" baseline="0" noProof="0" dirty="0">
                <a:ln>
                  <a:noFill/>
                </a:ln>
                <a:solidFill>
                  <a:prstClr val="black"/>
                </a:solidFill>
                <a:effectLst/>
                <a:uLnTx/>
                <a:uFillTx/>
              </a:rPr>
              <a:t>出の中から選択</a:t>
            </a:r>
          </a:p>
        </p:txBody>
      </p:sp>
      <p:sp>
        <p:nvSpPr>
          <p:cNvPr id="6" name="テキスト ボックス 5">
            <a:extLst>
              <a:ext uri="{FF2B5EF4-FFF2-40B4-BE49-F238E27FC236}">
                <a16:creationId xmlns:a16="http://schemas.microsoft.com/office/drawing/2014/main" id="{6486C9DF-E4C7-C346-AC22-9A0E0E951B5F}"/>
              </a:ext>
            </a:extLst>
          </p:cNvPr>
          <p:cNvSpPr txBox="1"/>
          <p:nvPr/>
        </p:nvSpPr>
        <p:spPr>
          <a:xfrm>
            <a:off x="1815950" y="1535069"/>
            <a:ext cx="2356082" cy="3424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a:ln>
                  <a:noFill/>
                </a:ln>
                <a:solidFill>
                  <a:prstClr val="black"/>
                </a:solidFill>
                <a:effectLst/>
                <a:uLnTx/>
                <a:uFillTx/>
              </a:rPr>
              <a:t>演出①「</a:t>
            </a:r>
            <a:r>
              <a:rPr kumimoji="0" lang="ja-JP" altLang="en-US" sz="1625" b="1" i="0" u="none" strike="noStrike" kern="0" cap="none" spc="0" normalizeH="0" baseline="0" noProof="0">
                <a:ln>
                  <a:noFill/>
                </a:ln>
                <a:solidFill>
                  <a:prstClr val="black">
                    <a:lumMod val="85000"/>
                    <a:lumOff val="15000"/>
                  </a:prstClr>
                </a:solidFill>
                <a:effectLst/>
                <a:uLnTx/>
                <a:uFillTx/>
              </a:rPr>
              <a:t>倒れる」</a:t>
            </a:r>
            <a:endParaRPr kumimoji="0" lang="en-US" altLang="ja-JP" sz="1625" b="1" i="0" u="none" strike="noStrike" kern="0" cap="none" spc="0" normalizeH="0" baseline="0" noProof="0" dirty="0">
              <a:ln>
                <a:noFill/>
              </a:ln>
              <a:solidFill>
                <a:prstClr val="black">
                  <a:lumMod val="85000"/>
                  <a:lumOff val="15000"/>
                </a:prstClr>
              </a:solidFill>
              <a:effectLst/>
              <a:uLnTx/>
              <a:uFillTx/>
            </a:endParaRPr>
          </a:p>
        </p:txBody>
      </p:sp>
      <p:sp>
        <p:nvSpPr>
          <p:cNvPr id="7" name="テキスト ボックス 6">
            <a:extLst>
              <a:ext uri="{FF2B5EF4-FFF2-40B4-BE49-F238E27FC236}">
                <a16:creationId xmlns:a16="http://schemas.microsoft.com/office/drawing/2014/main" id="{F05076B9-B797-4542-A6C2-985AB1BD2993}"/>
              </a:ext>
            </a:extLst>
          </p:cNvPr>
          <p:cNvSpPr txBox="1"/>
          <p:nvPr/>
        </p:nvSpPr>
        <p:spPr>
          <a:xfrm>
            <a:off x="7954959" y="1563667"/>
            <a:ext cx="2889424"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a:ln>
                  <a:noFill/>
                </a:ln>
                <a:solidFill>
                  <a:prstClr val="black"/>
                </a:solidFill>
                <a:effectLst/>
                <a:uLnTx/>
                <a:uFillTx/>
              </a:rPr>
              <a:t>演出</a:t>
            </a:r>
            <a:r>
              <a:rPr kumimoji="0" lang="en-US" altLang="ja-JP" sz="1463" b="1" i="0" u="none" strike="noStrike" kern="0" cap="none" spc="0" normalizeH="0" baseline="0" noProof="0" dirty="0">
                <a:ln>
                  <a:noFill/>
                </a:ln>
                <a:solidFill>
                  <a:prstClr val="black"/>
                </a:solidFill>
                <a:effectLst/>
                <a:uLnTx/>
                <a:uFillTx/>
              </a:rPr>
              <a:t>③</a:t>
            </a:r>
            <a:r>
              <a:rPr kumimoji="0" lang="ja-JP" altLang="en-US" sz="1463" b="1" i="0" u="none" strike="noStrike" kern="0" cap="none" spc="0" normalizeH="0" baseline="0" noProof="0">
                <a:ln>
                  <a:noFill/>
                </a:ln>
                <a:solidFill>
                  <a:prstClr val="black"/>
                </a:solidFill>
                <a:effectLst/>
                <a:uLnTx/>
                <a:uFillTx/>
              </a:rPr>
              <a:t>「</a:t>
            </a:r>
            <a:r>
              <a:rPr kumimoji="0" lang="ja-JP" altLang="en-US" sz="1463" b="1" i="0" u="none" strike="noStrike" kern="0" cap="none" spc="0" normalizeH="0" baseline="0" noProof="0">
                <a:ln>
                  <a:noFill/>
                </a:ln>
                <a:solidFill>
                  <a:prstClr val="black">
                    <a:lumMod val="85000"/>
                    <a:lumOff val="15000"/>
                  </a:prstClr>
                </a:solidFill>
                <a:effectLst/>
                <a:uLnTx/>
                <a:uFillTx/>
              </a:rPr>
              <a:t>分かれる」</a:t>
            </a:r>
            <a:endParaRPr kumimoji="0" lang="en-US" altLang="ja-JP" sz="1463" b="1" i="0" u="none" strike="noStrike" kern="0" cap="none" spc="0" normalizeH="0" baseline="0" noProof="0" dirty="0">
              <a:ln>
                <a:noFill/>
              </a:ln>
              <a:solidFill>
                <a:prstClr val="black">
                  <a:lumMod val="85000"/>
                  <a:lumOff val="15000"/>
                </a:prstClr>
              </a:solidFill>
              <a:effectLst/>
              <a:uLnTx/>
              <a:uFillTx/>
            </a:endParaRPr>
          </a:p>
        </p:txBody>
      </p:sp>
      <p:sp>
        <p:nvSpPr>
          <p:cNvPr id="8" name="テキスト ボックス 7">
            <a:extLst>
              <a:ext uri="{FF2B5EF4-FFF2-40B4-BE49-F238E27FC236}">
                <a16:creationId xmlns:a16="http://schemas.microsoft.com/office/drawing/2014/main" id="{7CDDFEE2-8DF5-A74E-A4EC-7BB6959472CA}"/>
              </a:ext>
            </a:extLst>
          </p:cNvPr>
          <p:cNvSpPr txBox="1"/>
          <p:nvPr/>
        </p:nvSpPr>
        <p:spPr>
          <a:xfrm>
            <a:off x="4786252" y="1547573"/>
            <a:ext cx="2889425"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a:ln>
                  <a:noFill/>
                </a:ln>
                <a:solidFill>
                  <a:prstClr val="black"/>
                </a:solidFill>
                <a:effectLst/>
                <a:uLnTx/>
                <a:uFillTx/>
              </a:rPr>
              <a:t>演出</a:t>
            </a:r>
            <a:r>
              <a:rPr kumimoji="0" lang="en-US" altLang="ja-JP" sz="1463" b="1" i="0" u="none" strike="noStrike" kern="0" cap="none" spc="0" normalizeH="0" baseline="0" noProof="0" dirty="0">
                <a:ln>
                  <a:noFill/>
                </a:ln>
                <a:solidFill>
                  <a:prstClr val="black"/>
                </a:solidFill>
                <a:effectLst/>
                <a:uLnTx/>
                <a:uFillTx/>
              </a:rPr>
              <a:t>②</a:t>
            </a:r>
            <a:r>
              <a:rPr kumimoji="0" lang="ja-JP" altLang="en-US" sz="1463" b="1" i="0" u="none" strike="noStrike" kern="0" cap="none" spc="0" normalizeH="0" baseline="0" noProof="0">
                <a:ln>
                  <a:noFill/>
                </a:ln>
                <a:solidFill>
                  <a:prstClr val="black"/>
                </a:solidFill>
                <a:effectLst/>
                <a:uLnTx/>
                <a:uFillTx/>
              </a:rPr>
              <a:t>「</a:t>
            </a:r>
            <a:r>
              <a:rPr kumimoji="0" lang="ja-JP" altLang="en-US" sz="1463" b="1" i="0" u="none" strike="noStrike" kern="0" cap="none" spc="0" normalizeH="0" baseline="0" noProof="0">
                <a:ln>
                  <a:noFill/>
                </a:ln>
                <a:solidFill>
                  <a:prstClr val="black">
                    <a:lumMod val="85000"/>
                    <a:lumOff val="15000"/>
                  </a:prstClr>
                </a:solidFill>
                <a:effectLst/>
                <a:uLnTx/>
                <a:uFillTx/>
              </a:rPr>
              <a:t>フェードアウト」</a:t>
            </a:r>
            <a:endParaRPr kumimoji="0" lang="en-US" altLang="ja-JP" sz="1463" b="1" i="0" u="none" strike="noStrike" kern="0" cap="none" spc="0" normalizeH="0" baseline="0" noProof="0" dirty="0">
              <a:ln>
                <a:noFill/>
              </a:ln>
              <a:solidFill>
                <a:prstClr val="black">
                  <a:lumMod val="85000"/>
                  <a:lumOff val="15000"/>
                </a:prstClr>
              </a:solidFill>
              <a:effectLst/>
              <a:uLnTx/>
              <a:uFillTx/>
            </a:endParaRPr>
          </a:p>
        </p:txBody>
      </p:sp>
      <p:cxnSp>
        <p:nvCxnSpPr>
          <p:cNvPr id="9" name="直線コネクタ 8">
            <a:extLst>
              <a:ext uri="{FF2B5EF4-FFF2-40B4-BE49-F238E27FC236}">
                <a16:creationId xmlns:a16="http://schemas.microsoft.com/office/drawing/2014/main" id="{058900F0-4791-E94A-A13C-0616E0EE7D50}"/>
              </a:ext>
            </a:extLst>
          </p:cNvPr>
          <p:cNvCxnSpPr/>
          <p:nvPr/>
        </p:nvCxnSpPr>
        <p:spPr>
          <a:xfrm>
            <a:off x="4574831" y="1420556"/>
            <a:ext cx="0" cy="4386916"/>
          </a:xfrm>
          <a:prstGeom prst="line">
            <a:avLst/>
          </a:prstGeom>
          <a:noFill/>
          <a:ln w="9525" cap="flat" cmpd="sng" algn="ctr">
            <a:solidFill>
              <a:srgbClr val="687080"/>
            </a:solidFill>
            <a:prstDash val="solid"/>
          </a:ln>
          <a:effectLst/>
        </p:spPr>
      </p:cxnSp>
      <p:cxnSp>
        <p:nvCxnSpPr>
          <p:cNvPr id="10" name="直線コネクタ 9">
            <a:extLst>
              <a:ext uri="{FF2B5EF4-FFF2-40B4-BE49-F238E27FC236}">
                <a16:creationId xmlns:a16="http://schemas.microsoft.com/office/drawing/2014/main" id="{4A8E60FE-42FA-9245-A1A7-FCE2B7E45FDF}"/>
              </a:ext>
            </a:extLst>
          </p:cNvPr>
          <p:cNvCxnSpPr/>
          <p:nvPr/>
        </p:nvCxnSpPr>
        <p:spPr>
          <a:xfrm>
            <a:off x="7675676" y="1420556"/>
            <a:ext cx="0" cy="4386916"/>
          </a:xfrm>
          <a:prstGeom prst="line">
            <a:avLst/>
          </a:prstGeom>
          <a:noFill/>
          <a:ln w="9525" cap="flat" cmpd="sng" algn="ctr">
            <a:solidFill>
              <a:srgbClr val="687080"/>
            </a:solidFill>
            <a:prstDash val="solid"/>
          </a:ln>
          <a:effectLst/>
        </p:spPr>
      </p:cxnSp>
      <p:pic>
        <p:nvPicPr>
          <p:cNvPr id="11"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977631" y="2054909"/>
            <a:ext cx="2341248" cy="3657936"/>
          </a:xfrm>
          <a:prstGeom prst="rect">
            <a:avLst/>
          </a:prstGeom>
        </p:spPr>
      </p:pic>
      <p:pic>
        <p:nvPicPr>
          <p:cNvPr id="12"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805972" y="2054910"/>
            <a:ext cx="2341248" cy="3657936"/>
          </a:xfrm>
          <a:prstGeom prst="rect">
            <a:avLst/>
          </a:prstGeom>
        </p:spPr>
      </p:pic>
      <p:pic>
        <p:nvPicPr>
          <p:cNvPr id="13"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8229050" y="2054909"/>
            <a:ext cx="2341243" cy="3657928"/>
          </a:xfrm>
          <a:prstGeom prst="rect">
            <a:avLst/>
          </a:prstGeom>
        </p:spPr>
      </p:pic>
    </p:spTree>
    <p:extLst>
      <p:ext uri="{BB962C8B-B14F-4D97-AF65-F5344CB8AC3E}">
        <p14:creationId xmlns:p14="http://schemas.microsoft.com/office/powerpoint/2010/main" val="65866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1"/>
                </p:tgtEl>
              </p:cMediaNode>
            </p:video>
            <p:video>
              <p:cMediaNode vol="80000">
                <p:cTn id="31" fill="hold" display="0">
                  <p:stCondLst>
                    <p:cond delay="indefinite"/>
                  </p:stCondLst>
                </p:cTn>
                <p:tgtEl>
                  <p:spTgt spid="12"/>
                </p:tgtEl>
              </p:cMediaNode>
            </p:video>
            <p:video>
              <p:cMediaNode vol="80000">
                <p:cTn id="32" fill="hold" display="0">
                  <p:stCondLst>
                    <p:cond delay="indefinite"/>
                  </p:stCondLst>
                </p:cTn>
                <p:tgtEl>
                  <p:spTgt spid="1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039360"/>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3978319"/>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650330"/>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512861"/>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入稿ガイドライン</a:t>
            </a:r>
            <a:endParaRPr lang="en-US" altLang="ja-JP" sz="2400" dirty="0">
              <a:latin typeface="+mj-ea"/>
              <a:ea typeface="+mj-ea"/>
            </a:endParaRPr>
          </a:p>
          <a:p>
            <a:r>
              <a:rPr lang="ja-JP" altLang="en-US" sz="2400" dirty="0">
                <a:latin typeface="+mj-ea"/>
                <a:ea typeface="+mj-ea"/>
              </a:rPr>
              <a:t>演出パターン　</a:t>
            </a:r>
            <a:r>
              <a:rPr lang="en-US" altLang="ja-JP" sz="2400" dirty="0">
                <a:latin typeface="+mj-ea"/>
                <a:ea typeface="+mj-ea"/>
              </a:rPr>
              <a:t>A.</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動画＋上下静止画」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409018"/>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91744" y="98568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52355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662261"/>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222306"/>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685291"/>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718250"/>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713750"/>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232330"/>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610909"/>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564482"/>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80003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681467"/>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453990"/>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013838"/>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592053"/>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132407"/>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013838"/>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022798"/>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667571"/>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245786"/>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82271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704147"/>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739341"/>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04618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2642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499403"/>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入稿ガイドライン</a:t>
            </a:r>
            <a:endParaRPr lang="en-US" altLang="ja-JP" sz="2400" dirty="0">
              <a:latin typeface="+mj-ea"/>
              <a:ea typeface="+mj-ea"/>
            </a:endParaRPr>
          </a:p>
          <a:p>
            <a:r>
              <a:rPr lang="ja-JP" altLang="en-US" sz="2400" dirty="0">
                <a:latin typeface="+mj-ea"/>
              </a:rPr>
              <a:t>演出パターン　</a:t>
            </a:r>
            <a:r>
              <a:rPr lang="en-US" altLang="ja-JP" sz="2400" dirty="0">
                <a:latin typeface="+mj-ea"/>
                <a:ea typeface="+mj-ea"/>
              </a:rPr>
              <a:t>B.</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動画＋下部静止画（バナー）」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19736" y="996926"/>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10097"/>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788207"/>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08848"/>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725883"/>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04792"/>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0325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16</a:t>
            </a:fld>
            <a:endParaRPr kumimoji="1" lang="ja-JP" altLang="en-US"/>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1989873"/>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126417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p:nvPr/>
        </p:nvSpPr>
        <p:spPr>
          <a:xfrm>
            <a:off x="1249342" y="1553715"/>
            <a:ext cx="2537903" cy="5000703"/>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入稿ガイドライン</a:t>
            </a:r>
            <a:endParaRPr lang="en-US" altLang="ja-JP" sz="2400" dirty="0">
              <a:latin typeface="+mj-ea"/>
              <a:ea typeface="+mj-ea"/>
            </a:endParaRPr>
          </a:p>
          <a:p>
            <a:r>
              <a:rPr lang="ja-JP" altLang="en-US" sz="2400" dirty="0">
                <a:latin typeface="+mj-ea"/>
              </a:rPr>
              <a:t>演出パターン</a:t>
            </a:r>
            <a:r>
              <a:rPr lang="ja-JP" altLang="en-US" sz="2400" dirty="0">
                <a:latin typeface="+mj-ea"/>
                <a:ea typeface="+mj-ea"/>
              </a:rPr>
              <a:t>　</a:t>
            </a:r>
            <a:r>
              <a:rPr lang="en-US" altLang="ja-JP" sz="2400" dirty="0">
                <a:latin typeface="+mj-ea"/>
                <a:ea typeface="+mj-ea"/>
              </a:rPr>
              <a:t>C.</a:t>
            </a:r>
            <a:r>
              <a:rPr lang="ja-JP" altLang="en-US" sz="2400" dirty="0">
                <a:latin typeface="+mj-ea"/>
                <a:ea typeface="+mj-ea"/>
              </a:rPr>
              <a:t>「縦長動画」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527016"/>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185502"/>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629223" y="1128382"/>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62906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1852456"/>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9799" y="17573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340304"/>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480113"/>
            <a:ext cx="1083392"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630859"/>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1857339"/>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555632"/>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216020"/>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40102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267021"/>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17</a:t>
            </a:fld>
            <a:endParaRPr kumimoji="1" lang="ja-JP" altLang="en-US"/>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131825"/>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148873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1667759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はヤフーでは制作いたしません。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311323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98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－スマートフォンブランドパネル（静止画）</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https://ads-help.yahoo.co.jp/yahooads/guideline/articledetail?lan=ja&amp;aid=62815&amp;o=default#abc</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P18</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994463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Rectangle 46"/>
          <p:cNvSpPr>
            <a:spLocks noChangeArrowheads="1"/>
          </p:cNvSpPr>
          <p:nvPr/>
        </p:nvSpPr>
        <p:spPr bwMode="auto">
          <a:xfrm>
            <a:off x="1384048" y="1253020"/>
            <a:ext cx="9423904" cy="16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02255665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ヤフー営業が社内にて</a:t>
                      </a:r>
                      <a:r>
                        <a:rPr kumimoji="1" lang="ja-JP" altLang="en-US" sz="1050" kern="1200">
                          <a:solidFill>
                            <a:schemeClr val="tx1"/>
                          </a:solidFill>
                          <a:effectLst/>
                          <a:latin typeface="+mn-lt"/>
                          <a:ea typeface="+mn-ea"/>
                          <a:cs typeface="+mn-cs"/>
                        </a:rPr>
                        <a:t>入稿前</a:t>
                      </a:r>
                      <a:r>
                        <a:rPr kumimoji="1" lang="ja-JP" altLang="en-US" sz="1050" kern="1200" dirty="0">
                          <a:solidFill>
                            <a:schemeClr val="tx1"/>
                          </a:solidFill>
                          <a:effectLst/>
                          <a:latin typeface="+mn-lt"/>
                          <a:ea typeface="+mn-ea"/>
                          <a:cs typeface="+mn-cs"/>
                        </a:rPr>
                        <a:t>審査を実施し承認がおりた企画ページ内容</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n-lt"/>
                          <a:ea typeface="+mn-ea"/>
                          <a:cs typeface="+mn-cs"/>
                        </a:rPr>
                        <a:t>トップページカスタマイズライト版である旨を記載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93333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610424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6" name="テキスト ボックス 5"/>
          <p:cNvSpPr txBox="1"/>
          <p:nvPr/>
        </p:nvSpPr>
        <p:spPr>
          <a:xfrm>
            <a:off x="313880" y="1001886"/>
            <a:ext cx="11402265" cy="523220"/>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2022/7/20</a:t>
            </a:r>
          </a:p>
          <a:p>
            <a:r>
              <a:rPr lang="ja-JP" altLang="en-US" sz="1400" dirty="0">
                <a:solidFill>
                  <a:schemeClr val="tx1">
                    <a:lumMod val="65000"/>
                    <a:lumOff val="35000"/>
                  </a:schemeClr>
                </a:solidFill>
              </a:rPr>
              <a:t>・有効期限を</a:t>
            </a:r>
            <a:r>
              <a:rPr lang="en-US" altLang="ja-JP" sz="1400" dirty="0">
                <a:solidFill>
                  <a:schemeClr val="tx1">
                    <a:lumMod val="65000"/>
                    <a:lumOff val="35000"/>
                  </a:schemeClr>
                </a:solidFill>
              </a:rPr>
              <a:t>9</a:t>
            </a:r>
            <a:r>
              <a:rPr lang="ja-JP" altLang="en-US" sz="1400" dirty="0">
                <a:solidFill>
                  <a:schemeClr val="tx1">
                    <a:lumMod val="65000"/>
                    <a:lumOff val="35000"/>
                  </a:schemeClr>
                </a:solidFill>
              </a:rPr>
              <a:t>月</a:t>
            </a:r>
            <a:r>
              <a:rPr lang="en-US" altLang="ja-JP" sz="1400" dirty="0">
                <a:solidFill>
                  <a:schemeClr val="tx1">
                    <a:lumMod val="65000"/>
                    <a:lumOff val="35000"/>
                  </a:schemeClr>
                </a:solidFill>
              </a:rPr>
              <a:t>30</a:t>
            </a:r>
            <a:r>
              <a:rPr lang="ja-JP" altLang="en-US" sz="1400" dirty="0">
                <a:solidFill>
                  <a:schemeClr val="tx1">
                    <a:lumMod val="65000"/>
                    <a:lumOff val="35000"/>
                  </a:schemeClr>
                </a:solidFill>
              </a:rPr>
              <a:t>日から</a:t>
            </a:r>
            <a:r>
              <a:rPr lang="en-US" altLang="ja-JP" sz="1400" dirty="0">
                <a:solidFill>
                  <a:schemeClr val="tx1">
                    <a:lumMod val="65000"/>
                    <a:lumOff val="35000"/>
                  </a:schemeClr>
                </a:solidFill>
              </a:rPr>
              <a:t>8</a:t>
            </a:r>
            <a:r>
              <a:rPr lang="ja-JP" altLang="en-US" sz="1400" dirty="0">
                <a:solidFill>
                  <a:schemeClr val="tx1">
                    <a:lumMod val="65000"/>
                    <a:lumOff val="35000"/>
                  </a:schemeClr>
                </a:solidFill>
              </a:rPr>
              <a:t>月</a:t>
            </a:r>
            <a:r>
              <a:rPr lang="en-US" altLang="ja-JP" sz="1400" dirty="0">
                <a:solidFill>
                  <a:schemeClr val="tx1">
                    <a:lumMod val="65000"/>
                    <a:lumOff val="35000"/>
                  </a:schemeClr>
                </a:solidFill>
              </a:rPr>
              <a:t>31</a:t>
            </a:r>
            <a:r>
              <a:rPr lang="ja-JP" altLang="en-US" sz="1400" dirty="0">
                <a:solidFill>
                  <a:schemeClr val="tx1">
                    <a:lumMod val="65000"/>
                    <a:lumOff val="35000"/>
                  </a:schemeClr>
                </a:solidFill>
              </a:rPr>
              <a:t>日に変更しました。</a:t>
            </a:r>
            <a:r>
              <a:rPr lang="en-US" altLang="ja-JP" sz="1400" dirty="0">
                <a:solidFill>
                  <a:schemeClr val="tx1">
                    <a:lumMod val="65000"/>
                    <a:lumOff val="35000"/>
                  </a:schemeClr>
                </a:solidFill>
              </a:rPr>
              <a:t>9</a:t>
            </a:r>
            <a:r>
              <a:rPr lang="ja-JP" altLang="en-US" sz="1400" dirty="0">
                <a:solidFill>
                  <a:schemeClr val="tx1">
                    <a:lumMod val="65000"/>
                    <a:lumOff val="35000"/>
                  </a:schemeClr>
                </a:solidFill>
              </a:rPr>
              <a:t>月の掲載については</a:t>
            </a:r>
            <a:r>
              <a:rPr lang="en-US" altLang="ja-JP" sz="1400" dirty="0">
                <a:solidFill>
                  <a:schemeClr val="tx1">
                    <a:lumMod val="65000"/>
                    <a:lumOff val="35000"/>
                  </a:schemeClr>
                </a:solidFill>
              </a:rPr>
              <a:t>Q3</a:t>
            </a:r>
            <a:r>
              <a:rPr lang="ja-JP" altLang="en-US" sz="1400" dirty="0">
                <a:solidFill>
                  <a:schemeClr val="tx1">
                    <a:lumMod val="65000"/>
                    <a:lumOff val="35000"/>
                  </a:schemeClr>
                </a:solidFill>
              </a:rPr>
              <a:t>資料をご確認ください。</a:t>
            </a:r>
          </a:p>
        </p:txBody>
      </p:sp>
    </p:spTree>
    <p:extLst>
      <p:ext uri="{BB962C8B-B14F-4D97-AF65-F5344CB8AC3E}">
        <p14:creationId xmlns:p14="http://schemas.microsoft.com/office/powerpoint/2010/main" val="1497311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772984" y="2691527"/>
            <a:ext cx="2286696" cy="3626955"/>
          </a:xfrm>
          <a:prstGeom prst="rect">
            <a:avLst/>
          </a:prstGeom>
        </p:spPr>
      </p:pic>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71416" y="907223"/>
            <a:ext cx="9849171" cy="515526"/>
          </a:xfrm>
          <a:prstGeom prst="rect">
            <a:avLst/>
          </a:prstGeom>
          <a:noFill/>
        </p:spPr>
        <p:txBody>
          <a:bodyPr wrap="none" rtlCol="0">
            <a:spAutoFit/>
          </a:bodyPr>
          <a:lstStyle/>
          <a:p>
            <a:pPr algn="ctr">
              <a:lnSpc>
                <a:spcPct val="150000"/>
              </a:lnSpc>
            </a:pPr>
            <a:r>
              <a:rPr kumimoji="1" lang="ja-JP" altLang="en-US" sz="2000" b="1">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23" name="object 54">
            <a:extLst>
              <a:ext uri="{FF2B5EF4-FFF2-40B4-BE49-F238E27FC236}">
                <a16:creationId xmlns:a16="http://schemas.microsoft.com/office/drawing/2014/main" id="{E732B2EB-98C6-AE49-BA45-69DDDF1403DB}"/>
              </a:ext>
            </a:extLst>
          </p:cNvPr>
          <p:cNvSpPr txBox="1"/>
          <p:nvPr/>
        </p:nvSpPr>
        <p:spPr>
          <a:xfrm>
            <a:off x="1769419" y="1945962"/>
            <a:ext cx="2650773" cy="662177"/>
          </a:xfrm>
          <a:prstGeom prst="rect">
            <a:avLst/>
          </a:prstGeom>
        </p:spPr>
        <p:txBody>
          <a:bodyPr vert="horz" wrap="square" lIns="0" tIns="15693" rIns="0" bIns="0" rtlCol="0" anchor="ctr">
            <a:spAutoFit/>
          </a:bodyPr>
          <a:lstStyle/>
          <a:p>
            <a:r>
              <a:rPr lang="ja-JP" altLang="en-US" sz="1400" b="1" dirty="0">
                <a:latin typeface="メイリオ" panose="020B0604030504040204" pitchFamily="50" charset="-128"/>
                <a:ea typeface="メイリオ" panose="020B0604030504040204" pitchFamily="50" charset="-128"/>
              </a:rPr>
              <a:t>①「倒れる」</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panose="020B0604030504040204" pitchFamily="50" charset="-128"/>
                <a:ea typeface="メイリオ" panose="020B0604030504040204" pitchFamily="50" charset="-128"/>
              </a:rPr>
              <a:t>②「フェードアウト」</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panose="020B0604030504040204" pitchFamily="50" charset="-128"/>
                <a:ea typeface="メイリオ" panose="020B0604030504040204" pitchFamily="50" charset="-128"/>
              </a:rPr>
              <a:t>③「スライドする」</a:t>
            </a:r>
            <a:endParaRPr lang="en-US" altLang="ja-JP" sz="1400" b="1" dirty="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AC21CF2-986D-7E40-9FCF-4D0C4FA2FCF0}"/>
              </a:ext>
            </a:extLst>
          </p:cNvPr>
          <p:cNvSpPr txBox="1"/>
          <p:nvPr/>
        </p:nvSpPr>
        <p:spPr>
          <a:xfrm>
            <a:off x="666764" y="1594694"/>
            <a:ext cx="4493538"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冒頭切り替えパターンの中から選択（３種類）</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DD9E6D3B-CC7E-604C-ADBB-CF0BEE113BD4}"/>
              </a:ext>
            </a:extLst>
          </p:cNvPr>
          <p:cNvSpPr txBox="1"/>
          <p:nvPr/>
        </p:nvSpPr>
        <p:spPr>
          <a:xfrm>
            <a:off x="7417685" y="1567586"/>
            <a:ext cx="3672800"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演出パターンの中から選択（３種類）</a:t>
            </a:r>
          </a:p>
        </p:txBody>
      </p:sp>
      <p:sp>
        <p:nvSpPr>
          <p:cNvPr id="52" name="三角形 33">
            <a:extLst>
              <a:ext uri="{FF2B5EF4-FFF2-40B4-BE49-F238E27FC236}">
                <a16:creationId xmlns:a16="http://schemas.microsoft.com/office/drawing/2014/main" id="{993A67E6-B8FF-3E4C-ADBA-DB878DA3122E}"/>
              </a:ext>
            </a:extLst>
          </p:cNvPr>
          <p:cNvSpPr/>
          <p:nvPr/>
        </p:nvSpPr>
        <p:spPr>
          <a:xfrm rot="5400000">
            <a:off x="5257107" y="4192667"/>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4"/>
          <a:stretch>
            <a:fillRect/>
          </a:stretch>
        </p:blipFill>
        <p:spPr>
          <a:xfrm>
            <a:off x="8132321" y="2716706"/>
            <a:ext cx="2243522" cy="3499407"/>
          </a:xfrm>
          <a:prstGeom prst="rect">
            <a:avLst/>
          </a:prstGeom>
        </p:spPr>
      </p:pic>
      <p:sp>
        <p:nvSpPr>
          <p:cNvPr id="28" name="object 54">
            <a:extLst>
              <a:ext uri="{FF2B5EF4-FFF2-40B4-BE49-F238E27FC236}">
                <a16:creationId xmlns:a16="http://schemas.microsoft.com/office/drawing/2014/main" id="{230DBF4F-7A93-C549-A532-49CDEB0FEA22}"/>
              </a:ext>
            </a:extLst>
          </p:cNvPr>
          <p:cNvSpPr txBox="1"/>
          <p:nvPr/>
        </p:nvSpPr>
        <p:spPr>
          <a:xfrm>
            <a:off x="8057445" y="1945961"/>
            <a:ext cx="3688928" cy="662177"/>
          </a:xfrm>
          <a:prstGeom prst="rect">
            <a:avLst/>
          </a:prstGeom>
        </p:spPr>
        <p:txBody>
          <a:bodyPr vert="horz" wrap="square" lIns="0" tIns="15693" rIns="0" bIns="0" rtlCol="0" anchor="ctr">
            <a:spAutoFit/>
          </a:bodyPr>
          <a:lstStyle/>
          <a:p>
            <a:r>
              <a:rPr lang="en-US" altLang="ja-JP" sz="1400" b="1" dirty="0">
                <a:latin typeface="メイリオ" panose="020B0604030504040204" pitchFamily="50" charset="-128"/>
                <a:ea typeface="メイリオ" panose="020B0604030504040204" pitchFamily="50" charset="-128"/>
              </a:rPr>
              <a:t>A.</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rPr>
              <a:t>B.</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下部</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a:latin typeface="メイリオ" panose="020B0604030504040204" pitchFamily="50" charset="-128"/>
                <a:ea typeface="メイリオ" panose="020B0604030504040204" pitchFamily="50" charset="-128"/>
              </a:rPr>
              <a:t>C.</a:t>
            </a:r>
            <a:r>
              <a:rPr lang="ja-JP" altLang="en-US" sz="1400" b="1" dirty="0">
                <a:latin typeface="メイリオ" panose="020B0604030504040204" pitchFamily="50" charset="-128"/>
                <a:ea typeface="メイリオ" panose="020B0604030504040204" pitchFamily="50" charset="-128"/>
              </a:rPr>
              <a:t>「縦長動画」</a:t>
            </a:r>
            <a:endParaRPr sz="1236" b="1" dirty="0">
              <a:solidFill>
                <a:schemeClr val="bg1"/>
              </a:solidFill>
              <a:latin typeface="メイリオ" panose="020B0604030504040204" pitchFamily="50" charset="-128"/>
              <a:ea typeface="メイリオ" panose="020B0604030504040204" pitchFamily="50" charset="-128"/>
              <a:cs typeface="Meiryo"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sp>
        <p:nvSpPr>
          <p:cNvPr id="20" name="テキスト ボックス 19">
            <a:extLst>
              <a:ext uri="{FF2B5EF4-FFF2-40B4-BE49-F238E27FC236}">
                <a16:creationId xmlns:a16="http://schemas.microsoft.com/office/drawing/2014/main" id="{107D5EBC-E89C-E940-8304-788EA3FBD906}"/>
              </a:ext>
            </a:extLst>
          </p:cNvPr>
          <p:cNvSpPr txBox="1"/>
          <p:nvPr/>
        </p:nvSpPr>
        <p:spPr>
          <a:xfrm>
            <a:off x="5982674" y="6258257"/>
            <a:ext cx="6054409" cy="369332"/>
          </a:xfrm>
          <a:prstGeom prst="rect">
            <a:avLst/>
          </a:prstGeom>
          <a:noFill/>
        </p:spPr>
        <p:txBody>
          <a:bodyPr wrap="square" rtlCol="0">
            <a:spAutoFit/>
          </a:bodyPr>
          <a:lstStyle/>
          <a:p>
            <a:pPr lvl="0">
              <a:defRPr/>
            </a:pPr>
            <a:r>
              <a:rPr kumimoji="0" lang="en-US" altLang="ja-JP" sz="900" b="0" i="0" u="none" strike="noStrike" kern="0" cap="none" spc="0" normalizeH="0" baseline="0" noProof="0" dirty="0">
                <a:ln>
                  <a:noFill/>
                </a:ln>
                <a:solidFill>
                  <a:srgbClr val="FF0000"/>
                </a:solidFill>
                <a:effectLst/>
                <a:uLnTx/>
                <a:uFillTx/>
              </a:rPr>
              <a:t>※</a:t>
            </a:r>
            <a:r>
              <a:rPr kumimoji="0" lang="ja-JP" altLang="en-US" sz="900" kern="0" dirty="0">
                <a:solidFill>
                  <a:srgbClr val="FF0000"/>
                </a:solidFill>
              </a:rPr>
              <a:t>演出アニメーション部分の冒頭切り替えに利用するバナー画像、</a:t>
            </a:r>
            <a:r>
              <a:rPr kumimoji="0" lang="zh-TW" altLang="en-US" sz="900" kern="0" dirty="0">
                <a:solidFill>
                  <a:srgbClr val="FF0000"/>
                </a:solidFill>
              </a:rPr>
              <a:t>演出</a:t>
            </a:r>
            <a:r>
              <a:rPr kumimoji="0" lang="ja-JP" altLang="en-US" sz="900" kern="0" dirty="0">
                <a:solidFill>
                  <a:srgbClr val="FF0000"/>
                </a:solidFill>
              </a:rPr>
              <a:t>用の</a:t>
            </a:r>
            <a:r>
              <a:rPr kumimoji="0" lang="zh-TW" altLang="en-US" sz="900" kern="0" dirty="0">
                <a:solidFill>
                  <a:srgbClr val="FF0000"/>
                </a:solidFill>
              </a:rPr>
              <a:t>動画</a:t>
            </a:r>
            <a:r>
              <a:rPr kumimoji="0" lang="ja-JP" altLang="en-US" sz="900" kern="0" dirty="0">
                <a:solidFill>
                  <a:srgbClr val="FF0000"/>
                </a:solidFill>
              </a:rPr>
              <a:t>はヤフーでは制作いたしません。</a:t>
            </a:r>
            <a:endParaRPr kumimoji="0" lang="en-US" altLang="ja-JP" sz="900" kern="0" dirty="0">
              <a:solidFill>
                <a:srgbClr val="FF0000"/>
              </a:solidFill>
            </a:endParaRPr>
          </a:p>
          <a:p>
            <a:pPr lvl="0">
              <a:defRPr/>
            </a:pPr>
            <a:r>
              <a:rPr kumimoji="0" lang="ja-JP" altLang="en-US" sz="900" kern="0" dirty="0">
                <a:solidFill>
                  <a:srgbClr val="FF0000"/>
                </a:solidFill>
              </a:rPr>
              <a:t>広告主様または代理店様にて、申し込み時にご用意いただく必要がございます。</a:t>
            </a:r>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3</a:t>
            </a:fld>
            <a:endParaRPr kumimoji="1" lang="ja-JP" altLang="en-US"/>
          </a:p>
        </p:txBody>
      </p:sp>
    </p:spTree>
    <p:extLst>
      <p:ext uri="{BB962C8B-B14F-4D97-AF65-F5344CB8AC3E}">
        <p14:creationId xmlns:p14="http://schemas.microsoft.com/office/powerpoint/2010/main" val="2845732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冒頭切り替えパターン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３種類から演出方法（入稿物）を選択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1865935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6</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7</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フローチャート: 端子 3"/>
          <p:cNvSpPr/>
          <p:nvPr/>
        </p:nvSpPr>
        <p:spPr>
          <a:xfrm>
            <a:off x="2396531" y="249763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689415" y="253808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料金</a:t>
            </a:r>
          </a:p>
        </p:txBody>
      </p:sp>
      <p:sp>
        <p:nvSpPr>
          <p:cNvPr id="7" name="テキスト ボックス 6"/>
          <p:cNvSpPr txBox="1"/>
          <p:nvPr/>
        </p:nvSpPr>
        <p:spPr>
          <a:xfrm>
            <a:off x="2704034" y="295824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600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500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a:t>
            </a:r>
            <a:r>
              <a:rPr kumimoji="0" lang="en-US" altLang="ja-JP" sz="1400" b="0" i="0" u="none" strike="noStrike" kern="0" cap="none" spc="0" normalizeH="0" baseline="0" noProof="0" dirty="0">
                <a:ln>
                  <a:noFill/>
                </a:ln>
                <a:solidFill>
                  <a:prstClr val="black"/>
                </a:solidFill>
                <a:effectLst/>
                <a:uLnTx/>
                <a:uFillTx/>
              </a:rPr>
              <a:t>100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ネット</a:t>
            </a:r>
            <a:r>
              <a:rPr kumimoji="0" lang="en-US" altLang="ja-JP" sz="1400" b="0" i="0" u="none" strike="noStrike" kern="0" cap="none" spc="0" normalizeH="0" baseline="0" noProof="0" dirty="0">
                <a:ln>
                  <a:noFill/>
                </a:ln>
                <a:solidFill>
                  <a:prstClr val="black"/>
                </a:solidFill>
                <a:effectLst/>
                <a:uLnTx/>
                <a:uFillTx/>
              </a:rPr>
              <a:t>)</a:t>
            </a:r>
            <a:endParaRPr kumimoji="0" lang="ja-JP" altLang="en-US" sz="1400" b="1" i="0" u="none" strike="noStrike" kern="0" cap="none" spc="0" normalizeH="0" baseline="0" noProof="0" dirty="0">
              <a:ln>
                <a:noFill/>
              </a:ln>
              <a:solidFill>
                <a:prstClr val="black"/>
              </a:solidFill>
              <a:effectLst/>
              <a:uLnTx/>
              <a:uFillTx/>
            </a:endParaRPr>
          </a:p>
        </p:txBody>
      </p:sp>
      <p:sp>
        <p:nvSpPr>
          <p:cNvPr id="8" name="フローチャート: 端子 7"/>
          <p:cNvSpPr/>
          <p:nvPr/>
        </p:nvSpPr>
        <p:spPr>
          <a:xfrm>
            <a:off x="2396530" y="5271590"/>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664544" y="5303121"/>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a:ln>
                  <a:noFill/>
                </a:ln>
                <a:solidFill>
                  <a:prstClr val="black"/>
                </a:solidFill>
                <a:effectLst/>
                <a:uLnTx/>
                <a:uFillTx/>
              </a:rPr>
              <a:t>1000</a:t>
            </a:r>
            <a:r>
              <a:rPr kumimoji="0" lang="ja-JP" altLang="en-US" sz="2000" b="1" i="0" u="none" strike="noStrike" kern="0" cap="none" spc="0" normalizeH="0" baseline="0" noProof="0" dirty="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a:ln>
                <a:noFill/>
              </a:ln>
              <a:solidFill>
                <a:prstClr val="black"/>
              </a:solidFill>
              <a:effectLst/>
              <a:uLnTx/>
              <a:uFillTx/>
            </a:endParaRPr>
          </a:p>
          <a:p>
            <a:pPr lvl="0">
              <a:defRPr/>
            </a:pPr>
            <a:r>
              <a:rPr kumimoji="0" lang="ja-JP" altLang="en-US" sz="1400" b="0" i="0" u="none" strike="noStrike" kern="0" cap="none" spc="0" normalizeH="0" baseline="0" noProof="0" dirty="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フォームからお申込ください。</a:t>
            </a:r>
            <a:endParaRPr kumimoji="0" lang="en-US" altLang="ja-JP" sz="1400" kern="0" dirty="0">
              <a:solidFill>
                <a:prstClr val="black"/>
              </a:solidFill>
            </a:endParaRPr>
          </a:p>
          <a:p>
            <a:pPr lvl="0">
              <a:defRPr/>
            </a:pPr>
            <a:r>
              <a:rPr kumimoji="0" lang="ja-JP" altLang="en-US" sz="1400" kern="0" dirty="0">
                <a:solidFill>
                  <a:prstClr val="black"/>
                </a:solidFill>
              </a:rPr>
              <a:t>　</a:t>
            </a:r>
            <a:r>
              <a:rPr kumimoji="0" lang="en-US" altLang="ja-JP" sz="1400" kern="0" dirty="0">
                <a:solidFill>
                  <a:prstClr val="black"/>
                </a:solidFill>
                <a:hlinkClick r:id="rId2"/>
              </a:rPr>
              <a:t>https://portal.yadui.business.yahoo.co.jp/agencyportal/888301/index.html</a:t>
            </a:r>
            <a:endParaRPr kumimoji="0" lang="en-US" altLang="ja-JP" sz="1400" kern="0" dirty="0">
              <a:solidFill>
                <a:prstClr val="black"/>
              </a:solidFill>
            </a:endParaRPr>
          </a:p>
          <a:p>
            <a:pPr lvl="0">
              <a:defRPr/>
            </a:pPr>
            <a:r>
              <a:rPr kumimoji="0" lang="ja-JP" altLang="en-US" sz="1400" b="0" i="0" u="none" strike="noStrike" kern="0" cap="none" spc="0" normalizeH="0" baseline="0" noProof="0" dirty="0">
                <a:ln>
                  <a:noFill/>
                </a:ln>
                <a:solidFill>
                  <a:prstClr val="black"/>
                </a:solidFill>
                <a:effectLst/>
                <a:uLnTx/>
                <a:uFillTx/>
              </a:rPr>
              <a:t>　</a:t>
            </a:r>
            <a:r>
              <a:rPr kumimoji="0" lang="ja-JP" altLang="en-US" sz="14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400" b="0" i="0" u="none" strike="noStrike" kern="0" cap="none" spc="0" normalizeH="0" baseline="0" noProof="0" dirty="0">
              <a:ln>
                <a:noFill/>
              </a:ln>
              <a:solidFill>
                <a:srgbClr val="FF0000"/>
              </a:solidFill>
              <a:effectLst/>
              <a:uLnTx/>
              <a:uFillTx/>
            </a:endParaRPr>
          </a:p>
        </p:txBody>
      </p:sp>
      <p:sp>
        <p:nvSpPr>
          <p:cNvPr id="11" name="テキスト ボックス 10"/>
          <p:cNvSpPr txBox="1"/>
          <p:nvPr/>
        </p:nvSpPr>
        <p:spPr>
          <a:xfrm>
            <a:off x="2746539" y="434059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1000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1000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∟制作費：無償</a:t>
            </a:r>
            <a:endParaRPr kumimoji="0" lang="ja-JP" altLang="en-US" sz="14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664544" y="5700444"/>
            <a:ext cx="4579884" cy="11849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500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1000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FQ1</a:t>
            </a:r>
            <a:r>
              <a:rPr kumimoji="0" lang="ja-JP" altLang="en-US" sz="1200" b="0" i="0" u="none" strike="noStrike" kern="0" cap="none" spc="0" normalizeH="0" baseline="0" noProof="0" dirty="0">
                <a:ln>
                  <a:noFill/>
                </a:ln>
                <a:solidFill>
                  <a:prstClr val="black"/>
                </a:solidFill>
                <a:effectLst/>
                <a:uLnTx/>
                <a:uFillTx/>
              </a:rPr>
              <a:t>）</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（都道府県）（</a:t>
            </a:r>
            <a:r>
              <a:rPr kumimoji="0" lang="en-US" altLang="ja-JP" sz="1200" b="0" i="0" u="none" strike="noStrike" kern="0" cap="none" spc="0" normalizeH="0" baseline="0" noProof="0" dirty="0">
                <a:ln>
                  <a:noFill/>
                </a:ln>
                <a:solidFill>
                  <a:prstClr val="black"/>
                </a:solidFill>
                <a:effectLst/>
                <a:uLnTx/>
                <a:uFillTx/>
              </a:rPr>
              <a:t>300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（市区郡）</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5427910" y="5271591"/>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静止画のみ対象</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2379740" y="385130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2495601" y="389147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フローチャート: 端子 3"/>
          <p:cNvSpPr/>
          <p:nvPr/>
        </p:nvSpPr>
        <p:spPr>
          <a:xfrm>
            <a:off x="2207569" y="1340768"/>
            <a:ext cx="168812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577892" y="137229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入稿素材</a:t>
            </a:r>
          </a:p>
        </p:txBody>
      </p:sp>
      <p:sp>
        <p:nvSpPr>
          <p:cNvPr id="7" name="テキスト ボックス 6"/>
          <p:cNvSpPr txBox="1"/>
          <p:nvPr/>
        </p:nvSpPr>
        <p:spPr>
          <a:xfrm>
            <a:off x="2470154" y="1739499"/>
            <a:ext cx="838445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下記</a:t>
            </a:r>
            <a:r>
              <a:rPr kumimoji="0" lang="en-US" altLang="ja-JP" sz="1400" b="0" i="0" u="none" strike="noStrike" kern="0" cap="none" spc="0" normalizeH="0" baseline="0" noProof="0" dirty="0">
                <a:ln>
                  <a:noFill/>
                </a:ln>
                <a:solidFill>
                  <a:prstClr val="black"/>
                </a:solidFill>
                <a:effectLst/>
                <a:uLnTx/>
                <a:uFillTx/>
              </a:rPr>
              <a:t>3</a:t>
            </a:r>
            <a:r>
              <a:rPr kumimoji="0" lang="ja-JP" altLang="en-US" sz="1400" b="0" i="0" u="none" strike="noStrike" kern="0" cap="none" spc="0" normalizeH="0" baseline="0" noProof="0" dirty="0">
                <a:ln>
                  <a:noFill/>
                </a:ln>
                <a:solidFill>
                  <a:prstClr val="black"/>
                </a:solidFill>
                <a:effectLst/>
                <a:uLnTx/>
                <a:uFillTx/>
              </a:rPr>
              <a:t>点を広告主様または代理店様にて、申し込み時にご用意いただく必要がございます。</a:t>
            </a:r>
            <a:endParaRPr kumimoji="0" lang="en-US" altLang="ja-JP" sz="14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①切り替わりエフェクト部分に利用するバナー画像</a:t>
            </a:r>
            <a:endParaRPr kumimoji="0" lang="en-US" altLang="ja-JP" sz="14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誘導用広告のブランドパネル</a:t>
            </a:r>
            <a:r>
              <a:rPr kumimoji="0" lang="en-US" altLang="ja-JP" sz="1400" b="0" i="0" u="none" strike="noStrike" kern="0" cap="none" spc="0" normalizeH="0" baseline="0" noProof="0" dirty="0">
                <a:ln>
                  <a:noFill/>
                </a:ln>
                <a:solidFill>
                  <a:prstClr val="black"/>
                </a:solidFill>
                <a:effectLst/>
                <a:uLnTx/>
                <a:uFillTx/>
              </a:rPr>
              <a:t>SP</a:t>
            </a:r>
            <a:r>
              <a:rPr kumimoji="0" lang="ja-JP" altLang="en-US" sz="1400" b="0" i="0" u="none" strike="noStrike" kern="0" cap="none" spc="0" normalizeH="0" baseline="0" noProof="0" dirty="0">
                <a:ln>
                  <a:noFill/>
                </a:ln>
                <a:solidFill>
                  <a:prstClr val="black"/>
                </a:solidFill>
                <a:effectLst/>
                <a:uLnTx/>
                <a:uFillTx/>
              </a:rPr>
              <a:t>関連商品と同様の素材</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②</a:t>
            </a:r>
            <a:r>
              <a:rPr kumimoji="0" lang="ja-JP" altLang="ja-JP" sz="1400" b="0" i="0" u="none" strike="noStrike" kern="0" cap="none" spc="0" normalizeH="0" baseline="0" noProof="0" dirty="0">
                <a:ln>
                  <a:noFill/>
                </a:ln>
                <a:solidFill>
                  <a:prstClr val="black"/>
                </a:solidFill>
                <a:effectLst/>
                <a:uLnTx/>
                <a:uFillTx/>
              </a:rPr>
              <a:t>演出用の動画</a:t>
            </a:r>
            <a:endParaRPr kumimoji="0" lang="en-US" altLang="ja-JP" sz="1400" b="0" i="0" u="none" strike="noStrike" kern="0" cap="none" spc="0" normalizeH="0" baseline="0" noProof="0" dirty="0">
              <a:ln>
                <a:noFill/>
              </a:ln>
              <a:solidFill>
                <a:prstClr val="black"/>
              </a:solidFill>
              <a:effectLst/>
              <a:uLnTx/>
              <a:uFillTx/>
            </a:endParaRPr>
          </a:p>
          <a:p>
            <a:pPr lvl="0">
              <a:defRPr/>
            </a:pPr>
            <a:r>
              <a:rPr kumimoji="0" lang="ja-JP" altLang="en-US" sz="1400" kern="0" dirty="0">
                <a:solidFill>
                  <a:prstClr val="black"/>
                </a:solidFill>
              </a:rPr>
              <a:t>③演出からの遷移先</a:t>
            </a:r>
            <a:r>
              <a:rPr kumimoji="0" lang="en-US" altLang="ja-JP" sz="1400" kern="0" dirty="0">
                <a:solidFill>
                  <a:prstClr val="black"/>
                </a:solidFill>
              </a:rPr>
              <a:t>URL</a:t>
            </a:r>
            <a:r>
              <a:rPr kumimoji="0" lang="ja-JP" altLang="en-US" sz="1400" kern="0" dirty="0">
                <a:solidFill>
                  <a:prstClr val="black"/>
                </a:solidFill>
              </a:rPr>
              <a:t>と</a:t>
            </a:r>
            <a:r>
              <a:rPr kumimoji="0" lang="ja-JP" altLang="en-US" sz="1400" kern="0" dirty="0">
                <a:solidFill>
                  <a:srgbClr val="000000"/>
                </a:solidFill>
              </a:rPr>
              <a:t>選択した冒頭</a:t>
            </a:r>
            <a:r>
              <a:rPr kumimoji="0" lang="ja-JP" altLang="en-US" sz="1400" kern="0" dirty="0"/>
              <a:t>切り替えパターン、演出パターン</a:t>
            </a:r>
            <a:endParaRPr kumimoji="0" lang="en-US" altLang="ja-JP" sz="1400" kern="0" dirty="0"/>
          </a:p>
          <a:p>
            <a:pPr lvl="0">
              <a:defRPr/>
            </a:pPr>
            <a:r>
              <a:rPr kumimoji="0" lang="en-US" altLang="ja-JP" sz="1400" kern="0" dirty="0"/>
              <a:t>※</a:t>
            </a:r>
            <a:r>
              <a:rPr kumimoji="0" lang="ja-JP" altLang="en-US" sz="1400" kern="0" dirty="0"/>
              <a:t>上下に静止画素材を設定する演出パターンの場合は静止画素材</a:t>
            </a:r>
            <a:endParaRPr kumimoji="0" lang="en-US" altLang="ja-JP" sz="1400" kern="0" dirty="0"/>
          </a:p>
          <a:p>
            <a:pPr lvl="0">
              <a:defRPr/>
            </a:pPr>
            <a:r>
              <a:rPr kumimoji="0" lang="en-US" altLang="ja-JP" sz="1400" b="0" i="0" u="none" strike="noStrike" kern="0" cap="none" spc="0" normalizeH="0" baseline="0" noProof="0" dirty="0">
                <a:ln>
                  <a:noFill/>
                </a:ln>
                <a:solidFill>
                  <a:srgbClr val="C00000"/>
                </a:solidFill>
                <a:effectLst/>
                <a:uLnTx/>
                <a:uFillTx/>
              </a:rPr>
              <a:t>※</a:t>
            </a:r>
            <a:r>
              <a:rPr kumimoji="0" lang="ja-JP" altLang="en-US" sz="1400" b="0" i="0" u="none" strike="noStrike" kern="0" cap="none" spc="0" normalizeH="0" baseline="0" noProof="0" dirty="0">
                <a:ln>
                  <a:noFill/>
                </a:ln>
                <a:solidFill>
                  <a:srgbClr val="C00000"/>
                </a:solidFill>
                <a:effectLst/>
                <a:uLnTx/>
                <a:uFillTx/>
              </a:rPr>
              <a:t>詳細は「入稿ガイドライン」のページをご確認ください。</a:t>
            </a:r>
          </a:p>
        </p:txBody>
      </p:sp>
      <p:sp>
        <p:nvSpPr>
          <p:cNvPr id="8" name="フローチャート: 端子 7"/>
          <p:cNvSpPr/>
          <p:nvPr/>
        </p:nvSpPr>
        <p:spPr>
          <a:xfrm>
            <a:off x="2360252" y="3717032"/>
            <a:ext cx="1657822"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786988" y="375747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その他</a:t>
            </a:r>
          </a:p>
        </p:txBody>
      </p:sp>
      <p:sp>
        <p:nvSpPr>
          <p:cNvPr id="10" name="テキスト ボックス 9"/>
          <p:cNvSpPr txBox="1"/>
          <p:nvPr/>
        </p:nvSpPr>
        <p:spPr>
          <a:xfrm>
            <a:off x="2552694" y="4116167"/>
            <a:ext cx="735973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・販売制限がございます。詳細は「販売制限」のページをご参照ください。</a:t>
            </a:r>
            <a:endParaRPr kumimoji="0" lang="en-US" altLang="ja-JP" sz="14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・枠数の制限は設けておりません。</a:t>
            </a:r>
          </a:p>
        </p:txBody>
      </p:sp>
      <p:sp>
        <p:nvSpPr>
          <p:cNvPr id="11" name="フローチャート: 端子 10"/>
          <p:cNvSpPr/>
          <p:nvPr/>
        </p:nvSpPr>
        <p:spPr>
          <a:xfrm>
            <a:off x="2328676" y="4829683"/>
            <a:ext cx="4343388"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2446780" y="4861619"/>
            <a:ext cx="4396719" cy="338554"/>
          </a:xfrm>
          <a:prstGeom prst="rect">
            <a:avLst/>
          </a:prstGeom>
          <a:noFill/>
        </p:spPr>
        <p:txBody>
          <a:bodyPr wrap="square" rtlCol="0">
            <a:spAutoFit/>
          </a:bodyPr>
          <a:lstStyle/>
          <a:p>
            <a:pPr>
              <a:defRPr/>
            </a:pPr>
            <a:r>
              <a:rPr kumimoji="0" lang="ja-JP" altLang="ja-JP" sz="1600" b="1" kern="0" dirty="0">
                <a:solidFill>
                  <a:prstClr val="black"/>
                </a:solidFill>
              </a:rPr>
              <a:t>誘導用広告をキャンセルされる場合について</a:t>
            </a:r>
            <a:endParaRPr kumimoji="0" lang="ja-JP" altLang="en-US" sz="1600" b="1" kern="0" dirty="0">
              <a:solidFill>
                <a:prstClr val="black"/>
              </a:solidFill>
            </a:endParaRPr>
          </a:p>
        </p:txBody>
      </p:sp>
      <p:sp>
        <p:nvSpPr>
          <p:cNvPr id="2" name="正方形/長方形 1"/>
          <p:cNvSpPr/>
          <p:nvPr/>
        </p:nvSpPr>
        <p:spPr>
          <a:xfrm>
            <a:off x="2639616" y="5261356"/>
            <a:ext cx="9225565" cy="1169551"/>
          </a:xfrm>
          <a:prstGeom prst="rect">
            <a:avLst/>
          </a:prstGeom>
        </p:spPr>
        <p:txBody>
          <a:bodyPr wrap="square">
            <a:spAutoFit/>
          </a:bodyPr>
          <a:lstStyle/>
          <a:p>
            <a:pPr>
              <a:defRPr/>
            </a:pPr>
            <a:r>
              <a:rPr kumimoji="0" lang="ja-JP" altLang="ja-JP" sz="1400" kern="0" dirty="0">
                <a:solidFill>
                  <a:prstClr val="black"/>
                </a:solidFill>
              </a:rPr>
              <a:t>制作費無償プランの場合であっても、ヤフーが特別に定める場合をのぞきヤフーが指定する制作費実費をお支払いいただきます。</a:t>
            </a:r>
            <a:br>
              <a:rPr kumimoji="0" lang="en-US" altLang="ja-JP" sz="1400" kern="0" dirty="0">
                <a:solidFill>
                  <a:prstClr val="black"/>
                </a:solidFill>
              </a:rPr>
            </a:br>
            <a:r>
              <a:rPr kumimoji="0" lang="ja-JP" altLang="ja-JP" sz="14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1400" kern="0" dirty="0">
                <a:solidFill>
                  <a:prstClr val="black"/>
                </a:solidFill>
              </a:rPr>
            </a:br>
            <a:r>
              <a:rPr kumimoji="0" lang="en-US" altLang="ja-JP" sz="1400" kern="0" dirty="0">
                <a:solidFill>
                  <a:prstClr val="black"/>
                </a:solidFill>
              </a:rPr>
              <a:t> </a:t>
            </a:r>
            <a:r>
              <a:rPr kumimoji="0" lang="ja-JP" altLang="ja-JP" sz="1400" kern="0" dirty="0">
                <a:solidFill>
                  <a:prstClr val="black"/>
                </a:solidFill>
              </a:rPr>
              <a:t>また、誘導用広告のキャンセル料については、</a:t>
            </a:r>
            <a:r>
              <a:rPr kumimoji="0" lang="ja-JP" altLang="ja-JP" sz="1400" kern="0" dirty="0">
                <a:solidFill>
                  <a:prstClr val="black"/>
                </a:solidFill>
                <a:hlinkClick r:id="rId2"/>
              </a:rPr>
              <a:t>広告取扱基本規定【別紙１】</a:t>
            </a:r>
            <a:r>
              <a:rPr kumimoji="0" lang="ja-JP" altLang="ja-JP" sz="1400" kern="0" dirty="0">
                <a:solidFill>
                  <a:prstClr val="black"/>
                </a:solidFill>
              </a:rPr>
              <a:t>に従います。</a:t>
            </a:r>
            <a:endParaRPr kumimoji="0" lang="ja-JP" altLang="en-US" sz="1400" kern="0" dirty="0">
              <a:solidFill>
                <a:prstClr val="black"/>
              </a:solidFill>
            </a:endParaRPr>
          </a:p>
        </p:txBody>
      </p:sp>
    </p:spTree>
    <p:extLst>
      <p:ext uri="{BB962C8B-B14F-4D97-AF65-F5344CB8AC3E}">
        <p14:creationId xmlns:p14="http://schemas.microsoft.com/office/powerpoint/2010/main" val="210035674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6885</TotalTime>
  <Words>5313</Words>
  <Application>Microsoft Office PowerPoint</Application>
  <PresentationFormat>ワイド画面</PresentationFormat>
  <Paragraphs>611</Paragraphs>
  <Slides>27</Slides>
  <Notes>11</Notes>
  <HiddenSlides>0</HiddenSlides>
  <MMClips>12</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27</vt:i4>
      </vt:variant>
    </vt:vector>
  </HeadingPairs>
  <TitlesOfParts>
    <vt:vector size="35" baseType="lpstr">
      <vt:lpstr>メイリオ</vt:lpstr>
      <vt:lpstr>メイリオ</vt:lpstr>
      <vt:lpstr>Arial</vt:lpstr>
      <vt:lpstr>Calibri</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292</cp:revision>
  <dcterms:created xsi:type="dcterms:W3CDTF">2020-02-26T07:28:11Z</dcterms:created>
  <dcterms:modified xsi:type="dcterms:W3CDTF">2022-08-01T03:00:59Z</dcterms:modified>
</cp:coreProperties>
</file>