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531" r:id="rId2"/>
    <p:sldId id="534" r:id="rId3"/>
    <p:sldId id="535" r:id="rId4"/>
    <p:sldId id="604" r:id="rId5"/>
    <p:sldId id="584" r:id="rId6"/>
    <p:sldId id="585" r:id="rId7"/>
    <p:sldId id="586" r:id="rId8"/>
    <p:sldId id="587" r:id="rId9"/>
    <p:sldId id="605" r:id="rId10"/>
    <p:sldId id="591" r:id="rId11"/>
    <p:sldId id="592" r:id="rId12"/>
    <p:sldId id="593" r:id="rId13"/>
    <p:sldId id="582" r:id="rId14"/>
    <p:sldId id="594" r:id="rId15"/>
    <p:sldId id="595" r:id="rId16"/>
    <p:sldId id="596" r:id="rId17"/>
    <p:sldId id="597" r:id="rId18"/>
    <p:sldId id="599" r:id="rId19"/>
    <p:sldId id="600" r:id="rId20"/>
    <p:sldId id="536" r:id="rId2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9E9"/>
    <a:srgbClr val="F5F5F5"/>
    <a:srgbClr val="ECECEC"/>
    <a:srgbClr val="DC5976"/>
    <a:srgbClr val="999999"/>
    <a:srgbClr val="FBFBFB"/>
    <a:srgbClr val="FFFFFF"/>
    <a:srgbClr val="FCEDED"/>
    <a:srgbClr val="FFDBDB"/>
    <a:srgbClr val="C900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06" autoAdjust="0"/>
    <p:restoredTop sz="95962" autoAdjust="0"/>
  </p:normalViewPr>
  <p:slideViewPr>
    <p:cSldViewPr snapToGrid="0">
      <p:cViewPr varScale="1">
        <p:scale>
          <a:sx n="99" d="100"/>
          <a:sy n="99" d="100"/>
        </p:scale>
        <p:origin x="76" y="200"/>
      </p:cViewPr>
      <p:guideLst/>
    </p:cSldViewPr>
  </p:slideViewPr>
  <p:outlineViewPr>
    <p:cViewPr>
      <p:scale>
        <a:sx n="33" d="100"/>
        <a:sy n="33" d="100"/>
      </p:scale>
      <p:origin x="0" y="0"/>
    </p:cViewPr>
  </p:outlin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2023/1/24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171201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3170684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10505024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39612097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2405972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6098684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21874986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4031191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102714" y="77808"/>
            <a:ext cx="406572" cy="405674"/>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482410844"/>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71056608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2" name="図プレースホルダー 11">
            <a:extLst>
              <a:ext uri="{FF2B5EF4-FFF2-40B4-BE49-F238E27FC236}">
                <a16:creationId xmlns:a16="http://schemas.microsoft.com/office/drawing/2014/main" id="{168791EA-CD2A-32F8-E9B4-91799A84D9D4}"/>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915664000"/>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1709907972"/>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2013165"/>
            <a:ext cx="1734449"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18536"/>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38019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8648" y="6180138"/>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lIns="0" tIns="0" rIns="0" bIns="0" anchor="ctr"/>
          <a:lstStyle>
            <a:lvl1pPr>
              <a:lnSpc>
                <a:spcPct val="120000"/>
              </a:lnSpc>
              <a:defRPr sz="3200" b="1" i="0">
                <a:solidFill>
                  <a:schemeClr val="accent3"/>
                </a:solidFill>
                <a:latin typeface="Meiryo" panose="020B0604030504040204" pitchFamily="34" charset="-128"/>
                <a:ea typeface="Meiryo" panose="020B0604030504040204" pitchFamily="34" charset="-128"/>
              </a:defRPr>
            </a:lvl1pPr>
          </a:lstStyle>
          <a:p>
            <a:r>
              <a:rPr kumimoji="1" lang="ja-JP" altLang="en-US" dirty="0"/>
              <a:t>資料タイトルタイトル</a:t>
            </a:r>
            <a:br>
              <a:rPr kumimoji="1" lang="en-US" altLang="ja-JP" dirty="0"/>
            </a:br>
            <a:r>
              <a:rPr kumimoji="1" lang="ja-JP" altLang="en-US" dirty="0"/>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
        <p:nvSpPr>
          <p:cNvPr id="4" name="円/楕円 3">
            <a:extLst>
              <a:ext uri="{FF2B5EF4-FFF2-40B4-BE49-F238E27FC236}">
                <a16:creationId xmlns:a16="http://schemas.microsoft.com/office/drawing/2014/main" id="{42EF9771-0B3F-D122-BCC4-A95D616315EB}"/>
              </a:ext>
            </a:extLst>
          </p:cNvPr>
          <p:cNvSpPr>
            <a:spLocks noChangeAspect="1"/>
          </p:cNvSpPr>
          <p:nvPr userDrawn="1"/>
        </p:nvSpPr>
        <p:spPr>
          <a:xfrm>
            <a:off x="1019496"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 name="円/楕円 4">
            <a:extLst>
              <a:ext uri="{FF2B5EF4-FFF2-40B4-BE49-F238E27FC236}">
                <a16:creationId xmlns:a16="http://schemas.microsoft.com/office/drawing/2014/main" id="{5929FC25-0721-0A22-5D08-B5549D73ABED}"/>
              </a:ext>
            </a:extLst>
          </p:cNvPr>
          <p:cNvSpPr>
            <a:spLocks noChangeAspect="1"/>
          </p:cNvSpPr>
          <p:nvPr userDrawn="1"/>
        </p:nvSpPr>
        <p:spPr>
          <a:xfrm>
            <a:off x="1019496"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円/楕円 15">
            <a:extLst>
              <a:ext uri="{FF2B5EF4-FFF2-40B4-BE49-F238E27FC236}">
                <a16:creationId xmlns:a16="http://schemas.microsoft.com/office/drawing/2014/main" id="{386E1920-80E7-A188-2636-503791AEDEB3}"/>
              </a:ext>
            </a:extLst>
          </p:cNvPr>
          <p:cNvSpPr>
            <a:spLocks noChangeAspect="1"/>
          </p:cNvSpPr>
          <p:nvPr userDrawn="1"/>
        </p:nvSpPr>
        <p:spPr>
          <a:xfrm>
            <a:off x="1019496"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7" name="円/楕円 16">
            <a:extLst>
              <a:ext uri="{FF2B5EF4-FFF2-40B4-BE49-F238E27FC236}">
                <a16:creationId xmlns:a16="http://schemas.microsoft.com/office/drawing/2014/main" id="{3896694B-52BB-DC49-C693-5F0A478F1E99}"/>
              </a:ext>
            </a:extLst>
          </p:cNvPr>
          <p:cNvSpPr>
            <a:spLocks noChangeAspect="1"/>
          </p:cNvSpPr>
          <p:nvPr userDrawn="1"/>
        </p:nvSpPr>
        <p:spPr>
          <a:xfrm>
            <a:off x="1019496"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8" name="直線コネクタ 17">
            <a:extLst>
              <a:ext uri="{FF2B5EF4-FFF2-40B4-BE49-F238E27FC236}">
                <a16:creationId xmlns:a16="http://schemas.microsoft.com/office/drawing/2014/main" id="{7E2CB0FB-A46E-7557-F35B-0EE7BFE1E46F}"/>
              </a:ext>
            </a:extLst>
          </p:cNvPr>
          <p:cNvCxnSpPr>
            <a:cxnSpLocks/>
            <a:stCxn id="4" idx="4"/>
          </p:cNvCxnSpPr>
          <p:nvPr userDrawn="1"/>
        </p:nvCxnSpPr>
        <p:spPr>
          <a:xfrm>
            <a:off x="1289496"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6EF0EDD9-B743-91E2-8469-34A5DCD14778}"/>
              </a:ext>
            </a:extLst>
          </p:cNvPr>
          <p:cNvSpPr>
            <a:spLocks noChangeAspect="1"/>
          </p:cNvSpPr>
          <p:nvPr userDrawn="1"/>
        </p:nvSpPr>
        <p:spPr>
          <a:xfrm>
            <a:off x="1019496"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0" name="テキスト プレースホルダー 4">
            <a:extLst>
              <a:ext uri="{FF2B5EF4-FFF2-40B4-BE49-F238E27FC236}">
                <a16:creationId xmlns:a16="http://schemas.microsoft.com/office/drawing/2014/main" id="{DE7D31FE-9DF2-F660-0387-5838592F496C}"/>
              </a:ext>
            </a:extLst>
          </p:cNvPr>
          <p:cNvSpPr>
            <a:spLocks noGrp="1"/>
          </p:cNvSpPr>
          <p:nvPr>
            <p:ph type="body" sz="quarter" idx="14" hasCustomPrompt="1"/>
          </p:nvPr>
        </p:nvSpPr>
        <p:spPr>
          <a:xfrm>
            <a:off x="1905536"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テキスト プレースホルダー 4">
            <a:extLst>
              <a:ext uri="{FF2B5EF4-FFF2-40B4-BE49-F238E27FC236}">
                <a16:creationId xmlns:a16="http://schemas.microsoft.com/office/drawing/2014/main" id="{3D78D44F-50AA-1D4F-AC72-276CC6FD41CA}"/>
              </a:ext>
            </a:extLst>
          </p:cNvPr>
          <p:cNvSpPr>
            <a:spLocks noGrp="1"/>
          </p:cNvSpPr>
          <p:nvPr>
            <p:ph type="body" sz="quarter" idx="15" hasCustomPrompt="1"/>
          </p:nvPr>
        </p:nvSpPr>
        <p:spPr>
          <a:xfrm>
            <a:off x="1905536"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2" name="テキスト プレースホルダー 4">
            <a:extLst>
              <a:ext uri="{FF2B5EF4-FFF2-40B4-BE49-F238E27FC236}">
                <a16:creationId xmlns:a16="http://schemas.microsoft.com/office/drawing/2014/main" id="{2B21BF40-CAA2-C790-5648-93211449BB47}"/>
              </a:ext>
            </a:extLst>
          </p:cNvPr>
          <p:cNvSpPr>
            <a:spLocks noGrp="1"/>
          </p:cNvSpPr>
          <p:nvPr>
            <p:ph type="body" sz="quarter" idx="16" hasCustomPrompt="1"/>
          </p:nvPr>
        </p:nvSpPr>
        <p:spPr>
          <a:xfrm>
            <a:off x="1905536"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5" name="テキスト プレースホルダー 4">
            <a:extLst>
              <a:ext uri="{FF2B5EF4-FFF2-40B4-BE49-F238E27FC236}">
                <a16:creationId xmlns:a16="http://schemas.microsoft.com/office/drawing/2014/main" id="{708D79AB-A152-1CCA-188C-358AFD105381}"/>
              </a:ext>
            </a:extLst>
          </p:cNvPr>
          <p:cNvSpPr>
            <a:spLocks noGrp="1"/>
          </p:cNvSpPr>
          <p:nvPr>
            <p:ph type="body" sz="quarter" idx="17" hasCustomPrompt="1"/>
          </p:nvPr>
        </p:nvSpPr>
        <p:spPr>
          <a:xfrm>
            <a:off x="1905536"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6" name="テキスト プレースホルダー 4">
            <a:extLst>
              <a:ext uri="{FF2B5EF4-FFF2-40B4-BE49-F238E27FC236}">
                <a16:creationId xmlns:a16="http://schemas.microsoft.com/office/drawing/2014/main" id="{9F435B95-B6B1-C3B8-A412-BC5661AE9936}"/>
              </a:ext>
            </a:extLst>
          </p:cNvPr>
          <p:cNvSpPr>
            <a:spLocks noGrp="1"/>
          </p:cNvSpPr>
          <p:nvPr>
            <p:ph type="body" sz="quarter" idx="18" hasCustomPrompt="1"/>
          </p:nvPr>
        </p:nvSpPr>
        <p:spPr>
          <a:xfrm>
            <a:off x="1905536"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7" name="円/楕円 26">
            <a:extLst>
              <a:ext uri="{FF2B5EF4-FFF2-40B4-BE49-F238E27FC236}">
                <a16:creationId xmlns:a16="http://schemas.microsoft.com/office/drawing/2014/main" id="{03DF94BB-B1D7-D112-E2B7-5F4C263BE1A3}"/>
              </a:ext>
            </a:extLst>
          </p:cNvPr>
          <p:cNvSpPr>
            <a:spLocks noChangeAspect="1"/>
          </p:cNvSpPr>
          <p:nvPr userDrawn="1"/>
        </p:nvSpPr>
        <p:spPr>
          <a:xfrm>
            <a:off x="1019496"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8" name="テキスト プレースホルダー 4">
            <a:extLst>
              <a:ext uri="{FF2B5EF4-FFF2-40B4-BE49-F238E27FC236}">
                <a16:creationId xmlns:a16="http://schemas.microsoft.com/office/drawing/2014/main" id="{9DFAC5D3-0343-CECD-0F31-07C3CEE9288C}"/>
              </a:ext>
            </a:extLst>
          </p:cNvPr>
          <p:cNvSpPr>
            <a:spLocks noGrp="1"/>
          </p:cNvSpPr>
          <p:nvPr>
            <p:ph type="body" sz="quarter" idx="19" hasCustomPrompt="1"/>
          </p:nvPr>
        </p:nvSpPr>
        <p:spPr>
          <a:xfrm>
            <a:off x="1905536"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9" name="直線コネクタ 28">
            <a:extLst>
              <a:ext uri="{FF2B5EF4-FFF2-40B4-BE49-F238E27FC236}">
                <a16:creationId xmlns:a16="http://schemas.microsoft.com/office/drawing/2014/main" id="{DA0670E7-06BD-A8BC-12F1-C0D2DF5C690B}"/>
              </a:ext>
            </a:extLst>
          </p:cNvPr>
          <p:cNvCxnSpPr>
            <a:cxnSpLocks/>
          </p:cNvCxnSpPr>
          <p:nvPr userDrawn="1"/>
        </p:nvCxnSpPr>
        <p:spPr>
          <a:xfrm>
            <a:off x="1289496"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1A1CF0B1-02F9-369C-AB61-2265241B3432}"/>
              </a:ext>
            </a:extLst>
          </p:cNvPr>
          <p:cNvCxnSpPr>
            <a:cxnSpLocks/>
          </p:cNvCxnSpPr>
          <p:nvPr userDrawn="1"/>
        </p:nvCxnSpPr>
        <p:spPr>
          <a:xfrm>
            <a:off x="1289496"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0C41E593-87F0-E271-A127-C3DB78325FF7}"/>
              </a:ext>
            </a:extLst>
          </p:cNvPr>
          <p:cNvCxnSpPr>
            <a:cxnSpLocks/>
          </p:cNvCxnSpPr>
          <p:nvPr userDrawn="1"/>
        </p:nvCxnSpPr>
        <p:spPr>
          <a:xfrm>
            <a:off x="1289496"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A5B2AD03-2A51-C323-F776-717D4C15256D}"/>
              </a:ext>
            </a:extLst>
          </p:cNvPr>
          <p:cNvCxnSpPr>
            <a:cxnSpLocks/>
          </p:cNvCxnSpPr>
          <p:nvPr userDrawn="1"/>
        </p:nvCxnSpPr>
        <p:spPr>
          <a:xfrm>
            <a:off x="1289496"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814266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067027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2023/1/25</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386923"/>
            <a:ext cx="3804812" cy="627773"/>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carview!</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タイアップ（</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endPar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1190462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578150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792" r:id="rId1"/>
    <p:sldLayoutId id="2147483760" r:id="rId2"/>
    <p:sldLayoutId id="2147483846" r:id="rId3"/>
    <p:sldLayoutId id="2147483847" r:id="rId4"/>
    <p:sldLayoutId id="2147483845" r:id="rId5"/>
    <p:sldLayoutId id="2147483799"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 id="2147483857" r:id="rId16"/>
    <p:sldLayoutId id="2147483858" r:id="rId17"/>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32.svg"/><Relationship Id="rId3" Type="http://schemas.openxmlformats.org/officeDocument/2006/relationships/image" Target="../media/image12.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25.png"/><Relationship Id="rId11" Type="http://schemas.openxmlformats.org/officeDocument/2006/relationships/image" Target="../media/image30.svg"/><Relationship Id="rId5" Type="http://schemas.openxmlformats.org/officeDocument/2006/relationships/image" Target="../media/image24.sv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12.png"/><Relationship Id="rId1" Type="http://schemas.openxmlformats.org/officeDocument/2006/relationships/slideLayout" Target="../slideLayouts/slideLayout14.xml"/><Relationship Id="rId5" Type="http://schemas.openxmlformats.org/officeDocument/2006/relationships/image" Target="../media/image34.sv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hyperlink" Target="https://s.yimg.jp/dl/displayads-guarantee/displayads-guarantee_salessheet_Specialfeature_2023H1.zip" TargetMode="External"/><Relationship Id="rId2" Type="http://schemas.openxmlformats.org/officeDocument/2006/relationships/image" Target="../media/image36.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37.png"/><Relationship Id="rId5" Type="http://schemas.openxmlformats.org/officeDocument/2006/relationships/hyperlink" Target="https://ads-help.yahoo.co.jp/yahooads/guideline/articledetail?lan=ja&amp;aid=1617&amp;o=default" TargetMode="External"/><Relationship Id="rId4" Type="http://schemas.openxmlformats.org/officeDocument/2006/relationships/hyperlink" Target="https://s.yimg.jp/dl/displayads-guarantee/displayads-guarantee_salessheet_Specialfeature_2023H1.zip"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2.png"/><Relationship Id="rId2" Type="http://schemas.openxmlformats.org/officeDocument/2006/relationships/image" Target="../media/image12.png"/><Relationship Id="rId1" Type="http://schemas.openxmlformats.org/officeDocument/2006/relationships/slideLayout" Target="../slideLayouts/slideLayout14.xml"/><Relationship Id="rId6" Type="http://schemas.openxmlformats.org/officeDocument/2006/relationships/image" Target="../media/image21.png"/><Relationship Id="rId5" Type="http://schemas.openxmlformats.org/officeDocument/2006/relationships/image" Target="../media/image15.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0E5B9B-FE46-299B-2B37-ACF2A327E13E}"/>
              </a:ext>
            </a:extLst>
          </p:cNvPr>
          <p:cNvSpPr>
            <a:spLocks noGrp="1"/>
          </p:cNvSpPr>
          <p:nvPr>
            <p:ph type="title"/>
          </p:nvPr>
        </p:nvSpPr>
        <p:spPr>
          <a:prstGeom prst="rect">
            <a:avLst/>
          </a:prstGeom>
        </p:spPr>
        <p:txBody>
          <a:bodyPr/>
          <a:lstStyle/>
          <a:p>
            <a:r>
              <a:rPr kumimoji="1" lang="ja-JP" altLang="en-US" sz="2800" dirty="0"/>
              <a:t>ディスプレイ広告（予約型）</a:t>
            </a:r>
            <a:br>
              <a:rPr kumimoji="1" lang="en-US" altLang="ja-JP" sz="2800" dirty="0"/>
            </a:br>
            <a:r>
              <a:rPr lang="ja-JP" altLang="en-US" sz="2800" dirty="0"/>
              <a:t>商品資料</a:t>
            </a:r>
            <a:endParaRPr kumimoji="1" lang="ja-JP" altLang="en-US" sz="2800" dirty="0"/>
          </a:p>
        </p:txBody>
      </p:sp>
    </p:spTree>
    <p:extLst>
      <p:ext uri="{BB962C8B-B14F-4D97-AF65-F5344CB8AC3E}">
        <p14:creationId xmlns:p14="http://schemas.microsoft.com/office/powerpoint/2010/main" val="635715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効果検証レポート</a:t>
            </a:r>
          </a:p>
        </p:txBody>
      </p:sp>
      <p:sp>
        <p:nvSpPr>
          <p:cNvPr id="3" name="正方形/長方形 2">
            <a:extLst>
              <a:ext uri="{FF2B5EF4-FFF2-40B4-BE49-F238E27FC236}">
                <a16:creationId xmlns:a16="http://schemas.microsoft.com/office/drawing/2014/main" id="{3C92C6CD-3024-0B9D-1E30-3626A434770F}"/>
              </a:ext>
            </a:extLst>
          </p:cNvPr>
          <p:cNvSpPr/>
          <p:nvPr/>
        </p:nvSpPr>
        <p:spPr>
          <a:xfrm>
            <a:off x="518837" y="1060449"/>
            <a:ext cx="11193737" cy="283154"/>
          </a:xfrm>
          <a:prstGeom prst="rect">
            <a:avLst/>
          </a:prstGeom>
        </p:spPr>
        <p:txBody>
          <a:bodyPr wrap="square" lIns="0" tIns="0" rIns="0" bIns="0">
            <a:spAutoFit/>
          </a:bodyPr>
          <a:lstStyle/>
          <a:p>
            <a:pPr>
              <a:lnSpc>
                <a:spcPct val="120000"/>
              </a:lnSpc>
            </a:pPr>
            <a:r>
              <a:rPr lang="ja-JP" altLang="en-US" sz="1600" dirty="0">
                <a:solidFill>
                  <a:srgbClr val="545454"/>
                </a:solidFill>
                <a:latin typeface="Meiryo" panose="020B0604030504040204" pitchFamily="34" charset="-128"/>
                <a:ea typeface="Meiryo" panose="020B0604030504040204" pitchFamily="34" charset="-128"/>
              </a:rPr>
              <a:t>定量・定性両面から、施策の実績を集計、分析</a:t>
            </a:r>
            <a:r>
              <a:rPr lang="ja-JP" altLang="en-US" sz="1600">
                <a:solidFill>
                  <a:srgbClr val="545454"/>
                </a:solidFill>
                <a:latin typeface="Meiryo" panose="020B0604030504040204" pitchFamily="34" charset="-128"/>
                <a:ea typeface="Meiryo" panose="020B0604030504040204" pitchFamily="34" charset="-128"/>
              </a:rPr>
              <a:t>し、タイアップ実施</a:t>
            </a:r>
            <a:r>
              <a:rPr lang="ja-JP" altLang="en-US" sz="1600" dirty="0">
                <a:solidFill>
                  <a:srgbClr val="545454"/>
                </a:solidFill>
                <a:latin typeface="Meiryo" panose="020B0604030504040204" pitchFamily="34" charset="-128"/>
                <a:ea typeface="Meiryo" panose="020B0604030504040204" pitchFamily="34" charset="-128"/>
              </a:rPr>
              <a:t>効果のレポーティングを行います。</a:t>
            </a:r>
            <a:endParaRPr lang="en-US" altLang="ja-JP" sz="1600" dirty="0">
              <a:solidFill>
                <a:srgbClr val="545454"/>
              </a:solidFill>
              <a:latin typeface="Meiryo" panose="020B0604030504040204" pitchFamily="34" charset="-128"/>
              <a:ea typeface="Meiryo" panose="020B0604030504040204" pitchFamily="34" charset="-128"/>
            </a:endParaRPr>
          </a:p>
        </p:txBody>
      </p:sp>
      <p:grpSp>
        <p:nvGrpSpPr>
          <p:cNvPr id="7" name="グループ化 6">
            <a:extLst>
              <a:ext uri="{FF2B5EF4-FFF2-40B4-BE49-F238E27FC236}">
                <a16:creationId xmlns:a16="http://schemas.microsoft.com/office/drawing/2014/main" id="{0D25A092-68EE-B7DC-84CC-65BA38500B42}"/>
              </a:ext>
            </a:extLst>
          </p:cNvPr>
          <p:cNvGrpSpPr/>
          <p:nvPr/>
        </p:nvGrpSpPr>
        <p:grpSpPr>
          <a:xfrm>
            <a:off x="479425" y="1607413"/>
            <a:ext cx="5870524" cy="2250050"/>
            <a:chOff x="479425" y="1607413"/>
            <a:chExt cx="5870524" cy="2250050"/>
          </a:xfrm>
        </p:grpSpPr>
        <p:sp>
          <p:nvSpPr>
            <p:cNvPr id="8" name="角丸四角形 59">
              <a:extLst>
                <a:ext uri="{FF2B5EF4-FFF2-40B4-BE49-F238E27FC236}">
                  <a16:creationId xmlns:a16="http://schemas.microsoft.com/office/drawing/2014/main" id="{333D0C9D-2913-B826-A645-4B0AB673F51E}"/>
                </a:ext>
              </a:extLst>
            </p:cNvPr>
            <p:cNvSpPr/>
            <p:nvPr/>
          </p:nvSpPr>
          <p:spPr>
            <a:xfrm>
              <a:off x="1258812" y="2315502"/>
              <a:ext cx="5091137" cy="1541961"/>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タイアップページ</a:t>
              </a:r>
            </a:p>
            <a:p>
              <a:pPr marL="418950" lvl="1" indent="-141750">
                <a:lnSpc>
                  <a:spcPct val="120000"/>
                </a:lnSpc>
                <a:buFont typeface="Arial" panose="020B0604020202020204" pitchFamily="34" charset="0"/>
                <a:buChar char="•"/>
                <a:defRPr/>
              </a:pPr>
              <a:r>
                <a:rPr kumimoji="0" lang="en" altLang="ja-JP" sz="1200" kern="0" dirty="0">
                  <a:solidFill>
                    <a:schemeClr val="accent3"/>
                  </a:solidFill>
                  <a:latin typeface="Meiryo" panose="020B0604030504040204" pitchFamily="34" charset="-128"/>
                  <a:ea typeface="Meiryo" panose="020B0604030504040204" pitchFamily="34" charset="-128"/>
                </a:rPr>
                <a:t>PV</a:t>
              </a:r>
              <a:r>
                <a:rPr kumimoji="0" lang="ja-JP" altLang="en" sz="1200" kern="0" dirty="0">
                  <a:solidFill>
                    <a:schemeClr val="accent3"/>
                  </a:solidFill>
                  <a:latin typeface="Meiryo" panose="020B0604030504040204" pitchFamily="34" charset="-128"/>
                  <a:ea typeface="Meiryo" panose="020B0604030504040204" pitchFamily="34" charset="-128"/>
                </a:rPr>
                <a:t>・</a:t>
              </a:r>
              <a:r>
                <a:rPr kumimoji="0" lang="en" altLang="ja-JP" sz="1200" kern="0" dirty="0">
                  <a:solidFill>
                    <a:schemeClr val="accent3"/>
                  </a:solidFill>
                  <a:latin typeface="Meiryo" panose="020B0604030504040204" pitchFamily="34" charset="-128"/>
                  <a:ea typeface="Meiryo" panose="020B0604030504040204" pitchFamily="34" charset="-128"/>
                </a:rPr>
                <a:t>UB</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タイアップ内の広告主様ページへの誘導枠クリック数・率</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タイアップ訪問者の性別・性別</a:t>
              </a:r>
              <a:r>
                <a:rPr kumimoji="0" lang="en-US" altLang="ja-JP" sz="1200" kern="0" dirty="0">
                  <a:solidFill>
                    <a:schemeClr val="accent3"/>
                  </a:solidFill>
                  <a:latin typeface="Meiryo" panose="020B0604030504040204" pitchFamily="34" charset="-128"/>
                  <a:ea typeface="Meiryo" panose="020B0604030504040204" pitchFamily="34" charset="-128"/>
                </a:rPr>
                <a:t>×</a:t>
              </a:r>
              <a:r>
                <a:rPr kumimoji="0" lang="ja-JP" altLang="en-US" sz="1200" kern="0" dirty="0">
                  <a:solidFill>
                    <a:schemeClr val="accent3"/>
                  </a:solidFill>
                  <a:latin typeface="Meiryo" panose="020B0604030504040204" pitchFamily="34" charset="-128"/>
                  <a:ea typeface="Meiryo" panose="020B0604030504040204" pitchFamily="34" charset="-128"/>
                </a:rPr>
                <a:t>年齢層比率</a:t>
              </a:r>
              <a:endParaRPr kumimoji="0" lang="en-US" altLang="ja-JP" sz="1200" kern="0" dirty="0">
                <a:solidFill>
                  <a:schemeClr val="accent3"/>
                </a:solidFill>
                <a:latin typeface="Meiryo" panose="020B0604030504040204" pitchFamily="34" charset="-128"/>
                <a:ea typeface="Meiryo" panose="020B0604030504040204" pitchFamily="34" charset="-128"/>
              </a:endParaRPr>
            </a:p>
            <a:p>
              <a:pPr marL="177750" indent="-177750">
                <a:lnSpc>
                  <a:spcPct val="120000"/>
                </a:lnSpc>
                <a:buFont typeface="Wingdings" pitchFamily="2" charset="2"/>
                <a:buChar char="n"/>
                <a:defRPr/>
              </a:pPr>
              <a:r>
                <a:rPr kumimoji="0" lang="ja-JP" altLang="en-US" sz="1200" kern="0" dirty="0">
                  <a:solidFill>
                    <a:schemeClr val="accent3"/>
                  </a:solidFill>
                  <a:latin typeface="Meiryo" panose="020B0604030504040204" pitchFamily="34" charset="-128"/>
                  <a:ea typeface="Meiryo" panose="020B0604030504040204" pitchFamily="34" charset="-128"/>
                </a:rPr>
                <a:t>編集誘導枠</a:t>
              </a:r>
            </a:p>
            <a:p>
              <a:pPr marL="418950" lvl="1" indent="-141750">
                <a:lnSpc>
                  <a:spcPct val="120000"/>
                </a:lnSpc>
                <a:buFont typeface="Arial" panose="020B0604020202020204" pitchFamily="34" charset="0"/>
                <a:buChar char="•"/>
                <a:defRPr/>
              </a:pPr>
              <a:r>
                <a:rPr kumimoji="0" lang="en" altLang="ja-JP" sz="1200" kern="0" dirty="0">
                  <a:solidFill>
                    <a:schemeClr val="accent3"/>
                  </a:solidFill>
                  <a:latin typeface="Meiryo" panose="020B0604030504040204" pitchFamily="34" charset="-128"/>
                  <a:ea typeface="Meiryo" panose="020B0604030504040204" pitchFamily="34" charset="-128"/>
                </a:rPr>
                <a:t>PV</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クリック数・率</a:t>
              </a:r>
              <a:endParaRPr kumimoji="0" lang="en-US" altLang="ja-JP" sz="1200" kern="0" dirty="0">
                <a:solidFill>
                  <a:schemeClr val="accent3"/>
                </a:solidFill>
                <a:latin typeface="Meiryo" panose="020B0604030504040204" pitchFamily="34" charset="-128"/>
                <a:ea typeface="Meiryo" panose="020B0604030504040204" pitchFamily="34" charset="-128"/>
              </a:endParaRPr>
            </a:p>
          </p:txBody>
        </p:sp>
        <p:sp>
          <p:nvSpPr>
            <p:cNvPr id="9" name="角丸四角形 60">
              <a:extLst>
                <a:ext uri="{FF2B5EF4-FFF2-40B4-BE49-F238E27FC236}">
                  <a16:creationId xmlns:a16="http://schemas.microsoft.com/office/drawing/2014/main" id="{E3C7E1B2-8F14-5B84-E005-B3C2C109FC7F}"/>
                </a:ext>
              </a:extLst>
            </p:cNvPr>
            <p:cNvSpPr/>
            <p:nvPr/>
          </p:nvSpPr>
          <p:spPr>
            <a:xfrm>
              <a:off x="803425" y="1661413"/>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集客数・属性広告主様ページへの送客数</a:t>
              </a:r>
              <a:endParaRPr kumimoji="0" lang="en-US" altLang="ja-JP" sz="1600" b="1" kern="0" dirty="0">
                <a:solidFill>
                  <a:srgbClr val="C9002C"/>
                </a:solidFill>
                <a:latin typeface="Meiryo" panose="020B0604030504040204" pitchFamily="34" charset="-128"/>
                <a:ea typeface="Meiryo" panose="020B0604030504040204" pitchFamily="34" charset="-128"/>
              </a:endParaRPr>
            </a:p>
          </p:txBody>
        </p:sp>
        <p:grpSp>
          <p:nvGrpSpPr>
            <p:cNvPr id="10" name="グループ化 9">
              <a:extLst>
                <a:ext uri="{FF2B5EF4-FFF2-40B4-BE49-F238E27FC236}">
                  <a16:creationId xmlns:a16="http://schemas.microsoft.com/office/drawing/2014/main" id="{07AEEF9A-F19C-D9B2-F5F5-CE9AE47716AF}"/>
                </a:ext>
              </a:extLst>
            </p:cNvPr>
            <p:cNvGrpSpPr>
              <a:grpSpLocks noChangeAspect="1"/>
            </p:cNvGrpSpPr>
            <p:nvPr/>
          </p:nvGrpSpPr>
          <p:grpSpPr>
            <a:xfrm>
              <a:off x="479425" y="1607413"/>
              <a:ext cx="576000" cy="576000"/>
              <a:chOff x="2435103" y="2081892"/>
              <a:chExt cx="792088" cy="792088"/>
            </a:xfrm>
          </p:grpSpPr>
          <p:sp>
            <p:nvSpPr>
              <p:cNvPr id="11" name="円/楕円 63">
                <a:extLst>
                  <a:ext uri="{FF2B5EF4-FFF2-40B4-BE49-F238E27FC236}">
                    <a16:creationId xmlns:a16="http://schemas.microsoft.com/office/drawing/2014/main" id="{228F4C21-ED67-5B7A-F60D-629A8DCEC4EC}"/>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12" name="グラフィックス 11" descr="棒グラフ (上昇) 単色塗りつぶし">
                <a:extLst>
                  <a:ext uri="{FF2B5EF4-FFF2-40B4-BE49-F238E27FC236}">
                    <a16:creationId xmlns:a16="http://schemas.microsoft.com/office/drawing/2014/main" id="{32A3FA69-E59D-6D25-C32C-15AD12B5C95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0963" y="2247752"/>
                <a:ext cx="460368" cy="460368"/>
              </a:xfrm>
              <a:prstGeom prst="rect">
                <a:avLst/>
              </a:prstGeom>
            </p:spPr>
          </p:pic>
        </p:grpSp>
      </p:grpSp>
      <p:pic>
        <p:nvPicPr>
          <p:cNvPr id="13" name="図 12">
            <a:extLst>
              <a:ext uri="{FF2B5EF4-FFF2-40B4-BE49-F238E27FC236}">
                <a16:creationId xmlns:a16="http://schemas.microsoft.com/office/drawing/2014/main" id="{A83FA8B4-B03E-C564-9640-420C8C68ECA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6449716" y="1889338"/>
            <a:ext cx="2802407" cy="1478333"/>
          </a:xfrm>
          <a:prstGeom prst="rect">
            <a:avLst/>
          </a:prstGeom>
          <a:ln w="6350">
            <a:solidFill>
              <a:schemeClr val="accent3"/>
            </a:solidFill>
          </a:ln>
          <a:effectLst>
            <a:outerShdw dist="38100" dir="2700000" algn="tl" rotWithShape="0">
              <a:schemeClr val="accent3">
                <a:alpha val="40000"/>
              </a:schemeClr>
            </a:outerShdw>
          </a:effectLst>
        </p:spPr>
      </p:pic>
      <p:pic>
        <p:nvPicPr>
          <p:cNvPr id="14" name="図 13">
            <a:extLst>
              <a:ext uri="{FF2B5EF4-FFF2-40B4-BE49-F238E27FC236}">
                <a16:creationId xmlns:a16="http://schemas.microsoft.com/office/drawing/2014/main" id="{7AB6F626-5C70-FF69-C6C2-092D88C1C403}"/>
              </a:ext>
            </a:extLst>
          </p:cNvPr>
          <p:cNvPicPr>
            <a:picLocks noChangeAspect="1"/>
          </p:cNvPicPr>
          <p:nvPr/>
        </p:nvPicPr>
        <p:blipFill>
          <a:blip r:embed="rId7"/>
          <a:stretch>
            <a:fillRect/>
          </a:stretch>
        </p:blipFill>
        <p:spPr>
          <a:xfrm>
            <a:off x="8907023" y="2098357"/>
            <a:ext cx="2770146" cy="1564979"/>
          </a:xfrm>
          <a:prstGeom prst="rect">
            <a:avLst/>
          </a:prstGeom>
          <a:ln w="6350">
            <a:solidFill>
              <a:schemeClr val="accent3"/>
            </a:solidFill>
          </a:ln>
          <a:effectLst>
            <a:outerShdw dist="38100" dir="2700000" algn="tl" rotWithShape="0">
              <a:schemeClr val="accent3">
                <a:alpha val="40000"/>
              </a:schemeClr>
            </a:outerShdw>
          </a:effectLst>
        </p:spPr>
      </p:pic>
      <p:sp>
        <p:nvSpPr>
          <p:cNvPr id="15" name="角丸四角形 68">
            <a:extLst>
              <a:ext uri="{FF2B5EF4-FFF2-40B4-BE49-F238E27FC236}">
                <a16:creationId xmlns:a16="http://schemas.microsoft.com/office/drawing/2014/main" id="{DCDE5755-4F35-A62C-8624-E5FDFB69CB7D}"/>
              </a:ext>
            </a:extLst>
          </p:cNvPr>
          <p:cNvSpPr/>
          <p:nvPr/>
        </p:nvSpPr>
        <p:spPr>
          <a:xfrm>
            <a:off x="9148115" y="5075139"/>
            <a:ext cx="2564459" cy="1323439"/>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545454"/>
                </a:solidFill>
                <a:latin typeface="Meiryo" panose="020B0604030504040204" pitchFamily="34" charset="-128"/>
                <a:ea typeface="Meiryo" panose="020B0604030504040204" pitchFamily="34" charset="-128"/>
              </a:rPr>
            </a:br>
            <a:r>
              <a:rPr kumimoji="0" lang="ja-JP" altLang="en-US" sz="800" kern="0" dirty="0">
                <a:solidFill>
                  <a:srgbClr val="545454"/>
                </a:solidFill>
                <a:latin typeface="Meiryo" panose="020B0604030504040204" pitchFamily="34" charset="-128"/>
                <a:ea typeface="Meiryo" panose="020B0604030504040204" pitchFamily="34" charset="-128"/>
              </a:rPr>
              <a:t>また、回答数は</a:t>
            </a:r>
            <a:r>
              <a:rPr kumimoji="0" lang="en-US" altLang="ja-JP" sz="800" kern="0" dirty="0">
                <a:solidFill>
                  <a:srgbClr val="545454"/>
                </a:solidFill>
                <a:latin typeface="Meiryo" panose="020B0604030504040204" pitchFamily="34" charset="-128"/>
                <a:ea typeface="Meiryo" panose="020B0604030504040204" pitchFamily="34" charset="-128"/>
              </a:rPr>
              <a:t>500</a:t>
            </a:r>
            <a:r>
              <a:rPr kumimoji="0" lang="ja-JP" altLang="en-US" sz="800" kern="0" dirty="0">
                <a:solidFill>
                  <a:srgbClr val="545454"/>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16" name="図 15">
            <a:extLst>
              <a:ext uri="{FF2B5EF4-FFF2-40B4-BE49-F238E27FC236}">
                <a16:creationId xmlns:a16="http://schemas.microsoft.com/office/drawing/2014/main" id="{4EC7AADE-0FD3-2E43-85EB-14C712BF03A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71505" y="4094240"/>
            <a:ext cx="2258417" cy="1835599"/>
          </a:xfrm>
          <a:prstGeom prst="rect">
            <a:avLst/>
          </a:prstGeom>
          <a:ln w="6350">
            <a:solidFill>
              <a:schemeClr val="accent3"/>
            </a:solidFill>
          </a:ln>
          <a:effectLst>
            <a:outerShdw dist="38100" dir="2700000" algn="tl" rotWithShape="0">
              <a:schemeClr val="accent3">
                <a:alpha val="40000"/>
              </a:schemeClr>
            </a:outerShdw>
          </a:effectLst>
        </p:spPr>
      </p:pic>
      <p:pic>
        <p:nvPicPr>
          <p:cNvPr id="17" name="Picture 2" descr="B1D2497D-1EBE-4057-8CE8-D155B6774F92-L0-001">
            <a:extLst>
              <a:ext uri="{FF2B5EF4-FFF2-40B4-BE49-F238E27FC236}">
                <a16:creationId xmlns:a16="http://schemas.microsoft.com/office/drawing/2014/main" id="{FB3D9FF6-E62F-FBCA-0046-5AE669F370E9}"/>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6420"/>
          <a:stretch/>
        </p:blipFill>
        <p:spPr bwMode="auto">
          <a:xfrm>
            <a:off x="7835412" y="4471893"/>
            <a:ext cx="1160427" cy="1931500"/>
          </a:xfrm>
          <a:prstGeom prst="rect">
            <a:avLst/>
          </a:prstGeom>
          <a:noFill/>
          <a:ln w="6350">
            <a:solidFill>
              <a:schemeClr val="accent3"/>
            </a:solidFill>
            <a:miter lim="800000"/>
            <a:headEnd/>
            <a:tailEnd/>
          </a:ln>
          <a:effectLst>
            <a:outerShdw dist="38100" dir="2700000" algn="tl" rotWithShape="0">
              <a:schemeClr val="accent3">
                <a:alpha val="40000"/>
              </a:schemeClr>
            </a:outerShdw>
          </a:effectLst>
          <a:extLst>
            <a:ext uri="{909E8E84-426E-40DD-AFC4-6F175D3DCCD1}">
              <a14:hiddenFill xmlns:a14="http://schemas.microsoft.com/office/drawing/2010/main">
                <a:solidFill>
                  <a:srgbClr val="FFFFFF"/>
                </a:solidFill>
              </a14:hiddenFill>
            </a:ext>
          </a:extLst>
        </p:spPr>
      </p:pic>
      <p:sp>
        <p:nvSpPr>
          <p:cNvPr id="18" name="角丸四角形 77">
            <a:extLst>
              <a:ext uri="{FF2B5EF4-FFF2-40B4-BE49-F238E27FC236}">
                <a16:creationId xmlns:a16="http://schemas.microsoft.com/office/drawing/2014/main" id="{917F67F5-4BF2-F3D3-81E0-F6945FB5D14C}"/>
              </a:ext>
            </a:extLst>
          </p:cNvPr>
          <p:cNvSpPr/>
          <p:nvPr/>
        </p:nvSpPr>
        <p:spPr>
          <a:xfrm>
            <a:off x="8153370" y="1669886"/>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レポートサンプル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sp>
        <p:nvSpPr>
          <p:cNvPr id="19" name="角丸四角形 78">
            <a:extLst>
              <a:ext uri="{FF2B5EF4-FFF2-40B4-BE49-F238E27FC236}">
                <a16:creationId xmlns:a16="http://schemas.microsoft.com/office/drawing/2014/main" id="{D68DA698-EAC4-09E7-BF57-0387C43F4D20}"/>
              </a:ext>
            </a:extLst>
          </p:cNvPr>
          <p:cNvSpPr/>
          <p:nvPr/>
        </p:nvSpPr>
        <p:spPr>
          <a:xfrm>
            <a:off x="7108480" y="3886455"/>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grpSp>
        <p:nvGrpSpPr>
          <p:cNvPr id="20" name="グループ化 19">
            <a:extLst>
              <a:ext uri="{FF2B5EF4-FFF2-40B4-BE49-F238E27FC236}">
                <a16:creationId xmlns:a16="http://schemas.microsoft.com/office/drawing/2014/main" id="{CA97E301-D82C-30A0-6B14-ADA5CDA3AB7C}"/>
              </a:ext>
            </a:extLst>
          </p:cNvPr>
          <p:cNvGrpSpPr/>
          <p:nvPr/>
        </p:nvGrpSpPr>
        <p:grpSpPr>
          <a:xfrm>
            <a:off x="479425" y="3933191"/>
            <a:ext cx="5870523" cy="917027"/>
            <a:chOff x="479425" y="3844167"/>
            <a:chExt cx="5870523" cy="917027"/>
          </a:xfrm>
        </p:grpSpPr>
        <p:sp>
          <p:nvSpPr>
            <p:cNvPr id="21" name="角丸四角形 21">
              <a:extLst>
                <a:ext uri="{FF2B5EF4-FFF2-40B4-BE49-F238E27FC236}">
                  <a16:creationId xmlns:a16="http://schemas.microsoft.com/office/drawing/2014/main" id="{382DBA1C-396D-DA92-2CB6-3F2A35C4EBBD}"/>
                </a:ext>
              </a:extLst>
            </p:cNvPr>
            <p:cNvSpPr/>
            <p:nvPr/>
          </p:nvSpPr>
          <p:spPr>
            <a:xfrm>
              <a:off x="1258812" y="4548828"/>
              <a:ext cx="5091136" cy="212366"/>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200">
                  <a:solidFill>
                    <a:schemeClr val="accent3"/>
                  </a:solidFill>
                  <a:latin typeface="Meiryo" panose="020B0604030504040204" pitchFamily="34" charset="-128"/>
                  <a:ea typeface="Meiryo" panose="020B0604030504040204" pitchFamily="34" charset="-128"/>
                </a:rPr>
                <a:t>読了率</a:t>
              </a:r>
              <a:endParaRPr kumimoji="0" lang="en-US" altLang="ja-JP" sz="1200" kern="0" dirty="0">
                <a:solidFill>
                  <a:schemeClr val="accent3"/>
                </a:solidFill>
                <a:latin typeface="Meiryo" panose="020B0604030504040204" pitchFamily="34" charset="-128"/>
                <a:ea typeface="Meiryo" panose="020B0604030504040204" pitchFamily="34" charset="-128"/>
              </a:endParaRPr>
            </a:p>
          </p:txBody>
        </p:sp>
        <p:sp>
          <p:nvSpPr>
            <p:cNvPr id="22" name="角丸四角形 22">
              <a:extLst>
                <a:ext uri="{FF2B5EF4-FFF2-40B4-BE49-F238E27FC236}">
                  <a16:creationId xmlns:a16="http://schemas.microsoft.com/office/drawing/2014/main" id="{385F1742-52F6-FFCC-0B0E-6E547666A731}"/>
                </a:ext>
              </a:extLst>
            </p:cNvPr>
            <p:cNvSpPr/>
            <p:nvPr/>
          </p:nvSpPr>
          <p:spPr>
            <a:xfrm>
              <a:off x="803425" y="3898167"/>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記事閲覧態度</a:t>
              </a:r>
            </a:p>
          </p:txBody>
        </p:sp>
        <p:grpSp>
          <p:nvGrpSpPr>
            <p:cNvPr id="23" name="グループ化 22">
              <a:extLst>
                <a:ext uri="{FF2B5EF4-FFF2-40B4-BE49-F238E27FC236}">
                  <a16:creationId xmlns:a16="http://schemas.microsoft.com/office/drawing/2014/main" id="{5CFFC9D8-1972-A554-99A6-03B3FE800CD8}"/>
                </a:ext>
              </a:extLst>
            </p:cNvPr>
            <p:cNvGrpSpPr>
              <a:grpSpLocks noChangeAspect="1"/>
            </p:cNvGrpSpPr>
            <p:nvPr/>
          </p:nvGrpSpPr>
          <p:grpSpPr>
            <a:xfrm>
              <a:off x="479425" y="3844167"/>
              <a:ext cx="576000" cy="576000"/>
              <a:chOff x="2435103" y="2081892"/>
              <a:chExt cx="792088" cy="792088"/>
            </a:xfrm>
          </p:grpSpPr>
          <p:sp>
            <p:nvSpPr>
              <p:cNvPr id="24" name="円/楕円 24">
                <a:extLst>
                  <a:ext uri="{FF2B5EF4-FFF2-40B4-BE49-F238E27FC236}">
                    <a16:creationId xmlns:a16="http://schemas.microsoft.com/office/drawing/2014/main" id="{7A62E9C9-4641-F180-CD83-95B0278AF5C0}"/>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25" name="グラフィックス 24">
                <a:extLst>
                  <a:ext uri="{FF2B5EF4-FFF2-40B4-BE49-F238E27FC236}">
                    <a16:creationId xmlns:a16="http://schemas.microsoft.com/office/drawing/2014/main" id="{05C2EC55-8DF7-0CB0-DA7B-E0010E961893}"/>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2600964" y="2247753"/>
                <a:ext cx="460368" cy="460368"/>
              </a:xfrm>
              <a:prstGeom prst="rect">
                <a:avLst/>
              </a:prstGeom>
            </p:spPr>
          </p:pic>
        </p:grpSp>
      </p:grpSp>
      <p:grpSp>
        <p:nvGrpSpPr>
          <p:cNvPr id="26" name="グループ化 25">
            <a:extLst>
              <a:ext uri="{FF2B5EF4-FFF2-40B4-BE49-F238E27FC236}">
                <a16:creationId xmlns:a16="http://schemas.microsoft.com/office/drawing/2014/main" id="{00FACD8E-4834-746A-D6A6-0B3E1170A7FE}"/>
              </a:ext>
            </a:extLst>
          </p:cNvPr>
          <p:cNvGrpSpPr/>
          <p:nvPr/>
        </p:nvGrpSpPr>
        <p:grpSpPr>
          <a:xfrm>
            <a:off x="479425" y="5012039"/>
            <a:ext cx="5870523" cy="1160325"/>
            <a:chOff x="479425" y="4775746"/>
            <a:chExt cx="5870523" cy="1160325"/>
          </a:xfrm>
        </p:grpSpPr>
        <p:sp>
          <p:nvSpPr>
            <p:cNvPr id="27" name="角丸四角形 26">
              <a:extLst>
                <a:ext uri="{FF2B5EF4-FFF2-40B4-BE49-F238E27FC236}">
                  <a16:creationId xmlns:a16="http://schemas.microsoft.com/office/drawing/2014/main" id="{BC273039-515B-6227-600C-964D87DFACFF}"/>
                </a:ext>
              </a:extLst>
            </p:cNvPr>
            <p:cNvSpPr/>
            <p:nvPr/>
          </p:nvSpPr>
          <p:spPr>
            <a:xfrm>
              <a:off x="1258812" y="5465173"/>
              <a:ext cx="5091136" cy="470898"/>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400" b="1">
                  <a:solidFill>
                    <a:schemeClr val="accent3"/>
                  </a:solidFill>
                  <a:latin typeface="Meiryo" panose="020B0604030504040204" pitchFamily="34" charset="-128"/>
                  <a:ea typeface="Meiryo" panose="020B0604030504040204" pitchFamily="34" charset="-128"/>
                </a:rPr>
                <a:t>タイアップ読者に対するアンケートを無償でご提供します。</a:t>
              </a:r>
              <a:br>
                <a:rPr lang="en-US" altLang="ja-JP" sz="1400" b="1" dirty="0">
                  <a:solidFill>
                    <a:schemeClr val="accent3"/>
                  </a:solidFill>
                  <a:latin typeface="Meiryo" panose="020B0604030504040204" pitchFamily="34" charset="-128"/>
                  <a:ea typeface="Meiryo" panose="020B0604030504040204" pitchFamily="34" charset="-128"/>
                </a:rPr>
              </a:br>
              <a:r>
                <a:rPr lang="ja-JP" altLang="en-US" sz="1200">
                  <a:solidFill>
                    <a:schemeClr val="accent3"/>
                  </a:solidFill>
                  <a:latin typeface="Meiryo" panose="020B0604030504040204" pitchFamily="34" charset="-128"/>
                  <a:ea typeface="Meiryo" panose="020B0604030504040204" pitchFamily="34" charset="-128"/>
                </a:rPr>
                <a:t>タイアップ記事への評価、読了後の態度変容を問うアンケートです。</a:t>
              </a:r>
            </a:p>
          </p:txBody>
        </p:sp>
        <p:sp>
          <p:nvSpPr>
            <p:cNvPr id="28" name="角丸四角形 27">
              <a:extLst>
                <a:ext uri="{FF2B5EF4-FFF2-40B4-BE49-F238E27FC236}">
                  <a16:creationId xmlns:a16="http://schemas.microsoft.com/office/drawing/2014/main" id="{EC9DD535-D805-D307-F93A-A8E2EEA86436}"/>
                </a:ext>
              </a:extLst>
            </p:cNvPr>
            <p:cNvSpPr/>
            <p:nvPr/>
          </p:nvSpPr>
          <p:spPr>
            <a:xfrm>
              <a:off x="803425" y="4829746"/>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態度変容効果</a:t>
              </a:r>
              <a:endParaRPr kumimoji="0" lang="en-US" altLang="ja-JP" sz="1600" b="1" kern="0" dirty="0">
                <a:solidFill>
                  <a:srgbClr val="C9002C"/>
                </a:solidFill>
                <a:latin typeface="Meiryo" panose="020B0604030504040204" pitchFamily="34" charset="-128"/>
                <a:ea typeface="Meiryo" panose="020B0604030504040204" pitchFamily="34" charset="-128"/>
              </a:endParaRPr>
            </a:p>
          </p:txBody>
        </p:sp>
        <p:grpSp>
          <p:nvGrpSpPr>
            <p:cNvPr id="29" name="グループ化 28">
              <a:extLst>
                <a:ext uri="{FF2B5EF4-FFF2-40B4-BE49-F238E27FC236}">
                  <a16:creationId xmlns:a16="http://schemas.microsoft.com/office/drawing/2014/main" id="{9B7DFAFF-17BC-EF1E-224A-7A81864C687C}"/>
                </a:ext>
              </a:extLst>
            </p:cNvPr>
            <p:cNvGrpSpPr>
              <a:grpSpLocks noChangeAspect="1"/>
            </p:cNvGrpSpPr>
            <p:nvPr/>
          </p:nvGrpSpPr>
          <p:grpSpPr>
            <a:xfrm>
              <a:off x="479425" y="4775746"/>
              <a:ext cx="576000" cy="576000"/>
              <a:chOff x="2435103" y="2081892"/>
              <a:chExt cx="792088" cy="792088"/>
            </a:xfrm>
          </p:grpSpPr>
          <p:sp>
            <p:nvSpPr>
              <p:cNvPr id="30" name="円/楕円 29">
                <a:extLst>
                  <a:ext uri="{FF2B5EF4-FFF2-40B4-BE49-F238E27FC236}">
                    <a16:creationId xmlns:a16="http://schemas.microsoft.com/office/drawing/2014/main" id="{9A9E9D1A-6F06-5713-C1B4-24EF53CDF723}"/>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31" name="グラフィックス 30">
                <a:extLst>
                  <a:ext uri="{FF2B5EF4-FFF2-40B4-BE49-F238E27FC236}">
                    <a16:creationId xmlns:a16="http://schemas.microsoft.com/office/drawing/2014/main" id="{067CC31B-1924-4A1C-AF27-6AF69EAB5CA2}"/>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p:blipFill>
            <p:spPr>
              <a:xfrm>
                <a:off x="2600964" y="2247753"/>
                <a:ext cx="460368" cy="460368"/>
              </a:xfrm>
              <a:prstGeom prst="rect">
                <a:avLst/>
              </a:prstGeom>
            </p:spPr>
          </p:pic>
        </p:grpSp>
      </p:grpSp>
    </p:spTree>
    <p:extLst>
      <p:ext uri="{BB962C8B-B14F-4D97-AF65-F5344CB8AC3E}">
        <p14:creationId xmlns:p14="http://schemas.microsoft.com/office/powerpoint/2010/main" val="24663864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販売制限</a:t>
            </a:r>
          </a:p>
        </p:txBody>
      </p:sp>
      <p:sp>
        <p:nvSpPr>
          <p:cNvPr id="3" name="Text Box 1031">
            <a:extLst>
              <a:ext uri="{FF2B5EF4-FFF2-40B4-BE49-F238E27FC236}">
                <a16:creationId xmlns:a16="http://schemas.microsoft.com/office/drawing/2014/main" id="{5FFC76A2-8D6B-18E8-98CC-CB65E48F9810}"/>
              </a:ext>
            </a:extLst>
          </p:cNvPr>
          <p:cNvSpPr txBox="1">
            <a:spLocks noChangeArrowheads="1"/>
          </p:cNvSpPr>
          <p:nvPr/>
        </p:nvSpPr>
        <p:spPr bwMode="auto">
          <a:xfrm>
            <a:off x="479425" y="1089340"/>
            <a:ext cx="11233150"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2400" b="1" dirty="0">
                <a:solidFill>
                  <a:schemeClr val="accent6"/>
                </a:solidFill>
                <a:latin typeface="Meiryo" panose="020B0604030504040204" pitchFamily="34" charset="-128"/>
                <a:ea typeface="Meiryo" panose="020B0604030504040204" pitchFamily="34" charset="-128"/>
              </a:rPr>
              <a:t>本タイアップは車関連のプロモーションに限定させていただきます。</a:t>
            </a:r>
            <a:endParaRPr lang="en-US" altLang="ja-JP" sz="2400" b="1" dirty="0">
              <a:solidFill>
                <a:schemeClr val="accent6"/>
              </a:solidFill>
              <a:latin typeface="Meiryo" panose="020B0604030504040204" pitchFamily="34" charset="-128"/>
              <a:ea typeface="Meiryo" panose="020B0604030504040204" pitchFamily="34" charset="-128"/>
            </a:endParaRPr>
          </a:p>
          <a:p>
            <a:pPr>
              <a:lnSpc>
                <a:spcPct val="120000"/>
              </a:lnSpc>
              <a:spcBef>
                <a:spcPct val="0"/>
              </a:spcBef>
              <a:defRPr/>
            </a:pPr>
            <a:br>
              <a:rPr lang="ja-JP" altLang="en-US" sz="1200" dirty="0">
                <a:solidFill>
                  <a:srgbClr val="545454"/>
                </a:solidFill>
                <a:latin typeface="Meiryo" panose="020B0604030504040204" pitchFamily="34" charset="-128"/>
                <a:ea typeface="Meiryo" panose="020B0604030504040204" pitchFamily="34" charset="-128"/>
              </a:rPr>
            </a:br>
            <a:r>
              <a:rPr lang="ja-JP" altLang="en-US" sz="1600" dirty="0">
                <a:solidFill>
                  <a:srgbClr val="545454"/>
                </a:solidFill>
                <a:latin typeface="Meiryo" panose="020B0604030504040204" pitchFamily="34" charset="-128"/>
                <a:ea typeface="Meiryo" panose="020B0604030504040204" pitchFamily="34" charset="-128"/>
              </a:rPr>
              <a:t>プロモーション内容や取り上げるテーマ等によっては、実施いただけない場合がありますので、必ず事前に掲載可否を弊社にお問い合わせください。</a:t>
            </a:r>
            <a:br>
              <a:rPr lang="ja-JP" altLang="en-US" sz="1600" dirty="0">
                <a:solidFill>
                  <a:srgbClr val="545454"/>
                </a:solidFill>
                <a:latin typeface="Meiryo" panose="020B0604030504040204" pitchFamily="34" charset="-128"/>
                <a:ea typeface="Meiryo" panose="020B0604030504040204" pitchFamily="34" charset="-128"/>
              </a:rPr>
            </a:br>
            <a:r>
              <a:rPr lang="ja-JP" altLang="en-US" sz="1600" dirty="0">
                <a:solidFill>
                  <a:srgbClr val="545454"/>
                </a:solidFill>
                <a:latin typeface="Meiryo" panose="020B0604030504040204" pitchFamily="34" charset="-128"/>
                <a:ea typeface="Meiryo" panose="020B0604030504040204" pitchFamily="34" charset="-128"/>
              </a:rPr>
              <a:t>また、広告主様のサイトが弊社の広告掲載基準を満たすことが、実施の条件となります。</a:t>
            </a:r>
            <a:endParaRPr lang="ja-JP" altLang="en-US" sz="120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7807897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お申し込み方法</a:t>
            </a:r>
          </a:p>
        </p:txBody>
      </p:sp>
      <p:sp>
        <p:nvSpPr>
          <p:cNvPr id="5" name="正方形/長方形 4">
            <a:extLst>
              <a:ext uri="{FF2B5EF4-FFF2-40B4-BE49-F238E27FC236}">
                <a16:creationId xmlns:a16="http://schemas.microsoft.com/office/drawing/2014/main" id="{3DAE1C74-56E4-FAA3-2E2F-1CC35A74A151}"/>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a:outerShdw dist="38100" dir="2700000" algn="tl" rotWithShape="0">
              <a:srgbClr val="656565">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7" name="正方形/長方形 6">
            <a:extLst>
              <a:ext uri="{FF2B5EF4-FFF2-40B4-BE49-F238E27FC236}">
                <a16:creationId xmlns:a16="http://schemas.microsoft.com/office/drawing/2014/main" id="{0B8B4267-C54E-CCA8-5C2A-12F66860547A}"/>
              </a:ext>
            </a:extLst>
          </p:cNvPr>
          <p:cNvSpPr/>
          <p:nvPr/>
        </p:nvSpPr>
        <p:spPr>
          <a:xfrm>
            <a:off x="623394" y="2912631"/>
            <a:ext cx="11089179" cy="943443"/>
          </a:xfrm>
          <a:prstGeom prst="rect">
            <a:avLst/>
          </a:prstGeom>
          <a:solidFill>
            <a:srgbClr val="FFFFFF"/>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8" name="タイトル 2">
            <a:extLst>
              <a:ext uri="{FF2B5EF4-FFF2-40B4-BE49-F238E27FC236}">
                <a16:creationId xmlns:a16="http://schemas.microsoft.com/office/drawing/2014/main" id="{17E66B90-7EA3-C1B6-53FF-3EB44D58D846}"/>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となります</a:t>
            </a:r>
          </a:p>
        </p:txBody>
      </p:sp>
      <p:sp>
        <p:nvSpPr>
          <p:cNvPr id="9" name="タイトル 2">
            <a:extLst>
              <a:ext uri="{FF2B5EF4-FFF2-40B4-BE49-F238E27FC236}">
                <a16:creationId xmlns:a16="http://schemas.microsoft.com/office/drawing/2014/main" id="{F098D606-E5EA-9FC3-990D-316D3AE1A8DC}"/>
              </a:ext>
            </a:extLst>
          </p:cNvPr>
          <p:cNvSpPr txBox="1">
            <a:spLocks/>
          </p:cNvSpPr>
          <p:nvPr/>
        </p:nvSpPr>
        <p:spPr>
          <a:xfrm>
            <a:off x="479425" y="1044507"/>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以下のフローに沿ってお申し込み</a:t>
            </a: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の上、</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クリエイティブ制作委託約款の第</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条</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支払条件</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詳細は、お申し込みのマニュアル資料</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をご参照</a:t>
            </a: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ください。なお</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0" name="ホームベース 58">
            <a:extLst>
              <a:ext uri="{FF2B5EF4-FFF2-40B4-BE49-F238E27FC236}">
                <a16:creationId xmlns:a16="http://schemas.microsoft.com/office/drawing/2014/main" id="{9ADB7FF5-35B7-4DA6-7B40-74DC86AD2611}"/>
              </a:ext>
            </a:extLst>
          </p:cNvPr>
          <p:cNvSpPr/>
          <p:nvPr/>
        </p:nvSpPr>
        <p:spPr>
          <a:xfrm>
            <a:off x="9607855"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11" name="ホームベース 59">
            <a:extLst>
              <a:ext uri="{FF2B5EF4-FFF2-40B4-BE49-F238E27FC236}">
                <a16:creationId xmlns:a16="http://schemas.microsoft.com/office/drawing/2014/main" id="{78E05B8C-6049-6E22-BF51-59F3C91745EE}"/>
              </a:ext>
            </a:extLst>
          </p:cNvPr>
          <p:cNvSpPr/>
          <p:nvPr/>
        </p:nvSpPr>
        <p:spPr>
          <a:xfrm>
            <a:off x="8247978"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12" name="ホームベース 60">
            <a:extLst>
              <a:ext uri="{FF2B5EF4-FFF2-40B4-BE49-F238E27FC236}">
                <a16:creationId xmlns:a16="http://schemas.microsoft.com/office/drawing/2014/main" id="{EB41EF08-153A-87BF-DE08-9FB4D4CDB507}"/>
              </a:ext>
            </a:extLst>
          </p:cNvPr>
          <p:cNvSpPr/>
          <p:nvPr/>
        </p:nvSpPr>
        <p:spPr>
          <a:xfrm>
            <a:off x="6609638" y="3005688"/>
            <a:ext cx="2117745"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制作・掲載準備</a:t>
            </a:r>
          </a:p>
        </p:txBody>
      </p:sp>
      <p:sp>
        <p:nvSpPr>
          <p:cNvPr id="13" name="ホームベース 61">
            <a:extLst>
              <a:ext uri="{FF2B5EF4-FFF2-40B4-BE49-F238E27FC236}">
                <a16:creationId xmlns:a16="http://schemas.microsoft.com/office/drawing/2014/main" id="{A6EA03E6-B8E3-8523-14AC-69EE7B5FF5E9}"/>
              </a:ext>
            </a:extLst>
          </p:cNvPr>
          <p:cNvSpPr/>
          <p:nvPr/>
        </p:nvSpPr>
        <p:spPr>
          <a:xfrm>
            <a:off x="5158733" y="3005688"/>
            <a:ext cx="1922721"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14" name="ホームベース 62">
            <a:extLst>
              <a:ext uri="{FF2B5EF4-FFF2-40B4-BE49-F238E27FC236}">
                <a16:creationId xmlns:a16="http://schemas.microsoft.com/office/drawing/2014/main" id="{005213AF-E609-B2D4-3545-00A9983FEB49}"/>
              </a:ext>
            </a:extLst>
          </p:cNvPr>
          <p:cNvSpPr/>
          <p:nvPr/>
        </p:nvSpPr>
        <p:spPr>
          <a:xfrm>
            <a:off x="3629869" y="3005688"/>
            <a:ext cx="2191977"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15" name="ホームベース 63">
            <a:extLst>
              <a:ext uri="{FF2B5EF4-FFF2-40B4-BE49-F238E27FC236}">
                <a16:creationId xmlns:a16="http://schemas.microsoft.com/office/drawing/2014/main" id="{161689C7-E820-BFFD-15FF-D269CC0424E8}"/>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6" name="ホームベース 64">
            <a:extLst>
              <a:ext uri="{FF2B5EF4-FFF2-40B4-BE49-F238E27FC236}">
                <a16:creationId xmlns:a16="http://schemas.microsoft.com/office/drawing/2014/main" id="{B866BD98-191F-4692-C6F1-E06FE6A66C6A}"/>
              </a:ext>
            </a:extLst>
          </p:cNvPr>
          <p:cNvSpPr/>
          <p:nvPr/>
        </p:nvSpPr>
        <p:spPr>
          <a:xfrm>
            <a:off x="1415480" y="3005688"/>
            <a:ext cx="1734203" cy="7596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ご連絡</a:t>
            </a:r>
          </a:p>
        </p:txBody>
      </p:sp>
      <p:sp>
        <p:nvSpPr>
          <p:cNvPr id="17" name="ホームベース 65">
            <a:extLst>
              <a:ext uri="{FF2B5EF4-FFF2-40B4-BE49-F238E27FC236}">
                <a16:creationId xmlns:a16="http://schemas.microsoft.com/office/drawing/2014/main" id="{95DDE777-AE20-2000-9C70-ED1DF8CB9AC3}"/>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8" name="ホームベース 66">
            <a:extLst>
              <a:ext uri="{FF2B5EF4-FFF2-40B4-BE49-F238E27FC236}">
                <a16:creationId xmlns:a16="http://schemas.microsoft.com/office/drawing/2014/main" id="{4C44F6D0-9E3B-B7D5-4273-A12C6E69D840}"/>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19" name="ホームベース 67">
            <a:extLst>
              <a:ext uri="{FF2B5EF4-FFF2-40B4-BE49-F238E27FC236}">
                <a16:creationId xmlns:a16="http://schemas.microsoft.com/office/drawing/2014/main" id="{D370CB4A-AE71-210D-9E0F-5EA3F596608D}"/>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20" name="ホームベース 68">
            <a:extLst>
              <a:ext uri="{FF2B5EF4-FFF2-40B4-BE49-F238E27FC236}">
                <a16:creationId xmlns:a16="http://schemas.microsoft.com/office/drawing/2014/main" id="{DCA98CB3-FDD4-72D1-34DD-D5034A7C29F0}"/>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21" name="ホームベース 69">
            <a:extLst>
              <a:ext uri="{FF2B5EF4-FFF2-40B4-BE49-F238E27FC236}">
                <a16:creationId xmlns:a16="http://schemas.microsoft.com/office/drawing/2014/main" id="{BADE96F7-1489-646B-AA3A-8FAB3EAB2FA2}"/>
              </a:ext>
            </a:extLst>
          </p:cNvPr>
          <p:cNvSpPr/>
          <p:nvPr/>
        </p:nvSpPr>
        <p:spPr>
          <a:xfrm>
            <a:off x="25633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22" name="直線コネクタ 21">
            <a:extLst>
              <a:ext uri="{FF2B5EF4-FFF2-40B4-BE49-F238E27FC236}">
                <a16:creationId xmlns:a16="http://schemas.microsoft.com/office/drawing/2014/main" id="{011B83A6-858A-1985-6440-EFD71046A794}"/>
              </a:ext>
            </a:extLst>
          </p:cNvPr>
          <p:cNvCxnSpPr>
            <a:cxnSpLocks/>
          </p:cNvCxnSpPr>
          <p:nvPr/>
        </p:nvCxnSpPr>
        <p:spPr>
          <a:xfrm>
            <a:off x="7085176" y="2796651"/>
            <a:ext cx="0" cy="2321906"/>
          </a:xfrm>
          <a:prstGeom prst="line">
            <a:avLst/>
          </a:prstGeom>
          <a:noFill/>
          <a:ln w="34925" cap="flat" cmpd="sng" algn="ctr">
            <a:solidFill>
              <a:srgbClr val="C9002C"/>
            </a:solidFill>
            <a:prstDash val="sysDot"/>
          </a:ln>
          <a:effectLst>
            <a:glow rad="38651">
              <a:srgbClr val="FFFFFF"/>
            </a:glow>
          </a:effectLst>
        </p:spPr>
      </p:cxnSp>
      <p:grpSp>
        <p:nvGrpSpPr>
          <p:cNvPr id="23" name="グループ化 22">
            <a:extLst>
              <a:ext uri="{FF2B5EF4-FFF2-40B4-BE49-F238E27FC236}">
                <a16:creationId xmlns:a16="http://schemas.microsoft.com/office/drawing/2014/main" id="{1E244ABA-AC2B-FF4D-ADDB-0BD2C29EE0EB}"/>
              </a:ext>
            </a:extLst>
          </p:cNvPr>
          <p:cNvGrpSpPr/>
          <p:nvPr/>
        </p:nvGrpSpPr>
        <p:grpSpPr>
          <a:xfrm>
            <a:off x="6838767" y="2316263"/>
            <a:ext cx="1876415" cy="469804"/>
            <a:chOff x="6757793" y="2283586"/>
            <a:chExt cx="1876415" cy="469804"/>
          </a:xfrm>
        </p:grpSpPr>
        <p:sp>
          <p:nvSpPr>
            <p:cNvPr id="24" name="テキスト ボックス 23">
              <a:extLst>
                <a:ext uri="{FF2B5EF4-FFF2-40B4-BE49-F238E27FC236}">
                  <a16:creationId xmlns:a16="http://schemas.microsoft.com/office/drawing/2014/main" id="{E69BD98F-8538-EBC2-3E5F-9F2803020EB3}"/>
                </a:ext>
              </a:extLst>
            </p:cNvPr>
            <p:cNvSpPr txBox="1"/>
            <p:nvPr/>
          </p:nvSpPr>
          <p:spPr>
            <a:xfrm>
              <a:off x="6757793" y="2285390"/>
              <a:ext cx="1876415" cy="468000"/>
            </a:xfrm>
            <a:prstGeom prst="roundRect">
              <a:avLst>
                <a:gd name="adj" fmla="val 50000"/>
              </a:avLst>
            </a:prstGeom>
            <a:solidFill>
              <a:srgbClr val="FFFFFF"/>
            </a:solidFill>
            <a:ln w="25400">
              <a:solidFill>
                <a:srgbClr val="C9002C"/>
              </a:solidFill>
            </a:ln>
          </p:spPr>
          <p:txBody>
            <a:bodyPr wrap="square" lIns="576000" tIns="36000" bIns="0" rtlCol="0" anchor="ctr">
              <a:noAutofit/>
            </a:bodyPr>
            <a:lstStyle/>
            <a:p>
              <a:pPr>
                <a:defRPr/>
              </a:pPr>
              <a:r>
                <a:rPr kumimoji="0" lang="ja-JP" altLang="en-US" sz="1600" kern="0" dirty="0">
                  <a:solidFill>
                    <a:srgbClr val="C9002C"/>
                  </a:solidFill>
                  <a:latin typeface="Meiryo" panose="020B0604030504040204" pitchFamily="34" charset="-128"/>
                  <a:ea typeface="Meiryo" panose="020B0604030504040204" pitchFamily="34" charset="-128"/>
                </a:rPr>
                <a:t>契約成立</a:t>
              </a:r>
            </a:p>
          </p:txBody>
        </p:sp>
        <p:pic>
          <p:nvPicPr>
            <p:cNvPr id="25" name="グラフィックス 24" descr="バッジ: チェックマーク 1 単色塗りつぶし">
              <a:extLst>
                <a:ext uri="{FF2B5EF4-FFF2-40B4-BE49-F238E27FC236}">
                  <a16:creationId xmlns:a16="http://schemas.microsoft.com/office/drawing/2014/main" id="{DDF1C628-9B8B-29CD-E1F0-9FB19433168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26" name="グループ化 25">
            <a:extLst>
              <a:ext uri="{FF2B5EF4-FFF2-40B4-BE49-F238E27FC236}">
                <a16:creationId xmlns:a16="http://schemas.microsoft.com/office/drawing/2014/main" id="{4AC7749E-F51C-58E7-B8C8-35C50FDF2738}"/>
              </a:ext>
            </a:extLst>
          </p:cNvPr>
          <p:cNvGrpSpPr/>
          <p:nvPr/>
        </p:nvGrpSpPr>
        <p:grpSpPr>
          <a:xfrm>
            <a:off x="497907" y="2725521"/>
            <a:ext cx="885476" cy="1130553"/>
            <a:chOff x="455043" y="2752415"/>
            <a:chExt cx="885476" cy="1130553"/>
          </a:xfrm>
        </p:grpSpPr>
        <p:sp>
          <p:nvSpPr>
            <p:cNvPr id="27" name="角丸四角形 75">
              <a:extLst>
                <a:ext uri="{FF2B5EF4-FFF2-40B4-BE49-F238E27FC236}">
                  <a16:creationId xmlns:a16="http://schemas.microsoft.com/office/drawing/2014/main" id="{2826C815-7B40-8CB4-D727-649B0297EBE4}"/>
                </a:ext>
              </a:extLst>
            </p:cNvPr>
            <p:cNvSpPr/>
            <p:nvPr/>
          </p:nvSpPr>
          <p:spPr>
            <a:xfrm>
              <a:off x="455043" y="2752415"/>
              <a:ext cx="885476" cy="1036964"/>
            </a:xfrm>
            <a:prstGeom prst="roundRect">
              <a:avLst>
                <a:gd name="adj" fmla="val 2711"/>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ヤフー</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28" name="直角三角形 27">
              <a:extLst>
                <a:ext uri="{FF2B5EF4-FFF2-40B4-BE49-F238E27FC236}">
                  <a16:creationId xmlns:a16="http://schemas.microsoft.com/office/drawing/2014/main" id="{2DC92589-1F3C-FB1A-1CA2-AD789B491A52}"/>
                </a:ext>
              </a:extLst>
            </p:cNvPr>
            <p:cNvSpPr>
              <a:spLocks noChangeAspect="1"/>
            </p:cNvSpPr>
            <p:nvPr/>
          </p:nvSpPr>
          <p:spPr>
            <a:xfrm rot="10800000">
              <a:off x="462842" y="3779862"/>
              <a:ext cx="157590" cy="103106"/>
            </a:xfrm>
            <a:prstGeom prst="rtTriangle">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29" name="直線コネクタ 28">
            <a:extLst>
              <a:ext uri="{FF2B5EF4-FFF2-40B4-BE49-F238E27FC236}">
                <a16:creationId xmlns:a16="http://schemas.microsoft.com/office/drawing/2014/main" id="{80B3A4FC-EA6B-98AA-76BA-F1B99447EDF8}"/>
              </a:ext>
            </a:extLst>
          </p:cNvPr>
          <p:cNvCxnSpPr>
            <a:cxnSpLocks/>
          </p:cNvCxnSpPr>
          <p:nvPr/>
        </p:nvCxnSpPr>
        <p:spPr>
          <a:xfrm>
            <a:off x="2683079" y="4889738"/>
            <a:ext cx="0" cy="519310"/>
          </a:xfrm>
          <a:prstGeom prst="line">
            <a:avLst/>
          </a:prstGeom>
          <a:noFill/>
          <a:ln w="9525" cap="flat" cmpd="sng" algn="ctr">
            <a:solidFill>
              <a:srgbClr val="545454"/>
            </a:solidFill>
            <a:prstDash val="solid"/>
          </a:ln>
          <a:effectLst/>
        </p:spPr>
      </p:cxnSp>
      <p:sp>
        <p:nvSpPr>
          <p:cNvPr id="30" name="円/楕円 78">
            <a:extLst>
              <a:ext uri="{FF2B5EF4-FFF2-40B4-BE49-F238E27FC236}">
                <a16:creationId xmlns:a16="http://schemas.microsoft.com/office/drawing/2014/main" id="{14BC67E6-1950-BD6C-F6F1-8FAB5B0B103F}"/>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1" name="タイトル 2">
            <a:extLst>
              <a:ext uri="{FF2B5EF4-FFF2-40B4-BE49-F238E27FC236}">
                <a16:creationId xmlns:a16="http://schemas.microsoft.com/office/drawing/2014/main" id="{E129A285-4292-46B8-8366-5F7A5EACB044}"/>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以下をセット</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で確認いただきます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フォーム</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に</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記載の申し込み</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商品</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該当</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する約款</a:t>
            </a:r>
          </a:p>
        </p:txBody>
      </p:sp>
      <p:grpSp>
        <p:nvGrpSpPr>
          <p:cNvPr id="32" name="グループ化 31">
            <a:extLst>
              <a:ext uri="{FF2B5EF4-FFF2-40B4-BE49-F238E27FC236}">
                <a16:creationId xmlns:a16="http://schemas.microsoft.com/office/drawing/2014/main" id="{8C69AAB9-36F7-B68F-D874-A35E635C0056}"/>
              </a:ext>
            </a:extLst>
          </p:cNvPr>
          <p:cNvGrpSpPr/>
          <p:nvPr/>
        </p:nvGrpSpPr>
        <p:grpSpPr>
          <a:xfrm>
            <a:off x="497907" y="3985671"/>
            <a:ext cx="885476" cy="1134053"/>
            <a:chOff x="455043" y="4012565"/>
            <a:chExt cx="885476" cy="1134053"/>
          </a:xfrm>
        </p:grpSpPr>
        <p:sp>
          <p:nvSpPr>
            <p:cNvPr id="33" name="直角三角形 32">
              <a:extLst>
                <a:ext uri="{FF2B5EF4-FFF2-40B4-BE49-F238E27FC236}">
                  <a16:creationId xmlns:a16="http://schemas.microsoft.com/office/drawing/2014/main" id="{D90E6787-9A7B-219F-EB85-C378CAF4E613}"/>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4" name="角丸四角形 82">
              <a:extLst>
                <a:ext uri="{FF2B5EF4-FFF2-40B4-BE49-F238E27FC236}">
                  <a16:creationId xmlns:a16="http://schemas.microsoft.com/office/drawing/2014/main" id="{7C542DCA-1B44-94F2-1044-8FCE5929E57C}"/>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35" name="直角三角形 34">
            <a:extLst>
              <a:ext uri="{FF2B5EF4-FFF2-40B4-BE49-F238E27FC236}">
                <a16:creationId xmlns:a16="http://schemas.microsoft.com/office/drawing/2014/main" id="{477E4719-A8A5-DA76-03F2-9050F9A2E9F9}"/>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6" name="直角三角形 35">
            <a:extLst>
              <a:ext uri="{FF2B5EF4-FFF2-40B4-BE49-F238E27FC236}">
                <a16:creationId xmlns:a16="http://schemas.microsoft.com/office/drawing/2014/main" id="{D236669C-E4E8-C2FC-9D04-171D7772E642}"/>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37" name="直線コネクタ 36">
            <a:extLst>
              <a:ext uri="{FF2B5EF4-FFF2-40B4-BE49-F238E27FC236}">
                <a16:creationId xmlns:a16="http://schemas.microsoft.com/office/drawing/2014/main" id="{49631423-87FB-8054-5C2B-67A28193F5C3}"/>
              </a:ext>
            </a:extLst>
          </p:cNvPr>
          <p:cNvCxnSpPr/>
          <p:nvPr/>
        </p:nvCxnSpPr>
        <p:spPr>
          <a:xfrm>
            <a:off x="620432" y="3393106"/>
            <a:ext cx="576000" cy="0"/>
          </a:xfrm>
          <a:prstGeom prst="line">
            <a:avLst/>
          </a:prstGeom>
          <a:noFill/>
          <a:ln w="12700" cap="flat" cmpd="sng" algn="ctr">
            <a:solidFill>
              <a:srgbClr val="FFFFFF"/>
            </a:solidFill>
            <a:prstDash val="solid"/>
          </a:ln>
          <a:effectLst/>
        </p:spPr>
      </p:cxnSp>
      <p:cxnSp>
        <p:nvCxnSpPr>
          <p:cNvPr id="38" name="直線コネクタ 37">
            <a:extLst>
              <a:ext uri="{FF2B5EF4-FFF2-40B4-BE49-F238E27FC236}">
                <a16:creationId xmlns:a16="http://schemas.microsoft.com/office/drawing/2014/main" id="{CBBAA1C5-F1DB-ED61-BCE4-53EDF36A252C}"/>
              </a:ext>
            </a:extLst>
          </p:cNvPr>
          <p:cNvCxnSpPr/>
          <p:nvPr/>
        </p:nvCxnSpPr>
        <p:spPr>
          <a:xfrm>
            <a:off x="597070" y="4668199"/>
            <a:ext cx="576000" cy="0"/>
          </a:xfrm>
          <a:prstGeom prst="line">
            <a:avLst/>
          </a:prstGeom>
          <a:noFill/>
          <a:ln w="12700" cap="flat" cmpd="sng" algn="ctr">
            <a:solidFill>
              <a:srgbClr val="FFFFFF"/>
            </a:solidFill>
            <a:prstDash val="solid"/>
          </a:ln>
          <a:effectLst/>
        </p:spPr>
      </p:cxnSp>
    </p:spTree>
    <p:extLst>
      <p:ext uri="{BB962C8B-B14F-4D97-AF65-F5344CB8AC3E}">
        <p14:creationId xmlns:p14="http://schemas.microsoft.com/office/powerpoint/2010/main" val="13315853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dirty="0"/>
              <a:t>その他・注意事項</a:t>
            </a:r>
            <a:endParaRPr lang="en-US" altLang="ja-JP" dirty="0"/>
          </a:p>
        </p:txBody>
      </p:sp>
      <p:pic>
        <p:nvPicPr>
          <p:cNvPr id="8" name="図プレースホルダー 7" descr="アイコン&#10;&#10;自動的に生成された説明">
            <a:extLst>
              <a:ext uri="{FF2B5EF4-FFF2-40B4-BE49-F238E27FC236}">
                <a16:creationId xmlns:a16="http://schemas.microsoft.com/office/drawing/2014/main" id="{1506DEF2-3508-6531-283E-31A2C060C8D8}"/>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1278030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注意事項</a:t>
            </a:r>
            <a:endParaRPr kumimoji="1" lang="ja-JP" altLang="en-US"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10" name="Rectangle 46">
            <a:extLst>
              <a:ext uri="{FF2B5EF4-FFF2-40B4-BE49-F238E27FC236}">
                <a16:creationId xmlns:a16="http://schemas.microsoft.com/office/drawing/2014/main" id="{EBF15783-7276-05DC-9C85-9B873F85A13B}"/>
              </a:ext>
            </a:extLst>
          </p:cNvPr>
          <p:cNvSpPr>
            <a:spLocks noChangeArrowheads="1"/>
          </p:cNvSpPr>
          <p:nvPr/>
        </p:nvSpPr>
        <p:spPr bwMode="auto">
          <a:xfrm>
            <a:off x="479425" y="1291970"/>
            <a:ext cx="11233150" cy="500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編集・制作</a:t>
            </a:r>
            <a:endParaRPr lang="en-US" altLang="ja-JP" sz="1600" dirty="0">
              <a:solidFill>
                <a:srgbClr val="545454"/>
              </a:solidFill>
              <a:latin typeface="メイリオ"/>
              <a:ea typeface="メイリオ"/>
            </a:endParaRP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企画ページ構成のための素材は、申込者・広告主様より完全パッケージ状態で納品いただきますが、</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弊社のガイドラインや判断に応じて、加筆や修正をさせていただく場合があります。</a:t>
            </a: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申込者・広告主様より提供いただく製品画像等の素材については第三者の権利を侵害するものではないこと、</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および記載内容に係わる財産権全ての権利処理が完了していること、情報の正確性についてヤフーに対して保証いただくものとします。</a:t>
            </a: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企画ページ上には「提供：○○」のスポンサークレジットの掲載が必須となります。</a:t>
            </a: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原則として掲載終了後はアーカイブ保存せず、企画ページは削除いたします。</a:t>
            </a:r>
            <a:r>
              <a:rPr lang="ja-JP" altLang="en-US" sz="1200" dirty="0">
                <a:solidFill>
                  <a:srgbClr val="545454"/>
                </a:solidFill>
                <a:latin typeface="メイリオ"/>
                <a:ea typeface="メイリオ"/>
              </a:rPr>
              <a:t>　</a:t>
            </a:r>
            <a:endParaRPr lang="en-US" altLang="ja-JP" sz="600" dirty="0">
              <a:solidFill>
                <a:srgbClr val="545454"/>
              </a:solidFill>
              <a:latin typeface="メイリオ" panose="020B0604030504040204" pitchFamily="50" charset="-128"/>
              <a:ea typeface="メイリオ" panose="020B0604030504040204" pitchFamily="50" charset="-128"/>
            </a:endParaRPr>
          </a:p>
          <a:p>
            <a:pPr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災害情報告知モジュールの掲載</a:t>
            </a:r>
            <a:endParaRPr lang="en-US" altLang="ja-JP" sz="1600" dirty="0">
              <a:solidFill>
                <a:srgbClr val="545454"/>
              </a:solidFill>
              <a:latin typeface="メイリオ"/>
              <a:ea typeface="メイリオ"/>
            </a:endParaRPr>
          </a:p>
          <a:p>
            <a:pPr marL="346950" lvl="1" indent="-10575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地震、津波、その他有事が発生した際、ヤフーを利用するお客様に対して速やかに災害情報をお伝えするために、企画ページについても、</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ページ上部に災害情報告知モジュールの掲載を行います。</a:t>
            </a:r>
            <a:br>
              <a:rPr lang="en-US" altLang="ja-JP" sz="1200" dirty="0">
                <a:solidFill>
                  <a:srgbClr val="545454"/>
                </a:solidFill>
                <a:latin typeface="メイリオ" panose="020B0604030504040204" pitchFamily="50" charset="-128"/>
                <a:ea typeface="メイリオ" panose="020B0604030504040204" pitchFamily="50" charset="-128"/>
              </a:rPr>
            </a:br>
            <a:r>
              <a:rPr lang="en-US" altLang="ja-JP" sz="1000" dirty="0">
                <a:solidFill>
                  <a:srgbClr val="545454"/>
                </a:solidFill>
                <a:latin typeface="メイリオ" panose="020B0604030504040204" pitchFamily="50" charset="-128"/>
                <a:ea typeface="メイリオ" panose="020B0604030504040204" pitchFamily="50" charset="-128"/>
              </a:rPr>
              <a:t>※</a:t>
            </a:r>
            <a:r>
              <a:rPr lang="ja-JP" altLang="en-US" sz="1000" dirty="0">
                <a:solidFill>
                  <a:srgbClr val="545454"/>
                </a:solidFill>
                <a:latin typeface="メイリオ" panose="020B0604030504040204" pitchFamily="50" charset="-128"/>
                <a:ea typeface="メイリオ" panose="020B0604030504040204" pitchFamily="50" charset="-128"/>
              </a:rPr>
              <a:t>掲載方法（場所、内容、タイミングと期間など）は、ヤフーの統一運用ルールにしたがいます。</a:t>
            </a:r>
            <a:endParaRPr lang="en-US" altLang="ja-JP" sz="600" dirty="0">
              <a:solidFill>
                <a:srgbClr val="545454"/>
              </a:solidFill>
              <a:latin typeface="メイリオ"/>
              <a:ea typeface="メイリオ"/>
            </a:endParaRPr>
          </a:p>
          <a:p>
            <a:pPr eaLnBrk="1" hangingPunct="1">
              <a:lnSpc>
                <a:spcPct val="120000"/>
              </a:lnSpc>
              <a:spcBef>
                <a:spcPct val="0"/>
              </a:spcBef>
              <a:spcAft>
                <a:spcPts val="600"/>
              </a:spcAft>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編集誘導枠制作・入稿</a:t>
            </a:r>
            <a:endParaRPr lang="en-US" altLang="ja-JP" sz="1600" dirty="0">
              <a:solidFill>
                <a:srgbClr val="545454"/>
              </a:solidFill>
              <a:latin typeface="メイリオ"/>
              <a:ea typeface="メイリオ"/>
            </a:endParaRPr>
          </a:p>
          <a:p>
            <a:pPr marL="346950" lvl="1" indent="-10575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編集誘導枠は弊社で作成し入稿いたします。広告主様の公式ロゴを弊社担当営業まで送付ください。</a:t>
            </a:r>
            <a:endParaRPr lang="en-US" altLang="ja-JP" sz="600" dirty="0">
              <a:solidFill>
                <a:srgbClr val="545454"/>
              </a:solidFill>
              <a:latin typeface="メイリオ"/>
              <a:ea typeface="メイリオ"/>
            </a:endParaRPr>
          </a:p>
          <a:p>
            <a:pPr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広告誘導</a:t>
            </a:r>
          </a:p>
          <a:p>
            <a:pPr marL="345600" indent="-10440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誘導広告（</a:t>
            </a:r>
            <a:r>
              <a:rPr lang="en" altLang="ja-JP" sz="1200" dirty="0">
                <a:solidFill>
                  <a:srgbClr val="545454"/>
                </a:solidFill>
                <a:latin typeface="メイリオ" panose="020B0604030504040204" pitchFamily="50" charset="-128"/>
                <a:ea typeface="メイリオ" panose="020B0604030504040204" pitchFamily="50" charset="-128"/>
              </a:rPr>
              <a:t>Yahoo!</a:t>
            </a:r>
            <a:r>
              <a:rPr lang="ja-JP" altLang="en-US" sz="1200" dirty="0">
                <a:solidFill>
                  <a:srgbClr val="545454"/>
                </a:solidFill>
                <a:latin typeface="メイリオ" panose="020B0604030504040204" pitchFamily="50" charset="-128"/>
                <a:ea typeface="メイリオ" panose="020B0604030504040204" pitchFamily="50" charset="-128"/>
              </a:rPr>
              <a:t>広告　</a:t>
            </a:r>
            <a:r>
              <a:rPr lang="en" altLang="ja-JP" sz="1200" dirty="0">
                <a:solidFill>
                  <a:srgbClr val="545454"/>
                </a:solidFill>
                <a:latin typeface="メイリオ" panose="020B0604030504040204" pitchFamily="50" charset="-128"/>
                <a:ea typeface="メイリオ" panose="020B0604030504040204" pitchFamily="50" charset="-128"/>
              </a:rPr>
              <a:t>Yahoo!</a:t>
            </a:r>
            <a:r>
              <a:rPr lang="ja-JP" altLang="en-US" sz="1200" dirty="0">
                <a:solidFill>
                  <a:srgbClr val="545454"/>
                </a:solidFill>
                <a:latin typeface="メイリオ" panose="020B0604030504040204" pitchFamily="50" charset="-128"/>
                <a:ea typeface="メイリオ" panose="020B0604030504040204" pitchFamily="50" charset="-128"/>
              </a:rPr>
              <a:t>ディスプレイ広告（予約型））は申込者・広告主様に制作いただきます。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その際、別紙「</a:t>
            </a:r>
            <a:r>
              <a:rPr lang="ja-JP" altLang="en-US" sz="1200" dirty="0">
                <a:solidFill>
                  <a:srgbClr val="545454"/>
                </a:solidFill>
                <a:latin typeface="メイリオ" panose="020B0604030504040204" pitchFamily="50" charset="-128"/>
                <a:ea typeface="メイリオ" panose="020B0604030504040204" pitchFamily="50" charset="-128"/>
                <a:hlinkClick r:id="rId3"/>
              </a:rPr>
              <a:t>タイアップ広告セールスシート</a:t>
            </a:r>
            <a:r>
              <a:rPr lang="ja-JP" altLang="en-US" sz="1200" dirty="0">
                <a:solidFill>
                  <a:srgbClr val="545454"/>
                </a:solidFill>
                <a:latin typeface="メイリオ" panose="020B0604030504040204" pitchFamily="50" charset="-128"/>
                <a:ea typeface="メイリオ" panose="020B0604030504040204" pitchFamily="50" charset="-128"/>
              </a:rPr>
              <a:t>」の</a:t>
            </a:r>
            <a:r>
              <a:rPr lang="en" altLang="ja-JP" sz="1200" dirty="0">
                <a:solidFill>
                  <a:srgbClr val="545454"/>
                </a:solidFill>
                <a:latin typeface="メイリオ" panose="020B0604030504040204" pitchFamily="50" charset="-128"/>
                <a:ea typeface="メイリオ" panose="020B0604030504040204" pitchFamily="50" charset="-128"/>
              </a:rPr>
              <a:t>P</a:t>
            </a:r>
            <a:r>
              <a:rPr lang="en-US" altLang="ja-JP" sz="1200" dirty="0">
                <a:solidFill>
                  <a:srgbClr val="545454"/>
                </a:solidFill>
                <a:latin typeface="メイリオ" panose="020B0604030504040204" pitchFamily="50" charset="-128"/>
                <a:ea typeface="メイリオ" panose="020B0604030504040204" pitchFamily="50" charset="-128"/>
              </a:rPr>
              <a:t>15</a:t>
            </a:r>
            <a:r>
              <a:rPr lang="ja-JP" altLang="en" sz="1200" dirty="0">
                <a:solidFill>
                  <a:srgbClr val="545454"/>
                </a:solidFill>
                <a:latin typeface="メイリオ" panose="020B0604030504040204" pitchFamily="50" charset="-128"/>
                <a:ea typeface="メイリオ" panose="020B0604030504040204" pitchFamily="50" charset="-128"/>
              </a:rPr>
              <a:t>～</a:t>
            </a:r>
            <a:r>
              <a:rPr lang="en-US" altLang="ja-JP" sz="1200" dirty="0">
                <a:solidFill>
                  <a:srgbClr val="545454"/>
                </a:solidFill>
                <a:latin typeface="メイリオ" panose="020B0604030504040204" pitchFamily="50" charset="-128"/>
                <a:ea typeface="メイリオ" panose="020B0604030504040204" pitchFamily="50" charset="-128"/>
              </a:rPr>
              <a:t>22</a:t>
            </a:r>
            <a:r>
              <a:rPr lang="ja-JP" altLang="en-US" sz="1200" dirty="0">
                <a:solidFill>
                  <a:srgbClr val="545454"/>
                </a:solidFill>
                <a:latin typeface="メイリオ" panose="020B0604030504040204" pitchFamily="50" charset="-128"/>
                <a:ea typeface="メイリオ" panose="020B0604030504040204" pitchFamily="50" charset="-128"/>
              </a:rPr>
              <a:t>のガイドラインを遵守してください。また原則として、タイアップを実施するヤフーサービスの</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ロゴやテキストの掲載が必須となります。ヤフーサービスのロゴは弊社担当営業より送付いたします。そのため、通常の審査とは別に</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サービス部門でのブランドチェックが必要となりますので、必ず入稿前に弊社担当営業を通じてクリエイティブの確認をご依頼願います。</a:t>
            </a:r>
          </a:p>
        </p:txBody>
      </p:sp>
    </p:spTree>
    <p:extLst>
      <p:ext uri="{BB962C8B-B14F-4D97-AF65-F5344CB8AC3E}">
        <p14:creationId xmlns:p14="http://schemas.microsoft.com/office/powerpoint/2010/main" val="5106460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注意事項</a:t>
            </a:r>
            <a:endParaRPr kumimoji="1" lang="ja-JP" altLang="en-US"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Rectangle 46">
            <a:extLst>
              <a:ext uri="{FF2B5EF4-FFF2-40B4-BE49-F238E27FC236}">
                <a16:creationId xmlns:a16="http://schemas.microsoft.com/office/drawing/2014/main" id="{9C6FDA4E-E227-B891-9C14-FE6D96046939}"/>
              </a:ext>
            </a:extLst>
          </p:cNvPr>
          <p:cNvSpPr>
            <a:spLocks noChangeArrowheads="1"/>
          </p:cNvSpPr>
          <p:nvPr/>
        </p:nvSpPr>
        <p:spPr bwMode="auto">
          <a:xfrm>
            <a:off x="479425" y="1286840"/>
            <a:ext cx="11233150" cy="2405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効果計測用</a:t>
            </a:r>
            <a:r>
              <a:rPr lang="en-US" altLang="ja-JP" sz="1600" dirty="0">
                <a:solidFill>
                  <a:srgbClr val="545454"/>
                </a:solidFill>
                <a:latin typeface="メイリオ"/>
                <a:ea typeface="メイリオ"/>
              </a:rPr>
              <a:t>URL</a:t>
            </a:r>
          </a:p>
          <a:p>
            <a:pPr marL="345600" indent="-10440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セキュリティ等の観点から、下記いずれの場合もリンク先への効果計測用のパラメータ付き</a:t>
            </a:r>
            <a:r>
              <a:rPr lang="en-US" altLang="ja-JP" sz="1200" dirty="0">
                <a:solidFill>
                  <a:srgbClr val="545454"/>
                </a:solidFill>
                <a:latin typeface="メイリオ" panose="020B0604030504040204" pitchFamily="50" charset="-128"/>
                <a:ea typeface="メイリオ" panose="020B0604030504040204" pitchFamily="50" charset="-128"/>
              </a:rPr>
              <a:t>URL</a:t>
            </a:r>
            <a:r>
              <a:rPr lang="ja-JP" altLang="en-US" sz="1200" dirty="0">
                <a:solidFill>
                  <a:srgbClr val="545454"/>
                </a:solidFill>
                <a:latin typeface="メイリオ" panose="020B0604030504040204" pitchFamily="50" charset="-128"/>
                <a:ea typeface="メイリオ" panose="020B0604030504040204" pitchFamily="50" charset="-128"/>
              </a:rPr>
              <a:t>の設定は不可となります。ただし、一部効果計測ベンダーに</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おいては効果測定データ取扱約款の確認・同意をいただいた上で設定することが可能です。弊社担当営業までご相談ください。</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誘導広告→企画ページ ｜ 企画ページ→広告主様サイト</a:t>
            </a:r>
            <a:endParaRPr lang="en-US" altLang="ja-JP" sz="600" dirty="0">
              <a:solidFill>
                <a:srgbClr val="545454"/>
              </a:solidFill>
              <a:latin typeface="メイリオ"/>
              <a:ea typeface="メイリオ"/>
            </a:endParaRPr>
          </a:p>
          <a:p>
            <a:pPr marL="0" indent="0"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 効果検証レポート</a:t>
            </a:r>
            <a:endParaRPr lang="en-US" altLang="ja-JP" sz="1600" dirty="0">
              <a:solidFill>
                <a:srgbClr val="545454"/>
              </a:solidFill>
              <a:latin typeface="メイリオ"/>
              <a:ea typeface="メイリオ"/>
            </a:endParaRPr>
          </a:p>
          <a:p>
            <a:pPr marL="345600" indent="-10440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レポートには、ヤフーの管理するお客様の個人情報*</a:t>
            </a:r>
            <a:r>
              <a:rPr lang="en-US" altLang="ja-JP" sz="1200" dirty="0">
                <a:solidFill>
                  <a:srgbClr val="545454"/>
                </a:solidFill>
                <a:latin typeface="メイリオ" panose="020B0604030504040204" pitchFamily="50" charset="-128"/>
                <a:ea typeface="メイリオ" panose="020B0604030504040204" pitchFamily="50" charset="-128"/>
              </a:rPr>
              <a:t>1</a:t>
            </a:r>
            <a:r>
              <a:rPr lang="ja-JP" altLang="en-US" sz="1200" dirty="0">
                <a:solidFill>
                  <a:srgbClr val="545454"/>
                </a:solidFill>
                <a:latin typeface="メイリオ" panose="020B0604030504040204" pitchFamily="50" charset="-128"/>
                <a:ea typeface="メイリオ" panose="020B0604030504040204" pitchFamily="50" charset="-128"/>
              </a:rPr>
              <a:t>（個人情報の保護に関する法律に定める個人情報。以下同じ。）が含まれる場合があります。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個人情報の保護に関する法律その他の関係法令・ガイドラインを遵守するとともに、善良な管理者の注意をもって適切に取り扱い、</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不正アクセスおよび不正利用の防止に努めていただくようにお願いいたします。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000" dirty="0">
                <a:solidFill>
                  <a:srgbClr val="545454"/>
                </a:solidFill>
                <a:latin typeface="メイリオ" panose="020B0604030504040204" pitchFamily="50" charset="-128"/>
                <a:ea typeface="メイリオ" panose="020B0604030504040204" pitchFamily="50" charset="-128"/>
              </a:rPr>
              <a:t>*</a:t>
            </a:r>
            <a:r>
              <a:rPr lang="en-US" altLang="ja-JP" sz="1000" dirty="0">
                <a:solidFill>
                  <a:srgbClr val="545454"/>
                </a:solidFill>
                <a:latin typeface="メイリオ" panose="020B0604030504040204" pitchFamily="50" charset="-128"/>
                <a:ea typeface="メイリオ" panose="020B0604030504040204" pitchFamily="50" charset="-128"/>
              </a:rPr>
              <a:t>1.</a:t>
            </a:r>
            <a:r>
              <a:rPr lang="ja-JP" altLang="en-US" sz="1000" dirty="0">
                <a:solidFill>
                  <a:srgbClr val="545454"/>
                </a:solidFill>
                <a:latin typeface="メイリオ" panose="020B0604030504040204" pitchFamily="50" charset="-128"/>
                <a:ea typeface="メイリオ" panose="020B0604030504040204" pitchFamily="50" charset="-128"/>
              </a:rPr>
              <a:t>例：ユーザーアンケートを実施し自由回答を含む場合、ヤフーにおいて特定の個人を識別することができる情報に該当</a:t>
            </a:r>
            <a:endParaRPr lang="en-US" altLang="ja-JP" sz="1000" dirty="0">
              <a:solidFill>
                <a:srgbClr val="545454"/>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79412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免責事項</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Rectangle 46">
            <a:extLst>
              <a:ext uri="{FF2B5EF4-FFF2-40B4-BE49-F238E27FC236}">
                <a16:creationId xmlns:a16="http://schemas.microsoft.com/office/drawing/2014/main" id="{6C14EF9C-1DB2-CA63-B18E-7FF6818EFE2B}"/>
              </a:ext>
            </a:extLst>
          </p:cNvPr>
          <p:cNvSpPr>
            <a:spLocks noChangeArrowheads="1"/>
          </p:cNvSpPr>
          <p:nvPr/>
        </p:nvSpPr>
        <p:spPr bwMode="auto">
          <a:xfrm>
            <a:off x="479425" y="1274209"/>
            <a:ext cx="11233149" cy="4898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免責事項</a:t>
            </a:r>
            <a:endParaRPr lang="en-US" altLang="ja-JP" sz="16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申込者・広告主様の故意または過失によって、ヤフーと申込者間の広告掲載契約に定める掲載開始日までに企画ページの掲載を開始できなかった場合、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ヤフーは広告掲載契約に基づく企画ページの掲載を履行する義務を免れるものとします。また、その場合、当該企画ページの掲載を行うことができなかった</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期間の広告料金（広告掲載費、制作費その他広告掲載契約に基づき申込者およびヤフー間で事前に合意した金額をいいます）は何ら減免されません。</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ヤフーが定めるサポート環境（</a:t>
            </a:r>
            <a:r>
              <a:rPr lang="en-US" altLang="ja-JP" sz="1200" kern="0" dirty="0">
                <a:solidFill>
                  <a:srgbClr val="545454"/>
                </a:solidFill>
                <a:latin typeface="メイリオ"/>
                <a:ea typeface="メイリオ"/>
              </a:rPr>
              <a:t>OS/</a:t>
            </a:r>
            <a:r>
              <a:rPr lang="ja-JP" altLang="en-US" sz="1200" kern="0" dirty="0">
                <a:solidFill>
                  <a:srgbClr val="545454"/>
                </a:solidFill>
                <a:latin typeface="メイリオ"/>
                <a:ea typeface="メイリオ"/>
              </a:rPr>
              <a:t>ブラウザー）以外では、企画ページの非表示や表示崩れを起こす場合があり、ヤフーは当該非表示または表示崩れに関して一切の責任を負いません。</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停電・通信回線の事故・天災等の不可抗力、通信事業者の不履行、インターネットインフラその他サーバー等のシステム上の不具合、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緊急メンテナンスの発生などヤフーの責に帰すべき事由以外の原因により、企画ページの全部または一部を掲載できなかった場合、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ヤフーはその責を問われないものとし、当該履行については、当該原因の影響とみなされる範囲まで義務を免除されるものとします。</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ただし、ヤフーの故意または重過失による場合はこの限りではありません。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なお、この場合、ヤフーが掲載を行わなかった部分については、協賛料金への申込者の支払債務は生じないものとします。</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企画ページ掲載中に、当該サイトからのリンクがデッドリンクとなった場合や、リンク先のサイトに不具合が発生した場合、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ヤフーは当該企画ページの掲載を停止することができるものとし、この場合、ヤフーは企画ページ不掲載の責を負わないものとします。</a:t>
            </a:r>
            <a:endParaRPr lang="en-US" altLang="ja-JP" sz="1600" kern="0" dirty="0">
              <a:solidFill>
                <a:srgbClr val="545454"/>
              </a:solidFill>
              <a:latin typeface="メイリオ"/>
              <a:ea typeface="メイリオ"/>
            </a:endParaRPr>
          </a:p>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免責期間</a:t>
            </a:r>
            <a:endParaRPr lang="en-US" altLang="ja-JP" sz="1600" kern="0" dirty="0">
              <a:solidFill>
                <a:srgbClr val="545454"/>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rgbClr val="545454"/>
                </a:solidFill>
                <a:latin typeface="メイリオ"/>
                <a:ea typeface="メイリオ"/>
              </a:rPr>
              <a:t>本商品につきましては、以下①～③を企画ページの掲載調整時間とし、ヤフーは当該掲載調整時間内の不具合、不完全掲載または未掲載について</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免責されるものとします。</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①企画ページ掲載の初日の午前</a:t>
            </a:r>
            <a:r>
              <a:rPr lang="en-US" altLang="ja-JP" sz="1200" kern="0" dirty="0">
                <a:solidFill>
                  <a:srgbClr val="545454"/>
                </a:solidFill>
                <a:latin typeface="メイリオ"/>
                <a:ea typeface="メイリオ"/>
              </a:rPr>
              <a:t>0</a:t>
            </a:r>
            <a:r>
              <a:rPr lang="ja-JP" altLang="en-US" sz="1200" kern="0" dirty="0">
                <a:solidFill>
                  <a:srgbClr val="545454"/>
                </a:solidFill>
                <a:latin typeface="メイリオ"/>
                <a:ea typeface="メイリオ"/>
              </a:rPr>
              <a:t>時から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時間、および企画ページの内容が変更もしくは追加された場合における、当該企画ページの掲載予定時刻から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②企画ページの掲載開始日が営業日以外の場合における、当該掲載開始時間から翌営業日正午まで</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③企画ページの総掲載予定時間が</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時間未満の場合における、総掲載予定時間の</a:t>
            </a:r>
            <a:r>
              <a:rPr lang="en-US" altLang="ja-JP" sz="1200" kern="0" dirty="0">
                <a:solidFill>
                  <a:srgbClr val="545454"/>
                </a:solidFill>
                <a:latin typeface="メイリオ"/>
                <a:ea typeface="メイリオ"/>
              </a:rPr>
              <a:t>10%</a:t>
            </a:r>
            <a:r>
              <a:rPr lang="ja-JP" altLang="en-US" sz="1200" kern="0" dirty="0">
                <a:solidFill>
                  <a:srgbClr val="545454"/>
                </a:solidFill>
                <a:latin typeface="メイリオ"/>
                <a:ea typeface="メイリオ"/>
              </a:rPr>
              <a:t>にあたる時間まで</a:t>
            </a:r>
          </a:p>
        </p:txBody>
      </p:sp>
    </p:spTree>
    <p:extLst>
      <p:ext uri="{BB962C8B-B14F-4D97-AF65-F5344CB8AC3E}">
        <p14:creationId xmlns:p14="http://schemas.microsoft.com/office/powerpoint/2010/main" val="1293248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事前提案可否について</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1つの角を切り取り、1つの角を丸めた四角形 8">
            <a:extLst>
              <a:ext uri="{FF2B5EF4-FFF2-40B4-BE49-F238E27FC236}">
                <a16:creationId xmlns:a16="http://schemas.microsoft.com/office/drawing/2014/main" id="{62CFFD24-ABE5-13B9-F588-7B46D1A7DEB4}"/>
              </a:ext>
            </a:extLst>
          </p:cNvPr>
          <p:cNvSpPr/>
          <p:nvPr/>
        </p:nvSpPr>
        <p:spPr>
          <a:xfrm>
            <a:off x="479425" y="1265237"/>
            <a:ext cx="11233151" cy="699422"/>
          </a:xfrm>
          <a:prstGeom prst="snipRoundRect">
            <a:avLst>
              <a:gd name="adj1" fmla="val 0"/>
              <a:gd name="adj2" fmla="val 0"/>
            </a:avLst>
          </a:prstGeom>
          <a:noFill/>
          <a:effectLst/>
        </p:spPr>
        <p:txBody>
          <a:bodyPr wrap="square" lIns="0" tIns="0" rIns="0" bIns="0" anchor="ctr">
            <a:spAutoFit/>
          </a:bodyPr>
          <a:lstStyle/>
          <a:p>
            <a:pPr algn="ctr">
              <a:lnSpc>
                <a:spcPct val="130000"/>
              </a:lnSpc>
              <a:defRPr/>
            </a:pPr>
            <a:r>
              <a:rPr kumimoji="0" lang="ja-JP" altLang="en-US" b="1" kern="0">
                <a:solidFill>
                  <a:srgbClr val="C00000"/>
                </a:solidFill>
                <a:latin typeface="メイリオ"/>
              </a:rPr>
              <a:t>タイアップ広告</a:t>
            </a:r>
            <a:r>
              <a:rPr kumimoji="0" lang="ja-JP" altLang="en-US" kern="0">
                <a:solidFill>
                  <a:srgbClr val="545454"/>
                </a:solidFill>
                <a:latin typeface="メイリオ"/>
              </a:rPr>
              <a:t>へ</a:t>
            </a:r>
            <a:r>
              <a:rPr kumimoji="0" lang="ja-JP" altLang="en-US" kern="0" dirty="0">
                <a:solidFill>
                  <a:srgbClr val="545454"/>
                </a:solidFill>
                <a:latin typeface="メイリオ"/>
              </a:rPr>
              <a:t>の掲載をご希望の場合</a:t>
            </a:r>
            <a:r>
              <a:rPr kumimoji="0" lang="ja-JP" altLang="en-US" kern="0">
                <a:solidFill>
                  <a:srgbClr val="545454"/>
                </a:solidFill>
                <a:latin typeface="メイリオ"/>
              </a:rPr>
              <a:t>は、弊社</a:t>
            </a:r>
            <a:r>
              <a:rPr kumimoji="0" lang="ja-JP" altLang="en-US" kern="0" dirty="0">
                <a:solidFill>
                  <a:srgbClr val="545454"/>
                </a:solidFill>
                <a:latin typeface="メイリオ"/>
              </a:rPr>
              <a:t>担当営業または</a:t>
            </a:r>
            <a:r>
              <a:rPr kumimoji="0" lang="en-US" altLang="ja-JP" kern="0" dirty="0">
                <a:solidFill>
                  <a:srgbClr val="545454"/>
                </a:solidFill>
                <a:latin typeface="メイリオ"/>
              </a:rPr>
              <a:t>Yahoo!</a:t>
            </a:r>
            <a:r>
              <a:rPr kumimoji="0" lang="ja-JP" altLang="en-US" kern="0" dirty="0">
                <a:solidFill>
                  <a:srgbClr val="545454"/>
                </a:solidFill>
                <a:latin typeface="メイリオ"/>
              </a:rPr>
              <a:t>広告</a:t>
            </a:r>
            <a:r>
              <a:rPr kumimoji="0" lang="ja-JP" altLang="en-US" kern="0">
                <a:solidFill>
                  <a:srgbClr val="545454"/>
                </a:solidFill>
                <a:latin typeface="メイリオ"/>
              </a:rPr>
              <a:t>パートナーサポート宛に</a:t>
            </a:r>
            <a:br>
              <a:rPr kumimoji="0" lang="en-US" altLang="ja-JP" kern="0" dirty="0">
                <a:solidFill>
                  <a:srgbClr val="545454"/>
                </a:solidFill>
                <a:latin typeface="メイリオ"/>
              </a:rPr>
            </a:br>
            <a:r>
              <a:rPr kumimoji="0" lang="ja-JP" altLang="en-US" kern="0">
                <a:solidFill>
                  <a:srgbClr val="545454"/>
                </a:solidFill>
                <a:latin typeface="メイリオ"/>
              </a:rPr>
              <a:t>以下</a:t>
            </a:r>
            <a:r>
              <a:rPr kumimoji="0" lang="ja-JP" altLang="en-US" kern="0" dirty="0">
                <a:solidFill>
                  <a:srgbClr val="545454"/>
                </a:solidFill>
                <a:latin typeface="メイリオ"/>
              </a:rPr>
              <a:t>の項目をご連絡ください。回答まで最大5営業日</a:t>
            </a:r>
            <a:r>
              <a:rPr kumimoji="0" lang="ja-JP" altLang="en-US" kern="0">
                <a:solidFill>
                  <a:srgbClr val="545454"/>
                </a:solidFill>
                <a:latin typeface="メイリオ"/>
              </a:rPr>
              <a:t>いただきます。</a:t>
            </a:r>
            <a:endParaRPr kumimoji="0" lang="ja-JP" altLang="en-US" kern="0" dirty="0">
              <a:solidFill>
                <a:srgbClr val="545454"/>
              </a:solidFill>
              <a:latin typeface="メイリオ"/>
            </a:endParaRPr>
          </a:p>
        </p:txBody>
      </p:sp>
      <p:graphicFrame>
        <p:nvGraphicFramePr>
          <p:cNvPr id="6" name="表 5">
            <a:extLst>
              <a:ext uri="{FF2B5EF4-FFF2-40B4-BE49-F238E27FC236}">
                <a16:creationId xmlns:a16="http://schemas.microsoft.com/office/drawing/2014/main" id="{A4BC4EB1-A1D0-AACF-0E40-57E7A6A49302}"/>
              </a:ext>
            </a:extLst>
          </p:cNvPr>
          <p:cNvGraphicFramePr>
            <a:graphicFrameLocks noGrp="1"/>
          </p:cNvGraphicFramePr>
          <p:nvPr>
            <p:extLst>
              <p:ext uri="{D42A27DB-BD31-4B8C-83A1-F6EECF244321}">
                <p14:modId xmlns:p14="http://schemas.microsoft.com/office/powerpoint/2010/main" val="3345659083"/>
              </p:ext>
            </p:extLst>
          </p:nvPr>
        </p:nvGraphicFramePr>
        <p:xfrm>
          <a:off x="479425" y="2784042"/>
          <a:ext cx="11233150" cy="3597712"/>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US" altLang="ja-JP" sz="1400" b="0" i="0" dirty="0">
                          <a:solidFill>
                            <a:schemeClr val="accent3"/>
                          </a:solidFill>
                          <a:latin typeface="Meiryo" panose="020B0604030504040204" pitchFamily="34" charset="-128"/>
                          <a:ea typeface="Meiryo" panose="020B0604030504040204" pitchFamily="34" charset="-128"/>
                        </a:rPr>
                        <a:t>carview!</a:t>
                      </a:r>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対象デバイス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対象商材</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参考</a:t>
                      </a:r>
                      <a:r>
                        <a:rPr kumimoji="1" lang="en" altLang="ja-JP" sz="1200" b="0" i="0" dirty="0">
                          <a:solidFill>
                            <a:schemeClr val="bg1"/>
                          </a:solidFill>
                          <a:latin typeface="Meiryo" panose="020B0604030504040204" pitchFamily="34" charset="-128"/>
                          <a:ea typeface="Meiryo" panose="020B0604030504040204" pitchFamily="34" charset="-128"/>
                        </a:rPr>
                        <a:t>URL</a:t>
                      </a:r>
                      <a:r>
                        <a:rPr kumimoji="1" lang="ja-JP" altLang="en" sz="1200" b="0" i="0">
                          <a:solidFill>
                            <a:schemeClr val="bg1"/>
                          </a:solidFill>
                          <a:latin typeface="Meiryo" panose="020B0604030504040204" pitchFamily="34" charset="-128"/>
                          <a:ea typeface="Meiryo" panose="020B0604030504040204" pitchFamily="34" charset="-128"/>
                        </a:rPr>
                        <a:t>（</a:t>
                      </a:r>
                      <a:r>
                        <a:rPr kumimoji="1" lang="ja-JP" altLang="en-US" sz="1200" b="0" i="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タイアップ実施の目的・</a:t>
                      </a:r>
                      <a:r>
                        <a:rPr kumimoji="1" lang="en" altLang="ja-JP" sz="1200" b="0" i="0" dirty="0">
                          <a:solidFill>
                            <a:schemeClr val="bg1"/>
                          </a:solidFill>
                          <a:latin typeface="Meiryo" panose="020B0604030504040204" pitchFamily="34" charset="-128"/>
                          <a:ea typeface="Meiryo" panose="020B0604030504040204" pitchFamily="34" charset="-128"/>
                        </a:rPr>
                        <a:t>KPI</a:t>
                      </a:r>
                      <a:endParaRPr kumimoji="1" lang="ja-JP" altLang="en-US" sz="10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bl>
          </a:graphicData>
        </a:graphic>
      </p:graphicFrame>
      <p:sp>
        <p:nvSpPr>
          <p:cNvPr id="7" name="角丸四角形 10">
            <a:extLst>
              <a:ext uri="{FF2B5EF4-FFF2-40B4-BE49-F238E27FC236}">
                <a16:creationId xmlns:a16="http://schemas.microsoft.com/office/drawing/2014/main" id="{CBB4473C-261D-F344-6F28-F3052DF5A2E2}"/>
              </a:ext>
            </a:extLst>
          </p:cNvPr>
          <p:cNvSpPr/>
          <p:nvPr/>
        </p:nvSpPr>
        <p:spPr>
          <a:xfrm>
            <a:off x="479425" y="2243806"/>
            <a:ext cx="11233150" cy="432000"/>
          </a:xfrm>
          <a:prstGeom prst="roundRect">
            <a:avLst>
              <a:gd name="adj" fmla="val 50000"/>
            </a:avLst>
          </a:prstGeom>
          <a:solidFill>
            <a:srgbClr val="F5F5F5"/>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Meiryo" panose="020B0604030504040204" pitchFamily="34" charset="-128"/>
              </a:rPr>
              <a:t>ご連絡いただきたい項目</a:t>
            </a:r>
            <a:endParaRPr kumimoji="0" lang="ja-JP" altLang="en-US" sz="1600" b="1" i="0" u="none" strike="noStrike" kern="0" cap="none" spc="0" normalizeH="0" baseline="0" noProof="0" dirty="0">
              <a:ln>
                <a:noFill/>
              </a:ln>
              <a:solidFill>
                <a:srgbClr val="545454"/>
              </a:solidFill>
              <a:effectLst/>
              <a:uLnTx/>
              <a:uFillTx/>
              <a:latin typeface="Meiryo" panose="020B0604030504040204" pitchFamily="34" charset="-128"/>
            </a:endParaRPr>
          </a:p>
        </p:txBody>
      </p:sp>
    </p:spTree>
    <p:extLst>
      <p:ext uri="{BB962C8B-B14F-4D97-AF65-F5344CB8AC3E}">
        <p14:creationId xmlns:p14="http://schemas.microsoft.com/office/powerpoint/2010/main" val="17886724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sz="2000" dirty="0"/>
              <a:t>タイアップへの誘導広告　制作ガイドライン一部抜粋</a:t>
            </a:r>
          </a:p>
          <a:p>
            <a:r>
              <a:rPr lang="en" altLang="ja-JP" dirty="0"/>
              <a:t>Yahoo!</a:t>
            </a:r>
            <a:r>
              <a:rPr lang="ja-JP" altLang="en-US" dirty="0"/>
              <a:t>サービスにおけるタイアップ・スポンサードコンテンツ</a:t>
            </a:r>
            <a:endParaRPr lang="en-US" altLang="ja-JP"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5" name="Rectangle 46">
            <a:extLst>
              <a:ext uri="{FF2B5EF4-FFF2-40B4-BE49-F238E27FC236}">
                <a16:creationId xmlns:a16="http://schemas.microsoft.com/office/drawing/2014/main" id="{89E73D89-1E79-29E3-5CD9-B94468273385}"/>
              </a:ext>
            </a:extLst>
          </p:cNvPr>
          <p:cNvSpPr>
            <a:spLocks noChangeArrowheads="1"/>
          </p:cNvSpPr>
          <p:nvPr/>
        </p:nvSpPr>
        <p:spPr bwMode="auto">
          <a:xfrm>
            <a:off x="479425" y="1274209"/>
            <a:ext cx="11233149" cy="4181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a:t>
            </a:r>
            <a:r>
              <a:rPr lang="ja-JP" altLang="en-US" sz="1600" kern="0" dirty="0">
                <a:solidFill>
                  <a:schemeClr val="accent3"/>
                </a:solidFill>
                <a:latin typeface="メイリオ"/>
                <a:ea typeface="メイリオ"/>
              </a:rPr>
              <a:t>画像タイプ</a:t>
            </a:r>
            <a:endParaRPr lang="en-US" altLang="ja-JP" sz="1600" kern="0" dirty="0">
              <a:solidFill>
                <a:schemeClr val="accent3"/>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 sz="1200" kern="0" dirty="0">
                <a:solidFill>
                  <a:schemeClr val="accent3"/>
                </a:solidFill>
                <a:latin typeface="メイリオ"/>
                <a:ea typeface="メイリオ"/>
              </a:rPr>
              <a:t>「</a:t>
            </a:r>
            <a:r>
              <a:rPr lang="en" altLang="ja-JP" sz="1200" kern="0" dirty="0">
                <a:solidFill>
                  <a:schemeClr val="accent3"/>
                </a:solidFill>
                <a:latin typeface="メイリオ"/>
                <a:ea typeface="メイリオ"/>
              </a:rPr>
              <a:t>Yahoo!</a:t>
            </a:r>
            <a:r>
              <a:rPr lang="ja-JP" altLang="en-US" sz="1200" kern="0" dirty="0">
                <a:solidFill>
                  <a:schemeClr val="accent3"/>
                </a:solidFill>
                <a:latin typeface="メイリオ"/>
                <a:ea typeface="メイリオ"/>
              </a:rPr>
              <a:t>サービスロゴ」＋「広告・広告主体者表記」を必ずセットで掲載。</a:t>
            </a:r>
            <a:endParaRPr lang="en-US" altLang="ja-JP" sz="1200" kern="0" dirty="0">
              <a:solidFill>
                <a:schemeClr val="accent3"/>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chemeClr val="accent6"/>
                </a:solidFill>
                <a:latin typeface="メイリオ"/>
                <a:ea typeface="メイリオ"/>
              </a:rPr>
              <a:t>上記</a:t>
            </a:r>
            <a:r>
              <a:rPr lang="en-US" altLang="ja-JP" sz="1200" kern="0" dirty="0">
                <a:solidFill>
                  <a:schemeClr val="accent6"/>
                </a:solidFill>
                <a:latin typeface="メイリオ"/>
                <a:ea typeface="メイリオ"/>
              </a:rPr>
              <a:t>2</a:t>
            </a:r>
            <a:r>
              <a:rPr lang="ja-JP" altLang="en-US" sz="1200" kern="0" dirty="0">
                <a:solidFill>
                  <a:schemeClr val="accent6"/>
                </a:solidFill>
                <a:latin typeface="メイリオ"/>
                <a:ea typeface="メイリオ"/>
              </a:rPr>
              <a:t>要素は最大限離す必要があるため、以下のいずれかの通り対角線上に配置。</a:t>
            </a:r>
            <a:br>
              <a:rPr lang="en-US" altLang="ja-JP" sz="1200" kern="0" dirty="0">
                <a:solidFill>
                  <a:schemeClr val="accent6"/>
                </a:solidFill>
                <a:latin typeface="メイリオ"/>
                <a:ea typeface="メイリオ"/>
              </a:rPr>
            </a:br>
            <a:r>
              <a:rPr lang="ja-JP" altLang="en-US" sz="1200" kern="0" dirty="0">
                <a:solidFill>
                  <a:srgbClr val="545454"/>
                </a:solidFill>
                <a:latin typeface="メイリオ"/>
                <a:ea typeface="メイリオ"/>
              </a:rPr>
              <a:t>①</a:t>
            </a: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サービスロゴ：左上、広告・広告主体者表記：右下</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a:t>
            </a: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サービスロゴ：右上、広告・広告主体者表記：左下</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サービスロゴは、視認性を確保できるサイズで掲載。</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その他、使用にあたっては別紙「</a:t>
            </a:r>
            <a:r>
              <a:rPr lang="ja-JP" altLang="en-US" sz="1200" dirty="0">
                <a:solidFill>
                  <a:srgbClr val="545454"/>
                </a:solidFill>
                <a:latin typeface="メイリオ" panose="020B0604030504040204" pitchFamily="50" charset="-128"/>
                <a:ea typeface="メイリオ" panose="020B0604030504040204" pitchFamily="50" charset="-128"/>
                <a:hlinkClick r:id="rId4"/>
              </a:rPr>
              <a:t>タイアップ広告セールスシート</a:t>
            </a:r>
            <a:r>
              <a:rPr lang="ja-JP" altLang="en-US" sz="1200" kern="0" dirty="0">
                <a:solidFill>
                  <a:srgbClr val="545454"/>
                </a:solidFill>
                <a:latin typeface="メイリオ"/>
                <a:ea typeface="メイリオ"/>
              </a:rPr>
              <a:t>」 </a:t>
            </a:r>
            <a:r>
              <a:rPr lang="en" altLang="ja-JP" sz="1200" kern="0" dirty="0">
                <a:solidFill>
                  <a:srgbClr val="545454"/>
                </a:solidFill>
                <a:latin typeface="メイリオ"/>
                <a:ea typeface="メイリオ"/>
              </a:rPr>
              <a:t>P9</a:t>
            </a:r>
            <a:r>
              <a:rPr lang="ja-JP" altLang="en" sz="1200" kern="0" dirty="0">
                <a:solidFill>
                  <a:srgbClr val="545454"/>
                </a:solidFill>
                <a:latin typeface="メイリオ"/>
                <a:ea typeface="メイリオ"/>
              </a:rPr>
              <a:t>～</a:t>
            </a:r>
            <a:r>
              <a:rPr lang="en" altLang="ja-JP" sz="1200" kern="0" dirty="0">
                <a:solidFill>
                  <a:srgbClr val="545454"/>
                </a:solidFill>
                <a:latin typeface="メイリオ"/>
                <a:ea typeface="メイリオ"/>
              </a:rPr>
              <a:t>18</a:t>
            </a:r>
            <a:r>
              <a:rPr lang="ja-JP" altLang="en-US" sz="1200" kern="0" dirty="0">
                <a:solidFill>
                  <a:srgbClr val="545454"/>
                </a:solidFill>
                <a:latin typeface="メイリオ"/>
                <a:ea typeface="メイリオ"/>
              </a:rPr>
              <a:t>のブランドガイドラインを遵守。</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a:t>
            </a: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サービスロゴ」は弊社担当営業より送付。</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広告・広告主体者表記は、以下いずれかの表記、形式で掲載。 </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①提供：クライアント名（テキスト </a:t>
            </a:r>
            <a:r>
              <a:rPr lang="en" altLang="ja-JP" sz="1200" kern="0" dirty="0">
                <a:solidFill>
                  <a:srgbClr val="545454"/>
                </a:solidFill>
                <a:latin typeface="メイリオ"/>
                <a:ea typeface="メイリオ"/>
              </a:rPr>
              <a:t>or </a:t>
            </a:r>
            <a:r>
              <a:rPr lang="ja-JP" altLang="en-US" sz="1200" kern="0" dirty="0">
                <a:solidFill>
                  <a:srgbClr val="545454"/>
                </a:solidFill>
                <a:latin typeface="メイリオ"/>
                <a:ea typeface="メイリオ"/>
              </a:rPr>
              <a:t>ロゴ）</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a:t>
            </a:r>
            <a:r>
              <a:rPr lang="en" altLang="ja-JP" sz="1200" kern="0" dirty="0">
                <a:solidFill>
                  <a:srgbClr val="545454"/>
                </a:solidFill>
                <a:latin typeface="メイリオ"/>
                <a:ea typeface="メイリオ"/>
              </a:rPr>
              <a:t>Sponsored by </a:t>
            </a:r>
            <a:r>
              <a:rPr lang="ja-JP" altLang="en-US" sz="1200" kern="0" dirty="0">
                <a:solidFill>
                  <a:srgbClr val="545454"/>
                </a:solidFill>
                <a:latin typeface="メイリオ"/>
                <a:ea typeface="メイリオ"/>
              </a:rPr>
              <a:t>クライアント名（テキスト </a:t>
            </a:r>
            <a:r>
              <a:rPr lang="en" altLang="ja-JP" sz="1200" kern="0" dirty="0">
                <a:solidFill>
                  <a:srgbClr val="545454"/>
                </a:solidFill>
                <a:latin typeface="メイリオ"/>
                <a:ea typeface="メイリオ"/>
              </a:rPr>
              <a:t>or </a:t>
            </a:r>
            <a:r>
              <a:rPr lang="ja-JP" altLang="en-US" sz="1200" kern="0" dirty="0">
                <a:solidFill>
                  <a:srgbClr val="545454"/>
                </a:solidFill>
                <a:latin typeface="メイリオ"/>
                <a:ea typeface="メイリオ"/>
              </a:rPr>
              <a:t>ロゴ）</a:t>
            </a:r>
            <a:br>
              <a:rPr lang="en-US" altLang="ja-JP" sz="1200" kern="0" dirty="0">
                <a:solidFill>
                  <a:srgbClr val="545454"/>
                </a:solidFill>
                <a:latin typeface="メイリオ"/>
                <a:ea typeface="メイリオ"/>
              </a:rPr>
            </a:br>
            <a:r>
              <a:rPr lang="en-US" altLang="ja-JP" sz="1000" kern="0" dirty="0">
                <a:solidFill>
                  <a:srgbClr val="545454"/>
                </a:solidFill>
                <a:latin typeface="メイリオ"/>
                <a:ea typeface="メイリオ"/>
              </a:rPr>
              <a:t>※</a:t>
            </a:r>
            <a:r>
              <a:rPr lang="ja-JP" altLang="en-US" sz="1000" kern="0" dirty="0">
                <a:solidFill>
                  <a:srgbClr val="545454"/>
                </a:solidFill>
                <a:latin typeface="メイリオ"/>
                <a:ea typeface="メイリオ"/>
              </a:rPr>
              <a:t>広告・広告主体者表記は、</a:t>
            </a:r>
            <a:r>
              <a:rPr lang="en" altLang="ja-JP" sz="1000" kern="0" dirty="0">
                <a:solidFill>
                  <a:srgbClr val="545454"/>
                </a:solidFill>
                <a:latin typeface="メイリオ"/>
                <a:ea typeface="メイリオ"/>
              </a:rPr>
              <a:t>Yahoo!</a:t>
            </a:r>
            <a:r>
              <a:rPr lang="ja-JP" altLang="en-US" sz="1000" kern="0" dirty="0">
                <a:solidFill>
                  <a:srgbClr val="545454"/>
                </a:solidFill>
                <a:latin typeface="メイリオ"/>
                <a:ea typeface="メイリオ"/>
              </a:rPr>
              <a:t>サービスロゴの</a:t>
            </a:r>
            <a:r>
              <a:rPr lang="en-US" altLang="ja-JP" sz="1000" kern="0" dirty="0">
                <a:solidFill>
                  <a:srgbClr val="545454"/>
                </a:solidFill>
                <a:latin typeface="メイリオ"/>
                <a:ea typeface="メイリオ"/>
              </a:rPr>
              <a:t>60%</a:t>
            </a:r>
            <a:r>
              <a:rPr lang="ja-JP" altLang="en-US" sz="1000" kern="0" dirty="0">
                <a:solidFill>
                  <a:srgbClr val="545454"/>
                </a:solidFill>
                <a:latin typeface="メイリオ"/>
                <a:ea typeface="メイリオ"/>
              </a:rPr>
              <a:t>～</a:t>
            </a:r>
            <a:r>
              <a:rPr lang="en-US" altLang="ja-JP" sz="1000" kern="0" dirty="0">
                <a:solidFill>
                  <a:srgbClr val="545454"/>
                </a:solidFill>
                <a:latin typeface="メイリオ"/>
                <a:ea typeface="メイリオ"/>
              </a:rPr>
              <a:t>100%</a:t>
            </a:r>
            <a:r>
              <a:rPr lang="ja-JP" altLang="en-US" sz="1000" kern="0" dirty="0">
                <a:solidFill>
                  <a:srgbClr val="545454"/>
                </a:solidFill>
                <a:latin typeface="メイリオ"/>
                <a:ea typeface="メイリオ"/>
              </a:rPr>
              <a:t>サイズを目安とする。</a:t>
            </a:r>
            <a:br>
              <a:rPr lang="en-US" altLang="ja-JP" sz="1000" kern="0" dirty="0">
                <a:solidFill>
                  <a:srgbClr val="545454"/>
                </a:solidFill>
                <a:latin typeface="メイリオ"/>
                <a:ea typeface="メイリオ"/>
              </a:rPr>
            </a:br>
            <a:r>
              <a:rPr lang="en-US" altLang="ja-JP" sz="1000" kern="0" dirty="0">
                <a:solidFill>
                  <a:srgbClr val="545454"/>
                </a:solidFill>
                <a:latin typeface="メイリオ"/>
                <a:ea typeface="メイリオ"/>
              </a:rPr>
              <a:t>※</a:t>
            </a:r>
            <a:r>
              <a:rPr lang="ja-JP" altLang="en-US" sz="1000" kern="0" dirty="0">
                <a:solidFill>
                  <a:srgbClr val="545454"/>
                </a:solidFill>
                <a:latin typeface="メイリオ"/>
                <a:ea typeface="メイリオ"/>
              </a:rPr>
              <a:t>ロゴの場合、「提供」「</a:t>
            </a:r>
            <a:r>
              <a:rPr lang="en" altLang="ja-JP" sz="1000" kern="0" dirty="0">
                <a:solidFill>
                  <a:srgbClr val="545454"/>
                </a:solidFill>
                <a:latin typeface="メイリオ"/>
                <a:ea typeface="メイリオ"/>
              </a:rPr>
              <a:t>Sponsored by</a:t>
            </a:r>
            <a:r>
              <a:rPr lang="ja-JP" altLang="en" sz="1000" kern="0" dirty="0">
                <a:solidFill>
                  <a:srgbClr val="545454"/>
                </a:solidFill>
                <a:latin typeface="メイリオ"/>
                <a:ea typeface="メイリオ"/>
              </a:rPr>
              <a:t>」</a:t>
            </a:r>
            <a:r>
              <a:rPr lang="ja-JP" altLang="en-US" sz="1000" kern="0" dirty="0">
                <a:solidFill>
                  <a:srgbClr val="545454"/>
                </a:solidFill>
                <a:latin typeface="メイリオ"/>
                <a:ea typeface="メイリオ"/>
              </a:rPr>
              <a:t>の広告表記は非表示でも可。</a:t>
            </a:r>
            <a:br>
              <a:rPr lang="en-US" altLang="ja-JP" sz="1000" kern="0" dirty="0">
                <a:solidFill>
                  <a:srgbClr val="545454"/>
                </a:solidFill>
                <a:latin typeface="メイリオ"/>
                <a:ea typeface="メイリオ"/>
              </a:rPr>
            </a:br>
            <a:r>
              <a:rPr lang="en-US" altLang="ja-JP" sz="1000" kern="0" dirty="0">
                <a:solidFill>
                  <a:srgbClr val="545454"/>
                </a:solidFill>
                <a:latin typeface="メイリオ"/>
                <a:ea typeface="メイリオ"/>
              </a:rPr>
              <a:t>※</a:t>
            </a:r>
            <a:r>
              <a:rPr lang="ja-JP" altLang="en-US" sz="1000" kern="0" dirty="0">
                <a:solidFill>
                  <a:srgbClr val="545454"/>
                </a:solidFill>
                <a:latin typeface="メイリオ"/>
                <a:ea typeface="メイリオ"/>
              </a:rPr>
              <a:t>広告に適用される「広告掲載基準」において「主体者の明示」が規定されています。</a:t>
            </a:r>
            <a:br>
              <a:rPr lang="en-US"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（参照）</a:t>
            </a:r>
            <a:r>
              <a:rPr lang="en" altLang="ja-JP" sz="1000" kern="0" dirty="0">
                <a:solidFill>
                  <a:srgbClr val="545454"/>
                </a:solidFill>
                <a:latin typeface="メイリオ"/>
                <a:ea typeface="メイリオ"/>
              </a:rPr>
              <a:t>Yahoo!</a:t>
            </a:r>
            <a:r>
              <a:rPr lang="ja-JP" altLang="en-US" sz="1000" kern="0" dirty="0">
                <a:solidFill>
                  <a:srgbClr val="545454"/>
                </a:solidFill>
                <a:latin typeface="メイリオ"/>
                <a:ea typeface="メイリオ"/>
              </a:rPr>
              <a:t>広告ヘルプページ：</a:t>
            </a:r>
            <a:r>
              <a:rPr lang="en" altLang="ja-JP" sz="1000" kern="0" dirty="0">
                <a:solidFill>
                  <a:srgbClr val="545454"/>
                </a:solidFill>
                <a:latin typeface="メイリオ"/>
                <a:ea typeface="メイリオ"/>
                <a:hlinkClick r:id="rId5"/>
              </a:rPr>
              <a:t>https://ads-help.yahoo.co.jp/yahooads/guideline/articledetail?lan=ja&amp;aid=1617&amp;o=default</a:t>
            </a:r>
            <a:br>
              <a:rPr lang="en"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　　　　</a:t>
            </a:r>
            <a:r>
              <a:rPr lang="en" altLang="ja-JP" sz="1000" kern="0" dirty="0">
                <a:solidFill>
                  <a:srgbClr val="545454"/>
                </a:solidFill>
                <a:latin typeface="メイリオ"/>
                <a:ea typeface="メイリオ"/>
              </a:rPr>
              <a:t>1.</a:t>
            </a:r>
            <a:r>
              <a:rPr lang="ja-JP" altLang="en-US" sz="1000" kern="0" dirty="0">
                <a:solidFill>
                  <a:srgbClr val="545454"/>
                </a:solidFill>
                <a:latin typeface="メイリオ"/>
                <a:ea typeface="メイリオ"/>
              </a:rPr>
              <a:t>会社名、ブランド名、商品名、サービス名のいずれかのロゴマークの表記商品写真などでの代替はできません。</a:t>
            </a:r>
            <a:br>
              <a:rPr lang="en-US"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　　　　　また、商標登録されていないものを使用する場合は、必ず会社名も明記してください。</a:t>
            </a:r>
            <a:br>
              <a:rPr lang="en-US"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　　　　</a:t>
            </a:r>
            <a:r>
              <a:rPr lang="en-US" altLang="ja-JP" sz="1000" kern="0" dirty="0">
                <a:solidFill>
                  <a:srgbClr val="545454"/>
                </a:solidFill>
                <a:latin typeface="メイリオ"/>
                <a:ea typeface="メイリオ"/>
              </a:rPr>
              <a:t>2.</a:t>
            </a:r>
            <a:r>
              <a:rPr lang="ja-JP" altLang="en-US" sz="1000" kern="0" dirty="0">
                <a:solidFill>
                  <a:srgbClr val="545454"/>
                </a:solidFill>
                <a:latin typeface="メイリオ"/>
                <a:ea typeface="メイリオ"/>
              </a:rPr>
              <a:t>「提供：○○」などの表記</a:t>
            </a:r>
            <a:endParaRPr lang="en-US" altLang="ja-JP" sz="1000" kern="0" dirty="0">
              <a:solidFill>
                <a:srgbClr val="545454"/>
              </a:solidFill>
              <a:latin typeface="メイリオ"/>
              <a:ea typeface="メイリオ"/>
            </a:endParaRPr>
          </a:p>
        </p:txBody>
      </p:sp>
      <p:grpSp>
        <p:nvGrpSpPr>
          <p:cNvPr id="8" name="グループ化 7">
            <a:extLst>
              <a:ext uri="{FF2B5EF4-FFF2-40B4-BE49-F238E27FC236}">
                <a16:creationId xmlns:a16="http://schemas.microsoft.com/office/drawing/2014/main" id="{03A98D3F-8005-C22E-E0D5-B1DC0D1C0BC7}"/>
              </a:ext>
            </a:extLst>
          </p:cNvPr>
          <p:cNvGrpSpPr/>
          <p:nvPr/>
        </p:nvGrpSpPr>
        <p:grpSpPr>
          <a:xfrm>
            <a:off x="9009090" y="1274209"/>
            <a:ext cx="2703486" cy="2703486"/>
            <a:chOff x="9264352" y="1052736"/>
            <a:chExt cx="2227565" cy="2227565"/>
          </a:xfrm>
        </p:grpSpPr>
        <p:sp>
          <p:nvSpPr>
            <p:cNvPr id="10" name="正方形/長方形 9">
              <a:extLst>
                <a:ext uri="{FF2B5EF4-FFF2-40B4-BE49-F238E27FC236}">
                  <a16:creationId xmlns:a16="http://schemas.microsoft.com/office/drawing/2014/main" id="{1A2C3374-AA84-448F-8D92-36DE00E52B73}"/>
                </a:ext>
              </a:extLst>
            </p:cNvPr>
            <p:cNvSpPr/>
            <p:nvPr/>
          </p:nvSpPr>
          <p:spPr>
            <a:xfrm>
              <a:off x="9264352" y="1052736"/>
              <a:ext cx="2227565" cy="2227565"/>
            </a:xfrm>
            <a:prstGeom prst="rect">
              <a:avLst/>
            </a:prstGeom>
            <a:solidFill>
              <a:srgbClr val="FFFFFF"/>
            </a:solidFill>
            <a:ln w="9525" cap="flat" cmpd="sng" algn="ctr">
              <a:solidFill>
                <a:srgbClr val="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1" name="角丸四角形 18">
              <a:extLst>
                <a:ext uri="{FF2B5EF4-FFF2-40B4-BE49-F238E27FC236}">
                  <a16:creationId xmlns:a16="http://schemas.microsoft.com/office/drawing/2014/main" id="{09DEF263-6827-F663-A7F2-58308D647777}"/>
                </a:ext>
              </a:extLst>
            </p:cNvPr>
            <p:cNvSpPr/>
            <p:nvPr/>
          </p:nvSpPr>
          <p:spPr>
            <a:xfrm>
              <a:off x="10680779" y="2928670"/>
              <a:ext cx="720080" cy="293117"/>
            </a:xfrm>
            <a:prstGeom prst="roundRect">
              <a:avLst/>
            </a:prstGeom>
            <a:solidFill>
              <a:srgbClr val="999999"/>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2" name="フッター プレースホルダー 3">
              <a:extLst>
                <a:ext uri="{FF2B5EF4-FFF2-40B4-BE49-F238E27FC236}">
                  <a16:creationId xmlns:a16="http://schemas.microsoft.com/office/drawing/2014/main" id="{7DCEB010-007D-2CB8-760B-BE91EEE658C1}"/>
                </a:ext>
              </a:extLst>
            </p:cNvPr>
            <p:cNvSpPr txBox="1">
              <a:spLocks/>
            </p:cNvSpPr>
            <p:nvPr/>
          </p:nvSpPr>
          <p:spPr>
            <a:xfrm>
              <a:off x="10626680" y="2913812"/>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pic>
          <p:nvPicPr>
            <p:cNvPr id="13" name="図 12">
              <a:extLst>
                <a:ext uri="{FF2B5EF4-FFF2-40B4-BE49-F238E27FC236}">
                  <a16:creationId xmlns:a16="http://schemas.microsoft.com/office/drawing/2014/main" id="{DBBCCDCC-23C6-B454-F9B6-C9DA594557BC}"/>
                </a:ext>
              </a:extLst>
            </p:cNvPr>
            <p:cNvPicPr>
              <a:picLocks noChangeAspect="1"/>
            </p:cNvPicPr>
            <p:nvPr/>
          </p:nvPicPr>
          <p:blipFill>
            <a:blip r:embed="rId6"/>
            <a:stretch>
              <a:fillRect/>
            </a:stretch>
          </p:blipFill>
          <p:spPr>
            <a:xfrm>
              <a:off x="9326194" y="1176837"/>
              <a:ext cx="1080000" cy="240341"/>
            </a:xfrm>
            <a:prstGeom prst="rect">
              <a:avLst/>
            </a:prstGeom>
          </p:spPr>
        </p:pic>
      </p:grpSp>
    </p:spTree>
    <p:extLst>
      <p:ext uri="{BB962C8B-B14F-4D97-AF65-F5344CB8AC3E}">
        <p14:creationId xmlns:p14="http://schemas.microsoft.com/office/powerpoint/2010/main" val="42012778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Rectangle 46">
            <a:extLst>
              <a:ext uri="{FF2B5EF4-FFF2-40B4-BE49-F238E27FC236}">
                <a16:creationId xmlns:a16="http://schemas.microsoft.com/office/drawing/2014/main" id="{4F330584-D039-B8C2-141D-E3D37A6CCC4E}"/>
              </a:ext>
            </a:extLst>
          </p:cNvPr>
          <p:cNvSpPr>
            <a:spLocks noChangeArrowheads="1"/>
          </p:cNvSpPr>
          <p:nvPr/>
        </p:nvSpPr>
        <p:spPr bwMode="auto">
          <a:xfrm>
            <a:off x="479425" y="1274209"/>
            <a:ext cx="11233149" cy="15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None/>
              <a:defRPr/>
            </a:pPr>
            <a:r>
              <a:rPr lang="ja-JP" altLang="en-US" sz="1600" kern="0">
                <a:solidFill>
                  <a:srgbClr val="545454"/>
                </a:solidFill>
                <a:latin typeface="メイリオ"/>
                <a:ea typeface="メイリオ"/>
              </a:rPr>
              <a:t>■</a:t>
            </a:r>
            <a:r>
              <a:rPr lang="en-US" altLang="ja-JP" sz="1600" kern="0" dirty="0">
                <a:solidFill>
                  <a:srgbClr val="545454"/>
                </a:solidFill>
                <a:latin typeface="メイリオ"/>
                <a:ea typeface="メイリオ"/>
              </a:rPr>
              <a:t> </a:t>
            </a:r>
            <a:r>
              <a:rPr lang="ja-JP" altLang="en-US" sz="1600" kern="0">
                <a:solidFill>
                  <a:srgbClr val="545454"/>
                </a:solidFill>
                <a:latin typeface="メイリオ"/>
                <a:ea typeface="メイリオ"/>
              </a:rPr>
              <a:t>テキスト・レスポンシブタイプ</a:t>
            </a:r>
            <a:r>
              <a:rPr lang="ja-JP" altLang="en-US" sz="1600" kern="0">
                <a:solidFill>
                  <a:schemeClr val="accent3"/>
                </a:solidFill>
                <a:latin typeface="メイリオ"/>
                <a:ea typeface="メイリオ"/>
              </a:rPr>
              <a:t>画像タイプ</a:t>
            </a:r>
            <a:endParaRPr lang="en-US" altLang="ja-JP" sz="1600" kern="0" dirty="0">
              <a:solidFill>
                <a:schemeClr val="accent3"/>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a:solidFill>
                  <a:schemeClr val="accent3"/>
                </a:solidFill>
                <a:latin typeface="メイリオ"/>
                <a:ea typeface="メイリオ"/>
              </a:rPr>
              <a:t>タイトル、または説明文に「</a:t>
            </a:r>
            <a:r>
              <a:rPr lang="en" altLang="ja-JP" sz="1200" kern="0" dirty="0">
                <a:solidFill>
                  <a:schemeClr val="accent3"/>
                </a:solidFill>
                <a:latin typeface="メイリオ"/>
                <a:ea typeface="メイリオ"/>
              </a:rPr>
              <a:t>Yahoo!</a:t>
            </a:r>
            <a:r>
              <a:rPr lang="ja-JP" altLang="en-US" sz="1200" kern="0">
                <a:solidFill>
                  <a:schemeClr val="accent3"/>
                </a:solidFill>
                <a:latin typeface="メイリオ"/>
                <a:ea typeface="メイリオ"/>
              </a:rPr>
              <a:t>サービス」をテキストで掲載</a:t>
            </a:r>
            <a:br>
              <a:rPr lang="en-US" altLang="ja-JP" sz="1200" kern="0" dirty="0">
                <a:solidFill>
                  <a:schemeClr val="accent3"/>
                </a:solidFill>
                <a:latin typeface="メイリオ"/>
                <a:ea typeface="メイリオ"/>
              </a:rPr>
            </a:br>
            <a:r>
              <a:rPr lang="en-US" altLang="ja-JP" sz="1200" kern="0" dirty="0">
                <a:solidFill>
                  <a:schemeClr val="accent3"/>
                </a:solidFill>
                <a:latin typeface="メイリオ"/>
                <a:ea typeface="メイリオ"/>
              </a:rPr>
              <a:t>※</a:t>
            </a:r>
            <a:r>
              <a:rPr lang="ja-JP" altLang="en-US" sz="1200" kern="0">
                <a:solidFill>
                  <a:schemeClr val="accent3"/>
                </a:solidFill>
                <a:latin typeface="メイリオ"/>
                <a:ea typeface="メイリオ"/>
              </a:rPr>
              <a:t>訴求内容の文量等との兼ね合いでスペース的に挿入が難しい場合は入れなくても可</a:t>
            </a:r>
            <a:endParaRPr lang="en-US" altLang="ja-JP" sz="1200" kern="0" dirty="0">
              <a:solidFill>
                <a:schemeClr val="accent3"/>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a:solidFill>
                  <a:schemeClr val="accent3"/>
                </a:solidFill>
                <a:latin typeface="メイリオ"/>
                <a:ea typeface="メイリオ"/>
              </a:rPr>
              <a:t>縮小やトリミングによって、視認性を確保できなくなる可能性があるため、ロゴ、テキストに関わらず、画像への「</a:t>
            </a:r>
            <a:r>
              <a:rPr lang="en" altLang="ja-JP" sz="1200" kern="0" dirty="0">
                <a:solidFill>
                  <a:schemeClr val="accent3"/>
                </a:solidFill>
                <a:latin typeface="メイリオ"/>
                <a:ea typeface="メイリオ"/>
              </a:rPr>
              <a:t>Yahoo!</a:t>
            </a:r>
            <a:r>
              <a:rPr lang="ja-JP" altLang="en-US" sz="1200" kern="0">
                <a:solidFill>
                  <a:schemeClr val="accent3"/>
                </a:solidFill>
                <a:latin typeface="メイリオ"/>
                <a:ea typeface="メイリオ"/>
              </a:rPr>
              <a:t>サービス」表記の掲載は不可</a:t>
            </a:r>
            <a:endParaRPr lang="en-US" altLang="ja-JP" sz="1200" kern="0" dirty="0">
              <a:solidFill>
                <a:schemeClr val="accent3"/>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a:solidFill>
                  <a:schemeClr val="accent3"/>
                </a:solidFill>
                <a:latin typeface="メイリオ"/>
                <a:ea typeface="メイリオ"/>
              </a:rPr>
              <a:t>主体者表記はクライアント名</a:t>
            </a:r>
            <a:br>
              <a:rPr lang="en-US" altLang="ja-JP" sz="1200" kern="0" dirty="0">
                <a:solidFill>
                  <a:schemeClr val="accent3"/>
                </a:solidFill>
                <a:latin typeface="メイリオ"/>
                <a:ea typeface="メイリオ"/>
              </a:rPr>
            </a:br>
            <a:r>
              <a:rPr lang="en-US" altLang="ja-JP" sz="1200" kern="0" dirty="0">
                <a:solidFill>
                  <a:schemeClr val="accent3"/>
                </a:solidFill>
                <a:latin typeface="メイリオ"/>
                <a:ea typeface="メイリオ"/>
              </a:rPr>
              <a:t>※</a:t>
            </a:r>
            <a:r>
              <a:rPr lang="ja-JP" altLang="en-US" sz="1200" kern="0">
                <a:solidFill>
                  <a:schemeClr val="accent3"/>
                </a:solidFill>
                <a:latin typeface="メイリオ"/>
                <a:ea typeface="メイリオ"/>
              </a:rPr>
              <a:t>ただし、複数クライアントの協賛で特別企画を実施する場合は、「</a:t>
            </a:r>
            <a:r>
              <a:rPr lang="en" altLang="ja-JP" sz="1200" kern="0" dirty="0">
                <a:solidFill>
                  <a:schemeClr val="accent3"/>
                </a:solidFill>
                <a:latin typeface="メイリオ"/>
                <a:ea typeface="メイリオ"/>
              </a:rPr>
              <a:t>Yahoo!</a:t>
            </a:r>
            <a:r>
              <a:rPr lang="ja-JP" altLang="en-US" sz="1200" kern="0">
                <a:solidFill>
                  <a:schemeClr val="accent3"/>
                </a:solidFill>
                <a:latin typeface="メイリオ"/>
                <a:ea typeface="メイリオ"/>
              </a:rPr>
              <a:t>サービス（合同協賛）」とする</a:t>
            </a:r>
          </a:p>
        </p:txBody>
      </p:sp>
      <p:grpSp>
        <p:nvGrpSpPr>
          <p:cNvPr id="6" name="グループ化 5">
            <a:extLst>
              <a:ext uri="{FF2B5EF4-FFF2-40B4-BE49-F238E27FC236}">
                <a16:creationId xmlns:a16="http://schemas.microsoft.com/office/drawing/2014/main" id="{7FF775EC-D748-62DB-EC4E-4CB61D90CB2A}"/>
              </a:ext>
            </a:extLst>
          </p:cNvPr>
          <p:cNvGrpSpPr/>
          <p:nvPr/>
        </p:nvGrpSpPr>
        <p:grpSpPr>
          <a:xfrm>
            <a:off x="4252272" y="3304020"/>
            <a:ext cx="4675580" cy="1369853"/>
            <a:chOff x="3231162" y="5586330"/>
            <a:chExt cx="3736700" cy="1094780"/>
          </a:xfrm>
        </p:grpSpPr>
        <p:sp>
          <p:nvSpPr>
            <p:cNvPr id="7" name="正方形/長方形 6">
              <a:extLst>
                <a:ext uri="{FF2B5EF4-FFF2-40B4-BE49-F238E27FC236}">
                  <a16:creationId xmlns:a16="http://schemas.microsoft.com/office/drawing/2014/main" id="{35CEB09A-62AE-E6E4-D4B5-BFEBAAE428B3}"/>
                </a:ext>
              </a:extLst>
            </p:cNvPr>
            <p:cNvSpPr/>
            <p:nvPr/>
          </p:nvSpPr>
          <p:spPr>
            <a:xfrm>
              <a:off x="3231162" y="5586330"/>
              <a:ext cx="3621360" cy="1094780"/>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4" name="正方形/長方形 13">
              <a:extLst>
                <a:ext uri="{FF2B5EF4-FFF2-40B4-BE49-F238E27FC236}">
                  <a16:creationId xmlns:a16="http://schemas.microsoft.com/office/drawing/2014/main" id="{9FF36DE2-5EED-2C2E-F9A8-5420C3D863C3}"/>
                </a:ext>
              </a:extLst>
            </p:cNvPr>
            <p:cNvSpPr/>
            <p:nvPr/>
          </p:nvSpPr>
          <p:spPr>
            <a:xfrm>
              <a:off x="4260234" y="6175041"/>
              <a:ext cx="2707628" cy="215444"/>
            </a:xfrm>
            <a:prstGeom prst="rect">
              <a:avLst/>
            </a:prstGeom>
          </p:spPr>
          <p:txBody>
            <a:bodyPr wrap="square">
              <a:spAutoFit/>
            </a:bodyPr>
            <a:lstStyle/>
            <a:p>
              <a:r>
                <a:rPr lang="ja-JP" altLang="en-US" sz="800" dirty="0">
                  <a:solidFill>
                    <a:srgbClr val="FFFFFF">
                      <a:lumMod val="65000"/>
                    </a:srgbClr>
                  </a:solidFill>
                  <a:latin typeface="Meiryo" panose="020B0604030504040204" pitchFamily="34" charset="-128"/>
                  <a:ea typeface="Meiryo" panose="020B0604030504040204" pitchFamily="34" charset="-128"/>
                </a:rPr>
                <a:t>クライアント名</a:t>
              </a:r>
            </a:p>
          </p:txBody>
        </p:sp>
        <p:sp>
          <p:nvSpPr>
            <p:cNvPr id="15" name="正方形/長方形 14">
              <a:extLst>
                <a:ext uri="{FF2B5EF4-FFF2-40B4-BE49-F238E27FC236}">
                  <a16:creationId xmlns:a16="http://schemas.microsoft.com/office/drawing/2014/main" id="{1DA7BC29-3B9F-1A51-D09B-ED70E08E2E25}"/>
                </a:ext>
              </a:extLst>
            </p:cNvPr>
            <p:cNvSpPr/>
            <p:nvPr/>
          </p:nvSpPr>
          <p:spPr>
            <a:xfrm>
              <a:off x="4260234" y="5727753"/>
              <a:ext cx="2470543" cy="418155"/>
            </a:xfrm>
            <a:prstGeom prst="rect">
              <a:avLst/>
            </a:prstGeom>
          </p:spPr>
          <p:txBody>
            <a:bodyPr wrap="square">
              <a:spAutoFit/>
            </a:bodyPr>
            <a:lstStyle/>
            <a:p>
              <a:r>
                <a:rPr lang="en-US" altLang="ja-JP" sz="1400" dirty="0">
                  <a:solidFill>
                    <a:srgbClr val="000000">
                      <a:lumMod val="75000"/>
                      <a:lumOff val="25000"/>
                    </a:srgbClr>
                  </a:solidFill>
                  <a:latin typeface="Meiryo" panose="020B0604030504040204" pitchFamily="34" charset="-128"/>
                  <a:ea typeface="Meiryo" panose="020B0604030504040204" pitchFamily="34" charset="-128"/>
                </a:rPr>
                <a:t>[Yahoo!</a:t>
              </a:r>
              <a:r>
                <a:rPr lang="ja-JP" altLang="en-US" sz="1400" dirty="0">
                  <a:solidFill>
                    <a:srgbClr val="000000">
                      <a:lumMod val="75000"/>
                      <a:lumOff val="25000"/>
                    </a:srgbClr>
                  </a:solidFill>
                  <a:latin typeface="Meiryo" panose="020B0604030504040204" pitchFamily="34" charset="-128"/>
                  <a:ea typeface="Meiryo" panose="020B0604030504040204" pitchFamily="34" charset="-128"/>
                </a:rPr>
                <a:t>映画</a:t>
              </a:r>
              <a:r>
                <a:rPr lang="en-US" altLang="ja-JP" sz="1400" dirty="0">
                  <a:solidFill>
                    <a:srgbClr val="000000">
                      <a:lumMod val="75000"/>
                      <a:lumOff val="25000"/>
                    </a:srgbClr>
                  </a:solidFill>
                  <a:latin typeface="Meiryo" panose="020B0604030504040204" pitchFamily="34" charset="-128"/>
                  <a:ea typeface="Meiryo" panose="020B0604030504040204" pitchFamily="34" charset="-128"/>
                </a:rPr>
                <a:t>]××××××××</a:t>
              </a:r>
            </a:p>
            <a:p>
              <a:r>
                <a:rPr lang="en-US" altLang="ja-JP" sz="1400" dirty="0">
                  <a:solidFill>
                    <a:srgbClr val="000000">
                      <a:lumMod val="75000"/>
                      <a:lumOff val="25000"/>
                    </a:srgbClr>
                  </a:solidFill>
                  <a:latin typeface="Meiryo" panose="020B0604030504040204" pitchFamily="34" charset="-128"/>
                  <a:ea typeface="Meiryo" panose="020B0604030504040204" pitchFamily="34" charset="-128"/>
                </a:rPr>
                <a:t>××××××××××××××××××</a:t>
              </a:r>
              <a:endParaRPr lang="ja-JP" altLang="en-US" sz="1400" dirty="0">
                <a:solidFill>
                  <a:srgbClr val="000000">
                    <a:lumMod val="75000"/>
                    <a:lumOff val="25000"/>
                  </a:srgbClr>
                </a:solidFill>
                <a:latin typeface="Meiryo" panose="020B0604030504040204" pitchFamily="34" charset="-128"/>
                <a:ea typeface="Meiryo" panose="020B0604030504040204" pitchFamily="34" charset="-128"/>
              </a:endParaRPr>
            </a:p>
          </p:txBody>
        </p:sp>
        <p:sp>
          <p:nvSpPr>
            <p:cNvPr id="16" name="正方形/長方形 15">
              <a:extLst>
                <a:ext uri="{FF2B5EF4-FFF2-40B4-BE49-F238E27FC236}">
                  <a16:creationId xmlns:a16="http://schemas.microsoft.com/office/drawing/2014/main" id="{ED1BF6BC-CC27-A478-DE72-6BDCE94278D2}"/>
                </a:ext>
              </a:extLst>
            </p:cNvPr>
            <p:cNvSpPr/>
            <p:nvPr/>
          </p:nvSpPr>
          <p:spPr>
            <a:xfrm>
              <a:off x="3346419" y="5706990"/>
              <a:ext cx="866698" cy="863814"/>
            </a:xfrm>
            <a:prstGeom prst="rect">
              <a:avLst/>
            </a:prstGeom>
            <a:solidFill>
              <a:srgbClr val="FFFFFF"/>
            </a:solidFill>
            <a:ln w="9525" cap="flat" cmpd="sng" algn="ctr">
              <a:solidFill>
                <a:srgbClr val="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grpSp>
      <p:grpSp>
        <p:nvGrpSpPr>
          <p:cNvPr id="17" name="グループ化 16">
            <a:extLst>
              <a:ext uri="{FF2B5EF4-FFF2-40B4-BE49-F238E27FC236}">
                <a16:creationId xmlns:a16="http://schemas.microsoft.com/office/drawing/2014/main" id="{4E2D38AC-8F7E-AE0E-F02B-384715F56BD9}"/>
              </a:ext>
            </a:extLst>
          </p:cNvPr>
          <p:cNvGrpSpPr/>
          <p:nvPr/>
        </p:nvGrpSpPr>
        <p:grpSpPr>
          <a:xfrm>
            <a:off x="9419017" y="3302057"/>
            <a:ext cx="2293557" cy="2085567"/>
            <a:chOff x="7108142" y="5137640"/>
            <a:chExt cx="1718438" cy="1562602"/>
          </a:xfrm>
        </p:grpSpPr>
        <p:sp>
          <p:nvSpPr>
            <p:cNvPr id="18" name="正方形/長方形 17">
              <a:extLst>
                <a:ext uri="{FF2B5EF4-FFF2-40B4-BE49-F238E27FC236}">
                  <a16:creationId xmlns:a16="http://schemas.microsoft.com/office/drawing/2014/main" id="{93C11405-A590-74D2-229E-5373EB95132E}"/>
                </a:ext>
              </a:extLst>
            </p:cNvPr>
            <p:cNvSpPr/>
            <p:nvPr/>
          </p:nvSpPr>
          <p:spPr>
            <a:xfrm>
              <a:off x="7108142" y="5137640"/>
              <a:ext cx="1718438" cy="1547015"/>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9" name="正方形/長方形 18">
              <a:extLst>
                <a:ext uri="{FF2B5EF4-FFF2-40B4-BE49-F238E27FC236}">
                  <a16:creationId xmlns:a16="http://schemas.microsoft.com/office/drawing/2014/main" id="{BC8FB138-9233-0DB5-B00C-0A756B0FA738}"/>
                </a:ext>
              </a:extLst>
            </p:cNvPr>
            <p:cNvSpPr/>
            <p:nvPr/>
          </p:nvSpPr>
          <p:spPr>
            <a:xfrm>
              <a:off x="7195773" y="5228982"/>
              <a:ext cx="1542173" cy="693883"/>
            </a:xfrm>
            <a:prstGeom prst="rect">
              <a:avLst/>
            </a:prstGeom>
            <a:solidFill>
              <a:srgbClr val="FFFFFF"/>
            </a:solidFill>
            <a:ln w="9525" cap="flat" cmpd="sng" algn="ctr">
              <a:solidFill>
                <a:srgbClr val="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20" name="正方形/長方形 19">
              <a:extLst>
                <a:ext uri="{FF2B5EF4-FFF2-40B4-BE49-F238E27FC236}">
                  <a16:creationId xmlns:a16="http://schemas.microsoft.com/office/drawing/2014/main" id="{98596B77-9C19-5B6D-F645-0FB355097CE6}"/>
                </a:ext>
              </a:extLst>
            </p:cNvPr>
            <p:cNvSpPr/>
            <p:nvPr/>
          </p:nvSpPr>
          <p:spPr>
            <a:xfrm>
              <a:off x="7138889" y="6482214"/>
              <a:ext cx="1002493" cy="218028"/>
            </a:xfrm>
            <a:prstGeom prst="rect">
              <a:avLst/>
            </a:prstGeom>
          </p:spPr>
          <p:txBody>
            <a:bodyPr wrap="square">
              <a:spAutoFit/>
            </a:bodyPr>
            <a:lstStyle/>
            <a:p>
              <a:r>
                <a:rPr lang="ja-JP" altLang="en-US" sz="800" dirty="0">
                  <a:solidFill>
                    <a:srgbClr val="FFFFFF">
                      <a:lumMod val="65000"/>
                    </a:srgbClr>
                  </a:solidFill>
                  <a:latin typeface="Meiryo" panose="020B0604030504040204" pitchFamily="34" charset="-128"/>
                  <a:ea typeface="Meiryo" panose="020B0604030504040204" pitchFamily="34" charset="-128"/>
                </a:rPr>
                <a:t>クライアント名</a:t>
              </a:r>
            </a:p>
          </p:txBody>
        </p:sp>
        <p:sp>
          <p:nvSpPr>
            <p:cNvPr id="21" name="正方形/長方形 20">
              <a:extLst>
                <a:ext uri="{FF2B5EF4-FFF2-40B4-BE49-F238E27FC236}">
                  <a16:creationId xmlns:a16="http://schemas.microsoft.com/office/drawing/2014/main" id="{2CFFAFD8-5C85-A92B-72EA-1E466E82D8F2}"/>
                </a:ext>
              </a:extLst>
            </p:cNvPr>
            <p:cNvSpPr/>
            <p:nvPr/>
          </p:nvSpPr>
          <p:spPr>
            <a:xfrm>
              <a:off x="7119219" y="6014207"/>
              <a:ext cx="1618728" cy="412994"/>
            </a:xfrm>
            <a:prstGeom prst="rect">
              <a:avLst/>
            </a:prstGeom>
          </p:spPr>
          <p:txBody>
            <a:bodyPr wrap="square">
              <a:spAutoFit/>
            </a:bodyPr>
            <a:lstStyle/>
            <a:p>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 [Yahoo!</a:t>
              </a:r>
              <a:r>
                <a:rPr lang="ja-JP" altLang="en-US" sz="1200" dirty="0">
                  <a:solidFill>
                    <a:srgbClr val="000000">
                      <a:lumMod val="75000"/>
                      <a:lumOff val="25000"/>
                    </a:srgbClr>
                  </a:solidFill>
                  <a:latin typeface="Meiryo" panose="020B0604030504040204" pitchFamily="34" charset="-128"/>
                  <a:ea typeface="Meiryo" panose="020B0604030504040204" pitchFamily="34" charset="-128"/>
                </a:rPr>
                <a:t>映画</a:t>
              </a:r>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 </a:t>
              </a:r>
              <a:endParaRPr lang="ja-JP" altLang="en-US" sz="1200" dirty="0">
                <a:solidFill>
                  <a:srgbClr val="000000">
                    <a:lumMod val="75000"/>
                    <a:lumOff val="25000"/>
                  </a:srgbClr>
                </a:solidFill>
                <a:latin typeface="Meiryo" panose="020B0604030504040204" pitchFamily="34" charset="-128"/>
                <a:ea typeface="Meiryo" panose="020B0604030504040204" pitchFamily="34" charset="-128"/>
              </a:endParaRPr>
            </a:p>
          </p:txBody>
        </p:sp>
      </p:grpSp>
      <p:grpSp>
        <p:nvGrpSpPr>
          <p:cNvPr id="22" name="グループ化 21">
            <a:extLst>
              <a:ext uri="{FF2B5EF4-FFF2-40B4-BE49-F238E27FC236}">
                <a16:creationId xmlns:a16="http://schemas.microsoft.com/office/drawing/2014/main" id="{AFE2DADF-E9B2-0C59-F9E7-634E67F6ABEE}"/>
              </a:ext>
            </a:extLst>
          </p:cNvPr>
          <p:cNvGrpSpPr/>
          <p:nvPr/>
        </p:nvGrpSpPr>
        <p:grpSpPr>
          <a:xfrm>
            <a:off x="479093" y="3304021"/>
            <a:ext cx="3282013" cy="1369853"/>
            <a:chOff x="600945" y="5586330"/>
            <a:chExt cx="2622969" cy="1094780"/>
          </a:xfrm>
        </p:grpSpPr>
        <p:sp>
          <p:nvSpPr>
            <p:cNvPr id="23" name="正方形/長方形 22">
              <a:extLst>
                <a:ext uri="{FF2B5EF4-FFF2-40B4-BE49-F238E27FC236}">
                  <a16:creationId xmlns:a16="http://schemas.microsoft.com/office/drawing/2014/main" id="{9F83BD1E-07FA-1432-0600-F93BF0E721DE}"/>
                </a:ext>
              </a:extLst>
            </p:cNvPr>
            <p:cNvSpPr/>
            <p:nvPr/>
          </p:nvSpPr>
          <p:spPr>
            <a:xfrm>
              <a:off x="600945" y="5586330"/>
              <a:ext cx="2362145" cy="1094780"/>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24" name="正方形/長方形 23">
              <a:extLst>
                <a:ext uri="{FF2B5EF4-FFF2-40B4-BE49-F238E27FC236}">
                  <a16:creationId xmlns:a16="http://schemas.microsoft.com/office/drawing/2014/main" id="{1EE726CD-FF8F-E187-5F59-6A968A45CBD0}"/>
                </a:ext>
              </a:extLst>
            </p:cNvPr>
            <p:cNvSpPr/>
            <p:nvPr/>
          </p:nvSpPr>
          <p:spPr>
            <a:xfrm>
              <a:off x="753371" y="5794227"/>
              <a:ext cx="2470543" cy="245974"/>
            </a:xfrm>
            <a:prstGeom prst="rect">
              <a:avLst/>
            </a:prstGeom>
          </p:spPr>
          <p:txBody>
            <a:bodyPr wrap="square">
              <a:spAutoFit/>
            </a:bodyPr>
            <a:lstStyle/>
            <a:p>
              <a:r>
                <a:rPr lang="en-US" altLang="ja-JP" sz="1400" dirty="0">
                  <a:solidFill>
                    <a:schemeClr val="accent6"/>
                  </a:solidFill>
                  <a:latin typeface="Meiryo" panose="020B0604030504040204" pitchFamily="34" charset="-128"/>
                  <a:ea typeface="Meiryo" panose="020B0604030504040204" pitchFamily="34" charset="-128"/>
                </a:rPr>
                <a:t>×××××××××××</a:t>
              </a:r>
              <a:endParaRPr lang="ja-JP" altLang="en-US" sz="1400" dirty="0">
                <a:solidFill>
                  <a:schemeClr val="accent6"/>
                </a:solidFill>
                <a:latin typeface="Meiryo" panose="020B0604030504040204" pitchFamily="34" charset="-128"/>
                <a:ea typeface="Meiryo" panose="020B0604030504040204" pitchFamily="34" charset="-128"/>
              </a:endParaRPr>
            </a:p>
          </p:txBody>
        </p:sp>
        <p:sp>
          <p:nvSpPr>
            <p:cNvPr id="25" name="正方形/長方形 24">
              <a:extLst>
                <a:ext uri="{FF2B5EF4-FFF2-40B4-BE49-F238E27FC236}">
                  <a16:creationId xmlns:a16="http://schemas.microsoft.com/office/drawing/2014/main" id="{99234D5B-53F9-E513-018C-006CA3781963}"/>
                </a:ext>
              </a:extLst>
            </p:cNvPr>
            <p:cNvSpPr/>
            <p:nvPr/>
          </p:nvSpPr>
          <p:spPr>
            <a:xfrm>
              <a:off x="753371" y="6056849"/>
              <a:ext cx="2470543" cy="368960"/>
            </a:xfrm>
            <a:prstGeom prst="rect">
              <a:avLst/>
            </a:prstGeom>
          </p:spPr>
          <p:txBody>
            <a:bodyPr wrap="square">
              <a:spAutoFit/>
            </a:bodyPr>
            <a:lstStyle/>
            <a:p>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a:t>
              </a:r>
            </a:p>
            <a:p>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××××××××[Yahoo!</a:t>
              </a:r>
              <a:r>
                <a:rPr lang="ja-JP" altLang="en-US" sz="1200" dirty="0">
                  <a:solidFill>
                    <a:srgbClr val="000000">
                      <a:lumMod val="75000"/>
                      <a:lumOff val="25000"/>
                    </a:srgbClr>
                  </a:solidFill>
                  <a:latin typeface="Meiryo" panose="020B0604030504040204" pitchFamily="34" charset="-128"/>
                  <a:ea typeface="Meiryo" panose="020B0604030504040204" pitchFamily="34" charset="-128"/>
                </a:rPr>
                <a:t>映画</a:t>
              </a:r>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a:t>
              </a:r>
              <a:endParaRPr lang="ja-JP" altLang="en-US" sz="1200" dirty="0">
                <a:solidFill>
                  <a:srgbClr val="000000">
                    <a:lumMod val="75000"/>
                    <a:lumOff val="25000"/>
                  </a:srgbClr>
                </a:solidFill>
                <a:latin typeface="Meiryo" panose="020B0604030504040204" pitchFamily="34" charset="-128"/>
                <a:ea typeface="Meiryo" panose="020B0604030504040204" pitchFamily="34" charset="-128"/>
              </a:endParaRPr>
            </a:p>
          </p:txBody>
        </p:sp>
      </p:grpSp>
      <p:sp>
        <p:nvSpPr>
          <p:cNvPr id="30" name="テキスト プレースホルダー 3">
            <a:extLst>
              <a:ext uri="{FF2B5EF4-FFF2-40B4-BE49-F238E27FC236}">
                <a16:creationId xmlns:a16="http://schemas.microsoft.com/office/drawing/2014/main" id="{73A2245B-0E86-3EDF-7D3E-AC729ADCF493}"/>
              </a:ext>
            </a:extLst>
          </p:cNvPr>
          <p:cNvSpPr>
            <a:spLocks noGrp="1"/>
          </p:cNvSpPr>
          <p:nvPr>
            <p:ph type="body" sz="quarter" idx="10"/>
          </p:nvPr>
        </p:nvSpPr>
        <p:spPr>
          <a:xfrm>
            <a:off x="1887808" y="252000"/>
            <a:ext cx="8136904" cy="335028"/>
          </a:xfrm>
        </p:spPr>
        <p:txBody>
          <a:bodyPr/>
          <a:lstStyle/>
          <a:p>
            <a:r>
              <a:rPr lang="ja-JP" altLang="en-US" sz="2000" dirty="0"/>
              <a:t>タイアップへの誘導広告　制作ガイドライン一部抜粋</a:t>
            </a:r>
          </a:p>
          <a:p>
            <a:r>
              <a:rPr lang="en" altLang="ja-JP" dirty="0"/>
              <a:t>Yahoo!</a:t>
            </a:r>
            <a:r>
              <a:rPr lang="ja-JP" altLang="en-US" dirty="0"/>
              <a:t>サービスにおけるタイアップ・スポンサードコンテンツ</a:t>
            </a:r>
            <a:endParaRPr lang="en-US" altLang="ja-JP" dirty="0"/>
          </a:p>
        </p:txBody>
      </p:sp>
    </p:spTree>
    <p:extLst>
      <p:ext uri="{BB962C8B-B14F-4D97-AF65-F5344CB8AC3E}">
        <p14:creationId xmlns:p14="http://schemas.microsoft.com/office/powerpoint/2010/main" val="21483222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26FBB591-D0E3-F2A4-7332-36F795924185}"/>
              </a:ext>
            </a:extLst>
          </p:cNvPr>
          <p:cNvSpPr>
            <a:spLocks noGrp="1"/>
          </p:cNvSpPr>
          <p:nvPr>
            <p:ph type="body" sz="quarter" idx="14"/>
          </p:nvPr>
        </p:nvSpPr>
        <p:spPr>
          <a:prstGeom prst="rect">
            <a:avLst/>
          </a:prstGeom>
        </p:spPr>
        <p:txBody>
          <a:bodyPr anchor="ctr">
            <a:normAutofit lnSpcReduction="10000"/>
          </a:bodyPr>
          <a:lstStyle/>
          <a:p>
            <a:r>
              <a:rPr lang="ja-JP" altLang="en-US" dirty="0"/>
              <a:t>概要</a:t>
            </a:r>
            <a:endParaRPr lang="en-US" altLang="ja-JP" dirty="0"/>
          </a:p>
        </p:txBody>
      </p:sp>
      <p:sp>
        <p:nvSpPr>
          <p:cNvPr id="7" name="テキスト プレースホルダー 6">
            <a:extLst>
              <a:ext uri="{FF2B5EF4-FFF2-40B4-BE49-F238E27FC236}">
                <a16:creationId xmlns:a16="http://schemas.microsoft.com/office/drawing/2014/main" id="{4F6EF673-160F-D46E-4061-3511BD8B520F}"/>
              </a:ext>
            </a:extLst>
          </p:cNvPr>
          <p:cNvSpPr>
            <a:spLocks noGrp="1"/>
          </p:cNvSpPr>
          <p:nvPr>
            <p:ph type="body" sz="quarter" idx="15"/>
          </p:nvPr>
        </p:nvSpPr>
        <p:spPr>
          <a:prstGeom prst="rect">
            <a:avLst/>
          </a:prstGeom>
        </p:spPr>
        <p:txBody>
          <a:bodyPr anchor="ctr">
            <a:normAutofit lnSpcReduction="10000"/>
          </a:bodyPr>
          <a:lstStyle/>
          <a:p>
            <a:r>
              <a:rPr lang="ja-JP" altLang="en-US" dirty="0"/>
              <a:t>商品スペック</a:t>
            </a:r>
          </a:p>
        </p:txBody>
      </p:sp>
      <p:sp>
        <p:nvSpPr>
          <p:cNvPr id="8" name="テキスト プレースホルダー 7">
            <a:extLst>
              <a:ext uri="{FF2B5EF4-FFF2-40B4-BE49-F238E27FC236}">
                <a16:creationId xmlns:a16="http://schemas.microsoft.com/office/drawing/2014/main" id="{DB587ECE-E817-1643-8D8C-2F4DC2D98222}"/>
              </a:ext>
            </a:extLst>
          </p:cNvPr>
          <p:cNvSpPr>
            <a:spLocks noGrp="1"/>
          </p:cNvSpPr>
          <p:nvPr>
            <p:ph type="body" sz="quarter" idx="16"/>
          </p:nvPr>
        </p:nvSpPr>
        <p:spPr>
          <a:prstGeom prst="rect">
            <a:avLst/>
          </a:prstGeom>
        </p:spPr>
        <p:txBody>
          <a:bodyPr anchor="ctr">
            <a:normAutofit lnSpcReduction="10000"/>
          </a:bodyPr>
          <a:lstStyle/>
          <a:p>
            <a:r>
              <a:rPr lang="ja-JP" altLang="en-US" dirty="0"/>
              <a:t>その他・注意事項</a:t>
            </a:r>
          </a:p>
        </p:txBody>
      </p:sp>
      <p:sp>
        <p:nvSpPr>
          <p:cNvPr id="12" name="テキスト プレースホルダー 11">
            <a:extLst>
              <a:ext uri="{FF2B5EF4-FFF2-40B4-BE49-F238E27FC236}">
                <a16:creationId xmlns:a16="http://schemas.microsoft.com/office/drawing/2014/main" id="{0C742CB2-8040-2A8A-E5A7-44002DF287D9}"/>
              </a:ext>
            </a:extLst>
          </p:cNvPr>
          <p:cNvSpPr>
            <a:spLocks noGrp="1"/>
          </p:cNvSpPr>
          <p:nvPr>
            <p:ph type="body" sz="quarter" idx="4294967295"/>
          </p:nvPr>
        </p:nvSpPr>
        <p:spPr>
          <a:xfrm>
            <a:off x="1905536" y="4835278"/>
            <a:ext cx="5414600" cy="360040"/>
          </a:xfrm>
          <a:prstGeom prst="rect">
            <a:avLst/>
          </a:prstGeom>
        </p:spPr>
        <p:txBody>
          <a:bodyPr>
            <a:normAutofit fontScale="85000" lnSpcReduction="20000"/>
          </a:bodyPr>
          <a:lstStyle/>
          <a:p>
            <a:r>
              <a:rPr lang="ja-JP" altLang="en-US"/>
              <a:t>仮</a:t>
            </a:r>
          </a:p>
        </p:txBody>
      </p:sp>
    </p:spTree>
    <p:extLst>
      <p:ext uri="{BB962C8B-B14F-4D97-AF65-F5344CB8AC3E}">
        <p14:creationId xmlns:p14="http://schemas.microsoft.com/office/powerpoint/2010/main" val="8399628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4862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01</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dirty="0"/>
              <a:t>概要</a:t>
            </a:r>
            <a:endParaRPr lang="en-US" altLang="ja-JP" dirty="0"/>
          </a:p>
        </p:txBody>
      </p:sp>
      <p:pic>
        <p:nvPicPr>
          <p:cNvPr id="5" name="図プレースホルダー 4" descr="アイコン&#10;&#10;自動的に生成された説明">
            <a:extLst>
              <a:ext uri="{FF2B5EF4-FFF2-40B4-BE49-F238E27FC236}">
                <a16:creationId xmlns:a16="http://schemas.microsoft.com/office/drawing/2014/main" id="{EDA060B6-CF90-0184-D7D7-DBA45CBF3C7C}"/>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3769209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概要</a:t>
            </a: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3" name="テキスト プレースホルダー 52">
            <a:extLst>
              <a:ext uri="{FF2B5EF4-FFF2-40B4-BE49-F238E27FC236}">
                <a16:creationId xmlns:a16="http://schemas.microsoft.com/office/drawing/2014/main" id="{B307C6B9-3CF4-81E4-24C3-2DA48734A611}"/>
              </a:ext>
            </a:extLst>
          </p:cNvPr>
          <p:cNvSpPr>
            <a:spLocks noGrp="1"/>
          </p:cNvSpPr>
          <p:nvPr>
            <p:ph type="body" sz="quarter" idx="10"/>
          </p:nvPr>
        </p:nvSpPr>
        <p:spPr/>
        <p:txBody>
          <a:bodyPr/>
          <a:lstStyle/>
          <a:p>
            <a:r>
              <a:rPr kumimoji="1" lang="en-US" altLang="ja-JP" sz="2000" dirty="0">
                <a:latin typeface="Meiryo" panose="020B0604030504040204" pitchFamily="34" charset="-128"/>
                <a:ea typeface="Meiryo" panose="020B0604030504040204" pitchFamily="34" charset="-128"/>
              </a:rPr>
              <a:t>carview! </a:t>
            </a:r>
            <a:r>
              <a:rPr kumimoji="1" lang="ja-JP" altLang="en-US" sz="2000" dirty="0">
                <a:latin typeface="Meiryo" panose="020B0604030504040204" pitchFamily="34" charset="-128"/>
                <a:ea typeface="Meiryo" panose="020B0604030504040204" pitchFamily="34" charset="-128"/>
              </a:rPr>
              <a:t>タイアップ</a:t>
            </a:r>
            <a:endParaRPr kumimoji="1" lang="en-US" altLang="ja-JP" sz="2000" dirty="0">
              <a:latin typeface="Meiryo" panose="020B0604030504040204" pitchFamily="34" charset="-128"/>
              <a:ea typeface="Meiryo" panose="020B0604030504040204" pitchFamily="34" charset="-128"/>
            </a:endParaRPr>
          </a:p>
          <a:p>
            <a:r>
              <a:rPr kumimoji="1" lang="en-US" altLang="ja-JP" sz="2000" dirty="0">
                <a:latin typeface="Meiryo" panose="020B0604030504040204" pitchFamily="34" charset="-128"/>
                <a:ea typeface="Meiryo" panose="020B0604030504040204" pitchFamily="34" charset="-128"/>
              </a:rPr>
              <a:t>2023</a:t>
            </a:r>
            <a:r>
              <a:rPr kumimoji="1" lang="ja-JP" altLang="en-US" sz="2000" dirty="0">
                <a:latin typeface="Meiryo" panose="020B0604030504040204" pitchFamily="34" charset="-128"/>
                <a:ea typeface="Meiryo" panose="020B0604030504040204" pitchFamily="34" charset="-128"/>
              </a:rPr>
              <a:t>年</a:t>
            </a:r>
            <a:r>
              <a:rPr lang="en-US" altLang="ja-JP" sz="2000" dirty="0"/>
              <a:t>4</a:t>
            </a:r>
            <a:r>
              <a:rPr kumimoji="1" lang="ja-JP" altLang="en-US" sz="2000" dirty="0">
                <a:latin typeface="Meiryo" panose="020B0604030504040204" pitchFamily="34" charset="-128"/>
                <a:ea typeface="Meiryo" panose="020B0604030504040204" pitchFamily="34" charset="-128"/>
              </a:rPr>
              <a:t>月</a:t>
            </a:r>
            <a:r>
              <a:rPr kumimoji="1" lang="en-US" altLang="ja-JP" sz="2000" dirty="0">
                <a:latin typeface="Meiryo" panose="020B0604030504040204" pitchFamily="34" charset="-128"/>
                <a:ea typeface="Meiryo" panose="020B0604030504040204" pitchFamily="34" charset="-128"/>
              </a:rPr>
              <a:t>~9</a:t>
            </a:r>
            <a:r>
              <a:rPr kumimoji="1" lang="ja-JP" altLang="en-US" sz="2000" dirty="0">
                <a:latin typeface="Meiryo" panose="020B0604030504040204" pitchFamily="34" charset="-128"/>
                <a:ea typeface="Meiryo" panose="020B0604030504040204" pitchFamily="34" charset="-128"/>
              </a:rPr>
              <a:t>月商品 変更点</a:t>
            </a:r>
          </a:p>
        </p:txBody>
      </p:sp>
      <p:sp>
        <p:nvSpPr>
          <p:cNvPr id="54" name="テキスト ボックス 53">
            <a:extLst>
              <a:ext uri="{FF2B5EF4-FFF2-40B4-BE49-F238E27FC236}">
                <a16:creationId xmlns:a16="http://schemas.microsoft.com/office/drawing/2014/main" id="{24B59F1B-6995-5894-7276-B5BD236704B6}"/>
              </a:ext>
            </a:extLst>
          </p:cNvPr>
          <p:cNvSpPr txBox="1"/>
          <p:nvPr/>
        </p:nvSpPr>
        <p:spPr>
          <a:xfrm>
            <a:off x="7416801" y="267164"/>
            <a:ext cx="2482614" cy="304699"/>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en-US" altLang="ja-JP" sz="900" dirty="0">
                <a:latin typeface="Meiryo" panose="020B0604030504040204" pitchFamily="34" charset="-128"/>
                <a:ea typeface="Meiryo" panose="020B0604030504040204" pitchFamily="34" charset="-128"/>
              </a:rPr>
              <a:t> carview!</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タイアップ</a:t>
            </a:r>
            <a:endPar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2022</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月）からの変更点</a:t>
            </a:r>
          </a:p>
        </p:txBody>
      </p:sp>
      <p:sp>
        <p:nvSpPr>
          <p:cNvPr id="55" name="角丸四角形 3">
            <a:extLst>
              <a:ext uri="{FF2B5EF4-FFF2-40B4-BE49-F238E27FC236}">
                <a16:creationId xmlns:a16="http://schemas.microsoft.com/office/drawing/2014/main" id="{9CE99940-3E4D-CF53-1258-83E801BDA9D1}"/>
              </a:ext>
            </a:extLst>
          </p:cNvPr>
          <p:cNvSpPr/>
          <p:nvPr/>
        </p:nvSpPr>
        <p:spPr>
          <a:xfrm>
            <a:off x="4178808" y="3681413"/>
            <a:ext cx="3834383" cy="322659"/>
          </a:xfrm>
          <a:prstGeom prst="roundRect">
            <a:avLst>
              <a:gd name="adj" fmla="val 8047"/>
            </a:avLst>
          </a:prstGeom>
          <a:noFill/>
          <a:ln w="15875">
            <a:noFill/>
          </a:ln>
        </p:spPr>
        <p:txBody>
          <a:bodyPr wrap="none"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dirty="0">
                <a:solidFill>
                  <a:schemeClr val="accent3"/>
                </a:solidFill>
                <a:latin typeface="Meiryo" panose="020B0604030504040204" pitchFamily="34" charset="-128"/>
                <a:ea typeface="Meiryo" panose="020B0604030504040204" pitchFamily="34" charset="-128"/>
              </a:rPr>
              <a:t>改定・変更点はございません</a:t>
            </a:r>
            <a:endParaRPr kumimoji="1" lang="ja-JP" altLang="en-US" sz="2000" b="1" i="0" u="none" strike="noStrike" kern="1200" cap="none" spc="30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0473441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dirty="0"/>
              <a:t>商品スペック</a:t>
            </a:r>
            <a:endParaRPr lang="en-US" altLang="ja-JP" dirty="0"/>
          </a:p>
        </p:txBody>
      </p:sp>
      <p:pic>
        <p:nvPicPr>
          <p:cNvPr id="8" name="図プレースホルダー 7" descr="アイコン&#10;&#10;自動的に生成された説明">
            <a:extLst>
              <a:ext uri="{FF2B5EF4-FFF2-40B4-BE49-F238E27FC236}">
                <a16:creationId xmlns:a16="http://schemas.microsoft.com/office/drawing/2014/main" id="{3081726E-6240-5DBE-5C30-227DD5964267}"/>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5079459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en-US" altLang="ja-JP" dirty="0"/>
              <a:t>carview! </a:t>
            </a:r>
            <a:r>
              <a:rPr lang="ja-JP" altLang="en-US" dirty="0"/>
              <a:t>タイアップ</a:t>
            </a:r>
            <a:r>
              <a:rPr lang="en-US" altLang="ja-JP" dirty="0"/>
              <a:t> </a:t>
            </a:r>
            <a:r>
              <a:rPr lang="en-US" altLang="ja-JP" sz="1600" dirty="0"/>
              <a:t>– </a:t>
            </a:r>
            <a:r>
              <a:rPr lang="ja-JP" altLang="en-US" sz="1600" dirty="0"/>
              <a:t>スマートフォン </a:t>
            </a:r>
            <a:r>
              <a:rPr lang="en-US" altLang="ja-JP" sz="1600" dirty="0"/>
              <a:t>–</a:t>
            </a:r>
            <a:endParaRPr kumimoji="1" lang="ja-JP" altLang="en-US" sz="1600" dirty="0"/>
          </a:p>
        </p:txBody>
      </p:sp>
      <p:sp>
        <p:nvSpPr>
          <p:cNvPr id="7" name="正方形/長方形 6">
            <a:extLst>
              <a:ext uri="{FF2B5EF4-FFF2-40B4-BE49-F238E27FC236}">
                <a16:creationId xmlns:a16="http://schemas.microsoft.com/office/drawing/2014/main" id="{C4764640-370B-DEEA-2F1D-06B5178F1F2D}"/>
              </a:ext>
            </a:extLst>
          </p:cNvPr>
          <p:cNvSpPr/>
          <p:nvPr/>
        </p:nvSpPr>
        <p:spPr>
          <a:xfrm>
            <a:off x="798320" y="2324714"/>
            <a:ext cx="10634749" cy="423642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DFECE823-C5A9-D6EF-4650-B4DA140343A6}"/>
              </a:ext>
            </a:extLst>
          </p:cNvPr>
          <p:cNvSpPr/>
          <p:nvPr/>
        </p:nvSpPr>
        <p:spPr>
          <a:xfrm>
            <a:off x="479425" y="2329245"/>
            <a:ext cx="350620" cy="423642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200" b="1">
                <a:solidFill>
                  <a:schemeClr val="accent3"/>
                </a:solidFill>
                <a:latin typeface="Meiryo" panose="020B0604030504040204" pitchFamily="34" charset="-128"/>
                <a:ea typeface="Meiryo" panose="020B0604030504040204" pitchFamily="34" charset="-128"/>
              </a:rPr>
              <a:t>スマートフォン</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419068D3-21D4-7A38-20FA-FDBD63D7FB77}"/>
              </a:ext>
            </a:extLst>
          </p:cNvPr>
          <p:cNvSpPr txBox="1"/>
          <p:nvPr/>
        </p:nvSpPr>
        <p:spPr>
          <a:xfrm>
            <a:off x="1320084" y="2963456"/>
            <a:ext cx="1796603" cy="397801"/>
          </a:xfrm>
          <a:prstGeom prst="rect">
            <a:avLst/>
          </a:prstGeom>
          <a:noFill/>
          <a:ln w="38100">
            <a:noFill/>
          </a:ln>
        </p:spPr>
        <p:txBody>
          <a:bodyPr vert="horz"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accent3"/>
                </a:solidFill>
                <a:latin typeface="メイリオ"/>
                <a:ea typeface="メイリオ"/>
              </a:rPr>
              <a:t>c</a:t>
            </a:r>
            <a:r>
              <a:rPr kumimoji="1" lang="en-US" altLang="ja-JP" sz="1100" i="0" u="none" strike="noStrike" kern="1200" cap="none" spc="0" normalizeH="0" baseline="0" noProof="0" dirty="0" err="1">
                <a:ln>
                  <a:noFill/>
                </a:ln>
                <a:solidFill>
                  <a:schemeClr val="accent3"/>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 SP</a:t>
            </a: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トップページ</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accent3"/>
                </a:solidFill>
                <a:latin typeface="メイリオ"/>
                <a:ea typeface="メイリオ"/>
              </a:rPr>
              <a:t>最新情報枠</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p:txBody>
      </p:sp>
      <p:sp>
        <p:nvSpPr>
          <p:cNvPr id="10" name="角丸四角形 19">
            <a:extLst>
              <a:ext uri="{FF2B5EF4-FFF2-40B4-BE49-F238E27FC236}">
                <a16:creationId xmlns:a16="http://schemas.microsoft.com/office/drawing/2014/main" id="{AC055B09-6A23-1CA4-4845-562C18222EC0}"/>
              </a:ext>
            </a:extLst>
          </p:cNvPr>
          <p:cNvSpPr/>
          <p:nvPr/>
        </p:nvSpPr>
        <p:spPr>
          <a:xfrm>
            <a:off x="1176032" y="2502438"/>
            <a:ext cx="4168699"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a:solidFill>
                  <a:schemeClr val="bg1"/>
                </a:solidFill>
                <a:latin typeface="Meiryo" panose="020B0604030504040204" pitchFamily="34" charset="-128"/>
                <a:ea typeface="Meiryo" panose="020B0604030504040204" pitchFamily="34" charset="-128"/>
              </a:rPr>
              <a:t>編集誘導枠</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37" name="角丸四角形 48">
            <a:extLst>
              <a:ext uri="{FF2B5EF4-FFF2-40B4-BE49-F238E27FC236}">
                <a16:creationId xmlns:a16="http://schemas.microsoft.com/office/drawing/2014/main" id="{2FEC48E9-C433-5401-C208-581631E4A5DD}"/>
              </a:ext>
            </a:extLst>
          </p:cNvPr>
          <p:cNvSpPr/>
          <p:nvPr/>
        </p:nvSpPr>
        <p:spPr>
          <a:xfrm>
            <a:off x="9595914" y="3519327"/>
            <a:ext cx="1188132" cy="2379882"/>
          </a:xfrm>
          <a:prstGeom prst="roundRect">
            <a:avLst>
              <a:gd name="adj" fmla="val 7298"/>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0000"/>
              </a:lnSpc>
            </a:pPr>
            <a:r>
              <a:rPr kumimoji="1" lang="ja-JP" altLang="en-US" sz="1600">
                <a:solidFill>
                  <a:schemeClr val="accent6"/>
                </a:solidFill>
                <a:latin typeface="Meiryo" panose="020B0604030504040204" pitchFamily="34" charset="-128"/>
                <a:ea typeface="Meiryo" panose="020B0604030504040204" pitchFamily="34" charset="-128"/>
              </a:rPr>
              <a:t>広告主様</a:t>
            </a:r>
            <a:br>
              <a:rPr kumimoji="1" lang="en-US" altLang="ja-JP" sz="1600" dirty="0">
                <a:solidFill>
                  <a:schemeClr val="accent6"/>
                </a:solidFill>
                <a:latin typeface="Meiryo" panose="020B0604030504040204" pitchFamily="34" charset="-128"/>
                <a:ea typeface="Meiryo" panose="020B0604030504040204" pitchFamily="34" charset="-128"/>
              </a:rPr>
            </a:br>
            <a:r>
              <a:rPr kumimoji="1" lang="ja-JP" altLang="en-US" sz="1600">
                <a:solidFill>
                  <a:schemeClr val="accent6"/>
                </a:solidFill>
                <a:latin typeface="Meiryo" panose="020B0604030504040204" pitchFamily="34" charset="-128"/>
                <a:ea typeface="Meiryo" panose="020B0604030504040204" pitchFamily="34" charset="-128"/>
              </a:rPr>
              <a:t>ページ</a:t>
            </a:r>
            <a:endParaRPr kumimoji="1" lang="ja-JP" altLang="en-US" sz="1600" dirty="0">
              <a:solidFill>
                <a:schemeClr val="accent6"/>
              </a:solidFill>
              <a:latin typeface="Meiryo" panose="020B0604030504040204" pitchFamily="34" charset="-128"/>
              <a:ea typeface="Meiryo" panose="020B0604030504040204" pitchFamily="34" charset="-128"/>
            </a:endParaRPr>
          </a:p>
        </p:txBody>
      </p:sp>
      <p:pic>
        <p:nvPicPr>
          <p:cNvPr id="38" name="図 37">
            <a:extLst>
              <a:ext uri="{FF2B5EF4-FFF2-40B4-BE49-F238E27FC236}">
                <a16:creationId xmlns:a16="http://schemas.microsoft.com/office/drawing/2014/main" id="{047E23A2-68A9-1B38-A5A6-EC855D5EB978}"/>
              </a:ext>
            </a:extLst>
          </p:cNvPr>
          <p:cNvPicPr>
            <a:picLocks/>
          </p:cNvPicPr>
          <p:nvPr/>
        </p:nvPicPr>
        <p:blipFill rotWithShape="1">
          <a:blip r:embed="rId4" cstate="print">
            <a:extLst>
              <a:ext uri="{28A0092B-C50C-407E-A947-70E740481C1C}">
                <a14:useLocalDpi xmlns:a14="http://schemas.microsoft.com/office/drawing/2010/main" val="0"/>
              </a:ext>
            </a:extLst>
          </a:blip>
          <a:srcRect t="90" b="-1031"/>
          <a:stretch/>
        </p:blipFill>
        <p:spPr>
          <a:xfrm>
            <a:off x="9536862" y="3467022"/>
            <a:ext cx="1306236" cy="2532590"/>
          </a:xfrm>
          <a:prstGeom prst="rect">
            <a:avLst/>
          </a:prstGeom>
        </p:spPr>
      </p:pic>
      <p:sp>
        <p:nvSpPr>
          <p:cNvPr id="39" name="object 4">
            <a:extLst>
              <a:ext uri="{FF2B5EF4-FFF2-40B4-BE49-F238E27FC236}">
                <a16:creationId xmlns:a16="http://schemas.microsoft.com/office/drawing/2014/main" id="{F1659362-ACAF-CCF2-8A2B-D05F12BF2ABD}"/>
              </a:ext>
            </a:extLst>
          </p:cNvPr>
          <p:cNvSpPr txBox="1"/>
          <p:nvPr/>
        </p:nvSpPr>
        <p:spPr>
          <a:xfrm>
            <a:off x="479425" y="1096255"/>
            <a:ext cx="10980738" cy="621709"/>
          </a:xfrm>
          <a:prstGeom prst="rect">
            <a:avLst/>
          </a:prstGeom>
          <a:noFill/>
        </p:spPr>
        <p:txBody>
          <a:bodyPr vert="horz" wrap="square" lIns="0" tIns="0" rIns="0" bIns="0" rtlCol="0">
            <a:spAutoFit/>
          </a:bodyPr>
          <a:lstStyle/>
          <a:p>
            <a:pPr>
              <a:lnSpc>
                <a:spcPct val="130000"/>
              </a:lnSpc>
            </a:pPr>
            <a:r>
              <a:rPr lang="en-US" altLang="ja-JP" sz="1600" spc="-5" dirty="0">
                <a:solidFill>
                  <a:schemeClr val="accent3"/>
                </a:solidFill>
                <a:latin typeface="メイリオ"/>
                <a:cs typeface="メイリオ"/>
              </a:rPr>
              <a:t>carview! </a:t>
            </a:r>
            <a:r>
              <a:rPr lang="ja-JP" altLang="en-US" sz="1600" spc="-5" dirty="0">
                <a:solidFill>
                  <a:schemeClr val="accent3"/>
                </a:solidFill>
                <a:latin typeface="メイリオ"/>
                <a:cs typeface="メイリオ"/>
              </a:rPr>
              <a:t>タイアップは、新車購入を検討中の高年収層が多く訪れる</a:t>
            </a:r>
            <a:r>
              <a:rPr lang="en-US" altLang="ja-JP" sz="1600" spc="-5" dirty="0">
                <a:solidFill>
                  <a:schemeClr val="accent3"/>
                </a:solidFill>
                <a:latin typeface="メイリオ"/>
                <a:cs typeface="メイリオ"/>
              </a:rPr>
              <a:t>carview! </a:t>
            </a:r>
            <a:r>
              <a:rPr lang="ja-JP" altLang="en-US" sz="1600" spc="-5" dirty="0">
                <a:solidFill>
                  <a:schemeClr val="accent3"/>
                </a:solidFill>
                <a:latin typeface="メイリオ"/>
                <a:cs typeface="メイリオ"/>
              </a:rPr>
              <a:t>において、</a:t>
            </a:r>
            <a:endParaRPr lang="en-US" altLang="ja-JP" sz="1600" spc="-5" dirty="0">
              <a:solidFill>
                <a:schemeClr val="accent3"/>
              </a:solidFill>
              <a:latin typeface="メイリオ"/>
              <a:cs typeface="メイリオ"/>
            </a:endParaRPr>
          </a:p>
          <a:p>
            <a:pPr>
              <a:lnSpc>
                <a:spcPct val="130000"/>
              </a:lnSpc>
            </a:pPr>
            <a:r>
              <a:rPr lang="ja-JP" altLang="en-US" sz="1600" b="1" spc="-5" dirty="0">
                <a:solidFill>
                  <a:schemeClr val="accent3"/>
                </a:solidFill>
                <a:latin typeface="メイリオ"/>
                <a:cs typeface="メイリオ"/>
              </a:rPr>
              <a:t>編集部が独自の視点で広告主様の商品へのユーザー関与を高めるコンテンツを制作、掲載します。</a:t>
            </a:r>
          </a:p>
        </p:txBody>
      </p:sp>
      <p:sp>
        <p:nvSpPr>
          <p:cNvPr id="40" name="ホームベース 12">
            <a:extLst>
              <a:ext uri="{FF2B5EF4-FFF2-40B4-BE49-F238E27FC236}">
                <a16:creationId xmlns:a16="http://schemas.microsoft.com/office/drawing/2014/main" id="{258B9148-E167-D899-77A1-A44B1E210FB9}"/>
              </a:ext>
            </a:extLst>
          </p:cNvPr>
          <p:cNvSpPr/>
          <p:nvPr/>
        </p:nvSpPr>
        <p:spPr>
          <a:xfrm>
            <a:off x="8890727" y="1809390"/>
            <a:ext cx="2821847" cy="475343"/>
          </a:xfrm>
          <a:prstGeom prst="homePlate">
            <a:avLst/>
          </a:prstGeom>
          <a:solidFill>
            <a:schemeClr val="accent6"/>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41" name="ホームベース 13">
            <a:extLst>
              <a:ext uri="{FF2B5EF4-FFF2-40B4-BE49-F238E27FC236}">
                <a16:creationId xmlns:a16="http://schemas.microsoft.com/office/drawing/2014/main" id="{4F6E8052-F30E-6AA0-663D-B22FB9DC7D1D}"/>
              </a:ext>
            </a:extLst>
          </p:cNvPr>
          <p:cNvSpPr/>
          <p:nvPr/>
        </p:nvSpPr>
        <p:spPr>
          <a:xfrm>
            <a:off x="6279811" y="1809390"/>
            <a:ext cx="2821847" cy="475343"/>
          </a:xfrm>
          <a:prstGeom prst="homePlate">
            <a:avLst/>
          </a:prstGeom>
          <a:solidFill>
            <a:schemeClr val="accent2">
              <a:lumMod val="75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42" name="ホームベース 14">
            <a:extLst>
              <a:ext uri="{FF2B5EF4-FFF2-40B4-BE49-F238E27FC236}">
                <a16:creationId xmlns:a16="http://schemas.microsoft.com/office/drawing/2014/main" id="{2407D189-BA37-AAE1-1430-E0D3C110A1E3}"/>
              </a:ext>
            </a:extLst>
          </p:cNvPr>
          <p:cNvSpPr/>
          <p:nvPr/>
        </p:nvSpPr>
        <p:spPr>
          <a:xfrm>
            <a:off x="464235" y="1809390"/>
            <a:ext cx="6026506" cy="475343"/>
          </a:xfrm>
          <a:prstGeom prst="homePlate">
            <a:avLst/>
          </a:prstGeom>
          <a:solidFill>
            <a:schemeClr val="accent2">
              <a:lumMod val="90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ja-JP" altLang="en-US" sz="1400" b="1">
                <a:solidFill>
                  <a:schemeClr val="accent3"/>
                </a:solidFill>
                <a:latin typeface="Meiryo" panose="020B0604030504040204" pitchFamily="34" charset="-128"/>
                <a:ea typeface="Meiryo" panose="020B0604030504040204" pitchFamily="34" charset="-128"/>
              </a:rPr>
              <a:t>各種誘導</a:t>
            </a:r>
          </a:p>
        </p:txBody>
      </p:sp>
      <p:grpSp>
        <p:nvGrpSpPr>
          <p:cNvPr id="43" name="グループ化 42">
            <a:extLst>
              <a:ext uri="{FF2B5EF4-FFF2-40B4-BE49-F238E27FC236}">
                <a16:creationId xmlns:a16="http://schemas.microsoft.com/office/drawing/2014/main" id="{8DEC547A-9AAB-E632-B917-430306E28688}"/>
              </a:ext>
            </a:extLst>
          </p:cNvPr>
          <p:cNvGrpSpPr>
            <a:grpSpLocks noChangeAspect="1"/>
          </p:cNvGrpSpPr>
          <p:nvPr/>
        </p:nvGrpSpPr>
        <p:grpSpPr>
          <a:xfrm>
            <a:off x="6437015" y="4640551"/>
            <a:ext cx="249064" cy="137434"/>
            <a:chOff x="5270129" y="3256673"/>
            <a:chExt cx="396700" cy="218901"/>
          </a:xfrm>
        </p:grpSpPr>
        <p:sp>
          <p:nvSpPr>
            <p:cNvPr id="44" name="直角三角形 43">
              <a:extLst>
                <a:ext uri="{FF2B5EF4-FFF2-40B4-BE49-F238E27FC236}">
                  <a16:creationId xmlns:a16="http://schemas.microsoft.com/office/drawing/2014/main" id="{50F4F7C3-F405-2EA8-8B33-C298240AF337}"/>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5" name="直角三角形 44">
              <a:extLst>
                <a:ext uri="{FF2B5EF4-FFF2-40B4-BE49-F238E27FC236}">
                  <a16:creationId xmlns:a16="http://schemas.microsoft.com/office/drawing/2014/main" id="{850639B4-A43D-26B1-7667-5DFF357781E2}"/>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grpSp>
        <p:nvGrpSpPr>
          <p:cNvPr id="46" name="グループ化 45">
            <a:extLst>
              <a:ext uri="{FF2B5EF4-FFF2-40B4-BE49-F238E27FC236}">
                <a16:creationId xmlns:a16="http://schemas.microsoft.com/office/drawing/2014/main" id="{29DFB236-E5E8-FF70-B782-C9A2CFBBF478}"/>
              </a:ext>
            </a:extLst>
          </p:cNvPr>
          <p:cNvGrpSpPr>
            <a:grpSpLocks noChangeAspect="1"/>
          </p:cNvGrpSpPr>
          <p:nvPr/>
        </p:nvGrpSpPr>
        <p:grpSpPr>
          <a:xfrm>
            <a:off x="8759710" y="4640551"/>
            <a:ext cx="249064" cy="137434"/>
            <a:chOff x="5270129" y="3256673"/>
            <a:chExt cx="396700" cy="218901"/>
          </a:xfrm>
        </p:grpSpPr>
        <p:sp>
          <p:nvSpPr>
            <p:cNvPr id="47" name="直角三角形 46">
              <a:extLst>
                <a:ext uri="{FF2B5EF4-FFF2-40B4-BE49-F238E27FC236}">
                  <a16:creationId xmlns:a16="http://schemas.microsoft.com/office/drawing/2014/main" id="{71648098-9D74-0225-9D0F-375ACA469B15}"/>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8" name="直角三角形 47">
              <a:extLst>
                <a:ext uri="{FF2B5EF4-FFF2-40B4-BE49-F238E27FC236}">
                  <a16:creationId xmlns:a16="http://schemas.microsoft.com/office/drawing/2014/main" id="{59A6B535-3E2C-622B-DC36-131E6CDB29C7}"/>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cxnSp>
        <p:nvCxnSpPr>
          <p:cNvPr id="49" name="直線矢印コネクタ 48">
            <a:extLst>
              <a:ext uri="{FF2B5EF4-FFF2-40B4-BE49-F238E27FC236}">
                <a16:creationId xmlns:a16="http://schemas.microsoft.com/office/drawing/2014/main" id="{F112CA70-71F4-F226-4E2F-3FD9FAA19DA7}"/>
              </a:ext>
            </a:extLst>
          </p:cNvPr>
          <p:cNvCxnSpPr>
            <a:cxnSpLocks/>
          </p:cNvCxnSpPr>
          <p:nvPr/>
        </p:nvCxnSpPr>
        <p:spPr>
          <a:xfrm>
            <a:off x="8204910" y="4957605"/>
            <a:ext cx="1130815" cy="1"/>
          </a:xfrm>
          <a:prstGeom prst="straightConnector1">
            <a:avLst/>
          </a:prstGeom>
          <a:ln w="25400" cap="rnd">
            <a:solidFill>
              <a:schemeClr val="accent6"/>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74" name="テキスト ボックス 73">
            <a:extLst>
              <a:ext uri="{FF2B5EF4-FFF2-40B4-BE49-F238E27FC236}">
                <a16:creationId xmlns:a16="http://schemas.microsoft.com/office/drawing/2014/main" id="{954663F8-AAE4-7113-72E1-E281FF16904A}"/>
              </a:ext>
            </a:extLst>
          </p:cNvPr>
          <p:cNvSpPr txBox="1"/>
          <p:nvPr/>
        </p:nvSpPr>
        <p:spPr>
          <a:xfrm>
            <a:off x="3528911" y="2948432"/>
            <a:ext cx="1646284" cy="397801"/>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accent3"/>
                </a:solidFill>
                <a:latin typeface="メイリオ"/>
                <a:ea typeface="メイリオ"/>
              </a:rPr>
              <a:t>c</a:t>
            </a:r>
            <a:r>
              <a:rPr kumimoji="1" lang="en-US" altLang="ja-JP" sz="1100" i="0" u="none" strike="noStrike" kern="1200" cap="none" spc="0" normalizeH="0" baseline="0" noProof="0" dirty="0" err="1">
                <a:ln>
                  <a:noFill/>
                </a:ln>
                <a:solidFill>
                  <a:schemeClr val="accent3"/>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 SP</a:t>
            </a: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　中面ページ</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accent3"/>
                </a:solidFill>
                <a:latin typeface="メイリオ"/>
                <a:ea typeface="メイリオ"/>
              </a:rPr>
              <a:t>ピックアップ枠</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p:txBody>
      </p:sp>
      <p:grpSp>
        <p:nvGrpSpPr>
          <p:cNvPr id="130" name="グループ化 129">
            <a:extLst>
              <a:ext uri="{FF2B5EF4-FFF2-40B4-BE49-F238E27FC236}">
                <a16:creationId xmlns:a16="http://schemas.microsoft.com/office/drawing/2014/main" id="{39E9978B-D9DC-F686-6898-895081FBE9C5}"/>
              </a:ext>
            </a:extLst>
          </p:cNvPr>
          <p:cNvGrpSpPr/>
          <p:nvPr/>
        </p:nvGrpSpPr>
        <p:grpSpPr>
          <a:xfrm>
            <a:off x="7031131" y="3467022"/>
            <a:ext cx="1306236" cy="2532590"/>
            <a:chOff x="7031131" y="3467022"/>
            <a:chExt cx="1306236" cy="2532590"/>
          </a:xfrm>
        </p:grpSpPr>
        <p:grpSp>
          <p:nvGrpSpPr>
            <p:cNvPr id="28" name="グループ化 27">
              <a:extLst>
                <a:ext uri="{FF2B5EF4-FFF2-40B4-BE49-F238E27FC236}">
                  <a16:creationId xmlns:a16="http://schemas.microsoft.com/office/drawing/2014/main" id="{78053527-B620-61BA-68E8-0786D4A002EC}"/>
                </a:ext>
              </a:extLst>
            </p:cNvPr>
            <p:cNvGrpSpPr/>
            <p:nvPr/>
          </p:nvGrpSpPr>
          <p:grpSpPr>
            <a:xfrm>
              <a:off x="7031131" y="3467022"/>
              <a:ext cx="1306236" cy="2532590"/>
              <a:chOff x="4833239" y="3469360"/>
              <a:chExt cx="1430691" cy="2773891"/>
            </a:xfrm>
          </p:grpSpPr>
          <p:sp>
            <p:nvSpPr>
              <p:cNvPr id="29" name="角丸四角形 42">
                <a:extLst>
                  <a:ext uri="{FF2B5EF4-FFF2-40B4-BE49-F238E27FC236}">
                    <a16:creationId xmlns:a16="http://schemas.microsoft.com/office/drawing/2014/main" id="{9EE3314C-83D3-BBE7-2130-A09D2D3B8D01}"/>
                  </a:ext>
                </a:extLst>
              </p:cNvPr>
              <p:cNvSpPr/>
              <p:nvPr/>
            </p:nvSpPr>
            <p:spPr>
              <a:xfrm>
                <a:off x="4897918"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0" name="図 29">
                <a:extLst>
                  <a:ext uri="{FF2B5EF4-FFF2-40B4-BE49-F238E27FC236}">
                    <a16:creationId xmlns:a16="http://schemas.microsoft.com/office/drawing/2014/main" id="{4A0F414C-0B54-44E5-10E0-6D3E6194AF5B}"/>
                  </a:ext>
                </a:extLst>
              </p:cNvPr>
              <p:cNvPicPr>
                <a:picLocks/>
              </p:cNvPicPr>
              <p:nvPr/>
            </p:nvPicPr>
            <p:blipFill rotWithShape="1">
              <a:blip r:embed="rId4"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pic>
          <p:nvPicPr>
            <p:cNvPr id="78" name="図 77" descr="グラフィカル ユーザー インターフェイス&#10;&#10;自動的に生成された説明">
              <a:extLst>
                <a:ext uri="{FF2B5EF4-FFF2-40B4-BE49-F238E27FC236}">
                  <a16:creationId xmlns:a16="http://schemas.microsoft.com/office/drawing/2014/main" id="{54A73238-849E-6D99-989D-B078C0EE9B6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26149" y="3657763"/>
              <a:ext cx="1131952" cy="2085266"/>
            </a:xfrm>
            <a:prstGeom prst="rect">
              <a:avLst/>
            </a:prstGeom>
          </p:spPr>
        </p:pic>
        <p:sp>
          <p:nvSpPr>
            <p:cNvPr id="79" name="正方形/長方形 78">
              <a:extLst>
                <a:ext uri="{FF2B5EF4-FFF2-40B4-BE49-F238E27FC236}">
                  <a16:creationId xmlns:a16="http://schemas.microsoft.com/office/drawing/2014/main" id="{834CA489-0B9C-A5DD-CC71-EDD45389EAF1}"/>
                </a:ext>
              </a:extLst>
            </p:cNvPr>
            <p:cNvSpPr/>
            <p:nvPr/>
          </p:nvSpPr>
          <p:spPr>
            <a:xfrm>
              <a:off x="7103888" y="3818450"/>
              <a:ext cx="1152338" cy="2083222"/>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0" name="正方形/長方形 79">
              <a:extLst>
                <a:ext uri="{FF2B5EF4-FFF2-40B4-BE49-F238E27FC236}">
                  <a16:creationId xmlns:a16="http://schemas.microsoft.com/office/drawing/2014/main" id="{5A99F5B9-EE98-FB08-128A-AC1B438FF2E4}"/>
                </a:ext>
              </a:extLst>
            </p:cNvPr>
            <p:cNvSpPr/>
            <p:nvPr/>
          </p:nvSpPr>
          <p:spPr>
            <a:xfrm>
              <a:off x="7185361" y="5605314"/>
              <a:ext cx="1015152" cy="211654"/>
            </a:xfrm>
            <a:prstGeom prst="rect">
              <a:avLst/>
            </a:prstGeom>
            <a:solidFill>
              <a:srgbClr val="FF0000"/>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chemeClr val="bg1"/>
                  </a:solidFill>
                </a:rPr>
                <a:t>バナー</a:t>
              </a:r>
            </a:p>
          </p:txBody>
        </p:sp>
        <p:sp>
          <p:nvSpPr>
            <p:cNvPr id="81" name="正方形/長方形 80">
              <a:extLst>
                <a:ext uri="{FF2B5EF4-FFF2-40B4-BE49-F238E27FC236}">
                  <a16:creationId xmlns:a16="http://schemas.microsoft.com/office/drawing/2014/main" id="{CD97B2F9-BA2F-C872-C635-F6C71466F87B}"/>
                </a:ext>
              </a:extLst>
            </p:cNvPr>
            <p:cNvSpPr/>
            <p:nvPr/>
          </p:nvSpPr>
          <p:spPr>
            <a:xfrm>
              <a:off x="7243031" y="3852394"/>
              <a:ext cx="919126" cy="139224"/>
            </a:xfrm>
            <a:prstGeom prst="rect">
              <a:avLst/>
            </a:prstGeom>
            <a:solidFill>
              <a:schemeClr val="accent2"/>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dirty="0">
                  <a:solidFill>
                    <a:schemeClr val="tx1"/>
                  </a:solidFill>
                </a:rPr>
                <a:t>タイトル</a:t>
              </a:r>
            </a:p>
          </p:txBody>
        </p:sp>
        <p:sp>
          <p:nvSpPr>
            <p:cNvPr id="82" name="テキスト ボックス 81">
              <a:extLst>
                <a:ext uri="{FF2B5EF4-FFF2-40B4-BE49-F238E27FC236}">
                  <a16:creationId xmlns:a16="http://schemas.microsoft.com/office/drawing/2014/main" id="{C90C165A-2ECC-60A5-DF8B-D5BB16A0B0B0}"/>
                </a:ext>
              </a:extLst>
            </p:cNvPr>
            <p:cNvSpPr txBox="1"/>
            <p:nvPr/>
          </p:nvSpPr>
          <p:spPr>
            <a:xfrm>
              <a:off x="7211581" y="4168136"/>
              <a:ext cx="934804" cy="1138773"/>
            </a:xfrm>
            <a:prstGeom prst="rect">
              <a:avLst/>
            </a:prstGeom>
            <a:noFill/>
          </p:spPr>
          <p:txBody>
            <a:bodyPr wrap="square" rtlCol="0">
              <a:spAutoFit/>
            </a:bodyPr>
            <a:lstStyle/>
            <a:p>
              <a:pPr algn="ctr"/>
              <a:r>
                <a:rPr kumimoji="1" lang="ja-JP" altLang="en-US" sz="1200" dirty="0"/>
                <a:t>記事</a:t>
              </a:r>
              <a:endParaRPr kumimoji="1" lang="en-US" altLang="ja-JP" sz="1200" dirty="0"/>
            </a:p>
            <a:p>
              <a:pPr algn="ctr"/>
              <a:r>
                <a:rPr lang="en-US" altLang="ja-JP" sz="1400" dirty="0"/>
                <a:t>------------------------------------</a:t>
              </a:r>
              <a:r>
                <a:rPr kumimoji="1" lang="en-US" altLang="ja-JP" sz="1400" dirty="0"/>
                <a:t>---------</a:t>
              </a:r>
              <a:endParaRPr kumimoji="1" lang="ja-JP" altLang="en-US" sz="1400" dirty="0"/>
            </a:p>
          </p:txBody>
        </p:sp>
      </p:grpSp>
      <p:sp>
        <p:nvSpPr>
          <p:cNvPr id="118" name="Text Box 20">
            <a:extLst>
              <a:ext uri="{FF2B5EF4-FFF2-40B4-BE49-F238E27FC236}">
                <a16:creationId xmlns:a16="http://schemas.microsoft.com/office/drawing/2014/main" id="{46E12181-9A56-EBA2-2F14-22703DFD8493}"/>
              </a:ext>
            </a:extLst>
          </p:cNvPr>
          <p:cNvSpPr txBox="1">
            <a:spLocks noChangeArrowheads="1"/>
          </p:cNvSpPr>
          <p:nvPr/>
        </p:nvSpPr>
        <p:spPr bwMode="auto">
          <a:xfrm>
            <a:off x="869939" y="6051862"/>
            <a:ext cx="5472608" cy="729194"/>
          </a:xfrm>
          <a:prstGeom prst="rect">
            <a:avLst/>
          </a:prstGeom>
          <a:noFill/>
          <a:ln w="9525">
            <a:noFill/>
            <a:miter lim="800000"/>
            <a:headEnd/>
            <a:tailEnd/>
          </a:ln>
        </p:spPr>
        <p:txBody>
          <a:bodyPr wrap="square" lIns="112542" tIns="56271" rIns="112542" bIns="56271"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spcBef>
                <a:spcPct val="50000"/>
              </a:spcBef>
            </a:pPr>
            <a:r>
              <a:rPr lang="en-US" altLang="ja-JP" sz="800" dirty="0">
                <a:solidFill>
                  <a:srgbClr val="000000"/>
                </a:solidFill>
                <a:latin typeface="+mn-ea"/>
                <a:cs typeface="Verdana"/>
              </a:rPr>
              <a:t>※</a:t>
            </a:r>
            <a:r>
              <a:rPr lang="ja-JP" altLang="en-US" sz="800" dirty="0">
                <a:solidFill>
                  <a:srgbClr val="000000"/>
                </a:solidFill>
                <a:latin typeface="+mn-ea"/>
                <a:cs typeface="Verdana"/>
              </a:rPr>
              <a:t>　　　　枠内のスペースのいずれかで誘導を展開します。</a:t>
            </a:r>
            <a:br>
              <a:rPr lang="ja-JP" altLang="en-US" sz="800" dirty="0">
                <a:latin typeface="+mn-ea"/>
                <a:cs typeface="Verdana" pitchFamily="34" charset="0"/>
              </a:rPr>
            </a:br>
            <a:r>
              <a:rPr lang="en-US" altLang="ja-JP" sz="800" dirty="0">
                <a:solidFill>
                  <a:srgbClr val="000000"/>
                </a:solidFill>
                <a:latin typeface="+mn-ea"/>
                <a:cs typeface="Verdana"/>
              </a:rPr>
              <a:t>※</a:t>
            </a:r>
            <a:r>
              <a:rPr lang="ja-JP" altLang="en-US" sz="800" dirty="0">
                <a:solidFill>
                  <a:srgbClr val="000000"/>
                </a:solidFill>
                <a:latin typeface="+mn-ea"/>
                <a:cs typeface="Verdana"/>
              </a:rPr>
              <a:t>誘導は常時掲載ではありません。　　　　　　　　　　　　　　　　　　　　　　　　　　　　　　　　　　　　　　　　　</a:t>
            </a:r>
            <a:r>
              <a:rPr lang="en-US" altLang="ja-JP" sz="800" dirty="0">
                <a:latin typeface="+mn-ea"/>
                <a:cs typeface="Verdana"/>
              </a:rPr>
              <a:t>※</a:t>
            </a:r>
            <a:r>
              <a:rPr lang="ja-JP" altLang="en-US" sz="800" dirty="0">
                <a:latin typeface="+mn-ea"/>
                <a:cs typeface="Verdana"/>
              </a:rPr>
              <a:t>誘導枠の位置は変更になる可能性があります。また位置の指定はできません。</a:t>
            </a:r>
            <a:br>
              <a:rPr lang="en-US" altLang="ja-JP" sz="800" dirty="0">
                <a:latin typeface="+mn-ea"/>
                <a:cs typeface="Verdana" pitchFamily="34" charset="0"/>
              </a:rPr>
            </a:br>
            <a:r>
              <a:rPr lang="en-US" altLang="ja-JP" sz="800" dirty="0">
                <a:latin typeface="+mn-ea"/>
                <a:cs typeface="Verdana"/>
              </a:rPr>
              <a:t>※</a:t>
            </a:r>
            <a:r>
              <a:rPr lang="ja-JP" altLang="en-US" sz="800" dirty="0">
                <a:latin typeface="+mn-ea"/>
              </a:rPr>
              <a:t>他の特別企画誘導と、並列で掲載します。</a:t>
            </a:r>
            <a:br>
              <a:rPr lang="ja-JP" altLang="en-US" sz="800" dirty="0">
                <a:latin typeface="+mn-ea"/>
                <a:cs typeface="+mn-lt"/>
              </a:rPr>
            </a:br>
            <a:r>
              <a:rPr lang="en-US" sz="800" dirty="0">
                <a:solidFill>
                  <a:srgbClr val="1D1C1D"/>
                </a:solidFill>
                <a:latin typeface="+mn-ea"/>
                <a:cs typeface="+mn-lt"/>
              </a:rPr>
              <a:t>※SP</a:t>
            </a:r>
            <a:r>
              <a:rPr lang="ja-JP" altLang="en-US" sz="800" dirty="0">
                <a:solidFill>
                  <a:srgbClr val="1D1C1D"/>
                </a:solidFill>
                <a:latin typeface="+mn-ea"/>
                <a:cs typeface="+mn-lt"/>
              </a:rPr>
              <a:t>はスマートフォンの略称です</a:t>
            </a:r>
            <a:endParaRPr lang="ja-JP" altLang="en-US" sz="800" dirty="0">
              <a:latin typeface="+mn-ea"/>
              <a:cs typeface="+mn-lt"/>
            </a:endParaRPr>
          </a:p>
        </p:txBody>
      </p:sp>
      <p:sp>
        <p:nvSpPr>
          <p:cNvPr id="120" name="正方形/長方形 119">
            <a:extLst>
              <a:ext uri="{FF2B5EF4-FFF2-40B4-BE49-F238E27FC236}">
                <a16:creationId xmlns:a16="http://schemas.microsoft.com/office/drawing/2014/main" id="{5EAFCBF8-150F-72B5-5C2E-69464ECE0431}"/>
              </a:ext>
            </a:extLst>
          </p:cNvPr>
          <p:cNvSpPr/>
          <p:nvPr/>
        </p:nvSpPr>
        <p:spPr>
          <a:xfrm>
            <a:off x="1086573" y="6058934"/>
            <a:ext cx="359606" cy="134343"/>
          </a:xfrm>
          <a:prstGeom prst="rect">
            <a:avLst/>
          </a:prstGeom>
          <a:solidFill>
            <a:schemeClr val="accent2"/>
          </a:solid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latin typeface="+mn-ea"/>
            </a:endParaRPr>
          </a:p>
        </p:txBody>
      </p:sp>
      <p:grpSp>
        <p:nvGrpSpPr>
          <p:cNvPr id="128" name="グループ化 127">
            <a:extLst>
              <a:ext uri="{FF2B5EF4-FFF2-40B4-BE49-F238E27FC236}">
                <a16:creationId xmlns:a16="http://schemas.microsoft.com/office/drawing/2014/main" id="{008C2854-52FC-7C36-FA01-9FC939EA88D1}"/>
              </a:ext>
            </a:extLst>
          </p:cNvPr>
          <p:cNvGrpSpPr/>
          <p:nvPr/>
        </p:nvGrpSpPr>
        <p:grpSpPr>
          <a:xfrm>
            <a:off x="1561314" y="3441265"/>
            <a:ext cx="1306236" cy="2532590"/>
            <a:chOff x="1561314" y="3441265"/>
            <a:chExt cx="1306236" cy="2532590"/>
          </a:xfrm>
        </p:grpSpPr>
        <p:grpSp>
          <p:nvGrpSpPr>
            <p:cNvPr id="11" name="グループ化 10">
              <a:extLst>
                <a:ext uri="{FF2B5EF4-FFF2-40B4-BE49-F238E27FC236}">
                  <a16:creationId xmlns:a16="http://schemas.microsoft.com/office/drawing/2014/main" id="{B209CDF1-1E4B-D745-3A53-2E01A105992D}"/>
                </a:ext>
              </a:extLst>
            </p:cNvPr>
            <p:cNvGrpSpPr/>
            <p:nvPr/>
          </p:nvGrpSpPr>
          <p:grpSpPr>
            <a:xfrm>
              <a:off x="1561314" y="3441265"/>
              <a:ext cx="1306236" cy="2532590"/>
              <a:chOff x="3321431" y="3469360"/>
              <a:chExt cx="1430691" cy="2773891"/>
            </a:xfrm>
          </p:grpSpPr>
          <p:sp>
            <p:nvSpPr>
              <p:cNvPr id="12" name="角丸四角形 45">
                <a:extLst>
                  <a:ext uri="{FF2B5EF4-FFF2-40B4-BE49-F238E27FC236}">
                    <a16:creationId xmlns:a16="http://schemas.microsoft.com/office/drawing/2014/main" id="{BB3EC7E9-5AB6-1222-1267-A27F9382C33F}"/>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3" name="図 12">
                <a:extLst>
                  <a:ext uri="{FF2B5EF4-FFF2-40B4-BE49-F238E27FC236}">
                    <a16:creationId xmlns:a16="http://schemas.microsoft.com/office/drawing/2014/main" id="{9DEE3EDE-61A4-8470-1401-64520B1B85B5}"/>
                  </a:ext>
                </a:extLst>
              </p:cNvPr>
              <p:cNvPicPr>
                <a:picLocks/>
              </p:cNvPicPr>
              <p:nvPr/>
            </p:nvPicPr>
            <p:blipFill rotWithShape="1">
              <a:blip r:embed="rId4"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77" name="図 76" descr="グラフィカル ユーザー インターフェイス&#10;&#10;自動的に生成された説明">
              <a:extLst>
                <a:ext uri="{FF2B5EF4-FFF2-40B4-BE49-F238E27FC236}">
                  <a16:creationId xmlns:a16="http://schemas.microsoft.com/office/drawing/2014/main" id="{B7895097-4FE1-181B-BB0A-2201407F70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48335" y="3593368"/>
              <a:ext cx="1131952" cy="2085266"/>
            </a:xfrm>
            <a:prstGeom prst="rect">
              <a:avLst/>
            </a:prstGeom>
          </p:spPr>
        </p:pic>
        <p:pic>
          <p:nvPicPr>
            <p:cNvPr id="67" name="図 66">
              <a:extLst>
                <a:ext uri="{FF2B5EF4-FFF2-40B4-BE49-F238E27FC236}">
                  <a16:creationId xmlns:a16="http://schemas.microsoft.com/office/drawing/2014/main" id="{9A2BAB40-5162-D74E-C085-2745B68F4335}"/>
                </a:ext>
              </a:extLst>
            </p:cNvPr>
            <p:cNvPicPr>
              <a:picLocks noChangeAspect="1"/>
            </p:cNvPicPr>
            <p:nvPr/>
          </p:nvPicPr>
          <p:blipFill>
            <a:blip r:embed="rId6"/>
            <a:stretch>
              <a:fillRect/>
            </a:stretch>
          </p:blipFill>
          <p:spPr>
            <a:xfrm>
              <a:off x="1599404" y="5064227"/>
              <a:ext cx="1245402" cy="149260"/>
            </a:xfrm>
            <a:prstGeom prst="rect">
              <a:avLst/>
            </a:prstGeom>
          </p:spPr>
        </p:pic>
        <p:pic>
          <p:nvPicPr>
            <p:cNvPr id="121" name="図 120">
              <a:extLst>
                <a:ext uri="{FF2B5EF4-FFF2-40B4-BE49-F238E27FC236}">
                  <a16:creationId xmlns:a16="http://schemas.microsoft.com/office/drawing/2014/main" id="{7FD12021-D5CA-EB10-EAB2-B55639700549}"/>
                </a:ext>
              </a:extLst>
            </p:cNvPr>
            <p:cNvPicPr>
              <a:picLocks noChangeAspect="1"/>
            </p:cNvPicPr>
            <p:nvPr/>
          </p:nvPicPr>
          <p:blipFill rotWithShape="1">
            <a:blip r:embed="rId7"/>
            <a:srcRect l="1" t="20839" r="3691" b="48828"/>
            <a:stretch/>
          </p:blipFill>
          <p:spPr>
            <a:xfrm>
              <a:off x="1639617" y="5206473"/>
              <a:ext cx="1106343" cy="754060"/>
            </a:xfrm>
            <a:prstGeom prst="rect">
              <a:avLst/>
            </a:prstGeom>
          </p:spPr>
        </p:pic>
        <p:sp>
          <p:nvSpPr>
            <p:cNvPr id="50" name="正方形/長方形 49">
              <a:extLst>
                <a:ext uri="{FF2B5EF4-FFF2-40B4-BE49-F238E27FC236}">
                  <a16:creationId xmlns:a16="http://schemas.microsoft.com/office/drawing/2014/main" id="{F867E56E-E302-9DB6-56D8-413A60C075A1}"/>
                </a:ext>
              </a:extLst>
            </p:cNvPr>
            <p:cNvSpPr/>
            <p:nvPr/>
          </p:nvSpPr>
          <p:spPr>
            <a:xfrm>
              <a:off x="1632373" y="5555247"/>
              <a:ext cx="1144693" cy="391739"/>
            </a:xfrm>
            <a:prstGeom prst="rect">
              <a:avLst/>
            </a:prstGeom>
            <a:solidFill>
              <a:schemeClr val="accent2"/>
            </a:solid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8" name="テキスト ボックス 67">
              <a:extLst>
                <a:ext uri="{FF2B5EF4-FFF2-40B4-BE49-F238E27FC236}">
                  <a16:creationId xmlns:a16="http://schemas.microsoft.com/office/drawing/2014/main" id="{81CAE71C-E717-FFD1-41F6-1523EBDB2E39}"/>
                </a:ext>
              </a:extLst>
            </p:cNvPr>
            <p:cNvSpPr txBox="1"/>
            <p:nvPr/>
          </p:nvSpPr>
          <p:spPr>
            <a:xfrm>
              <a:off x="1996748" y="5593196"/>
              <a:ext cx="404751" cy="369332"/>
            </a:xfrm>
            <a:prstGeom prst="rect">
              <a:avLst/>
            </a:prstGeom>
            <a:noFill/>
          </p:spPr>
          <p:txBody>
            <a:bodyPr wrap="square" rtlCol="0">
              <a:spAutoFit/>
            </a:bodyPr>
            <a:lstStyle/>
            <a:p>
              <a:pPr algn="l"/>
              <a:r>
                <a:rPr lang="ja-JP" altLang="en-US" dirty="0"/>
                <a:t>①</a:t>
              </a:r>
              <a:endParaRPr kumimoji="1" lang="ja-JP" altLang="en-US" dirty="0"/>
            </a:p>
          </p:txBody>
        </p:sp>
      </p:grpSp>
      <p:grpSp>
        <p:nvGrpSpPr>
          <p:cNvPr id="129" name="グループ化 128">
            <a:extLst>
              <a:ext uri="{FF2B5EF4-FFF2-40B4-BE49-F238E27FC236}">
                <a16:creationId xmlns:a16="http://schemas.microsoft.com/office/drawing/2014/main" id="{872F8885-AD50-B13F-6428-B2478B941E53}"/>
              </a:ext>
            </a:extLst>
          </p:cNvPr>
          <p:cNvGrpSpPr/>
          <p:nvPr/>
        </p:nvGrpSpPr>
        <p:grpSpPr>
          <a:xfrm>
            <a:off x="3573829" y="3467022"/>
            <a:ext cx="1472303" cy="2532590"/>
            <a:chOff x="3573829" y="3467022"/>
            <a:chExt cx="1472303" cy="2532590"/>
          </a:xfrm>
        </p:grpSpPr>
        <p:grpSp>
          <p:nvGrpSpPr>
            <p:cNvPr id="20" name="グループ化 19">
              <a:extLst>
                <a:ext uri="{FF2B5EF4-FFF2-40B4-BE49-F238E27FC236}">
                  <a16:creationId xmlns:a16="http://schemas.microsoft.com/office/drawing/2014/main" id="{8F1B168D-429B-100D-9BDE-A2C0F49D2316}"/>
                </a:ext>
              </a:extLst>
            </p:cNvPr>
            <p:cNvGrpSpPr/>
            <p:nvPr/>
          </p:nvGrpSpPr>
          <p:grpSpPr>
            <a:xfrm>
              <a:off x="3660509" y="3467022"/>
              <a:ext cx="1306236" cy="2532590"/>
              <a:chOff x="3321431" y="3469360"/>
              <a:chExt cx="1430691" cy="2773891"/>
            </a:xfrm>
          </p:grpSpPr>
          <p:sp>
            <p:nvSpPr>
              <p:cNvPr id="21" name="角丸四角形 18">
                <a:extLst>
                  <a:ext uri="{FF2B5EF4-FFF2-40B4-BE49-F238E27FC236}">
                    <a16:creationId xmlns:a16="http://schemas.microsoft.com/office/drawing/2014/main" id="{3BDE4CB6-EBDA-42BF-6351-231E5F0DE606}"/>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50DF78C2-1D24-6AE6-BE87-6D31F0B0338E}"/>
                  </a:ext>
                </a:extLst>
              </p:cNvPr>
              <p:cNvPicPr>
                <a:picLocks/>
              </p:cNvPicPr>
              <p:nvPr/>
            </p:nvPicPr>
            <p:blipFill rotWithShape="1">
              <a:blip r:embed="rId4"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69" name="図 68" descr="グラフィカル ユーザー インターフェイス&#10;&#10;自動的に生成された説明">
              <a:extLst>
                <a:ext uri="{FF2B5EF4-FFF2-40B4-BE49-F238E27FC236}">
                  <a16:creationId xmlns:a16="http://schemas.microsoft.com/office/drawing/2014/main" id="{CADDBA33-8063-6307-68DA-DB5D05C2BB4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51884" y="3604101"/>
              <a:ext cx="1131952" cy="2085266"/>
            </a:xfrm>
            <a:prstGeom prst="rect">
              <a:avLst/>
            </a:prstGeom>
          </p:spPr>
        </p:pic>
        <p:sp>
          <p:nvSpPr>
            <p:cNvPr id="70" name="正方形/長方形 69">
              <a:extLst>
                <a:ext uri="{FF2B5EF4-FFF2-40B4-BE49-F238E27FC236}">
                  <a16:creationId xmlns:a16="http://schemas.microsoft.com/office/drawing/2014/main" id="{50C27E27-C1AA-3BE6-9F73-63D318A5B8DC}"/>
                </a:ext>
              </a:extLst>
            </p:cNvPr>
            <p:cNvSpPr/>
            <p:nvPr/>
          </p:nvSpPr>
          <p:spPr>
            <a:xfrm>
              <a:off x="3731770" y="3842613"/>
              <a:ext cx="1152336" cy="1599162"/>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2" name="図 71">
              <a:extLst>
                <a:ext uri="{FF2B5EF4-FFF2-40B4-BE49-F238E27FC236}">
                  <a16:creationId xmlns:a16="http://schemas.microsoft.com/office/drawing/2014/main" id="{8A830723-F190-A2DB-CEB5-E04ED1760A95}"/>
                </a:ext>
              </a:extLst>
            </p:cNvPr>
            <p:cNvPicPr>
              <a:picLocks noChangeAspect="1"/>
            </p:cNvPicPr>
            <p:nvPr/>
          </p:nvPicPr>
          <p:blipFill>
            <a:blip r:embed="rId6"/>
            <a:stretch>
              <a:fillRect/>
            </a:stretch>
          </p:blipFill>
          <p:spPr>
            <a:xfrm>
              <a:off x="3696514" y="5327243"/>
              <a:ext cx="1245402" cy="149260"/>
            </a:xfrm>
            <a:prstGeom prst="rect">
              <a:avLst/>
            </a:prstGeom>
          </p:spPr>
        </p:pic>
        <p:grpSp>
          <p:nvGrpSpPr>
            <p:cNvPr id="126" name="グループ化 125">
              <a:extLst>
                <a:ext uri="{FF2B5EF4-FFF2-40B4-BE49-F238E27FC236}">
                  <a16:creationId xmlns:a16="http://schemas.microsoft.com/office/drawing/2014/main" id="{0257FCBD-F03F-25C3-B966-23F528C74226}"/>
                </a:ext>
              </a:extLst>
            </p:cNvPr>
            <p:cNvGrpSpPr/>
            <p:nvPr/>
          </p:nvGrpSpPr>
          <p:grpSpPr>
            <a:xfrm>
              <a:off x="3732420" y="3610186"/>
              <a:ext cx="1232434" cy="1974314"/>
              <a:chOff x="4496520" y="355625"/>
              <a:chExt cx="3321193" cy="5320428"/>
            </a:xfrm>
          </p:grpSpPr>
          <p:pic>
            <p:nvPicPr>
              <p:cNvPr id="124" name="図 123">
                <a:extLst>
                  <a:ext uri="{FF2B5EF4-FFF2-40B4-BE49-F238E27FC236}">
                    <a16:creationId xmlns:a16="http://schemas.microsoft.com/office/drawing/2014/main" id="{EBC29E9A-C151-9799-D91D-E847DC263073}"/>
                  </a:ext>
                </a:extLst>
              </p:cNvPr>
              <p:cNvPicPr>
                <a:picLocks noChangeAspect="1"/>
              </p:cNvPicPr>
              <p:nvPr/>
            </p:nvPicPr>
            <p:blipFill rotWithShape="1">
              <a:blip r:embed="rId8"/>
              <a:srcRect l="-1" t="5186" r="1430" b="17234"/>
              <a:stretch/>
            </p:blipFill>
            <p:spPr>
              <a:xfrm>
                <a:off x="4511511" y="355625"/>
                <a:ext cx="3123670" cy="5320428"/>
              </a:xfrm>
              <a:prstGeom prst="rect">
                <a:avLst/>
              </a:prstGeom>
            </p:spPr>
          </p:pic>
          <p:pic>
            <p:nvPicPr>
              <p:cNvPr id="125" name="図 124" descr="グラフィカル ユーザー インターフェイス&#10;&#10;自動的に生成された説明">
                <a:extLst>
                  <a:ext uri="{FF2B5EF4-FFF2-40B4-BE49-F238E27FC236}">
                    <a16:creationId xmlns:a16="http://schemas.microsoft.com/office/drawing/2014/main" id="{1C250CC3-6323-39D4-6BCC-71E22575982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4204" b="57292"/>
              <a:stretch/>
            </p:blipFill>
            <p:spPr>
              <a:xfrm>
                <a:off x="4496520" y="377826"/>
                <a:ext cx="3321193" cy="2507614"/>
              </a:xfrm>
              <a:prstGeom prst="rect">
                <a:avLst/>
              </a:prstGeom>
            </p:spPr>
          </p:pic>
        </p:grpSp>
        <p:pic>
          <p:nvPicPr>
            <p:cNvPr id="127" name="図 126">
              <a:extLst>
                <a:ext uri="{FF2B5EF4-FFF2-40B4-BE49-F238E27FC236}">
                  <a16:creationId xmlns:a16="http://schemas.microsoft.com/office/drawing/2014/main" id="{3C874625-A8D7-C168-C96C-487C1C82D106}"/>
                </a:ext>
              </a:extLst>
            </p:cNvPr>
            <p:cNvPicPr>
              <a:picLocks noChangeAspect="1"/>
            </p:cNvPicPr>
            <p:nvPr/>
          </p:nvPicPr>
          <p:blipFill>
            <a:blip r:embed="rId6"/>
            <a:stretch>
              <a:fillRect/>
            </a:stretch>
          </p:blipFill>
          <p:spPr>
            <a:xfrm>
              <a:off x="3573829" y="5426601"/>
              <a:ext cx="1472303" cy="120759"/>
            </a:xfrm>
            <a:prstGeom prst="rect">
              <a:avLst/>
            </a:prstGeom>
          </p:spPr>
        </p:pic>
        <p:sp>
          <p:nvSpPr>
            <p:cNvPr id="71" name="正方形/長方形 70">
              <a:extLst>
                <a:ext uri="{FF2B5EF4-FFF2-40B4-BE49-F238E27FC236}">
                  <a16:creationId xmlns:a16="http://schemas.microsoft.com/office/drawing/2014/main" id="{2E25E0FB-E48B-CE03-6EC7-D82F7D958FFE}"/>
                </a:ext>
              </a:extLst>
            </p:cNvPr>
            <p:cNvSpPr/>
            <p:nvPr/>
          </p:nvSpPr>
          <p:spPr>
            <a:xfrm>
              <a:off x="3742224" y="5532782"/>
              <a:ext cx="1146456" cy="400659"/>
            </a:xfrm>
            <a:prstGeom prst="rect">
              <a:avLst/>
            </a:prstGeom>
            <a:solidFill>
              <a:schemeClr val="accent2"/>
            </a:solid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3" name="テキスト ボックス 72">
              <a:extLst>
                <a:ext uri="{FF2B5EF4-FFF2-40B4-BE49-F238E27FC236}">
                  <a16:creationId xmlns:a16="http://schemas.microsoft.com/office/drawing/2014/main" id="{30FAB56D-B93B-3B0B-EE26-B6DFB009CE59}"/>
                </a:ext>
              </a:extLst>
            </p:cNvPr>
            <p:cNvSpPr txBox="1"/>
            <p:nvPr/>
          </p:nvSpPr>
          <p:spPr>
            <a:xfrm>
              <a:off x="4126054" y="5611369"/>
              <a:ext cx="417430" cy="369332"/>
            </a:xfrm>
            <a:prstGeom prst="rect">
              <a:avLst/>
            </a:prstGeom>
            <a:noFill/>
          </p:spPr>
          <p:txBody>
            <a:bodyPr wrap="square" rtlCol="0">
              <a:spAutoFit/>
            </a:bodyPr>
            <a:lstStyle/>
            <a:p>
              <a:pPr algn="l"/>
              <a:r>
                <a:rPr kumimoji="1" lang="ja-JP" altLang="en-US" dirty="0"/>
                <a:t>②</a:t>
              </a:r>
            </a:p>
          </p:txBody>
        </p:sp>
      </p:grpSp>
    </p:spTree>
    <p:extLst>
      <p:ext uri="{BB962C8B-B14F-4D97-AF65-F5344CB8AC3E}">
        <p14:creationId xmlns:p14="http://schemas.microsoft.com/office/powerpoint/2010/main" val="29527293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en-US" altLang="ja-JP" dirty="0"/>
              <a:t>carview!  </a:t>
            </a:r>
            <a:r>
              <a:rPr lang="ja-JP" altLang="en-US" dirty="0"/>
              <a:t>タイアップ</a:t>
            </a:r>
            <a:r>
              <a:rPr lang="en-US" altLang="ja-JP" dirty="0"/>
              <a:t> </a:t>
            </a:r>
            <a:r>
              <a:rPr lang="en-US" altLang="ja-JP" sz="1600" dirty="0"/>
              <a:t>– PC</a:t>
            </a:r>
            <a:r>
              <a:rPr lang="ja-JP" altLang="en-US" sz="1600" dirty="0"/>
              <a:t> </a:t>
            </a:r>
            <a:r>
              <a:rPr lang="en-US" altLang="ja-JP" sz="1600" dirty="0"/>
              <a:t>–</a:t>
            </a:r>
            <a:endParaRPr kumimoji="1" lang="ja-JP" altLang="en-US" sz="1600" dirty="0"/>
          </a:p>
        </p:txBody>
      </p:sp>
      <p:sp>
        <p:nvSpPr>
          <p:cNvPr id="3" name="正方形/長方形 2">
            <a:extLst>
              <a:ext uri="{FF2B5EF4-FFF2-40B4-BE49-F238E27FC236}">
                <a16:creationId xmlns:a16="http://schemas.microsoft.com/office/drawing/2014/main" id="{9911411D-3904-3FAF-8502-A5F676212056}"/>
              </a:ext>
            </a:extLst>
          </p:cNvPr>
          <p:cNvSpPr/>
          <p:nvPr/>
        </p:nvSpPr>
        <p:spPr>
          <a:xfrm>
            <a:off x="844732" y="2324714"/>
            <a:ext cx="10634749" cy="423642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FF395146-B6B4-DBC2-C8E4-07C6B685B542}"/>
              </a:ext>
            </a:extLst>
          </p:cNvPr>
          <p:cNvSpPr/>
          <p:nvPr/>
        </p:nvSpPr>
        <p:spPr>
          <a:xfrm>
            <a:off x="479425" y="2329245"/>
            <a:ext cx="350620" cy="423642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wordArtVertRtl" wrap="square" lIns="91440" tIns="45720" rIns="91440" bIns="45720" numCol="1" spcCol="0" rtlCol="0" fromWordArt="0" anchor="ctr" anchorCtr="0" forceAA="0" compatLnSpc="1">
            <a:prstTxWarp prst="textNoShape">
              <a:avLst/>
            </a:prstTxWarp>
            <a:noAutofit/>
          </a:bodyPr>
          <a:lstStyle/>
          <a:p>
            <a:pPr algn="ctr"/>
            <a:r>
              <a:rPr lang="en-US" altLang="ja-JP" sz="1200" b="1" dirty="0">
                <a:solidFill>
                  <a:schemeClr val="accent3"/>
                </a:solidFill>
                <a:latin typeface="Meiryo" panose="020B0604030504040204" pitchFamily="34" charset="-128"/>
                <a:ea typeface="Meiryo" panose="020B0604030504040204" pitchFamily="34" charset="-128"/>
              </a:rPr>
              <a:t>PC</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51" name="角丸四角形 19">
            <a:extLst>
              <a:ext uri="{FF2B5EF4-FFF2-40B4-BE49-F238E27FC236}">
                <a16:creationId xmlns:a16="http://schemas.microsoft.com/office/drawing/2014/main" id="{A81E9DED-8CB2-03D2-0A6F-A5ADFE788675}"/>
              </a:ext>
            </a:extLst>
          </p:cNvPr>
          <p:cNvSpPr/>
          <p:nvPr/>
        </p:nvSpPr>
        <p:spPr>
          <a:xfrm>
            <a:off x="991197" y="2521757"/>
            <a:ext cx="4868690"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dirty="0">
                <a:solidFill>
                  <a:schemeClr val="bg1"/>
                </a:solidFill>
                <a:latin typeface="Meiryo" panose="020B0604030504040204" pitchFamily="34" charset="-128"/>
                <a:ea typeface="Meiryo" panose="020B0604030504040204" pitchFamily="34" charset="-128"/>
              </a:rPr>
              <a:t>編集誘導枠</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55" name="object 4">
            <a:extLst>
              <a:ext uri="{FF2B5EF4-FFF2-40B4-BE49-F238E27FC236}">
                <a16:creationId xmlns:a16="http://schemas.microsoft.com/office/drawing/2014/main" id="{FA925CCB-58D1-A7E8-889E-D2C23F0BCD36}"/>
              </a:ext>
            </a:extLst>
          </p:cNvPr>
          <p:cNvSpPr txBox="1"/>
          <p:nvPr/>
        </p:nvSpPr>
        <p:spPr>
          <a:xfrm>
            <a:off x="479425" y="1096255"/>
            <a:ext cx="10980738" cy="621709"/>
          </a:xfrm>
          <a:prstGeom prst="rect">
            <a:avLst/>
          </a:prstGeom>
          <a:noFill/>
        </p:spPr>
        <p:txBody>
          <a:bodyPr vert="horz" wrap="square" lIns="0" tIns="0" rIns="0" bIns="0" rtlCol="0">
            <a:spAutoFit/>
          </a:bodyPr>
          <a:lstStyle/>
          <a:p>
            <a:pPr>
              <a:lnSpc>
                <a:spcPct val="130000"/>
              </a:lnSpc>
            </a:pPr>
            <a:r>
              <a:rPr lang="en-US" altLang="ja-JP" sz="1600" spc="-5" dirty="0">
                <a:solidFill>
                  <a:schemeClr val="accent3"/>
                </a:solidFill>
                <a:latin typeface="メイリオ"/>
                <a:cs typeface="メイリオ"/>
              </a:rPr>
              <a:t>carview! </a:t>
            </a:r>
            <a:r>
              <a:rPr lang="ja-JP" altLang="en-US" sz="1600" spc="-5" dirty="0">
                <a:solidFill>
                  <a:schemeClr val="accent3"/>
                </a:solidFill>
                <a:latin typeface="メイリオ"/>
                <a:cs typeface="メイリオ"/>
              </a:rPr>
              <a:t>タイアップは、新車購入を検討中の高年収層が多く訪れる</a:t>
            </a:r>
            <a:r>
              <a:rPr lang="en-US" altLang="ja-JP" sz="1600" spc="-5" dirty="0">
                <a:solidFill>
                  <a:schemeClr val="accent3"/>
                </a:solidFill>
                <a:latin typeface="メイリオ"/>
                <a:cs typeface="メイリオ"/>
              </a:rPr>
              <a:t>carview! </a:t>
            </a:r>
            <a:r>
              <a:rPr lang="ja-JP" altLang="en-US" sz="1600" spc="-5" dirty="0">
                <a:solidFill>
                  <a:schemeClr val="accent3"/>
                </a:solidFill>
                <a:latin typeface="メイリオ"/>
                <a:cs typeface="メイリオ"/>
              </a:rPr>
              <a:t>において、</a:t>
            </a:r>
            <a:endParaRPr lang="en-US" altLang="ja-JP" sz="1600" spc="-5" dirty="0">
              <a:solidFill>
                <a:schemeClr val="accent3"/>
              </a:solidFill>
              <a:latin typeface="メイリオ"/>
              <a:cs typeface="メイリオ"/>
            </a:endParaRPr>
          </a:p>
          <a:p>
            <a:pPr>
              <a:lnSpc>
                <a:spcPct val="130000"/>
              </a:lnSpc>
            </a:pPr>
            <a:r>
              <a:rPr lang="ja-JP" altLang="en-US" sz="1600" b="1" spc="-5" dirty="0">
                <a:solidFill>
                  <a:schemeClr val="accent3"/>
                </a:solidFill>
                <a:latin typeface="メイリオ"/>
                <a:cs typeface="メイリオ"/>
              </a:rPr>
              <a:t>編集部が独自の視点で広告主様の商品へのユーザー関与を高めるコンテンツを制作、掲載します。</a:t>
            </a:r>
          </a:p>
        </p:txBody>
      </p:sp>
      <p:sp>
        <p:nvSpPr>
          <p:cNvPr id="56" name="ホームベース 12">
            <a:extLst>
              <a:ext uri="{FF2B5EF4-FFF2-40B4-BE49-F238E27FC236}">
                <a16:creationId xmlns:a16="http://schemas.microsoft.com/office/drawing/2014/main" id="{128F1884-592E-DD1F-109D-304B1F003513}"/>
              </a:ext>
            </a:extLst>
          </p:cNvPr>
          <p:cNvSpPr/>
          <p:nvPr/>
        </p:nvSpPr>
        <p:spPr>
          <a:xfrm>
            <a:off x="8890727" y="1809390"/>
            <a:ext cx="2821847" cy="475343"/>
          </a:xfrm>
          <a:prstGeom prst="homePlate">
            <a:avLst/>
          </a:prstGeom>
          <a:solidFill>
            <a:schemeClr val="accent6"/>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57" name="ホームベース 13">
            <a:extLst>
              <a:ext uri="{FF2B5EF4-FFF2-40B4-BE49-F238E27FC236}">
                <a16:creationId xmlns:a16="http://schemas.microsoft.com/office/drawing/2014/main" id="{218BA01D-2594-51EB-FE53-AE88C2D5AB87}"/>
              </a:ext>
            </a:extLst>
          </p:cNvPr>
          <p:cNvSpPr/>
          <p:nvPr/>
        </p:nvSpPr>
        <p:spPr>
          <a:xfrm>
            <a:off x="6279811" y="1809390"/>
            <a:ext cx="2821847" cy="475343"/>
          </a:xfrm>
          <a:prstGeom prst="homePlate">
            <a:avLst/>
          </a:prstGeom>
          <a:solidFill>
            <a:schemeClr val="accent2">
              <a:lumMod val="75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58" name="ホームベース 14">
            <a:extLst>
              <a:ext uri="{FF2B5EF4-FFF2-40B4-BE49-F238E27FC236}">
                <a16:creationId xmlns:a16="http://schemas.microsoft.com/office/drawing/2014/main" id="{24A3CF25-8D79-6BD7-0C6B-7C9FE3C82E6A}"/>
              </a:ext>
            </a:extLst>
          </p:cNvPr>
          <p:cNvSpPr/>
          <p:nvPr/>
        </p:nvSpPr>
        <p:spPr>
          <a:xfrm>
            <a:off x="464235" y="1809390"/>
            <a:ext cx="6026506" cy="475343"/>
          </a:xfrm>
          <a:prstGeom prst="homePlate">
            <a:avLst/>
          </a:prstGeom>
          <a:solidFill>
            <a:schemeClr val="accent2">
              <a:lumMod val="90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ja-JP" altLang="en-US" sz="1400" b="1">
                <a:solidFill>
                  <a:schemeClr val="accent3"/>
                </a:solidFill>
                <a:latin typeface="Meiryo" panose="020B0604030504040204" pitchFamily="34" charset="-128"/>
                <a:ea typeface="Meiryo" panose="020B0604030504040204" pitchFamily="34" charset="-128"/>
              </a:rPr>
              <a:t>各種誘導</a:t>
            </a:r>
          </a:p>
        </p:txBody>
      </p:sp>
      <p:grpSp>
        <p:nvGrpSpPr>
          <p:cNvPr id="62" name="グループ化 61">
            <a:extLst>
              <a:ext uri="{FF2B5EF4-FFF2-40B4-BE49-F238E27FC236}">
                <a16:creationId xmlns:a16="http://schemas.microsoft.com/office/drawing/2014/main" id="{B18E6BCD-EBC0-6DC5-00F8-B85E33DFBB9F}"/>
              </a:ext>
            </a:extLst>
          </p:cNvPr>
          <p:cNvGrpSpPr>
            <a:grpSpLocks noChangeAspect="1"/>
          </p:cNvGrpSpPr>
          <p:nvPr/>
        </p:nvGrpSpPr>
        <p:grpSpPr>
          <a:xfrm>
            <a:off x="8719342" y="4108958"/>
            <a:ext cx="272794" cy="150529"/>
            <a:chOff x="5270129" y="3256673"/>
            <a:chExt cx="396700" cy="218901"/>
          </a:xfrm>
        </p:grpSpPr>
        <p:sp>
          <p:nvSpPr>
            <p:cNvPr id="63" name="直角三角形 62">
              <a:extLst>
                <a:ext uri="{FF2B5EF4-FFF2-40B4-BE49-F238E27FC236}">
                  <a16:creationId xmlns:a16="http://schemas.microsoft.com/office/drawing/2014/main" id="{0A8AC6CA-7FB8-723F-44DB-4F7A7CC5E71A}"/>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4" name="直角三角形 63">
              <a:extLst>
                <a:ext uri="{FF2B5EF4-FFF2-40B4-BE49-F238E27FC236}">
                  <a16:creationId xmlns:a16="http://schemas.microsoft.com/office/drawing/2014/main" id="{28BAE287-9A24-02F0-4C33-08174D5F3D09}"/>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pic>
        <p:nvPicPr>
          <p:cNvPr id="87" name="図 86">
            <a:extLst>
              <a:ext uri="{FF2B5EF4-FFF2-40B4-BE49-F238E27FC236}">
                <a16:creationId xmlns:a16="http://schemas.microsoft.com/office/drawing/2014/main" id="{D7B8983C-49A3-B987-E6E6-33A9D9FC505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088567" y="3524203"/>
            <a:ext cx="2365140" cy="1900954"/>
          </a:xfrm>
          <a:prstGeom prst="rect">
            <a:avLst/>
          </a:prstGeom>
        </p:spPr>
      </p:pic>
      <p:sp>
        <p:nvSpPr>
          <p:cNvPr id="88" name="角丸四角形 48">
            <a:extLst>
              <a:ext uri="{FF2B5EF4-FFF2-40B4-BE49-F238E27FC236}">
                <a16:creationId xmlns:a16="http://schemas.microsoft.com/office/drawing/2014/main" id="{E75C7D39-A250-4D1E-68BE-5A5E7216402D}"/>
              </a:ext>
            </a:extLst>
          </p:cNvPr>
          <p:cNvSpPr/>
          <p:nvPr/>
        </p:nvSpPr>
        <p:spPr>
          <a:xfrm>
            <a:off x="9186366" y="3620958"/>
            <a:ext cx="2103950" cy="1188000"/>
          </a:xfrm>
          <a:prstGeom prst="roundRect">
            <a:avLst>
              <a:gd name="adj" fmla="val 0"/>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0000"/>
              </a:lnSpc>
            </a:pPr>
            <a:r>
              <a:rPr kumimoji="1" lang="ja-JP" altLang="en-US" sz="1600">
                <a:solidFill>
                  <a:schemeClr val="accent6"/>
                </a:solidFill>
                <a:latin typeface="Meiryo" panose="020B0604030504040204" pitchFamily="34" charset="-128"/>
                <a:ea typeface="Meiryo" panose="020B0604030504040204" pitchFamily="34" charset="-128"/>
              </a:rPr>
              <a:t>広告主様</a:t>
            </a:r>
            <a:br>
              <a:rPr kumimoji="1" lang="en-US" altLang="ja-JP" sz="1600" dirty="0">
                <a:solidFill>
                  <a:schemeClr val="accent6"/>
                </a:solidFill>
                <a:latin typeface="Meiryo" panose="020B0604030504040204" pitchFamily="34" charset="-128"/>
                <a:ea typeface="Meiryo" panose="020B0604030504040204" pitchFamily="34" charset="-128"/>
              </a:rPr>
            </a:br>
            <a:r>
              <a:rPr kumimoji="1" lang="ja-JP" altLang="en-US" sz="1600">
                <a:solidFill>
                  <a:schemeClr val="accent6"/>
                </a:solidFill>
                <a:latin typeface="Meiryo" panose="020B0604030504040204" pitchFamily="34" charset="-128"/>
                <a:ea typeface="Meiryo" panose="020B0604030504040204" pitchFamily="34" charset="-128"/>
              </a:rPr>
              <a:t>ページ</a:t>
            </a:r>
            <a:endParaRPr kumimoji="1" lang="ja-JP" altLang="en-US" sz="16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789F7F5F-C79F-3464-A9F7-6A76A35C06DB}"/>
              </a:ext>
            </a:extLst>
          </p:cNvPr>
          <p:cNvCxnSpPr>
            <a:cxnSpLocks/>
          </p:cNvCxnSpPr>
          <p:nvPr/>
        </p:nvCxnSpPr>
        <p:spPr>
          <a:xfrm>
            <a:off x="8159216" y="4643634"/>
            <a:ext cx="942442" cy="0"/>
          </a:xfrm>
          <a:prstGeom prst="straightConnector1">
            <a:avLst/>
          </a:prstGeom>
          <a:ln w="25400" cap="rnd">
            <a:solidFill>
              <a:schemeClr val="accent6"/>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84BCC963-4E7E-0B51-6F8A-AFE4318D6626}"/>
              </a:ext>
            </a:extLst>
          </p:cNvPr>
          <p:cNvSpPr txBox="1"/>
          <p:nvPr/>
        </p:nvSpPr>
        <p:spPr>
          <a:xfrm>
            <a:off x="1326525" y="3053608"/>
            <a:ext cx="1796603" cy="397801"/>
          </a:xfrm>
          <a:prstGeom prst="rect">
            <a:avLst/>
          </a:prstGeom>
          <a:noFill/>
          <a:ln w="38100">
            <a:noFill/>
          </a:ln>
        </p:spPr>
        <p:txBody>
          <a:bodyPr vert="horz"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accent3"/>
                </a:solidFill>
                <a:latin typeface="メイリオ"/>
                <a:ea typeface="メイリオ"/>
              </a:rPr>
              <a:t>c</a:t>
            </a:r>
            <a:r>
              <a:rPr kumimoji="1" lang="en-US" altLang="ja-JP" sz="1100" i="0" u="none" strike="noStrike" kern="1200" cap="none" spc="0" normalizeH="0" baseline="0" noProof="0" dirty="0" err="1">
                <a:ln>
                  <a:noFill/>
                </a:ln>
                <a:solidFill>
                  <a:schemeClr val="accent3"/>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 SP</a:t>
            </a: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トップページ</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accent3"/>
                </a:solidFill>
                <a:latin typeface="メイリオ"/>
                <a:ea typeface="メイリオ"/>
              </a:rPr>
              <a:t>最新情報枠</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p:txBody>
      </p:sp>
      <p:sp>
        <p:nvSpPr>
          <p:cNvPr id="8" name="テキスト ボックス 7">
            <a:extLst>
              <a:ext uri="{FF2B5EF4-FFF2-40B4-BE49-F238E27FC236}">
                <a16:creationId xmlns:a16="http://schemas.microsoft.com/office/drawing/2014/main" id="{43015D13-85AB-D1B7-FDDB-7E347767AF73}"/>
              </a:ext>
            </a:extLst>
          </p:cNvPr>
          <p:cNvSpPr txBox="1"/>
          <p:nvPr/>
        </p:nvSpPr>
        <p:spPr>
          <a:xfrm>
            <a:off x="3986112" y="3070781"/>
            <a:ext cx="1646284" cy="397801"/>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accent3"/>
                </a:solidFill>
                <a:latin typeface="メイリオ"/>
                <a:ea typeface="メイリオ"/>
              </a:rPr>
              <a:t>c</a:t>
            </a:r>
            <a:r>
              <a:rPr kumimoji="1" lang="en-US" altLang="ja-JP" sz="1100" i="0" u="none" strike="noStrike" kern="1200" cap="none" spc="0" normalizeH="0" baseline="0" noProof="0" dirty="0" err="1">
                <a:ln>
                  <a:noFill/>
                </a:ln>
                <a:solidFill>
                  <a:schemeClr val="accent3"/>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 SP</a:t>
            </a: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　中面ページ</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accent3"/>
                </a:solidFill>
                <a:latin typeface="メイリオ"/>
                <a:ea typeface="メイリオ"/>
              </a:rPr>
              <a:t>ピックアップ枠</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p:txBody>
      </p:sp>
      <p:grpSp>
        <p:nvGrpSpPr>
          <p:cNvPr id="37" name="グループ化 36">
            <a:extLst>
              <a:ext uri="{FF2B5EF4-FFF2-40B4-BE49-F238E27FC236}">
                <a16:creationId xmlns:a16="http://schemas.microsoft.com/office/drawing/2014/main" id="{C1A9364D-DA5B-6CAA-FCF9-AA60FDADBC76}"/>
              </a:ext>
            </a:extLst>
          </p:cNvPr>
          <p:cNvGrpSpPr/>
          <p:nvPr/>
        </p:nvGrpSpPr>
        <p:grpSpPr>
          <a:xfrm>
            <a:off x="6408109" y="3524203"/>
            <a:ext cx="2365140" cy="1900954"/>
            <a:chOff x="6408109" y="3524203"/>
            <a:chExt cx="2365140" cy="1900954"/>
          </a:xfrm>
        </p:grpSpPr>
        <p:pic>
          <p:nvPicPr>
            <p:cNvPr id="80" name="図 79">
              <a:extLst>
                <a:ext uri="{FF2B5EF4-FFF2-40B4-BE49-F238E27FC236}">
                  <a16:creationId xmlns:a16="http://schemas.microsoft.com/office/drawing/2014/main" id="{36DCA504-D6C3-A8AF-9C43-1691D4AE446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08109" y="3524203"/>
              <a:ext cx="2365140" cy="1900954"/>
            </a:xfrm>
            <a:prstGeom prst="rect">
              <a:avLst/>
            </a:prstGeom>
          </p:spPr>
        </p:pic>
        <p:pic>
          <p:nvPicPr>
            <p:cNvPr id="11" name="図 10">
              <a:extLst>
                <a:ext uri="{FF2B5EF4-FFF2-40B4-BE49-F238E27FC236}">
                  <a16:creationId xmlns:a16="http://schemas.microsoft.com/office/drawing/2014/main" id="{70977894-6193-5754-B0F6-FF61B2CBE0A3}"/>
                </a:ext>
              </a:extLst>
            </p:cNvPr>
            <p:cNvPicPr>
              <a:picLocks noChangeAspect="1"/>
            </p:cNvPicPr>
            <p:nvPr/>
          </p:nvPicPr>
          <p:blipFill rotWithShape="1">
            <a:blip r:embed="rId4"/>
            <a:srcRect l="32306" t="7136" r="34200" b="48120"/>
            <a:stretch/>
          </p:blipFill>
          <p:spPr>
            <a:xfrm>
              <a:off x="6881613" y="3589118"/>
              <a:ext cx="1360866" cy="1211915"/>
            </a:xfrm>
            <a:prstGeom prst="rect">
              <a:avLst/>
            </a:prstGeom>
          </p:spPr>
        </p:pic>
        <p:sp>
          <p:nvSpPr>
            <p:cNvPr id="12" name="正方形/長方形 11">
              <a:extLst>
                <a:ext uri="{FF2B5EF4-FFF2-40B4-BE49-F238E27FC236}">
                  <a16:creationId xmlns:a16="http://schemas.microsoft.com/office/drawing/2014/main" id="{FD1E201E-F197-9455-7ABF-ED41AE0C1A46}"/>
                </a:ext>
              </a:extLst>
            </p:cNvPr>
            <p:cNvSpPr/>
            <p:nvPr/>
          </p:nvSpPr>
          <p:spPr>
            <a:xfrm>
              <a:off x="6894490" y="3764922"/>
              <a:ext cx="1315791" cy="1013140"/>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正方形/長方形 12">
              <a:extLst>
                <a:ext uri="{FF2B5EF4-FFF2-40B4-BE49-F238E27FC236}">
                  <a16:creationId xmlns:a16="http://schemas.microsoft.com/office/drawing/2014/main" id="{4BD1C629-958F-A1F5-3210-9C124DE9218C}"/>
                </a:ext>
              </a:extLst>
            </p:cNvPr>
            <p:cNvSpPr/>
            <p:nvPr/>
          </p:nvSpPr>
          <p:spPr>
            <a:xfrm>
              <a:off x="7001816" y="4584878"/>
              <a:ext cx="1111875" cy="231819"/>
            </a:xfrm>
            <a:prstGeom prst="rect">
              <a:avLst/>
            </a:prstGeom>
            <a:solidFill>
              <a:srgbClr val="FF0000"/>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chemeClr val="bg1"/>
                  </a:solidFill>
                </a:rPr>
                <a:t>バナー</a:t>
              </a:r>
            </a:p>
          </p:txBody>
        </p:sp>
        <p:sp>
          <p:nvSpPr>
            <p:cNvPr id="14" name="正方形/長方形 13">
              <a:extLst>
                <a:ext uri="{FF2B5EF4-FFF2-40B4-BE49-F238E27FC236}">
                  <a16:creationId xmlns:a16="http://schemas.microsoft.com/office/drawing/2014/main" id="{B1B2509B-B739-E7C9-F015-E63DD468EE07}"/>
                </a:ext>
              </a:extLst>
            </p:cNvPr>
            <p:cNvSpPr/>
            <p:nvPr/>
          </p:nvSpPr>
          <p:spPr>
            <a:xfrm>
              <a:off x="7038303" y="3816260"/>
              <a:ext cx="1006699" cy="152490"/>
            </a:xfrm>
            <a:prstGeom prst="rect">
              <a:avLst/>
            </a:prstGeom>
            <a:solidFill>
              <a:schemeClr val="accent2"/>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dirty="0">
                  <a:solidFill>
                    <a:schemeClr val="tx1"/>
                  </a:solidFill>
                </a:rPr>
                <a:t>タイトル</a:t>
              </a:r>
            </a:p>
          </p:txBody>
        </p:sp>
        <p:sp>
          <p:nvSpPr>
            <p:cNvPr id="15" name="テキスト ボックス 14">
              <a:extLst>
                <a:ext uri="{FF2B5EF4-FFF2-40B4-BE49-F238E27FC236}">
                  <a16:creationId xmlns:a16="http://schemas.microsoft.com/office/drawing/2014/main" id="{C79C02F4-5DDB-433F-97F7-38D5CD4B4437}"/>
                </a:ext>
              </a:extLst>
            </p:cNvPr>
            <p:cNvSpPr txBox="1"/>
            <p:nvPr/>
          </p:nvSpPr>
          <p:spPr>
            <a:xfrm>
              <a:off x="7038304" y="3968750"/>
              <a:ext cx="1023871" cy="707886"/>
            </a:xfrm>
            <a:prstGeom prst="rect">
              <a:avLst/>
            </a:prstGeom>
            <a:noFill/>
          </p:spPr>
          <p:txBody>
            <a:bodyPr wrap="square" rtlCol="0">
              <a:spAutoFit/>
            </a:bodyPr>
            <a:lstStyle/>
            <a:p>
              <a:pPr algn="ctr"/>
              <a:r>
                <a:rPr kumimoji="1" lang="ja-JP" altLang="en-US" sz="1200" dirty="0"/>
                <a:t>記事</a:t>
              </a:r>
              <a:endParaRPr kumimoji="1" lang="en-US" altLang="ja-JP" sz="1200" dirty="0"/>
            </a:p>
            <a:p>
              <a:pPr algn="ctr"/>
              <a:r>
                <a:rPr lang="en-US" altLang="ja-JP" sz="1400" dirty="0"/>
                <a:t>------------------------------</a:t>
              </a:r>
              <a:endParaRPr kumimoji="1" lang="ja-JP" altLang="en-US" sz="1400" dirty="0"/>
            </a:p>
          </p:txBody>
        </p:sp>
      </p:grpSp>
      <p:sp>
        <p:nvSpPr>
          <p:cNvPr id="17" name="Text Box 20">
            <a:extLst>
              <a:ext uri="{FF2B5EF4-FFF2-40B4-BE49-F238E27FC236}">
                <a16:creationId xmlns:a16="http://schemas.microsoft.com/office/drawing/2014/main" id="{AEDB4423-B534-7413-9680-EAA3CC738C05}"/>
              </a:ext>
            </a:extLst>
          </p:cNvPr>
          <p:cNvSpPr txBox="1">
            <a:spLocks noChangeArrowheads="1"/>
          </p:cNvSpPr>
          <p:nvPr/>
        </p:nvSpPr>
        <p:spPr bwMode="auto">
          <a:xfrm>
            <a:off x="869939" y="5882529"/>
            <a:ext cx="5472608" cy="729194"/>
          </a:xfrm>
          <a:prstGeom prst="rect">
            <a:avLst/>
          </a:prstGeom>
          <a:noFill/>
          <a:ln w="9525">
            <a:noFill/>
            <a:miter lim="800000"/>
            <a:headEnd/>
            <a:tailEnd/>
          </a:ln>
        </p:spPr>
        <p:txBody>
          <a:bodyPr wrap="square" lIns="112542" tIns="56271" rIns="112542" bIns="56271"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spcBef>
                <a:spcPct val="50000"/>
              </a:spcBef>
            </a:pPr>
            <a:r>
              <a:rPr lang="en-US" altLang="ja-JP" sz="800" dirty="0">
                <a:solidFill>
                  <a:srgbClr val="000000"/>
                </a:solidFill>
                <a:latin typeface="+mn-ea"/>
                <a:cs typeface="Verdana"/>
              </a:rPr>
              <a:t>※</a:t>
            </a:r>
            <a:r>
              <a:rPr lang="ja-JP" altLang="en-US" sz="800" dirty="0">
                <a:solidFill>
                  <a:srgbClr val="000000"/>
                </a:solidFill>
                <a:latin typeface="+mn-ea"/>
                <a:cs typeface="Verdana"/>
              </a:rPr>
              <a:t>　　　　枠内のスペースのいずれかで誘導を展開します。</a:t>
            </a:r>
            <a:br>
              <a:rPr lang="ja-JP" altLang="en-US" sz="800" dirty="0">
                <a:latin typeface="+mn-ea"/>
                <a:cs typeface="Verdana" pitchFamily="34" charset="0"/>
              </a:rPr>
            </a:br>
            <a:r>
              <a:rPr lang="en-US" altLang="ja-JP" sz="800" dirty="0">
                <a:solidFill>
                  <a:srgbClr val="000000"/>
                </a:solidFill>
                <a:latin typeface="+mn-ea"/>
                <a:cs typeface="Verdana"/>
              </a:rPr>
              <a:t>※</a:t>
            </a:r>
            <a:r>
              <a:rPr lang="ja-JP" altLang="en-US" sz="800" dirty="0">
                <a:solidFill>
                  <a:srgbClr val="000000"/>
                </a:solidFill>
                <a:latin typeface="+mn-ea"/>
                <a:cs typeface="Verdana"/>
              </a:rPr>
              <a:t>誘導は常時掲載ではありません。　　　　　　　　　　　　　　　　　　　　　　　　　　　　　　　　　　　　　　　　　</a:t>
            </a:r>
            <a:r>
              <a:rPr lang="en-US" altLang="ja-JP" sz="800" dirty="0">
                <a:latin typeface="+mn-ea"/>
                <a:cs typeface="Verdana"/>
              </a:rPr>
              <a:t>※</a:t>
            </a:r>
            <a:r>
              <a:rPr lang="ja-JP" altLang="en-US" sz="800" dirty="0">
                <a:latin typeface="+mn-ea"/>
                <a:cs typeface="Verdana"/>
              </a:rPr>
              <a:t>誘導枠の位置は変更になる可能性があります。また位置の指定はできません。</a:t>
            </a:r>
            <a:br>
              <a:rPr lang="en-US" altLang="ja-JP" sz="800" dirty="0">
                <a:latin typeface="+mn-ea"/>
                <a:cs typeface="Verdana" pitchFamily="34" charset="0"/>
              </a:rPr>
            </a:br>
            <a:r>
              <a:rPr lang="en-US" altLang="ja-JP" sz="800" dirty="0">
                <a:latin typeface="+mn-ea"/>
                <a:cs typeface="Verdana"/>
              </a:rPr>
              <a:t>※</a:t>
            </a:r>
            <a:r>
              <a:rPr lang="ja-JP" altLang="en-US" sz="800" dirty="0">
                <a:latin typeface="+mn-ea"/>
              </a:rPr>
              <a:t>他の特別企画誘導と、並列で掲載します。</a:t>
            </a:r>
            <a:br>
              <a:rPr lang="ja-JP" altLang="en-US" sz="800" dirty="0">
                <a:latin typeface="+mn-ea"/>
                <a:cs typeface="+mn-lt"/>
              </a:rPr>
            </a:br>
            <a:r>
              <a:rPr lang="en-US" sz="800" dirty="0">
                <a:solidFill>
                  <a:srgbClr val="1D1C1D"/>
                </a:solidFill>
                <a:latin typeface="+mn-ea"/>
                <a:cs typeface="+mn-lt"/>
              </a:rPr>
              <a:t>※SP</a:t>
            </a:r>
            <a:r>
              <a:rPr lang="ja-JP" altLang="en-US" sz="800" dirty="0">
                <a:solidFill>
                  <a:srgbClr val="1D1C1D"/>
                </a:solidFill>
                <a:latin typeface="+mn-ea"/>
                <a:cs typeface="+mn-lt"/>
              </a:rPr>
              <a:t>はスマートフォンの略称です</a:t>
            </a:r>
            <a:endParaRPr lang="ja-JP" altLang="en-US" sz="800" dirty="0">
              <a:latin typeface="+mn-ea"/>
              <a:cs typeface="+mn-lt"/>
            </a:endParaRPr>
          </a:p>
        </p:txBody>
      </p:sp>
      <p:sp>
        <p:nvSpPr>
          <p:cNvPr id="18" name="正方形/長方形 17">
            <a:extLst>
              <a:ext uri="{FF2B5EF4-FFF2-40B4-BE49-F238E27FC236}">
                <a16:creationId xmlns:a16="http://schemas.microsoft.com/office/drawing/2014/main" id="{8B01A063-D18A-372E-5C6F-BCC9275F34D7}"/>
              </a:ext>
            </a:extLst>
          </p:cNvPr>
          <p:cNvSpPr/>
          <p:nvPr/>
        </p:nvSpPr>
        <p:spPr>
          <a:xfrm>
            <a:off x="1106893" y="5909921"/>
            <a:ext cx="359606" cy="134343"/>
          </a:xfrm>
          <a:prstGeom prst="rect">
            <a:avLst/>
          </a:prstGeom>
          <a:solidFill>
            <a:schemeClr val="accent2"/>
          </a:solid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latin typeface="+mn-ea"/>
            </a:endParaRPr>
          </a:p>
        </p:txBody>
      </p:sp>
      <p:grpSp>
        <p:nvGrpSpPr>
          <p:cNvPr id="35" name="グループ化 34">
            <a:extLst>
              <a:ext uri="{FF2B5EF4-FFF2-40B4-BE49-F238E27FC236}">
                <a16:creationId xmlns:a16="http://schemas.microsoft.com/office/drawing/2014/main" id="{181EF625-9D9C-6780-8425-84E39EDE8BF6}"/>
              </a:ext>
            </a:extLst>
          </p:cNvPr>
          <p:cNvGrpSpPr/>
          <p:nvPr/>
        </p:nvGrpSpPr>
        <p:grpSpPr>
          <a:xfrm>
            <a:off x="1097316" y="3578496"/>
            <a:ext cx="2163963" cy="1739260"/>
            <a:chOff x="1097316" y="3578496"/>
            <a:chExt cx="2163963" cy="1739260"/>
          </a:xfrm>
        </p:grpSpPr>
        <p:pic>
          <p:nvPicPr>
            <p:cNvPr id="65" name="図 64">
              <a:extLst>
                <a:ext uri="{FF2B5EF4-FFF2-40B4-BE49-F238E27FC236}">
                  <a16:creationId xmlns:a16="http://schemas.microsoft.com/office/drawing/2014/main" id="{051822CE-9062-B11D-F0F5-6FDDEA277D4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7316" y="3578496"/>
              <a:ext cx="2163963" cy="1739260"/>
            </a:xfrm>
            <a:prstGeom prst="rect">
              <a:avLst/>
            </a:prstGeom>
          </p:spPr>
        </p:pic>
        <p:pic>
          <p:nvPicPr>
            <p:cNvPr id="10" name="図 9">
              <a:extLst>
                <a:ext uri="{FF2B5EF4-FFF2-40B4-BE49-F238E27FC236}">
                  <a16:creationId xmlns:a16="http://schemas.microsoft.com/office/drawing/2014/main" id="{01E74190-F79F-DDEB-FEAC-EEAD6F34DD50}"/>
                </a:ext>
              </a:extLst>
            </p:cNvPr>
            <p:cNvPicPr>
              <a:picLocks noChangeAspect="1"/>
            </p:cNvPicPr>
            <p:nvPr/>
          </p:nvPicPr>
          <p:blipFill rotWithShape="1">
            <a:blip r:embed="rId4"/>
            <a:srcRect l="32306" t="7136" r="33884" b="69421"/>
            <a:stretch/>
          </p:blipFill>
          <p:spPr>
            <a:xfrm>
              <a:off x="1242812" y="3623460"/>
              <a:ext cx="1832281" cy="846940"/>
            </a:xfrm>
            <a:prstGeom prst="rect">
              <a:avLst/>
            </a:prstGeom>
          </p:spPr>
        </p:pic>
        <p:pic>
          <p:nvPicPr>
            <p:cNvPr id="20" name="図 19">
              <a:extLst>
                <a:ext uri="{FF2B5EF4-FFF2-40B4-BE49-F238E27FC236}">
                  <a16:creationId xmlns:a16="http://schemas.microsoft.com/office/drawing/2014/main" id="{B9AB6F5E-3780-E587-E845-AAF9741D85E9}"/>
                </a:ext>
              </a:extLst>
            </p:cNvPr>
            <p:cNvPicPr>
              <a:picLocks noChangeAspect="1"/>
            </p:cNvPicPr>
            <p:nvPr/>
          </p:nvPicPr>
          <p:blipFill rotWithShape="1">
            <a:blip r:embed="rId4"/>
            <a:srcRect l="32306" t="50910" r="33571" b="35404"/>
            <a:stretch/>
          </p:blipFill>
          <p:spPr>
            <a:xfrm>
              <a:off x="1239425" y="4280746"/>
              <a:ext cx="1849215" cy="494454"/>
            </a:xfrm>
            <a:prstGeom prst="rect">
              <a:avLst/>
            </a:prstGeom>
          </p:spPr>
        </p:pic>
        <p:sp>
          <p:nvSpPr>
            <p:cNvPr id="21" name="正方形/長方形 20">
              <a:extLst>
                <a:ext uri="{FF2B5EF4-FFF2-40B4-BE49-F238E27FC236}">
                  <a16:creationId xmlns:a16="http://schemas.microsoft.com/office/drawing/2014/main" id="{C421EE76-C275-F992-88C2-9A5A86059A6C}"/>
                </a:ext>
              </a:extLst>
            </p:cNvPr>
            <p:cNvSpPr/>
            <p:nvPr/>
          </p:nvSpPr>
          <p:spPr>
            <a:xfrm>
              <a:off x="1265805" y="4539247"/>
              <a:ext cx="1233554" cy="229179"/>
            </a:xfrm>
            <a:prstGeom prst="rect">
              <a:avLst/>
            </a:prstGeom>
            <a:solidFill>
              <a:schemeClr val="accent2"/>
            </a:solid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テキスト ボックス 21">
              <a:extLst>
                <a:ext uri="{FF2B5EF4-FFF2-40B4-BE49-F238E27FC236}">
                  <a16:creationId xmlns:a16="http://schemas.microsoft.com/office/drawing/2014/main" id="{53048690-8A3C-0AC1-AD3A-1BB695CD0F2E}"/>
                </a:ext>
              </a:extLst>
            </p:cNvPr>
            <p:cNvSpPr txBox="1"/>
            <p:nvPr/>
          </p:nvSpPr>
          <p:spPr>
            <a:xfrm>
              <a:off x="1664854" y="4502690"/>
              <a:ext cx="449143" cy="369332"/>
            </a:xfrm>
            <a:prstGeom prst="rect">
              <a:avLst/>
            </a:prstGeom>
            <a:noFill/>
          </p:spPr>
          <p:txBody>
            <a:bodyPr wrap="square" rtlCol="0">
              <a:spAutoFit/>
            </a:bodyPr>
            <a:lstStyle/>
            <a:p>
              <a:pPr algn="l"/>
              <a:r>
                <a:rPr lang="ja-JP" altLang="en-US" dirty="0"/>
                <a:t>①</a:t>
              </a:r>
              <a:endParaRPr kumimoji="1" lang="ja-JP" altLang="en-US" dirty="0"/>
            </a:p>
          </p:txBody>
        </p:sp>
        <p:sp>
          <p:nvSpPr>
            <p:cNvPr id="23" name="正方形/長方形 22">
              <a:extLst>
                <a:ext uri="{FF2B5EF4-FFF2-40B4-BE49-F238E27FC236}">
                  <a16:creationId xmlns:a16="http://schemas.microsoft.com/office/drawing/2014/main" id="{3FE8D816-D0ED-C2FA-C7E1-87C281BCA3C9}"/>
                </a:ext>
              </a:extLst>
            </p:cNvPr>
            <p:cNvSpPr/>
            <p:nvPr/>
          </p:nvSpPr>
          <p:spPr>
            <a:xfrm>
              <a:off x="2512907" y="3887894"/>
              <a:ext cx="555413" cy="358987"/>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9" name="図 18">
              <a:extLst>
                <a:ext uri="{FF2B5EF4-FFF2-40B4-BE49-F238E27FC236}">
                  <a16:creationId xmlns:a16="http://schemas.microsoft.com/office/drawing/2014/main" id="{61782203-924A-1EFE-92C0-22EEB5F67232}"/>
                </a:ext>
              </a:extLst>
            </p:cNvPr>
            <p:cNvPicPr>
              <a:picLocks noChangeAspect="1"/>
            </p:cNvPicPr>
            <p:nvPr/>
          </p:nvPicPr>
          <p:blipFill>
            <a:blip r:embed="rId5"/>
            <a:stretch>
              <a:fillRect/>
            </a:stretch>
          </p:blipFill>
          <p:spPr>
            <a:xfrm>
              <a:off x="1220097" y="4204014"/>
              <a:ext cx="1882089" cy="137693"/>
            </a:xfrm>
            <a:prstGeom prst="rect">
              <a:avLst/>
            </a:prstGeom>
          </p:spPr>
        </p:pic>
      </p:grpSp>
      <p:grpSp>
        <p:nvGrpSpPr>
          <p:cNvPr id="36" name="グループ化 35">
            <a:extLst>
              <a:ext uri="{FF2B5EF4-FFF2-40B4-BE49-F238E27FC236}">
                <a16:creationId xmlns:a16="http://schemas.microsoft.com/office/drawing/2014/main" id="{EA0CF77D-6C2B-FAA5-92EF-4F5C3EA39548}"/>
              </a:ext>
            </a:extLst>
          </p:cNvPr>
          <p:cNvGrpSpPr/>
          <p:nvPr/>
        </p:nvGrpSpPr>
        <p:grpSpPr>
          <a:xfrm>
            <a:off x="3757668" y="3578955"/>
            <a:ext cx="2163963" cy="1739260"/>
            <a:chOff x="3757668" y="3578955"/>
            <a:chExt cx="2163963" cy="1739260"/>
          </a:xfrm>
        </p:grpSpPr>
        <p:pic>
          <p:nvPicPr>
            <p:cNvPr id="70" name="図 69">
              <a:extLst>
                <a:ext uri="{FF2B5EF4-FFF2-40B4-BE49-F238E27FC236}">
                  <a16:creationId xmlns:a16="http://schemas.microsoft.com/office/drawing/2014/main" id="{1BEDBBAE-C0C8-B840-FC6F-3432DB0A2B8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57668" y="3578955"/>
              <a:ext cx="2163963" cy="1739260"/>
            </a:xfrm>
            <a:prstGeom prst="rect">
              <a:avLst/>
            </a:prstGeom>
          </p:spPr>
        </p:pic>
        <p:pic>
          <p:nvPicPr>
            <p:cNvPr id="29" name="図 28">
              <a:extLst>
                <a:ext uri="{FF2B5EF4-FFF2-40B4-BE49-F238E27FC236}">
                  <a16:creationId xmlns:a16="http://schemas.microsoft.com/office/drawing/2014/main" id="{0466BC6D-500D-E87D-8FD1-C30E4714E34E}"/>
                </a:ext>
              </a:extLst>
            </p:cNvPr>
            <p:cNvPicPr>
              <a:picLocks noChangeAspect="1"/>
            </p:cNvPicPr>
            <p:nvPr/>
          </p:nvPicPr>
          <p:blipFill>
            <a:blip r:embed="rId6"/>
            <a:stretch>
              <a:fillRect/>
            </a:stretch>
          </p:blipFill>
          <p:spPr>
            <a:xfrm>
              <a:off x="4007477" y="3627227"/>
              <a:ext cx="1661803" cy="1136190"/>
            </a:xfrm>
            <a:prstGeom prst="rect">
              <a:avLst/>
            </a:prstGeom>
          </p:spPr>
        </p:pic>
        <p:pic>
          <p:nvPicPr>
            <p:cNvPr id="31" name="図 30">
              <a:extLst>
                <a:ext uri="{FF2B5EF4-FFF2-40B4-BE49-F238E27FC236}">
                  <a16:creationId xmlns:a16="http://schemas.microsoft.com/office/drawing/2014/main" id="{A35BD372-6812-C91E-1E51-6448495243FC}"/>
                </a:ext>
              </a:extLst>
            </p:cNvPr>
            <p:cNvPicPr>
              <a:picLocks noChangeAspect="1"/>
            </p:cNvPicPr>
            <p:nvPr/>
          </p:nvPicPr>
          <p:blipFill rotWithShape="1">
            <a:blip r:embed="rId7"/>
            <a:srcRect l="18063" t="7729" r="18790" b="59346"/>
            <a:stretch/>
          </p:blipFill>
          <p:spPr>
            <a:xfrm>
              <a:off x="4057225" y="4240106"/>
              <a:ext cx="1564642" cy="543859"/>
            </a:xfrm>
            <a:prstGeom prst="rect">
              <a:avLst/>
            </a:prstGeom>
          </p:spPr>
        </p:pic>
        <p:pic>
          <p:nvPicPr>
            <p:cNvPr id="32" name="図 31">
              <a:extLst>
                <a:ext uri="{FF2B5EF4-FFF2-40B4-BE49-F238E27FC236}">
                  <a16:creationId xmlns:a16="http://schemas.microsoft.com/office/drawing/2014/main" id="{B123E3D0-300D-06B2-8EC6-3DCF38A22716}"/>
                </a:ext>
              </a:extLst>
            </p:cNvPr>
            <p:cNvPicPr>
              <a:picLocks noChangeAspect="1"/>
            </p:cNvPicPr>
            <p:nvPr/>
          </p:nvPicPr>
          <p:blipFill>
            <a:blip r:embed="rId5"/>
            <a:stretch>
              <a:fillRect/>
            </a:stretch>
          </p:blipFill>
          <p:spPr>
            <a:xfrm>
              <a:off x="3844763" y="4214174"/>
              <a:ext cx="1882089" cy="137693"/>
            </a:xfrm>
            <a:prstGeom prst="rect">
              <a:avLst/>
            </a:prstGeom>
          </p:spPr>
        </p:pic>
        <p:sp>
          <p:nvSpPr>
            <p:cNvPr id="33" name="正方形/長方形 32">
              <a:extLst>
                <a:ext uri="{FF2B5EF4-FFF2-40B4-BE49-F238E27FC236}">
                  <a16:creationId xmlns:a16="http://schemas.microsoft.com/office/drawing/2014/main" id="{B31DE90B-78FB-BF80-30BF-755AA1C7640D}"/>
                </a:ext>
              </a:extLst>
            </p:cNvPr>
            <p:cNvSpPr/>
            <p:nvPr/>
          </p:nvSpPr>
          <p:spPr>
            <a:xfrm>
              <a:off x="5066453" y="4504267"/>
              <a:ext cx="406401" cy="311573"/>
            </a:xfrm>
            <a:prstGeom prst="rect">
              <a:avLst/>
            </a:prstGeom>
            <a:solidFill>
              <a:schemeClr val="accent2"/>
            </a:solid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テキスト ボックス 33">
              <a:extLst>
                <a:ext uri="{FF2B5EF4-FFF2-40B4-BE49-F238E27FC236}">
                  <a16:creationId xmlns:a16="http://schemas.microsoft.com/office/drawing/2014/main" id="{F1F7AA93-246C-BA6B-E225-5027F77FCB7C}"/>
                </a:ext>
              </a:extLst>
            </p:cNvPr>
            <p:cNvSpPr txBox="1"/>
            <p:nvPr/>
          </p:nvSpPr>
          <p:spPr>
            <a:xfrm>
              <a:off x="5056073" y="4492529"/>
              <a:ext cx="449143" cy="369332"/>
            </a:xfrm>
            <a:prstGeom prst="rect">
              <a:avLst/>
            </a:prstGeom>
            <a:noFill/>
          </p:spPr>
          <p:txBody>
            <a:bodyPr wrap="square" rtlCol="0">
              <a:spAutoFit/>
            </a:bodyPr>
            <a:lstStyle/>
            <a:p>
              <a:pPr algn="l"/>
              <a:r>
                <a:rPr kumimoji="1" lang="ja-JP" altLang="en-US" dirty="0"/>
                <a:t>②</a:t>
              </a:r>
            </a:p>
          </p:txBody>
        </p:sp>
      </p:grpSp>
    </p:spTree>
    <p:extLst>
      <p:ext uri="{BB962C8B-B14F-4D97-AF65-F5344CB8AC3E}">
        <p14:creationId xmlns:p14="http://schemas.microsoft.com/office/powerpoint/2010/main" val="33168878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スペック詳細</a:t>
            </a:r>
          </a:p>
        </p:txBody>
      </p:sp>
      <p:graphicFrame>
        <p:nvGraphicFramePr>
          <p:cNvPr id="7" name="表 6">
            <a:extLst>
              <a:ext uri="{FF2B5EF4-FFF2-40B4-BE49-F238E27FC236}">
                <a16:creationId xmlns:a16="http://schemas.microsoft.com/office/drawing/2014/main" id="{AD75984E-2C50-F9A6-E228-2F6919ED029E}"/>
              </a:ext>
            </a:extLst>
          </p:cNvPr>
          <p:cNvGraphicFramePr>
            <a:graphicFrameLocks noGrp="1"/>
          </p:cNvGraphicFramePr>
          <p:nvPr>
            <p:extLst>
              <p:ext uri="{D42A27DB-BD31-4B8C-83A1-F6EECF244321}">
                <p14:modId xmlns:p14="http://schemas.microsoft.com/office/powerpoint/2010/main" val="2296475033"/>
              </p:ext>
            </p:extLst>
          </p:nvPr>
        </p:nvGraphicFramePr>
        <p:xfrm>
          <a:off x="479425" y="1089026"/>
          <a:ext cx="11233150" cy="5292724"/>
        </p:xfrm>
        <a:graphic>
          <a:graphicData uri="http://schemas.openxmlformats.org/drawingml/2006/table">
            <a:tbl>
              <a:tblPr firstRow="1" bandRow="1"/>
              <a:tblGrid>
                <a:gridCol w="1654175">
                  <a:extLst>
                    <a:ext uri="{9D8B030D-6E8A-4147-A177-3AD203B41FA5}">
                      <a16:colId xmlns:a16="http://schemas.microsoft.com/office/drawing/2014/main" val="20000"/>
                    </a:ext>
                  </a:extLst>
                </a:gridCol>
                <a:gridCol w="9578975">
                  <a:extLst>
                    <a:ext uri="{9D8B030D-6E8A-4147-A177-3AD203B41FA5}">
                      <a16:colId xmlns:a16="http://schemas.microsoft.com/office/drawing/2014/main" val="20001"/>
                    </a:ext>
                  </a:extLst>
                </a:gridCol>
              </a:tblGrid>
              <a:tr h="247026">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協賛内容</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タイアップページおよび編集誘導枠の制作・掲載</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538723447"/>
                  </a:ext>
                </a:extLst>
              </a:tr>
              <a:tr h="41739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タイアップへの誘導枠</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accent3">
                              <a:lumMod val="75000"/>
                            </a:schemeClr>
                          </a:solidFill>
                          <a:effectLst/>
                          <a:uLnTx/>
                          <a:uFillTx/>
                          <a:latin typeface="メイリオ"/>
                          <a:ea typeface="メイリオ"/>
                          <a:cs typeface="+mn-cs"/>
                        </a:rPr>
                        <a:t>編集誘導：付帯しています。新着記事枠・ピックアップ枠</a:t>
                      </a:r>
                      <a:r>
                        <a:rPr kumimoji="1" lang="en-US" altLang="ja-JP" sz="1050" b="0" i="0" u="none" strike="noStrike" kern="1200" cap="none" spc="0" normalizeH="0" baseline="0" noProof="0" dirty="0">
                          <a:ln>
                            <a:noFill/>
                          </a:ln>
                          <a:solidFill>
                            <a:schemeClr val="accent3">
                              <a:lumMod val="75000"/>
                            </a:schemeClr>
                          </a:solidFill>
                          <a:effectLst/>
                          <a:uLnTx/>
                          <a:uFillTx/>
                          <a:latin typeface="メイリオ"/>
                          <a:ea typeface="メイリオ"/>
                          <a:cs typeface="+mn-cs"/>
                        </a:rPr>
                        <a:t>(</a:t>
                      </a:r>
                      <a:r>
                        <a:rPr kumimoji="1" lang="ja-JP" altLang="en-US" sz="1050" b="0" i="0" u="none" strike="noStrike" kern="1200" cap="none" spc="0" normalizeH="0" baseline="0" noProof="0" dirty="0">
                          <a:ln>
                            <a:noFill/>
                          </a:ln>
                          <a:solidFill>
                            <a:schemeClr val="accent3">
                              <a:lumMod val="75000"/>
                            </a:schemeClr>
                          </a:solidFill>
                          <a:effectLst/>
                          <a:uLnTx/>
                          <a:uFillTx/>
                          <a:latin typeface="メイリオ"/>
                          <a:ea typeface="メイリオ"/>
                          <a:cs typeface="+mn-cs"/>
                        </a:rPr>
                        <a:t>詳細は</a:t>
                      </a:r>
                      <a:r>
                        <a:rPr kumimoji="1" lang="en-US" altLang="ja-JP" sz="1050" b="0" i="0" u="none" strike="noStrike" kern="1200" cap="none" spc="0" normalizeH="0" baseline="0" noProof="0" dirty="0">
                          <a:ln>
                            <a:noFill/>
                          </a:ln>
                          <a:solidFill>
                            <a:schemeClr val="accent3">
                              <a:lumMod val="75000"/>
                            </a:schemeClr>
                          </a:solidFill>
                          <a:effectLst/>
                          <a:uLnTx/>
                          <a:uFillTx/>
                          <a:latin typeface="メイリオ"/>
                          <a:ea typeface="メイリオ"/>
                          <a:cs typeface="+mn-cs"/>
                        </a:rPr>
                        <a:t>P6.7</a:t>
                      </a:r>
                      <a:r>
                        <a:rPr kumimoji="1" lang="ja-JP" altLang="en-US" sz="1050" b="0" i="0" u="none" strike="noStrike" kern="1200" cap="none" spc="0" normalizeH="0" baseline="0" noProof="0" dirty="0">
                          <a:ln>
                            <a:noFill/>
                          </a:ln>
                          <a:solidFill>
                            <a:schemeClr val="accent3">
                              <a:lumMod val="75000"/>
                            </a:schemeClr>
                          </a:solidFill>
                          <a:effectLst/>
                          <a:uLnTx/>
                          <a:uFillTx/>
                          <a:latin typeface="メイリオ"/>
                          <a:ea typeface="メイリオ"/>
                          <a:cs typeface="+mn-cs"/>
                        </a:rPr>
                        <a:t>参照</a:t>
                      </a:r>
                      <a:r>
                        <a:rPr kumimoji="1" lang="en-US" altLang="ja-JP" sz="1050" b="0" i="0" u="none" strike="noStrike" kern="1200" cap="none" spc="0" normalizeH="0" baseline="0" noProof="0" dirty="0">
                          <a:ln>
                            <a:noFill/>
                          </a:ln>
                          <a:solidFill>
                            <a:schemeClr val="accent3">
                              <a:lumMod val="75000"/>
                            </a:schemeClr>
                          </a:solidFill>
                          <a:effectLst/>
                          <a:uLnTx/>
                          <a:uFillTx/>
                          <a:latin typeface="メイリオ"/>
                          <a:ea typeface="メイリオ"/>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accent3">
                              <a:lumMod val="75000"/>
                            </a:schemeClr>
                          </a:solidFill>
                          <a:effectLst/>
                          <a:uLnTx/>
                          <a:uFillTx/>
                          <a:latin typeface="メイリオ"/>
                          <a:ea typeface="メイリオ"/>
                          <a:cs typeface="+mn-cs"/>
                        </a:rPr>
                        <a:t>広告誘導：任意で追加購入可能です</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2"/>
                  </a:ext>
                </a:extLst>
              </a:tr>
              <a:tr h="143960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タイアップ</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ページ</a:t>
                      </a: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050" b="1"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掲載場所：</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carview!</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内 特設ページ</a:t>
                      </a:r>
                    </a:p>
                    <a:p>
                      <a:pPr marL="0" indent="0">
                        <a:buNone/>
                      </a:pP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・デバイス：</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PC</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、スマートフォン</a:t>
                      </a:r>
                    </a:p>
                    <a:p>
                      <a:pPr marL="0" indent="0">
                        <a:buNone/>
                      </a:pP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・ページ数：</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1</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ページ</a:t>
                      </a:r>
                    </a:p>
                    <a:p>
                      <a:pPr marL="0" indent="0">
                        <a:buNone/>
                      </a:pP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・想定</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：想定</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UB</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40,000UB</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想定</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42,000PV</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想定</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CT</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3,300</a:t>
                      </a:r>
                    </a:p>
                    <a:p>
                      <a:pPr marL="0" indent="0">
                        <a:buNone/>
                      </a:pP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・更新：内容や回数などにより可否を判断させていただきます。また、別途費用が発生します。</a:t>
                      </a:r>
                    </a:p>
                    <a:p>
                      <a:pPr marL="0" indent="0">
                        <a:buNone/>
                      </a:pP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・二次利用：可</a:t>
                      </a:r>
                    </a:p>
                    <a:p>
                      <a:pPr marL="0" indent="0">
                        <a:buNone/>
                      </a:pP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内容によっては不可とさせていただく場合があります</a:t>
                      </a:r>
                    </a:p>
                    <a:p>
                      <a:pPr marL="0" indent="0">
                        <a:buNone/>
                      </a:pP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利用費や条件を定めた契約を締結させていただきます</a:t>
                      </a:r>
                      <a:endPar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3"/>
                  </a:ext>
                </a:extLst>
              </a:tr>
              <a:tr h="58111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契約分類</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a:solidFill>
                            <a:schemeClr val="bg1"/>
                          </a:solidFill>
                          <a:latin typeface="メイリオ"/>
                          <a:ea typeface="メイリオ"/>
                          <a:cs typeface="Meiryo UI" pitchFamily="50" charset="-128"/>
                        </a:rPr>
                        <a:t>※</a:t>
                      </a:r>
                      <a:r>
                        <a:rPr kumimoji="1" lang="ja-JP" altLang="en-US" sz="1000" b="0" i="0" dirty="0">
                          <a:solidFill>
                            <a:schemeClr val="bg1"/>
                          </a:solidFill>
                          <a:latin typeface="メイリオ"/>
                          <a:ea typeface="メイリオ"/>
                          <a:cs typeface="Meiryo UI" pitchFamily="50" charset="-128"/>
                        </a:rPr>
                        <a:t>お申し込み時に選択</a:t>
                      </a:r>
                      <a:endParaRPr kumimoji="1" lang="en-US" altLang="ja-JP" sz="1000" b="0" i="0" dirty="0">
                        <a:solidFill>
                          <a:schemeClr val="bg1"/>
                        </a:solidFill>
                        <a:latin typeface="メイリオ"/>
                        <a:ea typeface="メイリオ"/>
                        <a:cs typeface="Meiryo UI" pitchFamily="50" charset="-128"/>
                      </a:endParaRP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accent3">
                              <a:lumMod val="75000"/>
                            </a:schemeClr>
                          </a:solidFill>
                          <a:latin typeface="メイリオ"/>
                          <a:ea typeface="メイリオ"/>
                          <a:cs typeface="メイリオ" panose="020B0604030504040204" pitchFamily="50" charset="-128"/>
                        </a:rPr>
                        <a:t>①契約分類：制作</a:t>
                      </a:r>
                      <a:r>
                        <a:rPr lang="en-US" altLang="ja-JP" sz="1000" dirty="0">
                          <a:solidFill>
                            <a:schemeClr val="accent3">
                              <a:lumMod val="75000"/>
                            </a:schemeClr>
                          </a:solidFill>
                          <a:latin typeface="メイリオ"/>
                          <a:ea typeface="メイリオ"/>
                          <a:cs typeface="メイリオ" panose="020B0604030504040204" pitchFamily="50" charset="-128"/>
                        </a:rPr>
                        <a:t>+</a:t>
                      </a:r>
                      <a:r>
                        <a:rPr lang="ja-JP" altLang="en-US" sz="1000" dirty="0">
                          <a:solidFill>
                            <a:schemeClr val="accent3">
                              <a:lumMod val="75000"/>
                            </a:schemeClr>
                          </a:solidFill>
                          <a:latin typeface="メイリオ"/>
                          <a:ea typeface="メイリオ"/>
                          <a:cs typeface="メイリオ" panose="020B0604030504040204" pitchFamily="50" charset="-128"/>
                        </a:rPr>
                        <a:t>掲載</a:t>
                      </a:r>
                      <a:endParaRPr lang="en-US" altLang="ja-JP" sz="1000" dirty="0">
                        <a:solidFill>
                          <a:schemeClr val="accent3">
                            <a:lumMod val="7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accent3">
                              <a:lumMod val="75000"/>
                            </a:schemeClr>
                          </a:solidFill>
                          <a:latin typeface="メイリオ"/>
                          <a:ea typeface="メイリオ"/>
                          <a:cs typeface="メイリオ" panose="020B0604030504040204" pitchFamily="50" charset="-128"/>
                        </a:rPr>
                        <a:t>②契約サービス：</a:t>
                      </a:r>
                      <a:r>
                        <a:rPr lang="en-US" altLang="ja-JP" sz="1000" dirty="0">
                          <a:solidFill>
                            <a:schemeClr val="accent3">
                              <a:lumMod val="75000"/>
                            </a:schemeClr>
                          </a:solidFill>
                        </a:rPr>
                        <a:t>【</a:t>
                      </a:r>
                      <a:r>
                        <a:rPr lang="ja-JP" altLang="en-US" sz="1000" dirty="0">
                          <a:solidFill>
                            <a:schemeClr val="accent3">
                              <a:lumMod val="75000"/>
                            </a:schemeClr>
                          </a:solidFill>
                        </a:rPr>
                        <a:t>制作</a:t>
                      </a:r>
                      <a:r>
                        <a:rPr lang="en-US" altLang="ja-JP" sz="1000" dirty="0">
                          <a:solidFill>
                            <a:schemeClr val="accent3">
                              <a:lumMod val="75000"/>
                            </a:schemeClr>
                          </a:solidFill>
                        </a:rPr>
                        <a:t>+</a:t>
                      </a:r>
                      <a:r>
                        <a:rPr lang="ja-JP" altLang="en-US" sz="1000" dirty="0">
                          <a:solidFill>
                            <a:schemeClr val="accent3">
                              <a:lumMod val="75000"/>
                            </a:schemeClr>
                          </a:solidFill>
                        </a:rPr>
                        <a:t>掲載</a:t>
                      </a:r>
                      <a:r>
                        <a:rPr lang="en-US" altLang="ja-JP" sz="1000" dirty="0">
                          <a:solidFill>
                            <a:schemeClr val="accent3">
                              <a:lumMod val="75000"/>
                            </a:schemeClr>
                          </a:solidFill>
                        </a:rPr>
                        <a:t>】</a:t>
                      </a:r>
                      <a:r>
                        <a:rPr lang="en-US" altLang="ja-JP" sz="1000" dirty="0" err="1">
                          <a:solidFill>
                            <a:schemeClr val="accent3">
                              <a:lumMod val="75000"/>
                            </a:schemeClr>
                          </a:solidFill>
                        </a:rPr>
                        <a:t>carview</a:t>
                      </a:r>
                      <a:r>
                        <a:rPr lang="en-US" altLang="ja-JP" sz="1000" dirty="0">
                          <a:solidFill>
                            <a:schemeClr val="accent3">
                              <a:lumMod val="75000"/>
                            </a:schemeClr>
                          </a:solidFill>
                        </a:rPr>
                        <a:t>!</a:t>
                      </a:r>
                      <a:r>
                        <a:rPr lang="ja-JP" altLang="en-US" sz="1000" dirty="0">
                          <a:solidFill>
                            <a:schemeClr val="accent3">
                              <a:lumMod val="75000"/>
                            </a:schemeClr>
                          </a:solidFill>
                        </a:rPr>
                        <a:t>　タイアップ</a:t>
                      </a:r>
                      <a:endParaRPr kumimoji="1" lang="en-US" altLang="ja-JP" sz="1000" b="0" i="0" kern="1200" dirty="0">
                        <a:solidFill>
                          <a:schemeClr val="accent3">
                            <a:lumMod val="75000"/>
                          </a:schemeClr>
                        </a:solidFill>
                        <a:effectLst/>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accent3">
                              <a:lumMod val="75000"/>
                            </a:schemeClr>
                          </a:solidFill>
                          <a:latin typeface="メイリオ"/>
                          <a:ea typeface="メイリオ"/>
                          <a:cs typeface="メイリオ" panose="020B0604030504040204" pitchFamily="50" charset="-128"/>
                        </a:rPr>
                        <a:t>③契約サービス詳細：</a:t>
                      </a:r>
                      <a:r>
                        <a:rPr kumimoji="1" lang="en-US" altLang="ja-JP" sz="1000" b="0" i="0" kern="1200" dirty="0" err="1">
                          <a:solidFill>
                            <a:schemeClr val="accent3">
                              <a:lumMod val="75000"/>
                            </a:schemeClr>
                          </a:solidFill>
                          <a:effectLst/>
                          <a:latin typeface="+mj-lt"/>
                          <a:ea typeface="+mn-ea"/>
                          <a:cs typeface="+mn-cs"/>
                        </a:rPr>
                        <a:t>carview</a:t>
                      </a:r>
                      <a:r>
                        <a:rPr kumimoji="1" lang="en-US" altLang="ja-JP" sz="1000" b="0" i="0" kern="1200" dirty="0">
                          <a:solidFill>
                            <a:schemeClr val="accent3">
                              <a:lumMod val="75000"/>
                            </a:schemeClr>
                          </a:solidFill>
                          <a:effectLst/>
                          <a:latin typeface="+mj-lt"/>
                          <a:ea typeface="+mn-ea"/>
                          <a:cs typeface="+mn-cs"/>
                        </a:rPr>
                        <a:t>!</a:t>
                      </a:r>
                      <a:r>
                        <a:rPr kumimoji="1" lang="ja-JP" altLang="en-US" sz="1000" b="0" i="0" kern="1200" dirty="0">
                          <a:solidFill>
                            <a:schemeClr val="accent3">
                              <a:lumMod val="75000"/>
                            </a:schemeClr>
                          </a:solidFill>
                          <a:effectLst/>
                          <a:latin typeface="+mj-lt"/>
                          <a:ea typeface="+mn-ea"/>
                          <a:cs typeface="+mn-cs"/>
                        </a:rPr>
                        <a:t>　タイアップ　制作・掲載費</a:t>
                      </a:r>
                      <a:endParaRPr lang="en-US" altLang="ja-JP" sz="1000" dirty="0">
                        <a:solidFill>
                          <a:schemeClr val="accent3">
                            <a:lumMod val="75000"/>
                          </a:schemeClr>
                        </a:solidFill>
                        <a:latin typeface="+mj-lt"/>
                        <a:ea typeface="メイリオ"/>
                        <a:cs typeface="メイリオ" panose="020B0604030504040204" pitchFamily="50" charset="-128"/>
                      </a:endParaRP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23040713"/>
                  </a:ext>
                </a:extLst>
              </a:tr>
              <a:tr h="41886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メイリオ"/>
                          <a:ea typeface="メイリオ"/>
                        </a:rPr>
                        <a:t>掲載期間</a:t>
                      </a:r>
                      <a:endParaRPr kumimoji="1" lang="ja-JP" altLang="en-US" sz="1000" b="0" i="0" dirty="0">
                        <a:solidFill>
                          <a:schemeClr val="bg1"/>
                        </a:solidFill>
                        <a:latin typeface="メイリオ"/>
                        <a:ea typeface="メイリオ"/>
                        <a:cs typeface="Meiryo UI" pitchFamily="50" charset="-128"/>
                      </a:endParaRP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u="none" strike="noStrike" kern="1200" cap="none" spc="0" normalizeH="0" baseline="0" noProof="0" dirty="0">
                          <a:ln>
                            <a:noFill/>
                          </a:ln>
                          <a:solidFill>
                            <a:schemeClr val="accent3">
                              <a:lumMod val="75000"/>
                            </a:schemeClr>
                          </a:solidFill>
                          <a:effectLst/>
                          <a:uLnTx/>
                          <a:uFillTx/>
                          <a:latin typeface="メイリオ"/>
                          <a:ea typeface="メイリオ"/>
                          <a:cs typeface="+mn-cs"/>
                        </a:rPr>
                        <a:t>～１か月間</a:t>
                      </a:r>
                      <a:r>
                        <a:rPr lang="ja-JP" altLang="en-US" sz="1000" dirty="0">
                          <a:solidFill>
                            <a:schemeClr val="accent3">
                              <a:lumMod val="75000"/>
                            </a:schemeClr>
                          </a:solidFill>
                          <a:latin typeface="メイリオ"/>
                          <a:ea typeface="メイリオ"/>
                          <a:cs typeface="Meiryo UI" panose="020B0604030504040204" pitchFamily="50" charset="-128"/>
                        </a:rPr>
                        <a:t>（平日掲載開始）</a:t>
                      </a:r>
                      <a:endParaRPr lang="en-US" altLang="ja-JP" sz="1000" dirty="0">
                        <a:solidFill>
                          <a:schemeClr val="accent3">
                            <a:lumMod val="75000"/>
                          </a:schemeClr>
                        </a:solidFill>
                        <a:latin typeface="メイリオ"/>
                        <a:ea typeface="メイリオ"/>
                        <a:cs typeface="Meiryo UI" panose="020B0604030504040204" pitchFamily="50" charset="-128"/>
                      </a:endParaRPr>
                    </a:p>
                    <a:p>
                      <a:r>
                        <a:rPr lang="en-US" altLang="ja-JP" sz="1000" dirty="0">
                          <a:solidFill>
                            <a:schemeClr val="accent3">
                              <a:lumMod val="75000"/>
                            </a:schemeClr>
                          </a:solidFill>
                          <a:latin typeface="メイリオ"/>
                          <a:ea typeface="メイリオ"/>
                          <a:cs typeface="Meiryo UI" panose="020B0604030504040204" pitchFamily="50" charset="-128"/>
                        </a:rPr>
                        <a:t>※</a:t>
                      </a:r>
                      <a:r>
                        <a:rPr lang="ja-JP" altLang="en-US" sz="1000" dirty="0">
                          <a:solidFill>
                            <a:schemeClr val="accent3">
                              <a:lumMod val="75000"/>
                            </a:schemeClr>
                          </a:solidFill>
                          <a:latin typeface="メイリオ"/>
                          <a:ea typeface="メイリオ"/>
                          <a:cs typeface="Meiryo UI" panose="020B0604030504040204" pitchFamily="50" charset="-128"/>
                        </a:rPr>
                        <a:t>タイアップページは、掲載開始日の前営業日までにアップします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14630396"/>
                  </a:ext>
                </a:extLst>
              </a:tr>
              <a:tr h="58111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料金</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accent3">
                              <a:lumMod val="75000"/>
                            </a:schemeClr>
                          </a:solidFill>
                          <a:effectLst/>
                          <a:uLnTx/>
                          <a:uFillTx/>
                          <a:latin typeface="+mn-lt"/>
                          <a:ea typeface="+mn-ea"/>
                        </a:rPr>
                        <a:t>300</a:t>
                      </a:r>
                      <a:r>
                        <a:rPr kumimoji="1" lang="ja-JP" altLang="en-US" sz="1000" b="0" u="none" strike="noStrike" kern="1200" cap="none" spc="0" normalizeH="0" baseline="0" noProof="0" dirty="0">
                          <a:ln>
                            <a:noFill/>
                          </a:ln>
                          <a:solidFill>
                            <a:schemeClr val="accent3">
                              <a:lumMod val="75000"/>
                            </a:schemeClr>
                          </a:solidFill>
                          <a:effectLst/>
                          <a:uLnTx/>
                          <a:uFillTx/>
                          <a:latin typeface="+mn-lt"/>
                          <a:ea typeface="+mn-ea"/>
                        </a:rPr>
                        <a:t>万円（グロス）／ 事前見積もり：必要</a:t>
                      </a:r>
                      <a:endParaRPr kumimoji="1" lang="en-US" altLang="ja-JP" sz="1000" b="0" u="none" strike="noStrike" kern="1200" cap="none" spc="0" normalizeH="0" baseline="0" noProof="0" dirty="0">
                        <a:ln>
                          <a:noFill/>
                        </a:ln>
                        <a:solidFill>
                          <a:schemeClr val="accent3">
                            <a:lumMod val="7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rPr>
                        <a:t>※</a:t>
                      </a:r>
                      <a:r>
                        <a:rPr kumimoji="1" lang="ja-JP" altLang="en-US" sz="1000" b="0" u="none" strike="noStrike" kern="1200" cap="none" spc="0" normalizeH="0" baseline="0" noProof="0" dirty="0">
                          <a:ln>
                            <a:noFill/>
                          </a:ln>
                          <a:solidFill>
                            <a:schemeClr val="accent3">
                              <a:lumMod val="75000"/>
                            </a:schemeClr>
                          </a:solidFill>
                          <a:effectLst/>
                          <a:uLnTx/>
                          <a:uFillTx/>
                          <a:latin typeface="メイリオ"/>
                          <a:ea typeface="メイリオ"/>
                        </a:rPr>
                        <a:t>企画内容によって、別途費用が発生する場合があります</a:t>
                      </a:r>
                      <a:endPar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accent3">
                              <a:lumMod val="75000"/>
                            </a:schemeClr>
                          </a:solidFill>
                          <a:effectLst/>
                          <a:uLnTx/>
                          <a:uFillTx/>
                          <a:latin typeface="+mn-lt"/>
                          <a:ea typeface="+mn-ea"/>
                        </a:rPr>
                        <a:t>※</a:t>
                      </a:r>
                      <a:r>
                        <a:rPr kumimoji="1" lang="ja-JP" altLang="en-US" sz="1000" b="0" u="none" strike="noStrike" kern="1200" cap="none" spc="0" normalizeH="0" baseline="0" noProof="0" dirty="0">
                          <a:ln>
                            <a:noFill/>
                          </a:ln>
                          <a:solidFill>
                            <a:schemeClr val="accent3">
                              <a:lumMod val="75000"/>
                            </a:schemeClr>
                          </a:solidFill>
                          <a:effectLst/>
                          <a:uLnTx/>
                          <a:uFillTx/>
                          <a:latin typeface="+mn-lt"/>
                          <a:ea typeface="+mn-ea"/>
                        </a:rPr>
                        <a:t>掲載途中より延長する場合は別途ホスティング費を請求します。</a:t>
                      </a:r>
                      <a:r>
                        <a:rPr kumimoji="1" lang="en-US" altLang="ja-JP" sz="1000" b="0" u="none" strike="noStrike" kern="1200" cap="none" spc="0" normalizeH="0" baseline="0" noProof="0" dirty="0">
                          <a:ln>
                            <a:noFill/>
                          </a:ln>
                          <a:solidFill>
                            <a:schemeClr val="accent3">
                              <a:lumMod val="75000"/>
                            </a:schemeClr>
                          </a:solidFill>
                          <a:effectLst/>
                          <a:uLnTx/>
                          <a:uFillTx/>
                          <a:latin typeface="+mn-lt"/>
                          <a:ea typeface="+mn-ea"/>
                        </a:rPr>
                        <a:t>3000</a:t>
                      </a:r>
                      <a:r>
                        <a:rPr kumimoji="1" lang="ja-JP" altLang="en-US" sz="1000" b="0" u="none" strike="noStrike" kern="1200" cap="none" spc="0" normalizeH="0" baseline="0" noProof="0" dirty="0">
                          <a:ln>
                            <a:noFill/>
                          </a:ln>
                          <a:solidFill>
                            <a:schemeClr val="accent3">
                              <a:lumMod val="75000"/>
                            </a:schemeClr>
                          </a:solidFill>
                          <a:effectLst/>
                          <a:uLnTx/>
                          <a:uFillTx/>
                          <a:latin typeface="+mn-lt"/>
                          <a:ea typeface="+mn-ea"/>
                        </a:rPr>
                        <a:t>円</a:t>
                      </a:r>
                      <a:r>
                        <a:rPr kumimoji="1" lang="en-US" altLang="ja-JP" sz="1000" b="0" u="none" strike="noStrike" kern="1200" cap="none" spc="0" normalizeH="0" baseline="0" noProof="0" dirty="0">
                          <a:ln>
                            <a:noFill/>
                          </a:ln>
                          <a:solidFill>
                            <a:schemeClr val="accent3">
                              <a:lumMod val="75000"/>
                            </a:schemeClr>
                          </a:solidFill>
                          <a:effectLst/>
                          <a:uLnTx/>
                          <a:uFillTx/>
                          <a:latin typeface="+mn-lt"/>
                          <a:ea typeface="+mn-ea"/>
                        </a:rPr>
                        <a:t>(Net)/</a:t>
                      </a:r>
                      <a:r>
                        <a:rPr kumimoji="1" lang="ja-JP" altLang="en-US" sz="1000" b="0" u="none" strike="noStrike" kern="1200" cap="none" spc="0" normalizeH="0" baseline="0" noProof="0" dirty="0">
                          <a:ln>
                            <a:noFill/>
                          </a:ln>
                          <a:solidFill>
                            <a:schemeClr val="accent3">
                              <a:lumMod val="75000"/>
                            </a:schemeClr>
                          </a:solidFill>
                          <a:effectLst/>
                          <a:uLnTx/>
                          <a:uFillTx/>
                          <a:latin typeface="+mn-lt"/>
                          <a:ea typeface="+mn-ea"/>
                        </a:rPr>
                        <a:t>日。</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782789489"/>
                  </a:ext>
                </a:extLst>
              </a:tr>
              <a:tr h="58111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お申し込み</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期限</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00" b="0" u="none" strike="noStrike" kern="1200" cap="none" spc="0" normalizeH="0" baseline="0" noProof="0" dirty="0">
                          <a:ln>
                            <a:noFill/>
                          </a:ln>
                          <a:solidFill>
                            <a:schemeClr val="accent3">
                              <a:lumMod val="75000"/>
                            </a:schemeClr>
                          </a:solidFill>
                          <a:effectLst/>
                          <a:uLnTx/>
                          <a:uFillTx/>
                          <a:latin typeface="メイリオ"/>
                          <a:ea typeface="メイリオ"/>
                        </a:rPr>
                        <a:t>原則として、掲載開始の</a:t>
                      </a:r>
                      <a:r>
                        <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rPr>
                        <a:t>2</a:t>
                      </a:r>
                      <a:r>
                        <a:rPr kumimoji="1" lang="ja-JP" altLang="en-US" sz="1000" b="0" u="none" strike="noStrike" kern="1200" cap="none" spc="0" normalizeH="0" baseline="0" noProof="0" dirty="0">
                          <a:ln>
                            <a:noFill/>
                          </a:ln>
                          <a:solidFill>
                            <a:schemeClr val="accent3">
                              <a:lumMod val="75000"/>
                            </a:schemeClr>
                          </a:solidFill>
                          <a:effectLst/>
                          <a:uLnTx/>
                          <a:uFillTx/>
                          <a:latin typeface="メイリオ"/>
                          <a:ea typeface="メイリオ"/>
                        </a:rPr>
                        <a:t>か月前までにお申し込みください</a:t>
                      </a:r>
                      <a:endPar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rPr>
                        <a:t>※</a:t>
                      </a:r>
                      <a:r>
                        <a:rPr kumimoji="1" lang="ja-JP" altLang="en-US" sz="1000" b="0" u="none" strike="noStrike" kern="1200" cap="none" spc="0" normalizeH="0" baseline="0" noProof="0" dirty="0">
                          <a:ln>
                            <a:noFill/>
                          </a:ln>
                          <a:solidFill>
                            <a:schemeClr val="accent3">
                              <a:lumMod val="75000"/>
                            </a:schemeClr>
                          </a:solidFill>
                          <a:effectLst/>
                          <a:uLnTx/>
                          <a:uFillTx/>
                          <a:latin typeface="メイリオ"/>
                          <a:ea typeface="メイリオ"/>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rPr>
                        <a:t>※</a:t>
                      </a:r>
                      <a:r>
                        <a:rPr kumimoji="1" lang="ja-JP" altLang="en-US" sz="1000" b="0" u="none" strike="noStrike" kern="1200" cap="none" spc="0" normalizeH="0" baseline="0" noProof="0" dirty="0">
                          <a:ln>
                            <a:noFill/>
                          </a:ln>
                          <a:solidFill>
                            <a:schemeClr val="accent3">
                              <a:lumMod val="75000"/>
                            </a:schemeClr>
                          </a:solidFill>
                          <a:effectLst/>
                          <a:uLnTx/>
                          <a:uFillTx/>
                          <a:latin typeface="メイリオ"/>
                          <a:ea typeface="メイリオ"/>
                        </a:rPr>
                        <a:t>お申し込み時に掲載期間が未決定の場合は、別途、掲載開始日の</a:t>
                      </a:r>
                      <a:r>
                        <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rPr>
                        <a:t>5</a:t>
                      </a:r>
                      <a:r>
                        <a:rPr kumimoji="1" lang="ja-JP" altLang="en-US" sz="1000" b="0" u="none" strike="noStrike" kern="1200" cap="none" spc="0" normalizeH="0" baseline="0" noProof="0" dirty="0">
                          <a:ln>
                            <a:noFill/>
                          </a:ln>
                          <a:solidFill>
                            <a:schemeClr val="accent3">
                              <a:lumMod val="75000"/>
                            </a:schemeClr>
                          </a:solidFill>
                          <a:effectLst/>
                          <a:uLnTx/>
                          <a:uFillTx/>
                          <a:latin typeface="メイリオ"/>
                          <a:ea typeface="メイリオ"/>
                        </a:rPr>
                        <a:t>営業日前までに掲載期間のご連絡をメールでいただきます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614065169"/>
                  </a:ext>
                </a:extLst>
              </a:tr>
              <a:tr h="25660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メイリオ"/>
                        <a:ea typeface="メイリオ"/>
                        <a:cs typeface="Meiryo UI" pitchFamily="50" charset="-128"/>
                      </a:endParaRP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accent3">
                              <a:lumMod val="75000"/>
                            </a:schemeClr>
                          </a:solidFill>
                          <a:latin typeface="メイリオ"/>
                          <a:ea typeface="メイリオ"/>
                          <a:cs typeface="Meiryo UI" panose="020B0604030504040204" pitchFamily="50" charset="-128"/>
                        </a:rPr>
                        <a:t>2023</a:t>
                      </a:r>
                      <a:r>
                        <a:rPr lang="ja-JP" altLang="en-US" sz="1000" dirty="0">
                          <a:solidFill>
                            <a:schemeClr val="accent3">
                              <a:lumMod val="75000"/>
                            </a:schemeClr>
                          </a:solidFill>
                          <a:latin typeface="メイリオ"/>
                          <a:ea typeface="メイリオ"/>
                          <a:cs typeface="Meiryo UI" panose="020B0604030504040204" pitchFamily="50" charset="-128"/>
                        </a:rPr>
                        <a:t>年</a:t>
                      </a:r>
                      <a:r>
                        <a:rPr lang="en-US" altLang="ja-JP" sz="1000" dirty="0">
                          <a:solidFill>
                            <a:schemeClr val="accent3">
                              <a:lumMod val="75000"/>
                            </a:schemeClr>
                          </a:solidFill>
                          <a:latin typeface="メイリオ"/>
                          <a:ea typeface="メイリオ"/>
                          <a:cs typeface="Meiryo UI" panose="020B0604030504040204" pitchFamily="50" charset="-128"/>
                        </a:rPr>
                        <a:t>9</a:t>
                      </a:r>
                      <a:r>
                        <a:rPr lang="ja-JP" altLang="en-US" sz="1000" dirty="0">
                          <a:solidFill>
                            <a:schemeClr val="accent3">
                              <a:lumMod val="75000"/>
                            </a:schemeClr>
                          </a:solidFill>
                          <a:latin typeface="メイリオ"/>
                          <a:ea typeface="メイリオ"/>
                          <a:cs typeface="Meiryo UI" panose="020B0604030504040204" pitchFamily="50" charset="-128"/>
                        </a:rPr>
                        <a:t>月</a:t>
                      </a:r>
                      <a:r>
                        <a:rPr lang="en-US" altLang="ja-JP" sz="1000" dirty="0">
                          <a:solidFill>
                            <a:schemeClr val="accent3">
                              <a:lumMod val="75000"/>
                            </a:schemeClr>
                          </a:solidFill>
                          <a:latin typeface="メイリオ"/>
                          <a:ea typeface="メイリオ"/>
                          <a:cs typeface="Meiryo UI" panose="020B0604030504040204" pitchFamily="50" charset="-128"/>
                        </a:rPr>
                        <a:t>30</a:t>
                      </a:r>
                      <a:r>
                        <a:rPr lang="ja-JP" altLang="en-US" sz="1000" dirty="0">
                          <a:solidFill>
                            <a:schemeClr val="accent3">
                              <a:lumMod val="75000"/>
                            </a:schemeClr>
                          </a:solidFill>
                          <a:latin typeface="メイリオ"/>
                          <a:ea typeface="メイリオ"/>
                          <a:cs typeface="Meiryo UI" panose="020B0604030504040204" pitchFamily="50" charset="-128"/>
                        </a:rPr>
                        <a:t>日</a:t>
                      </a:r>
                      <a:r>
                        <a:rPr lang="en-US" altLang="ja-JP" sz="1000" dirty="0">
                          <a:solidFill>
                            <a:schemeClr val="accent3">
                              <a:lumMod val="75000"/>
                            </a:schemeClr>
                          </a:solidFill>
                          <a:latin typeface="メイリオ"/>
                          <a:ea typeface="メイリオ"/>
                          <a:cs typeface="Meiryo UI" panose="020B0604030504040204" pitchFamily="50" charset="-128"/>
                        </a:rPr>
                        <a:t>(</a:t>
                      </a:r>
                      <a:r>
                        <a:rPr lang="ja-JP" altLang="en-US" sz="1000" dirty="0">
                          <a:solidFill>
                            <a:schemeClr val="accent3">
                              <a:lumMod val="75000"/>
                            </a:schemeClr>
                          </a:solidFill>
                          <a:latin typeface="メイリオ"/>
                          <a:ea typeface="メイリオ"/>
                          <a:cs typeface="Meiryo UI" panose="020B0604030504040204" pitchFamily="50" charset="-128"/>
                        </a:rPr>
                        <a:t>土</a:t>
                      </a:r>
                      <a:r>
                        <a:rPr lang="en-US" altLang="ja-JP" sz="1000" dirty="0">
                          <a:solidFill>
                            <a:schemeClr val="accent3">
                              <a:lumMod val="75000"/>
                            </a:schemeClr>
                          </a:solidFill>
                          <a:latin typeface="メイリオ"/>
                          <a:ea typeface="メイリオ"/>
                          <a:cs typeface="Meiryo UI" panose="020B0604030504040204" pitchFamily="50" charset="-128"/>
                        </a:rPr>
                        <a:t>)</a:t>
                      </a:r>
                      <a:r>
                        <a:rPr lang="ja-JP" altLang="en-US" sz="1000" dirty="0">
                          <a:solidFill>
                            <a:schemeClr val="accent3">
                              <a:lumMod val="75000"/>
                            </a:schemeClr>
                          </a:solidFill>
                          <a:latin typeface="メイリオ"/>
                          <a:ea typeface="メイリオ"/>
                          <a:cs typeface="Meiryo UI" panose="020B0604030504040204" pitchFamily="50" charset="-128"/>
                        </a:rPr>
                        <a:t>掲載終了分</a:t>
                      </a:r>
                      <a:endParaRPr lang="ja-JP" altLang="en-US" sz="1000" dirty="0">
                        <a:solidFill>
                          <a:schemeClr val="accent3">
                            <a:lumMod val="75000"/>
                          </a:schemeClr>
                        </a:solidFill>
                        <a:latin typeface="メイリオ"/>
                        <a:ea typeface="メイリオ"/>
                        <a:cs typeface="Verdana" pitchFamily="34" charset="0"/>
                      </a:endParaRP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69102990"/>
                  </a:ext>
                </a:extLst>
              </a:tr>
              <a:tr h="51328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レポート項目</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accent3">
                              <a:lumMod val="75000"/>
                            </a:schemeClr>
                          </a:solidFill>
                          <a:latin typeface="+mn-lt"/>
                          <a:ea typeface="+mn-ea"/>
                          <a:cs typeface="Verdana"/>
                        </a:rPr>
                        <a:t>PV</a:t>
                      </a:r>
                      <a:r>
                        <a:rPr lang="ja-JP" altLang="en-US" sz="1000" dirty="0">
                          <a:solidFill>
                            <a:schemeClr val="accent3">
                              <a:lumMod val="75000"/>
                            </a:schemeClr>
                          </a:solidFill>
                          <a:latin typeface="+mn-lt"/>
                          <a:ea typeface="+mn-ea"/>
                          <a:cs typeface="Verdana"/>
                        </a:rPr>
                        <a:t>・</a:t>
                      </a:r>
                      <a:r>
                        <a:rPr lang="en-US" altLang="ja-JP" sz="1000" dirty="0">
                          <a:solidFill>
                            <a:schemeClr val="accent3">
                              <a:lumMod val="75000"/>
                            </a:schemeClr>
                          </a:solidFill>
                          <a:latin typeface="+mn-lt"/>
                          <a:ea typeface="+mn-ea"/>
                          <a:cs typeface="Verdana"/>
                        </a:rPr>
                        <a:t>UB</a:t>
                      </a:r>
                      <a:r>
                        <a:rPr lang="ja-JP" altLang="en-US" sz="1000" dirty="0">
                          <a:solidFill>
                            <a:schemeClr val="accent3">
                              <a:lumMod val="75000"/>
                            </a:schemeClr>
                          </a:solidFill>
                          <a:latin typeface="+mn-lt"/>
                          <a:ea typeface="+mn-ea"/>
                          <a:cs typeface="Verdana"/>
                        </a:rPr>
                        <a:t>・ページ内リンクのクリック数など</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accent3">
                              <a:lumMod val="75000"/>
                            </a:schemeClr>
                          </a:solidFill>
                          <a:latin typeface="+mn-lt"/>
                          <a:ea typeface="+mn-ea"/>
                          <a:cs typeface="Verdana"/>
                        </a:rPr>
                        <a:t>※</a:t>
                      </a:r>
                      <a:r>
                        <a:rPr lang="ja-JP" altLang="en-US" sz="1000" dirty="0">
                          <a:solidFill>
                            <a:schemeClr val="accent3">
                              <a:lumMod val="75000"/>
                            </a:schemeClr>
                          </a:solidFill>
                          <a:latin typeface="+mn-lt"/>
                          <a:ea typeface="+mn-ea"/>
                          <a:cs typeface="Verdana"/>
                        </a:rPr>
                        <a:t>掲載終了から</a:t>
                      </a:r>
                      <a:r>
                        <a:rPr lang="en-US" altLang="ja-JP" sz="1000" dirty="0">
                          <a:solidFill>
                            <a:schemeClr val="accent3">
                              <a:lumMod val="75000"/>
                            </a:schemeClr>
                          </a:solidFill>
                          <a:latin typeface="+mn-lt"/>
                          <a:ea typeface="+mn-ea"/>
                          <a:cs typeface="Verdana"/>
                        </a:rPr>
                        <a:t>2</a:t>
                      </a:r>
                      <a:r>
                        <a:rPr lang="ja-JP" altLang="en-US" sz="1000" dirty="0">
                          <a:solidFill>
                            <a:schemeClr val="accent3">
                              <a:lumMod val="75000"/>
                            </a:schemeClr>
                          </a:solidFill>
                          <a:latin typeface="+mn-lt"/>
                          <a:ea typeface="+mn-ea"/>
                          <a:cs typeface="Verdana"/>
                        </a:rPr>
                        <a:t>週間程度でご提出いたします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247624747"/>
                  </a:ext>
                </a:extLst>
              </a:tr>
              <a:tr h="25660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備考</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err="1">
                          <a:solidFill>
                            <a:schemeClr val="accent3">
                              <a:lumMod val="75000"/>
                            </a:schemeClr>
                          </a:solidFill>
                          <a:latin typeface="+mn-lt"/>
                          <a:ea typeface="+mn-ea"/>
                          <a:cs typeface="Verdana"/>
                        </a:rPr>
                        <a:t>carview</a:t>
                      </a:r>
                      <a:r>
                        <a:rPr lang="en-US" altLang="ja-JP" sz="1000" dirty="0">
                          <a:solidFill>
                            <a:schemeClr val="accent3">
                              <a:lumMod val="75000"/>
                            </a:schemeClr>
                          </a:solidFill>
                          <a:latin typeface="+mn-lt"/>
                          <a:ea typeface="+mn-ea"/>
                          <a:cs typeface="Verdana"/>
                        </a:rPr>
                        <a:t>! </a:t>
                      </a:r>
                      <a:r>
                        <a:rPr lang="ja-JP" altLang="en-US" sz="1000" dirty="0">
                          <a:solidFill>
                            <a:schemeClr val="accent3">
                              <a:lumMod val="75000"/>
                            </a:schemeClr>
                          </a:solidFill>
                          <a:latin typeface="+mn-lt"/>
                          <a:ea typeface="+mn-ea"/>
                          <a:cs typeface="Verdana"/>
                        </a:rPr>
                        <a:t>の編成方針と合致しないものについてはお断りさせていただく場合があります。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175428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ホームベース 22">
            <a:extLst>
              <a:ext uri="{FF2B5EF4-FFF2-40B4-BE49-F238E27FC236}">
                <a16:creationId xmlns:a16="http://schemas.microsoft.com/office/drawing/2014/main" id="{7DA4CFC8-1AB8-2528-5114-911A15D81683}"/>
              </a:ext>
            </a:extLst>
          </p:cNvPr>
          <p:cNvSpPr/>
          <p:nvPr/>
        </p:nvSpPr>
        <p:spPr>
          <a:xfrm>
            <a:off x="9472321" y="1384955"/>
            <a:ext cx="2134660"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実施フロー</a:t>
            </a:r>
          </a:p>
        </p:txBody>
      </p:sp>
      <p:sp>
        <p:nvSpPr>
          <p:cNvPr id="8" name="ホームベース 22">
            <a:extLst>
              <a:ext uri="{FF2B5EF4-FFF2-40B4-BE49-F238E27FC236}">
                <a16:creationId xmlns:a16="http://schemas.microsoft.com/office/drawing/2014/main" id="{281A1451-9B05-E524-43BA-CB566D0E6F41}"/>
              </a:ext>
            </a:extLst>
          </p:cNvPr>
          <p:cNvSpPr/>
          <p:nvPr/>
        </p:nvSpPr>
        <p:spPr>
          <a:xfrm>
            <a:off x="7762054" y="1395115"/>
            <a:ext cx="2134660" cy="756000"/>
          </a:xfrm>
          <a:prstGeom prst="homePlate">
            <a:avLst/>
          </a:prstGeom>
          <a:solidFill>
            <a:schemeClr val="accent2">
              <a:lumMod val="75000"/>
            </a:schemeClr>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9" name="ホームベース 23">
            <a:extLst>
              <a:ext uri="{FF2B5EF4-FFF2-40B4-BE49-F238E27FC236}">
                <a16:creationId xmlns:a16="http://schemas.microsoft.com/office/drawing/2014/main" id="{98E23F60-2E8D-BDC7-BDE6-617EB011650F}"/>
              </a:ext>
            </a:extLst>
          </p:cNvPr>
          <p:cNvSpPr/>
          <p:nvPr/>
        </p:nvSpPr>
        <p:spPr>
          <a:xfrm>
            <a:off x="6026462" y="1395115"/>
            <a:ext cx="2134660" cy="756000"/>
          </a:xfrm>
          <a:prstGeom prst="homePlate">
            <a:avLst/>
          </a:prstGeom>
          <a:solidFill>
            <a:schemeClr val="accent2">
              <a:lumMod val="90000"/>
            </a:schemeClr>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0" name="ホームベース 25">
            <a:extLst>
              <a:ext uri="{FF2B5EF4-FFF2-40B4-BE49-F238E27FC236}">
                <a16:creationId xmlns:a16="http://schemas.microsoft.com/office/drawing/2014/main" id="{6B4DB4FA-DDC8-AE86-8263-9FB8C54CC2B7}"/>
              </a:ext>
            </a:extLst>
          </p:cNvPr>
          <p:cNvSpPr/>
          <p:nvPr/>
        </p:nvSpPr>
        <p:spPr>
          <a:xfrm>
            <a:off x="4290871" y="1395115"/>
            <a:ext cx="2134660" cy="756000"/>
          </a:xfrm>
          <a:prstGeom prst="homePlate">
            <a:avLst/>
          </a:prstGeom>
          <a:solidFill>
            <a:schemeClr val="bg2">
              <a:lumMod val="25000"/>
            </a:schemeClr>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1" name="円/楕円 26">
            <a:extLst>
              <a:ext uri="{FF2B5EF4-FFF2-40B4-BE49-F238E27FC236}">
                <a16:creationId xmlns:a16="http://schemas.microsoft.com/office/drawing/2014/main" id="{65D821BA-CF26-0815-5392-63E89E96180A}"/>
              </a:ext>
            </a:extLst>
          </p:cNvPr>
          <p:cNvSpPr>
            <a:spLocks noChangeAspect="1"/>
          </p:cNvSpPr>
          <p:nvPr/>
        </p:nvSpPr>
        <p:spPr>
          <a:xfrm>
            <a:off x="4571874" y="1089025"/>
            <a:ext cx="432000" cy="432000"/>
          </a:xfrm>
          <a:prstGeom prst="ellipse">
            <a:avLst/>
          </a:prstGeom>
          <a:solidFill>
            <a:schemeClr val="bg2">
              <a:lumMod val="25000"/>
            </a:scheme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2" name="ホームベース 27">
            <a:extLst>
              <a:ext uri="{FF2B5EF4-FFF2-40B4-BE49-F238E27FC236}">
                <a16:creationId xmlns:a16="http://schemas.microsoft.com/office/drawing/2014/main" id="{6AE5AC72-E03D-8BB0-60DA-41EF27333136}"/>
              </a:ext>
            </a:extLst>
          </p:cNvPr>
          <p:cNvSpPr/>
          <p:nvPr/>
        </p:nvSpPr>
        <p:spPr>
          <a:xfrm>
            <a:off x="2555280" y="1395115"/>
            <a:ext cx="213466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3" name="円/楕円 28">
            <a:extLst>
              <a:ext uri="{FF2B5EF4-FFF2-40B4-BE49-F238E27FC236}">
                <a16:creationId xmlns:a16="http://schemas.microsoft.com/office/drawing/2014/main" id="{6418F3B2-D0C9-22F1-41D8-60A59A5A8F96}"/>
              </a:ext>
            </a:extLst>
          </p:cNvPr>
          <p:cNvSpPr>
            <a:spLocks noChangeAspect="1"/>
          </p:cNvSpPr>
          <p:nvPr/>
        </p:nvSpPr>
        <p:spPr>
          <a:xfrm>
            <a:off x="2799003" y="1089025"/>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4" name="ホームベース 29">
            <a:extLst>
              <a:ext uri="{FF2B5EF4-FFF2-40B4-BE49-F238E27FC236}">
                <a16:creationId xmlns:a16="http://schemas.microsoft.com/office/drawing/2014/main" id="{D0A66BE6-8B4B-F0F9-02B8-B723ED62B0B2}"/>
              </a:ext>
            </a:extLst>
          </p:cNvPr>
          <p:cNvSpPr/>
          <p:nvPr/>
        </p:nvSpPr>
        <p:spPr>
          <a:xfrm>
            <a:off x="819689" y="1395115"/>
            <a:ext cx="213466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15" name="円/楕円 30">
            <a:extLst>
              <a:ext uri="{FF2B5EF4-FFF2-40B4-BE49-F238E27FC236}">
                <a16:creationId xmlns:a16="http://schemas.microsoft.com/office/drawing/2014/main" id="{FA4B4420-879D-BDC0-46DB-7DD688B48774}"/>
              </a:ext>
            </a:extLst>
          </p:cNvPr>
          <p:cNvSpPr>
            <a:spLocks noChangeAspect="1"/>
          </p:cNvSpPr>
          <p:nvPr/>
        </p:nvSpPr>
        <p:spPr>
          <a:xfrm>
            <a:off x="954166" y="1089025"/>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1</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8" name="円/楕円 40">
            <a:extLst>
              <a:ext uri="{FF2B5EF4-FFF2-40B4-BE49-F238E27FC236}">
                <a16:creationId xmlns:a16="http://schemas.microsoft.com/office/drawing/2014/main" id="{3DC8B879-84E1-138E-4862-7739BB054796}"/>
              </a:ext>
            </a:extLst>
          </p:cNvPr>
          <p:cNvSpPr>
            <a:spLocks noChangeAspect="1"/>
          </p:cNvSpPr>
          <p:nvPr/>
        </p:nvSpPr>
        <p:spPr>
          <a:xfrm>
            <a:off x="6340381" y="1089025"/>
            <a:ext cx="432000" cy="432000"/>
          </a:xfrm>
          <a:prstGeom prst="ellipse">
            <a:avLst/>
          </a:prstGeom>
          <a:solidFill>
            <a:schemeClr val="accent2">
              <a:lumMod val="90000"/>
            </a:scheme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4</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57" name="テキスト ボックス 56">
            <a:extLst>
              <a:ext uri="{FF2B5EF4-FFF2-40B4-BE49-F238E27FC236}">
                <a16:creationId xmlns:a16="http://schemas.microsoft.com/office/drawing/2014/main" id="{0D8419F6-BD2B-0477-8206-4C9238DAA53E}"/>
              </a:ext>
            </a:extLst>
          </p:cNvPr>
          <p:cNvSpPr txBox="1"/>
          <p:nvPr/>
        </p:nvSpPr>
        <p:spPr>
          <a:xfrm>
            <a:off x="728178" y="1516928"/>
            <a:ext cx="2310844" cy="523220"/>
          </a:xfrm>
          <a:prstGeom prst="rect">
            <a:avLst/>
          </a:prstGeom>
          <a:noFill/>
        </p:spPr>
        <p:txBody>
          <a:bodyPr wrap="square" rtlCol="0">
            <a:spAutoFit/>
          </a:bodyPr>
          <a:lstStyle/>
          <a:p>
            <a:pPr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お申し込み</a:t>
            </a:r>
          </a:p>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オリエンテーション</a:t>
            </a:r>
          </a:p>
        </p:txBody>
      </p:sp>
      <p:sp>
        <p:nvSpPr>
          <p:cNvPr id="58" name="正方形/長方形 57">
            <a:extLst>
              <a:ext uri="{FF2B5EF4-FFF2-40B4-BE49-F238E27FC236}">
                <a16:creationId xmlns:a16="http://schemas.microsoft.com/office/drawing/2014/main" id="{19E3EB90-24C8-855C-99FD-67343EF3B12C}"/>
              </a:ext>
            </a:extLst>
          </p:cNvPr>
          <p:cNvSpPr/>
          <p:nvPr/>
        </p:nvSpPr>
        <p:spPr>
          <a:xfrm>
            <a:off x="2826034" y="1659216"/>
            <a:ext cx="1614331"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企画案</a:t>
            </a:r>
          </a:p>
        </p:txBody>
      </p:sp>
      <p:sp>
        <p:nvSpPr>
          <p:cNvPr id="59" name="正方形/長方形 58">
            <a:extLst>
              <a:ext uri="{FF2B5EF4-FFF2-40B4-BE49-F238E27FC236}">
                <a16:creationId xmlns:a16="http://schemas.microsoft.com/office/drawing/2014/main" id="{0194D53F-07EB-3E29-7589-C1ADB7980652}"/>
              </a:ext>
            </a:extLst>
          </p:cNvPr>
          <p:cNvSpPr/>
          <p:nvPr/>
        </p:nvSpPr>
        <p:spPr>
          <a:xfrm>
            <a:off x="4604989" y="1654694"/>
            <a:ext cx="1346549"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構成案</a:t>
            </a:r>
            <a:endParaRPr kumimoji="0" lang="en-US" altLang="ja-JP" sz="1400" b="1" kern="0" dirty="0">
              <a:solidFill>
                <a:schemeClr val="bg1"/>
              </a:solidFill>
              <a:latin typeface="メイリオ" panose="020B0604030504040204" pitchFamily="50" charset="-128"/>
              <a:ea typeface="メイリオ" panose="020B0604030504040204" pitchFamily="50" charset="-128"/>
            </a:endParaRPr>
          </a:p>
        </p:txBody>
      </p:sp>
      <p:sp>
        <p:nvSpPr>
          <p:cNvPr id="60" name="正方形/長方形 59">
            <a:extLst>
              <a:ext uri="{FF2B5EF4-FFF2-40B4-BE49-F238E27FC236}">
                <a16:creationId xmlns:a16="http://schemas.microsoft.com/office/drawing/2014/main" id="{F9A87CCF-C4C4-8870-C2B0-D8ADAAB72F2C}"/>
              </a:ext>
            </a:extLst>
          </p:cNvPr>
          <p:cNvSpPr/>
          <p:nvPr/>
        </p:nvSpPr>
        <p:spPr>
          <a:xfrm>
            <a:off x="6490161" y="1647582"/>
            <a:ext cx="1346550"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テストアップ</a:t>
            </a:r>
          </a:p>
        </p:txBody>
      </p:sp>
      <p:sp>
        <p:nvSpPr>
          <p:cNvPr id="61" name="正方形/長方形 60">
            <a:extLst>
              <a:ext uri="{FF2B5EF4-FFF2-40B4-BE49-F238E27FC236}">
                <a16:creationId xmlns:a16="http://schemas.microsoft.com/office/drawing/2014/main" id="{9A61C91E-41FA-ECD4-2758-AEB070E9B7FC}"/>
              </a:ext>
            </a:extLst>
          </p:cNvPr>
          <p:cNvSpPr/>
          <p:nvPr/>
        </p:nvSpPr>
        <p:spPr>
          <a:xfrm>
            <a:off x="7974739" y="1633371"/>
            <a:ext cx="1688271"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公開準備</a:t>
            </a:r>
          </a:p>
        </p:txBody>
      </p:sp>
      <p:sp>
        <p:nvSpPr>
          <p:cNvPr id="62" name="正方形/長方形 61">
            <a:extLst>
              <a:ext uri="{FF2B5EF4-FFF2-40B4-BE49-F238E27FC236}">
                <a16:creationId xmlns:a16="http://schemas.microsoft.com/office/drawing/2014/main" id="{33547968-EC6D-09A5-B7F4-E43D5C96D93E}"/>
              </a:ext>
            </a:extLst>
          </p:cNvPr>
          <p:cNvSpPr/>
          <p:nvPr/>
        </p:nvSpPr>
        <p:spPr>
          <a:xfrm>
            <a:off x="9899290" y="1639524"/>
            <a:ext cx="1346549"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掲載開始</a:t>
            </a:r>
          </a:p>
        </p:txBody>
      </p:sp>
      <p:sp>
        <p:nvSpPr>
          <p:cNvPr id="63" name="円/楕円 40">
            <a:extLst>
              <a:ext uri="{FF2B5EF4-FFF2-40B4-BE49-F238E27FC236}">
                <a16:creationId xmlns:a16="http://schemas.microsoft.com/office/drawing/2014/main" id="{3E08CE0F-49A9-7912-CB30-6C54FBD70112}"/>
              </a:ext>
            </a:extLst>
          </p:cNvPr>
          <p:cNvSpPr>
            <a:spLocks noChangeAspect="1"/>
          </p:cNvSpPr>
          <p:nvPr/>
        </p:nvSpPr>
        <p:spPr>
          <a:xfrm>
            <a:off x="8030327" y="1089025"/>
            <a:ext cx="432000" cy="432000"/>
          </a:xfrm>
          <a:prstGeom prst="ellipse">
            <a:avLst/>
          </a:prstGeom>
          <a:solidFill>
            <a:schemeClr val="accent2">
              <a:lumMod val="75000"/>
            </a:scheme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5</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64" name="テキスト ボックス 63">
            <a:extLst>
              <a:ext uri="{FF2B5EF4-FFF2-40B4-BE49-F238E27FC236}">
                <a16:creationId xmlns:a16="http://schemas.microsoft.com/office/drawing/2014/main" id="{C8AE4D27-3705-60EB-1681-697CE8336981}"/>
              </a:ext>
            </a:extLst>
          </p:cNvPr>
          <p:cNvSpPr txBox="1"/>
          <p:nvPr/>
        </p:nvSpPr>
        <p:spPr>
          <a:xfrm>
            <a:off x="1221619" y="2401403"/>
            <a:ext cx="9786081" cy="3613040"/>
          </a:xfrm>
          <a:prstGeom prst="rect">
            <a:avLst/>
          </a:prstGeom>
          <a:noFill/>
        </p:spPr>
        <p:txBody>
          <a:bodyPr wrap="square" anchor="t">
            <a:spAutoFit/>
          </a:bodyPr>
          <a:lstStyle/>
          <a:p>
            <a:pPr>
              <a:defRPr/>
            </a:pP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rPr>
              <a:t>❶</a:t>
            </a:r>
            <a:r>
              <a:rPr kumimoji="0" lang="ja-JP" altLang="en-US" sz="600" b="1"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rPr>
              <a:t>オリエンテーション実施</a:t>
            </a:r>
            <a:endParaRPr kumimoji="0" lang="en-US" altLang="ja-JP" sz="1600" b="1" kern="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事前にヒアリングシートを記入いただいた上で</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オリエンテーションを実施。</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ターゲットや訴求ポイントなど企画目的を明確に</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します。</a:t>
            </a: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制作・掲載内容が固まり次第、代理店様より、所定の手続きにて正式にお申し込みいただきます。</a:t>
            </a:r>
          </a:p>
          <a:p>
            <a:pPr lvl="0">
              <a:defRPr/>
            </a:pPr>
            <a:endPar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rPr>
              <a:t>❷</a:t>
            </a:r>
            <a:r>
              <a:rPr kumimoji="0" lang="ja-JP" altLang="en-US" sz="600" b="1"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rPr>
              <a:t>企画案のご提出</a:t>
            </a:r>
            <a:r>
              <a:rPr kumimoji="0" lang="en-US" altLang="ja-JP" sz="1600" b="1"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rPr>
              <a:t>ご確認</a:t>
            </a:r>
            <a:endParaRPr kumimoji="0" lang="en-US" altLang="ja-JP" sz="1600" b="1"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　　①をもとに企画案をご提出し、広告主様と協議の上、企画の方向性を確定させます。</a:t>
            </a:r>
          </a:p>
          <a:p>
            <a:pPr lvl="0">
              <a:defRPr/>
            </a:pPr>
            <a:endPar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ja-JP" altLang="en-US" sz="1600" b="1" kern="0" dirty="0">
                <a:solidFill>
                  <a:schemeClr val="tx1">
                    <a:lumMod val="65000"/>
                    <a:lumOff val="35000"/>
                  </a:schemeClr>
                </a:solidFill>
                <a:latin typeface="メイリオ"/>
                <a:ea typeface="メイリオ"/>
              </a:rPr>
              <a:t>❸ </a:t>
            </a: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rPr>
              <a:t>構成案のご提出</a:t>
            </a:r>
            <a:r>
              <a:rPr kumimoji="0" lang="en-US" altLang="ja-JP" sz="1600" b="1"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rPr>
              <a:t>ご確認</a:t>
            </a:r>
            <a:endParaRPr kumimoji="0" lang="en-US" altLang="ja-JP" sz="1600" b="1"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　　②で確定した方向性にしたがって、コンテンツ概要とページ体裁をご提出し、全体構成を確定させます。</a:t>
            </a:r>
          </a:p>
          <a:p>
            <a:pPr lvl="0">
              <a:defRPr/>
            </a:pPr>
            <a:endParaRPr kumimoji="0" lang="en-US" altLang="ja-JP" sz="1100" b="1" kern="0" dirty="0">
              <a:solidFill>
                <a:schemeClr val="tx1">
                  <a:lumMod val="65000"/>
                  <a:lumOff val="35000"/>
                </a:schemeClr>
              </a:solidFill>
              <a:latin typeface="メイリオ"/>
              <a:ea typeface="メイリオ"/>
            </a:endParaRPr>
          </a:p>
          <a:p>
            <a:pPr lvl="0">
              <a:defRPr/>
            </a:pPr>
            <a:r>
              <a:rPr kumimoji="0" lang="ja-JP" altLang="en-US" sz="1600" b="1" kern="0" dirty="0">
                <a:solidFill>
                  <a:schemeClr val="tx1">
                    <a:lumMod val="65000"/>
                    <a:lumOff val="35000"/>
                  </a:schemeClr>
                </a:solidFill>
                <a:latin typeface="メイリオ"/>
                <a:ea typeface="メイリオ"/>
              </a:rPr>
              <a:t>❹</a:t>
            </a:r>
            <a:r>
              <a:rPr kumimoji="0" lang="ja-JP" altLang="en-US" sz="600" b="1" kern="0" dirty="0">
                <a:solidFill>
                  <a:schemeClr val="tx1">
                    <a:lumMod val="65000"/>
                    <a:lumOff val="35000"/>
                  </a:schemeClr>
                </a:solidFill>
                <a:latin typeface="メイリオ"/>
                <a:ea typeface="メイリオ"/>
              </a:rPr>
              <a:t>　</a:t>
            </a:r>
            <a:r>
              <a:rPr kumimoji="0" lang="ja-JP" altLang="en-US" sz="1600" b="1" kern="0" dirty="0">
                <a:solidFill>
                  <a:schemeClr val="tx1">
                    <a:lumMod val="65000"/>
                    <a:lumOff val="35000"/>
                  </a:schemeClr>
                </a:solidFill>
                <a:latin typeface="メイリオ"/>
                <a:ea typeface="メイリオ"/>
              </a:rPr>
              <a:t>校正のご提出</a:t>
            </a:r>
            <a:r>
              <a:rPr kumimoji="0" lang="en-US" altLang="ja-JP" sz="1600" b="1" kern="0" dirty="0">
                <a:solidFill>
                  <a:schemeClr val="tx1">
                    <a:lumMod val="65000"/>
                    <a:lumOff val="35000"/>
                  </a:schemeClr>
                </a:solidFill>
                <a:latin typeface="メイリオ"/>
                <a:ea typeface="メイリオ"/>
              </a:rPr>
              <a:t>/</a:t>
            </a:r>
            <a:r>
              <a:rPr kumimoji="0" lang="ja-JP" altLang="en-US" sz="1600" b="1" kern="0" dirty="0">
                <a:solidFill>
                  <a:schemeClr val="tx1">
                    <a:lumMod val="65000"/>
                    <a:lumOff val="35000"/>
                  </a:schemeClr>
                </a:solidFill>
                <a:latin typeface="メイリオ"/>
                <a:ea typeface="メイリオ"/>
              </a:rPr>
              <a:t>ご確認</a:t>
            </a:r>
            <a:endParaRPr kumimoji="0" lang="en-US" altLang="ja-JP" sz="1600" b="1" kern="0" dirty="0">
              <a:solidFill>
                <a:schemeClr val="tx1">
                  <a:lumMod val="65000"/>
                  <a:lumOff val="35000"/>
                </a:schemeClr>
              </a:solidFill>
              <a:latin typeface="メイリオ"/>
              <a:ea typeface="メイリオ"/>
            </a:endParaRPr>
          </a:p>
          <a:p>
            <a:pPr lvl="0">
              <a:defRPr/>
            </a:pP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　　デザイン・原稿の作成を行います。広告主様に確認いただき、適宜修正を加えながら確定させます。</a:t>
            </a:r>
            <a:endPar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ご確認は初校、再校の</a:t>
            </a:r>
            <a:r>
              <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rPr>
              <a:t>2</a:t>
            </a: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回までとなります</a:t>
            </a:r>
            <a:endPar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再校の段階では初校でのご指摘事項の反映確認のみとなります。</a:t>
            </a:r>
            <a:endPar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endPar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600" b="1" kern="0" dirty="0">
                <a:solidFill>
                  <a:schemeClr val="tx1">
                    <a:lumMod val="65000"/>
                    <a:lumOff val="35000"/>
                  </a:schemeClr>
                </a:solidFill>
                <a:latin typeface="メイリオ"/>
                <a:ea typeface="メイリオ"/>
              </a:rPr>
              <a:t>❺</a:t>
            </a:r>
            <a:r>
              <a:rPr kumimoji="0" lang="ja-JP" altLang="en-US" sz="600" b="1" kern="0" dirty="0">
                <a:solidFill>
                  <a:schemeClr val="tx1">
                    <a:lumMod val="65000"/>
                    <a:lumOff val="35000"/>
                  </a:schemeClr>
                </a:solidFill>
                <a:latin typeface="メイリオ"/>
                <a:ea typeface="メイリオ"/>
              </a:rPr>
              <a:t>　</a:t>
            </a:r>
            <a:r>
              <a:rPr kumimoji="0" lang="ja-JP" altLang="en-US" sz="1600" b="1" kern="0" dirty="0">
                <a:solidFill>
                  <a:schemeClr val="tx1">
                    <a:lumMod val="65000"/>
                    <a:lumOff val="35000"/>
                  </a:schemeClr>
                </a:solidFill>
                <a:latin typeface="メイリオ"/>
                <a:ea typeface="メイリオ"/>
              </a:rPr>
              <a:t>弊社内チェック</a:t>
            </a:r>
            <a:r>
              <a:rPr kumimoji="0" lang="en-US" altLang="ja-JP" sz="1600" b="1" kern="0" dirty="0">
                <a:solidFill>
                  <a:schemeClr val="tx1">
                    <a:lumMod val="65000"/>
                    <a:lumOff val="35000"/>
                  </a:schemeClr>
                </a:solidFill>
                <a:latin typeface="メイリオ"/>
                <a:ea typeface="メイリオ"/>
              </a:rPr>
              <a:t>/</a:t>
            </a:r>
            <a:r>
              <a:rPr kumimoji="0" lang="ja-JP" altLang="en-US" sz="1600" b="1" kern="0" dirty="0">
                <a:solidFill>
                  <a:schemeClr val="tx1">
                    <a:lumMod val="65000"/>
                    <a:lumOff val="35000"/>
                  </a:schemeClr>
                </a:solidFill>
                <a:latin typeface="メイリオ"/>
                <a:ea typeface="メイリオ"/>
              </a:rPr>
              <a:t>本番環境へのファイルアップ</a:t>
            </a:r>
            <a:endParaRPr kumimoji="0" lang="en-US" altLang="ja-JP" sz="1600" b="1" kern="0" dirty="0">
              <a:solidFill>
                <a:schemeClr val="tx1">
                  <a:lumMod val="65000"/>
                  <a:lumOff val="35000"/>
                </a:schemeClr>
              </a:solidFill>
              <a:latin typeface="メイリオ"/>
              <a:ea typeface="メイリオ"/>
            </a:endParaRPr>
          </a:p>
          <a:p>
            <a:pPr lvl="0">
              <a:defRPr/>
            </a:pP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　　弊社において最終確認を行った上で、本番公開を行います。</a:t>
            </a:r>
            <a:endPar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65" name="テキスト ボックス 64">
            <a:extLst>
              <a:ext uri="{FF2B5EF4-FFF2-40B4-BE49-F238E27FC236}">
                <a16:creationId xmlns:a16="http://schemas.microsoft.com/office/drawing/2014/main" id="{F16F2878-1B65-90BA-0AC9-240314B93558}"/>
              </a:ext>
            </a:extLst>
          </p:cNvPr>
          <p:cNvSpPr txBox="1"/>
          <p:nvPr/>
        </p:nvSpPr>
        <p:spPr>
          <a:xfrm>
            <a:off x="1221619" y="6053307"/>
            <a:ext cx="10800316" cy="507831"/>
          </a:xfrm>
          <a:prstGeom prst="rect">
            <a:avLst/>
          </a:prstGeom>
          <a:noFill/>
        </p:spPr>
        <p:txBody>
          <a:bodyPr wrap="square">
            <a:spAutoFit/>
          </a:bodyPr>
          <a:lstStyle/>
          <a:p>
            <a:pPr>
              <a:defRPr/>
            </a:pPr>
            <a:r>
              <a:rPr kumimoji="0" lang="en-US" altLang="ja-JP" sz="9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900" kern="0" dirty="0">
                <a:solidFill>
                  <a:schemeClr val="tx1">
                    <a:lumMod val="65000"/>
                    <a:lumOff val="35000"/>
                  </a:schemeClr>
                </a:solidFill>
                <a:latin typeface="メイリオ" panose="020B0604030504040204" pitchFamily="50" charset="-128"/>
                <a:ea typeface="メイリオ" panose="020B0604030504040204" pitchFamily="50" charset="-128"/>
              </a:rPr>
              <a:t>各工程で弊社内確認を行い、指摘事項は広告主様側で特別な理由がない限り修正いたします。</a:t>
            </a:r>
            <a:endParaRPr kumimoji="0" lang="en-US" altLang="ja-JP" sz="9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en-US" altLang="ja-JP" sz="9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900" kern="0" dirty="0">
                <a:solidFill>
                  <a:schemeClr val="tx1">
                    <a:lumMod val="65000"/>
                    <a:lumOff val="35000"/>
                  </a:schemeClr>
                </a:solidFill>
                <a:latin typeface="メイリオ" panose="020B0604030504040204" pitchFamily="50" charset="-128"/>
                <a:ea typeface="メイリオ" panose="020B0604030504040204" pitchFamily="50" charset="-128"/>
              </a:rPr>
              <a:t>薬機法など、法的な規制がかかる商品、プロモーションでは、制作期間が増加する場合があります。</a:t>
            </a:r>
            <a:br>
              <a:rPr kumimoji="0" lang="en-US" altLang="ja-JP" sz="900" kern="0" dirty="0">
                <a:solidFill>
                  <a:schemeClr val="tx1">
                    <a:lumMod val="65000"/>
                    <a:lumOff val="35000"/>
                  </a:schemeClr>
                </a:solidFill>
                <a:latin typeface="メイリオ" panose="020B0604030504040204" pitchFamily="50" charset="-128"/>
                <a:ea typeface="メイリオ" panose="020B0604030504040204" pitchFamily="50" charset="-128"/>
              </a:rPr>
            </a:br>
            <a:r>
              <a:rPr kumimoji="0" lang="en-US" altLang="ja-JP" sz="9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900" kern="0" dirty="0">
                <a:solidFill>
                  <a:schemeClr val="tx1">
                    <a:lumMod val="65000"/>
                    <a:lumOff val="35000"/>
                  </a:schemeClr>
                </a:solidFill>
                <a:latin typeface="メイリオ" panose="020B0604030504040204" pitchFamily="50" charset="-128"/>
                <a:ea typeface="メイリオ" panose="020B0604030504040204" pitchFamily="50" charset="-128"/>
              </a:rPr>
              <a:t>企画や取材等の内容によって、制作期間が変動します。　</a:t>
            </a:r>
            <a:endParaRPr kumimoji="0" lang="en-US" altLang="ja-JP" sz="900" kern="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413710761"/>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22354</TotalTime>
  <Words>3087</Words>
  <Application>Microsoft Office PowerPoint</Application>
  <PresentationFormat>ワイド画面</PresentationFormat>
  <Paragraphs>257</Paragraphs>
  <Slides>20</Slides>
  <Notes>4</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20</vt:i4>
      </vt:variant>
    </vt:vector>
  </HeadingPairs>
  <TitlesOfParts>
    <vt:vector size="29" baseType="lpstr">
      <vt:lpstr>メイリオ</vt:lpstr>
      <vt:lpstr>メイリオ</vt:lpstr>
      <vt:lpstr>游ゴシック</vt:lpstr>
      <vt:lpstr>游ゴシック Medium</vt:lpstr>
      <vt:lpstr>Arial</vt:lpstr>
      <vt:lpstr>Calibri</vt:lpstr>
      <vt:lpstr>Segoe UI</vt:lpstr>
      <vt:lpstr>Wingdings</vt:lpstr>
      <vt:lpstr>表紙</vt:lpstr>
      <vt:lpstr>ディスプレイ広告（予約型） 商品資料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岡村 那智</cp:lastModifiedBy>
  <cp:revision>543</cp:revision>
  <dcterms:created xsi:type="dcterms:W3CDTF">2020-02-26T07:28:11Z</dcterms:created>
  <dcterms:modified xsi:type="dcterms:W3CDTF">2023-01-24T08:06:42Z</dcterms:modified>
  <cp:category/>
</cp:coreProperties>
</file>