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704" r:id="rId3"/>
  </p:sldMasterIdLst>
  <p:notesMasterIdLst>
    <p:notesMasterId r:id="rId18"/>
  </p:notesMasterIdLst>
  <p:sldIdLst>
    <p:sldId id="316" r:id="rId4"/>
    <p:sldId id="359" r:id="rId5"/>
    <p:sldId id="355" r:id="rId6"/>
    <p:sldId id="361" r:id="rId7"/>
    <p:sldId id="356" r:id="rId8"/>
    <p:sldId id="357" r:id="rId9"/>
    <p:sldId id="362" r:id="rId10"/>
    <p:sldId id="360" r:id="rId11"/>
    <p:sldId id="344" r:id="rId12"/>
    <p:sldId id="347" r:id="rId13"/>
    <p:sldId id="345" r:id="rId14"/>
    <p:sldId id="348" r:id="rId15"/>
    <p:sldId id="338" r:id="rId16"/>
    <p:sldId id="312"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4958"/>
    <a:srgbClr val="858585"/>
    <a:srgbClr val="AEB1BF"/>
    <a:srgbClr val="687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474D20-C0A0-4224-8873-F81D70DD137E}" v="6" dt="2021-06-22T08:40:55.69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52" autoAdjust="0"/>
    <p:restoredTop sz="96327" autoAdjust="0"/>
  </p:normalViewPr>
  <p:slideViewPr>
    <p:cSldViewPr>
      <p:cViewPr varScale="1">
        <p:scale>
          <a:sx n="92" d="100"/>
          <a:sy n="92" d="100"/>
        </p:scale>
        <p:origin x="80" y="16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ohara" userId="UoaLVfUKvhleAWKkspD1KH24VyPhZVKii0KpHF7Icwg=" providerId="None" clId="Web-{88474D20-C0A0-4224-8873-F81D70DD137E}"/>
    <pc:docChg chg="delSld modSld">
      <pc:chgData name="moohara" userId="UoaLVfUKvhleAWKkspD1KH24VyPhZVKii0KpHF7Icwg=" providerId="None" clId="Web-{88474D20-C0A0-4224-8873-F81D70DD137E}" dt="2021-06-22T08:40:55.694" v="3" actId="20577"/>
      <pc:docMkLst>
        <pc:docMk/>
      </pc:docMkLst>
      <pc:sldChg chg="del">
        <pc:chgData name="moohara" userId="UoaLVfUKvhleAWKkspD1KH24VyPhZVKii0KpHF7Icwg=" providerId="None" clId="Web-{88474D20-C0A0-4224-8873-F81D70DD137E}" dt="2021-06-22T08:38:23.628" v="0"/>
        <pc:sldMkLst>
          <pc:docMk/>
          <pc:sldMk cId="3204314187" sldId="300"/>
        </pc:sldMkLst>
      </pc:sldChg>
      <pc:sldChg chg="modSp">
        <pc:chgData name="moohara" userId="UoaLVfUKvhleAWKkspD1KH24VyPhZVKii0KpHF7Icwg=" providerId="None" clId="Web-{88474D20-C0A0-4224-8873-F81D70DD137E}" dt="2021-06-22T08:40:55.694" v="3" actId="20577"/>
        <pc:sldMkLst>
          <pc:docMk/>
          <pc:sldMk cId="2661460077" sldId="338"/>
        </pc:sldMkLst>
        <pc:spChg chg="mod">
          <ac:chgData name="moohara" userId="UoaLVfUKvhleAWKkspD1KH24VyPhZVKii0KpHF7Icwg=" providerId="None" clId="Web-{88474D20-C0A0-4224-8873-F81D70DD137E}" dt="2021-06-22T08:40:55.694" v="3" actId="20577"/>
          <ac:spMkLst>
            <pc:docMk/>
            <pc:sldMk cId="2661460077" sldId="338"/>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2022/9/15</a:t>
            </a:fld>
            <a:endParaRPr kumimoji="1" lang="ja-JP" altLang="en-US"/>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a:p>
        </p:txBody>
      </p:sp>
    </p:spTree>
    <p:extLst>
      <p:ext uri="{BB962C8B-B14F-4D97-AF65-F5344CB8AC3E}">
        <p14:creationId xmlns:p14="http://schemas.microsoft.com/office/powerpoint/2010/main" val="1416328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1行+1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753821"/>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1828261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ンテンツページ_目次">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5040560"/>
          </a:xfrm>
          <a:prstGeom prst="rect">
            <a:avLst/>
          </a:prstGeom>
        </p:spPr>
        <p:txBody>
          <a:bodyPr>
            <a:normAutofit/>
          </a:bodyPr>
          <a:lstStyle>
            <a:lvl1pPr marL="0" indent="0">
              <a:buFont typeface="+mj-lt"/>
              <a:buNone/>
              <a:defRPr sz="2000"/>
            </a:lvl1pPr>
          </a:lstStyle>
          <a:p>
            <a:pPr lvl="0"/>
            <a:r>
              <a:rPr kumimoji="1" lang="ja-JP" altLang="en-US"/>
              <a:t>本文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目次</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7">
            <a:extLst>
              <a:ext uri="{FF2B5EF4-FFF2-40B4-BE49-F238E27FC236}">
                <a16:creationId xmlns:a16="http://schemas.microsoft.com/office/drawing/2014/main" id="{6BC8A392-9224-F742-9C63-ADA7F00B45AC}"/>
              </a:ext>
            </a:extLst>
          </p:cNvPr>
          <p:cNvSpPr>
            <a:spLocks noGrp="1"/>
          </p:cNvSpPr>
          <p:nvPr>
            <p:ph type="sldNum" sz="quarter" idx="13"/>
          </p:nvPr>
        </p:nvSpPr>
        <p:spPr/>
        <p:txBody>
          <a:body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9527283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ンテンツページ_汎用（赤）">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012224A3-DD71-7345-83F7-C06026702557}"/>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10416301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089053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1行+1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436851"/>
          </a:xfrm>
          <a:prstGeom prst="rect">
            <a:avLst/>
          </a:prstGeom>
        </p:spPr>
        <p:txBody>
          <a:bodyPr>
            <a:noAutofit/>
          </a:bodyPr>
          <a:lstStyle>
            <a:lvl1pPr marL="0" indent="0">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1</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755314"/>
            <a:ext cx="10671484" cy="817702"/>
          </a:xfrm>
          <a:prstGeom prst="rect">
            <a:avLst/>
          </a:prstGeom>
        </p:spPr>
        <p:txBody>
          <a:bodyPr>
            <a:noAutofit/>
          </a:bodyPr>
          <a:lstStyle>
            <a:lvl1pPr>
              <a:lnSpc>
                <a:spcPts val="5800"/>
              </a:lnSpc>
              <a:defRPr/>
            </a:lvl1pPr>
          </a:lstStyle>
          <a:p>
            <a:pPr algn="l"/>
            <a:r>
              <a:rPr lang="ja-JP" altLang="en-US" sz="4400" spc="300"/>
              <a:t>タイトルもサブタイトルも</a:t>
            </a:r>
            <a:r>
              <a:rPr lang="en-US" altLang="ja-JP" sz="4400" spc="300" dirty="0"/>
              <a:t>1</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13" name="角丸四角形 12">
            <a:extLst>
              <a:ext uri="{FF2B5EF4-FFF2-40B4-BE49-F238E27FC236}">
                <a16:creationId xmlns:a16="http://schemas.microsoft.com/office/drawing/2014/main" id="{62F15990-21F4-D246-B866-9EA6D3E08365}"/>
              </a:ext>
            </a:extLst>
          </p:cNvPr>
          <p:cNvSpPr/>
          <p:nvPr userDrawn="1"/>
        </p:nvSpPr>
        <p:spPr>
          <a:xfrm>
            <a:off x="946332" y="4437112"/>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14" name="テキスト プレースホルダー 4">
            <a:extLst>
              <a:ext uri="{FF2B5EF4-FFF2-40B4-BE49-F238E27FC236}">
                <a16:creationId xmlns:a16="http://schemas.microsoft.com/office/drawing/2014/main" id="{C0D63BB6-B2A2-1244-97E7-66C835949DAC}"/>
              </a:ext>
            </a:extLst>
          </p:cNvPr>
          <p:cNvSpPr>
            <a:spLocks noGrp="1"/>
          </p:cNvSpPr>
          <p:nvPr>
            <p:ph type="body" sz="quarter" idx="14" hasCustomPrompt="1"/>
          </p:nvPr>
        </p:nvSpPr>
        <p:spPr>
          <a:xfrm>
            <a:off x="1127448" y="4509120"/>
            <a:ext cx="2520280" cy="360040"/>
          </a:xfrm>
        </p:spPr>
        <p:txBody>
          <a:bodyPr lIns="0" rIns="0" anchor="t" anchorCtr="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4345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2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969845"/>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276872"/>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286366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_2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3645024"/>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行の場合タイトルもサブタイトルも</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2060848"/>
            <a:ext cx="10671484" cy="1504516"/>
          </a:xfrm>
          <a:prstGeom prst="rect">
            <a:avLst/>
          </a:prstGeom>
        </p:spPr>
        <p:txBody>
          <a:bodyPr>
            <a:noAutofit/>
          </a:bodyPr>
          <a:lstStyle>
            <a:lvl1pPr algn="l">
              <a:lnSpc>
                <a:spcPts val="5800"/>
              </a:lnSpc>
              <a:defRPr/>
            </a:lvl1pPr>
          </a:lstStyle>
          <a:p>
            <a:pPr algn="l"/>
            <a:r>
              <a:rPr lang="ja-JP" altLang="en-US" sz="4400" spc="300"/>
              <a:t>タイトルもサブタイトルも</a:t>
            </a:r>
            <a:r>
              <a:rPr lang="en-US" altLang="ja-JP" sz="4400" spc="300" dirty="0"/>
              <a:t>2</a:t>
            </a:r>
            <a:r>
              <a:rPr lang="ja-JP" altLang="en-US" sz="4400" spc="300"/>
              <a:t>行の場合</a:t>
            </a:r>
            <a:r>
              <a:rPr lang="en-US" altLang="ja-JP" sz="4400" spc="300" dirty="0"/>
              <a:t>2</a:t>
            </a:r>
            <a:r>
              <a:rPr lang="ja-JP" altLang="en-US" sz="4400" spc="300"/>
              <a:t>行の場合</a:t>
            </a:r>
            <a:r>
              <a:rPr lang="en-US" altLang="ja-JP" sz="4400" spc="300" dirty="0"/>
              <a:t>2</a:t>
            </a:r>
            <a:r>
              <a:rPr lang="ja-JP" altLang="en-US" sz="4400" spc="300"/>
              <a:t>行の場合</a:t>
            </a:r>
            <a:endParaRPr kumimoji="1" lang="ja-JP" altLang="en-US" sz="4400" spc="300" dirty="0"/>
          </a:p>
        </p:txBody>
      </p:sp>
      <p:sp>
        <p:nvSpPr>
          <p:cNvPr id="15" name="テキスト プレースホルダー 17">
            <a:extLst>
              <a:ext uri="{FF2B5EF4-FFF2-40B4-BE49-F238E27FC236}">
                <a16:creationId xmlns:a16="http://schemas.microsoft.com/office/drawing/2014/main" id="{CBF6D0D0-529A-1D4F-B49E-EF955707A15E}"/>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7" name="テキスト ボックス 16">
            <a:extLst>
              <a:ext uri="{FF2B5EF4-FFF2-40B4-BE49-F238E27FC236}">
                <a16:creationId xmlns:a16="http://schemas.microsoft.com/office/drawing/2014/main" id="{370F581E-4628-5E4F-9577-89D28E7B4275}"/>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8" name="角丸四角形 7">
            <a:extLst>
              <a:ext uri="{FF2B5EF4-FFF2-40B4-BE49-F238E27FC236}">
                <a16:creationId xmlns:a16="http://schemas.microsoft.com/office/drawing/2014/main" id="{531AAF10-94E3-4C4D-A82C-8E0449C8B194}"/>
              </a:ext>
            </a:extLst>
          </p:cNvPr>
          <p:cNvSpPr/>
          <p:nvPr userDrawn="1"/>
        </p:nvSpPr>
        <p:spPr>
          <a:xfrm>
            <a:off x="946332" y="4869160"/>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9" name="テキスト プレースホルダー 4">
            <a:extLst>
              <a:ext uri="{FF2B5EF4-FFF2-40B4-BE49-F238E27FC236}">
                <a16:creationId xmlns:a16="http://schemas.microsoft.com/office/drawing/2014/main" id="{94591310-A897-D94D-8FB7-436A42052B7B}"/>
              </a:ext>
            </a:extLst>
          </p:cNvPr>
          <p:cNvSpPr>
            <a:spLocks noGrp="1"/>
          </p:cNvSpPr>
          <p:nvPr>
            <p:ph type="body" sz="quarter" idx="13" hasCustomPrompt="1"/>
          </p:nvPr>
        </p:nvSpPr>
        <p:spPr>
          <a:xfrm>
            <a:off x="1127448" y="4941168"/>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363115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_3行+2行">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303596"/>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878765"/>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Tree>
    <p:extLst>
      <p:ext uri="{BB962C8B-B14F-4D97-AF65-F5344CB8AC3E}">
        <p14:creationId xmlns:p14="http://schemas.microsoft.com/office/powerpoint/2010/main" val="80249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_3行+2行（商品名入り）">
    <p:spTree>
      <p:nvGrpSpPr>
        <p:cNvPr id="1" name=""/>
        <p:cNvGrpSpPr/>
        <p:nvPr/>
      </p:nvGrpSpPr>
      <p:grpSpPr>
        <a:xfrm>
          <a:off x="0" y="0"/>
          <a:ext cx="0" cy="0"/>
          <a:chOff x="0" y="0"/>
          <a:chExt cx="0" cy="0"/>
        </a:xfrm>
      </p:grpSpPr>
      <p:sp>
        <p:nvSpPr>
          <p:cNvPr id="19" name="サブタイトル 2">
            <a:extLst>
              <a:ext uri="{FF2B5EF4-FFF2-40B4-BE49-F238E27FC236}">
                <a16:creationId xmlns:a16="http://schemas.microsoft.com/office/drawing/2014/main" id="{42C831D7-E259-4246-B96F-256F67ECCA13}"/>
              </a:ext>
            </a:extLst>
          </p:cNvPr>
          <p:cNvSpPr>
            <a:spLocks noGrp="1"/>
          </p:cNvSpPr>
          <p:nvPr>
            <p:ph type="subTitle" idx="1" hasCustomPrompt="1"/>
          </p:nvPr>
        </p:nvSpPr>
        <p:spPr>
          <a:xfrm>
            <a:off x="839824" y="4077072"/>
            <a:ext cx="10656775" cy="997612"/>
          </a:xfrm>
          <a:prstGeom prst="rect">
            <a:avLst/>
          </a:prstGeom>
        </p:spPr>
        <p:txBody>
          <a:bodyPr>
            <a:noAutofit/>
          </a:bodyPr>
          <a:lstStyle>
            <a:lvl1pPr marL="0" indent="0" algn="l">
              <a:lnSpc>
                <a:spcPts val="3400"/>
              </a:lnSpc>
              <a:buNone/>
              <a:defRPr/>
            </a:lvl1pPr>
          </a:lstStyle>
          <a:p>
            <a:pPr algn="l"/>
            <a:r>
              <a:rPr kumimoji="1" lang="ja-JP" altLang="en-US" sz="2400" spc="300">
                <a:solidFill>
                  <a:schemeClr val="accent2"/>
                </a:solidFill>
              </a:rPr>
              <a:t>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行の場合サブタイトル</a:t>
            </a:r>
            <a:r>
              <a:rPr kumimoji="1" lang="en-US" altLang="ja-JP" sz="2400" spc="300" dirty="0">
                <a:solidFill>
                  <a:schemeClr val="accent2"/>
                </a:solidFill>
              </a:rPr>
              <a:t>2</a:t>
            </a:r>
            <a:r>
              <a:rPr kumimoji="1" lang="ja-JP" altLang="en-US" sz="2400" spc="300">
                <a:solidFill>
                  <a:schemeClr val="accent2"/>
                </a:solidFill>
              </a:rPr>
              <a:t>行の場合</a:t>
            </a:r>
            <a:endParaRPr kumimoji="1" lang="ja-JP" altLang="en-US" sz="2400" spc="300" dirty="0">
              <a:solidFill>
                <a:schemeClr val="accent2"/>
              </a:solidFill>
            </a:endParaRPr>
          </a:p>
        </p:txBody>
      </p:sp>
      <p:sp>
        <p:nvSpPr>
          <p:cNvPr id="20" name="タイトル 1">
            <a:extLst>
              <a:ext uri="{FF2B5EF4-FFF2-40B4-BE49-F238E27FC236}">
                <a16:creationId xmlns:a16="http://schemas.microsoft.com/office/drawing/2014/main" id="{02AD875C-056B-0745-9310-853D4B598303}"/>
              </a:ext>
            </a:extLst>
          </p:cNvPr>
          <p:cNvSpPr>
            <a:spLocks noGrp="1"/>
          </p:cNvSpPr>
          <p:nvPr>
            <p:ph type="ctrTitle" hasCustomPrompt="1"/>
          </p:nvPr>
        </p:nvSpPr>
        <p:spPr>
          <a:xfrm>
            <a:off x="825116" y="1772816"/>
            <a:ext cx="10671484" cy="2198307"/>
          </a:xfrm>
          <a:prstGeom prst="rect">
            <a:avLst/>
          </a:prstGeom>
        </p:spPr>
        <p:txBody>
          <a:bodyPr>
            <a:noAutofit/>
          </a:bodyPr>
          <a:lstStyle>
            <a:lvl1pPr algn="l">
              <a:lnSpc>
                <a:spcPts val="5800"/>
              </a:lnSpc>
              <a:defRPr/>
            </a:lvl1pPr>
          </a:lstStyle>
          <a:p>
            <a:pPr algn="l"/>
            <a:r>
              <a:rPr lang="ja-JP" altLang="en-US" sz="4400" spc="300"/>
              <a:t>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行の場合タイトル</a:t>
            </a:r>
            <a:r>
              <a:rPr lang="en-US" altLang="ja-JP" sz="4400" spc="300" dirty="0"/>
              <a:t>3</a:t>
            </a:r>
            <a:r>
              <a:rPr lang="ja-JP" altLang="en-US" sz="4400" spc="300"/>
              <a:t>行の場合</a:t>
            </a:r>
            <a:endParaRPr kumimoji="1" lang="ja-JP" altLang="en-US" sz="4400" spc="300" dirty="0"/>
          </a:p>
        </p:txBody>
      </p:sp>
      <p:sp>
        <p:nvSpPr>
          <p:cNvPr id="27" name="テキスト プレースホルダー 17">
            <a:extLst>
              <a:ext uri="{FF2B5EF4-FFF2-40B4-BE49-F238E27FC236}">
                <a16:creationId xmlns:a16="http://schemas.microsoft.com/office/drawing/2014/main" id="{32C02A88-733D-AE49-9C3D-D7E4DA70FE29}"/>
              </a:ext>
            </a:extLst>
          </p:cNvPr>
          <p:cNvSpPr>
            <a:spLocks noGrp="1"/>
          </p:cNvSpPr>
          <p:nvPr>
            <p:ph type="body" sz="quarter" idx="12" hasCustomPrompt="1"/>
          </p:nvPr>
        </p:nvSpPr>
        <p:spPr>
          <a:xfrm>
            <a:off x="9624392" y="6016485"/>
            <a:ext cx="2376264" cy="436851"/>
          </a:xfrm>
          <a:prstGeom prst="rect">
            <a:avLst/>
          </a:prstGeom>
        </p:spPr>
        <p:txBody>
          <a:bodyPr/>
          <a:lstStyle>
            <a:lvl1pPr marL="0" indent="0" algn="r">
              <a:lnSpc>
                <a:spcPts val="2500"/>
              </a:lnSpc>
              <a:spcBef>
                <a:spcPct val="0"/>
              </a:spcBef>
              <a:buFont typeface="+mj-lt"/>
              <a:buNone/>
              <a:defRPr sz="1600">
                <a:solidFill>
                  <a:schemeClr val="tx1"/>
                </a:solidFill>
              </a:defRPr>
            </a:lvl1pPr>
          </a:lstStyle>
          <a:p>
            <a:pPr algn="r">
              <a:lnSpc>
                <a:spcPts val="2500"/>
              </a:lnSpc>
              <a:spcBef>
                <a:spcPct val="0"/>
              </a:spcBef>
              <a:defRPr/>
            </a:pPr>
            <a:r>
              <a:rPr lang="en-US" altLang="ja-JP" sz="1600" dirty="0">
                <a:latin typeface="メイリオ" pitchFamily="50" charset="-128"/>
                <a:ea typeface="メイリオ" pitchFamily="50" charset="-128"/>
                <a:cs typeface="メイリオ" pitchFamily="50" charset="-128"/>
              </a:rPr>
              <a:t>202X</a:t>
            </a:r>
            <a:r>
              <a:rPr lang="ja-JP" altLang="en-US" sz="1600">
                <a:latin typeface="メイリオ" pitchFamily="50" charset="-128"/>
                <a:ea typeface="メイリオ" pitchFamily="50" charset="-128"/>
                <a:cs typeface="メイリオ" pitchFamily="50" charset="-128"/>
              </a:rPr>
              <a:t>年</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月</a:t>
            </a:r>
            <a:r>
              <a:rPr lang="en-US" altLang="ja-JP" sz="1600" dirty="0">
                <a:latin typeface="メイリオ" pitchFamily="50" charset="-128"/>
                <a:ea typeface="メイリオ" pitchFamily="50" charset="-128"/>
                <a:cs typeface="メイリオ" pitchFamily="50" charset="-128"/>
              </a:rPr>
              <a:t>XX</a:t>
            </a:r>
            <a:r>
              <a:rPr lang="ja-JP" altLang="en-US" sz="1600">
                <a:latin typeface="メイリオ" pitchFamily="50" charset="-128"/>
                <a:ea typeface="メイリオ" pitchFamily="50" charset="-128"/>
                <a:cs typeface="メイリオ" pitchFamily="50" charset="-128"/>
              </a:rPr>
              <a:t>日</a:t>
            </a:r>
            <a:endParaRPr lang="ja-JP" altLang="en-US" sz="1600" dirty="0">
              <a:latin typeface="メイリオ" pitchFamily="50" charset="-128"/>
              <a:ea typeface="メイリオ" pitchFamily="50" charset="-128"/>
              <a:cs typeface="メイリオ" pitchFamily="50" charset="-128"/>
            </a:endParaRPr>
          </a:p>
        </p:txBody>
      </p:sp>
      <p:sp>
        <p:nvSpPr>
          <p:cNvPr id="11" name="テキスト ボックス 10">
            <a:extLst>
              <a:ext uri="{FF2B5EF4-FFF2-40B4-BE49-F238E27FC236}">
                <a16:creationId xmlns:a16="http://schemas.microsoft.com/office/drawing/2014/main" id="{ABB9CC9C-09B1-BB47-BD44-20EA92154E94}"/>
              </a:ext>
            </a:extLst>
          </p:cNvPr>
          <p:cNvSpPr txBox="1"/>
          <p:nvPr userDrawn="1"/>
        </p:nvSpPr>
        <p:spPr>
          <a:xfrm>
            <a:off x="10368415" y="5749939"/>
            <a:ext cx="1620957" cy="338554"/>
          </a:xfrm>
          <a:prstGeom prst="rect">
            <a:avLst/>
          </a:prstGeom>
          <a:noFill/>
        </p:spPr>
        <p:txBody>
          <a:bodyPr wrap="none" rtlCol="0">
            <a:spAutoFit/>
          </a:bodyPr>
          <a:lstStyle/>
          <a:p>
            <a:pPr algn="r"/>
            <a:r>
              <a:rPr kumimoji="1" lang="ja-JP" altLang="en-US" sz="1600"/>
              <a:t>ヤフー株式会社</a:t>
            </a:r>
          </a:p>
        </p:txBody>
      </p:sp>
      <p:sp>
        <p:nvSpPr>
          <p:cNvPr id="6" name="角丸四角形 5">
            <a:extLst>
              <a:ext uri="{FF2B5EF4-FFF2-40B4-BE49-F238E27FC236}">
                <a16:creationId xmlns:a16="http://schemas.microsoft.com/office/drawing/2014/main" id="{5C3A3074-BA00-8D4D-8F11-91B03369DE3A}"/>
              </a:ext>
            </a:extLst>
          </p:cNvPr>
          <p:cNvSpPr/>
          <p:nvPr userDrawn="1"/>
        </p:nvSpPr>
        <p:spPr>
          <a:xfrm>
            <a:off x="946332" y="5339275"/>
            <a:ext cx="2910516" cy="407963"/>
          </a:xfrm>
          <a:prstGeom prst="roundRect">
            <a:avLst>
              <a:gd name="adj" fmla="val 50000"/>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solidFill>
                <a:schemeClr val="bg1"/>
              </a:solidFill>
            </a:endParaRPr>
          </a:p>
        </p:txBody>
      </p:sp>
      <p:sp>
        <p:nvSpPr>
          <p:cNvPr id="7" name="テキスト プレースホルダー 4">
            <a:extLst>
              <a:ext uri="{FF2B5EF4-FFF2-40B4-BE49-F238E27FC236}">
                <a16:creationId xmlns:a16="http://schemas.microsoft.com/office/drawing/2014/main" id="{8D6EB350-A61F-774C-9F9D-145FC8530B33}"/>
              </a:ext>
            </a:extLst>
          </p:cNvPr>
          <p:cNvSpPr>
            <a:spLocks noGrp="1"/>
          </p:cNvSpPr>
          <p:nvPr>
            <p:ph type="body" sz="quarter" idx="13" hasCustomPrompt="1"/>
          </p:nvPr>
        </p:nvSpPr>
        <p:spPr>
          <a:xfrm>
            <a:off x="1127448" y="5411283"/>
            <a:ext cx="2520280" cy="360040"/>
          </a:xfrm>
        </p:spPr>
        <p:txBody>
          <a:bodyPr lIns="0" rIns="0">
            <a:normAutofit/>
          </a:bodyPr>
          <a:lstStyle>
            <a:lvl1pPr algn="ctr">
              <a:defRPr sz="1400">
                <a:solidFill>
                  <a:schemeClr val="bg1"/>
                </a:solidFill>
              </a:defRPr>
            </a:lvl1pPr>
          </a:lstStyle>
          <a:p>
            <a:pPr lvl="0"/>
            <a:r>
              <a:rPr kumimoji="1" lang="ja-JP" altLang="en-US"/>
              <a:t>ここに商品名を入れる</a:t>
            </a:r>
          </a:p>
        </p:txBody>
      </p:sp>
    </p:spTree>
    <p:extLst>
      <p:ext uri="{BB962C8B-B14F-4D97-AF65-F5344CB8AC3E}">
        <p14:creationId xmlns:p14="http://schemas.microsoft.com/office/powerpoint/2010/main" val="293938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表紙_UPDATEロゴ入り">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9" name="図 8" descr="テキスト が含まれている画像&#10;&#10;自動的に生成された説明">
            <a:extLst>
              <a:ext uri="{FF2B5EF4-FFF2-40B4-BE49-F238E27FC236}">
                <a16:creationId xmlns:a16="http://schemas.microsoft.com/office/drawing/2014/main" id="{6C02515D-5AF8-F44A-9EBF-3AD168A5FD1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82742" y="2099478"/>
            <a:ext cx="6037594" cy="2659044"/>
          </a:xfrm>
          <a:prstGeom prst="rect">
            <a:avLst/>
          </a:prstGeom>
        </p:spPr>
      </p:pic>
      <p:sp>
        <p:nvSpPr>
          <p:cNvPr id="4" name="フッター プレースホルダー 3">
            <a:extLst>
              <a:ext uri="{FF2B5EF4-FFF2-40B4-BE49-F238E27FC236}">
                <a16:creationId xmlns:a16="http://schemas.microsoft.com/office/drawing/2014/main" id="{E19C71B3-72EB-184E-9510-330486D9B50E}"/>
              </a:ext>
            </a:extLst>
          </p:cNvPr>
          <p:cNvSpPr>
            <a:spLocks noGrp="1"/>
          </p:cNvSpPr>
          <p:nvPr>
            <p:ph type="ftr" sz="quarter" idx="10"/>
          </p:nvPr>
        </p:nvSpPr>
        <p:spPr/>
        <p:txBody>
          <a:bodyPr/>
          <a:lstStyle/>
          <a:p>
            <a:pPr>
              <a:defRPr/>
            </a:pPr>
            <a:r>
              <a:rPr lang="en" dirty="0"/>
              <a:t>© 2022 Yahoo Japan Corporation All rights reserved.</a:t>
            </a:r>
          </a:p>
        </p:txBody>
      </p:sp>
    </p:spTree>
    <p:extLst>
      <p:ext uri="{BB962C8B-B14F-4D97-AF65-F5344CB8AC3E}">
        <p14:creationId xmlns:p14="http://schemas.microsoft.com/office/powerpoint/2010/main" val="659840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中表紙_汎用">
    <p:spTree>
      <p:nvGrpSpPr>
        <p:cNvPr id="1" name=""/>
        <p:cNvGrpSpPr/>
        <p:nvPr/>
      </p:nvGrpSpPr>
      <p:grpSpPr>
        <a:xfrm>
          <a:off x="0" y="0"/>
          <a:ext cx="0" cy="0"/>
          <a:chOff x="0" y="0"/>
          <a:chExt cx="0" cy="0"/>
        </a:xfrm>
      </p:grpSpPr>
      <p:sp>
        <p:nvSpPr>
          <p:cNvPr id="8" name="直角三角形 7">
            <a:extLst>
              <a:ext uri="{FF2B5EF4-FFF2-40B4-BE49-F238E27FC236}">
                <a16:creationId xmlns:a16="http://schemas.microsoft.com/office/drawing/2014/main" id="{EDB2976C-5BFC-BA4D-B09F-A7C43C21A164}"/>
              </a:ext>
            </a:extLst>
          </p:cNvPr>
          <p:cNvSpPr/>
          <p:nvPr userDrawn="1"/>
        </p:nvSpPr>
        <p:spPr>
          <a:xfrm rot="16200000">
            <a:off x="7867392" y="2535723"/>
            <a:ext cx="3834103" cy="4815114"/>
          </a:xfrm>
          <a:prstGeom prst="rtTriangle">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DE8276C-E42E-D94B-80A1-A9BB74EF7711}"/>
              </a:ext>
            </a:extLst>
          </p:cNvPr>
          <p:cNvSpPr>
            <a:spLocks noGrp="1"/>
          </p:cNvSpPr>
          <p:nvPr>
            <p:ph type="title" hasCustomPrompt="1"/>
          </p:nvPr>
        </p:nvSpPr>
        <p:spPr>
          <a:xfrm>
            <a:off x="695401" y="2277319"/>
            <a:ext cx="10585176" cy="815027"/>
          </a:xfrm>
        </p:spPr>
        <p:txBody>
          <a:bodyPr/>
          <a:lstStyle>
            <a:lvl1pPr>
              <a:defRPr spc="300"/>
            </a:lvl1pPr>
          </a:lstStyle>
          <a:p>
            <a:r>
              <a:rPr kumimoji="1" lang="ja-JP" altLang="en-US"/>
              <a:t>タイトル（</a:t>
            </a:r>
            <a:r>
              <a:rPr kumimoji="1" lang="en-US" altLang="ja-JP" dirty="0"/>
              <a:t>40px</a:t>
            </a:r>
            <a:r>
              <a:rPr kumimoji="1" lang="ja-JP" altLang="en-US"/>
              <a: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プレースホルダー 17"/>
          <p:cNvSpPr>
            <a:spLocks noGrp="1"/>
          </p:cNvSpPr>
          <p:nvPr>
            <p:ph type="body" sz="quarter" idx="13" hasCustomPrompt="1"/>
          </p:nvPr>
        </p:nvSpPr>
        <p:spPr>
          <a:xfrm>
            <a:off x="2023602" y="3327301"/>
            <a:ext cx="9256975" cy="1685875"/>
          </a:xfrm>
          <a:prstGeom prst="rect">
            <a:avLst/>
          </a:prstGeom>
        </p:spPr>
        <p:txBody>
          <a:bodyPr/>
          <a:lstStyle>
            <a:lvl1pPr marL="342900" indent="-342900">
              <a:buFontTx/>
              <a:buNone/>
              <a:defRPr sz="2000">
                <a:solidFill>
                  <a:schemeClr val="accent2"/>
                </a:solidFill>
              </a:defRPr>
            </a:lvl1pPr>
          </a:lstStyle>
          <a:p>
            <a:pPr lvl="0"/>
            <a:r>
              <a:rPr kumimoji="1" lang="ja-JP" altLang="en-US"/>
              <a:t>サブタイトル（</a:t>
            </a:r>
            <a:r>
              <a:rPr kumimoji="1" lang="en-US" altLang="ja-JP" dirty="0"/>
              <a:t>20pt</a:t>
            </a:r>
            <a:r>
              <a:rPr kumimoji="1" lang="ja-JP" altLang="en-US"/>
              <a:t>）</a:t>
            </a:r>
            <a:endParaRPr kumimoji="1" lang="ja-JP" altLang="en-US" dirty="0"/>
          </a:p>
        </p:txBody>
      </p:sp>
      <p:sp>
        <p:nvSpPr>
          <p:cNvPr id="5" name="フッター プレースホルダー 4">
            <a:extLst>
              <a:ext uri="{FF2B5EF4-FFF2-40B4-BE49-F238E27FC236}">
                <a16:creationId xmlns:a16="http://schemas.microsoft.com/office/drawing/2014/main" id="{DBAD78F7-E805-1F44-B787-F2F911307417}"/>
              </a:ext>
            </a:extLst>
          </p:cNvPr>
          <p:cNvSpPr>
            <a:spLocks noGrp="1"/>
          </p:cNvSpPr>
          <p:nvPr>
            <p:ph type="ftr" sz="quarter" idx="14"/>
          </p:nvPr>
        </p:nvSpPr>
        <p:spPr/>
        <p:txBody>
          <a:bodyPr/>
          <a:lstStyle/>
          <a:p>
            <a:pPr>
              <a:defRPr/>
            </a:pPr>
            <a:r>
              <a:rPr lang="en" dirty="0"/>
              <a:t>© 2022 Yahoo Japan Corporation All rights reserved.</a:t>
            </a:r>
          </a:p>
        </p:txBody>
      </p:sp>
    </p:spTree>
    <p:extLst>
      <p:ext uri="{BB962C8B-B14F-4D97-AF65-F5344CB8AC3E}">
        <p14:creationId xmlns:p14="http://schemas.microsoft.com/office/powerpoint/2010/main" val="989140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r"/>
            <a:endParaRPr kumimoji="1" lang="ja-JP" altLang="en-US" sz="800" dirty="0">
              <a:solidFill>
                <a:schemeClr val="accent2"/>
              </a:solidFill>
            </a:endParaRPr>
          </a:p>
        </p:txBody>
      </p:sp>
    </p:spTree>
    <p:extLst>
      <p:ext uri="{BB962C8B-B14F-4D97-AF65-F5344CB8AC3E}">
        <p14:creationId xmlns:p14="http://schemas.microsoft.com/office/powerpoint/2010/main" val="472288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13012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 name="テキスト プレースホルダー 9">
            <a:extLst>
              <a:ext uri="{FF2B5EF4-FFF2-40B4-BE49-F238E27FC236}">
                <a16:creationId xmlns:a16="http://schemas.microsoft.com/office/drawing/2014/main" id="{8908BA44-6EE6-F34B-8D99-A172A29498C2}"/>
              </a:ext>
            </a:extLst>
          </p:cNvPr>
          <p:cNvSpPr>
            <a:spLocks noGrp="1"/>
          </p:cNvSpPr>
          <p:nvPr>
            <p:ph type="body" idx="1"/>
          </p:nvPr>
        </p:nvSpPr>
        <p:spPr>
          <a:xfrm>
            <a:off x="838200" y="2761729"/>
            <a:ext cx="10515600" cy="268349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6" name="正方形/長方形 15">
            <a:extLst>
              <a:ext uri="{FF2B5EF4-FFF2-40B4-BE49-F238E27FC236}">
                <a16:creationId xmlns:a16="http://schemas.microsoft.com/office/drawing/2014/main" id="{1A0EF031-3343-224C-8E41-5D0CECCE7BD6}"/>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18" name="図 17">
            <a:extLst>
              <a:ext uri="{FF2B5EF4-FFF2-40B4-BE49-F238E27FC236}">
                <a16:creationId xmlns:a16="http://schemas.microsoft.com/office/drawing/2014/main" id="{9795B6C2-3926-E349-8345-F50B05F897C8}"/>
              </a:ext>
            </a:extLst>
          </p:cNvPr>
          <p:cNvPicPr>
            <a:picLocks noChangeAspect="1"/>
          </p:cNvPicPr>
          <p:nvPr userDrawn="1"/>
        </p:nvPicPr>
        <p:blipFill>
          <a:blip r:embed="rId8"/>
          <a:stretch>
            <a:fillRect/>
          </a:stretch>
        </p:blipFill>
        <p:spPr>
          <a:xfrm>
            <a:off x="479375" y="332656"/>
            <a:ext cx="2959983" cy="583659"/>
          </a:xfrm>
          <a:prstGeom prst="rect">
            <a:avLst/>
          </a:prstGeom>
        </p:spPr>
      </p:pic>
      <p:sp>
        <p:nvSpPr>
          <p:cNvPr id="9" name="テキスト ボックス 8">
            <a:extLst>
              <a:ext uri="{FF2B5EF4-FFF2-40B4-BE49-F238E27FC236}">
                <a16:creationId xmlns:a16="http://schemas.microsoft.com/office/drawing/2014/main" id="{35A84D97-CD1F-C447-B3C9-83F7F0EE70A1}"/>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r"/>
            <a:endParaRPr kumimoji="1" lang="ja-JP" altLang="en-US" sz="800" dirty="0">
              <a:solidFill>
                <a:schemeClr val="accent2"/>
              </a:solidFill>
            </a:endParaRPr>
          </a:p>
        </p:txBody>
      </p:sp>
    </p:spTree>
  </p:cSld>
  <p:clrMap bg1="lt1" tx1="dk1" bg2="lt2" tx2="dk2" accent1="accent1" accent2="accent2" accent3="accent3" accent4="accent4" accent5="accent5" accent6="accent6" hlink="hlink" folHlink="folHlink"/>
  <p:sldLayoutIdLst>
    <p:sldLayoutId id="2147483726" r:id="rId1"/>
    <p:sldLayoutId id="2147483670" r:id="rId2"/>
    <p:sldLayoutId id="2147483659" r:id="rId3"/>
    <p:sldLayoutId id="2147483725" r:id="rId4"/>
    <p:sldLayoutId id="2147483727" r:id="rId5"/>
    <p:sldLayoutId id="2147483728" r:id="rId6"/>
  </p:sldLayoutIdLst>
  <p:hf hdr="0" dt="0"/>
  <p:txStyles>
    <p:titleStyle>
      <a:lvl1pPr algn="l" defTabSz="914423" rtl="0" eaLnBrk="1" latinLnBrk="0" hangingPunct="1">
        <a:spcBef>
          <a:spcPct val="0"/>
        </a:spcBef>
        <a:buNone/>
        <a:defRPr kumimoji="1" sz="4401"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endParaRPr kumimoji="1" lang="en-US" altLang="ja-JP" sz="1000" dirty="0">
              <a:solidFill>
                <a:srgbClr val="454958"/>
              </a:solidFill>
              <a:latin typeface="メイリオ" pitchFamily="50" charset="-128"/>
              <a:ea typeface="メイリオ" pitchFamily="50" charset="-128"/>
              <a:cs typeface="メイリオ" pitchFamily="50" charset="-128"/>
            </a:endParaRP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69C30EB7-67D9-7547-9893-EBF0BF0607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7" name="フッター プレースホルダ 9">
            <a:extLst>
              <a:ext uri="{FF2B5EF4-FFF2-40B4-BE49-F238E27FC236}">
                <a16:creationId xmlns:a16="http://schemas.microsoft.com/office/drawing/2014/main" id="{692416AB-33E6-7642-9E44-F8B7E065D37D}"/>
              </a:ext>
            </a:extLst>
          </p:cNvPr>
          <p:cNvSpPr>
            <a:spLocks noGrp="1"/>
          </p:cNvSpPr>
          <p:nvPr>
            <p:ph type="ftr" sz="quarter" idx="3"/>
          </p:nvPr>
        </p:nvSpPr>
        <p:spPr>
          <a:xfrm>
            <a:off x="8976320" y="6453336"/>
            <a:ext cx="3023328" cy="349423"/>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lang="en-US" altLang="ja-JP" sz="800" b="0" i="0" baseline="0" smtClean="0">
                <a:solidFill>
                  <a:schemeClr val="accent2"/>
                </a:solidFill>
                <a:effectLst/>
              </a:defRPr>
            </a:lvl1pPr>
          </a:lstStyle>
          <a:p>
            <a:pPr>
              <a:defRPr/>
            </a:pPr>
            <a:r>
              <a:rPr lang="en" dirty="0"/>
              <a:t>© 2022 Yahoo Japan Corporation All rights reserved.</a:t>
            </a:r>
          </a:p>
        </p:txBody>
      </p:sp>
      <p:sp>
        <p:nvSpPr>
          <p:cNvPr id="9" name="正方形/長方形 8">
            <a:extLst>
              <a:ext uri="{FF2B5EF4-FFF2-40B4-BE49-F238E27FC236}">
                <a16:creationId xmlns:a16="http://schemas.microsoft.com/office/drawing/2014/main" id="{3C0C4A7B-DFAD-E24E-9637-6477EB71D44F}"/>
              </a:ext>
            </a:extLst>
          </p:cNvPr>
          <p:cNvSpPr/>
          <p:nvPr userDrawn="1"/>
        </p:nvSpPr>
        <p:spPr>
          <a:xfrm>
            <a:off x="0" y="-1095"/>
            <a:ext cx="12192000" cy="45719"/>
          </a:xfrm>
          <a:prstGeom prst="rect">
            <a:avLst/>
          </a:prstGeom>
          <a:solidFill>
            <a:schemeClr val="accent6"/>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Tree>
    <p:extLst>
      <p:ext uri="{BB962C8B-B14F-4D97-AF65-F5344CB8AC3E}">
        <p14:creationId xmlns:p14="http://schemas.microsoft.com/office/powerpoint/2010/main" val="2827675005"/>
      </p:ext>
    </p:extLst>
  </p:cSld>
  <p:clrMap bg1="lt1" tx1="dk1" bg2="lt2" tx2="dk2" accent1="accent1" accent2="accent2" accent3="accent3" accent4="accent4" accent5="accent5" accent6="accent6" hlink="hlink" folHlink="folHlink"/>
  <p:sldLayoutIdLst>
    <p:sldLayoutId id="2147483687" r:id="rId1"/>
    <p:sldLayoutId id="2147483689" r:id="rId2"/>
    <p:sldLayoutId id="2147483701" r:id="rId3"/>
  </p:sldLayoutIdLst>
  <p:hf hdr="0" dt="0"/>
  <p:txStyles>
    <p:titleStyle>
      <a:lvl1pPr algn="l" defTabSz="914423" rtl="0" eaLnBrk="1" latinLnBrk="0" hangingPunct="1">
        <a:spcBef>
          <a:spcPct val="0"/>
        </a:spcBef>
        <a:buNone/>
        <a:defRPr kumimoji="1" sz="40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accent2"/>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フローチャート: 処理 7">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
        <p:nvSpPr>
          <p:cNvPr id="5" name="タイトル プレースホルダー 4">
            <a:extLst>
              <a:ext uri="{FF2B5EF4-FFF2-40B4-BE49-F238E27FC236}">
                <a16:creationId xmlns:a16="http://schemas.microsoft.com/office/drawing/2014/main" id="{775E66F0-779F-0B4B-A600-0BA315B4AC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2" name="テキスト プレースホルダー 1">
            <a:extLst>
              <a:ext uri="{FF2B5EF4-FFF2-40B4-BE49-F238E27FC236}">
                <a16:creationId xmlns:a16="http://schemas.microsoft.com/office/drawing/2014/main" id="{8396E064-C0CC-6846-A87E-393CE40EB6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p:txBody>
      </p:sp>
      <p:sp>
        <p:nvSpPr>
          <p:cNvPr id="10" name="スライド番号プレースホルダー 2">
            <a:extLst>
              <a:ext uri="{FF2B5EF4-FFF2-40B4-BE49-F238E27FC236}">
                <a16:creationId xmlns:a16="http://schemas.microsoft.com/office/drawing/2014/main" id="{00EAB7D5-3DA6-1543-A4E7-56A262AD7E4F}"/>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
        <p:nvSpPr>
          <p:cNvPr id="11" name="テキスト ボックス 10">
            <a:extLst>
              <a:ext uri="{FF2B5EF4-FFF2-40B4-BE49-F238E27FC236}">
                <a16:creationId xmlns:a16="http://schemas.microsoft.com/office/drawing/2014/main" id="{11A38A5C-E752-6049-BC5D-45DD294F6751}"/>
              </a:ext>
            </a:extLst>
          </p:cNvPr>
          <p:cNvSpPr txBox="1"/>
          <p:nvPr userDrawn="1"/>
        </p:nvSpPr>
        <p:spPr>
          <a:xfrm>
            <a:off x="4688906" y="6597352"/>
            <a:ext cx="2847254"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2022 Yahoo Japan Corporation All rights reserved.</a:t>
            </a:r>
          </a:p>
          <a:p>
            <a:pPr algn="l"/>
            <a:endParaRPr kumimoji="1" lang="ja-JP" altLang="en-US" sz="800" dirty="0">
              <a:solidFill>
                <a:schemeClr val="accent2"/>
              </a:solidFill>
            </a:endParaRPr>
          </a:p>
        </p:txBody>
      </p:sp>
    </p:spTree>
    <p:extLst>
      <p:ext uri="{BB962C8B-B14F-4D97-AF65-F5344CB8AC3E}">
        <p14:creationId xmlns:p14="http://schemas.microsoft.com/office/powerpoint/2010/main" val="2323901215"/>
      </p:ext>
    </p:extLst>
  </p:cSld>
  <p:clrMap bg1="lt1" tx1="dk1" bg2="lt2" tx2="dk2" accent1="accent1" accent2="accent2" accent3="accent3" accent4="accent4" accent5="accent5" accent6="accent6" hlink="hlink" folHlink="folHlink"/>
  <p:sldLayoutIdLst>
    <p:sldLayoutId id="2147483719" r:id="rId1"/>
    <p:sldLayoutId id="2147483724" r:id="rId2"/>
    <p:sldLayoutId id="2147483720" r:id="rId3"/>
  </p:sldLayoutIdLst>
  <p:hf hdr="0" dt="0"/>
  <p:txStyles>
    <p:titleStyle>
      <a:lvl1pPr algn="l" defTabSz="914423" rtl="0" eaLnBrk="1" latinLnBrk="0" hangingPunct="1">
        <a:spcBef>
          <a:spcPct val="0"/>
        </a:spcBef>
        <a:buNone/>
        <a:defRPr kumimoji="1" sz="2800" kern="1200">
          <a:solidFill>
            <a:schemeClr val="tx1"/>
          </a:solidFill>
          <a:latin typeface="+mj-lt"/>
          <a:ea typeface="+mj-ea"/>
          <a:cs typeface="+mj-cs"/>
        </a:defRPr>
      </a:lvl1pPr>
    </p:titleStyle>
    <p:bodyStyle>
      <a:lvl1pPr marL="0"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hyperlink" Target="https://ads-help.yahoo.co.jp/yahooads/guideline/articledetail?lan=ja&amp;aid=1493&amp;o=defaul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https://ads-help.yahoo.co.jp/yahooads/guideline/articledetail?lan=ja&amp;aid=1493&amp;o=default" TargetMode="External"/><Relationship Id="rId2" Type="http://schemas.openxmlformats.org/officeDocument/2006/relationships/hyperlink" Target="https://marketing.yahoo.co.jp/guidelines/terms.html" TargetMode="External"/><Relationship Id="rId1" Type="http://schemas.openxmlformats.org/officeDocument/2006/relationships/slideLayout" Target="../slideLayouts/slideLayout12.xml"/><Relationship Id="rId6" Type="http://schemas.openxmlformats.org/officeDocument/2006/relationships/hyperlink" Target="https://form-business.yahoo.co.jp/claris/enqueteForm?inquiry_type=bls_review" TargetMode="Externa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form-business.yahoo.co.jp/claris/enqueteForm?inquiry_type=placement_restriction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emf"/><Relationship Id="rId1" Type="http://schemas.openxmlformats.org/officeDocument/2006/relationships/slideLayout" Target="../slideLayouts/slideLayout1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9B37690E-E7E3-C347-870E-7CC8439B28E6}"/>
              </a:ext>
            </a:extLst>
          </p:cNvPr>
          <p:cNvSpPr>
            <a:spLocks noGrp="1"/>
          </p:cNvSpPr>
          <p:nvPr>
            <p:ph type="ctrTitle"/>
          </p:nvPr>
        </p:nvSpPr>
        <p:spPr>
          <a:xfrm>
            <a:off x="767408" y="2276872"/>
            <a:ext cx="10671484" cy="1504516"/>
          </a:xfrm>
        </p:spPr>
        <p:txBody>
          <a:bodyPr/>
          <a:lstStyle/>
          <a:p>
            <a: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4000" dirty="0">
                <a:latin typeface="メイリオ" panose="020B0604030504040204" pitchFamily="50" charset="-128"/>
                <a:ea typeface="メイリオ" panose="020B0604030504040204" pitchFamily="50" charset="-128"/>
                <a:cs typeface="メイリオ" panose="020B0604030504040204" pitchFamily="50" charset="-128"/>
              </a:rPr>
              <a:t>広告</a:t>
            </a:r>
            <a:br>
              <a:rPr lang="en-US" altLang="ja-JP" sz="40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40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ja-JP" altLang="en-US" sz="4400" dirty="0"/>
          </a:p>
        </p:txBody>
      </p:sp>
      <p:sp>
        <p:nvSpPr>
          <p:cNvPr id="9" name="テキスト プレースホルダー 8">
            <a:extLst>
              <a:ext uri="{FF2B5EF4-FFF2-40B4-BE49-F238E27FC236}">
                <a16:creationId xmlns:a16="http://schemas.microsoft.com/office/drawing/2014/main" id="{8B80B390-38FE-7241-A66B-C538745572BC}"/>
              </a:ext>
            </a:extLst>
          </p:cNvPr>
          <p:cNvSpPr>
            <a:spLocks noGrp="1"/>
          </p:cNvSpPr>
          <p:nvPr>
            <p:ph type="body" sz="quarter" idx="12"/>
          </p:nvPr>
        </p:nvSpPr>
        <p:spPr/>
        <p:txBody>
          <a:bodyPr/>
          <a:lstStyle/>
          <a:p>
            <a:r>
              <a:rPr lang="en-US" altLang="ja-JP" dirty="0"/>
              <a:t>2022</a:t>
            </a:r>
            <a:r>
              <a:rPr lang="ja-JP" altLang="en-US" dirty="0"/>
              <a:t>年 </a:t>
            </a:r>
            <a:r>
              <a:rPr lang="en-US" altLang="ja-JP" dirty="0"/>
              <a:t>9</a:t>
            </a:r>
            <a:r>
              <a:rPr lang="ja-JP" altLang="en-US" dirty="0"/>
              <a:t>月</a:t>
            </a:r>
            <a:r>
              <a:rPr lang="en-US" altLang="ja-JP" dirty="0"/>
              <a:t> 14</a:t>
            </a:r>
            <a:r>
              <a:rPr lang="ja-JP" altLang="en-US" dirty="0"/>
              <a:t>日</a:t>
            </a:r>
          </a:p>
        </p:txBody>
      </p:sp>
      <p:sp>
        <p:nvSpPr>
          <p:cNvPr id="10" name="テキスト プレースホルダー 9">
            <a:extLst>
              <a:ext uri="{FF2B5EF4-FFF2-40B4-BE49-F238E27FC236}">
                <a16:creationId xmlns:a16="http://schemas.microsoft.com/office/drawing/2014/main" id="{8B44CB5F-7856-4E4B-B334-A41DE115BBE1}"/>
              </a:ext>
            </a:extLst>
          </p:cNvPr>
          <p:cNvSpPr>
            <a:spLocks noGrp="1"/>
          </p:cNvSpPr>
          <p:nvPr>
            <p:ph type="body" sz="quarter" idx="13"/>
          </p:nvPr>
        </p:nvSpPr>
        <p:spPr>
          <a:xfrm>
            <a:off x="1133699" y="4892193"/>
            <a:ext cx="2519782" cy="360040"/>
          </a:xfrm>
        </p:spPr>
        <p:txBody>
          <a:bodyPr anchor="ctr">
            <a:normAutofit fontScale="77500" lnSpcReduction="20000"/>
          </a:bodyPr>
          <a:lstStyle/>
          <a:p>
            <a:r>
              <a:rPr lang="ja-JP" altLang="en-US" dirty="0"/>
              <a:t>「</a:t>
            </a:r>
            <a:r>
              <a:rPr lang="en-US" altLang="ja-JP" dirty="0"/>
              <a:t>GYAO!</a:t>
            </a:r>
            <a:r>
              <a:rPr lang="ja-JP" altLang="en-US" dirty="0"/>
              <a:t>　アニメ　コンテンツ指定配信（</a:t>
            </a:r>
            <a:r>
              <a:rPr lang="en-US" altLang="ja-JP" dirty="0"/>
              <a:t>2022</a:t>
            </a:r>
            <a:r>
              <a:rPr lang="ja-JP" altLang="en-US" dirty="0"/>
              <a:t>年</a:t>
            </a:r>
            <a:r>
              <a:rPr lang="en-US" altLang="ja-JP" dirty="0"/>
              <a:t>10</a:t>
            </a:r>
            <a:r>
              <a:rPr lang="ja-JP" altLang="en-US" dirty="0"/>
              <a:t>～</a:t>
            </a:r>
            <a:r>
              <a:rPr lang="en-US" altLang="ja-JP" dirty="0"/>
              <a:t>12</a:t>
            </a:r>
            <a:r>
              <a:rPr lang="ja-JP" altLang="en-US" dirty="0"/>
              <a:t>月）」</a:t>
            </a: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52774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広告タイプ一覧</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14" name="テキスト ボックス 13">
            <a:extLst>
              <a:ext uri="{FF2B5EF4-FFF2-40B4-BE49-F238E27FC236}">
                <a16:creationId xmlns:a16="http://schemas.microsoft.com/office/drawing/2014/main" id="{105A310C-96BB-AD4C-AB58-A365BD4CA5F0}"/>
              </a:ext>
            </a:extLst>
          </p:cNvPr>
          <p:cNvSpPr txBox="1"/>
          <p:nvPr/>
        </p:nvSpPr>
        <p:spPr>
          <a:xfrm>
            <a:off x="2049143" y="997007"/>
            <a:ext cx="1127232" cy="276999"/>
          </a:xfrm>
          <a:prstGeom prst="rect">
            <a:avLst/>
          </a:prstGeom>
          <a:noFill/>
        </p:spPr>
        <p:txBody>
          <a:bodyPr wrap="none" rtlCol="0">
            <a:spAutoFit/>
          </a:bodyPr>
          <a:lstStyle/>
          <a:p>
            <a:pPr algn="ctr">
              <a:lnSpc>
                <a:spcPts val="1460"/>
              </a:lnSpc>
            </a:pPr>
            <a:r>
              <a:rPr lang="ja-JP" altLang="en-US" sz="1050" b="1" dirty="0"/>
              <a:t>インストリーム</a:t>
            </a:r>
            <a:endParaRPr lang="en-US" altLang="ja-JP" sz="1050" b="1" dirty="0"/>
          </a:p>
        </p:txBody>
      </p:sp>
      <p:pic>
        <p:nvPicPr>
          <p:cNvPr id="15" name="図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0673" y="1387752"/>
            <a:ext cx="3186412" cy="2041248"/>
          </a:xfrm>
          <a:prstGeom prst="rect">
            <a:avLst/>
          </a:prstGeom>
        </p:spPr>
      </p:pic>
      <p:pic>
        <p:nvPicPr>
          <p:cNvPr id="26" name="図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869" y="1376772"/>
            <a:ext cx="1290779" cy="2753661"/>
          </a:xfrm>
          <a:prstGeom prst="rect">
            <a:avLst/>
          </a:prstGeom>
        </p:spPr>
      </p:pic>
      <p:sp>
        <p:nvSpPr>
          <p:cNvPr id="7" name="テキスト ボックス 6"/>
          <p:cNvSpPr txBox="1"/>
          <p:nvPr/>
        </p:nvSpPr>
        <p:spPr>
          <a:xfrm>
            <a:off x="30300" y="5738705"/>
            <a:ext cx="11726736" cy="338554"/>
          </a:xfrm>
          <a:prstGeom prst="rect">
            <a:avLst/>
          </a:prstGeom>
          <a:noFill/>
        </p:spPr>
        <p:txBody>
          <a:bodyPr wrap="none" rtlCol="0">
            <a:spAutoFit/>
          </a:bodyPr>
          <a:lstStyle/>
          <a:p>
            <a:pPr lvl="0">
              <a:defRPr/>
            </a:pPr>
            <a:r>
              <a:rPr kumimoji="0" lang="ja-JP" altLang="en-US" sz="1600" kern="0" dirty="0">
                <a:solidFill>
                  <a:schemeClr val="tx1">
                    <a:lumMod val="65000"/>
                    <a:lumOff val="35000"/>
                  </a:schemeClr>
                </a:solidFill>
              </a:rPr>
              <a:t>　・入稿規定（</a:t>
            </a:r>
            <a:r>
              <a:rPr kumimoji="0" lang="en-US" altLang="ja-JP" sz="1600" kern="0" dirty="0">
                <a:solidFill>
                  <a:schemeClr val="tx1">
                    <a:lumMod val="65000"/>
                    <a:lumOff val="35000"/>
                  </a:schemeClr>
                </a:solidFill>
              </a:rPr>
              <a:t>web</a:t>
            </a:r>
            <a:r>
              <a:rPr kumimoji="0" lang="ja-JP" altLang="en-US" sz="1600" kern="0" dirty="0">
                <a:solidFill>
                  <a:schemeClr val="tx1">
                    <a:lumMod val="65000"/>
                    <a:lumOff val="35000"/>
                  </a:schemeClr>
                </a:solidFill>
              </a:rPr>
              <a:t>）：</a:t>
            </a:r>
            <a:r>
              <a:rPr kumimoji="0" lang="en-US" altLang="ja-JP" sz="1600" kern="0" dirty="0">
                <a:solidFill>
                  <a:schemeClr val="tx1">
                    <a:lumMod val="65000"/>
                    <a:lumOff val="35000"/>
                  </a:schemeClr>
                </a:solidFill>
              </a:rPr>
              <a:t> </a:t>
            </a:r>
            <a:r>
              <a:rPr lang="en-US" altLang="ja-JP" sz="1600" dirty="0">
                <a:solidFill>
                  <a:schemeClr val="tx1">
                    <a:lumMod val="65000"/>
                    <a:lumOff val="35000"/>
                  </a:schemeClr>
                </a:solidFill>
                <a:hlinkClick r:id="rId4"/>
              </a:rPr>
              <a:t>https://ads-help.yahoo.co.jp/yahooads/guideline/articledetail?lan=ja&amp;aid=1493&amp;o=default</a:t>
            </a:r>
            <a:endParaRPr kumimoji="0" lang="en-US" altLang="ja-JP" sz="1600" kern="0" dirty="0">
              <a:solidFill>
                <a:schemeClr val="tx1">
                  <a:lumMod val="65000"/>
                  <a:lumOff val="35000"/>
                </a:schemeClr>
              </a:solidFill>
            </a:endParaRPr>
          </a:p>
        </p:txBody>
      </p:sp>
    </p:spTree>
    <p:extLst>
      <p:ext uri="{BB962C8B-B14F-4D97-AF65-F5344CB8AC3E}">
        <p14:creationId xmlns:p14="http://schemas.microsoft.com/office/powerpoint/2010/main" val="3917257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kumimoji="1" lang="ja-JP" altLang="en-US" dirty="0"/>
              <a:t>販売制限　</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11</a:t>
            </a:fld>
            <a:endParaRPr lang="ja-JP" altLang="en-US"/>
          </a:p>
        </p:txBody>
      </p:sp>
      <p:sp>
        <p:nvSpPr>
          <p:cNvPr id="6" name="Text Box 1031"/>
          <p:cNvSpPr txBox="1">
            <a:spLocks noChangeArrowheads="1"/>
          </p:cNvSpPr>
          <p:nvPr/>
        </p:nvSpPr>
        <p:spPr bwMode="auto">
          <a:xfrm>
            <a:off x="479376" y="1037049"/>
            <a:ext cx="11305256"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以下に該当する業種、商品・サービスにつきましては、</a:t>
            </a:r>
            <a:r>
              <a:rPr lang="en-US" altLang="ja-JP" sz="1200" dirty="0">
                <a:solidFill>
                  <a:schemeClr val="tx1">
                    <a:lumMod val="65000"/>
                    <a:lumOff val="35000"/>
                  </a:schemeClr>
                </a:solidFill>
                <a:latin typeface="メイリオ"/>
                <a:ea typeface="メイリオ"/>
              </a:rPr>
              <a:t>GYAO!</a:t>
            </a:r>
            <a:r>
              <a:rPr lang="ja-JP" altLang="en-US" sz="1200" dirty="0">
                <a:solidFill>
                  <a:schemeClr val="tx1">
                    <a:lumMod val="65000"/>
                    <a:lumOff val="35000"/>
                  </a:schemeClr>
                </a:solidFill>
                <a:latin typeface="メイリオ"/>
                <a:ea typeface="メイリオ"/>
              </a:rPr>
              <a:t>コンテンツ指定配信 </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の実施は原則不可となります。</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ただし、以下に該当しない業種やサービスでも、プロモーション内容や取り上げるテーマ等によっては、</a:t>
            </a:r>
            <a:r>
              <a:rPr lang="en-US" altLang="ja-JP" sz="1200" dirty="0">
                <a:solidFill>
                  <a:schemeClr val="tx1">
                    <a:lumMod val="65000"/>
                    <a:lumOff val="35000"/>
                  </a:schemeClr>
                </a:solidFill>
                <a:latin typeface="メイリオ"/>
                <a:ea typeface="メイリオ"/>
              </a:rPr>
              <a:t>GYAO!</a:t>
            </a:r>
            <a:r>
              <a:rPr lang="ja-JP" altLang="en-US" sz="1200" dirty="0">
                <a:solidFill>
                  <a:schemeClr val="tx1">
                    <a:lumMod val="65000"/>
                    <a:lumOff val="35000"/>
                  </a:schemeClr>
                </a:solidFill>
                <a:latin typeface="メイリオ"/>
                <a:ea typeface="メイリオ"/>
              </a:rPr>
              <a:t>コンテンツ指定配信</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を実施いただけない場合がありますので、必ず事前に掲載可否を弊社にお問い合わせください。また、広告主様のサイトが弊社の広告掲載基準を満たすことが、</a:t>
            </a:r>
            <a:r>
              <a:rPr lang="en-US" altLang="ja-JP" sz="1200" dirty="0">
                <a:solidFill>
                  <a:schemeClr val="tx1">
                    <a:lumMod val="65000"/>
                    <a:lumOff val="35000"/>
                  </a:schemeClr>
                </a:solidFill>
                <a:latin typeface="メイリオ"/>
                <a:ea typeface="メイリオ"/>
              </a:rPr>
              <a:t>GYAO!</a:t>
            </a:r>
            <a:r>
              <a:rPr lang="ja-JP" altLang="en-US" sz="1200" dirty="0">
                <a:solidFill>
                  <a:schemeClr val="tx1">
                    <a:lumMod val="65000"/>
                    <a:lumOff val="35000"/>
                  </a:schemeClr>
                </a:solidFill>
                <a:latin typeface="メイリオ"/>
                <a:ea typeface="メイリオ"/>
              </a:rPr>
              <a:t>コンテンツ指定配信</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実施の条件となります。</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zh-TW"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消費者金融業（消費者向無担保貸金業）</a:t>
            </a:r>
            <a:r>
              <a:rPr kumimoji="1" lang="ja-JP" altLang="en-US" sz="1200" b="0" i="0" u="none" strike="noStrike" kern="1200" cap="none" spc="0" normalizeH="0" baseline="0" noProof="0" dirty="0" err="1">
                <a:ln>
                  <a:noFill/>
                </a:ln>
                <a:solidFill>
                  <a:schemeClr val="tx1">
                    <a:lumMod val="65000"/>
                    <a:lumOff val="35000"/>
                  </a:schemeClr>
                </a:solidFill>
                <a:effectLst/>
                <a:uLnTx/>
                <a:uFillTx/>
                <a:latin typeface="メイリオ"/>
                <a:ea typeface="メイリオ"/>
                <a:cs typeface="+mn-cs"/>
              </a:rPr>
              <a:t>、</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商工ローン、手形割引、その他ハイリスク型の金融商品</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・パチンコ・パチスロの営業および機種、カジノ（企業広告含む）、ギャンブル</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・レーシック、美容整形・美容外科・美容皮膚科、その他医療機関全般</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・医療機関による保険外治療</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・美容エステティックサロン</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・あん摩業、マッサージ業、指圧業、はり業、きゅう業等</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・不妊治療</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・治験</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ED</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（治療、医薬品、情報、啓蒙サイト等）</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・性的機能強化、改善を期待させる経口物</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・健康・美容食品、健康器具、健康雑貨その他商品やサービス</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　（ただし、医薬品の場合、その効果・効能の範囲内で疾患の啓発・対策という観点から掲載可とする場合あり）</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・発毛、育毛・増毛効果を訴求する商品・サービス全般（医薬品の発毛・育毛剤は除く）、かつら</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・薬機法上、商品の効果・効能の標榜が禁じられている健康食品、化粧品などで、含有成分の効果・効能を訴求するプロモーション</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zh-TW"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能力開発関連商品</a:t>
            </a: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　　</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・占い</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・国家資格を有する業種（弁護士、司法書士、行政書士、弁理士、公認会計士、税理士）</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・法務、税務</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・探偵業</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・葬儀社、斎場、墓石販売</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・ナイトワーク求人</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・出会い系サイト、結婚紹介（インターネット異性紹介事業）</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・代理店募集、フランチャイズ、起業支援、経営セミナー</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・団体による意見広告</a:t>
            </a:r>
            <a:endParaRPr kumimoji="1" lang="en-US" altLang="ja-JP"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a:t>
            </a:r>
            <a:r>
              <a:rPr kumimoji="1" lang="zh-TW" altLang="en-US"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rPr>
              <a:t>宗教団体、活動</a:t>
            </a:r>
            <a:endParaRPr kumimoji="1" lang="en-US" altLang="zh-TW" sz="1200" b="0" i="0" u="none" strike="noStrike" kern="1200" cap="none" spc="0" normalizeH="0" baseline="0" noProof="0" dirty="0">
              <a:ln>
                <a:noFill/>
              </a:ln>
              <a:solidFill>
                <a:schemeClr val="tx1">
                  <a:lumMod val="65000"/>
                  <a:lumOff val="35000"/>
                </a:schemeClr>
              </a:solidFill>
              <a:effectLst/>
              <a:uLnTx/>
              <a:uFillTx/>
              <a:latin typeface="メイリオ"/>
              <a:ea typeface="メイリオ"/>
              <a:cs typeface="+mn-cs"/>
            </a:endParaRPr>
          </a:p>
        </p:txBody>
      </p:sp>
    </p:spTree>
    <p:extLst>
      <p:ext uri="{BB962C8B-B14F-4D97-AF65-F5344CB8AC3E}">
        <p14:creationId xmlns:p14="http://schemas.microsoft.com/office/powerpoint/2010/main" val="4029638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12</a:t>
            </a:fld>
            <a:endParaRPr lang="ja-JP" altLang="en-US"/>
          </a:p>
        </p:txBody>
      </p:sp>
      <p:sp>
        <p:nvSpPr>
          <p:cNvPr id="6" name="テキスト ボックス 5">
            <a:extLst>
              <a:ext uri="{FF2B5EF4-FFF2-40B4-BE49-F238E27FC236}">
                <a16:creationId xmlns:a16="http://schemas.microsoft.com/office/drawing/2014/main" id="{0A2F196B-73F8-6CB7-4247-4899CE8EE4B9}"/>
              </a:ext>
            </a:extLst>
          </p:cNvPr>
          <p:cNvSpPr txBox="1"/>
          <p:nvPr/>
        </p:nvSpPr>
        <p:spPr>
          <a:xfrm>
            <a:off x="479376" y="1268760"/>
            <a:ext cx="11402265" cy="450892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zh-TW" altLang="en-US" sz="1400" b="0" i="0" u="none" strike="noStrike" kern="0" cap="none" spc="0" normalizeH="0" baseline="0" noProof="0" dirty="0">
                <a:ln>
                  <a:noFill/>
                </a:ln>
                <a:solidFill>
                  <a:schemeClr val="tx1">
                    <a:lumMod val="65000"/>
                    <a:lumOff val="35000"/>
                  </a:schemeClr>
                </a:solidFill>
                <a:effectLst/>
                <a:uLnTx/>
                <a:uFillTx/>
              </a:rPr>
              <a:t>広告取扱基本規定</a:t>
            </a:r>
            <a:r>
              <a:rPr kumimoji="0" lang="ja-JP" altLang="en-US" sz="1400" b="0" i="0" u="none" strike="noStrike" kern="0" cap="none" spc="0" normalizeH="0" baseline="0" noProof="0" dirty="0">
                <a:ln>
                  <a:noFill/>
                </a:ln>
                <a:solidFill>
                  <a:schemeClr val="tx1">
                    <a:lumMod val="65000"/>
                    <a:lumOff val="35000"/>
                  </a:schemeClr>
                </a:solidFill>
                <a:effectLst/>
                <a:uLnTx/>
                <a:uFillTx/>
              </a:rPr>
              <a:t>・入稿規定をご参照ください。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100" kern="0" dirty="0">
                <a:solidFill>
                  <a:schemeClr val="tx1">
                    <a:lumMod val="65000"/>
                    <a:lumOff val="35000"/>
                  </a:schemeClr>
                </a:solidFill>
              </a:rPr>
              <a:t>　</a:t>
            </a:r>
            <a:r>
              <a:rPr kumimoji="0" lang="ja-JP" altLang="en-US" sz="1400" kern="0" dirty="0">
                <a:solidFill>
                  <a:schemeClr val="tx1">
                    <a:lumMod val="65000"/>
                    <a:lumOff val="35000"/>
                  </a:schemeClr>
                </a:solidFill>
              </a:rPr>
              <a:t>・広告取扱基本規定：</a:t>
            </a:r>
            <a:r>
              <a:rPr kumimoji="0" lang="en-US" altLang="ja-JP" sz="1400" kern="0" dirty="0">
                <a:solidFill>
                  <a:schemeClr val="tx1">
                    <a:lumMod val="65000"/>
                    <a:lumOff val="35000"/>
                  </a:schemeClr>
                </a:solidFill>
                <a:hlinkClick r:id="rId2"/>
              </a:rPr>
              <a:t>https://marketing.yahoo.co.jp/guidelines/terms.html</a:t>
            </a:r>
            <a:endParaRPr kumimoji="0" lang="en-US" altLang="ja-JP" sz="140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　・入稿規定（</a:t>
            </a:r>
            <a:r>
              <a:rPr kumimoji="0" lang="en-US" altLang="ja-JP" sz="1400" kern="0" dirty="0">
                <a:solidFill>
                  <a:schemeClr val="tx1">
                    <a:lumMod val="65000"/>
                    <a:lumOff val="35000"/>
                  </a:schemeClr>
                </a:solidFill>
              </a:rPr>
              <a:t>web</a:t>
            </a:r>
            <a:r>
              <a:rPr kumimoji="0" lang="ja-JP" altLang="en-US" sz="1400" kern="0" dirty="0">
                <a:solidFill>
                  <a:schemeClr val="tx1">
                    <a:lumMod val="65000"/>
                    <a:lumOff val="35000"/>
                  </a:schemeClr>
                </a:solidFill>
              </a:rPr>
              <a:t>）：</a:t>
            </a:r>
            <a:r>
              <a:rPr kumimoji="0" lang="en-US" altLang="ja-JP" sz="1400" kern="0" dirty="0">
                <a:solidFill>
                  <a:schemeClr val="tx1">
                    <a:lumMod val="65000"/>
                    <a:lumOff val="35000"/>
                  </a:schemeClr>
                </a:solidFill>
              </a:rPr>
              <a:t> </a:t>
            </a:r>
            <a:r>
              <a:rPr lang="en-US" altLang="ja-JP" sz="1400" dirty="0">
                <a:solidFill>
                  <a:schemeClr val="tx1">
                    <a:lumMod val="65000"/>
                    <a:lumOff val="35000"/>
                  </a:schemeClr>
                </a:solidFill>
                <a:hlinkClick r:id="rId3"/>
              </a:rPr>
              <a:t>https://ads-help.yahoo.co.jp/yahooads/guideline/articledetail?lan=ja&amp;aid=1493&amp;o=default</a:t>
            </a:r>
            <a:endParaRPr kumimoji="0" lang="en-US" altLang="ja-JP" sz="1400" kern="0" dirty="0">
              <a:solidFill>
                <a:schemeClr val="tx1">
                  <a:lumMod val="65000"/>
                  <a:lumOff val="35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lvl="0">
              <a:defRPr/>
            </a:pPr>
            <a:r>
              <a:rPr kumimoji="0" lang="ja-JP" altLang="en-US" sz="1400" kern="0" dirty="0">
                <a:solidFill>
                  <a:schemeClr val="tx1">
                    <a:lumMod val="65000"/>
                    <a:lumOff val="35000"/>
                  </a:schemeClr>
                </a:solidFill>
              </a:rPr>
              <a:t>■一部の広告タイプやブランドリフト調査項目、訴求する商品・サービスによっては入稿前審査にて事前原稿確認が必須です。</a:t>
            </a:r>
          </a:p>
          <a:p>
            <a:pPr marL="179388" lvl="0">
              <a:defRPr/>
            </a:pPr>
            <a:r>
              <a:rPr kumimoji="0" lang="ja-JP" altLang="en-US" sz="1400" kern="0" dirty="0">
                <a:solidFill>
                  <a:schemeClr val="tx1">
                    <a:lumMod val="65000"/>
                    <a:lumOff val="35000"/>
                  </a:schemeClr>
                </a:solidFill>
              </a:rPr>
              <a:t>目的に応じた相談フォームよりご依頼ください。</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・掲載制限カテゴリー確認　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4"/>
              </a:rPr>
              <a:t>https://form-business.yahoo.co.jp/claris/enqueteForm?inquiry_type=placement_restrictions</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・ディスプレイ広告（予約型）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5"/>
              </a:rPr>
              <a:t>https://form-business.yahoo.co.jp/claris/enqueteForm?inquiry_type=guaranteed_review</a:t>
            </a:r>
            <a:endParaRPr kumimoji="0" lang="en-US" altLang="ja-JP" sz="1400" kern="0" dirty="0">
              <a:solidFill>
                <a:schemeClr val="tx1">
                  <a:lumMod val="65000"/>
                  <a:lumOff val="35000"/>
                </a:schemeClr>
              </a:solidFill>
            </a:endParaRPr>
          </a:p>
          <a:p>
            <a:pPr marL="179388" lvl="0">
              <a:defRPr/>
            </a:pPr>
            <a:r>
              <a:rPr kumimoji="0" lang="ja-JP" altLang="en-US" sz="1400" kern="0" dirty="0">
                <a:solidFill>
                  <a:schemeClr val="tx1">
                    <a:lumMod val="65000"/>
                    <a:lumOff val="35000"/>
                  </a:schemeClr>
                </a:solidFill>
              </a:rPr>
              <a:t>・ブランドリフト調査　入稿前審査依頼フォーム</a:t>
            </a:r>
            <a:br>
              <a:rPr kumimoji="0" lang="ja-JP" altLang="en-US" sz="1400" kern="0" dirty="0">
                <a:solidFill>
                  <a:schemeClr val="tx1">
                    <a:lumMod val="65000"/>
                    <a:lumOff val="35000"/>
                  </a:schemeClr>
                </a:solidFill>
              </a:rPr>
            </a:br>
            <a:r>
              <a:rPr kumimoji="0" lang="ja-JP" altLang="en-US" sz="1400" kern="0" dirty="0">
                <a:solidFill>
                  <a:schemeClr val="tx1">
                    <a:lumMod val="65000"/>
                    <a:lumOff val="35000"/>
                  </a:schemeClr>
                </a:solidFill>
              </a:rPr>
              <a:t>　</a:t>
            </a:r>
            <a:r>
              <a:rPr kumimoji="0" lang="en-US" altLang="ja-JP" sz="1400" kern="0" dirty="0">
                <a:solidFill>
                  <a:schemeClr val="tx1">
                    <a:lumMod val="65000"/>
                    <a:lumOff val="35000"/>
                  </a:schemeClr>
                </a:solidFill>
                <a:hlinkClick r:id="rId6"/>
              </a:rPr>
              <a:t>https://form-business.yahoo.co.jp/claris/enqueteForm?inquiry_type=bls_review</a:t>
            </a:r>
            <a:endParaRPr kumimoji="0" lang="en-US" altLang="ja-JP" sz="1400" kern="0" dirty="0">
              <a:solidFill>
                <a:schemeClr val="tx1">
                  <a:lumMod val="65000"/>
                  <a:lumOff val="35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marL="177800" marR="0" lvl="0" indent="-17780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ページの内容・構成は、予告なく変更になる場合や、災害時、通信障害時、他プロモーション時等、特別編成になる場合があります。</a:t>
            </a:r>
          </a:p>
          <a:p>
            <a:pPr marL="0" marR="0" lvl="0" indent="179388" defTabSz="914400" eaLnBrk="1" fontAlgn="auto" latinLnBrk="0" hangingPunct="1">
              <a:lnSpc>
                <a:spcPct val="100000"/>
              </a:lnSpc>
              <a:spcBef>
                <a:spcPts val="0"/>
              </a:spcBef>
              <a:spcAft>
                <a:spcPts val="0"/>
              </a:spcAft>
              <a:buClrTx/>
              <a:buSzTx/>
              <a:buFontTx/>
              <a:buNone/>
              <a:tabLst/>
              <a:defRPr/>
            </a:pPr>
            <a:r>
              <a:rPr kumimoji="0" lang="ja-JP" altLang="ja-JP" sz="1400" b="0" i="0" u="none" strike="noStrike" kern="0" cap="none" spc="0" normalizeH="0" baseline="0" noProof="0" dirty="0">
                <a:ln>
                  <a:noFill/>
                </a:ln>
                <a:solidFill>
                  <a:schemeClr val="tx1">
                    <a:lumMod val="65000"/>
                    <a:lumOff val="35000"/>
                  </a:schemeClr>
                </a:solidFill>
                <a:effectLst/>
                <a:uLnTx/>
                <a:uFillTx/>
              </a:rPr>
              <a:t>また、それらに</a:t>
            </a:r>
            <a:r>
              <a:rPr kumimoji="0" lang="ja-JP" altLang="en-US" sz="1400" b="0" i="0" u="none" strike="noStrike" kern="0" cap="none" spc="0" normalizeH="0" baseline="0" noProof="0" dirty="0">
                <a:ln>
                  <a:noFill/>
                </a:ln>
                <a:solidFill>
                  <a:schemeClr val="tx1">
                    <a:lumMod val="65000"/>
                    <a:lumOff val="35000"/>
                  </a:schemeClr>
                </a:solidFill>
                <a:effectLst/>
                <a:uLnTx/>
                <a:uFillTx/>
              </a:rPr>
              <a:t>伴い</a:t>
            </a:r>
            <a:r>
              <a:rPr kumimoji="0" lang="ja-JP" altLang="ja-JP" sz="1400" b="0" i="0" u="none" strike="noStrike" kern="0" cap="none" spc="0" normalizeH="0" baseline="0" noProof="0" dirty="0">
                <a:ln>
                  <a:noFill/>
                </a:ln>
                <a:solidFill>
                  <a:schemeClr val="tx1">
                    <a:lumMod val="65000"/>
                    <a:lumOff val="35000"/>
                  </a:schemeClr>
                </a:solidFill>
                <a:effectLst/>
                <a:uLnTx/>
                <a:uFillTx/>
              </a:rPr>
              <a:t>ページ内での掲載箇所が変更になる場合があります。あらかじめご了承ください。</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179388"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■弊社サービスによる特別演出に伴い、一部商品を売り止めする場合があります。あらかじめご了承ください。</a:t>
            </a:r>
            <a:endParaRPr kumimoji="0" lang="ja-JP"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■一部、広告掲載対象外となるページがあります。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400" b="0" i="0" u="none" strike="noStrike" kern="0" cap="none" spc="0" normalizeH="0" baseline="0" noProof="0" dirty="0">
                <a:ln>
                  <a:noFill/>
                </a:ln>
                <a:solidFill>
                  <a:schemeClr val="tx1">
                    <a:lumMod val="65000"/>
                    <a:lumOff val="35000"/>
                  </a:schemeClr>
                </a:solidFill>
                <a:effectLst/>
                <a:uLnTx/>
                <a:uFillTx/>
              </a:rPr>
              <a:t>■市区郡合併などでエリアが変更・廃止になる場合があります。</a:t>
            </a:r>
            <a:endParaRPr kumimoji="0" lang="en-US" altLang="ja-JP" sz="1400" b="0" i="0" u="none" strike="noStrike" kern="0" cap="none" spc="0" normalizeH="0" baseline="0" noProof="0" dirty="0">
              <a:ln>
                <a:noFill/>
              </a:ln>
              <a:solidFill>
                <a:schemeClr val="tx1">
                  <a:lumMod val="65000"/>
                  <a:lumOff val="3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050" b="0" i="0" u="none" strike="noStrike" kern="0" cap="none" spc="0" normalizeH="0" baseline="0" noProof="0" dirty="0">
              <a:ln>
                <a:noFill/>
              </a:ln>
              <a:solidFill>
                <a:schemeClr val="tx1">
                  <a:lumMod val="65000"/>
                  <a:lumOff val="35000"/>
                </a:schemeClr>
              </a:solidFill>
              <a:effectLst/>
              <a:uLnTx/>
              <a:uFillTx/>
            </a:endParaRPr>
          </a:p>
        </p:txBody>
      </p:sp>
    </p:spTree>
    <p:extLst>
      <p:ext uri="{BB962C8B-B14F-4D97-AF65-F5344CB8AC3E}">
        <p14:creationId xmlns:p14="http://schemas.microsoft.com/office/powerpoint/2010/main" val="2001523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a:t>免責事項・注意事項</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13</a:t>
            </a:fld>
            <a:endParaRPr lang="ja-JP" altLang="en-US"/>
          </a:p>
        </p:txBody>
      </p:sp>
      <p:sp>
        <p:nvSpPr>
          <p:cNvPr id="6" name="テキスト ボックス 5"/>
          <p:cNvSpPr txBox="1"/>
          <p:nvPr/>
        </p:nvSpPr>
        <p:spPr>
          <a:xfrm>
            <a:off x="454374" y="1124744"/>
            <a:ext cx="11571692" cy="3916457"/>
          </a:xfrm>
          <a:prstGeom prst="rect">
            <a:avLst/>
          </a:prstGeom>
          <a:noFill/>
        </p:spPr>
        <p:txBody>
          <a:bodyPr wrap="square" lIns="91440" tIns="45720" rIns="91440" bIns="45720" rtlCol="0" anchor="t">
            <a:spAutoFit/>
          </a:bodyPr>
          <a:lstStyle/>
          <a:p>
            <a:pPr lvl="0">
              <a:defRPr/>
            </a:pPr>
            <a:r>
              <a:rPr kumimoji="0" lang="ja-JP" altLang="en-US" sz="1400" kern="0" dirty="0">
                <a:solidFill>
                  <a:schemeClr val="tx1">
                    <a:lumMod val="65000"/>
                    <a:lumOff val="35000"/>
                  </a:schemeClr>
                </a:solidFill>
              </a:rPr>
              <a:t>■金額表示は、消費税を含みません。</a:t>
            </a:r>
            <a:endParaRPr kumimoji="0" lang="en-US" altLang="ja-JP" sz="1400" kern="0" dirty="0">
              <a:solidFill>
                <a:schemeClr val="tx1">
                  <a:lumMod val="65000"/>
                  <a:lumOff val="35000"/>
                </a:schemeClr>
              </a:solidFill>
            </a:endParaRPr>
          </a:p>
          <a:p>
            <a:pPr lvl="0">
              <a:defRPr/>
            </a:pPr>
            <a:endParaRPr kumimoji="0" lang="en-US" altLang="ja-JP" sz="1050" kern="0" dirty="0">
              <a:solidFill>
                <a:schemeClr val="tx1">
                  <a:lumMod val="65000"/>
                  <a:lumOff val="35000"/>
                </a:schemeClr>
              </a:solidFill>
            </a:endParaRPr>
          </a:p>
          <a:p>
            <a:pPr lvl="0">
              <a:defRPr/>
            </a:pPr>
            <a:r>
              <a:rPr kumimoji="0" lang="ja-JP" altLang="en-US" sz="1400" kern="0" dirty="0">
                <a:solidFill>
                  <a:schemeClr val="tx1">
                    <a:lumMod val="65000"/>
                    <a:lumOff val="35000"/>
                  </a:schemeClr>
                </a:solidFill>
              </a:rPr>
              <a:t>■金額表示は、代理店手数料を含みます。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■在庫確認・シミュレーションの実行日から起算して</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日目以降の日付は指定できず、在庫は確認できません。</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また、</a:t>
            </a:r>
            <a:r>
              <a:rPr lang="en-US" altLang="ja-JP" sz="1400" dirty="0">
                <a:solidFill>
                  <a:schemeClr val="tx1">
                    <a:lumMod val="65000"/>
                    <a:lumOff val="35000"/>
                  </a:schemeClr>
                </a:solidFill>
              </a:rPr>
              <a:t>181</a:t>
            </a:r>
            <a:r>
              <a:rPr lang="ja-JP" altLang="en-US" sz="1400" dirty="0">
                <a:solidFill>
                  <a:schemeClr val="tx1">
                    <a:lumMod val="65000"/>
                    <a:lumOff val="35000"/>
                  </a:schemeClr>
                </a:solidFill>
              </a:rPr>
              <a:t>日目以降の予約もできません。商品の掲載期間が半年の場合、</a:t>
            </a:r>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　在庫確認・シミュレーションと予約のタイミングにご注意ください。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■掲載不具合について</a:t>
            </a:r>
          </a:p>
          <a:p>
            <a:pPr lvl="0"/>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pPr lvl="0"/>
            <a:r>
              <a:rPr lang="ja-JP" altLang="en-US" sz="1400" dirty="0">
                <a:solidFill>
                  <a:schemeClr val="tx1">
                    <a:lumMod val="65000"/>
                    <a:lumOff val="35000"/>
                  </a:schemeClr>
                </a:solidFill>
              </a:rPr>
              <a:t>　（１）広告掲載開始日、及び広告内容の変更後の掲載開始日は、掲載開始から</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時間を広告掲載調整時間とします。</a:t>
            </a:r>
          </a:p>
          <a:p>
            <a:pPr lvl="0"/>
            <a:r>
              <a:rPr lang="ja-JP" altLang="en-US" sz="1400" dirty="0">
                <a:solidFill>
                  <a:schemeClr val="tx1">
                    <a:lumMod val="65000"/>
                    <a:lumOff val="35000"/>
                  </a:schemeClr>
                </a:solidFill>
              </a:rPr>
              <a:t>　　ただし、（２）、（３）に該当する場合は、その定めに従います。</a:t>
            </a:r>
          </a:p>
          <a:p>
            <a:pPr lvl="0"/>
            <a:r>
              <a:rPr lang="ja-JP" altLang="en-US" sz="1400" dirty="0">
                <a:solidFill>
                  <a:schemeClr val="tx1">
                    <a:lumMod val="65000"/>
                    <a:lumOff val="35000"/>
                  </a:schemeClr>
                </a:solidFill>
              </a:rPr>
              <a:t>　（２）広告掲載開始日が営業日以外の場合、当該広告掲載開始時間から翌営業日正午までを広告掲載調整時間とします。</a:t>
            </a:r>
          </a:p>
          <a:p>
            <a:pPr lvl="0"/>
            <a:r>
              <a:rPr lang="ja-JP" altLang="en-US" sz="1400" dirty="0">
                <a:solidFill>
                  <a:schemeClr val="tx1">
                    <a:lumMod val="65000"/>
                    <a:lumOff val="35000"/>
                  </a:schemeClr>
                </a:solidFill>
              </a:rPr>
              <a:t>　（３）広告の総掲載予定時間が</a:t>
            </a:r>
            <a:r>
              <a:rPr lang="en-US" altLang="ja-JP" sz="1400" dirty="0">
                <a:solidFill>
                  <a:schemeClr val="tx1">
                    <a:lumMod val="65000"/>
                    <a:lumOff val="35000"/>
                  </a:schemeClr>
                </a:solidFill>
              </a:rPr>
              <a:t>12</a:t>
            </a:r>
            <a:r>
              <a:rPr lang="ja-JP" altLang="en-US" sz="1400" dirty="0">
                <a:solidFill>
                  <a:schemeClr val="tx1">
                    <a:lumMod val="65000"/>
                    <a:lumOff val="35000"/>
                  </a:schemeClr>
                </a:solidFill>
              </a:rPr>
              <a:t>時間未満の場合、総掲載予定時間の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にあたる時間までを広告掲載調整時間とします。</a:t>
            </a:r>
            <a:endParaRPr lang="en-US" altLang="ja-JP" sz="1400" dirty="0">
              <a:solidFill>
                <a:schemeClr val="tx1">
                  <a:lumMod val="65000"/>
                  <a:lumOff val="35000"/>
                </a:schemeClr>
              </a:solidFill>
            </a:endParaRPr>
          </a:p>
          <a:p>
            <a:pPr lvl="0"/>
            <a:endParaRPr lang="en-US" altLang="ja-JP" sz="1400" dirty="0">
              <a:solidFill>
                <a:schemeClr val="tx1">
                  <a:lumMod val="65000"/>
                  <a:lumOff val="35000"/>
                </a:schemeClr>
              </a:solidFill>
              <a:latin typeface="Meiryo" panose="020B0604030504040204" pitchFamily="34" charset="-128"/>
              <a:ea typeface="Meiryo" panose="020B0604030504040204" pitchFamily="34" charset="-128"/>
            </a:endParaRPr>
          </a:p>
          <a:p>
            <a:pPr lvl="0"/>
            <a:r>
              <a:rPr lang="ja-JP" altLang="en-US" sz="1400" dirty="0">
                <a:solidFill>
                  <a:schemeClr val="tx1">
                    <a:lumMod val="75000"/>
                    <a:lumOff val="25000"/>
                  </a:schemeClr>
                </a:solidFill>
                <a:latin typeface="Meiryo" panose="020B0604030504040204" pitchFamily="34" charset="-128"/>
                <a:ea typeface="Meiryo" panose="020B0604030504040204" pitchFamily="34" charset="-128"/>
              </a:rPr>
              <a:t>■本商品はビューアブルインプレッション保証の商品ではございません。想定に未達でも補填はございません。</a:t>
            </a:r>
            <a:endParaRPr lang="en-US" altLang="ja-JP" sz="1400" dirty="0">
              <a:solidFill>
                <a:schemeClr val="tx1">
                  <a:lumMod val="75000"/>
                  <a:lumOff val="25000"/>
                </a:schemeClr>
              </a:solidFill>
              <a:latin typeface="Meiryo" panose="020B0604030504040204" pitchFamily="34" charset="-128"/>
              <a:ea typeface="Meiryo" panose="020B0604030504040204" pitchFamily="34" charset="-128"/>
            </a:endParaRPr>
          </a:p>
          <a:p>
            <a:pPr lvl="0"/>
            <a:r>
              <a:rPr lang="ja-JP" altLang="en-US" sz="1400" dirty="0">
                <a:solidFill>
                  <a:schemeClr val="tx1">
                    <a:lumMod val="65000"/>
                    <a:lumOff val="35000"/>
                  </a:schemeClr>
                </a:solidFill>
              </a:rPr>
              <a:t>　また、掲載期間を保証するものであり常時掲載を保証するものではありません。広告掲載ができなかった時間が</a:t>
            </a:r>
            <a:endParaRPr lang="en-US" altLang="ja-JP" sz="1400" dirty="0">
              <a:solidFill>
                <a:schemeClr val="tx1">
                  <a:lumMod val="65000"/>
                  <a:lumOff val="35000"/>
                </a:schemeClr>
              </a:solidFill>
            </a:endParaRPr>
          </a:p>
          <a:p>
            <a:pPr lvl="0"/>
            <a:r>
              <a:rPr lang="ja-JP" altLang="en-US" sz="1400" dirty="0">
                <a:solidFill>
                  <a:schemeClr val="tx1">
                    <a:lumMod val="65000"/>
                    <a:lumOff val="35000"/>
                  </a:schemeClr>
                </a:solidFill>
              </a:rPr>
              <a:t>　広告購入時に指定された総掲載予定時間の</a:t>
            </a:r>
            <a:r>
              <a:rPr lang="en-US" altLang="ja-JP" sz="1400" dirty="0">
                <a:solidFill>
                  <a:schemeClr val="tx1">
                    <a:lumMod val="65000"/>
                    <a:lumOff val="35000"/>
                  </a:schemeClr>
                </a:solidFill>
              </a:rPr>
              <a:t>10</a:t>
            </a:r>
            <a:r>
              <a:rPr lang="ja-JP" altLang="en-US" sz="1400" dirty="0">
                <a:solidFill>
                  <a:schemeClr val="tx1">
                    <a:lumMod val="65000"/>
                    <a:lumOff val="35000"/>
                  </a:schemeClr>
                </a:solidFill>
              </a:rPr>
              <a:t>％に未満の場合については、ヤフーは免責されます。</a:t>
            </a:r>
            <a:endParaRPr lang="ja-JP" altLang="en-US" sz="1400" dirty="0">
              <a:solidFill>
                <a:schemeClr val="tx1">
                  <a:lumMod val="75000"/>
                  <a:lumOff val="25000"/>
                </a:schemeClr>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61460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12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en-US" altLang="ja-JP" dirty="0"/>
              <a:t>GYAO!</a:t>
            </a:r>
            <a:r>
              <a:rPr lang="ja-JP" altLang="en-US" dirty="0"/>
              <a:t>コンテンツ指定配信とは</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2</a:t>
            </a:fld>
            <a:endParaRPr lang="ja-JP" altLang="en-US"/>
          </a:p>
        </p:txBody>
      </p:sp>
      <p:sp>
        <p:nvSpPr>
          <p:cNvPr id="6" name="テキスト プレースホルダー 1"/>
          <p:cNvSpPr>
            <a:spLocks noGrp="1"/>
          </p:cNvSpPr>
          <p:nvPr>
            <p:ph type="body" sz="quarter" idx="12"/>
          </p:nvPr>
        </p:nvSpPr>
        <p:spPr>
          <a:xfrm>
            <a:off x="339022" y="951225"/>
            <a:ext cx="11521280" cy="1142115"/>
          </a:xfrm>
        </p:spPr>
        <p:txBody>
          <a:bodyPr>
            <a:noAutofit/>
          </a:bodyPr>
          <a:lstStyle/>
          <a:p>
            <a:pPr algn="ctr"/>
            <a:r>
              <a:rPr lang="en-US" altLang="ja-JP" dirty="0">
                <a:solidFill>
                  <a:schemeClr val="tx1">
                    <a:lumMod val="65000"/>
                    <a:lumOff val="35000"/>
                  </a:schemeClr>
                </a:solidFill>
              </a:rPr>
              <a:t>GYAO!</a:t>
            </a:r>
            <a:r>
              <a:rPr lang="ja-JP" altLang="en-US" dirty="0">
                <a:solidFill>
                  <a:schemeClr val="tx1">
                    <a:lumMod val="65000"/>
                    <a:lumOff val="35000"/>
                  </a:schemeClr>
                </a:solidFill>
              </a:rPr>
              <a:t>の特定コンテンツの広告掲載面を</a:t>
            </a:r>
            <a:r>
              <a:rPr lang="en-US" altLang="ja-JP" dirty="0">
                <a:solidFill>
                  <a:schemeClr val="tx1">
                    <a:lumMod val="65000"/>
                    <a:lumOff val="35000"/>
                  </a:schemeClr>
                </a:solidFill>
              </a:rPr>
              <a:t>1</a:t>
            </a:r>
            <a:r>
              <a:rPr lang="ja-JP" altLang="en-US" dirty="0">
                <a:solidFill>
                  <a:schemeClr val="tx1">
                    <a:lumMod val="65000"/>
                    <a:lumOff val="35000"/>
                  </a:schemeClr>
                </a:solidFill>
              </a:rPr>
              <a:t>社独占にてご提供する広告商品。</a:t>
            </a:r>
            <a:endParaRPr lang="en-US" altLang="ja-JP" dirty="0">
              <a:solidFill>
                <a:schemeClr val="tx1">
                  <a:lumMod val="65000"/>
                  <a:lumOff val="35000"/>
                </a:schemeClr>
              </a:solidFill>
            </a:endParaRPr>
          </a:p>
          <a:p>
            <a:pPr algn="ctr"/>
            <a:r>
              <a:rPr lang="ja-JP" altLang="en-US" spc="-150" dirty="0">
                <a:solidFill>
                  <a:schemeClr val="tx1">
                    <a:lumMod val="75000"/>
                    <a:lumOff val="25000"/>
                  </a:schemeClr>
                </a:solidFill>
                <a:latin typeface="メイリオ" panose="020B0604030504040204" pitchFamily="50" charset="-128"/>
                <a:ea typeface="メイリオ" panose="020B0604030504040204" pitchFamily="50" charset="-128"/>
              </a:rPr>
              <a:t>プロモーションにマッチしたコンテンツを介することで、</a:t>
            </a:r>
            <a:r>
              <a:rPr lang="ja-JP" altLang="en-US" spc="-150" dirty="0">
                <a:solidFill>
                  <a:srgbClr val="FF0066"/>
                </a:solidFill>
                <a:latin typeface="メイリオ" panose="020B0604030504040204" pitchFamily="50" charset="-128"/>
                <a:ea typeface="メイリオ" panose="020B0604030504040204" pitchFamily="50" charset="-128"/>
              </a:rPr>
              <a:t>ユーザー体験を壊すことなく</a:t>
            </a:r>
            <a:endParaRPr lang="en-US" altLang="ja-JP" spc="-150" dirty="0">
              <a:solidFill>
                <a:srgbClr val="FF0066"/>
              </a:solidFill>
              <a:latin typeface="メイリオ" panose="020B0604030504040204" pitchFamily="50" charset="-128"/>
              <a:ea typeface="メイリオ" panose="020B0604030504040204" pitchFamily="50" charset="-128"/>
            </a:endParaRPr>
          </a:p>
          <a:p>
            <a:pPr algn="ctr"/>
            <a:r>
              <a:rPr lang="ja-JP" altLang="en-US" spc="-150" dirty="0">
                <a:solidFill>
                  <a:schemeClr val="tx1">
                    <a:lumMod val="75000"/>
                    <a:lumOff val="25000"/>
                  </a:schemeClr>
                </a:solidFill>
                <a:latin typeface="メイリオ" panose="020B0604030504040204" pitchFamily="50" charset="-128"/>
                <a:ea typeface="メイリオ" panose="020B0604030504040204" pitchFamily="50" charset="-128"/>
              </a:rPr>
              <a:t>接触できるため好意的に捉えられ、</a:t>
            </a:r>
            <a:r>
              <a:rPr lang="ja-JP" altLang="en-US" spc="-150" dirty="0">
                <a:solidFill>
                  <a:srgbClr val="FF0066"/>
                </a:solidFill>
                <a:latin typeface="メイリオ" panose="020B0604030504040204" pitchFamily="50" charset="-128"/>
                <a:ea typeface="メイリオ" panose="020B0604030504040204" pitchFamily="50" charset="-128"/>
              </a:rPr>
              <a:t>高い態度変容効果が期待</a:t>
            </a:r>
            <a:r>
              <a:rPr lang="ja-JP" altLang="en-US" spc="-150" dirty="0">
                <a:solidFill>
                  <a:schemeClr val="tx1">
                    <a:lumMod val="75000"/>
                    <a:lumOff val="25000"/>
                  </a:schemeClr>
                </a:solidFill>
                <a:latin typeface="メイリオ" panose="020B0604030504040204" pitchFamily="50" charset="-128"/>
                <a:ea typeface="メイリオ" panose="020B0604030504040204" pitchFamily="50" charset="-128"/>
              </a:rPr>
              <a:t>できます。</a:t>
            </a:r>
          </a:p>
          <a:p>
            <a:pPr algn="ctr"/>
            <a:endParaRPr lang="ja-JP" altLang="en-US" dirty="0">
              <a:solidFill>
                <a:schemeClr val="tx1">
                  <a:lumMod val="65000"/>
                  <a:lumOff val="35000"/>
                </a:schemeClr>
              </a:solidFill>
            </a:endParaRPr>
          </a:p>
        </p:txBody>
      </p:sp>
      <p:sp>
        <p:nvSpPr>
          <p:cNvPr id="68" name="角丸四角形 15">
            <a:extLst>
              <a:ext uri="{FF2B5EF4-FFF2-40B4-BE49-F238E27FC236}">
                <a16:creationId xmlns:a16="http://schemas.microsoft.com/office/drawing/2014/main" id="{79C14FF9-B6AA-551C-8E1A-DB174E42EF21}"/>
              </a:ext>
            </a:extLst>
          </p:cNvPr>
          <p:cNvSpPr/>
          <p:nvPr/>
        </p:nvSpPr>
        <p:spPr>
          <a:xfrm>
            <a:off x="644118" y="2639738"/>
            <a:ext cx="2810564" cy="584842"/>
          </a:xfrm>
          <a:prstGeom prst="roundRect">
            <a:avLst>
              <a:gd name="adj" fmla="val 50000"/>
            </a:avLst>
          </a:prstGeom>
          <a:solidFill>
            <a:srgbClr val="212121">
              <a:lumMod val="10000"/>
              <a:lumOff val="9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69" name="角丸四角形 16">
            <a:extLst>
              <a:ext uri="{FF2B5EF4-FFF2-40B4-BE49-F238E27FC236}">
                <a16:creationId xmlns:a16="http://schemas.microsoft.com/office/drawing/2014/main" id="{3B1691EA-43E5-12AE-68AA-54B2B916F8FD}"/>
              </a:ext>
            </a:extLst>
          </p:cNvPr>
          <p:cNvSpPr/>
          <p:nvPr/>
        </p:nvSpPr>
        <p:spPr>
          <a:xfrm>
            <a:off x="3719736" y="2639738"/>
            <a:ext cx="4275351" cy="584842"/>
          </a:xfrm>
          <a:prstGeom prst="roundRect">
            <a:avLst>
              <a:gd name="adj" fmla="val 50000"/>
            </a:avLst>
          </a:prstGeom>
          <a:solidFill>
            <a:srgbClr val="212121">
              <a:lumMod val="10000"/>
              <a:lumOff val="9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70" name="角丸四角形 17">
            <a:extLst>
              <a:ext uri="{FF2B5EF4-FFF2-40B4-BE49-F238E27FC236}">
                <a16:creationId xmlns:a16="http://schemas.microsoft.com/office/drawing/2014/main" id="{E96A6213-9A15-4958-CD7B-AD7456531032}"/>
              </a:ext>
            </a:extLst>
          </p:cNvPr>
          <p:cNvSpPr/>
          <p:nvPr/>
        </p:nvSpPr>
        <p:spPr>
          <a:xfrm>
            <a:off x="8214107" y="2639738"/>
            <a:ext cx="3360581" cy="584842"/>
          </a:xfrm>
          <a:prstGeom prst="roundRect">
            <a:avLst>
              <a:gd name="adj" fmla="val 50000"/>
            </a:avLst>
          </a:prstGeom>
          <a:solidFill>
            <a:srgbClr val="212121">
              <a:lumMod val="10000"/>
              <a:lumOff val="90000"/>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71" name="正方形/長方形 70">
            <a:extLst>
              <a:ext uri="{FF2B5EF4-FFF2-40B4-BE49-F238E27FC236}">
                <a16:creationId xmlns:a16="http://schemas.microsoft.com/office/drawing/2014/main" id="{09277140-45A8-F728-3C47-845F3536578A}"/>
              </a:ext>
            </a:extLst>
          </p:cNvPr>
          <p:cNvSpPr/>
          <p:nvPr/>
        </p:nvSpPr>
        <p:spPr>
          <a:xfrm>
            <a:off x="3958897" y="2780928"/>
            <a:ext cx="3859136" cy="338554"/>
          </a:xfrm>
          <a:prstGeom prst="rect">
            <a:avLst/>
          </a:prstGeom>
        </p:spPr>
        <p:txBody>
          <a:bodyPr wrap="square">
            <a:spAutoFit/>
          </a:bodyPr>
          <a:lstStyle/>
          <a:p>
            <a:pPr algn="ctr"/>
            <a:r>
              <a:rPr lang="ja-JP" altLang="en-US" sz="1600" b="1" dirty="0">
                <a:solidFill>
                  <a:srgbClr val="000000">
                    <a:lumMod val="75000"/>
                    <a:lumOff val="25000"/>
                  </a:srgbClr>
                </a:solidFill>
                <a:latin typeface="メイリオ" panose="020B0604030504040204" pitchFamily="50" charset="-128"/>
                <a:ea typeface="メイリオ" panose="020B0604030504040204" pitchFamily="50" charset="-128"/>
              </a:rPr>
              <a:t>メッセージが受け入れられやすい</a:t>
            </a:r>
            <a:endParaRPr lang="en-US" altLang="ja-JP" sz="1600" b="1" dirty="0">
              <a:solidFill>
                <a:srgbClr val="000000">
                  <a:lumMod val="75000"/>
                  <a:lumOff val="25000"/>
                </a:srgbClr>
              </a:solidFill>
              <a:latin typeface="メイリオ" panose="020B0604030504040204" pitchFamily="50" charset="-128"/>
              <a:ea typeface="メイリオ" panose="020B0604030504040204" pitchFamily="50" charset="-128"/>
            </a:endParaRPr>
          </a:p>
        </p:txBody>
      </p:sp>
      <p:sp>
        <p:nvSpPr>
          <p:cNvPr id="72" name="正方形/長方形 71">
            <a:extLst>
              <a:ext uri="{FF2B5EF4-FFF2-40B4-BE49-F238E27FC236}">
                <a16:creationId xmlns:a16="http://schemas.microsoft.com/office/drawing/2014/main" id="{7235150E-A692-F22D-0CB3-F8CA99FCE345}"/>
              </a:ext>
            </a:extLst>
          </p:cNvPr>
          <p:cNvSpPr/>
          <p:nvPr/>
        </p:nvSpPr>
        <p:spPr>
          <a:xfrm>
            <a:off x="3912624" y="5172402"/>
            <a:ext cx="4415624" cy="701731"/>
          </a:xfrm>
          <a:prstGeom prst="rect">
            <a:avLst/>
          </a:prstGeom>
        </p:spPr>
        <p:txBody>
          <a:bodyPr wrap="square">
            <a:spAutoFit/>
          </a:bodyPr>
          <a:lstStyle/>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ブランド</a:t>
            </a:r>
            <a:r>
              <a:rPr lang="en-US" altLang="ja-JP" sz="1200" dirty="0">
                <a:solidFill>
                  <a:srgbClr val="000000"/>
                </a:solidFill>
                <a:latin typeface="メイリオ" panose="020B0604030504040204" pitchFamily="50" charset="-128"/>
                <a:ea typeface="メイリオ" panose="020B0604030504040204" pitchFamily="50" charset="-128"/>
              </a:rPr>
              <a:t>/</a:t>
            </a:r>
            <a:r>
              <a:rPr lang="ja-JP" altLang="en-US" sz="1200" dirty="0">
                <a:solidFill>
                  <a:srgbClr val="000000"/>
                </a:solidFill>
                <a:latin typeface="メイリオ" panose="020B0604030504040204" pitchFamily="50" charset="-128"/>
                <a:ea typeface="メイリオ" panose="020B0604030504040204" pitchFamily="50" charset="-128"/>
              </a:rPr>
              <a:t>商品にマッチしたコンテンツ面に掲載することで、</a:t>
            </a:r>
            <a:endParaRPr lang="en-US" altLang="ja-JP" sz="1200" dirty="0">
              <a:solidFill>
                <a:srgbClr val="000000"/>
              </a:solidFill>
              <a:latin typeface="メイリオ" panose="020B0604030504040204" pitchFamily="50" charset="-128"/>
              <a:ea typeface="メイリオ" panose="020B0604030504040204" pitchFamily="50" charset="-128"/>
            </a:endParaRPr>
          </a:p>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ユーザー体験を壊すことなく接触でき、広告が好意的に捉えられます。</a:t>
            </a:r>
            <a:endParaRPr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73" name="四角形吹き出し 21">
            <a:extLst>
              <a:ext uri="{FF2B5EF4-FFF2-40B4-BE49-F238E27FC236}">
                <a16:creationId xmlns:a16="http://schemas.microsoft.com/office/drawing/2014/main" id="{9FA243BB-393A-E0AE-0500-D7304D8D3E6F}"/>
              </a:ext>
            </a:extLst>
          </p:cNvPr>
          <p:cNvSpPr/>
          <p:nvPr/>
        </p:nvSpPr>
        <p:spPr>
          <a:xfrm>
            <a:off x="4373936" y="3513836"/>
            <a:ext cx="2140204" cy="509943"/>
          </a:xfrm>
          <a:prstGeom prst="wedgeRectCallout">
            <a:avLst>
              <a:gd name="adj1" fmla="val -54292"/>
              <a:gd name="adj2" fmla="val -5994"/>
            </a:avLst>
          </a:prstGeom>
          <a:solidFill>
            <a:srgbClr val="FFCDE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74" name="正方形/長方形 73">
            <a:extLst>
              <a:ext uri="{FF2B5EF4-FFF2-40B4-BE49-F238E27FC236}">
                <a16:creationId xmlns:a16="http://schemas.microsoft.com/office/drawing/2014/main" id="{F3B06B9C-5464-176F-F447-A1C70DCE8D1E}"/>
              </a:ext>
            </a:extLst>
          </p:cNvPr>
          <p:cNvSpPr/>
          <p:nvPr/>
        </p:nvSpPr>
        <p:spPr>
          <a:xfrm>
            <a:off x="4373935" y="3560983"/>
            <a:ext cx="2154113" cy="507831"/>
          </a:xfrm>
          <a:prstGeom prst="rect">
            <a:avLst/>
          </a:prstGeom>
        </p:spPr>
        <p:txBody>
          <a:bodyPr wrap="square">
            <a:spAutoFit/>
          </a:bodyPr>
          <a:lstStyle/>
          <a:p>
            <a:r>
              <a:rPr lang="ja-JP" altLang="en-US" sz="900" dirty="0">
                <a:solidFill>
                  <a:srgbClr val="000000"/>
                </a:solidFill>
                <a:latin typeface="メイリオ" panose="020B0604030504040204" pitchFamily="50" charset="-128"/>
                <a:ea typeface="メイリオ" panose="020B0604030504040204" pitchFamily="50" charset="-128"/>
                <a:cs typeface="Meiryo UI" panose="020B0604030504040204" pitchFamily="50" charset="-128"/>
              </a:rPr>
              <a:t>邪魔しない広告だったのでとても好感を持ち、商品自体にも興味を持ちました。</a:t>
            </a:r>
          </a:p>
        </p:txBody>
      </p:sp>
      <p:sp>
        <p:nvSpPr>
          <p:cNvPr id="75" name="四角形吹き出し 23">
            <a:extLst>
              <a:ext uri="{FF2B5EF4-FFF2-40B4-BE49-F238E27FC236}">
                <a16:creationId xmlns:a16="http://schemas.microsoft.com/office/drawing/2014/main" id="{D4C1EE13-6AFF-BCA5-99A0-4D7116917E5A}"/>
              </a:ext>
            </a:extLst>
          </p:cNvPr>
          <p:cNvSpPr/>
          <p:nvPr/>
        </p:nvSpPr>
        <p:spPr>
          <a:xfrm>
            <a:off x="5161920" y="4174518"/>
            <a:ext cx="2117987" cy="593186"/>
          </a:xfrm>
          <a:prstGeom prst="wedgeRectCallout">
            <a:avLst>
              <a:gd name="adj1" fmla="val 54000"/>
              <a:gd name="adj2" fmla="val 2568"/>
            </a:avLst>
          </a:prstGeom>
          <a:solidFill>
            <a:srgbClr val="FFCDE1"/>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76" name="正方形/長方形 75">
            <a:extLst>
              <a:ext uri="{FF2B5EF4-FFF2-40B4-BE49-F238E27FC236}">
                <a16:creationId xmlns:a16="http://schemas.microsoft.com/office/drawing/2014/main" id="{CCC2ABD6-8C7D-B10A-4318-15EA7743EE5A}"/>
              </a:ext>
            </a:extLst>
          </p:cNvPr>
          <p:cNvSpPr/>
          <p:nvPr/>
        </p:nvSpPr>
        <p:spPr>
          <a:xfrm>
            <a:off x="5191862" y="4232037"/>
            <a:ext cx="2068520" cy="507831"/>
          </a:xfrm>
          <a:prstGeom prst="rect">
            <a:avLst/>
          </a:prstGeom>
        </p:spPr>
        <p:txBody>
          <a:bodyPr wrap="square">
            <a:spAutoFit/>
          </a:bodyPr>
          <a:lstStyle/>
          <a:p>
            <a:r>
              <a:rPr lang="ja-JP" altLang="en-US" sz="900" dirty="0">
                <a:solidFill>
                  <a:srgbClr val="000000"/>
                </a:solidFill>
                <a:latin typeface="メイリオ" panose="020B0604030504040204" pitchFamily="50" charset="-128"/>
                <a:ea typeface="メイリオ" panose="020B0604030504040204" pitchFamily="50" charset="-128"/>
                <a:cs typeface="Meiryo UI" panose="020B0604030504040204" pitchFamily="50" charset="-128"/>
              </a:rPr>
              <a:t>雰囲気ひきこまれて、ついつい</a:t>
            </a:r>
            <a:r>
              <a:rPr lang="en-US" altLang="ja-JP" sz="900" dirty="0">
                <a:solidFill>
                  <a:srgbClr val="000000"/>
                </a:solidFill>
                <a:latin typeface="メイリオ" panose="020B0604030504040204" pitchFamily="50" charset="-128"/>
                <a:ea typeface="メイリオ" panose="020B0604030504040204" pitchFamily="50" charset="-128"/>
                <a:cs typeface="Meiryo UI" panose="020B0604030504040204" pitchFamily="50" charset="-128"/>
              </a:rPr>
              <a:t>CM</a:t>
            </a:r>
            <a:r>
              <a:rPr lang="ja-JP" altLang="en-US" sz="900" dirty="0">
                <a:solidFill>
                  <a:srgbClr val="000000"/>
                </a:solidFill>
                <a:latin typeface="メイリオ" panose="020B0604030504040204" pitchFamily="50" charset="-128"/>
                <a:ea typeface="メイリオ" panose="020B0604030504040204" pitchFamily="50" charset="-128"/>
                <a:cs typeface="Meiryo UI" panose="020B0604030504040204" pitchFamily="50" charset="-128"/>
              </a:rPr>
              <a:t>もしっかり見てしまいました。店にあったらすぐ気づくと思います。</a:t>
            </a:r>
            <a:endParaRPr lang="ja-JP" altLang="en-US" sz="900" dirty="0">
              <a:solidFill>
                <a:srgbClr val="000000"/>
              </a:solidFill>
              <a:latin typeface="メイリオ" panose="020B0604030504040204" pitchFamily="50" charset="-128"/>
              <a:ea typeface="メイリオ" panose="020B0604030504040204" pitchFamily="50" charset="-128"/>
            </a:endParaRPr>
          </a:p>
        </p:txBody>
      </p:sp>
      <p:sp>
        <p:nvSpPr>
          <p:cNvPr id="77" name="正方形/長方形 76">
            <a:extLst>
              <a:ext uri="{FF2B5EF4-FFF2-40B4-BE49-F238E27FC236}">
                <a16:creationId xmlns:a16="http://schemas.microsoft.com/office/drawing/2014/main" id="{B4748FBE-7CCC-589B-0E16-D4F38B1F86F9}"/>
              </a:ext>
            </a:extLst>
          </p:cNvPr>
          <p:cNvSpPr/>
          <p:nvPr/>
        </p:nvSpPr>
        <p:spPr>
          <a:xfrm>
            <a:off x="5861923" y="4942217"/>
            <a:ext cx="1890261" cy="200055"/>
          </a:xfrm>
          <a:prstGeom prst="rect">
            <a:avLst/>
          </a:prstGeom>
        </p:spPr>
        <p:txBody>
          <a:bodyPr wrap="none">
            <a:spAutoFit/>
          </a:bodyPr>
          <a:lstStyle/>
          <a:p>
            <a:r>
              <a:rPr lang="en-US" altLang="ja-JP" sz="700" dirty="0">
                <a:solidFill>
                  <a:srgbClr val="000000"/>
                </a:solidFill>
                <a:latin typeface="メイリオ" panose="020B0604030504040204" pitchFamily="50" charset="-128"/>
                <a:ea typeface="メイリオ" panose="020B0604030504040204" pitchFamily="50" charset="-128"/>
              </a:rPr>
              <a:t>※</a:t>
            </a:r>
            <a:r>
              <a:rPr lang="ja-JP" altLang="en-US" sz="700" dirty="0">
                <a:solidFill>
                  <a:srgbClr val="000000"/>
                </a:solidFill>
                <a:latin typeface="メイリオ" panose="020B0604030504040204" pitchFamily="50" charset="-128"/>
                <a:ea typeface="メイリオ" panose="020B0604030504040204" pitchFamily="50" charset="-128"/>
              </a:rPr>
              <a:t>広告認知者アンケートコメントより抜粋</a:t>
            </a:r>
            <a:endParaRPr lang="en-US" altLang="ja-JP" sz="700" dirty="0">
              <a:solidFill>
                <a:srgbClr val="000000"/>
              </a:solidFill>
              <a:latin typeface="メイリオ" panose="020B0604030504040204" pitchFamily="50" charset="-128"/>
              <a:ea typeface="メイリオ" panose="020B0604030504040204" pitchFamily="50" charset="-128"/>
            </a:endParaRPr>
          </a:p>
        </p:txBody>
      </p:sp>
      <p:sp>
        <p:nvSpPr>
          <p:cNvPr id="78" name="正方形/長方形 77">
            <a:extLst>
              <a:ext uri="{FF2B5EF4-FFF2-40B4-BE49-F238E27FC236}">
                <a16:creationId xmlns:a16="http://schemas.microsoft.com/office/drawing/2014/main" id="{840926A0-FDEB-D327-A339-1DEA3F70E0BA}"/>
              </a:ext>
            </a:extLst>
          </p:cNvPr>
          <p:cNvSpPr/>
          <p:nvPr/>
        </p:nvSpPr>
        <p:spPr>
          <a:xfrm>
            <a:off x="8813735" y="5172402"/>
            <a:ext cx="2682865" cy="701731"/>
          </a:xfrm>
          <a:prstGeom prst="rect">
            <a:avLst/>
          </a:prstGeom>
        </p:spPr>
        <p:txBody>
          <a:bodyPr wrap="square">
            <a:spAutoFit/>
          </a:bodyPr>
          <a:lstStyle/>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好意的な接触となることで、</a:t>
            </a:r>
            <a:endParaRPr lang="en-US" altLang="ja-JP" sz="1200" dirty="0">
              <a:solidFill>
                <a:srgbClr val="000000"/>
              </a:solidFill>
              <a:latin typeface="メイリオ" panose="020B0604030504040204" pitchFamily="50" charset="-128"/>
              <a:ea typeface="メイリオ" panose="020B0604030504040204" pitchFamily="50" charset="-128"/>
            </a:endParaRPr>
          </a:p>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興味促進・購入意向上昇に</a:t>
            </a:r>
            <a:endParaRPr lang="en-US" altLang="ja-JP" sz="1200" dirty="0">
              <a:solidFill>
                <a:srgbClr val="000000"/>
              </a:solidFill>
              <a:latin typeface="メイリオ" panose="020B0604030504040204" pitchFamily="50" charset="-128"/>
              <a:ea typeface="メイリオ" panose="020B0604030504040204" pitchFamily="50" charset="-128"/>
            </a:endParaRPr>
          </a:p>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大きく影響を及ぼします。</a:t>
            </a:r>
            <a:endParaRPr lang="en-US" altLang="ja-JP" sz="1200" dirty="0">
              <a:solidFill>
                <a:srgbClr val="000000"/>
              </a:solidFill>
              <a:latin typeface="メイリオ" panose="020B0604030504040204" pitchFamily="50" charset="-128"/>
              <a:ea typeface="メイリオ" panose="020B0604030504040204" pitchFamily="50" charset="-128"/>
            </a:endParaRPr>
          </a:p>
        </p:txBody>
      </p:sp>
      <p:sp>
        <p:nvSpPr>
          <p:cNvPr id="79" name="テキスト ボックス 78">
            <a:extLst>
              <a:ext uri="{FF2B5EF4-FFF2-40B4-BE49-F238E27FC236}">
                <a16:creationId xmlns:a16="http://schemas.microsoft.com/office/drawing/2014/main" id="{E2114E31-3215-BD88-A6D9-181E5337BB88}"/>
              </a:ext>
            </a:extLst>
          </p:cNvPr>
          <p:cNvSpPr txBox="1"/>
          <p:nvPr/>
        </p:nvSpPr>
        <p:spPr>
          <a:xfrm>
            <a:off x="644119" y="5172402"/>
            <a:ext cx="2810564" cy="904863"/>
          </a:xfrm>
          <a:prstGeom prst="rect">
            <a:avLst/>
          </a:prstGeom>
          <a:noFill/>
        </p:spPr>
        <p:txBody>
          <a:bodyPr wrap="square" rtlCol="0">
            <a:spAutoFit/>
          </a:bodyPr>
          <a:lstStyle/>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コンテンツによるターゲティングと</a:t>
            </a:r>
            <a:endParaRPr lang="en-US" altLang="ja-JP" sz="1200" dirty="0">
              <a:solidFill>
                <a:srgbClr val="000000"/>
              </a:solidFill>
              <a:latin typeface="メイリオ" panose="020B0604030504040204" pitchFamily="50" charset="-128"/>
              <a:ea typeface="メイリオ" panose="020B0604030504040204" pitchFamily="50" charset="-128"/>
            </a:endParaRPr>
          </a:p>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なるため、通常のデモグラや行動</a:t>
            </a:r>
            <a:endParaRPr lang="en-US" altLang="ja-JP" sz="1200" dirty="0">
              <a:solidFill>
                <a:srgbClr val="000000"/>
              </a:solidFill>
              <a:latin typeface="メイリオ" panose="020B0604030504040204" pitchFamily="50" charset="-128"/>
              <a:ea typeface="メイリオ" panose="020B0604030504040204" pitchFamily="50" charset="-128"/>
            </a:endParaRPr>
          </a:p>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ターゲティングだけでは取り切れない</a:t>
            </a:r>
            <a:endParaRPr lang="en-US" altLang="ja-JP" sz="1200" dirty="0">
              <a:solidFill>
                <a:srgbClr val="000000"/>
              </a:solidFill>
              <a:latin typeface="メイリオ" panose="020B0604030504040204" pitchFamily="50" charset="-128"/>
              <a:ea typeface="メイリオ" panose="020B0604030504040204" pitchFamily="50" charset="-128"/>
            </a:endParaRPr>
          </a:p>
          <a:p>
            <a:pPr>
              <a:lnSpc>
                <a:spcPct val="110000"/>
              </a:lnSpc>
            </a:pPr>
            <a:r>
              <a:rPr lang="ja-JP" altLang="en-US" sz="1200" dirty="0">
                <a:solidFill>
                  <a:srgbClr val="000000"/>
                </a:solidFill>
                <a:latin typeface="メイリオ" panose="020B0604030504040204" pitchFamily="50" charset="-128"/>
                <a:ea typeface="メイリオ" panose="020B0604030504040204" pitchFamily="50" charset="-128"/>
              </a:rPr>
              <a:t>層へのリーチが期待できます。</a:t>
            </a:r>
          </a:p>
        </p:txBody>
      </p:sp>
      <p:grpSp>
        <p:nvGrpSpPr>
          <p:cNvPr id="80" name="グループ化 79">
            <a:extLst>
              <a:ext uri="{FF2B5EF4-FFF2-40B4-BE49-F238E27FC236}">
                <a16:creationId xmlns:a16="http://schemas.microsoft.com/office/drawing/2014/main" id="{B757F66F-570B-317B-6B98-3561604CEC70}"/>
              </a:ext>
            </a:extLst>
          </p:cNvPr>
          <p:cNvGrpSpPr/>
          <p:nvPr/>
        </p:nvGrpSpPr>
        <p:grpSpPr>
          <a:xfrm>
            <a:off x="754617" y="3468718"/>
            <a:ext cx="2570655" cy="1222884"/>
            <a:chOff x="362834" y="2213357"/>
            <a:chExt cx="2570655" cy="1222884"/>
          </a:xfrm>
        </p:grpSpPr>
        <p:sp>
          <p:nvSpPr>
            <p:cNvPr id="81" name="雲形吹き出し 29">
              <a:extLst>
                <a:ext uri="{FF2B5EF4-FFF2-40B4-BE49-F238E27FC236}">
                  <a16:creationId xmlns:a16="http://schemas.microsoft.com/office/drawing/2014/main" id="{A8FAE297-9AE7-61BE-36BC-B898DFF4D428}"/>
                </a:ext>
              </a:extLst>
            </p:cNvPr>
            <p:cNvSpPr/>
            <p:nvPr/>
          </p:nvSpPr>
          <p:spPr>
            <a:xfrm>
              <a:off x="362834" y="2230338"/>
              <a:ext cx="770975" cy="548698"/>
            </a:xfrm>
            <a:prstGeom prst="cloudCallout">
              <a:avLst>
                <a:gd name="adj1" fmla="val 10367"/>
                <a:gd name="adj2" fmla="val 62722"/>
              </a:avLst>
            </a:prstGeom>
            <a:solidFill>
              <a:srgbClr val="F5F5F5"/>
            </a:solidFill>
            <a:ln w="6350" cap="flat" cmpd="sng" algn="ctr">
              <a:solidFill>
                <a:srgbClr val="F5F5F5">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82" name="雲形吹き出し 30">
              <a:extLst>
                <a:ext uri="{FF2B5EF4-FFF2-40B4-BE49-F238E27FC236}">
                  <a16:creationId xmlns:a16="http://schemas.microsoft.com/office/drawing/2014/main" id="{0947F55B-927F-90AD-A801-1F781CB2D77D}"/>
                </a:ext>
              </a:extLst>
            </p:cNvPr>
            <p:cNvSpPr/>
            <p:nvPr/>
          </p:nvSpPr>
          <p:spPr>
            <a:xfrm>
              <a:off x="2162514" y="2213357"/>
              <a:ext cx="770975" cy="548698"/>
            </a:xfrm>
            <a:prstGeom prst="cloudCallout">
              <a:avLst>
                <a:gd name="adj1" fmla="val -17307"/>
                <a:gd name="adj2" fmla="val 65500"/>
              </a:avLst>
            </a:prstGeom>
            <a:solidFill>
              <a:srgbClr val="F5F5F5"/>
            </a:solidFill>
            <a:ln w="6350" cap="flat" cmpd="sng" algn="ctr">
              <a:solidFill>
                <a:srgbClr val="F5F5F5">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pic>
          <p:nvPicPr>
            <p:cNvPr id="83" name="図 82">
              <a:extLst>
                <a:ext uri="{FF2B5EF4-FFF2-40B4-BE49-F238E27FC236}">
                  <a16:creationId xmlns:a16="http://schemas.microsoft.com/office/drawing/2014/main" id="{AB9D612A-00EC-CEA4-EE50-6A3BA54DDEE5}"/>
                </a:ext>
              </a:extLst>
            </p:cNvPr>
            <p:cNvPicPr>
              <a:picLocks noChangeAspect="1"/>
            </p:cNvPicPr>
            <p:nvPr/>
          </p:nvPicPr>
          <p:blipFill>
            <a:blip r:embed="rId2"/>
            <a:stretch>
              <a:fillRect/>
            </a:stretch>
          </p:blipFill>
          <p:spPr>
            <a:xfrm>
              <a:off x="585856" y="2369613"/>
              <a:ext cx="324929" cy="283153"/>
            </a:xfrm>
            <a:prstGeom prst="rect">
              <a:avLst/>
            </a:prstGeom>
          </p:spPr>
        </p:pic>
        <p:pic>
          <p:nvPicPr>
            <p:cNvPr id="84" name="図 83">
              <a:extLst>
                <a:ext uri="{FF2B5EF4-FFF2-40B4-BE49-F238E27FC236}">
                  <a16:creationId xmlns:a16="http://schemas.microsoft.com/office/drawing/2014/main" id="{9FB6EF89-66B3-76B2-C9A8-246D4A997D34}"/>
                </a:ext>
              </a:extLst>
            </p:cNvPr>
            <p:cNvPicPr>
              <a:picLocks noChangeAspect="1"/>
            </p:cNvPicPr>
            <p:nvPr/>
          </p:nvPicPr>
          <p:blipFill>
            <a:blip r:embed="rId2"/>
            <a:stretch>
              <a:fillRect/>
            </a:stretch>
          </p:blipFill>
          <p:spPr>
            <a:xfrm>
              <a:off x="2385536" y="2331333"/>
              <a:ext cx="324929" cy="283153"/>
            </a:xfrm>
            <a:prstGeom prst="rect">
              <a:avLst/>
            </a:prstGeom>
          </p:spPr>
        </p:pic>
        <p:sp>
          <p:nvSpPr>
            <p:cNvPr id="85" name="右矢印 33">
              <a:extLst>
                <a:ext uri="{FF2B5EF4-FFF2-40B4-BE49-F238E27FC236}">
                  <a16:creationId xmlns:a16="http://schemas.microsoft.com/office/drawing/2014/main" id="{993AF0AC-5E12-B743-27C0-91A39CC790B2}"/>
                </a:ext>
              </a:extLst>
            </p:cNvPr>
            <p:cNvSpPr/>
            <p:nvPr/>
          </p:nvSpPr>
          <p:spPr>
            <a:xfrm>
              <a:off x="1171608" y="3010528"/>
              <a:ext cx="206640" cy="235006"/>
            </a:xfrm>
            <a:prstGeom prst="rightArrow">
              <a:avLst/>
            </a:prstGeom>
            <a:solidFill>
              <a:srgbClr val="000000">
                <a:lumMod val="75000"/>
                <a:lumOff val="25000"/>
              </a:srgbClr>
            </a:solidFill>
            <a:ln w="25400" cap="flat" cmpd="sng" algn="ctr">
              <a:solidFill>
                <a:srgbClr val="000000">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sp>
          <p:nvSpPr>
            <p:cNvPr id="86" name="右矢印 34">
              <a:extLst>
                <a:ext uri="{FF2B5EF4-FFF2-40B4-BE49-F238E27FC236}">
                  <a16:creationId xmlns:a16="http://schemas.microsoft.com/office/drawing/2014/main" id="{CBF8C6D2-C26A-DD18-5C96-66D21BE0E300}"/>
                </a:ext>
              </a:extLst>
            </p:cNvPr>
            <p:cNvSpPr/>
            <p:nvPr/>
          </p:nvSpPr>
          <p:spPr>
            <a:xfrm flipH="1">
              <a:off x="1928245" y="3031491"/>
              <a:ext cx="202818" cy="209828"/>
            </a:xfrm>
            <a:prstGeom prst="rightArrow">
              <a:avLst/>
            </a:prstGeom>
            <a:solidFill>
              <a:srgbClr val="000000">
                <a:lumMod val="75000"/>
                <a:lumOff val="25000"/>
              </a:srgbClr>
            </a:solidFill>
            <a:ln w="25400" cap="flat" cmpd="sng" algn="ctr">
              <a:solidFill>
                <a:srgbClr val="000000">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grpSp>
          <p:nvGrpSpPr>
            <p:cNvPr id="87" name="グループ化 86">
              <a:extLst>
                <a:ext uri="{FF2B5EF4-FFF2-40B4-BE49-F238E27FC236}">
                  <a16:creationId xmlns:a16="http://schemas.microsoft.com/office/drawing/2014/main" id="{F3FA813D-4B5B-2AB3-CBD4-C19DDA9D59AE}"/>
                </a:ext>
              </a:extLst>
            </p:cNvPr>
            <p:cNvGrpSpPr/>
            <p:nvPr/>
          </p:nvGrpSpPr>
          <p:grpSpPr>
            <a:xfrm>
              <a:off x="1480131" y="2762055"/>
              <a:ext cx="384403" cy="674186"/>
              <a:chOff x="3803194" y="2771157"/>
              <a:chExt cx="768806" cy="1348372"/>
            </a:xfrm>
          </p:grpSpPr>
          <p:grpSp>
            <p:nvGrpSpPr>
              <p:cNvPr id="88" name="Group 30">
                <a:extLst>
                  <a:ext uri="{FF2B5EF4-FFF2-40B4-BE49-F238E27FC236}">
                    <a16:creationId xmlns:a16="http://schemas.microsoft.com/office/drawing/2014/main" id="{A7093B91-127A-1172-D0B6-E5D45F3DD681}"/>
                  </a:ext>
                </a:extLst>
              </p:cNvPr>
              <p:cNvGrpSpPr>
                <a:grpSpLocks noChangeAspect="1"/>
              </p:cNvGrpSpPr>
              <p:nvPr/>
            </p:nvGrpSpPr>
            <p:grpSpPr bwMode="auto">
              <a:xfrm>
                <a:off x="3803194" y="2771157"/>
                <a:ext cx="768806" cy="619902"/>
                <a:chOff x="1757" y="2263"/>
                <a:chExt cx="475" cy="383"/>
              </a:xfrm>
            </p:grpSpPr>
            <p:sp>
              <p:nvSpPr>
                <p:cNvPr id="90" name="Freeform 31">
                  <a:extLst>
                    <a:ext uri="{FF2B5EF4-FFF2-40B4-BE49-F238E27FC236}">
                      <a16:creationId xmlns:a16="http://schemas.microsoft.com/office/drawing/2014/main" id="{D87736B3-49ED-2367-620B-9443B55C1EE8}"/>
                    </a:ext>
                  </a:extLst>
                </p:cNvPr>
                <p:cNvSpPr>
                  <a:spLocks noChangeArrowheads="1"/>
                </p:cNvSpPr>
                <p:nvPr/>
              </p:nvSpPr>
              <p:spPr bwMode="auto">
                <a:xfrm>
                  <a:off x="1778" y="2263"/>
                  <a:ext cx="435" cy="280"/>
                </a:xfrm>
                <a:custGeom>
                  <a:avLst/>
                  <a:gdLst>
                    <a:gd name="T0" fmla="*/ 135 w 1921"/>
                    <a:gd name="T1" fmla="*/ 1240 h 1241"/>
                    <a:gd name="T2" fmla="*/ 1785 w 1921"/>
                    <a:gd name="T3" fmla="*/ 1240 h 1241"/>
                    <a:gd name="T4" fmla="*/ 1920 w 1921"/>
                    <a:gd name="T5" fmla="*/ 1130 h 1241"/>
                    <a:gd name="T6" fmla="*/ 1920 w 1921"/>
                    <a:gd name="T7" fmla="*/ 110 h 1241"/>
                    <a:gd name="T8" fmla="*/ 1785 w 1921"/>
                    <a:gd name="T9" fmla="*/ 0 h 1241"/>
                    <a:gd name="T10" fmla="*/ 135 w 1921"/>
                    <a:gd name="T11" fmla="*/ 0 h 1241"/>
                    <a:gd name="T12" fmla="*/ 0 w 1921"/>
                    <a:gd name="T13" fmla="*/ 110 h 1241"/>
                    <a:gd name="T14" fmla="*/ 0 w 1921"/>
                    <a:gd name="T15" fmla="*/ 1127 h 1241"/>
                    <a:gd name="T16" fmla="*/ 135 w 1921"/>
                    <a:gd name="T17" fmla="*/ 1240 h 1241"/>
                    <a:gd name="T18" fmla="*/ 113 w 1921"/>
                    <a:gd name="T19" fmla="*/ 113 h 1241"/>
                    <a:gd name="T20" fmla="*/ 1804 w 1921"/>
                    <a:gd name="T21" fmla="*/ 113 h 1241"/>
                    <a:gd name="T22" fmla="*/ 1804 w 1921"/>
                    <a:gd name="T23" fmla="*/ 1127 h 1241"/>
                    <a:gd name="T24" fmla="*/ 113 w 1921"/>
                    <a:gd name="T25" fmla="*/ 1127 h 1241"/>
                    <a:gd name="T26" fmla="*/ 113 w 1921"/>
                    <a:gd name="T27" fmla="*/ 113 h 1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1" h="1241">
                      <a:moveTo>
                        <a:pt x="135" y="1240"/>
                      </a:moveTo>
                      <a:lnTo>
                        <a:pt x="1785" y="1240"/>
                      </a:lnTo>
                      <a:cubicBezTo>
                        <a:pt x="1858" y="1240"/>
                        <a:pt x="1920" y="1189"/>
                        <a:pt x="1920" y="1130"/>
                      </a:cubicBezTo>
                      <a:lnTo>
                        <a:pt x="1920" y="110"/>
                      </a:lnTo>
                      <a:cubicBezTo>
                        <a:pt x="1920" y="48"/>
                        <a:pt x="1861" y="0"/>
                        <a:pt x="1785" y="0"/>
                      </a:cubicBezTo>
                      <a:lnTo>
                        <a:pt x="135" y="0"/>
                      </a:lnTo>
                      <a:cubicBezTo>
                        <a:pt x="59" y="0"/>
                        <a:pt x="0" y="51"/>
                        <a:pt x="0" y="110"/>
                      </a:cubicBezTo>
                      <a:lnTo>
                        <a:pt x="0" y="1127"/>
                      </a:lnTo>
                      <a:cubicBezTo>
                        <a:pt x="0" y="1189"/>
                        <a:pt x="59" y="1240"/>
                        <a:pt x="135" y="1240"/>
                      </a:cubicBezTo>
                      <a:close/>
                      <a:moveTo>
                        <a:pt x="113" y="113"/>
                      </a:moveTo>
                      <a:lnTo>
                        <a:pt x="1804" y="113"/>
                      </a:lnTo>
                      <a:lnTo>
                        <a:pt x="1804" y="1127"/>
                      </a:lnTo>
                      <a:lnTo>
                        <a:pt x="113" y="1127"/>
                      </a:lnTo>
                      <a:lnTo>
                        <a:pt x="113" y="113"/>
                      </a:ln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endParaRPr>
                </a:p>
              </p:txBody>
            </p:sp>
            <p:sp>
              <p:nvSpPr>
                <p:cNvPr id="91" name="Freeform 32">
                  <a:extLst>
                    <a:ext uri="{FF2B5EF4-FFF2-40B4-BE49-F238E27FC236}">
                      <a16:creationId xmlns:a16="http://schemas.microsoft.com/office/drawing/2014/main" id="{B18E9538-BEA4-36F7-2F63-D9A1DDB26FFE}"/>
                    </a:ext>
                  </a:extLst>
                </p:cNvPr>
                <p:cNvSpPr>
                  <a:spLocks noChangeArrowheads="1"/>
                </p:cNvSpPr>
                <p:nvPr/>
              </p:nvSpPr>
              <p:spPr bwMode="auto">
                <a:xfrm>
                  <a:off x="1757" y="2570"/>
                  <a:ext cx="475" cy="76"/>
                </a:xfrm>
                <a:custGeom>
                  <a:avLst/>
                  <a:gdLst>
                    <a:gd name="T0" fmla="*/ 2069 w 2098"/>
                    <a:gd name="T1" fmla="*/ 237 h 340"/>
                    <a:gd name="T2" fmla="*/ 2002 w 2098"/>
                    <a:gd name="T3" fmla="*/ 102 h 340"/>
                    <a:gd name="T4" fmla="*/ 1838 w 2098"/>
                    <a:gd name="T5" fmla="*/ 0 h 340"/>
                    <a:gd name="T6" fmla="*/ 259 w 2098"/>
                    <a:gd name="T7" fmla="*/ 0 h 340"/>
                    <a:gd name="T8" fmla="*/ 95 w 2098"/>
                    <a:gd name="T9" fmla="*/ 102 h 340"/>
                    <a:gd name="T10" fmla="*/ 28 w 2098"/>
                    <a:gd name="T11" fmla="*/ 237 h 340"/>
                    <a:gd name="T12" fmla="*/ 90 w 2098"/>
                    <a:gd name="T13" fmla="*/ 339 h 340"/>
                    <a:gd name="T14" fmla="*/ 2007 w 2098"/>
                    <a:gd name="T15" fmla="*/ 339 h 340"/>
                    <a:gd name="T16" fmla="*/ 2069 w 2098"/>
                    <a:gd name="T17" fmla="*/ 237 h 340"/>
                    <a:gd name="T18" fmla="*/ 1384 w 2098"/>
                    <a:gd name="T19" fmla="*/ 226 h 340"/>
                    <a:gd name="T20" fmla="*/ 713 w 2098"/>
                    <a:gd name="T21" fmla="*/ 226 h 340"/>
                    <a:gd name="T22" fmla="*/ 713 w 2098"/>
                    <a:gd name="T23" fmla="*/ 226 h 340"/>
                    <a:gd name="T24" fmla="*/ 781 w 2098"/>
                    <a:gd name="T25" fmla="*/ 116 h 340"/>
                    <a:gd name="T26" fmla="*/ 781 w 2098"/>
                    <a:gd name="T27" fmla="*/ 116 h 340"/>
                    <a:gd name="T28" fmla="*/ 1322 w 2098"/>
                    <a:gd name="T29" fmla="*/ 116 h 340"/>
                    <a:gd name="T30" fmla="*/ 1322 w 2098"/>
                    <a:gd name="T31" fmla="*/ 116 h 340"/>
                    <a:gd name="T32" fmla="*/ 1384 w 2098"/>
                    <a:gd name="T33" fmla="*/ 226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8" h="340">
                      <a:moveTo>
                        <a:pt x="2069" y="237"/>
                      </a:moveTo>
                      <a:lnTo>
                        <a:pt x="2002" y="102"/>
                      </a:lnTo>
                      <a:cubicBezTo>
                        <a:pt x="1973" y="45"/>
                        <a:pt x="1900" y="0"/>
                        <a:pt x="1838" y="0"/>
                      </a:cubicBezTo>
                      <a:lnTo>
                        <a:pt x="259" y="0"/>
                      </a:lnTo>
                      <a:cubicBezTo>
                        <a:pt x="197" y="0"/>
                        <a:pt x="124" y="45"/>
                        <a:pt x="95" y="102"/>
                      </a:cubicBezTo>
                      <a:lnTo>
                        <a:pt x="28" y="237"/>
                      </a:lnTo>
                      <a:cubicBezTo>
                        <a:pt x="0" y="293"/>
                        <a:pt x="28" y="339"/>
                        <a:pt x="90" y="339"/>
                      </a:cubicBezTo>
                      <a:lnTo>
                        <a:pt x="2007" y="339"/>
                      </a:lnTo>
                      <a:cubicBezTo>
                        <a:pt x="2069" y="339"/>
                        <a:pt x="2097" y="293"/>
                        <a:pt x="2069" y="237"/>
                      </a:cubicBezTo>
                      <a:close/>
                      <a:moveTo>
                        <a:pt x="1384" y="226"/>
                      </a:moveTo>
                      <a:lnTo>
                        <a:pt x="713" y="226"/>
                      </a:lnTo>
                      <a:lnTo>
                        <a:pt x="713" y="226"/>
                      </a:lnTo>
                      <a:lnTo>
                        <a:pt x="781" y="116"/>
                      </a:lnTo>
                      <a:lnTo>
                        <a:pt x="781" y="116"/>
                      </a:lnTo>
                      <a:lnTo>
                        <a:pt x="1322" y="116"/>
                      </a:lnTo>
                      <a:lnTo>
                        <a:pt x="1322" y="116"/>
                      </a:lnTo>
                      <a:cubicBezTo>
                        <a:pt x="1322" y="116"/>
                        <a:pt x="1387" y="226"/>
                        <a:pt x="1384" y="226"/>
                      </a:cubicBez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endParaRPr>
                </a:p>
              </p:txBody>
            </p:sp>
          </p:grpSp>
          <p:sp>
            <p:nvSpPr>
              <p:cNvPr id="89" name="Freeform 24">
                <a:extLst>
                  <a:ext uri="{FF2B5EF4-FFF2-40B4-BE49-F238E27FC236}">
                    <a16:creationId xmlns:a16="http://schemas.microsoft.com/office/drawing/2014/main" id="{5F1DF1C3-DD81-5047-C41E-DDC8C8F1FF91}"/>
                  </a:ext>
                </a:extLst>
              </p:cNvPr>
              <p:cNvSpPr>
                <a:spLocks noChangeArrowheads="1"/>
              </p:cNvSpPr>
              <p:nvPr/>
            </p:nvSpPr>
            <p:spPr bwMode="auto">
              <a:xfrm>
                <a:off x="3980186" y="3501101"/>
                <a:ext cx="357731" cy="618428"/>
              </a:xfrm>
              <a:custGeom>
                <a:avLst/>
                <a:gdLst>
                  <a:gd name="T0" fmla="*/ 1127 w 1241"/>
                  <a:gd name="T1" fmla="*/ 0 h 2144"/>
                  <a:gd name="T2" fmla="*/ 112 w 1241"/>
                  <a:gd name="T3" fmla="*/ 0 h 2144"/>
                  <a:gd name="T4" fmla="*/ 0 w 1241"/>
                  <a:gd name="T5" fmla="*/ 113 h 2144"/>
                  <a:gd name="T6" fmla="*/ 0 w 1241"/>
                  <a:gd name="T7" fmla="*/ 2030 h 2144"/>
                  <a:gd name="T8" fmla="*/ 112 w 1241"/>
                  <a:gd name="T9" fmla="*/ 2143 h 2144"/>
                  <a:gd name="T10" fmla="*/ 1127 w 1241"/>
                  <a:gd name="T11" fmla="*/ 2143 h 2144"/>
                  <a:gd name="T12" fmla="*/ 1240 w 1241"/>
                  <a:gd name="T13" fmla="*/ 2030 h 2144"/>
                  <a:gd name="T14" fmla="*/ 1240 w 1241"/>
                  <a:gd name="T15" fmla="*/ 113 h 2144"/>
                  <a:gd name="T16" fmla="*/ 1127 w 1241"/>
                  <a:gd name="T17" fmla="*/ 0 h 2144"/>
                  <a:gd name="T18" fmla="*/ 620 w 1241"/>
                  <a:gd name="T19" fmla="*/ 2058 h 2144"/>
                  <a:gd name="T20" fmla="*/ 536 w 1241"/>
                  <a:gd name="T21" fmla="*/ 1974 h 2144"/>
                  <a:gd name="T22" fmla="*/ 620 w 1241"/>
                  <a:gd name="T23" fmla="*/ 1889 h 2144"/>
                  <a:gd name="T24" fmla="*/ 704 w 1241"/>
                  <a:gd name="T25" fmla="*/ 1974 h 2144"/>
                  <a:gd name="T26" fmla="*/ 620 w 1241"/>
                  <a:gd name="T27" fmla="*/ 2058 h 2144"/>
                  <a:gd name="T28" fmla="*/ 1127 w 1241"/>
                  <a:gd name="T29" fmla="*/ 1805 h 2144"/>
                  <a:gd name="T30" fmla="*/ 112 w 1241"/>
                  <a:gd name="T31" fmla="*/ 1805 h 2144"/>
                  <a:gd name="T32" fmla="*/ 112 w 1241"/>
                  <a:gd name="T33" fmla="*/ 169 h 2144"/>
                  <a:gd name="T34" fmla="*/ 1127 w 1241"/>
                  <a:gd name="T35" fmla="*/ 169 h 2144"/>
                  <a:gd name="T36" fmla="*/ 1127 w 1241"/>
                  <a:gd name="T37" fmla="*/ 1805 h 2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1" h="2144">
                    <a:moveTo>
                      <a:pt x="1127" y="0"/>
                    </a:moveTo>
                    <a:lnTo>
                      <a:pt x="112" y="0"/>
                    </a:lnTo>
                    <a:cubicBezTo>
                      <a:pt x="50" y="0"/>
                      <a:pt x="0" y="51"/>
                      <a:pt x="0" y="113"/>
                    </a:cubicBezTo>
                    <a:lnTo>
                      <a:pt x="0" y="2030"/>
                    </a:lnTo>
                    <a:cubicBezTo>
                      <a:pt x="0" y="2092"/>
                      <a:pt x="50" y="2143"/>
                      <a:pt x="112" y="2143"/>
                    </a:cubicBezTo>
                    <a:lnTo>
                      <a:pt x="1127" y="2143"/>
                    </a:lnTo>
                    <a:cubicBezTo>
                      <a:pt x="1189" y="2143"/>
                      <a:pt x="1240" y="2092"/>
                      <a:pt x="1240" y="2030"/>
                    </a:cubicBezTo>
                    <a:lnTo>
                      <a:pt x="1240" y="113"/>
                    </a:lnTo>
                    <a:cubicBezTo>
                      <a:pt x="1240" y="51"/>
                      <a:pt x="1189" y="0"/>
                      <a:pt x="1127" y="0"/>
                    </a:cubicBezTo>
                    <a:close/>
                    <a:moveTo>
                      <a:pt x="620" y="2058"/>
                    </a:moveTo>
                    <a:cubicBezTo>
                      <a:pt x="572" y="2058"/>
                      <a:pt x="536" y="2022"/>
                      <a:pt x="536" y="1974"/>
                    </a:cubicBezTo>
                    <a:cubicBezTo>
                      <a:pt x="536" y="1926"/>
                      <a:pt x="572" y="1889"/>
                      <a:pt x="620" y="1889"/>
                    </a:cubicBezTo>
                    <a:cubicBezTo>
                      <a:pt x="667" y="1889"/>
                      <a:pt x="704" y="1926"/>
                      <a:pt x="704" y="1974"/>
                    </a:cubicBezTo>
                    <a:cubicBezTo>
                      <a:pt x="704" y="2022"/>
                      <a:pt x="667" y="2058"/>
                      <a:pt x="620" y="2058"/>
                    </a:cubicBezTo>
                    <a:close/>
                    <a:moveTo>
                      <a:pt x="1127" y="1805"/>
                    </a:moveTo>
                    <a:lnTo>
                      <a:pt x="112" y="1805"/>
                    </a:lnTo>
                    <a:lnTo>
                      <a:pt x="112" y="169"/>
                    </a:lnTo>
                    <a:lnTo>
                      <a:pt x="1127" y="169"/>
                    </a:lnTo>
                    <a:lnTo>
                      <a:pt x="1127" y="1805"/>
                    </a:lnTo>
                    <a:close/>
                  </a:path>
                </a:pathLst>
              </a:custGeom>
              <a:solidFill>
                <a:srgbClr val="54545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endParaRPr>
              </a:p>
            </p:txBody>
          </p:sp>
        </p:grpSp>
      </p:grpSp>
      <p:grpSp>
        <p:nvGrpSpPr>
          <p:cNvPr id="92" name="グループ化 91">
            <a:extLst>
              <a:ext uri="{FF2B5EF4-FFF2-40B4-BE49-F238E27FC236}">
                <a16:creationId xmlns:a16="http://schemas.microsoft.com/office/drawing/2014/main" id="{163A137A-CFCF-23AC-CBF8-6F2C4C2CD967}"/>
              </a:ext>
            </a:extLst>
          </p:cNvPr>
          <p:cNvGrpSpPr/>
          <p:nvPr/>
        </p:nvGrpSpPr>
        <p:grpSpPr>
          <a:xfrm>
            <a:off x="8905750" y="3472879"/>
            <a:ext cx="2100933" cy="789847"/>
            <a:chOff x="6372274" y="2834528"/>
            <a:chExt cx="2100933" cy="789847"/>
          </a:xfrm>
        </p:grpSpPr>
        <p:grpSp>
          <p:nvGrpSpPr>
            <p:cNvPr id="93" name="グループ化 92">
              <a:extLst>
                <a:ext uri="{FF2B5EF4-FFF2-40B4-BE49-F238E27FC236}">
                  <a16:creationId xmlns:a16="http://schemas.microsoft.com/office/drawing/2014/main" id="{C75925F4-3FA3-7D0A-F95A-0B3A7CE8F49E}"/>
                </a:ext>
              </a:extLst>
            </p:cNvPr>
            <p:cNvGrpSpPr/>
            <p:nvPr/>
          </p:nvGrpSpPr>
          <p:grpSpPr>
            <a:xfrm>
              <a:off x="7681193" y="2834528"/>
              <a:ext cx="792014" cy="774145"/>
              <a:chOff x="7345545" y="2280321"/>
              <a:chExt cx="1072040" cy="1045514"/>
            </a:xfrm>
          </p:grpSpPr>
          <p:grpSp>
            <p:nvGrpSpPr>
              <p:cNvPr id="105" name="グループ化 104">
                <a:extLst>
                  <a:ext uri="{FF2B5EF4-FFF2-40B4-BE49-F238E27FC236}">
                    <a16:creationId xmlns:a16="http://schemas.microsoft.com/office/drawing/2014/main" id="{0E1EBF65-C1C8-68F7-5D57-F04617B25855}"/>
                  </a:ext>
                </a:extLst>
              </p:cNvPr>
              <p:cNvGrpSpPr/>
              <p:nvPr/>
            </p:nvGrpSpPr>
            <p:grpSpPr>
              <a:xfrm>
                <a:off x="7345545" y="2280321"/>
                <a:ext cx="1072040" cy="1045514"/>
                <a:chOff x="3595643" y="2387174"/>
                <a:chExt cx="1952714" cy="2083652"/>
              </a:xfrm>
            </p:grpSpPr>
            <p:sp>
              <p:nvSpPr>
                <p:cNvPr id="107" name="円/楕円 66">
                  <a:extLst>
                    <a:ext uri="{FF2B5EF4-FFF2-40B4-BE49-F238E27FC236}">
                      <a16:creationId xmlns:a16="http://schemas.microsoft.com/office/drawing/2014/main" id="{FB63515E-3461-C982-24BB-8DDD93B82962}"/>
                    </a:ext>
                  </a:extLst>
                </p:cNvPr>
                <p:cNvSpPr/>
                <p:nvPr/>
              </p:nvSpPr>
              <p:spPr>
                <a:xfrm>
                  <a:off x="3674539" y="2515927"/>
                  <a:ext cx="1798739" cy="1798739"/>
                </a:xfrm>
                <a:prstGeom prst="ellipse">
                  <a:avLst/>
                </a:prstGeom>
                <a:noFill/>
                <a:ln w="3175" cap="flat" cmpd="sng" algn="ctr">
                  <a:solidFill>
                    <a:srgbClr val="FFFFFF">
                      <a:lumMod val="8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pic>
              <p:nvPicPr>
                <p:cNvPr id="108" name="図 107">
                  <a:extLst>
                    <a:ext uri="{FF2B5EF4-FFF2-40B4-BE49-F238E27FC236}">
                      <a16:creationId xmlns:a16="http://schemas.microsoft.com/office/drawing/2014/main" id="{2BF6B8D4-7954-C306-C089-8EAF87188B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41716" y="3960068"/>
                  <a:ext cx="510758" cy="510758"/>
                </a:xfrm>
                <a:prstGeom prst="rect">
                  <a:avLst/>
                </a:prstGeom>
              </p:spPr>
            </p:pic>
            <p:pic>
              <p:nvPicPr>
                <p:cNvPr id="109" name="図 108">
                  <a:extLst>
                    <a:ext uri="{FF2B5EF4-FFF2-40B4-BE49-F238E27FC236}">
                      <a16:creationId xmlns:a16="http://schemas.microsoft.com/office/drawing/2014/main" id="{252CADA2-29E5-DCCA-0F4F-CBE75495F2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82513" y="2387174"/>
                  <a:ext cx="512549" cy="280877"/>
                </a:xfrm>
                <a:prstGeom prst="rect">
                  <a:avLst/>
                </a:prstGeom>
              </p:spPr>
            </p:pic>
            <p:pic>
              <p:nvPicPr>
                <p:cNvPr id="110" name="図 109">
                  <a:extLst>
                    <a:ext uri="{FF2B5EF4-FFF2-40B4-BE49-F238E27FC236}">
                      <a16:creationId xmlns:a16="http://schemas.microsoft.com/office/drawing/2014/main" id="{62E2EE5C-0CE2-2856-DDEC-8EF7BEDD48A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83020" y="2721521"/>
                  <a:ext cx="471871" cy="471871"/>
                </a:xfrm>
                <a:prstGeom prst="rect">
                  <a:avLst/>
                </a:prstGeom>
              </p:spPr>
            </p:pic>
            <p:pic>
              <p:nvPicPr>
                <p:cNvPr id="111" name="図 110">
                  <a:extLst>
                    <a:ext uri="{FF2B5EF4-FFF2-40B4-BE49-F238E27FC236}">
                      <a16:creationId xmlns:a16="http://schemas.microsoft.com/office/drawing/2014/main" id="{3ECCF614-29F2-E8EB-C970-41B276BCCA9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85406" y="3587335"/>
                  <a:ext cx="462951" cy="462951"/>
                </a:xfrm>
                <a:prstGeom prst="rect">
                  <a:avLst/>
                </a:prstGeom>
              </p:spPr>
            </p:pic>
            <p:pic>
              <p:nvPicPr>
                <p:cNvPr id="112" name="図 111">
                  <a:extLst>
                    <a:ext uri="{FF2B5EF4-FFF2-40B4-BE49-F238E27FC236}">
                      <a16:creationId xmlns:a16="http://schemas.microsoft.com/office/drawing/2014/main" id="{52149754-6D6F-AC97-ECF5-3D068AFA077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97682" y="3682625"/>
                  <a:ext cx="427718" cy="350873"/>
                </a:xfrm>
                <a:prstGeom prst="rect">
                  <a:avLst/>
                </a:prstGeom>
              </p:spPr>
            </p:pic>
            <p:pic>
              <p:nvPicPr>
                <p:cNvPr id="113" name="Picture 46" descr="072_クレジットカード_灰2.png (500×380)">
                  <a:extLst>
                    <a:ext uri="{FF2B5EF4-FFF2-40B4-BE49-F238E27FC236}">
                      <a16:creationId xmlns:a16="http://schemas.microsoft.com/office/drawing/2014/main" id="{B25D60F0-2E7B-CEA3-536B-F13403146EB9}"/>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595643" y="2771728"/>
                  <a:ext cx="488758" cy="371456"/>
                </a:xfrm>
                <a:prstGeom prst="rect">
                  <a:avLst/>
                </a:prstGeom>
                <a:noFill/>
                <a:extLst>
                  <a:ext uri="{909E8E84-426E-40DD-AFC4-6F175D3DCCD1}">
                    <a14:hiddenFill xmlns:a14="http://schemas.microsoft.com/office/drawing/2010/main">
                      <a:solidFill>
                        <a:srgbClr val="FFFFFF"/>
                      </a:solidFill>
                    </a14:hiddenFill>
                  </a:ext>
                </a:extLst>
              </p:spPr>
            </p:pic>
          </p:grpSp>
          <p:pic>
            <p:nvPicPr>
              <p:cNvPr id="106" name="図 105">
                <a:extLst>
                  <a:ext uri="{FF2B5EF4-FFF2-40B4-BE49-F238E27FC236}">
                    <a16:creationId xmlns:a16="http://schemas.microsoft.com/office/drawing/2014/main" id="{E3C4AEBB-1801-4386-A294-8DD42EAB97BB}"/>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28081" y="2681827"/>
                <a:ext cx="334522" cy="334522"/>
              </a:xfrm>
              <a:prstGeom prst="rect">
                <a:avLst/>
              </a:prstGeom>
            </p:spPr>
          </p:pic>
        </p:grpSp>
        <p:sp>
          <p:nvSpPr>
            <p:cNvPr id="94" name="右矢印 47">
              <a:extLst>
                <a:ext uri="{FF2B5EF4-FFF2-40B4-BE49-F238E27FC236}">
                  <a16:creationId xmlns:a16="http://schemas.microsoft.com/office/drawing/2014/main" id="{AC390D8F-D9FE-DBC9-2A30-375355FB396D}"/>
                </a:ext>
              </a:extLst>
            </p:cNvPr>
            <p:cNvSpPr/>
            <p:nvPr/>
          </p:nvSpPr>
          <p:spPr>
            <a:xfrm>
              <a:off x="7351203" y="3125858"/>
              <a:ext cx="206640" cy="235006"/>
            </a:xfrm>
            <a:prstGeom prst="rightArrow">
              <a:avLst/>
            </a:prstGeom>
            <a:solidFill>
              <a:srgbClr val="000000">
                <a:lumMod val="75000"/>
                <a:lumOff val="25000"/>
              </a:srgbClr>
            </a:solidFill>
            <a:ln w="25400" cap="flat" cmpd="sng" algn="ctr">
              <a:solidFill>
                <a:srgbClr val="000000">
                  <a:lumMod val="75000"/>
                  <a:lumOff val="2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endParaRPr>
            </a:p>
          </p:txBody>
        </p:sp>
        <p:grpSp>
          <p:nvGrpSpPr>
            <p:cNvPr id="95" name="グループ化 94">
              <a:extLst>
                <a:ext uri="{FF2B5EF4-FFF2-40B4-BE49-F238E27FC236}">
                  <a16:creationId xmlns:a16="http://schemas.microsoft.com/office/drawing/2014/main" id="{1B86526A-D858-DA67-F64D-841BEF79CFD6}"/>
                </a:ext>
              </a:extLst>
            </p:cNvPr>
            <p:cNvGrpSpPr/>
            <p:nvPr/>
          </p:nvGrpSpPr>
          <p:grpSpPr>
            <a:xfrm>
              <a:off x="6372274" y="2850230"/>
              <a:ext cx="792014" cy="774145"/>
              <a:chOff x="6328485" y="2850230"/>
              <a:chExt cx="792014" cy="774145"/>
            </a:xfrm>
          </p:grpSpPr>
          <p:grpSp>
            <p:nvGrpSpPr>
              <p:cNvPr id="96" name="グループ化 95">
                <a:extLst>
                  <a:ext uri="{FF2B5EF4-FFF2-40B4-BE49-F238E27FC236}">
                    <a16:creationId xmlns:a16="http://schemas.microsoft.com/office/drawing/2014/main" id="{A0980F9D-0E1A-677C-BB0F-0DB9CDA0096B}"/>
                  </a:ext>
                </a:extLst>
              </p:cNvPr>
              <p:cNvGrpSpPr/>
              <p:nvPr/>
            </p:nvGrpSpPr>
            <p:grpSpPr>
              <a:xfrm>
                <a:off x="6328485" y="2850230"/>
                <a:ext cx="792014" cy="774145"/>
                <a:chOff x="3595643" y="2387174"/>
                <a:chExt cx="1952714" cy="2083652"/>
              </a:xfrm>
            </p:grpSpPr>
            <p:sp>
              <p:nvSpPr>
                <p:cNvPr id="98" name="円/楕円 76">
                  <a:extLst>
                    <a:ext uri="{FF2B5EF4-FFF2-40B4-BE49-F238E27FC236}">
                      <a16:creationId xmlns:a16="http://schemas.microsoft.com/office/drawing/2014/main" id="{EB52BE6C-76CD-96F5-1F37-557B6986E417}"/>
                    </a:ext>
                  </a:extLst>
                </p:cNvPr>
                <p:cNvSpPr/>
                <p:nvPr/>
              </p:nvSpPr>
              <p:spPr>
                <a:xfrm>
                  <a:off x="3674539" y="2515927"/>
                  <a:ext cx="1798739" cy="1798739"/>
                </a:xfrm>
                <a:prstGeom prst="ellipse">
                  <a:avLst/>
                </a:prstGeom>
                <a:noFill/>
                <a:ln w="3175" cap="flat" cmpd="sng" algn="ctr">
                  <a:solidFill>
                    <a:srgbClr val="FFFFFF">
                      <a:lumMod val="85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endParaRPr>
                </a:p>
              </p:txBody>
            </p:sp>
            <p:pic>
              <p:nvPicPr>
                <p:cNvPr id="99" name="図 98">
                  <a:extLst>
                    <a:ext uri="{FF2B5EF4-FFF2-40B4-BE49-F238E27FC236}">
                      <a16:creationId xmlns:a16="http://schemas.microsoft.com/office/drawing/2014/main" id="{30FCC4C4-5C8C-326F-9214-7E6EA2F548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41716" y="3960068"/>
                  <a:ext cx="510758" cy="510758"/>
                </a:xfrm>
                <a:prstGeom prst="rect">
                  <a:avLst/>
                </a:prstGeom>
              </p:spPr>
            </p:pic>
            <p:pic>
              <p:nvPicPr>
                <p:cNvPr id="100" name="図 99">
                  <a:extLst>
                    <a:ext uri="{FF2B5EF4-FFF2-40B4-BE49-F238E27FC236}">
                      <a16:creationId xmlns:a16="http://schemas.microsoft.com/office/drawing/2014/main" id="{B34894ED-FDB5-73C8-0AC1-FB31573261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82513" y="2387174"/>
                  <a:ext cx="512549" cy="280877"/>
                </a:xfrm>
                <a:prstGeom prst="rect">
                  <a:avLst/>
                </a:prstGeom>
              </p:spPr>
            </p:pic>
            <p:pic>
              <p:nvPicPr>
                <p:cNvPr id="101" name="図 100">
                  <a:extLst>
                    <a:ext uri="{FF2B5EF4-FFF2-40B4-BE49-F238E27FC236}">
                      <a16:creationId xmlns:a16="http://schemas.microsoft.com/office/drawing/2014/main" id="{0BC9F290-E680-DB5A-6766-0C57753CA4A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83020" y="2721521"/>
                  <a:ext cx="471871" cy="471871"/>
                </a:xfrm>
                <a:prstGeom prst="rect">
                  <a:avLst/>
                </a:prstGeom>
              </p:spPr>
            </p:pic>
            <p:pic>
              <p:nvPicPr>
                <p:cNvPr id="102" name="図 101">
                  <a:extLst>
                    <a:ext uri="{FF2B5EF4-FFF2-40B4-BE49-F238E27FC236}">
                      <a16:creationId xmlns:a16="http://schemas.microsoft.com/office/drawing/2014/main" id="{7A241BB1-4D1C-7DD7-1B63-5BCE712956D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85406" y="3587335"/>
                  <a:ext cx="462951" cy="462951"/>
                </a:xfrm>
                <a:prstGeom prst="rect">
                  <a:avLst/>
                </a:prstGeom>
              </p:spPr>
            </p:pic>
            <p:pic>
              <p:nvPicPr>
                <p:cNvPr id="103" name="図 102">
                  <a:extLst>
                    <a:ext uri="{FF2B5EF4-FFF2-40B4-BE49-F238E27FC236}">
                      <a16:creationId xmlns:a16="http://schemas.microsoft.com/office/drawing/2014/main" id="{4A95DA69-0CB6-78C7-576F-98668A5300B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97682" y="3682625"/>
                  <a:ext cx="427718" cy="350873"/>
                </a:xfrm>
                <a:prstGeom prst="rect">
                  <a:avLst/>
                </a:prstGeom>
              </p:spPr>
            </p:pic>
            <p:pic>
              <p:nvPicPr>
                <p:cNvPr id="104" name="Picture 46" descr="072_クレジットカード_灰2.png (500×380)">
                  <a:extLst>
                    <a:ext uri="{FF2B5EF4-FFF2-40B4-BE49-F238E27FC236}">
                      <a16:creationId xmlns:a16="http://schemas.microsoft.com/office/drawing/2014/main" id="{6DDD9562-657D-21DC-DFAB-0C2602117D5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595643" y="2771728"/>
                  <a:ext cx="488758" cy="371456"/>
                </a:xfrm>
                <a:prstGeom prst="rect">
                  <a:avLst/>
                </a:prstGeom>
                <a:noFill/>
                <a:extLst>
                  <a:ext uri="{909E8E84-426E-40DD-AFC4-6F175D3DCCD1}">
                    <a14:hiddenFill xmlns:a14="http://schemas.microsoft.com/office/drawing/2010/main">
                      <a:solidFill>
                        <a:srgbClr val="FFFFFF"/>
                      </a:solidFill>
                    </a14:hiddenFill>
                  </a:ext>
                </a:extLst>
              </p:spPr>
            </p:pic>
          </p:grpSp>
          <p:pic>
            <p:nvPicPr>
              <p:cNvPr id="97" name="図 96">
                <a:extLst>
                  <a:ext uri="{FF2B5EF4-FFF2-40B4-BE49-F238E27FC236}">
                    <a16:creationId xmlns:a16="http://schemas.microsoft.com/office/drawing/2014/main" id="{9C67435A-1E94-4362-9193-28074D567B1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591421" y="3083033"/>
                <a:ext cx="280835" cy="280835"/>
              </a:xfrm>
              <a:prstGeom prst="rect">
                <a:avLst/>
              </a:prstGeom>
            </p:spPr>
          </p:pic>
        </p:grpSp>
      </p:grpSp>
      <p:pic>
        <p:nvPicPr>
          <p:cNvPr id="114" name="図 113">
            <a:extLst>
              <a:ext uri="{FF2B5EF4-FFF2-40B4-BE49-F238E27FC236}">
                <a16:creationId xmlns:a16="http://schemas.microsoft.com/office/drawing/2014/main" id="{EEAE1F2B-FE45-21B0-6811-B7E73363CC8B}"/>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324265" y="4237654"/>
            <a:ext cx="686092" cy="725194"/>
          </a:xfrm>
          <a:prstGeom prst="rect">
            <a:avLst/>
          </a:prstGeom>
        </p:spPr>
      </p:pic>
      <p:pic>
        <p:nvPicPr>
          <p:cNvPr id="115" name="図 114">
            <a:extLst>
              <a:ext uri="{FF2B5EF4-FFF2-40B4-BE49-F238E27FC236}">
                <a16:creationId xmlns:a16="http://schemas.microsoft.com/office/drawing/2014/main" id="{0BC5B354-0434-BBF6-B55B-D34E0C0F4FB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943907" y="4244552"/>
            <a:ext cx="717175" cy="717175"/>
          </a:xfrm>
          <a:prstGeom prst="rect">
            <a:avLst/>
          </a:prstGeom>
        </p:spPr>
      </p:pic>
      <p:pic>
        <p:nvPicPr>
          <p:cNvPr id="116" name="図 115">
            <a:extLst>
              <a:ext uri="{FF2B5EF4-FFF2-40B4-BE49-F238E27FC236}">
                <a16:creationId xmlns:a16="http://schemas.microsoft.com/office/drawing/2014/main" id="{7AD16B00-946D-F960-736D-961D9B1B666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1966" y="4153917"/>
            <a:ext cx="686092" cy="725194"/>
          </a:xfrm>
          <a:prstGeom prst="rect">
            <a:avLst/>
          </a:prstGeom>
        </p:spPr>
      </p:pic>
      <p:pic>
        <p:nvPicPr>
          <p:cNvPr id="117" name="図 116">
            <a:extLst>
              <a:ext uri="{FF2B5EF4-FFF2-40B4-BE49-F238E27FC236}">
                <a16:creationId xmlns:a16="http://schemas.microsoft.com/office/drawing/2014/main" id="{69E3EC4B-B524-0F62-1335-44371D8A70E0}"/>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603773" y="4147915"/>
            <a:ext cx="717175" cy="717175"/>
          </a:xfrm>
          <a:prstGeom prst="rect">
            <a:avLst/>
          </a:prstGeom>
        </p:spPr>
      </p:pic>
      <p:pic>
        <p:nvPicPr>
          <p:cNvPr id="118" name="図 117">
            <a:extLst>
              <a:ext uri="{FF2B5EF4-FFF2-40B4-BE49-F238E27FC236}">
                <a16:creationId xmlns:a16="http://schemas.microsoft.com/office/drawing/2014/main" id="{699E524D-90B6-01D5-C550-DE3F4D75DBC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55154" y="4240872"/>
            <a:ext cx="397030" cy="397030"/>
          </a:xfrm>
          <a:prstGeom prst="rect">
            <a:avLst/>
          </a:prstGeom>
        </p:spPr>
      </p:pic>
      <p:pic>
        <p:nvPicPr>
          <p:cNvPr id="119" name="図 118">
            <a:extLst>
              <a:ext uri="{FF2B5EF4-FFF2-40B4-BE49-F238E27FC236}">
                <a16:creationId xmlns:a16="http://schemas.microsoft.com/office/drawing/2014/main" id="{4B1C0E10-A690-5303-6DE9-91609F0CBC16}"/>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14356" y="3593262"/>
            <a:ext cx="401652" cy="424544"/>
          </a:xfrm>
          <a:prstGeom prst="rect">
            <a:avLst/>
          </a:prstGeom>
        </p:spPr>
      </p:pic>
      <p:sp>
        <p:nvSpPr>
          <p:cNvPr id="120" name="テキスト ボックス 119">
            <a:extLst>
              <a:ext uri="{FF2B5EF4-FFF2-40B4-BE49-F238E27FC236}">
                <a16:creationId xmlns:a16="http://schemas.microsoft.com/office/drawing/2014/main" id="{CE53C699-2F72-5492-5565-7363A5D594BB}"/>
              </a:ext>
            </a:extLst>
          </p:cNvPr>
          <p:cNvSpPr txBox="1"/>
          <p:nvPr/>
        </p:nvSpPr>
        <p:spPr>
          <a:xfrm>
            <a:off x="767408" y="2762882"/>
            <a:ext cx="2520280" cy="338554"/>
          </a:xfrm>
          <a:prstGeom prst="rect">
            <a:avLst/>
          </a:prstGeom>
          <a:noFill/>
        </p:spPr>
        <p:txBody>
          <a:bodyPr wrap="square" rtlCol="0">
            <a:spAutoFit/>
          </a:bodyPr>
          <a:lstStyle/>
          <a:p>
            <a:pPr algn="ctr"/>
            <a:r>
              <a:rPr lang="ja-JP" altLang="en-US" sz="1600" b="1" dirty="0">
                <a:solidFill>
                  <a:srgbClr val="000000">
                    <a:lumMod val="75000"/>
                    <a:lumOff val="25000"/>
                  </a:srgbClr>
                </a:solidFill>
                <a:latin typeface="メイリオ" panose="020B0604030504040204" pitchFamily="50" charset="-128"/>
                <a:ea typeface="メイリオ" panose="020B0604030504040204" pitchFamily="50" charset="-128"/>
              </a:rPr>
              <a:t>潜在層にリーチ</a:t>
            </a:r>
          </a:p>
        </p:txBody>
      </p:sp>
      <p:sp>
        <p:nvSpPr>
          <p:cNvPr id="121" name="テキスト ボックス 120">
            <a:extLst>
              <a:ext uri="{FF2B5EF4-FFF2-40B4-BE49-F238E27FC236}">
                <a16:creationId xmlns:a16="http://schemas.microsoft.com/office/drawing/2014/main" id="{F4A9CC21-98C2-F74C-8E1C-C301783B1C13}"/>
              </a:ext>
            </a:extLst>
          </p:cNvPr>
          <p:cNvSpPr txBox="1"/>
          <p:nvPr/>
        </p:nvSpPr>
        <p:spPr>
          <a:xfrm>
            <a:off x="8229932" y="2762882"/>
            <a:ext cx="3360582" cy="338554"/>
          </a:xfrm>
          <a:prstGeom prst="rect">
            <a:avLst/>
          </a:prstGeom>
          <a:noFill/>
        </p:spPr>
        <p:txBody>
          <a:bodyPr wrap="square" rtlCol="0">
            <a:spAutoFit/>
          </a:bodyPr>
          <a:lstStyle/>
          <a:p>
            <a:pPr algn="ctr"/>
            <a:r>
              <a:rPr lang="ja-JP" altLang="en-US" sz="1600" b="1" dirty="0">
                <a:solidFill>
                  <a:srgbClr val="000000">
                    <a:lumMod val="75000"/>
                    <a:lumOff val="25000"/>
                  </a:srgbClr>
                </a:solidFill>
                <a:latin typeface="メイリオ" panose="020B0604030504040204" pitchFamily="50" charset="-128"/>
                <a:ea typeface="メイリオ" panose="020B0604030504040204" pitchFamily="50" charset="-128"/>
              </a:rPr>
              <a:t>態度変容が起きやすい</a:t>
            </a:r>
          </a:p>
        </p:txBody>
      </p:sp>
    </p:spTree>
    <p:extLst>
      <p:ext uri="{BB962C8B-B14F-4D97-AF65-F5344CB8AC3E}">
        <p14:creationId xmlns:p14="http://schemas.microsoft.com/office/powerpoint/2010/main" val="1550508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3</a:t>
            </a:fld>
            <a:endParaRPr lang="ja-JP" altLang="en-US"/>
          </a:p>
        </p:txBody>
      </p:sp>
      <p:sp>
        <p:nvSpPr>
          <p:cNvPr id="21" name="テキスト ボックス 20"/>
          <p:cNvSpPr txBox="1"/>
          <p:nvPr/>
        </p:nvSpPr>
        <p:spPr>
          <a:xfrm>
            <a:off x="6087929" y="4542869"/>
            <a:ext cx="1964522" cy="230832"/>
          </a:xfrm>
          <a:prstGeom prst="rect">
            <a:avLst/>
          </a:prstGeom>
          <a:noFill/>
        </p:spPr>
        <p:txBody>
          <a:bodyPr wrap="square" rtlCol="0">
            <a:spAutoFit/>
          </a:bodyPr>
          <a:lstStyle/>
          <a:p>
            <a:r>
              <a:rPr lang="ja-JP" altLang="en-US" sz="900" dirty="0">
                <a:solidFill>
                  <a:prstClr val="white"/>
                </a:solidFill>
                <a:latin typeface="ＭＳ Ｐゴシック" panose="020B0600070205080204" pitchFamily="50" charset="-128"/>
                <a:ea typeface="ＭＳ Ｐゴシック" panose="020B0600070205080204" pitchFamily="50" charset="-128"/>
                <a:cs typeface="Meiryo UI" panose="020B0604030504040204" pitchFamily="50" charset="-128"/>
              </a:rPr>
              <a:t>▼</a:t>
            </a:r>
            <a:r>
              <a:rPr lang="en-US" altLang="ja-JP" sz="900" dirty="0">
                <a:solidFill>
                  <a:prstClr val="white"/>
                </a:solidFill>
                <a:latin typeface="ＭＳ Ｐゴシック" panose="020B0600070205080204" pitchFamily="50" charset="-128"/>
                <a:ea typeface="ＭＳ Ｐゴシック" panose="020B0600070205080204" pitchFamily="50" charset="-128"/>
                <a:cs typeface="Meiryo UI" panose="020B0604030504040204" pitchFamily="50" charset="-128"/>
              </a:rPr>
              <a:t>PC</a:t>
            </a:r>
            <a:r>
              <a:rPr lang="ja-JP" altLang="en-US" sz="900" dirty="0">
                <a:solidFill>
                  <a:prstClr val="white"/>
                </a:solidFill>
                <a:latin typeface="ＭＳ Ｐゴシック" panose="020B0600070205080204" pitchFamily="50" charset="-128"/>
                <a:ea typeface="ＭＳ Ｐゴシック" panose="020B0600070205080204" pitchFamily="50" charset="-128"/>
                <a:cs typeface="Meiryo UI" panose="020B0604030504040204" pitchFamily="50" charset="-128"/>
              </a:rPr>
              <a:t>版視聴ページ　番組視聴中</a:t>
            </a:r>
          </a:p>
        </p:txBody>
      </p:sp>
      <p:grpSp>
        <p:nvGrpSpPr>
          <p:cNvPr id="3" name="グループ化 2"/>
          <p:cNvGrpSpPr/>
          <p:nvPr/>
        </p:nvGrpSpPr>
        <p:grpSpPr>
          <a:xfrm>
            <a:off x="816317" y="2348880"/>
            <a:ext cx="2834188" cy="2828916"/>
            <a:chOff x="334963" y="1052736"/>
            <a:chExt cx="3812928" cy="3694192"/>
          </a:xfrm>
        </p:grpSpPr>
        <p:grpSp>
          <p:nvGrpSpPr>
            <p:cNvPr id="22" name="グループ化 21"/>
            <p:cNvGrpSpPr/>
            <p:nvPr/>
          </p:nvGrpSpPr>
          <p:grpSpPr>
            <a:xfrm>
              <a:off x="334963" y="1052736"/>
              <a:ext cx="1634194" cy="3104398"/>
              <a:chOff x="397390" y="1899601"/>
              <a:chExt cx="1634194" cy="3104398"/>
            </a:xfrm>
          </p:grpSpPr>
          <p:pic>
            <p:nvPicPr>
              <p:cNvPr id="23" name="図 22"/>
              <p:cNvPicPr>
                <a:picLocks noChangeAspect="1"/>
              </p:cNvPicPr>
              <p:nvPr/>
            </p:nvPicPr>
            <p:blipFill rotWithShape="1">
              <a:blip r:embed="rId2" cstate="print">
                <a:extLst>
                  <a:ext uri="{28A0092B-C50C-407E-A947-70E740481C1C}">
                    <a14:useLocalDpi xmlns:a14="http://schemas.microsoft.com/office/drawing/2010/main" val="0"/>
                  </a:ext>
                </a:extLst>
              </a:blip>
              <a:srcRect b="10631"/>
              <a:stretch/>
            </p:blipFill>
            <p:spPr>
              <a:xfrm>
                <a:off x="403298" y="1899601"/>
                <a:ext cx="1628286" cy="3104398"/>
              </a:xfrm>
              <a:prstGeom prst="rect">
                <a:avLst/>
              </a:prstGeom>
            </p:spPr>
          </p:pic>
          <p:sp>
            <p:nvSpPr>
              <p:cNvPr id="24" name="正方形/長方形 23"/>
              <p:cNvSpPr/>
              <p:nvPr/>
            </p:nvSpPr>
            <p:spPr>
              <a:xfrm>
                <a:off x="397390" y="2220503"/>
                <a:ext cx="1634194" cy="9618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25" name="グループ化 24"/>
            <p:cNvGrpSpPr/>
            <p:nvPr/>
          </p:nvGrpSpPr>
          <p:grpSpPr>
            <a:xfrm>
              <a:off x="1343472" y="2950389"/>
              <a:ext cx="2804419" cy="1796539"/>
              <a:chOff x="2351584" y="1881616"/>
              <a:chExt cx="2804419" cy="1796539"/>
            </a:xfrm>
          </p:grpSpPr>
          <p:pic>
            <p:nvPicPr>
              <p:cNvPr id="26" name="図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51584" y="1881616"/>
                <a:ext cx="2804419" cy="1796539"/>
              </a:xfrm>
              <a:prstGeom prst="rect">
                <a:avLst/>
              </a:prstGeom>
            </p:spPr>
          </p:pic>
          <p:sp>
            <p:nvSpPr>
              <p:cNvPr id="27" name="正方形/長方形 26"/>
              <p:cNvSpPr/>
              <p:nvPr/>
            </p:nvSpPr>
            <p:spPr>
              <a:xfrm>
                <a:off x="2422781" y="2146701"/>
                <a:ext cx="1832801" cy="10244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sp>
        <p:nvSpPr>
          <p:cNvPr id="28" name="テキスト プレースホルダー 4"/>
          <p:cNvSpPr>
            <a:spLocks noGrp="1"/>
          </p:cNvSpPr>
          <p:nvPr>
            <p:ph type="body" sz="quarter" idx="11"/>
          </p:nvPr>
        </p:nvSpPr>
        <p:spPr>
          <a:xfrm>
            <a:off x="334963" y="130175"/>
            <a:ext cx="9759950" cy="814388"/>
          </a:xfrm>
        </p:spPr>
        <p:txBody>
          <a:bodyPr/>
          <a:lstStyle/>
          <a:p>
            <a:r>
              <a:rPr lang="ja-JP" altLang="en-US" dirty="0"/>
              <a:t>商品詳細</a:t>
            </a:r>
          </a:p>
        </p:txBody>
      </p:sp>
      <p:graphicFrame>
        <p:nvGraphicFramePr>
          <p:cNvPr id="29" name="表 28"/>
          <p:cNvGraphicFramePr>
            <a:graphicFrameLocks noGrp="1"/>
          </p:cNvGraphicFramePr>
          <p:nvPr>
            <p:extLst>
              <p:ext uri="{D42A27DB-BD31-4B8C-83A1-F6EECF244321}">
                <p14:modId xmlns:p14="http://schemas.microsoft.com/office/powerpoint/2010/main" val="3411197480"/>
              </p:ext>
            </p:extLst>
          </p:nvPr>
        </p:nvGraphicFramePr>
        <p:xfrm>
          <a:off x="4464415" y="718777"/>
          <a:ext cx="7632848" cy="5840580"/>
        </p:xfrm>
        <a:graphic>
          <a:graphicData uri="http://schemas.openxmlformats.org/drawingml/2006/table">
            <a:tbl>
              <a:tblPr firstRow="1" bandRow="1">
                <a:tableStyleId>{5C22544A-7EE6-4342-B048-85BDC9FD1C3A}</a:tableStyleId>
              </a:tblPr>
              <a:tblGrid>
                <a:gridCol w="2008951">
                  <a:extLst>
                    <a:ext uri="{9D8B030D-6E8A-4147-A177-3AD203B41FA5}">
                      <a16:colId xmlns:a16="http://schemas.microsoft.com/office/drawing/2014/main" val="1542858521"/>
                    </a:ext>
                  </a:extLst>
                </a:gridCol>
                <a:gridCol w="5623897">
                  <a:extLst>
                    <a:ext uri="{9D8B030D-6E8A-4147-A177-3AD203B41FA5}">
                      <a16:colId xmlns:a16="http://schemas.microsoft.com/office/drawing/2014/main" val="2874563837"/>
                    </a:ext>
                  </a:extLst>
                </a:gridCol>
              </a:tblGrid>
              <a:tr h="443906">
                <a:tc>
                  <a:txBody>
                    <a:bodyPr/>
                    <a:lstStyle/>
                    <a:p>
                      <a:pPr>
                        <a:lnSpc>
                          <a:spcPct val="150000"/>
                        </a:lnSpc>
                      </a:pPr>
                      <a:r>
                        <a:rPr kumimoji="1" lang="ja-JP" altLang="en-US" sz="1600" b="1" dirty="0">
                          <a:solidFill>
                            <a:schemeClr val="tx1">
                              <a:lumMod val="65000"/>
                              <a:lumOff val="35000"/>
                            </a:schemeClr>
                          </a:solidFill>
                          <a:latin typeface="+mn-ea"/>
                          <a:ea typeface="+mn-ea"/>
                        </a:rPr>
                        <a:t>商品名</a:t>
                      </a:r>
                    </a:p>
                  </a:txBody>
                  <a:tcPr anchor="ctr">
                    <a:lnB w="12700" cap="flat" cmpd="sng" algn="ctr">
                      <a:solidFill>
                        <a:schemeClr val="bg1">
                          <a:lumMod val="75000"/>
                        </a:schemeClr>
                      </a:solidFill>
                      <a:prstDash val="sysDash"/>
                      <a:round/>
                      <a:headEnd type="none" w="med" len="med"/>
                      <a:tailEnd type="none" w="med" len="med"/>
                    </a:lnB>
                    <a:noFill/>
                  </a:tcPr>
                </a:tc>
                <a:tc>
                  <a:txBody>
                    <a:bodyPr/>
                    <a:lstStyle/>
                    <a:p>
                      <a:pPr marL="0" marR="0" lvl="0" indent="0" algn="l" defTabSz="914423" rtl="0" eaLnBrk="1" fontAlgn="auto" latinLnBrk="0" hangingPunct="1">
                        <a:lnSpc>
                          <a:spcPct val="15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商品名：</a:t>
                      </a:r>
                      <a:r>
                        <a:rPr kumimoji="1" lang="en-US" altLang="ja-JP"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GYAO!</a:t>
                      </a:r>
                      <a:r>
                        <a:rPr kumimoji="1" lang="ja-JP" altLang="en-US"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　コンテンツ指定　インストリーム　</a:t>
                      </a:r>
                      <a:r>
                        <a:rPr kumimoji="1" lang="en-US" altLang="ja-JP"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MD</a:t>
                      </a:r>
                      <a:r>
                        <a:rPr kumimoji="1" lang="ja-JP" altLang="en-US"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en-US" altLang="ja-JP"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30</a:t>
                      </a:r>
                      <a:r>
                        <a:rPr kumimoji="1" lang="ja-JP" altLang="en-US"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秒）　</a:t>
                      </a:r>
                    </a:p>
                    <a:p>
                      <a:pPr marL="0" marR="0" lvl="0" indent="0" algn="l" defTabSz="914423" rtl="0" eaLnBrk="1" fontAlgn="auto" latinLnBrk="0" hangingPunct="1">
                        <a:lnSpc>
                          <a:spcPct val="150000"/>
                        </a:lnSpc>
                        <a:spcBef>
                          <a:spcPts val="0"/>
                        </a:spcBef>
                        <a:spcAft>
                          <a:spcPts val="0"/>
                        </a:spcAft>
                        <a:buClrTx/>
                        <a:buSzTx/>
                        <a:buFontTx/>
                        <a:buNone/>
                        <a:tabLst/>
                        <a:defRPr/>
                      </a:pPr>
                      <a:r>
                        <a:rPr kumimoji="1" lang="en-US" altLang="ja-JP"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a:t>
                      </a:r>
                      <a:r>
                        <a:rPr kumimoji="1" lang="ja-JP" altLang="en-US" sz="1100" b="0" i="0" u="none" strike="noStrike" kern="1200" cap="none" spc="0" normalizeH="0" baseline="0" noProof="0" dirty="0">
                          <a:ln>
                            <a:noFill/>
                          </a:ln>
                          <a:solidFill>
                            <a:srgbClr val="000000">
                              <a:lumMod val="65000"/>
                              <a:lumOff val="35000"/>
                            </a:srgbClr>
                          </a:solidFill>
                          <a:effectLst/>
                          <a:uLnTx/>
                          <a:uFillTx/>
                          <a:latin typeface="+mn-lt"/>
                          <a:ea typeface="+mn-ea"/>
                          <a:cs typeface="+mn-cs"/>
                        </a:rPr>
                        <a:t>商品名は仮です。案件ごとに作品名を入れた専用商品を作成します。</a:t>
                      </a:r>
                      <a:endParaRPr kumimoji="1" lang="ja-JP" altLang="en-US" sz="1000" b="0" i="0" u="none" strike="noStrike" kern="1200" cap="none" spc="0" normalizeH="0" baseline="0" noProof="0" dirty="0">
                        <a:ln>
                          <a:noFill/>
                        </a:ln>
                        <a:solidFill>
                          <a:srgbClr val="000000">
                            <a:lumMod val="65000"/>
                            <a:lumOff val="35000"/>
                          </a:srgbClr>
                        </a:solidFill>
                        <a:effectLst/>
                        <a:uLnTx/>
                        <a:uFillTx/>
                        <a:latin typeface="+mn-lt"/>
                        <a:ea typeface="+mn-ea"/>
                        <a:cs typeface="+mn-cs"/>
                      </a:endParaRPr>
                    </a:p>
                  </a:txBody>
                  <a:tcPr anchor="ctr">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1761326605"/>
                  </a:ext>
                </a:extLst>
              </a:tr>
              <a:tr h="443906">
                <a:tc>
                  <a:txBody>
                    <a:bodyPr/>
                    <a:lstStyle/>
                    <a:p>
                      <a:pPr>
                        <a:lnSpc>
                          <a:spcPct val="150000"/>
                        </a:lnSpc>
                      </a:pPr>
                      <a:r>
                        <a:rPr kumimoji="1" lang="ja-JP" altLang="en-US" sz="1600" b="1" dirty="0">
                          <a:solidFill>
                            <a:schemeClr val="tx1">
                              <a:lumMod val="65000"/>
                              <a:lumOff val="35000"/>
                            </a:schemeClr>
                          </a:solidFill>
                          <a:latin typeface="+mn-ea"/>
                          <a:ea typeface="+mn-ea"/>
                        </a:rPr>
                        <a:t>掲載期間</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marL="0" marR="0" lvl="0" indent="0" algn="l" defTabSz="914423" rtl="0" eaLnBrk="1" fontAlgn="auto" latinLnBrk="0" hangingPunct="1">
                        <a:lnSpc>
                          <a:spcPct val="150000"/>
                        </a:lnSpc>
                        <a:spcBef>
                          <a:spcPts val="0"/>
                        </a:spcBef>
                        <a:spcAft>
                          <a:spcPts val="0"/>
                        </a:spcAft>
                        <a:buClrTx/>
                        <a:buSzTx/>
                        <a:buFontTx/>
                        <a:buNone/>
                        <a:tabLst/>
                        <a:defRPr/>
                      </a:pPr>
                      <a:r>
                        <a:rPr kumimoji="1" lang="ja-JP" altLang="en-US" sz="1600" b="0" dirty="0">
                          <a:solidFill>
                            <a:schemeClr val="tx1">
                              <a:lumMod val="65000"/>
                              <a:lumOff val="35000"/>
                            </a:schemeClr>
                          </a:solidFill>
                          <a:latin typeface="+mn-ea"/>
                          <a:ea typeface="+mn-ea"/>
                        </a:rPr>
                        <a:t>配信コンテンツ毎に異なる　</a:t>
                      </a:r>
                      <a:r>
                        <a:rPr kumimoji="1" lang="en-US" altLang="ja-JP" sz="900" b="0" dirty="0">
                          <a:solidFill>
                            <a:schemeClr val="tx1">
                              <a:lumMod val="65000"/>
                              <a:lumOff val="35000"/>
                            </a:schemeClr>
                          </a:solidFill>
                          <a:latin typeface="+mn-ea"/>
                          <a:ea typeface="+mn-ea"/>
                        </a:rPr>
                        <a:t>※P6~7</a:t>
                      </a:r>
                      <a:r>
                        <a:rPr kumimoji="1" lang="ja-JP" altLang="en-US" sz="900" b="0" dirty="0">
                          <a:solidFill>
                            <a:schemeClr val="tx1">
                              <a:lumMod val="65000"/>
                              <a:lumOff val="35000"/>
                            </a:schemeClr>
                          </a:solidFill>
                          <a:latin typeface="+mn-ea"/>
                          <a:ea typeface="+mn-ea"/>
                        </a:rPr>
                        <a:t>参照ください。</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2681664378"/>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掲載場所</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en-US" altLang="ja-JP" sz="1600" b="0" dirty="0">
                          <a:solidFill>
                            <a:schemeClr val="tx1">
                              <a:lumMod val="65000"/>
                              <a:lumOff val="35000"/>
                            </a:schemeClr>
                          </a:solidFill>
                          <a:latin typeface="+mn-ea"/>
                          <a:ea typeface="+mn-ea"/>
                        </a:rPr>
                        <a:t>GYAO!</a:t>
                      </a:r>
                      <a:r>
                        <a:rPr kumimoji="1" lang="ja-JP" altLang="en-US" sz="1600" b="0" dirty="0">
                          <a:solidFill>
                            <a:schemeClr val="tx1">
                              <a:lumMod val="65000"/>
                              <a:lumOff val="35000"/>
                            </a:schemeClr>
                          </a:solidFill>
                          <a:latin typeface="+mn-ea"/>
                          <a:ea typeface="+mn-ea"/>
                        </a:rPr>
                        <a:t>各作品映像視聴ページ</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875912633"/>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掲載タイプ</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ja-JP" altLang="en-US" sz="1600" b="0" dirty="0">
                          <a:solidFill>
                            <a:schemeClr val="tx1">
                              <a:lumMod val="65000"/>
                              <a:lumOff val="35000"/>
                            </a:schemeClr>
                          </a:solidFill>
                          <a:latin typeface="+mn-ea"/>
                          <a:ea typeface="+mn-ea"/>
                        </a:rPr>
                        <a:t>枠掲載</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3071862122"/>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広告タイプ</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ja-JP" altLang="en-US" sz="1600" b="0" dirty="0">
                          <a:solidFill>
                            <a:schemeClr val="tx1">
                              <a:lumMod val="65000"/>
                              <a:lumOff val="35000"/>
                            </a:schemeClr>
                          </a:solidFill>
                          <a:latin typeface="+mn-ea"/>
                          <a:ea typeface="+mn-ea"/>
                        </a:rPr>
                        <a:t>インストリーム（</a:t>
                      </a:r>
                      <a:r>
                        <a:rPr kumimoji="1" lang="en-US" altLang="ja-JP" sz="1600" b="0" dirty="0">
                          <a:solidFill>
                            <a:schemeClr val="tx1">
                              <a:lumMod val="65000"/>
                              <a:lumOff val="35000"/>
                            </a:schemeClr>
                          </a:solidFill>
                          <a:latin typeface="+mn-ea"/>
                          <a:ea typeface="+mn-ea"/>
                        </a:rPr>
                        <a:t>MD</a:t>
                      </a:r>
                      <a:r>
                        <a:rPr kumimoji="1" lang="ja-JP" altLang="en-US" sz="1600" b="0" dirty="0" err="1">
                          <a:solidFill>
                            <a:schemeClr val="tx1">
                              <a:lumMod val="65000"/>
                              <a:lumOff val="35000"/>
                            </a:schemeClr>
                          </a:solidFill>
                          <a:latin typeface="+mn-ea"/>
                          <a:ea typeface="+mn-ea"/>
                        </a:rPr>
                        <a:t>、</a:t>
                      </a:r>
                      <a:r>
                        <a:rPr kumimoji="1" lang="ja-JP" altLang="en-US" sz="1600" b="0" dirty="0">
                          <a:solidFill>
                            <a:schemeClr val="tx1">
                              <a:lumMod val="65000"/>
                              <a:lumOff val="35000"/>
                            </a:schemeClr>
                          </a:solidFill>
                          <a:latin typeface="+mn-ea"/>
                          <a:ea typeface="+mn-ea"/>
                        </a:rPr>
                        <a:t>最大</a:t>
                      </a:r>
                      <a:r>
                        <a:rPr kumimoji="1" lang="en-US" altLang="ja-JP" sz="1600" b="0" dirty="0">
                          <a:solidFill>
                            <a:schemeClr val="tx1">
                              <a:lumMod val="65000"/>
                              <a:lumOff val="35000"/>
                            </a:schemeClr>
                          </a:solidFill>
                          <a:latin typeface="+mn-ea"/>
                          <a:ea typeface="+mn-ea"/>
                        </a:rPr>
                        <a:t>30</a:t>
                      </a:r>
                      <a:r>
                        <a:rPr kumimoji="1" lang="ja-JP" altLang="en-US" sz="1600" b="0" dirty="0">
                          <a:solidFill>
                            <a:schemeClr val="tx1">
                              <a:lumMod val="65000"/>
                              <a:lumOff val="35000"/>
                            </a:schemeClr>
                          </a:solidFill>
                          <a:latin typeface="+mn-ea"/>
                          <a:ea typeface="+mn-ea"/>
                        </a:rPr>
                        <a:t>秒、プレロール）</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4196143689"/>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枠数</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en-US" altLang="ja-JP" sz="1600" b="0" dirty="0">
                          <a:solidFill>
                            <a:schemeClr val="tx1">
                              <a:lumMod val="65000"/>
                              <a:lumOff val="35000"/>
                            </a:schemeClr>
                          </a:solidFill>
                          <a:latin typeface="+mn-ea"/>
                          <a:ea typeface="+mn-ea"/>
                        </a:rPr>
                        <a:t>1</a:t>
                      </a:r>
                      <a:r>
                        <a:rPr kumimoji="1" lang="ja-JP" altLang="en-US" sz="1600" b="0" dirty="0">
                          <a:solidFill>
                            <a:schemeClr val="tx1">
                              <a:lumMod val="65000"/>
                              <a:lumOff val="35000"/>
                            </a:schemeClr>
                          </a:solidFill>
                          <a:latin typeface="+mn-ea"/>
                          <a:ea typeface="+mn-ea"/>
                        </a:rPr>
                        <a:t>枠</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213131085"/>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想定</a:t>
                      </a:r>
                      <a:r>
                        <a:rPr kumimoji="1" lang="en-US" altLang="ja-JP" sz="1600" b="1" dirty="0" err="1">
                          <a:solidFill>
                            <a:schemeClr val="tx1">
                              <a:lumMod val="65000"/>
                              <a:lumOff val="35000"/>
                            </a:schemeClr>
                          </a:solidFill>
                          <a:latin typeface="+mn-ea"/>
                          <a:ea typeface="+mn-ea"/>
                        </a:rPr>
                        <a:t>vimps</a:t>
                      </a:r>
                      <a:endParaRPr kumimoji="1" lang="ja-JP" altLang="en-US" sz="1600" b="1" dirty="0">
                        <a:solidFill>
                          <a:schemeClr val="tx1">
                            <a:lumMod val="65000"/>
                            <a:lumOff val="35000"/>
                          </a:schemeClr>
                        </a:solidFill>
                        <a:latin typeface="+mn-ea"/>
                        <a:ea typeface="+mn-ea"/>
                      </a:endParaRP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en-US" altLang="ja-JP" sz="1600" b="0" dirty="0">
                          <a:solidFill>
                            <a:schemeClr val="tx1">
                              <a:lumMod val="65000"/>
                              <a:lumOff val="35000"/>
                            </a:schemeClr>
                          </a:solidFill>
                          <a:latin typeface="+mn-ea"/>
                          <a:ea typeface="+mn-ea"/>
                        </a:rPr>
                        <a:t>P6~7</a:t>
                      </a:r>
                      <a:r>
                        <a:rPr kumimoji="1" lang="ja-JP" altLang="en-US" sz="1600" b="0" dirty="0">
                          <a:solidFill>
                            <a:schemeClr val="tx1">
                              <a:lumMod val="65000"/>
                              <a:lumOff val="35000"/>
                            </a:schemeClr>
                          </a:solidFill>
                          <a:latin typeface="+mn-ea"/>
                          <a:ea typeface="+mn-ea"/>
                        </a:rPr>
                        <a:t>参照</a:t>
                      </a:r>
                      <a:endParaRPr kumimoji="1" lang="en-US" altLang="ja-JP" sz="900" b="0" dirty="0">
                        <a:solidFill>
                          <a:schemeClr val="tx1">
                            <a:lumMod val="65000"/>
                            <a:lumOff val="35000"/>
                          </a:schemeClr>
                        </a:solidFill>
                        <a:latin typeface="+mn-ea"/>
                        <a:ea typeface="+mn-ea"/>
                      </a:endParaRP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1568438793"/>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料金（グロス）</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en-US" altLang="ja-JP" sz="1600" b="0" dirty="0">
                          <a:solidFill>
                            <a:schemeClr val="tx1">
                              <a:lumMod val="65000"/>
                              <a:lumOff val="35000"/>
                            </a:schemeClr>
                          </a:solidFill>
                          <a:latin typeface="+mn-ea"/>
                          <a:ea typeface="+mn-ea"/>
                        </a:rPr>
                        <a:t>P6~7</a:t>
                      </a:r>
                      <a:r>
                        <a:rPr kumimoji="1" lang="ja-JP" altLang="en-US" sz="1600" b="0" dirty="0">
                          <a:solidFill>
                            <a:schemeClr val="tx1">
                              <a:lumMod val="65000"/>
                              <a:lumOff val="35000"/>
                            </a:schemeClr>
                          </a:solidFill>
                          <a:latin typeface="+mn-ea"/>
                          <a:ea typeface="+mn-ea"/>
                        </a:rPr>
                        <a:t>参照</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2881477710"/>
                  </a:ext>
                </a:extLst>
              </a:tr>
              <a:tr h="685609">
                <a:tc>
                  <a:txBody>
                    <a:bodyPr/>
                    <a:lstStyle/>
                    <a:p>
                      <a:pPr>
                        <a:lnSpc>
                          <a:spcPct val="150000"/>
                        </a:lnSpc>
                      </a:pPr>
                      <a:r>
                        <a:rPr kumimoji="1" lang="ja-JP" altLang="en-US" sz="1600" b="1" dirty="0">
                          <a:solidFill>
                            <a:schemeClr val="tx1">
                              <a:lumMod val="65000"/>
                              <a:lumOff val="35000"/>
                            </a:schemeClr>
                          </a:solidFill>
                          <a:latin typeface="+mn-ea"/>
                          <a:ea typeface="+mn-ea"/>
                        </a:rPr>
                        <a:t>エントリー〆切</a:t>
                      </a: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tc>
                  <a:txBody>
                    <a:bodyPr/>
                    <a:lstStyle/>
                    <a:p>
                      <a:pPr>
                        <a:lnSpc>
                          <a:spcPct val="150000"/>
                        </a:lnSpc>
                      </a:pPr>
                      <a:r>
                        <a:rPr kumimoji="1" lang="ja-JP" altLang="en-US" sz="1600" b="0" baseline="0" dirty="0">
                          <a:solidFill>
                            <a:schemeClr val="tx1">
                              <a:lumMod val="65000"/>
                              <a:lumOff val="35000"/>
                            </a:schemeClr>
                          </a:solidFill>
                          <a:latin typeface="+mn-ea"/>
                          <a:ea typeface="+mn-ea"/>
                        </a:rPr>
                        <a:t>掲載開始希望日の</a:t>
                      </a:r>
                      <a:r>
                        <a:rPr kumimoji="1" lang="en-US" altLang="ja-JP" sz="1600" b="0" baseline="0" dirty="0">
                          <a:solidFill>
                            <a:schemeClr val="tx1">
                              <a:lumMod val="65000"/>
                              <a:lumOff val="35000"/>
                            </a:schemeClr>
                          </a:solidFill>
                          <a:latin typeface="+mn-ea"/>
                          <a:ea typeface="+mn-ea"/>
                        </a:rPr>
                        <a:t>20</a:t>
                      </a:r>
                      <a:r>
                        <a:rPr kumimoji="1" lang="ja-JP" altLang="en-US" sz="1600" b="0" baseline="0" dirty="0">
                          <a:solidFill>
                            <a:schemeClr val="tx1">
                              <a:lumMod val="65000"/>
                              <a:lumOff val="35000"/>
                            </a:schemeClr>
                          </a:solidFill>
                          <a:latin typeface="+mn-ea"/>
                          <a:ea typeface="+mn-ea"/>
                        </a:rPr>
                        <a:t>営業日前 </a:t>
                      </a:r>
                      <a:endParaRPr kumimoji="1" lang="en-US" altLang="ja-JP" sz="900" b="0" baseline="0" dirty="0">
                        <a:solidFill>
                          <a:schemeClr val="tx1">
                            <a:lumMod val="65000"/>
                            <a:lumOff val="35000"/>
                          </a:schemeClr>
                        </a:solidFill>
                        <a:latin typeface="+mn-ea"/>
                        <a:ea typeface="+mn-ea"/>
                      </a:endParaRPr>
                    </a:p>
                    <a:p>
                      <a:pPr>
                        <a:lnSpc>
                          <a:spcPct val="150000"/>
                        </a:lnSpc>
                      </a:pPr>
                      <a:endParaRPr kumimoji="1" lang="ja-JP" altLang="en-US" sz="900" b="0" dirty="0">
                        <a:solidFill>
                          <a:schemeClr val="tx1">
                            <a:lumMod val="65000"/>
                            <a:lumOff val="35000"/>
                          </a:schemeClr>
                        </a:solidFill>
                        <a:latin typeface="+mn-ea"/>
                        <a:ea typeface="+mn-ea"/>
                      </a:endParaRPr>
                    </a:p>
                  </a:txBody>
                  <a:tcPr anchor="ctr">
                    <a:lnT w="12700" cap="flat" cmpd="sng" algn="ctr">
                      <a:solidFill>
                        <a:schemeClr val="bg1">
                          <a:lumMod val="75000"/>
                        </a:schemeClr>
                      </a:solidFill>
                      <a:prstDash val="sysDash"/>
                      <a:round/>
                      <a:headEnd type="none" w="med" len="med"/>
                      <a:tailEnd type="none" w="med" len="med"/>
                    </a:lnT>
                    <a:lnB w="12700" cap="flat" cmpd="sng" algn="ctr">
                      <a:solidFill>
                        <a:schemeClr val="bg1">
                          <a:lumMod val="75000"/>
                        </a:schemeClr>
                      </a:solidFill>
                      <a:prstDash val="sysDash"/>
                      <a:round/>
                      <a:headEnd type="none" w="med" len="med"/>
                      <a:tailEnd type="none" w="med" len="med"/>
                    </a:lnB>
                    <a:noFill/>
                  </a:tcPr>
                </a:tc>
                <a:extLst>
                  <a:ext uri="{0D108BD9-81ED-4DB2-BD59-A6C34878D82A}">
                    <a16:rowId xmlns:a16="http://schemas.microsoft.com/office/drawing/2014/main" val="702482113"/>
                  </a:ext>
                </a:extLst>
              </a:tr>
              <a:tr h="370840">
                <a:tc>
                  <a:txBody>
                    <a:bodyPr/>
                    <a:lstStyle/>
                    <a:p>
                      <a:pPr>
                        <a:lnSpc>
                          <a:spcPct val="150000"/>
                        </a:lnSpc>
                      </a:pPr>
                      <a:r>
                        <a:rPr kumimoji="1" lang="ja-JP" altLang="en-US" sz="1600" b="1" dirty="0">
                          <a:solidFill>
                            <a:schemeClr val="tx1">
                              <a:lumMod val="65000"/>
                              <a:lumOff val="35000"/>
                            </a:schemeClr>
                          </a:solidFill>
                          <a:latin typeface="+mn-ea"/>
                          <a:ea typeface="+mn-ea"/>
                        </a:rPr>
                        <a:t>注意事項</a:t>
                      </a:r>
                    </a:p>
                  </a:txBody>
                  <a:tcPr anchor="ctr">
                    <a:lnT w="12700" cap="flat" cmpd="sng" algn="ctr">
                      <a:solidFill>
                        <a:schemeClr val="bg1">
                          <a:lumMod val="75000"/>
                        </a:schemeClr>
                      </a:solidFill>
                      <a:prstDash val="sysDash"/>
                      <a:round/>
                      <a:headEnd type="none" w="med" len="med"/>
                      <a:tailEnd type="none" w="med" len="med"/>
                    </a:lnT>
                    <a:noFill/>
                  </a:tcPr>
                </a:tc>
                <a:tc>
                  <a:txBody>
                    <a:bodyPr/>
                    <a:lstStyle/>
                    <a:p>
                      <a:pPr>
                        <a:lnSpc>
                          <a:spcPct val="100000"/>
                        </a:lnSpc>
                      </a:pPr>
                      <a:endParaRPr kumimoji="1" lang="en-US" altLang="ja-JP" sz="300" b="0" dirty="0">
                        <a:solidFill>
                          <a:schemeClr val="tx1">
                            <a:lumMod val="65000"/>
                            <a:lumOff val="35000"/>
                          </a:schemeClr>
                        </a:solidFill>
                        <a:latin typeface="+mn-ea"/>
                        <a:ea typeface="+mn-ea"/>
                      </a:endParaRPr>
                    </a:p>
                    <a:p>
                      <a:pPr>
                        <a:lnSpc>
                          <a:spcPct val="100000"/>
                        </a:lnSpc>
                      </a:pPr>
                      <a:r>
                        <a:rPr kumimoji="1" lang="ja-JP" altLang="en-US" sz="1050" b="0" dirty="0">
                          <a:solidFill>
                            <a:schemeClr val="tx1">
                              <a:lumMod val="65000"/>
                              <a:lumOff val="35000"/>
                            </a:schemeClr>
                          </a:solidFill>
                          <a:latin typeface="+mn-ea"/>
                          <a:ea typeface="+mn-ea"/>
                        </a:rPr>
                        <a:t>・エントリー先着順でのご提供となります。</a:t>
                      </a:r>
                      <a:endParaRPr kumimoji="1" lang="en-US" altLang="ja-JP" sz="1050" b="0" dirty="0">
                        <a:solidFill>
                          <a:schemeClr val="tx1">
                            <a:lumMod val="65000"/>
                            <a:lumOff val="35000"/>
                          </a:schemeClr>
                        </a:solidFill>
                        <a:latin typeface="+mn-ea"/>
                        <a:ea typeface="+mn-ea"/>
                      </a:endParaRPr>
                    </a:p>
                    <a:p>
                      <a:pPr>
                        <a:lnSpc>
                          <a:spcPct val="100000"/>
                        </a:lnSpc>
                      </a:pPr>
                      <a:r>
                        <a:rPr kumimoji="1" lang="ja-JP" altLang="en-US" sz="1050" b="0" dirty="0">
                          <a:solidFill>
                            <a:schemeClr val="tx1">
                              <a:lumMod val="65000"/>
                              <a:lumOff val="35000"/>
                            </a:schemeClr>
                          </a:solidFill>
                          <a:latin typeface="+mn-ea"/>
                          <a:ea typeface="+mn-ea"/>
                        </a:rPr>
                        <a:t>・エントリー後に専用の商品をご準備いたします。エントリー時には必ず予約型対応</a:t>
                      </a:r>
                      <a:endParaRPr kumimoji="1" lang="en-US" altLang="ja-JP" sz="1050" b="0" dirty="0">
                        <a:solidFill>
                          <a:schemeClr val="tx1">
                            <a:lumMod val="65000"/>
                            <a:lumOff val="35000"/>
                          </a:schemeClr>
                        </a:solidFill>
                        <a:latin typeface="+mn-ea"/>
                        <a:ea typeface="+mn-ea"/>
                      </a:endParaRPr>
                    </a:p>
                    <a:p>
                      <a:pPr>
                        <a:lnSpc>
                          <a:spcPct val="100000"/>
                        </a:lnSpc>
                      </a:pPr>
                      <a:r>
                        <a:rPr kumimoji="1" lang="ja-JP" altLang="en-US" sz="1050" b="0" dirty="0">
                          <a:solidFill>
                            <a:schemeClr val="tx1">
                              <a:lumMod val="65000"/>
                              <a:lumOff val="35000"/>
                            </a:schemeClr>
                          </a:solidFill>
                          <a:latin typeface="+mn-ea"/>
                          <a:ea typeface="+mn-ea"/>
                        </a:rPr>
                        <a:t>　アカウント</a:t>
                      </a:r>
                      <a:r>
                        <a:rPr kumimoji="1" lang="en-US" altLang="ja-JP" sz="1050" b="0" dirty="0">
                          <a:solidFill>
                            <a:schemeClr val="tx1">
                              <a:lumMod val="65000"/>
                              <a:lumOff val="35000"/>
                            </a:schemeClr>
                          </a:solidFill>
                          <a:latin typeface="+mn-ea"/>
                          <a:ea typeface="+mn-ea"/>
                        </a:rPr>
                        <a:t>ID</a:t>
                      </a:r>
                      <a:r>
                        <a:rPr kumimoji="1" lang="ja-JP" altLang="en-US" sz="1050" b="0" dirty="0">
                          <a:solidFill>
                            <a:schemeClr val="tx1">
                              <a:lumMod val="65000"/>
                              <a:lumOff val="35000"/>
                            </a:schemeClr>
                          </a:solidFill>
                          <a:latin typeface="+mn-ea"/>
                          <a:ea typeface="+mn-ea"/>
                        </a:rPr>
                        <a:t>のご連絡ください。</a:t>
                      </a:r>
                      <a:endParaRPr kumimoji="1" lang="en-US" altLang="ja-JP" sz="1050" b="0" dirty="0">
                        <a:solidFill>
                          <a:schemeClr val="tx1">
                            <a:lumMod val="65000"/>
                            <a:lumOff val="35000"/>
                          </a:schemeClr>
                        </a:solidFill>
                        <a:latin typeface="+mn-ea"/>
                        <a:ea typeface="+mn-ea"/>
                      </a:endParaRPr>
                    </a:p>
                    <a:p>
                      <a:pPr>
                        <a:lnSpc>
                          <a:spcPct val="100000"/>
                        </a:lnSpc>
                      </a:pPr>
                      <a:r>
                        <a:rPr kumimoji="1" lang="ja-JP" altLang="en-US" sz="1050" b="0" dirty="0">
                          <a:solidFill>
                            <a:schemeClr val="tx1">
                              <a:lumMod val="65000"/>
                              <a:lumOff val="35000"/>
                            </a:schemeClr>
                          </a:solidFill>
                          <a:latin typeface="+mn-ea"/>
                          <a:ea typeface="+mn-ea"/>
                        </a:rPr>
                        <a:t>　ご連絡がない場合は、希望日に掲載開始が出来ない可能性がございます。</a:t>
                      </a:r>
                      <a:endParaRPr kumimoji="1" lang="en-US" altLang="ja-JP" sz="1050" b="0" dirty="0">
                        <a:solidFill>
                          <a:srgbClr val="FF0000"/>
                        </a:solidFill>
                        <a:latin typeface="+mn-ea"/>
                        <a:ea typeface="+mn-ea"/>
                      </a:endParaRPr>
                    </a:p>
                    <a:p>
                      <a:pPr>
                        <a:lnSpc>
                          <a:spcPct val="100000"/>
                        </a:lnSpc>
                      </a:pPr>
                      <a:r>
                        <a:rPr kumimoji="1" lang="ja-JP" altLang="en-US" sz="1050" b="0" dirty="0">
                          <a:solidFill>
                            <a:schemeClr val="tx1">
                              <a:lumMod val="65000"/>
                              <a:lumOff val="35000"/>
                            </a:schemeClr>
                          </a:solidFill>
                          <a:latin typeface="+mn-ea"/>
                          <a:ea typeface="+mn-ea"/>
                        </a:rPr>
                        <a:t>・ミッドロールに</a:t>
                      </a:r>
                      <a:r>
                        <a:rPr kumimoji="1" lang="en-US" altLang="ja-JP" sz="1050" b="0" dirty="0">
                          <a:solidFill>
                            <a:schemeClr val="tx1">
                              <a:lumMod val="65000"/>
                              <a:lumOff val="35000"/>
                            </a:schemeClr>
                          </a:solidFill>
                          <a:latin typeface="+mn-ea"/>
                          <a:ea typeface="+mn-ea"/>
                        </a:rPr>
                        <a:t>Run</a:t>
                      </a:r>
                      <a:r>
                        <a:rPr kumimoji="1" lang="ja-JP" altLang="en-US" sz="1050" b="0" dirty="0">
                          <a:solidFill>
                            <a:schemeClr val="tx1">
                              <a:lumMod val="65000"/>
                              <a:lumOff val="35000"/>
                            </a:schemeClr>
                          </a:solidFill>
                          <a:latin typeface="+mn-ea"/>
                          <a:ea typeface="+mn-ea"/>
                        </a:rPr>
                        <a:t> </a:t>
                      </a:r>
                      <a:r>
                        <a:rPr kumimoji="1" lang="en-US" altLang="ja-JP" sz="1050" b="0" dirty="0">
                          <a:solidFill>
                            <a:schemeClr val="tx1">
                              <a:lumMod val="65000"/>
                              <a:lumOff val="35000"/>
                            </a:schemeClr>
                          </a:solidFill>
                          <a:latin typeface="+mn-ea"/>
                          <a:ea typeface="+mn-ea"/>
                        </a:rPr>
                        <a:t>of</a:t>
                      </a:r>
                      <a:r>
                        <a:rPr kumimoji="1" lang="ja-JP" altLang="en-US" sz="1050" b="0" dirty="0">
                          <a:solidFill>
                            <a:schemeClr val="tx1">
                              <a:lumMod val="65000"/>
                              <a:lumOff val="35000"/>
                            </a:schemeClr>
                          </a:solidFill>
                          <a:latin typeface="+mn-ea"/>
                          <a:ea typeface="+mn-ea"/>
                        </a:rPr>
                        <a:t>広告が掲載される可能性がございます。</a:t>
                      </a:r>
                      <a:endParaRPr kumimoji="1" lang="en-US" altLang="ja-JP" sz="1050" b="0" dirty="0">
                        <a:solidFill>
                          <a:schemeClr val="tx1">
                            <a:lumMod val="65000"/>
                            <a:lumOff val="35000"/>
                          </a:schemeClr>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lumMod val="65000"/>
                              <a:lumOff val="35000"/>
                            </a:schemeClr>
                          </a:solidFill>
                          <a:latin typeface="+mn-ea"/>
                          <a:ea typeface="+mn-ea"/>
                        </a:rPr>
                        <a:t>・ヤフートップタイムラインなど広告掲載されない面でコンテンツが再生された場合、</a:t>
                      </a:r>
                      <a:endParaRPr kumimoji="1" lang="en-US" altLang="ja-JP" sz="1050" b="0" dirty="0">
                        <a:solidFill>
                          <a:schemeClr val="tx1">
                            <a:lumMod val="65000"/>
                            <a:lumOff val="35000"/>
                          </a:schemeClr>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lumMod val="65000"/>
                              <a:lumOff val="35000"/>
                            </a:schemeClr>
                          </a:solidFill>
                          <a:latin typeface="+mn-ea"/>
                          <a:ea typeface="+mn-ea"/>
                        </a:rPr>
                        <a:t>　インストリームは掲載されません。</a:t>
                      </a:r>
                      <a:endParaRPr kumimoji="1" lang="en-US" altLang="ja-JP" sz="1050" b="0" dirty="0">
                        <a:solidFill>
                          <a:schemeClr val="tx1">
                            <a:lumMod val="65000"/>
                            <a:lumOff val="35000"/>
                          </a:schemeClr>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lumMod val="65000"/>
                              <a:lumOff val="35000"/>
                            </a:schemeClr>
                          </a:solidFill>
                          <a:latin typeface="+mn-ea"/>
                          <a:ea typeface="+mn-ea"/>
                        </a:rPr>
                        <a:t>・本商品は掲載</a:t>
                      </a:r>
                      <a:r>
                        <a:rPr kumimoji="1" lang="en-US" altLang="ja-JP" sz="1050" b="0" dirty="0" err="1">
                          <a:solidFill>
                            <a:schemeClr val="tx1">
                              <a:lumMod val="65000"/>
                              <a:lumOff val="35000"/>
                            </a:schemeClr>
                          </a:solidFill>
                          <a:latin typeface="+mn-ea"/>
                          <a:ea typeface="+mn-ea"/>
                        </a:rPr>
                        <a:t>vimps</a:t>
                      </a:r>
                      <a:r>
                        <a:rPr kumimoji="1" lang="ja-JP" altLang="en-US" sz="1050" b="0" dirty="0">
                          <a:solidFill>
                            <a:schemeClr val="tx1">
                              <a:lumMod val="65000"/>
                              <a:lumOff val="35000"/>
                            </a:schemeClr>
                          </a:solidFill>
                          <a:latin typeface="+mn-ea"/>
                          <a:ea typeface="+mn-ea"/>
                        </a:rPr>
                        <a:t>数を確約するものではありません。想定に未達の場合でも</a:t>
                      </a:r>
                      <a:endParaRPr kumimoji="1" lang="en-US" altLang="ja-JP" sz="1050" b="0" dirty="0">
                        <a:solidFill>
                          <a:schemeClr val="tx1">
                            <a:lumMod val="65000"/>
                            <a:lumOff val="35000"/>
                          </a:schemeClr>
                        </a:solidFill>
                        <a:latin typeface="+mn-ea"/>
                        <a:ea typeface="+mn-ea"/>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lumMod val="65000"/>
                              <a:lumOff val="35000"/>
                            </a:schemeClr>
                          </a:solidFill>
                          <a:latin typeface="+mn-ea"/>
                          <a:ea typeface="+mn-ea"/>
                        </a:rPr>
                        <a:t>　補填はございません。</a:t>
                      </a:r>
                      <a:endParaRPr kumimoji="1" lang="en-US" altLang="ja-JP" sz="1050" b="0" dirty="0">
                        <a:solidFill>
                          <a:schemeClr val="tx1">
                            <a:lumMod val="65000"/>
                            <a:lumOff val="35000"/>
                          </a:schemeClr>
                        </a:solidFill>
                        <a:latin typeface="+mn-ea"/>
                        <a:ea typeface="+mn-ea"/>
                      </a:endParaRPr>
                    </a:p>
                  </a:txBody>
                  <a:tcPr anchor="ctr">
                    <a:lnT w="12700" cap="flat" cmpd="sng" algn="ctr">
                      <a:solidFill>
                        <a:schemeClr val="bg1">
                          <a:lumMod val="75000"/>
                        </a:schemeClr>
                      </a:solidFill>
                      <a:prstDash val="sysDash"/>
                      <a:round/>
                      <a:headEnd type="none" w="med" len="med"/>
                      <a:tailEnd type="none" w="med" len="med"/>
                    </a:lnT>
                    <a:noFill/>
                  </a:tcPr>
                </a:tc>
                <a:extLst>
                  <a:ext uri="{0D108BD9-81ED-4DB2-BD59-A6C34878D82A}">
                    <a16:rowId xmlns:a16="http://schemas.microsoft.com/office/drawing/2014/main" val="3273905265"/>
                  </a:ext>
                </a:extLst>
              </a:tr>
            </a:tbl>
          </a:graphicData>
        </a:graphic>
      </p:graphicFrame>
      <p:sp>
        <p:nvSpPr>
          <p:cNvPr id="32" name="正方形/長方形 31"/>
          <p:cNvSpPr/>
          <p:nvPr/>
        </p:nvSpPr>
        <p:spPr>
          <a:xfrm>
            <a:off x="8044276" y="3517379"/>
            <a:ext cx="3168352" cy="369332"/>
          </a:xfrm>
          <a:prstGeom prst="rect">
            <a:avLst/>
          </a:prstGeom>
        </p:spPr>
        <p:txBody>
          <a:bodyPr wrap="square">
            <a:spAutoFit/>
          </a:bodyPr>
          <a:lstStyle/>
          <a:p>
            <a:r>
              <a:rPr lang="en-US" altLang="ja-JP" sz="900" dirty="0">
                <a:solidFill>
                  <a:schemeClr val="tx1">
                    <a:lumMod val="65000"/>
                    <a:lumOff val="35000"/>
                  </a:schemeClr>
                </a:solidFill>
                <a:latin typeface="+mn-ea"/>
              </a:rPr>
              <a:t>※</a:t>
            </a:r>
            <a:r>
              <a:rPr lang="ja-JP" altLang="en-US" sz="900" dirty="0">
                <a:solidFill>
                  <a:schemeClr val="tx1">
                    <a:lumMod val="65000"/>
                    <a:lumOff val="35000"/>
                  </a:schemeClr>
                </a:solidFill>
                <a:latin typeface="+mn-ea"/>
              </a:rPr>
              <a:t>本商品は掲載</a:t>
            </a:r>
            <a:r>
              <a:rPr lang="en-US" altLang="ja-JP" sz="900" dirty="0" err="1">
                <a:solidFill>
                  <a:schemeClr val="tx1">
                    <a:lumMod val="65000"/>
                    <a:lumOff val="35000"/>
                  </a:schemeClr>
                </a:solidFill>
                <a:latin typeface="+mn-ea"/>
              </a:rPr>
              <a:t>vimps</a:t>
            </a:r>
            <a:r>
              <a:rPr lang="ja-JP" altLang="en-US" sz="900" dirty="0">
                <a:solidFill>
                  <a:schemeClr val="tx1">
                    <a:lumMod val="65000"/>
                    <a:lumOff val="35000"/>
                  </a:schemeClr>
                </a:solidFill>
                <a:latin typeface="+mn-ea"/>
              </a:rPr>
              <a:t>を確約するものではありません。</a:t>
            </a:r>
            <a:br>
              <a:rPr lang="en-US" altLang="ja-JP" sz="900" dirty="0">
                <a:solidFill>
                  <a:schemeClr val="tx1">
                    <a:lumMod val="65000"/>
                    <a:lumOff val="35000"/>
                  </a:schemeClr>
                </a:solidFill>
                <a:latin typeface="+mn-ea"/>
              </a:rPr>
            </a:br>
            <a:r>
              <a:rPr lang="ja-JP" altLang="en-US" sz="900" dirty="0">
                <a:solidFill>
                  <a:schemeClr val="tx1">
                    <a:lumMod val="65000"/>
                    <a:lumOff val="35000"/>
                  </a:schemeClr>
                </a:solidFill>
                <a:latin typeface="+mn-ea"/>
              </a:rPr>
              <a:t>　想定に未達でも補填はございません。</a:t>
            </a:r>
            <a:endParaRPr lang="en-US" altLang="ja-JP" sz="900" dirty="0">
              <a:solidFill>
                <a:schemeClr val="tx1">
                  <a:lumMod val="65000"/>
                  <a:lumOff val="35000"/>
                </a:schemeClr>
              </a:solidFill>
              <a:latin typeface="+mn-ea"/>
            </a:endParaRPr>
          </a:p>
        </p:txBody>
      </p:sp>
      <p:sp>
        <p:nvSpPr>
          <p:cNvPr id="33" name="正方形/長方形 32"/>
          <p:cNvSpPr/>
          <p:nvPr/>
        </p:nvSpPr>
        <p:spPr>
          <a:xfrm>
            <a:off x="8112224" y="4652029"/>
            <a:ext cx="3665601" cy="369332"/>
          </a:xfrm>
          <a:prstGeom prst="rect">
            <a:avLst/>
          </a:prstGeom>
        </p:spPr>
        <p:txBody>
          <a:bodyPr wrap="square">
            <a:spAutoFit/>
          </a:bodyPr>
          <a:lstStyle/>
          <a:p>
            <a:r>
              <a:rPr lang="en-US" altLang="ja-JP" sz="900" dirty="0">
                <a:solidFill>
                  <a:schemeClr val="tx1">
                    <a:lumMod val="65000"/>
                    <a:lumOff val="35000"/>
                  </a:schemeClr>
                </a:solidFill>
                <a:latin typeface="+mn-ea"/>
              </a:rPr>
              <a:t>※</a:t>
            </a:r>
            <a:r>
              <a:rPr lang="ja-JP" altLang="en-US" sz="900" dirty="0">
                <a:solidFill>
                  <a:schemeClr val="tx1">
                    <a:lumMod val="65000"/>
                    <a:lumOff val="35000"/>
                  </a:schemeClr>
                </a:solidFill>
                <a:latin typeface="+mn-ea"/>
              </a:rPr>
              <a:t>エントリー時には、予約型対応アカウント</a:t>
            </a:r>
            <a:r>
              <a:rPr lang="en-US" altLang="ja-JP" sz="900" dirty="0">
                <a:solidFill>
                  <a:schemeClr val="tx1">
                    <a:lumMod val="65000"/>
                    <a:lumOff val="35000"/>
                  </a:schemeClr>
                </a:solidFill>
                <a:latin typeface="+mn-ea"/>
              </a:rPr>
              <a:t>ID</a:t>
            </a:r>
            <a:r>
              <a:rPr lang="ja-JP" altLang="en-US" sz="900" dirty="0">
                <a:solidFill>
                  <a:schemeClr val="tx1">
                    <a:lumMod val="65000"/>
                    <a:lumOff val="35000"/>
                  </a:schemeClr>
                </a:solidFill>
                <a:latin typeface="+mn-ea"/>
              </a:rPr>
              <a:t>が必要です。</a:t>
            </a:r>
            <a:endParaRPr lang="en-US" altLang="ja-JP" sz="900" dirty="0">
              <a:solidFill>
                <a:schemeClr val="tx1">
                  <a:lumMod val="65000"/>
                  <a:lumOff val="35000"/>
                </a:schemeClr>
              </a:solidFill>
              <a:latin typeface="+mn-ea"/>
            </a:endParaRPr>
          </a:p>
          <a:p>
            <a:r>
              <a:rPr lang="en-US" altLang="ja-JP" sz="900" dirty="0">
                <a:solidFill>
                  <a:schemeClr val="tx1">
                    <a:lumMod val="65000"/>
                    <a:lumOff val="35000"/>
                  </a:schemeClr>
                </a:solidFill>
                <a:latin typeface="+mn-ea"/>
              </a:rPr>
              <a:t>※</a:t>
            </a:r>
            <a:r>
              <a:rPr lang="ja-JP" altLang="en-US" sz="900" dirty="0">
                <a:solidFill>
                  <a:schemeClr val="tx1">
                    <a:lumMod val="65000"/>
                    <a:lumOff val="35000"/>
                  </a:schemeClr>
                </a:solidFill>
                <a:latin typeface="+mn-ea"/>
              </a:rPr>
              <a:t>エントリーについては</a:t>
            </a:r>
            <a:r>
              <a:rPr lang="en-US" altLang="ja-JP" sz="900" dirty="0">
                <a:solidFill>
                  <a:schemeClr val="tx1">
                    <a:lumMod val="65000"/>
                    <a:lumOff val="35000"/>
                  </a:schemeClr>
                </a:solidFill>
                <a:latin typeface="+mn-ea"/>
              </a:rPr>
              <a:t>P9</a:t>
            </a:r>
            <a:r>
              <a:rPr lang="ja-JP" altLang="en-US" sz="900" dirty="0">
                <a:solidFill>
                  <a:schemeClr val="tx1">
                    <a:lumMod val="65000"/>
                    <a:lumOff val="35000"/>
                  </a:schemeClr>
                </a:solidFill>
                <a:latin typeface="+mn-ea"/>
              </a:rPr>
              <a:t>をご参照ください。</a:t>
            </a:r>
            <a:endParaRPr lang="en-US" altLang="ja-JP" sz="900" dirty="0">
              <a:solidFill>
                <a:schemeClr val="tx1">
                  <a:lumMod val="65000"/>
                  <a:lumOff val="35000"/>
                </a:schemeClr>
              </a:solidFill>
              <a:latin typeface="+mn-ea"/>
            </a:endParaRPr>
          </a:p>
        </p:txBody>
      </p:sp>
      <p:grpSp>
        <p:nvGrpSpPr>
          <p:cNvPr id="4" name="グループ化 3"/>
          <p:cNvGrpSpPr/>
          <p:nvPr/>
        </p:nvGrpSpPr>
        <p:grpSpPr>
          <a:xfrm>
            <a:off x="245191" y="5484420"/>
            <a:ext cx="3960440" cy="1308491"/>
            <a:chOff x="350849" y="5038521"/>
            <a:chExt cx="3960440" cy="1308491"/>
          </a:xfrm>
        </p:grpSpPr>
        <p:sp>
          <p:nvSpPr>
            <p:cNvPr id="30" name="角丸四角形 29"/>
            <p:cNvSpPr/>
            <p:nvPr/>
          </p:nvSpPr>
          <p:spPr>
            <a:xfrm>
              <a:off x="350849" y="5038521"/>
              <a:ext cx="3960440" cy="1236884"/>
            </a:xfrm>
            <a:prstGeom prst="roundRect">
              <a:avLst>
                <a:gd name="adj" fmla="val 4570"/>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1" name="テキスト ボックス 30"/>
            <p:cNvSpPr txBox="1"/>
            <p:nvPr/>
          </p:nvSpPr>
          <p:spPr>
            <a:xfrm>
              <a:off x="384256" y="5087486"/>
              <a:ext cx="3596507" cy="430887"/>
            </a:xfrm>
            <a:prstGeom prst="rect">
              <a:avLst/>
            </a:prstGeom>
            <a:noFill/>
          </p:spPr>
          <p:txBody>
            <a:bodyPr wrap="square" rtlCol="0">
              <a:spAutoFit/>
            </a:bodyPr>
            <a:lstStyle/>
            <a:p>
              <a:r>
                <a:rPr kumimoji="1" lang="ja-JP" altLang="en-US" sz="1100" b="1" dirty="0"/>
                <a:t>「</a:t>
              </a:r>
              <a:r>
                <a:rPr lang="en-US" altLang="ja-JP" sz="1100" dirty="0">
                  <a:solidFill>
                    <a:srgbClr val="000000">
                      <a:lumMod val="65000"/>
                      <a:lumOff val="35000"/>
                    </a:srgbClr>
                  </a:solidFill>
                </a:rPr>
                <a:t> 【10</a:t>
              </a:r>
              <a:r>
                <a:rPr lang="ja-JP" altLang="en-US" sz="1100" dirty="0">
                  <a:solidFill>
                    <a:srgbClr val="000000">
                      <a:lumMod val="65000"/>
                      <a:lumOff val="35000"/>
                    </a:srgbClr>
                  </a:solidFill>
                </a:rPr>
                <a:t>－</a:t>
              </a:r>
              <a:r>
                <a:rPr lang="en-US" altLang="ja-JP" sz="1100" dirty="0">
                  <a:solidFill>
                    <a:srgbClr val="000000">
                      <a:lumMod val="65000"/>
                      <a:lumOff val="35000"/>
                    </a:srgbClr>
                  </a:solidFill>
                </a:rPr>
                <a:t>12</a:t>
              </a:r>
              <a:r>
                <a:rPr lang="ja-JP" altLang="en-US" sz="1100" dirty="0">
                  <a:solidFill>
                    <a:srgbClr val="000000">
                      <a:lumMod val="65000"/>
                      <a:lumOff val="35000"/>
                    </a:srgbClr>
                  </a:solidFill>
                </a:rPr>
                <a:t>月版</a:t>
              </a:r>
              <a:r>
                <a:rPr lang="en-US" altLang="ja-JP" sz="1100" dirty="0">
                  <a:solidFill>
                    <a:srgbClr val="000000">
                      <a:lumMod val="65000"/>
                      <a:lumOff val="35000"/>
                    </a:srgbClr>
                  </a:solidFill>
                </a:rPr>
                <a:t>】GYAO!</a:t>
              </a:r>
              <a:r>
                <a:rPr lang="ja-JP" altLang="en-US" sz="1100" dirty="0">
                  <a:solidFill>
                    <a:srgbClr val="000000">
                      <a:lumMod val="65000"/>
                      <a:lumOff val="35000"/>
                    </a:srgbClr>
                  </a:solidFill>
                </a:rPr>
                <a:t>アニメ インストリームコンテンツ指定インストリーム </a:t>
              </a:r>
              <a:r>
                <a:rPr lang="en-US" altLang="ja-JP" sz="1100" dirty="0">
                  <a:solidFill>
                    <a:srgbClr val="000000">
                      <a:lumMod val="65000"/>
                      <a:lumOff val="35000"/>
                    </a:srgbClr>
                  </a:solidFill>
                </a:rPr>
                <a:t>MD</a:t>
              </a:r>
              <a:r>
                <a:rPr lang="ja-JP" altLang="en-US" sz="1100" dirty="0">
                  <a:solidFill>
                    <a:srgbClr val="000000">
                      <a:lumMod val="65000"/>
                      <a:lumOff val="35000"/>
                    </a:srgbClr>
                  </a:solidFill>
                </a:rPr>
                <a:t>（</a:t>
              </a:r>
              <a:r>
                <a:rPr lang="en-US" altLang="ja-JP" sz="1100" dirty="0">
                  <a:solidFill>
                    <a:srgbClr val="000000">
                      <a:lumMod val="65000"/>
                      <a:lumOff val="35000"/>
                    </a:srgbClr>
                  </a:solidFill>
                </a:rPr>
                <a:t>30</a:t>
              </a:r>
              <a:r>
                <a:rPr lang="ja-JP" altLang="en-US" sz="1100" dirty="0">
                  <a:solidFill>
                    <a:srgbClr val="000000">
                      <a:lumMod val="65000"/>
                      <a:lumOff val="35000"/>
                    </a:srgbClr>
                  </a:solidFill>
                </a:rPr>
                <a:t>秒） </a:t>
              </a:r>
              <a:r>
                <a:rPr lang="ja-JP" altLang="en-US" sz="1100" b="1" dirty="0"/>
                <a:t>」</a:t>
              </a:r>
              <a:endParaRPr kumimoji="1" lang="ja-JP" altLang="en-US" sz="1100" b="1" dirty="0"/>
            </a:p>
          </p:txBody>
        </p:sp>
        <p:sp>
          <p:nvSpPr>
            <p:cNvPr id="2" name="テキスト ボックス 1"/>
            <p:cNvSpPr txBox="1"/>
            <p:nvPr/>
          </p:nvSpPr>
          <p:spPr>
            <a:xfrm>
              <a:off x="350849" y="5446766"/>
              <a:ext cx="3816425" cy="900246"/>
            </a:xfrm>
            <a:prstGeom prst="rect">
              <a:avLst/>
            </a:prstGeom>
            <a:noFill/>
          </p:spPr>
          <p:txBody>
            <a:bodyPr wrap="square" rtlCol="0">
              <a:spAutoFit/>
            </a:bodyPr>
            <a:lstStyle/>
            <a:p>
              <a:pPr algn="l"/>
              <a:r>
                <a:rPr lang="ja-JP" altLang="en-US" sz="1050" dirty="0"/>
                <a:t>・チェンソーマン</a:t>
              </a:r>
              <a:endParaRPr lang="en-US" altLang="ja-JP" sz="1050" dirty="0"/>
            </a:p>
            <a:p>
              <a:pPr algn="l"/>
              <a:r>
                <a:rPr lang="ja-JP" altLang="en-US" sz="1050" dirty="0"/>
                <a:t>・</a:t>
              </a:r>
              <a:r>
                <a:rPr lang="en-US" altLang="ja-JP" sz="1050" dirty="0"/>
                <a:t>MONSTER</a:t>
              </a:r>
            </a:p>
            <a:p>
              <a:pPr algn="l"/>
              <a:r>
                <a:rPr lang="ja-JP" altLang="en-US" sz="1050" dirty="0"/>
                <a:t>・</a:t>
              </a:r>
              <a:r>
                <a:rPr lang="en-US" altLang="ja-JP" sz="1050" dirty="0"/>
                <a:t>YAWARA!</a:t>
              </a:r>
            </a:p>
            <a:p>
              <a:pPr algn="l"/>
              <a:r>
                <a:rPr lang="ja-JP" altLang="en-US" sz="1050" dirty="0"/>
                <a:t>・ダイヤの</a:t>
              </a:r>
              <a:r>
                <a:rPr lang="en-US" altLang="ja-JP" sz="1050" dirty="0"/>
                <a:t>A</a:t>
              </a:r>
            </a:p>
            <a:p>
              <a:r>
                <a:rPr lang="ja-JP" altLang="en-US" sz="1050" dirty="0"/>
                <a:t>・</a:t>
              </a:r>
              <a:r>
                <a:rPr lang="en-US" altLang="ja-JP" sz="1050" dirty="0"/>
                <a:t> </a:t>
              </a:r>
              <a:r>
                <a:rPr lang="en-US" altLang="ja-JP" sz="1050" dirty="0" err="1"/>
                <a:t>D.Gray</a:t>
              </a:r>
              <a:r>
                <a:rPr lang="en-US" altLang="ja-JP" sz="1050" dirty="0"/>
                <a:t>-man</a:t>
              </a:r>
            </a:p>
          </p:txBody>
        </p:sp>
      </p:grpSp>
      <p:sp>
        <p:nvSpPr>
          <p:cNvPr id="34" name="タイトル 1"/>
          <p:cNvSpPr txBox="1">
            <a:spLocks/>
          </p:cNvSpPr>
          <p:nvPr/>
        </p:nvSpPr>
        <p:spPr>
          <a:xfrm>
            <a:off x="66028" y="1008573"/>
            <a:ext cx="4392488" cy="1166059"/>
          </a:xfrm>
          <a:prstGeom prst="rect">
            <a:avLst/>
          </a:prstGeom>
        </p:spPr>
        <p:txBody>
          <a:bodyPr vert="horz" lIns="91440" tIns="45720" rIns="91440" bIns="45720" rtlCol="0" anchor="ctr">
            <a:noAutofit/>
          </a:bodyPr>
          <a:lstStyle>
            <a:lvl1pPr algn="l" defTabSz="914423" rtl="0" eaLnBrk="1" latinLnBrk="0" hangingPunct="1">
              <a:spcBef>
                <a:spcPct val="0"/>
              </a:spcBef>
              <a:buNone/>
              <a:defRPr kumimoji="1" sz="2200" kern="1200">
                <a:solidFill>
                  <a:schemeClr val="tx1"/>
                </a:solidFill>
                <a:latin typeface="+mj-lt"/>
                <a:ea typeface="+mj-ea"/>
                <a:cs typeface="+mj-cs"/>
              </a:defRPr>
            </a:lvl1pPr>
          </a:lstStyle>
          <a:p>
            <a:pPr algn="ctr"/>
            <a:r>
              <a:rPr lang="en-US" altLang="ja-JP" sz="1800" dirty="0">
                <a:solidFill>
                  <a:schemeClr val="tx1">
                    <a:lumMod val="75000"/>
                    <a:lumOff val="25000"/>
                  </a:schemeClr>
                </a:solidFill>
                <a:latin typeface="+mn-ea"/>
                <a:ea typeface="+mn-ea"/>
              </a:rPr>
              <a:t>GYAO!</a:t>
            </a:r>
            <a:r>
              <a:rPr lang="ja-JP" altLang="en-US" sz="1800" dirty="0">
                <a:solidFill>
                  <a:schemeClr val="tx1">
                    <a:lumMod val="75000"/>
                    <a:lumOff val="25000"/>
                  </a:schemeClr>
                </a:solidFill>
                <a:latin typeface="+mn-ea"/>
                <a:ea typeface="+mn-ea"/>
              </a:rPr>
              <a:t>で配信するアニメ作品の</a:t>
            </a:r>
            <a:endParaRPr lang="en-US" altLang="ja-JP" sz="1800" dirty="0">
              <a:solidFill>
                <a:schemeClr val="tx1">
                  <a:lumMod val="75000"/>
                  <a:lumOff val="25000"/>
                </a:schemeClr>
              </a:solidFill>
              <a:latin typeface="+mn-ea"/>
              <a:ea typeface="+mn-ea"/>
            </a:endParaRPr>
          </a:p>
          <a:p>
            <a:pPr algn="ctr"/>
            <a:r>
              <a:rPr lang="ja-JP" altLang="en-US" sz="1800" dirty="0">
                <a:solidFill>
                  <a:schemeClr val="tx1">
                    <a:lumMod val="75000"/>
                    <a:lumOff val="25000"/>
                  </a:schemeClr>
                </a:solidFill>
                <a:latin typeface="+mn-ea"/>
                <a:ea typeface="+mn-ea"/>
              </a:rPr>
              <a:t>インストリーム　プレロール枠</a:t>
            </a:r>
            <a:r>
              <a:rPr lang="ja-JP" altLang="en-US" sz="1100" dirty="0">
                <a:solidFill>
                  <a:schemeClr val="tx1">
                    <a:lumMod val="75000"/>
                    <a:lumOff val="25000"/>
                  </a:schemeClr>
                </a:solidFill>
                <a:latin typeface="+mn-ea"/>
                <a:ea typeface="+mn-ea"/>
              </a:rPr>
              <a:t>（本編開始前）</a:t>
            </a:r>
            <a:r>
              <a:rPr lang="ja-JP" altLang="en-US" sz="1800" dirty="0">
                <a:solidFill>
                  <a:schemeClr val="tx1">
                    <a:lumMod val="75000"/>
                    <a:lumOff val="25000"/>
                  </a:schemeClr>
                </a:solidFill>
                <a:latin typeface="+mn-ea"/>
                <a:ea typeface="+mn-ea"/>
              </a:rPr>
              <a:t>を</a:t>
            </a:r>
            <a:r>
              <a:rPr lang="en-US" altLang="ja-JP" sz="1800" dirty="0">
                <a:solidFill>
                  <a:schemeClr val="tx1">
                    <a:lumMod val="75000"/>
                    <a:lumOff val="25000"/>
                  </a:schemeClr>
                </a:solidFill>
                <a:latin typeface="+mn-ea"/>
                <a:ea typeface="+mn-ea"/>
              </a:rPr>
              <a:t>1</a:t>
            </a:r>
            <a:r>
              <a:rPr lang="ja-JP" altLang="en-US" sz="1800" dirty="0">
                <a:solidFill>
                  <a:schemeClr val="tx1">
                    <a:lumMod val="75000"/>
                    <a:lumOff val="25000"/>
                  </a:schemeClr>
                </a:solidFill>
                <a:latin typeface="+mn-ea"/>
                <a:ea typeface="+mn-ea"/>
              </a:rPr>
              <a:t>社独占でご提供します。</a:t>
            </a:r>
            <a:endParaRPr lang="en-US" altLang="ja-JP" sz="1800" dirty="0">
              <a:solidFill>
                <a:schemeClr val="tx1">
                  <a:lumMod val="75000"/>
                  <a:lumOff val="25000"/>
                </a:schemeClr>
              </a:solidFill>
              <a:latin typeface="+mn-ea"/>
              <a:ea typeface="+mn-ea"/>
            </a:endParaRPr>
          </a:p>
        </p:txBody>
      </p:sp>
    </p:spTree>
    <p:extLst>
      <p:ext uri="{BB962C8B-B14F-4D97-AF65-F5344CB8AC3E}">
        <p14:creationId xmlns:p14="http://schemas.microsoft.com/office/powerpoint/2010/main" val="1424896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kumimoji="1" lang="ja-JP" altLang="en-US" dirty="0"/>
              <a:t>対象作品</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4</a:t>
            </a:fld>
            <a:endParaRPr lang="ja-JP" altLang="en-US"/>
          </a:p>
        </p:txBody>
      </p:sp>
      <p:pic>
        <p:nvPicPr>
          <p:cNvPr id="7" name="図 6"/>
          <p:cNvPicPr>
            <a:picLocks noChangeAspect="1"/>
          </p:cNvPicPr>
          <p:nvPr/>
        </p:nvPicPr>
        <p:blipFill>
          <a:blip r:embed="rId2"/>
          <a:stretch>
            <a:fillRect/>
          </a:stretch>
        </p:blipFill>
        <p:spPr>
          <a:xfrm>
            <a:off x="334963" y="1412776"/>
            <a:ext cx="11449272" cy="3363725"/>
          </a:xfrm>
          <a:prstGeom prst="rect">
            <a:avLst/>
          </a:prstGeom>
        </p:spPr>
      </p:pic>
    </p:spTree>
    <p:extLst>
      <p:ext uri="{BB962C8B-B14F-4D97-AF65-F5344CB8AC3E}">
        <p14:creationId xmlns:p14="http://schemas.microsoft.com/office/powerpoint/2010/main" val="1123164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5</a:t>
            </a:fld>
            <a:endParaRPr lang="ja-JP" altLang="en-US"/>
          </a:p>
        </p:txBody>
      </p:sp>
      <p:sp>
        <p:nvSpPr>
          <p:cNvPr id="6" name="スライド番号プレースホルダー 4"/>
          <p:cNvSpPr txBox="1">
            <a:spLocks/>
          </p:cNvSpPr>
          <p:nvPr/>
        </p:nvSpPr>
        <p:spPr>
          <a:xfrm>
            <a:off x="10992544" y="6525344"/>
            <a:ext cx="1033522" cy="365125"/>
          </a:xfrm>
          <a:prstGeom prst="rect">
            <a:avLst/>
          </a:prstGeom>
        </p:spPr>
        <p:txBody>
          <a:bodyPr/>
          <a:lstStyle>
            <a:defPPr>
              <a:defRPr lang="ja-JP"/>
            </a:defPPr>
            <a:lvl1pPr marL="0" algn="r" defTabSz="914400" rtl="0" eaLnBrk="1" latinLnBrk="0" hangingPunct="1">
              <a:defRPr kumimoji="1" sz="1400" kern="1200">
                <a:solidFill>
                  <a:schemeClr val="accent2"/>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5</a:t>
            </a:fld>
            <a:endParaRPr lang="ja-JP" altLang="en-US"/>
          </a:p>
        </p:txBody>
      </p:sp>
      <p:sp>
        <p:nvSpPr>
          <p:cNvPr id="7" name="テキスト プレースホルダー 2"/>
          <p:cNvSpPr>
            <a:spLocks noGrp="1"/>
          </p:cNvSpPr>
          <p:nvPr>
            <p:ph type="body" sz="quarter" idx="11"/>
          </p:nvPr>
        </p:nvSpPr>
        <p:spPr>
          <a:xfrm>
            <a:off x="334963" y="130175"/>
            <a:ext cx="9759950" cy="814388"/>
          </a:xfrm>
        </p:spPr>
        <p:txBody>
          <a:bodyPr/>
          <a:lstStyle/>
          <a:p>
            <a:r>
              <a:rPr lang="ja-JP" altLang="en-US" dirty="0"/>
              <a:t>全体構造</a:t>
            </a:r>
            <a:endParaRPr kumimoji="1" lang="ja-JP" altLang="en-US" dirty="0"/>
          </a:p>
        </p:txBody>
      </p:sp>
      <p:sp>
        <p:nvSpPr>
          <p:cNvPr id="8" name="スライド番号プレースホルダー 4"/>
          <p:cNvSpPr txBox="1">
            <a:spLocks/>
          </p:cNvSpPr>
          <p:nvPr/>
        </p:nvSpPr>
        <p:spPr>
          <a:xfrm>
            <a:off x="10992544" y="6525344"/>
            <a:ext cx="1033522" cy="365125"/>
          </a:xfrm>
          <a:prstGeom prst="rect">
            <a:avLst/>
          </a:prstGeom>
        </p:spPr>
        <p:txBody>
          <a:bodyPr/>
          <a:lstStyle>
            <a:defPPr>
              <a:defRPr lang="ja-JP"/>
            </a:defPPr>
            <a:lvl1pPr marL="0" algn="r" defTabSz="914400" rtl="0" eaLnBrk="1" latinLnBrk="0" hangingPunct="1">
              <a:defRPr kumimoji="1" sz="1400" kern="1200">
                <a:solidFill>
                  <a:schemeClr val="accent2"/>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5</a:t>
            </a:fld>
            <a:endParaRPr lang="ja-JP" altLang="en-US"/>
          </a:p>
        </p:txBody>
      </p:sp>
      <p:sp>
        <p:nvSpPr>
          <p:cNvPr id="9" name="角丸四角形 8"/>
          <p:cNvSpPr/>
          <p:nvPr/>
        </p:nvSpPr>
        <p:spPr bwMode="auto">
          <a:xfrm>
            <a:off x="3896271" y="1823817"/>
            <a:ext cx="4607667" cy="2658349"/>
          </a:xfrm>
          <a:prstGeom prst="roundRect">
            <a:avLst>
              <a:gd name="adj" fmla="val 5971"/>
            </a:avLst>
          </a:prstGeom>
          <a:solidFill>
            <a:schemeClr val="bg1">
              <a:lumMod val="95000"/>
            </a:schemeClr>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rgbClr val="F2F2F2"/>
              </a:solidFill>
              <a:latin typeface="+mn-ea"/>
              <a:cs typeface="Verdana" pitchFamily="34" charset="0"/>
            </a:endParaRPr>
          </a:p>
        </p:txBody>
      </p:sp>
      <p:sp>
        <p:nvSpPr>
          <p:cNvPr id="10" name="右矢印 9"/>
          <p:cNvSpPr/>
          <p:nvPr/>
        </p:nvSpPr>
        <p:spPr bwMode="auto">
          <a:xfrm>
            <a:off x="3133143" y="3120505"/>
            <a:ext cx="382347" cy="504056"/>
          </a:xfrm>
          <a:prstGeom prst="rightArrow">
            <a:avLst/>
          </a:prstGeom>
          <a:solidFill>
            <a:schemeClr val="bg1">
              <a:lumMod val="50000"/>
            </a:schemeClr>
          </a:solidFill>
          <a:ln w="3175" algn="ctr">
            <a:solidFill>
              <a:schemeClr val="bg1">
                <a:lumMod val="50000"/>
              </a:schemeClr>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nvGrpSpPr>
          <p:cNvPr id="11" name="グループ化 10"/>
          <p:cNvGrpSpPr/>
          <p:nvPr/>
        </p:nvGrpSpPr>
        <p:grpSpPr>
          <a:xfrm>
            <a:off x="9851132" y="2116914"/>
            <a:ext cx="1681845" cy="2405881"/>
            <a:chOff x="7755703" y="2317799"/>
            <a:chExt cx="1681845" cy="2405881"/>
          </a:xfrm>
        </p:grpSpPr>
        <p:sp>
          <p:nvSpPr>
            <p:cNvPr id="12" name="正方形/長方形 11"/>
            <p:cNvSpPr/>
            <p:nvPr/>
          </p:nvSpPr>
          <p:spPr bwMode="auto">
            <a:xfrm>
              <a:off x="7755703" y="2317799"/>
              <a:ext cx="1681845" cy="2405881"/>
            </a:xfrm>
            <a:prstGeom prst="rect">
              <a:avLst/>
            </a:prstGeom>
            <a:noFill/>
            <a:ln w="3175" algn="ctr">
              <a:solidFill>
                <a:schemeClr val="bg1">
                  <a:lumMod val="50000"/>
                </a:schemeClr>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sp>
          <p:nvSpPr>
            <p:cNvPr id="13" name="テキスト ボックス 12"/>
            <p:cNvSpPr txBox="1"/>
            <p:nvPr/>
          </p:nvSpPr>
          <p:spPr>
            <a:xfrm>
              <a:off x="7755703" y="3126437"/>
              <a:ext cx="1681845" cy="646331"/>
            </a:xfrm>
            <a:prstGeom prst="rect">
              <a:avLst/>
            </a:prstGeom>
            <a:noFill/>
          </p:spPr>
          <p:txBody>
            <a:bodyPr wrap="square" rtlCol="0">
              <a:spAutoFit/>
            </a:bodyPr>
            <a:lstStyle/>
            <a:p>
              <a:pPr algn="ctr"/>
              <a:r>
                <a:rPr lang="ja-JP" altLang="en-US" dirty="0">
                  <a:solidFill>
                    <a:schemeClr val="tx1">
                      <a:lumMod val="65000"/>
                      <a:lumOff val="35000"/>
                    </a:schemeClr>
                  </a:solidFill>
                </a:rPr>
                <a:t>広告主様</a:t>
              </a:r>
              <a:endParaRPr lang="en-US" altLang="ja-JP" dirty="0">
                <a:solidFill>
                  <a:schemeClr val="tx1">
                    <a:lumMod val="65000"/>
                    <a:lumOff val="35000"/>
                  </a:schemeClr>
                </a:solidFill>
              </a:endParaRPr>
            </a:p>
            <a:p>
              <a:pPr algn="ctr"/>
              <a:r>
                <a:rPr lang="ja-JP" altLang="en-US" dirty="0">
                  <a:solidFill>
                    <a:schemeClr val="tx1">
                      <a:lumMod val="65000"/>
                      <a:lumOff val="35000"/>
                    </a:schemeClr>
                  </a:solidFill>
                </a:rPr>
                <a:t>ページ</a:t>
              </a:r>
              <a:endParaRPr lang="en-US" altLang="ja-JP" dirty="0">
                <a:solidFill>
                  <a:schemeClr val="tx1">
                    <a:lumMod val="65000"/>
                    <a:lumOff val="35000"/>
                  </a:schemeClr>
                </a:solidFill>
              </a:endParaRPr>
            </a:p>
          </p:txBody>
        </p:sp>
      </p:grpSp>
      <p:sp>
        <p:nvSpPr>
          <p:cNvPr id="14" name="右矢印 13"/>
          <p:cNvSpPr/>
          <p:nvPr/>
        </p:nvSpPr>
        <p:spPr bwMode="auto">
          <a:xfrm>
            <a:off x="8935443" y="3120505"/>
            <a:ext cx="360040" cy="504056"/>
          </a:xfrm>
          <a:prstGeom prst="rightArrow">
            <a:avLst/>
          </a:prstGeom>
          <a:solidFill>
            <a:schemeClr val="bg1">
              <a:lumMod val="50000"/>
            </a:schemeClr>
          </a:solidFill>
          <a:ln w="3175" algn="ctr">
            <a:solidFill>
              <a:schemeClr val="bg1">
                <a:lumMod val="50000"/>
              </a:schemeClr>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nvGrpSpPr>
          <p:cNvPr id="15" name="グループ化 14"/>
          <p:cNvGrpSpPr/>
          <p:nvPr/>
        </p:nvGrpSpPr>
        <p:grpSpPr>
          <a:xfrm>
            <a:off x="1300958" y="2804186"/>
            <a:ext cx="1573079" cy="1806843"/>
            <a:chOff x="212114" y="2126213"/>
            <a:chExt cx="1987232" cy="2352401"/>
          </a:xfrm>
        </p:grpSpPr>
        <p:pic>
          <p:nvPicPr>
            <p:cNvPr id="16" name="図 15"/>
            <p:cNvPicPr>
              <a:picLocks noChangeAspect="1"/>
            </p:cNvPicPr>
            <p:nvPr/>
          </p:nvPicPr>
          <p:blipFill>
            <a:blip r:embed="rId2"/>
            <a:stretch>
              <a:fillRect/>
            </a:stretch>
          </p:blipFill>
          <p:spPr>
            <a:xfrm>
              <a:off x="231892" y="2126213"/>
              <a:ext cx="1909247" cy="1547294"/>
            </a:xfrm>
            <a:prstGeom prst="rect">
              <a:avLst/>
            </a:prstGeom>
          </p:spPr>
        </p:pic>
        <p:pic>
          <p:nvPicPr>
            <p:cNvPr id="17" name="図 16"/>
            <p:cNvPicPr>
              <a:picLocks noChangeAspect="1"/>
            </p:cNvPicPr>
            <p:nvPr/>
          </p:nvPicPr>
          <p:blipFill rotWithShape="1">
            <a:blip r:embed="rId2"/>
            <a:srcRect t="58332"/>
            <a:stretch/>
          </p:blipFill>
          <p:spPr>
            <a:xfrm>
              <a:off x="231891" y="3833890"/>
              <a:ext cx="1909247" cy="644724"/>
            </a:xfrm>
            <a:prstGeom prst="rect">
              <a:avLst/>
            </a:prstGeom>
          </p:spPr>
        </p:pic>
        <p:sp>
          <p:nvSpPr>
            <p:cNvPr id="18" name="フローチャート: せん孔テープ 17"/>
            <p:cNvSpPr/>
            <p:nvPr/>
          </p:nvSpPr>
          <p:spPr bwMode="auto">
            <a:xfrm>
              <a:off x="212114" y="3710072"/>
              <a:ext cx="1987232" cy="11233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sp>
        <p:nvSpPr>
          <p:cNvPr id="19" name="テキスト ボックス 18"/>
          <p:cNvSpPr txBox="1"/>
          <p:nvPr/>
        </p:nvSpPr>
        <p:spPr>
          <a:xfrm>
            <a:off x="415119" y="1681581"/>
            <a:ext cx="2718024" cy="430887"/>
          </a:xfrm>
          <a:prstGeom prst="rect">
            <a:avLst/>
          </a:prstGeom>
          <a:noFill/>
        </p:spPr>
        <p:txBody>
          <a:bodyPr wrap="square" rtlCol="0">
            <a:spAutoFit/>
          </a:bodyPr>
          <a:lstStyle/>
          <a:p>
            <a:r>
              <a:rPr lang="en-US" altLang="ja-JP" sz="1100" dirty="0"/>
              <a:t>GYAO!TOP</a:t>
            </a:r>
            <a:r>
              <a:rPr lang="ja-JP" altLang="en-US" sz="1100" dirty="0"/>
              <a:t>ページ及び</a:t>
            </a:r>
            <a:endParaRPr lang="en-US" altLang="ja-JP" sz="1100" dirty="0"/>
          </a:p>
          <a:p>
            <a:r>
              <a:rPr lang="ja-JP" altLang="en-US" sz="1100" dirty="0"/>
              <a:t>アニメカテゴリトップページ編集誘導枠</a:t>
            </a:r>
            <a:endParaRPr lang="en-US" altLang="ja-JP" sz="1100" dirty="0"/>
          </a:p>
        </p:txBody>
      </p:sp>
      <p:sp>
        <p:nvSpPr>
          <p:cNvPr id="20" name="テキスト ボックス 19"/>
          <p:cNvSpPr txBox="1"/>
          <p:nvPr/>
        </p:nvSpPr>
        <p:spPr>
          <a:xfrm>
            <a:off x="564917" y="5318918"/>
            <a:ext cx="2280691" cy="846386"/>
          </a:xfrm>
          <a:prstGeom prst="rect">
            <a:avLst/>
          </a:prstGeom>
          <a:noFill/>
        </p:spPr>
        <p:txBody>
          <a:bodyPr wrap="square" rtlCol="0">
            <a:spAutoFit/>
          </a:bodyPr>
          <a:lstStyle/>
          <a:p>
            <a:r>
              <a:rPr lang="en-US" altLang="ja-JP" sz="700" dirty="0"/>
              <a:t>※GYAO!</a:t>
            </a:r>
            <a:r>
              <a:rPr lang="ja-JP" altLang="en-US" sz="700" dirty="0"/>
              <a:t>トップページ、カテゴリトップページ内の</a:t>
            </a:r>
            <a:endParaRPr lang="en-US" altLang="ja-JP" sz="700" dirty="0"/>
          </a:p>
          <a:p>
            <a:r>
              <a:rPr lang="ja-JP" altLang="en-US" sz="700" dirty="0"/>
              <a:t>　いずれかの枠から誘導いたします。</a:t>
            </a:r>
            <a:endParaRPr lang="en-US" altLang="ja-JP" sz="700" dirty="0"/>
          </a:p>
          <a:p>
            <a:r>
              <a:rPr lang="en-US" altLang="ja-JP" sz="700" dirty="0"/>
              <a:t>※</a:t>
            </a:r>
            <a:r>
              <a:rPr lang="ja-JP" altLang="en-US" sz="700" dirty="0"/>
              <a:t>誘導は確約するものではありません。</a:t>
            </a:r>
            <a:endParaRPr lang="en-US" altLang="ja-JP" sz="700" dirty="0"/>
          </a:p>
          <a:p>
            <a:r>
              <a:rPr lang="ja-JP" altLang="en-US" sz="700" dirty="0"/>
              <a:t>　また、常時掲載ではありません。</a:t>
            </a:r>
            <a:endParaRPr lang="en-US" altLang="ja-JP" sz="700" dirty="0"/>
          </a:p>
          <a:p>
            <a:r>
              <a:rPr lang="en-US" altLang="ja-JP" sz="700" dirty="0"/>
              <a:t>※</a:t>
            </a:r>
            <a:r>
              <a:rPr lang="ja-JP" altLang="en-US" sz="700" dirty="0"/>
              <a:t>誘導枠の位置は変更になる場合もあります。</a:t>
            </a:r>
            <a:endParaRPr lang="en-US" altLang="ja-JP" sz="700" dirty="0"/>
          </a:p>
          <a:p>
            <a:r>
              <a:rPr lang="ja-JP" altLang="en-US" sz="700" dirty="0"/>
              <a:t>　また位置の指定は出来ません。</a:t>
            </a:r>
            <a:endParaRPr lang="en-US" altLang="ja-JP" sz="700" dirty="0"/>
          </a:p>
          <a:p>
            <a:r>
              <a:rPr lang="en-US" altLang="ja-JP" sz="700" dirty="0"/>
              <a:t>※</a:t>
            </a:r>
            <a:r>
              <a:rPr lang="ja-JP" altLang="en-US" sz="700" dirty="0"/>
              <a:t>他企画の誘導と並列で掲載します。</a:t>
            </a:r>
            <a:endParaRPr lang="en-US" altLang="ja-JP" sz="700" dirty="0"/>
          </a:p>
        </p:txBody>
      </p:sp>
      <p:sp>
        <p:nvSpPr>
          <p:cNvPr id="21" name="テキスト ボックス 20"/>
          <p:cNvSpPr txBox="1"/>
          <p:nvPr/>
        </p:nvSpPr>
        <p:spPr>
          <a:xfrm>
            <a:off x="3959008" y="1883597"/>
            <a:ext cx="4657272" cy="253916"/>
          </a:xfrm>
          <a:prstGeom prst="rect">
            <a:avLst/>
          </a:prstGeom>
          <a:noFill/>
        </p:spPr>
        <p:txBody>
          <a:bodyPr wrap="square" rtlCol="0">
            <a:spAutoFit/>
          </a:bodyPr>
          <a:lstStyle/>
          <a:p>
            <a:r>
              <a:rPr lang="ja-JP" altLang="en-US" sz="1050" dirty="0"/>
              <a:t>映像視聴ページ（インストリームを掲載</a:t>
            </a:r>
            <a:r>
              <a:rPr lang="en-US" altLang="ja-JP" sz="1050" dirty="0"/>
              <a:t>/</a:t>
            </a:r>
            <a:r>
              <a:rPr lang="ja-JP" altLang="en-US" sz="1050" dirty="0"/>
              <a:t>プレロール、</a:t>
            </a:r>
            <a:r>
              <a:rPr lang="en-US" altLang="ja-JP" sz="1050" dirty="0"/>
              <a:t>MD</a:t>
            </a:r>
            <a:r>
              <a:rPr lang="ja-JP" altLang="en-US" sz="1050" dirty="0" err="1"/>
              <a:t>、</a:t>
            </a:r>
            <a:r>
              <a:rPr lang="en-US" altLang="ja-JP" sz="1050" dirty="0"/>
              <a:t>30</a:t>
            </a:r>
            <a:r>
              <a:rPr lang="ja-JP" altLang="en-US" sz="1050" dirty="0"/>
              <a:t>秒）</a:t>
            </a:r>
          </a:p>
        </p:txBody>
      </p:sp>
      <p:grpSp>
        <p:nvGrpSpPr>
          <p:cNvPr id="22" name="グループ化 21"/>
          <p:cNvGrpSpPr/>
          <p:nvPr/>
        </p:nvGrpSpPr>
        <p:grpSpPr>
          <a:xfrm>
            <a:off x="434863" y="2176114"/>
            <a:ext cx="978182" cy="1986955"/>
            <a:chOff x="2357404" y="2564904"/>
            <a:chExt cx="978182" cy="1986955"/>
          </a:xfrm>
        </p:grpSpPr>
        <p:pic>
          <p:nvPicPr>
            <p:cNvPr id="23" name="図 22"/>
            <p:cNvPicPr>
              <a:picLocks noChangeAspect="1"/>
            </p:cNvPicPr>
            <p:nvPr/>
          </p:nvPicPr>
          <p:blipFill rotWithShape="1">
            <a:blip r:embed="rId3"/>
            <a:srcRect b="24585"/>
            <a:stretch/>
          </p:blipFill>
          <p:spPr>
            <a:xfrm>
              <a:off x="2374014" y="2564904"/>
              <a:ext cx="944962" cy="1535609"/>
            </a:xfrm>
            <a:prstGeom prst="rect">
              <a:avLst/>
            </a:prstGeom>
          </p:spPr>
        </p:pic>
        <p:pic>
          <p:nvPicPr>
            <p:cNvPr id="24" name="図 23"/>
            <p:cNvPicPr>
              <a:picLocks noChangeAspect="1"/>
            </p:cNvPicPr>
            <p:nvPr/>
          </p:nvPicPr>
          <p:blipFill rotWithShape="1">
            <a:blip r:embed="rId3"/>
            <a:srcRect t="54870" b="25212"/>
            <a:stretch/>
          </p:blipFill>
          <p:spPr>
            <a:xfrm>
              <a:off x="2366297" y="4146271"/>
              <a:ext cx="944962" cy="405588"/>
            </a:xfrm>
            <a:prstGeom prst="rect">
              <a:avLst/>
            </a:prstGeom>
          </p:spPr>
        </p:pic>
        <p:sp>
          <p:nvSpPr>
            <p:cNvPr id="25" name="フローチャート: せん孔テープ 24"/>
            <p:cNvSpPr/>
            <p:nvPr/>
          </p:nvSpPr>
          <p:spPr bwMode="auto">
            <a:xfrm>
              <a:off x="2357404" y="4057106"/>
              <a:ext cx="978182" cy="81258"/>
            </a:xfrm>
            <a:prstGeom prst="flowChartPunchedTape">
              <a:avLst/>
            </a:prstGeom>
            <a:solidFill>
              <a:schemeClr val="bg1"/>
            </a:solidFill>
            <a:ln w="3175" algn="ctr">
              <a:solidFill>
                <a:srgbClr val="292929"/>
              </a:solidFill>
              <a:prstDash val="solid"/>
              <a:miter lim="800000"/>
              <a:headEnd/>
              <a:tailEnd/>
            </a:ln>
          </p:spPr>
          <p:txBody>
            <a:bodyPr lIns="0" tIns="0" rIns="0" bIns="0" rtlCol="0" anchor="ctr"/>
            <a:lstStyle/>
            <a:p>
              <a:pPr algn="ctr"/>
              <a:endParaRPr kumimoji="0" lang="ja-JP" altLang="en-US" sz="1200" b="1" kern="0" dirty="0">
                <a:solidFill>
                  <a:schemeClr val="bg1"/>
                </a:solidFill>
                <a:latin typeface="+mn-ea"/>
                <a:cs typeface="Verdana" pitchFamily="34" charset="0"/>
              </a:endParaRPr>
            </a:p>
          </p:txBody>
        </p:sp>
      </p:grpSp>
      <p:grpSp>
        <p:nvGrpSpPr>
          <p:cNvPr id="26" name="グループ化 25"/>
          <p:cNvGrpSpPr/>
          <p:nvPr/>
        </p:nvGrpSpPr>
        <p:grpSpPr>
          <a:xfrm>
            <a:off x="5568599" y="2377724"/>
            <a:ext cx="2817431" cy="1900234"/>
            <a:chOff x="4074546" y="2435152"/>
            <a:chExt cx="2817431" cy="1900234"/>
          </a:xfrm>
        </p:grpSpPr>
        <p:grpSp>
          <p:nvGrpSpPr>
            <p:cNvPr id="27" name="グループ化 26"/>
            <p:cNvGrpSpPr/>
            <p:nvPr/>
          </p:nvGrpSpPr>
          <p:grpSpPr>
            <a:xfrm>
              <a:off x="4074546" y="2435152"/>
              <a:ext cx="2817431" cy="1900234"/>
              <a:chOff x="1880545" y="829761"/>
              <a:chExt cx="2817431" cy="1900234"/>
            </a:xfrm>
          </p:grpSpPr>
          <p:pic>
            <p:nvPicPr>
              <p:cNvPr id="29" name="図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56184" y="1165758"/>
                <a:ext cx="2441792" cy="1564237"/>
              </a:xfrm>
              <a:prstGeom prst="rect">
                <a:avLst/>
              </a:prstGeom>
              <a:ln>
                <a:solidFill>
                  <a:schemeClr val="tx1">
                    <a:lumMod val="50000"/>
                    <a:lumOff val="50000"/>
                  </a:schemeClr>
                </a:solidFill>
              </a:ln>
            </p:spPr>
          </p:pic>
          <p:pic>
            <p:nvPicPr>
              <p:cNvPr id="30" name="図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8025" y="956789"/>
                <a:ext cx="2441792" cy="1564237"/>
              </a:xfrm>
              <a:prstGeom prst="rect">
                <a:avLst/>
              </a:prstGeom>
              <a:ln>
                <a:solidFill>
                  <a:schemeClr val="tx1">
                    <a:lumMod val="50000"/>
                    <a:lumOff val="50000"/>
                  </a:schemeClr>
                </a:solidFill>
              </a:ln>
            </p:spPr>
          </p:pic>
          <p:pic>
            <p:nvPicPr>
              <p:cNvPr id="31" name="図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0545" y="829761"/>
                <a:ext cx="2441792" cy="1564237"/>
              </a:xfrm>
              <a:prstGeom prst="rect">
                <a:avLst/>
              </a:prstGeom>
              <a:ln>
                <a:solidFill>
                  <a:schemeClr val="tx1">
                    <a:lumMod val="50000"/>
                    <a:lumOff val="50000"/>
                  </a:schemeClr>
                </a:solidFill>
              </a:ln>
            </p:spPr>
          </p:pic>
        </p:grpSp>
        <p:sp>
          <p:nvSpPr>
            <p:cNvPr id="28" name="正方形/長方形 27"/>
            <p:cNvSpPr/>
            <p:nvPr/>
          </p:nvSpPr>
          <p:spPr>
            <a:xfrm>
              <a:off x="4151784" y="2666502"/>
              <a:ext cx="1584176" cy="90651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2" name="グループ化 31"/>
          <p:cNvGrpSpPr/>
          <p:nvPr/>
        </p:nvGrpSpPr>
        <p:grpSpPr>
          <a:xfrm>
            <a:off x="4241355" y="2377724"/>
            <a:ext cx="1226899" cy="1769594"/>
            <a:chOff x="7073443" y="2508253"/>
            <a:chExt cx="1226899" cy="1769594"/>
          </a:xfrm>
        </p:grpSpPr>
        <p:grpSp>
          <p:nvGrpSpPr>
            <p:cNvPr id="33" name="グループ化 32"/>
            <p:cNvGrpSpPr/>
            <p:nvPr/>
          </p:nvGrpSpPr>
          <p:grpSpPr>
            <a:xfrm>
              <a:off x="7075717" y="2508253"/>
              <a:ext cx="1224625" cy="1769594"/>
              <a:chOff x="6649367" y="342019"/>
              <a:chExt cx="1224625" cy="1769594"/>
            </a:xfrm>
          </p:grpSpPr>
          <p:pic>
            <p:nvPicPr>
              <p:cNvPr id="35" name="図 34"/>
              <p:cNvPicPr>
                <a:picLocks noChangeAspect="1"/>
              </p:cNvPicPr>
              <p:nvPr/>
            </p:nvPicPr>
            <p:blipFill rotWithShape="1">
              <a:blip r:embed="rId5" cstate="print">
                <a:extLst>
                  <a:ext uri="{28A0092B-C50C-407E-A947-70E740481C1C}">
                    <a14:useLocalDpi xmlns:a14="http://schemas.microsoft.com/office/drawing/2010/main" val="0"/>
                  </a:ext>
                </a:extLst>
              </a:blip>
              <a:srcRect b="33497"/>
              <a:stretch/>
            </p:blipFill>
            <p:spPr>
              <a:xfrm>
                <a:off x="6931935" y="500268"/>
                <a:ext cx="942057" cy="1611345"/>
              </a:xfrm>
              <a:prstGeom prst="rect">
                <a:avLst/>
              </a:prstGeom>
              <a:ln w="3175">
                <a:solidFill>
                  <a:schemeClr val="tx1">
                    <a:lumMod val="50000"/>
                    <a:lumOff val="50000"/>
                  </a:schemeClr>
                </a:solidFill>
              </a:ln>
            </p:spPr>
          </p:pic>
          <p:pic>
            <p:nvPicPr>
              <p:cNvPr id="36" name="図 35"/>
              <p:cNvPicPr>
                <a:picLocks noChangeAspect="1"/>
              </p:cNvPicPr>
              <p:nvPr/>
            </p:nvPicPr>
            <p:blipFill rotWithShape="1">
              <a:blip r:embed="rId5" cstate="print">
                <a:extLst>
                  <a:ext uri="{28A0092B-C50C-407E-A947-70E740481C1C}">
                    <a14:useLocalDpi xmlns:a14="http://schemas.microsoft.com/office/drawing/2010/main" val="0"/>
                  </a:ext>
                </a:extLst>
              </a:blip>
              <a:srcRect b="33497"/>
              <a:stretch/>
            </p:blipFill>
            <p:spPr>
              <a:xfrm>
                <a:off x="6793698" y="394081"/>
                <a:ext cx="942057" cy="1611345"/>
              </a:xfrm>
              <a:prstGeom prst="rect">
                <a:avLst/>
              </a:prstGeom>
              <a:ln w="3175">
                <a:solidFill>
                  <a:schemeClr val="tx1">
                    <a:lumMod val="50000"/>
                    <a:lumOff val="50000"/>
                  </a:schemeClr>
                </a:solidFill>
              </a:ln>
            </p:spPr>
          </p:pic>
          <p:pic>
            <p:nvPicPr>
              <p:cNvPr id="37" name="図 36"/>
              <p:cNvPicPr>
                <a:picLocks noChangeAspect="1"/>
              </p:cNvPicPr>
              <p:nvPr/>
            </p:nvPicPr>
            <p:blipFill rotWithShape="1">
              <a:blip r:embed="rId5" cstate="print">
                <a:extLst>
                  <a:ext uri="{28A0092B-C50C-407E-A947-70E740481C1C}">
                    <a14:useLocalDpi xmlns:a14="http://schemas.microsoft.com/office/drawing/2010/main" val="0"/>
                  </a:ext>
                </a:extLst>
              </a:blip>
              <a:srcRect b="33497"/>
              <a:stretch/>
            </p:blipFill>
            <p:spPr>
              <a:xfrm>
                <a:off x="6649367" y="342019"/>
                <a:ext cx="942057" cy="1611345"/>
              </a:xfrm>
              <a:prstGeom prst="rect">
                <a:avLst/>
              </a:prstGeom>
              <a:ln w="3175">
                <a:solidFill>
                  <a:schemeClr val="tx1">
                    <a:lumMod val="50000"/>
                    <a:lumOff val="50000"/>
                  </a:schemeClr>
                </a:solidFill>
              </a:ln>
            </p:spPr>
          </p:pic>
        </p:grpSp>
        <p:sp>
          <p:nvSpPr>
            <p:cNvPr id="34" name="正方形/長方形 33"/>
            <p:cNvSpPr/>
            <p:nvPr/>
          </p:nvSpPr>
          <p:spPr>
            <a:xfrm>
              <a:off x="7073443" y="2739217"/>
              <a:ext cx="944331" cy="6831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2451822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6</a:t>
            </a:fld>
            <a:endParaRPr lang="ja-JP" altLang="en-US"/>
          </a:p>
        </p:txBody>
      </p:sp>
      <p:sp>
        <p:nvSpPr>
          <p:cNvPr id="10" name="テキスト プレースホルダー 2"/>
          <p:cNvSpPr>
            <a:spLocks noGrp="1"/>
          </p:cNvSpPr>
          <p:nvPr>
            <p:ph type="body" sz="quarter" idx="11"/>
          </p:nvPr>
        </p:nvSpPr>
        <p:spPr>
          <a:xfrm>
            <a:off x="334963" y="130175"/>
            <a:ext cx="9759950" cy="814388"/>
          </a:xfrm>
        </p:spPr>
        <p:txBody>
          <a:bodyPr/>
          <a:lstStyle/>
          <a:p>
            <a:r>
              <a:rPr lang="ja-JP" altLang="en-US" dirty="0"/>
              <a:t>お見積り一覧</a:t>
            </a:r>
            <a:endParaRPr kumimoji="1" lang="ja-JP" altLang="en-US" dirty="0"/>
          </a:p>
        </p:txBody>
      </p:sp>
      <p:sp>
        <p:nvSpPr>
          <p:cNvPr id="11" name="スライド番号プレースホルダー 3"/>
          <p:cNvSpPr txBox="1">
            <a:spLocks/>
          </p:cNvSpPr>
          <p:nvPr/>
        </p:nvSpPr>
        <p:spPr>
          <a:xfrm>
            <a:off x="10992544" y="6525344"/>
            <a:ext cx="1033522" cy="365125"/>
          </a:xfrm>
          <a:prstGeom prst="rect">
            <a:avLst/>
          </a:prstGeom>
        </p:spPr>
        <p:txBody>
          <a:bodyPr vert="horz" lIns="91440" tIns="45720" rIns="91440" bIns="45720" rtlCol="0">
            <a:normAutofit/>
          </a:bodyPr>
          <a:lstStyle>
            <a:lvl1pPr marL="0" indent="0" algn="l" defTabSz="914423" rtl="0" eaLnBrk="1" latinLnBrk="0" hangingPunct="1">
              <a:spcBef>
                <a:spcPct val="20000"/>
              </a:spcBef>
              <a:buFont typeface="+mj-lt"/>
              <a:buNone/>
              <a:defRPr kumimoji="1" sz="9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endParaRPr lang="ja-JP" altLang="en-US" dirty="0"/>
          </a:p>
        </p:txBody>
      </p:sp>
      <p:pic>
        <p:nvPicPr>
          <p:cNvPr id="17" name="図 16"/>
          <p:cNvPicPr>
            <a:picLocks noChangeAspect="1"/>
          </p:cNvPicPr>
          <p:nvPr/>
        </p:nvPicPr>
        <p:blipFill>
          <a:blip r:embed="rId2"/>
          <a:stretch>
            <a:fillRect/>
          </a:stretch>
        </p:blipFill>
        <p:spPr>
          <a:xfrm>
            <a:off x="740234" y="882539"/>
            <a:ext cx="10737850" cy="5613400"/>
          </a:xfrm>
          <a:prstGeom prst="rect">
            <a:avLst/>
          </a:prstGeom>
        </p:spPr>
      </p:pic>
    </p:spTree>
    <p:extLst>
      <p:ext uri="{BB962C8B-B14F-4D97-AF65-F5344CB8AC3E}">
        <p14:creationId xmlns:p14="http://schemas.microsoft.com/office/powerpoint/2010/main" val="3934083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7</a:t>
            </a:fld>
            <a:endParaRPr lang="ja-JP" altLang="en-US"/>
          </a:p>
        </p:txBody>
      </p:sp>
      <p:sp>
        <p:nvSpPr>
          <p:cNvPr id="10" name="テキスト プレースホルダー 2"/>
          <p:cNvSpPr>
            <a:spLocks noGrp="1"/>
          </p:cNvSpPr>
          <p:nvPr>
            <p:ph type="body" sz="quarter" idx="11"/>
          </p:nvPr>
        </p:nvSpPr>
        <p:spPr>
          <a:xfrm>
            <a:off x="334963" y="130175"/>
            <a:ext cx="9759950" cy="814388"/>
          </a:xfrm>
        </p:spPr>
        <p:txBody>
          <a:bodyPr/>
          <a:lstStyle/>
          <a:p>
            <a:r>
              <a:rPr lang="ja-JP" altLang="en-US" dirty="0"/>
              <a:t>お見積り一覧</a:t>
            </a:r>
            <a:endParaRPr kumimoji="1" lang="ja-JP" altLang="en-US" dirty="0"/>
          </a:p>
        </p:txBody>
      </p:sp>
      <p:sp>
        <p:nvSpPr>
          <p:cNvPr id="11" name="スライド番号プレースホルダー 3"/>
          <p:cNvSpPr txBox="1">
            <a:spLocks/>
          </p:cNvSpPr>
          <p:nvPr/>
        </p:nvSpPr>
        <p:spPr>
          <a:xfrm>
            <a:off x="10992544" y="6525344"/>
            <a:ext cx="1033522" cy="365125"/>
          </a:xfrm>
          <a:prstGeom prst="rect">
            <a:avLst/>
          </a:prstGeom>
        </p:spPr>
        <p:txBody>
          <a:bodyPr vert="horz" lIns="91440" tIns="45720" rIns="91440" bIns="45720" rtlCol="0">
            <a:normAutofit/>
          </a:bodyPr>
          <a:lstStyle>
            <a:lvl1pPr marL="0" indent="0" algn="l" defTabSz="914423" rtl="0" eaLnBrk="1" latinLnBrk="0" hangingPunct="1">
              <a:spcBef>
                <a:spcPct val="20000"/>
              </a:spcBef>
              <a:buFont typeface="+mj-lt"/>
              <a:buNone/>
              <a:defRPr kumimoji="1" sz="9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endParaRPr lang="ja-JP" altLang="en-US" dirty="0"/>
          </a:p>
        </p:txBody>
      </p:sp>
      <p:pic>
        <p:nvPicPr>
          <p:cNvPr id="3" name="図 2"/>
          <p:cNvPicPr>
            <a:picLocks noChangeAspect="1"/>
          </p:cNvPicPr>
          <p:nvPr/>
        </p:nvPicPr>
        <p:blipFill>
          <a:blip r:embed="rId2"/>
          <a:stretch>
            <a:fillRect/>
          </a:stretch>
        </p:blipFill>
        <p:spPr>
          <a:xfrm>
            <a:off x="839416" y="1340768"/>
            <a:ext cx="10737850" cy="4229100"/>
          </a:xfrm>
          <a:prstGeom prst="rect">
            <a:avLst/>
          </a:prstGeom>
        </p:spPr>
      </p:pic>
      <p:sp>
        <p:nvSpPr>
          <p:cNvPr id="4" name="テキスト ボックス 3"/>
          <p:cNvSpPr txBox="1"/>
          <p:nvPr/>
        </p:nvSpPr>
        <p:spPr>
          <a:xfrm>
            <a:off x="4223792" y="3244346"/>
            <a:ext cx="1224136" cy="261610"/>
          </a:xfrm>
          <a:prstGeom prst="rect">
            <a:avLst/>
          </a:prstGeom>
          <a:noFill/>
        </p:spPr>
        <p:txBody>
          <a:bodyPr wrap="square" rtlCol="0">
            <a:spAutoFit/>
          </a:bodyPr>
          <a:lstStyle/>
          <a:p>
            <a:pPr algn="l"/>
            <a:r>
              <a:rPr kumimoji="1" lang="en-US" altLang="ja-JP" sz="1100" dirty="0">
                <a:latin typeface="+mj-lt"/>
              </a:rPr>
              <a:t>(※1</a:t>
            </a:r>
            <a:r>
              <a:rPr kumimoji="1" lang="ja-JP" altLang="en-US" sz="1100" dirty="0">
                <a:latin typeface="+mj-lt"/>
              </a:rPr>
              <a:t>日</a:t>
            </a:r>
            <a:r>
              <a:rPr lang="ja-JP" altLang="en-US" sz="1100" dirty="0">
                <a:latin typeface="+mj-lt"/>
              </a:rPr>
              <a:t>～</a:t>
            </a:r>
            <a:r>
              <a:rPr lang="en-US" altLang="ja-JP" sz="1100" dirty="0">
                <a:latin typeface="+mj-lt"/>
              </a:rPr>
              <a:t>9</a:t>
            </a:r>
            <a:r>
              <a:rPr lang="ja-JP" altLang="en-US" sz="1100" dirty="0">
                <a:latin typeface="+mj-lt"/>
              </a:rPr>
              <a:t>日迄</a:t>
            </a:r>
            <a:r>
              <a:rPr kumimoji="1" lang="en-US" altLang="ja-JP" sz="1100" dirty="0">
                <a:latin typeface="+mj-lt"/>
              </a:rPr>
              <a:t>)</a:t>
            </a:r>
            <a:endParaRPr kumimoji="1" lang="ja-JP" altLang="en-US" sz="1100" dirty="0">
              <a:latin typeface="+mj-lt"/>
            </a:endParaRPr>
          </a:p>
        </p:txBody>
      </p:sp>
    </p:spTree>
    <p:extLst>
      <p:ext uri="{BB962C8B-B14F-4D97-AF65-F5344CB8AC3E}">
        <p14:creationId xmlns:p14="http://schemas.microsoft.com/office/powerpoint/2010/main" val="1468564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10" name="テキスト プレースホルダー 2"/>
          <p:cNvSpPr>
            <a:spLocks noGrp="1"/>
          </p:cNvSpPr>
          <p:nvPr>
            <p:ph type="body" sz="quarter" idx="11"/>
          </p:nvPr>
        </p:nvSpPr>
        <p:spPr>
          <a:xfrm>
            <a:off x="334963" y="130175"/>
            <a:ext cx="9759950" cy="814388"/>
          </a:xfrm>
        </p:spPr>
        <p:txBody>
          <a:bodyPr/>
          <a:lstStyle/>
          <a:p>
            <a:r>
              <a:rPr kumimoji="1" lang="ja-JP" altLang="en-US" dirty="0"/>
              <a:t>注意事項</a:t>
            </a:r>
          </a:p>
        </p:txBody>
      </p:sp>
      <p:sp>
        <p:nvSpPr>
          <p:cNvPr id="11" name="スライド番号プレースホルダー 3"/>
          <p:cNvSpPr txBox="1">
            <a:spLocks/>
          </p:cNvSpPr>
          <p:nvPr/>
        </p:nvSpPr>
        <p:spPr>
          <a:xfrm>
            <a:off x="10992544" y="6525344"/>
            <a:ext cx="1033522" cy="365125"/>
          </a:xfrm>
          <a:prstGeom prst="rect">
            <a:avLst/>
          </a:prstGeom>
        </p:spPr>
        <p:txBody>
          <a:bodyPr vert="horz" lIns="91440" tIns="45720" rIns="91440" bIns="45720" rtlCol="0">
            <a:normAutofit/>
          </a:bodyPr>
          <a:lstStyle>
            <a:lvl1pPr marL="0" indent="0" algn="l" defTabSz="914423" rtl="0" eaLnBrk="1" latinLnBrk="0" hangingPunct="1">
              <a:spcBef>
                <a:spcPct val="20000"/>
              </a:spcBef>
              <a:buFont typeface="+mj-lt"/>
              <a:buNone/>
              <a:defRPr kumimoji="1" sz="900" kern="1200">
                <a:solidFill>
                  <a:schemeClr val="accent2"/>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tx1"/>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tx1"/>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endParaRPr lang="ja-JP" altLang="en-US" dirty="0"/>
          </a:p>
        </p:txBody>
      </p:sp>
      <p:sp>
        <p:nvSpPr>
          <p:cNvPr id="9" name="テキスト ボックス 8"/>
          <p:cNvSpPr txBox="1"/>
          <p:nvPr/>
        </p:nvSpPr>
        <p:spPr>
          <a:xfrm>
            <a:off x="695400" y="1052736"/>
            <a:ext cx="11089232" cy="2893100"/>
          </a:xfrm>
          <a:prstGeom prst="rect">
            <a:avLst/>
          </a:prstGeom>
          <a:noFill/>
        </p:spPr>
        <p:txBody>
          <a:bodyPr wrap="square" rtlCol="0">
            <a:spAutoFit/>
          </a:bodyPr>
          <a:lstStyle/>
          <a:p>
            <a:r>
              <a:rPr kumimoji="0" lang="ja-JP" altLang="en-US" sz="1400" kern="0" dirty="0">
                <a:solidFill>
                  <a:srgbClr val="000000">
                    <a:lumMod val="65000"/>
                    <a:lumOff val="35000"/>
                  </a:srgbClr>
                </a:solidFill>
              </a:rPr>
              <a:t>■</a:t>
            </a:r>
            <a:r>
              <a:rPr lang="ja-JP" altLang="en-US" sz="1400" dirty="0">
                <a:solidFill>
                  <a:schemeClr val="tx1">
                    <a:lumMod val="75000"/>
                    <a:lumOff val="25000"/>
                  </a:schemeClr>
                </a:solidFill>
              </a:rPr>
              <a:t>更新日時に関して</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　・チェンソーマン：毎週木曜</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時に</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話ずつ更新</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　・</a:t>
            </a:r>
            <a:r>
              <a:rPr lang="en-US" altLang="ja-JP" sz="1400" dirty="0">
                <a:solidFill>
                  <a:schemeClr val="tx1">
                    <a:lumMod val="75000"/>
                    <a:lumOff val="25000"/>
                  </a:schemeClr>
                </a:solidFill>
              </a:rPr>
              <a:t>MONSTER</a:t>
            </a:r>
            <a:r>
              <a:rPr lang="ja-JP" altLang="en-US" sz="1400" dirty="0">
                <a:solidFill>
                  <a:schemeClr val="tx1">
                    <a:lumMod val="75000"/>
                    <a:lumOff val="25000"/>
                  </a:schemeClr>
                </a:solidFill>
              </a:rPr>
              <a:t>：月・火・水</a:t>
            </a:r>
            <a:r>
              <a:rPr lang="en-US" altLang="ja-JP" sz="1400" dirty="0">
                <a:solidFill>
                  <a:schemeClr val="tx1">
                    <a:lumMod val="75000"/>
                    <a:lumOff val="25000"/>
                  </a:schemeClr>
                </a:solidFill>
              </a:rPr>
              <a:t>0</a:t>
            </a:r>
            <a:r>
              <a:rPr lang="ja-JP" altLang="en-US" sz="1400" dirty="0">
                <a:solidFill>
                  <a:schemeClr val="tx1">
                    <a:lumMod val="75000"/>
                    <a:lumOff val="25000"/>
                  </a:schemeClr>
                </a:solidFill>
              </a:rPr>
              <a:t>時に</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話ずつ更新（初日は</a:t>
            </a:r>
            <a:r>
              <a:rPr lang="en-US" altLang="ja-JP" sz="1400" dirty="0">
                <a:solidFill>
                  <a:schemeClr val="tx1">
                    <a:lumMod val="75000"/>
                    <a:lumOff val="25000"/>
                  </a:schemeClr>
                </a:solidFill>
              </a:rPr>
              <a:t>3</a:t>
            </a:r>
            <a:r>
              <a:rPr lang="ja-JP" altLang="en-US" sz="1400" dirty="0">
                <a:solidFill>
                  <a:schemeClr val="tx1">
                    <a:lumMod val="75000"/>
                    <a:lumOff val="25000"/>
                  </a:schemeClr>
                </a:solidFill>
              </a:rPr>
              <a:t>話同時スタート）</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　・</a:t>
            </a:r>
            <a:r>
              <a:rPr lang="en-US" altLang="ja-JP" sz="1400" dirty="0">
                <a:solidFill>
                  <a:schemeClr val="tx1">
                    <a:lumMod val="75000"/>
                    <a:lumOff val="25000"/>
                  </a:schemeClr>
                </a:solidFill>
              </a:rPr>
              <a:t>YAWARA!/</a:t>
            </a:r>
            <a:r>
              <a:rPr lang="ja-JP" altLang="en-US" sz="1400" dirty="0">
                <a:solidFill>
                  <a:schemeClr val="tx1">
                    <a:lumMod val="75000"/>
                    <a:lumOff val="25000"/>
                  </a:schemeClr>
                </a:solidFill>
              </a:rPr>
              <a:t>ダイヤの</a:t>
            </a:r>
            <a:r>
              <a:rPr lang="en-US" altLang="ja-JP" sz="1400" dirty="0">
                <a:solidFill>
                  <a:schemeClr val="tx1">
                    <a:lumMod val="75000"/>
                    <a:lumOff val="25000"/>
                  </a:schemeClr>
                </a:solidFill>
              </a:rPr>
              <a:t>A</a:t>
            </a:r>
            <a:r>
              <a:rPr lang="ja-JP" altLang="en-US" sz="1400" dirty="0">
                <a:solidFill>
                  <a:schemeClr val="tx1">
                    <a:lumMod val="75000"/>
                    <a:lumOff val="25000"/>
                  </a:schemeClr>
                </a:solidFill>
              </a:rPr>
              <a:t>：毎日</a:t>
            </a:r>
            <a:r>
              <a:rPr lang="en-US" altLang="ja-JP" sz="1400" dirty="0">
                <a:solidFill>
                  <a:schemeClr val="tx1">
                    <a:lumMod val="75000"/>
                    <a:lumOff val="25000"/>
                  </a:schemeClr>
                </a:solidFill>
              </a:rPr>
              <a:t>0</a:t>
            </a:r>
            <a:r>
              <a:rPr lang="ja-JP" altLang="en-US" sz="1400" dirty="0">
                <a:solidFill>
                  <a:schemeClr val="tx1">
                    <a:lumMod val="75000"/>
                    <a:lumOff val="25000"/>
                  </a:schemeClr>
                </a:solidFill>
              </a:rPr>
              <a:t>時に</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話ずつ更新（初日は</a:t>
            </a:r>
            <a:r>
              <a:rPr lang="en-US" altLang="ja-JP" sz="1400" dirty="0">
                <a:solidFill>
                  <a:schemeClr val="tx1">
                    <a:lumMod val="75000"/>
                    <a:lumOff val="25000"/>
                  </a:schemeClr>
                </a:solidFill>
              </a:rPr>
              <a:t>3</a:t>
            </a:r>
            <a:r>
              <a:rPr lang="ja-JP" altLang="en-US" sz="1400" dirty="0">
                <a:solidFill>
                  <a:schemeClr val="tx1">
                    <a:lumMod val="75000"/>
                    <a:lumOff val="25000"/>
                  </a:schemeClr>
                </a:solidFill>
              </a:rPr>
              <a:t>話同時スタート）</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　・</a:t>
            </a:r>
            <a:r>
              <a:rPr lang="en-US" altLang="ja-JP" sz="1400" dirty="0" err="1">
                <a:solidFill>
                  <a:schemeClr val="tx1">
                    <a:lumMod val="75000"/>
                    <a:lumOff val="25000"/>
                  </a:schemeClr>
                </a:solidFill>
              </a:rPr>
              <a:t>D.Gray</a:t>
            </a:r>
            <a:r>
              <a:rPr lang="en-US" altLang="ja-JP" sz="1400" dirty="0">
                <a:solidFill>
                  <a:schemeClr val="tx1">
                    <a:lumMod val="75000"/>
                    <a:lumOff val="25000"/>
                  </a:schemeClr>
                </a:solidFill>
              </a:rPr>
              <a:t>-man</a:t>
            </a:r>
            <a:r>
              <a:rPr lang="ja-JP" altLang="en-US" sz="1400" dirty="0">
                <a:solidFill>
                  <a:schemeClr val="tx1">
                    <a:lumMod val="75000"/>
                    <a:lumOff val="25000"/>
                  </a:schemeClr>
                </a:solidFill>
              </a:rPr>
              <a:t>：毎日</a:t>
            </a:r>
            <a:r>
              <a:rPr lang="en-US" altLang="ja-JP" sz="1400" dirty="0">
                <a:solidFill>
                  <a:schemeClr val="tx1">
                    <a:lumMod val="75000"/>
                    <a:lumOff val="25000"/>
                  </a:schemeClr>
                </a:solidFill>
              </a:rPr>
              <a:t>0</a:t>
            </a:r>
            <a:r>
              <a:rPr lang="ja-JP" altLang="en-US" sz="1400" dirty="0">
                <a:solidFill>
                  <a:schemeClr val="tx1">
                    <a:lumMod val="75000"/>
                    <a:lumOff val="25000"/>
                  </a:schemeClr>
                </a:solidFill>
              </a:rPr>
              <a:t>時に</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話ずつ更新（初日は</a:t>
            </a:r>
            <a:r>
              <a:rPr lang="en-US" altLang="ja-JP" sz="1400" dirty="0">
                <a:solidFill>
                  <a:schemeClr val="tx1">
                    <a:lumMod val="75000"/>
                    <a:lumOff val="25000"/>
                  </a:schemeClr>
                </a:solidFill>
              </a:rPr>
              <a:t>5</a:t>
            </a:r>
            <a:r>
              <a:rPr lang="ja-JP" altLang="en-US" sz="1400" dirty="0">
                <a:solidFill>
                  <a:schemeClr val="tx1">
                    <a:lumMod val="75000"/>
                    <a:lumOff val="25000"/>
                  </a:schemeClr>
                </a:solidFill>
              </a:rPr>
              <a:t>話同時スタート）</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　</a:t>
            </a:r>
            <a:r>
              <a:rPr lang="en-US" altLang="ja-JP" sz="1400" dirty="0">
                <a:solidFill>
                  <a:schemeClr val="tx1">
                    <a:lumMod val="75000"/>
                    <a:lumOff val="25000"/>
                  </a:schemeClr>
                </a:solidFill>
              </a:rPr>
              <a:t>※</a:t>
            </a:r>
            <a:r>
              <a:rPr lang="ja-JP" altLang="en-US" sz="1400" dirty="0">
                <a:solidFill>
                  <a:schemeClr val="tx1">
                    <a:lumMod val="75000"/>
                    <a:lumOff val="25000"/>
                  </a:schemeClr>
                </a:solidFill>
              </a:rPr>
              <a:t>チェンソーマンは新作となり、テレビ地上波放送と連動した配信となります。</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　　テレビ地上波での</a:t>
            </a:r>
            <a:r>
              <a:rPr lang="ja-JP" altLang="en-US" sz="1400">
                <a:solidFill>
                  <a:schemeClr val="tx1">
                    <a:lumMod val="75000"/>
                    <a:lumOff val="25000"/>
                  </a:schemeClr>
                </a:solidFill>
              </a:rPr>
              <a:t>放送が変動した場合</a:t>
            </a:r>
            <a:r>
              <a:rPr lang="ja-JP" altLang="en-US" sz="1400" dirty="0">
                <a:solidFill>
                  <a:schemeClr val="tx1">
                    <a:lumMod val="75000"/>
                    <a:lumOff val="25000"/>
                  </a:schemeClr>
                </a:solidFill>
              </a:rPr>
              <a:t>は</a:t>
            </a:r>
            <a:r>
              <a:rPr lang="ja-JP" altLang="en-US" sz="1400">
                <a:solidFill>
                  <a:schemeClr val="tx1">
                    <a:lumMod val="75000"/>
                    <a:lumOff val="25000"/>
                  </a:schemeClr>
                </a:solidFill>
              </a:rPr>
              <a:t>配信スケジュールも変更に</a:t>
            </a:r>
            <a:r>
              <a:rPr lang="ja-JP" altLang="en-US" sz="1400" dirty="0">
                <a:solidFill>
                  <a:schemeClr val="tx1">
                    <a:lumMod val="75000"/>
                    <a:lumOff val="25000"/>
                  </a:schemeClr>
                </a:solidFill>
              </a:rPr>
              <a:t>なる場合があります。</a:t>
            </a:r>
          </a:p>
          <a:p>
            <a:endParaRPr lang="en-US" altLang="ja-JP" sz="1400" dirty="0">
              <a:solidFill>
                <a:schemeClr val="tx1">
                  <a:lumMod val="75000"/>
                  <a:lumOff val="25000"/>
                </a:schemeClr>
              </a:solidFill>
            </a:endParaRPr>
          </a:p>
          <a:p>
            <a:r>
              <a:rPr kumimoji="0" lang="ja-JP" altLang="en-US" sz="1400" kern="0" dirty="0">
                <a:solidFill>
                  <a:srgbClr val="000000">
                    <a:lumMod val="65000"/>
                    <a:lumOff val="35000"/>
                  </a:srgbClr>
                </a:solidFill>
              </a:rPr>
              <a:t>■インストリーム想定掲載数に関して</a:t>
            </a:r>
            <a:endParaRPr lang="en-US" altLang="ja-JP" sz="1400" dirty="0">
              <a:solidFill>
                <a:schemeClr val="tx1">
                  <a:lumMod val="75000"/>
                  <a:lumOff val="25000"/>
                </a:schemeClr>
              </a:solidFill>
            </a:endParaRPr>
          </a:p>
          <a:p>
            <a:pPr algn="l"/>
            <a:r>
              <a:rPr lang="ja-JP" altLang="en-US" sz="1400" dirty="0">
                <a:solidFill>
                  <a:schemeClr val="tx1">
                    <a:lumMod val="75000"/>
                    <a:lumOff val="25000"/>
                  </a:schemeClr>
                </a:solidFill>
              </a:rPr>
              <a:t>　・</a:t>
            </a:r>
            <a:r>
              <a:rPr kumimoji="1" lang="ja-JP" altLang="en-US" sz="1400" dirty="0">
                <a:solidFill>
                  <a:schemeClr val="tx1">
                    <a:lumMod val="75000"/>
                    <a:lumOff val="25000"/>
                  </a:schemeClr>
                </a:solidFill>
              </a:rPr>
              <a:t>各月、特に記載のない場合は</a:t>
            </a:r>
            <a:r>
              <a:rPr kumimoji="1" lang="en-US" altLang="ja-JP" sz="1400" dirty="0">
                <a:solidFill>
                  <a:schemeClr val="tx1">
                    <a:lumMod val="75000"/>
                    <a:lumOff val="25000"/>
                  </a:schemeClr>
                </a:solidFill>
              </a:rPr>
              <a:t>1</a:t>
            </a:r>
            <a:r>
              <a:rPr kumimoji="1" lang="ja-JP" altLang="en-US" sz="1400" dirty="0">
                <a:solidFill>
                  <a:schemeClr val="tx1">
                    <a:lumMod val="75000"/>
                    <a:lumOff val="25000"/>
                  </a:schemeClr>
                </a:solidFill>
              </a:rPr>
              <a:t>日～末日までの掲載分をご購入いただいた場合の</a:t>
            </a:r>
            <a:r>
              <a:rPr lang="ja-JP" altLang="en-US" sz="1400" dirty="0">
                <a:solidFill>
                  <a:schemeClr val="tx1">
                    <a:lumMod val="75000"/>
                    <a:lumOff val="25000"/>
                  </a:schemeClr>
                </a:solidFill>
              </a:rPr>
              <a:t>想定掲載数</a:t>
            </a:r>
            <a:r>
              <a:rPr kumimoji="1" lang="ja-JP" altLang="en-US" sz="1400" dirty="0">
                <a:solidFill>
                  <a:schemeClr val="tx1">
                    <a:lumMod val="75000"/>
                    <a:lumOff val="25000"/>
                  </a:schemeClr>
                </a:solidFill>
              </a:rPr>
              <a:t>となります。</a:t>
            </a:r>
            <a:endParaRPr kumimoji="1" lang="en-US" altLang="ja-JP" sz="1400" dirty="0">
              <a:solidFill>
                <a:schemeClr val="tx1">
                  <a:lumMod val="75000"/>
                  <a:lumOff val="25000"/>
                </a:schemeClr>
              </a:solidFill>
            </a:endParaRPr>
          </a:p>
          <a:p>
            <a:pPr algn="l"/>
            <a:r>
              <a:rPr lang="ja-JP" altLang="en-US" sz="1400" dirty="0">
                <a:solidFill>
                  <a:schemeClr val="tx1">
                    <a:lumMod val="75000"/>
                    <a:lumOff val="25000"/>
                  </a:schemeClr>
                </a:solidFill>
              </a:rPr>
              <a:t>　   </a:t>
            </a:r>
            <a:r>
              <a:rPr lang="en-US" altLang="ja-JP" sz="1400" dirty="0">
                <a:solidFill>
                  <a:schemeClr val="tx1">
                    <a:lumMod val="75000"/>
                    <a:lumOff val="25000"/>
                  </a:schemeClr>
                </a:solidFill>
              </a:rPr>
              <a:t>1</a:t>
            </a:r>
            <a:r>
              <a:rPr lang="ja-JP" altLang="en-US" sz="1400" dirty="0">
                <a:solidFill>
                  <a:schemeClr val="tx1">
                    <a:lumMod val="75000"/>
                    <a:lumOff val="25000"/>
                  </a:schemeClr>
                </a:solidFill>
              </a:rPr>
              <a:t>か月未満の掲載は、</a:t>
            </a:r>
            <a:r>
              <a:rPr lang="en-US" altLang="ja-JP" sz="1400" dirty="0">
                <a:solidFill>
                  <a:schemeClr val="tx1">
                    <a:lumMod val="75000"/>
                    <a:lumOff val="25000"/>
                  </a:schemeClr>
                </a:solidFill>
              </a:rPr>
              <a:t>7</a:t>
            </a:r>
            <a:r>
              <a:rPr lang="ja-JP" altLang="en-US" sz="1400" dirty="0">
                <a:solidFill>
                  <a:schemeClr val="tx1">
                    <a:lumMod val="75000"/>
                    <a:lumOff val="25000"/>
                  </a:schemeClr>
                </a:solidFill>
              </a:rPr>
              <a:t>日間～</a:t>
            </a:r>
            <a:r>
              <a:rPr lang="en-US" altLang="ja-JP" sz="1400" dirty="0">
                <a:solidFill>
                  <a:schemeClr val="tx1">
                    <a:lumMod val="75000"/>
                    <a:lumOff val="25000"/>
                  </a:schemeClr>
                </a:solidFill>
              </a:rPr>
              <a:t>/</a:t>
            </a:r>
            <a:r>
              <a:rPr lang="ja-JP" altLang="en-US" sz="1400" dirty="0">
                <a:solidFill>
                  <a:schemeClr val="tx1">
                    <a:lumMod val="75000"/>
                    <a:lumOff val="25000"/>
                  </a:schemeClr>
                </a:solidFill>
              </a:rPr>
              <a:t>最低出稿金額</a:t>
            </a:r>
            <a:r>
              <a:rPr lang="en-US" altLang="ja-JP" sz="1400" dirty="0">
                <a:solidFill>
                  <a:schemeClr val="tx1">
                    <a:lumMod val="75000"/>
                    <a:lumOff val="25000"/>
                  </a:schemeClr>
                </a:solidFill>
              </a:rPr>
              <a:t>100</a:t>
            </a:r>
            <a:r>
              <a:rPr lang="ja-JP" altLang="en-US" sz="1400" dirty="0">
                <a:solidFill>
                  <a:schemeClr val="tx1">
                    <a:lumMod val="75000"/>
                    <a:lumOff val="25000"/>
                  </a:schemeClr>
                </a:solidFill>
              </a:rPr>
              <a:t>万円～でご相談可能となります。</a:t>
            </a:r>
            <a:endParaRPr lang="en-US" altLang="ja-JP" sz="1400" dirty="0">
              <a:solidFill>
                <a:schemeClr val="tx1">
                  <a:lumMod val="75000"/>
                  <a:lumOff val="25000"/>
                </a:schemeClr>
              </a:solidFill>
            </a:endParaRPr>
          </a:p>
          <a:p>
            <a:pPr algn="l"/>
            <a:r>
              <a:rPr lang="ja-JP" altLang="en-US" sz="1400" dirty="0">
                <a:solidFill>
                  <a:schemeClr val="tx1">
                    <a:lumMod val="75000"/>
                    <a:lumOff val="25000"/>
                  </a:schemeClr>
                </a:solidFill>
              </a:rPr>
              <a:t>　　想定掲載数は再度見積もりとなりますので、ご希望の場合はお問い合わせください。</a:t>
            </a:r>
            <a:endParaRPr lang="en-US" altLang="ja-JP" sz="1400" dirty="0">
              <a:solidFill>
                <a:schemeClr val="tx1">
                  <a:lumMod val="75000"/>
                  <a:lumOff val="25000"/>
                </a:schemeClr>
              </a:solidFill>
            </a:endParaRPr>
          </a:p>
          <a:p>
            <a:pPr algn="l"/>
            <a:r>
              <a:rPr lang="ja-JP" altLang="en-US" sz="1400" dirty="0">
                <a:solidFill>
                  <a:schemeClr val="tx1">
                    <a:lumMod val="75000"/>
                    <a:lumOff val="25000"/>
                  </a:schemeClr>
                </a:solidFill>
              </a:rPr>
              <a:t>　・</a:t>
            </a:r>
            <a:r>
              <a:rPr kumimoji="1" lang="ja-JP" altLang="en-US" sz="1400" dirty="0">
                <a:solidFill>
                  <a:schemeClr val="tx1">
                    <a:lumMod val="75000"/>
                    <a:lumOff val="25000"/>
                  </a:schemeClr>
                </a:solidFill>
              </a:rPr>
              <a:t>インストリームの掲載数は、想定であり確約するものではございません。未達の場合でも補填対象外となります。</a:t>
            </a:r>
            <a:endParaRPr kumimoji="1" lang="en-US" altLang="ja-JP" sz="1400" dirty="0">
              <a:solidFill>
                <a:schemeClr val="tx1">
                  <a:lumMod val="75000"/>
                  <a:lumOff val="25000"/>
                </a:schemeClr>
              </a:solidFill>
            </a:endParaRPr>
          </a:p>
        </p:txBody>
      </p:sp>
    </p:spTree>
    <p:extLst>
      <p:ext uri="{BB962C8B-B14F-4D97-AF65-F5344CB8AC3E}">
        <p14:creationId xmlns:p14="http://schemas.microsoft.com/office/powerpoint/2010/main" val="2372452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407367" y="2148678"/>
            <a:ext cx="2664297" cy="454238"/>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3" name="テキスト プレースホルダー 2"/>
          <p:cNvSpPr>
            <a:spLocks noGrp="1"/>
          </p:cNvSpPr>
          <p:nvPr>
            <p:ph type="body" sz="quarter" idx="11"/>
          </p:nvPr>
        </p:nvSpPr>
        <p:spPr/>
        <p:txBody>
          <a:bodyPr/>
          <a:lstStyle/>
          <a:p>
            <a:r>
              <a:rPr lang="ja-JP" altLang="en-US" dirty="0"/>
              <a:t>実施可否の問い合わせ・エントリーフロー</a:t>
            </a:r>
            <a:endParaRPr kumimoji="1"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6" name="正方形/長方形 5"/>
          <p:cNvSpPr/>
          <p:nvPr/>
        </p:nvSpPr>
        <p:spPr>
          <a:xfrm>
            <a:off x="414909" y="1052736"/>
            <a:ext cx="11809312" cy="369332"/>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dirty="0">
                <a:solidFill>
                  <a:schemeClr val="tx1">
                    <a:lumMod val="75000"/>
                    <a:lumOff val="25000"/>
                  </a:schemeClr>
                </a:solidFill>
              </a:rPr>
              <a:t>ご協賛希望の場合は、弊社担当営業または</a:t>
            </a:r>
            <a:r>
              <a:rPr lang="en-US" altLang="ja-JP" dirty="0">
                <a:solidFill>
                  <a:schemeClr val="tx1">
                    <a:lumMod val="75000"/>
                    <a:lumOff val="25000"/>
                  </a:schemeClr>
                </a:solidFill>
              </a:rPr>
              <a:t>Yahoo!</a:t>
            </a:r>
            <a:r>
              <a:rPr lang="ja-JP" altLang="en-US" dirty="0">
                <a:solidFill>
                  <a:schemeClr val="tx1">
                    <a:lumMod val="75000"/>
                    <a:lumOff val="25000"/>
                  </a:schemeClr>
                </a:solidFill>
              </a:rPr>
              <a:t>広告パートナーサポート宛に以下の項目をご連絡ください。</a:t>
            </a:r>
            <a:endParaRPr lang="en-US" altLang="ja-JP" dirty="0">
              <a:solidFill>
                <a:schemeClr val="tx1">
                  <a:lumMod val="75000"/>
                  <a:lumOff val="25000"/>
                </a:schemeClr>
              </a:solidFill>
            </a:endParaRPr>
          </a:p>
        </p:txBody>
      </p:sp>
      <p:sp>
        <p:nvSpPr>
          <p:cNvPr id="7" name="正方形/長方形 6"/>
          <p:cNvSpPr/>
          <p:nvPr/>
        </p:nvSpPr>
        <p:spPr>
          <a:xfrm>
            <a:off x="350014" y="3106379"/>
            <a:ext cx="4462918" cy="2893100"/>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a:solidFill>
                  <a:schemeClr val="tx1">
                    <a:lumMod val="75000"/>
                    <a:lumOff val="25000"/>
                  </a:schemeClr>
                </a:solidFill>
              </a:rPr>
              <a:t>■ご連絡いただきたい項目</a:t>
            </a:r>
            <a:endParaRPr lang="en-US" altLang="ja-JP" sz="1100" u="sng" dirty="0">
              <a:solidFill>
                <a:schemeClr val="tx1">
                  <a:lumMod val="75000"/>
                  <a:lumOff val="25000"/>
                </a:schemeClr>
              </a:solidFill>
            </a:endParaRPr>
          </a:p>
          <a:p>
            <a:endParaRPr lang="en-US" altLang="ja-JP" sz="1400" dirty="0">
              <a:solidFill>
                <a:schemeClr val="tx1">
                  <a:lumMod val="75000"/>
                  <a:lumOff val="25000"/>
                </a:schemeClr>
              </a:solidFill>
            </a:endParaRPr>
          </a:p>
          <a:p>
            <a:pPr lvl="0"/>
            <a:r>
              <a:rPr lang="ja-JP" altLang="en-US" sz="1400" dirty="0">
                <a:solidFill>
                  <a:schemeClr val="tx1">
                    <a:lumMod val="75000"/>
                    <a:lumOff val="25000"/>
                  </a:schemeClr>
                </a:solidFill>
              </a:rPr>
              <a:t>商品名</a:t>
            </a:r>
            <a:r>
              <a:rPr lang="ja-JP" altLang="en-US" sz="1400" dirty="0">
                <a:solidFill>
                  <a:schemeClr val="tx1">
                    <a:lumMod val="75000"/>
                    <a:lumOff val="25000"/>
                  </a:schemeClr>
                </a:solidFill>
                <a:sym typeface="Wingdings" panose="05000000000000000000" pitchFamily="2" charset="2"/>
              </a:rPr>
              <a:t>：</a:t>
            </a:r>
            <a:r>
              <a:rPr lang="en-US" altLang="ja-JP" sz="1200" dirty="0">
                <a:solidFill>
                  <a:srgbClr val="000000">
                    <a:lumMod val="75000"/>
                    <a:lumOff val="25000"/>
                  </a:srgbClr>
                </a:solidFill>
                <a:sym typeface="Wingdings" panose="05000000000000000000" pitchFamily="2" charset="2"/>
              </a:rPr>
              <a:t>GYAO!</a:t>
            </a:r>
            <a:r>
              <a:rPr lang="ja-JP" altLang="en-US" sz="1200" dirty="0">
                <a:solidFill>
                  <a:srgbClr val="000000">
                    <a:lumMod val="75000"/>
                    <a:lumOff val="25000"/>
                  </a:srgbClr>
                </a:solidFill>
                <a:sym typeface="Wingdings" panose="05000000000000000000" pitchFamily="2" charset="2"/>
              </a:rPr>
              <a:t> コンテンツ指定 インストリーム </a:t>
            </a:r>
            <a:r>
              <a:rPr lang="en-US" altLang="ja-JP" sz="1200" dirty="0">
                <a:solidFill>
                  <a:srgbClr val="000000">
                    <a:lumMod val="75000"/>
                    <a:lumOff val="25000"/>
                  </a:srgbClr>
                </a:solidFill>
                <a:sym typeface="Wingdings" panose="05000000000000000000" pitchFamily="2" charset="2"/>
              </a:rPr>
              <a:t>MD (30</a:t>
            </a:r>
            <a:r>
              <a:rPr lang="ja-JP" altLang="en-US" sz="1200" dirty="0">
                <a:solidFill>
                  <a:srgbClr val="000000">
                    <a:lumMod val="75000"/>
                    <a:lumOff val="25000"/>
                  </a:srgbClr>
                </a:solidFill>
                <a:sym typeface="Wingdings" panose="05000000000000000000" pitchFamily="2" charset="2"/>
              </a:rPr>
              <a:t>秒</a:t>
            </a:r>
            <a:r>
              <a:rPr lang="en-US" altLang="ja-JP" sz="1200" dirty="0">
                <a:solidFill>
                  <a:srgbClr val="000000">
                    <a:lumMod val="75000"/>
                    <a:lumOff val="25000"/>
                  </a:srgbClr>
                </a:solidFill>
                <a:sym typeface="Wingdings" panose="05000000000000000000" pitchFamily="2" charset="2"/>
              </a:rPr>
              <a:t>)</a:t>
            </a:r>
          </a:p>
          <a:p>
            <a:r>
              <a:rPr lang="ja-JP" altLang="en-US" sz="1400" dirty="0">
                <a:solidFill>
                  <a:schemeClr val="tx1">
                    <a:lumMod val="75000"/>
                    <a:lumOff val="25000"/>
                  </a:schemeClr>
                </a:solidFill>
              </a:rPr>
              <a:t>広告主：</a:t>
            </a:r>
          </a:p>
          <a:p>
            <a:r>
              <a:rPr lang="ja-JP" altLang="en-US" sz="1400" dirty="0">
                <a:solidFill>
                  <a:schemeClr val="tx1">
                    <a:lumMod val="75000"/>
                    <a:lumOff val="25000"/>
                  </a:schemeClr>
                </a:solidFill>
              </a:rPr>
              <a:t>プロモーション商品・内容：</a:t>
            </a:r>
          </a:p>
          <a:p>
            <a:r>
              <a:rPr lang="ja-JP" altLang="en-US" sz="1400" dirty="0">
                <a:solidFill>
                  <a:schemeClr val="tx1">
                    <a:lumMod val="75000"/>
                    <a:lumOff val="25000"/>
                  </a:schemeClr>
                </a:solidFill>
              </a:rPr>
              <a:t>リンク先</a:t>
            </a:r>
            <a:r>
              <a:rPr lang="en-US" altLang="ja-JP" sz="1400" dirty="0">
                <a:solidFill>
                  <a:schemeClr val="tx1">
                    <a:lumMod val="75000"/>
                    <a:lumOff val="25000"/>
                  </a:schemeClr>
                </a:solidFill>
              </a:rPr>
              <a:t>URL:</a:t>
            </a:r>
          </a:p>
          <a:p>
            <a:r>
              <a:rPr lang="ja-JP" altLang="en-US" sz="1400" dirty="0">
                <a:solidFill>
                  <a:schemeClr val="tx1">
                    <a:lumMod val="75000"/>
                    <a:lumOff val="25000"/>
                  </a:schemeClr>
                </a:solidFill>
              </a:rPr>
              <a:t>ヤフー営業担当者：</a:t>
            </a:r>
          </a:p>
          <a:p>
            <a:r>
              <a:rPr lang="ja-JP" altLang="en-US" sz="1400" dirty="0">
                <a:solidFill>
                  <a:schemeClr val="tx1">
                    <a:lumMod val="75000"/>
                    <a:lumOff val="25000"/>
                  </a:schemeClr>
                </a:solidFill>
              </a:rPr>
              <a:t>代理店：</a:t>
            </a:r>
          </a:p>
          <a:p>
            <a:r>
              <a:rPr lang="ja-JP" altLang="en-US" sz="1400" dirty="0">
                <a:solidFill>
                  <a:schemeClr val="tx1">
                    <a:lumMod val="75000"/>
                    <a:lumOff val="25000"/>
                  </a:schemeClr>
                </a:solidFill>
              </a:rPr>
              <a:t>予約型対応アカウント</a:t>
            </a:r>
            <a:r>
              <a:rPr lang="en-US" altLang="ja-JP" sz="1400" dirty="0">
                <a:solidFill>
                  <a:schemeClr val="tx1">
                    <a:lumMod val="75000"/>
                    <a:lumOff val="25000"/>
                  </a:schemeClr>
                </a:solidFill>
              </a:rPr>
              <a:t>ID</a:t>
            </a:r>
            <a:r>
              <a:rPr lang="ja-JP" altLang="en-US" sz="1400" dirty="0">
                <a:solidFill>
                  <a:schemeClr val="tx1">
                    <a:lumMod val="75000"/>
                    <a:lumOff val="25000"/>
                  </a:schemeClr>
                </a:solidFill>
              </a:rPr>
              <a:t>：</a:t>
            </a:r>
          </a:p>
          <a:p>
            <a:r>
              <a:rPr lang="ja-JP" altLang="en-US" sz="1400" dirty="0">
                <a:solidFill>
                  <a:schemeClr val="tx1">
                    <a:lumMod val="75000"/>
                    <a:lumOff val="25000"/>
                  </a:schemeClr>
                </a:solidFill>
              </a:rPr>
              <a:t>掲載期間：</a:t>
            </a:r>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予算：</a:t>
            </a:r>
          </a:p>
          <a:p>
            <a:r>
              <a:rPr lang="ja-JP" altLang="en-US" sz="1400" dirty="0">
                <a:solidFill>
                  <a:schemeClr val="tx1">
                    <a:lumMod val="75000"/>
                    <a:lumOff val="25000"/>
                  </a:schemeClr>
                </a:solidFill>
              </a:rPr>
              <a:t>懸念点・備考など：</a:t>
            </a:r>
            <a:r>
              <a:rPr lang="en-US" altLang="ja-JP" sz="1400" dirty="0">
                <a:solidFill>
                  <a:schemeClr val="tx1">
                    <a:lumMod val="75000"/>
                    <a:lumOff val="25000"/>
                  </a:schemeClr>
                </a:solidFill>
              </a:rPr>
              <a:t>P6~7</a:t>
            </a:r>
            <a:r>
              <a:rPr lang="ja-JP" altLang="en-US" sz="1400" dirty="0">
                <a:solidFill>
                  <a:schemeClr val="tx1">
                    <a:lumMod val="75000"/>
                    <a:lumOff val="25000"/>
                  </a:schemeClr>
                </a:solidFill>
              </a:rPr>
              <a:t>記載の作品から。ご希望の作品名を記載下さいませ。</a:t>
            </a:r>
            <a:endParaRPr lang="en-US" altLang="ja-JP" sz="1400" dirty="0">
              <a:solidFill>
                <a:schemeClr val="tx1">
                  <a:lumMod val="75000"/>
                  <a:lumOff val="25000"/>
                </a:schemeClr>
              </a:solidFill>
            </a:endParaRPr>
          </a:p>
        </p:txBody>
      </p:sp>
      <p:sp>
        <p:nvSpPr>
          <p:cNvPr id="8" name="正方形/長方形 7"/>
          <p:cNvSpPr/>
          <p:nvPr/>
        </p:nvSpPr>
        <p:spPr>
          <a:xfrm>
            <a:off x="551384" y="2223502"/>
            <a:ext cx="2376264" cy="338554"/>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lang="ja-JP" altLang="en-US" sz="1600" b="1" dirty="0"/>
              <a:t>実施可否の問い合わせ</a:t>
            </a:r>
            <a:endParaRPr lang="ja-JP" altLang="en-US" sz="1400" b="1" dirty="0"/>
          </a:p>
        </p:txBody>
      </p:sp>
      <p:cxnSp>
        <p:nvCxnSpPr>
          <p:cNvPr id="10" name="直線コネクタ 9"/>
          <p:cNvCxnSpPr/>
          <p:nvPr/>
        </p:nvCxnSpPr>
        <p:spPr>
          <a:xfrm flipH="1">
            <a:off x="4942295" y="2763930"/>
            <a:ext cx="1577" cy="3103018"/>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a:off x="4943748" y="2165676"/>
            <a:ext cx="1655921" cy="454238"/>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12" name="正方形/長方形 11"/>
          <p:cNvSpPr/>
          <p:nvPr/>
        </p:nvSpPr>
        <p:spPr>
          <a:xfrm>
            <a:off x="5159896" y="2240500"/>
            <a:ext cx="1366316" cy="338554"/>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600" b="1" dirty="0"/>
              <a:t>エントリー</a:t>
            </a:r>
            <a:endParaRPr lang="ja-JP" altLang="en-US" sz="1400" b="1" dirty="0"/>
          </a:p>
        </p:txBody>
      </p:sp>
      <p:sp>
        <p:nvSpPr>
          <p:cNvPr id="13" name="右矢印 12"/>
          <p:cNvSpPr/>
          <p:nvPr/>
        </p:nvSpPr>
        <p:spPr>
          <a:xfrm>
            <a:off x="3143672" y="2354281"/>
            <a:ext cx="1729769" cy="224773"/>
          </a:xfrm>
          <a:prstGeom prst="rightArrow">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a:solidFill>
                <a:schemeClr val="tx1"/>
              </a:solidFill>
            </a:endParaRPr>
          </a:p>
        </p:txBody>
      </p:sp>
      <p:sp>
        <p:nvSpPr>
          <p:cNvPr id="14" name="テキスト ボックス 13"/>
          <p:cNvSpPr txBox="1"/>
          <p:nvPr/>
        </p:nvSpPr>
        <p:spPr>
          <a:xfrm>
            <a:off x="3035405" y="2047418"/>
            <a:ext cx="1872208" cy="276999"/>
          </a:xfrm>
          <a:prstGeom prst="rect">
            <a:avLst/>
          </a:prstGeom>
          <a:noFill/>
        </p:spPr>
        <p:txBody>
          <a:bodyPr wrap="square" rtlCol="0">
            <a:spAutoFit/>
          </a:bodyPr>
          <a:lstStyle/>
          <a:p>
            <a:pPr algn="ctr"/>
            <a:r>
              <a:rPr lang="ja-JP" altLang="en-US" sz="1200" b="1" dirty="0">
                <a:solidFill>
                  <a:srgbClr val="C00000"/>
                </a:solidFill>
              </a:rPr>
              <a:t>実施可の場合</a:t>
            </a:r>
            <a:endParaRPr lang="en-US" altLang="ja-JP" sz="1200" b="1" dirty="0">
              <a:solidFill>
                <a:srgbClr val="C00000"/>
              </a:solidFill>
            </a:endParaRPr>
          </a:p>
        </p:txBody>
      </p:sp>
      <p:sp>
        <p:nvSpPr>
          <p:cNvPr id="16" name="テキスト ボックス 15"/>
          <p:cNvSpPr txBox="1"/>
          <p:nvPr/>
        </p:nvSpPr>
        <p:spPr>
          <a:xfrm>
            <a:off x="5023299" y="2768227"/>
            <a:ext cx="3741383" cy="954107"/>
          </a:xfrm>
          <a:prstGeom prst="rect">
            <a:avLst/>
          </a:prstGeom>
          <a:noFill/>
        </p:spPr>
        <p:txBody>
          <a:bodyPr wrap="square" rtlCol="0">
            <a:spAutoFit/>
          </a:bodyPr>
          <a:lstStyle/>
          <a:p>
            <a:r>
              <a:rPr lang="ja-JP" altLang="en-US" sz="1400" dirty="0">
                <a:solidFill>
                  <a:schemeClr val="tx1">
                    <a:lumMod val="75000"/>
                    <a:lumOff val="25000"/>
                  </a:schemeClr>
                </a:solidFill>
              </a:rPr>
              <a:t>■エントリー期間</a:t>
            </a:r>
            <a:endParaRPr lang="en-US" altLang="ja-JP" sz="1400" dirty="0">
              <a:solidFill>
                <a:schemeClr val="tx1">
                  <a:lumMod val="75000"/>
                  <a:lumOff val="25000"/>
                </a:schemeClr>
              </a:solidFill>
            </a:endParaRPr>
          </a:p>
          <a:p>
            <a:endParaRPr lang="en-US" altLang="ja-JP" sz="1400" dirty="0">
              <a:solidFill>
                <a:schemeClr val="tx1">
                  <a:lumMod val="75000"/>
                  <a:lumOff val="25000"/>
                </a:schemeClr>
              </a:solidFill>
            </a:endParaRPr>
          </a:p>
          <a:p>
            <a:pPr algn="l"/>
            <a:r>
              <a:rPr lang="ja-JP" altLang="en-US" sz="1400" dirty="0">
                <a:solidFill>
                  <a:schemeClr val="tx1">
                    <a:lumMod val="75000"/>
                    <a:lumOff val="25000"/>
                  </a:schemeClr>
                </a:solidFill>
              </a:rPr>
              <a:t>掲載開始希望日の</a:t>
            </a:r>
            <a:r>
              <a:rPr lang="en-US" altLang="ja-JP" sz="1400" dirty="0">
                <a:solidFill>
                  <a:schemeClr val="tx1">
                    <a:lumMod val="75000"/>
                    <a:lumOff val="25000"/>
                  </a:schemeClr>
                </a:solidFill>
              </a:rPr>
              <a:t>20</a:t>
            </a:r>
            <a:r>
              <a:rPr lang="ja-JP" altLang="en-US" sz="1400" dirty="0">
                <a:solidFill>
                  <a:schemeClr val="tx1">
                    <a:lumMod val="75000"/>
                    <a:lumOff val="25000"/>
                  </a:schemeClr>
                </a:solidFill>
              </a:rPr>
              <a:t>営業日前まで</a:t>
            </a:r>
            <a:endParaRPr lang="en-US" altLang="ja-JP" sz="1400" dirty="0">
              <a:solidFill>
                <a:schemeClr val="tx1">
                  <a:lumMod val="75000"/>
                  <a:lumOff val="25000"/>
                </a:schemeClr>
              </a:solidFill>
            </a:endParaRPr>
          </a:p>
          <a:p>
            <a:pPr algn="l"/>
            <a:endParaRPr lang="en-US" altLang="ja-JP" sz="1400" dirty="0">
              <a:solidFill>
                <a:schemeClr val="tx1">
                  <a:lumMod val="75000"/>
                  <a:lumOff val="25000"/>
                </a:schemeClr>
              </a:solidFill>
            </a:endParaRPr>
          </a:p>
        </p:txBody>
      </p:sp>
      <p:cxnSp>
        <p:nvCxnSpPr>
          <p:cNvPr id="19" name="直線コネクタ 18"/>
          <p:cNvCxnSpPr/>
          <p:nvPr/>
        </p:nvCxnSpPr>
        <p:spPr>
          <a:xfrm flipH="1">
            <a:off x="8830727" y="2774254"/>
            <a:ext cx="1577" cy="3103018"/>
          </a:xfrm>
          <a:prstGeom prst="line">
            <a:avLst/>
          </a:prstGeom>
          <a:ln>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8904312" y="2176000"/>
            <a:ext cx="1872208" cy="454238"/>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1" name="正方形/長方形 20"/>
          <p:cNvSpPr/>
          <p:nvPr/>
        </p:nvSpPr>
        <p:spPr>
          <a:xfrm>
            <a:off x="9120336" y="2250824"/>
            <a:ext cx="1584176" cy="338554"/>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600" b="1" dirty="0"/>
              <a:t>受領・枠抑え</a:t>
            </a:r>
          </a:p>
        </p:txBody>
      </p:sp>
      <p:sp>
        <p:nvSpPr>
          <p:cNvPr id="22" name="テキスト ボックス 21"/>
          <p:cNvSpPr txBox="1"/>
          <p:nvPr/>
        </p:nvSpPr>
        <p:spPr>
          <a:xfrm>
            <a:off x="8911853" y="2796394"/>
            <a:ext cx="3312368" cy="1169551"/>
          </a:xfrm>
          <a:prstGeom prst="rect">
            <a:avLst/>
          </a:prstGeom>
          <a:noFill/>
        </p:spPr>
        <p:txBody>
          <a:bodyPr wrap="square" rtlCol="0">
            <a:spAutoFit/>
          </a:bodyPr>
          <a:lstStyle/>
          <a:p>
            <a:r>
              <a:rPr lang="ja-JP" altLang="en-US" sz="1400" dirty="0">
                <a:solidFill>
                  <a:schemeClr val="tx1">
                    <a:lumMod val="75000"/>
                    <a:lumOff val="25000"/>
                  </a:schemeClr>
                </a:solidFill>
              </a:rPr>
              <a:t>弊社から受領・枠抑えのご連絡を</a:t>
            </a:r>
            <a:endParaRPr lang="en-US" altLang="ja-JP" sz="1400" dirty="0">
              <a:solidFill>
                <a:schemeClr val="tx1">
                  <a:lumMod val="75000"/>
                  <a:lumOff val="25000"/>
                </a:schemeClr>
              </a:solidFill>
            </a:endParaRPr>
          </a:p>
          <a:p>
            <a:r>
              <a:rPr kumimoji="1" lang="ja-JP" altLang="en-US" sz="1400" dirty="0">
                <a:solidFill>
                  <a:schemeClr val="tx1">
                    <a:lumMod val="75000"/>
                    <a:lumOff val="25000"/>
                  </a:schemeClr>
                </a:solidFill>
              </a:rPr>
              <a:t>した後はキャンセルを承ることは</a:t>
            </a:r>
            <a:endParaRPr kumimoji="1" lang="en-US" altLang="ja-JP" sz="1400" dirty="0">
              <a:solidFill>
                <a:schemeClr val="tx1">
                  <a:lumMod val="75000"/>
                  <a:lumOff val="25000"/>
                </a:schemeClr>
              </a:solidFill>
            </a:endParaRPr>
          </a:p>
          <a:p>
            <a:r>
              <a:rPr lang="ja-JP" altLang="en-US" sz="1400" dirty="0">
                <a:solidFill>
                  <a:schemeClr val="tx1">
                    <a:lumMod val="75000"/>
                    <a:lumOff val="25000"/>
                  </a:schemeClr>
                </a:solidFill>
              </a:rPr>
              <a:t>できません。</a:t>
            </a:r>
            <a:endParaRPr lang="en-US" altLang="ja-JP" sz="1400" dirty="0">
              <a:solidFill>
                <a:schemeClr val="tx1">
                  <a:lumMod val="75000"/>
                  <a:lumOff val="25000"/>
                </a:schemeClr>
              </a:solidFill>
            </a:endParaRPr>
          </a:p>
          <a:p>
            <a:endParaRPr lang="en-US" altLang="ja-JP" sz="1400" dirty="0">
              <a:solidFill>
                <a:schemeClr val="tx1">
                  <a:lumMod val="75000"/>
                  <a:lumOff val="25000"/>
                </a:schemeClr>
              </a:solidFill>
            </a:endParaRPr>
          </a:p>
          <a:p>
            <a:r>
              <a:rPr lang="ja-JP" altLang="en-US" sz="1400" dirty="0">
                <a:solidFill>
                  <a:schemeClr val="tx1">
                    <a:lumMod val="75000"/>
                    <a:lumOff val="25000"/>
                  </a:schemeClr>
                </a:solidFill>
              </a:rPr>
              <a:t>枠抑え後、専用商品の作成となります。</a:t>
            </a:r>
            <a:endParaRPr lang="en-US" altLang="ja-JP" sz="1400" dirty="0">
              <a:solidFill>
                <a:schemeClr val="tx1">
                  <a:lumMod val="75000"/>
                  <a:lumOff val="25000"/>
                </a:schemeClr>
              </a:solidFill>
            </a:endParaRPr>
          </a:p>
        </p:txBody>
      </p:sp>
      <p:sp>
        <p:nvSpPr>
          <p:cNvPr id="23" name="右矢印 22"/>
          <p:cNvSpPr/>
          <p:nvPr/>
        </p:nvSpPr>
        <p:spPr>
          <a:xfrm>
            <a:off x="6671941" y="2353928"/>
            <a:ext cx="2160100" cy="225126"/>
          </a:xfrm>
          <a:prstGeom prst="rightArrow">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600" dirty="0">
              <a:solidFill>
                <a:schemeClr val="tx1"/>
              </a:solidFill>
            </a:endParaRPr>
          </a:p>
        </p:txBody>
      </p:sp>
      <p:sp>
        <p:nvSpPr>
          <p:cNvPr id="24" name="テキスト ボックス 23"/>
          <p:cNvSpPr txBox="1"/>
          <p:nvPr/>
        </p:nvSpPr>
        <p:spPr>
          <a:xfrm>
            <a:off x="6831868" y="2076929"/>
            <a:ext cx="1872208" cy="276999"/>
          </a:xfrm>
          <a:prstGeom prst="rect">
            <a:avLst/>
          </a:prstGeom>
          <a:noFill/>
        </p:spPr>
        <p:txBody>
          <a:bodyPr wrap="square" rtlCol="0">
            <a:spAutoFit/>
          </a:bodyPr>
          <a:lstStyle/>
          <a:p>
            <a:pPr algn="ctr"/>
            <a:r>
              <a:rPr lang="ja-JP" altLang="en-US" sz="1200" b="1" dirty="0">
                <a:solidFill>
                  <a:srgbClr val="C00000"/>
                </a:solidFill>
              </a:rPr>
              <a:t>先着順の販売</a:t>
            </a:r>
            <a:endParaRPr lang="en-US" altLang="ja-JP" sz="1200" b="1" dirty="0">
              <a:solidFill>
                <a:srgbClr val="C00000"/>
              </a:solidFill>
            </a:endParaRPr>
          </a:p>
        </p:txBody>
      </p:sp>
      <p:sp>
        <p:nvSpPr>
          <p:cNvPr id="25" name="テキスト ボックス 24"/>
          <p:cNvSpPr txBox="1"/>
          <p:nvPr/>
        </p:nvSpPr>
        <p:spPr>
          <a:xfrm>
            <a:off x="5023300" y="3592524"/>
            <a:ext cx="3672530" cy="707886"/>
          </a:xfrm>
          <a:prstGeom prst="rect">
            <a:avLst/>
          </a:prstGeom>
          <a:noFill/>
        </p:spPr>
        <p:txBody>
          <a:bodyPr wrap="square" rtlCol="0">
            <a:spAutoFit/>
          </a:bodyPr>
          <a:lstStyle/>
          <a:p>
            <a:r>
              <a:rPr lang="en-US" altLang="ja-JP" sz="1000" dirty="0">
                <a:solidFill>
                  <a:schemeClr val="tx1">
                    <a:lumMod val="75000"/>
                    <a:lumOff val="25000"/>
                  </a:schemeClr>
                </a:solidFill>
              </a:rPr>
              <a:t>※</a:t>
            </a:r>
            <a:r>
              <a:rPr lang="ja-JP" altLang="en-US" sz="1000" dirty="0">
                <a:solidFill>
                  <a:schemeClr val="tx1">
                    <a:lumMod val="75000"/>
                    <a:lumOff val="25000"/>
                  </a:schemeClr>
                </a:solidFill>
              </a:rPr>
              <a:t>上記期間内で先着の販売となります。</a:t>
            </a:r>
            <a:endParaRPr lang="en-US" altLang="ja-JP" sz="1000" dirty="0">
              <a:solidFill>
                <a:schemeClr val="tx1">
                  <a:lumMod val="75000"/>
                  <a:lumOff val="25000"/>
                </a:schemeClr>
              </a:solidFill>
            </a:endParaRPr>
          </a:p>
          <a:p>
            <a:r>
              <a:rPr kumimoji="1" lang="en-US" altLang="ja-JP" sz="1000" dirty="0">
                <a:solidFill>
                  <a:schemeClr val="tx1">
                    <a:lumMod val="75000"/>
                    <a:lumOff val="25000"/>
                  </a:schemeClr>
                </a:solidFill>
              </a:rPr>
              <a:t>※</a:t>
            </a:r>
            <a:r>
              <a:rPr kumimoji="1" lang="ja-JP" altLang="en-US" sz="1000" dirty="0">
                <a:solidFill>
                  <a:schemeClr val="tx1">
                    <a:lumMod val="75000"/>
                    <a:lumOff val="25000"/>
                  </a:schemeClr>
                </a:solidFill>
              </a:rPr>
              <a:t>エントリー時に予約型対応アカウント</a:t>
            </a:r>
            <a:r>
              <a:rPr kumimoji="1" lang="en-US" altLang="ja-JP" sz="1000" dirty="0">
                <a:solidFill>
                  <a:schemeClr val="tx1">
                    <a:lumMod val="75000"/>
                    <a:lumOff val="25000"/>
                  </a:schemeClr>
                </a:solidFill>
              </a:rPr>
              <a:t>ID</a:t>
            </a:r>
            <a:r>
              <a:rPr kumimoji="1" lang="ja-JP" altLang="en-US" sz="1000" dirty="0">
                <a:solidFill>
                  <a:schemeClr val="tx1">
                    <a:lumMod val="75000"/>
                    <a:lumOff val="25000"/>
                  </a:schemeClr>
                </a:solidFill>
              </a:rPr>
              <a:t>もご用意ください。</a:t>
            </a:r>
            <a:endParaRPr kumimoji="1" lang="en-US" altLang="ja-JP" sz="1000" dirty="0">
              <a:solidFill>
                <a:schemeClr val="tx1">
                  <a:lumMod val="75000"/>
                  <a:lumOff val="25000"/>
                </a:schemeClr>
              </a:solidFill>
            </a:endParaRPr>
          </a:p>
          <a:p>
            <a:r>
              <a:rPr lang="ja-JP" altLang="en-US" sz="1000" dirty="0">
                <a:solidFill>
                  <a:schemeClr val="tx1">
                    <a:lumMod val="75000"/>
                    <a:lumOff val="25000"/>
                  </a:schemeClr>
                </a:solidFill>
              </a:rPr>
              <a:t>　ご用意がない場合、掲載開始希望日に間に合わない可能性</a:t>
            </a:r>
            <a:endParaRPr lang="en-US" altLang="ja-JP" sz="1000" dirty="0">
              <a:solidFill>
                <a:schemeClr val="tx1">
                  <a:lumMod val="75000"/>
                  <a:lumOff val="25000"/>
                </a:schemeClr>
              </a:solidFill>
            </a:endParaRPr>
          </a:p>
          <a:p>
            <a:r>
              <a:rPr lang="ja-JP" altLang="en-US" sz="1000" dirty="0">
                <a:solidFill>
                  <a:schemeClr val="tx1">
                    <a:lumMod val="75000"/>
                    <a:lumOff val="25000"/>
                  </a:schemeClr>
                </a:solidFill>
              </a:rPr>
              <a:t>　もあります。</a:t>
            </a:r>
            <a:endParaRPr kumimoji="1" lang="en-US" altLang="ja-JP" sz="1000" dirty="0">
              <a:solidFill>
                <a:schemeClr val="tx1">
                  <a:lumMod val="75000"/>
                  <a:lumOff val="25000"/>
                </a:schemeClr>
              </a:solidFill>
            </a:endParaRPr>
          </a:p>
        </p:txBody>
      </p:sp>
      <p:sp>
        <p:nvSpPr>
          <p:cNvPr id="26" name="テキスト ボックス 25"/>
          <p:cNvSpPr txBox="1"/>
          <p:nvPr/>
        </p:nvSpPr>
        <p:spPr>
          <a:xfrm>
            <a:off x="119336" y="2697661"/>
            <a:ext cx="3699457" cy="276999"/>
          </a:xfrm>
          <a:prstGeom prst="rect">
            <a:avLst/>
          </a:prstGeom>
          <a:noFill/>
        </p:spPr>
        <p:txBody>
          <a:bodyPr wrap="square" rtlCol="0">
            <a:spAutoFit/>
          </a:bodyPr>
          <a:lstStyle/>
          <a:p>
            <a:pPr algn="ctr"/>
            <a:r>
              <a:rPr lang="ja-JP" altLang="en-US" sz="1200" b="1" dirty="0">
                <a:solidFill>
                  <a:schemeClr val="tx1">
                    <a:lumMod val="65000"/>
                    <a:lumOff val="35000"/>
                  </a:schemeClr>
                </a:solidFill>
              </a:rPr>
              <a:t>回答まで最低</a:t>
            </a:r>
            <a:r>
              <a:rPr lang="en-US" altLang="ja-JP" sz="1200" b="1" dirty="0">
                <a:solidFill>
                  <a:schemeClr val="tx1">
                    <a:lumMod val="65000"/>
                    <a:lumOff val="35000"/>
                  </a:schemeClr>
                </a:solidFill>
              </a:rPr>
              <a:t>5</a:t>
            </a:r>
            <a:r>
              <a:rPr lang="ja-JP" altLang="en-US" sz="1200" b="1" dirty="0">
                <a:solidFill>
                  <a:schemeClr val="tx1">
                    <a:lumMod val="65000"/>
                    <a:lumOff val="35000"/>
                  </a:schemeClr>
                </a:solidFill>
              </a:rPr>
              <a:t>営業日いただいております。</a:t>
            </a:r>
            <a:endParaRPr lang="en-US" altLang="ja-JP" sz="1200" b="1" dirty="0">
              <a:solidFill>
                <a:schemeClr val="tx1">
                  <a:lumMod val="65000"/>
                  <a:lumOff val="35000"/>
                </a:schemeClr>
              </a:solidFill>
            </a:endParaRPr>
          </a:p>
        </p:txBody>
      </p:sp>
    </p:spTree>
    <p:extLst>
      <p:ext uri="{BB962C8B-B14F-4D97-AF65-F5344CB8AC3E}">
        <p14:creationId xmlns:p14="http://schemas.microsoft.com/office/powerpoint/2010/main" val="2161599977"/>
      </p:ext>
    </p:extLst>
  </p:cSld>
  <p:clrMapOvr>
    <a:masterClrMapping/>
  </p:clrMapOvr>
</p:sld>
</file>

<file path=ppt/theme/theme1.xml><?xml version="1.0" encoding="utf-8"?>
<a:theme xmlns:a="http://schemas.openxmlformats.org/drawingml/2006/main" name="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2.xml><?xml version="1.0" encoding="utf-8"?>
<a:theme xmlns:a="http://schemas.openxmlformats.org/drawingml/2006/main" name="中表紙と裏表紙">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3.xml><?xml version="1.0" encoding="utf-8"?>
<a:theme xmlns:a="http://schemas.openxmlformats.org/drawingml/2006/main" name="コンテンツページ">
  <a:themeElements>
    <a:clrScheme name="MSC Color">
      <a:dk1>
        <a:srgbClr val="000000"/>
      </a:dk1>
      <a:lt1>
        <a:srgbClr val="FFFFFF"/>
      </a:lt1>
      <a:dk2>
        <a:srgbClr val="212121"/>
      </a:dk2>
      <a:lt2>
        <a:srgbClr val="CCCCCC"/>
      </a:lt2>
      <a:accent1>
        <a:srgbClr val="F5F5F5"/>
      </a:accent1>
      <a:accent2>
        <a:srgbClr val="999999"/>
      </a:accent2>
      <a:accent3>
        <a:srgbClr val="545454"/>
      </a:accent3>
      <a:accent4>
        <a:srgbClr val="F6B600"/>
      </a:accent4>
      <a:accent5>
        <a:srgbClr val="00569B"/>
      </a:accent5>
      <a:accent6>
        <a:srgbClr val="C9002C"/>
      </a:accent6>
      <a:hlink>
        <a:srgbClr val="1A72B0"/>
      </a:hlink>
      <a:folHlink>
        <a:srgbClr val="005F5F"/>
      </a:folHlink>
    </a:clrScheme>
    <a:fontScheme name="MSC fonts">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3"/>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kumimoji="1" smtClean="0"/>
        </a:defPPr>
      </a:lstStyle>
    </a:txDef>
  </a:objectDefaults>
  <a:extraClrSchemeLst/>
  <a:extLst>
    <a:ext uri="{05A4C25C-085E-4340-85A3-A5531E510DB2}">
      <thm15:themeFamily xmlns:thm15="http://schemas.microsoft.com/office/thememl/2012/main" name="プレゼンテーション18" id="{9B30A586-1A29-7B4A-91BD-BE8E61F22E7C}" vid="{6AFB665D-BE54-A544-807E-494758DA054B}"/>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【社外秘】mscテンプレート_2016</Template>
  <TotalTime>4825</TotalTime>
  <Words>2133</Words>
  <Application>Microsoft Office PowerPoint</Application>
  <PresentationFormat>ワイド画面</PresentationFormat>
  <Paragraphs>212</Paragraphs>
  <Slides>14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14</vt:i4>
      </vt:variant>
    </vt:vector>
  </HeadingPairs>
  <TitlesOfParts>
    <vt:vector size="22" baseType="lpstr">
      <vt:lpstr>ＭＳ Ｐゴシック</vt:lpstr>
      <vt:lpstr>Meiryo</vt:lpstr>
      <vt:lpstr>Meiryo</vt:lpstr>
      <vt:lpstr>Arial</vt:lpstr>
      <vt:lpstr>Calibri</vt:lpstr>
      <vt:lpstr>表紙</vt:lpstr>
      <vt:lpstr>中表紙と裏表紙</vt:lpstr>
      <vt:lpstr>コンテンツページ</vt:lpstr>
      <vt:lpstr>Yahoo!広告 ディスプレイ広告（予約型）セールスシート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加賀谷 有里</dc:creator>
  <cp:lastModifiedBy>松本 恵実</cp:lastModifiedBy>
  <cp:revision>280</cp:revision>
  <dcterms:created xsi:type="dcterms:W3CDTF">2020-02-26T07:28:11Z</dcterms:created>
  <dcterms:modified xsi:type="dcterms:W3CDTF">2022-09-15T06:56:18Z</dcterms:modified>
</cp:coreProperties>
</file>