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704" r:id="rId3"/>
  </p:sldMasterIdLst>
  <p:notesMasterIdLst>
    <p:notesMasterId r:id="rId17"/>
  </p:notesMasterIdLst>
  <p:sldIdLst>
    <p:sldId id="316" r:id="rId4"/>
    <p:sldId id="352" r:id="rId5"/>
    <p:sldId id="366" r:id="rId6"/>
    <p:sldId id="365" r:id="rId7"/>
    <p:sldId id="372" r:id="rId8"/>
    <p:sldId id="370" r:id="rId9"/>
    <p:sldId id="371" r:id="rId10"/>
    <p:sldId id="356" r:id="rId11"/>
    <p:sldId id="340" r:id="rId12"/>
    <p:sldId id="369" r:id="rId13"/>
    <p:sldId id="341" r:id="rId14"/>
    <p:sldId id="351" r:id="rId15"/>
    <p:sldId id="312"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8" userDrawn="1">
          <p15:clr>
            <a:srgbClr val="A4A3A4"/>
          </p15:clr>
        </p15:guide>
        <p15:guide id="3" orient="horz" pos="1344" userDrawn="1">
          <p15:clr>
            <a:srgbClr val="A4A3A4"/>
          </p15:clr>
        </p15:guide>
        <p15:guide id="4"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2F2F2"/>
    <a:srgbClr val="F9F9F9"/>
    <a:srgbClr val="FDFDFD"/>
    <a:srgbClr val="454958"/>
    <a:srgbClr val="AEB1BF"/>
    <a:srgbClr val="687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52" autoAdjust="0"/>
    <p:restoredTop sz="96327" autoAdjust="0"/>
  </p:normalViewPr>
  <p:slideViewPr>
    <p:cSldViewPr>
      <p:cViewPr varScale="1">
        <p:scale>
          <a:sx n="116" d="100"/>
          <a:sy n="116" d="100"/>
        </p:scale>
        <p:origin x="198" y="42"/>
      </p:cViewPr>
      <p:guideLst>
        <p:guide orient="horz" pos="2160"/>
        <p:guide pos="438"/>
        <p:guide orient="horz" pos="1344"/>
        <p:guide pos="211"/>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2022/4/7</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1行+1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753821"/>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1828261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527283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416301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08905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1行+1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13" name="角丸四角形 12">
            <a:extLst>
              <a:ext uri="{FF2B5EF4-FFF2-40B4-BE49-F238E27FC236}">
                <a16:creationId xmlns:a16="http://schemas.microsoft.com/office/drawing/2014/main" id="{62F15990-21F4-D246-B866-9EA6D3E08365}"/>
              </a:ext>
            </a:extLst>
          </p:cNvPr>
          <p:cNvSpPr/>
          <p:nvPr userDrawn="1"/>
        </p:nvSpPr>
        <p:spPr>
          <a:xfrm>
            <a:off x="946332" y="4437112"/>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14" name="テキスト プレースホルダー 4">
            <a:extLst>
              <a:ext uri="{FF2B5EF4-FFF2-40B4-BE49-F238E27FC236}">
                <a16:creationId xmlns:a16="http://schemas.microsoft.com/office/drawing/2014/main" id="{C0D63BB6-B2A2-1244-97E7-66C835949DAC}"/>
              </a:ext>
            </a:extLst>
          </p:cNvPr>
          <p:cNvSpPr>
            <a:spLocks noGrp="1"/>
          </p:cNvSpPr>
          <p:nvPr>
            <p:ph type="body" sz="quarter" idx="14" hasCustomPrompt="1"/>
          </p:nvPr>
        </p:nvSpPr>
        <p:spPr>
          <a:xfrm>
            <a:off x="1127448" y="4509120"/>
            <a:ext cx="2520280" cy="360040"/>
          </a:xfrm>
        </p:spPr>
        <p:txBody>
          <a:bodyPr lIns="0" rIns="0" anchor="t" anchorCtr="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4345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2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969845"/>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276872"/>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286366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_2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060848"/>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Tree>
    <p:extLst>
      <p:ext uri="{BB962C8B-B14F-4D97-AF65-F5344CB8AC3E}">
        <p14:creationId xmlns:p14="http://schemas.microsoft.com/office/powerpoint/2010/main" val="236311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_3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303596"/>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878765"/>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802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_3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077072"/>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772816"/>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6" name="角丸四角形 5">
            <a:extLst>
              <a:ext uri="{FF2B5EF4-FFF2-40B4-BE49-F238E27FC236}">
                <a16:creationId xmlns:a16="http://schemas.microsoft.com/office/drawing/2014/main" id="{5C3A3074-BA00-8D4D-8F11-91B03369DE3A}"/>
              </a:ext>
            </a:extLst>
          </p:cNvPr>
          <p:cNvSpPr/>
          <p:nvPr userDrawn="1"/>
        </p:nvSpPr>
        <p:spPr>
          <a:xfrm>
            <a:off x="946332" y="5339275"/>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7" name="テキスト プレースホルダー 4">
            <a:extLst>
              <a:ext uri="{FF2B5EF4-FFF2-40B4-BE49-F238E27FC236}">
                <a16:creationId xmlns:a16="http://schemas.microsoft.com/office/drawing/2014/main" id="{8D6EB350-A61F-774C-9F9D-145FC8530B33}"/>
              </a:ext>
            </a:extLst>
          </p:cNvPr>
          <p:cNvSpPr>
            <a:spLocks noGrp="1"/>
          </p:cNvSpPr>
          <p:nvPr>
            <p:ph type="body" sz="quarter" idx="13" hasCustomPrompt="1"/>
          </p:nvPr>
        </p:nvSpPr>
        <p:spPr>
          <a:xfrm>
            <a:off x="1127448" y="5411283"/>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93938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dirty="0" smtClean="0"/>
              <a:t>© 2022 Yahoo Japan Corporation All rights reserved.</a:t>
            </a:r>
            <a:endParaRPr lang="en" dirty="0"/>
          </a:p>
        </p:txBody>
      </p:sp>
    </p:spTree>
    <p:extLst>
      <p:ext uri="{BB962C8B-B14F-4D97-AF65-F5344CB8AC3E}">
        <p14:creationId xmlns:p14="http://schemas.microsoft.com/office/powerpoint/2010/main" val="659840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中表紙_汎用">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DE8276C-E42E-D94B-80A1-A9BB74EF7711}"/>
              </a:ext>
            </a:extLst>
          </p:cNvPr>
          <p:cNvSpPr>
            <a:spLocks noGrp="1"/>
          </p:cNvSpPr>
          <p:nvPr>
            <p:ph type="title" hasCustomPrompt="1"/>
          </p:nvPr>
        </p:nvSpPr>
        <p:spPr>
          <a:xfrm>
            <a:off x="695401" y="2277319"/>
            <a:ext cx="10585176" cy="815027"/>
          </a:xfrm>
        </p:spPr>
        <p:txBody>
          <a:bodyPr/>
          <a:lstStyle>
            <a:lvl1pPr>
              <a:defRPr spc="300"/>
            </a:lvl1pPr>
          </a:lstStyle>
          <a:p>
            <a:r>
              <a:rPr kumimoji="1" lang="ja-JP" altLang="en-US"/>
              <a:t>タイトル（</a:t>
            </a:r>
            <a:r>
              <a:rPr kumimoji="1" lang="en-US" altLang="ja-JP" dirty="0"/>
              <a:t>40px</a:t>
            </a:r>
            <a:r>
              <a:rPr kumimoji="1" lang="ja-JP" altLang="en-US"/>
              <a: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プレースホルダー 17"/>
          <p:cNvSpPr>
            <a:spLocks noGrp="1"/>
          </p:cNvSpPr>
          <p:nvPr>
            <p:ph type="body" sz="quarter" idx="13" hasCustomPrompt="1"/>
          </p:nvPr>
        </p:nvSpPr>
        <p:spPr>
          <a:xfrm>
            <a:off x="2023602" y="3327301"/>
            <a:ext cx="9256975" cy="1685875"/>
          </a:xfrm>
          <a:prstGeom prst="rect">
            <a:avLst/>
          </a:prstGeom>
        </p:spPr>
        <p:txBody>
          <a:bodyPr/>
          <a:lstStyle>
            <a:lvl1pPr marL="342900" indent="-342900">
              <a:buFontTx/>
              <a:buNone/>
              <a:defRPr sz="2000">
                <a:solidFill>
                  <a:schemeClr val="accent2"/>
                </a:solidFill>
              </a:defRPr>
            </a:lvl1pPr>
          </a:lstStyle>
          <a:p>
            <a:pPr lvl="0"/>
            <a:r>
              <a:rPr kumimoji="1" lang="ja-JP" altLang="en-US"/>
              <a:t>サブタイトル（</a:t>
            </a:r>
            <a:r>
              <a:rPr kumimoji="1" lang="en-US" altLang="ja-JP" dirty="0"/>
              <a:t>20pt</a:t>
            </a:r>
            <a:r>
              <a:rPr kumimoji="1" lang="ja-JP" altLang="en-US"/>
              <a:t>）</a:t>
            </a:r>
            <a:endParaRPr kumimoji="1" lang="ja-JP" altLang="en-US" dirty="0"/>
          </a:p>
        </p:txBody>
      </p:sp>
      <p:sp>
        <p:nvSpPr>
          <p:cNvPr id="5" name="フッター プレースホルダー 4">
            <a:extLst>
              <a:ext uri="{FF2B5EF4-FFF2-40B4-BE49-F238E27FC236}">
                <a16:creationId xmlns:a16="http://schemas.microsoft.com/office/drawing/2014/main" id="{DBAD78F7-E805-1F44-B787-F2F911307417}"/>
              </a:ext>
            </a:extLst>
          </p:cNvPr>
          <p:cNvSpPr>
            <a:spLocks noGrp="1"/>
          </p:cNvSpPr>
          <p:nvPr>
            <p:ph type="ftr" sz="quarter" idx="14"/>
          </p:nvPr>
        </p:nvSpPr>
        <p:spPr/>
        <p:txBody>
          <a:bodyPr/>
          <a:lstStyle/>
          <a:p>
            <a:pPr>
              <a:defRPr/>
            </a:pPr>
            <a:r>
              <a:rPr lang="en" dirty="0" smtClean="0"/>
              <a:t>© 2022 Yahoo Japan Corporation All rights reserved.</a:t>
            </a:r>
            <a:endParaRPr lang="en" dirty="0"/>
          </a:p>
        </p:txBody>
      </p:sp>
    </p:spTree>
    <p:extLst>
      <p:ext uri="{BB962C8B-B14F-4D97-AF65-F5344CB8AC3E}">
        <p14:creationId xmlns:p14="http://schemas.microsoft.com/office/powerpoint/2010/main" val="989140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a:t>
            </a:r>
            <a:r>
              <a:rPr lang="en" altLang="ja-JP" sz="800" dirty="0" smtClean="0">
                <a:solidFill>
                  <a:schemeClr val="accent2"/>
                </a:solidFill>
              </a:rPr>
              <a:t>2022 </a:t>
            </a:r>
            <a:r>
              <a:rPr lang="en" altLang="ja-JP" sz="800" dirty="0">
                <a:solidFill>
                  <a:schemeClr val="accent2"/>
                </a:solidFill>
              </a:rPr>
              <a:t>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47228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限定</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13012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 name="テキスト プレースホルダー 9">
            <a:extLst>
              <a:ext uri="{FF2B5EF4-FFF2-40B4-BE49-F238E27FC236}">
                <a16:creationId xmlns:a16="http://schemas.microsoft.com/office/drawing/2014/main" id="{8908BA44-6EE6-F34B-8D99-A172A29498C2}"/>
              </a:ext>
            </a:extLst>
          </p:cNvPr>
          <p:cNvSpPr>
            <a:spLocks noGrp="1"/>
          </p:cNvSpPr>
          <p:nvPr>
            <p:ph type="body" idx="1"/>
          </p:nvPr>
        </p:nvSpPr>
        <p:spPr>
          <a:xfrm>
            <a:off x="838200" y="2761729"/>
            <a:ext cx="10515600" cy="268349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6" name="正方形/長方形 15">
            <a:extLst>
              <a:ext uri="{FF2B5EF4-FFF2-40B4-BE49-F238E27FC236}">
                <a16:creationId xmlns:a16="http://schemas.microsoft.com/office/drawing/2014/main" id="{1A0EF031-3343-224C-8E41-5D0CECCE7BD6}"/>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9795B6C2-3926-E349-8345-F50B05F897C8}"/>
              </a:ext>
            </a:extLst>
          </p:cNvPr>
          <p:cNvPicPr>
            <a:picLocks noChangeAspect="1"/>
          </p:cNvPicPr>
          <p:nvPr userDrawn="1"/>
        </p:nvPicPr>
        <p:blipFill>
          <a:blip r:embed="rId8"/>
          <a:stretch>
            <a:fillRect/>
          </a:stretch>
        </p:blipFill>
        <p:spPr>
          <a:xfrm>
            <a:off x="479375" y="332656"/>
            <a:ext cx="2959983" cy="583659"/>
          </a:xfrm>
          <a:prstGeom prst="rect">
            <a:avLst/>
          </a:prstGeom>
        </p:spPr>
      </p:pic>
      <p:sp>
        <p:nvSpPr>
          <p:cNvPr id="9" name="テキスト ボックス 8">
            <a:extLst>
              <a:ext uri="{FF2B5EF4-FFF2-40B4-BE49-F238E27FC236}">
                <a16:creationId xmlns:a16="http://schemas.microsoft.com/office/drawing/2014/main" id="{35A84D97-CD1F-C447-B3C9-83F7F0EE70A1}"/>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a:t>
            </a:r>
            <a:r>
              <a:rPr lang="en" altLang="ja-JP" sz="800" dirty="0" smtClean="0">
                <a:solidFill>
                  <a:schemeClr val="accent2"/>
                </a:solidFill>
              </a:rPr>
              <a:t>2022 </a:t>
            </a:r>
            <a:r>
              <a:rPr lang="en" altLang="ja-JP" sz="800" dirty="0">
                <a:solidFill>
                  <a:schemeClr val="accent2"/>
                </a:solidFill>
              </a:rPr>
              <a:t>Yahoo Japan Corporation All rights reserved.</a:t>
            </a:r>
          </a:p>
          <a:p>
            <a:pPr algn="r"/>
            <a:endParaRPr kumimoji="1" lang="ja-JP" altLang="en-US" sz="80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726" r:id="rId1"/>
    <p:sldLayoutId id="2147483670" r:id="rId2"/>
    <p:sldLayoutId id="2147483659" r:id="rId3"/>
    <p:sldLayoutId id="2147483725" r:id="rId4"/>
    <p:sldLayoutId id="2147483727" r:id="rId5"/>
    <p:sldLayoutId id="2147483728" r:id="rId6"/>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限定</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69C30EB7-67D9-7547-9893-EBF0BF0607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7" name="フッター プレースホルダ 9">
            <a:extLst>
              <a:ext uri="{FF2B5EF4-FFF2-40B4-BE49-F238E27FC236}">
                <a16:creationId xmlns:a16="http://schemas.microsoft.com/office/drawing/2014/main" id="{692416AB-33E6-7642-9E44-F8B7E065D37D}"/>
              </a:ext>
            </a:extLst>
          </p:cNvPr>
          <p:cNvSpPr>
            <a:spLocks noGrp="1"/>
          </p:cNvSpPr>
          <p:nvPr>
            <p:ph type="ftr" sz="quarter" idx="3"/>
          </p:nvPr>
        </p:nvSpPr>
        <p:spPr>
          <a:xfrm>
            <a:off x="8976320" y="6453336"/>
            <a:ext cx="3023328" cy="349423"/>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lang="en-US" altLang="ja-JP" sz="800" b="0" i="0" baseline="0" smtClean="0">
                <a:solidFill>
                  <a:schemeClr val="accent2"/>
                </a:solidFill>
                <a:effectLst/>
              </a:defRPr>
            </a:lvl1pPr>
          </a:lstStyle>
          <a:p>
            <a:pPr>
              <a:defRPr/>
            </a:pPr>
            <a:r>
              <a:rPr lang="en" dirty="0" smtClean="0"/>
              <a:t>© 2022 Yahoo Japan Corporation All rights reserved.</a:t>
            </a:r>
            <a:endParaRPr lang="en" dirty="0"/>
          </a:p>
        </p:txBody>
      </p:sp>
      <p:sp>
        <p:nvSpPr>
          <p:cNvPr id="9" name="正方形/長方形 8">
            <a:extLst>
              <a:ext uri="{FF2B5EF4-FFF2-40B4-BE49-F238E27FC236}">
                <a16:creationId xmlns:a16="http://schemas.microsoft.com/office/drawing/2014/main" id="{3C0C4A7B-DFAD-E24E-9637-6477EB71D44F}"/>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2827675005"/>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701" r:id="rId3"/>
  </p:sldLayoutIdLst>
  <p:hf hdr="0" dt="0"/>
  <p:txStyles>
    <p:titleStyle>
      <a:lvl1pPr algn="l" defTabSz="914423" rtl="0" eaLnBrk="1" latinLnBrk="0" hangingPunct="1">
        <a:spcBef>
          <a:spcPct val="0"/>
        </a:spcBef>
        <a:buNone/>
        <a:defRPr kumimoji="1" sz="40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accent2"/>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限定</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a:t>
            </a:r>
            <a:r>
              <a:rPr lang="en" altLang="ja-JP" sz="800" dirty="0" smtClean="0">
                <a:solidFill>
                  <a:schemeClr val="accent2"/>
                </a:solidFill>
              </a:rPr>
              <a:t>2022 </a:t>
            </a:r>
            <a:r>
              <a:rPr lang="en" altLang="ja-JP" sz="800" dirty="0">
                <a:solidFill>
                  <a:schemeClr val="accent2"/>
                </a:solidFill>
              </a:rPr>
              <a:t>Yahoo Japan Corporation All rights reserved.</a:t>
            </a:r>
          </a:p>
          <a:p>
            <a:pPr algn="l"/>
            <a:endParaRPr kumimoji="1" lang="ja-JP" altLang="en-US" sz="800" dirty="0">
              <a:solidFill>
                <a:schemeClr val="accent2"/>
              </a:solidFill>
            </a:endParaRPr>
          </a:p>
        </p:txBody>
      </p:sp>
    </p:spTree>
    <p:extLst>
      <p:ext uri="{BB962C8B-B14F-4D97-AF65-F5344CB8AC3E}">
        <p14:creationId xmlns:p14="http://schemas.microsoft.com/office/powerpoint/2010/main" val="2323901215"/>
      </p:ext>
    </p:extLst>
  </p:cSld>
  <p:clrMap bg1="lt1" tx1="dk1" bg2="lt2" tx2="dk2" accent1="accent1" accent2="accent2" accent3="accent3" accent4="accent4" accent5="accent5" accent6="accent6" hlink="hlink" folHlink="folHlink"/>
  <p:sldLayoutIdLst>
    <p:sldLayoutId id="2147483719" r:id="rId1"/>
    <p:sldLayoutId id="2147483724" r:id="rId2"/>
    <p:sldLayoutId id="2147483720"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s.yimg.jp/dl/displayads-guarantee/displayads-guarantee_salessheet_Specialfeatur_2022H1.zip"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9B37690E-E7E3-C347-870E-7CC8439B28E6}"/>
              </a:ext>
            </a:extLst>
          </p:cNvPr>
          <p:cNvSpPr>
            <a:spLocks noGrp="1"/>
          </p:cNvSpPr>
          <p:nvPr>
            <p:ph type="ctrTitle"/>
          </p:nvPr>
        </p:nvSpPr>
        <p:spPr/>
        <p:txBody>
          <a:bodyPr/>
          <a:lstStyle/>
          <a:p>
            <a: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4000" dirty="0">
                <a:latin typeface="メイリオ" panose="020B0604030504040204" pitchFamily="50" charset="-128"/>
                <a:ea typeface="メイリオ" panose="020B0604030504040204" pitchFamily="50" charset="-128"/>
                <a:cs typeface="メイリオ" panose="020B0604030504040204" pitchFamily="50" charset="-128"/>
              </a:rPr>
              <a:t>広告</a:t>
            </a:r>
            <a: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a:t>
            </a:r>
            <a:r>
              <a:rPr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セールスシート</a:t>
            </a:r>
            <a:endParaRPr lang="ja-JP" altLang="en-US" sz="4400" dirty="0"/>
          </a:p>
        </p:txBody>
      </p:sp>
      <p:pic>
        <p:nvPicPr>
          <p:cNvPr id="8" name="図 7"/>
          <p:cNvPicPr>
            <a:picLocks noChangeAspect="1"/>
          </p:cNvPicPr>
          <p:nvPr/>
        </p:nvPicPr>
        <p:blipFill>
          <a:blip r:embed="rId2"/>
          <a:stretch>
            <a:fillRect/>
          </a:stretch>
        </p:blipFill>
        <p:spPr>
          <a:xfrm>
            <a:off x="631343" y="3789040"/>
            <a:ext cx="3304417" cy="408467"/>
          </a:xfrm>
          <a:prstGeom prst="rect">
            <a:avLst/>
          </a:prstGeom>
        </p:spPr>
      </p:pic>
      <p:sp>
        <p:nvSpPr>
          <p:cNvPr id="11"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736589" y="3902636"/>
            <a:ext cx="3303240" cy="360040"/>
          </a:xfrm>
          <a:prstGeom prst="rect">
            <a:avLst/>
          </a:prstGeom>
        </p:spPr>
        <p:txBody>
          <a:bodyPr vert="horz" lIns="0" tIns="45720" rIns="0" bIns="45720" rtlCol="0">
            <a:normAutofit fontScale="77500" lnSpcReduction="2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GYAO</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タイアップ（</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9</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ABB9CC9C-09B1-BB47-BD44-20EA92154E94}"/>
              </a:ext>
            </a:extLst>
          </p:cNvPr>
          <p:cNvSpPr txBox="1"/>
          <p:nvPr/>
        </p:nvSpPr>
        <p:spPr>
          <a:xfrm>
            <a:off x="9912424" y="5741623"/>
            <a:ext cx="2049172" cy="584775"/>
          </a:xfrm>
          <a:prstGeom prst="rect">
            <a:avLst/>
          </a:prstGeom>
          <a:noFill/>
        </p:spPr>
        <p:txBody>
          <a:bodyPr wrap="square" rtlCol="0">
            <a:spAutoFit/>
          </a:bodyPr>
          <a:lstStyle/>
          <a:p>
            <a:pPr algn="r"/>
            <a:r>
              <a:rPr kumimoji="1" lang="ja-JP" altLang="en-US" sz="1600" dirty="0"/>
              <a:t>ヤフー株式</a:t>
            </a:r>
            <a:r>
              <a:rPr kumimoji="1" lang="ja-JP" altLang="en-US" sz="1600" dirty="0" smtClean="0"/>
              <a:t>会社</a:t>
            </a:r>
            <a:endParaRPr kumimoji="1" lang="en-US" altLang="ja-JP" sz="1600" dirty="0" smtClean="0"/>
          </a:p>
          <a:p>
            <a:pPr algn="r"/>
            <a:r>
              <a:rPr lang="en-US" altLang="ja-JP" sz="1600" dirty="0" smtClean="0">
                <a:cs typeface="メイリオ" pitchFamily="50" charset="-128"/>
              </a:rPr>
              <a:t>2022</a:t>
            </a:r>
            <a:r>
              <a:rPr lang="ja-JP" altLang="en-US" sz="1600" dirty="0" smtClean="0">
                <a:cs typeface="メイリオ" pitchFamily="50" charset="-128"/>
              </a:rPr>
              <a:t>年</a:t>
            </a:r>
            <a:r>
              <a:rPr lang="en-US" altLang="ja-JP" sz="1600" dirty="0" smtClean="0">
                <a:cs typeface="メイリオ" pitchFamily="50" charset="-128"/>
              </a:rPr>
              <a:t>2</a:t>
            </a:r>
            <a:r>
              <a:rPr lang="ja-JP" altLang="en-US" sz="1600" dirty="0" smtClean="0">
                <a:cs typeface="メイリオ" pitchFamily="50" charset="-128"/>
              </a:rPr>
              <a:t>月</a:t>
            </a:r>
            <a:r>
              <a:rPr lang="en-US" altLang="ja-JP" sz="1600" dirty="0" smtClean="0">
                <a:cs typeface="メイリオ" pitchFamily="50" charset="-128"/>
              </a:rPr>
              <a:t>2</a:t>
            </a:r>
            <a:r>
              <a:rPr lang="ja-JP" altLang="en-US" sz="1600" dirty="0" smtClean="0">
                <a:cs typeface="メイリオ" pitchFamily="50" charset="-128"/>
              </a:rPr>
              <a:t>日</a:t>
            </a:r>
            <a:endParaRPr lang="ja-JP" altLang="en-US" sz="1600" dirty="0">
              <a:cs typeface="メイリオ" pitchFamily="50" charset="-128"/>
            </a:endParaRPr>
          </a:p>
        </p:txBody>
      </p:sp>
    </p:spTree>
    <p:extLst>
      <p:ext uri="{BB962C8B-B14F-4D97-AF65-F5344CB8AC3E}">
        <p14:creationId xmlns:p14="http://schemas.microsoft.com/office/powerpoint/2010/main" val="1752774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smtClean="0"/>
              <a:t>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6" name="Text Box 1031"/>
          <p:cNvSpPr txBox="1">
            <a:spLocks noChangeArrowheads="1"/>
          </p:cNvSpPr>
          <p:nvPr/>
        </p:nvSpPr>
        <p:spPr bwMode="auto">
          <a:xfrm>
            <a:off x="479376" y="946186"/>
            <a:ext cx="11305256"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en-US" altLang="ja-JP" sz="1200" dirty="0">
              <a:solidFill>
                <a:schemeClr val="tx1">
                  <a:lumMod val="65000"/>
                  <a:lumOff val="35000"/>
                </a:schemeClr>
              </a:solidFill>
            </a:endParaRPr>
          </a:p>
          <a:p>
            <a:pPr lvl="0">
              <a:spcBef>
                <a:spcPct val="0"/>
              </a:spcBef>
              <a:defRPr/>
            </a:pPr>
            <a:r>
              <a:rPr lang="ja-JP" altLang="en-US" sz="1400" dirty="0" smtClean="0">
                <a:solidFill>
                  <a:schemeClr val="tx1">
                    <a:lumMod val="65000"/>
                    <a:lumOff val="35000"/>
                  </a:schemeClr>
                </a:solidFill>
              </a:rPr>
              <a:t>■ご入稿いただ</a:t>
            </a:r>
            <a:r>
              <a:rPr lang="ja-JP" altLang="en-US" sz="1400" dirty="0">
                <a:solidFill>
                  <a:schemeClr val="tx1">
                    <a:lumMod val="65000"/>
                    <a:lumOff val="35000"/>
                  </a:schemeClr>
                </a:solidFill>
              </a:rPr>
              <a:t>く</a:t>
            </a:r>
            <a:r>
              <a:rPr lang="ja-JP" altLang="en-US" sz="1400" dirty="0" smtClean="0">
                <a:solidFill>
                  <a:schemeClr val="tx1">
                    <a:lumMod val="65000"/>
                    <a:lumOff val="35000"/>
                  </a:schemeClr>
                </a:solidFill>
              </a:rPr>
              <a:t>映像につい</a:t>
            </a:r>
            <a:r>
              <a:rPr lang="ja-JP" altLang="en-US" sz="1400" dirty="0">
                <a:solidFill>
                  <a:schemeClr val="tx1">
                    <a:lumMod val="65000"/>
                    <a:lumOff val="35000"/>
                  </a:schemeClr>
                </a:solidFill>
              </a:rPr>
              <a:t>て</a:t>
            </a:r>
            <a:endParaRPr lang="en-US" altLang="ja-JP" sz="1400" dirty="0">
              <a:solidFill>
                <a:schemeClr val="tx1">
                  <a:lumMod val="65000"/>
                  <a:lumOff val="35000"/>
                </a:schemeClr>
              </a:solidFill>
            </a:endParaRPr>
          </a:p>
          <a:p>
            <a:r>
              <a:rPr lang="ja-JP" altLang="en-US" sz="1200" dirty="0" smtClean="0">
                <a:solidFill>
                  <a:schemeClr val="tx1">
                    <a:lumMod val="65000"/>
                    <a:lumOff val="35000"/>
                  </a:schemeClr>
                </a:solidFill>
              </a:rPr>
              <a:t>・権利処理された映像に限ります。映像内容によっては配信不可とさせていただく場合もあります。</a:t>
            </a:r>
            <a:endParaRPr lang="en-US" altLang="ja-JP" sz="1200" dirty="0" smtClean="0">
              <a:solidFill>
                <a:schemeClr val="tx1">
                  <a:lumMod val="65000"/>
                  <a:lumOff val="35000"/>
                </a:schemeClr>
              </a:solidFill>
            </a:endParaRPr>
          </a:p>
          <a:p>
            <a:r>
              <a:rPr lang="ja-JP" altLang="en-US" sz="1200" dirty="0" smtClean="0">
                <a:solidFill>
                  <a:schemeClr val="tx1">
                    <a:lumMod val="65000"/>
                    <a:lumOff val="35000"/>
                  </a:schemeClr>
                </a:solidFill>
              </a:rPr>
              <a:t>・広告素材とは入稿方法が異なります。入稿規定及び入稿方法は弊社営業までご確認ください。</a:t>
            </a:r>
            <a:endParaRPr lang="en-US" altLang="ja-JP" sz="1200" dirty="0" smtClean="0">
              <a:solidFill>
                <a:schemeClr val="tx1">
                  <a:lumMod val="65000"/>
                  <a:lumOff val="35000"/>
                </a:schemeClr>
              </a:solidFill>
            </a:endParaRPr>
          </a:p>
          <a:p>
            <a:r>
              <a:rPr lang="ja-JP" altLang="en-US" sz="1200" dirty="0" smtClean="0">
                <a:solidFill>
                  <a:schemeClr val="tx1">
                    <a:lumMod val="65000"/>
                    <a:lumOff val="35000"/>
                  </a:schemeClr>
                </a:solidFill>
              </a:rPr>
              <a:t>・本数、尺に制限はありませんが、本数が多い場合や長尺映像の場合は事前にご相談ください。</a:t>
            </a:r>
            <a:endParaRPr lang="en-US" altLang="ja-JP" sz="1200" dirty="0" smtClean="0">
              <a:solidFill>
                <a:schemeClr val="tx1">
                  <a:lumMod val="65000"/>
                  <a:lumOff val="35000"/>
                </a:schemeClr>
              </a:solidFill>
            </a:endParaRPr>
          </a:p>
          <a:p>
            <a:r>
              <a:rPr lang="ja-JP" altLang="en-US" sz="1200" dirty="0" smtClean="0">
                <a:solidFill>
                  <a:schemeClr val="tx1">
                    <a:lumMod val="65000"/>
                    <a:lumOff val="35000"/>
                  </a:schemeClr>
                </a:solidFill>
              </a:rPr>
              <a:t>・広告契約期間終了後は、映像配信も終了いたします。</a:t>
            </a:r>
            <a:endParaRPr lang="en-US" altLang="ja-JP" sz="1200" dirty="0" smtClean="0">
              <a:solidFill>
                <a:schemeClr val="tx1">
                  <a:lumMod val="65000"/>
                  <a:lumOff val="35000"/>
                </a:schemeClr>
              </a:solidFill>
            </a:endParaRPr>
          </a:p>
          <a:p>
            <a:endParaRPr lang="en-US" altLang="ja-JP" sz="1200" dirty="0" smtClean="0">
              <a:solidFill>
                <a:schemeClr val="tx1">
                  <a:lumMod val="65000"/>
                  <a:lumOff val="35000"/>
                </a:schemeClr>
              </a:solidFill>
            </a:endParaRPr>
          </a:p>
          <a:p>
            <a:endParaRPr lang="en-US" altLang="ja-JP" sz="1200" dirty="0" smtClean="0">
              <a:solidFill>
                <a:schemeClr val="tx1">
                  <a:lumMod val="65000"/>
                  <a:lumOff val="35000"/>
                </a:schemeClr>
              </a:solidFill>
            </a:endParaRPr>
          </a:p>
        </p:txBody>
      </p:sp>
    </p:spTree>
    <p:extLst>
      <p:ext uri="{BB962C8B-B14F-4D97-AF65-F5344CB8AC3E}">
        <p14:creationId xmlns:p14="http://schemas.microsoft.com/office/powerpoint/2010/main" val="1840087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免責事項</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8" name="Rectangle 46"/>
          <p:cNvSpPr>
            <a:spLocks noChangeArrowheads="1"/>
          </p:cNvSpPr>
          <p:nvPr/>
        </p:nvSpPr>
        <p:spPr bwMode="auto">
          <a:xfrm>
            <a:off x="387048" y="1237445"/>
            <a:ext cx="11469592"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smtClean="0">
                <a:solidFill>
                  <a:schemeClr val="tx1">
                    <a:lumMod val="65000"/>
                    <a:lumOff val="35000"/>
                  </a:schemeClr>
                </a:solidFill>
                <a:latin typeface="+mn-ea"/>
                <a:ea typeface="+mn-ea"/>
              </a:rPr>
              <a:t>・申込者・広告主様の</a:t>
            </a:r>
            <a:r>
              <a:rPr lang="ja-JP" altLang="en-US" sz="1200" dirty="0">
                <a:solidFill>
                  <a:schemeClr val="tx1">
                    <a:lumMod val="65000"/>
                    <a:lumOff val="35000"/>
                  </a:schemeClr>
                </a:solidFill>
                <a:latin typeface="+mn-ea"/>
                <a:ea typeface="+mn-ea"/>
              </a:rPr>
              <a:t>故意または過失によって、ヤフー</a:t>
            </a:r>
            <a:r>
              <a:rPr lang="ja-JP" altLang="en-US" sz="1200" dirty="0" smtClean="0">
                <a:solidFill>
                  <a:schemeClr val="tx1">
                    <a:lumMod val="65000"/>
                    <a:lumOff val="35000"/>
                  </a:schemeClr>
                </a:solidFill>
                <a:latin typeface="+mn-ea"/>
                <a:ea typeface="+mn-ea"/>
              </a:rPr>
              <a:t>と申込者間</a:t>
            </a:r>
            <a:r>
              <a:rPr lang="ja-JP" altLang="en-US" sz="1200" dirty="0">
                <a:solidFill>
                  <a:schemeClr val="tx1">
                    <a:lumMod val="65000"/>
                    <a:lumOff val="35000"/>
                  </a:schemeClr>
                </a:solidFill>
                <a:latin typeface="+mn-ea"/>
                <a:ea typeface="+mn-ea"/>
              </a:rPr>
              <a:t>の広告掲載契約に定める掲載開始日までに企画ページの掲載を開始できなかった場合、ヤフー</a:t>
            </a:r>
            <a:r>
              <a:rPr lang="ja-JP" altLang="en-US" sz="1200" dirty="0" smtClean="0">
                <a:solidFill>
                  <a:schemeClr val="tx1">
                    <a:lumMod val="65000"/>
                    <a:lumOff val="35000"/>
                  </a:schemeClr>
                </a:solidFill>
                <a:latin typeface="+mn-ea"/>
                <a:ea typeface="+mn-ea"/>
              </a:rPr>
              <a:t>は</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広告</a:t>
            </a:r>
            <a:r>
              <a:rPr lang="ja-JP" altLang="en-US" sz="1200" dirty="0">
                <a:solidFill>
                  <a:schemeClr val="tx1">
                    <a:lumMod val="65000"/>
                    <a:lumOff val="35000"/>
                  </a:schemeClr>
                </a:solidFill>
                <a:latin typeface="+mn-ea"/>
                <a:ea typeface="+mn-ea"/>
              </a:rPr>
              <a:t>掲載契約に基づく企画ページの掲載を履行する義務を免れるものとします。また、その場合、当該企画ページの掲載を行うことができなかった期間の</a:t>
            </a:r>
            <a:r>
              <a:rPr lang="ja-JP" altLang="en-US" sz="1200" dirty="0" smtClean="0">
                <a:solidFill>
                  <a:schemeClr val="tx1">
                    <a:lumMod val="65000"/>
                    <a:lumOff val="35000"/>
                  </a:schemeClr>
                </a:solidFill>
                <a:latin typeface="+mn-ea"/>
                <a:ea typeface="+mn-ea"/>
              </a:rPr>
              <a:t>広告料金</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広告掲載費、制作費その他広告掲載契約に</a:t>
            </a:r>
            <a:r>
              <a:rPr lang="ja-JP" altLang="en-US" sz="1200" dirty="0" smtClean="0">
                <a:solidFill>
                  <a:schemeClr val="tx1">
                    <a:lumMod val="65000"/>
                    <a:lumOff val="35000"/>
                  </a:schemeClr>
                </a:solidFill>
                <a:latin typeface="+mn-ea"/>
                <a:ea typeface="+mn-ea"/>
              </a:rPr>
              <a:t>基づき申込者</a:t>
            </a:r>
            <a:r>
              <a:rPr lang="ja-JP" altLang="en-US" sz="1200" dirty="0">
                <a:solidFill>
                  <a:schemeClr val="tx1">
                    <a:lumMod val="65000"/>
                    <a:lumOff val="35000"/>
                  </a:schemeClr>
                </a:solidFill>
                <a:latin typeface="+mn-ea"/>
                <a:ea typeface="+mn-ea"/>
              </a:rPr>
              <a:t>およびヤフー間で事前に合意した金額をいいます）は何ら減免されません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a:t>
            </a:r>
            <a:r>
              <a:rPr lang="ja-JP" altLang="en-US" sz="1200" dirty="0" smtClean="0">
                <a:solidFill>
                  <a:schemeClr val="tx1">
                    <a:lumMod val="65000"/>
                    <a:lumOff val="35000"/>
                  </a:schemeClr>
                </a:solidFill>
                <a:latin typeface="+mn-ea"/>
                <a:ea typeface="+mn-ea"/>
              </a:rPr>
              <a:t>一切</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責任を負いません。</a:t>
            </a:r>
            <a:endParaRPr lang="ja-JP" altLang="en-US"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ヤフーの</a:t>
            </a:r>
            <a:r>
              <a:rPr lang="ja-JP" altLang="en-US" sz="1200" dirty="0">
                <a:solidFill>
                  <a:schemeClr val="tx1">
                    <a:lumMod val="65000"/>
                    <a:lumOff val="35000"/>
                  </a:schemeClr>
                </a:solidFill>
                <a:latin typeface="+mn-ea"/>
                <a:ea typeface="+mn-ea"/>
              </a:rPr>
              <a:t>責に帰すべき事由以外の原因により</a:t>
            </a:r>
            <a:r>
              <a:rPr lang="ja-JP" altLang="en-US" sz="1200" dirty="0" smtClean="0">
                <a:solidFill>
                  <a:schemeClr val="tx1">
                    <a:lumMod val="65000"/>
                    <a:lumOff val="35000"/>
                  </a:schemeClr>
                </a:solidFill>
                <a:latin typeface="+mn-ea"/>
                <a:ea typeface="+mn-ea"/>
              </a:rPr>
              <a:t>、企画ページの全部また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を掲載できなかった場合、ヤフーは</a:t>
            </a:r>
            <a:r>
              <a:rPr lang="ja-JP" altLang="en-US" sz="1200" dirty="0">
                <a:solidFill>
                  <a:schemeClr val="tx1">
                    <a:lumMod val="65000"/>
                    <a:lumOff val="35000"/>
                  </a:schemeClr>
                </a:solidFill>
                <a:latin typeface="+mn-ea"/>
                <a:ea typeface="+mn-ea"/>
              </a:rPr>
              <a:t>その責を問われないものとし</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a:t>
            </a:r>
            <a:r>
              <a:rPr lang="ja-JP" altLang="en-US" sz="1200" dirty="0" smtClean="0">
                <a:solidFill>
                  <a:schemeClr val="tx1">
                    <a:lumMod val="65000"/>
                    <a:lumOff val="35000"/>
                  </a:schemeClr>
                </a:solidFill>
                <a:latin typeface="+mn-ea"/>
                <a:ea typeface="+mn-ea"/>
              </a:rPr>
              <a:t>ありません。</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ページの</a:t>
            </a:r>
            <a:r>
              <a:rPr lang="ja-JP" altLang="en-US" sz="1200" dirty="0">
                <a:solidFill>
                  <a:schemeClr val="tx1">
                    <a:lumMod val="65000"/>
                    <a:lumOff val="35000"/>
                  </a:schemeClr>
                </a:solidFill>
                <a:latin typeface="+mn-ea"/>
                <a:ea typeface="+mn-ea"/>
              </a:rPr>
              <a:t>掲載を</a:t>
            </a:r>
            <a:r>
              <a:rPr lang="ja-JP" altLang="en-US" sz="1200" dirty="0" smtClean="0">
                <a:solidFill>
                  <a:schemeClr val="tx1">
                    <a:lumMod val="65000"/>
                    <a:lumOff val="35000"/>
                  </a:schemeClr>
                </a:solidFill>
                <a:latin typeface="+mn-ea"/>
                <a:ea typeface="+mn-ea"/>
              </a:rPr>
              <a:t>停止</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する</a:t>
            </a:r>
            <a:r>
              <a:rPr lang="ja-JP" altLang="en-US" sz="1200" dirty="0">
                <a:solidFill>
                  <a:schemeClr val="tx1">
                    <a:lumMod val="65000"/>
                    <a:lumOff val="35000"/>
                  </a:schemeClr>
                </a:solidFill>
                <a:latin typeface="+mn-ea"/>
                <a:ea typeface="+mn-ea"/>
              </a:rPr>
              <a:t>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a:t>
            </a:r>
            <a:r>
              <a:rPr lang="ja-JP" altLang="en-US" sz="1200" dirty="0" smtClean="0">
                <a:solidFill>
                  <a:schemeClr val="tx1">
                    <a:lumMod val="65000"/>
                    <a:lumOff val="35000"/>
                  </a:schemeClr>
                </a:solidFill>
                <a:latin typeface="+mn-ea"/>
                <a:ea typeface="+mn-ea"/>
              </a:rPr>
              <a:t>は企画ページの不掲載</a:t>
            </a:r>
            <a:r>
              <a:rPr lang="ja-JP" altLang="en-US" sz="1200" dirty="0">
                <a:solidFill>
                  <a:schemeClr val="tx1">
                    <a:lumMod val="65000"/>
                    <a:lumOff val="35000"/>
                  </a:schemeClr>
                </a:solidFill>
                <a:latin typeface="+mn-ea"/>
                <a:ea typeface="+mn-ea"/>
              </a:rPr>
              <a:t>の責を負わないものとします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・以下</a:t>
            </a:r>
            <a:r>
              <a:rPr lang="ja-JP" altLang="en-US" sz="1200" dirty="0">
                <a:solidFill>
                  <a:schemeClr val="tx1">
                    <a:lumMod val="65000"/>
                    <a:lumOff val="35000"/>
                  </a:schemeClr>
                </a:solidFill>
                <a:latin typeface="メイリオ"/>
                <a:ea typeface="メイリオ"/>
              </a:rPr>
              <a:t>①～③</a:t>
            </a:r>
            <a:r>
              <a:rPr lang="ja-JP" altLang="en-US" sz="1200" dirty="0" smtClean="0">
                <a:solidFill>
                  <a:schemeClr val="tx1">
                    <a:lumMod val="65000"/>
                    <a:lumOff val="35000"/>
                  </a:schemeClr>
                </a:solidFill>
                <a:latin typeface="メイリオ"/>
                <a:ea typeface="メイリオ"/>
              </a:rPr>
              <a:t>を</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①</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a:t>
            </a:r>
            <a:r>
              <a:rPr lang="ja-JP" altLang="en-US" sz="1200" dirty="0" smtClean="0">
                <a:solidFill>
                  <a:schemeClr val="tx1">
                    <a:lumMod val="65000"/>
                    <a:lumOff val="35000"/>
                  </a:schemeClr>
                </a:solidFill>
                <a:latin typeface="メイリオ"/>
                <a:ea typeface="メイリオ"/>
              </a:rPr>
              <a:t>および</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の内容が変更もしくは</a:t>
            </a:r>
            <a:r>
              <a:rPr lang="ja-JP" altLang="en-US" sz="1200" dirty="0" smtClean="0">
                <a:solidFill>
                  <a:schemeClr val="tx1">
                    <a:lumMod val="65000"/>
                    <a:lumOff val="35000"/>
                  </a:schemeClr>
                </a:solidFill>
                <a:latin typeface="メイリオ"/>
                <a:ea typeface="メイリオ"/>
              </a:rPr>
              <a:t>追加された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当該企画ページの掲載予定時刻から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②</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③</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368262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実施可否の問い合わせフロー</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12</a:t>
            </a:fld>
            <a:endParaRPr lang="ja-JP" altLang="en-US"/>
          </a:p>
        </p:txBody>
      </p:sp>
      <p:sp>
        <p:nvSpPr>
          <p:cNvPr id="6" name="正方形/長方形 5"/>
          <p:cNvSpPr/>
          <p:nvPr/>
        </p:nvSpPr>
        <p:spPr>
          <a:xfrm>
            <a:off x="457990" y="1268760"/>
            <a:ext cx="11182625" cy="1015663"/>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000" u="sng" dirty="0" smtClean="0">
                <a:solidFill>
                  <a:schemeClr val="tx1">
                    <a:lumMod val="65000"/>
                    <a:lumOff val="35000"/>
                  </a:schemeClr>
                </a:solidFill>
              </a:rPr>
              <a:t>GYAO!</a:t>
            </a:r>
            <a:r>
              <a:rPr lang="ja-JP" altLang="en-US" sz="2000" u="sng" dirty="0" smtClean="0">
                <a:solidFill>
                  <a:schemeClr val="tx1">
                    <a:lumMod val="65000"/>
                    <a:lumOff val="35000"/>
                  </a:schemeClr>
                </a:solidFill>
              </a:rPr>
              <a:t>タイアップ広告</a:t>
            </a:r>
            <a:r>
              <a:rPr lang="ja-JP" altLang="en-US" sz="2000" dirty="0" smtClean="0">
                <a:solidFill>
                  <a:schemeClr val="tx1">
                    <a:lumMod val="65000"/>
                    <a:lumOff val="35000"/>
                  </a:schemeClr>
                </a:solidFill>
              </a:rPr>
              <a:t>の実施を</a:t>
            </a:r>
            <a:r>
              <a:rPr lang="ja-JP" altLang="en-US" sz="2000" dirty="0">
                <a:solidFill>
                  <a:schemeClr val="tx1">
                    <a:lumMod val="65000"/>
                    <a:lumOff val="35000"/>
                  </a:schemeClr>
                </a:solidFill>
              </a:rPr>
              <a:t>ご希望の場合は</a:t>
            </a:r>
            <a:r>
              <a:rPr lang="ja-JP" altLang="en-US" sz="2000" dirty="0" smtClean="0">
                <a:solidFill>
                  <a:schemeClr val="tx1">
                    <a:lumMod val="65000"/>
                    <a:lumOff val="35000"/>
                  </a:schemeClr>
                </a:solidFill>
              </a:rPr>
              <a:t>、弊社担当営業</a:t>
            </a:r>
            <a:r>
              <a:rPr lang="ja-JP" altLang="en-US" sz="2000" dirty="0">
                <a:solidFill>
                  <a:schemeClr val="tx1">
                    <a:lumMod val="65000"/>
                    <a:lumOff val="35000"/>
                  </a:schemeClr>
                </a:solidFill>
              </a:rPr>
              <a:t>また</a:t>
            </a:r>
            <a:r>
              <a:rPr lang="ja-JP" altLang="en-US" sz="2000" dirty="0" smtClean="0">
                <a:solidFill>
                  <a:schemeClr val="tx1">
                    <a:lumMod val="65000"/>
                    <a:lumOff val="35000"/>
                  </a:schemeClr>
                </a:solidFill>
              </a:rPr>
              <a:t>は</a:t>
            </a:r>
            <a:endParaRPr lang="en-US" altLang="ja-JP" sz="2000" dirty="0" smtClean="0">
              <a:solidFill>
                <a:schemeClr val="tx1">
                  <a:lumMod val="65000"/>
                  <a:lumOff val="35000"/>
                </a:schemeClr>
              </a:solidFill>
            </a:endParaRPr>
          </a:p>
          <a:p>
            <a:r>
              <a:rPr lang="en-US" altLang="ja-JP" sz="2000" dirty="0" smtClean="0">
                <a:solidFill>
                  <a:schemeClr val="tx1">
                    <a:lumMod val="65000"/>
                    <a:lumOff val="35000"/>
                  </a:schemeClr>
                </a:solidFill>
              </a:rPr>
              <a:t>Yahoo!</a:t>
            </a:r>
            <a:r>
              <a:rPr lang="ja-JP" altLang="en-US" sz="2000" dirty="0" smtClean="0">
                <a:solidFill>
                  <a:schemeClr val="tx1">
                    <a:lumMod val="65000"/>
                    <a:lumOff val="35000"/>
                  </a:schemeClr>
                </a:solidFill>
              </a:rPr>
              <a:t>広告パートナーサポート宛に以下の項目を</a:t>
            </a:r>
            <a:r>
              <a:rPr lang="ja-JP" altLang="en-US" sz="2000" dirty="0">
                <a:solidFill>
                  <a:schemeClr val="tx1">
                    <a:lumMod val="65000"/>
                    <a:lumOff val="35000"/>
                  </a:schemeClr>
                </a:solidFill>
              </a:rPr>
              <a:t>ご連絡ください</a:t>
            </a:r>
            <a:r>
              <a:rPr lang="ja-JP" altLang="en-US" sz="2000" dirty="0" smtClean="0">
                <a:solidFill>
                  <a:schemeClr val="tx1">
                    <a:lumMod val="65000"/>
                    <a:lumOff val="35000"/>
                  </a:schemeClr>
                </a:solidFill>
              </a:rPr>
              <a:t>。</a:t>
            </a:r>
            <a:endParaRPr lang="en-US" altLang="ja-JP" sz="2000" dirty="0" smtClean="0">
              <a:solidFill>
                <a:schemeClr val="tx1">
                  <a:lumMod val="65000"/>
                  <a:lumOff val="35000"/>
                </a:schemeClr>
              </a:solidFill>
            </a:endParaRPr>
          </a:p>
          <a:p>
            <a:r>
              <a:rPr lang="ja-JP" altLang="en-US" sz="2000" dirty="0" smtClean="0">
                <a:solidFill>
                  <a:schemeClr val="tx1">
                    <a:lumMod val="65000"/>
                    <a:lumOff val="35000"/>
                  </a:schemeClr>
                </a:solidFill>
              </a:rPr>
              <a:t>回答まで最大</a:t>
            </a:r>
            <a:r>
              <a:rPr lang="en-US" altLang="ja-JP" sz="2000" dirty="0" smtClean="0">
                <a:solidFill>
                  <a:schemeClr val="tx1">
                    <a:lumMod val="65000"/>
                    <a:lumOff val="35000"/>
                  </a:schemeClr>
                </a:solidFill>
              </a:rPr>
              <a:t>5</a:t>
            </a:r>
            <a:r>
              <a:rPr lang="ja-JP" altLang="en-US" sz="2000" dirty="0" smtClean="0">
                <a:solidFill>
                  <a:schemeClr val="tx1">
                    <a:lumMod val="65000"/>
                    <a:lumOff val="35000"/>
                  </a:schemeClr>
                </a:solidFill>
              </a:rPr>
              <a:t>営業日いただきます。</a:t>
            </a:r>
            <a:endParaRPr lang="en-US" altLang="ja-JP" sz="2000" dirty="0">
              <a:solidFill>
                <a:schemeClr val="tx1">
                  <a:lumMod val="65000"/>
                  <a:lumOff val="35000"/>
                </a:schemeClr>
              </a:solidFill>
            </a:endParaRPr>
          </a:p>
        </p:txBody>
      </p:sp>
      <p:sp>
        <p:nvSpPr>
          <p:cNvPr id="7" name="正方形/長方形 6"/>
          <p:cNvSpPr/>
          <p:nvPr/>
        </p:nvSpPr>
        <p:spPr>
          <a:xfrm>
            <a:off x="551384" y="2492896"/>
            <a:ext cx="5472608" cy="1538883"/>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u="sng" dirty="0">
                <a:solidFill>
                  <a:schemeClr val="tx1">
                    <a:lumMod val="65000"/>
                    <a:lumOff val="35000"/>
                  </a:schemeClr>
                </a:solidFill>
              </a:rPr>
              <a:t>▼ご連絡いただきたい</a:t>
            </a:r>
            <a:r>
              <a:rPr lang="ja-JP" altLang="en-US" u="sng" dirty="0" smtClean="0">
                <a:solidFill>
                  <a:schemeClr val="tx1">
                    <a:lumMod val="65000"/>
                    <a:lumOff val="35000"/>
                  </a:schemeClr>
                </a:solidFill>
              </a:rPr>
              <a:t>項目 </a:t>
            </a:r>
            <a:endParaRPr lang="en-US" altLang="ja-JP" u="sng" dirty="0" smtClean="0">
              <a:solidFill>
                <a:schemeClr val="tx1">
                  <a:lumMod val="65000"/>
                  <a:lumOff val="35000"/>
                </a:schemeClr>
              </a:solidFill>
            </a:endParaRPr>
          </a:p>
          <a:p>
            <a:endParaRPr lang="en-US" altLang="ja-JP" sz="1200" u="sng" dirty="0" smtClean="0">
              <a:solidFill>
                <a:schemeClr val="tx1">
                  <a:lumMod val="65000"/>
                  <a:lumOff val="35000"/>
                </a:schemeClr>
              </a:solidFill>
            </a:endParaRPr>
          </a:p>
          <a:p>
            <a:pPr marL="171450" indent="-171450">
              <a:buFont typeface="Arial" panose="020B0604020202020204" pitchFamily="34" charset="0"/>
              <a:buChar char="•"/>
            </a:pPr>
            <a:r>
              <a:rPr lang="ja-JP" altLang="en-US" sz="1600" dirty="0" smtClean="0">
                <a:solidFill>
                  <a:schemeClr val="tx1">
                    <a:lumMod val="65000"/>
                    <a:lumOff val="35000"/>
                  </a:schemeClr>
                </a:solidFill>
              </a:rPr>
              <a:t>広告商品：</a:t>
            </a:r>
            <a:r>
              <a:rPr lang="en-US" altLang="ja-JP" sz="1600" dirty="0" smtClean="0">
                <a:solidFill>
                  <a:schemeClr val="tx1">
                    <a:lumMod val="65000"/>
                    <a:lumOff val="35000"/>
                  </a:schemeClr>
                </a:solidFill>
              </a:rPr>
              <a:t>GYAO!</a:t>
            </a:r>
            <a:r>
              <a:rPr lang="ja-JP" altLang="en-US" sz="1600" dirty="0" smtClean="0">
                <a:solidFill>
                  <a:schemeClr val="tx1">
                    <a:lumMod val="65000"/>
                    <a:lumOff val="35000"/>
                  </a:schemeClr>
                </a:solidFill>
              </a:rPr>
              <a:t>タイアップ</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広告主：</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プロモーション商品・</a:t>
            </a:r>
            <a:r>
              <a:rPr lang="ja-JP" altLang="en-US" sz="1600" dirty="0" smtClean="0">
                <a:solidFill>
                  <a:schemeClr val="tx1">
                    <a:lumMod val="65000"/>
                    <a:lumOff val="35000"/>
                  </a:schemeClr>
                </a:solidFill>
              </a:rPr>
              <a:t>内容：</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リンク先</a:t>
            </a:r>
            <a:r>
              <a:rPr lang="en-US" altLang="ja-JP" sz="1600" dirty="0">
                <a:solidFill>
                  <a:schemeClr val="tx1">
                    <a:lumMod val="65000"/>
                    <a:lumOff val="35000"/>
                  </a:schemeClr>
                </a:solidFill>
              </a:rPr>
              <a:t>URL</a:t>
            </a:r>
            <a:r>
              <a:rPr lang="en-US" altLang="ja-JP" sz="1600" dirty="0" smtClean="0">
                <a:solidFill>
                  <a:schemeClr val="tx1">
                    <a:lumMod val="65000"/>
                    <a:lumOff val="35000"/>
                  </a:schemeClr>
                </a:solidFill>
              </a:rPr>
              <a:t>:</a:t>
            </a:r>
            <a:endParaRPr lang="ja-JP" altLang="en-US" sz="1600" dirty="0">
              <a:solidFill>
                <a:schemeClr val="tx1">
                  <a:lumMod val="65000"/>
                  <a:lumOff val="35000"/>
                </a:schemeClr>
              </a:solidFill>
            </a:endParaRPr>
          </a:p>
        </p:txBody>
      </p:sp>
      <p:sp>
        <p:nvSpPr>
          <p:cNvPr id="2" name="正方形/長方形 1"/>
          <p:cNvSpPr/>
          <p:nvPr/>
        </p:nvSpPr>
        <p:spPr>
          <a:xfrm>
            <a:off x="551384" y="3933056"/>
            <a:ext cx="5904656" cy="1569660"/>
          </a:xfrm>
          <a:prstGeom prst="rect">
            <a:avLst/>
          </a:prstGeom>
        </p:spPr>
        <p:txBody>
          <a:bodyPr wrap="square">
            <a:spAutoFit/>
          </a:bodyPr>
          <a:lstStyle/>
          <a:p>
            <a:pPr marL="171450" indent="-171450">
              <a:buFont typeface="Arial" panose="020B0604020202020204" pitchFamily="34" charset="0"/>
              <a:buChar char="•"/>
            </a:pPr>
            <a:r>
              <a:rPr lang="ja-JP" altLang="en-US" sz="1600" dirty="0" smtClean="0">
                <a:solidFill>
                  <a:schemeClr val="tx1">
                    <a:lumMod val="65000"/>
                    <a:lumOff val="35000"/>
                  </a:schemeClr>
                </a:solidFill>
              </a:rPr>
              <a:t>プロモーション商品、内容の特徴</a:t>
            </a:r>
            <a:r>
              <a:rPr lang="ja-JP" altLang="en-US" sz="1600" dirty="0" smtClean="0">
                <a:solidFill>
                  <a:schemeClr val="tx1">
                    <a:lumMod val="65000"/>
                    <a:lumOff val="35000"/>
                  </a:schemeClr>
                </a:solidFill>
                <a:sym typeface="Wingdings" panose="05000000000000000000" pitchFamily="2" charset="2"/>
              </a:rPr>
              <a:t>： </a:t>
            </a:r>
            <a:endParaRPr lang="en-US" altLang="ja-JP" sz="1600" dirty="0" smtClean="0">
              <a:solidFill>
                <a:schemeClr val="tx1">
                  <a:lumMod val="65000"/>
                  <a:lumOff val="35000"/>
                </a:schemeClr>
              </a:solidFill>
              <a:sym typeface="Wingdings" panose="05000000000000000000" pitchFamily="2" charset="2"/>
            </a:endParaRPr>
          </a:p>
          <a:p>
            <a:pPr marL="171450" indent="-171450">
              <a:buFont typeface="Arial" panose="020B0604020202020204" pitchFamily="34" charset="0"/>
              <a:buChar char="•"/>
            </a:pPr>
            <a:r>
              <a:rPr lang="ja-JP" altLang="en-US" sz="1600" dirty="0" smtClean="0">
                <a:solidFill>
                  <a:schemeClr val="tx1">
                    <a:lumMod val="65000"/>
                    <a:lumOff val="35000"/>
                  </a:schemeClr>
                </a:solidFill>
              </a:rPr>
              <a:t>プロモーション商品のターゲット</a:t>
            </a:r>
            <a:endParaRPr lang="en-US" altLang="ja-JP" sz="1600" dirty="0" smtClean="0">
              <a:solidFill>
                <a:schemeClr val="tx1">
                  <a:lumMod val="65000"/>
                  <a:lumOff val="35000"/>
                </a:schemeClr>
              </a:solidFill>
            </a:endParaRPr>
          </a:p>
          <a:p>
            <a:pPr marL="171450" indent="-171450">
              <a:buFont typeface="Arial" panose="020B0604020202020204" pitchFamily="34" charset="0"/>
              <a:buChar char="•"/>
            </a:pPr>
            <a:r>
              <a:rPr lang="ja-JP" altLang="en-US" sz="1600" dirty="0" smtClean="0">
                <a:solidFill>
                  <a:schemeClr val="tx1">
                    <a:lumMod val="65000"/>
                    <a:lumOff val="35000"/>
                  </a:schemeClr>
                </a:solidFill>
              </a:rPr>
              <a:t>タイアップ</a:t>
            </a:r>
            <a:r>
              <a:rPr lang="ja-JP" altLang="en-US" sz="1600" dirty="0">
                <a:solidFill>
                  <a:schemeClr val="tx1">
                    <a:lumMod val="65000"/>
                    <a:lumOff val="35000"/>
                  </a:schemeClr>
                </a:solidFill>
              </a:rPr>
              <a:t>のテーマ（企業ブランディング、商品訴求など）</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タイアップで実現したいこと</a:t>
            </a:r>
            <a:r>
              <a:rPr lang="ja-JP" altLang="en-US" sz="1600" dirty="0" smtClean="0">
                <a:solidFill>
                  <a:schemeClr val="tx1">
                    <a:lumMod val="65000"/>
                    <a:lumOff val="35000"/>
                  </a:schemeClr>
                </a:solidFill>
              </a:rPr>
              <a:t>：</a:t>
            </a:r>
            <a:endParaRPr lang="en-US" altLang="ja-JP" sz="1600" dirty="0" smtClean="0">
              <a:solidFill>
                <a:schemeClr val="tx1">
                  <a:lumMod val="65000"/>
                  <a:lumOff val="35000"/>
                </a:schemeClr>
              </a:solidFill>
            </a:endParaRPr>
          </a:p>
          <a:p>
            <a:pPr marL="171450" indent="-171450">
              <a:buFont typeface="Arial" panose="020B0604020202020204" pitchFamily="34" charset="0"/>
              <a:buChar char="•"/>
            </a:pPr>
            <a:r>
              <a:rPr lang="en-US" altLang="ja-JP" sz="1600" dirty="0" smtClean="0">
                <a:solidFill>
                  <a:schemeClr val="tx1">
                    <a:lumMod val="65000"/>
                    <a:lumOff val="35000"/>
                  </a:schemeClr>
                </a:solidFill>
              </a:rPr>
              <a:t>GYAO!</a:t>
            </a:r>
            <a:r>
              <a:rPr lang="ja-JP" altLang="en-US" sz="1600" dirty="0" smtClean="0">
                <a:solidFill>
                  <a:schemeClr val="tx1">
                    <a:lumMod val="65000"/>
                    <a:lumOff val="35000"/>
                  </a:schemeClr>
                </a:solidFill>
              </a:rPr>
              <a:t>でタイアップを実施したい理由：</a:t>
            </a:r>
            <a:endParaRPr lang="en-US" altLang="ja-JP" sz="1600" dirty="0" smtClean="0">
              <a:solidFill>
                <a:schemeClr val="tx1">
                  <a:lumMod val="65000"/>
                  <a:lumOff val="35000"/>
                </a:schemeClr>
              </a:solidFill>
            </a:endParaRPr>
          </a:p>
          <a:p>
            <a:pPr marL="171450" indent="-171450">
              <a:buFont typeface="Arial" panose="020B0604020202020204" pitchFamily="34" charset="0"/>
              <a:buChar char="•"/>
            </a:pPr>
            <a:r>
              <a:rPr lang="ja-JP" altLang="en-US" sz="1600" dirty="0" smtClean="0">
                <a:solidFill>
                  <a:schemeClr val="tx1">
                    <a:lumMod val="65000"/>
                    <a:lumOff val="35000"/>
                  </a:schemeClr>
                </a:solidFill>
              </a:rPr>
              <a:t>持込する映像の内容（映像内容、映像の長さ、本数）：</a:t>
            </a:r>
            <a:endParaRPr lang="en-US" altLang="ja-JP" sz="1600" dirty="0" smtClean="0">
              <a:solidFill>
                <a:schemeClr val="tx1">
                  <a:lumMod val="65000"/>
                  <a:lumOff val="35000"/>
                </a:schemeClr>
              </a:solidFill>
            </a:endParaRPr>
          </a:p>
        </p:txBody>
      </p:sp>
      <p:sp>
        <p:nvSpPr>
          <p:cNvPr id="4" name="正方形/長方形 3"/>
          <p:cNvSpPr/>
          <p:nvPr/>
        </p:nvSpPr>
        <p:spPr>
          <a:xfrm>
            <a:off x="6384032" y="2852936"/>
            <a:ext cx="5472608" cy="1846659"/>
          </a:xfrm>
          <a:prstGeom prst="rect">
            <a:avLst/>
          </a:prstGeom>
        </p:spPr>
        <p:txBody>
          <a:bodyPr wrap="square">
            <a:spAutoFit/>
          </a:bodyPr>
          <a:lstStyle/>
          <a:p>
            <a:pPr marL="171450" indent="-171450">
              <a:buFont typeface="Arial" panose="020B0604020202020204" pitchFamily="34" charset="0"/>
              <a:buChar char="•"/>
            </a:pPr>
            <a:r>
              <a:rPr lang="ja-JP" altLang="en-US" sz="16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600" dirty="0">
                <a:solidFill>
                  <a:schemeClr val="tx1">
                    <a:lumMod val="65000"/>
                    <a:lumOff val="35000"/>
                  </a:schemeClr>
                </a:solidFill>
              </a:rPr>
              <a:t>代理店：</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予約型対応アカウント</a:t>
            </a:r>
            <a:r>
              <a:rPr lang="en-US" altLang="ja-JP" sz="1600" dirty="0" smtClean="0">
                <a:solidFill>
                  <a:schemeClr val="tx1">
                    <a:lumMod val="65000"/>
                    <a:lumOff val="35000"/>
                  </a:schemeClr>
                </a:solidFill>
              </a:rPr>
              <a:t>ID</a:t>
            </a:r>
            <a:r>
              <a:rPr lang="ja-JP" altLang="en-US" sz="1600" dirty="0" smtClean="0">
                <a:solidFill>
                  <a:schemeClr val="tx1">
                    <a:lumMod val="65000"/>
                    <a:lumOff val="35000"/>
                  </a:schemeClr>
                </a:solidFill>
              </a:rPr>
              <a:t>：</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掲載期間：</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予算：</a:t>
            </a:r>
          </a:p>
          <a:p>
            <a:pPr marL="171450" indent="-171450">
              <a:buFont typeface="Arial" panose="020B0604020202020204" pitchFamily="34" charset="0"/>
              <a:buChar char="•"/>
            </a:pPr>
            <a:r>
              <a:rPr lang="ja-JP" altLang="en-US" sz="1600" dirty="0">
                <a:solidFill>
                  <a:schemeClr val="tx1">
                    <a:lumMod val="65000"/>
                    <a:lumOff val="35000"/>
                  </a:schemeClr>
                </a:solidFill>
              </a:rPr>
              <a:t>懸念点：</a:t>
            </a:r>
          </a:p>
          <a:p>
            <a:pPr marL="171450" indent="-171450">
              <a:buFont typeface="Arial" panose="020B0604020202020204" pitchFamily="34" charset="0"/>
              <a:buChar char="•"/>
            </a:pPr>
            <a:r>
              <a:rPr lang="ja-JP" altLang="en-US" sz="1600" dirty="0">
                <a:solidFill>
                  <a:schemeClr val="tx1">
                    <a:lumMod val="65000"/>
                    <a:lumOff val="35000"/>
                  </a:schemeClr>
                </a:solidFill>
              </a:rPr>
              <a:t>備考：</a:t>
            </a:r>
            <a:endParaRPr lang="en-US" altLang="ja-JP" sz="1600" dirty="0">
              <a:solidFill>
                <a:schemeClr val="tx1">
                  <a:lumMod val="65000"/>
                  <a:lumOff val="35000"/>
                </a:schemeClr>
              </a:solidFill>
            </a:endParaRPr>
          </a:p>
        </p:txBody>
      </p:sp>
    </p:spTree>
    <p:extLst>
      <p:ext uri="{BB962C8B-B14F-4D97-AF65-F5344CB8AC3E}">
        <p14:creationId xmlns:p14="http://schemas.microsoft.com/office/powerpoint/2010/main" val="3559916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1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2"/>
          </p:nvPr>
        </p:nvSpPr>
        <p:spPr>
          <a:xfrm>
            <a:off x="344259" y="1153092"/>
            <a:ext cx="11521280" cy="840642"/>
          </a:xfrm>
        </p:spPr>
        <p:txBody>
          <a:bodyPr>
            <a:noAutofit/>
          </a:bodyPr>
          <a:lstStyle/>
          <a:p>
            <a:pPr algn="ctr"/>
            <a:r>
              <a:rPr lang="ja-JP" altLang="en-US" dirty="0">
                <a:solidFill>
                  <a:schemeClr val="tx1">
                    <a:lumMod val="65000"/>
                    <a:lumOff val="35000"/>
                  </a:schemeClr>
                </a:solidFill>
              </a:rPr>
              <a:t>動画視聴モードの</a:t>
            </a:r>
            <a:r>
              <a:rPr lang="en-US" altLang="ja-JP" dirty="0">
                <a:solidFill>
                  <a:schemeClr val="tx1">
                    <a:lumMod val="65000"/>
                    <a:lumOff val="35000"/>
                  </a:schemeClr>
                </a:solidFill>
              </a:rPr>
              <a:t>GYAO!</a:t>
            </a:r>
            <a:r>
              <a:rPr lang="ja-JP" altLang="en-US" dirty="0">
                <a:solidFill>
                  <a:schemeClr val="tx1">
                    <a:lumMod val="65000"/>
                    <a:lumOff val="35000"/>
                  </a:schemeClr>
                </a:solidFill>
              </a:rPr>
              <a:t>ユーザーに対して、広告主様がお持ちの映像コンテンツを</a:t>
            </a:r>
            <a:r>
              <a:rPr lang="en-US" altLang="ja-JP" dirty="0">
                <a:solidFill>
                  <a:schemeClr val="tx1">
                    <a:lumMod val="65000"/>
                    <a:lumOff val="35000"/>
                  </a:schemeClr>
                </a:solidFill>
              </a:rPr>
              <a:t>GYAO!</a:t>
            </a:r>
            <a:r>
              <a:rPr lang="ja-JP" altLang="en-US" dirty="0">
                <a:solidFill>
                  <a:schemeClr val="tx1">
                    <a:lumMod val="65000"/>
                    <a:lumOff val="35000"/>
                  </a:schemeClr>
                </a:solidFill>
              </a:rPr>
              <a:t>内で配信</a:t>
            </a:r>
            <a:r>
              <a:rPr lang="ja-JP" altLang="en-US" dirty="0" smtClean="0">
                <a:solidFill>
                  <a:schemeClr val="tx1">
                    <a:lumMod val="65000"/>
                    <a:lumOff val="35000"/>
                  </a:schemeClr>
                </a:solidFill>
              </a:rPr>
              <a:t>。</a:t>
            </a:r>
            <a:endParaRPr lang="en-US" altLang="ja-JP" dirty="0" smtClean="0">
              <a:solidFill>
                <a:schemeClr val="tx1">
                  <a:lumMod val="65000"/>
                  <a:lumOff val="35000"/>
                </a:schemeClr>
              </a:solidFill>
            </a:endParaRPr>
          </a:p>
          <a:p>
            <a:pPr algn="ctr"/>
            <a:r>
              <a:rPr lang="ja-JP" altLang="en-US" dirty="0" smtClean="0">
                <a:solidFill>
                  <a:schemeClr val="tx1">
                    <a:lumMod val="65000"/>
                    <a:lumOff val="35000"/>
                  </a:schemeClr>
                </a:solidFill>
              </a:rPr>
              <a:t>その</a:t>
            </a:r>
            <a:r>
              <a:rPr lang="ja-JP" altLang="en-US" dirty="0">
                <a:solidFill>
                  <a:schemeClr val="tx1">
                    <a:lumMod val="65000"/>
                    <a:lumOff val="35000"/>
                  </a:schemeClr>
                </a:solidFill>
              </a:rPr>
              <a:t>映像</a:t>
            </a:r>
            <a:r>
              <a:rPr lang="ja-JP" altLang="en-US" dirty="0" smtClean="0">
                <a:solidFill>
                  <a:schemeClr val="tx1">
                    <a:lumMod val="65000"/>
                    <a:lumOff val="35000"/>
                  </a:schemeClr>
                </a:solidFill>
              </a:rPr>
              <a:t>を軸としたタイアップページ</a:t>
            </a:r>
            <a:r>
              <a:rPr lang="ja-JP" altLang="en-US" dirty="0">
                <a:solidFill>
                  <a:schemeClr val="tx1">
                    <a:lumMod val="65000"/>
                    <a:lumOff val="35000"/>
                  </a:schemeClr>
                </a:solidFill>
              </a:rPr>
              <a:t>を制作し、訴求メッセージを</a:t>
            </a:r>
            <a:r>
              <a:rPr lang="ja-JP" altLang="en-US" dirty="0" smtClean="0">
                <a:solidFill>
                  <a:schemeClr val="tx1">
                    <a:lumMod val="65000"/>
                    <a:lumOff val="35000"/>
                  </a:schemeClr>
                </a:solidFill>
              </a:rPr>
              <a:t>刷り込み、</a:t>
            </a:r>
            <a:endParaRPr lang="en-US" altLang="ja-JP" dirty="0" smtClean="0">
              <a:solidFill>
                <a:schemeClr val="tx1">
                  <a:lumMod val="65000"/>
                  <a:lumOff val="35000"/>
                </a:schemeClr>
              </a:solidFill>
            </a:endParaRPr>
          </a:p>
          <a:p>
            <a:pPr algn="ctr"/>
            <a:r>
              <a:rPr lang="ja-JP" altLang="en-US" dirty="0" smtClean="0">
                <a:solidFill>
                  <a:schemeClr val="tx1">
                    <a:lumMod val="65000"/>
                    <a:lumOff val="35000"/>
                  </a:schemeClr>
                </a:solidFill>
              </a:rPr>
              <a:t>ブランド認知や興味関心の喚起を図ります。</a:t>
            </a:r>
            <a:endParaRPr lang="ja-JP" altLang="en-US" dirty="0">
              <a:solidFill>
                <a:schemeClr val="tx1">
                  <a:lumMod val="65000"/>
                  <a:lumOff val="35000"/>
                </a:schemeClr>
              </a:solidFill>
            </a:endParaRPr>
          </a:p>
        </p:txBody>
      </p:sp>
      <p:sp>
        <p:nvSpPr>
          <p:cNvPr id="3" name="テキスト プレースホルダー 2"/>
          <p:cNvSpPr>
            <a:spLocks noGrp="1"/>
          </p:cNvSpPr>
          <p:nvPr>
            <p:ph type="body" sz="quarter" idx="11"/>
          </p:nvPr>
        </p:nvSpPr>
        <p:spPr/>
        <p:txBody>
          <a:bodyPr/>
          <a:lstStyle/>
          <a:p>
            <a:r>
              <a:rPr lang="en-US" altLang="ja-JP" dirty="0"/>
              <a:t>GYAO!</a:t>
            </a:r>
            <a:r>
              <a:rPr lang="ja-JP" altLang="en-US" dirty="0"/>
              <a:t>タイアップとは</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2</a:t>
            </a:fld>
            <a:endParaRPr lang="ja-JP" altLang="en-US"/>
          </a:p>
        </p:txBody>
      </p:sp>
      <p:grpSp>
        <p:nvGrpSpPr>
          <p:cNvPr id="10" name="グループ化 9"/>
          <p:cNvGrpSpPr/>
          <p:nvPr/>
        </p:nvGrpSpPr>
        <p:grpSpPr>
          <a:xfrm>
            <a:off x="2147368" y="2564904"/>
            <a:ext cx="2902398" cy="3826603"/>
            <a:chOff x="551383" y="2271783"/>
            <a:chExt cx="2902398" cy="3826603"/>
          </a:xfrm>
        </p:grpSpPr>
        <p:grpSp>
          <p:nvGrpSpPr>
            <p:cNvPr id="39" name="Group 69">
              <a:extLst>
                <a:ext uri="{FF2B5EF4-FFF2-40B4-BE49-F238E27FC236}">
                  <a16:creationId xmlns:a16="http://schemas.microsoft.com/office/drawing/2014/main" id="{834862A2-140F-7B4D-BF34-0844DAE4BCCD}"/>
                </a:ext>
              </a:extLst>
            </p:cNvPr>
            <p:cNvGrpSpPr/>
            <p:nvPr/>
          </p:nvGrpSpPr>
          <p:grpSpPr>
            <a:xfrm>
              <a:off x="551384" y="2271783"/>
              <a:ext cx="2902397" cy="3769238"/>
              <a:chOff x="0" y="2459497"/>
              <a:chExt cx="3475521" cy="4261795"/>
            </a:xfrm>
          </p:grpSpPr>
          <p:grpSp>
            <p:nvGrpSpPr>
              <p:cNvPr id="40" name="Group 70">
                <a:extLst>
                  <a:ext uri="{FF2B5EF4-FFF2-40B4-BE49-F238E27FC236}">
                    <a16:creationId xmlns:a16="http://schemas.microsoft.com/office/drawing/2014/main" id="{2221A0CF-BF74-E846-90FD-5D6E40D4E9A0}"/>
                  </a:ext>
                </a:extLst>
              </p:cNvPr>
              <p:cNvGrpSpPr/>
              <p:nvPr/>
            </p:nvGrpSpPr>
            <p:grpSpPr>
              <a:xfrm>
                <a:off x="0" y="2459497"/>
                <a:ext cx="3475521" cy="4261795"/>
                <a:chOff x="4256227" y="2523825"/>
                <a:chExt cx="3436883" cy="4214417"/>
              </a:xfrm>
            </p:grpSpPr>
            <p:sp>
              <p:nvSpPr>
                <p:cNvPr id="45" name="Freeform 76">
                  <a:extLst>
                    <a:ext uri="{FF2B5EF4-FFF2-40B4-BE49-F238E27FC236}">
                      <a16:creationId xmlns:a16="http://schemas.microsoft.com/office/drawing/2014/main" id="{D19D4CEC-D4C9-FA4A-B220-EFA1A1F1191C}"/>
                    </a:ext>
                  </a:extLst>
                </p:cNvPr>
                <p:cNvSpPr/>
                <p:nvPr/>
              </p:nvSpPr>
              <p:spPr>
                <a:xfrm rot="5400000" flipH="1" flipV="1">
                  <a:off x="3867460" y="2912593"/>
                  <a:ext cx="4214417" cy="3436882"/>
                </a:xfrm>
                <a:custGeom>
                  <a:avLst/>
                  <a:gdLst>
                    <a:gd name="connsiteX0" fmla="*/ 4214417 w 4214417"/>
                    <a:gd name="connsiteY0" fmla="*/ 0 h 3436882"/>
                    <a:gd name="connsiteX1" fmla="*/ 4214417 w 4214417"/>
                    <a:gd name="connsiteY1" fmla="*/ 3436882 h 3436882"/>
                    <a:gd name="connsiteX2" fmla="*/ 0 w 4214417"/>
                    <a:gd name="connsiteY2" fmla="*/ 268014 h 3436882"/>
                    <a:gd name="connsiteX3" fmla="*/ 356444 w 4214417"/>
                    <a:gd name="connsiteY3" fmla="*/ 0 h 3436882"/>
                    <a:gd name="connsiteX4" fmla="*/ 4214417 w 4214417"/>
                    <a:gd name="connsiteY4" fmla="*/ 0 h 343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4417" h="3436882">
                      <a:moveTo>
                        <a:pt x="4214417" y="0"/>
                      </a:moveTo>
                      <a:lnTo>
                        <a:pt x="4214417" y="3436882"/>
                      </a:lnTo>
                      <a:lnTo>
                        <a:pt x="0" y="268014"/>
                      </a:lnTo>
                      <a:lnTo>
                        <a:pt x="356444" y="0"/>
                      </a:lnTo>
                      <a:lnTo>
                        <a:pt x="4214417" y="0"/>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1200"/>
                    </a:spcBef>
                    <a:spcAft>
                      <a:spcPts val="1200"/>
                    </a:spcAft>
                    <a:defRPr/>
                  </a:pPr>
                  <a:endParaRPr lang="en-US">
                    <a:solidFill>
                      <a:prstClr val="white"/>
                    </a:solidFill>
                    <a:cs typeface="メイリオ" panose="020B0604030504040204" pitchFamily="50" charset="-128"/>
                  </a:endParaRPr>
                </a:p>
              </p:txBody>
            </p:sp>
            <p:sp>
              <p:nvSpPr>
                <p:cNvPr id="46" name="Freeform 77">
                  <a:extLst>
                    <a:ext uri="{FF2B5EF4-FFF2-40B4-BE49-F238E27FC236}">
                      <a16:creationId xmlns:a16="http://schemas.microsoft.com/office/drawing/2014/main" id="{A4964500-7709-F747-A449-696577E9A74E}"/>
                    </a:ext>
                  </a:extLst>
                </p:cNvPr>
                <p:cNvSpPr/>
                <p:nvPr/>
              </p:nvSpPr>
              <p:spPr>
                <a:xfrm flipH="1" flipV="1">
                  <a:off x="4256227" y="3578771"/>
                  <a:ext cx="2643656" cy="3159470"/>
                </a:xfrm>
                <a:custGeom>
                  <a:avLst/>
                  <a:gdLst>
                    <a:gd name="connsiteX0" fmla="*/ 2643656 w 2643656"/>
                    <a:gd name="connsiteY0" fmla="*/ 3159471 h 3159471"/>
                    <a:gd name="connsiteX1" fmla="*/ 0 w 2643656"/>
                    <a:gd name="connsiteY1" fmla="*/ 3159471 h 3159471"/>
                    <a:gd name="connsiteX2" fmla="*/ 2375642 w 2643656"/>
                    <a:gd name="connsiteY2" fmla="*/ 0 h 3159471"/>
                    <a:gd name="connsiteX3" fmla="*/ 2643656 w 2643656"/>
                    <a:gd name="connsiteY3" fmla="*/ 356444 h 3159471"/>
                    <a:gd name="connsiteX4" fmla="*/ 2643656 w 2643656"/>
                    <a:gd name="connsiteY4" fmla="*/ 3159471 h 3159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3656" h="3159471">
                      <a:moveTo>
                        <a:pt x="2643656" y="3159471"/>
                      </a:moveTo>
                      <a:lnTo>
                        <a:pt x="0" y="3159471"/>
                      </a:lnTo>
                      <a:lnTo>
                        <a:pt x="2375642" y="0"/>
                      </a:lnTo>
                      <a:lnTo>
                        <a:pt x="2643656" y="356444"/>
                      </a:lnTo>
                      <a:lnTo>
                        <a:pt x="2643656" y="3159471"/>
                      </a:lnTo>
                      <a:close/>
                    </a:path>
                  </a:pathLst>
                </a:cu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1200"/>
                    </a:spcBef>
                    <a:spcAft>
                      <a:spcPts val="1200"/>
                    </a:spcAft>
                    <a:defRPr/>
                  </a:pPr>
                  <a:endParaRPr lang="en-US">
                    <a:solidFill>
                      <a:prstClr val="white"/>
                    </a:solidFill>
                    <a:cs typeface="メイリオ" panose="020B0604030504040204" pitchFamily="50" charset="-128"/>
                  </a:endParaRPr>
                </a:p>
              </p:txBody>
            </p:sp>
            <p:sp>
              <p:nvSpPr>
                <p:cNvPr id="47" name="Freeform 78">
                  <a:extLst>
                    <a:ext uri="{FF2B5EF4-FFF2-40B4-BE49-F238E27FC236}">
                      <a16:creationId xmlns:a16="http://schemas.microsoft.com/office/drawing/2014/main" id="{C16FEA38-43DF-0D45-928F-9E64FCDD7874}"/>
                    </a:ext>
                  </a:extLst>
                </p:cNvPr>
                <p:cNvSpPr/>
                <p:nvPr/>
              </p:nvSpPr>
              <p:spPr>
                <a:xfrm flipH="1" flipV="1">
                  <a:off x="4256227" y="4596462"/>
                  <a:ext cx="1854923" cy="2103918"/>
                </a:xfrm>
                <a:custGeom>
                  <a:avLst/>
                  <a:gdLst>
                    <a:gd name="connsiteX0" fmla="*/ 1854923 w 1854923"/>
                    <a:gd name="connsiteY0" fmla="*/ 2103918 h 2103918"/>
                    <a:gd name="connsiteX1" fmla="*/ 0 w 1854923"/>
                    <a:gd name="connsiteY1" fmla="*/ 2103918 h 2103918"/>
                    <a:gd name="connsiteX2" fmla="*/ 1581960 w 1854923"/>
                    <a:gd name="connsiteY2" fmla="*/ 0 h 2103918"/>
                    <a:gd name="connsiteX3" fmla="*/ 1854923 w 1854923"/>
                    <a:gd name="connsiteY3" fmla="*/ 363026 h 2103918"/>
                    <a:gd name="connsiteX4" fmla="*/ 1854923 w 1854923"/>
                    <a:gd name="connsiteY4" fmla="*/ 2103918 h 2103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923" h="2103918">
                      <a:moveTo>
                        <a:pt x="1854923" y="2103918"/>
                      </a:moveTo>
                      <a:lnTo>
                        <a:pt x="0" y="2103918"/>
                      </a:lnTo>
                      <a:lnTo>
                        <a:pt x="1581960" y="0"/>
                      </a:lnTo>
                      <a:lnTo>
                        <a:pt x="1854923" y="363026"/>
                      </a:lnTo>
                      <a:lnTo>
                        <a:pt x="1854923" y="2103918"/>
                      </a:lnTo>
                      <a:close/>
                    </a:path>
                  </a:pathLst>
                </a:cu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1200"/>
                    </a:spcBef>
                    <a:spcAft>
                      <a:spcPts val="1200"/>
                    </a:spcAft>
                    <a:defRPr/>
                  </a:pPr>
                  <a:endParaRPr lang="en-US">
                    <a:solidFill>
                      <a:prstClr val="white"/>
                    </a:solidFill>
                    <a:cs typeface="メイリオ" panose="020B0604030504040204" pitchFamily="50" charset="-128"/>
                  </a:endParaRPr>
                </a:p>
              </p:txBody>
            </p:sp>
            <p:sp>
              <p:nvSpPr>
                <p:cNvPr id="48" name="Freeform 79">
                  <a:extLst>
                    <a:ext uri="{FF2B5EF4-FFF2-40B4-BE49-F238E27FC236}">
                      <a16:creationId xmlns:a16="http://schemas.microsoft.com/office/drawing/2014/main" id="{D5D34C80-C12D-C74F-8507-B100868407C1}"/>
                    </a:ext>
                  </a:extLst>
                </p:cNvPr>
                <p:cNvSpPr/>
                <p:nvPr/>
              </p:nvSpPr>
              <p:spPr>
                <a:xfrm flipH="1" flipV="1">
                  <a:off x="4256228" y="5691351"/>
                  <a:ext cx="1053613" cy="1046889"/>
                </a:xfrm>
                <a:custGeom>
                  <a:avLst/>
                  <a:gdLst>
                    <a:gd name="connsiteX0" fmla="*/ 1053614 w 1053614"/>
                    <a:gd name="connsiteY0" fmla="*/ 1046889 h 1046889"/>
                    <a:gd name="connsiteX1" fmla="*/ 0 w 1053614"/>
                    <a:gd name="connsiteY1" fmla="*/ 1046889 h 1046889"/>
                    <a:gd name="connsiteX2" fmla="*/ 787168 w 1053614"/>
                    <a:gd name="connsiteY2" fmla="*/ 0 h 1046889"/>
                    <a:gd name="connsiteX3" fmla="*/ 1053614 w 1053614"/>
                    <a:gd name="connsiteY3" fmla="*/ 354359 h 1046889"/>
                    <a:gd name="connsiteX4" fmla="*/ 1053614 w 1053614"/>
                    <a:gd name="connsiteY4" fmla="*/ 1046889 h 1046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3614" h="1046889">
                      <a:moveTo>
                        <a:pt x="1053614" y="1046889"/>
                      </a:moveTo>
                      <a:lnTo>
                        <a:pt x="0" y="1046889"/>
                      </a:lnTo>
                      <a:lnTo>
                        <a:pt x="787168" y="0"/>
                      </a:lnTo>
                      <a:lnTo>
                        <a:pt x="1053614" y="354359"/>
                      </a:lnTo>
                      <a:lnTo>
                        <a:pt x="1053614" y="1046889"/>
                      </a:lnTo>
                      <a:close/>
                    </a:path>
                  </a:pathLst>
                </a:cu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1200"/>
                    </a:spcBef>
                    <a:spcAft>
                      <a:spcPts val="1200"/>
                    </a:spcAft>
                    <a:defRPr/>
                  </a:pPr>
                  <a:endParaRPr lang="en-US" dirty="0">
                    <a:solidFill>
                      <a:prstClr val="white"/>
                    </a:solidFill>
                    <a:cs typeface="メイリオ" panose="020B0604030504040204" pitchFamily="50" charset="-128"/>
                  </a:endParaRPr>
                </a:p>
              </p:txBody>
            </p:sp>
          </p:grpSp>
          <p:sp>
            <p:nvSpPr>
              <p:cNvPr id="41" name="テキスト ボックス 89">
                <a:extLst>
                  <a:ext uri="{FF2B5EF4-FFF2-40B4-BE49-F238E27FC236}">
                    <a16:creationId xmlns:a16="http://schemas.microsoft.com/office/drawing/2014/main" id="{C1EB707D-5919-7F45-A4AA-147056E7757A}"/>
                  </a:ext>
                </a:extLst>
              </p:cNvPr>
              <p:cNvSpPr txBox="1"/>
              <p:nvPr/>
            </p:nvSpPr>
            <p:spPr>
              <a:xfrm>
                <a:off x="860172" y="2797447"/>
                <a:ext cx="835384" cy="452396"/>
              </a:xfrm>
              <a:prstGeom prst="rect">
                <a:avLst/>
              </a:prstGeom>
              <a:noFill/>
            </p:spPr>
            <p:txBody>
              <a:bodyPr wrap="none" rtlCol="0">
                <a:spAutoFit/>
              </a:bodyPr>
              <a:lstStyle/>
              <a:p>
                <a:pPr>
                  <a:defRPr/>
                </a:pPr>
                <a:r>
                  <a:rPr lang="ja-JP" altLang="en-US" sz="2000" b="1" dirty="0" smtClean="0">
                    <a:solidFill>
                      <a:prstClr val="white"/>
                    </a:solidFill>
                    <a:latin typeface="メイリオ" panose="020B0604030504040204" pitchFamily="50" charset="-128"/>
                    <a:cs typeface="Helvetica Neue" panose="02000503000000020004" pitchFamily="2" charset="0"/>
                  </a:rPr>
                  <a:t>認知</a:t>
                </a:r>
                <a:endParaRPr lang="ja-JP" altLang="en-US" sz="1100" dirty="0">
                  <a:solidFill>
                    <a:prstClr val="white"/>
                  </a:solidFill>
                  <a:latin typeface="メイリオ" panose="020B0604030504040204" pitchFamily="50" charset="-128"/>
                  <a:cs typeface="Helvetica Neue" panose="02000503000000020004" pitchFamily="2" charset="0"/>
                </a:endParaRPr>
              </a:p>
            </p:txBody>
          </p:sp>
          <p:sp>
            <p:nvSpPr>
              <p:cNvPr id="42" name="テキスト ボックス 89">
                <a:extLst>
                  <a:ext uri="{FF2B5EF4-FFF2-40B4-BE49-F238E27FC236}">
                    <a16:creationId xmlns:a16="http://schemas.microsoft.com/office/drawing/2014/main" id="{CE3A9565-0B61-5548-90E8-67AF8C9309D8}"/>
                  </a:ext>
                </a:extLst>
              </p:cNvPr>
              <p:cNvSpPr txBox="1"/>
              <p:nvPr/>
            </p:nvSpPr>
            <p:spPr>
              <a:xfrm>
                <a:off x="553045" y="3850449"/>
                <a:ext cx="1449638" cy="452396"/>
              </a:xfrm>
              <a:prstGeom prst="rect">
                <a:avLst/>
              </a:prstGeom>
              <a:noFill/>
            </p:spPr>
            <p:txBody>
              <a:bodyPr wrap="none" rtlCol="0">
                <a:spAutoFit/>
              </a:bodyPr>
              <a:lstStyle/>
              <a:p>
                <a:pPr>
                  <a:defRPr/>
                </a:pPr>
                <a:r>
                  <a:rPr lang="ja-JP" altLang="en-US" sz="2000" b="1" dirty="0" smtClean="0">
                    <a:solidFill>
                      <a:prstClr val="white"/>
                    </a:solidFill>
                    <a:latin typeface="メイリオ" panose="020B0604030504040204" pitchFamily="50" charset="-128"/>
                    <a:cs typeface="Helvetica Neue" panose="02000503000000020004" pitchFamily="2" charset="0"/>
                  </a:rPr>
                  <a:t>態度</a:t>
                </a:r>
                <a:r>
                  <a:rPr lang="ja-JP" altLang="en-US" sz="2000" b="1" dirty="0">
                    <a:solidFill>
                      <a:prstClr val="white"/>
                    </a:solidFill>
                    <a:latin typeface="メイリオ" panose="020B0604030504040204" pitchFamily="50" charset="-128"/>
                    <a:cs typeface="Helvetica Neue" panose="02000503000000020004" pitchFamily="2" charset="0"/>
                  </a:rPr>
                  <a:t>変容</a:t>
                </a:r>
                <a:endParaRPr lang="ja-JP" altLang="en-US" sz="1100" b="1" dirty="0">
                  <a:solidFill>
                    <a:prstClr val="white"/>
                  </a:solidFill>
                  <a:latin typeface="メイリオ" panose="020B0604030504040204" pitchFamily="50" charset="-128"/>
                  <a:cs typeface="Helvetica Neue" panose="02000503000000020004" pitchFamily="2" charset="0"/>
                </a:endParaRPr>
              </a:p>
            </p:txBody>
          </p:sp>
          <p:sp>
            <p:nvSpPr>
              <p:cNvPr id="43" name="テキスト ボックス 89">
                <a:extLst>
                  <a:ext uri="{FF2B5EF4-FFF2-40B4-BE49-F238E27FC236}">
                    <a16:creationId xmlns:a16="http://schemas.microsoft.com/office/drawing/2014/main" id="{12746EE6-4F7C-B847-972A-5F0B1928A1C1}"/>
                  </a:ext>
                </a:extLst>
              </p:cNvPr>
              <p:cNvSpPr txBox="1"/>
              <p:nvPr/>
            </p:nvSpPr>
            <p:spPr>
              <a:xfrm>
                <a:off x="553757" y="4845809"/>
                <a:ext cx="835384" cy="452396"/>
              </a:xfrm>
              <a:prstGeom prst="rect">
                <a:avLst/>
              </a:prstGeom>
              <a:noFill/>
            </p:spPr>
            <p:txBody>
              <a:bodyPr wrap="none" rtlCol="0">
                <a:spAutoFit/>
              </a:bodyPr>
              <a:lstStyle/>
              <a:p>
                <a:pPr>
                  <a:defRPr/>
                </a:pPr>
                <a:r>
                  <a:rPr lang="ja-JP" altLang="en-US" sz="2000" b="1" dirty="0" smtClean="0">
                    <a:solidFill>
                      <a:schemeClr val="tx1">
                        <a:lumMod val="75000"/>
                        <a:lumOff val="25000"/>
                      </a:schemeClr>
                    </a:solidFill>
                    <a:latin typeface="メイリオ" panose="020B0604030504040204" pitchFamily="50" charset="-128"/>
                    <a:cs typeface="Helvetica Neue" panose="02000503000000020004" pitchFamily="2" charset="0"/>
                  </a:rPr>
                  <a:t>検討</a:t>
                </a:r>
                <a:endParaRPr lang="ja-JP" altLang="en-US" sz="1100" dirty="0">
                  <a:solidFill>
                    <a:schemeClr val="tx1">
                      <a:lumMod val="75000"/>
                      <a:lumOff val="25000"/>
                    </a:schemeClr>
                  </a:solidFill>
                  <a:latin typeface="メイリオ" panose="020B0604030504040204" pitchFamily="50" charset="-128"/>
                  <a:cs typeface="Helvetica Neue" panose="02000503000000020004" pitchFamily="2" charset="0"/>
                </a:endParaRPr>
              </a:p>
            </p:txBody>
          </p:sp>
          <p:sp>
            <p:nvSpPr>
              <p:cNvPr id="44" name="テキスト ボックス 89">
                <a:extLst>
                  <a:ext uri="{FF2B5EF4-FFF2-40B4-BE49-F238E27FC236}">
                    <a16:creationId xmlns:a16="http://schemas.microsoft.com/office/drawing/2014/main" id="{6B15CEAF-9875-4E42-A65B-C18C8789EB96}"/>
                  </a:ext>
                </a:extLst>
              </p:cNvPr>
              <p:cNvSpPr txBox="1"/>
              <p:nvPr/>
            </p:nvSpPr>
            <p:spPr>
              <a:xfrm>
                <a:off x="465243" y="5803384"/>
                <a:ext cx="835384" cy="452396"/>
              </a:xfrm>
              <a:prstGeom prst="rect">
                <a:avLst/>
              </a:prstGeom>
              <a:noFill/>
            </p:spPr>
            <p:txBody>
              <a:bodyPr wrap="none" rtlCol="0">
                <a:spAutoFit/>
              </a:bodyPr>
              <a:lstStyle/>
              <a:p>
                <a:pPr>
                  <a:defRPr/>
                </a:pPr>
                <a:r>
                  <a:rPr lang="ja-JP" altLang="en-US" sz="2000" b="1" dirty="0" smtClean="0">
                    <a:solidFill>
                      <a:srgbClr val="DEDEDE">
                        <a:lumMod val="25000"/>
                      </a:srgbClr>
                    </a:solidFill>
                    <a:latin typeface="メイリオ" panose="020B0604030504040204" pitchFamily="50" charset="-128"/>
                    <a:cs typeface="Helvetica Neue" panose="02000503000000020004" pitchFamily="2" charset="0"/>
                  </a:rPr>
                  <a:t>獲得</a:t>
                </a:r>
                <a:endParaRPr lang="ja-JP" altLang="en-US" sz="1100" dirty="0">
                  <a:solidFill>
                    <a:srgbClr val="DEDEDE">
                      <a:lumMod val="25000"/>
                    </a:srgbClr>
                  </a:solidFill>
                  <a:latin typeface="メイリオ" panose="020B0604030504040204" pitchFamily="50" charset="-128"/>
                  <a:cs typeface="Helvetica Neue" panose="02000503000000020004" pitchFamily="2" charset="0"/>
                </a:endParaRPr>
              </a:p>
            </p:txBody>
          </p:sp>
        </p:grpSp>
        <p:sp>
          <p:nvSpPr>
            <p:cNvPr id="9" name="1 つの角を丸めた四角形 8"/>
            <p:cNvSpPr/>
            <p:nvPr/>
          </p:nvSpPr>
          <p:spPr>
            <a:xfrm>
              <a:off x="551383" y="2276872"/>
              <a:ext cx="231222" cy="3821514"/>
            </a:xfrm>
            <a:prstGeom prst="round1Rect">
              <a:avLst>
                <a:gd name="adj" fmla="val 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sp>
        <p:nvSpPr>
          <p:cNvPr id="13" name="テキスト ボックス 12"/>
          <p:cNvSpPr txBox="1"/>
          <p:nvPr/>
        </p:nvSpPr>
        <p:spPr>
          <a:xfrm>
            <a:off x="5807968" y="2973186"/>
            <a:ext cx="6294007" cy="369332"/>
          </a:xfrm>
          <a:prstGeom prst="rect">
            <a:avLst/>
          </a:prstGeom>
          <a:noFill/>
        </p:spPr>
        <p:txBody>
          <a:bodyPr wrap="square" rtlCol="0">
            <a:spAutoFit/>
          </a:bodyPr>
          <a:lstStyle/>
          <a:p>
            <a:pPr algn="l"/>
            <a:r>
              <a:rPr lang="ja-JP" altLang="en-US" dirty="0" smtClean="0">
                <a:solidFill>
                  <a:schemeClr val="tx1">
                    <a:lumMod val="65000"/>
                    <a:lumOff val="35000"/>
                  </a:schemeClr>
                </a:solidFill>
              </a:rPr>
              <a:t>ブランド認知獲得、イメージ形成・浸透</a:t>
            </a:r>
            <a:endParaRPr lang="en-US" altLang="ja-JP" dirty="0" smtClean="0">
              <a:solidFill>
                <a:schemeClr val="tx1">
                  <a:lumMod val="65000"/>
                  <a:lumOff val="35000"/>
                </a:schemeClr>
              </a:solidFill>
            </a:endParaRPr>
          </a:p>
        </p:txBody>
      </p:sp>
      <p:grpSp>
        <p:nvGrpSpPr>
          <p:cNvPr id="66" name="グループ化 65"/>
          <p:cNvGrpSpPr/>
          <p:nvPr/>
        </p:nvGrpSpPr>
        <p:grpSpPr>
          <a:xfrm>
            <a:off x="4725668" y="2592904"/>
            <a:ext cx="954830" cy="941891"/>
            <a:chOff x="4092490" y="2566523"/>
            <a:chExt cx="954830" cy="941891"/>
          </a:xfrm>
        </p:grpSpPr>
        <p:pic>
          <p:nvPicPr>
            <p:cNvPr id="52" name="図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2490" y="2754528"/>
              <a:ext cx="753886" cy="753886"/>
            </a:xfrm>
            <a:prstGeom prst="rect">
              <a:avLst/>
            </a:prstGeom>
          </p:spPr>
        </p:pic>
        <p:pic>
          <p:nvPicPr>
            <p:cNvPr id="55" name="図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1311" y="2566523"/>
              <a:ext cx="376009" cy="376009"/>
            </a:xfrm>
            <a:prstGeom prst="rect">
              <a:avLst/>
            </a:prstGeom>
          </p:spPr>
        </p:pic>
      </p:grpSp>
      <p:grpSp>
        <p:nvGrpSpPr>
          <p:cNvPr id="67" name="グループ化 66"/>
          <p:cNvGrpSpPr/>
          <p:nvPr/>
        </p:nvGrpSpPr>
        <p:grpSpPr>
          <a:xfrm>
            <a:off x="4278419" y="3567795"/>
            <a:ext cx="986241" cy="854713"/>
            <a:chOff x="4105430" y="3517382"/>
            <a:chExt cx="986241" cy="854713"/>
          </a:xfrm>
        </p:grpSpPr>
        <p:pic>
          <p:nvPicPr>
            <p:cNvPr id="54" name="図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5430" y="3618209"/>
              <a:ext cx="753886" cy="753886"/>
            </a:xfrm>
            <a:prstGeom prst="rect">
              <a:avLst/>
            </a:prstGeom>
          </p:spPr>
        </p:pic>
        <p:grpSp>
          <p:nvGrpSpPr>
            <p:cNvPr id="62" name="グループ化 61"/>
            <p:cNvGrpSpPr/>
            <p:nvPr/>
          </p:nvGrpSpPr>
          <p:grpSpPr>
            <a:xfrm>
              <a:off x="4713686" y="3517382"/>
              <a:ext cx="377985" cy="371888"/>
              <a:chOff x="5907007" y="3243056"/>
              <a:chExt cx="377985" cy="371888"/>
            </a:xfrm>
          </p:grpSpPr>
          <p:pic>
            <p:nvPicPr>
              <p:cNvPr id="59" name="図 58"/>
              <p:cNvPicPr>
                <a:picLocks noChangeAspect="1"/>
              </p:cNvPicPr>
              <p:nvPr/>
            </p:nvPicPr>
            <p:blipFill>
              <a:blip r:embed="rId4"/>
              <a:stretch>
                <a:fillRect/>
              </a:stretch>
            </p:blipFill>
            <p:spPr>
              <a:xfrm>
                <a:off x="5907007" y="3243056"/>
                <a:ext cx="377985" cy="371888"/>
              </a:xfrm>
              <a:prstGeom prst="rect">
                <a:avLst/>
              </a:prstGeom>
            </p:spPr>
          </p:pic>
          <p:pic>
            <p:nvPicPr>
              <p:cNvPr id="56" name="図 5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9278" y="3344695"/>
                <a:ext cx="195369" cy="195369"/>
              </a:xfrm>
              <a:prstGeom prst="rect">
                <a:avLst/>
              </a:prstGeom>
            </p:spPr>
          </p:pic>
        </p:grpSp>
      </p:grpSp>
      <p:sp>
        <p:nvSpPr>
          <p:cNvPr id="70" name="テキスト ボックス 69"/>
          <p:cNvSpPr txBox="1"/>
          <p:nvPr/>
        </p:nvSpPr>
        <p:spPr>
          <a:xfrm>
            <a:off x="5466752" y="3761700"/>
            <a:ext cx="6316136" cy="646331"/>
          </a:xfrm>
          <a:prstGeom prst="rect">
            <a:avLst/>
          </a:prstGeom>
          <a:noFill/>
        </p:spPr>
        <p:txBody>
          <a:bodyPr wrap="square" rtlCol="0">
            <a:spAutoFit/>
          </a:bodyPr>
          <a:lstStyle/>
          <a:p>
            <a:r>
              <a:rPr lang="ja-JP" altLang="en-US" dirty="0">
                <a:solidFill>
                  <a:schemeClr val="tx1">
                    <a:lumMod val="65000"/>
                    <a:lumOff val="35000"/>
                  </a:schemeClr>
                </a:solidFill>
              </a:rPr>
              <a:t>ブランド好意度</a:t>
            </a:r>
            <a:r>
              <a:rPr lang="ja-JP" altLang="en-US" dirty="0" smtClean="0">
                <a:solidFill>
                  <a:schemeClr val="tx1">
                    <a:lumMod val="65000"/>
                    <a:lumOff val="35000"/>
                  </a:schemeClr>
                </a:solidFill>
              </a:rPr>
              <a:t>上昇</a:t>
            </a:r>
            <a:endParaRPr lang="en-US" altLang="ja-JP" dirty="0" smtClean="0">
              <a:solidFill>
                <a:schemeClr val="tx1">
                  <a:lumMod val="65000"/>
                  <a:lumOff val="35000"/>
                </a:schemeClr>
              </a:solidFill>
            </a:endParaRPr>
          </a:p>
          <a:p>
            <a:pPr algn="l"/>
            <a:r>
              <a:rPr lang="ja-JP" altLang="en-US" dirty="0" smtClean="0">
                <a:solidFill>
                  <a:schemeClr val="tx1">
                    <a:lumMod val="65000"/>
                    <a:lumOff val="35000"/>
                  </a:schemeClr>
                </a:solidFill>
              </a:rPr>
              <a:t>商品・サービスの認知獲得、興味関心の喚起、</a:t>
            </a:r>
            <a:endParaRPr lang="en-US" altLang="ja-JP" dirty="0" smtClean="0">
              <a:solidFill>
                <a:schemeClr val="tx1">
                  <a:lumMod val="65000"/>
                  <a:lumOff val="35000"/>
                </a:schemeClr>
              </a:solidFill>
            </a:endParaRPr>
          </a:p>
        </p:txBody>
      </p:sp>
      <p:sp>
        <p:nvSpPr>
          <p:cNvPr id="75" name="右大かっこ 74"/>
          <p:cNvSpPr/>
          <p:nvPr/>
        </p:nvSpPr>
        <p:spPr>
          <a:xfrm rot="10800000">
            <a:off x="1996305" y="2595588"/>
            <a:ext cx="199521" cy="1789152"/>
          </a:xfrm>
          <a:prstGeom prst="rightBracket">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6" name="テキスト ボックス 75"/>
          <p:cNvSpPr txBox="1"/>
          <p:nvPr/>
        </p:nvSpPr>
        <p:spPr>
          <a:xfrm>
            <a:off x="335861" y="3144302"/>
            <a:ext cx="1723186" cy="646331"/>
          </a:xfrm>
          <a:prstGeom prst="rect">
            <a:avLst/>
          </a:prstGeom>
          <a:noFill/>
        </p:spPr>
        <p:txBody>
          <a:bodyPr wrap="square" rtlCol="0">
            <a:spAutoFit/>
          </a:bodyPr>
          <a:lstStyle/>
          <a:p>
            <a:pPr algn="ctr"/>
            <a:r>
              <a:rPr kumimoji="1" lang="en-US" altLang="ja-JP" dirty="0" smtClean="0">
                <a:solidFill>
                  <a:srgbClr val="C00000"/>
                </a:solidFill>
              </a:rPr>
              <a:t>GYAO!</a:t>
            </a:r>
          </a:p>
          <a:p>
            <a:pPr algn="ctr"/>
            <a:r>
              <a:rPr lang="ja-JP" altLang="en-US" dirty="0">
                <a:solidFill>
                  <a:srgbClr val="C00000"/>
                </a:solidFill>
              </a:rPr>
              <a:t>タイアップ</a:t>
            </a:r>
            <a:endParaRPr kumimoji="1" lang="ja-JP" altLang="en-US" dirty="0" smtClean="0">
              <a:solidFill>
                <a:srgbClr val="C00000"/>
              </a:solidFill>
            </a:endParaRPr>
          </a:p>
        </p:txBody>
      </p:sp>
    </p:spTree>
    <p:extLst>
      <p:ext uri="{BB962C8B-B14F-4D97-AF65-F5344CB8AC3E}">
        <p14:creationId xmlns:p14="http://schemas.microsoft.com/office/powerpoint/2010/main" val="1986284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smtClean="0"/>
              <a:t>全体構造及びページイメージ</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3</a:t>
            </a:fld>
            <a:endParaRPr lang="ja-JP" altLang="en-US"/>
          </a:p>
        </p:txBody>
      </p:sp>
      <p:sp>
        <p:nvSpPr>
          <p:cNvPr id="6" name="角丸四角形 5"/>
          <p:cNvSpPr/>
          <p:nvPr/>
        </p:nvSpPr>
        <p:spPr bwMode="auto">
          <a:xfrm>
            <a:off x="4827375" y="4139358"/>
            <a:ext cx="4625460" cy="2457994"/>
          </a:xfrm>
          <a:prstGeom prst="roundRect">
            <a:avLst>
              <a:gd name="adj" fmla="val 5971"/>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sp>
        <p:nvSpPr>
          <p:cNvPr id="7" name="角丸四角形 6"/>
          <p:cNvSpPr/>
          <p:nvPr/>
        </p:nvSpPr>
        <p:spPr bwMode="auto">
          <a:xfrm>
            <a:off x="4799856" y="1099017"/>
            <a:ext cx="4607667" cy="2658349"/>
          </a:xfrm>
          <a:prstGeom prst="roundRect">
            <a:avLst>
              <a:gd name="adj" fmla="val 5971"/>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rgbClr val="F2F2F2"/>
              </a:solidFill>
              <a:latin typeface="+mn-ea"/>
              <a:cs typeface="Verdana" pitchFamily="34" charset="0"/>
            </a:endParaRPr>
          </a:p>
        </p:txBody>
      </p:sp>
      <p:sp>
        <p:nvSpPr>
          <p:cNvPr id="9" name="右矢印 8"/>
          <p:cNvSpPr/>
          <p:nvPr/>
        </p:nvSpPr>
        <p:spPr bwMode="auto">
          <a:xfrm>
            <a:off x="4273493" y="3325393"/>
            <a:ext cx="382347" cy="504056"/>
          </a:xfrm>
          <a:prstGeom prst="rightArrow">
            <a:avLst/>
          </a:prstGeom>
          <a:solidFill>
            <a:schemeClr val="bg1">
              <a:lumMod val="50000"/>
            </a:schemeClr>
          </a:solidFill>
          <a:ln w="3175" algn="ctr">
            <a:solidFill>
              <a:schemeClr val="bg1">
                <a:lumMod val="50000"/>
              </a:schemeClr>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nvGrpSpPr>
          <p:cNvPr id="10" name="グループ化 9"/>
          <p:cNvGrpSpPr/>
          <p:nvPr/>
        </p:nvGrpSpPr>
        <p:grpSpPr>
          <a:xfrm>
            <a:off x="10224882" y="2401921"/>
            <a:ext cx="1681845" cy="2405881"/>
            <a:chOff x="7755703" y="2317799"/>
            <a:chExt cx="1681845" cy="2405881"/>
          </a:xfrm>
        </p:grpSpPr>
        <p:sp>
          <p:nvSpPr>
            <p:cNvPr id="11" name="正方形/長方形 10"/>
            <p:cNvSpPr/>
            <p:nvPr/>
          </p:nvSpPr>
          <p:spPr bwMode="auto">
            <a:xfrm>
              <a:off x="7755703" y="2317799"/>
              <a:ext cx="1681845" cy="2405881"/>
            </a:xfrm>
            <a:prstGeom prst="rect">
              <a:avLst/>
            </a:prstGeom>
            <a:noFill/>
            <a:ln w="3175" algn="ctr">
              <a:solidFill>
                <a:schemeClr val="bg1">
                  <a:lumMod val="50000"/>
                </a:schemeClr>
              </a:solidFill>
              <a:prstDash val="solid"/>
              <a:miter lim="800000"/>
              <a:headEnd/>
              <a:tailEnd/>
            </a:ln>
          </p:spPr>
          <p:txBody>
            <a:bodyPr lIns="0" tIns="0" rIns="0" bIns="0" rtlCol="0" anchor="ctr"/>
            <a:lstStyle/>
            <a:p>
              <a:pPr algn="ctr"/>
              <a:endParaRPr kumimoji="0" lang="ja-JP" altLang="en-US" sz="1200" b="1" kern="0" dirty="0">
                <a:solidFill>
                  <a:schemeClr val="tx1">
                    <a:lumMod val="65000"/>
                    <a:lumOff val="35000"/>
                  </a:schemeClr>
                </a:solidFill>
                <a:latin typeface="+mn-ea"/>
                <a:cs typeface="Verdana" pitchFamily="34" charset="0"/>
              </a:endParaRPr>
            </a:p>
          </p:txBody>
        </p:sp>
        <p:sp>
          <p:nvSpPr>
            <p:cNvPr id="12" name="テキスト ボックス 11"/>
            <p:cNvSpPr txBox="1"/>
            <p:nvPr/>
          </p:nvSpPr>
          <p:spPr>
            <a:xfrm>
              <a:off x="7755703" y="3126437"/>
              <a:ext cx="1681845" cy="646331"/>
            </a:xfrm>
            <a:prstGeom prst="rect">
              <a:avLst/>
            </a:prstGeom>
            <a:noFill/>
          </p:spPr>
          <p:txBody>
            <a:bodyPr wrap="square" rtlCol="0">
              <a:spAutoFit/>
            </a:bodyPr>
            <a:lstStyle/>
            <a:p>
              <a:pPr algn="ctr"/>
              <a:r>
                <a:rPr lang="ja-JP" altLang="en-US" dirty="0">
                  <a:solidFill>
                    <a:schemeClr val="tx1">
                      <a:lumMod val="65000"/>
                      <a:lumOff val="35000"/>
                    </a:schemeClr>
                  </a:solidFill>
                </a:rPr>
                <a:t>広告主様</a:t>
              </a:r>
              <a:endParaRPr lang="en-US" altLang="ja-JP" dirty="0">
                <a:solidFill>
                  <a:schemeClr val="tx1">
                    <a:lumMod val="65000"/>
                    <a:lumOff val="35000"/>
                  </a:schemeClr>
                </a:solidFill>
              </a:endParaRPr>
            </a:p>
            <a:p>
              <a:pPr algn="ctr"/>
              <a:r>
                <a:rPr lang="ja-JP" altLang="en-US" dirty="0">
                  <a:solidFill>
                    <a:schemeClr val="tx1">
                      <a:lumMod val="65000"/>
                      <a:lumOff val="35000"/>
                    </a:schemeClr>
                  </a:solidFill>
                </a:rPr>
                <a:t>ページ</a:t>
              </a:r>
              <a:endParaRPr lang="en-US" altLang="ja-JP" dirty="0">
                <a:solidFill>
                  <a:schemeClr val="tx1">
                    <a:lumMod val="65000"/>
                    <a:lumOff val="35000"/>
                  </a:schemeClr>
                </a:solidFill>
              </a:endParaRPr>
            </a:p>
          </p:txBody>
        </p:sp>
      </p:grpSp>
      <p:sp>
        <p:nvSpPr>
          <p:cNvPr id="13" name="右矢印 12"/>
          <p:cNvSpPr/>
          <p:nvPr/>
        </p:nvSpPr>
        <p:spPr bwMode="auto">
          <a:xfrm>
            <a:off x="9639612" y="3325964"/>
            <a:ext cx="360040" cy="504056"/>
          </a:xfrm>
          <a:prstGeom prst="rightArrow">
            <a:avLst/>
          </a:prstGeom>
          <a:solidFill>
            <a:schemeClr val="bg1">
              <a:lumMod val="50000"/>
            </a:schemeClr>
          </a:solidFill>
          <a:ln w="3175" algn="ctr">
            <a:solidFill>
              <a:schemeClr val="bg1">
                <a:lumMod val="50000"/>
              </a:schemeClr>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sp>
        <p:nvSpPr>
          <p:cNvPr id="15" name="テキスト ボックス 14"/>
          <p:cNvSpPr txBox="1"/>
          <p:nvPr/>
        </p:nvSpPr>
        <p:spPr>
          <a:xfrm>
            <a:off x="4913218" y="4228578"/>
            <a:ext cx="3776785" cy="253916"/>
          </a:xfrm>
          <a:prstGeom prst="rect">
            <a:avLst/>
          </a:prstGeom>
          <a:noFill/>
        </p:spPr>
        <p:txBody>
          <a:bodyPr wrap="square" rtlCol="0">
            <a:spAutoFit/>
          </a:bodyPr>
          <a:lstStyle/>
          <a:p>
            <a:r>
              <a:rPr lang="ja-JP" altLang="en-US" sz="1050" dirty="0">
                <a:solidFill>
                  <a:schemeClr val="tx1">
                    <a:lumMod val="65000"/>
                    <a:lumOff val="35000"/>
                  </a:schemeClr>
                </a:solidFill>
              </a:rPr>
              <a:t>タイアップページ</a:t>
            </a:r>
            <a:r>
              <a:rPr lang="ja-JP" altLang="en-US" sz="1050" dirty="0" smtClean="0">
                <a:solidFill>
                  <a:schemeClr val="tx1">
                    <a:lumMod val="65000"/>
                    <a:lumOff val="35000"/>
                  </a:schemeClr>
                </a:solidFill>
              </a:rPr>
              <a:t>（ページ内にバナー</a:t>
            </a:r>
            <a:r>
              <a:rPr lang="ja-JP" altLang="en-US" sz="1050" dirty="0">
                <a:solidFill>
                  <a:schemeClr val="tx1">
                    <a:lumMod val="65000"/>
                    <a:lumOff val="35000"/>
                  </a:schemeClr>
                </a:solidFill>
              </a:rPr>
              <a:t>やリンク先を設定）</a:t>
            </a:r>
          </a:p>
        </p:txBody>
      </p:sp>
      <p:sp>
        <p:nvSpPr>
          <p:cNvPr id="16" name="テキスト ボックス 15"/>
          <p:cNvSpPr txBox="1"/>
          <p:nvPr/>
        </p:nvSpPr>
        <p:spPr>
          <a:xfrm>
            <a:off x="5884180" y="1738286"/>
            <a:ext cx="1512168" cy="261610"/>
          </a:xfrm>
          <a:prstGeom prst="rect">
            <a:avLst/>
          </a:prstGeom>
          <a:noFill/>
        </p:spPr>
        <p:txBody>
          <a:bodyPr wrap="square" rtlCol="0">
            <a:spAutoFit/>
          </a:bodyPr>
          <a:lstStyle/>
          <a:p>
            <a:r>
              <a:rPr lang="ja-JP" altLang="en-US" sz="1100" dirty="0"/>
              <a:t>映像視聴ページ</a:t>
            </a:r>
          </a:p>
        </p:txBody>
      </p:sp>
      <p:sp>
        <p:nvSpPr>
          <p:cNvPr id="17" name="テキスト ボックス 16"/>
          <p:cNvSpPr txBox="1"/>
          <p:nvPr/>
        </p:nvSpPr>
        <p:spPr>
          <a:xfrm>
            <a:off x="6462123" y="3789714"/>
            <a:ext cx="1283132" cy="307777"/>
          </a:xfrm>
          <a:prstGeom prst="rect">
            <a:avLst/>
          </a:prstGeom>
          <a:noFill/>
        </p:spPr>
        <p:txBody>
          <a:bodyPr wrap="square" rtlCol="0">
            <a:spAutoFit/>
          </a:bodyPr>
          <a:lstStyle/>
          <a:p>
            <a:pPr algn="ctr"/>
            <a:r>
              <a:rPr lang="ja-JP" altLang="en-US" sz="1400" dirty="0">
                <a:solidFill>
                  <a:schemeClr val="tx1">
                    <a:lumMod val="65000"/>
                    <a:lumOff val="35000"/>
                  </a:schemeClr>
                </a:solidFill>
              </a:rPr>
              <a:t>または</a:t>
            </a:r>
          </a:p>
        </p:txBody>
      </p:sp>
      <p:sp>
        <p:nvSpPr>
          <p:cNvPr id="22" name="テキスト ボックス 21"/>
          <p:cNvSpPr txBox="1"/>
          <p:nvPr/>
        </p:nvSpPr>
        <p:spPr>
          <a:xfrm>
            <a:off x="12896" y="4354041"/>
            <a:ext cx="3606902" cy="261610"/>
          </a:xfrm>
          <a:prstGeom prst="rect">
            <a:avLst/>
          </a:prstGeom>
          <a:noFill/>
        </p:spPr>
        <p:txBody>
          <a:bodyPr wrap="square" rtlCol="0">
            <a:spAutoFit/>
          </a:bodyPr>
          <a:lstStyle/>
          <a:p>
            <a:r>
              <a:rPr lang="en-US" altLang="ja-JP" sz="1100" dirty="0">
                <a:solidFill>
                  <a:schemeClr val="tx1">
                    <a:lumMod val="65000"/>
                    <a:lumOff val="35000"/>
                  </a:schemeClr>
                </a:solidFill>
              </a:rPr>
              <a:t>GYAO!TOP</a:t>
            </a:r>
            <a:r>
              <a:rPr lang="ja-JP" altLang="en-US" sz="1100" dirty="0">
                <a:solidFill>
                  <a:schemeClr val="tx1">
                    <a:lumMod val="65000"/>
                    <a:lumOff val="35000"/>
                  </a:schemeClr>
                </a:solidFill>
              </a:rPr>
              <a:t>ページ</a:t>
            </a:r>
            <a:r>
              <a:rPr lang="ja-JP" altLang="en-US" sz="1100" dirty="0" smtClean="0">
                <a:solidFill>
                  <a:schemeClr val="tx1">
                    <a:lumMod val="65000"/>
                    <a:lumOff val="35000"/>
                  </a:schemeClr>
                </a:solidFill>
              </a:rPr>
              <a:t>及び該当</a:t>
            </a:r>
            <a:r>
              <a:rPr lang="ja-JP" altLang="en-US" sz="1100" dirty="0">
                <a:solidFill>
                  <a:schemeClr val="tx1">
                    <a:lumMod val="65000"/>
                    <a:lumOff val="35000"/>
                  </a:schemeClr>
                </a:solidFill>
              </a:rPr>
              <a:t>カテゴリトップページ</a:t>
            </a:r>
            <a:endParaRPr lang="en-US" altLang="ja-JP" sz="1100" dirty="0">
              <a:solidFill>
                <a:schemeClr val="tx1">
                  <a:lumMod val="65000"/>
                  <a:lumOff val="35000"/>
                </a:schemeClr>
              </a:solidFill>
            </a:endParaRPr>
          </a:p>
        </p:txBody>
      </p:sp>
      <p:sp>
        <p:nvSpPr>
          <p:cNvPr id="23" name="テキスト ボックス 22"/>
          <p:cNvSpPr txBox="1"/>
          <p:nvPr/>
        </p:nvSpPr>
        <p:spPr>
          <a:xfrm>
            <a:off x="0" y="4610554"/>
            <a:ext cx="2280691" cy="738664"/>
          </a:xfrm>
          <a:prstGeom prst="rect">
            <a:avLst/>
          </a:prstGeom>
          <a:noFill/>
        </p:spPr>
        <p:txBody>
          <a:bodyPr wrap="square" rtlCol="0">
            <a:spAutoFit/>
          </a:bodyPr>
          <a:lstStyle/>
          <a:p>
            <a:r>
              <a:rPr lang="en-US" altLang="ja-JP" sz="600" dirty="0">
                <a:solidFill>
                  <a:schemeClr val="tx1">
                    <a:lumMod val="65000"/>
                    <a:lumOff val="35000"/>
                  </a:schemeClr>
                </a:solidFill>
              </a:rPr>
              <a:t>※GYAO!</a:t>
            </a:r>
            <a:r>
              <a:rPr lang="ja-JP" altLang="en-US" sz="600" dirty="0">
                <a:solidFill>
                  <a:schemeClr val="tx1">
                    <a:lumMod val="65000"/>
                    <a:lumOff val="35000"/>
                  </a:schemeClr>
                </a:solidFill>
              </a:rPr>
              <a:t>トップページ、</a:t>
            </a:r>
            <a:r>
              <a:rPr lang="ja-JP" altLang="en-US" sz="600" dirty="0" smtClean="0">
                <a:solidFill>
                  <a:schemeClr val="tx1">
                    <a:lumMod val="65000"/>
                    <a:lumOff val="35000"/>
                  </a:schemeClr>
                </a:solidFill>
              </a:rPr>
              <a:t>カテゴリトップ</a:t>
            </a:r>
            <a:endParaRPr lang="en-US" altLang="ja-JP" sz="600" dirty="0" smtClean="0">
              <a:solidFill>
                <a:schemeClr val="tx1">
                  <a:lumMod val="65000"/>
                  <a:lumOff val="35000"/>
                </a:schemeClr>
              </a:solidFill>
            </a:endParaRPr>
          </a:p>
          <a:p>
            <a:r>
              <a:rPr lang="ja-JP" altLang="en-US" sz="600" dirty="0">
                <a:solidFill>
                  <a:schemeClr val="tx1">
                    <a:lumMod val="65000"/>
                    <a:lumOff val="35000"/>
                  </a:schemeClr>
                </a:solidFill>
              </a:rPr>
              <a:t>　</a:t>
            </a:r>
            <a:r>
              <a:rPr lang="ja-JP" altLang="en-US" sz="600" dirty="0" smtClean="0">
                <a:solidFill>
                  <a:schemeClr val="tx1">
                    <a:lumMod val="65000"/>
                    <a:lumOff val="35000"/>
                  </a:schemeClr>
                </a:solidFill>
              </a:rPr>
              <a:t>ページ内のいずれ</a:t>
            </a:r>
            <a:r>
              <a:rPr lang="ja-JP" altLang="en-US" sz="600" dirty="0">
                <a:solidFill>
                  <a:schemeClr val="tx1">
                    <a:lumMod val="65000"/>
                    <a:lumOff val="35000"/>
                  </a:schemeClr>
                </a:solidFill>
              </a:rPr>
              <a:t>かの枠から</a:t>
            </a:r>
            <a:r>
              <a:rPr lang="ja-JP" altLang="en-US" sz="600" dirty="0" smtClean="0">
                <a:solidFill>
                  <a:schemeClr val="tx1">
                    <a:lumMod val="65000"/>
                    <a:lumOff val="35000"/>
                  </a:schemeClr>
                </a:solidFill>
              </a:rPr>
              <a:t>誘導します。</a:t>
            </a:r>
            <a:endParaRPr lang="en-US" altLang="ja-JP" sz="600" dirty="0">
              <a:solidFill>
                <a:schemeClr val="tx1">
                  <a:lumMod val="65000"/>
                  <a:lumOff val="35000"/>
                </a:schemeClr>
              </a:solidFill>
            </a:endParaRPr>
          </a:p>
          <a:p>
            <a:r>
              <a:rPr lang="en-US" altLang="ja-JP" sz="600" dirty="0">
                <a:solidFill>
                  <a:schemeClr val="tx1">
                    <a:lumMod val="65000"/>
                    <a:lumOff val="35000"/>
                  </a:schemeClr>
                </a:solidFill>
              </a:rPr>
              <a:t>※</a:t>
            </a:r>
            <a:r>
              <a:rPr lang="ja-JP" altLang="en-US" sz="600" dirty="0">
                <a:solidFill>
                  <a:schemeClr val="tx1">
                    <a:lumMod val="65000"/>
                    <a:lumOff val="35000"/>
                  </a:schemeClr>
                </a:solidFill>
              </a:rPr>
              <a:t>誘導は確約するものではありません。</a:t>
            </a:r>
            <a:endParaRPr lang="en-US" altLang="ja-JP" sz="600" dirty="0">
              <a:solidFill>
                <a:schemeClr val="tx1">
                  <a:lumMod val="65000"/>
                  <a:lumOff val="35000"/>
                </a:schemeClr>
              </a:solidFill>
            </a:endParaRPr>
          </a:p>
          <a:p>
            <a:r>
              <a:rPr lang="ja-JP" altLang="en-US" sz="600" dirty="0">
                <a:solidFill>
                  <a:schemeClr val="tx1">
                    <a:lumMod val="65000"/>
                    <a:lumOff val="35000"/>
                  </a:schemeClr>
                </a:solidFill>
              </a:rPr>
              <a:t>　また、常時掲載ではありません。</a:t>
            </a:r>
            <a:endParaRPr lang="en-US" altLang="ja-JP" sz="600" dirty="0">
              <a:solidFill>
                <a:schemeClr val="tx1">
                  <a:lumMod val="65000"/>
                  <a:lumOff val="35000"/>
                </a:schemeClr>
              </a:solidFill>
            </a:endParaRPr>
          </a:p>
          <a:p>
            <a:r>
              <a:rPr lang="en-US" altLang="ja-JP" sz="600" dirty="0">
                <a:solidFill>
                  <a:schemeClr val="tx1">
                    <a:lumMod val="65000"/>
                    <a:lumOff val="35000"/>
                  </a:schemeClr>
                </a:solidFill>
              </a:rPr>
              <a:t>※</a:t>
            </a:r>
            <a:r>
              <a:rPr lang="ja-JP" altLang="en-US" sz="600" dirty="0">
                <a:solidFill>
                  <a:schemeClr val="tx1">
                    <a:lumMod val="65000"/>
                    <a:lumOff val="35000"/>
                  </a:schemeClr>
                </a:solidFill>
              </a:rPr>
              <a:t>誘導枠の位置は変更になる場合もあります。</a:t>
            </a:r>
            <a:endParaRPr lang="en-US" altLang="ja-JP" sz="600" dirty="0">
              <a:solidFill>
                <a:schemeClr val="tx1">
                  <a:lumMod val="65000"/>
                  <a:lumOff val="35000"/>
                </a:schemeClr>
              </a:solidFill>
            </a:endParaRPr>
          </a:p>
          <a:p>
            <a:r>
              <a:rPr lang="ja-JP" altLang="en-US" sz="600" dirty="0">
                <a:solidFill>
                  <a:schemeClr val="tx1">
                    <a:lumMod val="65000"/>
                    <a:lumOff val="35000"/>
                  </a:schemeClr>
                </a:solidFill>
              </a:rPr>
              <a:t>　また位置の指定は出来ません。</a:t>
            </a:r>
            <a:endParaRPr lang="en-US" altLang="ja-JP" sz="600" dirty="0">
              <a:solidFill>
                <a:schemeClr val="tx1">
                  <a:lumMod val="65000"/>
                  <a:lumOff val="35000"/>
                </a:schemeClr>
              </a:solidFill>
            </a:endParaRPr>
          </a:p>
          <a:p>
            <a:r>
              <a:rPr lang="en-US" altLang="ja-JP" sz="600" dirty="0">
                <a:solidFill>
                  <a:schemeClr val="tx1">
                    <a:lumMod val="65000"/>
                    <a:lumOff val="35000"/>
                  </a:schemeClr>
                </a:solidFill>
              </a:rPr>
              <a:t>※</a:t>
            </a:r>
            <a:r>
              <a:rPr lang="ja-JP" altLang="en-US" sz="600" dirty="0">
                <a:solidFill>
                  <a:schemeClr val="tx1">
                    <a:lumMod val="65000"/>
                    <a:lumOff val="35000"/>
                  </a:schemeClr>
                </a:solidFill>
              </a:rPr>
              <a:t>他企画の誘導と並列で掲載します。</a:t>
            </a:r>
            <a:endParaRPr lang="en-US" altLang="ja-JP" sz="600" dirty="0">
              <a:solidFill>
                <a:schemeClr val="tx1">
                  <a:lumMod val="65000"/>
                  <a:lumOff val="35000"/>
                </a:schemeClr>
              </a:solidFill>
            </a:endParaRPr>
          </a:p>
        </p:txBody>
      </p:sp>
      <p:grpSp>
        <p:nvGrpSpPr>
          <p:cNvPr id="24" name="グループ化 23"/>
          <p:cNvGrpSpPr/>
          <p:nvPr/>
        </p:nvGrpSpPr>
        <p:grpSpPr>
          <a:xfrm>
            <a:off x="4978131" y="1588885"/>
            <a:ext cx="2817431" cy="1900234"/>
            <a:chOff x="1880545" y="829761"/>
            <a:chExt cx="2817431" cy="1900234"/>
          </a:xfrm>
        </p:grpSpPr>
        <p:pic>
          <p:nvPicPr>
            <p:cNvPr id="25" name="図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6184" y="1165758"/>
              <a:ext cx="2441792" cy="1564237"/>
            </a:xfrm>
            <a:prstGeom prst="rect">
              <a:avLst/>
            </a:prstGeom>
            <a:ln>
              <a:solidFill>
                <a:schemeClr val="tx1">
                  <a:lumMod val="50000"/>
                  <a:lumOff val="50000"/>
                </a:schemeClr>
              </a:solidFill>
            </a:ln>
          </p:spPr>
        </p:pic>
        <p:pic>
          <p:nvPicPr>
            <p:cNvPr id="26" name="図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8025" y="956789"/>
              <a:ext cx="2441792" cy="1564237"/>
            </a:xfrm>
            <a:prstGeom prst="rect">
              <a:avLst/>
            </a:prstGeom>
            <a:ln>
              <a:solidFill>
                <a:schemeClr val="tx1">
                  <a:lumMod val="50000"/>
                  <a:lumOff val="50000"/>
                </a:schemeClr>
              </a:solidFill>
            </a:ln>
          </p:spPr>
        </p:pic>
        <p:pic>
          <p:nvPicPr>
            <p:cNvPr id="27" name="図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0545" y="829761"/>
              <a:ext cx="2441792" cy="1564237"/>
            </a:xfrm>
            <a:prstGeom prst="rect">
              <a:avLst/>
            </a:prstGeom>
            <a:ln>
              <a:solidFill>
                <a:schemeClr val="tx1">
                  <a:lumMod val="50000"/>
                  <a:lumOff val="50000"/>
                </a:schemeClr>
              </a:solidFill>
            </a:ln>
          </p:spPr>
        </p:pic>
      </p:grpSp>
      <p:grpSp>
        <p:nvGrpSpPr>
          <p:cNvPr id="28" name="グループ化 27"/>
          <p:cNvGrpSpPr/>
          <p:nvPr/>
        </p:nvGrpSpPr>
        <p:grpSpPr>
          <a:xfrm>
            <a:off x="7979302" y="1661986"/>
            <a:ext cx="1224625" cy="1769594"/>
            <a:chOff x="6649367" y="342019"/>
            <a:chExt cx="1224625" cy="1769594"/>
          </a:xfrm>
        </p:grpSpPr>
        <p:pic>
          <p:nvPicPr>
            <p:cNvPr id="29" name="図 28"/>
            <p:cNvPicPr>
              <a:picLocks noChangeAspect="1"/>
            </p:cNvPicPr>
            <p:nvPr/>
          </p:nvPicPr>
          <p:blipFill rotWithShape="1">
            <a:blip r:embed="rId3" cstate="print">
              <a:extLst>
                <a:ext uri="{28A0092B-C50C-407E-A947-70E740481C1C}">
                  <a14:useLocalDpi xmlns:a14="http://schemas.microsoft.com/office/drawing/2010/main" val="0"/>
                </a:ext>
              </a:extLst>
            </a:blip>
            <a:srcRect b="33497"/>
            <a:stretch/>
          </p:blipFill>
          <p:spPr>
            <a:xfrm>
              <a:off x="6931935" y="500268"/>
              <a:ext cx="942057" cy="1611345"/>
            </a:xfrm>
            <a:prstGeom prst="rect">
              <a:avLst/>
            </a:prstGeom>
            <a:ln w="3175">
              <a:solidFill>
                <a:schemeClr val="tx1">
                  <a:lumMod val="50000"/>
                  <a:lumOff val="50000"/>
                </a:schemeClr>
              </a:solidFill>
            </a:ln>
          </p:spPr>
        </p:pic>
        <p:pic>
          <p:nvPicPr>
            <p:cNvPr id="30" name="図 29"/>
            <p:cNvPicPr>
              <a:picLocks noChangeAspect="1"/>
            </p:cNvPicPr>
            <p:nvPr/>
          </p:nvPicPr>
          <p:blipFill rotWithShape="1">
            <a:blip r:embed="rId3" cstate="print">
              <a:extLst>
                <a:ext uri="{28A0092B-C50C-407E-A947-70E740481C1C}">
                  <a14:useLocalDpi xmlns:a14="http://schemas.microsoft.com/office/drawing/2010/main" val="0"/>
                </a:ext>
              </a:extLst>
            </a:blip>
            <a:srcRect b="33497"/>
            <a:stretch/>
          </p:blipFill>
          <p:spPr>
            <a:xfrm>
              <a:off x="6793698" y="394081"/>
              <a:ext cx="942057" cy="1611345"/>
            </a:xfrm>
            <a:prstGeom prst="rect">
              <a:avLst/>
            </a:prstGeom>
            <a:ln w="3175">
              <a:solidFill>
                <a:schemeClr val="tx1">
                  <a:lumMod val="50000"/>
                  <a:lumOff val="50000"/>
                </a:schemeClr>
              </a:solidFill>
            </a:ln>
          </p:spPr>
        </p:pic>
        <p:pic>
          <p:nvPicPr>
            <p:cNvPr id="31" name="図 30"/>
            <p:cNvPicPr>
              <a:picLocks noChangeAspect="1"/>
            </p:cNvPicPr>
            <p:nvPr/>
          </p:nvPicPr>
          <p:blipFill rotWithShape="1">
            <a:blip r:embed="rId3" cstate="print">
              <a:extLst>
                <a:ext uri="{28A0092B-C50C-407E-A947-70E740481C1C}">
                  <a14:useLocalDpi xmlns:a14="http://schemas.microsoft.com/office/drawing/2010/main" val="0"/>
                </a:ext>
              </a:extLst>
            </a:blip>
            <a:srcRect b="33497"/>
            <a:stretch/>
          </p:blipFill>
          <p:spPr>
            <a:xfrm>
              <a:off x="6649367" y="342019"/>
              <a:ext cx="942057" cy="1611345"/>
            </a:xfrm>
            <a:prstGeom prst="rect">
              <a:avLst/>
            </a:prstGeom>
            <a:ln w="3175">
              <a:solidFill>
                <a:schemeClr val="tx1">
                  <a:lumMod val="50000"/>
                  <a:lumOff val="50000"/>
                </a:schemeClr>
              </a:solidFill>
            </a:ln>
          </p:spPr>
        </p:pic>
      </p:grpSp>
      <p:sp>
        <p:nvSpPr>
          <p:cNvPr id="32" name="テキスト ボックス 31"/>
          <p:cNvSpPr txBox="1"/>
          <p:nvPr/>
        </p:nvSpPr>
        <p:spPr>
          <a:xfrm>
            <a:off x="4862593" y="1158797"/>
            <a:ext cx="4544930" cy="253916"/>
          </a:xfrm>
          <a:prstGeom prst="rect">
            <a:avLst/>
          </a:prstGeom>
          <a:noFill/>
        </p:spPr>
        <p:txBody>
          <a:bodyPr wrap="square" rtlCol="0">
            <a:spAutoFit/>
          </a:bodyPr>
          <a:lstStyle/>
          <a:p>
            <a:r>
              <a:rPr lang="ja-JP" altLang="en-US" sz="1050" dirty="0">
                <a:solidFill>
                  <a:schemeClr val="tx1">
                    <a:lumMod val="65000"/>
                    <a:lumOff val="35000"/>
                  </a:schemeClr>
                </a:solidFill>
              </a:rPr>
              <a:t>映像視聴ページ（インストリームを掲載、最大</a:t>
            </a:r>
            <a:r>
              <a:rPr lang="en-US" altLang="ja-JP" sz="1050" dirty="0">
                <a:solidFill>
                  <a:schemeClr val="tx1">
                    <a:lumMod val="65000"/>
                    <a:lumOff val="35000"/>
                  </a:schemeClr>
                </a:solidFill>
              </a:rPr>
              <a:t>30</a:t>
            </a:r>
            <a:r>
              <a:rPr lang="ja-JP" altLang="en-US" sz="1050" dirty="0" smtClean="0">
                <a:solidFill>
                  <a:schemeClr val="tx1">
                    <a:lumMod val="65000"/>
                    <a:lumOff val="35000"/>
                  </a:schemeClr>
                </a:solidFill>
              </a:rPr>
              <a:t>秒、プレロールのみ）</a:t>
            </a:r>
            <a:endParaRPr lang="ja-JP" altLang="en-US" sz="1050" dirty="0">
              <a:solidFill>
                <a:schemeClr val="tx1">
                  <a:lumMod val="65000"/>
                  <a:lumOff val="35000"/>
                </a:schemeClr>
              </a:solidFill>
            </a:endParaRPr>
          </a:p>
        </p:txBody>
      </p:sp>
      <p:grpSp>
        <p:nvGrpSpPr>
          <p:cNvPr id="33" name="グループ化 32"/>
          <p:cNvGrpSpPr/>
          <p:nvPr/>
        </p:nvGrpSpPr>
        <p:grpSpPr>
          <a:xfrm>
            <a:off x="7585059" y="4538787"/>
            <a:ext cx="1060899" cy="1582341"/>
            <a:chOff x="5483901" y="4527673"/>
            <a:chExt cx="1060899" cy="1582341"/>
          </a:xfrm>
        </p:grpSpPr>
        <p:grpSp>
          <p:nvGrpSpPr>
            <p:cNvPr id="34" name="グループ化 33"/>
            <p:cNvGrpSpPr/>
            <p:nvPr/>
          </p:nvGrpSpPr>
          <p:grpSpPr>
            <a:xfrm>
              <a:off x="5538386" y="4527673"/>
              <a:ext cx="952664" cy="1205475"/>
              <a:chOff x="6164641" y="4201449"/>
              <a:chExt cx="779881" cy="1088438"/>
            </a:xfrm>
          </p:grpSpPr>
          <p:sp>
            <p:nvSpPr>
              <p:cNvPr id="38" name="Rectangle 56" descr="右上がり対角線 (太)"/>
              <p:cNvSpPr>
                <a:spLocks noChangeArrowheads="1"/>
              </p:cNvSpPr>
              <p:nvPr/>
            </p:nvSpPr>
            <p:spPr bwMode="auto">
              <a:xfrm>
                <a:off x="6164641" y="4297048"/>
                <a:ext cx="779881" cy="992839"/>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fontAlgn="base" hangingPunct="1">
                  <a:spcBef>
                    <a:spcPct val="0"/>
                  </a:spcBef>
                  <a:spcAft>
                    <a:spcPct val="0"/>
                  </a:spcAft>
                  <a:buNone/>
                  <a:defRPr/>
                </a:pPr>
                <a:endParaRPr lang="ja-JP" altLang="en-US" sz="1200" kern="0">
                  <a:solidFill>
                    <a:srgbClr val="000000"/>
                  </a:solidFill>
                  <a:latin typeface="メイリオ" panose="020B0604030504040204" pitchFamily="50" charset="-128"/>
                  <a:ea typeface="メイリオ" panose="020B0604030504040204" pitchFamily="50" charset="-128"/>
                  <a:cs typeface="Meiryo UI" panose="020B0604030504040204" pitchFamily="50" charset="-128"/>
                </a:endParaRPr>
              </a:p>
            </p:txBody>
          </p:sp>
          <p:pic>
            <p:nvPicPr>
              <p:cNvPr id="39" name="図 38"/>
              <p:cNvPicPr>
                <a:picLocks noChangeAspect="1"/>
              </p:cNvPicPr>
              <p:nvPr/>
            </p:nvPicPr>
            <p:blipFill rotWithShape="1">
              <a:blip r:embed="rId4" cstate="print">
                <a:extLst>
                  <a:ext uri="{28A0092B-C50C-407E-A947-70E740481C1C}">
                    <a14:useLocalDpi xmlns:a14="http://schemas.microsoft.com/office/drawing/2010/main" val="0"/>
                  </a:ext>
                </a:extLst>
              </a:blip>
              <a:srcRect l="6698" r="78163" b="95909"/>
              <a:stretch/>
            </p:blipFill>
            <p:spPr>
              <a:xfrm>
                <a:off x="6164641" y="4201449"/>
                <a:ext cx="779881" cy="117742"/>
              </a:xfrm>
              <a:prstGeom prst="rect">
                <a:avLst/>
              </a:prstGeom>
            </p:spPr>
          </p:pic>
          <p:pic>
            <p:nvPicPr>
              <p:cNvPr id="40" name="図 39"/>
              <p:cNvPicPr>
                <a:picLocks noChangeAspect="1"/>
              </p:cNvPicPr>
              <p:nvPr/>
            </p:nvPicPr>
            <p:blipFill>
              <a:blip r:embed="rId5"/>
              <a:stretch>
                <a:fillRect/>
              </a:stretch>
            </p:blipFill>
            <p:spPr>
              <a:xfrm>
                <a:off x="6393160" y="4773626"/>
                <a:ext cx="360040" cy="196385"/>
              </a:xfrm>
              <a:prstGeom prst="rect">
                <a:avLst/>
              </a:prstGeom>
            </p:spPr>
          </p:pic>
          <p:pic>
            <p:nvPicPr>
              <p:cNvPr id="41" name="図 40"/>
              <p:cNvPicPr>
                <a:picLocks noChangeAspect="1"/>
              </p:cNvPicPr>
              <p:nvPr/>
            </p:nvPicPr>
            <p:blipFill>
              <a:blip r:embed="rId5"/>
              <a:stretch>
                <a:fillRect/>
              </a:stretch>
            </p:blipFill>
            <p:spPr>
              <a:xfrm>
                <a:off x="6393160" y="5024746"/>
                <a:ext cx="360040" cy="196385"/>
              </a:xfrm>
              <a:prstGeom prst="rect">
                <a:avLst/>
              </a:prstGeom>
            </p:spPr>
          </p:pic>
        </p:grpSp>
        <p:sp>
          <p:nvSpPr>
            <p:cNvPr id="35" name="Rectangle 56" descr="右上がり対角線 (太)"/>
            <p:cNvSpPr>
              <a:spLocks noChangeArrowheads="1"/>
            </p:cNvSpPr>
            <p:nvPr/>
          </p:nvSpPr>
          <p:spPr bwMode="auto">
            <a:xfrm>
              <a:off x="5537653" y="5704799"/>
              <a:ext cx="953397" cy="405215"/>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fontAlgn="base" hangingPunct="1">
                <a:spcBef>
                  <a:spcPct val="0"/>
                </a:spcBef>
                <a:spcAft>
                  <a:spcPct val="0"/>
                </a:spcAft>
                <a:buNone/>
                <a:defRPr/>
              </a:pPr>
              <a:endParaRPr lang="ja-JP" altLang="en-US" sz="1200" kern="0">
                <a:solidFill>
                  <a:srgbClr val="000000"/>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36" name="正方形/長方形 35"/>
            <p:cNvSpPr/>
            <p:nvPr/>
          </p:nvSpPr>
          <p:spPr bwMode="auto">
            <a:xfrm flipH="1">
              <a:off x="5669832" y="5835386"/>
              <a:ext cx="764684" cy="201656"/>
            </a:xfrm>
            <a:prstGeom prst="rect">
              <a:avLst/>
            </a:prstGeom>
            <a:solidFill>
              <a:schemeClr val="accent6">
                <a:lumMod val="60000"/>
                <a:lumOff val="40000"/>
              </a:schemeClr>
            </a:solidFill>
            <a:ln w="3175" algn="ctr">
              <a:solidFill>
                <a:srgbClr val="292929"/>
              </a:solidFill>
              <a:prstDash val="solid"/>
              <a:miter lim="800000"/>
              <a:headEnd/>
              <a:tailEnd/>
            </a:ln>
          </p:spPr>
          <p:txBody>
            <a:bodyPr lIns="0" tIns="0" rIns="0" bIns="0" rtlCol="0" anchor="ctr"/>
            <a:lstStyle/>
            <a:p>
              <a:pPr algn="ctr"/>
              <a:r>
                <a:rPr kumimoji="0" lang="ja-JP" altLang="en-US" sz="800" b="1" kern="0" dirty="0">
                  <a:solidFill>
                    <a:schemeClr val="bg1"/>
                  </a:solidFill>
                  <a:latin typeface="+mn-ea"/>
                  <a:cs typeface="Verdana" pitchFamily="34" charset="0"/>
                </a:rPr>
                <a:t>バナー</a:t>
              </a:r>
              <a:r>
                <a:rPr kumimoji="0" lang="en-US" altLang="ja-JP" sz="800" b="1" kern="0" dirty="0">
                  <a:solidFill>
                    <a:schemeClr val="bg1"/>
                  </a:solidFill>
                  <a:latin typeface="+mn-ea"/>
                  <a:cs typeface="Verdana" pitchFamily="34" charset="0"/>
                </a:rPr>
                <a:t>or</a:t>
              </a:r>
            </a:p>
            <a:p>
              <a:pPr algn="ctr"/>
              <a:r>
                <a:rPr kumimoji="0" lang="ja-JP" altLang="en-US" sz="800" b="1" kern="0" dirty="0">
                  <a:solidFill>
                    <a:schemeClr val="bg1"/>
                  </a:solidFill>
                  <a:latin typeface="+mn-ea"/>
                  <a:cs typeface="Verdana" pitchFamily="34" charset="0"/>
                </a:rPr>
                <a:t>リンク</a:t>
              </a:r>
            </a:p>
          </p:txBody>
        </p:sp>
        <p:sp>
          <p:nvSpPr>
            <p:cNvPr id="37" name="フローチャート: せん孔テープ 36"/>
            <p:cNvSpPr/>
            <p:nvPr/>
          </p:nvSpPr>
          <p:spPr bwMode="auto">
            <a:xfrm>
              <a:off x="5483901" y="5689347"/>
              <a:ext cx="1060899" cy="74111"/>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grpSp>
        <p:nvGrpSpPr>
          <p:cNvPr id="42" name="グループ化 41"/>
          <p:cNvGrpSpPr/>
          <p:nvPr/>
        </p:nvGrpSpPr>
        <p:grpSpPr>
          <a:xfrm>
            <a:off x="5282316" y="4531117"/>
            <a:ext cx="2226405" cy="1948157"/>
            <a:chOff x="3186390" y="4055350"/>
            <a:chExt cx="2258642" cy="2140236"/>
          </a:xfrm>
        </p:grpSpPr>
        <p:grpSp>
          <p:nvGrpSpPr>
            <p:cNvPr id="43" name="グループ化 42"/>
            <p:cNvGrpSpPr/>
            <p:nvPr/>
          </p:nvGrpSpPr>
          <p:grpSpPr>
            <a:xfrm>
              <a:off x="3264445" y="4055350"/>
              <a:ext cx="2138400" cy="1613491"/>
              <a:chOff x="4455136" y="1772816"/>
              <a:chExt cx="1433969" cy="1088438"/>
            </a:xfrm>
          </p:grpSpPr>
          <p:sp>
            <p:nvSpPr>
              <p:cNvPr id="47" name="Rectangle 56" descr="右上がり対角線 (太)"/>
              <p:cNvSpPr>
                <a:spLocks noChangeArrowheads="1"/>
              </p:cNvSpPr>
              <p:nvPr/>
            </p:nvSpPr>
            <p:spPr bwMode="auto">
              <a:xfrm>
                <a:off x="4455136" y="1868415"/>
                <a:ext cx="1433726" cy="992839"/>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fontAlgn="base" hangingPunct="1">
                  <a:spcBef>
                    <a:spcPct val="0"/>
                  </a:spcBef>
                  <a:spcAft>
                    <a:spcPct val="0"/>
                  </a:spcAft>
                  <a:buNone/>
                  <a:defRPr/>
                </a:pPr>
                <a:endParaRPr lang="ja-JP" altLang="en-US" sz="1200" kern="0">
                  <a:solidFill>
                    <a:srgbClr val="000000"/>
                  </a:solidFill>
                  <a:latin typeface="メイリオ" panose="020B0604030504040204" pitchFamily="50" charset="-128"/>
                  <a:ea typeface="メイリオ" panose="020B0604030504040204" pitchFamily="50" charset="-128"/>
                  <a:cs typeface="Meiryo UI" panose="020B0604030504040204" pitchFamily="50" charset="-128"/>
                </a:endParaRPr>
              </a:p>
            </p:txBody>
          </p:sp>
          <p:pic>
            <p:nvPicPr>
              <p:cNvPr id="48" name="図 47"/>
              <p:cNvPicPr>
                <a:picLocks noChangeAspect="1"/>
              </p:cNvPicPr>
              <p:nvPr/>
            </p:nvPicPr>
            <p:blipFill rotWithShape="1">
              <a:blip r:embed="rId4" cstate="print">
                <a:extLst>
                  <a:ext uri="{28A0092B-C50C-407E-A947-70E740481C1C}">
                    <a14:useLocalDpi xmlns:a14="http://schemas.microsoft.com/office/drawing/2010/main" val="0"/>
                  </a:ext>
                </a:extLst>
              </a:blip>
              <a:srcRect l="6698" r="65465" b="95909"/>
              <a:stretch/>
            </p:blipFill>
            <p:spPr>
              <a:xfrm>
                <a:off x="4455136" y="1772816"/>
                <a:ext cx="1433969" cy="117742"/>
              </a:xfrm>
              <a:prstGeom prst="rect">
                <a:avLst/>
              </a:prstGeom>
            </p:spPr>
          </p:pic>
          <p:pic>
            <p:nvPicPr>
              <p:cNvPr id="49" name="図 48"/>
              <p:cNvPicPr>
                <a:picLocks noChangeAspect="1"/>
              </p:cNvPicPr>
              <p:nvPr/>
            </p:nvPicPr>
            <p:blipFill>
              <a:blip r:embed="rId5"/>
              <a:stretch>
                <a:fillRect/>
              </a:stretch>
            </p:blipFill>
            <p:spPr>
              <a:xfrm>
                <a:off x="4592960" y="2564904"/>
                <a:ext cx="360040" cy="196385"/>
              </a:xfrm>
              <a:prstGeom prst="rect">
                <a:avLst/>
              </a:prstGeom>
            </p:spPr>
          </p:pic>
          <p:pic>
            <p:nvPicPr>
              <p:cNvPr id="50" name="図 49"/>
              <p:cNvPicPr>
                <a:picLocks noChangeAspect="1"/>
              </p:cNvPicPr>
              <p:nvPr/>
            </p:nvPicPr>
            <p:blipFill>
              <a:blip r:embed="rId5"/>
              <a:stretch>
                <a:fillRect/>
              </a:stretch>
            </p:blipFill>
            <p:spPr>
              <a:xfrm>
                <a:off x="5001174" y="2564904"/>
                <a:ext cx="360040" cy="196385"/>
              </a:xfrm>
              <a:prstGeom prst="rect">
                <a:avLst/>
              </a:prstGeom>
            </p:spPr>
          </p:pic>
          <p:pic>
            <p:nvPicPr>
              <p:cNvPr id="51" name="図 50"/>
              <p:cNvPicPr>
                <a:picLocks noChangeAspect="1"/>
              </p:cNvPicPr>
              <p:nvPr/>
            </p:nvPicPr>
            <p:blipFill>
              <a:blip r:embed="rId5"/>
              <a:stretch>
                <a:fillRect/>
              </a:stretch>
            </p:blipFill>
            <p:spPr>
              <a:xfrm>
                <a:off x="5409389" y="2564904"/>
                <a:ext cx="360040" cy="196385"/>
              </a:xfrm>
              <a:prstGeom prst="rect">
                <a:avLst/>
              </a:prstGeom>
            </p:spPr>
          </p:pic>
        </p:grpSp>
        <p:sp>
          <p:nvSpPr>
            <p:cNvPr id="44" name="Rectangle 56" descr="右上がり対角線 (太)"/>
            <p:cNvSpPr>
              <a:spLocks noChangeArrowheads="1"/>
            </p:cNvSpPr>
            <p:nvPr/>
          </p:nvSpPr>
          <p:spPr bwMode="auto">
            <a:xfrm>
              <a:off x="3271436" y="5697382"/>
              <a:ext cx="2138401" cy="498204"/>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fontAlgn="base" hangingPunct="1">
                <a:spcBef>
                  <a:spcPct val="0"/>
                </a:spcBef>
                <a:spcAft>
                  <a:spcPct val="0"/>
                </a:spcAft>
                <a:buNone/>
                <a:defRPr/>
              </a:pPr>
              <a:endParaRPr lang="ja-JP" altLang="en-US" sz="1200" kern="0">
                <a:solidFill>
                  <a:srgbClr val="000000"/>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45" name="正方形/長方形 44"/>
            <p:cNvSpPr/>
            <p:nvPr/>
          </p:nvSpPr>
          <p:spPr bwMode="auto">
            <a:xfrm>
              <a:off x="3728274" y="5835386"/>
              <a:ext cx="1224726" cy="236185"/>
            </a:xfrm>
            <a:prstGeom prst="rect">
              <a:avLst/>
            </a:prstGeom>
            <a:solidFill>
              <a:schemeClr val="accent6">
                <a:lumMod val="60000"/>
                <a:lumOff val="40000"/>
              </a:schemeClr>
            </a:solidFill>
            <a:ln w="3175" algn="ctr">
              <a:solidFill>
                <a:srgbClr val="292929"/>
              </a:solidFill>
              <a:prstDash val="solid"/>
              <a:miter lim="800000"/>
              <a:headEnd/>
              <a:tailEnd/>
            </a:ln>
          </p:spPr>
          <p:txBody>
            <a:bodyPr lIns="0" tIns="0" rIns="0" bIns="0" rtlCol="0" anchor="ctr"/>
            <a:lstStyle/>
            <a:p>
              <a:pPr algn="ctr"/>
              <a:r>
                <a:rPr kumimoji="0" lang="ja-JP" altLang="en-US" sz="800" b="1" kern="0" dirty="0">
                  <a:solidFill>
                    <a:schemeClr val="bg1"/>
                  </a:solidFill>
                  <a:latin typeface="+mn-ea"/>
                  <a:cs typeface="Verdana" pitchFamily="34" charset="0"/>
                </a:rPr>
                <a:t>バナー</a:t>
              </a:r>
              <a:r>
                <a:rPr kumimoji="0" lang="en-US" altLang="ja-JP" sz="800" b="1" kern="0" dirty="0">
                  <a:solidFill>
                    <a:schemeClr val="bg1"/>
                  </a:solidFill>
                  <a:latin typeface="+mn-ea"/>
                  <a:cs typeface="Verdana" pitchFamily="34" charset="0"/>
                </a:rPr>
                <a:t>or</a:t>
              </a:r>
              <a:r>
                <a:rPr kumimoji="0" lang="ja-JP" altLang="en-US" sz="800" b="1" kern="0" dirty="0">
                  <a:solidFill>
                    <a:schemeClr val="bg1"/>
                  </a:solidFill>
                  <a:latin typeface="+mn-ea"/>
                  <a:cs typeface="Verdana" pitchFamily="34" charset="0"/>
                </a:rPr>
                <a:t>リンク</a:t>
              </a:r>
            </a:p>
          </p:txBody>
        </p:sp>
        <p:sp>
          <p:nvSpPr>
            <p:cNvPr id="46" name="フローチャート: せん孔テープ 45"/>
            <p:cNvSpPr/>
            <p:nvPr/>
          </p:nvSpPr>
          <p:spPr bwMode="auto">
            <a:xfrm>
              <a:off x="3186390" y="5638692"/>
              <a:ext cx="2258642" cy="10699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grpSp>
        <p:nvGrpSpPr>
          <p:cNvPr id="14" name="グループ化 13"/>
          <p:cNvGrpSpPr/>
          <p:nvPr/>
        </p:nvGrpSpPr>
        <p:grpSpPr>
          <a:xfrm>
            <a:off x="1618419" y="4595683"/>
            <a:ext cx="2547068" cy="1861378"/>
            <a:chOff x="439549" y="1380209"/>
            <a:chExt cx="2547068" cy="1861378"/>
          </a:xfrm>
        </p:grpSpPr>
        <p:grpSp>
          <p:nvGrpSpPr>
            <p:cNvPr id="18" name="グループ化 17"/>
            <p:cNvGrpSpPr/>
            <p:nvPr/>
          </p:nvGrpSpPr>
          <p:grpSpPr>
            <a:xfrm>
              <a:off x="439549" y="1380209"/>
              <a:ext cx="1573079" cy="1806843"/>
              <a:chOff x="212114" y="2126213"/>
              <a:chExt cx="1987232" cy="2352401"/>
            </a:xfrm>
          </p:grpSpPr>
          <p:pic>
            <p:nvPicPr>
              <p:cNvPr id="19" name="図 18"/>
              <p:cNvPicPr>
                <a:picLocks noChangeAspect="1"/>
              </p:cNvPicPr>
              <p:nvPr/>
            </p:nvPicPr>
            <p:blipFill>
              <a:blip r:embed="rId6"/>
              <a:stretch>
                <a:fillRect/>
              </a:stretch>
            </p:blipFill>
            <p:spPr>
              <a:xfrm>
                <a:off x="231892" y="2126213"/>
                <a:ext cx="1909247" cy="1547294"/>
              </a:xfrm>
              <a:prstGeom prst="rect">
                <a:avLst/>
              </a:prstGeom>
            </p:spPr>
          </p:pic>
          <p:pic>
            <p:nvPicPr>
              <p:cNvPr id="20" name="図 19"/>
              <p:cNvPicPr>
                <a:picLocks noChangeAspect="1"/>
              </p:cNvPicPr>
              <p:nvPr/>
            </p:nvPicPr>
            <p:blipFill rotWithShape="1">
              <a:blip r:embed="rId6"/>
              <a:srcRect t="58332"/>
              <a:stretch/>
            </p:blipFill>
            <p:spPr>
              <a:xfrm>
                <a:off x="231891" y="3833890"/>
                <a:ext cx="1909247" cy="644724"/>
              </a:xfrm>
              <a:prstGeom prst="rect">
                <a:avLst/>
              </a:prstGeom>
            </p:spPr>
          </p:pic>
          <p:sp>
            <p:nvSpPr>
              <p:cNvPr id="21" name="フローチャート: せん孔テープ 20"/>
              <p:cNvSpPr/>
              <p:nvPr/>
            </p:nvSpPr>
            <p:spPr bwMode="auto">
              <a:xfrm>
                <a:off x="212114" y="3710072"/>
                <a:ext cx="1987232" cy="11233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grpSp>
          <p:nvGrpSpPr>
            <p:cNvPr id="4" name="グループ化 3"/>
            <p:cNvGrpSpPr/>
            <p:nvPr/>
          </p:nvGrpSpPr>
          <p:grpSpPr>
            <a:xfrm>
              <a:off x="2008435" y="1382949"/>
              <a:ext cx="978182" cy="1858638"/>
              <a:chOff x="2021165" y="1497787"/>
              <a:chExt cx="978182" cy="1879170"/>
            </a:xfrm>
          </p:grpSpPr>
          <p:pic>
            <p:nvPicPr>
              <p:cNvPr id="53" name="図 52"/>
              <p:cNvPicPr>
                <a:picLocks noChangeAspect="1"/>
              </p:cNvPicPr>
              <p:nvPr/>
            </p:nvPicPr>
            <p:blipFill rotWithShape="1">
              <a:blip r:embed="rId7"/>
              <a:srcRect l="707" r="1619" b="24585"/>
              <a:stretch/>
            </p:blipFill>
            <p:spPr>
              <a:xfrm>
                <a:off x="2038969" y="1497787"/>
                <a:ext cx="922983" cy="1535609"/>
              </a:xfrm>
              <a:prstGeom prst="rect">
                <a:avLst/>
              </a:prstGeom>
            </p:spPr>
          </p:pic>
          <p:pic>
            <p:nvPicPr>
              <p:cNvPr id="54" name="図 53"/>
              <p:cNvPicPr>
                <a:picLocks noChangeAspect="1"/>
              </p:cNvPicPr>
              <p:nvPr/>
            </p:nvPicPr>
            <p:blipFill rotWithShape="1">
              <a:blip r:embed="rId7"/>
              <a:srcRect t="54870" b="25212"/>
              <a:stretch/>
            </p:blipFill>
            <p:spPr>
              <a:xfrm>
                <a:off x="2030058" y="2971369"/>
                <a:ext cx="944962" cy="405588"/>
              </a:xfrm>
              <a:prstGeom prst="rect">
                <a:avLst/>
              </a:prstGeom>
            </p:spPr>
          </p:pic>
          <p:sp>
            <p:nvSpPr>
              <p:cNvPr id="55" name="フローチャート: せん孔テープ 54"/>
              <p:cNvSpPr/>
              <p:nvPr/>
            </p:nvSpPr>
            <p:spPr bwMode="auto">
              <a:xfrm>
                <a:off x="2021165" y="2882204"/>
                <a:ext cx="978182" cy="8125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grpSp>
      <p:sp>
        <p:nvSpPr>
          <p:cNvPr id="69" name="正方形/長方形 68"/>
          <p:cNvSpPr/>
          <p:nvPr/>
        </p:nvSpPr>
        <p:spPr>
          <a:xfrm>
            <a:off x="5027528" y="1834215"/>
            <a:ext cx="1580457" cy="9179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70" name="正方形/長方形 69"/>
          <p:cNvSpPr/>
          <p:nvPr/>
        </p:nvSpPr>
        <p:spPr>
          <a:xfrm>
            <a:off x="7952961" y="1914538"/>
            <a:ext cx="945787" cy="67332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nvGrpSpPr>
          <p:cNvPr id="86" name="グループ化 85"/>
          <p:cNvGrpSpPr/>
          <p:nvPr/>
        </p:nvGrpSpPr>
        <p:grpSpPr>
          <a:xfrm>
            <a:off x="249702" y="1322675"/>
            <a:ext cx="1901076" cy="1784858"/>
            <a:chOff x="404371" y="3426519"/>
            <a:chExt cx="1901076" cy="1784858"/>
          </a:xfrm>
        </p:grpSpPr>
        <p:grpSp>
          <p:nvGrpSpPr>
            <p:cNvPr id="85" name="グループ化 84"/>
            <p:cNvGrpSpPr/>
            <p:nvPr/>
          </p:nvGrpSpPr>
          <p:grpSpPr>
            <a:xfrm>
              <a:off x="1310282" y="3441321"/>
              <a:ext cx="995165" cy="1770056"/>
              <a:chOff x="1310282" y="3441321"/>
              <a:chExt cx="995165" cy="1770056"/>
            </a:xfrm>
          </p:grpSpPr>
          <p:pic>
            <p:nvPicPr>
              <p:cNvPr id="59" name="図 5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10282" y="3441321"/>
                <a:ext cx="995165" cy="1770056"/>
              </a:xfrm>
              <a:prstGeom prst="rect">
                <a:avLst/>
              </a:prstGeom>
            </p:spPr>
          </p:pic>
          <p:sp>
            <p:nvSpPr>
              <p:cNvPr id="82" name="正方形/長方形 81"/>
              <p:cNvSpPr/>
              <p:nvPr/>
            </p:nvSpPr>
            <p:spPr>
              <a:xfrm>
                <a:off x="1453888" y="3824703"/>
                <a:ext cx="738530" cy="9441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grpSp>
          <p:nvGrpSpPr>
            <p:cNvPr id="84" name="グループ化 83"/>
            <p:cNvGrpSpPr/>
            <p:nvPr/>
          </p:nvGrpSpPr>
          <p:grpSpPr>
            <a:xfrm>
              <a:off x="404371" y="3426519"/>
              <a:ext cx="863970" cy="1784858"/>
              <a:chOff x="185549" y="3421217"/>
              <a:chExt cx="976501" cy="2168024"/>
            </a:xfrm>
          </p:grpSpPr>
          <p:pic>
            <p:nvPicPr>
              <p:cNvPr id="60" name="図 59"/>
              <p:cNvPicPr>
                <a:picLocks noChangeAspect="1"/>
              </p:cNvPicPr>
              <p:nvPr/>
            </p:nvPicPr>
            <p:blipFill rotWithShape="1">
              <a:blip r:embed="rId9" cstate="print">
                <a:extLst>
                  <a:ext uri="{28A0092B-C50C-407E-A947-70E740481C1C}">
                    <a14:useLocalDpi xmlns:a14="http://schemas.microsoft.com/office/drawing/2010/main" val="0"/>
                  </a:ext>
                </a:extLst>
              </a:blip>
              <a:srcRect b="12682"/>
              <a:stretch/>
            </p:blipFill>
            <p:spPr>
              <a:xfrm>
                <a:off x="185549" y="3421217"/>
                <a:ext cx="967373" cy="2168024"/>
              </a:xfrm>
              <a:prstGeom prst="rect">
                <a:avLst/>
              </a:prstGeom>
            </p:spPr>
          </p:pic>
          <p:sp>
            <p:nvSpPr>
              <p:cNvPr id="83" name="正方形/長方形 82"/>
              <p:cNvSpPr/>
              <p:nvPr/>
            </p:nvSpPr>
            <p:spPr>
              <a:xfrm>
                <a:off x="185549" y="4796905"/>
                <a:ext cx="976501" cy="54979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grpSp>
      <p:pic>
        <p:nvPicPr>
          <p:cNvPr id="88" name="図 8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5764" y="2758467"/>
            <a:ext cx="2168881" cy="1389407"/>
          </a:xfrm>
          <a:prstGeom prst="rect">
            <a:avLst/>
          </a:prstGeom>
          <a:ln>
            <a:solidFill>
              <a:schemeClr val="tx1">
                <a:lumMod val="50000"/>
                <a:lumOff val="50000"/>
              </a:schemeClr>
            </a:solidFill>
          </a:ln>
        </p:spPr>
      </p:pic>
      <p:sp>
        <p:nvSpPr>
          <p:cNvPr id="90" name="正方形/長方形 89"/>
          <p:cNvSpPr/>
          <p:nvPr/>
        </p:nvSpPr>
        <p:spPr>
          <a:xfrm>
            <a:off x="1760524" y="2964100"/>
            <a:ext cx="1379983" cy="8188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nvGrpSpPr>
          <p:cNvPr id="94" name="グループ化 93"/>
          <p:cNvGrpSpPr/>
          <p:nvPr/>
        </p:nvGrpSpPr>
        <p:grpSpPr>
          <a:xfrm>
            <a:off x="3287688" y="2998061"/>
            <a:ext cx="808172" cy="1296144"/>
            <a:chOff x="3287688" y="2852937"/>
            <a:chExt cx="808172" cy="1296144"/>
          </a:xfrm>
        </p:grpSpPr>
        <p:pic>
          <p:nvPicPr>
            <p:cNvPr id="89" name="図 88"/>
            <p:cNvPicPr>
              <a:picLocks noChangeAspect="1"/>
            </p:cNvPicPr>
            <p:nvPr/>
          </p:nvPicPr>
          <p:blipFill rotWithShape="1">
            <a:blip r:embed="rId3" cstate="print">
              <a:extLst>
                <a:ext uri="{28A0092B-C50C-407E-A947-70E740481C1C}">
                  <a14:useLocalDpi xmlns:a14="http://schemas.microsoft.com/office/drawing/2010/main" val="0"/>
                </a:ext>
              </a:extLst>
            </a:blip>
            <a:srcRect b="37643"/>
            <a:stretch/>
          </p:blipFill>
          <p:spPr>
            <a:xfrm>
              <a:off x="3287688" y="2852937"/>
              <a:ext cx="808171" cy="1296144"/>
            </a:xfrm>
            <a:prstGeom prst="rect">
              <a:avLst/>
            </a:prstGeom>
            <a:ln w="3175">
              <a:solidFill>
                <a:schemeClr val="tx1">
                  <a:lumMod val="50000"/>
                  <a:lumOff val="50000"/>
                </a:schemeClr>
              </a:solidFill>
            </a:ln>
          </p:spPr>
        </p:pic>
        <p:sp>
          <p:nvSpPr>
            <p:cNvPr id="91" name="正方形/長方形 90"/>
            <p:cNvSpPr/>
            <p:nvPr/>
          </p:nvSpPr>
          <p:spPr>
            <a:xfrm>
              <a:off x="3287688" y="3046888"/>
              <a:ext cx="808172" cy="58476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sp>
        <p:nvSpPr>
          <p:cNvPr id="92" name="テキスト ボックス 91"/>
          <p:cNvSpPr txBox="1"/>
          <p:nvPr/>
        </p:nvSpPr>
        <p:spPr>
          <a:xfrm>
            <a:off x="45398" y="1080597"/>
            <a:ext cx="2883745" cy="261610"/>
          </a:xfrm>
          <a:prstGeom prst="rect">
            <a:avLst/>
          </a:prstGeom>
          <a:noFill/>
        </p:spPr>
        <p:txBody>
          <a:bodyPr wrap="square" rtlCol="0">
            <a:spAutoFit/>
          </a:bodyPr>
          <a:lstStyle/>
          <a:p>
            <a:r>
              <a:rPr lang="ja-JP" altLang="en-US" sz="1100" dirty="0" smtClean="0">
                <a:solidFill>
                  <a:schemeClr val="tx1">
                    <a:lumMod val="65000"/>
                    <a:lumOff val="35000"/>
                  </a:schemeClr>
                </a:solidFill>
              </a:rPr>
              <a:t>誘導広告　</a:t>
            </a:r>
            <a:r>
              <a:rPr lang="en-US" altLang="ja-JP" sz="1100" dirty="0" smtClean="0">
                <a:solidFill>
                  <a:schemeClr val="tx1">
                    <a:lumMod val="65000"/>
                    <a:lumOff val="35000"/>
                  </a:schemeClr>
                </a:solidFill>
              </a:rPr>
              <a:t>※GYAO!</a:t>
            </a:r>
            <a:r>
              <a:rPr lang="ja-JP" altLang="en-US" sz="1100" dirty="0" smtClean="0">
                <a:solidFill>
                  <a:schemeClr val="tx1">
                    <a:lumMod val="65000"/>
                    <a:lumOff val="35000"/>
                  </a:schemeClr>
                </a:solidFill>
              </a:rPr>
              <a:t>関連商品に限ります。</a:t>
            </a:r>
            <a:endParaRPr lang="en-US" altLang="ja-JP" sz="1100" dirty="0">
              <a:solidFill>
                <a:schemeClr val="tx1">
                  <a:lumMod val="65000"/>
                  <a:lumOff val="35000"/>
                </a:schemeClr>
              </a:solidFill>
            </a:endParaRPr>
          </a:p>
        </p:txBody>
      </p:sp>
      <p:sp>
        <p:nvSpPr>
          <p:cNvPr id="97" name="正方形/長方形 96"/>
          <p:cNvSpPr/>
          <p:nvPr/>
        </p:nvSpPr>
        <p:spPr>
          <a:xfrm>
            <a:off x="5447928" y="5532629"/>
            <a:ext cx="1948420" cy="3889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99" name="正方形/長方形 98"/>
          <p:cNvSpPr/>
          <p:nvPr/>
        </p:nvSpPr>
        <p:spPr>
          <a:xfrm>
            <a:off x="7824192" y="5120603"/>
            <a:ext cx="648072" cy="5798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00" name="テキスト ボックス 99"/>
          <p:cNvSpPr txBox="1"/>
          <p:nvPr/>
        </p:nvSpPr>
        <p:spPr>
          <a:xfrm>
            <a:off x="7547684" y="6197112"/>
            <a:ext cx="1933495" cy="338554"/>
          </a:xfrm>
          <a:prstGeom prst="rect">
            <a:avLst/>
          </a:prstGeom>
          <a:noFill/>
        </p:spPr>
        <p:txBody>
          <a:bodyPr wrap="square" rtlCol="0">
            <a:spAutoFit/>
          </a:bodyPr>
          <a:lstStyle/>
          <a:p>
            <a:r>
              <a:rPr lang="en-US" altLang="ja-JP" sz="800" dirty="0">
                <a:solidFill>
                  <a:schemeClr val="tx1">
                    <a:lumMod val="65000"/>
                    <a:lumOff val="35000"/>
                  </a:schemeClr>
                </a:solidFill>
              </a:rPr>
              <a:t>※</a:t>
            </a:r>
            <a:r>
              <a:rPr lang="ja-JP" altLang="en-US" sz="800" dirty="0">
                <a:solidFill>
                  <a:schemeClr val="tx1">
                    <a:lumMod val="65000"/>
                    <a:lumOff val="35000"/>
                  </a:schemeClr>
                </a:solidFill>
              </a:rPr>
              <a:t>タイアップページにバナーを掲載する場合は手貼りでの掲載となります。</a:t>
            </a:r>
          </a:p>
        </p:txBody>
      </p:sp>
      <p:sp>
        <p:nvSpPr>
          <p:cNvPr id="72" name="テキスト ボックス 71"/>
          <p:cNvSpPr txBox="1"/>
          <p:nvPr/>
        </p:nvSpPr>
        <p:spPr>
          <a:xfrm>
            <a:off x="5884180" y="4876925"/>
            <a:ext cx="1582778" cy="307777"/>
          </a:xfrm>
          <a:prstGeom prst="rect">
            <a:avLst/>
          </a:prstGeom>
          <a:noFill/>
        </p:spPr>
        <p:txBody>
          <a:bodyPr wrap="square" rtlCol="0">
            <a:spAutoFit/>
          </a:bodyPr>
          <a:lstStyle/>
          <a:p>
            <a:pPr algn="l"/>
            <a:r>
              <a:rPr kumimoji="1" lang="ja-JP" altLang="en-US" sz="1400" dirty="0" smtClean="0">
                <a:solidFill>
                  <a:schemeClr val="accent6"/>
                </a:solidFill>
              </a:rPr>
              <a:t>広告主持込映像</a:t>
            </a:r>
          </a:p>
        </p:txBody>
      </p:sp>
      <p:cxnSp>
        <p:nvCxnSpPr>
          <p:cNvPr id="52" name="直線コネクタ 51"/>
          <p:cNvCxnSpPr>
            <a:stCxn id="72" idx="2"/>
          </p:cNvCxnSpPr>
          <p:nvPr/>
        </p:nvCxnSpPr>
        <p:spPr>
          <a:xfrm flipH="1">
            <a:off x="6574667" y="5184702"/>
            <a:ext cx="100902" cy="34792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a:off x="7217445" y="5120603"/>
            <a:ext cx="672902" cy="21135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3988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smtClean="0"/>
              <a:t>スペック</a:t>
            </a:r>
            <a:r>
              <a:rPr lang="ja-JP" altLang="en-US" dirty="0"/>
              <a:t>詳細</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graphicFrame>
        <p:nvGraphicFramePr>
          <p:cNvPr id="6" name="表 5"/>
          <p:cNvGraphicFramePr>
            <a:graphicFrameLocks noGrp="1"/>
          </p:cNvGraphicFramePr>
          <p:nvPr>
            <p:extLst>
              <p:ext uri="{D42A27DB-BD31-4B8C-83A1-F6EECF244321}">
                <p14:modId xmlns:p14="http://schemas.microsoft.com/office/powerpoint/2010/main" val="2848720733"/>
              </p:ext>
            </p:extLst>
          </p:nvPr>
        </p:nvGraphicFramePr>
        <p:xfrm>
          <a:off x="1055440" y="772559"/>
          <a:ext cx="10153128" cy="5968809"/>
        </p:xfrm>
        <a:graphic>
          <a:graphicData uri="http://schemas.openxmlformats.org/drawingml/2006/table">
            <a:tbl>
              <a:tblPr firstRow="1" bandRow="1"/>
              <a:tblGrid>
                <a:gridCol w="1498002">
                  <a:extLst>
                    <a:ext uri="{9D8B030D-6E8A-4147-A177-3AD203B41FA5}">
                      <a16:colId xmlns:a16="http://schemas.microsoft.com/office/drawing/2014/main" val="20000"/>
                    </a:ext>
                  </a:extLst>
                </a:gridCol>
                <a:gridCol w="8655126">
                  <a:extLst>
                    <a:ext uri="{9D8B030D-6E8A-4147-A177-3AD203B41FA5}">
                      <a16:colId xmlns:a16="http://schemas.microsoft.com/office/drawing/2014/main" val="20001"/>
                    </a:ext>
                  </a:extLst>
                </a:gridCol>
              </a:tblGrid>
              <a:tr h="62762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展開概要</a:t>
                      </a:r>
                      <a:endParaRPr kumimoji="1" lang="en-US" altLang="ja-JP" sz="110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・映像配信</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・タイアップページの制作、掲載、インストリーム掲載</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・タイアップページへの広告誘導（</a:t>
                      </a:r>
                      <a:r>
                        <a:rPr lang="en-US" altLang="ja-JP" sz="1100" b="0" i="0" u="none" strike="noStrike" dirty="0" smtClean="0">
                          <a:solidFill>
                            <a:schemeClr val="tx1">
                              <a:lumMod val="65000"/>
                              <a:lumOff val="35000"/>
                            </a:schemeClr>
                          </a:solidFill>
                          <a:latin typeface="メイリオ"/>
                          <a:ea typeface="メイリオ"/>
                          <a:cs typeface="Meiryo UI" pitchFamily="50" charset="-128"/>
                        </a:rPr>
                        <a:t>250</a:t>
                      </a:r>
                      <a:r>
                        <a:rPr lang="ja-JP" altLang="en-US" sz="1100" b="0" i="0" u="none" strike="noStrike" dirty="0" smtClean="0">
                          <a:solidFill>
                            <a:schemeClr val="tx1">
                              <a:lumMod val="65000"/>
                              <a:lumOff val="35000"/>
                            </a:schemeClr>
                          </a:solidFill>
                          <a:latin typeface="メイリオ"/>
                          <a:ea typeface="メイリオ"/>
                          <a:cs typeface="Meiryo UI" pitchFamily="50" charset="-128"/>
                        </a:rPr>
                        <a:t>万円分～）</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581572254"/>
                  </a:ext>
                </a:extLst>
              </a:tr>
              <a:tr h="42709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タイアップへの</a:t>
                      </a:r>
                      <a:endParaRPr kumimoji="1" lang="en-US" altLang="ja-JP" sz="11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誘導枠</a:t>
                      </a:r>
                      <a:endParaRPr kumimoji="1" lang="en-US" altLang="ja-JP" sz="110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a:t>
                      </a:r>
                      <a:r>
                        <a:rPr lang="en-US" altLang="ja-JP" sz="1100" b="0" i="0" u="none" strike="noStrike" dirty="0" smtClean="0">
                          <a:solidFill>
                            <a:schemeClr val="tx1">
                              <a:lumMod val="65000"/>
                              <a:lumOff val="35000"/>
                            </a:schemeClr>
                          </a:solidFill>
                          <a:latin typeface="メイリオ"/>
                          <a:ea typeface="メイリオ"/>
                          <a:cs typeface="Meiryo UI" pitchFamily="50" charset="-128"/>
                        </a:rPr>
                        <a:t>GYAO!</a:t>
                      </a:r>
                      <a:r>
                        <a:rPr lang="ja-JP" altLang="en-US" sz="1100" b="0" i="0" u="none" strike="noStrike" dirty="0" smtClean="0">
                          <a:solidFill>
                            <a:schemeClr val="tx1">
                              <a:lumMod val="65000"/>
                              <a:lumOff val="35000"/>
                            </a:schemeClr>
                          </a:solidFill>
                          <a:latin typeface="メイリオ"/>
                          <a:ea typeface="メイリオ"/>
                          <a:cs typeface="Meiryo UI" pitchFamily="50" charset="-128"/>
                        </a:rPr>
                        <a:t>内各種誘導枠</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100" b="0" i="0" u="none" strike="noStrike" baseline="0" dirty="0" smtClean="0">
                          <a:solidFill>
                            <a:schemeClr val="tx1">
                              <a:lumMod val="65000"/>
                              <a:lumOff val="35000"/>
                            </a:schemeClr>
                          </a:solidFill>
                          <a:latin typeface="メイリオ"/>
                          <a:ea typeface="メイリオ"/>
                          <a:cs typeface="Meiryo UI" pitchFamily="50" charset="-128"/>
                        </a:rPr>
                        <a:t>※</a:t>
                      </a:r>
                      <a:r>
                        <a:rPr lang="ja-JP" altLang="en-US" sz="1100" b="0" i="0" u="none" strike="noStrike" baseline="0" dirty="0" smtClean="0">
                          <a:solidFill>
                            <a:schemeClr val="tx1">
                              <a:lumMod val="65000"/>
                              <a:lumOff val="35000"/>
                            </a:schemeClr>
                          </a:solidFill>
                          <a:latin typeface="メイリオ"/>
                          <a:ea typeface="メイリオ"/>
                          <a:cs typeface="Meiryo UI" pitchFamily="50" charset="-128"/>
                        </a:rPr>
                        <a:t>誘導は保証ではありません。</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・広告誘導（</a:t>
                      </a:r>
                      <a:r>
                        <a:rPr lang="en-US" altLang="ja-JP" sz="1100" b="0" i="0" u="none" strike="noStrike" dirty="0" smtClean="0">
                          <a:solidFill>
                            <a:schemeClr val="tx1">
                              <a:lumMod val="65000"/>
                              <a:lumOff val="35000"/>
                            </a:schemeClr>
                          </a:solidFill>
                          <a:latin typeface="メイリオ"/>
                          <a:ea typeface="メイリオ"/>
                          <a:cs typeface="Meiryo UI" pitchFamily="50" charset="-128"/>
                        </a:rPr>
                        <a:t>250</a:t>
                      </a:r>
                      <a:r>
                        <a:rPr lang="ja-JP" altLang="en-US" sz="1100" b="0" i="0" u="none" strike="noStrike" dirty="0" smtClean="0">
                          <a:solidFill>
                            <a:schemeClr val="tx1">
                              <a:lumMod val="65000"/>
                              <a:lumOff val="35000"/>
                            </a:schemeClr>
                          </a:solidFill>
                          <a:latin typeface="メイリオ"/>
                          <a:ea typeface="メイリオ"/>
                          <a:cs typeface="Meiryo UI" pitchFamily="50" charset="-128"/>
                        </a:rPr>
                        <a:t>万円分～）</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100" b="0" i="0" u="none" strike="noStrike" baseline="0" dirty="0" smtClean="0">
                          <a:solidFill>
                            <a:schemeClr val="tx1">
                              <a:lumMod val="65000"/>
                              <a:lumOff val="35000"/>
                            </a:schemeClr>
                          </a:solidFill>
                          <a:latin typeface="メイリオ"/>
                          <a:ea typeface="メイリオ"/>
                          <a:cs typeface="Meiryo UI" pitchFamily="50" charset="-128"/>
                        </a:rPr>
                        <a:t>※GYAO!</a:t>
                      </a:r>
                      <a:r>
                        <a:rPr lang="ja-JP" altLang="en-US" sz="1100" b="0" i="0" u="none" strike="noStrike" baseline="0" dirty="0" smtClean="0">
                          <a:solidFill>
                            <a:schemeClr val="tx1">
                              <a:lumMod val="65000"/>
                              <a:lumOff val="35000"/>
                            </a:schemeClr>
                          </a:solidFill>
                          <a:latin typeface="メイリオ"/>
                          <a:ea typeface="メイリオ"/>
                          <a:cs typeface="Meiryo UI" pitchFamily="50" charset="-128"/>
                        </a:rPr>
                        <a:t>関連広告商品に限ります。</a:t>
                      </a:r>
                      <a:endParaRPr lang="en-US" altLang="ja-JP" sz="1100" b="0" i="0" u="none" strike="noStrike" baseline="0"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2251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タイアップ</a:t>
                      </a:r>
                      <a:endParaRPr kumimoji="1" lang="en-US" altLang="ja-JP" sz="11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ページ</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・掲載場所：</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内視聴ページ、特設ページ</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・デバイス：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PC,</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スマートフォン</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・ページ数：特集ページは</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1</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ページ、視聴ページはコンテンツによって変動</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・ページ内の広告枠：インストリーム（マルチデバイス、最大</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30</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秒）</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・想定</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PV</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：企画により変動（都度見積）</a:t>
                      </a:r>
                      <a:endParaRPr lang="en-US" altLang="ja-JP" sz="1100" dirty="0" smtClean="0">
                        <a:solidFill>
                          <a:srgbClr val="FF0000"/>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・更新：内容や回数などにより可否を判断させていただきます。また、別途費用が発生する場合があります。</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・二次利用：不可</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63361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契約分類</a:t>
                      </a:r>
                      <a:endParaRPr kumimoji="1" lang="en-US" altLang="ja-JP" sz="11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900" b="0" i="0" dirty="0" smtClean="0">
                          <a:solidFill>
                            <a:schemeClr val="bg1"/>
                          </a:solidFill>
                          <a:latin typeface="メイリオ"/>
                          <a:ea typeface="メイリオ"/>
                          <a:cs typeface="Meiryo UI" pitchFamily="50" charset="-128"/>
                        </a:rPr>
                        <a:t>※</a:t>
                      </a:r>
                      <a:r>
                        <a:rPr kumimoji="1" lang="ja-JP" altLang="en-US" sz="900" b="0" i="0" dirty="0" smtClean="0">
                          <a:solidFill>
                            <a:schemeClr val="bg1"/>
                          </a:solidFill>
                          <a:latin typeface="メイリオ"/>
                          <a:ea typeface="メイリオ"/>
                          <a:cs typeface="Meiryo UI" pitchFamily="50" charset="-128"/>
                        </a:rPr>
                        <a:t>お申し込み時に選択</a:t>
                      </a:r>
                      <a:endParaRPr kumimoji="1" lang="en-US" altLang="ja-JP" sz="90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①契約分類：制作</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掲載　</a:t>
                      </a:r>
                      <a:endParaRPr lang="en-US" altLang="ja-JP" sz="11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②契約サービス：</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制作</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掲載</a:t>
                      </a:r>
                      <a:r>
                        <a:rPr lang="en-US" altLang="ja-JP" sz="1100" dirty="0" smtClean="0">
                          <a:solidFill>
                            <a:schemeClr val="tx1">
                              <a:lumMod val="65000"/>
                              <a:lumOff val="35000"/>
                            </a:schemeClr>
                          </a:solidFill>
                          <a:latin typeface="+mn-lt"/>
                          <a:ea typeface="+mn-ea"/>
                          <a:cs typeface="メイリオ" panose="020B0604030504040204" pitchFamily="50" charset="-128"/>
                        </a:rPr>
                        <a:t>】GYAO!</a:t>
                      </a:r>
                      <a:r>
                        <a:rPr lang="ja-JP" altLang="en-US" sz="1100" dirty="0" smtClean="0">
                          <a:solidFill>
                            <a:schemeClr val="tx1">
                              <a:lumMod val="65000"/>
                              <a:lumOff val="35000"/>
                            </a:schemeClr>
                          </a:solidFill>
                          <a:latin typeface="+mn-lt"/>
                          <a:ea typeface="+mn-ea"/>
                          <a:cs typeface="メイリオ" panose="020B0604030504040204" pitchFamily="50" charset="-128"/>
                        </a:rPr>
                        <a:t>タイアップ</a:t>
                      </a:r>
                      <a:endParaRPr lang="en-US" altLang="ja-JP" sz="11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③契約サービス詳細：</a:t>
                      </a:r>
                      <a:r>
                        <a:rPr lang="en-US" altLang="ja-JP" sz="1100" dirty="0" smtClean="0">
                          <a:solidFill>
                            <a:schemeClr val="tx1">
                              <a:lumMod val="65000"/>
                              <a:lumOff val="35000"/>
                            </a:schemeClr>
                          </a:solidFill>
                          <a:latin typeface="+mn-lt"/>
                          <a:ea typeface="+mn-ea"/>
                          <a:cs typeface="メイリオ" panose="020B0604030504040204" pitchFamily="50" charset="-128"/>
                        </a:rPr>
                        <a:t>GYAO! </a:t>
                      </a:r>
                      <a:r>
                        <a:rPr lang="ja-JP" altLang="en-US" sz="1100" dirty="0" smtClean="0">
                          <a:solidFill>
                            <a:schemeClr val="tx1">
                              <a:lumMod val="65000"/>
                              <a:lumOff val="35000"/>
                            </a:schemeClr>
                          </a:solidFill>
                          <a:latin typeface="+mn-lt"/>
                          <a:ea typeface="+mn-ea"/>
                          <a:cs typeface="メイリオ" panose="020B0604030504040204" pitchFamily="50" charset="-128"/>
                        </a:rPr>
                        <a:t>タイアップ 制作・掲載費　　</a:t>
                      </a:r>
                      <a:endParaRPr lang="en-US" altLang="ja-JP" sz="1100" dirty="0" smtClean="0">
                        <a:solidFill>
                          <a:schemeClr val="tx1">
                            <a:lumMod val="65000"/>
                            <a:lumOff val="35000"/>
                          </a:schemeClr>
                        </a:solidFill>
                        <a:latin typeface="+mn-lt"/>
                        <a:ea typeface="+mn-ea"/>
                        <a:cs typeface="メイリオ" panose="020B0604030504040204"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36004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dirty="0" smtClean="0">
                          <a:solidFill>
                            <a:schemeClr val="bg1"/>
                          </a:solidFill>
                          <a:latin typeface="メイリオ"/>
                          <a:ea typeface="メイリオ"/>
                        </a:rPr>
                        <a:t>掲載期間</a:t>
                      </a:r>
                      <a:endParaRPr kumimoji="1" lang="ja-JP" altLang="en-US" sz="110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100" dirty="0" smtClean="0">
                          <a:solidFill>
                            <a:schemeClr val="tx1">
                              <a:lumMod val="65000"/>
                              <a:lumOff val="35000"/>
                            </a:schemeClr>
                          </a:solidFill>
                          <a:latin typeface="メイリオ"/>
                          <a:ea typeface="メイリオ"/>
                          <a:cs typeface="Meiryo UI" panose="020B0604030504040204" pitchFamily="50" charset="-128"/>
                        </a:rPr>
                        <a:t>～</a:t>
                      </a:r>
                      <a:r>
                        <a:rPr lang="en-US" altLang="ja-JP" sz="1100" dirty="0" smtClean="0">
                          <a:solidFill>
                            <a:schemeClr val="tx1">
                              <a:lumMod val="65000"/>
                              <a:lumOff val="35000"/>
                            </a:schemeClr>
                          </a:solidFill>
                          <a:latin typeface="メイリオ"/>
                          <a:ea typeface="メイリオ"/>
                          <a:cs typeface="Meiryo UI" panose="020B0604030504040204" pitchFamily="50" charset="-128"/>
                        </a:rPr>
                        <a:t>1</a:t>
                      </a:r>
                      <a:r>
                        <a:rPr lang="ja-JP" altLang="en-US" sz="1100" dirty="0" smtClean="0">
                          <a:solidFill>
                            <a:schemeClr val="tx1">
                              <a:lumMod val="65000"/>
                              <a:lumOff val="35000"/>
                            </a:schemeClr>
                          </a:solidFill>
                          <a:latin typeface="メイリオ"/>
                          <a:ea typeface="メイリオ"/>
                          <a:cs typeface="Meiryo UI" panose="020B0604030504040204" pitchFamily="50" charset="-128"/>
                        </a:rPr>
                        <a:t>か月間（平日掲載開始）</a:t>
                      </a:r>
                      <a:r>
                        <a:rPr lang="en-US" altLang="ja-JP" sz="1100" baseline="0" dirty="0" smtClean="0">
                          <a:solidFill>
                            <a:schemeClr val="tx1">
                              <a:lumMod val="65000"/>
                              <a:lumOff val="35000"/>
                            </a:schemeClr>
                          </a:solidFill>
                          <a:latin typeface="メイリオ"/>
                          <a:ea typeface="メイリオ"/>
                          <a:cs typeface="Meiryo UI" panose="020B0604030504040204" pitchFamily="50" charset="-128"/>
                        </a:rPr>
                        <a:t> </a:t>
                      </a:r>
                      <a:r>
                        <a:rPr lang="en-US" altLang="ja-JP" sz="1000" dirty="0" smtClean="0">
                          <a:solidFill>
                            <a:schemeClr val="tx1">
                              <a:lumMod val="65000"/>
                              <a:lumOff val="35000"/>
                            </a:schemeClr>
                          </a:solidFill>
                          <a:latin typeface="メイリオ"/>
                          <a:ea typeface="メイリオ"/>
                          <a:cs typeface="Meiryo UI" panose="020B0604030504040204" pitchFamily="50" charset="-128"/>
                        </a:rPr>
                        <a:t>※</a:t>
                      </a:r>
                      <a:r>
                        <a:rPr lang="ja-JP" altLang="en-US" sz="1000" dirty="0" smtClean="0">
                          <a:solidFill>
                            <a:schemeClr val="tx1">
                              <a:lumMod val="65000"/>
                              <a:lumOff val="35000"/>
                            </a:schemeClr>
                          </a:solidFill>
                          <a:latin typeface="メイリオ"/>
                          <a:ea typeface="メイリオ"/>
                          <a:cs typeface="Meiryo UI" panose="020B0604030504040204" pitchFamily="50" charset="-128"/>
                        </a:rPr>
                        <a:t>タイアップページは、掲載開始日の前営業日にアップします</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3367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料金</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■タイアップページの制作・掲載　</a:t>
                      </a:r>
                      <a:r>
                        <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rPr>
                        <a:t>40</a:t>
                      </a: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万円～（グロス）／事前見積もり：必要／専用フォームからお申込み</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rPr>
                        <a:t/>
                      </a:r>
                      <a:b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mn-lt"/>
                          <a:ea typeface="+mn-ea"/>
                        </a:rPr>
                      </a:b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■タイアップページ内のインストリーム　</a:t>
                      </a:r>
                      <a:r>
                        <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rPr>
                        <a:t>10</a:t>
                      </a: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万円（グロス）／</a:t>
                      </a:r>
                      <a:r>
                        <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rPr>
                        <a:t>Yahoo!</a:t>
                      </a: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ディスプレイ広告の広告管理ツールから専用商品でお申込み</a:t>
                      </a:r>
                      <a:endPar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mn-lt"/>
                          <a:ea typeface="+mn-ea"/>
                        </a:rPr>
                        <a:t>企画ごとに専用商品をご準備いたします。</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■誘導広告　</a:t>
                      </a:r>
                      <a:r>
                        <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rPr>
                        <a:t>250</a:t>
                      </a: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万円～（グロス） ／</a:t>
                      </a:r>
                      <a:r>
                        <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rPr>
                        <a:t>Yahoo!</a:t>
                      </a:r>
                      <a:r>
                        <a:rPr kumimoji="1" lang="ja-JP" altLang="en-US" sz="1100" b="0" u="none" strike="noStrike" kern="1200" cap="none" spc="0" normalizeH="0" baseline="0" noProof="0" dirty="0" smtClean="0">
                          <a:ln>
                            <a:noFill/>
                          </a:ln>
                          <a:solidFill>
                            <a:schemeClr val="tx1">
                              <a:lumMod val="65000"/>
                              <a:lumOff val="35000"/>
                            </a:schemeClr>
                          </a:solidFill>
                          <a:effectLst/>
                          <a:uLnTx/>
                          <a:uFillTx/>
                          <a:latin typeface="+mn-lt"/>
                          <a:ea typeface="+mn-ea"/>
                        </a:rPr>
                        <a:t>ディプレイ広告の広告管理ツールからお申込み</a:t>
                      </a:r>
                      <a:endParaRPr kumimoji="1" lang="en-US" altLang="ja-JP" sz="11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3266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お申し込み</a:t>
                      </a:r>
                      <a:endParaRPr kumimoji="1" lang="en-US" altLang="ja-JP" sz="11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期限</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2</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5</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37856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dirty="0" smtClean="0">
                          <a:solidFill>
                            <a:schemeClr val="bg1"/>
                          </a:solidFill>
                          <a:latin typeface="+mn-lt"/>
                          <a:ea typeface="+mn-ea"/>
                        </a:rPr>
                        <a:t>有効期限</a:t>
                      </a:r>
                      <a:endParaRPr kumimoji="1" lang="ja-JP" altLang="en-US" sz="110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lumMod val="65000"/>
                              <a:lumOff val="35000"/>
                            </a:schemeClr>
                          </a:solidFill>
                          <a:latin typeface="メイリオ"/>
                          <a:ea typeface="メイリオ"/>
                          <a:cs typeface="Meiryo UI" panose="020B0604030504040204" pitchFamily="50" charset="-128"/>
                        </a:rPr>
                        <a:t>2022</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9</a:t>
                      </a:r>
                      <a:r>
                        <a:rPr lang="ja-JP" altLang="en-US" sz="1100" dirty="0" smtClean="0">
                          <a:solidFill>
                            <a:schemeClr val="tx1">
                              <a:lumMod val="65000"/>
                              <a:lumOff val="35000"/>
                            </a:schemeClr>
                          </a:solidFill>
                          <a:latin typeface="メイリオ"/>
                          <a:ea typeface="メイリオ"/>
                          <a:cs typeface="Meiryo UI" panose="020B0604030504040204" pitchFamily="50" charset="-128"/>
                        </a:rPr>
                        <a:t>月</a:t>
                      </a:r>
                      <a:r>
                        <a:rPr lang="en-US" altLang="ja-JP" sz="1100" dirty="0" smtClean="0">
                          <a:solidFill>
                            <a:schemeClr val="tx1">
                              <a:lumMod val="65000"/>
                              <a:lumOff val="35000"/>
                            </a:schemeClr>
                          </a:solidFill>
                          <a:latin typeface="メイリオ"/>
                          <a:ea typeface="メイリオ"/>
                          <a:cs typeface="Meiryo UI" panose="020B0604030504040204" pitchFamily="50" charset="-128"/>
                        </a:rPr>
                        <a:t>30</a:t>
                      </a:r>
                      <a:r>
                        <a:rPr lang="ja-JP" altLang="en-US" sz="1100" dirty="0" smtClean="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1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31976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レポート項目</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Verdana" pitchFamily="34" charset="0"/>
                        </a:rPr>
                        <a:t>映像再生数、タイアップページ</a:t>
                      </a:r>
                      <a:r>
                        <a:rPr lang="en-US" altLang="ja-JP" sz="1100" dirty="0" smtClean="0">
                          <a:solidFill>
                            <a:schemeClr val="tx1">
                              <a:lumMod val="65000"/>
                              <a:lumOff val="35000"/>
                            </a:schemeClr>
                          </a:solidFill>
                          <a:latin typeface="メイリオ"/>
                          <a:ea typeface="メイリオ"/>
                          <a:cs typeface="Verdana" pitchFamily="34" charset="0"/>
                        </a:rPr>
                        <a:t>PV</a:t>
                      </a:r>
                      <a:r>
                        <a:rPr lang="ja-JP" altLang="en-US" sz="1100" dirty="0" smtClean="0">
                          <a:solidFill>
                            <a:schemeClr val="tx1">
                              <a:lumMod val="65000"/>
                              <a:lumOff val="35000"/>
                            </a:schemeClr>
                          </a:solidFill>
                          <a:latin typeface="メイリオ"/>
                          <a:ea typeface="メイリオ"/>
                          <a:cs typeface="Verdana" pitchFamily="34" charset="0"/>
                        </a:rPr>
                        <a:t>・</a:t>
                      </a:r>
                      <a:r>
                        <a:rPr lang="en-US" altLang="ja-JP" sz="1100" dirty="0" smtClean="0">
                          <a:solidFill>
                            <a:schemeClr val="tx1">
                              <a:lumMod val="65000"/>
                              <a:lumOff val="35000"/>
                            </a:schemeClr>
                          </a:solidFill>
                          <a:latin typeface="メイリオ"/>
                          <a:ea typeface="メイリオ"/>
                          <a:cs typeface="Verdana" pitchFamily="34" charset="0"/>
                        </a:rPr>
                        <a:t>UB</a:t>
                      </a:r>
                      <a:r>
                        <a:rPr lang="ja-JP" altLang="en-US" sz="1100" dirty="0" smtClean="0">
                          <a:solidFill>
                            <a:schemeClr val="tx1">
                              <a:lumMod val="65000"/>
                              <a:lumOff val="35000"/>
                            </a:schemeClr>
                          </a:solidFill>
                          <a:latin typeface="メイリオ"/>
                          <a:ea typeface="メイリオ"/>
                          <a:cs typeface="Verdana" pitchFamily="34" charset="0"/>
                        </a:rPr>
                        <a:t>数（デモグラ別）、タイアップページ内リンクのクリック数、読了率、アンケート結果</a:t>
                      </a:r>
                      <a:endParaRPr lang="en-US" altLang="ja-JP" sz="1100" dirty="0" smtClean="0">
                        <a:solidFill>
                          <a:schemeClr val="tx1">
                            <a:lumMod val="65000"/>
                            <a:lumOff val="35000"/>
                          </a:schemeClr>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smtClean="0">
                          <a:solidFill>
                            <a:schemeClr val="tx1">
                              <a:lumMod val="65000"/>
                              <a:lumOff val="35000"/>
                            </a:schemeClr>
                          </a:solidFill>
                          <a:latin typeface="メイリオ"/>
                          <a:ea typeface="メイリオ"/>
                          <a:cs typeface="Verdana" pitchFamily="34" charset="0"/>
                        </a:rPr>
                        <a:t>※</a:t>
                      </a:r>
                      <a:r>
                        <a:rPr lang="ja-JP" altLang="en-US" sz="1000" dirty="0" smtClean="0">
                          <a:solidFill>
                            <a:schemeClr val="tx1">
                              <a:lumMod val="65000"/>
                              <a:lumOff val="35000"/>
                            </a:schemeClr>
                          </a:solidFill>
                          <a:latin typeface="メイリオ"/>
                          <a:ea typeface="メイリオ"/>
                          <a:cs typeface="Verdana" pitchFamily="34" charset="0"/>
                        </a:rPr>
                        <a:t>掲載終了から</a:t>
                      </a:r>
                      <a:r>
                        <a:rPr lang="en-US" altLang="ja-JP" sz="1000" dirty="0" smtClean="0">
                          <a:solidFill>
                            <a:schemeClr val="tx1">
                              <a:lumMod val="65000"/>
                              <a:lumOff val="35000"/>
                            </a:schemeClr>
                          </a:solidFill>
                          <a:latin typeface="メイリオ"/>
                          <a:ea typeface="メイリオ"/>
                          <a:cs typeface="Verdana" pitchFamily="34" charset="0"/>
                        </a:rPr>
                        <a:t>2</a:t>
                      </a:r>
                      <a:r>
                        <a:rPr lang="ja-JP" altLang="en-US" sz="1000" dirty="0" smtClean="0">
                          <a:solidFill>
                            <a:schemeClr val="tx1">
                              <a:lumMod val="65000"/>
                              <a:lumOff val="35000"/>
                            </a:schemeClr>
                          </a:solidFill>
                          <a:latin typeface="メイリオ"/>
                          <a:ea typeface="メイリオ"/>
                          <a:cs typeface="Verdana" pitchFamily="34" charset="0"/>
                        </a:rPr>
                        <a:t>週間程度でご提出いたします。　</a:t>
                      </a:r>
                      <a:r>
                        <a:rPr lang="en-US" altLang="ja-JP" sz="1000" dirty="0" smtClean="0">
                          <a:solidFill>
                            <a:schemeClr val="tx1">
                              <a:lumMod val="65000"/>
                              <a:lumOff val="35000"/>
                            </a:schemeClr>
                          </a:solidFill>
                          <a:latin typeface="メイリオ"/>
                          <a:ea typeface="メイリオ"/>
                          <a:cs typeface="Verdana" pitchFamily="34" charset="0"/>
                        </a:rPr>
                        <a:t>※</a:t>
                      </a:r>
                      <a:r>
                        <a:rPr lang="ja-JP" altLang="en-US" sz="1000" dirty="0" smtClean="0">
                          <a:solidFill>
                            <a:schemeClr val="tx1">
                              <a:lumMod val="65000"/>
                              <a:lumOff val="35000"/>
                            </a:schemeClr>
                          </a:solidFill>
                          <a:latin typeface="メイリオ"/>
                          <a:ea typeface="メイリオ"/>
                          <a:cs typeface="Verdana" pitchFamily="34" charset="0"/>
                        </a:rPr>
                        <a:t>インストリーム掲載結果は</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rPr>
                        <a:t>Yahoo!</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mn-lt"/>
                          <a:ea typeface="+mn-ea"/>
                        </a:rPr>
                        <a:t>ディスプレイ広告の広告管理ツール</a:t>
                      </a:r>
                      <a:r>
                        <a:rPr lang="ja-JP" altLang="en-US" sz="1000" dirty="0" smtClean="0">
                          <a:solidFill>
                            <a:schemeClr val="tx1">
                              <a:lumMod val="65000"/>
                              <a:lumOff val="35000"/>
                            </a:schemeClr>
                          </a:solidFill>
                          <a:latin typeface="+mn-lt"/>
                          <a:ea typeface="+mn-ea"/>
                          <a:cs typeface="Verdana" pitchFamily="34" charset="0"/>
                        </a:rPr>
                        <a:t>よりご確認ください。</a:t>
                      </a:r>
                      <a:endParaRPr lang="en-US" altLang="ja-JP" sz="1000" dirty="0" smtClean="0">
                        <a:solidFill>
                          <a:schemeClr val="tx1">
                            <a:lumMod val="65000"/>
                            <a:lumOff val="35000"/>
                          </a:schemeClr>
                        </a:solidFill>
                        <a:latin typeface="+mn-lt"/>
                        <a:ea typeface="+mn-ea"/>
                        <a:cs typeface="Verdana" pitchFamily="34" charset="0"/>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8131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dirty="0" smtClean="0">
                          <a:solidFill>
                            <a:schemeClr val="bg1"/>
                          </a:solidFill>
                          <a:latin typeface="メイリオ"/>
                          <a:ea typeface="メイリオ"/>
                          <a:cs typeface="Meiryo UI" pitchFamily="50" charset="-128"/>
                        </a:rPr>
                        <a:t>備考</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lumMod val="65000"/>
                              <a:lumOff val="35000"/>
                            </a:schemeClr>
                          </a:solidFill>
                          <a:latin typeface="+mn-lt"/>
                          <a:ea typeface="+mn-ea"/>
                          <a:cs typeface="Meiryo UI" panose="020B0604030504040204" pitchFamily="50" charset="-128"/>
                        </a:rPr>
                        <a:t>1</a:t>
                      </a:r>
                      <a:r>
                        <a:rPr lang="ja-JP" altLang="en-US" sz="900" dirty="0" smtClean="0">
                          <a:solidFill>
                            <a:schemeClr val="tx1">
                              <a:lumMod val="65000"/>
                              <a:lumOff val="35000"/>
                            </a:schemeClr>
                          </a:solidFill>
                          <a:latin typeface="+mn-lt"/>
                          <a:ea typeface="+mn-ea"/>
                          <a:cs typeface="Meiryo UI" panose="020B0604030504040204" pitchFamily="50" charset="-128"/>
                        </a:rPr>
                        <a:t>か月以上の掲載をご希望の場合は、延長費</a:t>
                      </a:r>
                      <a:r>
                        <a:rPr lang="en-US" altLang="ja-JP" sz="900" dirty="0" smtClean="0">
                          <a:solidFill>
                            <a:schemeClr val="tx1">
                              <a:lumMod val="65000"/>
                              <a:lumOff val="35000"/>
                            </a:schemeClr>
                          </a:solidFill>
                          <a:latin typeface="+mn-lt"/>
                          <a:ea typeface="+mn-ea"/>
                          <a:cs typeface="Meiryo UI" panose="020B0604030504040204" pitchFamily="50" charset="-128"/>
                        </a:rPr>
                        <a:t>3000</a:t>
                      </a:r>
                      <a:r>
                        <a:rPr lang="ja-JP" altLang="en-US" sz="900" dirty="0" smtClean="0">
                          <a:solidFill>
                            <a:schemeClr val="tx1">
                              <a:lumMod val="65000"/>
                              <a:lumOff val="35000"/>
                            </a:schemeClr>
                          </a:solidFill>
                          <a:latin typeface="+mn-lt"/>
                          <a:ea typeface="+mn-ea"/>
                          <a:cs typeface="Meiryo UI" panose="020B0604030504040204" pitchFamily="50" charset="-128"/>
                        </a:rPr>
                        <a:t>円</a:t>
                      </a:r>
                      <a:r>
                        <a:rPr lang="en-US" altLang="ja-JP" sz="900" dirty="0" smtClean="0">
                          <a:solidFill>
                            <a:schemeClr val="tx1">
                              <a:lumMod val="65000"/>
                              <a:lumOff val="35000"/>
                            </a:schemeClr>
                          </a:solidFill>
                          <a:latin typeface="+mn-lt"/>
                          <a:ea typeface="+mn-ea"/>
                          <a:cs typeface="Meiryo UI" panose="020B0604030504040204" pitchFamily="50" charset="-128"/>
                        </a:rPr>
                        <a:t>/</a:t>
                      </a:r>
                      <a:r>
                        <a:rPr lang="ja-JP" altLang="en-US" sz="900" dirty="0" smtClean="0">
                          <a:solidFill>
                            <a:schemeClr val="tx1">
                              <a:lumMod val="65000"/>
                              <a:lumOff val="35000"/>
                            </a:schemeClr>
                          </a:solidFill>
                          <a:latin typeface="+mn-lt"/>
                          <a:ea typeface="+mn-ea"/>
                          <a:cs typeface="Meiryo UI" panose="020B0604030504040204" pitchFamily="50" charset="-128"/>
                        </a:rPr>
                        <a:t>日を頂戴いたします。</a:t>
                      </a:r>
                      <a:endParaRPr lang="en-US" altLang="ja-JP" sz="900" dirty="0" smtClean="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dirty="0" smtClean="0">
                          <a:solidFill>
                            <a:schemeClr val="tx1">
                              <a:lumMod val="65000"/>
                              <a:lumOff val="35000"/>
                            </a:schemeClr>
                          </a:solidFill>
                          <a:latin typeface="+mn-lt"/>
                          <a:ea typeface="+mn-ea"/>
                          <a:cs typeface="Meiryo UI" panose="020B0604030504040204" pitchFamily="50" charset="-128"/>
                        </a:rPr>
                        <a:t>ヤフー</a:t>
                      </a:r>
                      <a:r>
                        <a:rPr lang="en-US" altLang="ja-JP" sz="900" dirty="0" smtClean="0">
                          <a:solidFill>
                            <a:schemeClr val="tx1">
                              <a:lumMod val="65000"/>
                              <a:lumOff val="35000"/>
                            </a:schemeClr>
                          </a:solidFill>
                          <a:latin typeface="+mn-lt"/>
                          <a:ea typeface="+mn-ea"/>
                          <a:cs typeface="Meiryo UI" panose="020B0604030504040204" pitchFamily="50" charset="-128"/>
                        </a:rPr>
                        <a:t>TOP</a:t>
                      </a:r>
                      <a:r>
                        <a:rPr lang="ja-JP" altLang="en-US" sz="900" dirty="0" smtClean="0">
                          <a:solidFill>
                            <a:schemeClr val="tx1">
                              <a:lumMod val="65000"/>
                              <a:lumOff val="35000"/>
                            </a:schemeClr>
                          </a:solidFill>
                          <a:latin typeface="+mn-lt"/>
                          <a:ea typeface="+mn-ea"/>
                          <a:cs typeface="Meiryo UI" panose="020B0604030504040204" pitchFamily="50" charset="-128"/>
                        </a:rPr>
                        <a:t>や</a:t>
                      </a:r>
                      <a:r>
                        <a:rPr lang="en-US" altLang="ja-JP" sz="900" dirty="0" smtClean="0">
                          <a:solidFill>
                            <a:schemeClr val="tx1">
                              <a:lumMod val="65000"/>
                              <a:lumOff val="35000"/>
                            </a:schemeClr>
                          </a:solidFill>
                          <a:latin typeface="+mn-lt"/>
                          <a:ea typeface="+mn-ea"/>
                          <a:cs typeface="Meiryo UI" panose="020B0604030504040204" pitchFamily="50" charset="-128"/>
                        </a:rPr>
                        <a:t>GYAO!</a:t>
                      </a:r>
                      <a:r>
                        <a:rPr lang="ja-JP" altLang="en-US" sz="900" dirty="0" smtClean="0">
                          <a:solidFill>
                            <a:schemeClr val="tx1">
                              <a:lumMod val="65000"/>
                              <a:lumOff val="35000"/>
                            </a:schemeClr>
                          </a:solidFill>
                          <a:latin typeface="+mn-lt"/>
                          <a:ea typeface="+mn-ea"/>
                          <a:cs typeface="Meiryo UI" panose="020B0604030504040204" pitchFamily="50" charset="-128"/>
                        </a:rPr>
                        <a:t>アプリ内タイムライン枠でなど広告が掲載されない面でコンテンツが再生された場合、インストリームは掲載されません。</a:t>
                      </a:r>
                      <a:endParaRPr lang="en-US" altLang="ja-JP" sz="900" dirty="0" smtClean="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656488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smtClean="0"/>
              <a:t>効果検証レポート</a:t>
            </a:r>
            <a:endParaRPr kumimoji="1" lang="ja-JP" altLang="en-US" dirty="0"/>
          </a:p>
        </p:txBody>
      </p:sp>
      <p:sp>
        <p:nvSpPr>
          <p:cNvPr id="5" name="スライド番号プレースホルダー 4"/>
          <p:cNvSpPr>
            <a:spLocks noGrp="1"/>
          </p:cNvSpPr>
          <p:nvPr>
            <p:ph type="sldNum" sz="quarter" idx="4"/>
          </p:nvPr>
        </p:nvSpPr>
        <p:spPr>
          <a:xfrm>
            <a:off x="10992544" y="6525344"/>
            <a:ext cx="1033522" cy="365125"/>
          </a:xfrm>
        </p:spPr>
        <p:txBody>
          <a:bodyPr/>
          <a:lstStyle/>
          <a:p>
            <a:fld id="{F9BD7636-22E7-4304-ABE2-16A3D163D5E1}" type="slidenum">
              <a:rPr lang="ja-JP" altLang="en-US" smtClean="0"/>
              <a:pPr/>
              <a:t>5</a:t>
            </a:fld>
            <a:endParaRPr lang="ja-JP" altLang="en-US" dirty="0"/>
          </a:p>
        </p:txBody>
      </p:sp>
      <p:sp>
        <p:nvSpPr>
          <p:cNvPr id="10" name="正方形/長方形 9"/>
          <p:cNvSpPr/>
          <p:nvPr/>
        </p:nvSpPr>
        <p:spPr>
          <a:xfrm>
            <a:off x="767408" y="1844824"/>
            <a:ext cx="4824536" cy="442065"/>
          </a:xfrm>
          <a:prstGeom prst="rect">
            <a:avLst/>
          </a:prstGeom>
          <a:solidFill>
            <a:schemeClr val="bg2">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nvGrpSpPr>
          <p:cNvPr id="20" name="グループ化 19"/>
          <p:cNvGrpSpPr/>
          <p:nvPr/>
        </p:nvGrpSpPr>
        <p:grpSpPr>
          <a:xfrm>
            <a:off x="8184232" y="4251197"/>
            <a:ext cx="2880320" cy="2341070"/>
            <a:chOff x="1712913" y="26891"/>
            <a:chExt cx="7560567" cy="6145086"/>
          </a:xfrm>
        </p:grpSpPr>
        <p:pic>
          <p:nvPicPr>
            <p:cNvPr id="21" name="図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2913" y="26891"/>
              <a:ext cx="7560567" cy="6145086"/>
            </a:xfrm>
            <a:prstGeom prst="rect">
              <a:avLst/>
            </a:prstGeom>
            <a:ln w="3175">
              <a:solidFill>
                <a:schemeClr val="bg1">
                  <a:lumMod val="50000"/>
                </a:schemeClr>
              </a:solidFill>
            </a:ln>
          </p:spPr>
        </p:pic>
        <p:sp>
          <p:nvSpPr>
            <p:cNvPr id="22" name="正方形/長方形 21"/>
            <p:cNvSpPr/>
            <p:nvPr/>
          </p:nvSpPr>
          <p:spPr>
            <a:xfrm>
              <a:off x="4448944" y="110193"/>
              <a:ext cx="648072" cy="72008"/>
            </a:xfrm>
            <a:prstGeom prst="rect">
              <a:avLst/>
            </a:prstGeom>
            <a:solidFill>
              <a:schemeClr val="bg1"/>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grpSp>
      <p:pic>
        <p:nvPicPr>
          <p:cNvPr id="23" name="Picture 2" descr="B1D2497D-1EBE-4057-8CE8-D155B6774F92-L0-00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420"/>
          <a:stretch/>
        </p:blipFill>
        <p:spPr bwMode="auto">
          <a:xfrm>
            <a:off x="10044900" y="4439823"/>
            <a:ext cx="1379692" cy="22964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4" name="正方形/長方形 23"/>
          <p:cNvSpPr/>
          <p:nvPr/>
        </p:nvSpPr>
        <p:spPr>
          <a:xfrm>
            <a:off x="695400" y="1115452"/>
            <a:ext cx="11017224" cy="369332"/>
          </a:xfrm>
          <a:prstGeom prst="rect">
            <a:avLst/>
          </a:prstGeom>
        </p:spPr>
        <p:txBody>
          <a:bodyPr wrap="square">
            <a:spAutoFit/>
          </a:bodyPr>
          <a:lstStyle/>
          <a:p>
            <a:r>
              <a:rPr lang="ja-JP" altLang="en-US" b="1" dirty="0">
                <a:latin typeface="+mn-ea"/>
              </a:rPr>
              <a:t>定量・定性両面から、施策の実績を集計、分析し</a:t>
            </a:r>
            <a:r>
              <a:rPr lang="ja-JP" altLang="en-US" b="1" dirty="0" smtClean="0">
                <a:latin typeface="+mn-ea"/>
              </a:rPr>
              <a:t>、</a:t>
            </a:r>
            <a:r>
              <a:rPr lang="ja-JP" altLang="en-US" b="1" dirty="0">
                <a:latin typeface="+mn-ea"/>
              </a:rPr>
              <a:t>タイアップ</a:t>
            </a:r>
            <a:r>
              <a:rPr lang="ja-JP" altLang="en-US" b="1" dirty="0" smtClean="0">
                <a:latin typeface="+mn-ea"/>
              </a:rPr>
              <a:t>実施</a:t>
            </a:r>
            <a:r>
              <a:rPr lang="ja-JP" altLang="en-US" b="1" dirty="0">
                <a:latin typeface="+mn-ea"/>
              </a:rPr>
              <a:t>効果のレポーティングを行います。</a:t>
            </a:r>
            <a:endParaRPr lang="en-US" altLang="ja-JP" b="1" dirty="0">
              <a:latin typeface="+mn-ea"/>
            </a:endParaRPr>
          </a:p>
        </p:txBody>
      </p:sp>
      <p:sp>
        <p:nvSpPr>
          <p:cNvPr id="27" name="正方形/長方形 26"/>
          <p:cNvSpPr/>
          <p:nvPr/>
        </p:nvSpPr>
        <p:spPr>
          <a:xfrm>
            <a:off x="883419" y="1906867"/>
            <a:ext cx="5328592" cy="338554"/>
          </a:xfrm>
          <a:prstGeom prst="rect">
            <a:avLst/>
          </a:prstGeom>
        </p:spPr>
        <p:txBody>
          <a:bodyPr wrap="square">
            <a:spAutoFit/>
          </a:bodyPr>
          <a:lstStyle/>
          <a:p>
            <a:pPr lvl="0"/>
            <a:r>
              <a:rPr lang="ja-JP" altLang="en-US" sz="1600" b="1" dirty="0" smtClean="0">
                <a:solidFill>
                  <a:schemeClr val="bg1"/>
                </a:solidFill>
              </a:rPr>
              <a:t>集客数・属性、広告主様</a:t>
            </a:r>
            <a:r>
              <a:rPr lang="ja-JP" altLang="en-US" sz="1600" b="1" dirty="0">
                <a:solidFill>
                  <a:schemeClr val="bg1"/>
                </a:solidFill>
              </a:rPr>
              <a:t>ページ</a:t>
            </a:r>
            <a:r>
              <a:rPr lang="ja-JP" altLang="en-US" sz="1600" b="1" dirty="0" smtClean="0">
                <a:solidFill>
                  <a:schemeClr val="bg1"/>
                </a:solidFill>
              </a:rPr>
              <a:t>への送客数</a:t>
            </a:r>
            <a:endParaRPr lang="en-US" altLang="ja-JP" sz="1600" b="1" dirty="0">
              <a:solidFill>
                <a:schemeClr val="bg1"/>
              </a:solidFill>
            </a:endParaRPr>
          </a:p>
        </p:txBody>
      </p:sp>
      <p:sp>
        <p:nvSpPr>
          <p:cNvPr id="28" name="正方形/長方形 27"/>
          <p:cNvSpPr/>
          <p:nvPr/>
        </p:nvSpPr>
        <p:spPr>
          <a:xfrm>
            <a:off x="767408" y="2358897"/>
            <a:ext cx="7521916" cy="1077218"/>
          </a:xfrm>
          <a:prstGeom prst="rect">
            <a:avLst/>
          </a:prstGeom>
        </p:spPr>
        <p:txBody>
          <a:bodyPr wrap="square">
            <a:spAutoFit/>
          </a:bodyPr>
          <a:lstStyle/>
          <a:p>
            <a:r>
              <a:rPr lang="ja-JP" altLang="en-US" sz="1600" dirty="0" smtClean="0">
                <a:latin typeface="+mn-ea"/>
              </a:rPr>
              <a:t>・デイリーの</a:t>
            </a:r>
            <a:r>
              <a:rPr lang="en-US" altLang="ja-JP" sz="1600" dirty="0" smtClean="0">
                <a:latin typeface="+mn-ea"/>
              </a:rPr>
              <a:t>PV</a:t>
            </a:r>
            <a:r>
              <a:rPr lang="ja-JP" altLang="en-US" sz="1600" dirty="0" smtClean="0">
                <a:latin typeface="+mn-ea"/>
              </a:rPr>
              <a:t>・</a:t>
            </a:r>
            <a:r>
              <a:rPr lang="en-US" altLang="ja-JP" sz="1600" dirty="0" smtClean="0">
                <a:latin typeface="+mn-ea"/>
              </a:rPr>
              <a:t>UB</a:t>
            </a:r>
          </a:p>
          <a:p>
            <a:r>
              <a:rPr lang="ja-JP" altLang="en-US" sz="1600" dirty="0" smtClean="0">
                <a:latin typeface="+mn-ea"/>
              </a:rPr>
              <a:t>・タイアップ内の広告主様ページへの誘導枠クリック数・率</a:t>
            </a:r>
            <a:endParaRPr lang="en-US" altLang="ja-JP" sz="1600" dirty="0" smtClean="0">
              <a:latin typeface="+mn-ea"/>
            </a:endParaRPr>
          </a:p>
          <a:p>
            <a:r>
              <a:rPr lang="ja-JP" altLang="en-US" sz="1600" dirty="0" smtClean="0">
                <a:latin typeface="+mn-ea"/>
              </a:rPr>
              <a:t>・タイアップ訪問者の性別</a:t>
            </a:r>
            <a:r>
              <a:rPr lang="en-US" altLang="ja-JP" sz="1600" dirty="0" smtClean="0">
                <a:latin typeface="+mn-ea"/>
              </a:rPr>
              <a:t>×</a:t>
            </a:r>
            <a:r>
              <a:rPr lang="ja-JP" altLang="en-US" sz="1600" dirty="0" smtClean="0">
                <a:latin typeface="+mn-ea"/>
              </a:rPr>
              <a:t>年齢層比率</a:t>
            </a:r>
            <a:endParaRPr lang="en-US" altLang="ja-JP" sz="1600" dirty="0" smtClean="0">
              <a:latin typeface="+mn-ea"/>
            </a:endParaRPr>
          </a:p>
          <a:p>
            <a:r>
              <a:rPr lang="ja-JP" altLang="en-US" sz="1600" dirty="0" smtClean="0">
                <a:latin typeface="+mn-ea"/>
              </a:rPr>
              <a:t>・デイリーの映像視聴数</a:t>
            </a:r>
            <a:r>
              <a:rPr lang="ja-JP" altLang="en-US" sz="1600" smtClean="0">
                <a:latin typeface="+mn-ea"/>
              </a:rPr>
              <a:t>　</a:t>
            </a:r>
            <a:endParaRPr lang="en-US" altLang="ja-JP" sz="1600" dirty="0">
              <a:solidFill>
                <a:srgbClr val="FF0000"/>
              </a:solidFill>
              <a:latin typeface="+mn-ea"/>
            </a:endParaRPr>
          </a:p>
        </p:txBody>
      </p:sp>
      <p:sp>
        <p:nvSpPr>
          <p:cNvPr id="29" name="正方形/長方形 28"/>
          <p:cNvSpPr/>
          <p:nvPr/>
        </p:nvSpPr>
        <p:spPr>
          <a:xfrm>
            <a:off x="767408" y="4462373"/>
            <a:ext cx="4824536" cy="442065"/>
          </a:xfrm>
          <a:prstGeom prst="rect">
            <a:avLst/>
          </a:prstGeom>
          <a:solidFill>
            <a:schemeClr val="bg2">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smtClean="0">
              <a:solidFill>
                <a:schemeClr val="tx1"/>
              </a:solidFill>
            </a:endParaRPr>
          </a:p>
        </p:txBody>
      </p:sp>
      <p:sp>
        <p:nvSpPr>
          <p:cNvPr id="30" name="正方形/長方形 29"/>
          <p:cNvSpPr/>
          <p:nvPr/>
        </p:nvSpPr>
        <p:spPr>
          <a:xfrm>
            <a:off x="886669" y="4517271"/>
            <a:ext cx="5328592" cy="338554"/>
          </a:xfrm>
          <a:prstGeom prst="rect">
            <a:avLst/>
          </a:prstGeom>
        </p:spPr>
        <p:txBody>
          <a:bodyPr wrap="square">
            <a:spAutoFit/>
          </a:bodyPr>
          <a:lstStyle/>
          <a:p>
            <a:pPr lvl="0"/>
            <a:r>
              <a:rPr lang="ja-JP" altLang="en-US" sz="1600" b="1" dirty="0" smtClean="0">
                <a:solidFill>
                  <a:schemeClr val="bg1"/>
                </a:solidFill>
              </a:rPr>
              <a:t>態度変容効果</a:t>
            </a:r>
            <a:endParaRPr lang="en-US" altLang="ja-JP" sz="1600" b="1" dirty="0">
              <a:solidFill>
                <a:schemeClr val="bg1"/>
              </a:solidFill>
            </a:endParaRPr>
          </a:p>
        </p:txBody>
      </p:sp>
      <p:sp>
        <p:nvSpPr>
          <p:cNvPr id="32" name="正方形/長方形 31"/>
          <p:cNvSpPr/>
          <p:nvPr/>
        </p:nvSpPr>
        <p:spPr>
          <a:xfrm>
            <a:off x="881930" y="5016315"/>
            <a:ext cx="7806357" cy="338554"/>
          </a:xfrm>
          <a:prstGeom prst="rect">
            <a:avLst/>
          </a:prstGeom>
        </p:spPr>
        <p:txBody>
          <a:bodyPr wrap="square">
            <a:spAutoFit/>
          </a:bodyPr>
          <a:lstStyle/>
          <a:p>
            <a:pPr lvl="0">
              <a:defRPr/>
            </a:pPr>
            <a:r>
              <a:rPr lang="ja-JP" altLang="en-US" sz="1600" b="1" dirty="0">
                <a:solidFill>
                  <a:srgbClr val="00569B"/>
                </a:solidFill>
                <a:cs typeface="Meiryo UI" panose="020B0604030504040204" pitchFamily="50" charset="-128"/>
              </a:rPr>
              <a:t>タイアップ読者に対するアンケートを無償</a:t>
            </a:r>
            <a:r>
              <a:rPr lang="ja-JP" altLang="en-US" sz="1600" b="1" dirty="0" smtClean="0">
                <a:solidFill>
                  <a:srgbClr val="00569B"/>
                </a:solidFill>
                <a:cs typeface="Meiryo UI" panose="020B0604030504040204" pitchFamily="50" charset="-128"/>
              </a:rPr>
              <a:t>でご提供します。</a:t>
            </a:r>
            <a:endParaRPr lang="en-US" altLang="ja-JP" sz="1600" b="1" dirty="0">
              <a:solidFill>
                <a:srgbClr val="00569B"/>
              </a:solidFill>
              <a:cs typeface="Meiryo UI" panose="020B0604030504040204" pitchFamily="50" charset="-128"/>
            </a:endParaRPr>
          </a:p>
        </p:txBody>
      </p:sp>
      <p:sp>
        <p:nvSpPr>
          <p:cNvPr id="33" name="正方形/長方形 32"/>
          <p:cNvSpPr/>
          <p:nvPr/>
        </p:nvSpPr>
        <p:spPr>
          <a:xfrm>
            <a:off x="623392" y="5730641"/>
            <a:ext cx="8281094" cy="938719"/>
          </a:xfrm>
          <a:prstGeom prst="rect">
            <a:avLst/>
          </a:prstGeom>
        </p:spPr>
        <p:txBody>
          <a:bodyPr wrap="square">
            <a:spAutoFit/>
          </a:bodyPr>
          <a:lstStyle/>
          <a:p>
            <a:pPr lvl="0"/>
            <a:r>
              <a:rPr lang="ja-JP" altLang="en-US" sz="1100" dirty="0">
                <a:solidFill>
                  <a:srgbClr val="000000"/>
                </a:solidFill>
              </a:rPr>
              <a:t>　</a:t>
            </a:r>
            <a:r>
              <a:rPr lang="en-US" altLang="ja-JP" sz="1100" dirty="0">
                <a:solidFill>
                  <a:srgbClr val="000000"/>
                </a:solidFill>
              </a:rPr>
              <a:t>※</a:t>
            </a:r>
            <a:r>
              <a:rPr lang="ja-JP" altLang="en-US" sz="1100" dirty="0">
                <a:solidFill>
                  <a:srgbClr val="000000"/>
                </a:solidFill>
              </a:rPr>
              <a:t>定型項目での実施となります。</a:t>
            </a:r>
            <a:endParaRPr lang="en-US" altLang="ja-JP" sz="1100" dirty="0">
              <a:solidFill>
                <a:srgbClr val="000000"/>
              </a:solidFill>
            </a:endParaRPr>
          </a:p>
          <a:p>
            <a:pPr lvl="0"/>
            <a:r>
              <a:rPr lang="ja-JP" altLang="en-US" sz="1100" dirty="0">
                <a:solidFill>
                  <a:srgbClr val="000000"/>
                </a:solidFill>
                <a:latin typeface="+mn-ea"/>
              </a:rPr>
              <a:t>　</a:t>
            </a:r>
            <a:r>
              <a:rPr lang="en-US" altLang="ja-JP" sz="1100" dirty="0">
                <a:latin typeface="+mn-ea"/>
              </a:rPr>
              <a:t>※</a:t>
            </a:r>
            <a:r>
              <a:rPr lang="ja-JP" altLang="en-US" sz="1100" dirty="0">
                <a:latin typeface="+mn-ea"/>
              </a:rPr>
              <a:t>アンケート回答数の保証はいたしかねます</a:t>
            </a:r>
            <a:r>
              <a:rPr lang="ja-JP" altLang="en-US" sz="1100" dirty="0" smtClean="0">
                <a:latin typeface="+mn-ea"/>
              </a:rPr>
              <a:t>。</a:t>
            </a:r>
            <a:endParaRPr lang="en-US" altLang="ja-JP" sz="1100" dirty="0" smtClean="0">
              <a:latin typeface="+mn-ea"/>
            </a:endParaRPr>
          </a:p>
          <a:p>
            <a:pPr lvl="0"/>
            <a:r>
              <a:rPr lang="ja-JP" altLang="en-US" sz="1100" dirty="0">
                <a:latin typeface="+mn-ea"/>
              </a:rPr>
              <a:t>　</a:t>
            </a:r>
            <a:r>
              <a:rPr lang="ja-JP" altLang="en-US" sz="1100" dirty="0" smtClean="0">
                <a:latin typeface="+mn-ea"/>
              </a:rPr>
              <a:t>　また</a:t>
            </a:r>
            <a:r>
              <a:rPr lang="ja-JP" altLang="en-US" sz="1100" dirty="0">
                <a:latin typeface="+mn-ea"/>
              </a:rPr>
              <a:t>、回答数は</a:t>
            </a:r>
            <a:r>
              <a:rPr lang="en-US" altLang="ja-JP" sz="1100" dirty="0">
                <a:latin typeface="+mn-ea"/>
              </a:rPr>
              <a:t>500</a:t>
            </a:r>
            <a:r>
              <a:rPr lang="ja-JP" altLang="en-US" sz="1100" dirty="0">
                <a:latin typeface="+mn-ea"/>
              </a:rPr>
              <a:t>件を上限とし</a:t>
            </a:r>
            <a:r>
              <a:rPr lang="ja-JP" altLang="en-US" sz="1100" dirty="0" smtClean="0">
                <a:latin typeface="+mn-ea"/>
              </a:rPr>
              <a:t>、これ</a:t>
            </a:r>
            <a:r>
              <a:rPr lang="ja-JP" altLang="en-US" sz="1100" dirty="0">
                <a:latin typeface="+mn-ea"/>
              </a:rPr>
              <a:t>を超えた場合、掲載途中でもアンケートを終了させていただきます。</a:t>
            </a:r>
            <a:endParaRPr lang="en-US" altLang="ja-JP" sz="1100" dirty="0">
              <a:latin typeface="+mn-ea"/>
            </a:endParaRPr>
          </a:p>
          <a:p>
            <a:pPr lvl="0"/>
            <a:r>
              <a:rPr lang="ja-JP" altLang="en-US" sz="1100" dirty="0">
                <a:latin typeface="+mn-ea"/>
              </a:rPr>
              <a:t>　</a:t>
            </a:r>
            <a:r>
              <a:rPr lang="en-US" altLang="ja-JP" sz="1100" dirty="0">
                <a:latin typeface="+mn-ea"/>
              </a:rPr>
              <a:t>※</a:t>
            </a:r>
            <a:r>
              <a:rPr lang="ja-JP" altLang="en-US" sz="1100" dirty="0">
                <a:latin typeface="+mn-ea"/>
              </a:rPr>
              <a:t>予告なくアンケートサーバーのサイトメンテナンスを行い、一時的にアンケート</a:t>
            </a:r>
            <a:r>
              <a:rPr lang="ja-JP" altLang="en-US" sz="1100" dirty="0" smtClean="0">
                <a:latin typeface="+mn-ea"/>
              </a:rPr>
              <a:t>の受付</a:t>
            </a:r>
            <a:r>
              <a:rPr lang="ja-JP" altLang="en-US" sz="1100" dirty="0">
                <a:latin typeface="+mn-ea"/>
              </a:rPr>
              <a:t>ができなく</a:t>
            </a:r>
            <a:r>
              <a:rPr lang="ja-JP" altLang="en-US" sz="1100" dirty="0" smtClean="0">
                <a:latin typeface="+mn-ea"/>
              </a:rPr>
              <a:t>なる</a:t>
            </a:r>
            <a:endParaRPr lang="en-US" altLang="ja-JP" sz="1100" dirty="0" smtClean="0">
              <a:latin typeface="+mn-ea"/>
            </a:endParaRPr>
          </a:p>
          <a:p>
            <a:pPr lvl="0"/>
            <a:r>
              <a:rPr lang="ja-JP" altLang="en-US" sz="1100" dirty="0">
                <a:latin typeface="+mn-ea"/>
              </a:rPr>
              <a:t>　</a:t>
            </a:r>
            <a:r>
              <a:rPr lang="ja-JP" altLang="en-US" sz="1100" dirty="0" smtClean="0">
                <a:latin typeface="+mn-ea"/>
              </a:rPr>
              <a:t>　場合</a:t>
            </a:r>
            <a:r>
              <a:rPr lang="ja-JP" altLang="en-US" sz="1100" dirty="0">
                <a:latin typeface="+mn-ea"/>
              </a:rPr>
              <a:t>があります</a:t>
            </a:r>
            <a:r>
              <a:rPr lang="ja-JP" altLang="en-US" sz="1100" dirty="0" smtClean="0">
                <a:latin typeface="+mn-ea"/>
              </a:rPr>
              <a:t>。</a:t>
            </a:r>
            <a:endParaRPr lang="ja-JP" altLang="en-US" sz="1100" dirty="0">
              <a:latin typeface="+mn-ea"/>
            </a:endParaRPr>
          </a:p>
        </p:txBody>
      </p:sp>
      <p:sp>
        <p:nvSpPr>
          <p:cNvPr id="34" name="正方形/長方形 33"/>
          <p:cNvSpPr/>
          <p:nvPr/>
        </p:nvSpPr>
        <p:spPr>
          <a:xfrm>
            <a:off x="898574" y="5275947"/>
            <a:ext cx="8005912" cy="338554"/>
          </a:xfrm>
          <a:prstGeom prst="rect">
            <a:avLst/>
          </a:prstGeom>
        </p:spPr>
        <p:txBody>
          <a:bodyPr wrap="square">
            <a:spAutoFit/>
          </a:bodyPr>
          <a:lstStyle/>
          <a:p>
            <a:pPr lvl="0"/>
            <a:r>
              <a:rPr lang="ja-JP" altLang="en-US" sz="1600" dirty="0" smtClean="0">
                <a:latin typeface="+mn-ea"/>
              </a:rPr>
              <a:t>タイアップ記事への評価、読了後の態度変容を問うアンケートです。</a:t>
            </a:r>
            <a:endParaRPr lang="en-US" altLang="ja-JP" sz="1600" dirty="0">
              <a:latin typeface="+mn-ea"/>
            </a:endParaRPr>
          </a:p>
        </p:txBody>
      </p:sp>
      <p:sp>
        <p:nvSpPr>
          <p:cNvPr id="35" name="正方形/長方形 34"/>
          <p:cNvSpPr/>
          <p:nvPr/>
        </p:nvSpPr>
        <p:spPr>
          <a:xfrm>
            <a:off x="8583196" y="3908226"/>
            <a:ext cx="2697380" cy="307777"/>
          </a:xfrm>
          <a:prstGeom prst="rect">
            <a:avLst/>
          </a:prstGeom>
        </p:spPr>
        <p:txBody>
          <a:bodyPr wrap="square">
            <a:spAutoFit/>
          </a:bodyPr>
          <a:lstStyle/>
          <a:p>
            <a:r>
              <a:rPr lang="ja-JP" altLang="en-US" sz="1400" dirty="0" smtClean="0">
                <a:latin typeface="+mn-ea"/>
              </a:rPr>
              <a:t>＜アンケート画面サンプル＞</a:t>
            </a:r>
            <a:endParaRPr lang="en-US" altLang="ja-JP" sz="1400" dirty="0">
              <a:latin typeface="+mn-ea"/>
            </a:endParaRPr>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9213" y="2008802"/>
            <a:ext cx="2729067" cy="1430326"/>
          </a:xfrm>
          <a:prstGeom prst="rect">
            <a:avLst/>
          </a:prstGeom>
          <a:ln>
            <a:solidFill>
              <a:schemeClr val="bg1">
                <a:lumMod val="50000"/>
              </a:schemeClr>
            </a:solidFill>
          </a:ln>
        </p:spPr>
      </p:pic>
      <p:sp>
        <p:nvSpPr>
          <p:cNvPr id="25" name="正方形/長方形 24"/>
          <p:cNvSpPr/>
          <p:nvPr/>
        </p:nvSpPr>
        <p:spPr>
          <a:xfrm>
            <a:off x="8943236" y="1713030"/>
            <a:ext cx="2697380" cy="307777"/>
          </a:xfrm>
          <a:prstGeom prst="rect">
            <a:avLst/>
          </a:prstGeom>
        </p:spPr>
        <p:txBody>
          <a:bodyPr wrap="square">
            <a:spAutoFit/>
          </a:bodyPr>
          <a:lstStyle/>
          <a:p>
            <a:r>
              <a:rPr lang="ja-JP" altLang="en-US" sz="1400" dirty="0" smtClean="0">
                <a:latin typeface="+mn-ea"/>
              </a:rPr>
              <a:t>＜レポートサンプル＞</a:t>
            </a:r>
            <a:endParaRPr lang="en-US" altLang="ja-JP" sz="1400" dirty="0">
              <a:latin typeface="+mn-ea"/>
            </a:endParaRPr>
          </a:p>
        </p:txBody>
      </p:sp>
      <p:pic>
        <p:nvPicPr>
          <p:cNvPr id="6" name="図 5"/>
          <p:cNvPicPr>
            <a:picLocks noChangeAspect="1"/>
          </p:cNvPicPr>
          <p:nvPr/>
        </p:nvPicPr>
        <p:blipFill>
          <a:blip r:embed="rId5"/>
          <a:stretch>
            <a:fillRect/>
          </a:stretch>
        </p:blipFill>
        <p:spPr>
          <a:xfrm>
            <a:off x="9362055" y="2474759"/>
            <a:ext cx="2481022" cy="1401641"/>
          </a:xfrm>
          <a:prstGeom prst="rect">
            <a:avLst/>
          </a:prstGeom>
          <a:ln>
            <a:solidFill>
              <a:schemeClr val="tx1"/>
            </a:solidFill>
          </a:ln>
        </p:spPr>
      </p:pic>
      <p:sp>
        <p:nvSpPr>
          <p:cNvPr id="31" name="正方形/長方形 30"/>
          <p:cNvSpPr/>
          <p:nvPr/>
        </p:nvSpPr>
        <p:spPr>
          <a:xfrm>
            <a:off x="767408" y="3526269"/>
            <a:ext cx="4824536" cy="442065"/>
          </a:xfrm>
          <a:prstGeom prst="rect">
            <a:avLst/>
          </a:prstGeom>
          <a:solidFill>
            <a:schemeClr val="bg2">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36" name="正方形/長方形 35"/>
          <p:cNvSpPr/>
          <p:nvPr/>
        </p:nvSpPr>
        <p:spPr>
          <a:xfrm>
            <a:off x="883419" y="3599781"/>
            <a:ext cx="5328592" cy="338554"/>
          </a:xfrm>
          <a:prstGeom prst="rect">
            <a:avLst/>
          </a:prstGeom>
        </p:spPr>
        <p:txBody>
          <a:bodyPr wrap="square">
            <a:spAutoFit/>
          </a:bodyPr>
          <a:lstStyle/>
          <a:p>
            <a:pPr lvl="0"/>
            <a:r>
              <a:rPr lang="ja-JP" altLang="en-US" sz="1600" b="1" dirty="0" smtClean="0">
                <a:solidFill>
                  <a:schemeClr val="bg1"/>
                </a:solidFill>
              </a:rPr>
              <a:t>記事閲覧態度</a:t>
            </a:r>
            <a:endParaRPr lang="en-US" altLang="ja-JP" sz="1600" b="1" dirty="0">
              <a:solidFill>
                <a:schemeClr val="bg1"/>
              </a:solidFill>
            </a:endParaRPr>
          </a:p>
        </p:txBody>
      </p:sp>
      <p:sp>
        <p:nvSpPr>
          <p:cNvPr id="37" name="正方形/長方形 36"/>
          <p:cNvSpPr/>
          <p:nvPr/>
        </p:nvSpPr>
        <p:spPr>
          <a:xfrm>
            <a:off x="773018" y="4023762"/>
            <a:ext cx="7521916" cy="338554"/>
          </a:xfrm>
          <a:prstGeom prst="rect">
            <a:avLst/>
          </a:prstGeom>
        </p:spPr>
        <p:txBody>
          <a:bodyPr wrap="square">
            <a:spAutoFit/>
          </a:bodyPr>
          <a:lstStyle/>
          <a:p>
            <a:r>
              <a:rPr lang="ja-JP" altLang="en-US" sz="1600" dirty="0" smtClean="0">
                <a:latin typeface="+mn-ea"/>
              </a:rPr>
              <a:t>・読了率</a:t>
            </a:r>
            <a:endParaRPr lang="en-US" altLang="ja-JP" sz="1600" dirty="0" smtClean="0">
              <a:latin typeface="+mn-ea"/>
            </a:endParaRPr>
          </a:p>
        </p:txBody>
      </p:sp>
    </p:spTree>
    <p:extLst>
      <p:ext uri="{BB962C8B-B14F-4D97-AF65-F5344CB8AC3E}">
        <p14:creationId xmlns:p14="http://schemas.microsoft.com/office/powerpoint/2010/main" val="2697788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smtClean="0"/>
              <a:t>実施フロー</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6</a:t>
            </a:fld>
            <a:endParaRPr lang="ja-JP" altLang="en-US"/>
          </a:p>
        </p:txBody>
      </p:sp>
      <p:sp>
        <p:nvSpPr>
          <p:cNvPr id="6" name="テキスト ボックス 5"/>
          <p:cNvSpPr txBox="1"/>
          <p:nvPr/>
        </p:nvSpPr>
        <p:spPr>
          <a:xfrm>
            <a:off x="1708371" y="5602702"/>
            <a:ext cx="8775257" cy="707886"/>
          </a:xfrm>
          <a:prstGeom prst="rect">
            <a:avLst/>
          </a:prstGeom>
          <a:noFill/>
        </p:spPr>
        <p:txBody>
          <a:bodyPr wrap="square">
            <a:spAutoFit/>
          </a:bodyPr>
          <a:lstStyle/>
          <a:p>
            <a:pPr>
              <a:defRPr/>
            </a:pPr>
            <a:r>
              <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企画や取材等の内容によって、制作期間が変動します。実施が確定した段階で正式なスケジュールを広告主様に提出し、こちらの確認回数や期間に</a:t>
            </a:r>
            <a:endPar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　したがって進行いただきます。ただし、制作の進捗状況により進行途中でスケジュールを変更させていただく場合があります。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1750068" y="2301293"/>
            <a:ext cx="8733560" cy="3077766"/>
          </a:xfrm>
          <a:prstGeom prst="rect">
            <a:avLst/>
          </a:prstGeom>
          <a:noFill/>
        </p:spPr>
        <p:txBody>
          <a:bodyPr wrap="square" anchor="t">
            <a:spAutoFit/>
          </a:bodyPr>
          <a:lstStyle/>
          <a:p>
            <a:pPr>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❶</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事前にヒアリングシートを記入いただいた上で</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オリエンテーションを実施。</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kumimoji="0" lang="en-US" altLang="ja-JP" sz="11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400" b="1" kern="0" dirty="0">
                <a:solidFill>
                  <a:schemeClr val="tx1">
                    <a:lumMod val="65000"/>
                    <a:lumOff val="35000"/>
                  </a:schemeClr>
                </a:solidFill>
                <a:latin typeface="メイリオ"/>
                <a:ea typeface="メイリオ"/>
              </a:rPr>
              <a:t>❸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構成案のご提出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900" b="1" kern="0" dirty="0">
              <a:solidFill>
                <a:schemeClr val="tx1">
                  <a:lumMod val="65000"/>
                  <a:lumOff val="35000"/>
                </a:schemeClr>
              </a:solidFill>
              <a:latin typeface="メイリオ"/>
              <a:ea typeface="メイリオ"/>
            </a:endParaRPr>
          </a:p>
          <a:p>
            <a:pPr lvl="0">
              <a:defRPr/>
            </a:pPr>
            <a:r>
              <a:rPr kumimoji="0" lang="ja-JP" altLang="en-US" sz="1400" b="1" kern="0" dirty="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デザイン・原稿のご提出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ご確認</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デザイン・原稿の作成を行います。広告主様に確認いただき、適宜修正を加えながら確定させます。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ご確認</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は初校、再校の</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回となります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❺</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2010497" y="1052736"/>
            <a:ext cx="8105363" cy="850618"/>
            <a:chOff x="1391007" y="980728"/>
            <a:chExt cx="8105363" cy="850618"/>
          </a:xfrm>
        </p:grpSpPr>
        <p:sp>
          <p:nvSpPr>
            <p:cNvPr id="9" name="ホームベース 8"/>
            <p:cNvSpPr/>
            <p:nvPr/>
          </p:nvSpPr>
          <p:spPr>
            <a:xfrm>
              <a:off x="7832642" y="980728"/>
              <a:ext cx="1663728" cy="846731"/>
            </a:xfrm>
            <a:prstGeom prst="homePlate">
              <a:avLst/>
            </a:prstGeom>
            <a:solidFill>
              <a:schemeClr val="accent6">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bg1"/>
                </a:solidFill>
              </a:endParaRPr>
            </a:p>
          </p:txBody>
        </p:sp>
        <p:sp>
          <p:nvSpPr>
            <p:cNvPr id="10" name="ホームベース 9"/>
            <p:cNvSpPr/>
            <p:nvPr/>
          </p:nvSpPr>
          <p:spPr>
            <a:xfrm>
              <a:off x="6654384" y="980728"/>
              <a:ext cx="1663728" cy="846731"/>
            </a:xfrm>
            <a:prstGeom prst="homePlate">
              <a:avLst/>
            </a:prstGeom>
            <a:solidFill>
              <a:schemeClr val="accent6">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bg1"/>
                </a:solidFill>
              </a:endParaRPr>
            </a:p>
          </p:txBody>
        </p:sp>
        <p:sp>
          <p:nvSpPr>
            <p:cNvPr id="11" name="ホームベース 10"/>
            <p:cNvSpPr/>
            <p:nvPr/>
          </p:nvSpPr>
          <p:spPr>
            <a:xfrm>
              <a:off x="5432320" y="984615"/>
              <a:ext cx="1663728" cy="846731"/>
            </a:xfrm>
            <a:prstGeom prst="homePlate">
              <a:avLst/>
            </a:prstGeom>
            <a:solidFill>
              <a:schemeClr val="accent6">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bg1"/>
                </a:solidFill>
              </a:endParaRPr>
            </a:p>
          </p:txBody>
        </p:sp>
        <p:sp>
          <p:nvSpPr>
            <p:cNvPr id="12" name="ホームベース 11"/>
            <p:cNvSpPr/>
            <p:nvPr/>
          </p:nvSpPr>
          <p:spPr>
            <a:xfrm>
              <a:off x="4163224" y="984615"/>
              <a:ext cx="1663728" cy="846731"/>
            </a:xfrm>
            <a:prstGeom prst="homePlate">
              <a:avLst/>
            </a:prstGeom>
            <a:solidFill>
              <a:schemeClr val="accent6">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bg1"/>
                </a:solidFill>
              </a:endParaRPr>
            </a:p>
          </p:txBody>
        </p:sp>
        <p:sp>
          <p:nvSpPr>
            <p:cNvPr id="13" name="ホームベース 12"/>
            <p:cNvSpPr/>
            <p:nvPr/>
          </p:nvSpPr>
          <p:spPr>
            <a:xfrm>
              <a:off x="2950366" y="984615"/>
              <a:ext cx="1663728" cy="846731"/>
            </a:xfrm>
            <a:prstGeom prst="homePlate">
              <a:avLst/>
            </a:prstGeom>
            <a:solidFill>
              <a:schemeClr val="accent6">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bg1"/>
                </a:solidFill>
              </a:endParaRPr>
            </a:p>
          </p:txBody>
        </p:sp>
        <p:sp>
          <p:nvSpPr>
            <p:cNvPr id="14" name="ホームベース 13"/>
            <p:cNvSpPr/>
            <p:nvPr/>
          </p:nvSpPr>
          <p:spPr>
            <a:xfrm>
              <a:off x="1691456" y="984615"/>
              <a:ext cx="1663728" cy="846731"/>
            </a:xfrm>
            <a:prstGeom prst="homePlate">
              <a:avLst/>
            </a:prstGeom>
            <a:solidFill>
              <a:schemeClr val="accent6">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bg1"/>
                </a:solidFill>
              </a:endParaRPr>
            </a:p>
          </p:txBody>
        </p:sp>
        <p:sp>
          <p:nvSpPr>
            <p:cNvPr id="15" name="テキスト ボックス 14"/>
            <p:cNvSpPr txBox="1"/>
            <p:nvPr/>
          </p:nvSpPr>
          <p:spPr>
            <a:xfrm>
              <a:off x="1391007" y="1048605"/>
              <a:ext cx="1877561"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16" name="正方形/長方形 15"/>
            <p:cNvSpPr/>
            <p:nvPr/>
          </p:nvSpPr>
          <p:spPr>
            <a:xfrm>
              <a:off x="3150553" y="1246758"/>
              <a:ext cx="1311644"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❷企画案</a:t>
              </a:r>
            </a:p>
          </p:txBody>
        </p:sp>
        <p:sp>
          <p:nvSpPr>
            <p:cNvPr id="17" name="正方形/長方形 16"/>
            <p:cNvSpPr/>
            <p:nvPr/>
          </p:nvSpPr>
          <p:spPr>
            <a:xfrm>
              <a:off x="4511968" y="1254091"/>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6905299" y="1243885"/>
              <a:ext cx="137172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❺公開準備</a:t>
              </a:r>
            </a:p>
          </p:txBody>
        </p:sp>
        <p:sp>
          <p:nvSpPr>
            <p:cNvPr id="19" name="正方形/長方形 18"/>
            <p:cNvSpPr/>
            <p:nvPr/>
          </p:nvSpPr>
          <p:spPr>
            <a:xfrm>
              <a:off x="8265368" y="1243382"/>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sp>
          <p:nvSpPr>
            <p:cNvPr id="20" name="正方形/長方形 19"/>
            <p:cNvSpPr/>
            <p:nvPr/>
          </p:nvSpPr>
          <p:spPr>
            <a:xfrm>
              <a:off x="5797324" y="1164546"/>
              <a:ext cx="1094071" cy="523220"/>
            </a:xfrm>
            <a:prstGeom prst="rect">
              <a:avLst/>
            </a:prstGeom>
            <a:noFill/>
          </p:spPr>
          <p:txBody>
            <a:bodyPr wrap="square">
              <a:spAutoFit/>
            </a:bodyPr>
            <a:lstStyle/>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❹デザイン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原稿　</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12227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smtClean="0"/>
              <a:t>タイアップ制作・掲載のお申し込み</a:t>
            </a:r>
            <a:r>
              <a:rPr lang="ja-JP" altLang="en-US" dirty="0"/>
              <a:t>方法</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36" name="タイトル 2"/>
          <p:cNvSpPr txBox="1">
            <a:spLocks/>
          </p:cNvSpPr>
          <p:nvPr/>
        </p:nvSpPr>
        <p:spPr>
          <a:xfrm>
            <a:off x="1048446" y="2960287"/>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ヤフー</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37" name="直線コネクタ 36"/>
          <p:cNvCxnSpPr/>
          <p:nvPr/>
        </p:nvCxnSpPr>
        <p:spPr>
          <a:xfrm flipH="1">
            <a:off x="6871390" y="2665222"/>
            <a:ext cx="1" cy="2871194"/>
          </a:xfrm>
          <a:prstGeom prst="line">
            <a:avLst/>
          </a:prstGeom>
          <a:noFill/>
          <a:ln w="34925" cap="flat" cmpd="sng" algn="ctr">
            <a:solidFill>
              <a:srgbClr val="D00216">
                <a:lumMod val="60000"/>
                <a:lumOff val="40000"/>
              </a:srgbClr>
            </a:solidFill>
            <a:prstDash val="sysDash"/>
          </a:ln>
          <a:effectLst/>
        </p:spPr>
      </p:cxnSp>
      <p:sp>
        <p:nvSpPr>
          <p:cNvPr id="38" name="タイトル 2"/>
          <p:cNvSpPr txBox="1">
            <a:spLocks/>
          </p:cNvSpPr>
          <p:nvPr/>
        </p:nvSpPr>
        <p:spPr>
          <a:xfrm>
            <a:off x="976438" y="4197978"/>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代理店様</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sp>
        <p:nvSpPr>
          <p:cNvPr id="39" name="ホームベース 38"/>
          <p:cNvSpPr/>
          <p:nvPr/>
        </p:nvSpPr>
        <p:spPr bwMode="auto">
          <a:xfrm>
            <a:off x="2199916"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申し込みフォーム</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ご</a:t>
            </a:r>
            <a:r>
              <a:rPr kumimoji="0" lang="ja-JP" altLang="en-US" sz="1200" kern="0" dirty="0">
                <a:solidFill>
                  <a:prstClr val="black">
                    <a:lumMod val="65000"/>
                    <a:lumOff val="35000"/>
                  </a:prstClr>
                </a:solidFill>
                <a:cs typeface="Verdana" pitchFamily="34" charset="0"/>
              </a:rPr>
              <a:t>連絡</a:t>
            </a:r>
            <a:endParaRPr kumimoji="0" lang="ja-JP" altLang="en-US" sz="1200" kern="0" dirty="0" smtClean="0">
              <a:solidFill>
                <a:prstClr val="black">
                  <a:lumMod val="65000"/>
                  <a:lumOff val="35000"/>
                </a:prstClr>
              </a:solidFill>
              <a:cs typeface="Verdana" pitchFamily="34" charset="0"/>
            </a:endParaRPr>
          </a:p>
        </p:txBody>
      </p:sp>
      <p:sp>
        <p:nvSpPr>
          <p:cNvPr id="40" name="ホームベース 39"/>
          <p:cNvSpPr/>
          <p:nvPr/>
        </p:nvSpPr>
        <p:spPr bwMode="auto">
          <a:xfrm>
            <a:off x="3280035" y="4083694"/>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申し込みフォーム</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確認・申し込み</a:t>
            </a:r>
          </a:p>
        </p:txBody>
      </p:sp>
      <p:sp>
        <p:nvSpPr>
          <p:cNvPr id="41" name="ホームベース 40"/>
          <p:cNvSpPr/>
          <p:nvPr/>
        </p:nvSpPr>
        <p:spPr bwMode="auto">
          <a:xfrm>
            <a:off x="4466390"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申し込み</a:t>
            </a:r>
            <a:r>
              <a:rPr kumimoji="0" lang="ja-JP" altLang="en-US" sz="1200" kern="0" dirty="0" smtClean="0">
                <a:solidFill>
                  <a:prstClr val="black">
                    <a:lumMod val="65000"/>
                    <a:lumOff val="35000"/>
                  </a:prstClr>
                </a:solidFill>
                <a:cs typeface="Verdana" pitchFamily="34" charset="0"/>
              </a:rPr>
              <a:t>内容</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確認・承認</a:t>
            </a:r>
            <a:endParaRPr kumimoji="0" lang="ja-JP" altLang="en-US" sz="1200" kern="0" dirty="0">
              <a:solidFill>
                <a:prstClr val="black">
                  <a:lumMod val="65000"/>
                  <a:lumOff val="35000"/>
                </a:prstClr>
              </a:solidFill>
              <a:cs typeface="Verdana" pitchFamily="34" charset="0"/>
            </a:endParaRPr>
          </a:p>
        </p:txBody>
      </p:sp>
      <p:sp>
        <p:nvSpPr>
          <p:cNvPr id="42" name="山形 41"/>
          <p:cNvSpPr/>
          <p:nvPr/>
        </p:nvSpPr>
        <p:spPr bwMode="auto">
          <a:xfrm>
            <a:off x="5917294" y="2797481"/>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承認メール</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送信</a:t>
            </a:r>
            <a:endParaRPr kumimoji="0" lang="ja-JP" altLang="en-US" sz="1200" kern="0" dirty="0" smtClean="0">
              <a:solidFill>
                <a:prstClr val="black">
                  <a:lumMod val="65000"/>
                  <a:lumOff val="35000"/>
                </a:prstClr>
              </a:solidFill>
              <a:cs typeface="Verdana" pitchFamily="34" charset="0"/>
            </a:endParaRPr>
          </a:p>
        </p:txBody>
      </p:sp>
      <p:sp>
        <p:nvSpPr>
          <p:cNvPr id="43" name="山形 42"/>
          <p:cNvSpPr/>
          <p:nvPr/>
        </p:nvSpPr>
        <p:spPr bwMode="auto">
          <a:xfrm>
            <a:off x="5917294" y="4076665"/>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承認メール</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受信</a:t>
            </a:r>
          </a:p>
        </p:txBody>
      </p:sp>
      <p:sp>
        <p:nvSpPr>
          <p:cNvPr id="44" name="タイトル 2"/>
          <p:cNvSpPr txBox="1">
            <a:spLocks/>
          </p:cNvSpPr>
          <p:nvPr/>
        </p:nvSpPr>
        <p:spPr>
          <a:xfrm>
            <a:off x="5727728" y="5549136"/>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これ以降のキャンセルは</a:t>
            </a:r>
            <a:endPar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不可となります</a:t>
            </a:r>
            <a:endParaRPr kumimoji="1" lang="ja-JP" altLang="en-US" sz="1100" b="0" i="0" u="none" strike="noStrike" kern="1200" cap="none" spc="0" normalizeH="0" baseline="0" noProof="0" dirty="0">
              <a:ln>
                <a:noFill/>
              </a:ln>
              <a:solidFill>
                <a:prstClr val="black"/>
              </a:solidFill>
              <a:effectLst/>
              <a:uLnTx/>
              <a:uFillTx/>
              <a:latin typeface="メイリオ"/>
              <a:ea typeface="メイリオ"/>
              <a:cs typeface="+mj-cs"/>
            </a:endParaRPr>
          </a:p>
        </p:txBody>
      </p:sp>
      <p:sp>
        <p:nvSpPr>
          <p:cNvPr id="45" name="テキスト ボックス 44"/>
          <p:cNvSpPr txBox="1"/>
          <p:nvPr/>
        </p:nvSpPr>
        <p:spPr>
          <a:xfrm>
            <a:off x="5759487" y="5167084"/>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rgbClr val="FFFFFF"/>
                </a:solidFill>
                <a:effectLst/>
                <a:uLnTx/>
                <a:uFillTx/>
              </a:rPr>
              <a:t>契約成立</a:t>
            </a:r>
          </a:p>
        </p:txBody>
      </p:sp>
      <p:sp>
        <p:nvSpPr>
          <p:cNvPr id="46" name="ホームベース 45"/>
          <p:cNvSpPr/>
          <p:nvPr/>
        </p:nvSpPr>
        <p:spPr bwMode="auto">
          <a:xfrm>
            <a:off x="6892311"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制作・掲載準備</a:t>
            </a:r>
            <a:endParaRPr kumimoji="0" lang="ja-JP" altLang="en-US" sz="1200" kern="0" dirty="0">
              <a:solidFill>
                <a:prstClr val="black">
                  <a:lumMod val="65000"/>
                  <a:lumOff val="35000"/>
                </a:prstClr>
              </a:solidFill>
              <a:cs typeface="Verdana" pitchFamily="34" charset="0"/>
            </a:endParaRPr>
          </a:p>
        </p:txBody>
      </p:sp>
      <p:sp>
        <p:nvSpPr>
          <p:cNvPr id="47" name="ホームベース 46"/>
          <p:cNvSpPr/>
          <p:nvPr/>
        </p:nvSpPr>
        <p:spPr bwMode="auto">
          <a:xfrm>
            <a:off x="8400256" y="2811171"/>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納品・掲載</a:t>
            </a:r>
            <a:endParaRPr kumimoji="0" lang="ja-JP" altLang="en-US" sz="1200" kern="0" dirty="0">
              <a:solidFill>
                <a:prstClr val="black">
                  <a:lumMod val="65000"/>
                  <a:lumOff val="35000"/>
                </a:prstClr>
              </a:solidFill>
              <a:cs typeface="Verdana" pitchFamily="34" charset="0"/>
            </a:endParaRPr>
          </a:p>
        </p:txBody>
      </p:sp>
      <p:sp>
        <p:nvSpPr>
          <p:cNvPr id="48" name="ホームベース 47"/>
          <p:cNvSpPr/>
          <p:nvPr/>
        </p:nvSpPr>
        <p:spPr bwMode="auto">
          <a:xfrm>
            <a:off x="9355319" y="2811171"/>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請求書</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発行</a:t>
            </a:r>
          </a:p>
        </p:txBody>
      </p:sp>
      <p:sp>
        <p:nvSpPr>
          <p:cNvPr id="49" name="ホームベース 48"/>
          <p:cNvSpPr/>
          <p:nvPr/>
        </p:nvSpPr>
        <p:spPr bwMode="auto">
          <a:xfrm>
            <a:off x="6892310" y="4083694"/>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確認・検収</a:t>
            </a:r>
          </a:p>
        </p:txBody>
      </p:sp>
      <p:sp>
        <p:nvSpPr>
          <p:cNvPr id="50" name="ホームベース 49"/>
          <p:cNvSpPr/>
          <p:nvPr/>
        </p:nvSpPr>
        <p:spPr bwMode="auto">
          <a:xfrm>
            <a:off x="9690441" y="4083694"/>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お支払い</a:t>
            </a:r>
          </a:p>
        </p:txBody>
      </p:sp>
      <p:sp>
        <p:nvSpPr>
          <p:cNvPr id="51" name="タイトル 2"/>
          <p:cNvSpPr txBox="1">
            <a:spLocks/>
          </p:cNvSpPr>
          <p:nvPr/>
        </p:nvSpPr>
        <p:spPr>
          <a:xfrm>
            <a:off x="3261378" y="4782623"/>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以下をセットで確認</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いただきます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・フォームに記載の</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　</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申し込み内容</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・商品資料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・該当する約款</a:t>
            </a:r>
            <a:endPar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52" name="直線コネクタ 51"/>
          <p:cNvCxnSpPr/>
          <p:nvPr/>
        </p:nvCxnSpPr>
        <p:spPr>
          <a:xfrm>
            <a:off x="1943063" y="2811171"/>
            <a:ext cx="0" cy="660616"/>
          </a:xfrm>
          <a:prstGeom prst="line">
            <a:avLst/>
          </a:prstGeom>
          <a:noFill/>
          <a:ln w="76200" cap="flat" cmpd="sng" algn="ctr">
            <a:solidFill>
              <a:srgbClr val="D00216">
                <a:lumMod val="20000"/>
                <a:lumOff val="80000"/>
              </a:srgbClr>
            </a:solidFill>
            <a:prstDash val="solid"/>
          </a:ln>
          <a:effectLst/>
        </p:spPr>
      </p:cxnSp>
      <p:cxnSp>
        <p:nvCxnSpPr>
          <p:cNvPr id="53" name="直線コネクタ 52"/>
          <p:cNvCxnSpPr/>
          <p:nvPr/>
        </p:nvCxnSpPr>
        <p:spPr>
          <a:xfrm>
            <a:off x="1943063" y="4090355"/>
            <a:ext cx="0" cy="660616"/>
          </a:xfrm>
          <a:prstGeom prst="line">
            <a:avLst/>
          </a:prstGeom>
          <a:noFill/>
          <a:ln w="76200" cap="flat" cmpd="sng" algn="ctr">
            <a:solidFill>
              <a:sysClr val="windowText" lastClr="000000">
                <a:lumMod val="50000"/>
                <a:lumOff val="50000"/>
              </a:sysClr>
            </a:solidFill>
            <a:prstDash val="solid"/>
          </a:ln>
          <a:effectLst/>
        </p:spPr>
      </p:cxnSp>
      <p:sp>
        <p:nvSpPr>
          <p:cNvPr id="25" name="タイトル 2"/>
          <p:cNvSpPr txBox="1">
            <a:spLocks/>
          </p:cNvSpPr>
          <p:nvPr/>
        </p:nvSpPr>
        <p:spPr>
          <a:xfrm>
            <a:off x="407624" y="1364022"/>
            <a:ext cx="11449016" cy="990549"/>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lang="ja-JP" altLang="en-US" sz="1400" dirty="0">
                <a:solidFill>
                  <a:prstClr val="black">
                    <a:lumMod val="65000"/>
                    <a:lumOff val="35000"/>
                  </a:prstClr>
                </a:solidFill>
                <a:latin typeface="+mn-ea"/>
              </a:rPr>
              <a:t>以下のフローに沿ってお申し込み</a:t>
            </a:r>
            <a:r>
              <a:rPr lang="en-US" altLang="ja-JP" sz="1400" dirty="0">
                <a:solidFill>
                  <a:prstClr val="black">
                    <a:lumMod val="65000"/>
                    <a:lumOff val="35000"/>
                  </a:prstClr>
                </a:solidFill>
                <a:latin typeface="+mn-ea"/>
              </a:rPr>
              <a:t>(※)</a:t>
            </a:r>
            <a:r>
              <a:rPr lang="ja-JP" altLang="en-US" sz="1400" dirty="0">
                <a:solidFill>
                  <a:prstClr val="black">
                    <a:lumMod val="65000"/>
                    <a:lumOff val="35000"/>
                  </a:prstClr>
                </a:solidFill>
                <a:latin typeface="+mn-ea"/>
              </a:rPr>
              <a:t>の上、</a:t>
            </a:r>
            <a:r>
              <a:rPr lang="ja-JP" altLang="en-US" sz="1400" dirty="0">
                <a:solidFill>
                  <a:schemeClr val="tx1">
                    <a:lumMod val="65000"/>
                    <a:lumOff val="35000"/>
                  </a:schemeClr>
                </a:solidFill>
                <a:latin typeface="+mn-ea"/>
              </a:rPr>
              <a:t>クリエイティブ制作委託約款の第</a:t>
            </a:r>
            <a:r>
              <a:rPr lang="en-US" altLang="ja-JP" sz="1400" dirty="0">
                <a:solidFill>
                  <a:schemeClr val="tx1">
                    <a:lumMod val="65000"/>
                    <a:lumOff val="35000"/>
                  </a:schemeClr>
                </a:solidFill>
                <a:latin typeface="+mn-ea"/>
              </a:rPr>
              <a:t>9</a:t>
            </a:r>
            <a:r>
              <a:rPr lang="ja-JP" altLang="en-US" sz="1400" dirty="0">
                <a:solidFill>
                  <a:schemeClr val="tx1">
                    <a:lumMod val="65000"/>
                    <a:lumOff val="35000"/>
                  </a:schemeClr>
                </a:solidFill>
                <a:latin typeface="+mn-ea"/>
              </a:rPr>
              <a:t>条</a:t>
            </a:r>
            <a:r>
              <a:rPr lang="en-US" altLang="ja-JP" sz="1400" dirty="0">
                <a:solidFill>
                  <a:schemeClr val="tx1">
                    <a:lumMod val="65000"/>
                    <a:lumOff val="35000"/>
                  </a:schemeClr>
                </a:solidFill>
                <a:latin typeface="+mn-ea"/>
              </a:rPr>
              <a:t>(2)</a:t>
            </a:r>
            <a:r>
              <a:rPr lang="ja-JP" altLang="en-US" sz="1400" dirty="0">
                <a:solidFill>
                  <a:schemeClr val="tx1">
                    <a:lumMod val="65000"/>
                    <a:lumOff val="35000"/>
                  </a:schemeClr>
                </a:solidFill>
                <a:latin typeface="+mn-ea"/>
              </a:rPr>
              <a:t>支払条件</a:t>
            </a:r>
            <a:r>
              <a:rPr lang="en-US" altLang="ja-JP" sz="1400" dirty="0">
                <a:solidFill>
                  <a:schemeClr val="tx1">
                    <a:lumMod val="65000"/>
                    <a:lumOff val="35000"/>
                  </a:schemeClr>
                </a:solidFill>
                <a:latin typeface="+mn-ea"/>
              </a:rPr>
              <a:t>2</a:t>
            </a:r>
            <a:r>
              <a:rPr lang="ja-JP" altLang="en-US" sz="1400" dirty="0">
                <a:solidFill>
                  <a:schemeClr val="tx1">
                    <a:lumMod val="65000"/>
                    <a:lumOff val="35000"/>
                  </a:schemeClr>
                </a:solidFill>
                <a:latin typeface="+mn-ea"/>
              </a:rPr>
              <a:t>に</a:t>
            </a:r>
            <a:r>
              <a:rPr lang="ja-JP" altLang="en-US" sz="1400" dirty="0">
                <a:solidFill>
                  <a:prstClr val="black">
                    <a:lumMod val="65000"/>
                    <a:lumOff val="35000"/>
                  </a:prstClr>
                </a:solidFill>
                <a:latin typeface="+mn-ea"/>
              </a:rPr>
              <a:t>したがってお支払いいただきます。ただし、協賛内容のうち広告配信を伴うものは当該広告商品のお申し込み方法に準じます。</a:t>
            </a:r>
            <a:endParaRPr lang="en-US" altLang="ja-JP" sz="1400" dirty="0">
              <a:solidFill>
                <a:prstClr val="black">
                  <a:lumMod val="65000"/>
                  <a:lumOff val="35000"/>
                </a:prstClr>
              </a:solidFill>
              <a:latin typeface="+mn-ea"/>
            </a:endParaRPr>
          </a:p>
          <a:p>
            <a:pPr lvl="0">
              <a:defRPr/>
            </a:pPr>
            <a:r>
              <a:rPr lang="ja-JP" altLang="en-US" sz="1400" dirty="0">
                <a:solidFill>
                  <a:prstClr val="black">
                    <a:lumMod val="65000"/>
                    <a:lumOff val="35000"/>
                  </a:prstClr>
                </a:solidFill>
              </a:rPr>
              <a:t>詳細は、お申し込みのマニュアル資料「</a:t>
            </a:r>
            <a:r>
              <a:rPr lang="en-US" altLang="ja-JP" sz="1400" dirty="0">
                <a:solidFill>
                  <a:prstClr val="black">
                    <a:lumMod val="65000"/>
                    <a:lumOff val="35000"/>
                  </a:prstClr>
                </a:solidFill>
                <a:hlinkClick r:id="rId2"/>
              </a:rPr>
              <a:t>Yahoo!</a:t>
            </a:r>
            <a:r>
              <a:rPr lang="ja-JP" altLang="en-US" sz="1400" dirty="0">
                <a:solidFill>
                  <a:prstClr val="black">
                    <a:lumMod val="65000"/>
                    <a:lumOff val="35000"/>
                  </a:prstClr>
                </a:solidFill>
                <a:hlinkClick r:id="rId2"/>
              </a:rPr>
              <a:t>広告ディスプレイ広告（予約型）広告関連サービスのお申込について</a:t>
            </a:r>
            <a:r>
              <a:rPr lang="ja-JP" altLang="en-US" sz="1400" dirty="0">
                <a:solidFill>
                  <a:prstClr val="black">
                    <a:lumMod val="65000"/>
                    <a:lumOff val="35000"/>
                  </a:prstClr>
                </a:solidFill>
              </a:rPr>
              <a:t>」をご参照ください。</a:t>
            </a:r>
            <a:endParaRPr lang="en-US" altLang="ja-JP" sz="1400" dirty="0">
              <a:solidFill>
                <a:prstClr val="black">
                  <a:lumMod val="65000"/>
                  <a:lumOff val="35000"/>
                </a:prstClr>
              </a:solidFill>
            </a:endParaRPr>
          </a:p>
          <a:p>
            <a:pPr lvl="0">
              <a:defRPr/>
            </a:pPr>
            <a:r>
              <a:rPr lang="ja-JP" altLang="en-US" sz="1400" dirty="0">
                <a:solidFill>
                  <a:prstClr val="black">
                    <a:lumMod val="65000"/>
                    <a:lumOff val="35000"/>
                  </a:prstClr>
                </a:solidFill>
              </a:rPr>
              <a:t>なお、お申し込み可能な代理店様に一部制限がございますので、事前に弊社担当営業までお問い合わせください。</a:t>
            </a:r>
            <a:endParaRPr lang="en-US" altLang="ja-JP" sz="1200" dirty="0">
              <a:solidFill>
                <a:prstClr val="black">
                  <a:lumMod val="65000"/>
                  <a:lumOff val="35000"/>
                </a:prstClr>
              </a:solidFill>
              <a:latin typeface="+mn-ea"/>
            </a:endParaRPr>
          </a:p>
        </p:txBody>
      </p:sp>
    </p:spTree>
    <p:extLst>
      <p:ext uri="{BB962C8B-B14F-4D97-AF65-F5344CB8AC3E}">
        <p14:creationId xmlns:p14="http://schemas.microsoft.com/office/powerpoint/2010/main" val="990424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kumimoji="1" lang="ja-JP" altLang="en-US" dirty="0" smtClean="0"/>
              <a:t>販売制限　</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6" name="Text Box 1031"/>
          <p:cNvSpPr txBox="1">
            <a:spLocks noChangeArrowheads="1"/>
          </p:cNvSpPr>
          <p:nvPr/>
        </p:nvSpPr>
        <p:spPr bwMode="auto">
          <a:xfrm>
            <a:off x="479376" y="1037049"/>
            <a:ext cx="11305256"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以下に該当する業種、商品・サービスにつきましては</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a:t>
            </a:r>
            <a:r>
              <a:rPr lang="en-US" altLang="ja-JP" sz="1200" dirty="0" smtClean="0">
                <a:solidFill>
                  <a:schemeClr val="tx1">
                    <a:lumMod val="65000"/>
                    <a:lumOff val="35000"/>
                  </a:schemeClr>
                </a:solidFill>
                <a:latin typeface="メイリオ"/>
                <a:ea typeface="メイリオ"/>
              </a:rPr>
              <a:t>GYAO!</a:t>
            </a:r>
            <a:r>
              <a:rPr lang="ja-JP" altLang="en-US" sz="1200" dirty="0" smtClean="0">
                <a:solidFill>
                  <a:schemeClr val="tx1">
                    <a:lumMod val="65000"/>
                    <a:lumOff val="35000"/>
                  </a:schemeClr>
                </a:solidFill>
                <a:latin typeface="メイリオ"/>
                <a:ea typeface="メイリオ"/>
              </a:rPr>
              <a:t>タイアップ</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の</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実施は原則不可となります。</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ただし、以下に該当しない業種やサービスでも、プロモーション内容や取り上げるテーマ等によっては</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a:t>
            </a:r>
            <a:r>
              <a:rPr lang="en-US" altLang="ja-JP" sz="1200" dirty="0" smtClean="0">
                <a:solidFill>
                  <a:schemeClr val="tx1">
                    <a:lumMod val="65000"/>
                    <a:lumOff val="35000"/>
                  </a:schemeClr>
                </a:solidFill>
                <a:latin typeface="メイリオ"/>
                <a:ea typeface="メイリオ"/>
              </a:rPr>
              <a:t>GYAO!</a:t>
            </a:r>
            <a:r>
              <a:rPr lang="ja-JP" altLang="en-US" sz="1200" dirty="0" smtClean="0">
                <a:solidFill>
                  <a:schemeClr val="tx1">
                    <a:lumMod val="65000"/>
                    <a:lumOff val="35000"/>
                  </a:schemeClr>
                </a:solidFill>
                <a:latin typeface="メイリオ"/>
                <a:ea typeface="メイリオ"/>
              </a:rPr>
              <a:t>タイアップ</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を実施</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いただけない場合があります</a:t>
            </a:r>
            <a:r>
              <a:rPr kumimoji="1" lang="ja-JP" altLang="en-US" sz="1200" b="0" i="0" u="none" strike="noStrike" kern="1200" cap="none" spc="0" normalizeH="0" baseline="0" noProof="0">
                <a:ln>
                  <a:noFill/>
                </a:ln>
                <a:solidFill>
                  <a:schemeClr val="tx1">
                    <a:lumMod val="65000"/>
                    <a:lumOff val="35000"/>
                  </a:schemeClr>
                </a:solidFill>
                <a:effectLst/>
                <a:uLnTx/>
                <a:uFillTx/>
                <a:latin typeface="メイリオ"/>
                <a:ea typeface="メイリオ"/>
                <a:cs typeface="+mn-cs"/>
              </a:rPr>
              <a:t>ので</a:t>
            </a:r>
            <a:r>
              <a:rPr kumimoji="1" lang="ja-JP" altLang="en-US" sz="1200" b="0" i="0" u="none" strike="noStrike" kern="1200" cap="none" spc="0" normalizeH="0" baseline="0" noProof="0" smtClean="0">
                <a:ln>
                  <a:noFill/>
                </a:ln>
                <a:solidFill>
                  <a:schemeClr val="tx1">
                    <a:lumMod val="65000"/>
                    <a:lumOff val="35000"/>
                  </a:schemeClr>
                </a:solidFill>
                <a:effectLst/>
                <a:uLnTx/>
                <a:uFillTx/>
                <a:latin typeface="メイリオ"/>
                <a:ea typeface="メイリオ"/>
                <a:cs typeface="+mn-cs"/>
              </a:rPr>
              <a:t>、必ず</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事前に掲載可否を弊社にお問い合わせください</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。また</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、広告主様のサイトが弊社の広告掲載基準を満たすことが</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a:t>
            </a:r>
            <a:r>
              <a:rPr lang="en-US" altLang="ja-JP" sz="1200" dirty="0" smtClean="0">
                <a:solidFill>
                  <a:schemeClr val="tx1">
                    <a:lumMod val="65000"/>
                    <a:lumOff val="35000"/>
                  </a:schemeClr>
                </a:solidFill>
                <a:latin typeface="メイリオ"/>
                <a:ea typeface="メイリオ"/>
              </a:rPr>
              <a:t>GYAO!</a:t>
            </a:r>
            <a:r>
              <a:rPr lang="ja-JP" altLang="en-US" sz="1200" dirty="0" smtClean="0">
                <a:solidFill>
                  <a:schemeClr val="tx1">
                    <a:lumMod val="65000"/>
                    <a:lumOff val="35000"/>
                  </a:schemeClr>
                </a:solidFill>
                <a:latin typeface="メイリオ"/>
                <a:ea typeface="メイリオ"/>
              </a:rPr>
              <a:t>タイアップ</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実施</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の条件となります。</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zh-TW"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消費者金融業（消費者向無担保貸金業）</a:t>
            </a:r>
            <a:r>
              <a:rPr kumimoji="1" lang="ja-JP" altLang="en-US" sz="1200" b="0" i="0" u="none" strike="noStrike" kern="1200" cap="none" spc="0" normalizeH="0" baseline="0" noProof="0" dirty="0" err="1">
                <a:ln>
                  <a:noFill/>
                </a:ln>
                <a:solidFill>
                  <a:schemeClr val="tx1">
                    <a:lumMod val="65000"/>
                    <a:lumOff val="35000"/>
                  </a:schemeClr>
                </a:solidFill>
                <a:effectLst/>
                <a:uLnTx/>
                <a:uFillTx/>
                <a:latin typeface="メイリオ"/>
                <a:ea typeface="メイリオ"/>
                <a:cs typeface="+mn-cs"/>
              </a:rPr>
              <a:t>、</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商工ローン、手形割引、その他ハイリスク型の金融商品</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・パチンコ・パチスロの営業および機種、カジノ（企業広告含む</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）、ギャンブル</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・レーシック、美容整形・美容外科・美容皮膚科、その他医療機関</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全般</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・医療</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機関による保険外治療</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・美容エステティックサロン</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・あん摩業、マッサージ業、指圧業、はり業、きゅう業等</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・不妊治療</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・治験</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ED</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（治療、医薬品、情報、啓蒙サイト等）</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・性的機能強化、改善を期待させる経口物</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・健康・美容食品、健康器具、健康雑貨その他</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商品やサービス</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　（ただし、医薬品の場合、その効果・効能の範囲内で疾患の啓発・対策という観点から掲載可とする場合あり）</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・発毛、育毛・増毛効果を訴求する商品・サービス全般（医薬品の発毛・育毛剤は除く）、かつら</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・薬機法上、商品の効果・効能の標榜が禁じられている健康食品、化粧品などで、含有成分の効果・効能を訴求するプロモーション</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zh-TW"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能力開発関連</a:t>
            </a:r>
            <a:r>
              <a:rPr kumimoji="1" lang="zh-TW"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商品</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　　</a:t>
            </a:r>
            <a:endPar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・占い</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・国家資格を有する業種（弁護士、司法書士、行政書士、弁理士、公認会計士、税理士</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・法務、税務</a:t>
            </a:r>
            <a:endPar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・探偵業</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・葬儀社、斎場、墓石販売</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・ナイトワーク求人</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・出会い系サイト、結婚紹介（インターネット異性紹介事業）</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a:ea typeface="メイリオ"/>
                <a:cs typeface="+mn-cs"/>
              </a:rPr>
              <a:t>・</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代理店募集、フランチャイズ、起業支援、経営セミナー</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・団体による意見広告</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zh-TW"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宗教団体、活動</a:t>
            </a:r>
            <a:endParaRPr kumimoji="1" lang="en-US" altLang="zh-TW"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p:txBody>
      </p:sp>
    </p:spTree>
    <p:extLst>
      <p:ext uri="{BB962C8B-B14F-4D97-AF65-F5344CB8AC3E}">
        <p14:creationId xmlns:p14="http://schemas.microsoft.com/office/powerpoint/2010/main" val="2665103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注意事項　　　</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6" name="Rectangle 46"/>
          <p:cNvSpPr>
            <a:spLocks noChangeArrowheads="1"/>
          </p:cNvSpPr>
          <p:nvPr/>
        </p:nvSpPr>
        <p:spPr bwMode="auto">
          <a:xfrm>
            <a:off x="241048" y="1022617"/>
            <a:ext cx="11950952"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完了</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して</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・企画ページ上</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提供：○○」の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スポンサークレジットの掲載が</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smtClean="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、企画ページについても</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、ページ上部に災害</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情報</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告知</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広告は申込者・広告主様に制作いただきます。その際、別紙「</a:t>
            </a:r>
            <a:r>
              <a:rPr lang="ja-JP" altLang="en-US" sz="1200" u="sng" dirty="0">
                <a:solidFill>
                  <a:srgbClr val="0070C0"/>
                </a:solidFill>
                <a:latin typeface="メイリオ" panose="020B0604030504040204" pitchFamily="50" charset="-128"/>
                <a:ea typeface="メイリオ" panose="020B0604030504040204" pitchFamily="50" charset="-128"/>
                <a:hlinkClick r:id="rId2"/>
              </a:rPr>
              <a:t>タイアップ広告セールスシート</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P9</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smtClean="0">
                <a:solidFill>
                  <a:schemeClr val="tx1">
                    <a:lumMod val="65000"/>
                    <a:lumOff val="35000"/>
                  </a:schemeClr>
                </a:solidFill>
                <a:latin typeface="メイリオ" panose="020B0604030504040204" pitchFamily="50" charset="-128"/>
                <a:ea typeface="メイリオ" panose="020B0604030504040204" pitchFamily="50" charset="-128"/>
              </a:rPr>
              <a:t>18</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の</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ガイドラインを遵守してください</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ま</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原則</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として、タイアップを実施するヤフーサービスのロゴやテキストの掲載が必須と</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なります。そのため、通常の審査とは別にサービス部門でのブランド</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rgbClr val="000000">
                    <a:lumMod val="65000"/>
                    <a:lumOff val="35000"/>
                  </a:srgbClr>
                </a:solidFill>
                <a:latin typeface="メイリオ"/>
                <a:ea typeface="メイリオ"/>
              </a:rPr>
              <a:t>■</a:t>
            </a:r>
            <a:r>
              <a:rPr lang="ja-JP" altLang="en-US" sz="600" dirty="0">
                <a:solidFill>
                  <a:srgbClr val="000000">
                    <a:lumMod val="65000"/>
                    <a:lumOff val="35000"/>
                  </a:srgbClr>
                </a:solidFill>
                <a:latin typeface="メイリオ"/>
                <a:ea typeface="メイリオ"/>
              </a:rPr>
              <a:t>　</a:t>
            </a:r>
            <a:r>
              <a:rPr lang="ja-JP" altLang="en-US" sz="1600" dirty="0" smtClean="0">
                <a:solidFill>
                  <a:srgbClr val="000000">
                    <a:lumMod val="65000"/>
                    <a:lumOff val="35000"/>
                  </a:srgbClr>
                </a:solidFill>
                <a:latin typeface="メイリオ"/>
                <a:ea typeface="メイリオ"/>
              </a:rPr>
              <a:t>効果計測用</a:t>
            </a:r>
            <a:r>
              <a:rPr lang="en-US" altLang="ja-JP" sz="1600" dirty="0" smtClean="0">
                <a:solidFill>
                  <a:srgbClr val="000000">
                    <a:lumMod val="65000"/>
                    <a:lumOff val="35000"/>
                  </a:srgbClr>
                </a:solidFill>
                <a:latin typeface="メイリオ"/>
                <a:ea typeface="メイリオ"/>
              </a:rPr>
              <a:t>URL</a:t>
            </a:r>
            <a:endParaRPr lang="en-US" altLang="ja-JP" sz="1600" dirty="0">
              <a:solidFill>
                <a:srgbClr val="000000">
                  <a:lumMod val="65000"/>
                  <a:lumOff val="35000"/>
                </a:srgbClr>
              </a:solidFill>
              <a:latin typeface="メイリオ"/>
              <a:ea typeface="メイリオ"/>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・セキュリティ等の観点から、下記いずれの場合もリンク先への効果計測用</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の</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パラメータ付き</a:t>
            </a:r>
            <a:r>
              <a:rPr lang="en-US" altLang="ja-JP" sz="1200" dirty="0" smtClean="0">
                <a:solidFill>
                  <a:srgbClr val="000000">
                    <a:lumMod val="65000"/>
                    <a:lumOff val="35000"/>
                  </a:srgbClr>
                </a:solidFill>
                <a:latin typeface="メイリオ" panose="020B0604030504040204" pitchFamily="50" charset="-128"/>
                <a:ea typeface="メイリオ" panose="020B0604030504040204" pitchFamily="50" charset="-128"/>
              </a:rPr>
              <a:t>URL</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の設定は不可となります</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。ただし、一部効果計測ベンダー</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に</a:t>
            </a:r>
            <a:endParaRPr lang="en-US" altLang="ja-JP" sz="1200" dirty="0" smtClean="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　おいては効果</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測定データ取扱約款の確認・同意</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をいただいた上で</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設定することが可能です。弊社担当営業までご相談</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ください。</a:t>
            </a:r>
            <a:endParaRPr lang="en-US" altLang="ja-JP" sz="1200" dirty="0" smtClean="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　　　誘導広告→</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企画</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ページ ｜ 企画ページ→広告</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主様</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サイト</a:t>
            </a:r>
            <a:endParaRPr lang="en-US" altLang="ja-JP" sz="1000" dirty="0">
              <a:solidFill>
                <a:srgbClr val="000000">
                  <a:lumMod val="65000"/>
                  <a:lumOff val="35000"/>
                </a:srgbClr>
              </a:solidFill>
              <a:latin typeface="メイリオ"/>
              <a:ea typeface="メイリオ"/>
            </a:endParaRPr>
          </a:p>
          <a:p>
            <a:pPr marL="0" lvl="0" indent="0" eaLnBrk="1" hangingPunct="1">
              <a:spcBef>
                <a:spcPct val="0"/>
              </a:spcBef>
              <a:buNone/>
            </a:pPr>
            <a:endParaRPr lang="en-US" altLang="ja-JP" sz="16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a:t>
            </a:r>
            <a:r>
              <a:rPr lang="ja-JP" altLang="en-US" sz="1200" dirty="0" smtClean="0">
                <a:solidFill>
                  <a:schemeClr val="tx1">
                    <a:lumMod val="65000"/>
                    <a:lumOff val="35000"/>
                  </a:schemeClr>
                </a:solidFill>
                <a:latin typeface="メイリオ"/>
                <a:ea typeface="メイリオ"/>
              </a:rPr>
              <a:t>が含まれる場合があります。</a:t>
            </a:r>
            <a:r>
              <a:rPr lang="ja-JP" altLang="en-US" sz="1200" dirty="0">
                <a:solidFill>
                  <a:schemeClr val="tx1">
                    <a:lumMod val="65000"/>
                    <a:lumOff val="35000"/>
                  </a:schemeClr>
                </a:solidFill>
                <a:latin typeface="メイリオ"/>
                <a:ea typeface="メイリオ"/>
              </a:rPr>
              <a:t>個人情報の</a:t>
            </a:r>
            <a:r>
              <a:rPr lang="ja-JP" altLang="en-US" sz="1200" dirty="0" smtClean="0">
                <a:solidFill>
                  <a:schemeClr val="tx1">
                    <a:lumMod val="65000"/>
                    <a:lumOff val="35000"/>
                  </a:schemeClr>
                </a:solidFill>
                <a:latin typeface="メイリオ"/>
                <a:ea typeface="メイリオ"/>
              </a:rPr>
              <a:t>保護</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に</a:t>
            </a:r>
            <a:r>
              <a:rPr lang="ja-JP" altLang="en-US" sz="1200" dirty="0">
                <a:solidFill>
                  <a:schemeClr val="tx1">
                    <a:lumMod val="65000"/>
                    <a:lumOff val="35000"/>
                  </a:schemeClr>
                </a:solidFill>
                <a:latin typeface="メイリオ"/>
                <a:ea typeface="メイリオ"/>
              </a:rPr>
              <a:t>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a:t>
            </a:r>
            <a:r>
              <a:rPr lang="ja-JP" altLang="en-US" sz="1200" dirty="0" err="1" smtClean="0">
                <a:solidFill>
                  <a:schemeClr val="tx1">
                    <a:lumMod val="65000"/>
                    <a:lumOff val="35000"/>
                  </a:schemeClr>
                </a:solidFill>
                <a:latin typeface="メイリオ"/>
                <a:ea typeface="メイリオ"/>
              </a:rPr>
              <a:t>い</a:t>
            </a:r>
            <a:r>
              <a:rPr lang="ja-JP" altLang="en-US" sz="1200" dirty="0" smtClean="0">
                <a:solidFill>
                  <a:schemeClr val="tx1">
                    <a:lumMod val="65000"/>
                    <a:lumOff val="35000"/>
                  </a:schemeClr>
                </a:solidFill>
                <a:latin typeface="メイリオ"/>
                <a:ea typeface="メイリオ"/>
              </a:rPr>
              <a:t>　　</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ただ</a:t>
            </a:r>
            <a:r>
              <a:rPr lang="ja-JP" altLang="en-US" sz="1200" dirty="0">
                <a:solidFill>
                  <a:schemeClr val="tx1">
                    <a:lumMod val="65000"/>
                    <a:lumOff val="35000"/>
                  </a:schemeClr>
                </a:solidFill>
                <a:latin typeface="メイリオ"/>
                <a:ea typeface="メイリオ"/>
              </a:rPr>
              <a:t>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3653167597"/>
      </p:ext>
    </p:extLst>
  </p:cSld>
  <p:clrMapOvr>
    <a:masterClrMapping/>
  </p:clrMapOvr>
</p:sld>
</file>

<file path=ppt/theme/theme1.xml><?xml version="1.0" encoding="utf-8"?>
<a:theme xmlns:a="http://schemas.openxmlformats.org/drawingml/2006/main" name="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中表紙と裏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6720</TotalTime>
  <Words>3137</Words>
  <Application>Microsoft Office PowerPoint</Application>
  <PresentationFormat>ワイド画面</PresentationFormat>
  <Paragraphs>278</Paragraphs>
  <Slides>13</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3</vt:i4>
      </vt:variant>
      <vt:variant>
        <vt:lpstr>スライド タイトル</vt:lpstr>
      </vt:variant>
      <vt:variant>
        <vt:i4>13</vt:i4>
      </vt:variant>
    </vt:vector>
  </HeadingPairs>
  <TitlesOfParts>
    <vt:vector size="24" baseType="lpstr">
      <vt:lpstr>Helvetica Neue</vt:lpstr>
      <vt:lpstr>Meiryo UI</vt:lpstr>
      <vt:lpstr>ＭＳ Ｐゴシック</vt:lpstr>
      <vt:lpstr>メイリオ</vt:lpstr>
      <vt:lpstr>Arial</vt:lpstr>
      <vt:lpstr>Calibri</vt:lpstr>
      <vt:lpstr>Verdana</vt:lpstr>
      <vt:lpstr>Wingdings</vt:lpstr>
      <vt:lpstr>表紙</vt:lpstr>
      <vt:lpstr>中表紙と裏表紙</vt:lpstr>
      <vt:lpstr>コンテンツページ</vt:lpstr>
      <vt:lpstr>Yahoo!広告 ディスプレイ広告（予約型）セールスシート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加賀谷 有里</dc:creator>
  <cp:lastModifiedBy>松本 恵実</cp:lastModifiedBy>
  <cp:revision>376</cp:revision>
  <dcterms:created xsi:type="dcterms:W3CDTF">2020-02-26T07:28:11Z</dcterms:created>
  <dcterms:modified xsi:type="dcterms:W3CDTF">2022-04-07T05:32:28Z</dcterms:modified>
</cp:coreProperties>
</file>