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5"/>
  </p:notesMasterIdLst>
  <p:sldIdLst>
    <p:sldId id="316" r:id="rId4"/>
    <p:sldId id="352" r:id="rId5"/>
    <p:sldId id="353" r:id="rId6"/>
    <p:sldId id="344" r:id="rId7"/>
    <p:sldId id="360" r:id="rId8"/>
    <p:sldId id="364" r:id="rId9"/>
    <p:sldId id="363" r:id="rId10"/>
    <p:sldId id="346" r:id="rId11"/>
    <p:sldId id="361" r:id="rId12"/>
    <p:sldId id="365" r:id="rId13"/>
    <p:sldId id="347" r:id="rId14"/>
    <p:sldId id="362" r:id="rId15"/>
    <p:sldId id="354" r:id="rId16"/>
    <p:sldId id="366" r:id="rId17"/>
    <p:sldId id="350" r:id="rId18"/>
    <p:sldId id="326" r:id="rId19"/>
    <p:sldId id="356" r:id="rId20"/>
    <p:sldId id="351" r:id="rId21"/>
    <p:sldId id="340" r:id="rId22"/>
    <p:sldId id="341" r:id="rId23"/>
    <p:sldId id="312" r:id="rId2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38" userDrawn="1">
          <p15:clr>
            <a:srgbClr val="A4A3A4"/>
          </p15:clr>
        </p15:guide>
        <p15:guide id="3" orient="horz" pos="1344" userDrawn="1">
          <p15:clr>
            <a:srgbClr val="A4A3A4"/>
          </p15:clr>
        </p15:guide>
        <p15:guide id="4"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F2F2F2"/>
    <a:srgbClr val="F9F9F9"/>
    <a:srgbClr val="FDFDFD"/>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52" autoAdjust="0"/>
    <p:restoredTop sz="96327" autoAdjust="0"/>
  </p:normalViewPr>
  <p:slideViewPr>
    <p:cSldViewPr>
      <p:cViewPr varScale="1">
        <p:scale>
          <a:sx n="84" d="100"/>
          <a:sy n="84" d="100"/>
        </p:scale>
        <p:origin x="48" y="237"/>
      </p:cViewPr>
      <p:guideLst>
        <p:guide orient="horz" pos="2160"/>
        <p:guide pos="438"/>
        <p:guide orient="horz" pos="1344"/>
        <p:guide pos="211"/>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2021/7/30</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2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3.png"/><Relationship Id="rId7"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1.xml"/><Relationship Id="rId6" Type="http://schemas.openxmlformats.org/officeDocument/2006/relationships/image" Target="../media/image11.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ja-JP" altLang="en-US" sz="4400" dirty="0"/>
          </a:p>
        </p:txBody>
      </p:sp>
      <p:pic>
        <p:nvPicPr>
          <p:cNvPr id="8" name="図 7"/>
          <p:cNvPicPr>
            <a:picLocks noChangeAspect="1"/>
          </p:cNvPicPr>
          <p:nvPr/>
        </p:nvPicPr>
        <p:blipFill>
          <a:blip r:embed="rId2"/>
          <a:stretch>
            <a:fillRect/>
          </a:stretch>
        </p:blipFill>
        <p:spPr>
          <a:xfrm>
            <a:off x="631343" y="3789040"/>
            <a:ext cx="3304417" cy="408467"/>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736589" y="3902636"/>
            <a:ext cx="3303240" cy="360040"/>
          </a:xfrm>
          <a:prstGeom prst="rect">
            <a:avLst/>
          </a:prstGeom>
        </p:spPr>
        <p:txBody>
          <a:bodyPr vert="horz" lIns="0" tIns="45720" rIns="0" bIns="45720" rtlCol="0">
            <a:normAutofit fontScale="77500" lnSpcReduction="20000"/>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GYAO</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タイアップ（</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3</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a:t>
            </a:r>
            <a:r>
              <a:rPr kumimoji="1" lang="ja-JP" altLang="en-US" sz="1600" dirty="0" smtClean="0"/>
              <a:t>会社</a:t>
            </a:r>
            <a:endParaRPr kumimoji="1" lang="en-US" altLang="ja-JP" sz="1600" dirty="0" smtClean="0"/>
          </a:p>
          <a:p>
            <a:pPr algn="r"/>
            <a:r>
              <a:rPr lang="en-US" altLang="ja-JP" sz="1600" dirty="0" smtClean="0">
                <a:cs typeface="メイリオ" pitchFamily="50" charset="-128"/>
              </a:rPr>
              <a:t>2021</a:t>
            </a:r>
            <a:r>
              <a:rPr lang="ja-JP" altLang="en-US" sz="1600" dirty="0" smtClean="0">
                <a:cs typeface="メイリオ" pitchFamily="50" charset="-128"/>
              </a:rPr>
              <a:t>年</a:t>
            </a:r>
            <a:r>
              <a:rPr lang="en-US" altLang="ja-JP" sz="1600" dirty="0" smtClean="0">
                <a:cs typeface="メイリオ" pitchFamily="50" charset="-128"/>
              </a:rPr>
              <a:t>8</a:t>
            </a:r>
            <a:r>
              <a:rPr lang="ja-JP" altLang="en-US" sz="1600" dirty="0" smtClean="0">
                <a:cs typeface="メイリオ" pitchFamily="50" charset="-128"/>
              </a:rPr>
              <a:t>月</a:t>
            </a:r>
            <a:r>
              <a:rPr lang="en-US" altLang="ja-JP" sz="1600" dirty="0" smtClean="0">
                <a:cs typeface="メイリオ" pitchFamily="50" charset="-128"/>
              </a:rPr>
              <a:t>4</a:t>
            </a:r>
            <a:r>
              <a:rPr lang="ja-JP" altLang="en-US" sz="1600" dirty="0" smtClean="0">
                <a:cs typeface="メイリオ" pitchFamily="50" charset="-128"/>
              </a:rPr>
              <a:t>日</a:t>
            </a:r>
            <a:endParaRPr lang="ja-JP" altLang="en-US" sz="1600" dirty="0">
              <a:cs typeface="メイリオ"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映像持込</a:t>
            </a:r>
            <a:r>
              <a:rPr lang="ja-JP" altLang="en-US" dirty="0"/>
              <a:t>企画</a:t>
            </a:r>
            <a:r>
              <a:rPr kumimoji="1" lang="ja-JP" altLang="en-US" dirty="0" smtClean="0"/>
              <a:t>　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6" name="Text Box 1031"/>
          <p:cNvSpPr txBox="1">
            <a:spLocks noChangeArrowheads="1"/>
          </p:cNvSpPr>
          <p:nvPr/>
        </p:nvSpPr>
        <p:spPr bwMode="auto">
          <a:xfrm>
            <a:off x="479376" y="1037049"/>
            <a:ext cx="11305256" cy="2923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■コンテンツ視聴ページへの誘導について</a:t>
            </a:r>
            <a:endParaRPr kumimoji="1" lang="en-US" altLang="ja-JP" sz="14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r>
              <a:rPr lang="ja-JP" altLang="en-US" sz="1200" dirty="0" smtClean="0">
                <a:solidFill>
                  <a:schemeClr val="tx1">
                    <a:lumMod val="65000"/>
                    <a:lumOff val="35000"/>
                  </a:schemeClr>
                </a:solidFill>
              </a:rPr>
              <a:t>・誘導広告</a:t>
            </a:r>
            <a:r>
              <a:rPr lang="en-US" altLang="ja-JP" sz="1200" dirty="0" smtClean="0">
                <a:solidFill>
                  <a:schemeClr val="tx1">
                    <a:lumMod val="65000"/>
                    <a:lumOff val="35000"/>
                  </a:schemeClr>
                </a:solidFill>
              </a:rPr>
              <a:t>250</a:t>
            </a:r>
            <a:r>
              <a:rPr lang="ja-JP" altLang="en-US" sz="1200" dirty="0" smtClean="0">
                <a:solidFill>
                  <a:schemeClr val="tx1">
                    <a:lumMod val="65000"/>
                    <a:lumOff val="35000"/>
                  </a:schemeClr>
                </a:solidFill>
              </a:rPr>
              <a:t>万円分は</a:t>
            </a:r>
            <a:r>
              <a:rPr lang="en-US" altLang="ja-JP" sz="1200" dirty="0" smtClean="0">
                <a:solidFill>
                  <a:schemeClr val="tx1">
                    <a:lumMod val="65000"/>
                    <a:lumOff val="35000"/>
                  </a:schemeClr>
                </a:solidFill>
              </a:rPr>
              <a:t>GYAO!</a:t>
            </a:r>
            <a:r>
              <a:rPr lang="ja-JP" altLang="en-US" sz="1200" dirty="0" smtClean="0">
                <a:solidFill>
                  <a:schemeClr val="tx1">
                    <a:lumMod val="65000"/>
                    <a:lumOff val="35000"/>
                  </a:schemeClr>
                </a:solidFill>
              </a:rPr>
              <a:t>関連商品に限ります。追加で誘導広告をご実施いただく場合は、その他広告商品での誘導も可能です。</a:t>
            </a:r>
            <a:endParaRPr lang="en-US" altLang="ja-JP" sz="1200" dirty="0" smtClean="0">
              <a:solidFill>
                <a:schemeClr val="tx1">
                  <a:lumMod val="65000"/>
                  <a:lumOff val="35000"/>
                </a:schemeClr>
              </a:solidFill>
            </a:endParaRPr>
          </a:p>
          <a:p>
            <a:r>
              <a:rPr lang="ja-JP" altLang="en-US" sz="1200" dirty="0">
                <a:solidFill>
                  <a:schemeClr val="tx1">
                    <a:lumMod val="65000"/>
                    <a:lumOff val="35000"/>
                  </a:schemeClr>
                </a:solidFill>
              </a:rPr>
              <a:t>　</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誘導</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広告を制作する際は</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、ヤフーが提示するガイドラインを遵守してください</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1200" dirty="0" smtClean="0">
              <a:solidFill>
                <a:schemeClr val="tx1">
                  <a:lumMod val="65000"/>
                  <a:lumOff val="35000"/>
                </a:schemeClr>
              </a:solidFill>
            </a:endParaRPr>
          </a:p>
          <a:p>
            <a:r>
              <a:rPr lang="ja-JP" altLang="en-US" sz="1200" dirty="0" smtClean="0">
                <a:solidFill>
                  <a:schemeClr val="tx1">
                    <a:lumMod val="65000"/>
                    <a:lumOff val="35000"/>
                  </a:schemeClr>
                </a:solidFill>
              </a:rPr>
              <a:t>・タイアップページには、</a:t>
            </a:r>
            <a:r>
              <a:rPr lang="en-US" altLang="ja-JP" sz="1200" dirty="0" smtClean="0">
                <a:solidFill>
                  <a:schemeClr val="tx1">
                    <a:lumMod val="65000"/>
                    <a:lumOff val="35000"/>
                  </a:schemeClr>
                </a:solidFill>
              </a:rPr>
              <a:t>GYAO</a:t>
            </a:r>
            <a:r>
              <a:rPr lang="en-US" altLang="ja-JP" sz="1200" dirty="0">
                <a:solidFill>
                  <a:schemeClr val="tx1">
                    <a:lumMod val="65000"/>
                    <a:lumOff val="35000"/>
                  </a:schemeClr>
                </a:solidFill>
              </a:rPr>
              <a:t>!</a:t>
            </a:r>
            <a:r>
              <a:rPr lang="ja-JP" altLang="en-US" sz="1200" dirty="0">
                <a:solidFill>
                  <a:schemeClr val="tx1">
                    <a:lumMod val="65000"/>
                    <a:lumOff val="35000"/>
                  </a:schemeClr>
                </a:solidFill>
              </a:rPr>
              <a:t>トップページ</a:t>
            </a:r>
            <a:r>
              <a:rPr lang="ja-JP" altLang="en-US" sz="1200" dirty="0" smtClean="0">
                <a:solidFill>
                  <a:schemeClr val="tx1">
                    <a:lumMod val="65000"/>
                    <a:lumOff val="35000"/>
                  </a:schemeClr>
                </a:solidFill>
              </a:rPr>
              <a:t>、コンテンツの該当カテゴリトップページ内のいずれ</a:t>
            </a:r>
            <a:r>
              <a:rPr lang="ja-JP" altLang="en-US" sz="1200" dirty="0">
                <a:solidFill>
                  <a:schemeClr val="tx1">
                    <a:lumMod val="65000"/>
                    <a:lumOff val="35000"/>
                  </a:schemeClr>
                </a:solidFill>
              </a:rPr>
              <a:t>かの枠から誘導</a:t>
            </a:r>
            <a:r>
              <a:rPr lang="ja-JP" altLang="en-US" sz="1200" dirty="0" smtClean="0">
                <a:solidFill>
                  <a:schemeClr val="tx1">
                    <a:lumMod val="65000"/>
                    <a:lumOff val="35000"/>
                  </a:schemeClr>
                </a:solidFill>
              </a:rPr>
              <a:t>いたしますが、</a:t>
            </a:r>
            <a:endParaRPr lang="en-US" altLang="ja-JP" sz="1200" dirty="0">
              <a:solidFill>
                <a:schemeClr val="tx1">
                  <a:lumMod val="65000"/>
                  <a:lumOff val="35000"/>
                </a:schemeClr>
              </a:solidFill>
            </a:endParaRPr>
          </a:p>
          <a:p>
            <a:r>
              <a:rPr lang="ja-JP" altLang="en-US" sz="1200" dirty="0">
                <a:solidFill>
                  <a:schemeClr val="tx1">
                    <a:lumMod val="65000"/>
                    <a:lumOff val="35000"/>
                  </a:schemeClr>
                </a:solidFill>
              </a:rPr>
              <a:t>　</a:t>
            </a:r>
            <a:r>
              <a:rPr lang="ja-JP" altLang="en-US" sz="1200" dirty="0" smtClean="0">
                <a:solidFill>
                  <a:schemeClr val="tx1">
                    <a:lumMod val="65000"/>
                    <a:lumOff val="35000"/>
                  </a:schemeClr>
                </a:solidFill>
              </a:rPr>
              <a:t>誘導</a:t>
            </a:r>
            <a:r>
              <a:rPr lang="ja-JP" altLang="en-US" sz="1200" dirty="0">
                <a:solidFill>
                  <a:schemeClr val="tx1">
                    <a:lumMod val="65000"/>
                    <a:lumOff val="35000"/>
                  </a:schemeClr>
                </a:solidFill>
              </a:rPr>
              <a:t>は確約するもので</a:t>
            </a:r>
            <a:r>
              <a:rPr lang="ja-JP" altLang="en-US" sz="1200" dirty="0" smtClean="0">
                <a:solidFill>
                  <a:schemeClr val="tx1">
                    <a:lumMod val="65000"/>
                    <a:lumOff val="35000"/>
                  </a:schemeClr>
                </a:solidFill>
              </a:rPr>
              <a:t>はなく、常時</a:t>
            </a:r>
            <a:r>
              <a:rPr lang="ja-JP" altLang="en-US" sz="1200" dirty="0">
                <a:solidFill>
                  <a:schemeClr val="tx1">
                    <a:lumMod val="65000"/>
                    <a:lumOff val="35000"/>
                  </a:schemeClr>
                </a:solidFill>
              </a:rPr>
              <a:t>掲載で</a:t>
            </a:r>
            <a:r>
              <a:rPr lang="ja-JP" altLang="en-US" sz="1200" dirty="0" smtClean="0">
                <a:solidFill>
                  <a:schemeClr val="tx1">
                    <a:lumMod val="65000"/>
                    <a:lumOff val="35000"/>
                  </a:schemeClr>
                </a:solidFill>
              </a:rPr>
              <a:t>はありません。また、掲載時期及び期間の指定はできません。</a:t>
            </a:r>
            <a:endParaRPr lang="en-US" altLang="ja-JP" sz="1200" dirty="0">
              <a:solidFill>
                <a:schemeClr val="tx1">
                  <a:lumMod val="65000"/>
                  <a:lumOff val="35000"/>
                </a:schemeClr>
              </a:solidFill>
            </a:endParaRPr>
          </a:p>
          <a:p>
            <a:r>
              <a:rPr lang="ja-JP" altLang="en-US" sz="1200" dirty="0" smtClean="0">
                <a:solidFill>
                  <a:schemeClr val="tx1">
                    <a:lumMod val="65000"/>
                    <a:lumOff val="35000"/>
                  </a:schemeClr>
                </a:solidFill>
              </a:rPr>
              <a:t>・誘導枠</a:t>
            </a:r>
            <a:r>
              <a:rPr lang="ja-JP" altLang="en-US" sz="1200" dirty="0">
                <a:solidFill>
                  <a:schemeClr val="tx1">
                    <a:lumMod val="65000"/>
                    <a:lumOff val="35000"/>
                  </a:schemeClr>
                </a:solidFill>
              </a:rPr>
              <a:t>の位置は変更になる場合もあります</a:t>
            </a:r>
            <a:r>
              <a:rPr lang="ja-JP" altLang="en-US" sz="1200" dirty="0" smtClean="0">
                <a:solidFill>
                  <a:schemeClr val="tx1">
                    <a:lumMod val="65000"/>
                    <a:lumOff val="35000"/>
                  </a:schemeClr>
                </a:solidFill>
              </a:rPr>
              <a:t>。また</a:t>
            </a:r>
            <a:r>
              <a:rPr lang="ja-JP" altLang="en-US" sz="1200" dirty="0">
                <a:solidFill>
                  <a:schemeClr val="tx1">
                    <a:lumMod val="65000"/>
                    <a:lumOff val="35000"/>
                  </a:schemeClr>
                </a:solidFill>
              </a:rPr>
              <a:t>位置</a:t>
            </a:r>
            <a:r>
              <a:rPr lang="ja-JP" altLang="en-US" sz="1200" dirty="0" smtClean="0">
                <a:solidFill>
                  <a:schemeClr val="tx1">
                    <a:lumMod val="65000"/>
                    <a:lumOff val="35000"/>
                  </a:schemeClr>
                </a:solidFill>
              </a:rPr>
              <a:t>の</a:t>
            </a:r>
            <a:r>
              <a:rPr lang="ja-JP" altLang="en-US" sz="1200" dirty="0">
                <a:solidFill>
                  <a:schemeClr val="tx1">
                    <a:lumMod val="65000"/>
                    <a:lumOff val="35000"/>
                  </a:schemeClr>
                </a:solidFill>
              </a:rPr>
              <a:t>指定</a:t>
            </a:r>
            <a:r>
              <a:rPr lang="ja-JP" altLang="en-US" sz="1200" dirty="0" smtClean="0">
                <a:solidFill>
                  <a:schemeClr val="tx1">
                    <a:lumMod val="65000"/>
                    <a:lumOff val="35000"/>
                  </a:schemeClr>
                </a:solidFill>
              </a:rPr>
              <a:t>は</a:t>
            </a:r>
            <a:r>
              <a:rPr lang="ja-JP" altLang="en-US" sz="1200" dirty="0">
                <a:solidFill>
                  <a:schemeClr val="tx1">
                    <a:lumMod val="65000"/>
                    <a:lumOff val="35000"/>
                  </a:schemeClr>
                </a:solidFill>
              </a:rPr>
              <a:t>出来ません。</a:t>
            </a:r>
            <a:endParaRPr lang="en-US" altLang="ja-JP" sz="1200" dirty="0">
              <a:solidFill>
                <a:schemeClr val="tx1">
                  <a:lumMod val="65000"/>
                  <a:lumOff val="35000"/>
                </a:schemeClr>
              </a:solidFill>
            </a:endParaRPr>
          </a:p>
          <a:p>
            <a:r>
              <a:rPr lang="ja-JP" altLang="en-US" sz="1200" dirty="0" smtClean="0">
                <a:solidFill>
                  <a:schemeClr val="tx1">
                    <a:lumMod val="65000"/>
                    <a:lumOff val="35000"/>
                  </a:schemeClr>
                </a:solidFill>
              </a:rPr>
              <a:t>・他</a:t>
            </a:r>
            <a:r>
              <a:rPr lang="ja-JP" altLang="en-US" sz="1200" dirty="0">
                <a:solidFill>
                  <a:schemeClr val="tx1">
                    <a:lumMod val="65000"/>
                    <a:lumOff val="35000"/>
                  </a:schemeClr>
                </a:solidFill>
              </a:rPr>
              <a:t>企画の誘導と並列で掲載します</a:t>
            </a:r>
            <a:r>
              <a:rPr lang="ja-JP" altLang="en-US" sz="1200" dirty="0" smtClean="0">
                <a:solidFill>
                  <a:schemeClr val="tx1">
                    <a:lumMod val="65000"/>
                    <a:lumOff val="35000"/>
                  </a:schemeClr>
                </a:solidFill>
              </a:rPr>
              <a:t>。</a:t>
            </a:r>
            <a:endParaRPr lang="en-US" altLang="ja-JP" sz="1200" dirty="0" smtClean="0">
              <a:solidFill>
                <a:schemeClr val="tx1">
                  <a:lumMod val="65000"/>
                  <a:lumOff val="35000"/>
                </a:schemeClr>
              </a:solidFill>
            </a:endParaRPr>
          </a:p>
          <a:p>
            <a:endParaRPr lang="en-US" altLang="ja-JP" sz="1200" dirty="0">
              <a:solidFill>
                <a:schemeClr val="tx1">
                  <a:lumMod val="65000"/>
                  <a:lumOff val="35000"/>
                </a:schemeClr>
              </a:solidFill>
            </a:endParaRPr>
          </a:p>
          <a:p>
            <a:pPr lvl="0">
              <a:spcBef>
                <a:spcPct val="0"/>
              </a:spcBef>
              <a:defRPr/>
            </a:pPr>
            <a:r>
              <a:rPr lang="ja-JP" altLang="en-US" sz="1400" dirty="0" smtClean="0">
                <a:solidFill>
                  <a:schemeClr val="tx1">
                    <a:lumMod val="65000"/>
                    <a:lumOff val="35000"/>
                  </a:schemeClr>
                </a:solidFill>
              </a:rPr>
              <a:t>■持込映像につい</a:t>
            </a:r>
            <a:r>
              <a:rPr lang="ja-JP" altLang="en-US" sz="1400" dirty="0">
                <a:solidFill>
                  <a:schemeClr val="tx1">
                    <a:lumMod val="65000"/>
                    <a:lumOff val="35000"/>
                  </a:schemeClr>
                </a:solidFill>
              </a:rPr>
              <a:t>て</a:t>
            </a:r>
            <a:endParaRPr lang="en-US" altLang="ja-JP" sz="1400" dirty="0">
              <a:solidFill>
                <a:schemeClr val="tx1">
                  <a:lumMod val="65000"/>
                  <a:lumOff val="35000"/>
                </a:schemeClr>
              </a:solidFill>
            </a:endParaRPr>
          </a:p>
          <a:p>
            <a:r>
              <a:rPr lang="ja-JP" altLang="en-US" sz="1200" dirty="0" smtClean="0">
                <a:solidFill>
                  <a:schemeClr val="tx1">
                    <a:lumMod val="65000"/>
                    <a:lumOff val="35000"/>
                  </a:schemeClr>
                </a:solidFill>
              </a:rPr>
              <a:t>・権利処理された映像に限ります。映像内容によっては配信不可とさせていただく場合もあります。</a:t>
            </a:r>
            <a:endParaRPr lang="en-US" altLang="ja-JP" sz="1200" dirty="0" smtClean="0">
              <a:solidFill>
                <a:schemeClr val="tx1">
                  <a:lumMod val="65000"/>
                  <a:lumOff val="35000"/>
                </a:schemeClr>
              </a:solidFill>
            </a:endParaRPr>
          </a:p>
          <a:p>
            <a:r>
              <a:rPr lang="ja-JP" altLang="en-US" sz="1200" dirty="0" smtClean="0">
                <a:solidFill>
                  <a:schemeClr val="tx1">
                    <a:lumMod val="65000"/>
                    <a:lumOff val="35000"/>
                  </a:schemeClr>
                </a:solidFill>
              </a:rPr>
              <a:t>・広告素材とは入稿方法が異なります。入稿規定及び入稿方法は弊社営業までご確認ください。</a:t>
            </a:r>
            <a:endParaRPr lang="en-US" altLang="ja-JP" sz="1200" dirty="0" smtClean="0">
              <a:solidFill>
                <a:schemeClr val="tx1">
                  <a:lumMod val="65000"/>
                  <a:lumOff val="35000"/>
                </a:schemeClr>
              </a:solidFill>
            </a:endParaRPr>
          </a:p>
          <a:p>
            <a:r>
              <a:rPr lang="ja-JP" altLang="en-US" sz="1200" dirty="0" smtClean="0">
                <a:solidFill>
                  <a:schemeClr val="tx1">
                    <a:lumMod val="65000"/>
                    <a:lumOff val="35000"/>
                  </a:schemeClr>
                </a:solidFill>
              </a:rPr>
              <a:t>・本数、尺に制限はありませんが、本数が多い場合や長尺映像の場合は事前にご相談ください。</a:t>
            </a:r>
            <a:endParaRPr lang="en-US" altLang="ja-JP" sz="1200" dirty="0" smtClean="0">
              <a:solidFill>
                <a:schemeClr val="tx1">
                  <a:lumMod val="65000"/>
                  <a:lumOff val="35000"/>
                </a:schemeClr>
              </a:solidFill>
            </a:endParaRPr>
          </a:p>
          <a:p>
            <a:r>
              <a:rPr lang="ja-JP" altLang="en-US" sz="1200" dirty="0" smtClean="0">
                <a:solidFill>
                  <a:schemeClr val="tx1">
                    <a:lumMod val="65000"/>
                    <a:lumOff val="35000"/>
                  </a:schemeClr>
                </a:solidFill>
              </a:rPr>
              <a:t>・広告契約期間終了後は、映像配信も終了いたします。</a:t>
            </a:r>
            <a:endParaRPr lang="en-US" altLang="ja-JP" sz="1200" dirty="0" smtClean="0">
              <a:solidFill>
                <a:schemeClr val="tx1">
                  <a:lumMod val="65000"/>
                  <a:lumOff val="35000"/>
                </a:schemeClr>
              </a:solidFill>
            </a:endParaRPr>
          </a:p>
          <a:p>
            <a:endParaRPr lang="en-US" altLang="ja-JP" sz="1200" dirty="0" smtClean="0">
              <a:solidFill>
                <a:schemeClr val="tx1">
                  <a:lumMod val="65000"/>
                  <a:lumOff val="35000"/>
                </a:schemeClr>
              </a:solidFill>
            </a:endParaRPr>
          </a:p>
          <a:p>
            <a:endParaRPr lang="en-US" altLang="ja-JP" sz="1200" dirty="0" smtClean="0">
              <a:solidFill>
                <a:schemeClr val="tx1">
                  <a:lumMod val="65000"/>
                  <a:lumOff val="35000"/>
                </a:schemeClr>
              </a:solidFill>
            </a:endParaRPr>
          </a:p>
        </p:txBody>
      </p:sp>
    </p:spTree>
    <p:extLst>
      <p:ext uri="{BB962C8B-B14F-4D97-AF65-F5344CB8AC3E}">
        <p14:creationId xmlns:p14="http://schemas.microsoft.com/office/powerpoint/2010/main" val="4754071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映像</a:t>
            </a:r>
            <a:r>
              <a:rPr lang="ja-JP" altLang="en-US" dirty="0"/>
              <a:t>制作</a:t>
            </a:r>
            <a:r>
              <a:rPr lang="ja-JP" altLang="en-US" dirty="0" smtClean="0"/>
              <a:t>企画　スペック</a:t>
            </a:r>
            <a:r>
              <a:rPr lang="ja-JP" altLang="en-US" dirty="0"/>
              <a:t>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graphicFrame>
        <p:nvGraphicFramePr>
          <p:cNvPr id="6" name="表 5"/>
          <p:cNvGraphicFramePr>
            <a:graphicFrameLocks noGrp="1"/>
          </p:cNvGraphicFramePr>
          <p:nvPr>
            <p:extLst>
              <p:ext uri="{D42A27DB-BD31-4B8C-83A1-F6EECF244321}">
                <p14:modId xmlns:p14="http://schemas.microsoft.com/office/powerpoint/2010/main" val="3082349468"/>
              </p:ext>
            </p:extLst>
          </p:nvPr>
        </p:nvGraphicFramePr>
        <p:xfrm>
          <a:off x="1055440" y="784507"/>
          <a:ext cx="10225136" cy="6007069"/>
        </p:xfrm>
        <a:graphic>
          <a:graphicData uri="http://schemas.openxmlformats.org/drawingml/2006/table">
            <a:tbl>
              <a:tblPr firstRow="1" bandRow="1"/>
              <a:tblGrid>
                <a:gridCol w="1508626">
                  <a:extLst>
                    <a:ext uri="{9D8B030D-6E8A-4147-A177-3AD203B41FA5}">
                      <a16:colId xmlns:a16="http://schemas.microsoft.com/office/drawing/2014/main" val="20000"/>
                    </a:ext>
                  </a:extLst>
                </a:gridCol>
                <a:gridCol w="8716510">
                  <a:extLst>
                    <a:ext uri="{9D8B030D-6E8A-4147-A177-3AD203B41FA5}">
                      <a16:colId xmlns:a16="http://schemas.microsoft.com/office/drawing/2014/main" val="20001"/>
                    </a:ext>
                  </a:extLst>
                </a:gridCol>
              </a:tblGrid>
              <a:tr h="41224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展開概要</a:t>
                      </a:r>
                      <a:endParaRPr kumimoji="1" lang="en-US" altLang="ja-JP"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・映像制作、配信</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・タイアップページの制作、掲載、</a:t>
                      </a:r>
                      <a:r>
                        <a:rPr lang="ja-JP" altLang="en-US" sz="1100" b="0" i="0" u="none" strike="noStrike" smtClean="0">
                          <a:solidFill>
                            <a:schemeClr val="tx1">
                              <a:lumMod val="65000"/>
                              <a:lumOff val="35000"/>
                            </a:schemeClr>
                          </a:solidFill>
                          <a:latin typeface="メイリオ"/>
                          <a:ea typeface="メイリオ"/>
                          <a:cs typeface="Meiryo UI" pitchFamily="50" charset="-128"/>
                        </a:rPr>
                        <a:t>インストリーム掲載</a:t>
                      </a:r>
                      <a:r>
                        <a:rPr lang="ja-JP" altLang="en-US" sz="1100" b="0" i="0" u="none" strike="noStrike" dirty="0" smtClean="0">
                          <a:solidFill>
                            <a:schemeClr val="tx1">
                              <a:lumMod val="65000"/>
                              <a:lumOff val="35000"/>
                            </a:schemeClr>
                          </a:solidFill>
                          <a:latin typeface="メイリオ"/>
                          <a:ea typeface="メイリオ"/>
                          <a:cs typeface="Meiryo UI" pitchFamily="50" charset="-128"/>
                        </a:rPr>
                        <a:t>　</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581572254"/>
                  </a:ext>
                </a:extLst>
              </a:tr>
              <a:tr h="36004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タイアップへの</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誘導枠</a:t>
                      </a:r>
                      <a:endParaRPr kumimoji="1" lang="en-US" altLang="ja-JP"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en-US" altLang="ja-JP" sz="1100" b="0" i="0" u="none" strike="noStrike" dirty="0" smtClean="0">
                          <a:solidFill>
                            <a:schemeClr val="tx1">
                              <a:lumMod val="65000"/>
                              <a:lumOff val="35000"/>
                            </a:schemeClr>
                          </a:solidFill>
                          <a:latin typeface="メイリオ"/>
                          <a:ea typeface="メイリオ"/>
                          <a:cs typeface="Meiryo UI" pitchFamily="50" charset="-128"/>
                        </a:rPr>
                        <a:t>GYAO!</a:t>
                      </a:r>
                      <a:r>
                        <a:rPr lang="ja-JP" altLang="en-US" sz="1100" b="0" i="0" u="none" strike="noStrike" dirty="0" smtClean="0">
                          <a:solidFill>
                            <a:schemeClr val="tx1">
                              <a:lumMod val="65000"/>
                              <a:lumOff val="35000"/>
                            </a:schemeClr>
                          </a:solidFill>
                          <a:latin typeface="メイリオ"/>
                          <a:ea typeface="メイリオ"/>
                          <a:cs typeface="Meiryo UI" pitchFamily="50" charset="-128"/>
                        </a:rPr>
                        <a:t>内各種誘導枠</a:t>
                      </a:r>
                      <a:r>
                        <a:rPr lang="ja-JP" altLang="en-US" sz="1200" b="0" i="0" u="none" strike="noStrike" baseline="0" dirty="0" smtClean="0">
                          <a:solidFill>
                            <a:schemeClr val="tx1">
                              <a:lumMod val="65000"/>
                              <a:lumOff val="35000"/>
                            </a:schemeClr>
                          </a:solidFill>
                          <a:latin typeface="メイリオ"/>
                          <a:ea typeface="メイリオ"/>
                          <a:cs typeface="Meiryo UI" pitchFamily="50" charset="-128"/>
                        </a:rPr>
                        <a:t>　</a:t>
                      </a:r>
                      <a:r>
                        <a:rPr lang="en-US" altLang="ja-JP" sz="1100" b="0" i="0" u="none" strike="noStrike" baseline="0" dirty="0" smtClean="0">
                          <a:solidFill>
                            <a:schemeClr val="tx1">
                              <a:lumMod val="65000"/>
                              <a:lumOff val="35000"/>
                            </a:schemeClr>
                          </a:solidFill>
                          <a:latin typeface="メイリオ"/>
                          <a:ea typeface="メイリオ"/>
                          <a:cs typeface="Meiryo UI" pitchFamily="50" charset="-128"/>
                        </a:rPr>
                        <a:t>※</a:t>
                      </a:r>
                      <a:r>
                        <a:rPr lang="ja-JP" altLang="en-US" sz="1100" b="0" i="0" u="none" strike="noStrike" baseline="0" dirty="0" smtClean="0">
                          <a:solidFill>
                            <a:schemeClr val="tx1">
                              <a:lumMod val="65000"/>
                              <a:lumOff val="35000"/>
                            </a:schemeClr>
                          </a:solidFill>
                          <a:latin typeface="メイリオ"/>
                          <a:ea typeface="メイリオ"/>
                          <a:cs typeface="Meiryo UI" pitchFamily="50" charset="-128"/>
                        </a:rPr>
                        <a:t>誘導は保証ではありません。</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32526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タイアップ</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ページ</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・掲載場所：</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GYAO!</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内視聴ページ、特設ページ</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・デバイス：</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PC,</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スマートフォン</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・ページ数：特集ページを作成する場合は</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1</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ページ、視聴ページはコンテンツによって変動</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・ページ内の広告枠：インストリーム（マルチデバイス、最大</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30</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秒）</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・想定</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PV</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：企画により変動（都度見積）</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・更新：内容や回数などにより可否を判断いたします。また、別途費用が発生します。</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・二次利用：案件内容により可否を判断いたします。別途費用や契約が発生する場合もあります。</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674199">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契約分類</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smtClean="0">
                          <a:solidFill>
                            <a:schemeClr val="bg1"/>
                          </a:solidFill>
                          <a:latin typeface="メイリオ"/>
                          <a:ea typeface="メイリオ"/>
                          <a:cs typeface="Meiryo UI" pitchFamily="50" charset="-128"/>
                        </a:rPr>
                        <a:t>※</a:t>
                      </a:r>
                      <a:r>
                        <a:rPr kumimoji="1" lang="ja-JP" altLang="en-US" sz="800" b="0" i="0" dirty="0" smtClean="0">
                          <a:solidFill>
                            <a:schemeClr val="bg1"/>
                          </a:solidFill>
                          <a:latin typeface="メイリオ"/>
                          <a:ea typeface="メイリオ"/>
                          <a:cs typeface="Meiryo UI" pitchFamily="50" charset="-128"/>
                        </a:rPr>
                        <a:t>お申し込み時に選択</a:t>
                      </a:r>
                      <a:endParaRPr kumimoji="1" lang="en-US" altLang="ja-JP" sz="8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mn-lt"/>
                          <a:ea typeface="+mn-ea"/>
                          <a:cs typeface="メイリオ" panose="020B0604030504040204" pitchFamily="50" charset="-128"/>
                        </a:rPr>
                        <a:t>①契約分類：制作</a:t>
                      </a:r>
                      <a:r>
                        <a:rPr lang="en-US" altLang="ja-JP" sz="1100" dirty="0" smtClean="0">
                          <a:solidFill>
                            <a:schemeClr val="tx1">
                              <a:lumMod val="65000"/>
                              <a:lumOff val="35000"/>
                            </a:schemeClr>
                          </a:solidFill>
                          <a:latin typeface="+mn-lt"/>
                          <a:ea typeface="+mn-ea"/>
                          <a:cs typeface="メイリオ" panose="020B0604030504040204" pitchFamily="50" charset="-128"/>
                        </a:rPr>
                        <a:t>+</a:t>
                      </a:r>
                      <a:r>
                        <a:rPr lang="ja-JP" altLang="en-US" sz="1100" dirty="0" smtClean="0">
                          <a:solidFill>
                            <a:schemeClr val="tx1">
                              <a:lumMod val="65000"/>
                              <a:lumOff val="35000"/>
                            </a:schemeClr>
                          </a:solidFill>
                          <a:latin typeface="+mn-lt"/>
                          <a:ea typeface="+mn-ea"/>
                          <a:cs typeface="メイリオ" panose="020B0604030504040204" pitchFamily="50" charset="-128"/>
                        </a:rPr>
                        <a:t>掲載　</a:t>
                      </a:r>
                      <a:endParaRPr lang="en-US" altLang="ja-JP" sz="11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mn-lt"/>
                          <a:ea typeface="+mn-ea"/>
                          <a:cs typeface="メイリオ" panose="020B0604030504040204" pitchFamily="50" charset="-128"/>
                        </a:rPr>
                        <a:t>②契約サービス：</a:t>
                      </a:r>
                      <a:r>
                        <a:rPr lang="en-US" altLang="ja-JP" sz="1100" dirty="0" smtClean="0">
                          <a:solidFill>
                            <a:schemeClr val="tx1">
                              <a:lumMod val="65000"/>
                              <a:lumOff val="35000"/>
                            </a:schemeClr>
                          </a:solidFill>
                          <a:latin typeface="+mn-lt"/>
                          <a:ea typeface="+mn-ea"/>
                          <a:cs typeface="メイリオ" panose="020B0604030504040204" pitchFamily="50" charset="-128"/>
                        </a:rPr>
                        <a:t>【</a:t>
                      </a:r>
                      <a:r>
                        <a:rPr lang="ja-JP" altLang="en-US" sz="1100" dirty="0" smtClean="0">
                          <a:solidFill>
                            <a:schemeClr val="tx1">
                              <a:lumMod val="65000"/>
                              <a:lumOff val="35000"/>
                            </a:schemeClr>
                          </a:solidFill>
                          <a:latin typeface="+mn-lt"/>
                          <a:ea typeface="+mn-ea"/>
                          <a:cs typeface="メイリオ" panose="020B0604030504040204" pitchFamily="50" charset="-128"/>
                        </a:rPr>
                        <a:t>制作</a:t>
                      </a:r>
                      <a:r>
                        <a:rPr lang="en-US" altLang="ja-JP" sz="1100" dirty="0" smtClean="0">
                          <a:solidFill>
                            <a:schemeClr val="tx1">
                              <a:lumMod val="65000"/>
                              <a:lumOff val="35000"/>
                            </a:schemeClr>
                          </a:solidFill>
                          <a:latin typeface="+mn-lt"/>
                          <a:ea typeface="+mn-ea"/>
                          <a:cs typeface="メイリオ" panose="020B0604030504040204" pitchFamily="50" charset="-128"/>
                        </a:rPr>
                        <a:t>+</a:t>
                      </a:r>
                      <a:r>
                        <a:rPr lang="ja-JP" altLang="en-US" sz="1100" dirty="0" smtClean="0">
                          <a:solidFill>
                            <a:schemeClr val="tx1">
                              <a:lumMod val="65000"/>
                              <a:lumOff val="35000"/>
                            </a:schemeClr>
                          </a:solidFill>
                          <a:latin typeface="+mn-lt"/>
                          <a:ea typeface="+mn-ea"/>
                          <a:cs typeface="メイリオ" panose="020B0604030504040204" pitchFamily="50" charset="-128"/>
                        </a:rPr>
                        <a:t>掲載</a:t>
                      </a:r>
                      <a:r>
                        <a:rPr lang="en-US" altLang="ja-JP" sz="1100" dirty="0" smtClean="0">
                          <a:solidFill>
                            <a:schemeClr val="tx1">
                              <a:lumMod val="65000"/>
                              <a:lumOff val="35000"/>
                            </a:schemeClr>
                          </a:solidFill>
                          <a:latin typeface="+mn-lt"/>
                          <a:ea typeface="+mn-ea"/>
                          <a:cs typeface="メイリオ" panose="020B0604030504040204" pitchFamily="50" charset="-128"/>
                        </a:rPr>
                        <a:t>】GYAO!</a:t>
                      </a:r>
                      <a:r>
                        <a:rPr lang="ja-JP" altLang="en-US" sz="1100" dirty="0" smtClean="0">
                          <a:solidFill>
                            <a:schemeClr val="tx1">
                              <a:lumMod val="65000"/>
                              <a:lumOff val="35000"/>
                            </a:schemeClr>
                          </a:solidFill>
                          <a:latin typeface="+mn-lt"/>
                          <a:ea typeface="+mn-ea"/>
                          <a:cs typeface="メイリオ" panose="020B0604030504040204" pitchFamily="50" charset="-128"/>
                        </a:rPr>
                        <a:t>タイアップ</a:t>
                      </a:r>
                      <a:endParaRPr lang="en-US" altLang="ja-JP" sz="11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mn-lt"/>
                          <a:ea typeface="+mn-ea"/>
                          <a:cs typeface="メイリオ" panose="020B0604030504040204" pitchFamily="50" charset="-128"/>
                        </a:rPr>
                        <a:t>③契約サービス詳細：</a:t>
                      </a:r>
                      <a:r>
                        <a:rPr lang="en-US" altLang="ja-JP" sz="1100" dirty="0" smtClean="0">
                          <a:solidFill>
                            <a:schemeClr val="tx1">
                              <a:lumMod val="65000"/>
                              <a:lumOff val="35000"/>
                            </a:schemeClr>
                          </a:solidFill>
                          <a:latin typeface="+mn-lt"/>
                          <a:ea typeface="+mn-ea"/>
                          <a:cs typeface="メイリオ" panose="020B0604030504040204" pitchFamily="50" charset="-128"/>
                        </a:rPr>
                        <a:t>GYAO! </a:t>
                      </a:r>
                      <a:r>
                        <a:rPr lang="ja-JP" altLang="en-US" sz="1100" dirty="0" smtClean="0">
                          <a:solidFill>
                            <a:schemeClr val="tx1">
                              <a:lumMod val="65000"/>
                              <a:lumOff val="35000"/>
                            </a:schemeClr>
                          </a:solidFill>
                          <a:latin typeface="+mn-lt"/>
                          <a:ea typeface="+mn-ea"/>
                          <a:cs typeface="メイリオ" panose="020B0604030504040204" pitchFamily="50" charset="-128"/>
                        </a:rPr>
                        <a:t>タイアップ 制作・掲載費　</a:t>
                      </a:r>
                      <a:r>
                        <a:rPr lang="ja-JP" altLang="en-US" sz="1200" dirty="0" smtClean="0">
                          <a:solidFill>
                            <a:schemeClr val="tx1">
                              <a:lumMod val="65000"/>
                              <a:lumOff val="35000"/>
                            </a:schemeClr>
                          </a:solidFill>
                          <a:latin typeface="+mn-lt"/>
                          <a:ea typeface="+mn-ea"/>
                          <a:cs typeface="メイリオ" panose="020B0604030504040204" pitchFamily="50" charset="-128"/>
                        </a:rPr>
                        <a:t>　</a:t>
                      </a:r>
                      <a:endParaRPr lang="en-US" altLang="ja-JP" sz="1200" dirty="0" smtClean="0">
                        <a:solidFill>
                          <a:schemeClr val="tx1">
                            <a:lumMod val="65000"/>
                            <a:lumOff val="35000"/>
                          </a:schemeClr>
                        </a:solidFill>
                        <a:latin typeface="+mn-lt"/>
                        <a:ea typeface="+mn-ea"/>
                        <a:cs typeface="メイリオ" panose="020B0604030504040204"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36181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smtClean="0">
                          <a:solidFill>
                            <a:schemeClr val="bg1"/>
                          </a:solidFill>
                          <a:latin typeface="メイリオ"/>
                          <a:ea typeface="メイリオ"/>
                        </a:rPr>
                        <a:t>掲載期間</a:t>
                      </a:r>
                      <a:endParaRPr kumimoji="1" lang="ja-JP" altLang="en-US"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100" dirty="0" smtClean="0">
                          <a:solidFill>
                            <a:schemeClr val="tx1">
                              <a:lumMod val="65000"/>
                              <a:lumOff val="35000"/>
                            </a:schemeClr>
                          </a:solidFill>
                          <a:latin typeface="メイリオ"/>
                          <a:ea typeface="メイリオ"/>
                          <a:cs typeface="Meiryo UI" panose="020B0604030504040204" pitchFamily="50" charset="-128"/>
                        </a:rPr>
                        <a:t>1</a:t>
                      </a:r>
                      <a:r>
                        <a:rPr lang="ja-JP" altLang="en-US" sz="1100" dirty="0" smtClean="0">
                          <a:solidFill>
                            <a:schemeClr val="tx1">
                              <a:lumMod val="65000"/>
                              <a:lumOff val="35000"/>
                            </a:schemeClr>
                          </a:solidFill>
                          <a:latin typeface="メイリオ"/>
                          <a:ea typeface="メイリオ"/>
                          <a:cs typeface="Meiryo UI" panose="020B0604030504040204" pitchFamily="50" charset="-128"/>
                        </a:rPr>
                        <a:t>か月間（平日掲載開始）</a:t>
                      </a:r>
                      <a:r>
                        <a:rPr lang="ja-JP" altLang="en-US" sz="1200" dirty="0" smtClean="0">
                          <a:solidFill>
                            <a:schemeClr val="tx1">
                              <a:lumMod val="65000"/>
                              <a:lumOff val="35000"/>
                            </a:schemeClr>
                          </a:solidFill>
                          <a:latin typeface="メイリオ"/>
                          <a:ea typeface="メイリオ"/>
                          <a:cs typeface="Meiryo UI" panose="020B0604030504040204" pitchFamily="50" charset="-128"/>
                        </a:rPr>
                        <a:t>　</a:t>
                      </a:r>
                      <a:r>
                        <a:rPr lang="en-US" altLang="ja-JP" sz="1000" dirty="0" smtClean="0">
                          <a:solidFill>
                            <a:schemeClr val="tx1">
                              <a:lumMod val="65000"/>
                              <a:lumOff val="35000"/>
                            </a:schemeClr>
                          </a:solidFill>
                          <a:latin typeface="メイリオ"/>
                          <a:ea typeface="メイリオ"/>
                          <a:cs typeface="Meiryo UI" panose="020B0604030504040204" pitchFamily="50" charset="-128"/>
                        </a:rPr>
                        <a:t>※</a:t>
                      </a:r>
                      <a:r>
                        <a:rPr lang="ja-JP" altLang="en-US" sz="1000" dirty="0" smtClean="0">
                          <a:solidFill>
                            <a:schemeClr val="tx1">
                              <a:lumMod val="65000"/>
                              <a:lumOff val="35000"/>
                            </a:schemeClr>
                          </a:solidFill>
                          <a:latin typeface="メイリオ"/>
                          <a:ea typeface="メイリオ"/>
                          <a:cs typeface="Meiryo UI" panose="020B0604030504040204" pitchFamily="50" charset="-128"/>
                        </a:rPr>
                        <a:t>タイアップページは、掲載開始日の前営業日にアップします</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r h="40852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dirty="0" smtClean="0">
                          <a:ln>
                            <a:noFill/>
                          </a:ln>
                          <a:solidFill>
                            <a:schemeClr val="tx1">
                              <a:lumMod val="65000"/>
                              <a:lumOff val="35000"/>
                            </a:schemeClr>
                          </a:solidFill>
                          <a:effectLst/>
                          <a:uLnTx/>
                          <a:uFillTx/>
                          <a:latin typeface="+mn-lt"/>
                          <a:ea typeface="+mn-ea"/>
                        </a:rPr>
                        <a:t>■タイアップページの制作・掲載　</a:t>
                      </a:r>
                      <a:r>
                        <a:rPr kumimoji="1" lang="en-US" altLang="ja-JP" sz="1100" b="0" u="none" strike="noStrike" kern="1200" cap="none" spc="0" normalizeH="0" baseline="0" noProof="0" dirty="0" smtClean="0">
                          <a:ln>
                            <a:noFill/>
                          </a:ln>
                          <a:solidFill>
                            <a:schemeClr val="tx1">
                              <a:lumMod val="65000"/>
                              <a:lumOff val="35000"/>
                            </a:schemeClr>
                          </a:solidFill>
                          <a:effectLst/>
                          <a:uLnTx/>
                          <a:uFillTx/>
                          <a:latin typeface="+mn-lt"/>
                          <a:ea typeface="+mn-ea"/>
                        </a:rPr>
                        <a:t>40</a:t>
                      </a:r>
                      <a:r>
                        <a:rPr kumimoji="1" lang="ja-JP" altLang="en-US" sz="11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万円～（グロス）／事前見積もり：必要／専用フォームからお申込み　</a:t>
                      </a: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mn-lt"/>
                          <a:ea typeface="+mn-ea"/>
                        </a:rPr>
                        <a:t/>
                      </a:r>
                      <a:b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mn-lt"/>
                          <a:ea typeface="+mn-ea"/>
                        </a:rPr>
                      </a:br>
                      <a:r>
                        <a:rPr kumimoji="1" lang="en-US" altLang="ja-JP" sz="105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1050" b="0" u="none" strike="noStrike" kern="1200" cap="none" spc="0" normalizeH="0" baseline="0" noProof="0" dirty="0" smtClean="0">
                          <a:ln>
                            <a:noFill/>
                          </a:ln>
                          <a:solidFill>
                            <a:schemeClr val="tx1">
                              <a:lumMod val="65000"/>
                              <a:lumOff val="35000"/>
                            </a:schemeClr>
                          </a:solidFill>
                          <a:effectLst/>
                          <a:uLnTx/>
                          <a:uFillTx/>
                          <a:latin typeface="+mn-lt"/>
                          <a:ea typeface="+mn-ea"/>
                        </a:rPr>
                        <a:t>企画内容によって、別途費用が発生する場合があります</a:t>
                      </a:r>
                      <a:endParaRPr kumimoji="1" lang="en-US" altLang="ja-JP" sz="105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mn-lt"/>
                          <a:ea typeface="+mn-ea"/>
                        </a:rPr>
                        <a:t>■映像制作・掲載　都度見積（グロス）／事前見積：必要／専用フォームからお申込</a:t>
                      </a:r>
                      <a:endPar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dirty="0" smtClean="0">
                          <a:ln>
                            <a:noFill/>
                          </a:ln>
                          <a:solidFill>
                            <a:schemeClr val="tx1">
                              <a:lumMod val="65000"/>
                              <a:lumOff val="35000"/>
                            </a:schemeClr>
                          </a:solidFill>
                          <a:effectLst/>
                          <a:uLnTx/>
                          <a:uFillTx/>
                          <a:latin typeface="+mn-lt"/>
                          <a:ea typeface="+mn-ea"/>
                        </a:rPr>
                        <a:t>■タイアップページ内のインストリーム　</a:t>
                      </a:r>
                      <a:r>
                        <a:rPr kumimoji="1" lang="en-US" altLang="ja-JP" sz="1100" b="0" u="none" strike="noStrike" kern="1200" cap="none" spc="0" normalizeH="0" baseline="0" noProof="0" dirty="0" smtClean="0">
                          <a:ln>
                            <a:noFill/>
                          </a:ln>
                          <a:solidFill>
                            <a:schemeClr val="tx1">
                              <a:lumMod val="65000"/>
                              <a:lumOff val="35000"/>
                            </a:schemeClr>
                          </a:solidFill>
                          <a:effectLst/>
                          <a:uLnTx/>
                          <a:uFillTx/>
                          <a:latin typeface="+mn-lt"/>
                          <a:ea typeface="+mn-ea"/>
                        </a:rPr>
                        <a:t>10</a:t>
                      </a:r>
                      <a:r>
                        <a:rPr kumimoji="1" lang="ja-JP" altLang="en-US" sz="11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a:t>
                      </a:r>
                      <a:r>
                        <a:rPr kumimoji="1" lang="en-US" altLang="ja-JP" sz="1100" b="0" u="none" strike="noStrike" kern="1200" cap="none" spc="0" normalizeH="0" baseline="0" noProof="0" dirty="0" smtClean="0">
                          <a:ln>
                            <a:noFill/>
                          </a:ln>
                          <a:solidFill>
                            <a:schemeClr val="tx1">
                              <a:lumMod val="65000"/>
                              <a:lumOff val="35000"/>
                            </a:schemeClr>
                          </a:solidFill>
                          <a:effectLst/>
                          <a:uLnTx/>
                          <a:uFillTx/>
                          <a:latin typeface="+mn-lt"/>
                          <a:ea typeface="+mn-ea"/>
                        </a:rPr>
                        <a:t>Yahoo!</a:t>
                      </a:r>
                      <a:r>
                        <a:rPr kumimoji="1" lang="ja-JP" altLang="en-US" sz="1100" b="0" u="none" strike="noStrike" kern="1200" cap="none" spc="0" normalizeH="0" baseline="0" noProof="0" dirty="0" smtClean="0">
                          <a:ln>
                            <a:noFill/>
                          </a:ln>
                          <a:solidFill>
                            <a:schemeClr val="tx1">
                              <a:lumMod val="65000"/>
                              <a:lumOff val="35000"/>
                            </a:schemeClr>
                          </a:solidFill>
                          <a:effectLst/>
                          <a:uLnTx/>
                          <a:uFillTx/>
                          <a:latin typeface="+mn-lt"/>
                          <a:ea typeface="+mn-ea"/>
                        </a:rPr>
                        <a:t>ディスプレイ広告の広告管理ツールから、専用商品でお申込み</a:t>
                      </a:r>
                      <a:endParaRPr kumimoji="1" lang="en-US" altLang="ja-JP" sz="11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smtClean="0">
                          <a:ln>
                            <a:noFill/>
                          </a:ln>
                          <a:solidFill>
                            <a:schemeClr val="tx1">
                              <a:lumMod val="65000"/>
                              <a:lumOff val="35000"/>
                            </a:schemeClr>
                          </a:solidFill>
                          <a:effectLst/>
                          <a:uLnTx/>
                          <a:uFillTx/>
                          <a:latin typeface="+mn-lt"/>
                          <a:ea typeface="+mn-ea"/>
                        </a:rPr>
                        <a:t>　 </a:t>
                      </a:r>
                      <a:r>
                        <a:rPr kumimoji="1" lang="en-US" altLang="ja-JP" sz="105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1050" b="0" u="none" strike="noStrike" kern="1200" cap="none" spc="0" normalizeH="0" baseline="0" noProof="0" dirty="0" smtClean="0">
                          <a:ln>
                            <a:noFill/>
                          </a:ln>
                          <a:solidFill>
                            <a:schemeClr val="tx1">
                              <a:lumMod val="65000"/>
                              <a:lumOff val="35000"/>
                            </a:schemeClr>
                          </a:solidFill>
                          <a:effectLst/>
                          <a:uLnTx/>
                          <a:uFillTx/>
                          <a:latin typeface="+mn-lt"/>
                          <a:ea typeface="+mn-ea"/>
                        </a:rPr>
                        <a:t>企画ごとに専用商品をご準備いたします。</a:t>
                      </a:r>
                      <a:endParaRPr kumimoji="1" lang="en-US" altLang="ja-JP" sz="1400" b="0" u="none" strike="noStrike" kern="1200" cap="none" spc="0" normalizeH="0" baseline="0" noProof="0" dirty="0" smtClean="0">
                        <a:ln>
                          <a:noFill/>
                        </a:ln>
                        <a:solidFill>
                          <a:schemeClr val="tx1">
                            <a:lumMod val="65000"/>
                            <a:lumOff val="35000"/>
                          </a:schemeClr>
                        </a:solidFill>
                        <a:effectLst/>
                        <a:uLnTx/>
                        <a:uFillTx/>
                        <a:latin typeface="+mn-lt"/>
                        <a:ea typeface="+mn-ea"/>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73360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お申し込み</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原則として、掲載開始の</a:t>
                      </a:r>
                      <a:r>
                        <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3</a:t>
                      </a: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か月前までにお申し込みください　</a:t>
                      </a:r>
                      <a:endPar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3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企画内容によって変動します。</a:t>
                      </a:r>
                      <a:endPar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所定の方法によるお申し込み契約の成立後はキャンセルは不可となります</a:t>
                      </a:r>
                      <a:endPar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お申し込み時に掲載期間が未決定の場合は、別途、掲載開始日の</a:t>
                      </a: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5</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営業日前までに掲載期間のご連絡をメールでいただきます</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32519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smtClean="0">
                          <a:solidFill>
                            <a:schemeClr val="bg1"/>
                          </a:solidFill>
                          <a:latin typeface="+mn-lt"/>
                          <a:ea typeface="+mn-ea"/>
                        </a:rPr>
                        <a:t>有効期限</a:t>
                      </a:r>
                      <a:endParaRPr kumimoji="1" lang="ja-JP" altLang="en-US"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smtClean="0">
                          <a:solidFill>
                            <a:schemeClr val="tx1">
                              <a:lumMod val="65000"/>
                              <a:lumOff val="35000"/>
                            </a:schemeClr>
                          </a:solidFill>
                          <a:latin typeface="メイリオ"/>
                          <a:ea typeface="メイリオ"/>
                          <a:cs typeface="Meiryo UI" panose="020B0604030504040204" pitchFamily="50" charset="-128"/>
                        </a:rPr>
                        <a:t>2022</a:t>
                      </a:r>
                      <a:r>
                        <a:rPr lang="ja-JP" altLang="en-US" sz="1100" dirty="0" smtClean="0">
                          <a:solidFill>
                            <a:schemeClr val="tx1">
                              <a:lumMod val="65000"/>
                              <a:lumOff val="35000"/>
                            </a:schemeClr>
                          </a:solidFill>
                          <a:latin typeface="メイリオ"/>
                          <a:ea typeface="メイリオ"/>
                          <a:cs typeface="Meiryo UI" panose="020B0604030504040204" pitchFamily="50" charset="-128"/>
                        </a:rPr>
                        <a:t>年</a:t>
                      </a:r>
                      <a:r>
                        <a:rPr lang="en-US" altLang="ja-JP" sz="1100" dirty="0" smtClean="0">
                          <a:solidFill>
                            <a:schemeClr val="tx1">
                              <a:lumMod val="65000"/>
                              <a:lumOff val="35000"/>
                            </a:schemeClr>
                          </a:solidFill>
                          <a:latin typeface="メイリオ"/>
                          <a:ea typeface="メイリオ"/>
                          <a:cs typeface="Meiryo UI" panose="020B0604030504040204" pitchFamily="50" charset="-128"/>
                        </a:rPr>
                        <a:t>3</a:t>
                      </a:r>
                      <a:r>
                        <a:rPr lang="ja-JP" altLang="en-US" sz="1100" dirty="0" smtClean="0">
                          <a:solidFill>
                            <a:schemeClr val="tx1">
                              <a:lumMod val="65000"/>
                              <a:lumOff val="35000"/>
                            </a:schemeClr>
                          </a:solidFill>
                          <a:latin typeface="メイリオ"/>
                          <a:ea typeface="メイリオ"/>
                          <a:cs typeface="Meiryo UI" panose="020B0604030504040204" pitchFamily="50" charset="-128"/>
                        </a:rPr>
                        <a:t>月</a:t>
                      </a:r>
                      <a:r>
                        <a:rPr lang="en-US" altLang="ja-JP" sz="1100" dirty="0" smtClean="0">
                          <a:solidFill>
                            <a:schemeClr val="tx1">
                              <a:lumMod val="65000"/>
                              <a:lumOff val="35000"/>
                            </a:schemeClr>
                          </a:solidFill>
                          <a:latin typeface="メイリオ"/>
                          <a:ea typeface="メイリオ"/>
                          <a:cs typeface="Meiryo UI" panose="020B0604030504040204" pitchFamily="50" charset="-128"/>
                        </a:rPr>
                        <a:t>31</a:t>
                      </a:r>
                      <a:r>
                        <a:rPr lang="ja-JP" altLang="en-US" sz="1100" dirty="0" smtClean="0">
                          <a:solidFill>
                            <a:schemeClr val="tx1">
                              <a:lumMod val="65000"/>
                              <a:lumOff val="35000"/>
                            </a:schemeClr>
                          </a:solidFill>
                          <a:latin typeface="メイリオ"/>
                          <a:ea typeface="メイリオ"/>
                          <a:cs typeface="Meiryo UI" panose="020B0604030504040204" pitchFamily="50" charset="-128"/>
                        </a:rPr>
                        <a:t>日掲載終了分</a:t>
                      </a:r>
                      <a:endParaRPr lang="ja-JP" altLang="en-US" sz="1100" dirty="0" smtClean="0">
                        <a:solidFill>
                          <a:schemeClr val="tx1">
                            <a:lumMod val="65000"/>
                            <a:lumOff val="35000"/>
                          </a:schemeClr>
                        </a:solidFill>
                        <a:latin typeface="メイリオ"/>
                        <a:ea typeface="メイリオ"/>
                        <a:cs typeface="Verdana" pitchFamily="34" charset="0"/>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48675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Verdana" pitchFamily="34" charset="0"/>
                        </a:rPr>
                        <a:t>映像再生数、特集ページ</a:t>
                      </a:r>
                      <a:r>
                        <a:rPr lang="en-US" altLang="ja-JP" sz="1100" dirty="0" smtClean="0">
                          <a:solidFill>
                            <a:schemeClr val="tx1">
                              <a:lumMod val="65000"/>
                              <a:lumOff val="35000"/>
                            </a:schemeClr>
                          </a:solidFill>
                          <a:latin typeface="メイリオ"/>
                          <a:ea typeface="メイリオ"/>
                          <a:cs typeface="Verdana" pitchFamily="34" charset="0"/>
                        </a:rPr>
                        <a:t>PV</a:t>
                      </a:r>
                      <a:r>
                        <a:rPr lang="ja-JP" altLang="en-US" sz="1100" dirty="0" smtClean="0">
                          <a:solidFill>
                            <a:schemeClr val="tx1">
                              <a:lumMod val="65000"/>
                              <a:lumOff val="35000"/>
                            </a:schemeClr>
                          </a:solidFill>
                          <a:latin typeface="メイリオ"/>
                          <a:ea typeface="メイリオ"/>
                          <a:cs typeface="Verdana" pitchFamily="34" charset="0"/>
                        </a:rPr>
                        <a:t>・</a:t>
                      </a:r>
                      <a:r>
                        <a:rPr lang="en-US" altLang="ja-JP" sz="1100" dirty="0" smtClean="0">
                          <a:solidFill>
                            <a:schemeClr val="tx1">
                              <a:lumMod val="65000"/>
                              <a:lumOff val="35000"/>
                            </a:schemeClr>
                          </a:solidFill>
                          <a:latin typeface="メイリオ"/>
                          <a:ea typeface="メイリオ"/>
                          <a:cs typeface="Verdana" pitchFamily="34" charset="0"/>
                        </a:rPr>
                        <a:t>UB</a:t>
                      </a:r>
                      <a:r>
                        <a:rPr lang="ja-JP" altLang="en-US" sz="1100" dirty="0" smtClean="0">
                          <a:solidFill>
                            <a:schemeClr val="tx1">
                              <a:lumMod val="65000"/>
                              <a:lumOff val="35000"/>
                            </a:schemeClr>
                          </a:solidFill>
                          <a:latin typeface="メイリオ"/>
                          <a:ea typeface="メイリオ"/>
                          <a:cs typeface="Verdana" pitchFamily="34" charset="0"/>
                        </a:rPr>
                        <a:t>数、タイアップページ内リンクのクリック数　</a:t>
                      </a:r>
                      <a:endParaRPr lang="en-US" altLang="ja-JP" sz="1100" dirty="0" smtClean="0">
                        <a:solidFill>
                          <a:schemeClr val="tx1">
                            <a:lumMod val="65000"/>
                            <a:lumOff val="35000"/>
                          </a:schemeClr>
                        </a:solidFill>
                        <a:latin typeface="メイリオ"/>
                        <a:ea typeface="メイリオ"/>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smtClean="0">
                          <a:solidFill>
                            <a:schemeClr val="tx1">
                              <a:lumMod val="65000"/>
                              <a:lumOff val="35000"/>
                            </a:schemeClr>
                          </a:solidFill>
                          <a:latin typeface="+mn-lt"/>
                          <a:ea typeface="+mn-ea"/>
                          <a:cs typeface="Verdana" pitchFamily="34" charset="0"/>
                        </a:rPr>
                        <a:t>※</a:t>
                      </a:r>
                      <a:r>
                        <a:rPr lang="ja-JP" altLang="en-US" sz="1000" dirty="0" smtClean="0">
                          <a:solidFill>
                            <a:schemeClr val="tx1">
                              <a:lumMod val="65000"/>
                              <a:lumOff val="35000"/>
                            </a:schemeClr>
                          </a:solidFill>
                          <a:latin typeface="+mn-lt"/>
                          <a:ea typeface="+mn-ea"/>
                          <a:cs typeface="Verdana" pitchFamily="34" charset="0"/>
                        </a:rPr>
                        <a:t>掲載終了から</a:t>
                      </a:r>
                      <a:r>
                        <a:rPr lang="en-US" altLang="ja-JP" sz="1000" dirty="0" smtClean="0">
                          <a:solidFill>
                            <a:schemeClr val="tx1">
                              <a:lumMod val="65000"/>
                              <a:lumOff val="35000"/>
                            </a:schemeClr>
                          </a:solidFill>
                          <a:latin typeface="+mn-lt"/>
                          <a:ea typeface="+mn-ea"/>
                          <a:cs typeface="Verdana" pitchFamily="34" charset="0"/>
                        </a:rPr>
                        <a:t>2</a:t>
                      </a:r>
                      <a:r>
                        <a:rPr lang="ja-JP" altLang="en-US" sz="1000" dirty="0" smtClean="0">
                          <a:solidFill>
                            <a:schemeClr val="tx1">
                              <a:lumMod val="65000"/>
                              <a:lumOff val="35000"/>
                            </a:schemeClr>
                          </a:solidFill>
                          <a:latin typeface="+mn-lt"/>
                          <a:ea typeface="+mn-ea"/>
                          <a:cs typeface="Verdana" pitchFamily="34" charset="0"/>
                        </a:rPr>
                        <a:t>週間程度でご提出いたします　</a:t>
                      </a:r>
                      <a:r>
                        <a:rPr lang="en-US" altLang="ja-JP" sz="1000" dirty="0" smtClean="0">
                          <a:solidFill>
                            <a:schemeClr val="tx1">
                              <a:lumMod val="65000"/>
                              <a:lumOff val="35000"/>
                            </a:schemeClr>
                          </a:solidFill>
                          <a:latin typeface="+mn-lt"/>
                          <a:ea typeface="+mn-ea"/>
                          <a:cs typeface="Verdana" pitchFamily="34" charset="0"/>
                        </a:rPr>
                        <a:t>※</a:t>
                      </a:r>
                      <a:r>
                        <a:rPr lang="ja-JP" altLang="en-US" sz="1000" dirty="0" smtClean="0">
                          <a:solidFill>
                            <a:schemeClr val="tx1">
                              <a:lumMod val="65000"/>
                              <a:lumOff val="35000"/>
                            </a:schemeClr>
                          </a:solidFill>
                          <a:latin typeface="+mn-lt"/>
                          <a:ea typeface="+mn-ea"/>
                          <a:cs typeface="Verdana" pitchFamily="34" charset="0"/>
                        </a:rPr>
                        <a:t>インストリーム掲載結果は</a:t>
                      </a: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mn-lt"/>
                          <a:ea typeface="+mn-ea"/>
                        </a:rPr>
                        <a:t>Yahoo!</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mn-lt"/>
                          <a:ea typeface="+mn-ea"/>
                        </a:rPr>
                        <a:t>ディスプレイ広告の広告管理ツール</a:t>
                      </a:r>
                      <a:r>
                        <a:rPr lang="ja-JP" altLang="en-US" sz="1000" dirty="0" smtClean="0">
                          <a:solidFill>
                            <a:schemeClr val="tx1">
                              <a:lumMod val="65000"/>
                              <a:lumOff val="35000"/>
                            </a:schemeClr>
                          </a:solidFill>
                          <a:latin typeface="+mn-lt"/>
                          <a:ea typeface="+mn-ea"/>
                          <a:cs typeface="Verdana" pitchFamily="34" charset="0"/>
                        </a:rPr>
                        <a:t>よりご確認ください。</a:t>
                      </a:r>
                      <a:endParaRPr lang="en-US" altLang="ja-JP" sz="1000" dirty="0" smtClean="0">
                        <a:solidFill>
                          <a:schemeClr val="tx1">
                            <a:lumMod val="65000"/>
                            <a:lumOff val="35000"/>
                          </a:schemeClr>
                        </a:solidFill>
                        <a:latin typeface="+mn-lt"/>
                        <a:ea typeface="+mn-ea"/>
                        <a:cs typeface="Verdana" pitchFamily="34" charset="0"/>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r h="356287">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備考</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smtClean="0">
                          <a:solidFill>
                            <a:schemeClr val="tx1">
                              <a:lumMod val="65000"/>
                              <a:lumOff val="35000"/>
                            </a:schemeClr>
                          </a:solidFill>
                          <a:latin typeface="+mn-lt"/>
                          <a:ea typeface="+mn-ea"/>
                          <a:cs typeface="Meiryo UI" panose="020B0604030504040204" pitchFamily="50" charset="-128"/>
                        </a:rPr>
                        <a:t>1</a:t>
                      </a:r>
                      <a:r>
                        <a:rPr lang="ja-JP" altLang="en-US" sz="1000" dirty="0" smtClean="0">
                          <a:solidFill>
                            <a:schemeClr val="tx1">
                              <a:lumMod val="65000"/>
                              <a:lumOff val="35000"/>
                            </a:schemeClr>
                          </a:solidFill>
                          <a:latin typeface="+mn-lt"/>
                          <a:ea typeface="+mn-ea"/>
                          <a:cs typeface="Meiryo UI" panose="020B0604030504040204" pitchFamily="50" charset="-128"/>
                        </a:rPr>
                        <a:t>か月以上の掲載をご希望の場合は、延長費</a:t>
                      </a:r>
                      <a:r>
                        <a:rPr lang="en-US" altLang="ja-JP" sz="1000" dirty="0" smtClean="0">
                          <a:solidFill>
                            <a:schemeClr val="tx1">
                              <a:lumMod val="65000"/>
                              <a:lumOff val="35000"/>
                            </a:schemeClr>
                          </a:solidFill>
                          <a:latin typeface="+mn-lt"/>
                          <a:ea typeface="+mn-ea"/>
                          <a:cs typeface="Meiryo UI" panose="020B0604030504040204" pitchFamily="50" charset="-128"/>
                        </a:rPr>
                        <a:t>3000</a:t>
                      </a:r>
                      <a:r>
                        <a:rPr lang="ja-JP" altLang="en-US" sz="1000" dirty="0" smtClean="0">
                          <a:solidFill>
                            <a:schemeClr val="tx1">
                              <a:lumMod val="65000"/>
                              <a:lumOff val="35000"/>
                            </a:schemeClr>
                          </a:solidFill>
                          <a:latin typeface="+mn-lt"/>
                          <a:ea typeface="+mn-ea"/>
                          <a:cs typeface="Meiryo UI" panose="020B0604030504040204" pitchFamily="50" charset="-128"/>
                        </a:rPr>
                        <a:t>円</a:t>
                      </a:r>
                      <a:r>
                        <a:rPr lang="en-US" altLang="ja-JP" sz="1000" dirty="0" smtClean="0">
                          <a:solidFill>
                            <a:schemeClr val="tx1">
                              <a:lumMod val="65000"/>
                              <a:lumOff val="35000"/>
                            </a:schemeClr>
                          </a:solidFill>
                          <a:latin typeface="+mn-lt"/>
                          <a:ea typeface="+mn-ea"/>
                          <a:cs typeface="Meiryo UI" panose="020B0604030504040204" pitchFamily="50" charset="-128"/>
                        </a:rPr>
                        <a:t>/</a:t>
                      </a:r>
                      <a:r>
                        <a:rPr lang="ja-JP" altLang="en-US" sz="1000" dirty="0" smtClean="0">
                          <a:solidFill>
                            <a:schemeClr val="tx1">
                              <a:lumMod val="65000"/>
                              <a:lumOff val="35000"/>
                            </a:schemeClr>
                          </a:solidFill>
                          <a:latin typeface="+mn-lt"/>
                          <a:ea typeface="+mn-ea"/>
                          <a:cs typeface="Meiryo UI" panose="020B0604030504040204" pitchFamily="50" charset="-128"/>
                        </a:rPr>
                        <a:t>日を頂戴いたします。</a:t>
                      </a:r>
                      <a:endParaRPr lang="en-US" altLang="ja-JP" sz="1000" dirty="0" smtClean="0">
                        <a:solidFill>
                          <a:schemeClr val="tx1">
                            <a:lumMod val="65000"/>
                            <a:lumOff val="35000"/>
                          </a:schemeClr>
                        </a:solidFill>
                        <a:latin typeface="+mn-lt"/>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smtClean="0">
                          <a:solidFill>
                            <a:schemeClr val="tx1">
                              <a:lumMod val="65000"/>
                              <a:lumOff val="35000"/>
                            </a:schemeClr>
                          </a:solidFill>
                          <a:latin typeface="+mn-lt"/>
                          <a:ea typeface="+mn-ea"/>
                          <a:cs typeface="Meiryo UI" panose="020B0604030504040204" pitchFamily="50" charset="-128"/>
                        </a:rPr>
                        <a:t>ヤフー</a:t>
                      </a:r>
                      <a:r>
                        <a:rPr lang="en-US" altLang="ja-JP" sz="1000" dirty="0" smtClean="0">
                          <a:solidFill>
                            <a:schemeClr val="tx1">
                              <a:lumMod val="65000"/>
                              <a:lumOff val="35000"/>
                            </a:schemeClr>
                          </a:solidFill>
                          <a:latin typeface="+mn-lt"/>
                          <a:ea typeface="+mn-ea"/>
                          <a:cs typeface="Meiryo UI" panose="020B0604030504040204" pitchFamily="50" charset="-128"/>
                        </a:rPr>
                        <a:t>TOP</a:t>
                      </a:r>
                      <a:r>
                        <a:rPr lang="ja-JP" altLang="en-US" sz="1000" dirty="0" smtClean="0">
                          <a:solidFill>
                            <a:schemeClr val="tx1">
                              <a:lumMod val="65000"/>
                              <a:lumOff val="35000"/>
                            </a:schemeClr>
                          </a:solidFill>
                          <a:latin typeface="+mn-lt"/>
                          <a:ea typeface="+mn-ea"/>
                          <a:cs typeface="Meiryo UI" panose="020B0604030504040204" pitchFamily="50" charset="-128"/>
                        </a:rPr>
                        <a:t>や</a:t>
                      </a:r>
                      <a:r>
                        <a:rPr lang="en-US" altLang="ja-JP" sz="1000" dirty="0" smtClean="0">
                          <a:solidFill>
                            <a:schemeClr val="tx1">
                              <a:lumMod val="65000"/>
                              <a:lumOff val="35000"/>
                            </a:schemeClr>
                          </a:solidFill>
                          <a:latin typeface="+mn-lt"/>
                          <a:ea typeface="+mn-ea"/>
                          <a:cs typeface="Meiryo UI" panose="020B0604030504040204" pitchFamily="50" charset="-128"/>
                        </a:rPr>
                        <a:t>GYAO!</a:t>
                      </a:r>
                      <a:r>
                        <a:rPr lang="ja-JP" altLang="en-US" sz="1000" dirty="0" smtClean="0">
                          <a:solidFill>
                            <a:schemeClr val="tx1">
                              <a:lumMod val="65000"/>
                              <a:lumOff val="35000"/>
                            </a:schemeClr>
                          </a:solidFill>
                          <a:latin typeface="+mn-lt"/>
                          <a:ea typeface="+mn-ea"/>
                          <a:cs typeface="Meiryo UI" panose="020B0604030504040204" pitchFamily="50" charset="-128"/>
                        </a:rPr>
                        <a:t>アプリ内タイムライン枠でなど広告が掲載されない面でコンテンツが再生された場合、インストリームは掲載されません。</a:t>
                      </a:r>
                      <a:endParaRPr lang="en-US" altLang="ja-JP" sz="1000" dirty="0" smtClean="0">
                        <a:solidFill>
                          <a:schemeClr val="tx1">
                            <a:lumMod val="65000"/>
                            <a:lumOff val="35000"/>
                          </a:schemeClr>
                        </a:solidFill>
                        <a:latin typeface="+mn-lt"/>
                        <a:ea typeface="+mn-ea"/>
                        <a:cs typeface="Meiryo UI" panose="020B0604030504040204"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2074392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映像制作</a:t>
            </a:r>
            <a:r>
              <a:rPr lang="ja-JP" altLang="en-US" dirty="0"/>
              <a:t>企画</a:t>
            </a:r>
            <a:r>
              <a:rPr lang="ja-JP" altLang="en-US" dirty="0" smtClean="0"/>
              <a:t>　全体構造及びページイメージ</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6" name="角丸四角形 5"/>
          <p:cNvSpPr/>
          <p:nvPr/>
        </p:nvSpPr>
        <p:spPr bwMode="auto">
          <a:xfrm>
            <a:off x="3838765" y="3995343"/>
            <a:ext cx="4625460" cy="2457994"/>
          </a:xfrm>
          <a:prstGeom prst="roundRect">
            <a:avLst>
              <a:gd name="adj" fmla="val 5971"/>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sp>
        <p:nvSpPr>
          <p:cNvPr id="7" name="角丸四角形 6"/>
          <p:cNvSpPr/>
          <p:nvPr/>
        </p:nvSpPr>
        <p:spPr bwMode="auto">
          <a:xfrm>
            <a:off x="3811246" y="955002"/>
            <a:ext cx="4607667" cy="2658349"/>
          </a:xfrm>
          <a:prstGeom prst="roundRect">
            <a:avLst>
              <a:gd name="adj" fmla="val 5971"/>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endParaRPr kumimoji="0" lang="ja-JP" altLang="en-US" sz="1200" b="1" kern="0" dirty="0">
              <a:solidFill>
                <a:srgbClr val="F2F2F2"/>
              </a:solidFill>
              <a:latin typeface="+mn-ea"/>
              <a:cs typeface="Verdana" pitchFamily="34" charset="0"/>
            </a:endParaRPr>
          </a:p>
        </p:txBody>
      </p:sp>
      <p:sp>
        <p:nvSpPr>
          <p:cNvPr id="9" name="右矢印 8"/>
          <p:cNvSpPr/>
          <p:nvPr/>
        </p:nvSpPr>
        <p:spPr bwMode="auto">
          <a:xfrm>
            <a:off x="3063388" y="3241587"/>
            <a:ext cx="382347" cy="504056"/>
          </a:xfrm>
          <a:prstGeom prst="rightArrow">
            <a:avLst/>
          </a:prstGeom>
          <a:solidFill>
            <a:schemeClr val="bg1">
              <a:lumMod val="50000"/>
            </a:schemeClr>
          </a:solidFill>
          <a:ln w="3175" algn="ctr">
            <a:solidFill>
              <a:schemeClr val="bg1">
                <a:lumMod val="50000"/>
              </a:schemeClr>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grpSp>
        <p:nvGrpSpPr>
          <p:cNvPr id="10" name="グループ化 9"/>
          <p:cNvGrpSpPr/>
          <p:nvPr/>
        </p:nvGrpSpPr>
        <p:grpSpPr>
          <a:xfrm>
            <a:off x="9851132" y="2238381"/>
            <a:ext cx="1681845" cy="2405881"/>
            <a:chOff x="7755703" y="2317799"/>
            <a:chExt cx="1681845" cy="2405881"/>
          </a:xfrm>
        </p:grpSpPr>
        <p:sp>
          <p:nvSpPr>
            <p:cNvPr id="11" name="正方形/長方形 10"/>
            <p:cNvSpPr/>
            <p:nvPr/>
          </p:nvSpPr>
          <p:spPr bwMode="auto">
            <a:xfrm>
              <a:off x="7755703" y="2317799"/>
              <a:ext cx="1681845" cy="2405881"/>
            </a:xfrm>
            <a:prstGeom prst="rect">
              <a:avLst/>
            </a:prstGeom>
            <a:noFill/>
            <a:ln w="3175" algn="ctr">
              <a:solidFill>
                <a:schemeClr val="bg1">
                  <a:lumMod val="50000"/>
                </a:schemeClr>
              </a:solidFill>
              <a:prstDash val="solid"/>
              <a:miter lim="800000"/>
              <a:headEnd/>
              <a:tailEnd/>
            </a:ln>
          </p:spPr>
          <p:txBody>
            <a:bodyPr lIns="0" tIns="0" rIns="0" bIns="0" rtlCol="0" anchor="ctr"/>
            <a:lstStyle/>
            <a:p>
              <a:pPr algn="ctr"/>
              <a:endParaRPr kumimoji="0" lang="ja-JP" altLang="en-US" sz="1200" b="1" kern="0" dirty="0">
                <a:solidFill>
                  <a:schemeClr val="tx1">
                    <a:lumMod val="65000"/>
                    <a:lumOff val="35000"/>
                  </a:schemeClr>
                </a:solidFill>
                <a:latin typeface="+mn-ea"/>
                <a:cs typeface="Verdana" pitchFamily="34" charset="0"/>
              </a:endParaRPr>
            </a:p>
          </p:txBody>
        </p:sp>
        <p:sp>
          <p:nvSpPr>
            <p:cNvPr id="12" name="テキスト ボックス 11"/>
            <p:cNvSpPr txBox="1"/>
            <p:nvPr/>
          </p:nvSpPr>
          <p:spPr>
            <a:xfrm>
              <a:off x="7755703" y="3126437"/>
              <a:ext cx="1681845" cy="646331"/>
            </a:xfrm>
            <a:prstGeom prst="rect">
              <a:avLst/>
            </a:prstGeom>
            <a:noFill/>
          </p:spPr>
          <p:txBody>
            <a:bodyPr wrap="square" rtlCol="0">
              <a:spAutoFit/>
            </a:bodyPr>
            <a:lstStyle/>
            <a:p>
              <a:pPr algn="ctr"/>
              <a:r>
                <a:rPr lang="ja-JP" altLang="en-US" dirty="0">
                  <a:solidFill>
                    <a:schemeClr val="tx1">
                      <a:lumMod val="65000"/>
                      <a:lumOff val="35000"/>
                    </a:schemeClr>
                  </a:solidFill>
                </a:rPr>
                <a:t>広告主様</a:t>
              </a:r>
              <a:endParaRPr lang="en-US" altLang="ja-JP" dirty="0">
                <a:solidFill>
                  <a:schemeClr val="tx1">
                    <a:lumMod val="65000"/>
                    <a:lumOff val="35000"/>
                  </a:schemeClr>
                </a:solidFill>
              </a:endParaRPr>
            </a:p>
            <a:p>
              <a:pPr algn="ctr"/>
              <a:r>
                <a:rPr lang="ja-JP" altLang="en-US" dirty="0">
                  <a:solidFill>
                    <a:schemeClr val="tx1">
                      <a:lumMod val="65000"/>
                      <a:lumOff val="35000"/>
                    </a:schemeClr>
                  </a:solidFill>
                </a:rPr>
                <a:t>ページ</a:t>
              </a:r>
              <a:endParaRPr lang="en-US" altLang="ja-JP" dirty="0">
                <a:solidFill>
                  <a:schemeClr val="tx1">
                    <a:lumMod val="65000"/>
                    <a:lumOff val="35000"/>
                  </a:schemeClr>
                </a:solidFill>
              </a:endParaRPr>
            </a:p>
          </p:txBody>
        </p:sp>
      </p:grpSp>
      <p:sp>
        <p:nvSpPr>
          <p:cNvPr id="13" name="右矢印 12"/>
          <p:cNvSpPr/>
          <p:nvPr/>
        </p:nvSpPr>
        <p:spPr bwMode="auto">
          <a:xfrm>
            <a:off x="8935443" y="3241972"/>
            <a:ext cx="360040" cy="504056"/>
          </a:xfrm>
          <a:prstGeom prst="rightArrow">
            <a:avLst/>
          </a:prstGeom>
          <a:solidFill>
            <a:schemeClr val="bg1">
              <a:lumMod val="50000"/>
            </a:schemeClr>
          </a:solidFill>
          <a:ln w="3175" algn="ctr">
            <a:solidFill>
              <a:schemeClr val="bg1">
                <a:lumMod val="50000"/>
              </a:schemeClr>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sp>
        <p:nvSpPr>
          <p:cNvPr id="15" name="テキスト ボックス 14"/>
          <p:cNvSpPr txBox="1"/>
          <p:nvPr/>
        </p:nvSpPr>
        <p:spPr>
          <a:xfrm>
            <a:off x="3977803" y="4098110"/>
            <a:ext cx="3776785" cy="253916"/>
          </a:xfrm>
          <a:prstGeom prst="rect">
            <a:avLst/>
          </a:prstGeom>
          <a:noFill/>
        </p:spPr>
        <p:txBody>
          <a:bodyPr wrap="square" rtlCol="0">
            <a:spAutoFit/>
          </a:bodyPr>
          <a:lstStyle/>
          <a:p>
            <a:r>
              <a:rPr lang="ja-JP" altLang="en-US" sz="1050" dirty="0">
                <a:solidFill>
                  <a:schemeClr val="tx1">
                    <a:lumMod val="65000"/>
                    <a:lumOff val="35000"/>
                  </a:schemeClr>
                </a:solidFill>
              </a:rPr>
              <a:t>タイアップページ（バナーやリンク先を設定）</a:t>
            </a:r>
          </a:p>
        </p:txBody>
      </p:sp>
      <p:sp>
        <p:nvSpPr>
          <p:cNvPr id="16" name="テキスト ボックス 15"/>
          <p:cNvSpPr txBox="1"/>
          <p:nvPr/>
        </p:nvSpPr>
        <p:spPr>
          <a:xfrm>
            <a:off x="4895570" y="1594271"/>
            <a:ext cx="1512168" cy="261610"/>
          </a:xfrm>
          <a:prstGeom prst="rect">
            <a:avLst/>
          </a:prstGeom>
          <a:noFill/>
        </p:spPr>
        <p:txBody>
          <a:bodyPr wrap="square" rtlCol="0">
            <a:spAutoFit/>
          </a:bodyPr>
          <a:lstStyle/>
          <a:p>
            <a:r>
              <a:rPr lang="ja-JP" altLang="en-US" sz="1100" dirty="0"/>
              <a:t>映像視聴ページ</a:t>
            </a:r>
          </a:p>
        </p:txBody>
      </p:sp>
      <p:sp>
        <p:nvSpPr>
          <p:cNvPr id="17" name="テキスト ボックス 16"/>
          <p:cNvSpPr txBox="1"/>
          <p:nvPr/>
        </p:nvSpPr>
        <p:spPr>
          <a:xfrm>
            <a:off x="5473513" y="3645699"/>
            <a:ext cx="1283132" cy="307777"/>
          </a:xfrm>
          <a:prstGeom prst="rect">
            <a:avLst/>
          </a:prstGeom>
          <a:noFill/>
        </p:spPr>
        <p:txBody>
          <a:bodyPr wrap="square" rtlCol="0">
            <a:spAutoFit/>
          </a:bodyPr>
          <a:lstStyle/>
          <a:p>
            <a:pPr algn="ctr"/>
            <a:r>
              <a:rPr lang="ja-JP" altLang="en-US" sz="1400" dirty="0">
                <a:solidFill>
                  <a:schemeClr val="tx1">
                    <a:lumMod val="65000"/>
                    <a:lumOff val="35000"/>
                  </a:schemeClr>
                </a:solidFill>
              </a:rPr>
              <a:t>または</a:t>
            </a:r>
          </a:p>
        </p:txBody>
      </p:sp>
      <p:grpSp>
        <p:nvGrpSpPr>
          <p:cNvPr id="18" name="グループ化 17"/>
          <p:cNvGrpSpPr/>
          <p:nvPr/>
        </p:nvGrpSpPr>
        <p:grpSpPr>
          <a:xfrm>
            <a:off x="395249" y="2233935"/>
            <a:ext cx="1573079" cy="1806843"/>
            <a:chOff x="212114" y="2126213"/>
            <a:chExt cx="1987232" cy="2352401"/>
          </a:xfrm>
        </p:grpSpPr>
        <p:pic>
          <p:nvPicPr>
            <p:cNvPr id="19" name="図 18"/>
            <p:cNvPicPr>
              <a:picLocks noChangeAspect="1"/>
            </p:cNvPicPr>
            <p:nvPr/>
          </p:nvPicPr>
          <p:blipFill>
            <a:blip r:embed="rId2"/>
            <a:stretch>
              <a:fillRect/>
            </a:stretch>
          </p:blipFill>
          <p:spPr>
            <a:xfrm>
              <a:off x="231892" y="2126213"/>
              <a:ext cx="1909247" cy="1547294"/>
            </a:xfrm>
            <a:prstGeom prst="rect">
              <a:avLst/>
            </a:prstGeom>
          </p:spPr>
        </p:pic>
        <p:pic>
          <p:nvPicPr>
            <p:cNvPr id="20" name="図 19"/>
            <p:cNvPicPr>
              <a:picLocks noChangeAspect="1"/>
            </p:cNvPicPr>
            <p:nvPr/>
          </p:nvPicPr>
          <p:blipFill rotWithShape="1">
            <a:blip r:embed="rId2"/>
            <a:srcRect t="58332"/>
            <a:stretch/>
          </p:blipFill>
          <p:spPr>
            <a:xfrm>
              <a:off x="231891" y="3833890"/>
              <a:ext cx="1909247" cy="644724"/>
            </a:xfrm>
            <a:prstGeom prst="rect">
              <a:avLst/>
            </a:prstGeom>
          </p:spPr>
        </p:pic>
        <p:sp>
          <p:nvSpPr>
            <p:cNvPr id="21" name="フローチャート: せん孔テープ 20"/>
            <p:cNvSpPr/>
            <p:nvPr/>
          </p:nvSpPr>
          <p:spPr bwMode="auto">
            <a:xfrm>
              <a:off x="212114" y="3710072"/>
              <a:ext cx="1987232" cy="112338"/>
            </a:xfrm>
            <a:prstGeom prst="flowChartPunchedTape">
              <a:avLst/>
            </a:prstGeom>
            <a:solidFill>
              <a:schemeClr val="bg1"/>
            </a:solidFill>
            <a:ln w="3175" algn="ctr">
              <a:solidFill>
                <a:srgbClr val="292929"/>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grpSp>
      <p:sp>
        <p:nvSpPr>
          <p:cNvPr id="22" name="テキスト ボックス 21"/>
          <p:cNvSpPr txBox="1"/>
          <p:nvPr/>
        </p:nvSpPr>
        <p:spPr>
          <a:xfrm>
            <a:off x="415119" y="1803048"/>
            <a:ext cx="2016224" cy="430887"/>
          </a:xfrm>
          <a:prstGeom prst="rect">
            <a:avLst/>
          </a:prstGeom>
          <a:noFill/>
        </p:spPr>
        <p:txBody>
          <a:bodyPr wrap="square" rtlCol="0">
            <a:spAutoFit/>
          </a:bodyPr>
          <a:lstStyle/>
          <a:p>
            <a:r>
              <a:rPr lang="en-US" altLang="ja-JP" sz="1100" dirty="0">
                <a:solidFill>
                  <a:schemeClr val="tx1">
                    <a:lumMod val="65000"/>
                    <a:lumOff val="35000"/>
                  </a:schemeClr>
                </a:solidFill>
              </a:rPr>
              <a:t>GYAO!TOP</a:t>
            </a:r>
            <a:r>
              <a:rPr lang="ja-JP" altLang="en-US" sz="1100" dirty="0">
                <a:solidFill>
                  <a:schemeClr val="tx1">
                    <a:lumMod val="65000"/>
                    <a:lumOff val="35000"/>
                  </a:schemeClr>
                </a:solidFill>
              </a:rPr>
              <a:t>ページ及び</a:t>
            </a:r>
            <a:endParaRPr lang="en-US" altLang="ja-JP" sz="1100" dirty="0">
              <a:solidFill>
                <a:schemeClr val="tx1">
                  <a:lumMod val="65000"/>
                  <a:lumOff val="35000"/>
                </a:schemeClr>
              </a:solidFill>
            </a:endParaRPr>
          </a:p>
          <a:p>
            <a:r>
              <a:rPr lang="ja-JP" altLang="en-US" sz="1100" dirty="0">
                <a:solidFill>
                  <a:schemeClr val="tx1">
                    <a:lumMod val="65000"/>
                    <a:lumOff val="35000"/>
                  </a:schemeClr>
                </a:solidFill>
              </a:rPr>
              <a:t>該当カテゴリトップページ</a:t>
            </a:r>
            <a:endParaRPr lang="en-US" altLang="ja-JP" sz="1100" dirty="0">
              <a:solidFill>
                <a:schemeClr val="tx1">
                  <a:lumMod val="65000"/>
                  <a:lumOff val="35000"/>
                </a:schemeClr>
              </a:solidFill>
            </a:endParaRPr>
          </a:p>
        </p:txBody>
      </p:sp>
      <p:sp>
        <p:nvSpPr>
          <p:cNvPr id="23" name="テキスト ボックス 22"/>
          <p:cNvSpPr txBox="1"/>
          <p:nvPr/>
        </p:nvSpPr>
        <p:spPr>
          <a:xfrm>
            <a:off x="479376" y="5432595"/>
            <a:ext cx="2280691" cy="846386"/>
          </a:xfrm>
          <a:prstGeom prst="rect">
            <a:avLst/>
          </a:prstGeom>
          <a:noFill/>
        </p:spPr>
        <p:txBody>
          <a:bodyPr wrap="square" rtlCol="0">
            <a:spAutoFit/>
          </a:bodyPr>
          <a:lstStyle/>
          <a:p>
            <a:r>
              <a:rPr lang="en-US" altLang="ja-JP" sz="700" dirty="0">
                <a:solidFill>
                  <a:schemeClr val="tx1">
                    <a:lumMod val="65000"/>
                    <a:lumOff val="35000"/>
                  </a:schemeClr>
                </a:solidFill>
              </a:rPr>
              <a:t>※GYAO!</a:t>
            </a:r>
            <a:r>
              <a:rPr lang="ja-JP" altLang="en-US" sz="700" dirty="0">
                <a:solidFill>
                  <a:schemeClr val="tx1">
                    <a:lumMod val="65000"/>
                    <a:lumOff val="35000"/>
                  </a:schemeClr>
                </a:solidFill>
              </a:rPr>
              <a:t>トップページ、カテゴリトップページ内の</a:t>
            </a:r>
            <a:endParaRPr lang="en-US" altLang="ja-JP" sz="700" dirty="0">
              <a:solidFill>
                <a:schemeClr val="tx1">
                  <a:lumMod val="65000"/>
                  <a:lumOff val="35000"/>
                </a:schemeClr>
              </a:solidFill>
            </a:endParaRPr>
          </a:p>
          <a:p>
            <a:r>
              <a:rPr lang="ja-JP" altLang="en-US" sz="700" dirty="0">
                <a:solidFill>
                  <a:schemeClr val="tx1">
                    <a:lumMod val="65000"/>
                    <a:lumOff val="35000"/>
                  </a:schemeClr>
                </a:solidFill>
              </a:rPr>
              <a:t>　いずれかの枠から誘導いたします。</a:t>
            </a:r>
            <a:endParaRPr lang="en-US" altLang="ja-JP" sz="700" dirty="0">
              <a:solidFill>
                <a:schemeClr val="tx1">
                  <a:lumMod val="65000"/>
                  <a:lumOff val="35000"/>
                </a:schemeClr>
              </a:solidFill>
            </a:endParaRPr>
          </a:p>
          <a:p>
            <a:r>
              <a:rPr lang="en-US" altLang="ja-JP" sz="700" dirty="0">
                <a:solidFill>
                  <a:schemeClr val="tx1">
                    <a:lumMod val="65000"/>
                    <a:lumOff val="35000"/>
                  </a:schemeClr>
                </a:solidFill>
              </a:rPr>
              <a:t>※</a:t>
            </a:r>
            <a:r>
              <a:rPr lang="ja-JP" altLang="en-US" sz="700" dirty="0">
                <a:solidFill>
                  <a:schemeClr val="tx1">
                    <a:lumMod val="65000"/>
                    <a:lumOff val="35000"/>
                  </a:schemeClr>
                </a:solidFill>
              </a:rPr>
              <a:t>誘導は確約するものではありません。</a:t>
            </a:r>
            <a:endParaRPr lang="en-US" altLang="ja-JP" sz="700" dirty="0">
              <a:solidFill>
                <a:schemeClr val="tx1">
                  <a:lumMod val="65000"/>
                  <a:lumOff val="35000"/>
                </a:schemeClr>
              </a:solidFill>
            </a:endParaRPr>
          </a:p>
          <a:p>
            <a:r>
              <a:rPr lang="ja-JP" altLang="en-US" sz="700" dirty="0">
                <a:solidFill>
                  <a:schemeClr val="tx1">
                    <a:lumMod val="65000"/>
                    <a:lumOff val="35000"/>
                  </a:schemeClr>
                </a:solidFill>
              </a:rPr>
              <a:t>　また、常時掲載ではありません。</a:t>
            </a:r>
            <a:endParaRPr lang="en-US" altLang="ja-JP" sz="700" dirty="0">
              <a:solidFill>
                <a:schemeClr val="tx1">
                  <a:lumMod val="65000"/>
                  <a:lumOff val="35000"/>
                </a:schemeClr>
              </a:solidFill>
            </a:endParaRPr>
          </a:p>
          <a:p>
            <a:r>
              <a:rPr lang="en-US" altLang="ja-JP" sz="700" dirty="0">
                <a:solidFill>
                  <a:schemeClr val="tx1">
                    <a:lumMod val="65000"/>
                    <a:lumOff val="35000"/>
                  </a:schemeClr>
                </a:solidFill>
              </a:rPr>
              <a:t>※</a:t>
            </a:r>
            <a:r>
              <a:rPr lang="ja-JP" altLang="en-US" sz="700" dirty="0">
                <a:solidFill>
                  <a:schemeClr val="tx1">
                    <a:lumMod val="65000"/>
                    <a:lumOff val="35000"/>
                  </a:schemeClr>
                </a:solidFill>
              </a:rPr>
              <a:t>誘導枠の位置は変更になる場合もあります。</a:t>
            </a:r>
            <a:endParaRPr lang="en-US" altLang="ja-JP" sz="700" dirty="0">
              <a:solidFill>
                <a:schemeClr val="tx1">
                  <a:lumMod val="65000"/>
                  <a:lumOff val="35000"/>
                </a:schemeClr>
              </a:solidFill>
            </a:endParaRPr>
          </a:p>
          <a:p>
            <a:r>
              <a:rPr lang="ja-JP" altLang="en-US" sz="700" dirty="0">
                <a:solidFill>
                  <a:schemeClr val="tx1">
                    <a:lumMod val="65000"/>
                    <a:lumOff val="35000"/>
                  </a:schemeClr>
                </a:solidFill>
              </a:rPr>
              <a:t>　また位置の指定は出来ません。</a:t>
            </a:r>
            <a:endParaRPr lang="en-US" altLang="ja-JP" sz="700" dirty="0">
              <a:solidFill>
                <a:schemeClr val="tx1">
                  <a:lumMod val="65000"/>
                  <a:lumOff val="35000"/>
                </a:schemeClr>
              </a:solidFill>
            </a:endParaRPr>
          </a:p>
          <a:p>
            <a:r>
              <a:rPr lang="en-US" altLang="ja-JP" sz="700" dirty="0">
                <a:solidFill>
                  <a:schemeClr val="tx1">
                    <a:lumMod val="65000"/>
                    <a:lumOff val="35000"/>
                  </a:schemeClr>
                </a:solidFill>
              </a:rPr>
              <a:t>※</a:t>
            </a:r>
            <a:r>
              <a:rPr lang="ja-JP" altLang="en-US" sz="700" dirty="0">
                <a:solidFill>
                  <a:schemeClr val="tx1">
                    <a:lumMod val="65000"/>
                    <a:lumOff val="35000"/>
                  </a:schemeClr>
                </a:solidFill>
              </a:rPr>
              <a:t>他企画の誘導と並列で掲載します。</a:t>
            </a:r>
            <a:endParaRPr lang="en-US" altLang="ja-JP" sz="700" dirty="0">
              <a:solidFill>
                <a:schemeClr val="tx1">
                  <a:lumMod val="65000"/>
                  <a:lumOff val="35000"/>
                </a:schemeClr>
              </a:solidFill>
            </a:endParaRPr>
          </a:p>
        </p:txBody>
      </p:sp>
      <p:grpSp>
        <p:nvGrpSpPr>
          <p:cNvPr id="24" name="グループ化 23"/>
          <p:cNvGrpSpPr/>
          <p:nvPr/>
        </p:nvGrpSpPr>
        <p:grpSpPr>
          <a:xfrm>
            <a:off x="3989521" y="1444870"/>
            <a:ext cx="2817431" cy="1900234"/>
            <a:chOff x="1880545" y="829761"/>
            <a:chExt cx="2817431" cy="1900234"/>
          </a:xfrm>
        </p:grpSpPr>
        <p:pic>
          <p:nvPicPr>
            <p:cNvPr id="25" name="図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56184" y="1165758"/>
              <a:ext cx="2441792" cy="1564237"/>
            </a:xfrm>
            <a:prstGeom prst="rect">
              <a:avLst/>
            </a:prstGeom>
            <a:ln>
              <a:solidFill>
                <a:schemeClr val="tx1">
                  <a:lumMod val="50000"/>
                  <a:lumOff val="50000"/>
                </a:schemeClr>
              </a:solidFill>
            </a:ln>
          </p:spPr>
        </p:pic>
        <p:pic>
          <p:nvPicPr>
            <p:cNvPr id="26" name="図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8025" y="956789"/>
              <a:ext cx="2441792" cy="1564237"/>
            </a:xfrm>
            <a:prstGeom prst="rect">
              <a:avLst/>
            </a:prstGeom>
            <a:ln>
              <a:solidFill>
                <a:schemeClr val="tx1">
                  <a:lumMod val="50000"/>
                  <a:lumOff val="50000"/>
                </a:schemeClr>
              </a:solidFill>
            </a:ln>
          </p:spPr>
        </p:pic>
        <p:pic>
          <p:nvPicPr>
            <p:cNvPr id="27" name="図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0545" y="829761"/>
              <a:ext cx="2441792" cy="1564237"/>
            </a:xfrm>
            <a:prstGeom prst="rect">
              <a:avLst/>
            </a:prstGeom>
            <a:ln>
              <a:solidFill>
                <a:schemeClr val="tx1">
                  <a:lumMod val="50000"/>
                  <a:lumOff val="50000"/>
                </a:schemeClr>
              </a:solidFill>
            </a:ln>
          </p:spPr>
        </p:pic>
      </p:grpSp>
      <p:grpSp>
        <p:nvGrpSpPr>
          <p:cNvPr id="28" name="グループ化 27"/>
          <p:cNvGrpSpPr/>
          <p:nvPr/>
        </p:nvGrpSpPr>
        <p:grpSpPr>
          <a:xfrm>
            <a:off x="6990692" y="1517971"/>
            <a:ext cx="1224625" cy="1769594"/>
            <a:chOff x="6649367" y="342019"/>
            <a:chExt cx="1224625" cy="1769594"/>
          </a:xfrm>
        </p:grpSpPr>
        <p:pic>
          <p:nvPicPr>
            <p:cNvPr id="29" name="図 28"/>
            <p:cNvPicPr>
              <a:picLocks noChangeAspect="1"/>
            </p:cNvPicPr>
            <p:nvPr/>
          </p:nvPicPr>
          <p:blipFill rotWithShape="1">
            <a:blip r:embed="rId4" cstate="print">
              <a:extLst>
                <a:ext uri="{28A0092B-C50C-407E-A947-70E740481C1C}">
                  <a14:useLocalDpi xmlns:a14="http://schemas.microsoft.com/office/drawing/2010/main" val="0"/>
                </a:ext>
              </a:extLst>
            </a:blip>
            <a:srcRect b="33497"/>
            <a:stretch/>
          </p:blipFill>
          <p:spPr>
            <a:xfrm>
              <a:off x="6931935" y="500268"/>
              <a:ext cx="942057" cy="1611345"/>
            </a:xfrm>
            <a:prstGeom prst="rect">
              <a:avLst/>
            </a:prstGeom>
            <a:ln w="3175">
              <a:solidFill>
                <a:schemeClr val="tx1">
                  <a:lumMod val="50000"/>
                  <a:lumOff val="50000"/>
                </a:schemeClr>
              </a:solidFill>
            </a:ln>
          </p:spPr>
        </p:pic>
        <p:pic>
          <p:nvPicPr>
            <p:cNvPr id="30" name="図 29"/>
            <p:cNvPicPr>
              <a:picLocks noChangeAspect="1"/>
            </p:cNvPicPr>
            <p:nvPr/>
          </p:nvPicPr>
          <p:blipFill rotWithShape="1">
            <a:blip r:embed="rId4" cstate="print">
              <a:extLst>
                <a:ext uri="{28A0092B-C50C-407E-A947-70E740481C1C}">
                  <a14:useLocalDpi xmlns:a14="http://schemas.microsoft.com/office/drawing/2010/main" val="0"/>
                </a:ext>
              </a:extLst>
            </a:blip>
            <a:srcRect b="33497"/>
            <a:stretch/>
          </p:blipFill>
          <p:spPr>
            <a:xfrm>
              <a:off x="6793698" y="394081"/>
              <a:ext cx="942057" cy="1611345"/>
            </a:xfrm>
            <a:prstGeom prst="rect">
              <a:avLst/>
            </a:prstGeom>
            <a:ln w="3175">
              <a:solidFill>
                <a:schemeClr val="tx1">
                  <a:lumMod val="50000"/>
                  <a:lumOff val="50000"/>
                </a:schemeClr>
              </a:solidFill>
            </a:ln>
          </p:spPr>
        </p:pic>
        <p:pic>
          <p:nvPicPr>
            <p:cNvPr id="31" name="図 30"/>
            <p:cNvPicPr>
              <a:picLocks noChangeAspect="1"/>
            </p:cNvPicPr>
            <p:nvPr/>
          </p:nvPicPr>
          <p:blipFill rotWithShape="1">
            <a:blip r:embed="rId4" cstate="print">
              <a:extLst>
                <a:ext uri="{28A0092B-C50C-407E-A947-70E740481C1C}">
                  <a14:useLocalDpi xmlns:a14="http://schemas.microsoft.com/office/drawing/2010/main" val="0"/>
                </a:ext>
              </a:extLst>
            </a:blip>
            <a:srcRect b="33497"/>
            <a:stretch/>
          </p:blipFill>
          <p:spPr>
            <a:xfrm>
              <a:off x="6649367" y="342019"/>
              <a:ext cx="942057" cy="1611345"/>
            </a:xfrm>
            <a:prstGeom prst="rect">
              <a:avLst/>
            </a:prstGeom>
            <a:ln w="3175">
              <a:solidFill>
                <a:schemeClr val="tx1">
                  <a:lumMod val="50000"/>
                  <a:lumOff val="50000"/>
                </a:schemeClr>
              </a:solidFill>
            </a:ln>
          </p:spPr>
        </p:pic>
      </p:grpSp>
      <p:sp>
        <p:nvSpPr>
          <p:cNvPr id="32" name="テキスト ボックス 31"/>
          <p:cNvSpPr txBox="1"/>
          <p:nvPr/>
        </p:nvSpPr>
        <p:spPr>
          <a:xfrm>
            <a:off x="3873983" y="1014782"/>
            <a:ext cx="4544930" cy="253916"/>
          </a:xfrm>
          <a:prstGeom prst="rect">
            <a:avLst/>
          </a:prstGeom>
          <a:noFill/>
        </p:spPr>
        <p:txBody>
          <a:bodyPr wrap="square" rtlCol="0">
            <a:spAutoFit/>
          </a:bodyPr>
          <a:lstStyle/>
          <a:p>
            <a:r>
              <a:rPr lang="ja-JP" altLang="en-US" sz="1050" dirty="0">
                <a:solidFill>
                  <a:schemeClr val="tx1">
                    <a:lumMod val="65000"/>
                    <a:lumOff val="35000"/>
                  </a:schemeClr>
                </a:solidFill>
              </a:rPr>
              <a:t>映像視聴ページ（インストリームを掲載、最大</a:t>
            </a:r>
            <a:r>
              <a:rPr lang="en-US" altLang="ja-JP" sz="1050" dirty="0">
                <a:solidFill>
                  <a:schemeClr val="tx1">
                    <a:lumMod val="65000"/>
                    <a:lumOff val="35000"/>
                  </a:schemeClr>
                </a:solidFill>
              </a:rPr>
              <a:t>30</a:t>
            </a:r>
            <a:r>
              <a:rPr lang="ja-JP" altLang="en-US" sz="1050" dirty="0" smtClean="0">
                <a:solidFill>
                  <a:schemeClr val="tx1">
                    <a:lumMod val="65000"/>
                    <a:lumOff val="35000"/>
                  </a:schemeClr>
                </a:solidFill>
              </a:rPr>
              <a:t>秒、プレロールのみ）</a:t>
            </a:r>
            <a:endParaRPr lang="ja-JP" altLang="en-US" sz="1050" dirty="0">
              <a:solidFill>
                <a:schemeClr val="tx1">
                  <a:lumMod val="65000"/>
                  <a:lumOff val="35000"/>
                </a:schemeClr>
              </a:solidFill>
            </a:endParaRPr>
          </a:p>
        </p:txBody>
      </p:sp>
      <p:grpSp>
        <p:nvGrpSpPr>
          <p:cNvPr id="33" name="グループ化 32"/>
          <p:cNvGrpSpPr/>
          <p:nvPr/>
        </p:nvGrpSpPr>
        <p:grpSpPr>
          <a:xfrm>
            <a:off x="6596449" y="4394772"/>
            <a:ext cx="1060899" cy="1582341"/>
            <a:chOff x="5483901" y="4527673"/>
            <a:chExt cx="1060899" cy="1582341"/>
          </a:xfrm>
        </p:grpSpPr>
        <p:grpSp>
          <p:nvGrpSpPr>
            <p:cNvPr id="34" name="グループ化 33"/>
            <p:cNvGrpSpPr/>
            <p:nvPr/>
          </p:nvGrpSpPr>
          <p:grpSpPr>
            <a:xfrm>
              <a:off x="5538386" y="4527673"/>
              <a:ext cx="952664" cy="1205475"/>
              <a:chOff x="6164641" y="4201449"/>
              <a:chExt cx="779881" cy="1088438"/>
            </a:xfrm>
          </p:grpSpPr>
          <p:sp>
            <p:nvSpPr>
              <p:cNvPr id="38" name="Rectangle 56" descr="右上がり対角線 (太)"/>
              <p:cNvSpPr>
                <a:spLocks noChangeArrowheads="1"/>
              </p:cNvSpPr>
              <p:nvPr/>
            </p:nvSpPr>
            <p:spPr bwMode="auto">
              <a:xfrm>
                <a:off x="6164641" y="4297048"/>
                <a:ext cx="779881" cy="992839"/>
              </a:xfrm>
              <a:prstGeom prst="rect">
                <a:avLst/>
              </a:prstGeom>
              <a:solidFill>
                <a:schemeClr val="tx1"/>
              </a:solidFill>
              <a:ln>
                <a:noFill/>
              </a:ln>
            </p:spPr>
            <p:txBody>
              <a:bodyPr wrap="none" lIns="0" tIns="0" rIns="0" bIns="0"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fontAlgn="base" hangingPunct="1">
                  <a:spcBef>
                    <a:spcPct val="0"/>
                  </a:spcBef>
                  <a:spcAft>
                    <a:spcPct val="0"/>
                  </a:spcAft>
                  <a:buNone/>
                  <a:defRPr/>
                </a:pPr>
                <a:endParaRPr lang="ja-JP" altLang="en-US" sz="1200" kern="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39" name="図 38"/>
              <p:cNvPicPr>
                <a:picLocks noChangeAspect="1"/>
              </p:cNvPicPr>
              <p:nvPr/>
            </p:nvPicPr>
            <p:blipFill rotWithShape="1">
              <a:blip r:embed="rId5" cstate="print">
                <a:extLst>
                  <a:ext uri="{28A0092B-C50C-407E-A947-70E740481C1C}">
                    <a14:useLocalDpi xmlns:a14="http://schemas.microsoft.com/office/drawing/2010/main" val="0"/>
                  </a:ext>
                </a:extLst>
              </a:blip>
              <a:srcRect l="6698" r="78163" b="95909"/>
              <a:stretch/>
            </p:blipFill>
            <p:spPr>
              <a:xfrm>
                <a:off x="6164641" y="4201449"/>
                <a:ext cx="779881" cy="117742"/>
              </a:xfrm>
              <a:prstGeom prst="rect">
                <a:avLst/>
              </a:prstGeom>
            </p:spPr>
          </p:pic>
          <p:pic>
            <p:nvPicPr>
              <p:cNvPr id="40" name="図 39"/>
              <p:cNvPicPr>
                <a:picLocks noChangeAspect="1"/>
              </p:cNvPicPr>
              <p:nvPr/>
            </p:nvPicPr>
            <p:blipFill>
              <a:blip r:embed="rId6"/>
              <a:stretch>
                <a:fillRect/>
              </a:stretch>
            </p:blipFill>
            <p:spPr>
              <a:xfrm>
                <a:off x="6393160" y="4773626"/>
                <a:ext cx="360040" cy="196385"/>
              </a:xfrm>
              <a:prstGeom prst="rect">
                <a:avLst/>
              </a:prstGeom>
            </p:spPr>
          </p:pic>
          <p:pic>
            <p:nvPicPr>
              <p:cNvPr id="41" name="図 40"/>
              <p:cNvPicPr>
                <a:picLocks noChangeAspect="1"/>
              </p:cNvPicPr>
              <p:nvPr/>
            </p:nvPicPr>
            <p:blipFill>
              <a:blip r:embed="rId6"/>
              <a:stretch>
                <a:fillRect/>
              </a:stretch>
            </p:blipFill>
            <p:spPr>
              <a:xfrm>
                <a:off x="6393160" y="5024746"/>
                <a:ext cx="360040" cy="196385"/>
              </a:xfrm>
              <a:prstGeom prst="rect">
                <a:avLst/>
              </a:prstGeom>
            </p:spPr>
          </p:pic>
        </p:grpSp>
        <p:sp>
          <p:nvSpPr>
            <p:cNvPr id="35" name="Rectangle 56" descr="右上がり対角線 (太)"/>
            <p:cNvSpPr>
              <a:spLocks noChangeArrowheads="1"/>
            </p:cNvSpPr>
            <p:nvPr/>
          </p:nvSpPr>
          <p:spPr bwMode="auto">
            <a:xfrm>
              <a:off x="5537653" y="5704799"/>
              <a:ext cx="953397" cy="405215"/>
            </a:xfrm>
            <a:prstGeom prst="rect">
              <a:avLst/>
            </a:prstGeom>
            <a:solidFill>
              <a:schemeClr val="tx1"/>
            </a:solidFill>
            <a:ln>
              <a:noFill/>
            </a:ln>
          </p:spPr>
          <p:txBody>
            <a:bodyPr wrap="none" lIns="0" tIns="0" rIns="0" bIns="0"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fontAlgn="base" hangingPunct="1">
                <a:spcBef>
                  <a:spcPct val="0"/>
                </a:spcBef>
                <a:spcAft>
                  <a:spcPct val="0"/>
                </a:spcAft>
                <a:buNone/>
                <a:defRPr/>
              </a:pPr>
              <a:endParaRPr lang="ja-JP" altLang="en-US" sz="1200" kern="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6" name="正方形/長方形 35"/>
            <p:cNvSpPr/>
            <p:nvPr/>
          </p:nvSpPr>
          <p:spPr bwMode="auto">
            <a:xfrm flipH="1">
              <a:off x="5669832" y="5835386"/>
              <a:ext cx="764684" cy="201656"/>
            </a:xfrm>
            <a:prstGeom prst="rect">
              <a:avLst/>
            </a:prstGeom>
            <a:solidFill>
              <a:schemeClr val="accent6">
                <a:lumMod val="60000"/>
                <a:lumOff val="40000"/>
              </a:schemeClr>
            </a:solidFill>
            <a:ln w="3175" algn="ctr">
              <a:solidFill>
                <a:srgbClr val="292929"/>
              </a:solidFill>
              <a:prstDash val="solid"/>
              <a:miter lim="800000"/>
              <a:headEnd/>
              <a:tailEnd/>
            </a:ln>
          </p:spPr>
          <p:txBody>
            <a:bodyPr lIns="0" tIns="0" rIns="0" bIns="0" rtlCol="0" anchor="ctr"/>
            <a:lstStyle/>
            <a:p>
              <a:pPr algn="ctr"/>
              <a:r>
                <a:rPr kumimoji="0" lang="ja-JP" altLang="en-US" sz="800" b="1" kern="0" dirty="0">
                  <a:solidFill>
                    <a:schemeClr val="bg1"/>
                  </a:solidFill>
                  <a:latin typeface="+mn-ea"/>
                  <a:cs typeface="Verdana" pitchFamily="34" charset="0"/>
                </a:rPr>
                <a:t>バナー</a:t>
              </a:r>
              <a:r>
                <a:rPr kumimoji="0" lang="en-US" altLang="ja-JP" sz="800" b="1" kern="0" dirty="0">
                  <a:solidFill>
                    <a:schemeClr val="bg1"/>
                  </a:solidFill>
                  <a:latin typeface="+mn-ea"/>
                  <a:cs typeface="Verdana" pitchFamily="34" charset="0"/>
                </a:rPr>
                <a:t>or</a:t>
              </a:r>
            </a:p>
            <a:p>
              <a:pPr algn="ctr"/>
              <a:r>
                <a:rPr kumimoji="0" lang="ja-JP" altLang="en-US" sz="800" b="1" kern="0" dirty="0">
                  <a:solidFill>
                    <a:schemeClr val="bg1"/>
                  </a:solidFill>
                  <a:latin typeface="+mn-ea"/>
                  <a:cs typeface="Verdana" pitchFamily="34" charset="0"/>
                </a:rPr>
                <a:t>リンク</a:t>
              </a:r>
            </a:p>
          </p:txBody>
        </p:sp>
        <p:sp>
          <p:nvSpPr>
            <p:cNvPr id="37" name="フローチャート: せん孔テープ 36"/>
            <p:cNvSpPr/>
            <p:nvPr/>
          </p:nvSpPr>
          <p:spPr bwMode="auto">
            <a:xfrm>
              <a:off x="5483901" y="5689347"/>
              <a:ext cx="1060899" cy="74111"/>
            </a:xfrm>
            <a:prstGeom prst="flowChartPunchedTape">
              <a:avLst/>
            </a:prstGeom>
            <a:solidFill>
              <a:schemeClr val="bg1"/>
            </a:solidFill>
            <a:ln w="3175" algn="ctr">
              <a:solidFill>
                <a:srgbClr val="292929"/>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grpSp>
      <p:grpSp>
        <p:nvGrpSpPr>
          <p:cNvPr id="42" name="グループ化 41"/>
          <p:cNvGrpSpPr/>
          <p:nvPr/>
        </p:nvGrpSpPr>
        <p:grpSpPr>
          <a:xfrm>
            <a:off x="4293706" y="4387102"/>
            <a:ext cx="2226405" cy="1948157"/>
            <a:chOff x="3186390" y="4055350"/>
            <a:chExt cx="2258642" cy="2140236"/>
          </a:xfrm>
        </p:grpSpPr>
        <p:grpSp>
          <p:nvGrpSpPr>
            <p:cNvPr id="43" name="グループ化 42"/>
            <p:cNvGrpSpPr/>
            <p:nvPr/>
          </p:nvGrpSpPr>
          <p:grpSpPr>
            <a:xfrm>
              <a:off x="3264445" y="4055350"/>
              <a:ext cx="2138400" cy="1613491"/>
              <a:chOff x="4455136" y="1772816"/>
              <a:chExt cx="1433969" cy="1088438"/>
            </a:xfrm>
          </p:grpSpPr>
          <p:sp>
            <p:nvSpPr>
              <p:cNvPr id="47" name="Rectangle 56" descr="右上がり対角線 (太)"/>
              <p:cNvSpPr>
                <a:spLocks noChangeArrowheads="1"/>
              </p:cNvSpPr>
              <p:nvPr/>
            </p:nvSpPr>
            <p:spPr bwMode="auto">
              <a:xfrm>
                <a:off x="4455136" y="1868415"/>
                <a:ext cx="1433726" cy="992839"/>
              </a:xfrm>
              <a:prstGeom prst="rect">
                <a:avLst/>
              </a:prstGeom>
              <a:solidFill>
                <a:schemeClr val="tx1"/>
              </a:solidFill>
              <a:ln>
                <a:noFill/>
              </a:ln>
            </p:spPr>
            <p:txBody>
              <a:bodyPr wrap="none" lIns="0" tIns="0" rIns="0" bIns="0"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fontAlgn="base" hangingPunct="1">
                  <a:spcBef>
                    <a:spcPct val="0"/>
                  </a:spcBef>
                  <a:spcAft>
                    <a:spcPct val="0"/>
                  </a:spcAft>
                  <a:buNone/>
                  <a:defRPr/>
                </a:pPr>
                <a:endParaRPr lang="ja-JP" altLang="en-US" sz="1200" kern="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48" name="図 47"/>
              <p:cNvPicPr>
                <a:picLocks noChangeAspect="1"/>
              </p:cNvPicPr>
              <p:nvPr/>
            </p:nvPicPr>
            <p:blipFill rotWithShape="1">
              <a:blip r:embed="rId5" cstate="print">
                <a:extLst>
                  <a:ext uri="{28A0092B-C50C-407E-A947-70E740481C1C}">
                    <a14:useLocalDpi xmlns:a14="http://schemas.microsoft.com/office/drawing/2010/main" val="0"/>
                  </a:ext>
                </a:extLst>
              </a:blip>
              <a:srcRect l="6698" r="65465" b="95909"/>
              <a:stretch/>
            </p:blipFill>
            <p:spPr>
              <a:xfrm>
                <a:off x="4455136" y="1772816"/>
                <a:ext cx="1433969" cy="117742"/>
              </a:xfrm>
              <a:prstGeom prst="rect">
                <a:avLst/>
              </a:prstGeom>
            </p:spPr>
          </p:pic>
          <p:pic>
            <p:nvPicPr>
              <p:cNvPr id="49" name="図 48"/>
              <p:cNvPicPr>
                <a:picLocks noChangeAspect="1"/>
              </p:cNvPicPr>
              <p:nvPr/>
            </p:nvPicPr>
            <p:blipFill>
              <a:blip r:embed="rId6"/>
              <a:stretch>
                <a:fillRect/>
              </a:stretch>
            </p:blipFill>
            <p:spPr>
              <a:xfrm>
                <a:off x="4592960" y="2564904"/>
                <a:ext cx="360040" cy="196385"/>
              </a:xfrm>
              <a:prstGeom prst="rect">
                <a:avLst/>
              </a:prstGeom>
            </p:spPr>
          </p:pic>
          <p:pic>
            <p:nvPicPr>
              <p:cNvPr id="50" name="図 49"/>
              <p:cNvPicPr>
                <a:picLocks noChangeAspect="1"/>
              </p:cNvPicPr>
              <p:nvPr/>
            </p:nvPicPr>
            <p:blipFill>
              <a:blip r:embed="rId6"/>
              <a:stretch>
                <a:fillRect/>
              </a:stretch>
            </p:blipFill>
            <p:spPr>
              <a:xfrm>
                <a:off x="5001174" y="2564904"/>
                <a:ext cx="360040" cy="196385"/>
              </a:xfrm>
              <a:prstGeom prst="rect">
                <a:avLst/>
              </a:prstGeom>
            </p:spPr>
          </p:pic>
          <p:pic>
            <p:nvPicPr>
              <p:cNvPr id="51" name="図 50"/>
              <p:cNvPicPr>
                <a:picLocks noChangeAspect="1"/>
              </p:cNvPicPr>
              <p:nvPr/>
            </p:nvPicPr>
            <p:blipFill>
              <a:blip r:embed="rId6"/>
              <a:stretch>
                <a:fillRect/>
              </a:stretch>
            </p:blipFill>
            <p:spPr>
              <a:xfrm>
                <a:off x="5409389" y="2564904"/>
                <a:ext cx="360040" cy="196385"/>
              </a:xfrm>
              <a:prstGeom prst="rect">
                <a:avLst/>
              </a:prstGeom>
            </p:spPr>
          </p:pic>
        </p:grpSp>
        <p:sp>
          <p:nvSpPr>
            <p:cNvPr id="44" name="Rectangle 56" descr="右上がり対角線 (太)"/>
            <p:cNvSpPr>
              <a:spLocks noChangeArrowheads="1"/>
            </p:cNvSpPr>
            <p:nvPr/>
          </p:nvSpPr>
          <p:spPr bwMode="auto">
            <a:xfrm>
              <a:off x="3271436" y="5697382"/>
              <a:ext cx="2138401" cy="498204"/>
            </a:xfrm>
            <a:prstGeom prst="rect">
              <a:avLst/>
            </a:prstGeom>
            <a:solidFill>
              <a:schemeClr val="tx1"/>
            </a:solidFill>
            <a:ln>
              <a:noFill/>
            </a:ln>
          </p:spPr>
          <p:txBody>
            <a:bodyPr wrap="none" lIns="0" tIns="0" rIns="0" bIns="0"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fontAlgn="base" hangingPunct="1">
                <a:spcBef>
                  <a:spcPct val="0"/>
                </a:spcBef>
                <a:spcAft>
                  <a:spcPct val="0"/>
                </a:spcAft>
                <a:buNone/>
                <a:defRPr/>
              </a:pPr>
              <a:endParaRPr lang="ja-JP" altLang="en-US" sz="1200" kern="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5" name="正方形/長方形 44"/>
            <p:cNvSpPr/>
            <p:nvPr/>
          </p:nvSpPr>
          <p:spPr bwMode="auto">
            <a:xfrm>
              <a:off x="3728274" y="5835386"/>
              <a:ext cx="1224726" cy="236185"/>
            </a:xfrm>
            <a:prstGeom prst="rect">
              <a:avLst/>
            </a:prstGeom>
            <a:solidFill>
              <a:schemeClr val="accent6">
                <a:lumMod val="60000"/>
                <a:lumOff val="40000"/>
              </a:schemeClr>
            </a:solidFill>
            <a:ln w="3175" algn="ctr">
              <a:solidFill>
                <a:srgbClr val="292929"/>
              </a:solidFill>
              <a:prstDash val="solid"/>
              <a:miter lim="800000"/>
              <a:headEnd/>
              <a:tailEnd/>
            </a:ln>
          </p:spPr>
          <p:txBody>
            <a:bodyPr lIns="0" tIns="0" rIns="0" bIns="0" rtlCol="0" anchor="ctr"/>
            <a:lstStyle/>
            <a:p>
              <a:pPr algn="ctr"/>
              <a:r>
                <a:rPr kumimoji="0" lang="ja-JP" altLang="en-US" sz="800" b="1" kern="0" dirty="0">
                  <a:solidFill>
                    <a:schemeClr val="bg1"/>
                  </a:solidFill>
                  <a:latin typeface="+mn-ea"/>
                  <a:cs typeface="Verdana" pitchFamily="34" charset="0"/>
                </a:rPr>
                <a:t>バナー</a:t>
              </a:r>
              <a:r>
                <a:rPr kumimoji="0" lang="en-US" altLang="ja-JP" sz="800" b="1" kern="0" dirty="0">
                  <a:solidFill>
                    <a:schemeClr val="bg1"/>
                  </a:solidFill>
                  <a:latin typeface="+mn-ea"/>
                  <a:cs typeface="Verdana" pitchFamily="34" charset="0"/>
                </a:rPr>
                <a:t>or</a:t>
              </a:r>
              <a:r>
                <a:rPr kumimoji="0" lang="ja-JP" altLang="en-US" sz="800" b="1" kern="0" dirty="0">
                  <a:solidFill>
                    <a:schemeClr val="bg1"/>
                  </a:solidFill>
                  <a:latin typeface="+mn-ea"/>
                  <a:cs typeface="Verdana" pitchFamily="34" charset="0"/>
                </a:rPr>
                <a:t>リンク</a:t>
              </a:r>
            </a:p>
          </p:txBody>
        </p:sp>
        <p:sp>
          <p:nvSpPr>
            <p:cNvPr id="46" name="フローチャート: せん孔テープ 45"/>
            <p:cNvSpPr/>
            <p:nvPr/>
          </p:nvSpPr>
          <p:spPr bwMode="auto">
            <a:xfrm>
              <a:off x="3186390" y="5638692"/>
              <a:ext cx="2258642" cy="106998"/>
            </a:xfrm>
            <a:prstGeom prst="flowChartPunchedTape">
              <a:avLst/>
            </a:prstGeom>
            <a:solidFill>
              <a:schemeClr val="bg1"/>
            </a:solidFill>
            <a:ln w="3175" algn="ctr">
              <a:solidFill>
                <a:srgbClr val="292929"/>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grpSp>
      <p:grpSp>
        <p:nvGrpSpPr>
          <p:cNvPr id="52" name="グループ化 51"/>
          <p:cNvGrpSpPr/>
          <p:nvPr/>
        </p:nvGrpSpPr>
        <p:grpSpPr>
          <a:xfrm>
            <a:off x="1705263" y="3111431"/>
            <a:ext cx="978182" cy="1986955"/>
            <a:chOff x="2357404" y="2564904"/>
            <a:chExt cx="978182" cy="1986955"/>
          </a:xfrm>
        </p:grpSpPr>
        <p:pic>
          <p:nvPicPr>
            <p:cNvPr id="53" name="図 52"/>
            <p:cNvPicPr>
              <a:picLocks noChangeAspect="1"/>
            </p:cNvPicPr>
            <p:nvPr/>
          </p:nvPicPr>
          <p:blipFill rotWithShape="1">
            <a:blip r:embed="rId7"/>
            <a:srcRect b="24585"/>
            <a:stretch/>
          </p:blipFill>
          <p:spPr>
            <a:xfrm>
              <a:off x="2374014" y="2564904"/>
              <a:ext cx="944962" cy="1535609"/>
            </a:xfrm>
            <a:prstGeom prst="rect">
              <a:avLst/>
            </a:prstGeom>
          </p:spPr>
        </p:pic>
        <p:pic>
          <p:nvPicPr>
            <p:cNvPr id="54" name="図 53"/>
            <p:cNvPicPr>
              <a:picLocks noChangeAspect="1"/>
            </p:cNvPicPr>
            <p:nvPr/>
          </p:nvPicPr>
          <p:blipFill rotWithShape="1">
            <a:blip r:embed="rId7"/>
            <a:srcRect t="54870" b="25212"/>
            <a:stretch/>
          </p:blipFill>
          <p:spPr>
            <a:xfrm>
              <a:off x="2366297" y="4146271"/>
              <a:ext cx="944962" cy="405588"/>
            </a:xfrm>
            <a:prstGeom prst="rect">
              <a:avLst/>
            </a:prstGeom>
          </p:spPr>
        </p:pic>
        <p:sp>
          <p:nvSpPr>
            <p:cNvPr id="55" name="フローチャート: せん孔テープ 54"/>
            <p:cNvSpPr/>
            <p:nvPr/>
          </p:nvSpPr>
          <p:spPr bwMode="auto">
            <a:xfrm>
              <a:off x="2357404" y="4057106"/>
              <a:ext cx="978182" cy="81258"/>
            </a:xfrm>
            <a:prstGeom prst="flowChartPunchedTape">
              <a:avLst/>
            </a:prstGeom>
            <a:solidFill>
              <a:schemeClr val="bg1"/>
            </a:solidFill>
            <a:ln w="3175" algn="ctr">
              <a:solidFill>
                <a:srgbClr val="292929"/>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grpSp>
      <p:sp>
        <p:nvSpPr>
          <p:cNvPr id="56" name="テキスト ボックス 55"/>
          <p:cNvSpPr txBox="1"/>
          <p:nvPr/>
        </p:nvSpPr>
        <p:spPr>
          <a:xfrm>
            <a:off x="6485418" y="6059520"/>
            <a:ext cx="1933495" cy="338554"/>
          </a:xfrm>
          <a:prstGeom prst="rect">
            <a:avLst/>
          </a:prstGeom>
          <a:noFill/>
        </p:spPr>
        <p:txBody>
          <a:bodyPr wrap="square" rtlCol="0">
            <a:spAutoFit/>
          </a:bodyPr>
          <a:lstStyle/>
          <a:p>
            <a:r>
              <a:rPr lang="en-US" altLang="ja-JP" sz="800" dirty="0">
                <a:solidFill>
                  <a:schemeClr val="tx1">
                    <a:lumMod val="65000"/>
                    <a:lumOff val="35000"/>
                  </a:schemeClr>
                </a:solidFill>
              </a:rPr>
              <a:t>※</a:t>
            </a:r>
            <a:r>
              <a:rPr lang="ja-JP" altLang="en-US" sz="800" dirty="0">
                <a:solidFill>
                  <a:schemeClr val="tx1">
                    <a:lumMod val="65000"/>
                    <a:lumOff val="35000"/>
                  </a:schemeClr>
                </a:solidFill>
              </a:rPr>
              <a:t>タイアップページにバナーを掲載する場合は手貼りでの掲載となります。</a:t>
            </a:r>
          </a:p>
        </p:txBody>
      </p:sp>
      <p:sp>
        <p:nvSpPr>
          <p:cNvPr id="57" name="テキスト ボックス 56"/>
          <p:cNvSpPr txBox="1"/>
          <p:nvPr/>
        </p:nvSpPr>
        <p:spPr>
          <a:xfrm>
            <a:off x="5360833" y="4752772"/>
            <a:ext cx="1056391" cy="307777"/>
          </a:xfrm>
          <a:prstGeom prst="rect">
            <a:avLst/>
          </a:prstGeom>
          <a:noFill/>
        </p:spPr>
        <p:txBody>
          <a:bodyPr wrap="square" rtlCol="0">
            <a:spAutoFit/>
          </a:bodyPr>
          <a:lstStyle/>
          <a:p>
            <a:pPr algn="l"/>
            <a:r>
              <a:rPr lang="ja-JP" altLang="en-US" sz="1400" dirty="0" smtClean="0">
                <a:solidFill>
                  <a:schemeClr val="accent6"/>
                </a:solidFill>
              </a:rPr>
              <a:t>制作</a:t>
            </a:r>
            <a:r>
              <a:rPr kumimoji="1" lang="ja-JP" altLang="en-US" sz="1400" dirty="0" smtClean="0">
                <a:solidFill>
                  <a:schemeClr val="accent6"/>
                </a:solidFill>
              </a:rPr>
              <a:t>映像</a:t>
            </a:r>
          </a:p>
        </p:txBody>
      </p:sp>
      <p:cxnSp>
        <p:nvCxnSpPr>
          <p:cNvPr id="58" name="直線コネクタ 57"/>
          <p:cNvCxnSpPr>
            <a:stCxn id="57" idx="2"/>
          </p:cNvCxnSpPr>
          <p:nvPr/>
        </p:nvCxnSpPr>
        <p:spPr>
          <a:xfrm flipH="1">
            <a:off x="5543174" y="5060549"/>
            <a:ext cx="345855" cy="35827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59" name="直線コネクタ 58"/>
          <p:cNvCxnSpPr/>
          <p:nvPr/>
        </p:nvCxnSpPr>
        <p:spPr>
          <a:xfrm>
            <a:off x="6212629" y="4972924"/>
            <a:ext cx="672902" cy="211351"/>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60" name="正方形/長方形 59"/>
          <p:cNvSpPr/>
          <p:nvPr/>
        </p:nvSpPr>
        <p:spPr>
          <a:xfrm>
            <a:off x="4459318" y="5393912"/>
            <a:ext cx="1948420" cy="38898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61" name="正方形/長方形 60"/>
          <p:cNvSpPr/>
          <p:nvPr/>
        </p:nvSpPr>
        <p:spPr>
          <a:xfrm>
            <a:off x="6824758" y="4972924"/>
            <a:ext cx="643597" cy="60804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Tree>
    <p:extLst>
      <p:ext uri="{BB962C8B-B14F-4D97-AF65-F5344CB8AC3E}">
        <p14:creationId xmlns:p14="http://schemas.microsoft.com/office/powerpoint/2010/main" val="37177977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映像制作企画　映像制作の基本フロー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6" name="タイトル 1">
            <a:extLst>
              <a:ext uri="{FF2B5EF4-FFF2-40B4-BE49-F238E27FC236}">
                <a16:creationId xmlns:a16="http://schemas.microsoft.com/office/drawing/2014/main" id="{7A6FE504-9653-2744-BFCE-E847C91ED5F3}"/>
              </a:ext>
            </a:extLst>
          </p:cNvPr>
          <p:cNvSpPr txBox="1">
            <a:spLocks/>
          </p:cNvSpPr>
          <p:nvPr/>
        </p:nvSpPr>
        <p:spPr>
          <a:xfrm>
            <a:off x="1128447" y="964772"/>
            <a:ext cx="9919157" cy="699289"/>
          </a:xfrm>
          <a:prstGeom prst="rect">
            <a:avLst/>
          </a:prstGeom>
        </p:spPr>
        <p:txBody>
          <a:bodyPr vert="horz" lIns="91440" tIns="45720" rIns="91440" bIns="45720" rtlCol="0" anchor="ctr">
            <a:noAutofit/>
          </a:bodyPr>
          <a:lstStyle>
            <a:lvl1pPr algn="l" defTabSz="914423" rtl="0" eaLnBrk="1" latinLnBrk="0" hangingPunct="1">
              <a:spcBef>
                <a:spcPct val="0"/>
              </a:spcBef>
              <a:buNone/>
              <a:defRPr kumimoji="1" sz="1800" b="1" kern="1200">
                <a:solidFill>
                  <a:schemeClr val="tx1">
                    <a:lumMod val="75000"/>
                    <a:lumOff val="25000"/>
                  </a:schemeClr>
                </a:solidFill>
                <a:latin typeface="+mj-ea"/>
                <a:ea typeface="+mj-ea"/>
                <a:cs typeface="+mj-cs"/>
              </a:defRPr>
            </a:lvl1pPr>
          </a:lstStyle>
          <a:p>
            <a:pPr algn="ctr"/>
            <a:r>
              <a:rPr lang="ja-JP" altLang="en-US" sz="2000" dirty="0">
                <a:solidFill>
                  <a:schemeClr val="tx1">
                    <a:lumMod val="65000"/>
                    <a:lumOff val="35000"/>
                  </a:schemeClr>
                </a:solidFill>
                <a:latin typeface="+mj-lt"/>
              </a:rPr>
              <a:t>③ご相談から⑥企画書提出まで約２週間、</a:t>
            </a:r>
            <a:r>
              <a:rPr lang="ja-JP" altLang="en-US" sz="2000" dirty="0" smtClean="0">
                <a:solidFill>
                  <a:schemeClr val="tx1">
                    <a:lumMod val="65000"/>
                    <a:lumOff val="35000"/>
                  </a:schemeClr>
                </a:solidFill>
                <a:latin typeface="+mj-lt"/>
              </a:rPr>
              <a:t>⑧制作</a:t>
            </a:r>
            <a:r>
              <a:rPr lang="ja-JP" altLang="en-US" sz="2000" dirty="0">
                <a:solidFill>
                  <a:schemeClr val="tx1">
                    <a:lumMod val="65000"/>
                    <a:lumOff val="35000"/>
                  </a:schemeClr>
                </a:solidFill>
                <a:latin typeface="+mj-lt"/>
              </a:rPr>
              <a:t>開始</a:t>
            </a:r>
            <a:r>
              <a:rPr lang="ja-JP" altLang="en-US" sz="2000" dirty="0" smtClean="0">
                <a:solidFill>
                  <a:schemeClr val="tx1">
                    <a:lumMod val="65000"/>
                    <a:lumOff val="35000"/>
                  </a:schemeClr>
                </a:solidFill>
                <a:latin typeface="+mj-lt"/>
              </a:rPr>
              <a:t>から</a:t>
            </a:r>
            <a:r>
              <a:rPr lang="ja-JP" altLang="en-US" sz="2000" dirty="0">
                <a:solidFill>
                  <a:schemeClr val="tx1">
                    <a:lumMod val="65000"/>
                    <a:lumOff val="35000"/>
                  </a:schemeClr>
                </a:solidFill>
                <a:latin typeface="+mj-lt"/>
              </a:rPr>
              <a:t>配信まで最短２カ月</a:t>
            </a:r>
            <a:endParaRPr lang="en-US" altLang="ja-JP" sz="2000" dirty="0">
              <a:solidFill>
                <a:schemeClr val="tx1">
                  <a:lumMod val="65000"/>
                  <a:lumOff val="35000"/>
                </a:schemeClr>
              </a:solidFill>
              <a:latin typeface="+mj-lt"/>
            </a:endParaRPr>
          </a:p>
          <a:p>
            <a:pPr algn="ctr"/>
            <a:r>
              <a:rPr lang="ja-JP" altLang="en-US" sz="1600" b="0" dirty="0" smtClean="0">
                <a:solidFill>
                  <a:schemeClr val="tx1">
                    <a:lumMod val="65000"/>
                    <a:lumOff val="35000"/>
                  </a:schemeClr>
                </a:solidFill>
                <a:latin typeface="+mj-lt"/>
              </a:rPr>
              <a:t>目安</a:t>
            </a:r>
            <a:r>
              <a:rPr lang="ja-JP" altLang="en-US" sz="1600" b="0" dirty="0">
                <a:solidFill>
                  <a:schemeClr val="tx1">
                    <a:lumMod val="65000"/>
                    <a:lumOff val="35000"/>
                  </a:schemeClr>
                </a:solidFill>
                <a:latin typeface="+mj-lt"/>
              </a:rPr>
              <a:t>であり、企画内容によって変動する場合もあります。</a:t>
            </a:r>
            <a:endParaRPr lang="en-US" altLang="ja-JP" sz="1600" b="0" dirty="0">
              <a:solidFill>
                <a:schemeClr val="tx1">
                  <a:lumMod val="65000"/>
                  <a:lumOff val="35000"/>
                </a:schemeClr>
              </a:solidFill>
              <a:latin typeface="+mj-lt"/>
            </a:endParaRPr>
          </a:p>
        </p:txBody>
      </p:sp>
      <p:sp>
        <p:nvSpPr>
          <p:cNvPr id="8" name="角丸四角形 7"/>
          <p:cNvSpPr/>
          <p:nvPr/>
        </p:nvSpPr>
        <p:spPr>
          <a:xfrm>
            <a:off x="3788585" y="1986661"/>
            <a:ext cx="1440160" cy="4004347"/>
          </a:xfrm>
          <a:prstGeom prst="roundRect">
            <a:avLst/>
          </a:prstGeom>
          <a:solidFill>
            <a:schemeClr val="bg1">
              <a:lumMod val="95000"/>
            </a:scheme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dirty="0">
                <a:solidFill>
                  <a:schemeClr val="tx1">
                    <a:lumMod val="65000"/>
                    <a:lumOff val="35000"/>
                  </a:schemeClr>
                </a:solidFill>
              </a:rPr>
              <a:t>Yahoo!</a:t>
            </a:r>
            <a:r>
              <a:rPr lang="ja-JP" altLang="en-US" dirty="0">
                <a:solidFill>
                  <a:schemeClr val="tx1">
                    <a:lumMod val="65000"/>
                    <a:lumOff val="35000"/>
                  </a:schemeClr>
                </a:solidFill>
              </a:rPr>
              <a:t> </a:t>
            </a:r>
            <a:r>
              <a:rPr lang="en-US" altLang="ja-JP" dirty="0">
                <a:solidFill>
                  <a:schemeClr val="tx1">
                    <a:lumMod val="65000"/>
                    <a:lumOff val="35000"/>
                  </a:schemeClr>
                </a:solidFill>
              </a:rPr>
              <a:t>JAPAN</a:t>
            </a:r>
          </a:p>
          <a:p>
            <a:pPr algn="ctr"/>
            <a:r>
              <a:rPr kumimoji="1" lang="ja-JP" altLang="en-US" dirty="0">
                <a:solidFill>
                  <a:schemeClr val="tx1">
                    <a:lumMod val="65000"/>
                    <a:lumOff val="35000"/>
                  </a:schemeClr>
                </a:solidFill>
              </a:rPr>
              <a:t>営業担当</a:t>
            </a:r>
            <a:endParaRPr kumimoji="1" lang="en-US" altLang="ja-JP" dirty="0">
              <a:solidFill>
                <a:schemeClr val="tx1">
                  <a:lumMod val="65000"/>
                  <a:lumOff val="35000"/>
                </a:schemeClr>
              </a:solidFill>
            </a:endParaRPr>
          </a:p>
        </p:txBody>
      </p:sp>
      <p:grpSp>
        <p:nvGrpSpPr>
          <p:cNvPr id="9" name="グループ化 8"/>
          <p:cNvGrpSpPr/>
          <p:nvPr/>
        </p:nvGrpSpPr>
        <p:grpSpPr>
          <a:xfrm>
            <a:off x="8445909" y="3827064"/>
            <a:ext cx="1569660" cy="481034"/>
            <a:chOff x="8265428" y="3066743"/>
            <a:chExt cx="1569660" cy="481034"/>
          </a:xfrm>
        </p:grpSpPr>
        <p:sp>
          <p:nvSpPr>
            <p:cNvPr id="38" name="右矢印 37"/>
            <p:cNvSpPr/>
            <p:nvPr/>
          </p:nvSpPr>
          <p:spPr>
            <a:xfrm rot="10800000">
              <a:off x="8569899" y="3379029"/>
              <a:ext cx="1027222" cy="168748"/>
            </a:xfrm>
            <a:prstGeom prst="rightArrow">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9" name="テキスト ボックス 38"/>
            <p:cNvSpPr txBox="1"/>
            <p:nvPr/>
          </p:nvSpPr>
          <p:spPr>
            <a:xfrm>
              <a:off x="8265428" y="3066743"/>
              <a:ext cx="1569660" cy="276999"/>
            </a:xfrm>
            <a:prstGeom prst="rect">
              <a:avLst/>
            </a:prstGeom>
            <a:noFill/>
          </p:spPr>
          <p:txBody>
            <a:bodyPr wrap="none" rtlCol="0">
              <a:spAutoFit/>
            </a:bodyPr>
            <a:lstStyle/>
            <a:p>
              <a:r>
                <a:rPr lang="ja-JP" altLang="en-US" sz="1200" dirty="0">
                  <a:solidFill>
                    <a:schemeClr val="tx1">
                      <a:lumMod val="65000"/>
                      <a:lumOff val="35000"/>
                    </a:schemeClr>
                  </a:solidFill>
                </a:rPr>
                <a:t>⑤</a:t>
              </a:r>
              <a:r>
                <a:rPr lang="ja-JP" altLang="en-US" sz="1200" dirty="0" smtClean="0">
                  <a:solidFill>
                    <a:schemeClr val="tx1">
                      <a:lumMod val="65000"/>
                      <a:lumOff val="35000"/>
                    </a:schemeClr>
                  </a:solidFill>
                </a:rPr>
                <a:t>見積・企画案提示</a:t>
              </a:r>
              <a:endParaRPr kumimoji="1" lang="ja-JP" altLang="en-US" sz="1200" dirty="0">
                <a:solidFill>
                  <a:schemeClr val="tx1">
                    <a:lumMod val="65000"/>
                    <a:lumOff val="35000"/>
                  </a:schemeClr>
                </a:solidFill>
              </a:endParaRPr>
            </a:p>
          </p:txBody>
        </p:sp>
      </p:grpSp>
      <p:grpSp>
        <p:nvGrpSpPr>
          <p:cNvPr id="10" name="グループ化 9"/>
          <p:cNvGrpSpPr/>
          <p:nvPr/>
        </p:nvGrpSpPr>
        <p:grpSpPr>
          <a:xfrm>
            <a:off x="5554255" y="3741424"/>
            <a:ext cx="1107996" cy="482506"/>
            <a:chOff x="5512892" y="4271853"/>
            <a:chExt cx="1107996" cy="482506"/>
          </a:xfrm>
        </p:grpSpPr>
        <p:sp>
          <p:nvSpPr>
            <p:cNvPr id="36" name="テキスト ボックス 35"/>
            <p:cNvSpPr txBox="1"/>
            <p:nvPr/>
          </p:nvSpPr>
          <p:spPr>
            <a:xfrm>
              <a:off x="5512892" y="4271853"/>
              <a:ext cx="1107996" cy="276999"/>
            </a:xfrm>
            <a:prstGeom prst="rect">
              <a:avLst/>
            </a:prstGeom>
            <a:noFill/>
          </p:spPr>
          <p:txBody>
            <a:bodyPr wrap="none" rtlCol="0">
              <a:spAutoFit/>
            </a:bodyPr>
            <a:lstStyle/>
            <a:p>
              <a:r>
                <a:rPr lang="ja-JP" altLang="en-US" sz="1200" i="1" dirty="0">
                  <a:solidFill>
                    <a:schemeClr val="tx1">
                      <a:lumMod val="65000"/>
                      <a:lumOff val="35000"/>
                    </a:schemeClr>
                  </a:solidFill>
                </a:rPr>
                <a:t>⑥企画書提出</a:t>
              </a:r>
              <a:endParaRPr lang="en-US" altLang="ja-JP" sz="1200" i="1" dirty="0">
                <a:solidFill>
                  <a:schemeClr val="tx1">
                    <a:lumMod val="65000"/>
                    <a:lumOff val="35000"/>
                  </a:schemeClr>
                </a:solidFill>
              </a:endParaRPr>
            </a:p>
          </p:txBody>
        </p:sp>
        <p:sp>
          <p:nvSpPr>
            <p:cNvPr id="37" name="右矢印 36"/>
            <p:cNvSpPr/>
            <p:nvPr/>
          </p:nvSpPr>
          <p:spPr>
            <a:xfrm rot="10800000">
              <a:off x="5587153" y="4585612"/>
              <a:ext cx="959473" cy="168747"/>
            </a:xfrm>
            <a:prstGeom prst="rightArrow">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11" name="グループ化 10"/>
          <p:cNvGrpSpPr/>
          <p:nvPr/>
        </p:nvGrpSpPr>
        <p:grpSpPr>
          <a:xfrm>
            <a:off x="5430808" y="5110501"/>
            <a:ext cx="1415772" cy="440056"/>
            <a:chOff x="5264008" y="5295658"/>
            <a:chExt cx="1415772" cy="440056"/>
          </a:xfrm>
        </p:grpSpPr>
        <p:sp>
          <p:nvSpPr>
            <p:cNvPr id="34" name="右矢印 33"/>
            <p:cNvSpPr/>
            <p:nvPr/>
          </p:nvSpPr>
          <p:spPr>
            <a:xfrm>
              <a:off x="5519863" y="5543739"/>
              <a:ext cx="954108" cy="191975"/>
            </a:xfrm>
            <a:prstGeom prst="rightArrow">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5" name="テキスト ボックス 34"/>
            <p:cNvSpPr txBox="1"/>
            <p:nvPr/>
          </p:nvSpPr>
          <p:spPr>
            <a:xfrm>
              <a:off x="5264008" y="5295658"/>
              <a:ext cx="1415772" cy="276999"/>
            </a:xfrm>
            <a:prstGeom prst="rect">
              <a:avLst/>
            </a:prstGeom>
            <a:noFill/>
          </p:spPr>
          <p:txBody>
            <a:bodyPr wrap="none" rtlCol="0">
              <a:spAutoFit/>
            </a:bodyPr>
            <a:lstStyle/>
            <a:p>
              <a:r>
                <a:rPr lang="ja-JP" altLang="en-US" sz="1200" dirty="0">
                  <a:solidFill>
                    <a:schemeClr val="tx1">
                      <a:lumMod val="65000"/>
                      <a:lumOff val="35000"/>
                    </a:schemeClr>
                  </a:solidFill>
                </a:rPr>
                <a:t>⑧</a:t>
              </a:r>
              <a:r>
                <a:rPr kumimoji="1" lang="ja-JP" altLang="en-US" sz="1200" dirty="0" smtClean="0">
                  <a:solidFill>
                    <a:schemeClr val="tx1">
                      <a:lumMod val="65000"/>
                      <a:lumOff val="35000"/>
                    </a:schemeClr>
                  </a:solidFill>
                </a:rPr>
                <a:t>合意・制作開始</a:t>
              </a:r>
              <a:endParaRPr kumimoji="1" lang="ja-JP" altLang="en-US" sz="1200" dirty="0">
                <a:solidFill>
                  <a:schemeClr val="tx1">
                    <a:lumMod val="65000"/>
                    <a:lumOff val="35000"/>
                  </a:schemeClr>
                </a:solidFill>
              </a:endParaRPr>
            </a:p>
          </p:txBody>
        </p:sp>
      </p:grpSp>
      <p:grpSp>
        <p:nvGrpSpPr>
          <p:cNvPr id="12" name="グループ化 11"/>
          <p:cNvGrpSpPr/>
          <p:nvPr/>
        </p:nvGrpSpPr>
        <p:grpSpPr>
          <a:xfrm>
            <a:off x="8717128" y="2973650"/>
            <a:ext cx="1027222" cy="526147"/>
            <a:chOff x="8485899" y="1953085"/>
            <a:chExt cx="1102276" cy="526147"/>
          </a:xfrm>
        </p:grpSpPr>
        <p:sp>
          <p:nvSpPr>
            <p:cNvPr id="32" name="左右矢印 31"/>
            <p:cNvSpPr/>
            <p:nvPr/>
          </p:nvSpPr>
          <p:spPr>
            <a:xfrm>
              <a:off x="8485899" y="2335216"/>
              <a:ext cx="1102276" cy="144016"/>
            </a:xfrm>
            <a:prstGeom prst="leftRightArrow">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3" name="テキスト ボックス 32"/>
            <p:cNvSpPr txBox="1"/>
            <p:nvPr/>
          </p:nvSpPr>
          <p:spPr>
            <a:xfrm>
              <a:off x="8496888" y="1953085"/>
              <a:ext cx="1023819" cy="461665"/>
            </a:xfrm>
            <a:prstGeom prst="rect">
              <a:avLst/>
            </a:prstGeom>
            <a:noFill/>
          </p:spPr>
          <p:txBody>
            <a:bodyPr wrap="none" rtlCol="0">
              <a:spAutoFit/>
            </a:bodyPr>
            <a:lstStyle/>
            <a:p>
              <a:r>
                <a:rPr lang="ja-JP" altLang="en-US" sz="1200" dirty="0">
                  <a:solidFill>
                    <a:schemeClr val="tx1">
                      <a:lumMod val="65000"/>
                      <a:lumOff val="35000"/>
                    </a:schemeClr>
                  </a:solidFill>
                </a:rPr>
                <a:t>④</a:t>
              </a:r>
              <a:r>
                <a:rPr kumimoji="1" lang="ja-JP" altLang="en-US" sz="1200" dirty="0">
                  <a:solidFill>
                    <a:schemeClr val="tx1">
                      <a:lumMod val="65000"/>
                      <a:lumOff val="35000"/>
                    </a:schemeClr>
                  </a:solidFill>
                </a:rPr>
                <a:t>企画立案</a:t>
              </a:r>
              <a:endParaRPr kumimoji="1" lang="en-US" altLang="ja-JP" sz="1200" dirty="0">
                <a:solidFill>
                  <a:schemeClr val="tx1">
                    <a:lumMod val="65000"/>
                    <a:lumOff val="35000"/>
                  </a:schemeClr>
                </a:solidFill>
              </a:endParaRPr>
            </a:p>
            <a:p>
              <a:endParaRPr kumimoji="1" lang="ja-JP" altLang="en-US" sz="1200" dirty="0">
                <a:solidFill>
                  <a:schemeClr val="tx1">
                    <a:lumMod val="65000"/>
                    <a:lumOff val="35000"/>
                  </a:schemeClr>
                </a:solidFill>
              </a:endParaRPr>
            </a:p>
          </p:txBody>
        </p:sp>
      </p:grpSp>
      <p:grpSp>
        <p:nvGrpSpPr>
          <p:cNvPr id="13" name="グループ化 12"/>
          <p:cNvGrpSpPr/>
          <p:nvPr/>
        </p:nvGrpSpPr>
        <p:grpSpPr>
          <a:xfrm>
            <a:off x="8777577" y="5053530"/>
            <a:ext cx="965434" cy="425552"/>
            <a:chOff x="8703067" y="4162105"/>
            <a:chExt cx="965434" cy="425552"/>
          </a:xfrm>
        </p:grpSpPr>
        <p:sp>
          <p:nvSpPr>
            <p:cNvPr id="30" name="右矢印 29"/>
            <p:cNvSpPr/>
            <p:nvPr/>
          </p:nvSpPr>
          <p:spPr>
            <a:xfrm>
              <a:off x="8714393" y="4395682"/>
              <a:ext cx="954108" cy="191975"/>
            </a:xfrm>
            <a:prstGeom prst="rightArrow">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テキスト ボックス 30"/>
            <p:cNvSpPr txBox="1"/>
            <p:nvPr/>
          </p:nvSpPr>
          <p:spPr>
            <a:xfrm>
              <a:off x="8703067" y="4162105"/>
              <a:ext cx="954107" cy="276999"/>
            </a:xfrm>
            <a:prstGeom prst="rect">
              <a:avLst/>
            </a:prstGeom>
            <a:noFill/>
          </p:spPr>
          <p:txBody>
            <a:bodyPr wrap="none" rtlCol="0">
              <a:spAutoFit/>
            </a:bodyPr>
            <a:lstStyle/>
            <a:p>
              <a:r>
                <a:rPr lang="ja-JP" altLang="en-US" sz="1200" dirty="0">
                  <a:solidFill>
                    <a:schemeClr val="tx1">
                      <a:lumMod val="65000"/>
                      <a:lumOff val="35000"/>
                    </a:schemeClr>
                  </a:solidFill>
                </a:rPr>
                <a:t>⑨正式</a:t>
              </a:r>
              <a:r>
                <a:rPr kumimoji="1" lang="ja-JP" altLang="en-US" sz="1200" dirty="0">
                  <a:solidFill>
                    <a:schemeClr val="tx1">
                      <a:lumMod val="65000"/>
                      <a:lumOff val="35000"/>
                    </a:schemeClr>
                  </a:solidFill>
                </a:rPr>
                <a:t>発注</a:t>
              </a:r>
            </a:p>
          </p:txBody>
        </p:sp>
      </p:grpSp>
      <p:grpSp>
        <p:nvGrpSpPr>
          <p:cNvPr id="14" name="グループ化 13"/>
          <p:cNvGrpSpPr/>
          <p:nvPr/>
        </p:nvGrpSpPr>
        <p:grpSpPr>
          <a:xfrm>
            <a:off x="7003519" y="1944518"/>
            <a:ext cx="1569660" cy="4042093"/>
            <a:chOff x="3762742" y="1245419"/>
            <a:chExt cx="1569660" cy="4042093"/>
          </a:xfrm>
        </p:grpSpPr>
        <p:sp>
          <p:nvSpPr>
            <p:cNvPr id="28" name="角丸四角形 27"/>
            <p:cNvSpPr/>
            <p:nvPr/>
          </p:nvSpPr>
          <p:spPr>
            <a:xfrm>
              <a:off x="3797420" y="1245419"/>
              <a:ext cx="1440160" cy="4042093"/>
            </a:xfrm>
            <a:prstGeom prst="roundRect">
              <a:avLst/>
            </a:prstGeom>
            <a:solidFill>
              <a:schemeClr val="bg1">
                <a:lumMod val="95000"/>
              </a:schemeClr>
            </a:solidFill>
            <a:ln w="12700">
              <a:solidFill>
                <a:srgbClr val="E5006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dirty="0">
                  <a:solidFill>
                    <a:schemeClr val="tx1">
                      <a:lumMod val="65000"/>
                      <a:lumOff val="35000"/>
                    </a:schemeClr>
                  </a:solidFill>
                </a:rPr>
                <a:t>GYAO!</a:t>
              </a:r>
            </a:p>
            <a:p>
              <a:pPr algn="ctr"/>
              <a:r>
                <a:rPr lang="ja-JP" altLang="en-US" dirty="0">
                  <a:solidFill>
                    <a:schemeClr val="tx1">
                      <a:lumMod val="65000"/>
                      <a:lumOff val="35000"/>
                    </a:schemeClr>
                  </a:solidFill>
                </a:rPr>
                <a:t>制作担当</a:t>
              </a:r>
              <a:endParaRPr lang="en-US" altLang="ja-JP" dirty="0">
                <a:solidFill>
                  <a:schemeClr val="tx1">
                    <a:lumMod val="65000"/>
                    <a:lumOff val="35000"/>
                  </a:schemeClr>
                </a:solidFill>
              </a:endParaRPr>
            </a:p>
            <a:p>
              <a:pPr algn="ctr"/>
              <a:endParaRPr lang="en-US" altLang="ja-JP" dirty="0">
                <a:solidFill>
                  <a:schemeClr val="tx1">
                    <a:lumMod val="65000"/>
                    <a:lumOff val="35000"/>
                  </a:schemeClr>
                </a:solidFill>
              </a:endParaRPr>
            </a:p>
          </p:txBody>
        </p:sp>
        <p:sp>
          <p:nvSpPr>
            <p:cNvPr id="29" name="テキスト ボックス 28"/>
            <p:cNvSpPr txBox="1"/>
            <p:nvPr/>
          </p:nvSpPr>
          <p:spPr>
            <a:xfrm>
              <a:off x="3762742" y="3378747"/>
              <a:ext cx="1569660" cy="830997"/>
            </a:xfrm>
            <a:prstGeom prst="rect">
              <a:avLst/>
            </a:prstGeom>
            <a:noFill/>
          </p:spPr>
          <p:txBody>
            <a:bodyPr wrap="none" rtlCol="0">
              <a:spAutoFit/>
            </a:bodyPr>
            <a:lstStyle/>
            <a:p>
              <a:pPr algn="ctr"/>
              <a:r>
                <a:rPr lang="en-US" altLang="ja-JP" sz="1200" dirty="0">
                  <a:solidFill>
                    <a:schemeClr val="tx1">
                      <a:lumMod val="65000"/>
                      <a:lumOff val="35000"/>
                    </a:schemeClr>
                  </a:solidFill>
                </a:rPr>
                <a:t>[</a:t>
              </a:r>
              <a:r>
                <a:rPr lang="ja-JP" altLang="en-US" sz="1200" dirty="0">
                  <a:solidFill>
                    <a:schemeClr val="tx1">
                      <a:lumMod val="65000"/>
                      <a:lumOff val="35000"/>
                    </a:schemeClr>
                  </a:solidFill>
                </a:rPr>
                <a:t>役割</a:t>
              </a:r>
              <a:r>
                <a:rPr lang="en-US" altLang="ja-JP" sz="1200" dirty="0">
                  <a:solidFill>
                    <a:schemeClr val="tx1">
                      <a:lumMod val="65000"/>
                      <a:lumOff val="35000"/>
                    </a:schemeClr>
                  </a:solidFill>
                </a:rPr>
                <a:t>]</a:t>
              </a:r>
            </a:p>
            <a:p>
              <a:pPr algn="ctr"/>
              <a:r>
                <a:rPr lang="ja-JP" altLang="en-US" sz="1200" dirty="0">
                  <a:solidFill>
                    <a:schemeClr val="tx1">
                      <a:lumMod val="65000"/>
                      <a:lumOff val="35000"/>
                    </a:schemeClr>
                  </a:solidFill>
                </a:rPr>
                <a:t>企画立案</a:t>
              </a:r>
              <a:endParaRPr lang="en-US" altLang="ja-JP" sz="1200" dirty="0">
                <a:solidFill>
                  <a:schemeClr val="tx1">
                    <a:lumMod val="65000"/>
                    <a:lumOff val="35000"/>
                  </a:schemeClr>
                </a:solidFill>
              </a:endParaRPr>
            </a:p>
            <a:p>
              <a:pPr algn="ctr"/>
              <a:r>
                <a:rPr kumimoji="1" lang="ja-JP" altLang="en-US" sz="1200" dirty="0">
                  <a:solidFill>
                    <a:schemeClr val="tx1">
                      <a:lumMod val="65000"/>
                      <a:lumOff val="35000"/>
                    </a:schemeClr>
                  </a:solidFill>
                </a:rPr>
                <a:t>全体ディレクション</a:t>
              </a:r>
              <a:endParaRPr kumimoji="1" lang="en-US" altLang="ja-JP" sz="1200" dirty="0">
                <a:solidFill>
                  <a:schemeClr val="tx1">
                    <a:lumMod val="65000"/>
                    <a:lumOff val="35000"/>
                  </a:schemeClr>
                </a:solidFill>
              </a:endParaRPr>
            </a:p>
            <a:p>
              <a:pPr algn="ctr"/>
              <a:r>
                <a:rPr lang="ja-JP" altLang="en-US" sz="1200" dirty="0">
                  <a:solidFill>
                    <a:schemeClr val="tx1">
                      <a:lumMod val="65000"/>
                      <a:lumOff val="35000"/>
                    </a:schemeClr>
                  </a:solidFill>
                </a:rPr>
                <a:t>制作物の配信</a:t>
              </a:r>
              <a:endParaRPr kumimoji="1" lang="ja-JP" altLang="en-US" sz="1200" dirty="0">
                <a:solidFill>
                  <a:schemeClr val="tx1">
                    <a:lumMod val="65000"/>
                    <a:lumOff val="35000"/>
                  </a:schemeClr>
                </a:solidFill>
              </a:endParaRPr>
            </a:p>
          </p:txBody>
        </p:sp>
      </p:grpSp>
      <p:sp>
        <p:nvSpPr>
          <p:cNvPr id="15" name="角丸四角形 14"/>
          <p:cNvSpPr/>
          <p:nvPr/>
        </p:nvSpPr>
        <p:spPr>
          <a:xfrm>
            <a:off x="911424" y="1963392"/>
            <a:ext cx="1440160" cy="4004347"/>
          </a:xfrm>
          <a:prstGeom prst="roundRect">
            <a:avLst/>
          </a:prstGeom>
          <a:solidFill>
            <a:schemeClr val="bg1">
              <a:lumMod val="95000"/>
            </a:schemeClr>
          </a:solidFill>
          <a:ln w="95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dirty="0">
                <a:solidFill>
                  <a:schemeClr val="tx1">
                    <a:lumMod val="65000"/>
                    <a:lumOff val="35000"/>
                  </a:schemeClr>
                </a:solidFill>
              </a:rPr>
              <a:t>広告主</a:t>
            </a:r>
            <a:r>
              <a:rPr kumimoji="1" lang="ja-JP" altLang="en-US" dirty="0">
                <a:solidFill>
                  <a:schemeClr val="tx1">
                    <a:lumMod val="65000"/>
                    <a:lumOff val="35000"/>
                  </a:schemeClr>
                </a:solidFill>
              </a:rPr>
              <a:t>様</a:t>
            </a:r>
            <a:endParaRPr kumimoji="1" lang="en-US" altLang="ja-JP" dirty="0">
              <a:solidFill>
                <a:schemeClr val="tx1">
                  <a:lumMod val="65000"/>
                  <a:lumOff val="35000"/>
                </a:schemeClr>
              </a:solidFill>
            </a:endParaRPr>
          </a:p>
          <a:p>
            <a:pPr algn="ctr"/>
            <a:r>
              <a:rPr lang="ja-JP" altLang="en-US" dirty="0">
                <a:solidFill>
                  <a:schemeClr val="tx1">
                    <a:lumMod val="65000"/>
                    <a:lumOff val="35000"/>
                  </a:schemeClr>
                </a:solidFill>
              </a:rPr>
              <a:t>代理店様</a:t>
            </a:r>
            <a:endParaRPr kumimoji="1" lang="ja-JP" altLang="en-US" dirty="0">
              <a:solidFill>
                <a:schemeClr val="tx1">
                  <a:lumMod val="65000"/>
                  <a:lumOff val="35000"/>
                </a:schemeClr>
              </a:solidFill>
            </a:endParaRPr>
          </a:p>
        </p:txBody>
      </p:sp>
      <p:grpSp>
        <p:nvGrpSpPr>
          <p:cNvPr id="16" name="グループ化 15"/>
          <p:cNvGrpSpPr/>
          <p:nvPr/>
        </p:nvGrpSpPr>
        <p:grpSpPr>
          <a:xfrm>
            <a:off x="9970456" y="1931162"/>
            <a:ext cx="1440160" cy="4036577"/>
            <a:chOff x="6772432" y="1283165"/>
            <a:chExt cx="1440160" cy="4004348"/>
          </a:xfrm>
        </p:grpSpPr>
        <p:sp>
          <p:nvSpPr>
            <p:cNvPr id="26" name="角丸四角形 25"/>
            <p:cNvSpPr/>
            <p:nvPr/>
          </p:nvSpPr>
          <p:spPr>
            <a:xfrm>
              <a:off x="6772432" y="1283165"/>
              <a:ext cx="1440160" cy="4004348"/>
            </a:xfrm>
            <a:prstGeom prst="roundRect">
              <a:avLst/>
            </a:prstGeom>
            <a:solidFill>
              <a:schemeClr val="bg1">
                <a:lumMod val="95000"/>
              </a:schemeClr>
            </a:solidFill>
            <a:ln w="952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dirty="0">
                  <a:solidFill>
                    <a:schemeClr val="tx1">
                      <a:lumMod val="65000"/>
                      <a:lumOff val="35000"/>
                    </a:schemeClr>
                  </a:solidFill>
                </a:rPr>
                <a:t>制作協力会社</a:t>
              </a:r>
              <a:endParaRPr kumimoji="1" lang="en-US" altLang="ja-JP" dirty="0">
                <a:solidFill>
                  <a:schemeClr val="tx1">
                    <a:lumMod val="65000"/>
                    <a:lumOff val="35000"/>
                  </a:schemeClr>
                </a:solidFill>
              </a:endParaRPr>
            </a:p>
            <a:p>
              <a:pPr algn="ctr"/>
              <a:endParaRPr kumimoji="1" lang="en-US" altLang="ja-JP" dirty="0">
                <a:solidFill>
                  <a:schemeClr val="tx1">
                    <a:lumMod val="65000"/>
                    <a:lumOff val="35000"/>
                  </a:schemeClr>
                </a:solidFill>
              </a:endParaRPr>
            </a:p>
            <a:p>
              <a:pPr algn="ctr"/>
              <a:endParaRPr kumimoji="1" lang="ja-JP" altLang="en-US" dirty="0">
                <a:solidFill>
                  <a:schemeClr val="tx1">
                    <a:lumMod val="65000"/>
                    <a:lumOff val="35000"/>
                  </a:schemeClr>
                </a:solidFill>
              </a:endParaRPr>
            </a:p>
          </p:txBody>
        </p:sp>
        <p:sp>
          <p:nvSpPr>
            <p:cNvPr id="27" name="テキスト ボックス 26"/>
            <p:cNvSpPr txBox="1"/>
            <p:nvPr/>
          </p:nvSpPr>
          <p:spPr>
            <a:xfrm>
              <a:off x="6955559" y="3421431"/>
              <a:ext cx="1107996" cy="824362"/>
            </a:xfrm>
            <a:prstGeom prst="rect">
              <a:avLst/>
            </a:prstGeom>
            <a:noFill/>
          </p:spPr>
          <p:txBody>
            <a:bodyPr wrap="none" rtlCol="0">
              <a:spAutoFit/>
            </a:bodyPr>
            <a:lstStyle/>
            <a:p>
              <a:pPr algn="ctr"/>
              <a:r>
                <a:rPr lang="en-US" altLang="ja-JP" sz="1200" dirty="0">
                  <a:solidFill>
                    <a:schemeClr val="tx1">
                      <a:lumMod val="65000"/>
                      <a:lumOff val="35000"/>
                    </a:schemeClr>
                  </a:solidFill>
                </a:rPr>
                <a:t>[</a:t>
              </a:r>
              <a:r>
                <a:rPr lang="ja-JP" altLang="en-US" sz="1200" dirty="0">
                  <a:solidFill>
                    <a:schemeClr val="tx1">
                      <a:lumMod val="65000"/>
                      <a:lumOff val="35000"/>
                    </a:schemeClr>
                  </a:solidFill>
                </a:rPr>
                <a:t>役割</a:t>
              </a:r>
              <a:r>
                <a:rPr lang="en-US" altLang="ja-JP" sz="1200" dirty="0">
                  <a:solidFill>
                    <a:schemeClr val="tx1">
                      <a:lumMod val="65000"/>
                      <a:lumOff val="35000"/>
                    </a:schemeClr>
                  </a:solidFill>
                </a:rPr>
                <a:t>]</a:t>
              </a:r>
            </a:p>
            <a:p>
              <a:pPr algn="ctr"/>
              <a:r>
                <a:rPr lang="ja-JP" altLang="en-US" sz="1200" dirty="0">
                  <a:solidFill>
                    <a:schemeClr val="tx1">
                      <a:lumMod val="65000"/>
                      <a:lumOff val="35000"/>
                    </a:schemeClr>
                  </a:solidFill>
                </a:rPr>
                <a:t>番組制作</a:t>
              </a:r>
              <a:endParaRPr lang="en-US" altLang="ja-JP" sz="1200" dirty="0">
                <a:solidFill>
                  <a:schemeClr val="tx1">
                    <a:lumMod val="65000"/>
                    <a:lumOff val="35000"/>
                  </a:schemeClr>
                </a:solidFill>
              </a:endParaRPr>
            </a:p>
            <a:p>
              <a:pPr algn="ctr"/>
              <a:r>
                <a:rPr lang="ja-JP" altLang="en-US" sz="1200" dirty="0">
                  <a:solidFill>
                    <a:schemeClr val="tx1">
                      <a:lumMod val="65000"/>
                      <a:lumOff val="35000"/>
                    </a:schemeClr>
                  </a:solidFill>
                </a:rPr>
                <a:t>出演者事務所</a:t>
              </a:r>
              <a:endParaRPr lang="en-US" altLang="ja-JP" sz="1200" dirty="0">
                <a:solidFill>
                  <a:schemeClr val="tx1">
                    <a:lumMod val="65000"/>
                    <a:lumOff val="35000"/>
                  </a:schemeClr>
                </a:solidFill>
              </a:endParaRPr>
            </a:p>
            <a:p>
              <a:pPr algn="ctr"/>
              <a:r>
                <a:rPr lang="ja-JP" altLang="en-US" sz="1200" dirty="0">
                  <a:solidFill>
                    <a:schemeClr val="tx1">
                      <a:lumMod val="65000"/>
                      <a:lumOff val="35000"/>
                    </a:schemeClr>
                  </a:solidFill>
                </a:rPr>
                <a:t>との連携</a:t>
              </a:r>
              <a:endParaRPr lang="en-US" altLang="ja-JP" sz="1200" dirty="0">
                <a:solidFill>
                  <a:schemeClr val="tx1">
                    <a:lumMod val="65000"/>
                    <a:lumOff val="35000"/>
                  </a:schemeClr>
                </a:solidFill>
              </a:endParaRPr>
            </a:p>
          </p:txBody>
        </p:sp>
      </p:grpSp>
      <p:grpSp>
        <p:nvGrpSpPr>
          <p:cNvPr id="17" name="グループ化 16"/>
          <p:cNvGrpSpPr/>
          <p:nvPr/>
        </p:nvGrpSpPr>
        <p:grpSpPr>
          <a:xfrm>
            <a:off x="2398619" y="2513366"/>
            <a:ext cx="1415772" cy="1184244"/>
            <a:chOff x="167329" y="1791623"/>
            <a:chExt cx="1415772" cy="1184244"/>
          </a:xfrm>
        </p:grpSpPr>
        <p:sp>
          <p:nvSpPr>
            <p:cNvPr id="24" name="テキスト ボックス 23"/>
            <p:cNvSpPr txBox="1"/>
            <p:nvPr/>
          </p:nvSpPr>
          <p:spPr>
            <a:xfrm>
              <a:off x="167329" y="1791623"/>
              <a:ext cx="1415772" cy="1015663"/>
            </a:xfrm>
            <a:prstGeom prst="rect">
              <a:avLst/>
            </a:prstGeom>
            <a:noFill/>
          </p:spPr>
          <p:txBody>
            <a:bodyPr wrap="none" rtlCol="0">
              <a:spAutoFit/>
            </a:bodyPr>
            <a:lstStyle/>
            <a:p>
              <a:pPr algn="ctr"/>
              <a:r>
                <a:rPr kumimoji="1" lang="ja-JP" altLang="en-US" sz="1200" dirty="0">
                  <a:solidFill>
                    <a:schemeClr val="tx1">
                      <a:lumMod val="65000"/>
                      <a:lumOff val="35000"/>
                    </a:schemeClr>
                  </a:solidFill>
                </a:rPr>
                <a:t>①案件相談</a:t>
              </a:r>
              <a:endParaRPr kumimoji="1" lang="en-US" altLang="ja-JP" sz="1200" dirty="0">
                <a:solidFill>
                  <a:schemeClr val="tx1">
                    <a:lumMod val="65000"/>
                    <a:lumOff val="35000"/>
                  </a:schemeClr>
                </a:solidFill>
              </a:endParaRPr>
            </a:p>
            <a:p>
              <a:pPr algn="ctr"/>
              <a:r>
                <a:rPr lang="en-US" altLang="ja-JP" sz="1200" dirty="0">
                  <a:solidFill>
                    <a:schemeClr val="tx1">
                      <a:lumMod val="65000"/>
                      <a:lumOff val="35000"/>
                    </a:schemeClr>
                  </a:solidFill>
                </a:rPr>
                <a:t>or</a:t>
              </a:r>
              <a:r>
                <a:rPr lang="ja-JP" altLang="en-US" sz="1200" dirty="0">
                  <a:solidFill>
                    <a:schemeClr val="tx1">
                      <a:lumMod val="65000"/>
                      <a:lumOff val="35000"/>
                    </a:schemeClr>
                  </a:solidFill>
                </a:rPr>
                <a:t>ご提案</a:t>
              </a:r>
              <a:endParaRPr kumimoji="1" lang="en-US" altLang="ja-JP" sz="1200" dirty="0">
                <a:solidFill>
                  <a:schemeClr val="tx1">
                    <a:lumMod val="65000"/>
                    <a:lumOff val="35000"/>
                  </a:schemeClr>
                </a:solidFill>
              </a:endParaRPr>
            </a:p>
            <a:p>
              <a:pPr algn="ctr"/>
              <a:endParaRPr kumimoji="1" lang="en-US" altLang="ja-JP" sz="1200" dirty="0">
                <a:solidFill>
                  <a:schemeClr val="tx1">
                    <a:lumMod val="65000"/>
                    <a:lumOff val="35000"/>
                  </a:schemeClr>
                </a:solidFill>
              </a:endParaRPr>
            </a:p>
            <a:p>
              <a:pPr algn="ctr"/>
              <a:r>
                <a:rPr lang="ja-JP" altLang="en-US" sz="1200" dirty="0">
                  <a:solidFill>
                    <a:schemeClr val="tx1">
                      <a:lumMod val="65000"/>
                      <a:lumOff val="35000"/>
                    </a:schemeClr>
                  </a:solidFill>
                </a:rPr>
                <a:t>②事前ヒアリング</a:t>
              </a:r>
              <a:endParaRPr lang="en-US" altLang="ja-JP" sz="1200" dirty="0">
                <a:solidFill>
                  <a:schemeClr val="tx1">
                    <a:lumMod val="65000"/>
                    <a:lumOff val="35000"/>
                  </a:schemeClr>
                </a:solidFill>
              </a:endParaRPr>
            </a:p>
            <a:p>
              <a:pPr algn="ctr"/>
              <a:r>
                <a:rPr lang="ja-JP" altLang="en-US" sz="1200" dirty="0">
                  <a:solidFill>
                    <a:schemeClr val="tx1">
                      <a:lumMod val="65000"/>
                      <a:lumOff val="35000"/>
                    </a:schemeClr>
                  </a:solidFill>
                </a:rPr>
                <a:t>シート記入</a:t>
              </a:r>
              <a:endParaRPr lang="en-US" altLang="ja-JP" sz="1200" dirty="0">
                <a:solidFill>
                  <a:schemeClr val="tx1">
                    <a:lumMod val="65000"/>
                    <a:lumOff val="35000"/>
                  </a:schemeClr>
                </a:solidFill>
              </a:endParaRPr>
            </a:p>
          </p:txBody>
        </p:sp>
        <p:sp>
          <p:nvSpPr>
            <p:cNvPr id="25" name="左右矢印 24"/>
            <p:cNvSpPr/>
            <p:nvPr/>
          </p:nvSpPr>
          <p:spPr>
            <a:xfrm>
              <a:off x="384262" y="2804469"/>
              <a:ext cx="981907" cy="171398"/>
            </a:xfrm>
            <a:prstGeom prst="leftRightArrow">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18" name="グループ化 17"/>
          <p:cNvGrpSpPr/>
          <p:nvPr/>
        </p:nvGrpSpPr>
        <p:grpSpPr>
          <a:xfrm>
            <a:off x="5087888" y="2418014"/>
            <a:ext cx="2220741" cy="797980"/>
            <a:chOff x="5017942" y="2133728"/>
            <a:chExt cx="2220741" cy="797980"/>
          </a:xfrm>
        </p:grpSpPr>
        <p:sp>
          <p:nvSpPr>
            <p:cNvPr id="21" name="テキスト ボックス 20"/>
            <p:cNvSpPr txBox="1"/>
            <p:nvPr/>
          </p:nvSpPr>
          <p:spPr>
            <a:xfrm>
              <a:off x="5613700" y="2133728"/>
              <a:ext cx="800219" cy="276999"/>
            </a:xfrm>
            <a:prstGeom prst="rect">
              <a:avLst/>
            </a:prstGeom>
            <a:noFill/>
          </p:spPr>
          <p:txBody>
            <a:bodyPr wrap="none" rtlCol="0">
              <a:spAutoFit/>
            </a:bodyPr>
            <a:lstStyle/>
            <a:p>
              <a:r>
                <a:rPr lang="ja-JP" altLang="en-US" sz="1200" dirty="0"/>
                <a:t>③</a:t>
              </a:r>
              <a:r>
                <a:rPr kumimoji="1" lang="ja-JP" altLang="en-US" sz="1200" dirty="0"/>
                <a:t>ご相談</a:t>
              </a:r>
              <a:endParaRPr kumimoji="1" lang="en-US" altLang="ja-JP" sz="1200" dirty="0"/>
            </a:p>
          </p:txBody>
        </p:sp>
        <p:sp>
          <p:nvSpPr>
            <p:cNvPr id="22" name="正方形/長方形 21"/>
            <p:cNvSpPr/>
            <p:nvPr/>
          </p:nvSpPr>
          <p:spPr>
            <a:xfrm>
              <a:off x="5017942" y="2354627"/>
              <a:ext cx="2220741" cy="577081"/>
            </a:xfrm>
            <a:prstGeom prst="rect">
              <a:avLst/>
            </a:prstGeom>
          </p:spPr>
          <p:txBody>
            <a:bodyPr wrap="square">
              <a:spAutoFit/>
            </a:bodyPr>
            <a:lstStyle/>
            <a:p>
              <a:pPr algn="ctr"/>
              <a:r>
                <a:rPr lang="ja-JP" altLang="en-US" sz="1050" dirty="0" smtClean="0">
                  <a:solidFill>
                    <a:srgbClr val="C00000"/>
                  </a:solidFill>
                </a:rPr>
                <a:t>ご相談の際は、</a:t>
              </a:r>
              <a:endParaRPr lang="en-US" altLang="ja-JP" sz="1050" dirty="0">
                <a:solidFill>
                  <a:srgbClr val="C00000"/>
                </a:solidFill>
              </a:endParaRPr>
            </a:p>
            <a:p>
              <a:pPr algn="ctr"/>
              <a:r>
                <a:rPr lang="ja-JP" altLang="en-US" sz="1050" dirty="0">
                  <a:solidFill>
                    <a:srgbClr val="C00000"/>
                  </a:solidFill>
                </a:rPr>
                <a:t>事前ヒアリングシートの</a:t>
              </a:r>
              <a:endParaRPr lang="en-US" altLang="ja-JP" sz="1050" dirty="0">
                <a:solidFill>
                  <a:srgbClr val="C00000"/>
                </a:solidFill>
              </a:endParaRPr>
            </a:p>
            <a:p>
              <a:pPr algn="ctr"/>
              <a:r>
                <a:rPr lang="ja-JP" altLang="en-US" sz="1050" dirty="0">
                  <a:solidFill>
                    <a:srgbClr val="C00000"/>
                  </a:solidFill>
                </a:rPr>
                <a:t>記入を</a:t>
              </a:r>
              <a:r>
                <a:rPr lang="ja-JP" altLang="en-US" sz="1050" dirty="0" smtClean="0">
                  <a:solidFill>
                    <a:srgbClr val="C00000"/>
                  </a:solidFill>
                </a:rPr>
                <a:t>お願いします。</a:t>
              </a:r>
              <a:endParaRPr lang="en-US" altLang="ja-JP" sz="1050" dirty="0" smtClean="0">
                <a:solidFill>
                  <a:srgbClr val="C00000"/>
                </a:solidFill>
              </a:endParaRPr>
            </a:p>
          </p:txBody>
        </p:sp>
      </p:grpSp>
      <p:sp>
        <p:nvSpPr>
          <p:cNvPr id="19" name="左右矢印 18"/>
          <p:cNvSpPr/>
          <p:nvPr/>
        </p:nvSpPr>
        <p:spPr>
          <a:xfrm>
            <a:off x="2553451" y="4471142"/>
            <a:ext cx="1003785" cy="169494"/>
          </a:xfrm>
          <a:prstGeom prst="leftRightArrow">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テキスト ボックス 19"/>
          <p:cNvSpPr txBox="1"/>
          <p:nvPr/>
        </p:nvSpPr>
        <p:spPr>
          <a:xfrm>
            <a:off x="2526184" y="3978066"/>
            <a:ext cx="1107996" cy="461665"/>
          </a:xfrm>
          <a:prstGeom prst="rect">
            <a:avLst/>
          </a:prstGeom>
          <a:noFill/>
        </p:spPr>
        <p:txBody>
          <a:bodyPr wrap="none" rtlCol="0">
            <a:spAutoFit/>
          </a:bodyPr>
          <a:lstStyle/>
          <a:p>
            <a:pPr algn="ctr"/>
            <a:r>
              <a:rPr lang="ja-JP" altLang="en-US" sz="1200" dirty="0">
                <a:solidFill>
                  <a:schemeClr val="tx1">
                    <a:lumMod val="65000"/>
                    <a:lumOff val="35000"/>
                  </a:schemeClr>
                </a:solidFill>
              </a:rPr>
              <a:t>⑦</a:t>
            </a:r>
            <a:r>
              <a:rPr kumimoji="1" lang="ja-JP" altLang="en-US" sz="1200" dirty="0" smtClean="0">
                <a:solidFill>
                  <a:schemeClr val="tx1">
                    <a:lumMod val="65000"/>
                    <a:lumOff val="35000"/>
                  </a:schemeClr>
                </a:solidFill>
              </a:rPr>
              <a:t>企画書提案</a:t>
            </a:r>
            <a:endParaRPr lang="en-US" altLang="ja-JP" sz="1200" dirty="0">
              <a:solidFill>
                <a:schemeClr val="tx1">
                  <a:lumMod val="65000"/>
                  <a:lumOff val="35000"/>
                </a:schemeClr>
              </a:solidFill>
            </a:endParaRPr>
          </a:p>
          <a:p>
            <a:pPr algn="ctr"/>
            <a:r>
              <a:rPr lang="ja-JP" altLang="en-US" sz="1200" dirty="0" smtClean="0">
                <a:solidFill>
                  <a:schemeClr val="tx1">
                    <a:lumMod val="65000"/>
                    <a:lumOff val="35000"/>
                  </a:schemeClr>
                </a:solidFill>
              </a:rPr>
              <a:t>調整・合意</a:t>
            </a:r>
            <a:endParaRPr kumimoji="1" lang="ja-JP" altLang="en-US" sz="1200" dirty="0">
              <a:solidFill>
                <a:schemeClr val="tx1">
                  <a:lumMod val="65000"/>
                  <a:lumOff val="35000"/>
                </a:schemeClr>
              </a:solidFill>
            </a:endParaRPr>
          </a:p>
        </p:txBody>
      </p:sp>
      <p:sp>
        <p:nvSpPr>
          <p:cNvPr id="45" name="正方形/長方形 44"/>
          <p:cNvSpPr/>
          <p:nvPr/>
        </p:nvSpPr>
        <p:spPr>
          <a:xfrm>
            <a:off x="8166356" y="5527316"/>
            <a:ext cx="2220741" cy="253916"/>
          </a:xfrm>
          <a:prstGeom prst="rect">
            <a:avLst/>
          </a:prstGeom>
        </p:spPr>
        <p:txBody>
          <a:bodyPr wrap="square">
            <a:spAutoFit/>
          </a:bodyPr>
          <a:lstStyle/>
          <a:p>
            <a:pPr algn="ctr"/>
            <a:r>
              <a:rPr lang="ja-JP" altLang="en-US" sz="1050" dirty="0" smtClean="0">
                <a:solidFill>
                  <a:srgbClr val="C00000"/>
                </a:solidFill>
              </a:rPr>
              <a:t>配信開始の最低</a:t>
            </a:r>
            <a:r>
              <a:rPr lang="en-US" altLang="ja-JP" sz="1050" dirty="0" smtClean="0">
                <a:solidFill>
                  <a:srgbClr val="C00000"/>
                </a:solidFill>
              </a:rPr>
              <a:t>2</a:t>
            </a:r>
            <a:r>
              <a:rPr lang="ja-JP" altLang="en-US" sz="1050" dirty="0" smtClean="0">
                <a:solidFill>
                  <a:srgbClr val="C00000"/>
                </a:solidFill>
              </a:rPr>
              <a:t>か月前</a:t>
            </a:r>
            <a:endParaRPr lang="en-US" altLang="ja-JP" sz="1050" dirty="0">
              <a:solidFill>
                <a:srgbClr val="C00000"/>
              </a:solidFill>
            </a:endParaRPr>
          </a:p>
        </p:txBody>
      </p:sp>
      <p:sp>
        <p:nvSpPr>
          <p:cNvPr id="46" name="正方形/長方形 45"/>
          <p:cNvSpPr/>
          <p:nvPr/>
        </p:nvSpPr>
        <p:spPr>
          <a:xfrm>
            <a:off x="5049335" y="4271304"/>
            <a:ext cx="2220741" cy="261610"/>
          </a:xfrm>
          <a:prstGeom prst="rect">
            <a:avLst/>
          </a:prstGeom>
        </p:spPr>
        <p:txBody>
          <a:bodyPr wrap="square">
            <a:spAutoFit/>
          </a:bodyPr>
          <a:lstStyle/>
          <a:p>
            <a:pPr algn="ctr"/>
            <a:r>
              <a:rPr lang="ja-JP" altLang="en-US" sz="1100" dirty="0" smtClean="0">
                <a:solidFill>
                  <a:srgbClr val="C00000"/>
                </a:solidFill>
              </a:rPr>
              <a:t>企画書提出まで</a:t>
            </a:r>
            <a:r>
              <a:rPr lang="en-US" altLang="ja-JP" sz="1100" dirty="0" smtClean="0">
                <a:solidFill>
                  <a:srgbClr val="C00000"/>
                </a:solidFill>
              </a:rPr>
              <a:t>2</a:t>
            </a:r>
            <a:r>
              <a:rPr lang="ja-JP" altLang="en-US" sz="1100" dirty="0" smtClean="0">
                <a:solidFill>
                  <a:srgbClr val="C00000"/>
                </a:solidFill>
              </a:rPr>
              <a:t>週間</a:t>
            </a:r>
            <a:endParaRPr lang="en-US" altLang="ja-JP" sz="1100" dirty="0">
              <a:solidFill>
                <a:srgbClr val="C00000"/>
              </a:solidFill>
            </a:endParaRPr>
          </a:p>
        </p:txBody>
      </p:sp>
      <p:sp>
        <p:nvSpPr>
          <p:cNvPr id="40" name="正方形/長方形 39"/>
          <p:cNvSpPr/>
          <p:nvPr/>
        </p:nvSpPr>
        <p:spPr>
          <a:xfrm>
            <a:off x="5023101" y="5547508"/>
            <a:ext cx="2220741" cy="253916"/>
          </a:xfrm>
          <a:prstGeom prst="rect">
            <a:avLst/>
          </a:prstGeom>
        </p:spPr>
        <p:txBody>
          <a:bodyPr wrap="square">
            <a:spAutoFit/>
          </a:bodyPr>
          <a:lstStyle/>
          <a:p>
            <a:pPr algn="ctr"/>
            <a:r>
              <a:rPr lang="ja-JP" altLang="en-US" sz="1050" dirty="0" smtClean="0">
                <a:solidFill>
                  <a:srgbClr val="C00000"/>
                </a:solidFill>
              </a:rPr>
              <a:t>配信開始の最低</a:t>
            </a:r>
            <a:r>
              <a:rPr lang="en-US" altLang="ja-JP" sz="1050" dirty="0" smtClean="0">
                <a:solidFill>
                  <a:srgbClr val="C00000"/>
                </a:solidFill>
              </a:rPr>
              <a:t>2</a:t>
            </a:r>
            <a:r>
              <a:rPr lang="ja-JP" altLang="en-US" sz="1050" dirty="0" smtClean="0">
                <a:solidFill>
                  <a:srgbClr val="C00000"/>
                </a:solidFill>
              </a:rPr>
              <a:t>か月前</a:t>
            </a:r>
            <a:endParaRPr lang="en-US" altLang="ja-JP" sz="1050" dirty="0">
              <a:solidFill>
                <a:srgbClr val="C00000"/>
              </a:solidFill>
            </a:endParaRPr>
          </a:p>
        </p:txBody>
      </p:sp>
    </p:spTree>
    <p:extLst>
      <p:ext uri="{BB962C8B-B14F-4D97-AF65-F5344CB8AC3E}">
        <p14:creationId xmlns:p14="http://schemas.microsoft.com/office/powerpoint/2010/main" val="2300943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映像</a:t>
            </a:r>
            <a:r>
              <a:rPr lang="ja-JP" altLang="en-US" dirty="0" smtClean="0"/>
              <a:t>企画</a:t>
            </a:r>
            <a:r>
              <a:rPr kumimoji="1" lang="ja-JP" altLang="en-US" dirty="0" smtClean="0"/>
              <a:t>　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6" name="Text Box 1031"/>
          <p:cNvSpPr txBox="1">
            <a:spLocks noChangeArrowheads="1"/>
          </p:cNvSpPr>
          <p:nvPr/>
        </p:nvSpPr>
        <p:spPr bwMode="auto">
          <a:xfrm>
            <a:off x="479376" y="1037049"/>
            <a:ext cx="11305256"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■コンテンツ視聴ページへの誘導について</a:t>
            </a:r>
            <a:endParaRPr kumimoji="1" lang="en-US" altLang="ja-JP" sz="14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r>
              <a:rPr lang="ja-JP" altLang="en-US" sz="1200" dirty="0" smtClean="0">
                <a:solidFill>
                  <a:schemeClr val="tx1">
                    <a:lumMod val="65000"/>
                    <a:lumOff val="35000"/>
                  </a:schemeClr>
                </a:solidFill>
              </a:rPr>
              <a:t>・タイアップページには、</a:t>
            </a:r>
            <a:r>
              <a:rPr lang="en-US" altLang="ja-JP" sz="1200" dirty="0" smtClean="0">
                <a:solidFill>
                  <a:schemeClr val="tx1">
                    <a:lumMod val="65000"/>
                    <a:lumOff val="35000"/>
                  </a:schemeClr>
                </a:solidFill>
              </a:rPr>
              <a:t>GYAO</a:t>
            </a:r>
            <a:r>
              <a:rPr lang="en-US" altLang="ja-JP" sz="1200" dirty="0">
                <a:solidFill>
                  <a:schemeClr val="tx1">
                    <a:lumMod val="65000"/>
                    <a:lumOff val="35000"/>
                  </a:schemeClr>
                </a:solidFill>
              </a:rPr>
              <a:t>!</a:t>
            </a:r>
            <a:r>
              <a:rPr lang="ja-JP" altLang="en-US" sz="1200" dirty="0">
                <a:solidFill>
                  <a:schemeClr val="tx1">
                    <a:lumMod val="65000"/>
                    <a:lumOff val="35000"/>
                  </a:schemeClr>
                </a:solidFill>
              </a:rPr>
              <a:t>トップページ</a:t>
            </a:r>
            <a:r>
              <a:rPr lang="ja-JP" altLang="en-US" sz="1200" dirty="0" smtClean="0">
                <a:solidFill>
                  <a:schemeClr val="tx1">
                    <a:lumMod val="65000"/>
                    <a:lumOff val="35000"/>
                  </a:schemeClr>
                </a:solidFill>
              </a:rPr>
              <a:t>、コンテンツの該当カテゴリトップページ内のいずれ</a:t>
            </a:r>
            <a:r>
              <a:rPr lang="ja-JP" altLang="en-US" sz="1200" dirty="0">
                <a:solidFill>
                  <a:schemeClr val="tx1">
                    <a:lumMod val="65000"/>
                    <a:lumOff val="35000"/>
                  </a:schemeClr>
                </a:solidFill>
              </a:rPr>
              <a:t>かの枠から誘導</a:t>
            </a:r>
            <a:r>
              <a:rPr lang="ja-JP" altLang="en-US" sz="1200" dirty="0" smtClean="0">
                <a:solidFill>
                  <a:schemeClr val="tx1">
                    <a:lumMod val="65000"/>
                    <a:lumOff val="35000"/>
                  </a:schemeClr>
                </a:solidFill>
              </a:rPr>
              <a:t>いたしますが、</a:t>
            </a:r>
            <a:endParaRPr lang="en-US" altLang="ja-JP" sz="1200" dirty="0">
              <a:solidFill>
                <a:schemeClr val="tx1">
                  <a:lumMod val="65000"/>
                  <a:lumOff val="35000"/>
                </a:schemeClr>
              </a:solidFill>
            </a:endParaRPr>
          </a:p>
          <a:p>
            <a:r>
              <a:rPr lang="ja-JP" altLang="en-US" sz="1200" dirty="0">
                <a:solidFill>
                  <a:schemeClr val="tx1">
                    <a:lumMod val="65000"/>
                    <a:lumOff val="35000"/>
                  </a:schemeClr>
                </a:solidFill>
              </a:rPr>
              <a:t>　</a:t>
            </a:r>
            <a:r>
              <a:rPr lang="ja-JP" altLang="en-US" sz="1200" dirty="0" smtClean="0">
                <a:solidFill>
                  <a:schemeClr val="tx1">
                    <a:lumMod val="65000"/>
                    <a:lumOff val="35000"/>
                  </a:schemeClr>
                </a:solidFill>
              </a:rPr>
              <a:t>誘導</a:t>
            </a:r>
            <a:r>
              <a:rPr lang="ja-JP" altLang="en-US" sz="1200" dirty="0">
                <a:solidFill>
                  <a:schemeClr val="tx1">
                    <a:lumMod val="65000"/>
                    <a:lumOff val="35000"/>
                  </a:schemeClr>
                </a:solidFill>
              </a:rPr>
              <a:t>は確約するもので</a:t>
            </a:r>
            <a:r>
              <a:rPr lang="ja-JP" altLang="en-US" sz="1200" dirty="0" smtClean="0">
                <a:solidFill>
                  <a:schemeClr val="tx1">
                    <a:lumMod val="65000"/>
                    <a:lumOff val="35000"/>
                  </a:schemeClr>
                </a:solidFill>
              </a:rPr>
              <a:t>はなく、常時</a:t>
            </a:r>
            <a:r>
              <a:rPr lang="ja-JP" altLang="en-US" sz="1200" dirty="0">
                <a:solidFill>
                  <a:schemeClr val="tx1">
                    <a:lumMod val="65000"/>
                    <a:lumOff val="35000"/>
                  </a:schemeClr>
                </a:solidFill>
              </a:rPr>
              <a:t>掲載で</a:t>
            </a:r>
            <a:r>
              <a:rPr lang="ja-JP" altLang="en-US" sz="1200" dirty="0" smtClean="0">
                <a:solidFill>
                  <a:schemeClr val="tx1">
                    <a:lumMod val="65000"/>
                    <a:lumOff val="35000"/>
                  </a:schemeClr>
                </a:solidFill>
              </a:rPr>
              <a:t>はありません。また、掲載時期及び</a:t>
            </a:r>
            <a:r>
              <a:rPr lang="ja-JP" altLang="en-US" sz="1200" dirty="0">
                <a:solidFill>
                  <a:schemeClr val="tx1">
                    <a:lumMod val="65000"/>
                    <a:lumOff val="35000"/>
                  </a:schemeClr>
                </a:solidFill>
              </a:rPr>
              <a:t>期間</a:t>
            </a:r>
            <a:r>
              <a:rPr lang="ja-JP" altLang="en-US" sz="1200" dirty="0" smtClean="0">
                <a:solidFill>
                  <a:schemeClr val="tx1">
                    <a:lumMod val="65000"/>
                    <a:lumOff val="35000"/>
                  </a:schemeClr>
                </a:solidFill>
              </a:rPr>
              <a:t>の指定はできません。</a:t>
            </a:r>
            <a:endParaRPr lang="en-US" altLang="ja-JP" sz="1200" dirty="0">
              <a:solidFill>
                <a:schemeClr val="tx1">
                  <a:lumMod val="65000"/>
                  <a:lumOff val="35000"/>
                </a:schemeClr>
              </a:solidFill>
            </a:endParaRPr>
          </a:p>
          <a:p>
            <a:r>
              <a:rPr lang="ja-JP" altLang="en-US" sz="1200" dirty="0" smtClean="0">
                <a:solidFill>
                  <a:schemeClr val="tx1">
                    <a:lumMod val="65000"/>
                    <a:lumOff val="35000"/>
                  </a:schemeClr>
                </a:solidFill>
              </a:rPr>
              <a:t>・誘導枠</a:t>
            </a:r>
            <a:r>
              <a:rPr lang="ja-JP" altLang="en-US" sz="1200" dirty="0">
                <a:solidFill>
                  <a:schemeClr val="tx1">
                    <a:lumMod val="65000"/>
                    <a:lumOff val="35000"/>
                  </a:schemeClr>
                </a:solidFill>
              </a:rPr>
              <a:t>の位置は変更になる場合もあります</a:t>
            </a:r>
            <a:r>
              <a:rPr lang="ja-JP" altLang="en-US" sz="1200" dirty="0" smtClean="0">
                <a:solidFill>
                  <a:schemeClr val="tx1">
                    <a:lumMod val="65000"/>
                    <a:lumOff val="35000"/>
                  </a:schemeClr>
                </a:solidFill>
              </a:rPr>
              <a:t>。また</a:t>
            </a:r>
            <a:r>
              <a:rPr lang="ja-JP" altLang="en-US" sz="1200" dirty="0">
                <a:solidFill>
                  <a:schemeClr val="tx1">
                    <a:lumMod val="65000"/>
                    <a:lumOff val="35000"/>
                  </a:schemeClr>
                </a:solidFill>
              </a:rPr>
              <a:t>位置</a:t>
            </a:r>
            <a:r>
              <a:rPr lang="ja-JP" altLang="en-US" sz="1200" dirty="0" smtClean="0">
                <a:solidFill>
                  <a:schemeClr val="tx1">
                    <a:lumMod val="65000"/>
                    <a:lumOff val="35000"/>
                  </a:schemeClr>
                </a:solidFill>
              </a:rPr>
              <a:t>の</a:t>
            </a:r>
            <a:r>
              <a:rPr lang="ja-JP" altLang="en-US" sz="1200" dirty="0">
                <a:solidFill>
                  <a:schemeClr val="tx1">
                    <a:lumMod val="65000"/>
                    <a:lumOff val="35000"/>
                  </a:schemeClr>
                </a:solidFill>
              </a:rPr>
              <a:t>指定</a:t>
            </a:r>
            <a:r>
              <a:rPr lang="ja-JP" altLang="en-US" sz="1200" dirty="0" smtClean="0">
                <a:solidFill>
                  <a:schemeClr val="tx1">
                    <a:lumMod val="65000"/>
                    <a:lumOff val="35000"/>
                  </a:schemeClr>
                </a:solidFill>
              </a:rPr>
              <a:t>は</a:t>
            </a:r>
            <a:r>
              <a:rPr lang="ja-JP" altLang="en-US" sz="1200" dirty="0">
                <a:solidFill>
                  <a:schemeClr val="tx1">
                    <a:lumMod val="65000"/>
                    <a:lumOff val="35000"/>
                  </a:schemeClr>
                </a:solidFill>
              </a:rPr>
              <a:t>出来ません。</a:t>
            </a:r>
            <a:endParaRPr lang="en-US" altLang="ja-JP" sz="1200" dirty="0">
              <a:solidFill>
                <a:schemeClr val="tx1">
                  <a:lumMod val="65000"/>
                  <a:lumOff val="35000"/>
                </a:schemeClr>
              </a:solidFill>
            </a:endParaRPr>
          </a:p>
          <a:p>
            <a:r>
              <a:rPr lang="ja-JP" altLang="en-US" sz="1200" dirty="0" smtClean="0">
                <a:solidFill>
                  <a:schemeClr val="tx1">
                    <a:lumMod val="65000"/>
                    <a:lumOff val="35000"/>
                  </a:schemeClr>
                </a:solidFill>
              </a:rPr>
              <a:t>・他</a:t>
            </a:r>
            <a:r>
              <a:rPr lang="ja-JP" altLang="en-US" sz="1200" dirty="0">
                <a:solidFill>
                  <a:schemeClr val="tx1">
                    <a:lumMod val="65000"/>
                    <a:lumOff val="35000"/>
                  </a:schemeClr>
                </a:solidFill>
              </a:rPr>
              <a:t>企画の誘導と並列で掲載します</a:t>
            </a:r>
            <a:r>
              <a:rPr lang="ja-JP" altLang="en-US" sz="1200" dirty="0" smtClean="0">
                <a:solidFill>
                  <a:schemeClr val="tx1">
                    <a:lumMod val="65000"/>
                    <a:lumOff val="35000"/>
                  </a:schemeClr>
                </a:solidFill>
              </a:rPr>
              <a:t>。</a:t>
            </a:r>
            <a:endParaRPr lang="en-US" altLang="ja-JP" sz="1200" dirty="0" smtClean="0">
              <a:solidFill>
                <a:schemeClr val="tx1">
                  <a:lumMod val="65000"/>
                  <a:lumOff val="35000"/>
                </a:schemeClr>
              </a:solidFill>
            </a:endParaRPr>
          </a:p>
          <a:p>
            <a:endParaRPr lang="en-US" altLang="ja-JP" sz="1200" dirty="0">
              <a:solidFill>
                <a:schemeClr val="tx1">
                  <a:lumMod val="65000"/>
                  <a:lumOff val="35000"/>
                </a:schemeClr>
              </a:solidFill>
            </a:endParaRPr>
          </a:p>
          <a:p>
            <a:pPr lvl="0">
              <a:spcBef>
                <a:spcPct val="0"/>
              </a:spcBef>
              <a:defRPr/>
            </a:pPr>
            <a:r>
              <a:rPr lang="ja-JP" altLang="en-US" sz="1400" dirty="0" smtClean="0">
                <a:solidFill>
                  <a:schemeClr val="tx1">
                    <a:lumMod val="65000"/>
                    <a:lumOff val="35000"/>
                  </a:schemeClr>
                </a:solidFill>
              </a:rPr>
              <a:t>■制作映像につい</a:t>
            </a:r>
            <a:r>
              <a:rPr lang="ja-JP" altLang="en-US" sz="1400" dirty="0">
                <a:solidFill>
                  <a:schemeClr val="tx1">
                    <a:lumMod val="65000"/>
                    <a:lumOff val="35000"/>
                  </a:schemeClr>
                </a:solidFill>
              </a:rPr>
              <a:t>て</a:t>
            </a:r>
            <a:endParaRPr lang="en-US" altLang="ja-JP" sz="1400" dirty="0">
              <a:solidFill>
                <a:schemeClr val="tx1">
                  <a:lumMod val="65000"/>
                  <a:lumOff val="35000"/>
                </a:schemeClr>
              </a:solidFill>
            </a:endParaRPr>
          </a:p>
          <a:p>
            <a:r>
              <a:rPr lang="ja-JP" altLang="en-US" sz="1200" dirty="0" smtClean="0">
                <a:solidFill>
                  <a:schemeClr val="tx1">
                    <a:lumMod val="65000"/>
                    <a:lumOff val="35000"/>
                  </a:schemeClr>
                </a:solidFill>
              </a:rPr>
              <a:t>・ご相談時、事前ヒアリングシートの記載をお願いします。</a:t>
            </a:r>
            <a:endParaRPr lang="en-US" altLang="ja-JP" sz="1200" dirty="0" smtClean="0">
              <a:solidFill>
                <a:schemeClr val="tx1">
                  <a:lumMod val="65000"/>
                  <a:lumOff val="35000"/>
                </a:schemeClr>
              </a:solidFill>
            </a:endParaRPr>
          </a:p>
          <a:p>
            <a:r>
              <a:rPr lang="ja-JP" altLang="en-US" sz="1200" dirty="0" smtClean="0">
                <a:solidFill>
                  <a:schemeClr val="tx1">
                    <a:lumMod val="65000"/>
                    <a:lumOff val="35000"/>
                  </a:schemeClr>
                </a:solidFill>
              </a:rPr>
              <a:t>・二次利用の可否・期間・範囲については企画内容や出演者等によって異なります。</a:t>
            </a:r>
            <a:endParaRPr lang="en-US" altLang="ja-JP" sz="1200" dirty="0" smtClean="0">
              <a:solidFill>
                <a:schemeClr val="tx1">
                  <a:lumMod val="65000"/>
                  <a:lumOff val="35000"/>
                </a:schemeClr>
              </a:solidFill>
            </a:endParaRPr>
          </a:p>
          <a:p>
            <a:r>
              <a:rPr lang="ja-JP" altLang="en-US" sz="1200" dirty="0">
                <a:solidFill>
                  <a:schemeClr val="tx1">
                    <a:lumMod val="65000"/>
                    <a:lumOff val="35000"/>
                  </a:schemeClr>
                </a:solidFill>
              </a:rPr>
              <a:t>　</a:t>
            </a:r>
            <a:r>
              <a:rPr lang="ja-JP" altLang="en-US" sz="1200" dirty="0" smtClean="0">
                <a:solidFill>
                  <a:schemeClr val="tx1">
                    <a:lumMod val="65000"/>
                    <a:lumOff val="35000"/>
                  </a:schemeClr>
                </a:solidFill>
              </a:rPr>
              <a:t>ご希望の場合は、事前ヒアリングシートご提出時に必ずご希望の有無・期間・利用範囲をご相談ください。</a:t>
            </a:r>
            <a:endParaRPr lang="en-US" altLang="ja-JP" sz="1200" dirty="0" smtClean="0">
              <a:solidFill>
                <a:schemeClr val="tx1">
                  <a:lumMod val="65000"/>
                  <a:lumOff val="35000"/>
                </a:schemeClr>
              </a:solidFill>
            </a:endParaRPr>
          </a:p>
          <a:p>
            <a:r>
              <a:rPr lang="ja-JP" altLang="en-US" sz="1200" dirty="0">
                <a:solidFill>
                  <a:schemeClr val="tx1">
                    <a:lumMod val="65000"/>
                    <a:lumOff val="35000"/>
                  </a:schemeClr>
                </a:solidFill>
              </a:rPr>
              <a:t>・広告契約期間終了後は、映像配信も終了いたします</a:t>
            </a:r>
            <a:r>
              <a:rPr lang="ja-JP" altLang="en-US" sz="1200" dirty="0" smtClean="0">
                <a:solidFill>
                  <a:schemeClr val="tx1">
                    <a:lumMod val="65000"/>
                    <a:lumOff val="35000"/>
                  </a:schemeClr>
                </a:solidFill>
              </a:rPr>
              <a:t>。</a:t>
            </a:r>
            <a:endParaRPr lang="en-US" altLang="ja-JP" sz="1200" dirty="0">
              <a:solidFill>
                <a:schemeClr val="tx1">
                  <a:lumMod val="65000"/>
                  <a:lumOff val="35000"/>
                </a:schemeClr>
              </a:solidFill>
            </a:endParaRPr>
          </a:p>
        </p:txBody>
      </p:sp>
    </p:spTree>
    <p:extLst>
      <p:ext uri="{BB962C8B-B14F-4D97-AF65-F5344CB8AC3E}">
        <p14:creationId xmlns:p14="http://schemas.microsoft.com/office/powerpoint/2010/main" val="4381433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映像持込企画・映像制作企画　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6" name="テキスト ボックス 5"/>
          <p:cNvSpPr txBox="1"/>
          <p:nvPr/>
        </p:nvSpPr>
        <p:spPr>
          <a:xfrm>
            <a:off x="1708371" y="5602702"/>
            <a:ext cx="8775257" cy="861774"/>
          </a:xfrm>
          <a:prstGeom prst="rect">
            <a:avLst/>
          </a:prstGeom>
          <a:noFill/>
        </p:spPr>
        <p:txBody>
          <a:bodyPr wrap="square">
            <a:spAutoFit/>
          </a:bodyPr>
          <a:lstStyle/>
          <a:p>
            <a:pPr>
              <a:defRPr/>
            </a:pPr>
            <a:r>
              <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各工程で弊社内確認を行い、指摘事項は広告主様側で特別な理由がない限り修正いたします。</a:t>
            </a:r>
            <a:endPar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薬機法など、法的な規制がかかる商品、プロモーションでは、制作期間が増加する場合があります。</a:t>
            </a:r>
            <a:r>
              <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rPr>
              <a:t/>
            </a:r>
            <a:br>
              <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rPr>
            </a:br>
            <a:r>
              <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企画や取材等の内容によって、制作期間が変動します。実施が確定した段階で正式なスケジュールを広告主様に提出し、こちらの確認回数や期間に</a:t>
            </a:r>
            <a:endPar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　したがって進行いただきます。ただし、制作の進捗状況により進行途中でスケジュールを変更させていただく場合があります。</a:t>
            </a:r>
            <a:endPar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en-US" altLang="ja-JP" sz="1000" kern="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000" kern="0" dirty="0" smtClean="0">
                <a:solidFill>
                  <a:schemeClr val="tx1">
                    <a:lumMod val="65000"/>
                    <a:lumOff val="35000"/>
                  </a:schemeClr>
                </a:solidFill>
                <a:latin typeface="メイリオ" panose="020B0604030504040204" pitchFamily="50" charset="-128"/>
                <a:ea typeface="メイリオ" panose="020B0604030504040204" pitchFamily="50" charset="-128"/>
              </a:rPr>
              <a:t>映像制作企画ご実施の場合、映像制作自体の制作フローは異なります。</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詳細</a:t>
            </a:r>
            <a:r>
              <a:rPr kumimoji="0" lang="ja-JP" altLang="en-US" sz="1000" kern="0" dirty="0" smtClean="0">
                <a:solidFill>
                  <a:schemeClr val="tx1">
                    <a:lumMod val="65000"/>
                    <a:lumOff val="35000"/>
                  </a:schemeClr>
                </a:solidFill>
                <a:latin typeface="メイリオ" panose="020B0604030504040204" pitchFamily="50" charset="-128"/>
                <a:ea typeface="メイリオ" panose="020B0604030504040204" pitchFamily="50" charset="-128"/>
              </a:rPr>
              <a:t>は</a:t>
            </a:r>
            <a:r>
              <a:rPr kumimoji="0" lang="en-US" altLang="ja-JP" sz="1000" kern="0" dirty="0" smtClean="0">
                <a:solidFill>
                  <a:schemeClr val="tx1">
                    <a:lumMod val="65000"/>
                    <a:lumOff val="35000"/>
                  </a:schemeClr>
                </a:solidFill>
                <a:latin typeface="メイリオ" panose="020B0604030504040204" pitchFamily="50" charset="-128"/>
                <a:ea typeface="メイリオ" panose="020B0604030504040204" pitchFamily="50" charset="-128"/>
              </a:rPr>
              <a:t>P13</a:t>
            </a:r>
            <a:r>
              <a:rPr kumimoji="0" lang="ja-JP" altLang="en-US" sz="1000" kern="0" dirty="0" smtClean="0">
                <a:solidFill>
                  <a:schemeClr val="tx1">
                    <a:lumMod val="65000"/>
                    <a:lumOff val="35000"/>
                  </a:schemeClr>
                </a:solidFill>
                <a:latin typeface="メイリオ" panose="020B0604030504040204" pitchFamily="50" charset="-128"/>
                <a:ea typeface="メイリオ" panose="020B0604030504040204" pitchFamily="50" charset="-128"/>
              </a:rPr>
              <a:t>をご確認ください。</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rPr>
              <a:t>　</a:t>
            </a:r>
            <a:endPar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7" name="テキスト ボックス 6"/>
          <p:cNvSpPr txBox="1"/>
          <p:nvPr/>
        </p:nvSpPr>
        <p:spPr>
          <a:xfrm>
            <a:off x="1750068" y="2301293"/>
            <a:ext cx="8733560" cy="3077766"/>
          </a:xfrm>
          <a:prstGeom prst="rect">
            <a:avLst/>
          </a:prstGeom>
          <a:noFill/>
        </p:spPr>
        <p:txBody>
          <a:bodyPr wrap="square" anchor="t">
            <a:spAutoFit/>
          </a:bodyPr>
          <a:lstStyle/>
          <a:p>
            <a:pPr>
              <a:defRPr/>
            </a:pP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❶</a:t>
            </a:r>
            <a:r>
              <a:rPr kumimoji="0" lang="ja-JP" altLang="en-US" sz="600" b="1"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オリエンテーション実施</a:t>
            </a:r>
            <a:endParaRPr kumimoji="0" lang="en-US" altLang="ja-JP" sz="1400" b="1"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事前にヒアリングシートを記入いただいた上で</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オリエンテーションを実施。</a:t>
            </a:r>
            <a:r>
              <a:rPr lang="ja-JP" altLang="en-US" sz="1100" b="1" dirty="0">
                <a:solidFill>
                  <a:schemeClr val="tx1">
                    <a:lumMod val="65000"/>
                    <a:lumOff val="35000"/>
                  </a:schemeClr>
                </a:solidFill>
                <a:latin typeface="メイリオ" panose="020B0604030504040204" pitchFamily="50" charset="-128"/>
                <a:ea typeface="メイリオ" panose="020B0604030504040204" pitchFamily="50" charset="-128"/>
              </a:rPr>
              <a:t>ターゲットや訴求ポイントなど企画目的を明確に</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します。</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制作・掲載内容が固まり次第、代理店様より、所定の手続きにて正式にお申し込みいただきます。</a:t>
            </a:r>
          </a:p>
          <a:p>
            <a:pPr lvl="0">
              <a:defRPr/>
            </a:pPr>
            <a:endPar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❷</a:t>
            </a:r>
            <a:r>
              <a:rPr kumimoji="0" lang="ja-JP" altLang="en-US" sz="600" b="1"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企画案のご提出</a:t>
            </a:r>
            <a:r>
              <a:rPr kumimoji="0" lang="en-US" altLang="ja-JP" sz="1400" b="1"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ご確認</a:t>
            </a:r>
            <a:endParaRPr kumimoji="0" lang="en-US" altLang="ja-JP" sz="1400" b="1"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①をもとに企画案をご提出し、広告主様と協議の上、企画の方向性を確定させます。</a:t>
            </a:r>
          </a:p>
          <a:p>
            <a:pPr lvl="0">
              <a:defRPr/>
            </a:pPr>
            <a:endPar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ja-JP" altLang="en-US" sz="1400" b="1" kern="0" dirty="0">
                <a:solidFill>
                  <a:schemeClr val="tx1">
                    <a:lumMod val="65000"/>
                    <a:lumOff val="35000"/>
                  </a:schemeClr>
                </a:solidFill>
                <a:latin typeface="メイリオ"/>
                <a:ea typeface="メイリオ"/>
              </a:rPr>
              <a:t>❸ </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構成案のご提出</a:t>
            </a:r>
            <a:r>
              <a:rPr kumimoji="0" lang="en-US" altLang="ja-JP" sz="1400" b="1"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ご確認</a:t>
            </a:r>
            <a:endParaRPr kumimoji="0" lang="en-US" altLang="ja-JP" sz="1400" b="1"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②で確定した方向性にしたがって、コンテンツ概要とページ体裁をご提出し、全体構成を確定させます。</a:t>
            </a:r>
          </a:p>
          <a:p>
            <a:pPr lvl="0">
              <a:defRPr/>
            </a:pPr>
            <a:endParaRPr kumimoji="0" lang="en-US" altLang="ja-JP" sz="900" b="1" kern="0" dirty="0">
              <a:solidFill>
                <a:schemeClr val="tx1">
                  <a:lumMod val="65000"/>
                  <a:lumOff val="35000"/>
                </a:schemeClr>
              </a:solidFill>
              <a:latin typeface="メイリオ"/>
              <a:ea typeface="メイリオ"/>
            </a:endParaRPr>
          </a:p>
          <a:p>
            <a:pPr lvl="0">
              <a:defRPr/>
            </a:pPr>
            <a:r>
              <a:rPr kumimoji="0" lang="ja-JP" altLang="en-US" sz="1400" b="1" kern="0" dirty="0">
                <a:solidFill>
                  <a:schemeClr val="tx1">
                    <a:lumMod val="65000"/>
                    <a:lumOff val="35000"/>
                  </a:schemeClr>
                </a:solidFill>
                <a:latin typeface="メイリオ"/>
                <a:ea typeface="メイリオ"/>
              </a:rPr>
              <a:t>❹</a:t>
            </a:r>
            <a:r>
              <a:rPr kumimoji="0" lang="ja-JP" altLang="en-US" sz="600" b="1" kern="0" dirty="0">
                <a:solidFill>
                  <a:schemeClr val="tx1">
                    <a:lumMod val="65000"/>
                    <a:lumOff val="35000"/>
                  </a:schemeClr>
                </a:solidFill>
                <a:latin typeface="メイリオ"/>
                <a:ea typeface="メイリオ"/>
              </a:rPr>
              <a:t>　</a:t>
            </a:r>
            <a:r>
              <a:rPr kumimoji="0" lang="ja-JP" altLang="en-US" sz="1400" b="1" kern="0" dirty="0">
                <a:solidFill>
                  <a:schemeClr val="tx1">
                    <a:lumMod val="65000"/>
                    <a:lumOff val="35000"/>
                  </a:schemeClr>
                </a:solidFill>
                <a:latin typeface="メイリオ"/>
                <a:ea typeface="メイリオ"/>
              </a:rPr>
              <a:t>デザイン・原稿のご提出</a:t>
            </a:r>
            <a:r>
              <a:rPr kumimoji="0" lang="en-US" altLang="ja-JP" sz="1400" b="1" kern="0" dirty="0">
                <a:solidFill>
                  <a:schemeClr val="tx1">
                    <a:lumMod val="65000"/>
                    <a:lumOff val="35000"/>
                  </a:schemeClr>
                </a:solidFill>
                <a:latin typeface="メイリオ"/>
                <a:ea typeface="メイリオ"/>
              </a:rPr>
              <a:t>/</a:t>
            </a:r>
            <a:r>
              <a:rPr kumimoji="0" lang="ja-JP" altLang="en-US" sz="1400" b="1" kern="0" dirty="0">
                <a:solidFill>
                  <a:schemeClr val="tx1">
                    <a:lumMod val="65000"/>
                    <a:lumOff val="35000"/>
                  </a:schemeClr>
                </a:solidFill>
                <a:latin typeface="メイリオ"/>
                <a:ea typeface="メイリオ"/>
              </a:rPr>
              <a:t>ご確認</a:t>
            </a:r>
            <a:endParaRPr kumimoji="0" lang="en-US" altLang="ja-JP" sz="1400" b="1" kern="0" dirty="0">
              <a:solidFill>
                <a:schemeClr val="tx1">
                  <a:lumMod val="65000"/>
                  <a:lumOff val="35000"/>
                </a:schemeClr>
              </a:solidFill>
              <a:latin typeface="メイリオ"/>
              <a:ea typeface="メイリオ"/>
            </a:endParaRPr>
          </a:p>
          <a:p>
            <a:pPr lvl="0">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デザイン・原稿の作成を行います。広告主様に確認いただき、適宜修正を加えながら確定させます。</a:t>
            </a:r>
            <a:endPar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ご確認</a:t>
            </a:r>
            <a:r>
              <a:rPr kumimoji="0" lang="ja-JP" altLang="en-US" sz="1100" kern="0" dirty="0" smtClean="0">
                <a:solidFill>
                  <a:schemeClr val="tx1">
                    <a:lumMod val="65000"/>
                    <a:lumOff val="35000"/>
                  </a:schemeClr>
                </a:solidFill>
                <a:latin typeface="メイリオ" panose="020B0604030504040204" pitchFamily="50" charset="-128"/>
                <a:ea typeface="メイリオ" panose="020B0604030504040204" pitchFamily="50" charset="-128"/>
              </a:rPr>
              <a:t>は初校、再校の</a:t>
            </a:r>
            <a:r>
              <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rPr>
              <a:t>2</a:t>
            </a: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回となります</a:t>
            </a:r>
            <a:endPar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再校の段階では初校でのご指摘事項の反映確認のみとなります。</a:t>
            </a:r>
            <a:endPar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endPar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400" b="1" kern="0" dirty="0">
                <a:solidFill>
                  <a:schemeClr val="tx1">
                    <a:lumMod val="65000"/>
                    <a:lumOff val="35000"/>
                  </a:schemeClr>
                </a:solidFill>
                <a:latin typeface="メイリオ"/>
                <a:ea typeface="メイリオ"/>
              </a:rPr>
              <a:t>❺</a:t>
            </a:r>
            <a:r>
              <a:rPr kumimoji="0" lang="ja-JP" altLang="en-US" sz="600" b="1" kern="0" dirty="0">
                <a:solidFill>
                  <a:schemeClr val="tx1">
                    <a:lumMod val="65000"/>
                    <a:lumOff val="35000"/>
                  </a:schemeClr>
                </a:solidFill>
                <a:latin typeface="メイリオ"/>
                <a:ea typeface="メイリオ"/>
              </a:rPr>
              <a:t>　</a:t>
            </a:r>
            <a:r>
              <a:rPr kumimoji="0" lang="ja-JP" altLang="en-US" sz="1400" b="1" kern="0" dirty="0">
                <a:solidFill>
                  <a:schemeClr val="tx1">
                    <a:lumMod val="65000"/>
                    <a:lumOff val="35000"/>
                  </a:schemeClr>
                </a:solidFill>
                <a:latin typeface="メイリオ"/>
                <a:ea typeface="メイリオ"/>
              </a:rPr>
              <a:t>弊社内チェック</a:t>
            </a:r>
            <a:r>
              <a:rPr kumimoji="0" lang="en-US" altLang="ja-JP" sz="1400" b="1" kern="0" dirty="0">
                <a:solidFill>
                  <a:schemeClr val="tx1">
                    <a:lumMod val="65000"/>
                    <a:lumOff val="35000"/>
                  </a:schemeClr>
                </a:solidFill>
                <a:latin typeface="メイリオ"/>
                <a:ea typeface="メイリオ"/>
              </a:rPr>
              <a:t>/</a:t>
            </a:r>
            <a:r>
              <a:rPr kumimoji="0" lang="ja-JP" altLang="en-US" sz="1400" b="1" kern="0" dirty="0">
                <a:solidFill>
                  <a:schemeClr val="tx1">
                    <a:lumMod val="65000"/>
                    <a:lumOff val="35000"/>
                  </a:schemeClr>
                </a:solidFill>
                <a:latin typeface="メイリオ"/>
                <a:ea typeface="メイリオ"/>
              </a:rPr>
              <a:t>本番環境へのファイルアップ</a:t>
            </a:r>
            <a:endParaRPr kumimoji="0" lang="en-US" altLang="ja-JP" sz="1400" b="1" kern="0" dirty="0">
              <a:solidFill>
                <a:schemeClr val="tx1">
                  <a:lumMod val="65000"/>
                  <a:lumOff val="35000"/>
                </a:schemeClr>
              </a:solidFill>
              <a:latin typeface="メイリオ"/>
              <a:ea typeface="メイリオ"/>
            </a:endParaRPr>
          </a:p>
          <a:p>
            <a:pPr lvl="0">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弊社において最終確認を行った上で、本番公開を行います。</a:t>
            </a:r>
            <a:endParaRPr kumimoji="0" lang="en-US" altLang="ja-JP" sz="1100" kern="0" dirty="0">
              <a:solidFill>
                <a:schemeClr val="tx1">
                  <a:lumMod val="65000"/>
                  <a:lumOff val="35000"/>
                </a:schemeClr>
              </a:solidFill>
              <a:latin typeface="メイリオ" panose="020B0604030504040204" pitchFamily="50" charset="-128"/>
              <a:ea typeface="メイリオ" panose="020B0604030504040204" pitchFamily="50" charset="-128"/>
            </a:endParaRPr>
          </a:p>
        </p:txBody>
      </p:sp>
      <p:grpSp>
        <p:nvGrpSpPr>
          <p:cNvPr id="8" name="グループ化 7"/>
          <p:cNvGrpSpPr/>
          <p:nvPr/>
        </p:nvGrpSpPr>
        <p:grpSpPr>
          <a:xfrm>
            <a:off x="2010497" y="1052736"/>
            <a:ext cx="8105363" cy="850618"/>
            <a:chOff x="1391007" y="980728"/>
            <a:chExt cx="8105363" cy="850618"/>
          </a:xfrm>
        </p:grpSpPr>
        <p:sp>
          <p:nvSpPr>
            <p:cNvPr id="9" name="ホームベース 8"/>
            <p:cNvSpPr/>
            <p:nvPr/>
          </p:nvSpPr>
          <p:spPr>
            <a:xfrm>
              <a:off x="7832642" y="980728"/>
              <a:ext cx="1663728" cy="846731"/>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10" name="ホームベース 9"/>
            <p:cNvSpPr/>
            <p:nvPr/>
          </p:nvSpPr>
          <p:spPr>
            <a:xfrm>
              <a:off x="6654384" y="980728"/>
              <a:ext cx="1663728" cy="846731"/>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11" name="ホームベース 10"/>
            <p:cNvSpPr/>
            <p:nvPr/>
          </p:nvSpPr>
          <p:spPr>
            <a:xfrm>
              <a:off x="5432320" y="984615"/>
              <a:ext cx="1663728" cy="846731"/>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12" name="ホームベース 11"/>
            <p:cNvSpPr/>
            <p:nvPr/>
          </p:nvSpPr>
          <p:spPr>
            <a:xfrm>
              <a:off x="4163224" y="984615"/>
              <a:ext cx="1663728" cy="846731"/>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13" name="ホームベース 12"/>
            <p:cNvSpPr/>
            <p:nvPr/>
          </p:nvSpPr>
          <p:spPr>
            <a:xfrm>
              <a:off x="2950366" y="984615"/>
              <a:ext cx="1663728" cy="846731"/>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14" name="ホームベース 13"/>
            <p:cNvSpPr/>
            <p:nvPr/>
          </p:nvSpPr>
          <p:spPr>
            <a:xfrm>
              <a:off x="1691456" y="984615"/>
              <a:ext cx="1663728" cy="846731"/>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15" name="テキスト ボックス 14"/>
            <p:cNvSpPr txBox="1"/>
            <p:nvPr/>
          </p:nvSpPr>
          <p:spPr>
            <a:xfrm>
              <a:off x="1391007" y="1048605"/>
              <a:ext cx="1877561" cy="738664"/>
            </a:xfrm>
            <a:prstGeom prst="rect">
              <a:avLst/>
            </a:prstGeom>
            <a:noFill/>
          </p:spPr>
          <p:txBody>
            <a:bodyPr wrap="square" rtlCol="0">
              <a:spAutoFit/>
            </a:bodyPr>
            <a:lstStyle/>
            <a:p>
              <a:pPr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➊お申し込み</a:t>
              </a:r>
            </a:p>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オリエン</a:t>
              </a:r>
              <a:endParaRPr kumimoji="0" lang="en-US" altLang="ja-JP" sz="1400" b="1" kern="0" dirty="0">
                <a:solidFill>
                  <a:schemeClr val="bg1"/>
                </a:solidFill>
                <a:latin typeface="メイリオ" panose="020B0604030504040204" pitchFamily="50" charset="-128"/>
                <a:ea typeface="メイリオ" panose="020B0604030504040204" pitchFamily="50" charset="-128"/>
              </a:endParaRPr>
            </a:p>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　テーション</a:t>
              </a:r>
            </a:p>
          </p:txBody>
        </p:sp>
        <p:sp>
          <p:nvSpPr>
            <p:cNvPr id="16" name="正方形/長方形 15"/>
            <p:cNvSpPr/>
            <p:nvPr/>
          </p:nvSpPr>
          <p:spPr>
            <a:xfrm>
              <a:off x="3150553" y="1246758"/>
              <a:ext cx="1311644"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❷企画案</a:t>
              </a:r>
            </a:p>
          </p:txBody>
        </p:sp>
        <p:sp>
          <p:nvSpPr>
            <p:cNvPr id="17" name="正方形/長方形 16"/>
            <p:cNvSpPr/>
            <p:nvPr/>
          </p:nvSpPr>
          <p:spPr>
            <a:xfrm>
              <a:off x="4511968" y="1254091"/>
              <a:ext cx="1094071"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❸構成案</a:t>
              </a:r>
              <a:endParaRPr kumimoji="0" lang="en-US" altLang="ja-JP" sz="1400" b="1" kern="0" dirty="0">
                <a:solidFill>
                  <a:schemeClr val="bg1"/>
                </a:solidFill>
                <a:latin typeface="メイリオ" panose="020B0604030504040204" pitchFamily="50" charset="-128"/>
                <a:ea typeface="メイリオ" panose="020B0604030504040204" pitchFamily="50" charset="-128"/>
              </a:endParaRPr>
            </a:p>
          </p:txBody>
        </p:sp>
        <p:sp>
          <p:nvSpPr>
            <p:cNvPr id="18" name="正方形/長方形 17"/>
            <p:cNvSpPr/>
            <p:nvPr/>
          </p:nvSpPr>
          <p:spPr>
            <a:xfrm>
              <a:off x="6905299" y="1243885"/>
              <a:ext cx="1371720"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❺公開準備</a:t>
              </a:r>
            </a:p>
          </p:txBody>
        </p:sp>
        <p:sp>
          <p:nvSpPr>
            <p:cNvPr id="19" name="正方形/長方形 18"/>
            <p:cNvSpPr/>
            <p:nvPr/>
          </p:nvSpPr>
          <p:spPr>
            <a:xfrm>
              <a:off x="8265368" y="1243382"/>
              <a:ext cx="1094071"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掲載開始</a:t>
              </a:r>
            </a:p>
          </p:txBody>
        </p:sp>
        <p:sp>
          <p:nvSpPr>
            <p:cNvPr id="20" name="正方形/長方形 19"/>
            <p:cNvSpPr/>
            <p:nvPr/>
          </p:nvSpPr>
          <p:spPr>
            <a:xfrm>
              <a:off x="5797324" y="1164546"/>
              <a:ext cx="1094071" cy="523220"/>
            </a:xfrm>
            <a:prstGeom prst="rect">
              <a:avLst/>
            </a:prstGeom>
            <a:noFill/>
          </p:spPr>
          <p:txBody>
            <a:bodyPr wrap="square">
              <a:spAutoFit/>
            </a:bodyPr>
            <a:lstStyle/>
            <a:p>
              <a:pPr lvl="0">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❹デザイン</a:t>
              </a:r>
              <a:endParaRPr kumimoji="0" lang="en-US" altLang="ja-JP" sz="1400" b="1" kern="0" dirty="0">
                <a:solidFill>
                  <a:schemeClr val="bg1"/>
                </a:solidFill>
                <a:latin typeface="メイリオ" panose="020B0604030504040204" pitchFamily="50" charset="-128"/>
                <a:ea typeface="メイリオ" panose="020B0604030504040204" pitchFamily="50" charset="-128"/>
              </a:endParaRPr>
            </a:p>
            <a:p>
              <a:pPr lvl="0">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　原稿　</a:t>
              </a:r>
              <a:endParaRPr kumimoji="0" lang="en-US" altLang="ja-JP" sz="1400" b="1" kern="0" dirty="0">
                <a:solidFill>
                  <a:schemeClr val="bg1"/>
                </a:solidFill>
                <a:latin typeface="メイリオ" panose="020B0604030504040204" pitchFamily="50" charset="-128"/>
                <a:ea typeface="メイリオ" panose="020B0604030504040204" pitchFamily="50" charset="-128"/>
              </a:endParaRPr>
            </a:p>
          </p:txBody>
        </p:sp>
      </p:grpSp>
    </p:spTree>
    <p:extLst>
      <p:ext uri="{BB962C8B-B14F-4D97-AF65-F5344CB8AC3E}">
        <p14:creationId xmlns:p14="http://schemas.microsoft.com/office/powerpoint/2010/main" val="15472946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タイアップ制作・掲載のお申し込み</a:t>
            </a:r>
            <a:r>
              <a:rPr lang="ja-JP" altLang="en-US" dirty="0"/>
              <a:t>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36" name="タイトル 2"/>
          <p:cNvSpPr txBox="1">
            <a:spLocks/>
          </p:cNvSpPr>
          <p:nvPr/>
        </p:nvSpPr>
        <p:spPr>
          <a:xfrm>
            <a:off x="1048446" y="2960287"/>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ヤフー</a:t>
            </a:r>
            <a:endPar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cxnSp>
        <p:nvCxnSpPr>
          <p:cNvPr id="37" name="直線コネクタ 36"/>
          <p:cNvCxnSpPr/>
          <p:nvPr/>
        </p:nvCxnSpPr>
        <p:spPr>
          <a:xfrm flipH="1">
            <a:off x="6871390" y="2665222"/>
            <a:ext cx="1" cy="2871194"/>
          </a:xfrm>
          <a:prstGeom prst="line">
            <a:avLst/>
          </a:prstGeom>
          <a:noFill/>
          <a:ln w="34925" cap="flat" cmpd="sng" algn="ctr">
            <a:solidFill>
              <a:srgbClr val="D00216">
                <a:lumMod val="60000"/>
                <a:lumOff val="40000"/>
              </a:srgbClr>
            </a:solidFill>
            <a:prstDash val="sysDash"/>
          </a:ln>
          <a:effectLst/>
        </p:spPr>
      </p:cxnSp>
      <p:sp>
        <p:nvSpPr>
          <p:cNvPr id="38" name="タイトル 2"/>
          <p:cNvSpPr txBox="1">
            <a:spLocks/>
          </p:cNvSpPr>
          <p:nvPr/>
        </p:nvSpPr>
        <p:spPr>
          <a:xfrm>
            <a:off x="976438" y="4197978"/>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代理店様</a:t>
            </a:r>
            <a:endPar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sp>
        <p:nvSpPr>
          <p:cNvPr id="39" name="ホームベース 38"/>
          <p:cNvSpPr/>
          <p:nvPr/>
        </p:nvSpPr>
        <p:spPr bwMode="auto">
          <a:xfrm>
            <a:off x="2199916" y="2811171"/>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申し込みフォーム</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smtClean="0">
                <a:solidFill>
                  <a:prstClr val="black">
                    <a:lumMod val="65000"/>
                    <a:lumOff val="35000"/>
                  </a:prstClr>
                </a:solidFill>
                <a:cs typeface="Verdana" pitchFamily="34" charset="0"/>
              </a:rPr>
              <a:t>ご</a:t>
            </a:r>
            <a:r>
              <a:rPr kumimoji="0" lang="ja-JP" altLang="en-US" sz="1200" kern="0" dirty="0">
                <a:solidFill>
                  <a:prstClr val="black">
                    <a:lumMod val="65000"/>
                    <a:lumOff val="35000"/>
                  </a:prstClr>
                </a:solidFill>
                <a:cs typeface="Verdana" pitchFamily="34" charset="0"/>
              </a:rPr>
              <a:t>連絡</a:t>
            </a:r>
            <a:endParaRPr kumimoji="0" lang="ja-JP" altLang="en-US" sz="1200" kern="0" dirty="0" smtClean="0">
              <a:solidFill>
                <a:prstClr val="black">
                  <a:lumMod val="65000"/>
                  <a:lumOff val="35000"/>
                </a:prstClr>
              </a:solidFill>
              <a:cs typeface="Verdana" pitchFamily="34" charset="0"/>
            </a:endParaRPr>
          </a:p>
        </p:txBody>
      </p:sp>
      <p:sp>
        <p:nvSpPr>
          <p:cNvPr id="40" name="ホームベース 39"/>
          <p:cNvSpPr/>
          <p:nvPr/>
        </p:nvSpPr>
        <p:spPr bwMode="auto">
          <a:xfrm>
            <a:off x="3280035" y="4083694"/>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確認・申し込み</a:t>
            </a:r>
          </a:p>
        </p:txBody>
      </p:sp>
      <p:sp>
        <p:nvSpPr>
          <p:cNvPr id="41" name="ホームベース 40"/>
          <p:cNvSpPr/>
          <p:nvPr/>
        </p:nvSpPr>
        <p:spPr bwMode="auto">
          <a:xfrm>
            <a:off x="4466390" y="2811171"/>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a:t>
            </a:r>
            <a:r>
              <a:rPr kumimoji="0" lang="ja-JP" altLang="en-US" sz="1200" kern="0" dirty="0" smtClean="0">
                <a:solidFill>
                  <a:prstClr val="black">
                    <a:lumMod val="65000"/>
                    <a:lumOff val="35000"/>
                  </a:prstClr>
                </a:solidFill>
                <a:cs typeface="Verdana" pitchFamily="34" charset="0"/>
              </a:rPr>
              <a:t>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smtClean="0">
                <a:solidFill>
                  <a:prstClr val="black">
                    <a:lumMod val="65000"/>
                    <a:lumOff val="35000"/>
                  </a:prstClr>
                </a:solidFill>
                <a:cs typeface="Verdana" pitchFamily="34" charset="0"/>
              </a:rPr>
              <a:t>確認・承認</a:t>
            </a:r>
            <a:endParaRPr kumimoji="0" lang="ja-JP" altLang="en-US" sz="1200" kern="0" dirty="0">
              <a:solidFill>
                <a:prstClr val="black">
                  <a:lumMod val="65000"/>
                  <a:lumOff val="35000"/>
                </a:prstClr>
              </a:solidFill>
              <a:cs typeface="Verdana" pitchFamily="34" charset="0"/>
            </a:endParaRPr>
          </a:p>
        </p:txBody>
      </p:sp>
      <p:sp>
        <p:nvSpPr>
          <p:cNvPr id="42" name="山形 41"/>
          <p:cNvSpPr/>
          <p:nvPr/>
        </p:nvSpPr>
        <p:spPr bwMode="auto">
          <a:xfrm>
            <a:off x="5917294" y="2797481"/>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承認メール</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endParaRPr kumimoji="0" lang="ja-JP" altLang="en-US" sz="1200" kern="0" dirty="0" smtClean="0">
              <a:solidFill>
                <a:prstClr val="black">
                  <a:lumMod val="65000"/>
                  <a:lumOff val="35000"/>
                </a:prstClr>
              </a:solidFill>
              <a:cs typeface="Verdana" pitchFamily="34" charset="0"/>
            </a:endParaRPr>
          </a:p>
        </p:txBody>
      </p:sp>
      <p:sp>
        <p:nvSpPr>
          <p:cNvPr id="43" name="山形 42"/>
          <p:cNvSpPr/>
          <p:nvPr/>
        </p:nvSpPr>
        <p:spPr bwMode="auto">
          <a:xfrm>
            <a:off x="5917294" y="4076665"/>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受信</a:t>
            </a:r>
          </a:p>
        </p:txBody>
      </p:sp>
      <p:sp>
        <p:nvSpPr>
          <p:cNvPr id="44" name="タイトル 2"/>
          <p:cNvSpPr txBox="1">
            <a:spLocks/>
          </p:cNvSpPr>
          <p:nvPr/>
        </p:nvSpPr>
        <p:spPr>
          <a:xfrm>
            <a:off x="5727728" y="5549136"/>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smtClean="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smtClean="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smtClean="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solidFill>
                <a:effectLst/>
                <a:uLnTx/>
                <a:uFillTx/>
                <a:latin typeface="メイリオ"/>
                <a:ea typeface="メイリオ"/>
                <a:cs typeface="+mj-cs"/>
              </a:rPr>
              <a:t>不可となります</a:t>
            </a:r>
            <a:endPar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endParaRPr>
          </a:p>
        </p:txBody>
      </p:sp>
      <p:sp>
        <p:nvSpPr>
          <p:cNvPr id="45" name="テキスト ボックス 44"/>
          <p:cNvSpPr txBox="1"/>
          <p:nvPr/>
        </p:nvSpPr>
        <p:spPr>
          <a:xfrm>
            <a:off x="5759487" y="5167084"/>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FFFFFF"/>
                </a:solidFill>
                <a:effectLst/>
                <a:uLnTx/>
                <a:uFillTx/>
              </a:rPr>
              <a:t>契約成立</a:t>
            </a:r>
          </a:p>
        </p:txBody>
      </p:sp>
      <p:sp>
        <p:nvSpPr>
          <p:cNvPr id="46" name="ホームベース 45"/>
          <p:cNvSpPr/>
          <p:nvPr/>
        </p:nvSpPr>
        <p:spPr bwMode="auto">
          <a:xfrm>
            <a:off x="6892311" y="2811171"/>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制作・掲載準備</a:t>
            </a:r>
            <a:endParaRPr kumimoji="0" lang="ja-JP" altLang="en-US" sz="1200" kern="0" dirty="0">
              <a:solidFill>
                <a:prstClr val="black">
                  <a:lumMod val="65000"/>
                  <a:lumOff val="35000"/>
                </a:prstClr>
              </a:solidFill>
              <a:cs typeface="Verdana" pitchFamily="34" charset="0"/>
            </a:endParaRPr>
          </a:p>
        </p:txBody>
      </p:sp>
      <p:sp>
        <p:nvSpPr>
          <p:cNvPr id="47" name="ホームベース 46"/>
          <p:cNvSpPr/>
          <p:nvPr/>
        </p:nvSpPr>
        <p:spPr bwMode="auto">
          <a:xfrm>
            <a:off x="8400256" y="2811171"/>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納品・掲載</a:t>
            </a:r>
            <a:endParaRPr kumimoji="0" lang="ja-JP" altLang="en-US" sz="1200" kern="0" dirty="0">
              <a:solidFill>
                <a:prstClr val="black">
                  <a:lumMod val="65000"/>
                  <a:lumOff val="35000"/>
                </a:prstClr>
              </a:solidFill>
              <a:cs typeface="Verdana" pitchFamily="34" charset="0"/>
            </a:endParaRPr>
          </a:p>
        </p:txBody>
      </p:sp>
      <p:sp>
        <p:nvSpPr>
          <p:cNvPr id="48" name="ホームベース 47"/>
          <p:cNvSpPr/>
          <p:nvPr/>
        </p:nvSpPr>
        <p:spPr bwMode="auto">
          <a:xfrm>
            <a:off x="9355319" y="2811171"/>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請求書</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49" name="ホームベース 48"/>
          <p:cNvSpPr/>
          <p:nvPr/>
        </p:nvSpPr>
        <p:spPr bwMode="auto">
          <a:xfrm>
            <a:off x="6892310" y="4083694"/>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確認・検収</a:t>
            </a:r>
          </a:p>
        </p:txBody>
      </p:sp>
      <p:sp>
        <p:nvSpPr>
          <p:cNvPr id="50" name="ホームベース 49"/>
          <p:cNvSpPr/>
          <p:nvPr/>
        </p:nvSpPr>
        <p:spPr bwMode="auto">
          <a:xfrm>
            <a:off x="9690441" y="4083694"/>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お支払い</a:t>
            </a:r>
          </a:p>
        </p:txBody>
      </p:sp>
      <p:sp>
        <p:nvSpPr>
          <p:cNvPr id="51" name="タイトル 2"/>
          <p:cNvSpPr txBox="1">
            <a:spLocks/>
          </p:cNvSpPr>
          <p:nvPr/>
        </p:nvSpPr>
        <p:spPr>
          <a:xfrm>
            <a:off x="3261378" y="4782623"/>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a:t>
            </a: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申し込み内容</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・該当する約款</a:t>
            </a:r>
            <a:endPar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cxnSp>
        <p:nvCxnSpPr>
          <p:cNvPr id="52" name="直線コネクタ 51"/>
          <p:cNvCxnSpPr/>
          <p:nvPr/>
        </p:nvCxnSpPr>
        <p:spPr>
          <a:xfrm>
            <a:off x="1943063" y="2811171"/>
            <a:ext cx="0" cy="660616"/>
          </a:xfrm>
          <a:prstGeom prst="line">
            <a:avLst/>
          </a:prstGeom>
          <a:noFill/>
          <a:ln w="76200" cap="flat" cmpd="sng" algn="ctr">
            <a:solidFill>
              <a:srgbClr val="D00216">
                <a:lumMod val="20000"/>
                <a:lumOff val="80000"/>
              </a:srgbClr>
            </a:solidFill>
            <a:prstDash val="solid"/>
          </a:ln>
          <a:effectLst/>
        </p:spPr>
      </p:cxnSp>
      <p:cxnSp>
        <p:nvCxnSpPr>
          <p:cNvPr id="53" name="直線コネクタ 52"/>
          <p:cNvCxnSpPr/>
          <p:nvPr/>
        </p:nvCxnSpPr>
        <p:spPr>
          <a:xfrm>
            <a:off x="1943063" y="4090355"/>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191344" y="1484912"/>
            <a:ext cx="11953328" cy="1656056"/>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r>
              <a:rPr lang="ja-JP" altLang="en-US" sz="1600" dirty="0" smtClean="0">
                <a:solidFill>
                  <a:schemeClr val="tx1">
                    <a:lumMod val="65000"/>
                    <a:lumOff val="35000"/>
                  </a:schemeClr>
                </a:solidFill>
                <a:latin typeface="+mj-lt"/>
              </a:rPr>
              <a:t>以下のフローに沿ってお申し込みの上、</a:t>
            </a:r>
            <a:r>
              <a:rPr lang="ja-JP" altLang="en-US" sz="1600" dirty="0" smtClean="0">
                <a:solidFill>
                  <a:schemeClr val="tx1">
                    <a:lumMod val="65000"/>
                    <a:lumOff val="35000"/>
                  </a:schemeClr>
                </a:solidFill>
              </a:rPr>
              <a:t>クリエイティブ</a:t>
            </a:r>
            <a:r>
              <a:rPr lang="ja-JP" altLang="en-US" sz="1600" dirty="0">
                <a:solidFill>
                  <a:schemeClr val="tx1">
                    <a:lumMod val="65000"/>
                    <a:lumOff val="35000"/>
                  </a:schemeClr>
                </a:solidFill>
              </a:rPr>
              <a:t>制作委託約款の第</a:t>
            </a:r>
            <a:r>
              <a:rPr lang="en-US" altLang="ja-JP" sz="1600" dirty="0">
                <a:solidFill>
                  <a:schemeClr val="tx1">
                    <a:lumMod val="65000"/>
                    <a:lumOff val="35000"/>
                  </a:schemeClr>
                </a:solidFill>
              </a:rPr>
              <a:t>9</a:t>
            </a:r>
            <a:r>
              <a:rPr lang="ja-JP" altLang="en-US" sz="1600" dirty="0">
                <a:solidFill>
                  <a:schemeClr val="tx1">
                    <a:lumMod val="65000"/>
                    <a:lumOff val="35000"/>
                  </a:schemeClr>
                </a:solidFill>
              </a:rPr>
              <a:t>条</a:t>
            </a:r>
            <a:r>
              <a:rPr lang="en-US" altLang="ja-JP" sz="1600" dirty="0">
                <a:solidFill>
                  <a:schemeClr val="tx1">
                    <a:lumMod val="65000"/>
                    <a:lumOff val="35000"/>
                  </a:schemeClr>
                </a:solidFill>
              </a:rPr>
              <a:t>(2)</a:t>
            </a:r>
            <a:r>
              <a:rPr lang="ja-JP" altLang="en-US" sz="1600" dirty="0">
                <a:solidFill>
                  <a:schemeClr val="tx1">
                    <a:lumMod val="65000"/>
                    <a:lumOff val="35000"/>
                  </a:schemeClr>
                </a:solidFill>
              </a:rPr>
              <a:t>支払条件</a:t>
            </a:r>
            <a:r>
              <a:rPr lang="en-US" altLang="ja-JP" sz="1600" dirty="0">
                <a:solidFill>
                  <a:schemeClr val="tx1">
                    <a:lumMod val="65000"/>
                    <a:lumOff val="35000"/>
                  </a:schemeClr>
                </a:solidFill>
              </a:rPr>
              <a:t>2</a:t>
            </a:r>
            <a:r>
              <a:rPr lang="ja-JP" altLang="en-US" sz="1600" dirty="0" smtClean="0">
                <a:solidFill>
                  <a:schemeClr val="tx1">
                    <a:lumMod val="65000"/>
                    <a:lumOff val="35000"/>
                  </a:schemeClr>
                </a:solidFill>
              </a:rPr>
              <a:t>にしたがってお支払いいただきます。</a:t>
            </a:r>
            <a:endParaRPr lang="en-US" altLang="ja-JP" sz="1600" dirty="0" smtClean="0">
              <a:solidFill>
                <a:schemeClr val="tx1">
                  <a:lumMod val="65000"/>
                  <a:lumOff val="35000"/>
                </a:schemeClr>
              </a:solidFill>
            </a:endParaRPr>
          </a:p>
          <a:p>
            <a:r>
              <a:rPr lang="ja-JP" altLang="en-US" sz="1600" dirty="0" smtClean="0">
                <a:solidFill>
                  <a:schemeClr val="tx1">
                    <a:lumMod val="65000"/>
                    <a:lumOff val="35000"/>
                  </a:schemeClr>
                </a:solidFill>
              </a:rPr>
              <a:t>ただし</a:t>
            </a:r>
            <a:r>
              <a:rPr lang="ja-JP" altLang="en-US" sz="1600" dirty="0">
                <a:solidFill>
                  <a:schemeClr val="tx1">
                    <a:lumMod val="65000"/>
                    <a:lumOff val="35000"/>
                  </a:schemeClr>
                </a:solidFill>
              </a:rPr>
              <a:t>、協賛内容のうち広告配信を伴うものは当該広告商品のお申し込み方法に準じます</a:t>
            </a:r>
            <a:r>
              <a:rPr lang="ja-JP" altLang="en-US" sz="1600" dirty="0" smtClean="0">
                <a:solidFill>
                  <a:schemeClr val="tx1">
                    <a:lumMod val="65000"/>
                    <a:lumOff val="35000"/>
                  </a:schemeClr>
                </a:solidFill>
              </a:rPr>
              <a:t>。</a:t>
            </a:r>
            <a:endParaRPr lang="en-US" altLang="ja-JP" sz="1600" dirty="0" smtClean="0">
              <a:solidFill>
                <a:schemeClr val="tx1">
                  <a:lumMod val="65000"/>
                  <a:lumOff val="35000"/>
                </a:schemeClr>
              </a:solidFill>
            </a:endParaRPr>
          </a:p>
        </p:txBody>
      </p:sp>
    </p:spTree>
    <p:extLst>
      <p:ext uri="{BB962C8B-B14F-4D97-AF65-F5344CB8AC3E}">
        <p14:creationId xmlns:p14="http://schemas.microsoft.com/office/powerpoint/2010/main" val="34542708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kumimoji="1" lang="ja-JP" altLang="en-US" dirty="0" smtClean="0"/>
              <a:t>販売制限　</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6" name="Text Box 1031"/>
          <p:cNvSpPr txBox="1">
            <a:spLocks noChangeArrowheads="1"/>
          </p:cNvSpPr>
          <p:nvPr/>
        </p:nvSpPr>
        <p:spPr bwMode="auto">
          <a:xfrm>
            <a:off x="479376" y="1037049"/>
            <a:ext cx="11305256"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以下に該当する業種、商品・サービスにつきましては</a:t>
            </a:r>
            <a:r>
              <a:rPr kumimoji="1" lang="ja-JP" altLang="en-US"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r>
              <a:rPr lang="en-US" altLang="ja-JP" sz="1200" dirty="0" smtClean="0">
                <a:solidFill>
                  <a:schemeClr val="tx1">
                    <a:lumMod val="65000"/>
                    <a:lumOff val="35000"/>
                  </a:schemeClr>
                </a:solidFill>
                <a:latin typeface="メイリオ"/>
                <a:ea typeface="メイリオ"/>
              </a:rPr>
              <a:t>GYAO!</a:t>
            </a:r>
            <a:r>
              <a:rPr lang="ja-JP" altLang="en-US" sz="1200" dirty="0" smtClean="0">
                <a:solidFill>
                  <a:schemeClr val="tx1">
                    <a:lumMod val="65000"/>
                    <a:lumOff val="35000"/>
                  </a:schemeClr>
                </a:solidFill>
                <a:latin typeface="メイリオ"/>
                <a:ea typeface="メイリオ"/>
              </a:rPr>
              <a:t>タイアップ</a:t>
            </a:r>
            <a:r>
              <a:rPr kumimoji="1" lang="ja-JP" altLang="en-US"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の</a:t>
            </a: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実施は原則不可となります。</a:t>
            </a:r>
            <a:endParaRPr kumimoji="1" lang="en-US" altLang="ja-JP"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ただし、以下に該当しない業種やサービスでも、プロモーション内容や取り上げるテーマ等によっては</a:t>
            </a:r>
            <a:r>
              <a:rPr kumimoji="1" lang="ja-JP" altLang="en-US"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r>
              <a:rPr lang="en-US" altLang="ja-JP" sz="1200" dirty="0" smtClean="0">
                <a:solidFill>
                  <a:schemeClr val="tx1">
                    <a:lumMod val="65000"/>
                    <a:lumOff val="35000"/>
                  </a:schemeClr>
                </a:solidFill>
                <a:latin typeface="メイリオ"/>
                <a:ea typeface="メイリオ"/>
              </a:rPr>
              <a:t>GYAO!</a:t>
            </a:r>
            <a:r>
              <a:rPr lang="ja-JP" altLang="en-US" sz="1200" dirty="0" smtClean="0">
                <a:solidFill>
                  <a:schemeClr val="tx1">
                    <a:lumMod val="65000"/>
                    <a:lumOff val="35000"/>
                  </a:schemeClr>
                </a:solidFill>
                <a:latin typeface="メイリオ"/>
                <a:ea typeface="メイリオ"/>
              </a:rPr>
              <a:t>タイアップ</a:t>
            </a:r>
            <a:r>
              <a:rPr kumimoji="1" lang="ja-JP" altLang="en-US"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を</a:t>
            </a:r>
            <a:r>
              <a:rPr kumimoji="1" lang="ja-JP" altLang="en-US"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実施</a:t>
            </a: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いただけない場合があります</a:t>
            </a:r>
            <a:r>
              <a:rPr kumimoji="1" lang="ja-JP" altLang="en-US" sz="12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ので</a:t>
            </a:r>
            <a:r>
              <a:rPr kumimoji="1" lang="ja-JP" altLang="en-US" sz="1200" b="0"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、必ず</a:t>
            </a: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事前に掲載可否を弊社にお問い合わせください</a:t>
            </a:r>
            <a:r>
              <a:rPr kumimoji="1" lang="ja-JP" altLang="en-US"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。また</a:t>
            </a: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、広告主様のサイトが弊社の広告掲載基準を満たすことが</a:t>
            </a:r>
            <a:r>
              <a:rPr kumimoji="1" lang="ja-JP" altLang="en-US"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r>
              <a:rPr lang="en-US" altLang="ja-JP" sz="1200" dirty="0" smtClean="0">
                <a:solidFill>
                  <a:schemeClr val="tx1">
                    <a:lumMod val="65000"/>
                    <a:lumOff val="35000"/>
                  </a:schemeClr>
                </a:solidFill>
                <a:latin typeface="メイリオ"/>
                <a:ea typeface="メイリオ"/>
              </a:rPr>
              <a:t>GYAO!</a:t>
            </a:r>
            <a:r>
              <a:rPr lang="ja-JP" altLang="en-US" sz="1200" dirty="0" smtClean="0">
                <a:solidFill>
                  <a:schemeClr val="tx1">
                    <a:lumMod val="65000"/>
                    <a:lumOff val="35000"/>
                  </a:schemeClr>
                </a:solidFill>
                <a:latin typeface="メイリオ"/>
                <a:ea typeface="メイリオ"/>
              </a:rPr>
              <a:t>タイアップ</a:t>
            </a:r>
            <a:r>
              <a:rPr kumimoji="1" lang="ja-JP" altLang="en-US"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実施</a:t>
            </a: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の条件となります。</a:t>
            </a:r>
            <a:endParaRPr kumimoji="1" lang="en-US" altLang="ja-JP"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schemeClr val="tx1">
                    <a:lumMod val="65000"/>
                    <a:lumOff val="35000"/>
                  </a:scheme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・パチンコ・パチスロの営業および機種、カジノ（企業広告含む</a:t>
            </a:r>
            <a:r>
              <a:rPr kumimoji="1" lang="ja-JP" altLang="en-US"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）、ギャンブル</a:t>
            </a:r>
            <a:endParaRPr kumimoji="1" lang="en-US" altLang="ja-JP"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・レーシック、美容整形・美容外科・美容皮膚科、その他医療機関</a:t>
            </a:r>
            <a:r>
              <a:rPr kumimoji="1" lang="ja-JP" altLang="en-US"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全般</a:t>
            </a:r>
            <a:endPar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・医療</a:t>
            </a: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機関による保険外治療</a:t>
            </a:r>
            <a:endParaRPr kumimoji="1" lang="en-US" altLang="ja-JP"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・健康・美容食品、健康器具、健康雑貨その他</a:t>
            </a: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能力開発関連</a:t>
            </a:r>
            <a:r>
              <a:rPr kumimoji="1" lang="zh-TW" altLang="en-US"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商品</a:t>
            </a:r>
            <a:r>
              <a:rPr kumimoji="1" lang="ja-JP" altLang="en-US"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　　</a:t>
            </a:r>
            <a:endPar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・国家資格を有する業種（弁護士、司法書士、行政書士、弁理士、公認会計士、税理士</a:t>
            </a:r>
            <a:r>
              <a:rPr kumimoji="1" lang="ja-JP" altLang="en-US"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・法務、税務</a:t>
            </a:r>
            <a:endPar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p:txBody>
      </p:sp>
    </p:spTree>
    <p:extLst>
      <p:ext uri="{BB962C8B-B14F-4D97-AF65-F5344CB8AC3E}">
        <p14:creationId xmlns:p14="http://schemas.microsoft.com/office/powerpoint/2010/main" val="26651035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実施可否の問い合わせフロー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6" name="正方形/長方形 5"/>
          <p:cNvSpPr/>
          <p:nvPr/>
        </p:nvSpPr>
        <p:spPr>
          <a:xfrm>
            <a:off x="457990" y="1268760"/>
            <a:ext cx="11182625" cy="1015663"/>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2000" u="sng" dirty="0" smtClean="0">
                <a:solidFill>
                  <a:schemeClr val="tx1">
                    <a:lumMod val="65000"/>
                    <a:lumOff val="35000"/>
                  </a:schemeClr>
                </a:solidFill>
              </a:rPr>
              <a:t>GYAO!</a:t>
            </a:r>
            <a:r>
              <a:rPr lang="ja-JP" altLang="en-US" sz="2000" u="sng" dirty="0" smtClean="0">
                <a:solidFill>
                  <a:schemeClr val="tx1">
                    <a:lumMod val="65000"/>
                    <a:lumOff val="35000"/>
                  </a:schemeClr>
                </a:solidFill>
              </a:rPr>
              <a:t>タイアップ広告</a:t>
            </a:r>
            <a:r>
              <a:rPr lang="ja-JP" altLang="en-US" sz="2000" dirty="0" smtClean="0">
                <a:solidFill>
                  <a:schemeClr val="tx1">
                    <a:lumMod val="65000"/>
                    <a:lumOff val="35000"/>
                  </a:schemeClr>
                </a:solidFill>
              </a:rPr>
              <a:t>の実施を</a:t>
            </a:r>
            <a:r>
              <a:rPr lang="ja-JP" altLang="en-US" sz="2000" dirty="0">
                <a:solidFill>
                  <a:schemeClr val="tx1">
                    <a:lumMod val="65000"/>
                    <a:lumOff val="35000"/>
                  </a:schemeClr>
                </a:solidFill>
              </a:rPr>
              <a:t>ご希望の場合は</a:t>
            </a:r>
            <a:r>
              <a:rPr lang="ja-JP" altLang="en-US" sz="2000" dirty="0" smtClean="0">
                <a:solidFill>
                  <a:schemeClr val="tx1">
                    <a:lumMod val="65000"/>
                    <a:lumOff val="35000"/>
                  </a:schemeClr>
                </a:solidFill>
              </a:rPr>
              <a:t>、弊社担当営業</a:t>
            </a:r>
            <a:r>
              <a:rPr lang="ja-JP" altLang="en-US" sz="2000" dirty="0">
                <a:solidFill>
                  <a:schemeClr val="tx1">
                    <a:lumMod val="65000"/>
                    <a:lumOff val="35000"/>
                  </a:schemeClr>
                </a:solidFill>
              </a:rPr>
              <a:t>また</a:t>
            </a:r>
            <a:r>
              <a:rPr lang="ja-JP" altLang="en-US" sz="2000" dirty="0" smtClean="0">
                <a:solidFill>
                  <a:schemeClr val="tx1">
                    <a:lumMod val="65000"/>
                    <a:lumOff val="35000"/>
                  </a:schemeClr>
                </a:solidFill>
              </a:rPr>
              <a:t>は</a:t>
            </a:r>
            <a:endParaRPr lang="en-US" altLang="ja-JP" sz="2000" dirty="0" smtClean="0">
              <a:solidFill>
                <a:schemeClr val="tx1">
                  <a:lumMod val="65000"/>
                  <a:lumOff val="35000"/>
                </a:schemeClr>
              </a:solidFill>
            </a:endParaRPr>
          </a:p>
          <a:p>
            <a:r>
              <a:rPr lang="en-US" altLang="ja-JP" sz="2000" dirty="0" smtClean="0">
                <a:solidFill>
                  <a:schemeClr val="tx1">
                    <a:lumMod val="65000"/>
                    <a:lumOff val="35000"/>
                  </a:schemeClr>
                </a:solidFill>
              </a:rPr>
              <a:t>Yahoo!</a:t>
            </a:r>
            <a:r>
              <a:rPr lang="ja-JP" altLang="en-US" sz="2000" dirty="0" smtClean="0">
                <a:solidFill>
                  <a:schemeClr val="tx1">
                    <a:lumMod val="65000"/>
                    <a:lumOff val="35000"/>
                  </a:schemeClr>
                </a:solidFill>
              </a:rPr>
              <a:t>広告パートナーサポート宛に以下の項目を</a:t>
            </a:r>
            <a:r>
              <a:rPr lang="ja-JP" altLang="en-US" sz="2000" dirty="0">
                <a:solidFill>
                  <a:schemeClr val="tx1">
                    <a:lumMod val="65000"/>
                    <a:lumOff val="35000"/>
                  </a:schemeClr>
                </a:solidFill>
              </a:rPr>
              <a:t>ご連絡ください</a:t>
            </a:r>
            <a:r>
              <a:rPr lang="ja-JP" altLang="en-US" sz="2000" dirty="0" smtClean="0">
                <a:solidFill>
                  <a:schemeClr val="tx1">
                    <a:lumMod val="65000"/>
                    <a:lumOff val="35000"/>
                  </a:schemeClr>
                </a:solidFill>
              </a:rPr>
              <a:t>。</a:t>
            </a:r>
            <a:endParaRPr lang="en-US" altLang="ja-JP" sz="2000" dirty="0" smtClean="0">
              <a:solidFill>
                <a:schemeClr val="tx1">
                  <a:lumMod val="65000"/>
                  <a:lumOff val="35000"/>
                </a:schemeClr>
              </a:solidFill>
            </a:endParaRPr>
          </a:p>
          <a:p>
            <a:r>
              <a:rPr lang="ja-JP" altLang="en-US" sz="2000" dirty="0" smtClean="0">
                <a:solidFill>
                  <a:schemeClr val="tx1">
                    <a:lumMod val="65000"/>
                    <a:lumOff val="35000"/>
                  </a:schemeClr>
                </a:solidFill>
              </a:rPr>
              <a:t>回答まで最大</a:t>
            </a:r>
            <a:r>
              <a:rPr lang="en-US" altLang="ja-JP" sz="2000" dirty="0" smtClean="0">
                <a:solidFill>
                  <a:schemeClr val="tx1">
                    <a:lumMod val="65000"/>
                    <a:lumOff val="35000"/>
                  </a:schemeClr>
                </a:solidFill>
              </a:rPr>
              <a:t>5</a:t>
            </a:r>
            <a:r>
              <a:rPr lang="ja-JP" altLang="en-US" sz="2000" dirty="0" smtClean="0">
                <a:solidFill>
                  <a:schemeClr val="tx1">
                    <a:lumMod val="65000"/>
                    <a:lumOff val="35000"/>
                  </a:schemeClr>
                </a:solidFill>
              </a:rPr>
              <a:t>営業日いただきます。</a:t>
            </a:r>
            <a:endParaRPr lang="en-US" altLang="ja-JP" sz="2000" dirty="0">
              <a:solidFill>
                <a:schemeClr val="tx1">
                  <a:lumMod val="65000"/>
                  <a:lumOff val="35000"/>
                </a:schemeClr>
              </a:solidFill>
            </a:endParaRPr>
          </a:p>
        </p:txBody>
      </p:sp>
      <p:sp>
        <p:nvSpPr>
          <p:cNvPr id="7" name="正方形/長方形 6"/>
          <p:cNvSpPr/>
          <p:nvPr/>
        </p:nvSpPr>
        <p:spPr>
          <a:xfrm>
            <a:off x="551384" y="2492896"/>
            <a:ext cx="7423714" cy="3508653"/>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u="sng" dirty="0">
                <a:solidFill>
                  <a:schemeClr val="tx1">
                    <a:lumMod val="65000"/>
                    <a:lumOff val="35000"/>
                  </a:schemeClr>
                </a:solidFill>
              </a:rPr>
              <a:t>▼ご連絡いただきたい項目</a:t>
            </a:r>
            <a:endParaRPr lang="en-US" altLang="ja-JP" u="sng" dirty="0">
              <a:solidFill>
                <a:schemeClr val="tx1">
                  <a:lumMod val="65000"/>
                  <a:lumOff val="35000"/>
                </a:schemeClr>
              </a:solidFill>
            </a:endParaRPr>
          </a:p>
          <a:p>
            <a:endParaRPr lang="en-US" altLang="ja-JP" sz="1200" u="sng"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広告</a:t>
            </a:r>
            <a:r>
              <a:rPr lang="ja-JP" altLang="en-US" sz="1600" dirty="0" smtClean="0">
                <a:solidFill>
                  <a:schemeClr val="tx1">
                    <a:lumMod val="65000"/>
                    <a:lumOff val="35000"/>
                  </a:schemeClr>
                </a:solidFill>
              </a:rPr>
              <a:t>商品：</a:t>
            </a:r>
            <a:endParaRPr lang="ja-JP" altLang="en-US"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広告主：</a:t>
            </a:r>
            <a:endParaRPr lang="en-US" altLang="ja-JP"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プロモーション商品・内容：</a:t>
            </a:r>
            <a:endParaRPr lang="en-US" altLang="ja-JP"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リンク先</a:t>
            </a:r>
            <a:r>
              <a:rPr lang="en-US" altLang="ja-JP" sz="1600" dirty="0">
                <a:solidFill>
                  <a:schemeClr val="tx1">
                    <a:lumMod val="65000"/>
                    <a:lumOff val="35000"/>
                  </a:schemeClr>
                </a:solidFill>
              </a:rPr>
              <a:t>URL:</a:t>
            </a:r>
            <a:endParaRPr lang="ja-JP" altLang="en-US"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ヤフー営業担当者：</a:t>
            </a:r>
          </a:p>
          <a:p>
            <a:pPr marL="171450" indent="-171450">
              <a:buFont typeface="Arial" panose="020B0604020202020204" pitchFamily="34" charset="0"/>
              <a:buChar char="•"/>
            </a:pPr>
            <a:r>
              <a:rPr lang="ja-JP" altLang="en-US" sz="1600" dirty="0">
                <a:solidFill>
                  <a:schemeClr val="tx1">
                    <a:lumMod val="65000"/>
                    <a:lumOff val="35000"/>
                  </a:schemeClr>
                </a:solidFill>
              </a:rPr>
              <a:t>代理店：</a:t>
            </a:r>
            <a:endParaRPr lang="en-US" altLang="ja-JP"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予約型対応アカウント</a:t>
            </a:r>
            <a:r>
              <a:rPr lang="en-US" altLang="ja-JP" sz="1600" dirty="0">
                <a:solidFill>
                  <a:schemeClr val="tx1">
                    <a:lumMod val="65000"/>
                    <a:lumOff val="35000"/>
                  </a:schemeClr>
                </a:solidFill>
              </a:rPr>
              <a:t>ID</a:t>
            </a:r>
            <a:r>
              <a:rPr lang="ja-JP" altLang="en-US" sz="1600" dirty="0">
                <a:solidFill>
                  <a:schemeClr val="tx1">
                    <a:lumMod val="65000"/>
                    <a:lumOff val="35000"/>
                  </a:schemeClr>
                </a:solidFill>
              </a:rPr>
              <a:t>（用意があれば）：</a:t>
            </a:r>
          </a:p>
          <a:p>
            <a:pPr marL="171450" indent="-171450">
              <a:buFont typeface="Arial" panose="020B0604020202020204" pitchFamily="34" charset="0"/>
              <a:buChar char="•"/>
            </a:pPr>
            <a:r>
              <a:rPr lang="ja-JP" altLang="en-US" sz="1600" dirty="0">
                <a:solidFill>
                  <a:schemeClr val="tx1">
                    <a:lumMod val="65000"/>
                    <a:lumOff val="35000"/>
                  </a:schemeClr>
                </a:solidFill>
              </a:rPr>
              <a:t>掲載期間：</a:t>
            </a:r>
            <a:endParaRPr lang="en-US" altLang="ja-JP" sz="1600"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予算：</a:t>
            </a:r>
          </a:p>
          <a:p>
            <a:pPr marL="171450" indent="-171450">
              <a:buFont typeface="Arial" panose="020B0604020202020204" pitchFamily="34" charset="0"/>
              <a:buChar char="•"/>
            </a:pPr>
            <a:r>
              <a:rPr lang="ja-JP" altLang="en-US" sz="1600" dirty="0">
                <a:solidFill>
                  <a:schemeClr val="tx1">
                    <a:lumMod val="65000"/>
                    <a:lumOff val="35000"/>
                  </a:schemeClr>
                </a:solidFill>
              </a:rPr>
              <a:t>掲載</a:t>
            </a:r>
            <a:r>
              <a:rPr lang="en-US" altLang="ja-JP" sz="1600" dirty="0" err="1">
                <a:solidFill>
                  <a:schemeClr val="tx1">
                    <a:lumMod val="65000"/>
                    <a:lumOff val="35000"/>
                  </a:schemeClr>
                </a:solidFill>
              </a:rPr>
              <a:t>vimps</a:t>
            </a:r>
            <a:r>
              <a:rPr lang="ja-JP" altLang="en-US" sz="1600" dirty="0">
                <a:solidFill>
                  <a:schemeClr val="tx1">
                    <a:lumMod val="65000"/>
                    <a:lumOff val="35000"/>
                  </a:schemeClr>
                </a:solidFill>
              </a:rPr>
              <a:t>：</a:t>
            </a:r>
          </a:p>
          <a:p>
            <a:pPr marL="171450" indent="-171450">
              <a:buFont typeface="Arial" panose="020B0604020202020204" pitchFamily="34" charset="0"/>
              <a:buChar char="•"/>
            </a:pPr>
            <a:r>
              <a:rPr lang="ja-JP" altLang="en-US" sz="1600" dirty="0">
                <a:solidFill>
                  <a:schemeClr val="tx1">
                    <a:lumMod val="65000"/>
                    <a:lumOff val="35000"/>
                  </a:schemeClr>
                </a:solidFill>
              </a:rPr>
              <a:t>懸念点：</a:t>
            </a:r>
          </a:p>
          <a:p>
            <a:pPr marL="171450" indent="-171450">
              <a:buFont typeface="Arial" panose="020B0604020202020204" pitchFamily="34" charset="0"/>
              <a:buChar char="•"/>
            </a:pPr>
            <a:r>
              <a:rPr lang="ja-JP" altLang="en-US" sz="1600" dirty="0">
                <a:solidFill>
                  <a:schemeClr val="tx1">
                    <a:lumMod val="65000"/>
                    <a:lumOff val="35000"/>
                  </a:schemeClr>
                </a:solidFill>
              </a:rPr>
              <a:t>備考</a:t>
            </a:r>
            <a:r>
              <a:rPr lang="ja-JP" altLang="en-US" sz="1600" dirty="0" smtClean="0">
                <a:solidFill>
                  <a:schemeClr val="tx1">
                    <a:lumMod val="65000"/>
                    <a:lumOff val="35000"/>
                  </a:schemeClr>
                </a:solidFill>
              </a:rPr>
              <a:t>：</a:t>
            </a:r>
            <a:endParaRPr lang="en-US" altLang="ja-JP" sz="1600" dirty="0">
              <a:solidFill>
                <a:schemeClr val="tx1">
                  <a:lumMod val="65000"/>
                  <a:lumOff val="35000"/>
                </a:schemeClr>
              </a:solidFill>
            </a:endParaRPr>
          </a:p>
        </p:txBody>
      </p:sp>
    </p:spTree>
    <p:extLst>
      <p:ext uri="{BB962C8B-B14F-4D97-AF65-F5344CB8AC3E}">
        <p14:creationId xmlns:p14="http://schemas.microsoft.com/office/powerpoint/2010/main" val="35599162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注意事項　　　</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6" name="Rectangle 46"/>
          <p:cNvSpPr>
            <a:spLocks noChangeArrowheads="1"/>
          </p:cNvSpPr>
          <p:nvPr/>
        </p:nvSpPr>
        <p:spPr bwMode="auto">
          <a:xfrm>
            <a:off x="263352" y="1143759"/>
            <a:ext cx="11687600" cy="4570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・企画内容</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申込者・広告</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主様とヤフーと</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の間で協議の上決定し、最終的な編集権</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はヤフーに</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帰属します。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申込者・広告</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主様より提供</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いただく製品画像等の素材については第三者の権利を侵害するものではないこと、および記載内容</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に係わる財産権</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全ての権利処理が</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完了</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　して</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いること、情報の正確性に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ついてヤフーに</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対して保証いただくものとします。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・企画ページ上</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提供：○○」の</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スポンサークレジットの掲載が</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必須となります。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smtClean="0">
                <a:solidFill>
                  <a:schemeClr val="tx1">
                    <a:lumMod val="65000"/>
                    <a:lumOff val="35000"/>
                  </a:schemeClr>
                </a:solidFill>
                <a:latin typeface="メイリオ"/>
                <a:ea typeface="メイリオ"/>
              </a:rPr>
              <a:t>　・原則として掲載終了後はアーカイブ保存せず、企画ページは削除いたします。</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defRPr/>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・企画ページから</a:t>
            </a:r>
            <a:r>
              <a:rPr lang="ja-JP" altLang="en-US" sz="1200" dirty="0">
                <a:solidFill>
                  <a:schemeClr val="tx1">
                    <a:lumMod val="65000"/>
                    <a:lumOff val="35000"/>
                  </a:schemeClr>
                </a:solidFill>
                <a:latin typeface="メイリオ"/>
                <a:ea typeface="メイリオ"/>
              </a:rPr>
              <a:t>広告主様</a:t>
            </a:r>
            <a:r>
              <a:rPr lang="ja-JP" altLang="en-US" sz="1200" dirty="0" smtClean="0">
                <a:solidFill>
                  <a:schemeClr val="tx1">
                    <a:lumMod val="65000"/>
                    <a:lumOff val="35000"/>
                  </a:schemeClr>
                </a:solidFill>
                <a:latin typeface="メイリオ"/>
                <a:ea typeface="メイリオ"/>
              </a:rPr>
              <a:t>サイト</a:t>
            </a:r>
            <a:r>
              <a:rPr lang="ja-JP" altLang="en-US" sz="1200" dirty="0">
                <a:solidFill>
                  <a:schemeClr val="tx1">
                    <a:lumMod val="65000"/>
                    <a:lumOff val="35000"/>
                  </a:schemeClr>
                </a:solidFill>
                <a:latin typeface="メイリオ"/>
                <a:ea typeface="メイリオ"/>
              </a:rPr>
              <a:t>へ誘導するバナーやテキストリンクに、効果計測用</a:t>
            </a:r>
            <a:r>
              <a:rPr lang="en-US" altLang="ja-JP" sz="1200" dirty="0">
                <a:solidFill>
                  <a:schemeClr val="tx1">
                    <a:lumMod val="65000"/>
                    <a:lumOff val="35000"/>
                  </a:schemeClr>
                </a:solidFill>
                <a:latin typeface="メイリオ"/>
                <a:ea typeface="メイリオ"/>
              </a:rPr>
              <a:t>URL</a:t>
            </a:r>
            <a:r>
              <a:rPr lang="ja-JP" altLang="en-US" sz="1200" dirty="0">
                <a:solidFill>
                  <a:schemeClr val="tx1">
                    <a:lumMod val="65000"/>
                    <a:lumOff val="35000"/>
                  </a:schemeClr>
                </a:solidFill>
                <a:latin typeface="メイリオ"/>
                <a:ea typeface="メイリオ"/>
              </a:rPr>
              <a:t>を設定する</a:t>
            </a:r>
            <a:r>
              <a:rPr lang="ja-JP" altLang="en-US" sz="1200" dirty="0" smtClean="0">
                <a:solidFill>
                  <a:schemeClr val="tx1">
                    <a:lumMod val="65000"/>
                    <a:lumOff val="35000"/>
                  </a:schemeClr>
                </a:solidFill>
                <a:latin typeface="メイリオ"/>
                <a:ea typeface="メイリオ"/>
              </a:rPr>
              <a:t>ことはできませ</a:t>
            </a:r>
            <a:r>
              <a:rPr lang="ja-JP" altLang="en-US" sz="1200" dirty="0">
                <a:solidFill>
                  <a:schemeClr val="tx1">
                    <a:lumMod val="65000"/>
                    <a:lumOff val="35000"/>
                  </a:schemeClr>
                </a:solidFill>
                <a:latin typeface="メイリオ"/>
                <a:ea typeface="メイリオ"/>
              </a:rPr>
              <a:t>ん</a:t>
            </a:r>
            <a:r>
              <a:rPr lang="ja-JP" altLang="en-US" sz="1200" dirty="0" smtClean="0">
                <a:solidFill>
                  <a:schemeClr val="tx1">
                    <a:lumMod val="65000"/>
                    <a:lumOff val="35000"/>
                  </a:schemeClr>
                </a:solidFill>
                <a:latin typeface="メイリオ"/>
                <a:ea typeface="メイリオ"/>
              </a:rPr>
              <a:t>。</a:t>
            </a:r>
            <a:endParaRPr lang="en-US" altLang="ja-JP" sz="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、ヤフーを</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利用するお客様に対して速やかに災害情報をお伝えするために、</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企画ページについても</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、ページ上部に災害情報告知モジュールの掲載を行います</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a:t>
            </a:r>
            <a:r>
              <a:rPr lang="ja-JP" altLang="en-US" sz="1000" dirty="0" smtClean="0">
                <a:solidFill>
                  <a:schemeClr val="tx1">
                    <a:lumMod val="65000"/>
                    <a:lumOff val="35000"/>
                  </a:schemeClr>
                </a:solidFill>
                <a:latin typeface="メイリオ"/>
                <a:ea typeface="メイリオ"/>
              </a:rPr>
              <a:t>、ヤフーの</a:t>
            </a:r>
            <a:r>
              <a:rPr lang="ja-JP" altLang="en-US" sz="1000" dirty="0">
                <a:solidFill>
                  <a:schemeClr val="tx1">
                    <a:lumMod val="65000"/>
                    <a:lumOff val="35000"/>
                  </a:schemeClr>
                </a:solidFill>
                <a:latin typeface="メイリオ"/>
                <a:ea typeface="メイリオ"/>
              </a:rPr>
              <a:t>統一運用ルール</a:t>
            </a:r>
            <a:r>
              <a:rPr lang="ja-JP" altLang="en-US" sz="1000" dirty="0" smtClean="0">
                <a:solidFill>
                  <a:schemeClr val="tx1">
                    <a:lumMod val="65000"/>
                    <a:lumOff val="35000"/>
                  </a:schemeClr>
                </a:solidFill>
                <a:latin typeface="メイリオ"/>
                <a:ea typeface="メイリオ"/>
              </a:rPr>
              <a:t>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・誘導広告を申込者・広告主様で制作する場合は、ヤフーが提示するガイドラインを遵守してください。</a:t>
            </a:r>
            <a:endPar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・企画ページに効果計測用</a:t>
            </a:r>
            <a:r>
              <a:rPr lang="en-US" altLang="ja-JP" sz="1200" dirty="0" smtClean="0">
                <a:solidFill>
                  <a:schemeClr val="tx1">
                    <a:lumMod val="65000"/>
                    <a:lumOff val="35000"/>
                  </a:schemeClr>
                </a:solidFill>
                <a:latin typeface="メイリオ"/>
                <a:ea typeface="メイリオ"/>
              </a:rPr>
              <a:t>URL</a:t>
            </a:r>
            <a:r>
              <a:rPr lang="ja-JP" altLang="en-US" sz="1200" dirty="0" smtClean="0">
                <a:solidFill>
                  <a:schemeClr val="tx1">
                    <a:lumMod val="65000"/>
                    <a:lumOff val="35000"/>
                  </a:schemeClr>
                </a:solidFill>
                <a:latin typeface="メイリオ"/>
                <a:ea typeface="メイリオ"/>
              </a:rPr>
              <a:t>を設定することはできません。</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smtClean="0">
                <a:solidFill>
                  <a:schemeClr val="tx1">
                    <a:lumMod val="65000"/>
                    <a:lumOff val="35000"/>
                  </a:schemeClr>
                </a:solidFill>
                <a:latin typeface="メイリオ"/>
                <a:ea typeface="メイリオ"/>
              </a:rPr>
              <a:t>■ 効果</a:t>
            </a:r>
            <a:r>
              <a:rPr lang="ja-JP" altLang="en-US" sz="1600" dirty="0">
                <a:solidFill>
                  <a:schemeClr val="tx1">
                    <a:lumMod val="65000"/>
                    <a:lumOff val="35000"/>
                  </a:schemeClr>
                </a:solidFill>
                <a:latin typeface="メイリオ"/>
                <a:ea typeface="メイリオ"/>
              </a:rPr>
              <a:t>検証レポート</a:t>
            </a: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a:t>
            </a:r>
            <a:r>
              <a:rPr lang="ja-JP" altLang="en-US" sz="1200" dirty="0" smtClean="0">
                <a:solidFill>
                  <a:schemeClr val="tx1">
                    <a:lumMod val="65000"/>
                    <a:lumOff val="35000"/>
                  </a:schemeClr>
                </a:solidFill>
                <a:latin typeface="メイリオ"/>
                <a:ea typeface="メイリオ"/>
              </a:rPr>
              <a:t>が含まれる場合があります。</a:t>
            </a:r>
            <a:r>
              <a:rPr lang="ja-JP" altLang="en-US" sz="1200" dirty="0">
                <a:solidFill>
                  <a:schemeClr val="tx1">
                    <a:lumMod val="65000"/>
                    <a:lumOff val="35000"/>
                  </a:schemeClr>
                </a:solidFill>
                <a:latin typeface="メイリオ"/>
                <a:ea typeface="メイリオ"/>
              </a:rPr>
              <a:t>個人情報の</a:t>
            </a:r>
            <a:r>
              <a:rPr lang="ja-JP" altLang="en-US" sz="1200" dirty="0" smtClean="0">
                <a:solidFill>
                  <a:schemeClr val="tx1">
                    <a:lumMod val="65000"/>
                    <a:lumOff val="35000"/>
                  </a:schemeClr>
                </a:solidFill>
                <a:latin typeface="メイリオ"/>
                <a:ea typeface="メイリオ"/>
              </a:rPr>
              <a:t>保護</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　に</a:t>
            </a:r>
            <a:r>
              <a:rPr lang="ja-JP" altLang="en-US" sz="1200" dirty="0">
                <a:solidFill>
                  <a:schemeClr val="tx1">
                    <a:lumMod val="65000"/>
                    <a:lumOff val="35000"/>
                  </a:schemeClr>
                </a:solidFill>
                <a:latin typeface="メイリオ"/>
                <a:ea typeface="メイリオ"/>
              </a:rPr>
              <a:t>関する法律その他の関係法令・ガイドラインを遵守するとともに、善良な管理者</a:t>
            </a:r>
            <a:r>
              <a:rPr lang="ja-JP" altLang="en-US" sz="1200" dirty="0" smtClean="0">
                <a:solidFill>
                  <a:schemeClr val="tx1">
                    <a:lumMod val="65000"/>
                    <a:lumOff val="35000"/>
                  </a:schemeClr>
                </a:solidFill>
                <a:latin typeface="メイリオ"/>
                <a:ea typeface="メイリオ"/>
              </a:rPr>
              <a:t>の注意をもって</a:t>
            </a:r>
            <a:r>
              <a:rPr lang="ja-JP" altLang="en-US" sz="1200" dirty="0">
                <a:solidFill>
                  <a:schemeClr val="tx1">
                    <a:lumMod val="65000"/>
                    <a:lumOff val="35000"/>
                  </a:schemeClr>
                </a:solidFill>
                <a:latin typeface="メイリオ"/>
                <a:ea typeface="メイリオ"/>
              </a:rPr>
              <a:t>適切に取り扱い、不正アクセスおよび不正利用の防止に努めて</a:t>
            </a:r>
            <a:r>
              <a:rPr lang="ja-JP" altLang="en-US" sz="1200" dirty="0" err="1" smtClean="0">
                <a:solidFill>
                  <a:schemeClr val="tx1">
                    <a:lumMod val="65000"/>
                    <a:lumOff val="35000"/>
                  </a:schemeClr>
                </a:solidFill>
                <a:latin typeface="メイリオ"/>
                <a:ea typeface="メイリオ"/>
              </a:rPr>
              <a:t>い</a:t>
            </a:r>
            <a:r>
              <a:rPr lang="ja-JP" altLang="en-US" sz="1200" dirty="0" smtClean="0">
                <a:solidFill>
                  <a:schemeClr val="tx1">
                    <a:lumMod val="65000"/>
                    <a:lumOff val="35000"/>
                  </a:schemeClr>
                </a:solidFill>
                <a:latin typeface="メイリオ"/>
                <a:ea typeface="メイリオ"/>
              </a:rPr>
              <a:t>　　</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　ただ</a:t>
            </a:r>
            <a:r>
              <a:rPr lang="ja-JP" altLang="en-US" sz="1200" dirty="0">
                <a:solidFill>
                  <a:schemeClr val="tx1">
                    <a:lumMod val="65000"/>
                    <a:lumOff val="35000"/>
                  </a:schemeClr>
                </a:solidFill>
                <a:latin typeface="メイリオ"/>
                <a:ea typeface="メイリオ"/>
              </a:rPr>
              <a:t>くようにお願いいたします。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en-US" altLang="ja-JP" sz="1000" dirty="0" smtClean="0">
                <a:solidFill>
                  <a:schemeClr val="tx1">
                    <a:lumMod val="65000"/>
                    <a:lumOff val="35000"/>
                  </a:schemeClr>
                </a:solidFill>
                <a:latin typeface="メイリオ"/>
                <a:ea typeface="メイリオ"/>
              </a:rPr>
              <a:t>.</a:t>
            </a:r>
            <a:r>
              <a:rPr lang="ja-JP" altLang="en-US" sz="1000" dirty="0" smtClean="0">
                <a:solidFill>
                  <a:schemeClr val="tx1">
                    <a:lumMod val="65000"/>
                    <a:lumOff val="35000"/>
                  </a:schemeClr>
                </a:solidFill>
                <a:latin typeface="メイリオ"/>
                <a:ea typeface="メイリオ"/>
              </a:rPr>
              <a:t>例：ユーザーアンケートを実施し自由回答を含む場合、ヤフー</a:t>
            </a:r>
            <a:r>
              <a:rPr lang="ja-JP" altLang="en-US" sz="1000" dirty="0">
                <a:solidFill>
                  <a:schemeClr val="tx1">
                    <a:lumMod val="65000"/>
                    <a:lumOff val="35000"/>
                  </a:schemeClr>
                </a:solidFill>
                <a:latin typeface="メイリオ"/>
                <a:ea typeface="メイリオ"/>
              </a:rPr>
              <a:t>において特定の個人を識別することができる情報に</a:t>
            </a:r>
            <a:r>
              <a:rPr lang="ja-JP" altLang="en-US" sz="1000" dirty="0" smtClean="0">
                <a:solidFill>
                  <a:schemeClr val="tx1">
                    <a:lumMod val="65000"/>
                    <a:lumOff val="35000"/>
                  </a:schemeClr>
                </a:solidFill>
                <a:latin typeface="メイリオ"/>
                <a:ea typeface="メイリオ"/>
              </a:rPr>
              <a:t>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36531675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2"/>
          </p:nvPr>
        </p:nvSpPr>
        <p:spPr>
          <a:xfrm>
            <a:off x="344259" y="1153092"/>
            <a:ext cx="11521280" cy="609749"/>
          </a:xfrm>
        </p:spPr>
        <p:txBody>
          <a:bodyPr>
            <a:noAutofit/>
          </a:bodyPr>
          <a:lstStyle/>
          <a:p>
            <a:pPr algn="ctr"/>
            <a:r>
              <a:rPr lang="ja-JP" altLang="en-US" dirty="0" smtClean="0">
                <a:solidFill>
                  <a:schemeClr val="tx1">
                    <a:lumMod val="65000"/>
                    <a:lumOff val="35000"/>
                  </a:schemeClr>
                </a:solidFill>
              </a:rPr>
              <a:t>特定コンテンツの広告枠独占掲載や</a:t>
            </a:r>
            <a:r>
              <a:rPr lang="ja-JP" altLang="en-US" dirty="0">
                <a:solidFill>
                  <a:schemeClr val="tx1">
                    <a:lumMod val="65000"/>
                    <a:lumOff val="35000"/>
                  </a:schemeClr>
                </a:solidFill>
              </a:rPr>
              <a:t>広告主様のプロモーション映像の視聴を促すことで</a:t>
            </a:r>
          </a:p>
          <a:p>
            <a:pPr algn="ctr"/>
            <a:r>
              <a:rPr lang="ja-JP" altLang="en-US" dirty="0">
                <a:solidFill>
                  <a:schemeClr val="tx1">
                    <a:lumMod val="65000"/>
                    <a:lumOff val="35000"/>
                  </a:schemeClr>
                </a:solidFill>
              </a:rPr>
              <a:t>ブランド認知</a:t>
            </a:r>
            <a:r>
              <a:rPr lang="ja-JP" altLang="en-US" dirty="0" smtClean="0">
                <a:solidFill>
                  <a:schemeClr val="tx1">
                    <a:lumMod val="65000"/>
                    <a:lumOff val="35000"/>
                  </a:schemeClr>
                </a:solidFill>
              </a:rPr>
              <a:t>や理解促進を</a:t>
            </a:r>
            <a:r>
              <a:rPr lang="ja-JP" altLang="en-US" dirty="0">
                <a:solidFill>
                  <a:schemeClr val="tx1">
                    <a:lumMod val="65000"/>
                    <a:lumOff val="35000"/>
                  </a:schemeClr>
                </a:solidFill>
              </a:rPr>
              <a:t>狙う企画です。</a:t>
            </a:r>
            <a:r>
              <a:rPr lang="ja-JP" altLang="en-US" dirty="0" smtClean="0">
                <a:solidFill>
                  <a:schemeClr val="tx1">
                    <a:lumMod val="65000"/>
                    <a:lumOff val="35000"/>
                  </a:schemeClr>
                </a:solidFill>
              </a:rPr>
              <a:t>以下</a:t>
            </a:r>
            <a:r>
              <a:rPr lang="en-US" altLang="ja-JP" dirty="0">
                <a:solidFill>
                  <a:schemeClr val="tx1">
                    <a:lumMod val="65000"/>
                    <a:lumOff val="35000"/>
                  </a:schemeClr>
                </a:solidFill>
              </a:rPr>
              <a:t>3</a:t>
            </a:r>
            <a:r>
              <a:rPr lang="ja-JP" altLang="en-US" dirty="0" err="1" smtClean="0">
                <a:solidFill>
                  <a:schemeClr val="tx1">
                    <a:lumMod val="65000"/>
                    <a:lumOff val="35000"/>
                  </a:schemeClr>
                </a:solidFill>
              </a:rPr>
              <a:t>つの</a:t>
            </a:r>
            <a:r>
              <a:rPr lang="ja-JP" altLang="en-US" dirty="0">
                <a:solidFill>
                  <a:schemeClr val="tx1">
                    <a:lumMod val="65000"/>
                    <a:lumOff val="35000"/>
                  </a:schemeClr>
                </a:solidFill>
              </a:rPr>
              <a:t>企画</a:t>
            </a:r>
            <a:r>
              <a:rPr lang="ja-JP" altLang="en-US" dirty="0" smtClean="0">
                <a:solidFill>
                  <a:schemeClr val="tx1">
                    <a:lumMod val="65000"/>
                    <a:lumOff val="35000"/>
                  </a:schemeClr>
                </a:solidFill>
              </a:rPr>
              <a:t>が</a:t>
            </a:r>
            <a:r>
              <a:rPr lang="ja-JP" altLang="en-US" dirty="0">
                <a:solidFill>
                  <a:schemeClr val="tx1">
                    <a:lumMod val="65000"/>
                    <a:lumOff val="35000"/>
                  </a:schemeClr>
                </a:solidFill>
              </a:rPr>
              <a:t>あります</a:t>
            </a:r>
            <a:r>
              <a:rPr lang="ja-JP" altLang="en-US" dirty="0" smtClean="0">
                <a:solidFill>
                  <a:schemeClr val="tx1">
                    <a:lumMod val="65000"/>
                    <a:lumOff val="35000"/>
                  </a:schemeClr>
                </a:solidFill>
              </a:rPr>
              <a:t>。</a:t>
            </a:r>
            <a:endParaRPr lang="ja-JP" altLang="en-US" dirty="0">
              <a:solidFill>
                <a:schemeClr val="tx1">
                  <a:lumMod val="65000"/>
                  <a:lumOff val="35000"/>
                </a:schemeClr>
              </a:solidFill>
            </a:endParaRPr>
          </a:p>
        </p:txBody>
      </p:sp>
      <p:sp>
        <p:nvSpPr>
          <p:cNvPr id="3" name="テキスト プレースホルダー 2"/>
          <p:cNvSpPr>
            <a:spLocks noGrp="1"/>
          </p:cNvSpPr>
          <p:nvPr>
            <p:ph type="body" sz="quarter" idx="11"/>
          </p:nvPr>
        </p:nvSpPr>
        <p:spPr/>
        <p:txBody>
          <a:bodyPr/>
          <a:lstStyle/>
          <a:p>
            <a:r>
              <a:rPr lang="en-US" altLang="ja-JP" dirty="0"/>
              <a:t>GYAO!</a:t>
            </a:r>
            <a:r>
              <a:rPr lang="ja-JP" altLang="en-US" dirty="0"/>
              <a:t>タイアップとは</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6" name="角丸四角形 5"/>
          <p:cNvSpPr/>
          <p:nvPr/>
        </p:nvSpPr>
        <p:spPr bwMode="auto">
          <a:xfrm>
            <a:off x="334963" y="2128283"/>
            <a:ext cx="3391359" cy="432000"/>
          </a:xfrm>
          <a:prstGeom prst="roundRect">
            <a:avLst>
              <a:gd name="adj" fmla="val 50000"/>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r>
              <a:rPr kumimoji="0" lang="ja-JP" altLang="en-US" sz="1600" b="1" kern="0" dirty="0" smtClean="0">
                <a:solidFill>
                  <a:schemeClr val="tx1">
                    <a:lumMod val="65000"/>
                    <a:lumOff val="35000"/>
                  </a:schemeClr>
                </a:solidFill>
                <a:latin typeface="+mn-ea"/>
                <a:cs typeface="Verdana" pitchFamily="34" charset="0"/>
              </a:rPr>
              <a:t>コンテンツ指定配信</a:t>
            </a:r>
            <a:endParaRPr kumimoji="0" lang="ja-JP" altLang="en-US" sz="1600" b="1" kern="0" dirty="0">
              <a:solidFill>
                <a:schemeClr val="tx1">
                  <a:lumMod val="65000"/>
                  <a:lumOff val="35000"/>
                </a:schemeClr>
              </a:solidFill>
              <a:latin typeface="+mn-ea"/>
              <a:cs typeface="Verdana" pitchFamily="34" charset="0"/>
            </a:endParaRPr>
          </a:p>
        </p:txBody>
      </p:sp>
      <p:sp>
        <p:nvSpPr>
          <p:cNvPr id="8" name="角丸四角形 7"/>
          <p:cNvSpPr/>
          <p:nvPr/>
        </p:nvSpPr>
        <p:spPr bwMode="auto">
          <a:xfrm>
            <a:off x="334963" y="3987671"/>
            <a:ext cx="3391359" cy="432000"/>
          </a:xfrm>
          <a:prstGeom prst="roundRect">
            <a:avLst>
              <a:gd name="adj" fmla="val 50000"/>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r>
              <a:rPr kumimoji="0" lang="ja-JP" altLang="en-US" sz="1600" b="1" kern="0" dirty="0" smtClean="0">
                <a:solidFill>
                  <a:schemeClr val="tx1">
                    <a:lumMod val="65000"/>
                    <a:lumOff val="35000"/>
                  </a:schemeClr>
                </a:solidFill>
                <a:latin typeface="+mn-ea"/>
                <a:cs typeface="Verdana" pitchFamily="34" charset="0"/>
              </a:rPr>
              <a:t>映像</a:t>
            </a:r>
            <a:r>
              <a:rPr kumimoji="0" lang="ja-JP" altLang="en-US" sz="1600" b="1" kern="0" dirty="0">
                <a:solidFill>
                  <a:schemeClr val="tx1">
                    <a:lumMod val="65000"/>
                    <a:lumOff val="35000"/>
                  </a:schemeClr>
                </a:solidFill>
                <a:latin typeface="+mn-ea"/>
                <a:cs typeface="Verdana" pitchFamily="34" charset="0"/>
              </a:rPr>
              <a:t>持込</a:t>
            </a:r>
            <a:r>
              <a:rPr kumimoji="0" lang="ja-JP" altLang="en-US" sz="1600" b="1" kern="0" dirty="0" smtClean="0">
                <a:solidFill>
                  <a:schemeClr val="tx1">
                    <a:lumMod val="65000"/>
                    <a:lumOff val="35000"/>
                  </a:schemeClr>
                </a:solidFill>
                <a:latin typeface="+mn-ea"/>
                <a:cs typeface="Verdana" pitchFamily="34" charset="0"/>
              </a:rPr>
              <a:t>企画</a:t>
            </a:r>
            <a:endParaRPr kumimoji="0" lang="ja-JP" altLang="en-US" sz="1400" b="1" kern="0" dirty="0">
              <a:solidFill>
                <a:schemeClr val="tx1">
                  <a:lumMod val="65000"/>
                  <a:lumOff val="35000"/>
                </a:schemeClr>
              </a:solidFill>
              <a:latin typeface="+mn-ea"/>
              <a:cs typeface="Verdana" pitchFamily="34" charset="0"/>
            </a:endParaRPr>
          </a:p>
        </p:txBody>
      </p:sp>
      <p:sp>
        <p:nvSpPr>
          <p:cNvPr id="9" name="角丸四角形 8"/>
          <p:cNvSpPr/>
          <p:nvPr/>
        </p:nvSpPr>
        <p:spPr bwMode="auto">
          <a:xfrm>
            <a:off x="334963" y="5247431"/>
            <a:ext cx="3391359" cy="432000"/>
          </a:xfrm>
          <a:prstGeom prst="roundRect">
            <a:avLst>
              <a:gd name="adj" fmla="val 50000"/>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r>
              <a:rPr kumimoji="0" lang="ja-JP" altLang="en-US" sz="1600" b="1" kern="0" dirty="0" smtClean="0">
                <a:solidFill>
                  <a:schemeClr val="tx1">
                    <a:lumMod val="65000"/>
                    <a:lumOff val="35000"/>
                  </a:schemeClr>
                </a:solidFill>
                <a:latin typeface="+mn-ea"/>
                <a:cs typeface="Verdana" pitchFamily="34" charset="0"/>
              </a:rPr>
              <a:t>映像</a:t>
            </a:r>
            <a:r>
              <a:rPr kumimoji="0" lang="ja-JP" altLang="en-US" sz="1600" b="1" kern="0" dirty="0">
                <a:solidFill>
                  <a:schemeClr val="tx1">
                    <a:lumMod val="65000"/>
                    <a:lumOff val="35000"/>
                  </a:schemeClr>
                </a:solidFill>
                <a:latin typeface="+mn-ea"/>
                <a:cs typeface="Verdana" pitchFamily="34" charset="0"/>
              </a:rPr>
              <a:t>制作</a:t>
            </a:r>
            <a:r>
              <a:rPr kumimoji="0" lang="ja-JP" altLang="en-US" sz="1600" b="1" kern="0" dirty="0" smtClean="0">
                <a:solidFill>
                  <a:schemeClr val="tx1">
                    <a:lumMod val="65000"/>
                    <a:lumOff val="35000"/>
                  </a:schemeClr>
                </a:solidFill>
                <a:latin typeface="+mn-ea"/>
                <a:cs typeface="Verdana" pitchFamily="34" charset="0"/>
              </a:rPr>
              <a:t>企画</a:t>
            </a:r>
            <a:endParaRPr kumimoji="0" lang="ja-JP" altLang="en-US" sz="1400" b="1" kern="0" dirty="0">
              <a:solidFill>
                <a:schemeClr val="tx1">
                  <a:lumMod val="65000"/>
                  <a:lumOff val="35000"/>
                </a:schemeClr>
              </a:solidFill>
              <a:latin typeface="+mn-ea"/>
              <a:cs typeface="Verdana" pitchFamily="34" charset="0"/>
            </a:endParaRPr>
          </a:p>
        </p:txBody>
      </p:sp>
      <p:sp>
        <p:nvSpPr>
          <p:cNvPr id="10" name="正方形/長方形 9"/>
          <p:cNvSpPr/>
          <p:nvPr/>
        </p:nvSpPr>
        <p:spPr>
          <a:xfrm>
            <a:off x="707471" y="2699405"/>
            <a:ext cx="11161636" cy="1107996"/>
          </a:xfrm>
          <a:prstGeom prst="rect">
            <a:avLst/>
          </a:prstGeom>
        </p:spPr>
        <p:txBody>
          <a:bodyPr wrap="square">
            <a:spAutoFit/>
          </a:bodyPr>
          <a:lstStyle/>
          <a:p>
            <a:r>
              <a:rPr lang="en-US" altLang="ja-JP" sz="1400" dirty="0" smtClean="0">
                <a:solidFill>
                  <a:schemeClr val="tx1">
                    <a:lumMod val="65000"/>
                    <a:lumOff val="35000"/>
                  </a:schemeClr>
                </a:solidFill>
              </a:rPr>
              <a:t>GYAO!</a:t>
            </a:r>
            <a:r>
              <a:rPr lang="ja-JP" altLang="en-US" sz="1400" dirty="0" smtClean="0">
                <a:solidFill>
                  <a:schemeClr val="tx1">
                    <a:lumMod val="65000"/>
                    <a:lumOff val="35000"/>
                  </a:schemeClr>
                </a:solidFill>
              </a:rPr>
              <a:t>が調達したコンテンツの映像視聴</a:t>
            </a:r>
            <a:r>
              <a:rPr lang="ja-JP" altLang="en-US" sz="1400" dirty="0">
                <a:solidFill>
                  <a:schemeClr val="tx1">
                    <a:lumMod val="65000"/>
                    <a:lumOff val="35000"/>
                  </a:schemeClr>
                </a:solidFill>
              </a:rPr>
              <a:t>時</a:t>
            </a:r>
            <a:r>
              <a:rPr lang="ja-JP" altLang="en-US" sz="1400" dirty="0" smtClean="0">
                <a:solidFill>
                  <a:schemeClr val="tx1">
                    <a:lumMod val="65000"/>
                    <a:lumOff val="35000"/>
                  </a:schemeClr>
                </a:solidFill>
              </a:rPr>
              <a:t>にインストリーム</a:t>
            </a:r>
            <a:r>
              <a:rPr lang="ja-JP" altLang="en-US" sz="1400" dirty="0">
                <a:solidFill>
                  <a:schemeClr val="tx1">
                    <a:lumMod val="65000"/>
                    <a:lumOff val="35000"/>
                  </a:schemeClr>
                </a:solidFill>
              </a:rPr>
              <a:t>を</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社独占</a:t>
            </a:r>
            <a:r>
              <a:rPr lang="ja-JP" altLang="en-US" sz="1400" dirty="0" smtClean="0">
                <a:solidFill>
                  <a:schemeClr val="tx1">
                    <a:lumMod val="65000"/>
                    <a:lumOff val="35000"/>
                  </a:schemeClr>
                </a:solidFill>
              </a:rPr>
              <a:t>掲載します。</a:t>
            </a:r>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rPr>
              <a:t>コンテンツと広告のマッチによりブランド認知を図ります。</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en-US" altLang="ja-JP" sz="1100" dirty="0" smtClean="0">
                <a:solidFill>
                  <a:schemeClr val="tx1">
                    <a:lumMod val="65000"/>
                    <a:lumOff val="35000"/>
                  </a:schemeClr>
                </a:solidFill>
              </a:rPr>
              <a:t>※GYAO!</a:t>
            </a:r>
            <a:r>
              <a:rPr lang="ja-JP" altLang="en-US" sz="1100" dirty="0" smtClean="0">
                <a:solidFill>
                  <a:schemeClr val="tx1">
                    <a:lumMod val="65000"/>
                    <a:lumOff val="35000"/>
                  </a:schemeClr>
                </a:solidFill>
              </a:rPr>
              <a:t>で配信が確定しているものに限ります。</a:t>
            </a:r>
            <a:endParaRPr lang="en-US" altLang="ja-JP" sz="1100" dirty="0" smtClean="0">
              <a:solidFill>
                <a:schemeClr val="tx1">
                  <a:lumMod val="65000"/>
                  <a:lumOff val="35000"/>
                </a:schemeClr>
              </a:solidFill>
            </a:endParaRPr>
          </a:p>
          <a:p>
            <a:r>
              <a:rPr lang="en-US" altLang="ja-JP" sz="1100" dirty="0" smtClean="0">
                <a:solidFill>
                  <a:schemeClr val="tx1">
                    <a:lumMod val="65000"/>
                    <a:lumOff val="35000"/>
                  </a:schemeClr>
                </a:solidFill>
              </a:rPr>
              <a:t>※</a:t>
            </a:r>
            <a:r>
              <a:rPr lang="ja-JP" altLang="en-US" sz="1100" dirty="0">
                <a:solidFill>
                  <a:schemeClr val="tx1">
                    <a:lumMod val="65000"/>
                    <a:lumOff val="35000"/>
                  </a:schemeClr>
                </a:solidFill>
              </a:rPr>
              <a:t>タイアップページの制作・掲載</a:t>
            </a:r>
            <a:r>
              <a:rPr lang="ja-JP" altLang="en-US" sz="1100" dirty="0" smtClean="0">
                <a:solidFill>
                  <a:schemeClr val="tx1">
                    <a:lumMod val="65000"/>
                    <a:lumOff val="35000"/>
                  </a:schemeClr>
                </a:solidFill>
              </a:rPr>
              <a:t>はありません。</a:t>
            </a:r>
            <a:r>
              <a:rPr lang="ja-JP" altLang="en-US" sz="1200" dirty="0" smtClean="0">
                <a:solidFill>
                  <a:schemeClr val="tx1">
                    <a:lumMod val="65000"/>
                    <a:lumOff val="35000"/>
                  </a:schemeClr>
                </a:solidFill>
              </a:rPr>
              <a:t>　</a:t>
            </a:r>
            <a:endParaRPr lang="en-US" altLang="ja-JP" sz="1200" dirty="0" smtClean="0">
              <a:solidFill>
                <a:srgbClr val="C00000"/>
              </a:solidFill>
            </a:endParaRPr>
          </a:p>
        </p:txBody>
      </p:sp>
      <p:sp>
        <p:nvSpPr>
          <p:cNvPr id="12" name="正方形/長方形 11"/>
          <p:cNvSpPr/>
          <p:nvPr/>
        </p:nvSpPr>
        <p:spPr>
          <a:xfrm>
            <a:off x="695003" y="4526765"/>
            <a:ext cx="11180086" cy="523220"/>
          </a:xfrm>
          <a:prstGeom prst="rect">
            <a:avLst/>
          </a:prstGeom>
        </p:spPr>
        <p:txBody>
          <a:bodyPr wrap="square">
            <a:spAutoFit/>
          </a:bodyPr>
          <a:lstStyle/>
          <a:p>
            <a:r>
              <a:rPr lang="ja-JP" altLang="en-US" sz="1400" dirty="0">
                <a:solidFill>
                  <a:schemeClr val="tx1">
                    <a:lumMod val="65000"/>
                    <a:lumOff val="35000"/>
                  </a:schemeClr>
                </a:solidFill>
              </a:rPr>
              <a:t>広告主様保有の映像を入稿</a:t>
            </a:r>
            <a:r>
              <a:rPr lang="ja-JP" altLang="en-US" sz="1400" dirty="0" smtClean="0">
                <a:solidFill>
                  <a:schemeClr val="tx1">
                    <a:lumMod val="65000"/>
                    <a:lumOff val="35000"/>
                  </a:schemeClr>
                </a:solidFill>
              </a:rPr>
              <a:t>いただき、ヤフー</a:t>
            </a:r>
            <a:r>
              <a:rPr lang="en-US" altLang="ja-JP" sz="1400" dirty="0">
                <a:solidFill>
                  <a:schemeClr val="tx1">
                    <a:lumMod val="65000"/>
                    <a:lumOff val="35000"/>
                  </a:schemeClr>
                </a:solidFill>
              </a:rPr>
              <a:t>/GYAO!</a:t>
            </a:r>
            <a:r>
              <a:rPr lang="ja-JP" altLang="en-US" sz="1400" dirty="0">
                <a:solidFill>
                  <a:schemeClr val="tx1">
                    <a:lumMod val="65000"/>
                    <a:lumOff val="35000"/>
                  </a:schemeClr>
                </a:solidFill>
              </a:rPr>
              <a:t>のユーザーへ視聴を訴求することでブランド認知、理解促進を狙う企画です。</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映像視聴時にインストリームを</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社独占掲載し</a:t>
            </a:r>
            <a:r>
              <a:rPr lang="ja-JP" altLang="en-US" sz="1400" dirty="0" smtClean="0">
                <a:solidFill>
                  <a:schemeClr val="tx1">
                    <a:lumMod val="65000"/>
                    <a:lumOff val="35000"/>
                  </a:schemeClr>
                </a:solidFill>
              </a:rPr>
              <a:t>、タイアップページ</a:t>
            </a:r>
            <a:r>
              <a:rPr lang="ja-JP" altLang="en-US" sz="1400" dirty="0">
                <a:solidFill>
                  <a:schemeClr val="tx1">
                    <a:lumMod val="65000"/>
                    <a:lumOff val="35000"/>
                  </a:schemeClr>
                </a:solidFill>
              </a:rPr>
              <a:t>も制作・掲載します。</a:t>
            </a:r>
            <a:endParaRPr lang="ja-JP" altLang="en-US" sz="1400" dirty="0"/>
          </a:p>
        </p:txBody>
      </p:sp>
      <p:sp>
        <p:nvSpPr>
          <p:cNvPr id="13" name="正方形/長方形 12"/>
          <p:cNvSpPr/>
          <p:nvPr/>
        </p:nvSpPr>
        <p:spPr>
          <a:xfrm>
            <a:off x="720396" y="5858108"/>
            <a:ext cx="11160193" cy="523220"/>
          </a:xfrm>
          <a:prstGeom prst="rect">
            <a:avLst/>
          </a:prstGeom>
        </p:spPr>
        <p:txBody>
          <a:bodyPr wrap="square">
            <a:spAutoFit/>
          </a:bodyPr>
          <a:lstStyle/>
          <a:p>
            <a:r>
              <a:rPr lang="ja-JP" altLang="en-US" sz="1400" dirty="0">
                <a:solidFill>
                  <a:schemeClr val="tx1">
                    <a:lumMod val="65000"/>
                    <a:lumOff val="35000"/>
                  </a:schemeClr>
                </a:solidFill>
              </a:rPr>
              <a:t>広告主様のご要望を加味した映像やインフォマーシャルを制作、配信します。</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映像視聴時にインストリームを</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社独占掲載し、タイアップページも制作・掲載します。</a:t>
            </a:r>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19862840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免責事項</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7" name="Rectangle 46"/>
          <p:cNvSpPr>
            <a:spLocks noChangeArrowheads="1"/>
          </p:cNvSpPr>
          <p:nvPr/>
        </p:nvSpPr>
        <p:spPr bwMode="auto">
          <a:xfrm>
            <a:off x="387048" y="1237445"/>
            <a:ext cx="11469592" cy="4585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266700" indent="-266700" eaLnBrk="1" hangingPunct="1">
              <a:spcBef>
                <a:spcPct val="0"/>
              </a:spcBef>
              <a:buFontTx/>
              <a:buNone/>
              <a:tabLst>
                <a:tab pos="266700" algn="l"/>
              </a:tabLst>
            </a:pPr>
            <a:r>
              <a:rPr lang="ja-JP" altLang="en-US" sz="1200" dirty="0" smtClean="0">
                <a:solidFill>
                  <a:schemeClr val="tx1">
                    <a:lumMod val="65000"/>
                    <a:lumOff val="35000"/>
                  </a:schemeClr>
                </a:solidFill>
                <a:latin typeface="+mn-ea"/>
                <a:ea typeface="+mn-ea"/>
              </a:rPr>
              <a:t>・申込者・広告主様の</a:t>
            </a:r>
            <a:r>
              <a:rPr lang="ja-JP" altLang="en-US" sz="1200" dirty="0">
                <a:solidFill>
                  <a:schemeClr val="tx1">
                    <a:lumMod val="65000"/>
                    <a:lumOff val="35000"/>
                  </a:schemeClr>
                </a:solidFill>
                <a:latin typeface="+mn-ea"/>
                <a:ea typeface="+mn-ea"/>
              </a:rPr>
              <a:t>故意または過失によって、ヤフー</a:t>
            </a:r>
            <a:r>
              <a:rPr lang="ja-JP" altLang="en-US" sz="1200" dirty="0" smtClean="0">
                <a:solidFill>
                  <a:schemeClr val="tx1">
                    <a:lumMod val="65000"/>
                    <a:lumOff val="35000"/>
                  </a:schemeClr>
                </a:solidFill>
                <a:latin typeface="+mn-ea"/>
                <a:ea typeface="+mn-ea"/>
              </a:rPr>
              <a:t>と申込者間</a:t>
            </a:r>
            <a:r>
              <a:rPr lang="ja-JP" altLang="en-US" sz="1200" dirty="0">
                <a:solidFill>
                  <a:schemeClr val="tx1">
                    <a:lumMod val="65000"/>
                    <a:lumOff val="35000"/>
                  </a:schemeClr>
                </a:solidFill>
                <a:latin typeface="+mn-ea"/>
                <a:ea typeface="+mn-ea"/>
              </a:rPr>
              <a:t>の広告掲載契約に定める掲載開始日までに企画ページの掲載を開始できなかった場合、ヤフー</a:t>
            </a:r>
            <a:r>
              <a:rPr lang="ja-JP" altLang="en-US" sz="1200" dirty="0" smtClean="0">
                <a:solidFill>
                  <a:schemeClr val="tx1">
                    <a:lumMod val="65000"/>
                    <a:lumOff val="35000"/>
                  </a:schemeClr>
                </a:solidFill>
                <a:latin typeface="+mn-ea"/>
                <a:ea typeface="+mn-ea"/>
              </a:rPr>
              <a:t>は</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広告</a:t>
            </a:r>
            <a:r>
              <a:rPr lang="ja-JP" altLang="en-US" sz="1200" dirty="0">
                <a:solidFill>
                  <a:schemeClr val="tx1">
                    <a:lumMod val="65000"/>
                    <a:lumOff val="35000"/>
                  </a:schemeClr>
                </a:solidFill>
                <a:latin typeface="+mn-ea"/>
                <a:ea typeface="+mn-ea"/>
              </a:rPr>
              <a:t>掲載契約に基づく企画ページの掲載を履行する義務を免れるものとします。また、その場合、当該企画ページの掲載を行うことができなかった期間の</a:t>
            </a:r>
            <a:r>
              <a:rPr lang="ja-JP" altLang="en-US" sz="1200" dirty="0" smtClean="0">
                <a:solidFill>
                  <a:schemeClr val="tx1">
                    <a:lumMod val="65000"/>
                    <a:lumOff val="35000"/>
                  </a:schemeClr>
                </a:solidFill>
                <a:latin typeface="+mn-ea"/>
                <a:ea typeface="+mn-ea"/>
              </a:rPr>
              <a:t>広告料金</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a:t>
            </a:r>
            <a:r>
              <a:rPr lang="ja-JP" altLang="en-US" sz="1200" dirty="0">
                <a:solidFill>
                  <a:schemeClr val="tx1">
                    <a:lumMod val="65000"/>
                    <a:lumOff val="35000"/>
                  </a:schemeClr>
                </a:solidFill>
                <a:latin typeface="+mn-ea"/>
                <a:ea typeface="+mn-ea"/>
              </a:rPr>
              <a:t>広告掲載費、制作費その他広告掲載契約に</a:t>
            </a:r>
            <a:r>
              <a:rPr lang="ja-JP" altLang="en-US" sz="1200" dirty="0" smtClean="0">
                <a:solidFill>
                  <a:schemeClr val="tx1">
                    <a:lumMod val="65000"/>
                    <a:lumOff val="35000"/>
                  </a:schemeClr>
                </a:solidFill>
                <a:latin typeface="+mn-ea"/>
                <a:ea typeface="+mn-ea"/>
              </a:rPr>
              <a:t>基づき申込者</a:t>
            </a:r>
            <a:r>
              <a:rPr lang="ja-JP" altLang="en-US" sz="1200" dirty="0">
                <a:solidFill>
                  <a:schemeClr val="tx1">
                    <a:lumMod val="65000"/>
                    <a:lumOff val="35000"/>
                  </a:schemeClr>
                </a:solidFill>
                <a:latin typeface="+mn-ea"/>
                <a:ea typeface="+mn-ea"/>
              </a:rPr>
              <a:t>およびヤフー間で事前に合意した金額をいいます）は何ら減免されません</a:t>
            </a:r>
            <a:r>
              <a:rPr lang="ja-JP" altLang="en-US" sz="1200" dirty="0" smtClean="0">
                <a:solidFill>
                  <a:schemeClr val="tx1">
                    <a:lumMod val="65000"/>
                    <a:lumOff val="35000"/>
                  </a:schemeClr>
                </a:solidFill>
                <a:latin typeface="+mn-ea"/>
                <a:ea typeface="+mn-ea"/>
              </a:rPr>
              <a:t>。</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pPr>
            <a:r>
              <a:rPr lang="ja-JP" altLang="en-US" sz="1200" dirty="0" smtClean="0">
                <a:solidFill>
                  <a:schemeClr val="tx1">
                    <a:lumMod val="65000"/>
                    <a:lumOff val="35000"/>
                  </a:schemeClr>
                </a:solidFill>
                <a:latin typeface="+mn-ea"/>
                <a:ea typeface="+mn-ea"/>
              </a:rPr>
              <a:t>・ヤフー</a:t>
            </a:r>
            <a:r>
              <a:rPr lang="ja-JP" altLang="en-US" sz="1200" dirty="0">
                <a:solidFill>
                  <a:schemeClr val="tx1">
                    <a:lumMod val="65000"/>
                    <a:lumOff val="35000"/>
                  </a:schemeClr>
                </a:solidFill>
                <a:latin typeface="+mn-ea"/>
                <a:ea typeface="+mn-ea"/>
              </a:rPr>
              <a:t>が定めるサポート環境（</a:t>
            </a:r>
            <a:r>
              <a:rPr lang="en-US" altLang="ja-JP" sz="1200" dirty="0">
                <a:solidFill>
                  <a:schemeClr val="tx1">
                    <a:lumMod val="65000"/>
                    <a:lumOff val="35000"/>
                  </a:schemeClr>
                </a:solidFill>
                <a:latin typeface="+mn-ea"/>
                <a:ea typeface="+mn-ea"/>
              </a:rPr>
              <a:t>OS/</a:t>
            </a:r>
            <a:r>
              <a:rPr lang="ja-JP" altLang="en-US" sz="1200" dirty="0">
                <a:solidFill>
                  <a:schemeClr val="tx1">
                    <a:lumMod val="65000"/>
                    <a:lumOff val="35000"/>
                  </a:schemeClr>
                </a:solidFill>
                <a:latin typeface="+mn-ea"/>
                <a:ea typeface="+mn-ea"/>
              </a:rPr>
              <a:t>ブラウザー）以外では、企画ページの非表示や表示崩れを起こす場合があり、ヤフーは当該非表示または表示崩れに関して</a:t>
            </a:r>
            <a:r>
              <a:rPr lang="ja-JP" altLang="en-US" sz="1200" dirty="0" smtClean="0">
                <a:solidFill>
                  <a:schemeClr val="tx1">
                    <a:lumMod val="65000"/>
                    <a:lumOff val="35000"/>
                  </a:schemeClr>
                </a:solidFill>
                <a:latin typeface="+mn-ea"/>
                <a:ea typeface="+mn-ea"/>
              </a:rPr>
              <a:t>一切</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の</a:t>
            </a:r>
            <a:r>
              <a:rPr lang="ja-JP" altLang="en-US" sz="1200" dirty="0">
                <a:solidFill>
                  <a:schemeClr val="tx1">
                    <a:lumMod val="65000"/>
                    <a:lumOff val="35000"/>
                  </a:schemeClr>
                </a:solidFill>
                <a:latin typeface="+mn-ea"/>
                <a:ea typeface="+mn-ea"/>
              </a:rPr>
              <a:t>責任を負いません。</a:t>
            </a:r>
            <a:endParaRPr lang="ja-JP" altLang="en-US"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・停電</a:t>
            </a:r>
            <a:r>
              <a:rPr lang="ja-JP" altLang="en-US" sz="1200" dirty="0">
                <a:solidFill>
                  <a:schemeClr val="tx1">
                    <a:lumMod val="65000"/>
                    <a:lumOff val="35000"/>
                  </a:schemeClr>
                </a:solidFill>
                <a:latin typeface="+mn-ea"/>
                <a:ea typeface="+mn-ea"/>
              </a:rPr>
              <a:t>・通信回線の事故・天災等の不可抗力、通信事業者の不履行、インターネットインフラその他サーバー等</a:t>
            </a:r>
            <a:r>
              <a:rPr lang="ja-JP" altLang="en-US" sz="1200" dirty="0" smtClean="0">
                <a:solidFill>
                  <a:schemeClr val="tx1">
                    <a:lumMod val="65000"/>
                    <a:lumOff val="35000"/>
                  </a:schemeClr>
                </a:solidFill>
                <a:latin typeface="+mn-ea"/>
                <a:ea typeface="+mn-ea"/>
              </a:rPr>
              <a:t>のシステム上</a:t>
            </a:r>
            <a:r>
              <a:rPr lang="ja-JP" altLang="en-US" sz="1200" dirty="0">
                <a:solidFill>
                  <a:schemeClr val="tx1">
                    <a:lumMod val="65000"/>
                    <a:lumOff val="35000"/>
                  </a:schemeClr>
                </a:solidFill>
                <a:latin typeface="+mn-ea"/>
                <a:ea typeface="+mn-ea"/>
              </a:rPr>
              <a:t>の</a:t>
            </a:r>
            <a:r>
              <a:rPr lang="ja-JP" altLang="en-US" sz="1200" dirty="0" smtClean="0">
                <a:solidFill>
                  <a:schemeClr val="tx1">
                    <a:lumMod val="65000"/>
                    <a:lumOff val="35000"/>
                  </a:schemeClr>
                </a:solidFill>
                <a:latin typeface="+mn-ea"/>
                <a:ea typeface="+mn-ea"/>
              </a:rPr>
              <a:t>不具合</a:t>
            </a:r>
            <a:r>
              <a:rPr lang="ja-JP" altLang="en-US" sz="1200" dirty="0">
                <a:solidFill>
                  <a:schemeClr val="tx1">
                    <a:lumMod val="65000"/>
                    <a:lumOff val="35000"/>
                  </a:schemeClr>
                </a:solidFill>
                <a:latin typeface="+mn-ea"/>
                <a:ea typeface="+mn-ea"/>
              </a:rPr>
              <a:t>、緊急メンテナンスの発生</a:t>
            </a:r>
            <a:r>
              <a:rPr lang="ja-JP" altLang="en-US" sz="1200" dirty="0" smtClean="0">
                <a:solidFill>
                  <a:schemeClr val="tx1">
                    <a:lumMod val="65000"/>
                    <a:lumOff val="35000"/>
                  </a:schemeClr>
                </a:solidFill>
                <a:latin typeface="+mn-ea"/>
                <a:ea typeface="+mn-ea"/>
              </a:rPr>
              <a:t>など</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ヤフーの</a:t>
            </a:r>
            <a:r>
              <a:rPr lang="ja-JP" altLang="en-US" sz="1200" dirty="0">
                <a:solidFill>
                  <a:schemeClr val="tx1">
                    <a:lumMod val="65000"/>
                    <a:lumOff val="35000"/>
                  </a:schemeClr>
                </a:solidFill>
                <a:latin typeface="+mn-ea"/>
                <a:ea typeface="+mn-ea"/>
              </a:rPr>
              <a:t>責に帰すべき事由以外の原因により、特集・タイアップ広告ページ</a:t>
            </a:r>
            <a:r>
              <a:rPr lang="ja-JP" altLang="en-US" sz="1200" dirty="0" smtClean="0">
                <a:solidFill>
                  <a:schemeClr val="tx1">
                    <a:lumMod val="65000"/>
                    <a:lumOff val="35000"/>
                  </a:schemeClr>
                </a:solidFill>
                <a:latin typeface="+mn-ea"/>
                <a:ea typeface="+mn-ea"/>
              </a:rPr>
              <a:t>の全部また</a:t>
            </a:r>
            <a:r>
              <a:rPr lang="ja-JP" altLang="en-US" sz="1200" dirty="0">
                <a:solidFill>
                  <a:schemeClr val="tx1">
                    <a:lumMod val="65000"/>
                    <a:lumOff val="35000"/>
                  </a:schemeClr>
                </a:solidFill>
                <a:latin typeface="+mn-ea"/>
                <a:ea typeface="+mn-ea"/>
              </a:rPr>
              <a:t>は一部</a:t>
            </a:r>
            <a:r>
              <a:rPr lang="ja-JP" altLang="en-US" sz="1200" dirty="0" smtClean="0">
                <a:solidFill>
                  <a:schemeClr val="tx1">
                    <a:lumMod val="65000"/>
                    <a:lumOff val="35000"/>
                  </a:schemeClr>
                </a:solidFill>
                <a:latin typeface="+mn-ea"/>
                <a:ea typeface="+mn-ea"/>
              </a:rPr>
              <a:t>を掲載できなかった場合、ヤフーは</a:t>
            </a:r>
            <a:r>
              <a:rPr lang="ja-JP" altLang="en-US" sz="1200" dirty="0">
                <a:solidFill>
                  <a:schemeClr val="tx1">
                    <a:lumMod val="65000"/>
                    <a:lumOff val="35000"/>
                  </a:schemeClr>
                </a:solidFill>
                <a:latin typeface="+mn-ea"/>
                <a:ea typeface="+mn-ea"/>
              </a:rPr>
              <a:t>その責を問われないものとし</a:t>
            </a:r>
            <a:r>
              <a:rPr lang="ja-JP" altLang="en-US" sz="1200" dirty="0" smtClean="0">
                <a:solidFill>
                  <a:schemeClr val="tx1">
                    <a:lumMod val="65000"/>
                    <a:lumOff val="35000"/>
                  </a:schemeClr>
                </a:solidFill>
                <a:latin typeface="+mn-ea"/>
                <a:ea typeface="+mn-ea"/>
              </a:rPr>
              <a:t>、</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履行に</a:t>
            </a:r>
            <a:r>
              <a:rPr lang="ja-JP" altLang="en-US" sz="1200" dirty="0" smtClean="0">
                <a:solidFill>
                  <a:schemeClr val="tx1">
                    <a:lumMod val="65000"/>
                    <a:lumOff val="35000"/>
                  </a:schemeClr>
                </a:solidFill>
                <a:latin typeface="+mn-ea"/>
                <a:ea typeface="+mn-ea"/>
              </a:rPr>
              <a:t>ついて</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原因の</a:t>
            </a:r>
            <a:r>
              <a:rPr lang="ja-JP" altLang="en-US" sz="1200" dirty="0" smtClean="0">
                <a:solidFill>
                  <a:schemeClr val="tx1">
                    <a:lumMod val="65000"/>
                    <a:lumOff val="35000"/>
                  </a:schemeClr>
                </a:solidFill>
                <a:latin typeface="+mn-ea"/>
                <a:ea typeface="+mn-ea"/>
              </a:rPr>
              <a:t>影響</a:t>
            </a:r>
            <a:r>
              <a:rPr lang="ja-JP" altLang="en-US" sz="1200" dirty="0">
                <a:solidFill>
                  <a:schemeClr val="tx1">
                    <a:lumMod val="65000"/>
                    <a:lumOff val="35000"/>
                  </a:schemeClr>
                </a:solidFill>
                <a:latin typeface="+mn-ea"/>
                <a:ea typeface="+mn-ea"/>
              </a:rPr>
              <a:t>とみなされる範囲まで</a:t>
            </a:r>
            <a:r>
              <a:rPr lang="ja-JP" altLang="en-US" sz="1200" dirty="0" smtClean="0">
                <a:solidFill>
                  <a:schemeClr val="tx1">
                    <a:lumMod val="65000"/>
                    <a:lumOff val="35000"/>
                  </a:schemeClr>
                </a:solidFill>
                <a:latin typeface="+mn-ea"/>
                <a:ea typeface="+mn-ea"/>
              </a:rPr>
              <a:t>義務を</a:t>
            </a:r>
            <a:r>
              <a:rPr lang="ja-JP" altLang="en-US" sz="1200" dirty="0">
                <a:solidFill>
                  <a:schemeClr val="tx1">
                    <a:lumMod val="65000"/>
                    <a:lumOff val="35000"/>
                  </a:schemeClr>
                </a:solidFill>
                <a:latin typeface="+mn-ea"/>
                <a:ea typeface="+mn-ea"/>
              </a:rPr>
              <a:t>免除される</a:t>
            </a:r>
            <a:r>
              <a:rPr lang="ja-JP" altLang="en-US" sz="1200" dirty="0" smtClean="0">
                <a:solidFill>
                  <a:schemeClr val="tx1">
                    <a:lumMod val="65000"/>
                    <a:lumOff val="35000"/>
                  </a:schemeClr>
                </a:solidFill>
                <a:latin typeface="+mn-ea"/>
                <a:ea typeface="+mn-ea"/>
              </a:rPr>
              <a:t>ものと</a:t>
            </a:r>
            <a:r>
              <a:rPr lang="ja-JP" altLang="en-US" sz="1200" dirty="0">
                <a:solidFill>
                  <a:schemeClr val="tx1">
                    <a:lumMod val="65000"/>
                    <a:lumOff val="35000"/>
                  </a:schemeClr>
                </a:solidFill>
                <a:latin typeface="+mn-ea"/>
                <a:ea typeface="+mn-ea"/>
              </a:rPr>
              <a:t>します</a:t>
            </a:r>
            <a:r>
              <a:rPr lang="ja-JP" altLang="en-US" sz="1200" dirty="0" smtClean="0">
                <a:solidFill>
                  <a:schemeClr val="tx1">
                    <a:lumMod val="65000"/>
                    <a:lumOff val="35000"/>
                  </a:schemeClr>
                </a:solidFill>
                <a:latin typeface="+mn-ea"/>
                <a:ea typeface="+mn-ea"/>
              </a:rPr>
              <a:t>。ただし、ヤフーの</a:t>
            </a:r>
            <a:r>
              <a:rPr lang="ja-JP" altLang="en-US" sz="1200" dirty="0">
                <a:solidFill>
                  <a:schemeClr val="tx1">
                    <a:lumMod val="65000"/>
                    <a:lumOff val="35000"/>
                  </a:schemeClr>
                </a:solidFill>
                <a:latin typeface="+mn-ea"/>
                <a:ea typeface="+mn-ea"/>
              </a:rPr>
              <a:t>故意また</a:t>
            </a:r>
            <a:r>
              <a:rPr lang="ja-JP" altLang="en-US" sz="1200" dirty="0" smtClean="0">
                <a:solidFill>
                  <a:schemeClr val="tx1">
                    <a:lumMod val="65000"/>
                    <a:lumOff val="35000"/>
                  </a:schemeClr>
                </a:solidFill>
                <a:latin typeface="+mn-ea"/>
                <a:ea typeface="+mn-ea"/>
              </a:rPr>
              <a:t>は重過失による</a:t>
            </a:r>
            <a:r>
              <a:rPr lang="ja-JP" altLang="en-US" sz="1200" dirty="0">
                <a:solidFill>
                  <a:schemeClr val="tx1">
                    <a:lumMod val="65000"/>
                    <a:lumOff val="35000"/>
                  </a:schemeClr>
                </a:solidFill>
                <a:latin typeface="+mn-ea"/>
                <a:ea typeface="+mn-ea"/>
              </a:rPr>
              <a:t>場合はこの</a:t>
            </a:r>
            <a:r>
              <a:rPr lang="ja-JP" altLang="en-US" sz="1200" dirty="0" smtClean="0">
                <a:solidFill>
                  <a:schemeClr val="tx1">
                    <a:lumMod val="65000"/>
                    <a:lumOff val="35000"/>
                  </a:schemeClr>
                </a:solidFill>
                <a:latin typeface="+mn-ea"/>
                <a:ea typeface="+mn-ea"/>
              </a:rPr>
              <a:t>限り</a:t>
            </a:r>
            <a:r>
              <a:rPr lang="ja-JP" altLang="en-US" sz="1200" dirty="0">
                <a:solidFill>
                  <a:schemeClr val="tx1">
                    <a:lumMod val="65000"/>
                    <a:lumOff val="35000"/>
                  </a:schemeClr>
                </a:solidFill>
                <a:latin typeface="+mn-ea"/>
                <a:ea typeface="+mn-ea"/>
              </a:rPr>
              <a:t>では</a:t>
            </a:r>
            <a:r>
              <a:rPr lang="ja-JP" altLang="en-US" sz="1200" dirty="0" smtClean="0">
                <a:solidFill>
                  <a:schemeClr val="tx1">
                    <a:lumMod val="65000"/>
                    <a:lumOff val="35000"/>
                  </a:schemeClr>
                </a:solidFill>
                <a:latin typeface="+mn-ea"/>
                <a:ea typeface="+mn-ea"/>
              </a:rPr>
              <a:t>ありま</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せん。</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　なお</a:t>
            </a:r>
            <a:r>
              <a:rPr lang="ja-JP" altLang="en-US" sz="1200" dirty="0">
                <a:solidFill>
                  <a:schemeClr val="tx1">
                    <a:lumMod val="65000"/>
                    <a:lumOff val="35000"/>
                  </a:schemeClr>
                </a:solidFill>
                <a:latin typeface="+mn-ea"/>
                <a:ea typeface="+mn-ea"/>
              </a:rPr>
              <a:t>、この場合</a:t>
            </a:r>
            <a:r>
              <a:rPr lang="ja-JP" altLang="en-US" sz="1200" dirty="0" smtClean="0">
                <a:solidFill>
                  <a:schemeClr val="tx1">
                    <a:lumMod val="65000"/>
                    <a:lumOff val="35000"/>
                  </a:schemeClr>
                </a:solidFill>
                <a:latin typeface="+mn-ea"/>
                <a:ea typeface="+mn-ea"/>
              </a:rPr>
              <a:t>、ヤフーが掲載</a:t>
            </a:r>
            <a:r>
              <a:rPr lang="ja-JP" altLang="en-US" sz="1200" dirty="0">
                <a:solidFill>
                  <a:schemeClr val="tx1">
                    <a:lumMod val="65000"/>
                    <a:lumOff val="35000"/>
                  </a:schemeClr>
                </a:solidFill>
                <a:latin typeface="+mn-ea"/>
                <a:ea typeface="+mn-ea"/>
              </a:rPr>
              <a:t>を行わなかった部分に</a:t>
            </a:r>
            <a:r>
              <a:rPr lang="ja-JP" altLang="en-US" sz="1200" dirty="0" smtClean="0">
                <a:solidFill>
                  <a:schemeClr val="tx1">
                    <a:lumMod val="65000"/>
                    <a:lumOff val="35000"/>
                  </a:schemeClr>
                </a:solidFill>
                <a:latin typeface="+mn-ea"/>
                <a:ea typeface="+mn-ea"/>
              </a:rPr>
              <a:t>ついては、協賛料金への申込者</a:t>
            </a:r>
            <a:r>
              <a:rPr lang="ja-JP" altLang="en-US" sz="1200" dirty="0">
                <a:solidFill>
                  <a:schemeClr val="tx1">
                    <a:lumMod val="65000"/>
                    <a:lumOff val="35000"/>
                  </a:schemeClr>
                </a:solidFill>
                <a:latin typeface="+mn-ea"/>
                <a:ea typeface="+mn-ea"/>
              </a:rPr>
              <a:t>の</a:t>
            </a:r>
            <a:r>
              <a:rPr lang="ja-JP" altLang="en-US" sz="1200" dirty="0" smtClean="0">
                <a:solidFill>
                  <a:schemeClr val="tx1">
                    <a:lumMod val="65000"/>
                    <a:lumOff val="35000"/>
                  </a:schemeClr>
                </a:solidFill>
                <a:latin typeface="+mn-ea"/>
                <a:ea typeface="+mn-ea"/>
              </a:rPr>
              <a:t>支払債務</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生じないもの</a:t>
            </a:r>
            <a:r>
              <a:rPr lang="ja-JP" altLang="en-US" sz="1200" dirty="0">
                <a:solidFill>
                  <a:schemeClr val="tx1">
                    <a:lumMod val="65000"/>
                    <a:lumOff val="35000"/>
                  </a:schemeClr>
                </a:solidFill>
                <a:latin typeface="+mn-ea"/>
                <a:ea typeface="+mn-ea"/>
              </a:rPr>
              <a:t>とします。</a:t>
            </a:r>
          </a:p>
          <a:p>
            <a:pPr eaLnBrk="1" hangingPunct="1">
              <a:spcBef>
                <a:spcPct val="0"/>
              </a:spcBef>
              <a:buFontTx/>
              <a:buNone/>
            </a:pPr>
            <a:endParaRPr lang="ja-JP" altLang="en-US" sz="1200" dirty="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a:t>
            </a:r>
            <a:r>
              <a:rPr lang="ja-JP" altLang="en-US" sz="1200" dirty="0">
                <a:solidFill>
                  <a:schemeClr val="tx1">
                    <a:lumMod val="65000"/>
                    <a:lumOff val="35000"/>
                  </a:schemeClr>
                </a:solidFill>
                <a:latin typeface="+mn-ea"/>
                <a:ea typeface="+mn-ea"/>
              </a:rPr>
              <a:t>企画</a:t>
            </a:r>
            <a:r>
              <a:rPr lang="ja-JP" altLang="en-US" sz="1200" dirty="0" smtClean="0">
                <a:solidFill>
                  <a:schemeClr val="tx1">
                    <a:lumMod val="65000"/>
                    <a:lumOff val="35000"/>
                  </a:schemeClr>
                </a:solidFill>
                <a:latin typeface="+mn-ea"/>
                <a:ea typeface="+mn-ea"/>
              </a:rPr>
              <a:t>ページ掲載中に、当該サイト</a:t>
            </a:r>
            <a:r>
              <a:rPr lang="ja-JP" altLang="en-US" sz="1200" dirty="0">
                <a:solidFill>
                  <a:schemeClr val="tx1">
                    <a:lumMod val="65000"/>
                    <a:lumOff val="35000"/>
                  </a:schemeClr>
                </a:solidFill>
                <a:latin typeface="+mn-ea"/>
                <a:ea typeface="+mn-ea"/>
              </a:rPr>
              <a:t>からのリンクがデッドリンクとなった場合</a:t>
            </a:r>
            <a:r>
              <a:rPr lang="ja-JP" altLang="en-US" sz="1200" dirty="0" smtClean="0">
                <a:solidFill>
                  <a:schemeClr val="tx1">
                    <a:lumMod val="65000"/>
                    <a:lumOff val="35000"/>
                  </a:schemeClr>
                </a:solidFill>
                <a:latin typeface="+mn-ea"/>
                <a:ea typeface="+mn-ea"/>
              </a:rPr>
              <a:t>や、リンク先</a:t>
            </a:r>
            <a:r>
              <a:rPr lang="ja-JP" altLang="en-US" sz="1200" dirty="0">
                <a:solidFill>
                  <a:schemeClr val="tx1">
                    <a:lumMod val="65000"/>
                    <a:lumOff val="35000"/>
                  </a:schemeClr>
                </a:solidFill>
                <a:latin typeface="+mn-ea"/>
                <a:ea typeface="+mn-ea"/>
              </a:rPr>
              <a:t>のサイトに</a:t>
            </a:r>
            <a:r>
              <a:rPr lang="ja-JP" altLang="en-US" sz="1200" dirty="0" smtClean="0">
                <a:solidFill>
                  <a:schemeClr val="tx1">
                    <a:lumMod val="65000"/>
                    <a:lumOff val="35000"/>
                  </a:schemeClr>
                </a:solidFill>
                <a:latin typeface="+mn-ea"/>
                <a:ea typeface="+mn-ea"/>
              </a:rPr>
              <a:t>不具合が発生した</a:t>
            </a:r>
            <a:r>
              <a:rPr lang="ja-JP" altLang="en-US" sz="1200" dirty="0">
                <a:solidFill>
                  <a:schemeClr val="tx1">
                    <a:lumMod val="65000"/>
                    <a:lumOff val="35000"/>
                  </a:schemeClr>
                </a:solidFill>
                <a:latin typeface="+mn-ea"/>
                <a:ea typeface="+mn-ea"/>
              </a:rPr>
              <a:t>場合</a:t>
            </a:r>
            <a:r>
              <a:rPr lang="ja-JP" altLang="en-US" sz="1200" dirty="0" smtClean="0">
                <a:solidFill>
                  <a:schemeClr val="tx1">
                    <a:lumMod val="65000"/>
                    <a:lumOff val="35000"/>
                  </a:schemeClr>
                </a:solidFill>
                <a:latin typeface="+mn-ea"/>
                <a:ea typeface="+mn-ea"/>
              </a:rPr>
              <a:t>、ヤフー</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企画</a:t>
            </a:r>
            <a:r>
              <a:rPr lang="ja-JP" altLang="en-US" sz="1200" dirty="0" smtClean="0">
                <a:solidFill>
                  <a:schemeClr val="tx1">
                    <a:lumMod val="65000"/>
                    <a:lumOff val="35000"/>
                  </a:schemeClr>
                </a:solidFill>
                <a:latin typeface="+mn-ea"/>
                <a:ea typeface="+mn-ea"/>
              </a:rPr>
              <a:t>ページの</a:t>
            </a:r>
            <a:r>
              <a:rPr lang="ja-JP" altLang="en-US" sz="1200" dirty="0">
                <a:solidFill>
                  <a:schemeClr val="tx1">
                    <a:lumMod val="65000"/>
                    <a:lumOff val="35000"/>
                  </a:schemeClr>
                </a:solidFill>
                <a:latin typeface="+mn-ea"/>
                <a:ea typeface="+mn-ea"/>
              </a:rPr>
              <a:t>掲載を</a:t>
            </a:r>
            <a:r>
              <a:rPr lang="ja-JP" altLang="en-US" sz="1200" dirty="0" smtClean="0">
                <a:solidFill>
                  <a:schemeClr val="tx1">
                    <a:lumMod val="65000"/>
                    <a:lumOff val="35000"/>
                  </a:schemeClr>
                </a:solidFill>
                <a:latin typeface="+mn-ea"/>
                <a:ea typeface="+mn-ea"/>
              </a:rPr>
              <a:t>停止</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する</a:t>
            </a:r>
            <a:r>
              <a:rPr lang="ja-JP" altLang="en-US" sz="1200" dirty="0">
                <a:solidFill>
                  <a:schemeClr val="tx1">
                    <a:lumMod val="65000"/>
                    <a:lumOff val="35000"/>
                  </a:schemeClr>
                </a:solidFill>
                <a:latin typeface="+mn-ea"/>
                <a:ea typeface="+mn-ea"/>
              </a:rPr>
              <a:t>ことができるものとし、この</a:t>
            </a:r>
            <a:r>
              <a:rPr lang="ja-JP" altLang="en-US" sz="1200" dirty="0" smtClean="0">
                <a:solidFill>
                  <a:schemeClr val="tx1">
                    <a:lumMod val="65000"/>
                    <a:lumOff val="35000"/>
                  </a:schemeClr>
                </a:solidFill>
                <a:latin typeface="+mn-ea"/>
                <a:ea typeface="+mn-ea"/>
              </a:rPr>
              <a:t>場合、</a:t>
            </a:r>
            <a:r>
              <a:rPr lang="ja-JP" altLang="en-US" sz="1200" dirty="0">
                <a:solidFill>
                  <a:schemeClr val="tx1">
                    <a:lumMod val="65000"/>
                    <a:lumOff val="35000"/>
                  </a:schemeClr>
                </a:solidFill>
                <a:latin typeface="+mn-ea"/>
                <a:ea typeface="+mn-ea"/>
              </a:rPr>
              <a:t>ヤフー</a:t>
            </a:r>
            <a:r>
              <a:rPr lang="ja-JP" altLang="en-US" sz="1200" dirty="0" smtClean="0">
                <a:solidFill>
                  <a:schemeClr val="tx1">
                    <a:lumMod val="65000"/>
                    <a:lumOff val="35000"/>
                  </a:schemeClr>
                </a:solidFill>
                <a:latin typeface="+mn-ea"/>
                <a:ea typeface="+mn-ea"/>
              </a:rPr>
              <a:t>は企画ページの不掲載</a:t>
            </a:r>
            <a:r>
              <a:rPr lang="ja-JP" altLang="en-US" sz="1200" dirty="0">
                <a:solidFill>
                  <a:schemeClr val="tx1">
                    <a:lumMod val="65000"/>
                    <a:lumOff val="35000"/>
                  </a:schemeClr>
                </a:solidFill>
                <a:latin typeface="+mn-ea"/>
                <a:ea typeface="+mn-ea"/>
              </a:rPr>
              <a:t>の責を負わないものとします</a:t>
            </a:r>
            <a:r>
              <a:rPr lang="ja-JP" altLang="en-US" sz="1200" dirty="0" smtClean="0">
                <a:solidFill>
                  <a:schemeClr val="tx1">
                    <a:lumMod val="65000"/>
                    <a:lumOff val="35000"/>
                  </a:schemeClr>
                </a:solidFill>
                <a:latin typeface="+mn-ea"/>
                <a:ea typeface="+mn-ea"/>
              </a:rPr>
              <a:t>。</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endParaRPr lang="en-US" altLang="ja-JP" sz="1200" dirty="0">
              <a:solidFill>
                <a:schemeClr val="tx1">
                  <a:lumMod val="65000"/>
                  <a:lumOff val="35000"/>
                </a:schemeClr>
              </a:solidFill>
              <a:latin typeface="+mn-ea"/>
              <a:ea typeface="+mn-ea"/>
            </a:endParaRPr>
          </a:p>
          <a:p>
            <a:pPr eaLnBrk="1" hangingPunct="1">
              <a:spcBef>
                <a:spcPct val="0"/>
              </a:spcBef>
              <a:buFontTx/>
              <a:buNone/>
            </a:pPr>
            <a:endParaRPr lang="ja-JP" altLang="en-US" sz="1200" dirty="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a:t>
            </a:r>
            <a:r>
              <a:rPr lang="ja-JP" altLang="en-US" sz="1200" dirty="0">
                <a:solidFill>
                  <a:schemeClr val="tx1">
                    <a:lumMod val="65000"/>
                    <a:lumOff val="35000"/>
                  </a:schemeClr>
                </a:solidFill>
                <a:latin typeface="+mn-ea"/>
                <a:ea typeface="+mn-ea"/>
              </a:rPr>
              <a:t>広告の掲載期間を保証する広告商品は、常時掲載を保証するものではありません。 広告掲載ができなかった時間が広告購入時に指定された総掲載予定時間</a:t>
            </a:r>
            <a:r>
              <a:rPr lang="ja-JP" altLang="en-US" sz="1200" dirty="0" smtClean="0">
                <a:solidFill>
                  <a:schemeClr val="tx1">
                    <a:lumMod val="65000"/>
                    <a:lumOff val="35000"/>
                  </a:schemeClr>
                </a:solidFill>
                <a:latin typeface="+mn-ea"/>
                <a:ea typeface="+mn-ea"/>
              </a:rPr>
              <a:t>の</a:t>
            </a:r>
            <a:r>
              <a:rPr lang="en-US" altLang="ja-JP" sz="1200" dirty="0" smtClean="0">
                <a:solidFill>
                  <a:schemeClr val="tx1">
                    <a:lumMod val="65000"/>
                    <a:lumOff val="35000"/>
                  </a:schemeClr>
                </a:solidFill>
                <a:latin typeface="+mn-ea"/>
                <a:ea typeface="+mn-ea"/>
              </a:rPr>
              <a:t>10</a:t>
            </a:r>
            <a:r>
              <a:rPr lang="ja-JP" altLang="en-US" sz="1200" dirty="0">
                <a:solidFill>
                  <a:schemeClr val="tx1">
                    <a:lumMod val="65000"/>
                    <a:lumOff val="35000"/>
                  </a:schemeClr>
                </a:solidFill>
                <a:latin typeface="+mn-ea"/>
                <a:ea typeface="+mn-ea"/>
              </a:rPr>
              <a:t>％未満の場合については、 ヤフーは免責されます。</a:t>
            </a:r>
          </a:p>
          <a:p>
            <a:pPr eaLnBrk="1" hangingPunct="1">
              <a:spcBef>
                <a:spcPct val="0"/>
              </a:spcBef>
              <a:buFontTx/>
              <a:buNone/>
            </a:pPr>
            <a:endParaRPr lang="en-US" altLang="ja-JP" sz="1600" dirty="0" smtClean="0">
              <a:solidFill>
                <a:schemeClr val="tx1">
                  <a:lumMod val="65000"/>
                  <a:lumOff val="35000"/>
                </a:schemeClr>
              </a:solidFill>
              <a:latin typeface="+mn-ea"/>
              <a:ea typeface="+mn-ea"/>
            </a:endParaRP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・以下</a:t>
            </a:r>
            <a:r>
              <a:rPr lang="ja-JP" altLang="en-US" sz="1200" dirty="0">
                <a:solidFill>
                  <a:schemeClr val="tx1">
                    <a:lumMod val="65000"/>
                    <a:lumOff val="35000"/>
                  </a:schemeClr>
                </a:solidFill>
                <a:latin typeface="メイリオ"/>
                <a:ea typeface="メイリオ"/>
              </a:rPr>
              <a:t>①～③</a:t>
            </a:r>
            <a:r>
              <a:rPr lang="ja-JP" altLang="en-US" sz="1200" dirty="0" smtClean="0">
                <a:solidFill>
                  <a:schemeClr val="tx1">
                    <a:lumMod val="65000"/>
                    <a:lumOff val="35000"/>
                  </a:schemeClr>
                </a:solidFill>
                <a:latin typeface="メイリオ"/>
                <a:ea typeface="メイリオ"/>
              </a:rPr>
              <a:t>を</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ページの掲載</a:t>
            </a:r>
            <a:r>
              <a:rPr lang="ja-JP" altLang="en-US" sz="1200" dirty="0">
                <a:solidFill>
                  <a:schemeClr val="tx1">
                    <a:lumMod val="65000"/>
                    <a:lumOff val="35000"/>
                  </a:schemeClr>
                </a:solidFill>
                <a:latin typeface="メイリオ"/>
                <a:ea typeface="メイリオ"/>
              </a:rPr>
              <a:t>調整時間とし</a:t>
            </a:r>
            <a:r>
              <a:rPr lang="ja-JP" altLang="en-US" sz="1200" dirty="0" smtClean="0">
                <a:solidFill>
                  <a:schemeClr val="tx1">
                    <a:lumMod val="65000"/>
                    <a:lumOff val="35000"/>
                  </a:schemeClr>
                </a:solidFill>
                <a:latin typeface="メイリオ"/>
                <a:ea typeface="メイリオ"/>
              </a:rPr>
              <a:t>、ヤフーは当該掲載</a:t>
            </a:r>
            <a:r>
              <a:rPr lang="ja-JP" altLang="en-US" sz="1200" dirty="0">
                <a:solidFill>
                  <a:schemeClr val="tx1">
                    <a:lumMod val="65000"/>
                    <a:lumOff val="35000"/>
                  </a:schemeClr>
                </a:solidFill>
                <a:latin typeface="メイリオ"/>
                <a:ea typeface="メイリオ"/>
              </a:rPr>
              <a:t>調整時間内の不具合</a:t>
            </a:r>
            <a:r>
              <a:rPr lang="ja-JP" altLang="en-US" sz="1200" dirty="0" smtClean="0">
                <a:solidFill>
                  <a:schemeClr val="tx1">
                    <a:lumMod val="65000"/>
                    <a:lumOff val="35000"/>
                  </a:schemeClr>
                </a:solidFill>
                <a:latin typeface="メイリオ"/>
                <a:ea typeface="メイリオ"/>
              </a:rPr>
              <a:t>、不完全掲載</a:t>
            </a:r>
            <a:r>
              <a:rPr lang="ja-JP" altLang="en-US" sz="1200" dirty="0">
                <a:solidFill>
                  <a:schemeClr val="tx1">
                    <a:lumMod val="65000"/>
                    <a:lumOff val="35000"/>
                  </a:schemeClr>
                </a:solidFill>
                <a:latin typeface="メイリオ"/>
                <a:ea typeface="メイリオ"/>
              </a:rPr>
              <a:t>または未掲載</a:t>
            </a:r>
            <a:r>
              <a:rPr lang="ja-JP" altLang="en-US" sz="1200" dirty="0" smtClean="0">
                <a:solidFill>
                  <a:schemeClr val="tx1">
                    <a:lumMod val="65000"/>
                    <a:lumOff val="35000"/>
                  </a:schemeClr>
                </a:solidFill>
                <a:latin typeface="メイリオ"/>
                <a:ea typeface="メイリオ"/>
              </a:rPr>
              <a:t>について</a:t>
            </a:r>
            <a:r>
              <a:rPr lang="ja-JP" altLang="en-US" sz="1200" dirty="0">
                <a:solidFill>
                  <a:schemeClr val="tx1">
                    <a:lumMod val="65000"/>
                    <a:lumOff val="35000"/>
                  </a:schemeClr>
                </a:solidFill>
                <a:latin typeface="メイリオ"/>
                <a:ea typeface="メイリオ"/>
              </a:rPr>
              <a:t>免責されるものとします。</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①</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ページ掲載</a:t>
            </a:r>
            <a:r>
              <a:rPr lang="ja-JP" altLang="en-US" sz="1200" dirty="0">
                <a:solidFill>
                  <a:schemeClr val="tx1">
                    <a:lumMod val="65000"/>
                    <a:lumOff val="35000"/>
                  </a:schemeClr>
                </a:solidFill>
                <a:latin typeface="メイリオ"/>
                <a:ea typeface="メイリオ"/>
              </a:rPr>
              <a:t>の初日の</a:t>
            </a:r>
            <a:r>
              <a:rPr lang="ja-JP" altLang="en-US" sz="1200" dirty="0" smtClean="0">
                <a:solidFill>
                  <a:schemeClr val="tx1">
                    <a:lumMod val="65000"/>
                    <a:lumOff val="35000"/>
                  </a:schemeClr>
                </a:solidFill>
                <a:latin typeface="メイリオ"/>
                <a:ea typeface="メイリオ"/>
              </a:rPr>
              <a:t>午前</a:t>
            </a:r>
            <a:r>
              <a:rPr lang="en-US" altLang="ja-JP" sz="1200" dirty="0" smtClean="0">
                <a:solidFill>
                  <a:schemeClr val="tx1">
                    <a:lumMod val="65000"/>
                    <a:lumOff val="35000"/>
                  </a:schemeClr>
                </a:solidFill>
                <a:latin typeface="メイリオ"/>
                <a:ea typeface="メイリオ"/>
              </a:rPr>
              <a:t>0</a:t>
            </a:r>
            <a:r>
              <a:rPr lang="ja-JP" altLang="en-US" sz="1200" dirty="0" smtClean="0">
                <a:solidFill>
                  <a:schemeClr val="tx1">
                    <a:lumMod val="65000"/>
                    <a:lumOff val="35000"/>
                  </a:schemeClr>
                </a:solidFill>
                <a:latin typeface="メイリオ"/>
                <a:ea typeface="メイリオ"/>
              </a:rPr>
              <a:t>時から</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r>
              <a:rPr lang="ja-JP" altLang="en-US" sz="1200" dirty="0">
                <a:solidFill>
                  <a:schemeClr val="tx1">
                    <a:lumMod val="65000"/>
                    <a:lumOff val="35000"/>
                  </a:schemeClr>
                </a:solidFill>
                <a:latin typeface="メイリオ"/>
                <a:ea typeface="メイリオ"/>
              </a:rPr>
              <a:t>、</a:t>
            </a:r>
            <a:r>
              <a:rPr lang="ja-JP" altLang="en-US" sz="1200" dirty="0" smtClean="0">
                <a:solidFill>
                  <a:schemeClr val="tx1">
                    <a:lumMod val="65000"/>
                    <a:lumOff val="35000"/>
                  </a:schemeClr>
                </a:solidFill>
                <a:latin typeface="メイリオ"/>
                <a:ea typeface="メイリオ"/>
              </a:rPr>
              <a:t>および</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の内容が変更もしくは</a:t>
            </a:r>
            <a:r>
              <a:rPr lang="ja-JP" altLang="en-US" sz="1200" dirty="0" smtClean="0">
                <a:solidFill>
                  <a:schemeClr val="tx1">
                    <a:lumMod val="65000"/>
                    <a:lumOff val="35000"/>
                  </a:schemeClr>
                </a:solidFill>
                <a:latin typeface="メイリオ"/>
                <a:ea typeface="メイリオ"/>
              </a:rPr>
              <a:t>追加された</a:t>
            </a:r>
            <a:r>
              <a:rPr lang="ja-JP" altLang="en-US" sz="1200" dirty="0">
                <a:solidFill>
                  <a:schemeClr val="tx1">
                    <a:lumMod val="65000"/>
                    <a:lumOff val="35000"/>
                  </a:schemeClr>
                </a:solidFill>
                <a:latin typeface="メイリオ"/>
                <a:ea typeface="メイリオ"/>
              </a:rPr>
              <a:t>場合における、</a:t>
            </a:r>
            <a:r>
              <a:rPr lang="ja-JP" altLang="en-US" sz="1200" dirty="0" smtClean="0">
                <a:solidFill>
                  <a:schemeClr val="tx1">
                    <a:lumMod val="65000"/>
                    <a:lumOff val="35000"/>
                  </a:schemeClr>
                </a:solidFill>
                <a:latin typeface="メイリオ"/>
                <a:ea typeface="メイリオ"/>
              </a:rPr>
              <a:t>当該企画ページの掲載予定時刻から</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②</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の掲載開始日が営業日以外の場合における、</a:t>
            </a:r>
            <a:r>
              <a:rPr lang="ja-JP" altLang="en-US" sz="1200" dirty="0" smtClean="0">
                <a:solidFill>
                  <a:schemeClr val="tx1">
                    <a:lumMod val="65000"/>
                    <a:lumOff val="35000"/>
                  </a:schemeClr>
                </a:solidFill>
                <a:latin typeface="メイリオ"/>
                <a:ea typeface="メイリオ"/>
              </a:rPr>
              <a:t>当該掲載</a:t>
            </a:r>
            <a:r>
              <a:rPr lang="ja-JP" altLang="en-US" sz="1200" dirty="0">
                <a:solidFill>
                  <a:schemeClr val="tx1">
                    <a:lumMod val="65000"/>
                    <a:lumOff val="35000"/>
                  </a:schemeClr>
                </a:solidFill>
                <a:latin typeface="メイリオ"/>
                <a:ea typeface="メイリオ"/>
              </a:rPr>
              <a:t>開始時間から翌営業日正午まで</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③</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の総掲載予定時間</a:t>
            </a:r>
            <a:r>
              <a:rPr lang="ja-JP" altLang="en-US" sz="1200" dirty="0" smtClean="0">
                <a:solidFill>
                  <a:schemeClr val="tx1">
                    <a:lumMod val="65000"/>
                    <a:lumOff val="35000"/>
                  </a:schemeClr>
                </a:solidFill>
                <a:latin typeface="メイリオ"/>
                <a:ea typeface="メイリオ"/>
              </a:rPr>
              <a:t>が</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r>
              <a:rPr lang="ja-JP" altLang="en-US" sz="1200" dirty="0">
                <a:solidFill>
                  <a:schemeClr val="tx1">
                    <a:lumMod val="65000"/>
                    <a:lumOff val="35000"/>
                  </a:schemeClr>
                </a:solidFill>
                <a:latin typeface="メイリオ"/>
                <a:ea typeface="メイリオ"/>
              </a:rPr>
              <a:t>未満の場合における、総掲載予定時間</a:t>
            </a:r>
            <a:r>
              <a:rPr lang="ja-JP" altLang="en-US" sz="1200" dirty="0" smtClean="0">
                <a:solidFill>
                  <a:schemeClr val="tx1">
                    <a:lumMod val="65000"/>
                    <a:lumOff val="35000"/>
                  </a:schemeClr>
                </a:solidFill>
                <a:latin typeface="メイリオ"/>
                <a:ea typeface="メイリオ"/>
              </a:rPr>
              <a:t>の</a:t>
            </a:r>
            <a:r>
              <a:rPr lang="en-US" altLang="ja-JP" sz="1200" dirty="0" smtClean="0">
                <a:solidFill>
                  <a:schemeClr val="tx1">
                    <a:lumMod val="65000"/>
                    <a:lumOff val="35000"/>
                  </a:schemeClr>
                </a:solidFill>
                <a:latin typeface="メイリオ"/>
                <a:ea typeface="メイリオ"/>
              </a:rPr>
              <a:t>10</a:t>
            </a:r>
            <a:r>
              <a:rPr lang="en-US" altLang="ja-JP" sz="1200" dirty="0">
                <a:solidFill>
                  <a:schemeClr val="tx1">
                    <a:lumMod val="65000"/>
                    <a:lumOff val="35000"/>
                  </a:schemeClr>
                </a:solidFill>
                <a:latin typeface="メイリオ"/>
                <a:ea typeface="メイリオ"/>
              </a:rPr>
              <a:t>%</a:t>
            </a:r>
            <a:r>
              <a:rPr lang="ja-JP" altLang="en-US" sz="1200" dirty="0">
                <a:solidFill>
                  <a:schemeClr val="tx1">
                    <a:lumMod val="65000"/>
                    <a:lumOff val="35000"/>
                  </a:schemeClr>
                </a:solidFill>
                <a:latin typeface="メイリオ"/>
                <a:ea typeface="メイリオ"/>
              </a:rPr>
              <a:t>にあたる時間まで</a:t>
            </a:r>
          </a:p>
        </p:txBody>
      </p:sp>
    </p:spTree>
    <p:extLst>
      <p:ext uri="{BB962C8B-B14F-4D97-AF65-F5344CB8AC3E}">
        <p14:creationId xmlns:p14="http://schemas.microsoft.com/office/powerpoint/2010/main" val="3682628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t>GYAO!</a:t>
            </a:r>
            <a:r>
              <a:rPr lang="ja-JP" altLang="en-US" dirty="0"/>
              <a:t>タイアップの選び方</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7" name="角丸四角形 6"/>
          <p:cNvSpPr/>
          <p:nvPr/>
        </p:nvSpPr>
        <p:spPr bwMode="auto">
          <a:xfrm>
            <a:off x="5050051" y="1988840"/>
            <a:ext cx="2105421" cy="864096"/>
          </a:xfrm>
          <a:prstGeom prst="roundRect">
            <a:avLst/>
          </a:prstGeom>
          <a:noFill/>
          <a:ln w="3175" algn="ctr">
            <a:solidFill>
              <a:srgbClr val="292929"/>
            </a:solidFill>
            <a:prstDash val="solid"/>
            <a:miter lim="800000"/>
            <a:headEnd/>
            <a:tailEnd/>
          </a:ln>
        </p:spPr>
        <p:txBody>
          <a:bodyPr lIns="0" tIns="0" rIns="0" bIns="0" rtlCol="0" anchor="ctr"/>
          <a:lstStyle/>
          <a:p>
            <a:pPr algn="ctr"/>
            <a:r>
              <a:rPr kumimoji="0" lang="ja-JP" altLang="en-US" sz="1200" kern="0" dirty="0">
                <a:latin typeface="+mn-ea"/>
                <a:cs typeface="Verdana" pitchFamily="34" charset="0"/>
              </a:rPr>
              <a:t>独自で映像を制作した・保有しているので配信したい</a:t>
            </a:r>
            <a:endParaRPr kumimoji="0" lang="en-US" altLang="ja-JP" sz="1200" kern="0" dirty="0">
              <a:latin typeface="+mn-ea"/>
              <a:cs typeface="Verdana" pitchFamily="34" charset="0"/>
            </a:endParaRPr>
          </a:p>
        </p:txBody>
      </p:sp>
      <p:sp>
        <p:nvSpPr>
          <p:cNvPr id="13" name="角丸四角形 12"/>
          <p:cNvSpPr/>
          <p:nvPr/>
        </p:nvSpPr>
        <p:spPr bwMode="auto">
          <a:xfrm>
            <a:off x="5049384" y="4486319"/>
            <a:ext cx="2106753" cy="640765"/>
          </a:xfrm>
          <a:prstGeom prst="roundRect">
            <a:avLst>
              <a:gd name="adj" fmla="val 50000"/>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r>
              <a:rPr kumimoji="0" lang="ja-JP" altLang="en-US" sz="1600" b="1" kern="0" dirty="0" smtClean="0">
                <a:solidFill>
                  <a:schemeClr val="tx1">
                    <a:lumMod val="65000"/>
                    <a:lumOff val="35000"/>
                  </a:schemeClr>
                </a:solidFill>
                <a:latin typeface="+mn-ea"/>
                <a:cs typeface="Verdana" pitchFamily="34" charset="0"/>
              </a:rPr>
              <a:t>映像</a:t>
            </a:r>
            <a:r>
              <a:rPr kumimoji="0" lang="ja-JP" altLang="en-US" sz="1600" b="1" kern="0" dirty="0">
                <a:solidFill>
                  <a:schemeClr val="tx1">
                    <a:lumMod val="65000"/>
                    <a:lumOff val="35000"/>
                  </a:schemeClr>
                </a:solidFill>
                <a:latin typeface="+mn-ea"/>
                <a:cs typeface="Verdana" pitchFamily="34" charset="0"/>
              </a:rPr>
              <a:t>持込</a:t>
            </a:r>
            <a:r>
              <a:rPr kumimoji="0" lang="ja-JP" altLang="en-US" sz="1600" b="1" kern="0" dirty="0" smtClean="0">
                <a:solidFill>
                  <a:schemeClr val="tx1">
                    <a:lumMod val="65000"/>
                    <a:lumOff val="35000"/>
                  </a:schemeClr>
                </a:solidFill>
                <a:latin typeface="+mn-ea"/>
                <a:cs typeface="Verdana" pitchFamily="34" charset="0"/>
              </a:rPr>
              <a:t>企画</a:t>
            </a:r>
            <a:endParaRPr kumimoji="0" lang="en-US" altLang="ja-JP" sz="1600" b="1" kern="0" dirty="0">
              <a:solidFill>
                <a:schemeClr val="tx1">
                  <a:lumMod val="65000"/>
                  <a:lumOff val="35000"/>
                </a:schemeClr>
              </a:solidFill>
              <a:latin typeface="+mn-ea"/>
              <a:cs typeface="Verdana" pitchFamily="34" charset="0"/>
            </a:endParaRPr>
          </a:p>
        </p:txBody>
      </p:sp>
      <p:cxnSp>
        <p:nvCxnSpPr>
          <p:cNvPr id="21" name="直線矢印コネクタ 20"/>
          <p:cNvCxnSpPr/>
          <p:nvPr/>
        </p:nvCxnSpPr>
        <p:spPr>
          <a:xfrm>
            <a:off x="6102761" y="2852936"/>
            <a:ext cx="0" cy="1595729"/>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24"/>
          <p:cNvSpPr txBox="1"/>
          <p:nvPr/>
        </p:nvSpPr>
        <p:spPr>
          <a:xfrm>
            <a:off x="2207569" y="980728"/>
            <a:ext cx="7776864" cy="400110"/>
          </a:xfrm>
          <a:prstGeom prst="rect">
            <a:avLst/>
          </a:prstGeom>
          <a:noFill/>
        </p:spPr>
        <p:txBody>
          <a:bodyPr wrap="square" rtlCol="0">
            <a:spAutoFit/>
          </a:bodyPr>
          <a:lstStyle/>
          <a:p>
            <a:pPr algn="ctr"/>
            <a:r>
              <a:rPr lang="ja-JP" altLang="en-US" sz="2000" dirty="0"/>
              <a:t>目的、映像の有無などによって使い分けが可能です。</a:t>
            </a:r>
          </a:p>
        </p:txBody>
      </p:sp>
      <p:sp>
        <p:nvSpPr>
          <p:cNvPr id="8" name="角丸四角形 7"/>
          <p:cNvSpPr/>
          <p:nvPr/>
        </p:nvSpPr>
        <p:spPr bwMode="auto">
          <a:xfrm>
            <a:off x="9775211" y="1988840"/>
            <a:ext cx="2111391" cy="864096"/>
          </a:xfrm>
          <a:prstGeom prst="roundRect">
            <a:avLst/>
          </a:prstGeom>
          <a:noFill/>
          <a:ln w="3175" algn="ctr">
            <a:solidFill>
              <a:srgbClr val="292929"/>
            </a:solidFill>
            <a:prstDash val="solid"/>
            <a:miter lim="800000"/>
            <a:headEnd/>
            <a:tailEnd/>
          </a:ln>
        </p:spPr>
        <p:txBody>
          <a:bodyPr lIns="0" tIns="0" rIns="0" bIns="0" rtlCol="0" anchor="ctr"/>
          <a:lstStyle/>
          <a:p>
            <a:pPr algn="ctr"/>
            <a:r>
              <a:rPr kumimoji="0" lang="ja-JP" altLang="en-US" sz="1200" kern="0" dirty="0">
                <a:latin typeface="+mn-ea"/>
                <a:cs typeface="Verdana" pitchFamily="34" charset="0"/>
              </a:rPr>
              <a:t>新たに映像・番組を</a:t>
            </a:r>
            <a:endParaRPr kumimoji="0" lang="en-US" altLang="ja-JP" sz="1200" kern="0" dirty="0">
              <a:latin typeface="+mn-ea"/>
              <a:cs typeface="Verdana" pitchFamily="34" charset="0"/>
            </a:endParaRPr>
          </a:p>
          <a:p>
            <a:pPr algn="ctr"/>
            <a:r>
              <a:rPr kumimoji="0" lang="ja-JP" altLang="en-US" sz="1200" kern="0" dirty="0">
                <a:latin typeface="+mn-ea"/>
                <a:cs typeface="Verdana" pitchFamily="34" charset="0"/>
              </a:rPr>
              <a:t>制作したい</a:t>
            </a:r>
            <a:endParaRPr kumimoji="0" lang="en-US" altLang="ja-JP" sz="1200" kern="0" dirty="0">
              <a:latin typeface="+mn-ea"/>
              <a:cs typeface="Verdana" pitchFamily="34" charset="0"/>
            </a:endParaRPr>
          </a:p>
        </p:txBody>
      </p:sp>
      <p:sp>
        <p:nvSpPr>
          <p:cNvPr id="14" name="角丸四角形 13"/>
          <p:cNvSpPr/>
          <p:nvPr/>
        </p:nvSpPr>
        <p:spPr bwMode="auto">
          <a:xfrm>
            <a:off x="7561830" y="4459385"/>
            <a:ext cx="4324772" cy="638379"/>
          </a:xfrm>
          <a:prstGeom prst="roundRect">
            <a:avLst>
              <a:gd name="adj" fmla="val 50000"/>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r>
              <a:rPr kumimoji="0" lang="ja-JP" altLang="en-US" sz="1600" b="1" kern="0" dirty="0" smtClean="0">
                <a:solidFill>
                  <a:schemeClr val="tx1">
                    <a:lumMod val="65000"/>
                    <a:lumOff val="35000"/>
                  </a:schemeClr>
                </a:solidFill>
                <a:latin typeface="+mn-ea"/>
                <a:cs typeface="Verdana" pitchFamily="34" charset="0"/>
              </a:rPr>
              <a:t>映像</a:t>
            </a:r>
            <a:r>
              <a:rPr kumimoji="0" lang="ja-JP" altLang="en-US" sz="1600" b="1" kern="0" dirty="0">
                <a:solidFill>
                  <a:schemeClr val="tx1">
                    <a:lumMod val="65000"/>
                    <a:lumOff val="35000"/>
                  </a:schemeClr>
                </a:solidFill>
                <a:latin typeface="+mn-ea"/>
                <a:cs typeface="Verdana" pitchFamily="34" charset="0"/>
              </a:rPr>
              <a:t>制作</a:t>
            </a:r>
            <a:r>
              <a:rPr kumimoji="0" lang="ja-JP" altLang="en-US" sz="1600" b="1" kern="0" dirty="0" smtClean="0">
                <a:solidFill>
                  <a:schemeClr val="tx1">
                    <a:lumMod val="65000"/>
                    <a:lumOff val="35000"/>
                  </a:schemeClr>
                </a:solidFill>
                <a:latin typeface="+mn-ea"/>
                <a:cs typeface="Verdana" pitchFamily="34" charset="0"/>
              </a:rPr>
              <a:t>企画</a:t>
            </a:r>
            <a:endParaRPr kumimoji="0" lang="en-US" altLang="ja-JP" sz="1600" b="1" kern="0" dirty="0">
              <a:solidFill>
                <a:schemeClr val="tx1">
                  <a:lumMod val="65000"/>
                  <a:lumOff val="35000"/>
                </a:schemeClr>
              </a:solidFill>
              <a:latin typeface="+mn-ea"/>
              <a:cs typeface="Verdana" pitchFamily="34" charset="0"/>
            </a:endParaRPr>
          </a:p>
        </p:txBody>
      </p:sp>
      <p:sp>
        <p:nvSpPr>
          <p:cNvPr id="22" name="角丸四角形 21"/>
          <p:cNvSpPr/>
          <p:nvPr/>
        </p:nvSpPr>
        <p:spPr bwMode="auto">
          <a:xfrm>
            <a:off x="7529595" y="1996707"/>
            <a:ext cx="2111391" cy="864096"/>
          </a:xfrm>
          <a:prstGeom prst="roundRect">
            <a:avLst/>
          </a:prstGeom>
          <a:noFill/>
          <a:ln w="3175" algn="ctr">
            <a:solidFill>
              <a:srgbClr val="292929"/>
            </a:solidFill>
            <a:prstDash val="solid"/>
            <a:miter lim="800000"/>
            <a:headEnd/>
            <a:tailEnd/>
          </a:ln>
        </p:spPr>
        <p:txBody>
          <a:bodyPr lIns="0" tIns="0" rIns="0" bIns="0" rtlCol="0" anchor="ctr"/>
          <a:lstStyle/>
          <a:p>
            <a:pPr algn="ctr"/>
            <a:r>
              <a:rPr kumimoji="0" lang="en-US" altLang="ja-JP" sz="1200" kern="0" dirty="0">
                <a:latin typeface="+mn-ea"/>
                <a:cs typeface="Verdana" pitchFamily="34" charset="0"/>
              </a:rPr>
              <a:t>GYAO!</a:t>
            </a:r>
            <a:r>
              <a:rPr kumimoji="0" lang="ja-JP" altLang="en-US" sz="1200" kern="0" dirty="0">
                <a:latin typeface="+mn-ea"/>
                <a:cs typeface="Verdana" pitchFamily="34" charset="0"/>
              </a:rPr>
              <a:t>オリジナル番組</a:t>
            </a:r>
            <a:r>
              <a:rPr kumimoji="0" lang="ja-JP" altLang="en-US" sz="1200" kern="0" dirty="0" smtClean="0">
                <a:latin typeface="+mn-ea"/>
                <a:cs typeface="Verdana" pitchFamily="34" charset="0"/>
              </a:rPr>
              <a:t>と</a:t>
            </a:r>
            <a:endParaRPr kumimoji="0" lang="en-US" altLang="ja-JP" sz="1200" kern="0" dirty="0" smtClean="0">
              <a:latin typeface="+mn-ea"/>
              <a:cs typeface="Verdana" pitchFamily="34" charset="0"/>
            </a:endParaRPr>
          </a:p>
          <a:p>
            <a:pPr algn="ctr"/>
            <a:r>
              <a:rPr kumimoji="0" lang="ja-JP" altLang="en-US" sz="1200" kern="0" dirty="0" smtClean="0">
                <a:latin typeface="+mn-ea"/>
                <a:cs typeface="Verdana" pitchFamily="34" charset="0"/>
              </a:rPr>
              <a:t>コラボ</a:t>
            </a:r>
            <a:r>
              <a:rPr kumimoji="0" lang="ja-JP" altLang="en-US" sz="1200" kern="0" dirty="0">
                <a:latin typeface="+mn-ea"/>
                <a:cs typeface="Verdana" pitchFamily="34" charset="0"/>
              </a:rPr>
              <a:t>したい</a:t>
            </a:r>
            <a:r>
              <a:rPr kumimoji="0" lang="ja-JP" altLang="en-US" sz="1200" kern="0" dirty="0" smtClean="0">
                <a:latin typeface="+mn-ea"/>
                <a:cs typeface="Verdana" pitchFamily="34" charset="0"/>
              </a:rPr>
              <a:t>。</a:t>
            </a:r>
            <a:endParaRPr kumimoji="0" lang="en-US" altLang="ja-JP" sz="1200" kern="0" dirty="0" smtClean="0">
              <a:latin typeface="+mn-ea"/>
              <a:cs typeface="Verdana" pitchFamily="34" charset="0"/>
            </a:endParaRPr>
          </a:p>
          <a:p>
            <a:pPr algn="ctr"/>
            <a:r>
              <a:rPr kumimoji="0" lang="ja-JP" altLang="en-US" sz="1200" kern="0" dirty="0" smtClean="0">
                <a:latin typeface="+mn-ea"/>
                <a:cs typeface="Verdana" pitchFamily="34" charset="0"/>
              </a:rPr>
              <a:t>番組内</a:t>
            </a:r>
            <a:r>
              <a:rPr kumimoji="0" lang="ja-JP" altLang="en-US" sz="1200" kern="0" dirty="0">
                <a:latin typeface="+mn-ea"/>
                <a:cs typeface="Verdana" pitchFamily="34" charset="0"/>
              </a:rPr>
              <a:t>で紹介してほしい。</a:t>
            </a:r>
            <a:endParaRPr kumimoji="0" lang="en-US" altLang="ja-JP" sz="1200" kern="0" dirty="0">
              <a:latin typeface="+mn-ea"/>
              <a:cs typeface="Verdana" pitchFamily="34" charset="0"/>
            </a:endParaRPr>
          </a:p>
        </p:txBody>
      </p:sp>
      <p:grpSp>
        <p:nvGrpSpPr>
          <p:cNvPr id="4" name="グループ化 3"/>
          <p:cNvGrpSpPr/>
          <p:nvPr/>
        </p:nvGrpSpPr>
        <p:grpSpPr>
          <a:xfrm>
            <a:off x="8699686" y="2874593"/>
            <a:ext cx="1908000" cy="1597565"/>
            <a:chOff x="9043133" y="2599725"/>
            <a:chExt cx="1908000" cy="1597565"/>
          </a:xfrm>
        </p:grpSpPr>
        <p:cxnSp>
          <p:nvCxnSpPr>
            <p:cNvPr id="6" name="直線矢印コネクタ 5"/>
            <p:cNvCxnSpPr/>
            <p:nvPr/>
          </p:nvCxnSpPr>
          <p:spPr>
            <a:xfrm flipH="1">
              <a:off x="9967453" y="3421901"/>
              <a:ext cx="4693" cy="775389"/>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p:nvCxnSpPr>
          <p:spPr>
            <a:xfrm>
              <a:off x="9057805" y="2606347"/>
              <a:ext cx="0" cy="792000"/>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a:off x="10930013" y="2599725"/>
              <a:ext cx="0" cy="792000"/>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flipH="1">
              <a:off x="9043133" y="3401074"/>
              <a:ext cx="1908000" cy="0"/>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grpSp>
      <p:sp>
        <p:nvSpPr>
          <p:cNvPr id="9" name="角丸四角形 8"/>
          <p:cNvSpPr/>
          <p:nvPr/>
        </p:nvSpPr>
        <p:spPr bwMode="auto">
          <a:xfrm>
            <a:off x="284733" y="2003618"/>
            <a:ext cx="2105421" cy="864096"/>
          </a:xfrm>
          <a:prstGeom prst="roundRect">
            <a:avLst/>
          </a:prstGeom>
          <a:no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latin typeface="+mn-ea"/>
                <a:cs typeface="Verdana" pitchFamily="34" charset="0"/>
              </a:rPr>
              <a:t>アニメ</a:t>
            </a:r>
            <a:r>
              <a:rPr kumimoji="0" lang="ja-JP" altLang="en-US" sz="1200" kern="0" dirty="0">
                <a:latin typeface="+mn-ea"/>
                <a:cs typeface="Verdana" pitchFamily="34" charset="0"/>
              </a:rPr>
              <a:t>と</a:t>
            </a:r>
            <a:r>
              <a:rPr kumimoji="0" lang="ja-JP" altLang="en-US" sz="1200" kern="0" dirty="0" smtClean="0">
                <a:latin typeface="+mn-ea"/>
                <a:cs typeface="Verdana" pitchFamily="34" charset="0"/>
              </a:rPr>
              <a:t>コラボの商品を発売するので該当アニメの</a:t>
            </a:r>
            <a:endParaRPr kumimoji="0" lang="en-US" altLang="ja-JP" sz="1200" kern="0" dirty="0" smtClean="0">
              <a:latin typeface="+mn-ea"/>
              <a:cs typeface="Verdana" pitchFamily="34" charset="0"/>
            </a:endParaRPr>
          </a:p>
          <a:p>
            <a:pPr algn="ctr"/>
            <a:r>
              <a:rPr kumimoji="0" lang="ja-JP" altLang="en-US" sz="1200" kern="0" dirty="0" smtClean="0">
                <a:latin typeface="+mn-ea"/>
                <a:cs typeface="Verdana" pitchFamily="34" charset="0"/>
              </a:rPr>
              <a:t>視聴</a:t>
            </a:r>
            <a:r>
              <a:rPr kumimoji="0" lang="ja-JP" altLang="en-US" sz="1200" kern="0" dirty="0">
                <a:latin typeface="+mn-ea"/>
                <a:cs typeface="Verdana" pitchFamily="34" charset="0"/>
              </a:rPr>
              <a:t>時</a:t>
            </a:r>
            <a:r>
              <a:rPr kumimoji="0" lang="ja-JP" altLang="en-US" sz="1200" kern="0" dirty="0" smtClean="0">
                <a:latin typeface="+mn-ea"/>
                <a:cs typeface="Verdana" pitchFamily="34" charset="0"/>
              </a:rPr>
              <a:t>に広告</a:t>
            </a:r>
            <a:r>
              <a:rPr kumimoji="0" lang="ja-JP" altLang="en-US" sz="1200" kern="0" dirty="0">
                <a:latin typeface="+mn-ea"/>
                <a:cs typeface="Verdana" pitchFamily="34" charset="0"/>
              </a:rPr>
              <a:t>を出したい。</a:t>
            </a:r>
            <a:endParaRPr kumimoji="0" lang="en-US" altLang="ja-JP" sz="1200" kern="0" dirty="0">
              <a:latin typeface="+mn-ea"/>
              <a:cs typeface="Verdana" pitchFamily="34" charset="0"/>
            </a:endParaRPr>
          </a:p>
        </p:txBody>
      </p:sp>
      <p:sp>
        <p:nvSpPr>
          <p:cNvPr id="11" name="角丸四角形 10"/>
          <p:cNvSpPr/>
          <p:nvPr/>
        </p:nvSpPr>
        <p:spPr bwMode="auto">
          <a:xfrm>
            <a:off x="273605" y="4486319"/>
            <a:ext cx="4365238" cy="611445"/>
          </a:xfrm>
          <a:prstGeom prst="roundRect">
            <a:avLst>
              <a:gd name="adj" fmla="val 50000"/>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r>
              <a:rPr kumimoji="0" lang="ja-JP" altLang="en-US" sz="1600" b="1" kern="0" dirty="0">
                <a:solidFill>
                  <a:schemeClr val="tx1">
                    <a:lumMod val="65000"/>
                    <a:lumOff val="35000"/>
                  </a:schemeClr>
                </a:solidFill>
                <a:latin typeface="+mn-ea"/>
                <a:cs typeface="Verdana" pitchFamily="34" charset="0"/>
              </a:rPr>
              <a:t>コンテンツ指定配信</a:t>
            </a:r>
            <a:endParaRPr kumimoji="0" lang="en-US" altLang="ja-JP" sz="1600" b="1" kern="0" dirty="0">
              <a:solidFill>
                <a:schemeClr val="tx1">
                  <a:lumMod val="65000"/>
                  <a:lumOff val="35000"/>
                </a:schemeClr>
              </a:solidFill>
              <a:latin typeface="+mn-ea"/>
              <a:cs typeface="Verdana" pitchFamily="34" charset="0"/>
            </a:endParaRPr>
          </a:p>
        </p:txBody>
      </p:sp>
      <p:sp>
        <p:nvSpPr>
          <p:cNvPr id="16" name="角丸四角形 15"/>
          <p:cNvSpPr/>
          <p:nvPr/>
        </p:nvSpPr>
        <p:spPr bwMode="auto">
          <a:xfrm>
            <a:off x="2533422" y="2004013"/>
            <a:ext cx="2105421" cy="864096"/>
          </a:xfrm>
          <a:prstGeom prst="roundRect">
            <a:avLst/>
          </a:prstGeom>
          <a:noFill/>
          <a:ln w="3175" algn="ctr">
            <a:solidFill>
              <a:srgbClr val="292929"/>
            </a:solidFill>
            <a:prstDash val="solid"/>
            <a:miter lim="800000"/>
            <a:headEnd/>
            <a:tailEnd/>
          </a:ln>
        </p:spPr>
        <p:txBody>
          <a:bodyPr lIns="0" tIns="0" rIns="0" bIns="0" rtlCol="0" anchor="ctr"/>
          <a:lstStyle/>
          <a:p>
            <a:pPr algn="ctr"/>
            <a:r>
              <a:rPr kumimoji="0" lang="en-US" altLang="ja-JP" sz="1200" kern="0" dirty="0">
                <a:latin typeface="+mn-ea"/>
                <a:cs typeface="Verdana" pitchFamily="34" charset="0"/>
              </a:rPr>
              <a:t>CM</a:t>
            </a:r>
            <a:r>
              <a:rPr kumimoji="0" lang="ja-JP" altLang="en-US" sz="1200" kern="0" dirty="0">
                <a:latin typeface="+mn-ea"/>
                <a:cs typeface="Verdana" pitchFamily="34" charset="0"/>
              </a:rPr>
              <a:t>曲に使ってる</a:t>
            </a:r>
            <a:endParaRPr kumimoji="0" lang="en-US" altLang="ja-JP" sz="1200" kern="0" dirty="0">
              <a:latin typeface="+mn-ea"/>
              <a:cs typeface="Verdana" pitchFamily="34" charset="0"/>
            </a:endParaRPr>
          </a:p>
          <a:p>
            <a:pPr algn="ctr"/>
            <a:r>
              <a:rPr kumimoji="0" lang="ja-JP" altLang="en-US" sz="1200" kern="0" dirty="0">
                <a:latin typeface="+mn-ea"/>
                <a:cs typeface="Verdana" pitchFamily="34" charset="0"/>
              </a:rPr>
              <a:t>アーティストの</a:t>
            </a:r>
            <a:r>
              <a:rPr kumimoji="0" lang="en-US" altLang="ja-JP" sz="1200" kern="0" dirty="0">
                <a:latin typeface="+mn-ea"/>
                <a:cs typeface="Verdana" pitchFamily="34" charset="0"/>
              </a:rPr>
              <a:t>MV</a:t>
            </a:r>
            <a:r>
              <a:rPr kumimoji="0" lang="ja-JP" altLang="en-US" sz="1200" kern="0" dirty="0">
                <a:latin typeface="+mn-ea"/>
                <a:cs typeface="Verdana" pitchFamily="34" charset="0"/>
              </a:rPr>
              <a:t>視聴時に広告を出したい</a:t>
            </a:r>
            <a:endParaRPr kumimoji="0" lang="en-US" altLang="ja-JP" sz="1200" kern="0" dirty="0">
              <a:latin typeface="+mn-ea"/>
              <a:cs typeface="Verdana" pitchFamily="34" charset="0"/>
            </a:endParaRPr>
          </a:p>
        </p:txBody>
      </p:sp>
      <p:grpSp>
        <p:nvGrpSpPr>
          <p:cNvPr id="32" name="グループ化 31"/>
          <p:cNvGrpSpPr/>
          <p:nvPr/>
        </p:nvGrpSpPr>
        <p:grpSpPr>
          <a:xfrm>
            <a:off x="1460548" y="2881400"/>
            <a:ext cx="1908000" cy="1597565"/>
            <a:chOff x="9037530" y="2599725"/>
            <a:chExt cx="1908000" cy="1597565"/>
          </a:xfrm>
        </p:grpSpPr>
        <p:cxnSp>
          <p:nvCxnSpPr>
            <p:cNvPr id="33" name="直線矢印コネクタ 32"/>
            <p:cNvCxnSpPr/>
            <p:nvPr/>
          </p:nvCxnSpPr>
          <p:spPr>
            <a:xfrm flipH="1">
              <a:off x="9967453" y="3421901"/>
              <a:ext cx="4693" cy="775389"/>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a:off x="9057805" y="2606347"/>
              <a:ext cx="0" cy="792000"/>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p:nvPr/>
          </p:nvCxnSpPr>
          <p:spPr>
            <a:xfrm>
              <a:off x="10930013" y="2599725"/>
              <a:ext cx="0" cy="792000"/>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p:nvPr/>
          </p:nvCxnSpPr>
          <p:spPr>
            <a:xfrm flipH="1">
              <a:off x="9037530" y="3405307"/>
              <a:ext cx="1908000" cy="0"/>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grpSp>
      <p:sp>
        <p:nvSpPr>
          <p:cNvPr id="2" name="テキスト ボックス 1"/>
          <p:cNvSpPr txBox="1"/>
          <p:nvPr/>
        </p:nvSpPr>
        <p:spPr>
          <a:xfrm>
            <a:off x="1999332" y="4865474"/>
            <a:ext cx="830431" cy="261610"/>
          </a:xfrm>
          <a:prstGeom prst="rect">
            <a:avLst/>
          </a:prstGeom>
          <a:noFill/>
        </p:spPr>
        <p:txBody>
          <a:bodyPr wrap="square" rtlCol="0">
            <a:spAutoFit/>
          </a:bodyPr>
          <a:lstStyle/>
          <a:p>
            <a:pPr algn="l"/>
            <a:r>
              <a:rPr kumimoji="1" lang="ja-JP" altLang="en-US" sz="1100" dirty="0" smtClean="0"/>
              <a:t>詳細</a:t>
            </a:r>
            <a:r>
              <a:rPr kumimoji="1" lang="en-US" altLang="ja-JP" sz="1100" dirty="0" smtClean="0"/>
              <a:t>P4</a:t>
            </a:r>
            <a:r>
              <a:rPr kumimoji="1" lang="ja-JP" altLang="en-US" sz="1100" dirty="0" smtClean="0"/>
              <a:t>～</a:t>
            </a:r>
          </a:p>
        </p:txBody>
      </p:sp>
      <p:sp>
        <p:nvSpPr>
          <p:cNvPr id="26" name="テキスト ボックス 25"/>
          <p:cNvSpPr txBox="1"/>
          <p:nvPr/>
        </p:nvSpPr>
        <p:spPr>
          <a:xfrm>
            <a:off x="5728824" y="4865474"/>
            <a:ext cx="1137618" cy="261610"/>
          </a:xfrm>
          <a:prstGeom prst="rect">
            <a:avLst/>
          </a:prstGeom>
          <a:noFill/>
        </p:spPr>
        <p:txBody>
          <a:bodyPr wrap="square" rtlCol="0">
            <a:spAutoFit/>
          </a:bodyPr>
          <a:lstStyle/>
          <a:p>
            <a:pPr algn="l"/>
            <a:r>
              <a:rPr kumimoji="1" lang="ja-JP" altLang="en-US" sz="1100" dirty="0" smtClean="0"/>
              <a:t>詳細</a:t>
            </a:r>
            <a:r>
              <a:rPr kumimoji="1" lang="en-US" altLang="ja-JP" sz="1100" dirty="0" smtClean="0"/>
              <a:t>P6</a:t>
            </a:r>
            <a:r>
              <a:rPr kumimoji="1" lang="ja-JP" altLang="en-US" sz="1100" dirty="0" smtClean="0"/>
              <a:t>～</a:t>
            </a:r>
          </a:p>
        </p:txBody>
      </p:sp>
      <p:sp>
        <p:nvSpPr>
          <p:cNvPr id="27" name="テキスト ボックス 26"/>
          <p:cNvSpPr txBox="1"/>
          <p:nvPr/>
        </p:nvSpPr>
        <p:spPr>
          <a:xfrm>
            <a:off x="9375758" y="4836154"/>
            <a:ext cx="824698" cy="261610"/>
          </a:xfrm>
          <a:prstGeom prst="rect">
            <a:avLst/>
          </a:prstGeom>
          <a:noFill/>
        </p:spPr>
        <p:txBody>
          <a:bodyPr wrap="square" rtlCol="0">
            <a:spAutoFit/>
          </a:bodyPr>
          <a:lstStyle/>
          <a:p>
            <a:pPr algn="l"/>
            <a:r>
              <a:rPr kumimoji="1" lang="ja-JP" altLang="en-US" sz="1100" dirty="0" smtClean="0"/>
              <a:t>詳細</a:t>
            </a:r>
            <a:r>
              <a:rPr kumimoji="1" lang="en-US" altLang="ja-JP" sz="1100" dirty="0" smtClean="0"/>
              <a:t>P8</a:t>
            </a:r>
            <a:r>
              <a:rPr kumimoji="1" lang="ja-JP" altLang="en-US" sz="1100" dirty="0" smtClean="0"/>
              <a:t>～</a:t>
            </a:r>
          </a:p>
        </p:txBody>
      </p:sp>
    </p:spTree>
    <p:extLst>
      <p:ext uri="{BB962C8B-B14F-4D97-AF65-F5344CB8AC3E}">
        <p14:creationId xmlns:p14="http://schemas.microsoft.com/office/powerpoint/2010/main" val="23603991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コンテンツ</a:t>
            </a:r>
            <a:r>
              <a:rPr lang="ja-JP" altLang="en-US" dirty="0"/>
              <a:t>指定配信　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6" name="表 5"/>
          <p:cNvGraphicFramePr>
            <a:graphicFrameLocks noGrp="1"/>
          </p:cNvGraphicFramePr>
          <p:nvPr>
            <p:extLst>
              <p:ext uri="{D42A27DB-BD31-4B8C-83A1-F6EECF244321}">
                <p14:modId xmlns:p14="http://schemas.microsoft.com/office/powerpoint/2010/main" val="175083639"/>
              </p:ext>
            </p:extLst>
          </p:nvPr>
        </p:nvGraphicFramePr>
        <p:xfrm>
          <a:off x="983432" y="764704"/>
          <a:ext cx="10225136" cy="5992532"/>
        </p:xfrm>
        <a:graphic>
          <a:graphicData uri="http://schemas.openxmlformats.org/drawingml/2006/table">
            <a:tbl>
              <a:tblPr firstRow="1" bandRow="1"/>
              <a:tblGrid>
                <a:gridCol w="1508627">
                  <a:extLst>
                    <a:ext uri="{9D8B030D-6E8A-4147-A177-3AD203B41FA5}">
                      <a16:colId xmlns:a16="http://schemas.microsoft.com/office/drawing/2014/main" val="20000"/>
                    </a:ext>
                  </a:extLst>
                </a:gridCol>
                <a:gridCol w="8716509">
                  <a:extLst>
                    <a:ext uri="{9D8B030D-6E8A-4147-A177-3AD203B41FA5}">
                      <a16:colId xmlns:a16="http://schemas.microsoft.com/office/drawing/2014/main" val="20001"/>
                    </a:ext>
                  </a:extLst>
                </a:gridCol>
              </a:tblGrid>
              <a:tr h="44776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展開概要</a:t>
                      </a:r>
                      <a:endParaRPr kumimoji="1" lang="en-US" altLang="ja-JP"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・コンテンツ調達</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・コンテンツ視聴開始時のインストリーム掲載</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316650968"/>
                  </a:ext>
                </a:extLst>
              </a:tr>
              <a:tr h="4477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タイアップへの</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誘導枠</a:t>
                      </a:r>
                      <a:endParaRPr kumimoji="1" lang="en-US" altLang="ja-JP"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en-US" altLang="ja-JP" sz="1100" b="0" i="0" u="none" strike="noStrike" dirty="0" smtClean="0">
                          <a:solidFill>
                            <a:schemeClr val="tx1">
                              <a:lumMod val="65000"/>
                              <a:lumOff val="35000"/>
                            </a:schemeClr>
                          </a:solidFill>
                          <a:latin typeface="メイリオ"/>
                          <a:ea typeface="メイリオ"/>
                          <a:cs typeface="Meiryo UI" pitchFamily="50" charset="-128"/>
                        </a:rPr>
                        <a:t>GYAO!</a:t>
                      </a:r>
                      <a:r>
                        <a:rPr lang="ja-JP" altLang="en-US" sz="1100" b="0" i="0" u="none" strike="noStrike" dirty="0" smtClean="0">
                          <a:solidFill>
                            <a:schemeClr val="tx1">
                              <a:lumMod val="65000"/>
                              <a:lumOff val="35000"/>
                            </a:schemeClr>
                          </a:solidFill>
                          <a:latin typeface="メイリオ"/>
                          <a:ea typeface="メイリオ"/>
                          <a:cs typeface="Meiryo UI" pitchFamily="50" charset="-128"/>
                        </a:rPr>
                        <a:t>内各種誘導枠</a:t>
                      </a:r>
                      <a:r>
                        <a:rPr lang="ja-JP" altLang="en-US" sz="1200" b="0" i="0" u="none" strike="noStrike" baseline="0" dirty="0" smtClean="0">
                          <a:solidFill>
                            <a:schemeClr val="tx1">
                              <a:lumMod val="65000"/>
                              <a:lumOff val="35000"/>
                            </a:schemeClr>
                          </a:solidFill>
                          <a:latin typeface="メイリオ"/>
                          <a:ea typeface="メイリオ"/>
                          <a:cs typeface="Meiryo UI" pitchFamily="50" charset="-128"/>
                        </a:rPr>
                        <a:t>　</a:t>
                      </a:r>
                      <a:r>
                        <a:rPr lang="en-US" altLang="ja-JP" sz="1100" b="0" i="0" u="none" strike="noStrike" baseline="0" dirty="0" smtClean="0">
                          <a:solidFill>
                            <a:schemeClr val="tx1">
                              <a:lumMod val="65000"/>
                              <a:lumOff val="35000"/>
                            </a:schemeClr>
                          </a:solidFill>
                          <a:latin typeface="メイリオ"/>
                          <a:ea typeface="メイリオ"/>
                          <a:cs typeface="Meiryo UI" pitchFamily="50" charset="-128"/>
                        </a:rPr>
                        <a:t>※</a:t>
                      </a:r>
                      <a:r>
                        <a:rPr lang="ja-JP" altLang="en-US" sz="1100" b="0" i="0" u="none" strike="noStrike" dirty="0" smtClean="0">
                          <a:solidFill>
                            <a:schemeClr val="tx1">
                              <a:lumMod val="65000"/>
                              <a:lumOff val="35000"/>
                            </a:schemeClr>
                          </a:solidFill>
                          <a:latin typeface="メイリオ"/>
                          <a:ea typeface="メイリオ"/>
                          <a:cs typeface="Meiryo UI" pitchFamily="50" charset="-128"/>
                        </a:rPr>
                        <a:t>掲載は保証ではありません。</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30978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タイアップ</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ページ</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・掲載場所：</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GYAO!</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内視聴ページ</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・デバイス：</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PC</a:t>
                      </a:r>
                      <a:r>
                        <a:rPr lang="ja-JP" altLang="en-US" sz="1100" dirty="0" err="1" smtClean="0">
                          <a:solidFill>
                            <a:schemeClr val="tx1">
                              <a:lumMod val="65000"/>
                              <a:lumOff val="35000"/>
                            </a:schemeClr>
                          </a:solidFill>
                          <a:latin typeface="メイリオ"/>
                          <a:ea typeface="メイリオ"/>
                          <a:cs typeface="メイリオ" panose="020B0604030504040204" pitchFamily="50" charset="-128"/>
                        </a:rPr>
                        <a:t>、</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スマートフォン</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・ページ数：コンテンツによって変動</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・ページ内の広告枠：インストリーム（マルチデバイス、最大</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30</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秒）</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・想定</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PV</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　：企画により変動（都度見積）</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・更新　　</a:t>
                      </a:r>
                      <a:r>
                        <a:rPr lang="ja-JP" altLang="en-US" sz="1100" baseline="0" dirty="0" smtClean="0">
                          <a:solidFill>
                            <a:schemeClr val="tx1">
                              <a:lumMod val="65000"/>
                              <a:lumOff val="35000"/>
                            </a:schemeClr>
                          </a:solidFill>
                          <a:latin typeface="メイリオ"/>
                          <a:ea typeface="メイリオ"/>
                          <a:cs typeface="メイリオ" panose="020B0604030504040204" pitchFamily="50" charset="-128"/>
                        </a:rPr>
                        <a:t> </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：なし</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・二次利用 ：不可</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76542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契約分類</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smtClean="0">
                          <a:solidFill>
                            <a:schemeClr val="bg1"/>
                          </a:solidFill>
                          <a:latin typeface="メイリオ"/>
                          <a:ea typeface="メイリオ"/>
                          <a:cs typeface="Meiryo UI" pitchFamily="50" charset="-128"/>
                        </a:rPr>
                        <a:t>※</a:t>
                      </a:r>
                      <a:r>
                        <a:rPr kumimoji="1" lang="ja-JP" altLang="en-US" sz="800" b="0" i="0" dirty="0" smtClean="0">
                          <a:solidFill>
                            <a:schemeClr val="bg1"/>
                          </a:solidFill>
                          <a:latin typeface="メイリオ"/>
                          <a:ea typeface="メイリオ"/>
                          <a:cs typeface="Meiryo UI" pitchFamily="50" charset="-128"/>
                        </a:rPr>
                        <a:t>お申し込み時に選択</a:t>
                      </a:r>
                      <a:endParaRPr kumimoji="1" lang="en-US" altLang="ja-JP" sz="8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mn-lt"/>
                          <a:ea typeface="+mn-ea"/>
                          <a:cs typeface="メイリオ" panose="020B0604030504040204" pitchFamily="50" charset="-128"/>
                        </a:rPr>
                        <a:t>①契約分類：制作</a:t>
                      </a:r>
                      <a:r>
                        <a:rPr lang="en-US" altLang="ja-JP" sz="1100" dirty="0" smtClean="0">
                          <a:solidFill>
                            <a:schemeClr val="tx1">
                              <a:lumMod val="65000"/>
                              <a:lumOff val="35000"/>
                            </a:schemeClr>
                          </a:solidFill>
                          <a:latin typeface="+mn-lt"/>
                          <a:ea typeface="+mn-ea"/>
                          <a:cs typeface="メイリオ" panose="020B0604030504040204" pitchFamily="50" charset="-128"/>
                        </a:rPr>
                        <a:t>+</a:t>
                      </a:r>
                      <a:r>
                        <a:rPr lang="ja-JP" altLang="en-US" sz="1100" dirty="0" smtClean="0">
                          <a:solidFill>
                            <a:schemeClr val="tx1">
                              <a:lumMod val="65000"/>
                              <a:lumOff val="35000"/>
                            </a:schemeClr>
                          </a:solidFill>
                          <a:latin typeface="+mn-lt"/>
                          <a:ea typeface="+mn-ea"/>
                          <a:cs typeface="メイリオ" panose="020B0604030504040204" pitchFamily="50" charset="-128"/>
                        </a:rPr>
                        <a:t>掲載　</a:t>
                      </a:r>
                      <a:endParaRPr lang="en-US" altLang="ja-JP" sz="11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mn-lt"/>
                          <a:ea typeface="+mn-ea"/>
                          <a:cs typeface="メイリオ" panose="020B0604030504040204" pitchFamily="50" charset="-128"/>
                        </a:rPr>
                        <a:t>②契約サービス：</a:t>
                      </a:r>
                      <a:r>
                        <a:rPr lang="en-US" altLang="ja-JP" sz="1100" dirty="0" smtClean="0">
                          <a:solidFill>
                            <a:schemeClr val="tx1">
                              <a:lumMod val="65000"/>
                              <a:lumOff val="35000"/>
                            </a:schemeClr>
                          </a:solidFill>
                          <a:latin typeface="+mn-lt"/>
                          <a:ea typeface="+mn-ea"/>
                          <a:cs typeface="メイリオ" panose="020B0604030504040204" pitchFamily="50" charset="-128"/>
                        </a:rPr>
                        <a:t>【</a:t>
                      </a:r>
                      <a:r>
                        <a:rPr lang="ja-JP" altLang="en-US" sz="1100" dirty="0" smtClean="0">
                          <a:solidFill>
                            <a:schemeClr val="tx1">
                              <a:lumMod val="65000"/>
                              <a:lumOff val="35000"/>
                            </a:schemeClr>
                          </a:solidFill>
                          <a:latin typeface="+mn-lt"/>
                          <a:ea typeface="+mn-ea"/>
                          <a:cs typeface="メイリオ" panose="020B0604030504040204" pitchFamily="50" charset="-128"/>
                        </a:rPr>
                        <a:t>制作</a:t>
                      </a:r>
                      <a:r>
                        <a:rPr lang="en-US" altLang="ja-JP" sz="1100" dirty="0" smtClean="0">
                          <a:solidFill>
                            <a:schemeClr val="tx1">
                              <a:lumMod val="65000"/>
                              <a:lumOff val="35000"/>
                            </a:schemeClr>
                          </a:solidFill>
                          <a:latin typeface="+mn-lt"/>
                          <a:ea typeface="+mn-ea"/>
                          <a:cs typeface="メイリオ" panose="020B0604030504040204" pitchFamily="50" charset="-128"/>
                        </a:rPr>
                        <a:t>+</a:t>
                      </a:r>
                      <a:r>
                        <a:rPr lang="ja-JP" altLang="en-US" sz="1100" dirty="0" smtClean="0">
                          <a:solidFill>
                            <a:schemeClr val="tx1">
                              <a:lumMod val="65000"/>
                              <a:lumOff val="35000"/>
                            </a:schemeClr>
                          </a:solidFill>
                          <a:latin typeface="+mn-lt"/>
                          <a:ea typeface="+mn-ea"/>
                          <a:cs typeface="メイリオ" panose="020B0604030504040204" pitchFamily="50" charset="-128"/>
                        </a:rPr>
                        <a:t>掲載</a:t>
                      </a:r>
                      <a:r>
                        <a:rPr lang="en-US" altLang="ja-JP" sz="1100" dirty="0" smtClean="0">
                          <a:solidFill>
                            <a:schemeClr val="tx1">
                              <a:lumMod val="65000"/>
                              <a:lumOff val="35000"/>
                            </a:schemeClr>
                          </a:solidFill>
                          <a:latin typeface="+mn-lt"/>
                          <a:ea typeface="+mn-ea"/>
                          <a:cs typeface="メイリオ" panose="020B0604030504040204" pitchFamily="50" charset="-128"/>
                        </a:rPr>
                        <a:t>】GYAO!</a:t>
                      </a:r>
                      <a:r>
                        <a:rPr lang="ja-JP" altLang="en-US" sz="1100" dirty="0" smtClean="0">
                          <a:solidFill>
                            <a:schemeClr val="tx1">
                              <a:lumMod val="65000"/>
                              <a:lumOff val="35000"/>
                            </a:schemeClr>
                          </a:solidFill>
                          <a:latin typeface="+mn-lt"/>
                          <a:ea typeface="+mn-ea"/>
                          <a:cs typeface="メイリオ" panose="020B0604030504040204" pitchFamily="50" charset="-128"/>
                        </a:rPr>
                        <a:t>タイアップ</a:t>
                      </a:r>
                      <a:endParaRPr lang="en-US" altLang="ja-JP" sz="11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mn-lt"/>
                          <a:ea typeface="+mn-ea"/>
                          <a:cs typeface="メイリオ" panose="020B0604030504040204" pitchFamily="50" charset="-128"/>
                        </a:rPr>
                        <a:t>③契約サービス詳細：</a:t>
                      </a:r>
                      <a:r>
                        <a:rPr lang="en-US" altLang="ja-JP" sz="1100" dirty="0" smtClean="0">
                          <a:solidFill>
                            <a:schemeClr val="tx1">
                              <a:lumMod val="65000"/>
                              <a:lumOff val="35000"/>
                            </a:schemeClr>
                          </a:solidFill>
                          <a:latin typeface="+mn-lt"/>
                          <a:ea typeface="+mn-ea"/>
                          <a:cs typeface="メイリオ" panose="020B0604030504040204" pitchFamily="50" charset="-128"/>
                        </a:rPr>
                        <a:t>GYAO! </a:t>
                      </a:r>
                      <a:r>
                        <a:rPr lang="ja-JP" altLang="en-US" sz="1100" dirty="0" smtClean="0">
                          <a:solidFill>
                            <a:schemeClr val="tx1">
                              <a:lumMod val="65000"/>
                              <a:lumOff val="35000"/>
                            </a:schemeClr>
                          </a:solidFill>
                          <a:latin typeface="+mn-lt"/>
                          <a:ea typeface="+mn-ea"/>
                          <a:cs typeface="メイリオ" panose="020B0604030504040204" pitchFamily="50" charset="-128"/>
                        </a:rPr>
                        <a:t>タイアップ 制作・掲載費　</a:t>
                      </a:r>
                      <a:endParaRPr lang="en-US" altLang="ja-JP" sz="11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smtClean="0">
                          <a:solidFill>
                            <a:schemeClr val="tx1">
                              <a:lumMod val="65000"/>
                              <a:lumOff val="35000"/>
                            </a:schemeClr>
                          </a:solidFill>
                          <a:latin typeface="+mn-lt"/>
                          <a:ea typeface="+mn-ea"/>
                          <a:cs typeface="メイリオ" panose="020B0604030504040204" pitchFamily="50" charset="-128"/>
                        </a:rPr>
                        <a:t>※</a:t>
                      </a:r>
                      <a:r>
                        <a:rPr lang="ja-JP" altLang="en-US" sz="1100" dirty="0" smtClean="0">
                          <a:solidFill>
                            <a:schemeClr val="tx1">
                              <a:lumMod val="65000"/>
                              <a:lumOff val="35000"/>
                            </a:schemeClr>
                          </a:solidFill>
                          <a:latin typeface="+mn-lt"/>
                          <a:ea typeface="+mn-ea"/>
                          <a:cs typeface="メイリオ" panose="020B0604030504040204" pitchFamily="50" charset="-128"/>
                        </a:rPr>
                        <a:t>コンテンツ調達費が発生する場合のみ、①～③のお申込が必要です。</a:t>
                      </a:r>
                      <a:endParaRPr lang="en-US" altLang="ja-JP" sz="1100" dirty="0" smtClean="0">
                        <a:solidFill>
                          <a:schemeClr val="tx1">
                            <a:lumMod val="65000"/>
                            <a:lumOff val="35000"/>
                          </a:schemeClr>
                        </a:solidFill>
                        <a:latin typeface="+mn-lt"/>
                        <a:ea typeface="+mn-ea"/>
                        <a:cs typeface="メイリオ" panose="020B0604030504040204"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40009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dirty="0" smtClean="0">
                          <a:solidFill>
                            <a:schemeClr val="bg1"/>
                          </a:solidFill>
                          <a:latin typeface="メイリオ"/>
                          <a:ea typeface="メイリオ"/>
                        </a:rPr>
                        <a:t>掲載期間</a:t>
                      </a:r>
                      <a:endParaRPr kumimoji="1" lang="ja-JP" altLang="en-US" sz="105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200" dirty="0" smtClean="0">
                          <a:solidFill>
                            <a:schemeClr val="tx1">
                              <a:lumMod val="65000"/>
                              <a:lumOff val="35000"/>
                            </a:schemeClr>
                          </a:solidFill>
                          <a:latin typeface="メイリオ"/>
                          <a:ea typeface="メイリオ"/>
                          <a:cs typeface="Meiryo UI" panose="020B0604030504040204" pitchFamily="50" charset="-128"/>
                        </a:rPr>
                        <a:t>コンテンツにより変動（平日掲載開始）</a:t>
                      </a:r>
                      <a:endParaRPr lang="en-US" altLang="ja-JP" sz="1050" dirty="0" smtClean="0">
                        <a:solidFill>
                          <a:schemeClr val="tx1">
                            <a:lumMod val="65000"/>
                            <a:lumOff val="35000"/>
                          </a:schemeClr>
                        </a:solidFill>
                        <a:latin typeface="メイリオ"/>
                        <a:ea typeface="メイリオ"/>
                        <a:cs typeface="Meiryo UI" panose="020B0604030504040204"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r h="43204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mn-lt"/>
                          <a:ea typeface="+mn-ea"/>
                        </a:rPr>
                        <a:t>100</a:t>
                      </a: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 事前見積もり：必要／</a:t>
                      </a:r>
                      <a:r>
                        <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mn-lt"/>
                          <a:ea typeface="+mn-ea"/>
                        </a:rPr>
                        <a:t>Yahoo!</a:t>
                      </a: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mn-lt"/>
                          <a:ea typeface="+mn-ea"/>
                        </a:rPr>
                        <a:t>ディスプレイ広告の広告管理ツールから専用商品でお申込み</a:t>
                      </a:r>
                      <a:endPar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4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mn-lt"/>
                          <a:ea typeface="+mn-ea"/>
                        </a:rPr>
                        <a:t>料金はコンテンツによって異なるため、都度見積となります。</a:t>
                      </a:r>
                      <a:endPar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mn-lt"/>
                          <a:ea typeface="+mn-ea"/>
                        </a:rPr>
                        <a:t>企画ごとに専用商品をご準備いたします。  </a:t>
                      </a:r>
                      <a:endPar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配信コンテンツによって、別途調達費が発生する場合があります。その場合は、タイアップ制作・掲載費でお申込をお願いします。</a:t>
                      </a:r>
                      <a:endPar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64807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お申し込み</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原則として、掲載開始の</a:t>
                      </a:r>
                      <a:r>
                        <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2</a:t>
                      </a: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か月前までにお申し込みください</a:t>
                      </a:r>
                      <a:endPar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所定の方法によるお申し込み契約の成立後はキャンセルは不可となります</a:t>
                      </a:r>
                      <a:endPar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お申し込み時に掲載期間が未決定の場合は、別途、掲載開始日の</a:t>
                      </a: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5</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営業日前までに掲載期間のご連絡をメールでいただきます</a:t>
                      </a: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43204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smtClean="0">
                          <a:solidFill>
                            <a:schemeClr val="bg1"/>
                          </a:solidFill>
                          <a:latin typeface="+mn-lt"/>
                          <a:ea typeface="+mn-ea"/>
                        </a:rPr>
                        <a:t>有効期限</a:t>
                      </a:r>
                      <a:endParaRPr kumimoji="1" lang="ja-JP" altLang="en-US"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smtClean="0">
                          <a:solidFill>
                            <a:schemeClr val="tx1">
                              <a:lumMod val="65000"/>
                              <a:lumOff val="35000"/>
                            </a:schemeClr>
                          </a:solidFill>
                          <a:latin typeface="メイリオ"/>
                          <a:ea typeface="メイリオ"/>
                          <a:cs typeface="Meiryo UI" panose="020B0604030504040204" pitchFamily="50" charset="-128"/>
                        </a:rPr>
                        <a:t>2022</a:t>
                      </a:r>
                      <a:r>
                        <a:rPr lang="ja-JP" altLang="en-US" sz="1100" dirty="0" smtClean="0">
                          <a:solidFill>
                            <a:schemeClr val="tx1">
                              <a:lumMod val="65000"/>
                              <a:lumOff val="35000"/>
                            </a:schemeClr>
                          </a:solidFill>
                          <a:latin typeface="メイリオ"/>
                          <a:ea typeface="メイリオ"/>
                          <a:cs typeface="Meiryo UI" panose="020B0604030504040204" pitchFamily="50" charset="-128"/>
                        </a:rPr>
                        <a:t>年</a:t>
                      </a:r>
                      <a:r>
                        <a:rPr lang="en-US" altLang="ja-JP" sz="1100" dirty="0" smtClean="0">
                          <a:solidFill>
                            <a:schemeClr val="tx1">
                              <a:lumMod val="65000"/>
                              <a:lumOff val="35000"/>
                            </a:schemeClr>
                          </a:solidFill>
                          <a:latin typeface="メイリオ"/>
                          <a:ea typeface="メイリオ"/>
                          <a:cs typeface="Meiryo UI" panose="020B0604030504040204" pitchFamily="50" charset="-128"/>
                        </a:rPr>
                        <a:t>3</a:t>
                      </a:r>
                      <a:r>
                        <a:rPr lang="ja-JP" altLang="en-US" sz="1100" dirty="0" smtClean="0">
                          <a:solidFill>
                            <a:schemeClr val="tx1">
                              <a:lumMod val="65000"/>
                              <a:lumOff val="35000"/>
                            </a:schemeClr>
                          </a:solidFill>
                          <a:latin typeface="メイリオ"/>
                          <a:ea typeface="メイリオ"/>
                          <a:cs typeface="Meiryo UI" panose="020B0604030504040204" pitchFamily="50" charset="-128"/>
                        </a:rPr>
                        <a:t>月</a:t>
                      </a:r>
                      <a:r>
                        <a:rPr lang="en-US" altLang="ja-JP" sz="1100" dirty="0" smtClean="0">
                          <a:solidFill>
                            <a:schemeClr val="tx1">
                              <a:lumMod val="65000"/>
                              <a:lumOff val="35000"/>
                            </a:schemeClr>
                          </a:solidFill>
                          <a:latin typeface="メイリオ"/>
                          <a:ea typeface="メイリオ"/>
                          <a:cs typeface="Meiryo UI" panose="020B0604030504040204" pitchFamily="50" charset="-128"/>
                        </a:rPr>
                        <a:t>31</a:t>
                      </a:r>
                      <a:r>
                        <a:rPr lang="ja-JP" altLang="en-US" sz="1100" dirty="0" smtClean="0">
                          <a:solidFill>
                            <a:schemeClr val="tx1">
                              <a:lumMod val="65000"/>
                              <a:lumOff val="35000"/>
                            </a:schemeClr>
                          </a:solidFill>
                          <a:latin typeface="メイリオ"/>
                          <a:ea typeface="メイリオ"/>
                          <a:cs typeface="Meiryo UI" panose="020B0604030504040204" pitchFamily="50" charset="-128"/>
                        </a:rPr>
                        <a:t>日掲載終了分</a:t>
                      </a:r>
                      <a:endParaRPr lang="ja-JP" altLang="en-US" sz="1100" dirty="0" smtClean="0">
                        <a:solidFill>
                          <a:schemeClr val="tx1">
                            <a:lumMod val="65000"/>
                            <a:lumOff val="35000"/>
                          </a:schemeClr>
                        </a:solidFill>
                        <a:latin typeface="メイリオ"/>
                        <a:ea typeface="メイリオ"/>
                        <a:cs typeface="Verdana" pitchFamily="34" charset="0"/>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9175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u="none" strike="noStrike" kern="1200" cap="none" spc="0" normalizeH="0" baseline="0" noProof="0" dirty="0" smtClean="0">
                          <a:ln>
                            <a:noFill/>
                          </a:ln>
                          <a:solidFill>
                            <a:schemeClr val="tx1">
                              <a:lumMod val="65000"/>
                              <a:lumOff val="35000"/>
                            </a:schemeClr>
                          </a:solidFill>
                          <a:effectLst/>
                          <a:uLnTx/>
                          <a:uFillTx/>
                          <a:latin typeface="+mn-lt"/>
                          <a:ea typeface="+mn-ea"/>
                        </a:rPr>
                        <a:t>Yahoo!</a:t>
                      </a:r>
                      <a:r>
                        <a:rPr kumimoji="1" lang="ja-JP" altLang="en-US" sz="1100" b="0" u="none" strike="noStrike" kern="1200" cap="none" spc="0" normalizeH="0" baseline="0" noProof="0" dirty="0" smtClean="0">
                          <a:ln>
                            <a:noFill/>
                          </a:ln>
                          <a:solidFill>
                            <a:schemeClr val="tx1">
                              <a:lumMod val="65000"/>
                              <a:lumOff val="35000"/>
                            </a:schemeClr>
                          </a:solidFill>
                          <a:effectLst/>
                          <a:uLnTx/>
                          <a:uFillTx/>
                          <a:latin typeface="+mn-lt"/>
                          <a:ea typeface="+mn-ea"/>
                        </a:rPr>
                        <a:t>ディスプレイ広告の広告管理ツール</a:t>
                      </a:r>
                      <a:r>
                        <a:rPr lang="ja-JP" altLang="en-US" sz="1100" dirty="0" smtClean="0">
                          <a:solidFill>
                            <a:schemeClr val="tx1">
                              <a:lumMod val="65000"/>
                              <a:lumOff val="35000"/>
                            </a:schemeClr>
                          </a:solidFill>
                          <a:latin typeface="メイリオ"/>
                          <a:ea typeface="メイリオ"/>
                          <a:cs typeface="Verdana" pitchFamily="34" charset="0"/>
                        </a:rPr>
                        <a:t>よりご確認ください。</a:t>
                      </a:r>
                      <a:endParaRPr lang="en-US" altLang="ja-JP" sz="1100" dirty="0" smtClean="0">
                        <a:solidFill>
                          <a:schemeClr val="tx1">
                            <a:lumMod val="65000"/>
                            <a:lumOff val="35000"/>
                          </a:schemeClr>
                        </a:solidFill>
                        <a:latin typeface="メイリオ"/>
                        <a:ea typeface="メイリオ"/>
                        <a:cs typeface="Verdana" pitchFamily="34" charset="0"/>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r h="37680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備考</a:t>
                      </a:r>
                    </a:p>
                  </a:txBody>
                  <a:tcPr marL="36000" marR="36000" marT="36000" marB="36000"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smtClean="0">
                          <a:solidFill>
                            <a:schemeClr val="tx1">
                              <a:lumMod val="65000"/>
                              <a:lumOff val="35000"/>
                            </a:schemeClr>
                          </a:solidFill>
                          <a:latin typeface="+mn-lt"/>
                          <a:ea typeface="+mn-ea"/>
                          <a:cs typeface="Meiryo UI" panose="020B0604030504040204" pitchFamily="50" charset="-128"/>
                        </a:rPr>
                        <a:t>ヤフー</a:t>
                      </a:r>
                      <a:r>
                        <a:rPr lang="en-US" altLang="ja-JP" sz="1000" dirty="0" smtClean="0">
                          <a:solidFill>
                            <a:schemeClr val="tx1">
                              <a:lumMod val="65000"/>
                              <a:lumOff val="35000"/>
                            </a:schemeClr>
                          </a:solidFill>
                          <a:latin typeface="+mn-lt"/>
                          <a:ea typeface="+mn-ea"/>
                          <a:cs typeface="Meiryo UI" panose="020B0604030504040204" pitchFamily="50" charset="-128"/>
                        </a:rPr>
                        <a:t>TOP</a:t>
                      </a:r>
                      <a:r>
                        <a:rPr lang="ja-JP" altLang="en-US" sz="1000" dirty="0" smtClean="0">
                          <a:solidFill>
                            <a:schemeClr val="tx1">
                              <a:lumMod val="65000"/>
                              <a:lumOff val="35000"/>
                            </a:schemeClr>
                          </a:solidFill>
                          <a:latin typeface="+mn-lt"/>
                          <a:ea typeface="+mn-ea"/>
                          <a:cs typeface="Meiryo UI" panose="020B0604030504040204" pitchFamily="50" charset="-128"/>
                        </a:rPr>
                        <a:t>や</a:t>
                      </a:r>
                      <a:r>
                        <a:rPr lang="en-US" altLang="ja-JP" sz="1000" dirty="0" smtClean="0">
                          <a:solidFill>
                            <a:schemeClr val="tx1">
                              <a:lumMod val="65000"/>
                              <a:lumOff val="35000"/>
                            </a:schemeClr>
                          </a:solidFill>
                          <a:latin typeface="+mn-lt"/>
                          <a:ea typeface="+mn-ea"/>
                          <a:cs typeface="Meiryo UI" panose="020B0604030504040204" pitchFamily="50" charset="-128"/>
                        </a:rPr>
                        <a:t>GYAO!</a:t>
                      </a:r>
                      <a:r>
                        <a:rPr lang="ja-JP" altLang="en-US" sz="1000" dirty="0" smtClean="0">
                          <a:solidFill>
                            <a:schemeClr val="tx1">
                              <a:lumMod val="65000"/>
                              <a:lumOff val="35000"/>
                            </a:schemeClr>
                          </a:solidFill>
                          <a:latin typeface="+mn-lt"/>
                          <a:ea typeface="+mn-ea"/>
                          <a:cs typeface="Meiryo UI" panose="020B0604030504040204" pitchFamily="50" charset="-128"/>
                        </a:rPr>
                        <a:t>アプリ内タイムライン枠でなど広告が掲載されない面でコンテンツが再生された場合、インストリームは掲載されません。</a:t>
                      </a:r>
                      <a:endParaRPr lang="en-US" altLang="ja-JP" sz="1000" dirty="0" smtClean="0">
                        <a:solidFill>
                          <a:schemeClr val="tx1">
                            <a:lumMod val="65000"/>
                            <a:lumOff val="35000"/>
                          </a:schemeClr>
                        </a:solidFill>
                        <a:latin typeface="+mn-lt"/>
                        <a:ea typeface="+mn-ea"/>
                        <a:cs typeface="Meiryo UI" panose="020B0604030504040204" pitchFamily="50" charset="-128"/>
                      </a:endParaRPr>
                    </a:p>
                  </a:txBody>
                  <a:tcPr marL="36000" marR="36000" marT="36000" marB="36000"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3915638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コンテンツ指定配信　全体構造及びページイメージ</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9" name="右矢印 8"/>
          <p:cNvSpPr/>
          <p:nvPr/>
        </p:nvSpPr>
        <p:spPr bwMode="auto">
          <a:xfrm>
            <a:off x="3063388" y="3444409"/>
            <a:ext cx="382347" cy="504056"/>
          </a:xfrm>
          <a:prstGeom prst="rightArrow">
            <a:avLst/>
          </a:prstGeom>
          <a:solidFill>
            <a:schemeClr val="bg1">
              <a:lumMod val="50000"/>
            </a:schemeClr>
          </a:solidFill>
          <a:ln w="3175" algn="ctr">
            <a:solidFill>
              <a:schemeClr val="bg1">
                <a:lumMod val="50000"/>
              </a:schemeClr>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grpSp>
        <p:nvGrpSpPr>
          <p:cNvPr id="10" name="グループ化 9"/>
          <p:cNvGrpSpPr/>
          <p:nvPr/>
        </p:nvGrpSpPr>
        <p:grpSpPr>
          <a:xfrm>
            <a:off x="9851132" y="2441203"/>
            <a:ext cx="1681845" cy="2405881"/>
            <a:chOff x="7755703" y="2317799"/>
            <a:chExt cx="1681845" cy="2405881"/>
          </a:xfrm>
        </p:grpSpPr>
        <p:sp>
          <p:nvSpPr>
            <p:cNvPr id="11" name="正方形/長方形 10"/>
            <p:cNvSpPr/>
            <p:nvPr/>
          </p:nvSpPr>
          <p:spPr bwMode="auto">
            <a:xfrm>
              <a:off x="7755703" y="2317799"/>
              <a:ext cx="1681845" cy="2405881"/>
            </a:xfrm>
            <a:prstGeom prst="rect">
              <a:avLst/>
            </a:prstGeom>
            <a:noFill/>
            <a:ln w="3175" algn="ctr">
              <a:solidFill>
                <a:schemeClr val="bg1">
                  <a:lumMod val="50000"/>
                </a:schemeClr>
              </a:solidFill>
              <a:prstDash val="solid"/>
              <a:miter lim="800000"/>
              <a:headEnd/>
              <a:tailEnd/>
            </a:ln>
          </p:spPr>
          <p:txBody>
            <a:bodyPr lIns="0" tIns="0" rIns="0" bIns="0" rtlCol="0" anchor="ctr"/>
            <a:lstStyle/>
            <a:p>
              <a:pPr algn="ctr"/>
              <a:endParaRPr kumimoji="0" lang="ja-JP" altLang="en-US" sz="1200" b="1" kern="0" dirty="0">
                <a:solidFill>
                  <a:schemeClr val="tx1">
                    <a:lumMod val="65000"/>
                    <a:lumOff val="35000"/>
                  </a:schemeClr>
                </a:solidFill>
                <a:latin typeface="+mn-ea"/>
                <a:cs typeface="Verdana" pitchFamily="34" charset="0"/>
              </a:endParaRPr>
            </a:p>
          </p:txBody>
        </p:sp>
        <p:sp>
          <p:nvSpPr>
            <p:cNvPr id="12" name="テキスト ボックス 11"/>
            <p:cNvSpPr txBox="1"/>
            <p:nvPr/>
          </p:nvSpPr>
          <p:spPr>
            <a:xfrm>
              <a:off x="7755703" y="3126437"/>
              <a:ext cx="1681845" cy="646331"/>
            </a:xfrm>
            <a:prstGeom prst="rect">
              <a:avLst/>
            </a:prstGeom>
            <a:noFill/>
          </p:spPr>
          <p:txBody>
            <a:bodyPr wrap="square" rtlCol="0">
              <a:spAutoFit/>
            </a:bodyPr>
            <a:lstStyle/>
            <a:p>
              <a:pPr algn="ctr"/>
              <a:r>
                <a:rPr lang="ja-JP" altLang="en-US" dirty="0">
                  <a:solidFill>
                    <a:schemeClr val="tx1">
                      <a:lumMod val="65000"/>
                      <a:lumOff val="35000"/>
                    </a:schemeClr>
                  </a:solidFill>
                </a:rPr>
                <a:t>広告主様</a:t>
              </a:r>
              <a:endParaRPr lang="en-US" altLang="ja-JP" dirty="0">
                <a:solidFill>
                  <a:schemeClr val="tx1">
                    <a:lumMod val="65000"/>
                    <a:lumOff val="35000"/>
                  </a:schemeClr>
                </a:solidFill>
              </a:endParaRPr>
            </a:p>
            <a:p>
              <a:pPr algn="ctr"/>
              <a:r>
                <a:rPr lang="ja-JP" altLang="en-US" dirty="0">
                  <a:solidFill>
                    <a:schemeClr val="tx1">
                      <a:lumMod val="65000"/>
                      <a:lumOff val="35000"/>
                    </a:schemeClr>
                  </a:solidFill>
                </a:rPr>
                <a:t>ページ</a:t>
              </a:r>
              <a:endParaRPr lang="en-US" altLang="ja-JP" dirty="0">
                <a:solidFill>
                  <a:schemeClr val="tx1">
                    <a:lumMod val="65000"/>
                    <a:lumOff val="35000"/>
                  </a:schemeClr>
                </a:solidFill>
              </a:endParaRPr>
            </a:p>
          </p:txBody>
        </p:sp>
      </p:grpSp>
      <p:sp>
        <p:nvSpPr>
          <p:cNvPr id="13" name="右矢印 12"/>
          <p:cNvSpPr/>
          <p:nvPr/>
        </p:nvSpPr>
        <p:spPr bwMode="auto">
          <a:xfrm>
            <a:off x="8935443" y="3444794"/>
            <a:ext cx="360040" cy="504056"/>
          </a:xfrm>
          <a:prstGeom prst="rightArrow">
            <a:avLst/>
          </a:prstGeom>
          <a:solidFill>
            <a:schemeClr val="bg1">
              <a:lumMod val="50000"/>
            </a:schemeClr>
          </a:solidFill>
          <a:ln w="3175" algn="ctr">
            <a:solidFill>
              <a:schemeClr val="bg1">
                <a:lumMod val="50000"/>
              </a:schemeClr>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sp>
        <p:nvSpPr>
          <p:cNvPr id="16" name="テキスト ボックス 15"/>
          <p:cNvSpPr txBox="1"/>
          <p:nvPr/>
        </p:nvSpPr>
        <p:spPr>
          <a:xfrm>
            <a:off x="4921728" y="2860515"/>
            <a:ext cx="1512168" cy="261610"/>
          </a:xfrm>
          <a:prstGeom prst="rect">
            <a:avLst/>
          </a:prstGeom>
          <a:noFill/>
        </p:spPr>
        <p:txBody>
          <a:bodyPr wrap="square" rtlCol="0">
            <a:spAutoFit/>
          </a:bodyPr>
          <a:lstStyle/>
          <a:p>
            <a:r>
              <a:rPr lang="ja-JP" altLang="en-US" sz="1100" dirty="0"/>
              <a:t>映像視聴ページ</a:t>
            </a:r>
          </a:p>
        </p:txBody>
      </p:sp>
      <p:grpSp>
        <p:nvGrpSpPr>
          <p:cNvPr id="18" name="グループ化 17"/>
          <p:cNvGrpSpPr/>
          <p:nvPr/>
        </p:nvGrpSpPr>
        <p:grpSpPr>
          <a:xfrm>
            <a:off x="395249" y="2436757"/>
            <a:ext cx="1573079" cy="1806843"/>
            <a:chOff x="212114" y="2126213"/>
            <a:chExt cx="1987232" cy="2352401"/>
          </a:xfrm>
        </p:grpSpPr>
        <p:pic>
          <p:nvPicPr>
            <p:cNvPr id="19" name="図 18"/>
            <p:cNvPicPr>
              <a:picLocks noChangeAspect="1"/>
            </p:cNvPicPr>
            <p:nvPr/>
          </p:nvPicPr>
          <p:blipFill>
            <a:blip r:embed="rId2"/>
            <a:stretch>
              <a:fillRect/>
            </a:stretch>
          </p:blipFill>
          <p:spPr>
            <a:xfrm>
              <a:off x="231892" y="2126213"/>
              <a:ext cx="1909247" cy="1547294"/>
            </a:xfrm>
            <a:prstGeom prst="rect">
              <a:avLst/>
            </a:prstGeom>
          </p:spPr>
        </p:pic>
        <p:pic>
          <p:nvPicPr>
            <p:cNvPr id="20" name="図 19"/>
            <p:cNvPicPr>
              <a:picLocks noChangeAspect="1"/>
            </p:cNvPicPr>
            <p:nvPr/>
          </p:nvPicPr>
          <p:blipFill rotWithShape="1">
            <a:blip r:embed="rId2"/>
            <a:srcRect t="58332"/>
            <a:stretch/>
          </p:blipFill>
          <p:spPr>
            <a:xfrm>
              <a:off x="231891" y="3833890"/>
              <a:ext cx="1909247" cy="644724"/>
            </a:xfrm>
            <a:prstGeom prst="rect">
              <a:avLst/>
            </a:prstGeom>
          </p:spPr>
        </p:pic>
        <p:sp>
          <p:nvSpPr>
            <p:cNvPr id="21" name="フローチャート: せん孔テープ 20"/>
            <p:cNvSpPr/>
            <p:nvPr/>
          </p:nvSpPr>
          <p:spPr bwMode="auto">
            <a:xfrm>
              <a:off x="212114" y="3710072"/>
              <a:ext cx="1987232" cy="112338"/>
            </a:xfrm>
            <a:prstGeom prst="flowChartPunchedTape">
              <a:avLst/>
            </a:prstGeom>
            <a:solidFill>
              <a:schemeClr val="bg1"/>
            </a:solidFill>
            <a:ln w="3175" algn="ctr">
              <a:solidFill>
                <a:srgbClr val="292929"/>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grpSp>
      <p:sp>
        <p:nvSpPr>
          <p:cNvPr id="22" name="テキスト ボックス 21"/>
          <p:cNvSpPr txBox="1"/>
          <p:nvPr/>
        </p:nvSpPr>
        <p:spPr>
          <a:xfrm>
            <a:off x="415119" y="2005870"/>
            <a:ext cx="2016224" cy="430887"/>
          </a:xfrm>
          <a:prstGeom prst="rect">
            <a:avLst/>
          </a:prstGeom>
          <a:noFill/>
        </p:spPr>
        <p:txBody>
          <a:bodyPr wrap="square" rtlCol="0">
            <a:spAutoFit/>
          </a:bodyPr>
          <a:lstStyle/>
          <a:p>
            <a:r>
              <a:rPr lang="en-US" altLang="ja-JP" sz="1100" dirty="0">
                <a:solidFill>
                  <a:schemeClr val="tx1">
                    <a:lumMod val="65000"/>
                    <a:lumOff val="35000"/>
                  </a:schemeClr>
                </a:solidFill>
              </a:rPr>
              <a:t>GYAO!TOP</a:t>
            </a:r>
            <a:r>
              <a:rPr lang="ja-JP" altLang="en-US" sz="1100" dirty="0">
                <a:solidFill>
                  <a:schemeClr val="tx1">
                    <a:lumMod val="65000"/>
                    <a:lumOff val="35000"/>
                  </a:schemeClr>
                </a:solidFill>
              </a:rPr>
              <a:t>ページ及び</a:t>
            </a:r>
            <a:endParaRPr lang="en-US" altLang="ja-JP" sz="1100" dirty="0">
              <a:solidFill>
                <a:schemeClr val="tx1">
                  <a:lumMod val="65000"/>
                  <a:lumOff val="35000"/>
                </a:schemeClr>
              </a:solidFill>
            </a:endParaRPr>
          </a:p>
          <a:p>
            <a:r>
              <a:rPr lang="ja-JP" altLang="en-US" sz="1100" dirty="0">
                <a:solidFill>
                  <a:schemeClr val="tx1">
                    <a:lumMod val="65000"/>
                    <a:lumOff val="35000"/>
                  </a:schemeClr>
                </a:solidFill>
              </a:rPr>
              <a:t>該当カテゴリトップページ</a:t>
            </a:r>
            <a:endParaRPr lang="en-US" altLang="ja-JP" sz="1100" dirty="0">
              <a:solidFill>
                <a:schemeClr val="tx1">
                  <a:lumMod val="65000"/>
                  <a:lumOff val="35000"/>
                </a:schemeClr>
              </a:solidFill>
            </a:endParaRPr>
          </a:p>
        </p:txBody>
      </p:sp>
      <p:grpSp>
        <p:nvGrpSpPr>
          <p:cNvPr id="24" name="グループ化 23"/>
          <p:cNvGrpSpPr/>
          <p:nvPr/>
        </p:nvGrpSpPr>
        <p:grpSpPr>
          <a:xfrm>
            <a:off x="4015679" y="2711114"/>
            <a:ext cx="2817431" cy="1900234"/>
            <a:chOff x="1880545" y="829761"/>
            <a:chExt cx="2817431" cy="1900234"/>
          </a:xfrm>
        </p:grpSpPr>
        <p:pic>
          <p:nvPicPr>
            <p:cNvPr id="25" name="図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56184" y="1165758"/>
              <a:ext cx="2441792" cy="1564237"/>
            </a:xfrm>
            <a:prstGeom prst="rect">
              <a:avLst/>
            </a:prstGeom>
            <a:ln>
              <a:solidFill>
                <a:schemeClr val="tx1">
                  <a:lumMod val="50000"/>
                  <a:lumOff val="50000"/>
                </a:schemeClr>
              </a:solidFill>
            </a:ln>
          </p:spPr>
        </p:pic>
        <p:pic>
          <p:nvPicPr>
            <p:cNvPr id="26" name="図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8025" y="956789"/>
              <a:ext cx="2441792" cy="1564237"/>
            </a:xfrm>
            <a:prstGeom prst="rect">
              <a:avLst/>
            </a:prstGeom>
            <a:ln>
              <a:solidFill>
                <a:schemeClr val="tx1">
                  <a:lumMod val="50000"/>
                  <a:lumOff val="50000"/>
                </a:schemeClr>
              </a:solidFill>
            </a:ln>
          </p:spPr>
        </p:pic>
        <p:pic>
          <p:nvPicPr>
            <p:cNvPr id="27" name="図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0545" y="829761"/>
              <a:ext cx="2441792" cy="1564237"/>
            </a:xfrm>
            <a:prstGeom prst="rect">
              <a:avLst/>
            </a:prstGeom>
            <a:ln>
              <a:solidFill>
                <a:schemeClr val="tx1">
                  <a:lumMod val="50000"/>
                  <a:lumOff val="50000"/>
                </a:schemeClr>
              </a:solidFill>
            </a:ln>
          </p:spPr>
        </p:pic>
      </p:grpSp>
      <p:grpSp>
        <p:nvGrpSpPr>
          <p:cNvPr id="28" name="グループ化 27"/>
          <p:cNvGrpSpPr/>
          <p:nvPr/>
        </p:nvGrpSpPr>
        <p:grpSpPr>
          <a:xfrm>
            <a:off x="7016850" y="2784215"/>
            <a:ext cx="1224625" cy="1769594"/>
            <a:chOff x="6649367" y="342019"/>
            <a:chExt cx="1224625" cy="1769594"/>
          </a:xfrm>
        </p:grpSpPr>
        <p:pic>
          <p:nvPicPr>
            <p:cNvPr id="29" name="図 28"/>
            <p:cNvPicPr>
              <a:picLocks noChangeAspect="1"/>
            </p:cNvPicPr>
            <p:nvPr/>
          </p:nvPicPr>
          <p:blipFill rotWithShape="1">
            <a:blip r:embed="rId4" cstate="print">
              <a:extLst>
                <a:ext uri="{28A0092B-C50C-407E-A947-70E740481C1C}">
                  <a14:useLocalDpi xmlns:a14="http://schemas.microsoft.com/office/drawing/2010/main" val="0"/>
                </a:ext>
              </a:extLst>
            </a:blip>
            <a:srcRect b="33497"/>
            <a:stretch/>
          </p:blipFill>
          <p:spPr>
            <a:xfrm>
              <a:off x="6931935" y="500268"/>
              <a:ext cx="942057" cy="1611345"/>
            </a:xfrm>
            <a:prstGeom prst="rect">
              <a:avLst/>
            </a:prstGeom>
            <a:ln w="3175">
              <a:solidFill>
                <a:schemeClr val="tx1">
                  <a:lumMod val="50000"/>
                  <a:lumOff val="50000"/>
                </a:schemeClr>
              </a:solidFill>
            </a:ln>
          </p:spPr>
        </p:pic>
        <p:pic>
          <p:nvPicPr>
            <p:cNvPr id="30" name="図 29"/>
            <p:cNvPicPr>
              <a:picLocks noChangeAspect="1"/>
            </p:cNvPicPr>
            <p:nvPr/>
          </p:nvPicPr>
          <p:blipFill rotWithShape="1">
            <a:blip r:embed="rId4" cstate="print">
              <a:extLst>
                <a:ext uri="{28A0092B-C50C-407E-A947-70E740481C1C}">
                  <a14:useLocalDpi xmlns:a14="http://schemas.microsoft.com/office/drawing/2010/main" val="0"/>
                </a:ext>
              </a:extLst>
            </a:blip>
            <a:srcRect b="33497"/>
            <a:stretch/>
          </p:blipFill>
          <p:spPr>
            <a:xfrm>
              <a:off x="6793698" y="394081"/>
              <a:ext cx="942057" cy="1611345"/>
            </a:xfrm>
            <a:prstGeom prst="rect">
              <a:avLst/>
            </a:prstGeom>
            <a:ln w="3175">
              <a:solidFill>
                <a:schemeClr val="tx1">
                  <a:lumMod val="50000"/>
                  <a:lumOff val="50000"/>
                </a:schemeClr>
              </a:solidFill>
            </a:ln>
          </p:spPr>
        </p:pic>
        <p:pic>
          <p:nvPicPr>
            <p:cNvPr id="31" name="図 30"/>
            <p:cNvPicPr>
              <a:picLocks noChangeAspect="1"/>
            </p:cNvPicPr>
            <p:nvPr/>
          </p:nvPicPr>
          <p:blipFill rotWithShape="1">
            <a:blip r:embed="rId4" cstate="print">
              <a:extLst>
                <a:ext uri="{28A0092B-C50C-407E-A947-70E740481C1C}">
                  <a14:useLocalDpi xmlns:a14="http://schemas.microsoft.com/office/drawing/2010/main" val="0"/>
                </a:ext>
              </a:extLst>
            </a:blip>
            <a:srcRect b="33497"/>
            <a:stretch/>
          </p:blipFill>
          <p:spPr>
            <a:xfrm>
              <a:off x="6649367" y="342019"/>
              <a:ext cx="942057" cy="1611345"/>
            </a:xfrm>
            <a:prstGeom prst="rect">
              <a:avLst/>
            </a:prstGeom>
            <a:ln w="3175">
              <a:solidFill>
                <a:schemeClr val="tx1">
                  <a:lumMod val="50000"/>
                  <a:lumOff val="50000"/>
                </a:schemeClr>
              </a:solidFill>
            </a:ln>
          </p:spPr>
        </p:pic>
      </p:grpSp>
      <p:sp>
        <p:nvSpPr>
          <p:cNvPr id="32" name="テキスト ボックス 31"/>
          <p:cNvSpPr txBox="1"/>
          <p:nvPr/>
        </p:nvSpPr>
        <p:spPr>
          <a:xfrm>
            <a:off x="3900141" y="2281026"/>
            <a:ext cx="4544930" cy="253916"/>
          </a:xfrm>
          <a:prstGeom prst="rect">
            <a:avLst/>
          </a:prstGeom>
          <a:noFill/>
        </p:spPr>
        <p:txBody>
          <a:bodyPr wrap="square" rtlCol="0">
            <a:spAutoFit/>
          </a:bodyPr>
          <a:lstStyle/>
          <a:p>
            <a:r>
              <a:rPr lang="ja-JP" altLang="en-US" sz="1050" dirty="0">
                <a:solidFill>
                  <a:schemeClr val="tx1">
                    <a:lumMod val="65000"/>
                    <a:lumOff val="35000"/>
                  </a:schemeClr>
                </a:solidFill>
              </a:rPr>
              <a:t>映像視聴</a:t>
            </a:r>
            <a:r>
              <a:rPr lang="ja-JP" altLang="en-US" sz="1050" dirty="0" smtClean="0">
                <a:solidFill>
                  <a:schemeClr val="tx1">
                    <a:lumMod val="65000"/>
                    <a:lumOff val="35000"/>
                  </a:schemeClr>
                </a:solidFill>
              </a:rPr>
              <a:t>ページ</a:t>
            </a:r>
            <a:endParaRPr lang="ja-JP" altLang="en-US" sz="1050" dirty="0">
              <a:solidFill>
                <a:schemeClr val="tx1">
                  <a:lumMod val="65000"/>
                  <a:lumOff val="35000"/>
                </a:schemeClr>
              </a:solidFill>
            </a:endParaRPr>
          </a:p>
        </p:txBody>
      </p:sp>
      <p:grpSp>
        <p:nvGrpSpPr>
          <p:cNvPr id="52" name="グループ化 51"/>
          <p:cNvGrpSpPr/>
          <p:nvPr/>
        </p:nvGrpSpPr>
        <p:grpSpPr>
          <a:xfrm>
            <a:off x="1705263" y="3314253"/>
            <a:ext cx="978182" cy="1986955"/>
            <a:chOff x="2357404" y="2564904"/>
            <a:chExt cx="978182" cy="1986955"/>
          </a:xfrm>
        </p:grpSpPr>
        <p:pic>
          <p:nvPicPr>
            <p:cNvPr id="53" name="図 52"/>
            <p:cNvPicPr>
              <a:picLocks noChangeAspect="1"/>
            </p:cNvPicPr>
            <p:nvPr/>
          </p:nvPicPr>
          <p:blipFill rotWithShape="1">
            <a:blip r:embed="rId5"/>
            <a:srcRect b="24585"/>
            <a:stretch/>
          </p:blipFill>
          <p:spPr>
            <a:xfrm>
              <a:off x="2374014" y="2564904"/>
              <a:ext cx="944962" cy="1535609"/>
            </a:xfrm>
            <a:prstGeom prst="rect">
              <a:avLst/>
            </a:prstGeom>
          </p:spPr>
        </p:pic>
        <p:pic>
          <p:nvPicPr>
            <p:cNvPr id="54" name="図 53"/>
            <p:cNvPicPr>
              <a:picLocks noChangeAspect="1"/>
            </p:cNvPicPr>
            <p:nvPr/>
          </p:nvPicPr>
          <p:blipFill rotWithShape="1">
            <a:blip r:embed="rId5"/>
            <a:srcRect t="54870" b="25212"/>
            <a:stretch/>
          </p:blipFill>
          <p:spPr>
            <a:xfrm>
              <a:off x="2366297" y="4146271"/>
              <a:ext cx="944962" cy="405588"/>
            </a:xfrm>
            <a:prstGeom prst="rect">
              <a:avLst/>
            </a:prstGeom>
          </p:spPr>
        </p:pic>
        <p:sp>
          <p:nvSpPr>
            <p:cNvPr id="55" name="フローチャート: せん孔テープ 54"/>
            <p:cNvSpPr/>
            <p:nvPr/>
          </p:nvSpPr>
          <p:spPr bwMode="auto">
            <a:xfrm>
              <a:off x="2357404" y="4057106"/>
              <a:ext cx="978182" cy="81258"/>
            </a:xfrm>
            <a:prstGeom prst="flowChartPunchedTape">
              <a:avLst/>
            </a:prstGeom>
            <a:solidFill>
              <a:schemeClr val="bg1"/>
            </a:solidFill>
            <a:ln w="3175" algn="ctr">
              <a:solidFill>
                <a:srgbClr val="292929"/>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grpSp>
      <p:sp>
        <p:nvSpPr>
          <p:cNvPr id="57" name="テキスト ボックス 56"/>
          <p:cNvSpPr txBox="1"/>
          <p:nvPr/>
        </p:nvSpPr>
        <p:spPr>
          <a:xfrm>
            <a:off x="2378857" y="4748039"/>
            <a:ext cx="7776864" cy="461665"/>
          </a:xfrm>
          <a:prstGeom prst="rect">
            <a:avLst/>
          </a:prstGeom>
          <a:noFill/>
        </p:spPr>
        <p:txBody>
          <a:bodyPr wrap="square" rtlCol="0">
            <a:spAutoFit/>
          </a:bodyPr>
          <a:lstStyle/>
          <a:p>
            <a:pPr algn="ctr"/>
            <a:r>
              <a:rPr lang="en-US" altLang="ja-JP" sz="1200" dirty="0" smtClean="0"/>
              <a:t>※</a:t>
            </a:r>
            <a:r>
              <a:rPr lang="ja-JP" altLang="en-US" sz="1200" dirty="0" smtClean="0"/>
              <a:t>マルチデバイス、プレロールのみ、最大</a:t>
            </a:r>
            <a:r>
              <a:rPr lang="en-US" altLang="ja-JP" sz="1200" dirty="0" smtClean="0"/>
              <a:t>30</a:t>
            </a:r>
            <a:r>
              <a:rPr lang="ja-JP" altLang="en-US" sz="1200" dirty="0" smtClean="0"/>
              <a:t>秒、専用商品でのお申込となります。</a:t>
            </a:r>
            <a:endParaRPr lang="en-US" altLang="ja-JP" sz="1200" dirty="0" smtClean="0"/>
          </a:p>
          <a:p>
            <a:pPr algn="ctr"/>
            <a:r>
              <a:rPr lang="en-US" altLang="ja-JP" sz="1200" dirty="0" smtClean="0"/>
              <a:t>※</a:t>
            </a:r>
            <a:r>
              <a:rPr lang="ja-JP" altLang="en-US" sz="1200" dirty="0" smtClean="0"/>
              <a:t>タイアップページの制作、広告掲載はありません。</a:t>
            </a:r>
            <a:endParaRPr lang="ja-JP" altLang="en-US" sz="1200" dirty="0"/>
          </a:p>
        </p:txBody>
      </p:sp>
      <p:sp>
        <p:nvSpPr>
          <p:cNvPr id="2" name="正方形/長方形 1"/>
          <p:cNvSpPr/>
          <p:nvPr/>
        </p:nvSpPr>
        <p:spPr>
          <a:xfrm>
            <a:off x="4087687" y="2942464"/>
            <a:ext cx="1580457" cy="91795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58" name="正方形/長方形 57"/>
          <p:cNvSpPr/>
          <p:nvPr/>
        </p:nvSpPr>
        <p:spPr>
          <a:xfrm>
            <a:off x="7013120" y="3030507"/>
            <a:ext cx="945787" cy="67332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Tree>
    <p:extLst>
      <p:ext uri="{BB962C8B-B14F-4D97-AF65-F5344CB8AC3E}">
        <p14:creationId xmlns:p14="http://schemas.microsoft.com/office/powerpoint/2010/main" val="3881387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コンテンツ指定配信　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7" name="テキスト ボックス 6"/>
          <p:cNvSpPr txBox="1"/>
          <p:nvPr/>
        </p:nvSpPr>
        <p:spPr>
          <a:xfrm>
            <a:off x="1708371" y="2382559"/>
            <a:ext cx="8733560" cy="2092881"/>
          </a:xfrm>
          <a:prstGeom prst="rect">
            <a:avLst/>
          </a:prstGeom>
          <a:noFill/>
        </p:spPr>
        <p:txBody>
          <a:bodyPr wrap="square" anchor="t">
            <a:spAutoFit/>
          </a:bodyPr>
          <a:lstStyle/>
          <a:p>
            <a:pPr>
              <a:defRPr/>
            </a:pP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❶</a:t>
            </a:r>
            <a:r>
              <a:rPr kumimoji="0" lang="ja-JP" altLang="en-US" sz="600" b="1"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400" b="1" kern="0" dirty="0" smtClean="0">
                <a:solidFill>
                  <a:schemeClr val="tx1">
                    <a:lumMod val="65000"/>
                    <a:lumOff val="35000"/>
                  </a:schemeClr>
                </a:solidFill>
                <a:latin typeface="メイリオ" panose="020B0604030504040204" pitchFamily="50" charset="-128"/>
                <a:ea typeface="メイリオ" panose="020B0604030504040204" pitchFamily="50" charset="-128"/>
              </a:rPr>
              <a:t>コンテンツ指定配信</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実施</a:t>
            </a:r>
            <a:r>
              <a:rPr kumimoji="0" lang="ja-JP" altLang="en-US" sz="1400" b="1" kern="0" dirty="0" smtClean="0">
                <a:solidFill>
                  <a:schemeClr val="tx1">
                    <a:lumMod val="65000"/>
                    <a:lumOff val="35000"/>
                  </a:schemeClr>
                </a:solidFill>
                <a:latin typeface="メイリオ" panose="020B0604030504040204" pitchFamily="50" charset="-128"/>
                <a:ea typeface="メイリオ" panose="020B0604030504040204" pitchFamily="50" charset="-128"/>
              </a:rPr>
              <a:t>のエントリー　</a:t>
            </a:r>
            <a:endParaRPr kumimoji="0" lang="en-US" altLang="ja-JP" sz="1400" b="1" kern="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ja-JP" altLang="en-US" sz="1100" kern="0" dirty="0" smtClean="0">
                <a:solidFill>
                  <a:schemeClr val="tx1">
                    <a:lumMod val="65000"/>
                    <a:lumOff val="35000"/>
                  </a:schemeClr>
                </a:solidFill>
                <a:latin typeface="メイリオ" panose="020B0604030504040204" pitchFamily="50" charset="-128"/>
                <a:ea typeface="メイリオ" panose="020B0604030504040204" pitchFamily="50" charset="-128"/>
              </a:rPr>
              <a:t>　　実施のご意向をメール等で弊社営業にご連絡ください。　　</a:t>
            </a:r>
          </a:p>
          <a:p>
            <a:pPr lvl="0">
              <a:defRPr/>
            </a:pPr>
            <a:endParaRPr kumimoji="0" lang="ja-JP" altLang="en-US" sz="900" kern="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400" b="1" kern="0" dirty="0" smtClean="0">
                <a:solidFill>
                  <a:schemeClr val="tx1">
                    <a:lumMod val="65000"/>
                    <a:lumOff val="35000"/>
                  </a:schemeClr>
                </a:solidFill>
                <a:latin typeface="メイリオ" panose="020B0604030504040204" pitchFamily="50" charset="-128"/>
                <a:ea typeface="メイリオ" panose="020B0604030504040204" pitchFamily="50" charset="-128"/>
              </a:rPr>
              <a:t>❷</a:t>
            </a:r>
            <a:r>
              <a:rPr kumimoji="0" lang="ja-JP" altLang="en-US" sz="600" b="1"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400" b="1" kern="0" dirty="0" smtClean="0">
                <a:solidFill>
                  <a:schemeClr val="tx1">
                    <a:lumMod val="65000"/>
                    <a:lumOff val="35000"/>
                  </a:schemeClr>
                </a:solidFill>
                <a:latin typeface="メイリオ" panose="020B0604030504040204" pitchFamily="50" charset="-128"/>
                <a:ea typeface="メイリオ" panose="020B0604030504040204" pitchFamily="50" charset="-128"/>
              </a:rPr>
              <a:t>専用</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商品</a:t>
            </a:r>
            <a:r>
              <a:rPr kumimoji="0" lang="ja-JP" altLang="en-US" sz="1400" b="1" kern="0" dirty="0" smtClean="0">
                <a:solidFill>
                  <a:schemeClr val="tx1">
                    <a:lumMod val="65000"/>
                    <a:lumOff val="35000"/>
                  </a:schemeClr>
                </a:solidFill>
                <a:latin typeface="メイリオ" panose="020B0604030504040204" pitchFamily="50" charset="-128"/>
                <a:ea typeface="メイリオ" panose="020B0604030504040204" pitchFamily="50" charset="-128"/>
              </a:rPr>
              <a:t>の</a:t>
            </a:r>
            <a:r>
              <a:rPr kumimoji="0" lang="ja-JP" altLang="en-US" sz="1400" b="1" kern="0" dirty="0">
                <a:solidFill>
                  <a:schemeClr val="tx1">
                    <a:lumMod val="65000"/>
                    <a:lumOff val="35000"/>
                  </a:schemeClr>
                </a:solidFill>
                <a:latin typeface="メイリオ" panose="020B0604030504040204" pitchFamily="50" charset="-128"/>
                <a:ea typeface="メイリオ" panose="020B0604030504040204" pitchFamily="50" charset="-128"/>
              </a:rPr>
              <a:t>作成</a:t>
            </a:r>
            <a:endParaRPr kumimoji="0" lang="en-US" altLang="ja-JP" sz="1400" b="1"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100" kern="0" dirty="0" smtClean="0">
                <a:solidFill>
                  <a:schemeClr val="tx1">
                    <a:lumMod val="65000"/>
                    <a:lumOff val="35000"/>
                  </a:schemeClr>
                </a:solidFill>
                <a:latin typeface="メイリオ" panose="020B0604030504040204" pitchFamily="50" charset="-128"/>
                <a:ea typeface="メイリオ" panose="020B0604030504040204" pitchFamily="50" charset="-128"/>
              </a:rPr>
              <a:t>エントリー後、広告主様専用の商品の作成をします。</a:t>
            </a:r>
            <a:endPar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endPar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ja-JP" altLang="en-US" sz="1400" b="1" kern="0" dirty="0">
                <a:solidFill>
                  <a:schemeClr val="tx1">
                    <a:lumMod val="65000"/>
                    <a:lumOff val="35000"/>
                  </a:schemeClr>
                </a:solidFill>
                <a:latin typeface="メイリオ"/>
                <a:ea typeface="メイリオ"/>
              </a:rPr>
              <a:t>❸ </a:t>
            </a:r>
            <a:r>
              <a:rPr kumimoji="0" lang="ja-JP" altLang="en-US" sz="1400" b="1" kern="0" dirty="0" smtClean="0">
                <a:solidFill>
                  <a:schemeClr val="tx1">
                    <a:lumMod val="65000"/>
                    <a:lumOff val="35000"/>
                  </a:schemeClr>
                </a:solidFill>
                <a:latin typeface="メイリオ"/>
                <a:ea typeface="メイリオ"/>
              </a:rPr>
              <a:t>専用商品の完成、予約～</a:t>
            </a:r>
            <a:r>
              <a:rPr kumimoji="0" lang="ja-JP" altLang="en-US" sz="1400" b="1" kern="0" dirty="0">
                <a:solidFill>
                  <a:schemeClr val="tx1">
                    <a:lumMod val="65000"/>
                    <a:lumOff val="35000"/>
                  </a:schemeClr>
                </a:solidFill>
                <a:latin typeface="メイリオ"/>
                <a:ea typeface="メイリオ"/>
              </a:rPr>
              <a:t>入稿</a:t>
            </a:r>
            <a:endParaRPr kumimoji="0" lang="en-US" altLang="ja-JP" sz="1400" b="1"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100" kern="0" dirty="0" smtClean="0">
                <a:solidFill>
                  <a:schemeClr val="tx1">
                    <a:lumMod val="65000"/>
                    <a:lumOff val="35000"/>
                  </a:schemeClr>
                </a:solidFill>
                <a:latin typeface="メイリオ" panose="020B0604030504040204" pitchFamily="50" charset="-128"/>
                <a:ea typeface="メイリオ" panose="020B0604030504040204" pitchFamily="50" charset="-128"/>
              </a:rPr>
              <a:t>　　専用商品の完成ご連絡の後、広告管理ツールより予約～入稿をお願いします。</a:t>
            </a:r>
            <a:endPar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endParaRPr kumimoji="0" lang="en-US" altLang="ja-JP" sz="900" b="1" kern="0" dirty="0">
              <a:solidFill>
                <a:schemeClr val="tx1">
                  <a:lumMod val="65000"/>
                  <a:lumOff val="35000"/>
                </a:schemeClr>
              </a:solidFill>
              <a:latin typeface="メイリオ"/>
              <a:ea typeface="メイリオ"/>
            </a:endParaRPr>
          </a:p>
          <a:p>
            <a:pPr lvl="0">
              <a:defRPr/>
            </a:pPr>
            <a:r>
              <a:rPr kumimoji="0" lang="ja-JP" altLang="en-US" sz="1400" b="1" kern="0" dirty="0">
                <a:solidFill>
                  <a:schemeClr val="tx1">
                    <a:lumMod val="65000"/>
                    <a:lumOff val="35000"/>
                  </a:schemeClr>
                </a:solidFill>
              </a:rPr>
              <a:t>❹</a:t>
            </a:r>
            <a:r>
              <a:rPr kumimoji="0" lang="ja-JP" altLang="en-US" sz="1400" b="1" kern="0" dirty="0" smtClean="0">
                <a:solidFill>
                  <a:schemeClr val="tx1">
                    <a:lumMod val="65000"/>
                    <a:lumOff val="35000"/>
                  </a:schemeClr>
                </a:solidFill>
              </a:rPr>
              <a:t> 掲載開始</a:t>
            </a:r>
            <a:endParaRPr kumimoji="0" lang="ja-JP" altLang="en-US" sz="1400" b="1" kern="0" dirty="0">
              <a:solidFill>
                <a:schemeClr val="tx1">
                  <a:lumMod val="65000"/>
                  <a:lumOff val="35000"/>
                </a:schemeClr>
              </a:solidFill>
            </a:endParaRPr>
          </a:p>
          <a:p>
            <a:pPr lvl="0">
              <a:defRPr/>
            </a:pPr>
            <a:r>
              <a:rPr kumimoji="0" lang="ja-JP" altLang="en-US" sz="1400" b="1" kern="0" dirty="0">
                <a:solidFill>
                  <a:schemeClr val="tx1">
                    <a:lumMod val="65000"/>
                    <a:lumOff val="35000"/>
                  </a:schemeClr>
                </a:solidFill>
              </a:rPr>
              <a:t>　 </a:t>
            </a:r>
            <a:r>
              <a:rPr kumimoji="0" lang="ja-JP" altLang="en-US" sz="1100" kern="0" dirty="0" smtClean="0">
                <a:solidFill>
                  <a:schemeClr val="tx1">
                    <a:lumMod val="65000"/>
                    <a:lumOff val="35000"/>
                  </a:schemeClr>
                </a:solidFill>
              </a:rPr>
              <a:t>掲載終了後、広告管理ツールにて掲載結果をご確認ください。</a:t>
            </a:r>
            <a:endParaRPr kumimoji="0" lang="en-US" altLang="ja-JP" sz="1400" b="1" kern="0" dirty="0">
              <a:solidFill>
                <a:schemeClr val="tx1">
                  <a:lumMod val="65000"/>
                  <a:lumOff val="35000"/>
                </a:schemeClr>
              </a:solidFill>
              <a:latin typeface="メイリオ"/>
              <a:ea typeface="メイリオ"/>
            </a:endParaRPr>
          </a:p>
        </p:txBody>
      </p:sp>
      <p:grpSp>
        <p:nvGrpSpPr>
          <p:cNvPr id="8" name="グループ化 7"/>
          <p:cNvGrpSpPr/>
          <p:nvPr/>
        </p:nvGrpSpPr>
        <p:grpSpPr>
          <a:xfrm>
            <a:off x="2075639" y="1056623"/>
            <a:ext cx="7692769" cy="846731"/>
            <a:chOff x="1456149" y="984615"/>
            <a:chExt cx="5639899" cy="846731"/>
          </a:xfrm>
        </p:grpSpPr>
        <p:sp>
          <p:nvSpPr>
            <p:cNvPr id="11" name="ホームベース 10"/>
            <p:cNvSpPr/>
            <p:nvPr/>
          </p:nvSpPr>
          <p:spPr>
            <a:xfrm>
              <a:off x="5432320" y="984615"/>
              <a:ext cx="1663728" cy="846731"/>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12" name="ホームベース 11"/>
            <p:cNvSpPr/>
            <p:nvPr/>
          </p:nvSpPr>
          <p:spPr>
            <a:xfrm>
              <a:off x="4163224" y="984615"/>
              <a:ext cx="1663728" cy="846731"/>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13" name="ホームベース 12"/>
            <p:cNvSpPr/>
            <p:nvPr/>
          </p:nvSpPr>
          <p:spPr>
            <a:xfrm>
              <a:off x="2950366" y="984615"/>
              <a:ext cx="1663728" cy="846731"/>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14" name="ホームベース 13"/>
            <p:cNvSpPr/>
            <p:nvPr/>
          </p:nvSpPr>
          <p:spPr>
            <a:xfrm>
              <a:off x="1691456" y="984615"/>
              <a:ext cx="1663728" cy="846731"/>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15" name="テキスト ボックス 14"/>
            <p:cNvSpPr txBox="1"/>
            <p:nvPr/>
          </p:nvSpPr>
          <p:spPr>
            <a:xfrm>
              <a:off x="1456149" y="1101801"/>
              <a:ext cx="1877561" cy="523220"/>
            </a:xfrm>
            <a:prstGeom prst="rect">
              <a:avLst/>
            </a:prstGeom>
            <a:noFill/>
          </p:spPr>
          <p:txBody>
            <a:bodyPr wrap="square" rtlCol="0">
              <a:spAutoFit/>
            </a:bodyPr>
            <a:lstStyle/>
            <a:p>
              <a:pPr algn="ctr">
                <a:defRPr/>
              </a:pPr>
              <a:r>
                <a:rPr kumimoji="0" lang="ja-JP" altLang="en-US" sz="1400" b="1" kern="0" dirty="0" smtClean="0">
                  <a:solidFill>
                    <a:schemeClr val="bg1"/>
                  </a:solidFill>
                  <a:latin typeface="メイリオ" panose="020B0604030504040204" pitchFamily="50" charset="-128"/>
                  <a:ea typeface="メイリオ" panose="020B0604030504040204" pitchFamily="50" charset="-128"/>
                </a:rPr>
                <a:t>➊</a:t>
              </a:r>
              <a:endParaRPr kumimoji="0" lang="en-US" altLang="ja-JP" sz="1400" b="1" kern="0" dirty="0" smtClean="0">
                <a:solidFill>
                  <a:schemeClr val="bg1"/>
                </a:solidFill>
                <a:latin typeface="メイリオ" panose="020B0604030504040204" pitchFamily="50" charset="-128"/>
                <a:ea typeface="メイリオ" panose="020B0604030504040204" pitchFamily="50" charset="-128"/>
              </a:endParaRPr>
            </a:p>
            <a:p>
              <a:pPr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エントリ</a:t>
              </a:r>
              <a:r>
                <a:rPr kumimoji="0" lang="ja-JP" altLang="en-US" sz="1400" b="1" kern="0" dirty="0" smtClean="0">
                  <a:solidFill>
                    <a:schemeClr val="bg1"/>
                  </a:solidFill>
                  <a:latin typeface="メイリオ" panose="020B0604030504040204" pitchFamily="50" charset="-128"/>
                  <a:ea typeface="メイリオ" panose="020B0604030504040204" pitchFamily="50" charset="-128"/>
                </a:rPr>
                <a:t>ー</a:t>
              </a:r>
              <a:endParaRPr kumimoji="0" lang="ja-JP" altLang="en-US" sz="1400" b="1" kern="0" dirty="0">
                <a:solidFill>
                  <a:schemeClr val="bg1"/>
                </a:solidFill>
                <a:latin typeface="メイリオ" panose="020B0604030504040204" pitchFamily="50" charset="-128"/>
                <a:ea typeface="メイリオ" panose="020B0604030504040204" pitchFamily="50" charset="-128"/>
              </a:endParaRPr>
            </a:p>
          </p:txBody>
        </p:sp>
        <p:sp>
          <p:nvSpPr>
            <p:cNvPr id="16" name="正方形/長方形 15"/>
            <p:cNvSpPr/>
            <p:nvPr/>
          </p:nvSpPr>
          <p:spPr>
            <a:xfrm>
              <a:off x="3215834" y="1101801"/>
              <a:ext cx="1311644" cy="523220"/>
            </a:xfrm>
            <a:prstGeom prst="rect">
              <a:avLst/>
            </a:prstGeom>
            <a:noFill/>
          </p:spPr>
          <p:txBody>
            <a:bodyPr wrap="square">
              <a:spAutoFit/>
            </a:bodyPr>
            <a:lstStyle/>
            <a:p>
              <a:pPr lvl="0" algn="ctr">
                <a:defRPr/>
              </a:pPr>
              <a:r>
                <a:rPr kumimoji="0" lang="ja-JP" altLang="en-US" sz="1400" b="1" kern="0" dirty="0" smtClean="0">
                  <a:solidFill>
                    <a:schemeClr val="bg1"/>
                  </a:solidFill>
                  <a:latin typeface="メイリオ" panose="020B0604030504040204" pitchFamily="50" charset="-128"/>
                  <a:ea typeface="メイリオ" panose="020B0604030504040204" pitchFamily="50" charset="-128"/>
                </a:rPr>
                <a:t>❷</a:t>
              </a:r>
              <a:endParaRPr kumimoji="0" lang="en-US" altLang="ja-JP" sz="1400" b="1" kern="0" dirty="0">
                <a:solidFill>
                  <a:schemeClr val="bg1"/>
                </a:solidFill>
                <a:latin typeface="メイリオ" panose="020B0604030504040204" pitchFamily="50" charset="-128"/>
                <a:ea typeface="メイリオ" panose="020B0604030504040204" pitchFamily="50" charset="-128"/>
              </a:endParaRPr>
            </a:p>
            <a:p>
              <a:pPr lvl="0" algn="ctr">
                <a:defRPr/>
              </a:pPr>
              <a:r>
                <a:rPr kumimoji="0" lang="ja-JP" altLang="en-US" sz="1400" b="1" kern="0" dirty="0" smtClean="0">
                  <a:solidFill>
                    <a:schemeClr val="bg1"/>
                  </a:solidFill>
                  <a:latin typeface="メイリオ" panose="020B0604030504040204" pitchFamily="50" charset="-128"/>
                  <a:ea typeface="メイリオ" panose="020B0604030504040204" pitchFamily="50" charset="-128"/>
                </a:rPr>
                <a:t>商品作成</a:t>
              </a:r>
              <a:endParaRPr kumimoji="0" lang="ja-JP" altLang="en-US" sz="1400" b="1" kern="0" dirty="0">
                <a:solidFill>
                  <a:schemeClr val="bg1"/>
                </a:solidFill>
                <a:latin typeface="メイリオ" panose="020B0604030504040204" pitchFamily="50" charset="-128"/>
                <a:ea typeface="メイリオ" panose="020B0604030504040204" pitchFamily="50" charset="-128"/>
              </a:endParaRPr>
            </a:p>
          </p:txBody>
        </p:sp>
        <p:sp>
          <p:nvSpPr>
            <p:cNvPr id="17" name="正方形/長方形 16"/>
            <p:cNvSpPr/>
            <p:nvPr/>
          </p:nvSpPr>
          <p:spPr>
            <a:xfrm>
              <a:off x="4644981" y="1093867"/>
              <a:ext cx="1094071" cy="523220"/>
            </a:xfrm>
            <a:prstGeom prst="rect">
              <a:avLst/>
            </a:prstGeom>
            <a:noFill/>
          </p:spPr>
          <p:txBody>
            <a:bodyPr wrap="square">
              <a:spAutoFit/>
            </a:bodyPr>
            <a:lstStyle/>
            <a:p>
              <a:pPr lvl="0" algn="ctr">
                <a:defRPr/>
              </a:pPr>
              <a:r>
                <a:rPr kumimoji="0" lang="ja-JP" altLang="en-US" sz="1400" b="1" kern="0" dirty="0" smtClean="0">
                  <a:solidFill>
                    <a:schemeClr val="bg1"/>
                  </a:solidFill>
                  <a:latin typeface="メイリオ" panose="020B0604030504040204" pitchFamily="50" charset="-128"/>
                  <a:ea typeface="メイリオ" panose="020B0604030504040204" pitchFamily="50" charset="-128"/>
                </a:rPr>
                <a:t>❸</a:t>
              </a:r>
              <a:endParaRPr kumimoji="0" lang="en-US" altLang="ja-JP" sz="1400" b="1" kern="0" dirty="0" smtClean="0">
                <a:solidFill>
                  <a:schemeClr val="bg1"/>
                </a:solidFill>
                <a:latin typeface="メイリオ" panose="020B0604030504040204" pitchFamily="50" charset="-128"/>
                <a:ea typeface="メイリオ" panose="020B0604030504040204" pitchFamily="50" charset="-128"/>
              </a:endParaRPr>
            </a:p>
            <a:p>
              <a:pPr lvl="0" algn="ctr">
                <a:defRPr/>
              </a:pPr>
              <a:r>
                <a:rPr kumimoji="0" lang="ja-JP" altLang="en-US" sz="1400" b="1" kern="0" dirty="0" smtClean="0">
                  <a:solidFill>
                    <a:schemeClr val="bg1"/>
                  </a:solidFill>
                  <a:latin typeface="メイリオ" panose="020B0604030504040204" pitchFamily="50" charset="-128"/>
                  <a:ea typeface="メイリオ" panose="020B0604030504040204" pitchFamily="50" charset="-128"/>
                </a:rPr>
                <a:t>予約・入稿</a:t>
              </a:r>
              <a:endParaRPr kumimoji="0" lang="en-US" altLang="ja-JP" sz="1400" b="1" kern="0" dirty="0">
                <a:solidFill>
                  <a:schemeClr val="bg1"/>
                </a:solidFill>
                <a:latin typeface="メイリオ" panose="020B0604030504040204" pitchFamily="50" charset="-128"/>
                <a:ea typeface="メイリオ" panose="020B0604030504040204" pitchFamily="50" charset="-128"/>
              </a:endParaRPr>
            </a:p>
          </p:txBody>
        </p:sp>
        <p:sp>
          <p:nvSpPr>
            <p:cNvPr id="20" name="正方形/長方形 19"/>
            <p:cNvSpPr/>
            <p:nvPr/>
          </p:nvSpPr>
          <p:spPr>
            <a:xfrm>
              <a:off x="5739052" y="1120608"/>
              <a:ext cx="1094071" cy="523220"/>
            </a:xfrm>
            <a:prstGeom prst="rect">
              <a:avLst/>
            </a:prstGeom>
            <a:noFill/>
          </p:spPr>
          <p:txBody>
            <a:bodyPr wrap="square">
              <a:spAutoFit/>
            </a:bodyPr>
            <a:lstStyle/>
            <a:p>
              <a:pPr lvl="0" algn="ctr">
                <a:defRPr/>
              </a:pPr>
              <a:r>
                <a:rPr kumimoji="0" lang="ja-JP" altLang="en-US" sz="1400" b="1" kern="0" dirty="0" smtClean="0">
                  <a:solidFill>
                    <a:schemeClr val="bg1"/>
                  </a:solidFill>
                  <a:latin typeface="メイリオ" panose="020B0604030504040204" pitchFamily="50" charset="-128"/>
                  <a:ea typeface="メイリオ" panose="020B0604030504040204" pitchFamily="50" charset="-128"/>
                </a:rPr>
                <a:t>❹</a:t>
              </a:r>
              <a:endParaRPr kumimoji="0" lang="en-US" altLang="ja-JP" sz="1400" b="1" kern="0" dirty="0" smtClean="0">
                <a:solidFill>
                  <a:schemeClr val="bg1"/>
                </a:solidFill>
                <a:latin typeface="メイリオ" panose="020B0604030504040204" pitchFamily="50" charset="-128"/>
                <a:ea typeface="メイリオ" panose="020B0604030504040204" pitchFamily="50" charset="-128"/>
              </a:endParaRPr>
            </a:p>
            <a:p>
              <a:pPr lvl="0" algn="ctr">
                <a:defRPr/>
              </a:pPr>
              <a:r>
                <a:rPr kumimoji="0" lang="ja-JP" altLang="en-US" sz="1400" b="1" kern="0" dirty="0" smtClean="0">
                  <a:solidFill>
                    <a:schemeClr val="bg1"/>
                  </a:solidFill>
                  <a:latin typeface="メイリオ" panose="020B0604030504040204" pitchFamily="50" charset="-128"/>
                  <a:ea typeface="メイリオ" panose="020B0604030504040204" pitchFamily="50" charset="-128"/>
                </a:rPr>
                <a:t>掲載開始</a:t>
              </a:r>
              <a:r>
                <a:rPr kumimoji="0" lang="ja-JP" altLang="en-US" sz="1400" b="1" kern="0" dirty="0">
                  <a:solidFill>
                    <a:schemeClr val="bg1"/>
                  </a:solidFill>
                  <a:latin typeface="メイリオ" panose="020B0604030504040204" pitchFamily="50" charset="-128"/>
                  <a:ea typeface="メイリオ" panose="020B0604030504040204" pitchFamily="50" charset="-128"/>
                </a:rPr>
                <a:t>　</a:t>
              </a:r>
              <a:endParaRPr kumimoji="0" lang="en-US" altLang="ja-JP" sz="1400" b="1" kern="0" dirty="0">
                <a:solidFill>
                  <a:schemeClr val="bg1"/>
                </a:solidFill>
                <a:latin typeface="メイリオ" panose="020B0604030504040204" pitchFamily="50" charset="-128"/>
                <a:ea typeface="メイリオ" panose="020B0604030504040204" pitchFamily="50" charset="-128"/>
              </a:endParaRPr>
            </a:p>
          </p:txBody>
        </p:sp>
      </p:grpSp>
    </p:spTree>
    <p:extLst>
      <p:ext uri="{BB962C8B-B14F-4D97-AF65-F5344CB8AC3E}">
        <p14:creationId xmlns:p14="http://schemas.microsoft.com/office/powerpoint/2010/main" val="10217082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コンテンツ指定配信　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6" name="Text Box 1031"/>
          <p:cNvSpPr txBox="1">
            <a:spLocks noChangeArrowheads="1"/>
          </p:cNvSpPr>
          <p:nvPr/>
        </p:nvSpPr>
        <p:spPr bwMode="auto">
          <a:xfrm>
            <a:off x="479376" y="1037049"/>
            <a:ext cx="11305256"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■コンテンツ視聴ページへの誘導について</a:t>
            </a:r>
            <a:endParaRPr kumimoji="1" lang="en-US" altLang="ja-JP" sz="14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r>
              <a:rPr lang="ja-JP" altLang="en-US" sz="1200" dirty="0" smtClean="0">
                <a:solidFill>
                  <a:schemeClr val="tx1">
                    <a:lumMod val="65000"/>
                    <a:lumOff val="35000"/>
                  </a:schemeClr>
                </a:solidFill>
              </a:rPr>
              <a:t>・</a:t>
            </a:r>
            <a:r>
              <a:rPr lang="en-US" altLang="ja-JP" sz="1200" dirty="0" smtClean="0">
                <a:solidFill>
                  <a:schemeClr val="tx1">
                    <a:lumMod val="65000"/>
                    <a:lumOff val="35000"/>
                  </a:schemeClr>
                </a:solidFill>
              </a:rPr>
              <a:t>GYAO</a:t>
            </a:r>
            <a:r>
              <a:rPr lang="en-US" altLang="ja-JP" sz="1200" dirty="0">
                <a:solidFill>
                  <a:schemeClr val="tx1">
                    <a:lumMod val="65000"/>
                    <a:lumOff val="35000"/>
                  </a:schemeClr>
                </a:solidFill>
              </a:rPr>
              <a:t>!</a:t>
            </a:r>
            <a:r>
              <a:rPr lang="ja-JP" altLang="en-US" sz="1200" dirty="0">
                <a:solidFill>
                  <a:schemeClr val="tx1">
                    <a:lumMod val="65000"/>
                    <a:lumOff val="35000"/>
                  </a:schemeClr>
                </a:solidFill>
              </a:rPr>
              <a:t>トップページ</a:t>
            </a:r>
            <a:r>
              <a:rPr lang="ja-JP" altLang="en-US" sz="1200" dirty="0" smtClean="0">
                <a:solidFill>
                  <a:schemeClr val="tx1">
                    <a:lumMod val="65000"/>
                    <a:lumOff val="35000"/>
                  </a:schemeClr>
                </a:solidFill>
              </a:rPr>
              <a:t>、コンテンツの該当カテゴリトップページ内のいずれ</a:t>
            </a:r>
            <a:r>
              <a:rPr lang="ja-JP" altLang="en-US" sz="1200" dirty="0">
                <a:solidFill>
                  <a:schemeClr val="tx1">
                    <a:lumMod val="65000"/>
                    <a:lumOff val="35000"/>
                  </a:schemeClr>
                </a:solidFill>
              </a:rPr>
              <a:t>かの枠から誘導いたします。</a:t>
            </a:r>
            <a:endParaRPr lang="en-US" altLang="ja-JP" sz="1200" dirty="0">
              <a:solidFill>
                <a:schemeClr val="tx1">
                  <a:lumMod val="65000"/>
                  <a:lumOff val="35000"/>
                </a:schemeClr>
              </a:solidFill>
            </a:endParaRPr>
          </a:p>
          <a:p>
            <a:r>
              <a:rPr lang="ja-JP" altLang="en-US" sz="1200" dirty="0" smtClean="0">
                <a:solidFill>
                  <a:schemeClr val="tx1">
                    <a:lumMod val="65000"/>
                    <a:lumOff val="35000"/>
                  </a:schemeClr>
                </a:solidFill>
              </a:rPr>
              <a:t>・誘導</a:t>
            </a:r>
            <a:r>
              <a:rPr lang="ja-JP" altLang="en-US" sz="1200" dirty="0">
                <a:solidFill>
                  <a:schemeClr val="tx1">
                    <a:lumMod val="65000"/>
                    <a:lumOff val="35000"/>
                  </a:schemeClr>
                </a:solidFill>
              </a:rPr>
              <a:t>は確約するものではありません</a:t>
            </a:r>
            <a:r>
              <a:rPr lang="ja-JP" altLang="en-US" sz="1200" dirty="0" smtClean="0">
                <a:solidFill>
                  <a:schemeClr val="tx1">
                    <a:lumMod val="65000"/>
                    <a:lumOff val="35000"/>
                  </a:schemeClr>
                </a:solidFill>
              </a:rPr>
              <a:t>。また</a:t>
            </a:r>
            <a:r>
              <a:rPr lang="ja-JP" altLang="en-US" sz="1200" dirty="0">
                <a:solidFill>
                  <a:schemeClr val="tx1">
                    <a:lumMod val="65000"/>
                    <a:lumOff val="35000"/>
                  </a:schemeClr>
                </a:solidFill>
              </a:rPr>
              <a:t>、常時掲載ではありません。</a:t>
            </a:r>
            <a:endParaRPr lang="en-US" altLang="ja-JP" sz="1200" dirty="0">
              <a:solidFill>
                <a:schemeClr val="tx1">
                  <a:lumMod val="65000"/>
                  <a:lumOff val="35000"/>
                </a:schemeClr>
              </a:solidFill>
            </a:endParaRPr>
          </a:p>
          <a:p>
            <a:r>
              <a:rPr lang="ja-JP" altLang="en-US" sz="1200" dirty="0" smtClean="0">
                <a:solidFill>
                  <a:schemeClr val="tx1">
                    <a:lumMod val="65000"/>
                    <a:lumOff val="35000"/>
                  </a:schemeClr>
                </a:solidFill>
              </a:rPr>
              <a:t>・誘導枠</a:t>
            </a:r>
            <a:r>
              <a:rPr lang="ja-JP" altLang="en-US" sz="1200" dirty="0">
                <a:solidFill>
                  <a:schemeClr val="tx1">
                    <a:lumMod val="65000"/>
                    <a:lumOff val="35000"/>
                  </a:schemeClr>
                </a:solidFill>
              </a:rPr>
              <a:t>の位置は変更になる場合もあります</a:t>
            </a:r>
            <a:r>
              <a:rPr lang="ja-JP" altLang="en-US" sz="1200" dirty="0" smtClean="0">
                <a:solidFill>
                  <a:schemeClr val="tx1">
                    <a:lumMod val="65000"/>
                    <a:lumOff val="35000"/>
                  </a:schemeClr>
                </a:solidFill>
              </a:rPr>
              <a:t>。また</a:t>
            </a:r>
            <a:r>
              <a:rPr lang="ja-JP" altLang="en-US" sz="1200" dirty="0">
                <a:solidFill>
                  <a:schemeClr val="tx1">
                    <a:lumMod val="65000"/>
                    <a:lumOff val="35000"/>
                  </a:schemeClr>
                </a:solidFill>
              </a:rPr>
              <a:t>位置の指定は出来ません。</a:t>
            </a:r>
            <a:endParaRPr lang="en-US" altLang="ja-JP" sz="1200" dirty="0">
              <a:solidFill>
                <a:schemeClr val="tx1">
                  <a:lumMod val="65000"/>
                  <a:lumOff val="35000"/>
                </a:schemeClr>
              </a:solidFill>
            </a:endParaRPr>
          </a:p>
          <a:p>
            <a:r>
              <a:rPr lang="ja-JP" altLang="en-US" sz="1200" dirty="0" smtClean="0">
                <a:solidFill>
                  <a:schemeClr val="tx1">
                    <a:lumMod val="65000"/>
                    <a:lumOff val="35000"/>
                  </a:schemeClr>
                </a:solidFill>
              </a:rPr>
              <a:t>・他</a:t>
            </a:r>
            <a:r>
              <a:rPr lang="ja-JP" altLang="en-US" sz="1200" dirty="0">
                <a:solidFill>
                  <a:schemeClr val="tx1">
                    <a:lumMod val="65000"/>
                    <a:lumOff val="35000"/>
                  </a:schemeClr>
                </a:solidFill>
              </a:rPr>
              <a:t>企画の誘導と並列で掲載します</a:t>
            </a:r>
            <a:r>
              <a:rPr lang="ja-JP" altLang="en-US" sz="1200" dirty="0" smtClean="0">
                <a:solidFill>
                  <a:schemeClr val="tx1">
                    <a:lumMod val="65000"/>
                    <a:lumOff val="35000"/>
                  </a:schemeClr>
                </a:solidFill>
              </a:rPr>
              <a:t>。</a:t>
            </a:r>
            <a:endParaRPr lang="en-US" altLang="ja-JP" sz="1200" dirty="0" smtClean="0">
              <a:solidFill>
                <a:schemeClr val="tx1">
                  <a:lumMod val="65000"/>
                  <a:lumOff val="35000"/>
                </a:schemeClr>
              </a:solidFill>
            </a:endParaRPr>
          </a:p>
          <a:p>
            <a:endParaRPr lang="en-US" altLang="ja-JP" sz="1200" dirty="0">
              <a:solidFill>
                <a:schemeClr val="tx1">
                  <a:lumMod val="65000"/>
                  <a:lumOff val="35000"/>
                </a:schemeClr>
              </a:solidFill>
            </a:endParaRPr>
          </a:p>
          <a:p>
            <a:pPr lvl="0">
              <a:spcBef>
                <a:spcPct val="0"/>
              </a:spcBef>
              <a:defRPr/>
            </a:pPr>
            <a:r>
              <a:rPr lang="ja-JP" altLang="en-US" sz="1400" dirty="0" smtClean="0">
                <a:solidFill>
                  <a:schemeClr val="tx1">
                    <a:lumMod val="65000"/>
                    <a:lumOff val="35000"/>
                  </a:schemeClr>
                </a:solidFill>
              </a:rPr>
              <a:t>■配信コンテンツについ</a:t>
            </a:r>
            <a:r>
              <a:rPr lang="ja-JP" altLang="en-US" sz="1400" dirty="0">
                <a:solidFill>
                  <a:schemeClr val="tx1">
                    <a:lumMod val="65000"/>
                    <a:lumOff val="35000"/>
                  </a:schemeClr>
                </a:solidFill>
              </a:rPr>
              <a:t>て</a:t>
            </a:r>
            <a:endParaRPr lang="en-US" altLang="ja-JP" sz="1400" dirty="0">
              <a:solidFill>
                <a:schemeClr val="tx1">
                  <a:lumMod val="65000"/>
                  <a:lumOff val="35000"/>
                </a:schemeClr>
              </a:solidFill>
            </a:endParaRPr>
          </a:p>
          <a:p>
            <a:r>
              <a:rPr lang="ja-JP" altLang="en-US" sz="1200" dirty="0" smtClean="0">
                <a:solidFill>
                  <a:schemeClr val="tx1">
                    <a:lumMod val="65000"/>
                    <a:lumOff val="35000"/>
                  </a:schemeClr>
                </a:solidFill>
              </a:rPr>
              <a:t>・</a:t>
            </a:r>
            <a:r>
              <a:rPr lang="en-US" altLang="ja-JP" sz="1200" dirty="0" smtClean="0">
                <a:solidFill>
                  <a:schemeClr val="tx1">
                    <a:lumMod val="65000"/>
                    <a:lumOff val="35000"/>
                  </a:schemeClr>
                </a:solidFill>
              </a:rPr>
              <a:t>GYAO!</a:t>
            </a:r>
            <a:r>
              <a:rPr lang="ja-JP" altLang="en-US" sz="1200" dirty="0" smtClean="0">
                <a:solidFill>
                  <a:schemeClr val="tx1">
                    <a:lumMod val="65000"/>
                    <a:lumOff val="35000"/>
                  </a:schemeClr>
                </a:solidFill>
              </a:rPr>
              <a:t>で配信が確定しているものに限ります。</a:t>
            </a:r>
            <a:endParaRPr lang="en-US" altLang="ja-JP" sz="1200" dirty="0" smtClean="0">
              <a:solidFill>
                <a:schemeClr val="tx1">
                  <a:lumMod val="65000"/>
                  <a:lumOff val="35000"/>
                </a:schemeClr>
              </a:solidFill>
            </a:endParaRPr>
          </a:p>
          <a:p>
            <a:r>
              <a:rPr lang="ja-JP" altLang="en-US" sz="1200" dirty="0" smtClean="0">
                <a:solidFill>
                  <a:schemeClr val="tx1">
                    <a:lumMod val="65000"/>
                    <a:lumOff val="35000"/>
                  </a:schemeClr>
                </a:solidFill>
              </a:rPr>
              <a:t>・配信スケジュールは、コンテンツによっては調整可能な場合もありますのでご希望の場合はご相談ください。</a:t>
            </a:r>
            <a:endParaRPr lang="en-US" altLang="ja-JP" sz="1200" dirty="0" smtClean="0">
              <a:solidFill>
                <a:schemeClr val="tx1">
                  <a:lumMod val="65000"/>
                  <a:lumOff val="35000"/>
                </a:schemeClr>
              </a:solidFill>
            </a:endParaRPr>
          </a:p>
          <a:p>
            <a:r>
              <a:rPr lang="ja-JP" altLang="en-US" sz="1200" dirty="0" smtClean="0">
                <a:solidFill>
                  <a:schemeClr val="tx1">
                    <a:lumMod val="65000"/>
                    <a:lumOff val="35000"/>
                  </a:schemeClr>
                </a:solidFill>
              </a:rPr>
              <a:t>・コンテンツの想定視聴数及びインストリームの想定</a:t>
            </a:r>
            <a:r>
              <a:rPr lang="en-US" altLang="ja-JP" sz="1200" dirty="0" err="1" smtClean="0">
                <a:solidFill>
                  <a:schemeClr val="tx1">
                    <a:lumMod val="65000"/>
                    <a:lumOff val="35000"/>
                  </a:schemeClr>
                </a:solidFill>
              </a:rPr>
              <a:t>vimps</a:t>
            </a:r>
            <a:r>
              <a:rPr lang="ja-JP" altLang="en-US" sz="1200" dirty="0" smtClean="0">
                <a:solidFill>
                  <a:schemeClr val="tx1">
                    <a:lumMod val="65000"/>
                    <a:lumOff val="35000"/>
                  </a:schemeClr>
                </a:solidFill>
              </a:rPr>
              <a:t>数は、掲載数を保証するものではありません。</a:t>
            </a:r>
            <a:endParaRPr lang="en-US" altLang="ja-JP" sz="1200" dirty="0">
              <a:solidFill>
                <a:schemeClr val="tx1">
                  <a:lumMod val="65000"/>
                  <a:lumOff val="35000"/>
                </a:schemeClr>
              </a:solidFill>
            </a:endParaRPr>
          </a:p>
          <a:p>
            <a:r>
              <a:rPr lang="ja-JP" altLang="en-US" sz="1200" dirty="0" smtClean="0">
                <a:solidFill>
                  <a:schemeClr val="tx1">
                    <a:lumMod val="65000"/>
                    <a:lumOff val="35000"/>
                  </a:schemeClr>
                </a:solidFill>
              </a:rPr>
              <a:t>　想定数に満たない場合でも補填対象外となりますので予めご了承ください。</a:t>
            </a:r>
            <a:endParaRPr lang="en-US" altLang="ja-JP" sz="1200" dirty="0" smtClean="0">
              <a:solidFill>
                <a:schemeClr val="tx1">
                  <a:lumMod val="65000"/>
                  <a:lumOff val="35000"/>
                </a:schemeClr>
              </a:solidFill>
            </a:endParaRPr>
          </a:p>
          <a:p>
            <a:r>
              <a:rPr lang="ja-JP" altLang="en-US" sz="1200" dirty="0" smtClean="0">
                <a:solidFill>
                  <a:schemeClr val="tx1">
                    <a:lumMod val="65000"/>
                    <a:lumOff val="35000"/>
                  </a:schemeClr>
                </a:solidFill>
              </a:rPr>
              <a:t>・配信</a:t>
            </a:r>
            <a:r>
              <a:rPr lang="ja-JP" altLang="en-US" sz="1200" dirty="0">
                <a:solidFill>
                  <a:schemeClr val="tx1">
                    <a:lumMod val="65000"/>
                    <a:lumOff val="35000"/>
                  </a:schemeClr>
                </a:solidFill>
              </a:rPr>
              <a:t>コンテンツによって</a:t>
            </a:r>
            <a:r>
              <a:rPr lang="ja-JP" altLang="en-US" sz="1200" dirty="0" smtClean="0">
                <a:solidFill>
                  <a:schemeClr val="tx1">
                    <a:lumMod val="65000"/>
                    <a:lumOff val="35000"/>
                  </a:schemeClr>
                </a:solidFill>
              </a:rPr>
              <a:t>、別途コンテンツ調達費</a:t>
            </a:r>
            <a:r>
              <a:rPr lang="ja-JP" altLang="en-US" sz="1200" dirty="0">
                <a:solidFill>
                  <a:schemeClr val="tx1">
                    <a:lumMod val="65000"/>
                    <a:lumOff val="35000"/>
                  </a:schemeClr>
                </a:solidFill>
              </a:rPr>
              <a:t>が発生する場合があります</a:t>
            </a:r>
            <a:r>
              <a:rPr lang="ja-JP" altLang="en-US" sz="1200" dirty="0" smtClean="0">
                <a:solidFill>
                  <a:schemeClr val="tx1">
                    <a:lumMod val="65000"/>
                    <a:lumOff val="35000"/>
                  </a:schemeClr>
                </a:solidFill>
              </a:rPr>
              <a:t>。その場合コンテンツ調達費は</a:t>
            </a:r>
            <a:r>
              <a:rPr lang="ja-JP" altLang="en-US" sz="1200" dirty="0">
                <a:solidFill>
                  <a:schemeClr val="tx1">
                    <a:lumMod val="65000"/>
                    <a:lumOff val="35000"/>
                  </a:schemeClr>
                </a:solidFill>
              </a:rPr>
              <a:t>、タイアップ制作・掲載費で</a:t>
            </a:r>
            <a:r>
              <a:rPr lang="ja-JP" altLang="en-US" sz="1200" dirty="0" smtClean="0">
                <a:solidFill>
                  <a:schemeClr val="tx1">
                    <a:lumMod val="65000"/>
                    <a:lumOff val="35000"/>
                  </a:schemeClr>
                </a:solidFill>
              </a:rPr>
              <a:t>お申込ください。</a:t>
            </a:r>
            <a:endParaRPr lang="en-US" altLang="ja-JP" sz="1200" dirty="0">
              <a:solidFill>
                <a:schemeClr val="tx1">
                  <a:lumMod val="65000"/>
                  <a:lumOff val="35000"/>
                </a:schemeClr>
              </a:solidFill>
            </a:endParaRPr>
          </a:p>
        </p:txBody>
      </p:sp>
    </p:spTree>
    <p:extLst>
      <p:ext uri="{BB962C8B-B14F-4D97-AF65-F5344CB8AC3E}">
        <p14:creationId xmlns:p14="http://schemas.microsoft.com/office/powerpoint/2010/main" val="18417627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映像</a:t>
            </a:r>
            <a:r>
              <a:rPr lang="ja-JP" altLang="en-US" dirty="0"/>
              <a:t>持込</a:t>
            </a:r>
            <a:r>
              <a:rPr lang="ja-JP" altLang="en-US" dirty="0" smtClean="0"/>
              <a:t>企画　スペック</a:t>
            </a:r>
            <a:r>
              <a:rPr lang="ja-JP" altLang="en-US" dirty="0"/>
              <a:t>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graphicFrame>
        <p:nvGraphicFramePr>
          <p:cNvPr id="6" name="表 5"/>
          <p:cNvGraphicFramePr>
            <a:graphicFrameLocks noGrp="1"/>
          </p:cNvGraphicFramePr>
          <p:nvPr>
            <p:extLst>
              <p:ext uri="{D42A27DB-BD31-4B8C-83A1-F6EECF244321}">
                <p14:modId xmlns:p14="http://schemas.microsoft.com/office/powerpoint/2010/main" val="1384087126"/>
              </p:ext>
            </p:extLst>
          </p:nvPr>
        </p:nvGraphicFramePr>
        <p:xfrm>
          <a:off x="1055440" y="772559"/>
          <a:ext cx="10153128" cy="5968809"/>
        </p:xfrm>
        <a:graphic>
          <a:graphicData uri="http://schemas.openxmlformats.org/drawingml/2006/table">
            <a:tbl>
              <a:tblPr firstRow="1" bandRow="1"/>
              <a:tblGrid>
                <a:gridCol w="1498002">
                  <a:extLst>
                    <a:ext uri="{9D8B030D-6E8A-4147-A177-3AD203B41FA5}">
                      <a16:colId xmlns:a16="http://schemas.microsoft.com/office/drawing/2014/main" val="20000"/>
                    </a:ext>
                  </a:extLst>
                </a:gridCol>
                <a:gridCol w="8655126">
                  <a:extLst>
                    <a:ext uri="{9D8B030D-6E8A-4147-A177-3AD203B41FA5}">
                      <a16:colId xmlns:a16="http://schemas.microsoft.com/office/drawing/2014/main" val="20001"/>
                    </a:ext>
                  </a:extLst>
                </a:gridCol>
              </a:tblGrid>
              <a:tr h="62762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展開概要</a:t>
                      </a:r>
                      <a:endParaRPr kumimoji="1" lang="en-US" altLang="ja-JP" sz="1100" b="0" i="0" dirty="0" smtClean="0">
                        <a:solidFill>
                          <a:schemeClr val="bg1"/>
                        </a:solidFill>
                        <a:latin typeface="メイリオ"/>
                        <a:ea typeface="メイリオ"/>
                        <a:cs typeface="Meiryo UI" pitchFamily="50" charset="-128"/>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・映像配信</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・タイアップページの制作、掲載、インストリーム掲載</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・タイアップページへの広告誘導（</a:t>
                      </a:r>
                      <a:r>
                        <a:rPr lang="en-US" altLang="ja-JP" sz="1100" b="0" i="0" u="none" strike="noStrike" dirty="0" smtClean="0">
                          <a:solidFill>
                            <a:schemeClr val="tx1">
                              <a:lumMod val="65000"/>
                              <a:lumOff val="35000"/>
                            </a:schemeClr>
                          </a:solidFill>
                          <a:latin typeface="メイリオ"/>
                          <a:ea typeface="メイリオ"/>
                          <a:cs typeface="Meiryo UI" pitchFamily="50" charset="-128"/>
                        </a:rPr>
                        <a:t>250</a:t>
                      </a:r>
                      <a:r>
                        <a:rPr lang="ja-JP" altLang="en-US" sz="1100" b="0" i="0" u="none" strike="noStrike" dirty="0" smtClean="0">
                          <a:solidFill>
                            <a:schemeClr val="tx1">
                              <a:lumMod val="65000"/>
                              <a:lumOff val="35000"/>
                            </a:schemeClr>
                          </a:solidFill>
                          <a:latin typeface="メイリオ"/>
                          <a:ea typeface="メイリオ"/>
                          <a:cs typeface="Meiryo UI" pitchFamily="50" charset="-128"/>
                        </a:rPr>
                        <a:t>万円分～）</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581572254"/>
                  </a:ext>
                </a:extLst>
              </a:tr>
              <a:tr h="42709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タイアップへの</a:t>
                      </a:r>
                      <a:endParaRPr kumimoji="1" lang="en-US" altLang="ja-JP" sz="11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誘導枠</a:t>
                      </a:r>
                      <a:endParaRPr kumimoji="1" lang="en-US" altLang="ja-JP" sz="1100" b="0" i="0" dirty="0" smtClean="0">
                        <a:solidFill>
                          <a:schemeClr val="bg1"/>
                        </a:solidFill>
                        <a:latin typeface="メイリオ"/>
                        <a:ea typeface="メイリオ"/>
                        <a:cs typeface="Meiryo UI" pitchFamily="50" charset="-128"/>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a:t>
                      </a:r>
                      <a:r>
                        <a:rPr lang="en-US" altLang="ja-JP" sz="1100" b="0" i="0" u="none" strike="noStrike" dirty="0" smtClean="0">
                          <a:solidFill>
                            <a:schemeClr val="tx1">
                              <a:lumMod val="65000"/>
                              <a:lumOff val="35000"/>
                            </a:schemeClr>
                          </a:solidFill>
                          <a:latin typeface="メイリオ"/>
                          <a:ea typeface="メイリオ"/>
                          <a:cs typeface="Meiryo UI" pitchFamily="50" charset="-128"/>
                        </a:rPr>
                        <a:t>GYAO!</a:t>
                      </a:r>
                      <a:r>
                        <a:rPr lang="ja-JP" altLang="en-US" sz="1100" b="0" i="0" u="none" strike="noStrike" dirty="0" smtClean="0">
                          <a:solidFill>
                            <a:schemeClr val="tx1">
                              <a:lumMod val="65000"/>
                              <a:lumOff val="35000"/>
                            </a:schemeClr>
                          </a:solidFill>
                          <a:latin typeface="メイリオ"/>
                          <a:ea typeface="メイリオ"/>
                          <a:cs typeface="Meiryo UI" pitchFamily="50" charset="-128"/>
                        </a:rPr>
                        <a:t>内各種誘導枠</a:t>
                      </a:r>
                      <a:r>
                        <a:rPr lang="ja-JP" altLang="en-US" sz="1200" b="0" i="0" u="none" strike="noStrike" baseline="0" dirty="0" smtClean="0">
                          <a:solidFill>
                            <a:schemeClr val="tx1">
                              <a:lumMod val="65000"/>
                              <a:lumOff val="35000"/>
                            </a:schemeClr>
                          </a:solidFill>
                          <a:latin typeface="メイリオ"/>
                          <a:ea typeface="メイリオ"/>
                          <a:cs typeface="Meiryo UI" pitchFamily="50" charset="-128"/>
                        </a:rPr>
                        <a:t>　　　 </a:t>
                      </a:r>
                      <a:r>
                        <a:rPr lang="en-US" altLang="ja-JP" sz="1100" b="0" i="0" u="none" strike="noStrike" baseline="0" dirty="0" smtClean="0">
                          <a:solidFill>
                            <a:schemeClr val="tx1">
                              <a:lumMod val="65000"/>
                              <a:lumOff val="35000"/>
                            </a:schemeClr>
                          </a:solidFill>
                          <a:latin typeface="メイリオ"/>
                          <a:ea typeface="メイリオ"/>
                          <a:cs typeface="Meiryo UI" pitchFamily="50" charset="-128"/>
                        </a:rPr>
                        <a:t>※</a:t>
                      </a:r>
                      <a:r>
                        <a:rPr lang="ja-JP" altLang="en-US" sz="1100" b="0" i="0" u="none" strike="noStrike" baseline="0" dirty="0" smtClean="0">
                          <a:solidFill>
                            <a:schemeClr val="tx1">
                              <a:lumMod val="65000"/>
                              <a:lumOff val="35000"/>
                            </a:schemeClr>
                          </a:solidFill>
                          <a:latin typeface="メイリオ"/>
                          <a:ea typeface="メイリオ"/>
                          <a:cs typeface="Meiryo UI" pitchFamily="50" charset="-128"/>
                        </a:rPr>
                        <a:t>誘導は保証ではありません。</a:t>
                      </a:r>
                      <a:endParaRPr lang="en-US" altLang="ja-JP" sz="1100" b="0" i="0" u="none" strike="noStrike" dirty="0" smtClean="0">
                        <a:solidFill>
                          <a:schemeClr val="tx1">
                            <a:lumMod val="65000"/>
                            <a:lumOff val="35000"/>
                          </a:schemeClr>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ja-JP" altLang="en-US" sz="1100" b="0" i="0" u="none" strike="noStrike" dirty="0" smtClean="0">
                          <a:solidFill>
                            <a:schemeClr val="tx1">
                              <a:lumMod val="65000"/>
                              <a:lumOff val="35000"/>
                            </a:schemeClr>
                          </a:solidFill>
                          <a:latin typeface="メイリオ"/>
                          <a:ea typeface="メイリオ"/>
                          <a:cs typeface="Meiryo UI" pitchFamily="50" charset="-128"/>
                        </a:rPr>
                        <a:t>・広告誘導（</a:t>
                      </a:r>
                      <a:r>
                        <a:rPr lang="en-US" altLang="ja-JP" sz="1100" b="0" i="0" u="none" strike="noStrike" dirty="0" smtClean="0">
                          <a:solidFill>
                            <a:schemeClr val="tx1">
                              <a:lumMod val="65000"/>
                              <a:lumOff val="35000"/>
                            </a:schemeClr>
                          </a:solidFill>
                          <a:latin typeface="メイリオ"/>
                          <a:ea typeface="メイリオ"/>
                          <a:cs typeface="Meiryo UI" pitchFamily="50" charset="-128"/>
                        </a:rPr>
                        <a:t>250</a:t>
                      </a:r>
                      <a:r>
                        <a:rPr lang="ja-JP" altLang="en-US" sz="1100" b="0" i="0" u="none" strike="noStrike" dirty="0" smtClean="0">
                          <a:solidFill>
                            <a:schemeClr val="tx1">
                              <a:lumMod val="65000"/>
                              <a:lumOff val="35000"/>
                            </a:schemeClr>
                          </a:solidFill>
                          <a:latin typeface="メイリオ"/>
                          <a:ea typeface="メイリオ"/>
                          <a:cs typeface="Meiryo UI" pitchFamily="50" charset="-128"/>
                        </a:rPr>
                        <a:t>万円分～）</a:t>
                      </a:r>
                      <a:r>
                        <a:rPr lang="ja-JP" altLang="en-US" sz="1200" b="0" i="0" u="none" strike="noStrike" baseline="0" dirty="0" smtClean="0">
                          <a:solidFill>
                            <a:schemeClr val="tx1">
                              <a:lumMod val="65000"/>
                              <a:lumOff val="35000"/>
                            </a:schemeClr>
                          </a:solidFill>
                          <a:latin typeface="メイリオ"/>
                          <a:ea typeface="メイリオ"/>
                          <a:cs typeface="Meiryo UI" pitchFamily="50" charset="-128"/>
                        </a:rPr>
                        <a:t>　</a:t>
                      </a:r>
                      <a:r>
                        <a:rPr lang="en-US" altLang="ja-JP" sz="1100" b="0" i="0" u="none" strike="noStrike" baseline="0" dirty="0" smtClean="0">
                          <a:solidFill>
                            <a:schemeClr val="tx1">
                              <a:lumMod val="65000"/>
                              <a:lumOff val="35000"/>
                            </a:schemeClr>
                          </a:solidFill>
                          <a:latin typeface="メイリオ"/>
                          <a:ea typeface="メイリオ"/>
                          <a:cs typeface="Meiryo UI" pitchFamily="50" charset="-128"/>
                        </a:rPr>
                        <a:t>※GYAO!</a:t>
                      </a:r>
                      <a:r>
                        <a:rPr lang="ja-JP" altLang="en-US" sz="1100" b="0" i="0" u="none" strike="noStrike" baseline="0" dirty="0" smtClean="0">
                          <a:solidFill>
                            <a:schemeClr val="tx1">
                              <a:lumMod val="65000"/>
                              <a:lumOff val="35000"/>
                            </a:schemeClr>
                          </a:solidFill>
                          <a:latin typeface="メイリオ"/>
                          <a:ea typeface="メイリオ"/>
                          <a:cs typeface="Meiryo UI" pitchFamily="50" charset="-128"/>
                        </a:rPr>
                        <a:t>関連広告商品に限ります。</a:t>
                      </a:r>
                      <a:endParaRPr lang="en-US" altLang="ja-JP" sz="1100" b="0" i="0" u="none" strike="noStrike" baseline="0" dirty="0" smtClean="0">
                        <a:solidFill>
                          <a:schemeClr val="tx1">
                            <a:lumMod val="65000"/>
                            <a:lumOff val="35000"/>
                          </a:schemeClr>
                        </a:solidFill>
                        <a:latin typeface="メイリオ"/>
                        <a:ea typeface="メイリオ"/>
                        <a:cs typeface="Meiryo UI" pitchFamily="50" charset="-128"/>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22519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タイアップ</a:t>
                      </a:r>
                      <a:endParaRPr kumimoji="1" lang="en-US" altLang="ja-JP" sz="11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ページ</a:t>
                      </a: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・掲載場所：</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GYAO!</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内視聴ページ、特設ページ</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・デバイス：</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PC,</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スマートフォン</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・ページ数：特集ページは</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1</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ページ、視聴ページはコンテンツによって変動</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・ページ内の広告枠：インストリーム（マルチデバイス、最大</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30</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秒）</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・想定</a:t>
                      </a:r>
                      <a:r>
                        <a:rPr lang="en-US" altLang="ja-JP" sz="1100" dirty="0" smtClean="0">
                          <a:solidFill>
                            <a:schemeClr val="tx1">
                              <a:lumMod val="65000"/>
                              <a:lumOff val="35000"/>
                            </a:schemeClr>
                          </a:solidFill>
                          <a:latin typeface="メイリオ"/>
                          <a:ea typeface="メイリオ"/>
                          <a:cs typeface="メイリオ" panose="020B0604030504040204" pitchFamily="50" charset="-128"/>
                        </a:rPr>
                        <a:t>PV</a:t>
                      </a:r>
                      <a:r>
                        <a:rPr lang="ja-JP" altLang="en-US" sz="1100" dirty="0" smtClean="0">
                          <a:solidFill>
                            <a:schemeClr val="tx1">
                              <a:lumMod val="65000"/>
                              <a:lumOff val="35000"/>
                            </a:schemeClr>
                          </a:solidFill>
                          <a:latin typeface="メイリオ"/>
                          <a:ea typeface="メイリオ"/>
                          <a:cs typeface="メイリオ" panose="020B0604030504040204" pitchFamily="50" charset="-128"/>
                        </a:rPr>
                        <a:t>：企画により変動（都度見積）</a:t>
                      </a:r>
                      <a:endParaRPr lang="en-US" altLang="ja-JP" sz="1100" dirty="0" smtClean="0">
                        <a:solidFill>
                          <a:srgbClr val="FF0000"/>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・更新：内容や回数などにより可否を判断させていただきます。また、別途費用が発生する場合があります。</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メイリオ" panose="020B0604030504040204" pitchFamily="50" charset="-128"/>
                        </a:rPr>
                        <a:t>・二次利用：不可</a:t>
                      </a:r>
                      <a:endParaRPr lang="en-US" altLang="ja-JP" sz="11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63361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契約分類</a:t>
                      </a:r>
                      <a:endParaRPr kumimoji="1" lang="en-US" altLang="ja-JP" sz="11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900" b="0" i="0" dirty="0" smtClean="0">
                          <a:solidFill>
                            <a:schemeClr val="bg1"/>
                          </a:solidFill>
                          <a:latin typeface="メイリオ"/>
                          <a:ea typeface="メイリオ"/>
                          <a:cs typeface="Meiryo UI" pitchFamily="50" charset="-128"/>
                        </a:rPr>
                        <a:t>※</a:t>
                      </a:r>
                      <a:r>
                        <a:rPr kumimoji="1" lang="ja-JP" altLang="en-US" sz="900" b="0" i="0" dirty="0" smtClean="0">
                          <a:solidFill>
                            <a:schemeClr val="bg1"/>
                          </a:solidFill>
                          <a:latin typeface="メイリオ"/>
                          <a:ea typeface="メイリオ"/>
                          <a:cs typeface="Meiryo UI" pitchFamily="50" charset="-128"/>
                        </a:rPr>
                        <a:t>お申し込み時に選択</a:t>
                      </a:r>
                      <a:endParaRPr kumimoji="1" lang="en-US" altLang="ja-JP" sz="900" b="0" i="0" dirty="0" smtClean="0">
                        <a:solidFill>
                          <a:schemeClr val="bg1"/>
                        </a:solidFill>
                        <a:latin typeface="メイリオ"/>
                        <a:ea typeface="メイリオ"/>
                        <a:cs typeface="Meiryo UI" pitchFamily="50" charset="-128"/>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mn-lt"/>
                          <a:ea typeface="+mn-ea"/>
                          <a:cs typeface="メイリオ" panose="020B0604030504040204" pitchFamily="50" charset="-128"/>
                        </a:rPr>
                        <a:t>①契約分類：制作</a:t>
                      </a:r>
                      <a:r>
                        <a:rPr lang="en-US" altLang="ja-JP" sz="1100" dirty="0" smtClean="0">
                          <a:solidFill>
                            <a:schemeClr val="tx1">
                              <a:lumMod val="65000"/>
                              <a:lumOff val="35000"/>
                            </a:schemeClr>
                          </a:solidFill>
                          <a:latin typeface="+mn-lt"/>
                          <a:ea typeface="+mn-ea"/>
                          <a:cs typeface="メイリオ" panose="020B0604030504040204" pitchFamily="50" charset="-128"/>
                        </a:rPr>
                        <a:t>+</a:t>
                      </a:r>
                      <a:r>
                        <a:rPr lang="ja-JP" altLang="en-US" sz="1100" dirty="0" smtClean="0">
                          <a:solidFill>
                            <a:schemeClr val="tx1">
                              <a:lumMod val="65000"/>
                              <a:lumOff val="35000"/>
                            </a:schemeClr>
                          </a:solidFill>
                          <a:latin typeface="+mn-lt"/>
                          <a:ea typeface="+mn-ea"/>
                          <a:cs typeface="メイリオ" panose="020B0604030504040204" pitchFamily="50" charset="-128"/>
                        </a:rPr>
                        <a:t>掲載　</a:t>
                      </a:r>
                      <a:endParaRPr lang="en-US" altLang="ja-JP" sz="11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mn-lt"/>
                          <a:ea typeface="+mn-ea"/>
                          <a:cs typeface="メイリオ" panose="020B0604030504040204" pitchFamily="50" charset="-128"/>
                        </a:rPr>
                        <a:t>②契約サービス：</a:t>
                      </a:r>
                      <a:r>
                        <a:rPr lang="en-US" altLang="ja-JP" sz="1100" dirty="0" smtClean="0">
                          <a:solidFill>
                            <a:schemeClr val="tx1">
                              <a:lumMod val="65000"/>
                              <a:lumOff val="35000"/>
                            </a:schemeClr>
                          </a:solidFill>
                          <a:latin typeface="+mn-lt"/>
                          <a:ea typeface="+mn-ea"/>
                          <a:cs typeface="メイリオ" panose="020B0604030504040204" pitchFamily="50" charset="-128"/>
                        </a:rPr>
                        <a:t>【</a:t>
                      </a:r>
                      <a:r>
                        <a:rPr lang="ja-JP" altLang="en-US" sz="1100" dirty="0" smtClean="0">
                          <a:solidFill>
                            <a:schemeClr val="tx1">
                              <a:lumMod val="65000"/>
                              <a:lumOff val="35000"/>
                            </a:schemeClr>
                          </a:solidFill>
                          <a:latin typeface="+mn-lt"/>
                          <a:ea typeface="+mn-ea"/>
                          <a:cs typeface="メイリオ" panose="020B0604030504040204" pitchFamily="50" charset="-128"/>
                        </a:rPr>
                        <a:t>制作</a:t>
                      </a:r>
                      <a:r>
                        <a:rPr lang="en-US" altLang="ja-JP" sz="1100" dirty="0" smtClean="0">
                          <a:solidFill>
                            <a:schemeClr val="tx1">
                              <a:lumMod val="65000"/>
                              <a:lumOff val="35000"/>
                            </a:schemeClr>
                          </a:solidFill>
                          <a:latin typeface="+mn-lt"/>
                          <a:ea typeface="+mn-ea"/>
                          <a:cs typeface="メイリオ" panose="020B0604030504040204" pitchFamily="50" charset="-128"/>
                        </a:rPr>
                        <a:t>+</a:t>
                      </a:r>
                      <a:r>
                        <a:rPr lang="ja-JP" altLang="en-US" sz="1100" dirty="0" smtClean="0">
                          <a:solidFill>
                            <a:schemeClr val="tx1">
                              <a:lumMod val="65000"/>
                              <a:lumOff val="35000"/>
                            </a:schemeClr>
                          </a:solidFill>
                          <a:latin typeface="+mn-lt"/>
                          <a:ea typeface="+mn-ea"/>
                          <a:cs typeface="メイリオ" panose="020B0604030504040204" pitchFamily="50" charset="-128"/>
                        </a:rPr>
                        <a:t>掲載</a:t>
                      </a:r>
                      <a:r>
                        <a:rPr lang="en-US" altLang="ja-JP" sz="1100" dirty="0" smtClean="0">
                          <a:solidFill>
                            <a:schemeClr val="tx1">
                              <a:lumMod val="65000"/>
                              <a:lumOff val="35000"/>
                            </a:schemeClr>
                          </a:solidFill>
                          <a:latin typeface="+mn-lt"/>
                          <a:ea typeface="+mn-ea"/>
                          <a:cs typeface="メイリオ" panose="020B0604030504040204" pitchFamily="50" charset="-128"/>
                        </a:rPr>
                        <a:t>】GYAO!</a:t>
                      </a:r>
                      <a:r>
                        <a:rPr lang="ja-JP" altLang="en-US" sz="1100" dirty="0" smtClean="0">
                          <a:solidFill>
                            <a:schemeClr val="tx1">
                              <a:lumMod val="65000"/>
                              <a:lumOff val="35000"/>
                            </a:schemeClr>
                          </a:solidFill>
                          <a:latin typeface="+mn-lt"/>
                          <a:ea typeface="+mn-ea"/>
                          <a:cs typeface="メイリオ" panose="020B0604030504040204" pitchFamily="50" charset="-128"/>
                        </a:rPr>
                        <a:t>タイアップ</a:t>
                      </a:r>
                      <a:endParaRPr lang="en-US" altLang="ja-JP" sz="11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mn-lt"/>
                          <a:ea typeface="+mn-ea"/>
                          <a:cs typeface="メイリオ" panose="020B0604030504040204" pitchFamily="50" charset="-128"/>
                        </a:rPr>
                        <a:t>③契約サービス詳細：</a:t>
                      </a:r>
                      <a:r>
                        <a:rPr lang="en-US" altLang="ja-JP" sz="1100" dirty="0" smtClean="0">
                          <a:solidFill>
                            <a:schemeClr val="tx1">
                              <a:lumMod val="65000"/>
                              <a:lumOff val="35000"/>
                            </a:schemeClr>
                          </a:solidFill>
                          <a:latin typeface="+mn-lt"/>
                          <a:ea typeface="+mn-ea"/>
                          <a:cs typeface="メイリオ" panose="020B0604030504040204" pitchFamily="50" charset="-128"/>
                        </a:rPr>
                        <a:t>GYAO! </a:t>
                      </a:r>
                      <a:r>
                        <a:rPr lang="ja-JP" altLang="en-US" sz="1100" dirty="0" smtClean="0">
                          <a:solidFill>
                            <a:schemeClr val="tx1">
                              <a:lumMod val="65000"/>
                              <a:lumOff val="35000"/>
                            </a:schemeClr>
                          </a:solidFill>
                          <a:latin typeface="+mn-lt"/>
                          <a:ea typeface="+mn-ea"/>
                          <a:cs typeface="メイリオ" panose="020B0604030504040204" pitchFamily="50" charset="-128"/>
                        </a:rPr>
                        <a:t>タイアップ 制作・掲載費　　</a:t>
                      </a:r>
                      <a:endParaRPr lang="en-US" altLang="ja-JP" sz="1100" dirty="0" smtClean="0">
                        <a:solidFill>
                          <a:schemeClr val="tx1">
                            <a:lumMod val="65000"/>
                            <a:lumOff val="35000"/>
                          </a:schemeClr>
                        </a:solidFill>
                        <a:latin typeface="+mn-lt"/>
                        <a:ea typeface="+mn-ea"/>
                        <a:cs typeface="メイリオ" panose="020B0604030504040204" pitchFamily="50" charset="-128"/>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36004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dirty="0" smtClean="0">
                          <a:solidFill>
                            <a:schemeClr val="bg1"/>
                          </a:solidFill>
                          <a:latin typeface="メイリオ"/>
                          <a:ea typeface="メイリオ"/>
                        </a:rPr>
                        <a:t>掲載期間</a:t>
                      </a:r>
                      <a:endParaRPr kumimoji="1" lang="ja-JP" altLang="en-US" sz="1100" b="0" i="0" dirty="0" smtClean="0">
                        <a:solidFill>
                          <a:schemeClr val="bg1"/>
                        </a:solidFill>
                        <a:latin typeface="メイリオ"/>
                        <a:ea typeface="メイリオ"/>
                        <a:cs typeface="Meiryo UI" pitchFamily="50" charset="-128"/>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100" dirty="0" smtClean="0">
                          <a:solidFill>
                            <a:schemeClr val="tx1">
                              <a:lumMod val="65000"/>
                              <a:lumOff val="35000"/>
                            </a:schemeClr>
                          </a:solidFill>
                          <a:latin typeface="メイリオ"/>
                          <a:ea typeface="メイリオ"/>
                          <a:cs typeface="Meiryo UI" panose="020B0604030504040204" pitchFamily="50" charset="-128"/>
                        </a:rPr>
                        <a:t>1</a:t>
                      </a:r>
                      <a:r>
                        <a:rPr lang="ja-JP" altLang="en-US" sz="1100" dirty="0" smtClean="0">
                          <a:solidFill>
                            <a:schemeClr val="tx1">
                              <a:lumMod val="65000"/>
                              <a:lumOff val="35000"/>
                            </a:schemeClr>
                          </a:solidFill>
                          <a:latin typeface="メイリオ"/>
                          <a:ea typeface="メイリオ"/>
                          <a:cs typeface="Meiryo UI" panose="020B0604030504040204" pitchFamily="50" charset="-128"/>
                        </a:rPr>
                        <a:t>か月間（平日掲載開始）</a:t>
                      </a:r>
                      <a:r>
                        <a:rPr lang="en-US" altLang="ja-JP" sz="1100" baseline="0" dirty="0" smtClean="0">
                          <a:solidFill>
                            <a:schemeClr val="tx1">
                              <a:lumMod val="65000"/>
                              <a:lumOff val="35000"/>
                            </a:schemeClr>
                          </a:solidFill>
                          <a:latin typeface="メイリオ"/>
                          <a:ea typeface="メイリオ"/>
                          <a:cs typeface="Meiryo UI" panose="020B0604030504040204" pitchFamily="50" charset="-128"/>
                        </a:rPr>
                        <a:t> </a:t>
                      </a:r>
                      <a:r>
                        <a:rPr lang="en-US" altLang="ja-JP" sz="1000" dirty="0" smtClean="0">
                          <a:solidFill>
                            <a:schemeClr val="tx1">
                              <a:lumMod val="65000"/>
                              <a:lumOff val="35000"/>
                            </a:schemeClr>
                          </a:solidFill>
                          <a:latin typeface="メイリオ"/>
                          <a:ea typeface="メイリオ"/>
                          <a:cs typeface="Meiryo UI" panose="020B0604030504040204" pitchFamily="50" charset="-128"/>
                        </a:rPr>
                        <a:t>※</a:t>
                      </a:r>
                      <a:r>
                        <a:rPr lang="ja-JP" altLang="en-US" sz="1000" dirty="0" smtClean="0">
                          <a:solidFill>
                            <a:schemeClr val="tx1">
                              <a:lumMod val="65000"/>
                              <a:lumOff val="35000"/>
                            </a:schemeClr>
                          </a:solidFill>
                          <a:latin typeface="メイリオ"/>
                          <a:ea typeface="メイリオ"/>
                          <a:cs typeface="Meiryo UI" panose="020B0604030504040204" pitchFamily="50" charset="-128"/>
                        </a:rPr>
                        <a:t>タイアップページは、掲載開始日の前営業日にアップします</a:t>
                      </a: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r h="33678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料金</a:t>
                      </a: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dirty="0" smtClean="0">
                          <a:ln>
                            <a:noFill/>
                          </a:ln>
                          <a:solidFill>
                            <a:schemeClr val="tx1">
                              <a:lumMod val="65000"/>
                              <a:lumOff val="35000"/>
                            </a:schemeClr>
                          </a:solidFill>
                          <a:effectLst/>
                          <a:uLnTx/>
                          <a:uFillTx/>
                          <a:latin typeface="+mn-lt"/>
                          <a:ea typeface="+mn-ea"/>
                        </a:rPr>
                        <a:t>■タイアップページの制作・掲載　</a:t>
                      </a:r>
                      <a:r>
                        <a:rPr kumimoji="1" lang="en-US" altLang="ja-JP" sz="1100" b="0" u="none" strike="noStrike" kern="1200" cap="none" spc="0" normalizeH="0" baseline="0" noProof="0" dirty="0" smtClean="0">
                          <a:ln>
                            <a:noFill/>
                          </a:ln>
                          <a:solidFill>
                            <a:schemeClr val="tx1">
                              <a:lumMod val="65000"/>
                              <a:lumOff val="35000"/>
                            </a:schemeClr>
                          </a:solidFill>
                          <a:effectLst/>
                          <a:uLnTx/>
                          <a:uFillTx/>
                          <a:latin typeface="+mn-lt"/>
                          <a:ea typeface="+mn-ea"/>
                        </a:rPr>
                        <a:t>40</a:t>
                      </a:r>
                      <a:r>
                        <a:rPr kumimoji="1" lang="ja-JP" altLang="en-US" sz="11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万円～（グロス）／事前見積もり：必要／専用フォームからお申込み</a:t>
                      </a:r>
                      <a:r>
                        <a:rPr kumimoji="1" lang="ja-JP" altLang="en-US" sz="900" b="0" u="none" strike="noStrike" kern="1200" cap="none" spc="0" normalizeH="0" baseline="0" noProof="0" dirty="0" smtClean="0">
                          <a:ln>
                            <a:noFill/>
                          </a:ln>
                          <a:solidFill>
                            <a:schemeClr val="tx1">
                              <a:lumMod val="65000"/>
                              <a:lumOff val="35000"/>
                            </a:schemeClr>
                          </a:solidFill>
                          <a:effectLst/>
                          <a:uLnTx/>
                          <a:uFillTx/>
                          <a:latin typeface="+mn-lt"/>
                          <a:ea typeface="+mn-ea"/>
                        </a:rPr>
                        <a:t>　</a:t>
                      </a:r>
                      <a:r>
                        <a:rPr kumimoji="1" lang="en-US" altLang="ja-JP" sz="900" b="0" u="none" strike="noStrike" kern="1200" cap="none" spc="0" normalizeH="0" baseline="0" noProof="0" dirty="0" smtClean="0">
                          <a:ln>
                            <a:noFill/>
                          </a:ln>
                          <a:solidFill>
                            <a:schemeClr val="tx1">
                              <a:lumMod val="65000"/>
                              <a:lumOff val="35000"/>
                            </a:schemeClr>
                          </a:solidFill>
                          <a:effectLst/>
                          <a:uLnTx/>
                          <a:uFillTx/>
                          <a:latin typeface="+mn-lt"/>
                          <a:ea typeface="+mn-ea"/>
                        </a:rPr>
                        <a:t/>
                      </a:r>
                      <a:br>
                        <a:rPr kumimoji="1" lang="en-US" altLang="ja-JP" sz="900" b="0" u="none" strike="noStrike" kern="1200" cap="none" spc="0" normalizeH="0" baseline="0" noProof="0" dirty="0" smtClean="0">
                          <a:ln>
                            <a:noFill/>
                          </a:ln>
                          <a:solidFill>
                            <a:schemeClr val="tx1">
                              <a:lumMod val="65000"/>
                              <a:lumOff val="35000"/>
                            </a:schemeClr>
                          </a:solidFill>
                          <a:effectLst/>
                          <a:uLnTx/>
                          <a:uFillTx/>
                          <a:latin typeface="+mn-lt"/>
                          <a:ea typeface="+mn-ea"/>
                        </a:rPr>
                      </a:b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mn-lt"/>
                          <a:ea typeface="+mn-ea"/>
                        </a:rPr>
                        <a:t>企画内容によって、別途費用が発生する場合があります</a:t>
                      </a:r>
                      <a:endPar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dirty="0" smtClean="0">
                          <a:ln>
                            <a:noFill/>
                          </a:ln>
                          <a:solidFill>
                            <a:schemeClr val="tx1">
                              <a:lumMod val="65000"/>
                              <a:lumOff val="35000"/>
                            </a:schemeClr>
                          </a:solidFill>
                          <a:effectLst/>
                          <a:uLnTx/>
                          <a:uFillTx/>
                          <a:latin typeface="+mn-lt"/>
                          <a:ea typeface="+mn-ea"/>
                        </a:rPr>
                        <a:t>■タイアップページ内のインストリーム　</a:t>
                      </a:r>
                      <a:r>
                        <a:rPr kumimoji="1" lang="en-US" altLang="ja-JP" sz="1100" b="0" u="none" strike="noStrike" kern="1200" cap="none" spc="0" normalizeH="0" baseline="0" noProof="0" dirty="0" smtClean="0">
                          <a:ln>
                            <a:noFill/>
                          </a:ln>
                          <a:solidFill>
                            <a:schemeClr val="tx1">
                              <a:lumMod val="65000"/>
                              <a:lumOff val="35000"/>
                            </a:schemeClr>
                          </a:solidFill>
                          <a:effectLst/>
                          <a:uLnTx/>
                          <a:uFillTx/>
                          <a:latin typeface="+mn-lt"/>
                          <a:ea typeface="+mn-ea"/>
                        </a:rPr>
                        <a:t>10</a:t>
                      </a:r>
                      <a:r>
                        <a:rPr kumimoji="1" lang="ja-JP" altLang="en-US" sz="11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a:t>
                      </a:r>
                      <a:r>
                        <a:rPr kumimoji="1" lang="en-US" altLang="ja-JP" sz="1100" b="0" u="none" strike="noStrike" kern="1200" cap="none" spc="0" normalizeH="0" baseline="0" noProof="0" dirty="0" smtClean="0">
                          <a:ln>
                            <a:noFill/>
                          </a:ln>
                          <a:solidFill>
                            <a:schemeClr val="tx1">
                              <a:lumMod val="65000"/>
                              <a:lumOff val="35000"/>
                            </a:schemeClr>
                          </a:solidFill>
                          <a:effectLst/>
                          <a:uLnTx/>
                          <a:uFillTx/>
                          <a:latin typeface="+mn-lt"/>
                          <a:ea typeface="+mn-ea"/>
                        </a:rPr>
                        <a:t>Yahoo!</a:t>
                      </a:r>
                      <a:r>
                        <a:rPr kumimoji="1" lang="ja-JP" altLang="en-US" sz="1100" b="0" u="none" strike="noStrike" kern="1200" cap="none" spc="0" normalizeH="0" baseline="0" noProof="0" dirty="0" smtClean="0">
                          <a:ln>
                            <a:noFill/>
                          </a:ln>
                          <a:solidFill>
                            <a:schemeClr val="tx1">
                              <a:lumMod val="65000"/>
                              <a:lumOff val="35000"/>
                            </a:schemeClr>
                          </a:solidFill>
                          <a:effectLst/>
                          <a:uLnTx/>
                          <a:uFillTx/>
                          <a:latin typeface="+mn-lt"/>
                          <a:ea typeface="+mn-ea"/>
                        </a:rPr>
                        <a:t>ディスプレイ広告の広告管理ツールから専用商品でお申込み</a:t>
                      </a:r>
                      <a:endParaRPr kumimoji="1" lang="en-US" altLang="ja-JP" sz="11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mn-lt"/>
                          <a:ea typeface="+mn-ea"/>
                        </a:rPr>
                        <a:t>　 </a:t>
                      </a: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mn-lt"/>
                          <a:ea typeface="+mn-ea"/>
                        </a:rPr>
                        <a:t>企画ごとに専用商品をご準備いたします。</a:t>
                      </a:r>
                      <a:endPar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dirty="0" smtClean="0">
                          <a:ln>
                            <a:noFill/>
                          </a:ln>
                          <a:solidFill>
                            <a:schemeClr val="tx1">
                              <a:lumMod val="65000"/>
                              <a:lumOff val="35000"/>
                            </a:schemeClr>
                          </a:solidFill>
                          <a:effectLst/>
                          <a:uLnTx/>
                          <a:uFillTx/>
                          <a:latin typeface="+mn-lt"/>
                          <a:ea typeface="+mn-ea"/>
                        </a:rPr>
                        <a:t>■誘導広告　</a:t>
                      </a:r>
                      <a:r>
                        <a:rPr kumimoji="1" lang="en-US" altLang="ja-JP" sz="1100" b="0" u="none" strike="noStrike" kern="1200" cap="none" spc="0" normalizeH="0" baseline="0" noProof="0" dirty="0" smtClean="0">
                          <a:ln>
                            <a:noFill/>
                          </a:ln>
                          <a:solidFill>
                            <a:schemeClr val="tx1">
                              <a:lumMod val="65000"/>
                              <a:lumOff val="35000"/>
                            </a:schemeClr>
                          </a:solidFill>
                          <a:effectLst/>
                          <a:uLnTx/>
                          <a:uFillTx/>
                          <a:latin typeface="+mn-lt"/>
                          <a:ea typeface="+mn-ea"/>
                        </a:rPr>
                        <a:t>250</a:t>
                      </a:r>
                      <a:r>
                        <a:rPr kumimoji="1" lang="ja-JP" altLang="en-US" sz="11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 ／</a:t>
                      </a:r>
                      <a:r>
                        <a:rPr kumimoji="1" lang="en-US" altLang="ja-JP" sz="1100" b="0" u="none" strike="noStrike" kern="1200" cap="none" spc="0" normalizeH="0" baseline="0" noProof="0" dirty="0" smtClean="0">
                          <a:ln>
                            <a:noFill/>
                          </a:ln>
                          <a:solidFill>
                            <a:schemeClr val="tx1">
                              <a:lumMod val="65000"/>
                              <a:lumOff val="35000"/>
                            </a:schemeClr>
                          </a:solidFill>
                          <a:effectLst/>
                          <a:uLnTx/>
                          <a:uFillTx/>
                          <a:latin typeface="+mn-lt"/>
                          <a:ea typeface="+mn-ea"/>
                        </a:rPr>
                        <a:t>Yahoo!</a:t>
                      </a:r>
                      <a:r>
                        <a:rPr kumimoji="1" lang="ja-JP" altLang="en-US" sz="1100" b="0" u="none" strike="noStrike" kern="1200" cap="none" spc="0" normalizeH="0" baseline="0" noProof="0" dirty="0" smtClean="0">
                          <a:ln>
                            <a:noFill/>
                          </a:ln>
                          <a:solidFill>
                            <a:schemeClr val="tx1">
                              <a:lumMod val="65000"/>
                              <a:lumOff val="35000"/>
                            </a:schemeClr>
                          </a:solidFill>
                          <a:effectLst/>
                          <a:uLnTx/>
                          <a:uFillTx/>
                          <a:latin typeface="+mn-lt"/>
                          <a:ea typeface="+mn-ea"/>
                        </a:rPr>
                        <a:t>ディプレイ広告の広告管理ツールからお申込み</a:t>
                      </a:r>
                      <a:endParaRPr kumimoji="1" lang="en-US" altLang="ja-JP" sz="1100" b="0" u="none" strike="noStrike" kern="1200" cap="none" spc="0" normalizeH="0" baseline="0" noProof="0" dirty="0" smtClean="0">
                        <a:ln>
                          <a:noFill/>
                        </a:ln>
                        <a:solidFill>
                          <a:schemeClr val="tx1">
                            <a:lumMod val="65000"/>
                            <a:lumOff val="35000"/>
                          </a:schemeClr>
                        </a:solidFill>
                        <a:effectLst/>
                        <a:uLnTx/>
                        <a:uFillTx/>
                        <a:latin typeface="+mn-lt"/>
                        <a:ea typeface="+mn-ea"/>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63266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お申し込み</a:t>
                      </a:r>
                      <a:endParaRPr kumimoji="1" lang="en-US" altLang="ja-JP" sz="11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期限</a:t>
                      </a: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原則として、掲載開始の</a:t>
                      </a:r>
                      <a:r>
                        <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2</a:t>
                      </a: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か月前までにお申し込みください</a:t>
                      </a:r>
                      <a:endPar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所定の方法によるお申し込み契約の成立後はキャンセルは不可となります</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お申し込み時に掲載期間が未決定の場合は、別途、掲載開始日の</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5</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営業日前までに掲載期間のご連絡をメールでいただきます</a:t>
                      </a: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3785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dirty="0" smtClean="0">
                          <a:solidFill>
                            <a:schemeClr val="bg1"/>
                          </a:solidFill>
                          <a:latin typeface="+mn-lt"/>
                          <a:ea typeface="+mn-ea"/>
                        </a:rPr>
                        <a:t>有効期限</a:t>
                      </a:r>
                      <a:endParaRPr kumimoji="1" lang="ja-JP" altLang="en-US" sz="1100" b="0" i="0" dirty="0" smtClean="0">
                        <a:solidFill>
                          <a:schemeClr val="bg1"/>
                        </a:solidFill>
                        <a:latin typeface="メイリオ"/>
                        <a:ea typeface="メイリオ"/>
                        <a:cs typeface="Meiryo UI" pitchFamily="50" charset="-128"/>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smtClean="0">
                          <a:solidFill>
                            <a:schemeClr val="tx1">
                              <a:lumMod val="65000"/>
                              <a:lumOff val="35000"/>
                            </a:schemeClr>
                          </a:solidFill>
                          <a:latin typeface="メイリオ"/>
                          <a:ea typeface="メイリオ"/>
                          <a:cs typeface="Meiryo UI" panose="020B0604030504040204" pitchFamily="50" charset="-128"/>
                        </a:rPr>
                        <a:t>2022</a:t>
                      </a:r>
                      <a:r>
                        <a:rPr lang="ja-JP" altLang="en-US" sz="1100" dirty="0" smtClean="0">
                          <a:solidFill>
                            <a:schemeClr val="tx1">
                              <a:lumMod val="65000"/>
                              <a:lumOff val="35000"/>
                            </a:schemeClr>
                          </a:solidFill>
                          <a:latin typeface="メイリオ"/>
                          <a:ea typeface="メイリオ"/>
                          <a:cs typeface="Meiryo UI" panose="020B0604030504040204" pitchFamily="50" charset="-128"/>
                        </a:rPr>
                        <a:t>年</a:t>
                      </a:r>
                      <a:r>
                        <a:rPr lang="en-US" altLang="ja-JP" sz="1100" dirty="0" smtClean="0">
                          <a:solidFill>
                            <a:schemeClr val="tx1">
                              <a:lumMod val="65000"/>
                              <a:lumOff val="35000"/>
                            </a:schemeClr>
                          </a:solidFill>
                          <a:latin typeface="メイリオ"/>
                          <a:ea typeface="メイリオ"/>
                          <a:cs typeface="Meiryo UI" panose="020B0604030504040204" pitchFamily="50" charset="-128"/>
                        </a:rPr>
                        <a:t>3</a:t>
                      </a:r>
                      <a:r>
                        <a:rPr lang="ja-JP" altLang="en-US" sz="1100" dirty="0" smtClean="0">
                          <a:solidFill>
                            <a:schemeClr val="tx1">
                              <a:lumMod val="65000"/>
                              <a:lumOff val="35000"/>
                            </a:schemeClr>
                          </a:solidFill>
                          <a:latin typeface="メイリオ"/>
                          <a:ea typeface="メイリオ"/>
                          <a:cs typeface="Meiryo UI" panose="020B0604030504040204" pitchFamily="50" charset="-128"/>
                        </a:rPr>
                        <a:t>月</a:t>
                      </a:r>
                      <a:r>
                        <a:rPr lang="en-US" altLang="ja-JP" sz="1100" dirty="0" smtClean="0">
                          <a:solidFill>
                            <a:schemeClr val="tx1">
                              <a:lumMod val="65000"/>
                              <a:lumOff val="35000"/>
                            </a:schemeClr>
                          </a:solidFill>
                          <a:latin typeface="メイリオ"/>
                          <a:ea typeface="メイリオ"/>
                          <a:cs typeface="Meiryo UI" panose="020B0604030504040204" pitchFamily="50" charset="-128"/>
                        </a:rPr>
                        <a:t>31</a:t>
                      </a:r>
                      <a:r>
                        <a:rPr lang="ja-JP" altLang="en-US" sz="1100" dirty="0" smtClean="0">
                          <a:solidFill>
                            <a:schemeClr val="tx1">
                              <a:lumMod val="65000"/>
                              <a:lumOff val="35000"/>
                            </a:schemeClr>
                          </a:solidFill>
                          <a:latin typeface="メイリオ"/>
                          <a:ea typeface="メイリオ"/>
                          <a:cs typeface="Meiryo UI" panose="020B0604030504040204" pitchFamily="50" charset="-128"/>
                        </a:rPr>
                        <a:t>日掲載終了分</a:t>
                      </a:r>
                      <a:endParaRPr lang="ja-JP" altLang="en-US" sz="1100" dirty="0" smtClean="0">
                        <a:solidFill>
                          <a:schemeClr val="tx1">
                            <a:lumMod val="65000"/>
                            <a:lumOff val="35000"/>
                          </a:schemeClr>
                        </a:solidFill>
                        <a:latin typeface="メイリオ"/>
                        <a:ea typeface="メイリオ"/>
                        <a:cs typeface="Verdana" pitchFamily="34" charset="0"/>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1976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レポート項目</a:t>
                      </a: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smtClean="0">
                          <a:solidFill>
                            <a:schemeClr val="tx1">
                              <a:lumMod val="65000"/>
                              <a:lumOff val="35000"/>
                            </a:schemeClr>
                          </a:solidFill>
                          <a:latin typeface="メイリオ"/>
                          <a:ea typeface="メイリオ"/>
                          <a:cs typeface="Verdana" pitchFamily="34" charset="0"/>
                        </a:rPr>
                        <a:t>映像再生数、タイアップページ</a:t>
                      </a:r>
                      <a:r>
                        <a:rPr lang="en-US" altLang="ja-JP" sz="1100" dirty="0" smtClean="0">
                          <a:solidFill>
                            <a:schemeClr val="tx1">
                              <a:lumMod val="65000"/>
                              <a:lumOff val="35000"/>
                            </a:schemeClr>
                          </a:solidFill>
                          <a:latin typeface="メイリオ"/>
                          <a:ea typeface="メイリオ"/>
                          <a:cs typeface="Verdana" pitchFamily="34" charset="0"/>
                        </a:rPr>
                        <a:t>PV</a:t>
                      </a:r>
                      <a:r>
                        <a:rPr lang="ja-JP" altLang="en-US" sz="1100" dirty="0" smtClean="0">
                          <a:solidFill>
                            <a:schemeClr val="tx1">
                              <a:lumMod val="65000"/>
                              <a:lumOff val="35000"/>
                            </a:schemeClr>
                          </a:solidFill>
                          <a:latin typeface="メイリオ"/>
                          <a:ea typeface="メイリオ"/>
                          <a:cs typeface="Verdana" pitchFamily="34" charset="0"/>
                        </a:rPr>
                        <a:t>・</a:t>
                      </a:r>
                      <a:r>
                        <a:rPr lang="en-US" altLang="ja-JP" sz="1100" dirty="0" smtClean="0">
                          <a:solidFill>
                            <a:schemeClr val="tx1">
                              <a:lumMod val="65000"/>
                              <a:lumOff val="35000"/>
                            </a:schemeClr>
                          </a:solidFill>
                          <a:latin typeface="メイリオ"/>
                          <a:ea typeface="メイリオ"/>
                          <a:cs typeface="Verdana" pitchFamily="34" charset="0"/>
                        </a:rPr>
                        <a:t>UB</a:t>
                      </a:r>
                      <a:r>
                        <a:rPr lang="ja-JP" altLang="en-US" sz="1100" dirty="0" smtClean="0">
                          <a:solidFill>
                            <a:schemeClr val="tx1">
                              <a:lumMod val="65000"/>
                              <a:lumOff val="35000"/>
                            </a:schemeClr>
                          </a:solidFill>
                          <a:latin typeface="メイリオ"/>
                          <a:ea typeface="メイリオ"/>
                          <a:cs typeface="Verdana" pitchFamily="34" charset="0"/>
                        </a:rPr>
                        <a:t>数、タイアップページ内リンクのクリック数</a:t>
                      </a:r>
                      <a:endParaRPr lang="en-US" altLang="ja-JP" sz="1100" dirty="0" smtClean="0">
                        <a:solidFill>
                          <a:schemeClr val="tx1">
                            <a:lumMod val="65000"/>
                            <a:lumOff val="35000"/>
                          </a:schemeClr>
                        </a:solidFill>
                        <a:latin typeface="メイリオ"/>
                        <a:ea typeface="メイリオ"/>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smtClean="0">
                          <a:solidFill>
                            <a:schemeClr val="tx1">
                              <a:lumMod val="65000"/>
                              <a:lumOff val="35000"/>
                            </a:schemeClr>
                          </a:solidFill>
                          <a:latin typeface="メイリオ"/>
                          <a:ea typeface="メイリオ"/>
                          <a:cs typeface="Verdana" pitchFamily="34" charset="0"/>
                        </a:rPr>
                        <a:t>※</a:t>
                      </a:r>
                      <a:r>
                        <a:rPr lang="ja-JP" altLang="en-US" sz="1000" dirty="0" smtClean="0">
                          <a:solidFill>
                            <a:schemeClr val="tx1">
                              <a:lumMod val="65000"/>
                              <a:lumOff val="35000"/>
                            </a:schemeClr>
                          </a:solidFill>
                          <a:latin typeface="メイリオ"/>
                          <a:ea typeface="メイリオ"/>
                          <a:cs typeface="Verdana" pitchFamily="34" charset="0"/>
                        </a:rPr>
                        <a:t>掲載終了から</a:t>
                      </a:r>
                      <a:r>
                        <a:rPr lang="en-US" altLang="ja-JP" sz="1000" dirty="0" smtClean="0">
                          <a:solidFill>
                            <a:schemeClr val="tx1">
                              <a:lumMod val="65000"/>
                              <a:lumOff val="35000"/>
                            </a:schemeClr>
                          </a:solidFill>
                          <a:latin typeface="メイリオ"/>
                          <a:ea typeface="メイリオ"/>
                          <a:cs typeface="Verdana" pitchFamily="34" charset="0"/>
                        </a:rPr>
                        <a:t>2</a:t>
                      </a:r>
                      <a:r>
                        <a:rPr lang="ja-JP" altLang="en-US" sz="1000" dirty="0" smtClean="0">
                          <a:solidFill>
                            <a:schemeClr val="tx1">
                              <a:lumMod val="65000"/>
                              <a:lumOff val="35000"/>
                            </a:schemeClr>
                          </a:solidFill>
                          <a:latin typeface="メイリオ"/>
                          <a:ea typeface="メイリオ"/>
                          <a:cs typeface="Verdana" pitchFamily="34" charset="0"/>
                        </a:rPr>
                        <a:t>週間程度でご提出いたします。　</a:t>
                      </a:r>
                      <a:r>
                        <a:rPr lang="en-US" altLang="ja-JP" sz="1000" dirty="0" smtClean="0">
                          <a:solidFill>
                            <a:schemeClr val="tx1">
                              <a:lumMod val="65000"/>
                              <a:lumOff val="35000"/>
                            </a:schemeClr>
                          </a:solidFill>
                          <a:latin typeface="メイリオ"/>
                          <a:ea typeface="メイリオ"/>
                          <a:cs typeface="Verdana" pitchFamily="34" charset="0"/>
                        </a:rPr>
                        <a:t>※</a:t>
                      </a:r>
                      <a:r>
                        <a:rPr lang="ja-JP" altLang="en-US" sz="1000" dirty="0" smtClean="0">
                          <a:solidFill>
                            <a:schemeClr val="tx1">
                              <a:lumMod val="65000"/>
                              <a:lumOff val="35000"/>
                            </a:schemeClr>
                          </a:solidFill>
                          <a:latin typeface="メイリオ"/>
                          <a:ea typeface="メイリオ"/>
                          <a:cs typeface="Verdana" pitchFamily="34" charset="0"/>
                        </a:rPr>
                        <a:t>インストリーム掲載結果は</a:t>
                      </a: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mn-lt"/>
                          <a:ea typeface="+mn-ea"/>
                        </a:rPr>
                        <a:t>Yahoo!</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mn-lt"/>
                          <a:ea typeface="+mn-ea"/>
                        </a:rPr>
                        <a:t>ディスプレイ広告の広告管理ツール</a:t>
                      </a:r>
                      <a:r>
                        <a:rPr lang="ja-JP" altLang="en-US" sz="1000" dirty="0" smtClean="0">
                          <a:solidFill>
                            <a:schemeClr val="tx1">
                              <a:lumMod val="65000"/>
                              <a:lumOff val="35000"/>
                            </a:schemeClr>
                          </a:solidFill>
                          <a:latin typeface="+mn-lt"/>
                          <a:ea typeface="+mn-ea"/>
                          <a:cs typeface="Verdana" pitchFamily="34" charset="0"/>
                        </a:rPr>
                        <a:t>よりご確認ください。</a:t>
                      </a:r>
                      <a:endParaRPr lang="en-US" altLang="ja-JP" sz="1000" dirty="0" smtClean="0">
                        <a:solidFill>
                          <a:schemeClr val="tx1">
                            <a:lumMod val="65000"/>
                            <a:lumOff val="35000"/>
                          </a:schemeClr>
                        </a:solidFill>
                        <a:latin typeface="+mn-lt"/>
                        <a:ea typeface="+mn-ea"/>
                        <a:cs typeface="Verdana" pitchFamily="34" charset="0"/>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r h="38131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smtClean="0">
                          <a:solidFill>
                            <a:schemeClr val="bg1"/>
                          </a:solidFill>
                          <a:latin typeface="メイリオ"/>
                          <a:ea typeface="メイリオ"/>
                          <a:cs typeface="Meiryo UI" pitchFamily="50" charset="-128"/>
                        </a:rPr>
                        <a:t>備考</a:t>
                      </a: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smtClean="0">
                          <a:solidFill>
                            <a:schemeClr val="tx1">
                              <a:lumMod val="65000"/>
                              <a:lumOff val="35000"/>
                            </a:schemeClr>
                          </a:solidFill>
                          <a:latin typeface="+mn-lt"/>
                          <a:ea typeface="+mn-ea"/>
                          <a:cs typeface="Meiryo UI" panose="020B0604030504040204" pitchFamily="50" charset="-128"/>
                        </a:rPr>
                        <a:t>1</a:t>
                      </a:r>
                      <a:r>
                        <a:rPr lang="ja-JP" altLang="en-US" sz="900" dirty="0" smtClean="0">
                          <a:solidFill>
                            <a:schemeClr val="tx1">
                              <a:lumMod val="65000"/>
                              <a:lumOff val="35000"/>
                            </a:schemeClr>
                          </a:solidFill>
                          <a:latin typeface="+mn-lt"/>
                          <a:ea typeface="+mn-ea"/>
                          <a:cs typeface="Meiryo UI" panose="020B0604030504040204" pitchFamily="50" charset="-128"/>
                        </a:rPr>
                        <a:t>か月以上の掲載をご希望の場合は、延長費</a:t>
                      </a:r>
                      <a:r>
                        <a:rPr lang="en-US" altLang="ja-JP" sz="900" dirty="0" smtClean="0">
                          <a:solidFill>
                            <a:schemeClr val="tx1">
                              <a:lumMod val="65000"/>
                              <a:lumOff val="35000"/>
                            </a:schemeClr>
                          </a:solidFill>
                          <a:latin typeface="+mn-lt"/>
                          <a:ea typeface="+mn-ea"/>
                          <a:cs typeface="Meiryo UI" panose="020B0604030504040204" pitchFamily="50" charset="-128"/>
                        </a:rPr>
                        <a:t>3000</a:t>
                      </a:r>
                      <a:r>
                        <a:rPr lang="ja-JP" altLang="en-US" sz="900" dirty="0" smtClean="0">
                          <a:solidFill>
                            <a:schemeClr val="tx1">
                              <a:lumMod val="65000"/>
                              <a:lumOff val="35000"/>
                            </a:schemeClr>
                          </a:solidFill>
                          <a:latin typeface="+mn-lt"/>
                          <a:ea typeface="+mn-ea"/>
                          <a:cs typeface="Meiryo UI" panose="020B0604030504040204" pitchFamily="50" charset="-128"/>
                        </a:rPr>
                        <a:t>円</a:t>
                      </a:r>
                      <a:r>
                        <a:rPr lang="en-US" altLang="ja-JP" sz="900" dirty="0" smtClean="0">
                          <a:solidFill>
                            <a:schemeClr val="tx1">
                              <a:lumMod val="65000"/>
                              <a:lumOff val="35000"/>
                            </a:schemeClr>
                          </a:solidFill>
                          <a:latin typeface="+mn-lt"/>
                          <a:ea typeface="+mn-ea"/>
                          <a:cs typeface="Meiryo UI" panose="020B0604030504040204" pitchFamily="50" charset="-128"/>
                        </a:rPr>
                        <a:t>/</a:t>
                      </a:r>
                      <a:r>
                        <a:rPr lang="ja-JP" altLang="en-US" sz="900" dirty="0" smtClean="0">
                          <a:solidFill>
                            <a:schemeClr val="tx1">
                              <a:lumMod val="65000"/>
                              <a:lumOff val="35000"/>
                            </a:schemeClr>
                          </a:solidFill>
                          <a:latin typeface="+mn-lt"/>
                          <a:ea typeface="+mn-ea"/>
                          <a:cs typeface="Meiryo UI" panose="020B0604030504040204" pitchFamily="50" charset="-128"/>
                        </a:rPr>
                        <a:t>日を頂戴いたします。</a:t>
                      </a:r>
                      <a:endParaRPr lang="en-US" altLang="ja-JP" sz="900" dirty="0" smtClean="0">
                        <a:solidFill>
                          <a:schemeClr val="tx1">
                            <a:lumMod val="65000"/>
                            <a:lumOff val="35000"/>
                          </a:schemeClr>
                        </a:solidFill>
                        <a:latin typeface="+mn-lt"/>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dirty="0" smtClean="0">
                          <a:solidFill>
                            <a:schemeClr val="tx1">
                              <a:lumMod val="65000"/>
                              <a:lumOff val="35000"/>
                            </a:schemeClr>
                          </a:solidFill>
                          <a:latin typeface="+mn-lt"/>
                          <a:ea typeface="+mn-ea"/>
                          <a:cs typeface="Meiryo UI" panose="020B0604030504040204" pitchFamily="50" charset="-128"/>
                        </a:rPr>
                        <a:t>ヤフー</a:t>
                      </a:r>
                      <a:r>
                        <a:rPr lang="en-US" altLang="ja-JP" sz="900" dirty="0" smtClean="0">
                          <a:solidFill>
                            <a:schemeClr val="tx1">
                              <a:lumMod val="65000"/>
                              <a:lumOff val="35000"/>
                            </a:schemeClr>
                          </a:solidFill>
                          <a:latin typeface="+mn-lt"/>
                          <a:ea typeface="+mn-ea"/>
                          <a:cs typeface="Meiryo UI" panose="020B0604030504040204" pitchFamily="50" charset="-128"/>
                        </a:rPr>
                        <a:t>TOP</a:t>
                      </a:r>
                      <a:r>
                        <a:rPr lang="ja-JP" altLang="en-US" sz="900" dirty="0" smtClean="0">
                          <a:solidFill>
                            <a:schemeClr val="tx1">
                              <a:lumMod val="65000"/>
                              <a:lumOff val="35000"/>
                            </a:schemeClr>
                          </a:solidFill>
                          <a:latin typeface="+mn-lt"/>
                          <a:ea typeface="+mn-ea"/>
                          <a:cs typeface="Meiryo UI" panose="020B0604030504040204" pitchFamily="50" charset="-128"/>
                        </a:rPr>
                        <a:t>や</a:t>
                      </a:r>
                      <a:r>
                        <a:rPr lang="en-US" altLang="ja-JP" sz="900" dirty="0" smtClean="0">
                          <a:solidFill>
                            <a:schemeClr val="tx1">
                              <a:lumMod val="65000"/>
                              <a:lumOff val="35000"/>
                            </a:schemeClr>
                          </a:solidFill>
                          <a:latin typeface="+mn-lt"/>
                          <a:ea typeface="+mn-ea"/>
                          <a:cs typeface="Meiryo UI" panose="020B0604030504040204" pitchFamily="50" charset="-128"/>
                        </a:rPr>
                        <a:t>GYAO!</a:t>
                      </a:r>
                      <a:r>
                        <a:rPr lang="ja-JP" altLang="en-US" sz="900" dirty="0" smtClean="0">
                          <a:solidFill>
                            <a:schemeClr val="tx1">
                              <a:lumMod val="65000"/>
                              <a:lumOff val="35000"/>
                            </a:schemeClr>
                          </a:solidFill>
                          <a:latin typeface="+mn-lt"/>
                          <a:ea typeface="+mn-ea"/>
                          <a:cs typeface="Meiryo UI" panose="020B0604030504040204" pitchFamily="50" charset="-128"/>
                        </a:rPr>
                        <a:t>アプリ内タイムライン枠でなど広告が掲載されない面でコンテンツが再生された場合、インストリームは掲載されません。</a:t>
                      </a:r>
                      <a:endParaRPr lang="en-US" altLang="ja-JP" sz="900" dirty="0" smtClean="0">
                        <a:solidFill>
                          <a:schemeClr val="tx1">
                            <a:lumMod val="65000"/>
                            <a:lumOff val="35000"/>
                          </a:schemeClr>
                        </a:solidFill>
                        <a:latin typeface="+mn-lt"/>
                        <a:ea typeface="+mn-ea"/>
                        <a:cs typeface="Meiryo UI" panose="020B0604030504040204" pitchFamily="50" charset="-128"/>
                      </a:endParaRPr>
                    </a:p>
                  </a:txBody>
                  <a:tcPr marL="36000" marR="36000" marT="36000" marB="36000" anchor="ctr">
                    <a:lnL w="63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39858387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映像持込企画　全体構造及びページイメージ</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6" name="角丸四角形 5"/>
          <p:cNvSpPr/>
          <p:nvPr/>
        </p:nvSpPr>
        <p:spPr bwMode="auto">
          <a:xfrm>
            <a:off x="4827375" y="4139358"/>
            <a:ext cx="4625460" cy="2457994"/>
          </a:xfrm>
          <a:prstGeom prst="roundRect">
            <a:avLst>
              <a:gd name="adj" fmla="val 5971"/>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sp>
        <p:nvSpPr>
          <p:cNvPr id="7" name="角丸四角形 6"/>
          <p:cNvSpPr/>
          <p:nvPr/>
        </p:nvSpPr>
        <p:spPr bwMode="auto">
          <a:xfrm>
            <a:off x="4799856" y="1099017"/>
            <a:ext cx="4607667" cy="2658349"/>
          </a:xfrm>
          <a:prstGeom prst="roundRect">
            <a:avLst>
              <a:gd name="adj" fmla="val 5971"/>
            </a:avLst>
          </a:prstGeom>
          <a:solidFill>
            <a:schemeClr val="bg1">
              <a:lumMod val="95000"/>
            </a:schemeClr>
          </a:solidFill>
          <a:ln w="3175" algn="ctr">
            <a:solidFill>
              <a:srgbClr val="292929"/>
            </a:solidFill>
            <a:prstDash val="solid"/>
            <a:miter lim="800000"/>
            <a:headEnd/>
            <a:tailEnd/>
          </a:ln>
        </p:spPr>
        <p:txBody>
          <a:bodyPr lIns="0" tIns="0" rIns="0" bIns="0" rtlCol="0" anchor="ctr"/>
          <a:lstStyle/>
          <a:p>
            <a:pPr algn="ctr"/>
            <a:endParaRPr kumimoji="0" lang="ja-JP" altLang="en-US" sz="1200" b="1" kern="0" dirty="0">
              <a:solidFill>
                <a:srgbClr val="F2F2F2"/>
              </a:solidFill>
              <a:latin typeface="+mn-ea"/>
              <a:cs typeface="Verdana" pitchFamily="34" charset="0"/>
            </a:endParaRPr>
          </a:p>
        </p:txBody>
      </p:sp>
      <p:sp>
        <p:nvSpPr>
          <p:cNvPr id="9" name="右矢印 8"/>
          <p:cNvSpPr/>
          <p:nvPr/>
        </p:nvSpPr>
        <p:spPr bwMode="auto">
          <a:xfrm>
            <a:off x="4273493" y="3325393"/>
            <a:ext cx="382347" cy="504056"/>
          </a:xfrm>
          <a:prstGeom prst="rightArrow">
            <a:avLst/>
          </a:prstGeom>
          <a:solidFill>
            <a:schemeClr val="bg1">
              <a:lumMod val="50000"/>
            </a:schemeClr>
          </a:solidFill>
          <a:ln w="3175" algn="ctr">
            <a:solidFill>
              <a:schemeClr val="bg1">
                <a:lumMod val="50000"/>
              </a:schemeClr>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grpSp>
        <p:nvGrpSpPr>
          <p:cNvPr id="10" name="グループ化 9"/>
          <p:cNvGrpSpPr/>
          <p:nvPr/>
        </p:nvGrpSpPr>
        <p:grpSpPr>
          <a:xfrm>
            <a:off x="10224882" y="2401921"/>
            <a:ext cx="1681845" cy="2405881"/>
            <a:chOff x="7755703" y="2317799"/>
            <a:chExt cx="1681845" cy="2405881"/>
          </a:xfrm>
        </p:grpSpPr>
        <p:sp>
          <p:nvSpPr>
            <p:cNvPr id="11" name="正方形/長方形 10"/>
            <p:cNvSpPr/>
            <p:nvPr/>
          </p:nvSpPr>
          <p:spPr bwMode="auto">
            <a:xfrm>
              <a:off x="7755703" y="2317799"/>
              <a:ext cx="1681845" cy="2405881"/>
            </a:xfrm>
            <a:prstGeom prst="rect">
              <a:avLst/>
            </a:prstGeom>
            <a:noFill/>
            <a:ln w="3175" algn="ctr">
              <a:solidFill>
                <a:schemeClr val="bg1">
                  <a:lumMod val="50000"/>
                </a:schemeClr>
              </a:solidFill>
              <a:prstDash val="solid"/>
              <a:miter lim="800000"/>
              <a:headEnd/>
              <a:tailEnd/>
            </a:ln>
          </p:spPr>
          <p:txBody>
            <a:bodyPr lIns="0" tIns="0" rIns="0" bIns="0" rtlCol="0" anchor="ctr"/>
            <a:lstStyle/>
            <a:p>
              <a:pPr algn="ctr"/>
              <a:endParaRPr kumimoji="0" lang="ja-JP" altLang="en-US" sz="1200" b="1" kern="0" dirty="0">
                <a:solidFill>
                  <a:schemeClr val="tx1">
                    <a:lumMod val="65000"/>
                    <a:lumOff val="35000"/>
                  </a:schemeClr>
                </a:solidFill>
                <a:latin typeface="+mn-ea"/>
                <a:cs typeface="Verdana" pitchFamily="34" charset="0"/>
              </a:endParaRPr>
            </a:p>
          </p:txBody>
        </p:sp>
        <p:sp>
          <p:nvSpPr>
            <p:cNvPr id="12" name="テキスト ボックス 11"/>
            <p:cNvSpPr txBox="1"/>
            <p:nvPr/>
          </p:nvSpPr>
          <p:spPr>
            <a:xfrm>
              <a:off x="7755703" y="3126437"/>
              <a:ext cx="1681845" cy="646331"/>
            </a:xfrm>
            <a:prstGeom prst="rect">
              <a:avLst/>
            </a:prstGeom>
            <a:noFill/>
          </p:spPr>
          <p:txBody>
            <a:bodyPr wrap="square" rtlCol="0">
              <a:spAutoFit/>
            </a:bodyPr>
            <a:lstStyle/>
            <a:p>
              <a:pPr algn="ctr"/>
              <a:r>
                <a:rPr lang="ja-JP" altLang="en-US" dirty="0">
                  <a:solidFill>
                    <a:schemeClr val="tx1">
                      <a:lumMod val="65000"/>
                      <a:lumOff val="35000"/>
                    </a:schemeClr>
                  </a:solidFill>
                </a:rPr>
                <a:t>広告主様</a:t>
              </a:r>
              <a:endParaRPr lang="en-US" altLang="ja-JP" dirty="0">
                <a:solidFill>
                  <a:schemeClr val="tx1">
                    <a:lumMod val="65000"/>
                    <a:lumOff val="35000"/>
                  </a:schemeClr>
                </a:solidFill>
              </a:endParaRPr>
            </a:p>
            <a:p>
              <a:pPr algn="ctr"/>
              <a:r>
                <a:rPr lang="ja-JP" altLang="en-US" dirty="0">
                  <a:solidFill>
                    <a:schemeClr val="tx1">
                      <a:lumMod val="65000"/>
                      <a:lumOff val="35000"/>
                    </a:schemeClr>
                  </a:solidFill>
                </a:rPr>
                <a:t>ページ</a:t>
              </a:r>
              <a:endParaRPr lang="en-US" altLang="ja-JP" dirty="0">
                <a:solidFill>
                  <a:schemeClr val="tx1">
                    <a:lumMod val="65000"/>
                    <a:lumOff val="35000"/>
                  </a:schemeClr>
                </a:solidFill>
              </a:endParaRPr>
            </a:p>
          </p:txBody>
        </p:sp>
      </p:grpSp>
      <p:sp>
        <p:nvSpPr>
          <p:cNvPr id="13" name="右矢印 12"/>
          <p:cNvSpPr/>
          <p:nvPr/>
        </p:nvSpPr>
        <p:spPr bwMode="auto">
          <a:xfrm>
            <a:off x="9639612" y="3325964"/>
            <a:ext cx="360040" cy="504056"/>
          </a:xfrm>
          <a:prstGeom prst="rightArrow">
            <a:avLst/>
          </a:prstGeom>
          <a:solidFill>
            <a:schemeClr val="bg1">
              <a:lumMod val="50000"/>
            </a:schemeClr>
          </a:solidFill>
          <a:ln w="3175" algn="ctr">
            <a:solidFill>
              <a:schemeClr val="bg1">
                <a:lumMod val="50000"/>
              </a:schemeClr>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sp>
        <p:nvSpPr>
          <p:cNvPr id="15" name="テキスト ボックス 14"/>
          <p:cNvSpPr txBox="1"/>
          <p:nvPr/>
        </p:nvSpPr>
        <p:spPr>
          <a:xfrm>
            <a:off x="4913218" y="4228578"/>
            <a:ext cx="3776785" cy="253916"/>
          </a:xfrm>
          <a:prstGeom prst="rect">
            <a:avLst/>
          </a:prstGeom>
          <a:noFill/>
        </p:spPr>
        <p:txBody>
          <a:bodyPr wrap="square" rtlCol="0">
            <a:spAutoFit/>
          </a:bodyPr>
          <a:lstStyle/>
          <a:p>
            <a:r>
              <a:rPr lang="ja-JP" altLang="en-US" sz="1050" dirty="0">
                <a:solidFill>
                  <a:schemeClr val="tx1">
                    <a:lumMod val="65000"/>
                    <a:lumOff val="35000"/>
                  </a:schemeClr>
                </a:solidFill>
              </a:rPr>
              <a:t>タイアップページ</a:t>
            </a:r>
            <a:r>
              <a:rPr lang="ja-JP" altLang="en-US" sz="1050" dirty="0" smtClean="0">
                <a:solidFill>
                  <a:schemeClr val="tx1">
                    <a:lumMod val="65000"/>
                    <a:lumOff val="35000"/>
                  </a:schemeClr>
                </a:solidFill>
              </a:rPr>
              <a:t>（ページ内にバナー</a:t>
            </a:r>
            <a:r>
              <a:rPr lang="ja-JP" altLang="en-US" sz="1050" dirty="0">
                <a:solidFill>
                  <a:schemeClr val="tx1">
                    <a:lumMod val="65000"/>
                    <a:lumOff val="35000"/>
                  </a:schemeClr>
                </a:solidFill>
              </a:rPr>
              <a:t>やリンク先を設定）</a:t>
            </a:r>
          </a:p>
        </p:txBody>
      </p:sp>
      <p:sp>
        <p:nvSpPr>
          <p:cNvPr id="16" name="テキスト ボックス 15"/>
          <p:cNvSpPr txBox="1"/>
          <p:nvPr/>
        </p:nvSpPr>
        <p:spPr>
          <a:xfrm>
            <a:off x="5884180" y="1738286"/>
            <a:ext cx="1512168" cy="261610"/>
          </a:xfrm>
          <a:prstGeom prst="rect">
            <a:avLst/>
          </a:prstGeom>
          <a:noFill/>
        </p:spPr>
        <p:txBody>
          <a:bodyPr wrap="square" rtlCol="0">
            <a:spAutoFit/>
          </a:bodyPr>
          <a:lstStyle/>
          <a:p>
            <a:r>
              <a:rPr lang="ja-JP" altLang="en-US" sz="1100" dirty="0"/>
              <a:t>映像視聴ページ</a:t>
            </a:r>
          </a:p>
        </p:txBody>
      </p:sp>
      <p:sp>
        <p:nvSpPr>
          <p:cNvPr id="17" name="テキスト ボックス 16"/>
          <p:cNvSpPr txBox="1"/>
          <p:nvPr/>
        </p:nvSpPr>
        <p:spPr>
          <a:xfrm>
            <a:off x="6462123" y="3789714"/>
            <a:ext cx="1283132" cy="307777"/>
          </a:xfrm>
          <a:prstGeom prst="rect">
            <a:avLst/>
          </a:prstGeom>
          <a:noFill/>
        </p:spPr>
        <p:txBody>
          <a:bodyPr wrap="square" rtlCol="0">
            <a:spAutoFit/>
          </a:bodyPr>
          <a:lstStyle/>
          <a:p>
            <a:pPr algn="ctr"/>
            <a:r>
              <a:rPr lang="ja-JP" altLang="en-US" sz="1400" dirty="0">
                <a:solidFill>
                  <a:schemeClr val="tx1">
                    <a:lumMod val="65000"/>
                    <a:lumOff val="35000"/>
                  </a:schemeClr>
                </a:solidFill>
              </a:rPr>
              <a:t>または</a:t>
            </a:r>
          </a:p>
        </p:txBody>
      </p:sp>
      <p:sp>
        <p:nvSpPr>
          <p:cNvPr id="22" name="テキスト ボックス 21"/>
          <p:cNvSpPr txBox="1"/>
          <p:nvPr/>
        </p:nvSpPr>
        <p:spPr>
          <a:xfrm>
            <a:off x="12896" y="4354041"/>
            <a:ext cx="3606902" cy="261610"/>
          </a:xfrm>
          <a:prstGeom prst="rect">
            <a:avLst/>
          </a:prstGeom>
          <a:noFill/>
        </p:spPr>
        <p:txBody>
          <a:bodyPr wrap="square" rtlCol="0">
            <a:spAutoFit/>
          </a:bodyPr>
          <a:lstStyle/>
          <a:p>
            <a:r>
              <a:rPr lang="en-US" altLang="ja-JP" sz="1100" dirty="0">
                <a:solidFill>
                  <a:schemeClr val="tx1">
                    <a:lumMod val="65000"/>
                    <a:lumOff val="35000"/>
                  </a:schemeClr>
                </a:solidFill>
              </a:rPr>
              <a:t>GYAO!TOP</a:t>
            </a:r>
            <a:r>
              <a:rPr lang="ja-JP" altLang="en-US" sz="1100" dirty="0">
                <a:solidFill>
                  <a:schemeClr val="tx1">
                    <a:lumMod val="65000"/>
                    <a:lumOff val="35000"/>
                  </a:schemeClr>
                </a:solidFill>
              </a:rPr>
              <a:t>ページ</a:t>
            </a:r>
            <a:r>
              <a:rPr lang="ja-JP" altLang="en-US" sz="1100" dirty="0" smtClean="0">
                <a:solidFill>
                  <a:schemeClr val="tx1">
                    <a:lumMod val="65000"/>
                    <a:lumOff val="35000"/>
                  </a:schemeClr>
                </a:solidFill>
              </a:rPr>
              <a:t>及び該当</a:t>
            </a:r>
            <a:r>
              <a:rPr lang="ja-JP" altLang="en-US" sz="1100" dirty="0">
                <a:solidFill>
                  <a:schemeClr val="tx1">
                    <a:lumMod val="65000"/>
                    <a:lumOff val="35000"/>
                  </a:schemeClr>
                </a:solidFill>
              </a:rPr>
              <a:t>カテゴリトップページ</a:t>
            </a:r>
            <a:endParaRPr lang="en-US" altLang="ja-JP" sz="1100" dirty="0">
              <a:solidFill>
                <a:schemeClr val="tx1">
                  <a:lumMod val="65000"/>
                  <a:lumOff val="35000"/>
                </a:schemeClr>
              </a:solidFill>
            </a:endParaRPr>
          </a:p>
        </p:txBody>
      </p:sp>
      <p:sp>
        <p:nvSpPr>
          <p:cNvPr id="23" name="テキスト ボックス 22"/>
          <p:cNvSpPr txBox="1"/>
          <p:nvPr/>
        </p:nvSpPr>
        <p:spPr>
          <a:xfrm>
            <a:off x="0" y="4610554"/>
            <a:ext cx="2280691" cy="738664"/>
          </a:xfrm>
          <a:prstGeom prst="rect">
            <a:avLst/>
          </a:prstGeom>
          <a:noFill/>
        </p:spPr>
        <p:txBody>
          <a:bodyPr wrap="square" rtlCol="0">
            <a:spAutoFit/>
          </a:bodyPr>
          <a:lstStyle/>
          <a:p>
            <a:r>
              <a:rPr lang="en-US" altLang="ja-JP" sz="600" dirty="0">
                <a:solidFill>
                  <a:schemeClr val="tx1">
                    <a:lumMod val="65000"/>
                    <a:lumOff val="35000"/>
                  </a:schemeClr>
                </a:solidFill>
              </a:rPr>
              <a:t>※GYAO!</a:t>
            </a:r>
            <a:r>
              <a:rPr lang="ja-JP" altLang="en-US" sz="600" dirty="0">
                <a:solidFill>
                  <a:schemeClr val="tx1">
                    <a:lumMod val="65000"/>
                    <a:lumOff val="35000"/>
                  </a:schemeClr>
                </a:solidFill>
              </a:rPr>
              <a:t>トップページ、</a:t>
            </a:r>
            <a:r>
              <a:rPr lang="ja-JP" altLang="en-US" sz="600" dirty="0" smtClean="0">
                <a:solidFill>
                  <a:schemeClr val="tx1">
                    <a:lumMod val="65000"/>
                    <a:lumOff val="35000"/>
                  </a:schemeClr>
                </a:solidFill>
              </a:rPr>
              <a:t>カテゴリトップ</a:t>
            </a:r>
            <a:endParaRPr lang="en-US" altLang="ja-JP" sz="600" dirty="0" smtClean="0">
              <a:solidFill>
                <a:schemeClr val="tx1">
                  <a:lumMod val="65000"/>
                  <a:lumOff val="35000"/>
                </a:schemeClr>
              </a:solidFill>
            </a:endParaRPr>
          </a:p>
          <a:p>
            <a:r>
              <a:rPr lang="ja-JP" altLang="en-US" sz="600" dirty="0">
                <a:solidFill>
                  <a:schemeClr val="tx1">
                    <a:lumMod val="65000"/>
                    <a:lumOff val="35000"/>
                  </a:schemeClr>
                </a:solidFill>
              </a:rPr>
              <a:t>　</a:t>
            </a:r>
            <a:r>
              <a:rPr lang="ja-JP" altLang="en-US" sz="600" dirty="0" smtClean="0">
                <a:solidFill>
                  <a:schemeClr val="tx1">
                    <a:lumMod val="65000"/>
                    <a:lumOff val="35000"/>
                  </a:schemeClr>
                </a:solidFill>
              </a:rPr>
              <a:t>ページ内のいずれ</a:t>
            </a:r>
            <a:r>
              <a:rPr lang="ja-JP" altLang="en-US" sz="600" dirty="0">
                <a:solidFill>
                  <a:schemeClr val="tx1">
                    <a:lumMod val="65000"/>
                    <a:lumOff val="35000"/>
                  </a:schemeClr>
                </a:solidFill>
              </a:rPr>
              <a:t>かの枠から</a:t>
            </a:r>
            <a:r>
              <a:rPr lang="ja-JP" altLang="en-US" sz="600" dirty="0" smtClean="0">
                <a:solidFill>
                  <a:schemeClr val="tx1">
                    <a:lumMod val="65000"/>
                    <a:lumOff val="35000"/>
                  </a:schemeClr>
                </a:solidFill>
              </a:rPr>
              <a:t>誘導します。</a:t>
            </a:r>
            <a:endParaRPr lang="en-US" altLang="ja-JP" sz="600" dirty="0">
              <a:solidFill>
                <a:schemeClr val="tx1">
                  <a:lumMod val="65000"/>
                  <a:lumOff val="35000"/>
                </a:schemeClr>
              </a:solidFill>
            </a:endParaRPr>
          </a:p>
          <a:p>
            <a:r>
              <a:rPr lang="en-US" altLang="ja-JP" sz="600" dirty="0">
                <a:solidFill>
                  <a:schemeClr val="tx1">
                    <a:lumMod val="65000"/>
                    <a:lumOff val="35000"/>
                  </a:schemeClr>
                </a:solidFill>
              </a:rPr>
              <a:t>※</a:t>
            </a:r>
            <a:r>
              <a:rPr lang="ja-JP" altLang="en-US" sz="600" dirty="0">
                <a:solidFill>
                  <a:schemeClr val="tx1">
                    <a:lumMod val="65000"/>
                    <a:lumOff val="35000"/>
                  </a:schemeClr>
                </a:solidFill>
              </a:rPr>
              <a:t>誘導は確約するものではありません。</a:t>
            </a:r>
            <a:endParaRPr lang="en-US" altLang="ja-JP" sz="600" dirty="0">
              <a:solidFill>
                <a:schemeClr val="tx1">
                  <a:lumMod val="65000"/>
                  <a:lumOff val="35000"/>
                </a:schemeClr>
              </a:solidFill>
            </a:endParaRPr>
          </a:p>
          <a:p>
            <a:r>
              <a:rPr lang="ja-JP" altLang="en-US" sz="600" dirty="0">
                <a:solidFill>
                  <a:schemeClr val="tx1">
                    <a:lumMod val="65000"/>
                    <a:lumOff val="35000"/>
                  </a:schemeClr>
                </a:solidFill>
              </a:rPr>
              <a:t>　また、常時掲載ではありません。</a:t>
            </a:r>
            <a:endParaRPr lang="en-US" altLang="ja-JP" sz="600" dirty="0">
              <a:solidFill>
                <a:schemeClr val="tx1">
                  <a:lumMod val="65000"/>
                  <a:lumOff val="35000"/>
                </a:schemeClr>
              </a:solidFill>
            </a:endParaRPr>
          </a:p>
          <a:p>
            <a:r>
              <a:rPr lang="en-US" altLang="ja-JP" sz="600" dirty="0">
                <a:solidFill>
                  <a:schemeClr val="tx1">
                    <a:lumMod val="65000"/>
                    <a:lumOff val="35000"/>
                  </a:schemeClr>
                </a:solidFill>
              </a:rPr>
              <a:t>※</a:t>
            </a:r>
            <a:r>
              <a:rPr lang="ja-JP" altLang="en-US" sz="600" dirty="0">
                <a:solidFill>
                  <a:schemeClr val="tx1">
                    <a:lumMod val="65000"/>
                    <a:lumOff val="35000"/>
                  </a:schemeClr>
                </a:solidFill>
              </a:rPr>
              <a:t>誘導枠の位置は変更になる場合もあります。</a:t>
            </a:r>
            <a:endParaRPr lang="en-US" altLang="ja-JP" sz="600" dirty="0">
              <a:solidFill>
                <a:schemeClr val="tx1">
                  <a:lumMod val="65000"/>
                  <a:lumOff val="35000"/>
                </a:schemeClr>
              </a:solidFill>
            </a:endParaRPr>
          </a:p>
          <a:p>
            <a:r>
              <a:rPr lang="ja-JP" altLang="en-US" sz="600" dirty="0">
                <a:solidFill>
                  <a:schemeClr val="tx1">
                    <a:lumMod val="65000"/>
                    <a:lumOff val="35000"/>
                  </a:schemeClr>
                </a:solidFill>
              </a:rPr>
              <a:t>　また位置の指定は出来ません。</a:t>
            </a:r>
            <a:endParaRPr lang="en-US" altLang="ja-JP" sz="600" dirty="0">
              <a:solidFill>
                <a:schemeClr val="tx1">
                  <a:lumMod val="65000"/>
                  <a:lumOff val="35000"/>
                </a:schemeClr>
              </a:solidFill>
            </a:endParaRPr>
          </a:p>
          <a:p>
            <a:r>
              <a:rPr lang="en-US" altLang="ja-JP" sz="600" dirty="0">
                <a:solidFill>
                  <a:schemeClr val="tx1">
                    <a:lumMod val="65000"/>
                    <a:lumOff val="35000"/>
                  </a:schemeClr>
                </a:solidFill>
              </a:rPr>
              <a:t>※</a:t>
            </a:r>
            <a:r>
              <a:rPr lang="ja-JP" altLang="en-US" sz="600" dirty="0">
                <a:solidFill>
                  <a:schemeClr val="tx1">
                    <a:lumMod val="65000"/>
                    <a:lumOff val="35000"/>
                  </a:schemeClr>
                </a:solidFill>
              </a:rPr>
              <a:t>他企画の誘導と並列で掲載します。</a:t>
            </a:r>
            <a:endParaRPr lang="en-US" altLang="ja-JP" sz="600" dirty="0">
              <a:solidFill>
                <a:schemeClr val="tx1">
                  <a:lumMod val="65000"/>
                  <a:lumOff val="35000"/>
                </a:schemeClr>
              </a:solidFill>
            </a:endParaRPr>
          </a:p>
        </p:txBody>
      </p:sp>
      <p:grpSp>
        <p:nvGrpSpPr>
          <p:cNvPr id="24" name="グループ化 23"/>
          <p:cNvGrpSpPr/>
          <p:nvPr/>
        </p:nvGrpSpPr>
        <p:grpSpPr>
          <a:xfrm>
            <a:off x="4978131" y="1588885"/>
            <a:ext cx="2817431" cy="1900234"/>
            <a:chOff x="1880545" y="829761"/>
            <a:chExt cx="2817431" cy="1900234"/>
          </a:xfrm>
        </p:grpSpPr>
        <p:pic>
          <p:nvPicPr>
            <p:cNvPr id="25" name="図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56184" y="1165758"/>
              <a:ext cx="2441792" cy="1564237"/>
            </a:xfrm>
            <a:prstGeom prst="rect">
              <a:avLst/>
            </a:prstGeom>
            <a:ln>
              <a:solidFill>
                <a:schemeClr val="tx1">
                  <a:lumMod val="50000"/>
                  <a:lumOff val="50000"/>
                </a:schemeClr>
              </a:solidFill>
            </a:ln>
          </p:spPr>
        </p:pic>
        <p:pic>
          <p:nvPicPr>
            <p:cNvPr id="26" name="図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8025" y="956789"/>
              <a:ext cx="2441792" cy="1564237"/>
            </a:xfrm>
            <a:prstGeom prst="rect">
              <a:avLst/>
            </a:prstGeom>
            <a:ln>
              <a:solidFill>
                <a:schemeClr val="tx1">
                  <a:lumMod val="50000"/>
                  <a:lumOff val="50000"/>
                </a:schemeClr>
              </a:solidFill>
            </a:ln>
          </p:spPr>
        </p:pic>
        <p:pic>
          <p:nvPicPr>
            <p:cNvPr id="27" name="図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80545" y="829761"/>
              <a:ext cx="2441792" cy="1564237"/>
            </a:xfrm>
            <a:prstGeom prst="rect">
              <a:avLst/>
            </a:prstGeom>
            <a:ln>
              <a:solidFill>
                <a:schemeClr val="tx1">
                  <a:lumMod val="50000"/>
                  <a:lumOff val="50000"/>
                </a:schemeClr>
              </a:solidFill>
            </a:ln>
          </p:spPr>
        </p:pic>
      </p:grpSp>
      <p:grpSp>
        <p:nvGrpSpPr>
          <p:cNvPr id="28" name="グループ化 27"/>
          <p:cNvGrpSpPr/>
          <p:nvPr/>
        </p:nvGrpSpPr>
        <p:grpSpPr>
          <a:xfrm>
            <a:off x="7979302" y="1661986"/>
            <a:ext cx="1224625" cy="1769594"/>
            <a:chOff x="6649367" y="342019"/>
            <a:chExt cx="1224625" cy="1769594"/>
          </a:xfrm>
        </p:grpSpPr>
        <p:pic>
          <p:nvPicPr>
            <p:cNvPr id="29" name="図 28"/>
            <p:cNvPicPr>
              <a:picLocks noChangeAspect="1"/>
            </p:cNvPicPr>
            <p:nvPr/>
          </p:nvPicPr>
          <p:blipFill rotWithShape="1">
            <a:blip r:embed="rId3" cstate="print">
              <a:extLst>
                <a:ext uri="{28A0092B-C50C-407E-A947-70E740481C1C}">
                  <a14:useLocalDpi xmlns:a14="http://schemas.microsoft.com/office/drawing/2010/main" val="0"/>
                </a:ext>
              </a:extLst>
            </a:blip>
            <a:srcRect b="33497"/>
            <a:stretch/>
          </p:blipFill>
          <p:spPr>
            <a:xfrm>
              <a:off x="6931935" y="500268"/>
              <a:ext cx="942057" cy="1611345"/>
            </a:xfrm>
            <a:prstGeom prst="rect">
              <a:avLst/>
            </a:prstGeom>
            <a:ln w="3175">
              <a:solidFill>
                <a:schemeClr val="tx1">
                  <a:lumMod val="50000"/>
                  <a:lumOff val="50000"/>
                </a:schemeClr>
              </a:solidFill>
            </a:ln>
          </p:spPr>
        </p:pic>
        <p:pic>
          <p:nvPicPr>
            <p:cNvPr id="30" name="図 29"/>
            <p:cNvPicPr>
              <a:picLocks noChangeAspect="1"/>
            </p:cNvPicPr>
            <p:nvPr/>
          </p:nvPicPr>
          <p:blipFill rotWithShape="1">
            <a:blip r:embed="rId3" cstate="print">
              <a:extLst>
                <a:ext uri="{28A0092B-C50C-407E-A947-70E740481C1C}">
                  <a14:useLocalDpi xmlns:a14="http://schemas.microsoft.com/office/drawing/2010/main" val="0"/>
                </a:ext>
              </a:extLst>
            </a:blip>
            <a:srcRect b="33497"/>
            <a:stretch/>
          </p:blipFill>
          <p:spPr>
            <a:xfrm>
              <a:off x="6793698" y="394081"/>
              <a:ext cx="942057" cy="1611345"/>
            </a:xfrm>
            <a:prstGeom prst="rect">
              <a:avLst/>
            </a:prstGeom>
            <a:ln w="3175">
              <a:solidFill>
                <a:schemeClr val="tx1">
                  <a:lumMod val="50000"/>
                  <a:lumOff val="50000"/>
                </a:schemeClr>
              </a:solidFill>
            </a:ln>
          </p:spPr>
        </p:pic>
        <p:pic>
          <p:nvPicPr>
            <p:cNvPr id="31" name="図 30"/>
            <p:cNvPicPr>
              <a:picLocks noChangeAspect="1"/>
            </p:cNvPicPr>
            <p:nvPr/>
          </p:nvPicPr>
          <p:blipFill rotWithShape="1">
            <a:blip r:embed="rId3" cstate="print">
              <a:extLst>
                <a:ext uri="{28A0092B-C50C-407E-A947-70E740481C1C}">
                  <a14:useLocalDpi xmlns:a14="http://schemas.microsoft.com/office/drawing/2010/main" val="0"/>
                </a:ext>
              </a:extLst>
            </a:blip>
            <a:srcRect b="33497"/>
            <a:stretch/>
          </p:blipFill>
          <p:spPr>
            <a:xfrm>
              <a:off x="6649367" y="342019"/>
              <a:ext cx="942057" cy="1611345"/>
            </a:xfrm>
            <a:prstGeom prst="rect">
              <a:avLst/>
            </a:prstGeom>
            <a:ln w="3175">
              <a:solidFill>
                <a:schemeClr val="tx1">
                  <a:lumMod val="50000"/>
                  <a:lumOff val="50000"/>
                </a:schemeClr>
              </a:solidFill>
            </a:ln>
          </p:spPr>
        </p:pic>
      </p:grpSp>
      <p:sp>
        <p:nvSpPr>
          <p:cNvPr id="32" name="テキスト ボックス 31"/>
          <p:cNvSpPr txBox="1"/>
          <p:nvPr/>
        </p:nvSpPr>
        <p:spPr>
          <a:xfrm>
            <a:off x="4862593" y="1158797"/>
            <a:ext cx="4544930" cy="253916"/>
          </a:xfrm>
          <a:prstGeom prst="rect">
            <a:avLst/>
          </a:prstGeom>
          <a:noFill/>
        </p:spPr>
        <p:txBody>
          <a:bodyPr wrap="square" rtlCol="0">
            <a:spAutoFit/>
          </a:bodyPr>
          <a:lstStyle/>
          <a:p>
            <a:r>
              <a:rPr lang="ja-JP" altLang="en-US" sz="1050" dirty="0">
                <a:solidFill>
                  <a:schemeClr val="tx1">
                    <a:lumMod val="65000"/>
                    <a:lumOff val="35000"/>
                  </a:schemeClr>
                </a:solidFill>
              </a:rPr>
              <a:t>映像視聴ページ（インストリームを掲載、最大</a:t>
            </a:r>
            <a:r>
              <a:rPr lang="en-US" altLang="ja-JP" sz="1050" dirty="0">
                <a:solidFill>
                  <a:schemeClr val="tx1">
                    <a:lumMod val="65000"/>
                    <a:lumOff val="35000"/>
                  </a:schemeClr>
                </a:solidFill>
              </a:rPr>
              <a:t>30</a:t>
            </a:r>
            <a:r>
              <a:rPr lang="ja-JP" altLang="en-US" sz="1050" dirty="0" smtClean="0">
                <a:solidFill>
                  <a:schemeClr val="tx1">
                    <a:lumMod val="65000"/>
                    <a:lumOff val="35000"/>
                  </a:schemeClr>
                </a:solidFill>
              </a:rPr>
              <a:t>秒、プレロールのみ）</a:t>
            </a:r>
            <a:endParaRPr lang="ja-JP" altLang="en-US" sz="1050" dirty="0">
              <a:solidFill>
                <a:schemeClr val="tx1">
                  <a:lumMod val="65000"/>
                  <a:lumOff val="35000"/>
                </a:schemeClr>
              </a:solidFill>
            </a:endParaRPr>
          </a:p>
        </p:txBody>
      </p:sp>
      <p:grpSp>
        <p:nvGrpSpPr>
          <p:cNvPr id="33" name="グループ化 32"/>
          <p:cNvGrpSpPr/>
          <p:nvPr/>
        </p:nvGrpSpPr>
        <p:grpSpPr>
          <a:xfrm>
            <a:off x="7585059" y="4538787"/>
            <a:ext cx="1060899" cy="1582341"/>
            <a:chOff x="5483901" y="4527673"/>
            <a:chExt cx="1060899" cy="1582341"/>
          </a:xfrm>
        </p:grpSpPr>
        <p:grpSp>
          <p:nvGrpSpPr>
            <p:cNvPr id="34" name="グループ化 33"/>
            <p:cNvGrpSpPr/>
            <p:nvPr/>
          </p:nvGrpSpPr>
          <p:grpSpPr>
            <a:xfrm>
              <a:off x="5538386" y="4527673"/>
              <a:ext cx="952664" cy="1205475"/>
              <a:chOff x="6164641" y="4201449"/>
              <a:chExt cx="779881" cy="1088438"/>
            </a:xfrm>
          </p:grpSpPr>
          <p:sp>
            <p:nvSpPr>
              <p:cNvPr id="38" name="Rectangle 56" descr="右上がり対角線 (太)"/>
              <p:cNvSpPr>
                <a:spLocks noChangeArrowheads="1"/>
              </p:cNvSpPr>
              <p:nvPr/>
            </p:nvSpPr>
            <p:spPr bwMode="auto">
              <a:xfrm>
                <a:off x="6164641" y="4297048"/>
                <a:ext cx="779881" cy="992839"/>
              </a:xfrm>
              <a:prstGeom prst="rect">
                <a:avLst/>
              </a:prstGeom>
              <a:solidFill>
                <a:schemeClr val="tx1"/>
              </a:solidFill>
              <a:ln>
                <a:noFill/>
              </a:ln>
            </p:spPr>
            <p:txBody>
              <a:bodyPr wrap="none" lIns="0" tIns="0" rIns="0" bIns="0"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fontAlgn="base" hangingPunct="1">
                  <a:spcBef>
                    <a:spcPct val="0"/>
                  </a:spcBef>
                  <a:spcAft>
                    <a:spcPct val="0"/>
                  </a:spcAft>
                  <a:buNone/>
                  <a:defRPr/>
                </a:pPr>
                <a:endParaRPr lang="ja-JP" altLang="en-US" sz="1200" kern="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39" name="図 38"/>
              <p:cNvPicPr>
                <a:picLocks noChangeAspect="1"/>
              </p:cNvPicPr>
              <p:nvPr/>
            </p:nvPicPr>
            <p:blipFill rotWithShape="1">
              <a:blip r:embed="rId4" cstate="print">
                <a:extLst>
                  <a:ext uri="{28A0092B-C50C-407E-A947-70E740481C1C}">
                    <a14:useLocalDpi xmlns:a14="http://schemas.microsoft.com/office/drawing/2010/main" val="0"/>
                  </a:ext>
                </a:extLst>
              </a:blip>
              <a:srcRect l="6698" r="78163" b="95909"/>
              <a:stretch/>
            </p:blipFill>
            <p:spPr>
              <a:xfrm>
                <a:off x="6164641" y="4201449"/>
                <a:ext cx="779881" cy="117742"/>
              </a:xfrm>
              <a:prstGeom prst="rect">
                <a:avLst/>
              </a:prstGeom>
            </p:spPr>
          </p:pic>
          <p:pic>
            <p:nvPicPr>
              <p:cNvPr id="40" name="図 39"/>
              <p:cNvPicPr>
                <a:picLocks noChangeAspect="1"/>
              </p:cNvPicPr>
              <p:nvPr/>
            </p:nvPicPr>
            <p:blipFill>
              <a:blip r:embed="rId5"/>
              <a:stretch>
                <a:fillRect/>
              </a:stretch>
            </p:blipFill>
            <p:spPr>
              <a:xfrm>
                <a:off x="6393160" y="4773626"/>
                <a:ext cx="360040" cy="196385"/>
              </a:xfrm>
              <a:prstGeom prst="rect">
                <a:avLst/>
              </a:prstGeom>
            </p:spPr>
          </p:pic>
          <p:pic>
            <p:nvPicPr>
              <p:cNvPr id="41" name="図 40"/>
              <p:cNvPicPr>
                <a:picLocks noChangeAspect="1"/>
              </p:cNvPicPr>
              <p:nvPr/>
            </p:nvPicPr>
            <p:blipFill>
              <a:blip r:embed="rId5"/>
              <a:stretch>
                <a:fillRect/>
              </a:stretch>
            </p:blipFill>
            <p:spPr>
              <a:xfrm>
                <a:off x="6393160" y="5024746"/>
                <a:ext cx="360040" cy="196385"/>
              </a:xfrm>
              <a:prstGeom prst="rect">
                <a:avLst/>
              </a:prstGeom>
            </p:spPr>
          </p:pic>
        </p:grpSp>
        <p:sp>
          <p:nvSpPr>
            <p:cNvPr id="35" name="Rectangle 56" descr="右上がり対角線 (太)"/>
            <p:cNvSpPr>
              <a:spLocks noChangeArrowheads="1"/>
            </p:cNvSpPr>
            <p:nvPr/>
          </p:nvSpPr>
          <p:spPr bwMode="auto">
            <a:xfrm>
              <a:off x="5537653" y="5704799"/>
              <a:ext cx="953397" cy="405215"/>
            </a:xfrm>
            <a:prstGeom prst="rect">
              <a:avLst/>
            </a:prstGeom>
            <a:solidFill>
              <a:schemeClr val="tx1"/>
            </a:solidFill>
            <a:ln>
              <a:noFill/>
            </a:ln>
          </p:spPr>
          <p:txBody>
            <a:bodyPr wrap="none" lIns="0" tIns="0" rIns="0" bIns="0"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fontAlgn="base" hangingPunct="1">
                <a:spcBef>
                  <a:spcPct val="0"/>
                </a:spcBef>
                <a:spcAft>
                  <a:spcPct val="0"/>
                </a:spcAft>
                <a:buNone/>
                <a:defRPr/>
              </a:pPr>
              <a:endParaRPr lang="ja-JP" altLang="en-US" sz="1200" kern="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6" name="正方形/長方形 35"/>
            <p:cNvSpPr/>
            <p:nvPr/>
          </p:nvSpPr>
          <p:spPr bwMode="auto">
            <a:xfrm flipH="1">
              <a:off x="5669832" y="5835386"/>
              <a:ext cx="764684" cy="201656"/>
            </a:xfrm>
            <a:prstGeom prst="rect">
              <a:avLst/>
            </a:prstGeom>
            <a:solidFill>
              <a:schemeClr val="accent6">
                <a:lumMod val="60000"/>
                <a:lumOff val="40000"/>
              </a:schemeClr>
            </a:solidFill>
            <a:ln w="3175" algn="ctr">
              <a:solidFill>
                <a:srgbClr val="292929"/>
              </a:solidFill>
              <a:prstDash val="solid"/>
              <a:miter lim="800000"/>
              <a:headEnd/>
              <a:tailEnd/>
            </a:ln>
          </p:spPr>
          <p:txBody>
            <a:bodyPr lIns="0" tIns="0" rIns="0" bIns="0" rtlCol="0" anchor="ctr"/>
            <a:lstStyle/>
            <a:p>
              <a:pPr algn="ctr"/>
              <a:r>
                <a:rPr kumimoji="0" lang="ja-JP" altLang="en-US" sz="800" b="1" kern="0" dirty="0">
                  <a:solidFill>
                    <a:schemeClr val="bg1"/>
                  </a:solidFill>
                  <a:latin typeface="+mn-ea"/>
                  <a:cs typeface="Verdana" pitchFamily="34" charset="0"/>
                </a:rPr>
                <a:t>バナー</a:t>
              </a:r>
              <a:r>
                <a:rPr kumimoji="0" lang="en-US" altLang="ja-JP" sz="800" b="1" kern="0" dirty="0">
                  <a:solidFill>
                    <a:schemeClr val="bg1"/>
                  </a:solidFill>
                  <a:latin typeface="+mn-ea"/>
                  <a:cs typeface="Verdana" pitchFamily="34" charset="0"/>
                </a:rPr>
                <a:t>or</a:t>
              </a:r>
            </a:p>
            <a:p>
              <a:pPr algn="ctr"/>
              <a:r>
                <a:rPr kumimoji="0" lang="ja-JP" altLang="en-US" sz="800" b="1" kern="0" dirty="0">
                  <a:solidFill>
                    <a:schemeClr val="bg1"/>
                  </a:solidFill>
                  <a:latin typeface="+mn-ea"/>
                  <a:cs typeface="Verdana" pitchFamily="34" charset="0"/>
                </a:rPr>
                <a:t>リンク</a:t>
              </a:r>
            </a:p>
          </p:txBody>
        </p:sp>
        <p:sp>
          <p:nvSpPr>
            <p:cNvPr id="37" name="フローチャート: せん孔テープ 36"/>
            <p:cNvSpPr/>
            <p:nvPr/>
          </p:nvSpPr>
          <p:spPr bwMode="auto">
            <a:xfrm>
              <a:off x="5483901" y="5689347"/>
              <a:ext cx="1060899" cy="74111"/>
            </a:xfrm>
            <a:prstGeom prst="flowChartPunchedTape">
              <a:avLst/>
            </a:prstGeom>
            <a:solidFill>
              <a:schemeClr val="bg1"/>
            </a:solidFill>
            <a:ln w="3175" algn="ctr">
              <a:solidFill>
                <a:srgbClr val="292929"/>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grpSp>
      <p:grpSp>
        <p:nvGrpSpPr>
          <p:cNvPr id="42" name="グループ化 41"/>
          <p:cNvGrpSpPr/>
          <p:nvPr/>
        </p:nvGrpSpPr>
        <p:grpSpPr>
          <a:xfrm>
            <a:off x="5282316" y="4531117"/>
            <a:ext cx="2226405" cy="1948157"/>
            <a:chOff x="3186390" y="4055350"/>
            <a:chExt cx="2258642" cy="2140236"/>
          </a:xfrm>
        </p:grpSpPr>
        <p:grpSp>
          <p:nvGrpSpPr>
            <p:cNvPr id="43" name="グループ化 42"/>
            <p:cNvGrpSpPr/>
            <p:nvPr/>
          </p:nvGrpSpPr>
          <p:grpSpPr>
            <a:xfrm>
              <a:off x="3264445" y="4055350"/>
              <a:ext cx="2138400" cy="1613491"/>
              <a:chOff x="4455136" y="1772816"/>
              <a:chExt cx="1433969" cy="1088438"/>
            </a:xfrm>
          </p:grpSpPr>
          <p:sp>
            <p:nvSpPr>
              <p:cNvPr id="47" name="Rectangle 56" descr="右上がり対角線 (太)"/>
              <p:cNvSpPr>
                <a:spLocks noChangeArrowheads="1"/>
              </p:cNvSpPr>
              <p:nvPr/>
            </p:nvSpPr>
            <p:spPr bwMode="auto">
              <a:xfrm>
                <a:off x="4455136" y="1868415"/>
                <a:ext cx="1433726" cy="992839"/>
              </a:xfrm>
              <a:prstGeom prst="rect">
                <a:avLst/>
              </a:prstGeom>
              <a:solidFill>
                <a:schemeClr val="tx1"/>
              </a:solidFill>
              <a:ln>
                <a:noFill/>
              </a:ln>
            </p:spPr>
            <p:txBody>
              <a:bodyPr wrap="none" lIns="0" tIns="0" rIns="0" bIns="0"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fontAlgn="base" hangingPunct="1">
                  <a:spcBef>
                    <a:spcPct val="0"/>
                  </a:spcBef>
                  <a:spcAft>
                    <a:spcPct val="0"/>
                  </a:spcAft>
                  <a:buNone/>
                  <a:defRPr/>
                </a:pPr>
                <a:endParaRPr lang="ja-JP" altLang="en-US" sz="1200" kern="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48" name="図 47"/>
              <p:cNvPicPr>
                <a:picLocks noChangeAspect="1"/>
              </p:cNvPicPr>
              <p:nvPr/>
            </p:nvPicPr>
            <p:blipFill rotWithShape="1">
              <a:blip r:embed="rId4" cstate="print">
                <a:extLst>
                  <a:ext uri="{28A0092B-C50C-407E-A947-70E740481C1C}">
                    <a14:useLocalDpi xmlns:a14="http://schemas.microsoft.com/office/drawing/2010/main" val="0"/>
                  </a:ext>
                </a:extLst>
              </a:blip>
              <a:srcRect l="6698" r="65465" b="95909"/>
              <a:stretch/>
            </p:blipFill>
            <p:spPr>
              <a:xfrm>
                <a:off x="4455136" y="1772816"/>
                <a:ext cx="1433969" cy="117742"/>
              </a:xfrm>
              <a:prstGeom prst="rect">
                <a:avLst/>
              </a:prstGeom>
            </p:spPr>
          </p:pic>
          <p:pic>
            <p:nvPicPr>
              <p:cNvPr id="49" name="図 48"/>
              <p:cNvPicPr>
                <a:picLocks noChangeAspect="1"/>
              </p:cNvPicPr>
              <p:nvPr/>
            </p:nvPicPr>
            <p:blipFill>
              <a:blip r:embed="rId5"/>
              <a:stretch>
                <a:fillRect/>
              </a:stretch>
            </p:blipFill>
            <p:spPr>
              <a:xfrm>
                <a:off x="4592960" y="2564904"/>
                <a:ext cx="360040" cy="196385"/>
              </a:xfrm>
              <a:prstGeom prst="rect">
                <a:avLst/>
              </a:prstGeom>
            </p:spPr>
          </p:pic>
          <p:pic>
            <p:nvPicPr>
              <p:cNvPr id="50" name="図 49"/>
              <p:cNvPicPr>
                <a:picLocks noChangeAspect="1"/>
              </p:cNvPicPr>
              <p:nvPr/>
            </p:nvPicPr>
            <p:blipFill>
              <a:blip r:embed="rId5"/>
              <a:stretch>
                <a:fillRect/>
              </a:stretch>
            </p:blipFill>
            <p:spPr>
              <a:xfrm>
                <a:off x="5001174" y="2564904"/>
                <a:ext cx="360040" cy="196385"/>
              </a:xfrm>
              <a:prstGeom prst="rect">
                <a:avLst/>
              </a:prstGeom>
            </p:spPr>
          </p:pic>
          <p:pic>
            <p:nvPicPr>
              <p:cNvPr id="51" name="図 50"/>
              <p:cNvPicPr>
                <a:picLocks noChangeAspect="1"/>
              </p:cNvPicPr>
              <p:nvPr/>
            </p:nvPicPr>
            <p:blipFill>
              <a:blip r:embed="rId5"/>
              <a:stretch>
                <a:fillRect/>
              </a:stretch>
            </p:blipFill>
            <p:spPr>
              <a:xfrm>
                <a:off x="5409389" y="2564904"/>
                <a:ext cx="360040" cy="196385"/>
              </a:xfrm>
              <a:prstGeom prst="rect">
                <a:avLst/>
              </a:prstGeom>
            </p:spPr>
          </p:pic>
        </p:grpSp>
        <p:sp>
          <p:nvSpPr>
            <p:cNvPr id="44" name="Rectangle 56" descr="右上がり対角線 (太)"/>
            <p:cNvSpPr>
              <a:spLocks noChangeArrowheads="1"/>
            </p:cNvSpPr>
            <p:nvPr/>
          </p:nvSpPr>
          <p:spPr bwMode="auto">
            <a:xfrm>
              <a:off x="3271436" y="5697382"/>
              <a:ext cx="2138401" cy="498204"/>
            </a:xfrm>
            <a:prstGeom prst="rect">
              <a:avLst/>
            </a:prstGeom>
            <a:solidFill>
              <a:schemeClr val="tx1"/>
            </a:solidFill>
            <a:ln>
              <a:noFill/>
            </a:ln>
          </p:spPr>
          <p:txBody>
            <a:bodyPr wrap="none" lIns="0" tIns="0" rIns="0" bIns="0"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fontAlgn="base" hangingPunct="1">
                <a:spcBef>
                  <a:spcPct val="0"/>
                </a:spcBef>
                <a:spcAft>
                  <a:spcPct val="0"/>
                </a:spcAft>
                <a:buNone/>
                <a:defRPr/>
              </a:pPr>
              <a:endParaRPr lang="ja-JP" altLang="en-US" sz="1200" kern="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5" name="正方形/長方形 44"/>
            <p:cNvSpPr/>
            <p:nvPr/>
          </p:nvSpPr>
          <p:spPr bwMode="auto">
            <a:xfrm>
              <a:off x="3728274" y="5835386"/>
              <a:ext cx="1224726" cy="236185"/>
            </a:xfrm>
            <a:prstGeom prst="rect">
              <a:avLst/>
            </a:prstGeom>
            <a:solidFill>
              <a:schemeClr val="accent6">
                <a:lumMod val="60000"/>
                <a:lumOff val="40000"/>
              </a:schemeClr>
            </a:solidFill>
            <a:ln w="3175" algn="ctr">
              <a:solidFill>
                <a:srgbClr val="292929"/>
              </a:solidFill>
              <a:prstDash val="solid"/>
              <a:miter lim="800000"/>
              <a:headEnd/>
              <a:tailEnd/>
            </a:ln>
          </p:spPr>
          <p:txBody>
            <a:bodyPr lIns="0" tIns="0" rIns="0" bIns="0" rtlCol="0" anchor="ctr"/>
            <a:lstStyle/>
            <a:p>
              <a:pPr algn="ctr"/>
              <a:r>
                <a:rPr kumimoji="0" lang="ja-JP" altLang="en-US" sz="800" b="1" kern="0" dirty="0">
                  <a:solidFill>
                    <a:schemeClr val="bg1"/>
                  </a:solidFill>
                  <a:latin typeface="+mn-ea"/>
                  <a:cs typeface="Verdana" pitchFamily="34" charset="0"/>
                </a:rPr>
                <a:t>バナー</a:t>
              </a:r>
              <a:r>
                <a:rPr kumimoji="0" lang="en-US" altLang="ja-JP" sz="800" b="1" kern="0" dirty="0">
                  <a:solidFill>
                    <a:schemeClr val="bg1"/>
                  </a:solidFill>
                  <a:latin typeface="+mn-ea"/>
                  <a:cs typeface="Verdana" pitchFamily="34" charset="0"/>
                </a:rPr>
                <a:t>or</a:t>
              </a:r>
              <a:r>
                <a:rPr kumimoji="0" lang="ja-JP" altLang="en-US" sz="800" b="1" kern="0" dirty="0">
                  <a:solidFill>
                    <a:schemeClr val="bg1"/>
                  </a:solidFill>
                  <a:latin typeface="+mn-ea"/>
                  <a:cs typeface="Verdana" pitchFamily="34" charset="0"/>
                </a:rPr>
                <a:t>リンク</a:t>
              </a:r>
            </a:p>
          </p:txBody>
        </p:sp>
        <p:sp>
          <p:nvSpPr>
            <p:cNvPr id="46" name="フローチャート: せん孔テープ 45"/>
            <p:cNvSpPr/>
            <p:nvPr/>
          </p:nvSpPr>
          <p:spPr bwMode="auto">
            <a:xfrm>
              <a:off x="3186390" y="5638692"/>
              <a:ext cx="2258642" cy="106998"/>
            </a:xfrm>
            <a:prstGeom prst="flowChartPunchedTape">
              <a:avLst/>
            </a:prstGeom>
            <a:solidFill>
              <a:schemeClr val="bg1"/>
            </a:solidFill>
            <a:ln w="3175" algn="ctr">
              <a:solidFill>
                <a:srgbClr val="292929"/>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grpSp>
      <p:grpSp>
        <p:nvGrpSpPr>
          <p:cNvPr id="14" name="グループ化 13"/>
          <p:cNvGrpSpPr/>
          <p:nvPr/>
        </p:nvGrpSpPr>
        <p:grpSpPr>
          <a:xfrm>
            <a:off x="1618419" y="4595683"/>
            <a:ext cx="2547068" cy="1861378"/>
            <a:chOff x="439549" y="1380209"/>
            <a:chExt cx="2547068" cy="1861378"/>
          </a:xfrm>
        </p:grpSpPr>
        <p:grpSp>
          <p:nvGrpSpPr>
            <p:cNvPr id="18" name="グループ化 17"/>
            <p:cNvGrpSpPr/>
            <p:nvPr/>
          </p:nvGrpSpPr>
          <p:grpSpPr>
            <a:xfrm>
              <a:off x="439549" y="1380209"/>
              <a:ext cx="1573079" cy="1806843"/>
              <a:chOff x="212114" y="2126213"/>
              <a:chExt cx="1987232" cy="2352401"/>
            </a:xfrm>
          </p:grpSpPr>
          <p:pic>
            <p:nvPicPr>
              <p:cNvPr id="19" name="図 18"/>
              <p:cNvPicPr>
                <a:picLocks noChangeAspect="1"/>
              </p:cNvPicPr>
              <p:nvPr/>
            </p:nvPicPr>
            <p:blipFill>
              <a:blip r:embed="rId6"/>
              <a:stretch>
                <a:fillRect/>
              </a:stretch>
            </p:blipFill>
            <p:spPr>
              <a:xfrm>
                <a:off x="231892" y="2126213"/>
                <a:ext cx="1909247" cy="1547294"/>
              </a:xfrm>
              <a:prstGeom prst="rect">
                <a:avLst/>
              </a:prstGeom>
            </p:spPr>
          </p:pic>
          <p:pic>
            <p:nvPicPr>
              <p:cNvPr id="20" name="図 19"/>
              <p:cNvPicPr>
                <a:picLocks noChangeAspect="1"/>
              </p:cNvPicPr>
              <p:nvPr/>
            </p:nvPicPr>
            <p:blipFill rotWithShape="1">
              <a:blip r:embed="rId6"/>
              <a:srcRect t="58332"/>
              <a:stretch/>
            </p:blipFill>
            <p:spPr>
              <a:xfrm>
                <a:off x="231891" y="3833890"/>
                <a:ext cx="1909247" cy="644724"/>
              </a:xfrm>
              <a:prstGeom prst="rect">
                <a:avLst/>
              </a:prstGeom>
            </p:spPr>
          </p:pic>
          <p:sp>
            <p:nvSpPr>
              <p:cNvPr id="21" name="フローチャート: せん孔テープ 20"/>
              <p:cNvSpPr/>
              <p:nvPr/>
            </p:nvSpPr>
            <p:spPr bwMode="auto">
              <a:xfrm>
                <a:off x="212114" y="3710072"/>
                <a:ext cx="1987232" cy="112338"/>
              </a:xfrm>
              <a:prstGeom prst="flowChartPunchedTape">
                <a:avLst/>
              </a:prstGeom>
              <a:solidFill>
                <a:schemeClr val="bg1"/>
              </a:solidFill>
              <a:ln w="3175" algn="ctr">
                <a:solidFill>
                  <a:srgbClr val="292929"/>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grpSp>
        <p:grpSp>
          <p:nvGrpSpPr>
            <p:cNvPr id="4" name="グループ化 3"/>
            <p:cNvGrpSpPr/>
            <p:nvPr/>
          </p:nvGrpSpPr>
          <p:grpSpPr>
            <a:xfrm>
              <a:off x="2008435" y="1382949"/>
              <a:ext cx="978182" cy="1858638"/>
              <a:chOff x="2021165" y="1497787"/>
              <a:chExt cx="978182" cy="1879170"/>
            </a:xfrm>
          </p:grpSpPr>
          <p:pic>
            <p:nvPicPr>
              <p:cNvPr id="53" name="図 52"/>
              <p:cNvPicPr>
                <a:picLocks noChangeAspect="1"/>
              </p:cNvPicPr>
              <p:nvPr/>
            </p:nvPicPr>
            <p:blipFill rotWithShape="1">
              <a:blip r:embed="rId7"/>
              <a:srcRect l="707" r="1619" b="24585"/>
              <a:stretch/>
            </p:blipFill>
            <p:spPr>
              <a:xfrm>
                <a:off x="2038969" y="1497787"/>
                <a:ext cx="922983" cy="1535609"/>
              </a:xfrm>
              <a:prstGeom prst="rect">
                <a:avLst/>
              </a:prstGeom>
            </p:spPr>
          </p:pic>
          <p:pic>
            <p:nvPicPr>
              <p:cNvPr id="54" name="図 53"/>
              <p:cNvPicPr>
                <a:picLocks noChangeAspect="1"/>
              </p:cNvPicPr>
              <p:nvPr/>
            </p:nvPicPr>
            <p:blipFill rotWithShape="1">
              <a:blip r:embed="rId7"/>
              <a:srcRect t="54870" b="25212"/>
              <a:stretch/>
            </p:blipFill>
            <p:spPr>
              <a:xfrm>
                <a:off x="2030058" y="2971369"/>
                <a:ext cx="944962" cy="405588"/>
              </a:xfrm>
              <a:prstGeom prst="rect">
                <a:avLst/>
              </a:prstGeom>
            </p:spPr>
          </p:pic>
          <p:sp>
            <p:nvSpPr>
              <p:cNvPr id="55" name="フローチャート: せん孔テープ 54"/>
              <p:cNvSpPr/>
              <p:nvPr/>
            </p:nvSpPr>
            <p:spPr bwMode="auto">
              <a:xfrm>
                <a:off x="2021165" y="2882204"/>
                <a:ext cx="978182" cy="81258"/>
              </a:xfrm>
              <a:prstGeom prst="flowChartPunchedTape">
                <a:avLst/>
              </a:prstGeom>
              <a:solidFill>
                <a:schemeClr val="bg1"/>
              </a:solidFill>
              <a:ln w="3175" algn="ctr">
                <a:solidFill>
                  <a:srgbClr val="292929"/>
                </a:solidFill>
                <a:prstDash val="solid"/>
                <a:miter lim="800000"/>
                <a:headEnd/>
                <a:tailEnd/>
              </a:ln>
            </p:spPr>
            <p:txBody>
              <a:bodyPr lIns="0" tIns="0" rIns="0" bIns="0" rtlCol="0" anchor="ctr"/>
              <a:lstStyle/>
              <a:p>
                <a:pPr algn="ctr"/>
                <a:endParaRPr kumimoji="0" lang="ja-JP" altLang="en-US" sz="1200" b="1" kern="0" dirty="0">
                  <a:solidFill>
                    <a:schemeClr val="bg1"/>
                  </a:solidFill>
                  <a:latin typeface="+mn-ea"/>
                  <a:cs typeface="Verdana" pitchFamily="34" charset="0"/>
                </a:endParaRPr>
              </a:p>
            </p:txBody>
          </p:sp>
        </p:grpSp>
      </p:grpSp>
      <p:sp>
        <p:nvSpPr>
          <p:cNvPr id="69" name="正方形/長方形 68"/>
          <p:cNvSpPr/>
          <p:nvPr/>
        </p:nvSpPr>
        <p:spPr>
          <a:xfrm>
            <a:off x="5027528" y="1866752"/>
            <a:ext cx="1580457" cy="91795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70" name="正方形/長方形 69"/>
          <p:cNvSpPr/>
          <p:nvPr/>
        </p:nvSpPr>
        <p:spPr>
          <a:xfrm>
            <a:off x="7952961" y="1954795"/>
            <a:ext cx="945787" cy="67332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nvGrpSpPr>
          <p:cNvPr id="86" name="グループ化 85"/>
          <p:cNvGrpSpPr/>
          <p:nvPr/>
        </p:nvGrpSpPr>
        <p:grpSpPr>
          <a:xfrm>
            <a:off x="249702" y="1322675"/>
            <a:ext cx="1901076" cy="1784858"/>
            <a:chOff x="404371" y="3426519"/>
            <a:chExt cx="1901076" cy="1784858"/>
          </a:xfrm>
        </p:grpSpPr>
        <p:grpSp>
          <p:nvGrpSpPr>
            <p:cNvPr id="85" name="グループ化 84"/>
            <p:cNvGrpSpPr/>
            <p:nvPr/>
          </p:nvGrpSpPr>
          <p:grpSpPr>
            <a:xfrm>
              <a:off x="1310282" y="3441321"/>
              <a:ext cx="995165" cy="1770056"/>
              <a:chOff x="1310282" y="3441321"/>
              <a:chExt cx="995165" cy="1770056"/>
            </a:xfrm>
          </p:grpSpPr>
          <p:pic>
            <p:nvPicPr>
              <p:cNvPr id="59" name="図 5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310282" y="3441321"/>
                <a:ext cx="995165" cy="1770056"/>
              </a:xfrm>
              <a:prstGeom prst="rect">
                <a:avLst/>
              </a:prstGeom>
            </p:spPr>
          </p:pic>
          <p:sp>
            <p:nvSpPr>
              <p:cNvPr id="82" name="正方形/長方形 81"/>
              <p:cNvSpPr/>
              <p:nvPr/>
            </p:nvSpPr>
            <p:spPr>
              <a:xfrm>
                <a:off x="1453888" y="3824703"/>
                <a:ext cx="738530" cy="9441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grpSp>
          <p:nvGrpSpPr>
            <p:cNvPr id="84" name="グループ化 83"/>
            <p:cNvGrpSpPr/>
            <p:nvPr/>
          </p:nvGrpSpPr>
          <p:grpSpPr>
            <a:xfrm>
              <a:off x="404371" y="3426519"/>
              <a:ext cx="863970" cy="1784858"/>
              <a:chOff x="185549" y="3421217"/>
              <a:chExt cx="976501" cy="2168024"/>
            </a:xfrm>
          </p:grpSpPr>
          <p:pic>
            <p:nvPicPr>
              <p:cNvPr id="60" name="図 59"/>
              <p:cNvPicPr>
                <a:picLocks noChangeAspect="1"/>
              </p:cNvPicPr>
              <p:nvPr/>
            </p:nvPicPr>
            <p:blipFill rotWithShape="1">
              <a:blip r:embed="rId9" cstate="print">
                <a:extLst>
                  <a:ext uri="{28A0092B-C50C-407E-A947-70E740481C1C}">
                    <a14:useLocalDpi xmlns:a14="http://schemas.microsoft.com/office/drawing/2010/main" val="0"/>
                  </a:ext>
                </a:extLst>
              </a:blip>
              <a:srcRect b="12682"/>
              <a:stretch/>
            </p:blipFill>
            <p:spPr>
              <a:xfrm>
                <a:off x="185549" y="3421217"/>
                <a:ext cx="967373" cy="2168024"/>
              </a:xfrm>
              <a:prstGeom prst="rect">
                <a:avLst/>
              </a:prstGeom>
            </p:spPr>
          </p:pic>
          <p:sp>
            <p:nvSpPr>
              <p:cNvPr id="83" name="正方形/長方形 82"/>
              <p:cNvSpPr/>
              <p:nvPr/>
            </p:nvSpPr>
            <p:spPr>
              <a:xfrm>
                <a:off x="185549" y="4796905"/>
                <a:ext cx="976501" cy="54979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grpSp>
      <p:pic>
        <p:nvPicPr>
          <p:cNvPr id="88" name="図 8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5764" y="2758467"/>
            <a:ext cx="2168881" cy="1389407"/>
          </a:xfrm>
          <a:prstGeom prst="rect">
            <a:avLst/>
          </a:prstGeom>
          <a:ln>
            <a:solidFill>
              <a:schemeClr val="tx1">
                <a:lumMod val="50000"/>
                <a:lumOff val="50000"/>
              </a:schemeClr>
            </a:solidFill>
          </a:ln>
        </p:spPr>
      </p:pic>
      <p:sp>
        <p:nvSpPr>
          <p:cNvPr id="90" name="正方形/長方形 89"/>
          <p:cNvSpPr/>
          <p:nvPr/>
        </p:nvSpPr>
        <p:spPr>
          <a:xfrm>
            <a:off x="1760524" y="2964100"/>
            <a:ext cx="1379983" cy="81883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nvGrpSpPr>
          <p:cNvPr id="94" name="グループ化 93"/>
          <p:cNvGrpSpPr/>
          <p:nvPr/>
        </p:nvGrpSpPr>
        <p:grpSpPr>
          <a:xfrm>
            <a:off x="3287688" y="2998061"/>
            <a:ext cx="808172" cy="1296144"/>
            <a:chOff x="3287688" y="2852937"/>
            <a:chExt cx="808172" cy="1296144"/>
          </a:xfrm>
        </p:grpSpPr>
        <p:pic>
          <p:nvPicPr>
            <p:cNvPr id="89" name="図 88"/>
            <p:cNvPicPr>
              <a:picLocks noChangeAspect="1"/>
            </p:cNvPicPr>
            <p:nvPr/>
          </p:nvPicPr>
          <p:blipFill rotWithShape="1">
            <a:blip r:embed="rId3" cstate="print">
              <a:extLst>
                <a:ext uri="{28A0092B-C50C-407E-A947-70E740481C1C}">
                  <a14:useLocalDpi xmlns:a14="http://schemas.microsoft.com/office/drawing/2010/main" val="0"/>
                </a:ext>
              </a:extLst>
            </a:blip>
            <a:srcRect b="37643"/>
            <a:stretch/>
          </p:blipFill>
          <p:spPr>
            <a:xfrm>
              <a:off x="3287688" y="2852937"/>
              <a:ext cx="808171" cy="1296144"/>
            </a:xfrm>
            <a:prstGeom prst="rect">
              <a:avLst/>
            </a:prstGeom>
            <a:ln w="3175">
              <a:solidFill>
                <a:schemeClr val="tx1">
                  <a:lumMod val="50000"/>
                  <a:lumOff val="50000"/>
                </a:schemeClr>
              </a:solidFill>
            </a:ln>
          </p:spPr>
        </p:pic>
        <p:sp>
          <p:nvSpPr>
            <p:cNvPr id="91" name="正方形/長方形 90"/>
            <p:cNvSpPr/>
            <p:nvPr/>
          </p:nvSpPr>
          <p:spPr>
            <a:xfrm>
              <a:off x="3287688" y="3046888"/>
              <a:ext cx="808172" cy="58476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sp>
        <p:nvSpPr>
          <p:cNvPr id="92" name="テキスト ボックス 91"/>
          <p:cNvSpPr txBox="1"/>
          <p:nvPr/>
        </p:nvSpPr>
        <p:spPr>
          <a:xfrm>
            <a:off x="45398" y="1080597"/>
            <a:ext cx="2883745" cy="261610"/>
          </a:xfrm>
          <a:prstGeom prst="rect">
            <a:avLst/>
          </a:prstGeom>
          <a:noFill/>
        </p:spPr>
        <p:txBody>
          <a:bodyPr wrap="square" rtlCol="0">
            <a:spAutoFit/>
          </a:bodyPr>
          <a:lstStyle/>
          <a:p>
            <a:r>
              <a:rPr lang="ja-JP" altLang="en-US" sz="1100" dirty="0" smtClean="0">
                <a:solidFill>
                  <a:schemeClr val="tx1">
                    <a:lumMod val="65000"/>
                    <a:lumOff val="35000"/>
                  </a:schemeClr>
                </a:solidFill>
              </a:rPr>
              <a:t>誘導広告　</a:t>
            </a:r>
            <a:r>
              <a:rPr lang="en-US" altLang="ja-JP" sz="1100" dirty="0" smtClean="0">
                <a:solidFill>
                  <a:schemeClr val="tx1">
                    <a:lumMod val="65000"/>
                    <a:lumOff val="35000"/>
                  </a:schemeClr>
                </a:solidFill>
              </a:rPr>
              <a:t>※GYAO!</a:t>
            </a:r>
            <a:r>
              <a:rPr lang="ja-JP" altLang="en-US" sz="1100" dirty="0" smtClean="0">
                <a:solidFill>
                  <a:schemeClr val="tx1">
                    <a:lumMod val="65000"/>
                    <a:lumOff val="35000"/>
                  </a:schemeClr>
                </a:solidFill>
              </a:rPr>
              <a:t>関連商品に限ります。</a:t>
            </a:r>
            <a:endParaRPr lang="en-US" altLang="ja-JP" sz="1100" dirty="0">
              <a:solidFill>
                <a:schemeClr val="tx1">
                  <a:lumMod val="65000"/>
                  <a:lumOff val="35000"/>
                </a:schemeClr>
              </a:solidFill>
            </a:endParaRPr>
          </a:p>
        </p:txBody>
      </p:sp>
      <p:sp>
        <p:nvSpPr>
          <p:cNvPr id="97" name="正方形/長方形 96"/>
          <p:cNvSpPr/>
          <p:nvPr/>
        </p:nvSpPr>
        <p:spPr>
          <a:xfrm>
            <a:off x="5447928" y="5532629"/>
            <a:ext cx="1948420" cy="38898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99" name="正方形/長方形 98"/>
          <p:cNvSpPr/>
          <p:nvPr/>
        </p:nvSpPr>
        <p:spPr>
          <a:xfrm>
            <a:off x="7824192" y="5120603"/>
            <a:ext cx="648072" cy="57985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00" name="テキスト ボックス 99"/>
          <p:cNvSpPr txBox="1"/>
          <p:nvPr/>
        </p:nvSpPr>
        <p:spPr>
          <a:xfrm>
            <a:off x="7547684" y="6197112"/>
            <a:ext cx="1933495" cy="338554"/>
          </a:xfrm>
          <a:prstGeom prst="rect">
            <a:avLst/>
          </a:prstGeom>
          <a:noFill/>
        </p:spPr>
        <p:txBody>
          <a:bodyPr wrap="square" rtlCol="0">
            <a:spAutoFit/>
          </a:bodyPr>
          <a:lstStyle/>
          <a:p>
            <a:r>
              <a:rPr lang="en-US" altLang="ja-JP" sz="800" dirty="0">
                <a:solidFill>
                  <a:schemeClr val="tx1">
                    <a:lumMod val="65000"/>
                    <a:lumOff val="35000"/>
                  </a:schemeClr>
                </a:solidFill>
              </a:rPr>
              <a:t>※</a:t>
            </a:r>
            <a:r>
              <a:rPr lang="ja-JP" altLang="en-US" sz="800" dirty="0">
                <a:solidFill>
                  <a:schemeClr val="tx1">
                    <a:lumMod val="65000"/>
                    <a:lumOff val="35000"/>
                  </a:schemeClr>
                </a:solidFill>
              </a:rPr>
              <a:t>タイアップページにバナーを掲載する場合は手貼りでの掲載となります。</a:t>
            </a:r>
          </a:p>
        </p:txBody>
      </p:sp>
      <p:sp>
        <p:nvSpPr>
          <p:cNvPr id="72" name="テキスト ボックス 71"/>
          <p:cNvSpPr txBox="1"/>
          <p:nvPr/>
        </p:nvSpPr>
        <p:spPr>
          <a:xfrm>
            <a:off x="5884180" y="4876925"/>
            <a:ext cx="1582778" cy="307777"/>
          </a:xfrm>
          <a:prstGeom prst="rect">
            <a:avLst/>
          </a:prstGeom>
          <a:noFill/>
        </p:spPr>
        <p:txBody>
          <a:bodyPr wrap="square" rtlCol="0">
            <a:spAutoFit/>
          </a:bodyPr>
          <a:lstStyle/>
          <a:p>
            <a:pPr algn="l"/>
            <a:r>
              <a:rPr kumimoji="1" lang="ja-JP" altLang="en-US" sz="1400" dirty="0" smtClean="0">
                <a:solidFill>
                  <a:schemeClr val="accent6"/>
                </a:solidFill>
              </a:rPr>
              <a:t>広告主持込映像</a:t>
            </a:r>
          </a:p>
        </p:txBody>
      </p:sp>
      <p:cxnSp>
        <p:nvCxnSpPr>
          <p:cNvPr id="52" name="直線コネクタ 51"/>
          <p:cNvCxnSpPr>
            <a:stCxn id="72" idx="2"/>
          </p:cNvCxnSpPr>
          <p:nvPr/>
        </p:nvCxnSpPr>
        <p:spPr>
          <a:xfrm flipH="1">
            <a:off x="6574667" y="5184702"/>
            <a:ext cx="100902" cy="347927"/>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5" name="直線コネクタ 74"/>
          <p:cNvCxnSpPr/>
          <p:nvPr/>
        </p:nvCxnSpPr>
        <p:spPr>
          <a:xfrm>
            <a:off x="7217445" y="5120603"/>
            <a:ext cx="672902" cy="211351"/>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2503975"/>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6100</TotalTime>
  <Words>4839</Words>
  <Application>Microsoft Office PowerPoint</Application>
  <PresentationFormat>ワイド画面</PresentationFormat>
  <Paragraphs>484</Paragraphs>
  <Slides>21</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3</vt:i4>
      </vt:variant>
      <vt:variant>
        <vt:lpstr>スライド タイトル</vt:lpstr>
      </vt:variant>
      <vt:variant>
        <vt:i4>21</vt:i4>
      </vt:variant>
    </vt:vector>
  </HeadingPairs>
  <TitlesOfParts>
    <vt:vector size="31" baseType="lpstr">
      <vt:lpstr>Meiryo UI</vt:lpstr>
      <vt:lpstr>ＭＳ Ｐゴシック</vt:lpstr>
      <vt:lpstr>メイリオ</vt:lpstr>
      <vt:lpstr>Arial</vt:lpstr>
      <vt:lpstr>Calibri</vt:lpstr>
      <vt:lpstr>Verdana</vt:lpstr>
      <vt:lpstr>Wingdings</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松本 恵実</cp:lastModifiedBy>
  <cp:revision>324</cp:revision>
  <dcterms:created xsi:type="dcterms:W3CDTF">2020-02-26T07:28:11Z</dcterms:created>
  <dcterms:modified xsi:type="dcterms:W3CDTF">2021-07-30T04:01:41Z</dcterms:modified>
</cp:coreProperties>
</file>