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35"/>
  </p:notesMasterIdLst>
  <p:sldIdLst>
    <p:sldId id="313" r:id="rId4"/>
    <p:sldId id="338" r:id="rId5"/>
    <p:sldId id="301" r:id="rId6"/>
    <p:sldId id="314" r:id="rId7"/>
    <p:sldId id="345" r:id="rId8"/>
    <p:sldId id="346" r:id="rId9"/>
    <p:sldId id="347" r:id="rId10"/>
    <p:sldId id="315" r:id="rId11"/>
    <p:sldId id="316" r:id="rId12"/>
    <p:sldId id="321" r:id="rId13"/>
    <p:sldId id="317" r:id="rId14"/>
    <p:sldId id="320" r:id="rId15"/>
    <p:sldId id="319" r:id="rId16"/>
    <p:sldId id="328" r:id="rId17"/>
    <p:sldId id="322" r:id="rId18"/>
    <p:sldId id="323" r:id="rId19"/>
    <p:sldId id="325" r:id="rId20"/>
    <p:sldId id="326" r:id="rId21"/>
    <p:sldId id="329" r:id="rId22"/>
    <p:sldId id="327" r:id="rId23"/>
    <p:sldId id="336" r:id="rId24"/>
    <p:sldId id="337" r:id="rId25"/>
    <p:sldId id="342" r:id="rId26"/>
    <p:sldId id="344" r:id="rId27"/>
    <p:sldId id="335" r:id="rId28"/>
    <p:sldId id="349" r:id="rId29"/>
    <p:sldId id="334" r:id="rId30"/>
    <p:sldId id="332" r:id="rId31"/>
    <p:sldId id="333" r:id="rId32"/>
    <p:sldId id="350" r:id="rId33"/>
    <p:sldId id="312" r:id="rId3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A6A6"/>
    <a:srgbClr val="CACACA"/>
    <a:srgbClr val="D0D0D0"/>
    <a:srgbClr val="057183"/>
    <a:srgbClr val="CFEFF3"/>
    <a:srgbClr val="B2D9F9"/>
    <a:srgbClr val="CF2E92"/>
    <a:srgbClr val="F8E0EF"/>
    <a:srgbClr val="2B445A"/>
    <a:srgbClr val="26A6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70" autoAdjust="0"/>
    <p:restoredTop sz="96327" autoAdjust="0"/>
  </p:normalViewPr>
  <p:slideViewPr>
    <p:cSldViewPr>
      <p:cViewPr varScale="1">
        <p:scale>
          <a:sx n="86" d="100"/>
          <a:sy n="86" d="100"/>
        </p:scale>
        <p:origin x="60" y="2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2022/1/24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1600"/>
            </a:lvl1pPr>
          </a:lstStyle>
          <a:p>
            <a:pPr lvl="0"/>
            <a:r>
              <a:rPr kumimoji="1" lang="ja-JP" altLang="en-US"/>
              <a:t>説明文</a:t>
            </a:r>
            <a:r>
              <a:rPr kumimoji="1" lang="en-US" altLang="ja-JP" dirty="0"/>
              <a:t>(16pt)</a:t>
            </a:r>
            <a:r>
              <a:rPr kumimoji="1" lang="ja-JP" altLang="en-US"/>
              <a:t>　</a:t>
            </a:r>
            <a:r>
              <a:rPr kumimoji="1" lang="en-US" altLang="ja-JP" dirty="0"/>
              <a:t>※</a:t>
            </a:r>
            <a:r>
              <a:rPr kumimoji="1" lang="ja-JP" altLang="en-US"/>
              <a:t>投影用途は</a:t>
            </a:r>
            <a:r>
              <a:rPr kumimoji="1" lang="en-US" altLang="ja-JP" dirty="0"/>
              <a:t>20pt</a:t>
            </a:r>
            <a:r>
              <a:rPr kumimoji="1" lang="ja-JP" altLang="en-US"/>
              <a:t>以上推奨</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1600"/>
            </a:lvl1pPr>
          </a:lstStyle>
          <a:p>
            <a:pPr lvl="0"/>
            <a:r>
              <a:rPr kumimoji="1" lang="ja-JP" altLang="en-US"/>
              <a:t>説明文</a:t>
            </a:r>
            <a:r>
              <a:rPr kumimoji="1" lang="en-US" altLang="ja-JP" dirty="0"/>
              <a:t>(16pt)</a:t>
            </a:r>
            <a:r>
              <a:rPr kumimoji="1" lang="ja-JP" altLang="en-US"/>
              <a:t>　</a:t>
            </a:r>
            <a:r>
              <a:rPr kumimoji="1" lang="en-US" altLang="ja-JP" dirty="0"/>
              <a:t>※</a:t>
            </a:r>
            <a:r>
              <a:rPr kumimoji="1" lang="ja-JP" altLang="en-US"/>
              <a:t>投影用途は</a:t>
            </a:r>
            <a:r>
              <a:rPr kumimoji="1" lang="en-US" altLang="ja-JP" dirty="0"/>
              <a:t>20pt</a:t>
            </a:r>
            <a:r>
              <a:rPr kumimoji="1" lang="ja-JP" altLang="en-US"/>
              <a:t>以上推奨</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timing>
    <p:tnLst>
      <p:par>
        <p:cTn id="1" dur="indefinite" restart="never" nodeType="tmRoot"/>
      </p:par>
    </p:tnLst>
  </p:timing>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0.xml"/><Relationship Id="rId5" Type="http://schemas.openxmlformats.org/officeDocument/2006/relationships/image" Target="../media/image28.jpe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9.png"/><Relationship Id="rId1" Type="http://schemas.openxmlformats.org/officeDocument/2006/relationships/slideLayout" Target="../slideLayouts/slideLayout20.xml"/><Relationship Id="rId5" Type="http://schemas.openxmlformats.org/officeDocument/2006/relationships/image" Target="../media/image28.jpe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0.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5.png"/><Relationship Id="rId1" Type="http://schemas.openxmlformats.org/officeDocument/2006/relationships/slideLayout" Target="../slideLayouts/slideLayout20.xml"/><Relationship Id="rId5" Type="http://schemas.openxmlformats.org/officeDocument/2006/relationships/image" Target="../media/image28.jpe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20.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1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0.xml"/><Relationship Id="rId5" Type="http://schemas.openxmlformats.org/officeDocument/2006/relationships/image" Target="../media/image49.jp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0.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0.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0.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943D171D-B8FA-8240-85CF-F102E8602C9A}"/>
              </a:ext>
            </a:extLst>
          </p:cNvPr>
          <p:cNvSpPr>
            <a:spLocks noGrp="1"/>
          </p:cNvSpPr>
          <p:nvPr>
            <p:ph type="body" sz="quarter" idx="12"/>
          </p:nvPr>
        </p:nvSpPr>
        <p:spPr/>
        <p:txBody>
          <a:bodyPr/>
          <a:lstStyle/>
          <a:p>
            <a:r>
              <a:rPr kumimoji="1" lang="en-US" altLang="ja-JP" dirty="0" smtClean="0"/>
              <a:t>2021</a:t>
            </a:r>
            <a:r>
              <a:rPr kumimoji="1" lang="ja-JP" altLang="en-US" dirty="0" smtClean="0"/>
              <a:t>年</a:t>
            </a:r>
            <a:r>
              <a:rPr kumimoji="1" lang="en-US" altLang="ja-JP" dirty="0" smtClean="0"/>
              <a:t>12</a:t>
            </a:r>
            <a:r>
              <a:rPr kumimoji="1" lang="ja-JP" altLang="en-US" dirty="0" smtClean="0"/>
              <a:t>月</a:t>
            </a:r>
            <a:r>
              <a:rPr kumimoji="1" lang="en-US" altLang="ja-JP" dirty="0" smtClean="0"/>
              <a:t>1</a:t>
            </a:r>
            <a:r>
              <a:rPr kumimoji="1" lang="ja-JP" altLang="en-US" dirty="0" smtClean="0"/>
              <a:t>日</a:t>
            </a:r>
            <a:endParaRPr kumimoji="1" lang="ja-JP" altLang="en-US" dirty="0"/>
          </a:p>
        </p:txBody>
      </p:sp>
      <p:sp>
        <p:nvSpPr>
          <p:cNvPr id="5" name="テキスト プレースホルダー 4">
            <a:extLst>
              <a:ext uri="{FF2B5EF4-FFF2-40B4-BE49-F238E27FC236}">
                <a16:creationId xmlns:a16="http://schemas.microsoft.com/office/drawing/2014/main" id="{C4244CEF-553B-0C43-A090-F4259801956C}"/>
              </a:ext>
            </a:extLst>
          </p:cNvPr>
          <p:cNvSpPr>
            <a:spLocks noGrp="1"/>
          </p:cNvSpPr>
          <p:nvPr>
            <p:ph type="body" sz="quarter" idx="14"/>
          </p:nvPr>
        </p:nvSpPr>
        <p:spPr/>
        <p:txBody>
          <a:bodyPr>
            <a:normAutofit/>
          </a:bodyPr>
          <a:lstStyle/>
          <a:p>
            <a:r>
              <a:rPr kumimoji="1" lang="en-US" altLang="ja-JP" b="1" dirty="0" smtClean="0"/>
              <a:t>3.11 </a:t>
            </a:r>
            <a:r>
              <a:rPr kumimoji="1" lang="ja-JP" altLang="en-US" b="1" dirty="0" smtClean="0"/>
              <a:t>賛同パートナー企画</a:t>
            </a:r>
            <a:endParaRPr kumimoji="1" lang="ja-JP" altLang="en-US" b="1" dirty="0"/>
          </a:p>
        </p:txBody>
      </p:sp>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825116" y="2060848"/>
            <a:ext cx="10671484" cy="1504516"/>
          </a:xfrm>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sp>
        <p:nvSpPr>
          <p:cNvPr id="6" name="テキスト プレースホルダー 3">
            <a:extLst>
              <a:ext uri="{FF2B5EF4-FFF2-40B4-BE49-F238E27FC236}">
                <a16:creationId xmlns:a16="http://schemas.microsoft.com/office/drawing/2014/main" id="{943D171D-B8FA-8240-85CF-F102E8602C9A}"/>
              </a:ext>
            </a:extLst>
          </p:cNvPr>
          <p:cNvSpPr txBox="1">
            <a:spLocks/>
          </p:cNvSpPr>
          <p:nvPr/>
        </p:nvSpPr>
        <p:spPr>
          <a:xfrm>
            <a:off x="1487488" y="4797152"/>
            <a:ext cx="2376264" cy="436851"/>
          </a:xfrm>
          <a:prstGeom prst="rect">
            <a:avLst/>
          </a:prstGeom>
        </p:spPr>
        <p:txBody>
          <a:bodyPr vert="horz" lIns="91440" tIns="45720" rIns="91440" bIns="45720" rtlCol="0">
            <a:normAutofit/>
          </a:bodyPr>
          <a:lstStyle>
            <a:lvl1pPr marL="0" indent="0" algn="r" defTabSz="914423" rtl="0" eaLnBrk="1" latinLnBrk="0" hangingPunct="1">
              <a:lnSpc>
                <a:spcPts val="2500"/>
              </a:lnSpc>
              <a:spcBef>
                <a:spcPct val="0"/>
              </a:spcBef>
              <a:buFont typeface="+mj-lt"/>
              <a:buNone/>
              <a:defRPr kumimoji="1" sz="16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400" dirty="0" smtClean="0"/>
              <a:t>更新：</a:t>
            </a:r>
            <a:r>
              <a:rPr lang="en-US" altLang="ja-JP" sz="1400" dirty="0" smtClean="0"/>
              <a:t>2021</a:t>
            </a:r>
            <a:r>
              <a:rPr lang="ja-JP" altLang="en-US" sz="1400" dirty="0" smtClean="0"/>
              <a:t>年</a:t>
            </a:r>
            <a:r>
              <a:rPr lang="en-US" altLang="ja-JP" sz="1400" dirty="0" smtClean="0"/>
              <a:t>12</a:t>
            </a:r>
            <a:r>
              <a:rPr lang="ja-JP" altLang="en-US" sz="1400" dirty="0" smtClean="0"/>
              <a:t>月</a:t>
            </a:r>
            <a:r>
              <a:rPr lang="en-US" altLang="ja-JP" sz="1400" dirty="0" smtClean="0"/>
              <a:t>16</a:t>
            </a:r>
            <a:r>
              <a:rPr lang="ja-JP" altLang="en-US" sz="1400" dirty="0" smtClean="0"/>
              <a:t>日</a:t>
            </a:r>
            <a:endParaRPr lang="ja-JP" altLang="en-US" sz="1400" dirty="0"/>
          </a:p>
        </p:txBody>
      </p:sp>
    </p:spTree>
    <p:extLst>
      <p:ext uri="{BB962C8B-B14F-4D97-AF65-F5344CB8AC3E}">
        <p14:creationId xmlns:p14="http://schemas.microsoft.com/office/powerpoint/2010/main" val="25296119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p:cNvSpPr/>
          <p:nvPr/>
        </p:nvSpPr>
        <p:spPr>
          <a:xfrm>
            <a:off x="277596" y="1844824"/>
            <a:ext cx="6394468" cy="4694060"/>
          </a:xfrm>
          <a:prstGeom prst="rect">
            <a:avLst/>
          </a:prstGeom>
          <a:solidFill>
            <a:schemeClr val="bg1">
              <a:lumMod val="95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 name="テキスト プレースホルダー 2"/>
          <p:cNvSpPr>
            <a:spLocks noGrp="1"/>
          </p:cNvSpPr>
          <p:nvPr>
            <p:ph type="body" sz="quarter" idx="11"/>
          </p:nvPr>
        </p:nvSpPr>
        <p:spPr/>
        <p:txBody>
          <a:bodyPr/>
          <a:lstStyle/>
          <a:p>
            <a:r>
              <a:rPr lang="ja-JP" altLang="en-US" dirty="0"/>
              <a:t>賛同パートナー</a:t>
            </a:r>
            <a:r>
              <a:rPr lang="ja-JP" altLang="en-US" dirty="0" smtClean="0"/>
              <a:t>様 ロゴ掲載</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dirty="0"/>
          </a:p>
        </p:txBody>
      </p:sp>
      <p:sp>
        <p:nvSpPr>
          <p:cNvPr id="7" name="正方形/長方形 6"/>
          <p:cNvSpPr/>
          <p:nvPr/>
        </p:nvSpPr>
        <p:spPr>
          <a:xfrm>
            <a:off x="2855640" y="1196752"/>
            <a:ext cx="6417141" cy="369332"/>
          </a:xfrm>
          <a:prstGeom prst="rect">
            <a:avLst/>
          </a:prstGeom>
        </p:spPr>
        <p:txBody>
          <a:bodyPr wrap="none">
            <a:spAutoFit/>
          </a:bodyPr>
          <a:lstStyle/>
          <a:p>
            <a:r>
              <a:rPr lang="ja-JP" altLang="en-US" b="1" dirty="0" smtClean="0">
                <a:latin typeface="メイリオ" panose="020B0604030504040204" pitchFamily="50" charset="-128"/>
                <a:ea typeface="メイリオ" panose="020B0604030504040204" pitchFamily="50" charset="-128"/>
              </a:rPr>
              <a:t>「賛同パートナー」としてお客様のロゴを掲載いたします。</a:t>
            </a:r>
            <a:endParaRPr lang="ja-JP" altLang="en-US" b="1" dirty="0"/>
          </a:p>
        </p:txBody>
      </p:sp>
      <p:pic>
        <p:nvPicPr>
          <p:cNvPr id="8" name="図 7">
            <a:extLst>
              <a:ext uri="{FF2B5EF4-FFF2-40B4-BE49-F238E27FC236}">
                <a16:creationId xmlns:a16="http://schemas.microsoft.com/office/drawing/2014/main" id="{36955C13-9F20-7749-B94B-83904BB69EAF}"/>
              </a:ext>
            </a:extLst>
          </p:cNvPr>
          <p:cNvPicPr>
            <a:picLocks noChangeAspect="1"/>
          </p:cNvPicPr>
          <p:nvPr/>
        </p:nvPicPr>
        <p:blipFill>
          <a:blip r:embed="rId2"/>
          <a:stretch>
            <a:fillRect/>
          </a:stretch>
        </p:blipFill>
        <p:spPr>
          <a:xfrm>
            <a:off x="407368" y="2307248"/>
            <a:ext cx="2016224" cy="4091364"/>
          </a:xfrm>
          <a:prstGeom prst="rect">
            <a:avLst/>
          </a:prstGeom>
        </p:spPr>
      </p:pic>
      <p:sp>
        <p:nvSpPr>
          <p:cNvPr id="9" name="テキスト ボックス 8">
            <a:extLst>
              <a:ext uri="{FF2B5EF4-FFF2-40B4-BE49-F238E27FC236}">
                <a16:creationId xmlns:a16="http://schemas.microsoft.com/office/drawing/2014/main" id="{FB1E47DB-DF68-5D48-BB25-A719AA554EFD}"/>
              </a:ext>
            </a:extLst>
          </p:cNvPr>
          <p:cNvSpPr txBox="1"/>
          <p:nvPr/>
        </p:nvSpPr>
        <p:spPr>
          <a:xfrm>
            <a:off x="589690" y="1991036"/>
            <a:ext cx="1689886" cy="307777"/>
          </a:xfrm>
          <a:prstGeom prst="rect">
            <a:avLst/>
          </a:prstGeom>
          <a:noFill/>
        </p:spPr>
        <p:txBody>
          <a:bodyPr wrap="none" rtlCol="0">
            <a:spAutoFit/>
          </a:bodyPr>
          <a:lstStyle/>
          <a:p>
            <a:r>
              <a:rPr kumimoji="1" lang="ja-JP" altLang="en-US" sz="1400" b="1" dirty="0" smtClean="0">
                <a:solidFill>
                  <a:schemeClr val="tx1">
                    <a:lumMod val="65000"/>
                    <a:lumOff val="35000"/>
                  </a:schemeClr>
                </a:solidFill>
                <a:latin typeface="Meiryo" panose="020B0604030504040204" pitchFamily="34" charset="-128"/>
                <a:ea typeface="Meiryo" panose="020B0604030504040204" pitchFamily="34" charset="-128"/>
              </a:rPr>
              <a:t>●</a:t>
            </a:r>
            <a:r>
              <a:rPr kumimoji="1" lang="en-US" altLang="ja-JP" sz="1400" b="1" dirty="0" smtClean="0">
                <a:solidFill>
                  <a:schemeClr val="tx1">
                    <a:lumMod val="65000"/>
                    <a:lumOff val="35000"/>
                  </a:schemeClr>
                </a:solidFill>
                <a:latin typeface="Meiryo" panose="020B0604030504040204" pitchFamily="34" charset="-128"/>
                <a:ea typeface="Meiryo" panose="020B0604030504040204" pitchFamily="34" charset="-128"/>
              </a:rPr>
              <a:t>3.11</a:t>
            </a:r>
            <a:r>
              <a:rPr kumimoji="1" lang="ja-JP" altLang="en-US" sz="1400" b="1" dirty="0" smtClean="0">
                <a:solidFill>
                  <a:schemeClr val="tx1">
                    <a:lumMod val="65000"/>
                    <a:lumOff val="35000"/>
                  </a:schemeClr>
                </a:solidFill>
                <a:latin typeface="Meiryo" panose="020B0604030504040204" pitchFamily="34" charset="-128"/>
                <a:ea typeface="Meiryo" panose="020B0604030504040204" pitchFamily="34" charset="-128"/>
              </a:rPr>
              <a:t>企画</a:t>
            </a:r>
            <a:r>
              <a:rPr lang="ja-JP" altLang="en-US" sz="1400" b="1" dirty="0" smtClean="0">
                <a:solidFill>
                  <a:schemeClr val="tx1">
                    <a:lumMod val="65000"/>
                    <a:lumOff val="35000"/>
                  </a:schemeClr>
                </a:solidFill>
                <a:latin typeface="Meiryo" panose="020B0604030504040204" pitchFamily="34" charset="-128"/>
                <a:ea typeface="Meiryo" panose="020B0604030504040204" pitchFamily="34" charset="-128"/>
              </a:rPr>
              <a:t>トップ</a:t>
            </a:r>
            <a:endParaRPr kumimoji="1" lang="ja-JP" altLang="en-US" sz="1400" b="1" dirty="0">
              <a:solidFill>
                <a:schemeClr val="tx1">
                  <a:lumMod val="65000"/>
                  <a:lumOff val="35000"/>
                </a:schemeClr>
              </a:solidFill>
              <a:latin typeface="Meiryo" panose="020B0604030504040204" pitchFamily="34" charset="-128"/>
              <a:ea typeface="Meiryo" panose="020B0604030504040204" pitchFamily="34" charset="-128"/>
            </a:endParaRPr>
          </a:p>
        </p:txBody>
      </p:sp>
      <p:cxnSp>
        <p:nvCxnSpPr>
          <p:cNvPr id="13" name="直線コネクタ 12"/>
          <p:cNvCxnSpPr/>
          <p:nvPr/>
        </p:nvCxnSpPr>
        <p:spPr>
          <a:xfrm flipV="1">
            <a:off x="2413430" y="4551690"/>
            <a:ext cx="874259" cy="691054"/>
          </a:xfrm>
          <a:prstGeom prst="line">
            <a:avLst/>
          </a:prstGeom>
          <a:ln>
            <a:solidFill>
              <a:srgbClr val="2B445A"/>
            </a:solidFill>
            <a:prstDash val="dash"/>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p:nvCxnSpPr>
        <p:spPr>
          <a:xfrm flipV="1">
            <a:off x="2351584" y="6372214"/>
            <a:ext cx="1054133" cy="4953"/>
          </a:xfrm>
          <a:prstGeom prst="line">
            <a:avLst/>
          </a:prstGeom>
          <a:ln>
            <a:solidFill>
              <a:srgbClr val="2B445A"/>
            </a:solidFill>
            <a:prstDash val="dash"/>
          </a:ln>
        </p:spPr>
        <p:style>
          <a:lnRef idx="1">
            <a:schemeClr val="accent1"/>
          </a:lnRef>
          <a:fillRef idx="0">
            <a:schemeClr val="accent1"/>
          </a:fillRef>
          <a:effectRef idx="0">
            <a:schemeClr val="accent1"/>
          </a:effectRef>
          <a:fontRef idx="minor">
            <a:schemeClr val="tx1"/>
          </a:fontRef>
        </p:style>
      </p:cxnSp>
      <p:pic>
        <p:nvPicPr>
          <p:cNvPr id="10" name="図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7689" y="4551690"/>
            <a:ext cx="3240360" cy="1846922"/>
          </a:xfrm>
          <a:prstGeom prst="rect">
            <a:avLst/>
          </a:prstGeom>
          <a:ln w="22225">
            <a:solidFill>
              <a:srgbClr val="2B445A"/>
            </a:solidFill>
          </a:ln>
        </p:spPr>
      </p:pic>
      <p:sp>
        <p:nvSpPr>
          <p:cNvPr id="25" name="メモ 24"/>
          <p:cNvSpPr/>
          <p:nvPr/>
        </p:nvSpPr>
        <p:spPr>
          <a:xfrm>
            <a:off x="3282342" y="2330877"/>
            <a:ext cx="3245707" cy="1567339"/>
          </a:xfrm>
          <a:prstGeom prst="foldedCorner">
            <a:avLst/>
          </a:prstGeom>
          <a:solidFill>
            <a:schemeClr val="bg1"/>
          </a:solidFill>
          <a:ln w="19050">
            <a:solidFill>
              <a:srgbClr val="2B44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7" name="テキスト ボックス 26">
            <a:extLst>
              <a:ext uri="{FF2B5EF4-FFF2-40B4-BE49-F238E27FC236}">
                <a16:creationId xmlns:a16="http://schemas.microsoft.com/office/drawing/2014/main" id="{FB1E47DB-DF68-5D48-BB25-A719AA554EFD}"/>
              </a:ext>
            </a:extLst>
          </p:cNvPr>
          <p:cNvSpPr txBox="1"/>
          <p:nvPr/>
        </p:nvSpPr>
        <p:spPr>
          <a:xfrm>
            <a:off x="3851060" y="2910464"/>
            <a:ext cx="2108269" cy="461665"/>
          </a:xfrm>
          <a:prstGeom prst="rect">
            <a:avLst/>
          </a:prstGeom>
          <a:noFill/>
        </p:spPr>
        <p:txBody>
          <a:bodyPr wrap="none" rtlCol="0">
            <a:spAutoFit/>
          </a:bodyPr>
          <a:lstStyle/>
          <a:p>
            <a:r>
              <a:rPr lang="ja-JP" altLang="en-US" sz="1400" b="1" dirty="0" smtClean="0">
                <a:solidFill>
                  <a:schemeClr val="tx1">
                    <a:lumMod val="65000"/>
                    <a:lumOff val="35000"/>
                  </a:schemeClr>
                </a:solidFill>
                <a:latin typeface="Meiryo" panose="020B0604030504040204" pitchFamily="34" charset="-128"/>
                <a:ea typeface="Meiryo" panose="020B0604030504040204" pitchFamily="34" charset="-128"/>
              </a:rPr>
              <a:t>賛同パートナー様</a:t>
            </a:r>
            <a:r>
              <a:rPr lang="en-US" altLang="ja-JP" sz="1400" b="1" dirty="0" smtClean="0">
                <a:solidFill>
                  <a:schemeClr val="tx1">
                    <a:lumMod val="65000"/>
                    <a:lumOff val="35000"/>
                  </a:schemeClr>
                </a:solidFill>
                <a:latin typeface="Meiryo" panose="020B0604030504040204" pitchFamily="34" charset="-128"/>
                <a:ea typeface="Meiryo" panose="020B0604030504040204" pitchFamily="34" charset="-128"/>
              </a:rPr>
              <a:t>LP</a:t>
            </a:r>
          </a:p>
          <a:p>
            <a:r>
              <a:rPr lang="en-US" altLang="ja-JP" sz="1000" dirty="0" smtClean="0">
                <a:solidFill>
                  <a:schemeClr val="tx1">
                    <a:lumMod val="65000"/>
                    <a:lumOff val="35000"/>
                  </a:schemeClr>
                </a:solidFill>
                <a:latin typeface="Meiryo" panose="020B0604030504040204" pitchFamily="34" charset="-128"/>
                <a:ea typeface="Meiryo" panose="020B0604030504040204" pitchFamily="34" charset="-128"/>
              </a:rPr>
              <a:t>※</a:t>
            </a:r>
            <a:r>
              <a:rPr lang="ja-JP" altLang="en-US" sz="1000" dirty="0" smtClean="0">
                <a:solidFill>
                  <a:schemeClr val="tx1">
                    <a:lumMod val="65000"/>
                    <a:lumOff val="35000"/>
                  </a:schemeClr>
                </a:solidFill>
                <a:latin typeface="Meiryo" panose="020B0604030504040204" pitchFamily="34" charset="-128"/>
                <a:ea typeface="Meiryo" panose="020B0604030504040204" pitchFamily="34" charset="-128"/>
              </a:rPr>
              <a:t>任意のページをご指定ください</a:t>
            </a:r>
            <a:endParaRPr lang="en-US" altLang="ja-JP" sz="1400" dirty="0" smtClean="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28" name="テキスト ボックス 27"/>
          <p:cNvSpPr txBox="1"/>
          <p:nvPr/>
        </p:nvSpPr>
        <p:spPr>
          <a:xfrm>
            <a:off x="6744072" y="2357281"/>
            <a:ext cx="5184576" cy="2754600"/>
          </a:xfrm>
          <a:prstGeom prst="rect">
            <a:avLst/>
          </a:prstGeom>
          <a:noFill/>
        </p:spPr>
        <p:txBody>
          <a:bodyPr wrap="square" rtlCol="0">
            <a:spAutoFit/>
          </a:bodyPr>
          <a:lstStyle/>
          <a:p>
            <a:r>
              <a:rPr kumimoji="1" lang="en-US" altLang="ja-JP" sz="1400" dirty="0" smtClean="0"/>
              <a:t>【</a:t>
            </a:r>
            <a:r>
              <a:rPr kumimoji="1" lang="ja-JP" altLang="en-US" sz="1400" dirty="0" smtClean="0"/>
              <a:t>ロゴ掲載期間</a:t>
            </a:r>
            <a:r>
              <a:rPr kumimoji="1" lang="en-US" altLang="ja-JP" sz="1400" dirty="0" smtClean="0"/>
              <a:t>】</a:t>
            </a:r>
            <a:r>
              <a:rPr kumimoji="1" lang="ja-JP" altLang="en-US" sz="1400" dirty="0" smtClean="0"/>
              <a:t>　</a:t>
            </a:r>
            <a:r>
              <a:rPr kumimoji="1" lang="en-US" altLang="ja-JP" sz="1400" dirty="0" smtClean="0"/>
              <a:t>2022/3/</a:t>
            </a:r>
            <a:r>
              <a:rPr lang="en-US" altLang="ja-JP" sz="1400" dirty="0" smtClean="0"/>
              <a:t>1</a:t>
            </a:r>
            <a:r>
              <a:rPr lang="ja-JP" altLang="en-US" sz="1400" dirty="0" smtClean="0"/>
              <a:t>（火） ～</a:t>
            </a:r>
            <a:r>
              <a:rPr lang="en-US" altLang="ja-JP" sz="1400" dirty="0" smtClean="0"/>
              <a:t>2022/3/31</a:t>
            </a:r>
            <a:r>
              <a:rPr lang="ja-JP" altLang="en-US" sz="1400" dirty="0" smtClean="0"/>
              <a:t>（木）</a:t>
            </a:r>
            <a:endParaRPr kumimoji="1" lang="en-US" altLang="ja-JP" sz="1400" dirty="0" smtClean="0"/>
          </a:p>
          <a:p>
            <a:pPr lvl="0">
              <a:defRPr/>
            </a:pPr>
            <a:endParaRPr lang="en-US" altLang="ja-JP" sz="1400" dirty="0" smtClean="0"/>
          </a:p>
          <a:p>
            <a:pPr lvl="0">
              <a:defRPr/>
            </a:pPr>
            <a:r>
              <a:rPr lang="en-US" altLang="ja-JP" sz="1400" dirty="0" smtClean="0"/>
              <a:t>【</a:t>
            </a:r>
            <a:r>
              <a:rPr lang="ja-JP" altLang="en-US" sz="1400" dirty="0" smtClean="0"/>
              <a:t>入稿素材</a:t>
            </a:r>
            <a:r>
              <a:rPr lang="en-US" altLang="ja-JP" sz="1400" dirty="0" smtClean="0"/>
              <a:t>】</a:t>
            </a:r>
            <a:r>
              <a:rPr lang="ja-JP" altLang="en-US" sz="1400" dirty="0" smtClean="0"/>
              <a:t>　　　</a:t>
            </a:r>
            <a:r>
              <a:rPr lang="en-US" altLang="ja-JP" sz="1400" dirty="0" smtClean="0"/>
              <a:t>1.</a:t>
            </a:r>
            <a:r>
              <a:rPr lang="ja-JP" altLang="en-US" sz="1400" dirty="0" smtClean="0"/>
              <a:t>企業ロゴデータ</a:t>
            </a:r>
            <a:endParaRPr lang="en-US" altLang="ja-JP" sz="1400" dirty="0" smtClean="0"/>
          </a:p>
          <a:p>
            <a:pPr lvl="0">
              <a:defRPr/>
            </a:pPr>
            <a:r>
              <a:rPr lang="ja-JP" altLang="en-US" sz="1400" dirty="0" smtClean="0">
                <a:latin typeface="メイリオ" panose="020B0604030504040204" pitchFamily="50" charset="-128"/>
                <a:ea typeface="メイリオ" panose="020B0604030504040204" pitchFamily="50" charset="-128"/>
              </a:rPr>
              <a:t>　　　　　　　　　　 </a:t>
            </a:r>
            <a:r>
              <a:rPr lang="ja-JP" altLang="en-US" sz="1400" dirty="0" err="1" smtClean="0">
                <a:latin typeface="メイリオ" panose="020B0604030504040204" pitchFamily="50" charset="-128"/>
                <a:ea typeface="メイリオ" panose="020B0604030504040204" pitchFamily="50" charset="-128"/>
              </a:rPr>
              <a:t>ー</a:t>
            </a:r>
            <a:r>
              <a:rPr lang="ja-JP" altLang="en-US" sz="1400" dirty="0" smtClean="0">
                <a:latin typeface="メイリオ" panose="020B0604030504040204" pitchFamily="50" charset="-128"/>
                <a:ea typeface="メイリオ" panose="020B0604030504040204" pitchFamily="50" charset="-128"/>
              </a:rPr>
              <a:t> サイズ：縦</a:t>
            </a:r>
            <a:r>
              <a:rPr lang="en-US" altLang="ja-JP" sz="1400" dirty="0" smtClean="0">
                <a:latin typeface="メイリオ" panose="020B0604030504040204" pitchFamily="50" charset="-128"/>
                <a:ea typeface="メイリオ" panose="020B0604030504040204" pitchFamily="50" charset="-128"/>
              </a:rPr>
              <a:t>300×</a:t>
            </a:r>
            <a:r>
              <a:rPr lang="ja-JP" altLang="en-US" sz="1400" dirty="0" smtClean="0">
                <a:latin typeface="メイリオ" panose="020B0604030504040204" pitchFamily="50" charset="-128"/>
                <a:ea typeface="メイリオ" panose="020B0604030504040204" pitchFamily="50" charset="-128"/>
              </a:rPr>
              <a:t>横</a:t>
            </a:r>
            <a:r>
              <a:rPr lang="en-US" altLang="ja-JP" sz="1400" dirty="0" smtClean="0">
                <a:latin typeface="メイリオ" panose="020B0604030504040204" pitchFamily="50" charset="-128"/>
                <a:ea typeface="メイリオ" panose="020B0604030504040204" pitchFamily="50" charset="-128"/>
              </a:rPr>
              <a:t>500px</a:t>
            </a:r>
          </a:p>
          <a:p>
            <a:pPr lvl="0">
              <a:defRPr/>
            </a:pPr>
            <a:r>
              <a:rPr lang="ja-JP" altLang="en-US" sz="1400" dirty="0" smtClean="0">
                <a:latin typeface="メイリオ" panose="020B0604030504040204" pitchFamily="50" charset="-128"/>
                <a:ea typeface="メイリオ" panose="020B0604030504040204" pitchFamily="50" charset="-128"/>
              </a:rPr>
              <a:t>　　　　　　　　　　 </a:t>
            </a:r>
            <a:r>
              <a:rPr lang="ja-JP" altLang="en-US" sz="1400" dirty="0" err="1" smtClean="0">
                <a:latin typeface="メイリオ" panose="020B0604030504040204" pitchFamily="50" charset="-128"/>
                <a:ea typeface="メイリオ" panose="020B0604030504040204" pitchFamily="50" charset="-128"/>
              </a:rPr>
              <a:t>ー</a:t>
            </a:r>
            <a:r>
              <a:rPr lang="ja-JP" altLang="en-US" sz="1400" dirty="0" smtClean="0">
                <a:latin typeface="メイリオ" panose="020B0604030504040204" pitchFamily="50" charset="-128"/>
                <a:ea typeface="メイリオ" panose="020B0604030504040204" pitchFamily="50" charset="-128"/>
              </a:rPr>
              <a:t> 透過画像（</a:t>
            </a:r>
            <a:r>
              <a:rPr lang="en-US" altLang="ja-JP" sz="1400" dirty="0" err="1" smtClean="0">
                <a:latin typeface="メイリオ" panose="020B0604030504040204" pitchFamily="50" charset="-128"/>
                <a:ea typeface="メイリオ" panose="020B0604030504040204" pitchFamily="50" charset="-128"/>
              </a:rPr>
              <a:t>png</a:t>
            </a:r>
            <a:r>
              <a:rPr lang="ja-JP" altLang="en-US" sz="1400" dirty="0" smtClean="0">
                <a:latin typeface="メイリオ" panose="020B0604030504040204" pitchFamily="50" charset="-128"/>
                <a:ea typeface="メイリオ" panose="020B0604030504040204" pitchFamily="50" charset="-128"/>
              </a:rPr>
              <a:t>）</a:t>
            </a:r>
            <a:endParaRPr lang="en-US" altLang="ja-JP" sz="1400" dirty="0" smtClean="0"/>
          </a:p>
          <a:p>
            <a:pPr algn="l"/>
            <a:r>
              <a:rPr lang="ja-JP" altLang="en-US" sz="1400" dirty="0" smtClean="0"/>
              <a:t>　　　　　　　　　</a:t>
            </a:r>
            <a:r>
              <a:rPr lang="en-US" altLang="ja-JP" sz="1400" dirty="0" smtClean="0"/>
              <a:t>2.</a:t>
            </a:r>
            <a:r>
              <a:rPr lang="ja-JP" altLang="en-US" sz="1400" dirty="0" smtClean="0"/>
              <a:t>企業ロゴガイドライン</a:t>
            </a:r>
            <a:endParaRPr lang="en-US" altLang="ja-JP" sz="1400" dirty="0" smtClean="0"/>
          </a:p>
          <a:p>
            <a:pPr algn="l"/>
            <a:r>
              <a:rPr lang="ja-JP" altLang="en-US" sz="1400" dirty="0" smtClean="0"/>
              <a:t>　　　　　　　　　</a:t>
            </a:r>
            <a:r>
              <a:rPr lang="en-US" altLang="ja-JP" sz="1400" dirty="0" smtClean="0"/>
              <a:t>3.</a:t>
            </a:r>
            <a:r>
              <a:rPr lang="ja-JP" altLang="en-US" sz="1400" dirty="0" smtClean="0"/>
              <a:t>リンク先</a:t>
            </a:r>
            <a:r>
              <a:rPr lang="en-US" altLang="ja-JP" sz="1400" dirty="0" smtClean="0"/>
              <a:t>URL</a:t>
            </a:r>
          </a:p>
          <a:p>
            <a:pPr algn="l"/>
            <a:endParaRPr kumimoji="1" lang="en-US" altLang="ja-JP" sz="1400" dirty="0" smtClean="0"/>
          </a:p>
          <a:p>
            <a:pPr algn="l"/>
            <a:r>
              <a:rPr kumimoji="1" lang="en-US" altLang="ja-JP" sz="1400" dirty="0" smtClean="0"/>
              <a:t>【</a:t>
            </a:r>
            <a:r>
              <a:rPr kumimoji="1" lang="ja-JP" altLang="en-US" sz="1400" dirty="0" smtClean="0"/>
              <a:t>入稿〆切</a:t>
            </a:r>
            <a:r>
              <a:rPr kumimoji="1" lang="en-US" altLang="ja-JP" sz="1400" dirty="0" smtClean="0"/>
              <a:t>】</a:t>
            </a:r>
            <a:r>
              <a:rPr kumimoji="1" lang="ja-JP" altLang="en-US" sz="1400" dirty="0" smtClean="0"/>
              <a:t>　　　</a:t>
            </a:r>
            <a:r>
              <a:rPr kumimoji="1" lang="en-US" altLang="ja-JP" sz="1400" dirty="0" smtClean="0"/>
              <a:t>2022/2/</a:t>
            </a:r>
            <a:r>
              <a:rPr lang="en-US" altLang="ja-JP" sz="1400" dirty="0" smtClean="0"/>
              <a:t>10</a:t>
            </a:r>
            <a:r>
              <a:rPr kumimoji="1" lang="ja-JP" altLang="en-US" sz="1400" dirty="0" smtClean="0"/>
              <a:t>（</a:t>
            </a:r>
            <a:r>
              <a:rPr lang="ja-JP" altLang="en-US" sz="1400" dirty="0"/>
              <a:t>木</a:t>
            </a:r>
            <a:r>
              <a:rPr kumimoji="1" lang="ja-JP" altLang="en-US" sz="1400" dirty="0" smtClean="0"/>
              <a:t>）</a:t>
            </a:r>
            <a:endParaRPr kumimoji="1" lang="en-US" altLang="ja-JP" sz="1400" dirty="0" smtClean="0"/>
          </a:p>
          <a:p>
            <a:endParaRPr kumimoji="1" lang="en-US" altLang="ja-JP" sz="1100" dirty="0" smtClean="0"/>
          </a:p>
          <a:p>
            <a:r>
              <a:rPr kumimoji="1" lang="ja-JP" altLang="en-US" sz="1100" dirty="0" smtClean="0"/>
              <a:t>　</a:t>
            </a:r>
            <a:r>
              <a:rPr kumimoji="1" lang="en-US" altLang="ja-JP" sz="1100" dirty="0" smtClean="0"/>
              <a:t>※</a:t>
            </a:r>
            <a:r>
              <a:rPr lang="ja-JP" altLang="en-US" sz="1100" dirty="0" smtClean="0">
                <a:latin typeface="メイリオ" panose="020B0604030504040204" pitchFamily="50" charset="-128"/>
                <a:ea typeface="メイリオ" panose="020B0604030504040204" pitchFamily="50" charset="-128"/>
              </a:rPr>
              <a:t>企業名</a:t>
            </a:r>
            <a:r>
              <a:rPr lang="ja-JP" altLang="en-US" sz="1100" dirty="0">
                <a:latin typeface="メイリオ" panose="020B0604030504040204" pitchFamily="50" charset="-128"/>
                <a:ea typeface="メイリオ" panose="020B0604030504040204" pitchFamily="50" charset="-128"/>
              </a:rPr>
              <a:t>の五十音順で上から</a:t>
            </a:r>
            <a:r>
              <a:rPr lang="ja-JP" altLang="en-US" sz="1100" dirty="0" smtClean="0">
                <a:latin typeface="メイリオ" panose="020B0604030504040204" pitchFamily="50" charset="-128"/>
                <a:ea typeface="メイリオ" panose="020B0604030504040204" pitchFamily="50" charset="-128"/>
              </a:rPr>
              <a:t>掲載いたします</a:t>
            </a:r>
            <a:endParaRPr lang="en-US" altLang="ja-JP" sz="1100" dirty="0">
              <a:latin typeface="メイリオ" panose="020B0604030504040204" pitchFamily="50" charset="-128"/>
              <a:ea typeface="メイリオ" panose="020B0604030504040204" pitchFamily="50" charset="-128"/>
            </a:endParaRPr>
          </a:p>
          <a:p>
            <a:r>
              <a:rPr lang="ja-JP" altLang="en-US" sz="1100" dirty="0" smtClean="0">
                <a:latin typeface="メイリオ" panose="020B0604030504040204" pitchFamily="50" charset="-128"/>
                <a:ea typeface="メイリオ" panose="020B0604030504040204" pitchFamily="50" charset="-128"/>
              </a:rPr>
              <a:t>　</a:t>
            </a:r>
            <a:r>
              <a:rPr lang="en-US" altLang="ja-JP" sz="1100" dirty="0" smtClean="0">
                <a:latin typeface="メイリオ" panose="020B0604030504040204" pitchFamily="50" charset="-128"/>
                <a:ea typeface="メイリオ" panose="020B0604030504040204" pitchFamily="50" charset="-128"/>
              </a:rPr>
              <a:t>※</a:t>
            </a:r>
            <a:r>
              <a:rPr lang="ja-JP" altLang="en-US" sz="1100" dirty="0">
                <a:latin typeface="メイリオ" panose="020B0604030504040204" pitchFamily="50" charset="-128"/>
                <a:ea typeface="メイリオ" panose="020B0604030504040204" pitchFamily="50" charset="-128"/>
              </a:rPr>
              <a:t>掲載箇所・レイアウト・サイズ等は</a:t>
            </a:r>
            <a:r>
              <a:rPr lang="ja-JP" altLang="en-US" sz="1100" dirty="0" smtClean="0">
                <a:latin typeface="メイリオ" panose="020B0604030504040204" pitchFamily="50" charset="-128"/>
                <a:ea typeface="メイリオ" panose="020B0604030504040204" pitchFamily="50" charset="-128"/>
              </a:rPr>
              <a:t>仮です。変更となる場合がございます。</a:t>
            </a:r>
            <a:endParaRPr lang="ja-JP" altLang="en-US" sz="1100" dirty="0">
              <a:latin typeface="メイリオ" panose="020B0604030504040204" pitchFamily="50" charset="-128"/>
              <a:ea typeface="メイリオ" panose="020B0604030504040204" pitchFamily="50" charset="-128"/>
            </a:endParaRPr>
          </a:p>
          <a:p>
            <a:pPr algn="l"/>
            <a:endParaRPr kumimoji="1" lang="ja-JP" altLang="en-US" sz="1400" dirty="0" smtClean="0"/>
          </a:p>
        </p:txBody>
      </p:sp>
      <p:sp>
        <p:nvSpPr>
          <p:cNvPr id="29" name="正方形/長方形 28"/>
          <p:cNvSpPr/>
          <p:nvPr/>
        </p:nvSpPr>
        <p:spPr>
          <a:xfrm>
            <a:off x="7998381" y="302773"/>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smtClean="0">
                <a:solidFill>
                  <a:schemeClr val="tx1"/>
                </a:solidFill>
              </a:rPr>
              <a:t>防災</a:t>
            </a:r>
            <a:endParaRPr kumimoji="1" lang="ja-JP" altLang="en-US" sz="1400" b="1" dirty="0" smtClean="0">
              <a:solidFill>
                <a:schemeClr val="tx1"/>
              </a:solidFill>
            </a:endParaRPr>
          </a:p>
        </p:txBody>
      </p:sp>
      <p:sp>
        <p:nvSpPr>
          <p:cNvPr id="30" name="正方形/長方形 29"/>
          <p:cNvSpPr/>
          <p:nvPr/>
        </p:nvSpPr>
        <p:spPr>
          <a:xfrm>
            <a:off x="8850165"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買</a:t>
            </a:r>
            <a:r>
              <a:rPr lang="ja-JP" altLang="en-US" sz="1200" b="1" dirty="0" smtClean="0">
                <a:solidFill>
                  <a:schemeClr val="tx1"/>
                </a:solidFill>
              </a:rPr>
              <a:t>う</a:t>
            </a:r>
            <a:endParaRPr kumimoji="1" lang="ja-JP" altLang="en-US" sz="1400" b="1" dirty="0" smtClean="0">
              <a:solidFill>
                <a:schemeClr val="tx1"/>
              </a:solidFill>
            </a:endParaRPr>
          </a:p>
        </p:txBody>
      </p:sp>
      <p:sp>
        <p:nvSpPr>
          <p:cNvPr id="31" name="正方形/長方形 30"/>
          <p:cNvSpPr/>
          <p:nvPr/>
        </p:nvSpPr>
        <p:spPr>
          <a:xfrm>
            <a:off x="9706683"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寄付</a:t>
            </a:r>
            <a:endParaRPr kumimoji="1" lang="ja-JP" altLang="en-US" sz="1400" b="1" dirty="0" smtClean="0">
              <a:solidFill>
                <a:schemeClr val="tx1"/>
              </a:solidFill>
            </a:endParaRPr>
          </a:p>
        </p:txBody>
      </p:sp>
      <p:sp>
        <p:nvSpPr>
          <p:cNvPr id="19" name="ストライプ矢印 18"/>
          <p:cNvSpPr/>
          <p:nvPr/>
        </p:nvSpPr>
        <p:spPr>
          <a:xfrm rot="16200000">
            <a:off x="5310690" y="4136905"/>
            <a:ext cx="1235789" cy="432048"/>
          </a:xfrm>
          <a:prstGeom prst="stripedRightArrow">
            <a:avLst/>
          </a:prstGeom>
          <a:solidFill>
            <a:schemeClr val="bg1"/>
          </a:solidFill>
          <a:ln w="15875">
            <a:solidFill>
              <a:srgbClr val="2B445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Tree>
    <p:extLst>
      <p:ext uri="{BB962C8B-B14F-4D97-AF65-F5344CB8AC3E}">
        <p14:creationId xmlns:p14="http://schemas.microsoft.com/office/powerpoint/2010/main" val="6811930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1B2DB7D-38D0-D549-B710-2C3BA9843B62}"/>
              </a:ext>
            </a:extLst>
          </p:cNvPr>
          <p:cNvSpPr>
            <a:spLocks noGrp="1"/>
          </p:cNvSpPr>
          <p:nvPr>
            <p:ph type="body" sz="quarter" idx="11"/>
          </p:nvPr>
        </p:nvSpPr>
        <p:spPr/>
        <p:txBody>
          <a:bodyPr/>
          <a:lstStyle/>
          <a:p>
            <a:r>
              <a:rPr kumimoji="1" lang="ja-JP" altLang="en-US" dirty="0" smtClean="0"/>
              <a:t>協賛プラン一覧</a:t>
            </a:r>
            <a:endParaRPr kumimoji="1" lang="ja-JP" altLang="en-US" dirty="0"/>
          </a:p>
        </p:txBody>
      </p:sp>
      <p:sp>
        <p:nvSpPr>
          <p:cNvPr id="5" name="スライド番号プレースホルダー 4">
            <a:extLst>
              <a:ext uri="{FF2B5EF4-FFF2-40B4-BE49-F238E27FC236}">
                <a16:creationId xmlns:a16="http://schemas.microsoft.com/office/drawing/2014/main" id="{15D8CAC5-4708-5B43-B851-63CF8E71CF02}"/>
              </a:ext>
            </a:extLst>
          </p:cNvPr>
          <p:cNvSpPr>
            <a:spLocks noGrp="1"/>
          </p:cNvSpPr>
          <p:nvPr>
            <p:ph type="sldNum" sz="quarter" idx="4"/>
          </p:nvPr>
        </p:nvSpPr>
        <p:spPr/>
        <p:txBody>
          <a:bodyPr/>
          <a:lstStyle/>
          <a:p>
            <a:fld id="{F9BD7636-22E7-4304-ABE2-16A3D163D5E1}" type="slidenum">
              <a:rPr lang="ja-JP" altLang="en-US" smtClean="0"/>
              <a:pPr/>
              <a:t>11</a:t>
            </a:fld>
            <a:endParaRPr lang="ja-JP" altLang="en-US" dirty="0"/>
          </a:p>
        </p:txBody>
      </p:sp>
      <p:graphicFrame>
        <p:nvGraphicFramePr>
          <p:cNvPr id="2" name="表 1"/>
          <p:cNvGraphicFramePr>
            <a:graphicFrameLocks noGrp="1"/>
          </p:cNvGraphicFramePr>
          <p:nvPr>
            <p:extLst>
              <p:ext uri="{D42A27DB-BD31-4B8C-83A1-F6EECF244321}">
                <p14:modId xmlns:p14="http://schemas.microsoft.com/office/powerpoint/2010/main" val="2743038406"/>
              </p:ext>
            </p:extLst>
          </p:nvPr>
        </p:nvGraphicFramePr>
        <p:xfrm>
          <a:off x="695401" y="1124744"/>
          <a:ext cx="10801199" cy="4680521"/>
        </p:xfrm>
        <a:graphic>
          <a:graphicData uri="http://schemas.openxmlformats.org/drawingml/2006/table">
            <a:tbl>
              <a:tblPr firstRow="1" bandRow="1">
                <a:tableStyleId>{21E4AEA4-8DFA-4A89-87EB-49C32662AFE0}</a:tableStyleId>
              </a:tblPr>
              <a:tblGrid>
                <a:gridCol w="2088232">
                  <a:extLst>
                    <a:ext uri="{9D8B030D-6E8A-4147-A177-3AD203B41FA5}">
                      <a16:colId xmlns:a16="http://schemas.microsoft.com/office/drawing/2014/main" val="678682936"/>
                    </a:ext>
                  </a:extLst>
                </a:gridCol>
                <a:gridCol w="3384376">
                  <a:extLst>
                    <a:ext uri="{9D8B030D-6E8A-4147-A177-3AD203B41FA5}">
                      <a16:colId xmlns:a16="http://schemas.microsoft.com/office/drawing/2014/main" val="140993194"/>
                    </a:ext>
                  </a:extLst>
                </a:gridCol>
                <a:gridCol w="792088">
                  <a:extLst>
                    <a:ext uri="{9D8B030D-6E8A-4147-A177-3AD203B41FA5}">
                      <a16:colId xmlns:a16="http://schemas.microsoft.com/office/drawing/2014/main" val="2889692826"/>
                    </a:ext>
                  </a:extLst>
                </a:gridCol>
                <a:gridCol w="2415849">
                  <a:extLst>
                    <a:ext uri="{9D8B030D-6E8A-4147-A177-3AD203B41FA5}">
                      <a16:colId xmlns:a16="http://schemas.microsoft.com/office/drawing/2014/main" val="3992010502"/>
                    </a:ext>
                  </a:extLst>
                </a:gridCol>
                <a:gridCol w="2120654">
                  <a:extLst>
                    <a:ext uri="{9D8B030D-6E8A-4147-A177-3AD203B41FA5}">
                      <a16:colId xmlns:a16="http://schemas.microsoft.com/office/drawing/2014/main" val="3510457139"/>
                    </a:ext>
                  </a:extLst>
                </a:gridCol>
              </a:tblGrid>
              <a:tr h="601121">
                <a:tc>
                  <a:txBody>
                    <a:bodyPr/>
                    <a:lstStyle/>
                    <a:p>
                      <a:pPr algn="ctr"/>
                      <a:r>
                        <a:rPr kumimoji="1" lang="ja-JP" altLang="en-US" sz="1600" dirty="0" smtClean="0">
                          <a:latin typeface="+mj-lt"/>
                        </a:rPr>
                        <a:t>プラン名</a:t>
                      </a:r>
                      <a:endParaRPr kumimoji="1" lang="ja-JP" altLang="en-US" sz="1600" dirty="0">
                        <a:latin typeface="+mj-lt"/>
                      </a:endParaRPr>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ja-JP" altLang="en-US" sz="1600" dirty="0" smtClean="0">
                          <a:latin typeface="+mj-lt"/>
                        </a:rPr>
                        <a:t>概要</a:t>
                      </a:r>
                      <a:endParaRPr kumimoji="1" lang="en-US" altLang="ja-JP" sz="1600" dirty="0" smtClean="0">
                        <a:latin typeface="+mj-lt"/>
                      </a:endParaRPr>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ja-JP" altLang="en-US" sz="1600" dirty="0" smtClean="0">
                          <a:latin typeface="+mj-lt"/>
                        </a:rPr>
                        <a:t>販売</a:t>
                      </a:r>
                      <a:endParaRPr kumimoji="1" lang="en-US" altLang="ja-JP" sz="1600" dirty="0" smtClean="0">
                        <a:latin typeface="+mj-lt"/>
                      </a:endParaRPr>
                    </a:p>
                    <a:p>
                      <a:pPr algn="ctr"/>
                      <a:r>
                        <a:rPr kumimoji="1" lang="ja-JP" altLang="en-US" sz="1600" dirty="0" smtClean="0">
                          <a:latin typeface="+mj-lt"/>
                        </a:rPr>
                        <a:t>枠数</a:t>
                      </a:r>
                      <a:endParaRPr kumimoji="1" lang="ja-JP" altLang="en-US" sz="1600" dirty="0">
                        <a:latin typeface="+mj-lt"/>
                      </a:endParaRPr>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ja-JP" altLang="en-US" sz="1600" dirty="0" smtClean="0">
                          <a:latin typeface="+mj-lt"/>
                        </a:rPr>
                        <a:t>料金</a:t>
                      </a:r>
                      <a:endParaRPr kumimoji="1" lang="ja-JP" altLang="en-US" sz="1600" dirty="0">
                        <a:latin typeface="+mj-lt"/>
                      </a:endParaRPr>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tc>
                  <a:txBody>
                    <a:bodyPr/>
                    <a:lstStyle/>
                    <a:p>
                      <a:pPr algn="ctr"/>
                      <a:r>
                        <a:rPr kumimoji="1" lang="ja-JP" altLang="en-US" sz="1600" dirty="0" smtClean="0">
                          <a:latin typeface="+mj-lt"/>
                        </a:rPr>
                        <a:t>お申込〆切</a:t>
                      </a:r>
                      <a:r>
                        <a:rPr kumimoji="1" lang="en-US" altLang="ja-JP" sz="1050" dirty="0" smtClean="0">
                          <a:latin typeface="+mj-lt"/>
                        </a:rPr>
                        <a:t>※1</a:t>
                      </a:r>
                      <a:endParaRPr kumimoji="1" lang="ja-JP" altLang="en-US" sz="1600" dirty="0">
                        <a:latin typeface="+mj-lt"/>
                      </a:endParaRPr>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738293962"/>
                  </a:ext>
                </a:extLst>
              </a:tr>
              <a:tr h="658610">
                <a:tc rowSpan="2">
                  <a:txBody>
                    <a:bodyPr/>
                    <a:lstStyle/>
                    <a:p>
                      <a:pPr algn="ctr"/>
                      <a:r>
                        <a:rPr kumimoji="1" lang="ja-JP" altLang="en-US" sz="1800" dirty="0" smtClean="0"/>
                        <a:t>「防災」カテゴリ</a:t>
                      </a:r>
                      <a:endParaRPr kumimoji="1" lang="en-US" altLang="ja-JP" sz="1800" dirty="0" smtClean="0"/>
                    </a:p>
                    <a:p>
                      <a:pPr algn="ctr"/>
                      <a:r>
                        <a:rPr kumimoji="1" lang="ja-JP" altLang="en-US" sz="1800" dirty="0" smtClean="0"/>
                        <a:t>スポンサード</a:t>
                      </a:r>
                      <a:endParaRPr kumimoji="1" lang="en-US" altLang="ja-JP" sz="1800" dirty="0" smtClean="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indent="0" algn="l">
                        <a:buFont typeface="Arial" panose="020B0604020202020204" pitchFamily="34" charset="0"/>
                        <a:buNone/>
                      </a:pPr>
                      <a:endParaRPr kumimoji="1" lang="en-US" altLang="ja-JP" sz="1400" dirty="0" smtClean="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ysDash"/>
                      <a:round/>
                      <a:headEnd type="none" w="med" len="med"/>
                      <a:tailEnd type="none" w="med" len="med"/>
                    </a:lnB>
                    <a:solidFill>
                      <a:schemeClr val="bg1"/>
                    </a:solidFill>
                  </a:tcPr>
                </a:tc>
                <a:tc rowSpan="2">
                  <a:txBody>
                    <a:bodyPr/>
                    <a:lstStyle/>
                    <a:p>
                      <a:pPr algn="ctr"/>
                      <a:r>
                        <a:rPr kumimoji="1" lang="en-US" altLang="ja-JP" sz="2000" dirty="0" smtClean="0"/>
                        <a:t>5</a:t>
                      </a:r>
                      <a:endParaRPr kumimoji="1" lang="ja-JP" altLang="en-US" sz="2000" dirty="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endParaRPr kumimoji="1" lang="en-US" altLang="ja-JP" sz="1800" dirty="0" smtClean="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ysDash"/>
                      <a:round/>
                      <a:headEnd type="none" w="med" len="med"/>
                      <a:tailEnd type="none" w="med" len="med"/>
                    </a:lnB>
                    <a:solidFill>
                      <a:schemeClr val="bg1"/>
                    </a:solidFill>
                  </a:tcPr>
                </a:tc>
                <a:tc rowSpan="2">
                  <a:txBody>
                    <a:bodyPr/>
                    <a:lstStyle/>
                    <a:p>
                      <a:pPr algn="ctr"/>
                      <a:r>
                        <a:rPr kumimoji="1" lang="en-US" altLang="ja-JP" sz="1800" dirty="0" smtClean="0"/>
                        <a:t>2022/2/1</a:t>
                      </a:r>
                      <a:r>
                        <a:rPr kumimoji="1" lang="ja-JP" altLang="en-US" sz="1800" dirty="0" smtClean="0"/>
                        <a:t>（火）</a:t>
                      </a:r>
                      <a:endParaRPr kumimoji="1" lang="ja-JP" altLang="en-US" sz="1800" dirty="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55817101"/>
                  </a:ext>
                </a:extLst>
              </a:tr>
              <a:tr h="658610">
                <a:tc vMerge="1">
                  <a:txBody>
                    <a:bodyPr/>
                    <a:lstStyle/>
                    <a:p>
                      <a:endParaRPr kumimoji="1" lang="ja-JP" altLang="en-US"/>
                    </a:p>
                  </a:txBody>
                  <a:tcPr/>
                </a:tc>
                <a:tc>
                  <a:txBody>
                    <a:bodyPr/>
                    <a:lstStyle/>
                    <a:p>
                      <a:pPr marL="0" indent="0" algn="l">
                        <a:buFont typeface="Arial" panose="020B0604020202020204" pitchFamily="34" charset="0"/>
                        <a:buNone/>
                      </a:pPr>
                      <a:endParaRPr kumimoji="1" lang="en-US" altLang="ja-JP" sz="1400" dirty="0" smtClean="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ysDash"/>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ctr"/>
                      <a:endParaRPr kumimoji="1" lang="en-US" altLang="ja-JP" sz="1800" dirty="0" smtClean="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ysDash"/>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vMerge="1">
                  <a:txBody>
                    <a:bodyPr/>
                    <a:lstStyle/>
                    <a:p>
                      <a:endParaRPr kumimoji="1" lang="ja-JP" altLang="en-US"/>
                    </a:p>
                  </a:txBody>
                  <a:tcPr/>
                </a:tc>
                <a:extLst>
                  <a:ext uri="{0D108BD9-81ED-4DB2-BD59-A6C34878D82A}">
                    <a16:rowId xmlns:a16="http://schemas.microsoft.com/office/drawing/2014/main" val="3985848449"/>
                  </a:ext>
                </a:extLst>
              </a:tr>
              <a:tr h="658610">
                <a:tc rowSpan="2">
                  <a:txBody>
                    <a:bodyPr/>
                    <a:lstStyle/>
                    <a:p>
                      <a:pPr algn="ctr"/>
                      <a:r>
                        <a:rPr kumimoji="1" lang="ja-JP" altLang="en-US" sz="1800" dirty="0" smtClean="0"/>
                        <a:t>「買う」カテゴリ</a:t>
                      </a:r>
                      <a:endParaRPr kumimoji="1" lang="en-US" altLang="ja-JP" sz="1800" dirty="0" smtClean="0"/>
                    </a:p>
                    <a:p>
                      <a:pPr algn="ctr"/>
                      <a:r>
                        <a:rPr kumimoji="1" lang="ja-JP" altLang="en-US" sz="1800" dirty="0" smtClean="0"/>
                        <a:t>スポンサード</a:t>
                      </a:r>
                      <a:endParaRPr kumimoji="1" lang="en-US" altLang="ja-JP" sz="1800" dirty="0" smtClean="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indent="0" algn="l">
                        <a:buFont typeface="Arial" panose="020B0604020202020204" pitchFamily="34" charset="0"/>
                        <a:buNone/>
                      </a:pPr>
                      <a:endParaRPr kumimoji="1" lang="en-US" altLang="ja-JP" sz="1400" dirty="0" smtClean="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ysDash"/>
                      <a:round/>
                      <a:headEnd type="none" w="med" len="med"/>
                      <a:tailEnd type="none" w="med" len="med"/>
                    </a:lnB>
                    <a:solidFill>
                      <a:schemeClr val="bg1"/>
                    </a:solidFill>
                  </a:tcPr>
                </a:tc>
                <a:tc rowSpan="2">
                  <a:txBody>
                    <a:bodyPr/>
                    <a:lstStyle/>
                    <a:p>
                      <a:pPr algn="ctr"/>
                      <a:r>
                        <a:rPr kumimoji="1" lang="en-US" altLang="ja-JP" sz="2000" dirty="0" smtClean="0"/>
                        <a:t>5</a:t>
                      </a:r>
                      <a:endParaRPr kumimoji="1" lang="ja-JP" altLang="en-US" sz="2000" dirty="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endParaRPr kumimoji="1" lang="en-US" altLang="ja-JP" sz="1800" dirty="0" smtClean="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ysDash"/>
                      <a:round/>
                      <a:headEnd type="none" w="med" len="med"/>
                      <a:tailEnd type="none" w="med" len="med"/>
                    </a:lnB>
                    <a:solidFill>
                      <a:schemeClr val="bg1"/>
                    </a:solidFill>
                  </a:tcPr>
                </a:tc>
                <a:tc row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800" dirty="0" smtClean="0"/>
                        <a:t>2022/2/1</a:t>
                      </a:r>
                      <a:r>
                        <a:rPr kumimoji="1" lang="ja-JP" altLang="en-US" sz="1800" dirty="0" smtClean="0"/>
                        <a:t>（火）</a:t>
                      </a:r>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93155845"/>
                  </a:ext>
                </a:extLst>
              </a:tr>
              <a:tr h="658610">
                <a:tc vMerge="1">
                  <a:txBody>
                    <a:bodyPr/>
                    <a:lstStyle/>
                    <a:p>
                      <a:endParaRPr kumimoji="1" lang="ja-JP" altLang="en-US"/>
                    </a:p>
                  </a:txBody>
                  <a:tcPr/>
                </a:tc>
                <a:tc>
                  <a:txBody>
                    <a:bodyPr/>
                    <a:lstStyle/>
                    <a:p>
                      <a:pPr marL="0" indent="0" algn="l">
                        <a:buFont typeface="Arial" panose="020B0604020202020204" pitchFamily="34" charset="0"/>
                        <a:buNone/>
                      </a:pPr>
                      <a:endParaRPr kumimoji="1" lang="en-US" altLang="ja-JP" sz="1400" dirty="0" smtClean="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ysDash"/>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ctr"/>
                      <a:endParaRPr kumimoji="1" lang="en-US" altLang="ja-JP" sz="1800" dirty="0" smtClean="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ysDash"/>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vMerge="1">
                  <a:txBody>
                    <a:bodyPr/>
                    <a:lstStyle/>
                    <a:p>
                      <a:endParaRPr kumimoji="1" lang="ja-JP" altLang="en-US"/>
                    </a:p>
                  </a:txBody>
                  <a:tcPr/>
                </a:tc>
                <a:extLst>
                  <a:ext uri="{0D108BD9-81ED-4DB2-BD59-A6C34878D82A}">
                    <a16:rowId xmlns:a16="http://schemas.microsoft.com/office/drawing/2014/main" val="1666602827"/>
                  </a:ext>
                </a:extLst>
              </a:tr>
              <a:tr h="481653">
                <a:tc rowSpan="3">
                  <a:txBody>
                    <a:bodyPr/>
                    <a:lstStyle/>
                    <a:p>
                      <a:pPr algn="ctr"/>
                      <a:r>
                        <a:rPr kumimoji="1" lang="ja-JP" altLang="en-US" sz="1800" dirty="0" smtClean="0"/>
                        <a:t>「寄付」カテゴリ</a:t>
                      </a:r>
                      <a:endParaRPr kumimoji="1" lang="en-US" altLang="ja-JP" sz="1800" dirty="0" smtClean="0"/>
                    </a:p>
                    <a:p>
                      <a:pPr algn="ctr"/>
                      <a:r>
                        <a:rPr kumimoji="1" lang="ja-JP" altLang="en-US" sz="1800" dirty="0" smtClean="0"/>
                        <a:t>スポンサード</a:t>
                      </a:r>
                      <a:endParaRPr kumimoji="1" lang="ja-JP" altLang="en-US" sz="1800" dirty="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indent="0" algn="l">
                        <a:buFont typeface="Arial" panose="020B0604020202020204" pitchFamily="34" charset="0"/>
                        <a:buNone/>
                      </a:pPr>
                      <a:endParaRPr kumimoji="1" lang="en-US" altLang="ja-JP" sz="1400" b="1" dirty="0" smtClean="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ysDash"/>
                      <a:round/>
                      <a:headEnd type="none" w="med" len="med"/>
                      <a:tailEnd type="none" w="med" len="med"/>
                    </a:lnB>
                    <a:solidFill>
                      <a:schemeClr val="bg1"/>
                    </a:solidFill>
                  </a:tcPr>
                </a:tc>
                <a:tc rowSpan="3">
                  <a:txBody>
                    <a:bodyPr/>
                    <a:lstStyle/>
                    <a:p>
                      <a:pPr algn="ctr"/>
                      <a:r>
                        <a:rPr kumimoji="1" lang="en-US" altLang="ja-JP" sz="2000" dirty="0" smtClean="0"/>
                        <a:t>5</a:t>
                      </a:r>
                      <a:endParaRPr kumimoji="1" lang="ja-JP" altLang="en-US" sz="2000" dirty="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endParaRPr kumimoji="1" lang="en-US" altLang="ja-JP" sz="1800" dirty="0" smtClean="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ysDash"/>
                      <a:round/>
                      <a:headEnd type="none" w="med" len="med"/>
                      <a:tailEnd type="none" w="med" len="med"/>
                    </a:lnB>
                    <a:solidFill>
                      <a:schemeClr val="bg1"/>
                    </a:solidFill>
                  </a:tcPr>
                </a:tc>
                <a:tc row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800" dirty="0" smtClean="0"/>
                        <a:t>2022/2/1</a:t>
                      </a:r>
                      <a:r>
                        <a:rPr kumimoji="1" lang="ja-JP" altLang="en-US" sz="1800" dirty="0" smtClean="0"/>
                        <a:t>（火）</a:t>
                      </a:r>
                      <a:endParaRPr kumimoji="1" lang="en-US" altLang="ja-JP" sz="1800" dirty="0" smtClean="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68869306"/>
                  </a:ext>
                </a:extLst>
              </a:tr>
              <a:tr h="481654">
                <a:tc vMerge="1">
                  <a:txBody>
                    <a:bodyPr/>
                    <a:lstStyle/>
                    <a:p>
                      <a:endParaRPr kumimoji="1" lang="ja-JP" altLang="en-US"/>
                    </a:p>
                  </a:txBody>
                  <a:tcPr/>
                </a:tc>
                <a:tc>
                  <a:txBody>
                    <a:bodyPr/>
                    <a:lstStyle/>
                    <a:p>
                      <a:pPr marL="0" indent="0" algn="l">
                        <a:buFont typeface="Arial" panose="020B0604020202020204" pitchFamily="34" charset="0"/>
                        <a:buNone/>
                      </a:pPr>
                      <a:endParaRPr kumimoji="1" lang="en-US" altLang="ja-JP" sz="1400" b="1" dirty="0" smtClean="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ysDash"/>
                      <a:round/>
                      <a:headEnd type="none" w="med" len="med"/>
                      <a:tailEnd type="none" w="med" len="med"/>
                    </a:lnT>
                    <a:lnB w="9525" cap="flat" cmpd="sng" algn="ctr">
                      <a:solidFill>
                        <a:schemeClr val="bg1">
                          <a:lumMod val="50000"/>
                        </a:schemeClr>
                      </a:solidFill>
                      <a:prstDash val="sysDash"/>
                      <a:round/>
                      <a:headEnd type="none" w="med" len="med"/>
                      <a:tailEnd type="none" w="med" len="med"/>
                    </a:lnB>
                    <a:solidFill>
                      <a:schemeClr val="bg1"/>
                    </a:solidFill>
                  </a:tcPr>
                </a:tc>
                <a:tc vMerge="1">
                  <a:txBody>
                    <a:bodyPr/>
                    <a:lstStyle/>
                    <a:p>
                      <a:endParaRPr kumimoji="1" lang="ja-JP" altLang="en-US"/>
                    </a:p>
                  </a:txBody>
                  <a:tcPr/>
                </a:tc>
                <a:tc>
                  <a:txBody>
                    <a:bodyPr/>
                    <a:lstStyle/>
                    <a:p>
                      <a:pPr algn="ctr"/>
                      <a:endParaRPr kumimoji="1" lang="en-US" altLang="ja-JP" sz="1800" dirty="0" smtClean="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ysDash"/>
                      <a:round/>
                      <a:headEnd type="none" w="med" len="med"/>
                      <a:tailEnd type="none" w="med" len="med"/>
                    </a:lnT>
                    <a:lnB w="9525" cap="flat" cmpd="sng" algn="ctr">
                      <a:solidFill>
                        <a:schemeClr val="bg1">
                          <a:lumMod val="50000"/>
                        </a:schemeClr>
                      </a:solidFill>
                      <a:prstDash val="sysDash"/>
                      <a:round/>
                      <a:headEnd type="none" w="med" len="med"/>
                      <a:tailEnd type="none" w="med" len="med"/>
                    </a:lnB>
                    <a:solidFill>
                      <a:schemeClr val="bg1"/>
                    </a:solidFill>
                  </a:tcPr>
                </a:tc>
                <a:tc vMerge="1">
                  <a:txBody>
                    <a:bodyPr/>
                    <a:lstStyle/>
                    <a:p>
                      <a:endParaRPr kumimoji="1" lang="ja-JP" altLang="en-US"/>
                    </a:p>
                  </a:txBody>
                  <a:tcPr/>
                </a:tc>
                <a:extLst>
                  <a:ext uri="{0D108BD9-81ED-4DB2-BD59-A6C34878D82A}">
                    <a16:rowId xmlns:a16="http://schemas.microsoft.com/office/drawing/2014/main" val="2627675033"/>
                  </a:ext>
                </a:extLst>
              </a:tr>
              <a:tr h="481653">
                <a:tc vMerge="1">
                  <a:txBody>
                    <a:bodyPr/>
                    <a:lstStyle/>
                    <a:p>
                      <a:endParaRPr kumimoji="1" lang="ja-JP" altLang="en-US"/>
                    </a:p>
                  </a:txBody>
                  <a:tcPr/>
                </a:tc>
                <a:tc>
                  <a:txBody>
                    <a:bodyPr/>
                    <a:lstStyle/>
                    <a:p>
                      <a:pPr marL="0" indent="0" algn="l">
                        <a:buFont typeface="Arial" panose="020B0604020202020204" pitchFamily="34" charset="0"/>
                        <a:buNone/>
                      </a:pPr>
                      <a:endParaRPr kumimoji="1" lang="en-US" altLang="ja-JP" sz="1400" b="1" dirty="0" smtClean="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ysDash"/>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vMerge="1">
                  <a:txBody>
                    <a:bodyPr/>
                    <a:lstStyle/>
                    <a:p>
                      <a:endParaRPr kumimoji="1" lang="ja-JP" altLang="en-US"/>
                    </a:p>
                  </a:txBody>
                  <a:tcPr/>
                </a:tc>
                <a:tc>
                  <a:txBody>
                    <a:bodyPr/>
                    <a:lstStyle/>
                    <a:p>
                      <a:pPr algn="ctr"/>
                      <a:endParaRPr kumimoji="1" lang="en-US" altLang="ja-JP" sz="1800" dirty="0" smtClean="0"/>
                    </a:p>
                  </a:txBody>
                  <a:tcPr marL="36000" marR="36000" marT="36000" marB="36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ysDash"/>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vMerge="1">
                  <a:txBody>
                    <a:bodyPr/>
                    <a:lstStyle/>
                    <a:p>
                      <a:endParaRPr kumimoji="1" lang="ja-JP" altLang="en-US"/>
                    </a:p>
                  </a:txBody>
                  <a:tcPr/>
                </a:tc>
                <a:extLst>
                  <a:ext uri="{0D108BD9-81ED-4DB2-BD59-A6C34878D82A}">
                    <a16:rowId xmlns:a16="http://schemas.microsoft.com/office/drawing/2014/main" val="3280401252"/>
                  </a:ext>
                </a:extLst>
              </a:tr>
            </a:tbl>
          </a:graphicData>
        </a:graphic>
      </p:graphicFrame>
      <p:sp>
        <p:nvSpPr>
          <p:cNvPr id="7" name="正方形/長方形 6"/>
          <p:cNvSpPr/>
          <p:nvPr/>
        </p:nvSpPr>
        <p:spPr>
          <a:xfrm>
            <a:off x="565309" y="5951021"/>
            <a:ext cx="11291331" cy="646331"/>
          </a:xfrm>
          <a:prstGeom prst="rect">
            <a:avLst/>
          </a:prstGeom>
        </p:spPr>
        <p:txBody>
          <a:bodyPr wrap="square">
            <a:spAutoFit/>
          </a:bodyPr>
          <a:lstStyle/>
          <a:p>
            <a:r>
              <a:rPr lang="ja-JP" altLang="en-US" sz="1600" dirty="0" smtClean="0">
                <a:latin typeface="メイリオ" panose="020B0604030504040204" pitchFamily="50" charset="-128"/>
                <a:ea typeface="メイリオ" panose="020B0604030504040204" pitchFamily="50" charset="-128"/>
              </a:rPr>
              <a:t>ご協賛いただいたお客様を</a:t>
            </a:r>
            <a:r>
              <a:rPr lang="en-US" altLang="ja-JP" sz="1600" dirty="0" smtClean="0">
                <a:latin typeface="メイリオ" panose="020B0604030504040204" pitchFamily="50" charset="-128"/>
                <a:ea typeface="メイリオ" panose="020B0604030504040204" pitchFamily="50" charset="-128"/>
              </a:rPr>
              <a:t>3.11</a:t>
            </a:r>
            <a:r>
              <a:rPr lang="ja-JP" altLang="en-US" sz="1600" dirty="0" smtClean="0">
                <a:latin typeface="メイリオ" panose="020B0604030504040204" pitchFamily="50" charset="-128"/>
                <a:ea typeface="メイリオ" panose="020B0604030504040204" pitchFamily="50" charset="-128"/>
              </a:rPr>
              <a:t>企画への「賛同パートナー」として、</a:t>
            </a:r>
            <a:r>
              <a:rPr lang="ja-JP" altLang="en-US" sz="1600" dirty="0">
                <a:latin typeface="メイリオ" panose="020B0604030504040204" pitchFamily="50" charset="-128"/>
                <a:ea typeface="メイリオ" panose="020B0604030504040204" pitchFamily="50" charset="-128"/>
              </a:rPr>
              <a:t>企画</a:t>
            </a:r>
            <a:r>
              <a:rPr lang="ja-JP" altLang="en-US" sz="1600" dirty="0" smtClean="0">
                <a:latin typeface="メイリオ" panose="020B0604030504040204" pitchFamily="50" charset="-128"/>
                <a:ea typeface="メイリオ" panose="020B0604030504040204" pitchFamily="50" charset="-128"/>
              </a:rPr>
              <a:t>トップに企業ロゴを掲載させていただきます。</a:t>
            </a:r>
            <a:endParaRPr lang="en-US" altLang="ja-JP" sz="1600" dirty="0" smtClean="0">
              <a:latin typeface="メイリオ" panose="020B0604030504040204" pitchFamily="50" charset="-128"/>
              <a:ea typeface="メイリオ" panose="020B0604030504040204" pitchFamily="50" charset="-128"/>
            </a:endParaRPr>
          </a:p>
          <a:p>
            <a:r>
              <a:rPr lang="ja-JP" altLang="en-US" sz="1000" dirty="0">
                <a:latin typeface="メイリオ" panose="020B0604030504040204" pitchFamily="50" charset="-128"/>
                <a:ea typeface="メイリオ" panose="020B0604030504040204" pitchFamily="50" charset="-128"/>
              </a:rPr>
              <a:t>　</a:t>
            </a:r>
            <a:r>
              <a:rPr lang="en-US" altLang="ja-JP" sz="1000" dirty="0" smtClean="0">
                <a:latin typeface="メイリオ" panose="020B0604030504040204" pitchFamily="50" charset="-128"/>
                <a:ea typeface="メイリオ" panose="020B0604030504040204" pitchFamily="50" charset="-128"/>
              </a:rPr>
              <a:t>※1 </a:t>
            </a:r>
            <a:r>
              <a:rPr lang="ja-JP" altLang="en-US" sz="1000" dirty="0" smtClean="0">
                <a:latin typeface="メイリオ" panose="020B0604030504040204" pitchFamily="50" charset="-128"/>
                <a:ea typeface="メイリオ" panose="020B0604030504040204" pitchFamily="50" charset="-128"/>
              </a:rPr>
              <a:t>お申込前に必ず掲載可否をお問い合わせください。</a:t>
            </a:r>
            <a:endParaRPr lang="en-US" altLang="ja-JP" sz="1000" dirty="0">
              <a:latin typeface="メイリオ" panose="020B0604030504040204" pitchFamily="50" charset="-128"/>
              <a:ea typeface="メイリオ" panose="020B0604030504040204" pitchFamily="50" charset="-128"/>
            </a:endParaRPr>
          </a:p>
          <a:p>
            <a:r>
              <a:rPr lang="ja-JP" altLang="en-US" sz="1000" dirty="0" smtClean="0">
                <a:latin typeface="メイリオ" panose="020B0604030504040204" pitchFamily="50" charset="-128"/>
                <a:ea typeface="メイリオ" panose="020B0604030504040204" pitchFamily="50" charset="-128"/>
              </a:rPr>
              <a:t>　</a:t>
            </a:r>
            <a:r>
              <a:rPr lang="en-US" altLang="ja-JP" sz="1000" dirty="0" smtClean="0">
                <a:latin typeface="メイリオ" panose="020B0604030504040204" pitchFamily="50" charset="-128"/>
                <a:ea typeface="メイリオ" panose="020B0604030504040204" pitchFamily="50" charset="-128"/>
              </a:rPr>
              <a:t>※2 </a:t>
            </a:r>
            <a:r>
              <a:rPr lang="ja-JP" altLang="en-US" sz="1000" dirty="0" smtClean="0">
                <a:latin typeface="メイリオ" panose="020B0604030504040204" pitchFamily="50" charset="-128"/>
                <a:ea typeface="メイリオ" panose="020B0604030504040204" pitchFamily="50" charset="-128"/>
              </a:rPr>
              <a:t>広告料金に含まれない、団体への寄付金額です。</a:t>
            </a:r>
            <a:endParaRPr lang="en-US" altLang="ja-JP" sz="1000" dirty="0" smtClean="0">
              <a:latin typeface="メイリオ" panose="020B0604030504040204" pitchFamily="50" charset="-128"/>
              <a:ea typeface="メイリオ" panose="020B0604030504040204" pitchFamily="50" charset="-128"/>
            </a:endParaRPr>
          </a:p>
        </p:txBody>
      </p:sp>
      <p:sp>
        <p:nvSpPr>
          <p:cNvPr id="10" name="正方形/長方形 9"/>
          <p:cNvSpPr/>
          <p:nvPr/>
        </p:nvSpPr>
        <p:spPr>
          <a:xfrm>
            <a:off x="2850197" y="1880399"/>
            <a:ext cx="781805" cy="396473"/>
          </a:xfrm>
          <a:prstGeom prst="rect">
            <a:avLst/>
          </a:prstGeom>
          <a:solidFill>
            <a:schemeClr val="accent5">
              <a:lumMod val="40000"/>
              <a:lumOff val="60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b="1" dirty="0" smtClean="0">
                <a:solidFill>
                  <a:schemeClr val="tx1"/>
                </a:solidFill>
              </a:rPr>
              <a:t>ブランド</a:t>
            </a:r>
            <a:endParaRPr lang="en-US" altLang="ja-JP" sz="900" b="1" dirty="0" smtClean="0">
              <a:solidFill>
                <a:schemeClr val="tx1"/>
              </a:solidFill>
            </a:endParaRPr>
          </a:p>
          <a:p>
            <a:pPr algn="ctr"/>
            <a:r>
              <a:rPr lang="ja-JP" altLang="en-US" sz="900" b="1" dirty="0" smtClean="0">
                <a:solidFill>
                  <a:schemeClr val="tx1"/>
                </a:solidFill>
              </a:rPr>
              <a:t>パネル</a:t>
            </a:r>
            <a:endParaRPr kumimoji="1" lang="ja-JP" altLang="en-US" sz="1400" b="1" dirty="0" smtClean="0">
              <a:solidFill>
                <a:schemeClr val="tx1"/>
              </a:solidFill>
            </a:endParaRPr>
          </a:p>
        </p:txBody>
      </p:sp>
      <p:sp>
        <p:nvSpPr>
          <p:cNvPr id="12" name="正方形/長方形 11"/>
          <p:cNvSpPr/>
          <p:nvPr/>
        </p:nvSpPr>
        <p:spPr>
          <a:xfrm>
            <a:off x="2850197" y="2492896"/>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900" b="1" dirty="0" smtClean="0">
                <a:solidFill>
                  <a:schemeClr val="tx1"/>
                </a:solidFill>
              </a:rPr>
              <a:t>3.11</a:t>
            </a:r>
            <a:r>
              <a:rPr lang="ja-JP" altLang="en-US" sz="900" b="1" dirty="0" smtClean="0">
                <a:solidFill>
                  <a:schemeClr val="tx1"/>
                </a:solidFill>
              </a:rPr>
              <a:t>企画</a:t>
            </a:r>
            <a:endParaRPr lang="en-US" altLang="ja-JP" sz="900" b="1" dirty="0" smtClean="0">
              <a:solidFill>
                <a:schemeClr val="tx1"/>
              </a:solidFill>
            </a:endParaRPr>
          </a:p>
        </p:txBody>
      </p:sp>
      <p:sp>
        <p:nvSpPr>
          <p:cNvPr id="13" name="テキスト ボックス 12"/>
          <p:cNvSpPr txBox="1"/>
          <p:nvPr/>
        </p:nvSpPr>
        <p:spPr>
          <a:xfrm>
            <a:off x="3776665" y="1916832"/>
            <a:ext cx="2232248" cy="307777"/>
          </a:xfrm>
          <a:prstGeom prst="rect">
            <a:avLst/>
          </a:prstGeom>
          <a:noFill/>
        </p:spPr>
        <p:txBody>
          <a:bodyPr wrap="square" rtlCol="0">
            <a:spAutoFit/>
          </a:bodyPr>
          <a:lstStyle/>
          <a:p>
            <a:pPr algn="l"/>
            <a:r>
              <a:rPr kumimoji="1" lang="ja-JP" altLang="en-US" sz="1400" dirty="0" smtClean="0"/>
              <a:t>特別単価で掲載</a:t>
            </a:r>
          </a:p>
        </p:txBody>
      </p:sp>
      <p:sp>
        <p:nvSpPr>
          <p:cNvPr id="14" name="テキスト ボックス 13"/>
          <p:cNvSpPr txBox="1"/>
          <p:nvPr/>
        </p:nvSpPr>
        <p:spPr>
          <a:xfrm>
            <a:off x="3719736" y="2473732"/>
            <a:ext cx="2232248" cy="523220"/>
          </a:xfrm>
          <a:prstGeom prst="rect">
            <a:avLst/>
          </a:prstGeom>
          <a:noFill/>
        </p:spPr>
        <p:txBody>
          <a:bodyPr wrap="square" rtlCol="0">
            <a:spAutoFit/>
          </a:bodyPr>
          <a:lstStyle/>
          <a:p>
            <a:pPr algn="l"/>
            <a:r>
              <a:rPr kumimoji="1" lang="ja-JP" altLang="en-US" sz="1400" dirty="0" smtClean="0"/>
              <a:t>「防災」ページ</a:t>
            </a:r>
            <a:r>
              <a:rPr kumimoji="1" lang="en-US" altLang="ja-JP" sz="1400" dirty="0" smtClean="0"/>
              <a:t>PR</a:t>
            </a:r>
            <a:r>
              <a:rPr kumimoji="1" lang="ja-JP" altLang="en-US" sz="1400" dirty="0" smtClean="0"/>
              <a:t>枠で</a:t>
            </a:r>
            <a:endParaRPr kumimoji="1" lang="en-US" altLang="ja-JP" sz="1400" dirty="0" smtClean="0"/>
          </a:p>
          <a:p>
            <a:pPr algn="l"/>
            <a:r>
              <a:rPr lang="ja-JP" altLang="en-US" sz="1400" dirty="0" smtClean="0"/>
              <a:t>お取組みご紹介</a:t>
            </a:r>
            <a:endParaRPr kumimoji="1" lang="ja-JP" altLang="en-US" sz="1400" dirty="0" smtClean="0"/>
          </a:p>
        </p:txBody>
      </p:sp>
      <p:sp>
        <p:nvSpPr>
          <p:cNvPr id="15" name="正方形/長方形 14"/>
          <p:cNvSpPr/>
          <p:nvPr/>
        </p:nvSpPr>
        <p:spPr>
          <a:xfrm>
            <a:off x="2850197" y="3176543"/>
            <a:ext cx="781805" cy="396473"/>
          </a:xfrm>
          <a:prstGeom prst="rect">
            <a:avLst/>
          </a:prstGeom>
          <a:solidFill>
            <a:schemeClr val="accent5">
              <a:lumMod val="40000"/>
              <a:lumOff val="60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b="1" dirty="0" smtClean="0">
                <a:solidFill>
                  <a:schemeClr val="tx1"/>
                </a:solidFill>
              </a:rPr>
              <a:t>ブランド</a:t>
            </a:r>
            <a:endParaRPr lang="en-US" altLang="ja-JP" sz="900" b="1" dirty="0" smtClean="0">
              <a:solidFill>
                <a:schemeClr val="tx1"/>
              </a:solidFill>
            </a:endParaRPr>
          </a:p>
          <a:p>
            <a:pPr algn="ctr"/>
            <a:r>
              <a:rPr lang="ja-JP" altLang="en-US" sz="900" b="1" dirty="0" smtClean="0">
                <a:solidFill>
                  <a:schemeClr val="tx1"/>
                </a:solidFill>
              </a:rPr>
              <a:t>パネル</a:t>
            </a:r>
            <a:endParaRPr kumimoji="1" lang="ja-JP" altLang="en-US" sz="1400" b="1" dirty="0" smtClean="0">
              <a:solidFill>
                <a:schemeClr val="tx1"/>
              </a:solidFill>
            </a:endParaRPr>
          </a:p>
        </p:txBody>
      </p:sp>
      <p:sp>
        <p:nvSpPr>
          <p:cNvPr id="16" name="正方形/長方形 15"/>
          <p:cNvSpPr/>
          <p:nvPr/>
        </p:nvSpPr>
        <p:spPr>
          <a:xfrm>
            <a:off x="2850197" y="3831309"/>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900" b="1" dirty="0" smtClean="0">
                <a:solidFill>
                  <a:schemeClr val="tx1"/>
                </a:solidFill>
              </a:rPr>
              <a:t>3.11</a:t>
            </a:r>
            <a:r>
              <a:rPr lang="ja-JP" altLang="en-US" sz="900" b="1" dirty="0" smtClean="0">
                <a:solidFill>
                  <a:schemeClr val="tx1"/>
                </a:solidFill>
              </a:rPr>
              <a:t>企画</a:t>
            </a:r>
            <a:endParaRPr lang="en-US" altLang="ja-JP" sz="900" b="1" dirty="0" smtClean="0">
              <a:solidFill>
                <a:schemeClr val="tx1"/>
              </a:solidFill>
            </a:endParaRPr>
          </a:p>
        </p:txBody>
      </p:sp>
      <p:sp>
        <p:nvSpPr>
          <p:cNvPr id="17" name="テキスト ボックス 16"/>
          <p:cNvSpPr txBox="1"/>
          <p:nvPr/>
        </p:nvSpPr>
        <p:spPr>
          <a:xfrm>
            <a:off x="3787550" y="3234747"/>
            <a:ext cx="2232248" cy="307777"/>
          </a:xfrm>
          <a:prstGeom prst="rect">
            <a:avLst/>
          </a:prstGeom>
          <a:noFill/>
        </p:spPr>
        <p:txBody>
          <a:bodyPr wrap="square" rtlCol="0">
            <a:spAutoFit/>
          </a:bodyPr>
          <a:lstStyle/>
          <a:p>
            <a:pPr algn="l"/>
            <a:r>
              <a:rPr kumimoji="1" lang="ja-JP" altLang="en-US" sz="1400" dirty="0" smtClean="0"/>
              <a:t>特別単価で掲載</a:t>
            </a:r>
          </a:p>
        </p:txBody>
      </p:sp>
      <p:sp>
        <p:nvSpPr>
          <p:cNvPr id="18" name="テキスト ボックス 17"/>
          <p:cNvSpPr txBox="1"/>
          <p:nvPr/>
        </p:nvSpPr>
        <p:spPr>
          <a:xfrm>
            <a:off x="3703408" y="3789040"/>
            <a:ext cx="2232248" cy="523220"/>
          </a:xfrm>
          <a:prstGeom prst="rect">
            <a:avLst/>
          </a:prstGeom>
          <a:noFill/>
        </p:spPr>
        <p:txBody>
          <a:bodyPr wrap="square" rtlCol="0">
            <a:spAutoFit/>
          </a:bodyPr>
          <a:lstStyle/>
          <a:p>
            <a:pPr algn="l"/>
            <a:r>
              <a:rPr kumimoji="1" lang="ja-JP" altLang="en-US" sz="1400" dirty="0" smtClean="0"/>
              <a:t>「買う」ページ</a:t>
            </a:r>
            <a:r>
              <a:rPr kumimoji="1" lang="en-US" altLang="ja-JP" sz="1400" dirty="0" smtClean="0"/>
              <a:t>PR</a:t>
            </a:r>
            <a:r>
              <a:rPr kumimoji="1" lang="ja-JP" altLang="en-US" sz="1400" dirty="0" smtClean="0"/>
              <a:t>枠で</a:t>
            </a:r>
            <a:endParaRPr kumimoji="1" lang="en-US" altLang="ja-JP" sz="1400" dirty="0" smtClean="0"/>
          </a:p>
          <a:p>
            <a:pPr algn="l"/>
            <a:r>
              <a:rPr lang="ja-JP" altLang="en-US" sz="1400" dirty="0" smtClean="0"/>
              <a:t>お取組みご紹介</a:t>
            </a:r>
            <a:endParaRPr kumimoji="1" lang="ja-JP" altLang="en-US" sz="1400" dirty="0" smtClean="0"/>
          </a:p>
        </p:txBody>
      </p:sp>
      <p:sp>
        <p:nvSpPr>
          <p:cNvPr id="19" name="正方形/長方形 18"/>
          <p:cNvSpPr/>
          <p:nvPr/>
        </p:nvSpPr>
        <p:spPr>
          <a:xfrm>
            <a:off x="2850197" y="4437112"/>
            <a:ext cx="781805" cy="299215"/>
          </a:xfrm>
          <a:prstGeom prst="rect">
            <a:avLst/>
          </a:prstGeom>
          <a:solidFill>
            <a:schemeClr val="accent5">
              <a:lumMod val="40000"/>
              <a:lumOff val="60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b="1" dirty="0" smtClean="0">
                <a:solidFill>
                  <a:schemeClr val="tx1"/>
                </a:solidFill>
              </a:rPr>
              <a:t>ブランド</a:t>
            </a:r>
            <a:endParaRPr lang="en-US" altLang="ja-JP" sz="900" b="1" dirty="0" smtClean="0">
              <a:solidFill>
                <a:schemeClr val="tx1"/>
              </a:solidFill>
            </a:endParaRPr>
          </a:p>
          <a:p>
            <a:pPr algn="ctr"/>
            <a:r>
              <a:rPr lang="ja-JP" altLang="en-US" sz="900" b="1" dirty="0" smtClean="0">
                <a:solidFill>
                  <a:schemeClr val="tx1"/>
                </a:solidFill>
              </a:rPr>
              <a:t>パネル</a:t>
            </a:r>
            <a:endParaRPr kumimoji="1" lang="ja-JP" altLang="en-US" sz="1400" b="1" dirty="0" smtClean="0">
              <a:solidFill>
                <a:schemeClr val="tx1"/>
              </a:solidFill>
            </a:endParaRPr>
          </a:p>
        </p:txBody>
      </p:sp>
      <p:sp>
        <p:nvSpPr>
          <p:cNvPr id="20" name="正方形/長方形 19"/>
          <p:cNvSpPr/>
          <p:nvPr/>
        </p:nvSpPr>
        <p:spPr>
          <a:xfrm>
            <a:off x="2850197" y="5419008"/>
            <a:ext cx="773252" cy="301949"/>
          </a:xfrm>
          <a:prstGeom prst="rect">
            <a:avLst/>
          </a:prstGeom>
          <a:solidFill>
            <a:schemeClr val="accent4">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900" b="1" dirty="0" smtClean="0">
                <a:solidFill>
                  <a:schemeClr val="tx1"/>
                </a:solidFill>
              </a:rPr>
              <a:t>ネット</a:t>
            </a:r>
            <a:r>
              <a:rPr lang="ja-JP" altLang="en-US" sz="900" b="1" dirty="0">
                <a:solidFill>
                  <a:schemeClr val="tx1"/>
                </a:solidFill>
              </a:rPr>
              <a:t>募金</a:t>
            </a:r>
            <a:endParaRPr lang="en-US" altLang="ja-JP" sz="900" b="1" dirty="0" smtClean="0">
              <a:solidFill>
                <a:schemeClr val="tx1"/>
              </a:solidFill>
            </a:endParaRPr>
          </a:p>
        </p:txBody>
      </p:sp>
      <p:sp>
        <p:nvSpPr>
          <p:cNvPr id="21" name="正方形/長方形 20"/>
          <p:cNvSpPr/>
          <p:nvPr/>
        </p:nvSpPr>
        <p:spPr>
          <a:xfrm>
            <a:off x="2850197" y="4916016"/>
            <a:ext cx="781805" cy="301949"/>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900" b="1" dirty="0" smtClean="0">
                <a:solidFill>
                  <a:schemeClr val="tx1"/>
                </a:solidFill>
              </a:rPr>
              <a:t>3.11</a:t>
            </a:r>
            <a:r>
              <a:rPr lang="ja-JP" altLang="en-US" sz="900" b="1" dirty="0" smtClean="0">
                <a:solidFill>
                  <a:schemeClr val="tx1"/>
                </a:solidFill>
              </a:rPr>
              <a:t>企画</a:t>
            </a:r>
            <a:endParaRPr lang="en-US" altLang="ja-JP" sz="900" b="1" dirty="0" smtClean="0">
              <a:solidFill>
                <a:schemeClr val="tx1"/>
              </a:solidFill>
            </a:endParaRPr>
          </a:p>
        </p:txBody>
      </p:sp>
      <p:sp>
        <p:nvSpPr>
          <p:cNvPr id="22" name="テキスト ボックス 21"/>
          <p:cNvSpPr txBox="1"/>
          <p:nvPr/>
        </p:nvSpPr>
        <p:spPr>
          <a:xfrm>
            <a:off x="3791744" y="4449271"/>
            <a:ext cx="2232248" cy="307777"/>
          </a:xfrm>
          <a:prstGeom prst="rect">
            <a:avLst/>
          </a:prstGeom>
          <a:noFill/>
        </p:spPr>
        <p:txBody>
          <a:bodyPr wrap="square" rtlCol="0">
            <a:spAutoFit/>
          </a:bodyPr>
          <a:lstStyle/>
          <a:p>
            <a:pPr algn="l"/>
            <a:r>
              <a:rPr kumimoji="1" lang="ja-JP" altLang="en-US" sz="1400" dirty="0" smtClean="0"/>
              <a:t>特別単価で掲載</a:t>
            </a:r>
          </a:p>
        </p:txBody>
      </p:sp>
      <p:sp>
        <p:nvSpPr>
          <p:cNvPr id="24" name="テキスト ボックス 23"/>
          <p:cNvSpPr txBox="1"/>
          <p:nvPr/>
        </p:nvSpPr>
        <p:spPr>
          <a:xfrm>
            <a:off x="3702597" y="4849996"/>
            <a:ext cx="2232248" cy="523220"/>
          </a:xfrm>
          <a:prstGeom prst="rect">
            <a:avLst/>
          </a:prstGeom>
          <a:noFill/>
        </p:spPr>
        <p:txBody>
          <a:bodyPr wrap="square" rtlCol="0">
            <a:spAutoFit/>
          </a:bodyPr>
          <a:lstStyle/>
          <a:p>
            <a:pPr algn="l"/>
            <a:r>
              <a:rPr kumimoji="1" lang="ja-JP" altLang="en-US" sz="1400" dirty="0" smtClean="0"/>
              <a:t>「寄付」ページ</a:t>
            </a:r>
            <a:r>
              <a:rPr kumimoji="1" lang="en-US" altLang="ja-JP" sz="1400" dirty="0" smtClean="0"/>
              <a:t>PR</a:t>
            </a:r>
            <a:r>
              <a:rPr kumimoji="1" lang="ja-JP" altLang="en-US" sz="1400" dirty="0" smtClean="0"/>
              <a:t>枠で</a:t>
            </a:r>
            <a:endParaRPr kumimoji="1" lang="en-US" altLang="ja-JP" sz="1400" dirty="0" smtClean="0"/>
          </a:p>
          <a:p>
            <a:pPr algn="l"/>
            <a:r>
              <a:rPr lang="ja-JP" altLang="en-US" sz="1400" dirty="0" smtClean="0"/>
              <a:t>お取組みご紹介</a:t>
            </a:r>
            <a:endParaRPr kumimoji="1" lang="ja-JP" altLang="en-US" sz="1400" dirty="0" smtClean="0"/>
          </a:p>
        </p:txBody>
      </p:sp>
      <p:sp>
        <p:nvSpPr>
          <p:cNvPr id="25" name="テキスト ボックス 24"/>
          <p:cNvSpPr txBox="1"/>
          <p:nvPr/>
        </p:nvSpPr>
        <p:spPr>
          <a:xfrm>
            <a:off x="3730621" y="5425479"/>
            <a:ext cx="2520280" cy="307777"/>
          </a:xfrm>
          <a:prstGeom prst="rect">
            <a:avLst/>
          </a:prstGeom>
          <a:noFill/>
        </p:spPr>
        <p:txBody>
          <a:bodyPr wrap="square" rtlCol="0">
            <a:spAutoFit/>
          </a:bodyPr>
          <a:lstStyle/>
          <a:p>
            <a:pPr algn="l"/>
            <a:r>
              <a:rPr lang="ja-JP" altLang="en-US" sz="1400" dirty="0" smtClean="0"/>
              <a:t>マッチング</a:t>
            </a:r>
            <a:r>
              <a:rPr lang="ja-JP" altLang="en-US" sz="1400" dirty="0"/>
              <a:t>寄付</a:t>
            </a:r>
            <a:r>
              <a:rPr lang="ja-JP" altLang="en-US" sz="1400" dirty="0" smtClean="0"/>
              <a:t>へのご</a:t>
            </a:r>
            <a:r>
              <a:rPr lang="ja-JP" altLang="en-US" sz="1400" dirty="0"/>
              <a:t>参加</a:t>
            </a:r>
            <a:endParaRPr kumimoji="1" lang="en-US" altLang="ja-JP" sz="1400" dirty="0" smtClean="0"/>
          </a:p>
        </p:txBody>
      </p:sp>
      <p:sp>
        <p:nvSpPr>
          <p:cNvPr id="26" name="正方形/長方形 25"/>
          <p:cNvSpPr/>
          <p:nvPr/>
        </p:nvSpPr>
        <p:spPr>
          <a:xfrm>
            <a:off x="7032104" y="1888367"/>
            <a:ext cx="781805" cy="396473"/>
          </a:xfrm>
          <a:prstGeom prst="rect">
            <a:avLst/>
          </a:prstGeom>
          <a:solidFill>
            <a:schemeClr val="accent5">
              <a:lumMod val="40000"/>
              <a:lumOff val="60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b="1" dirty="0" smtClean="0">
                <a:solidFill>
                  <a:schemeClr val="tx1"/>
                </a:solidFill>
              </a:rPr>
              <a:t>ブランド</a:t>
            </a:r>
            <a:endParaRPr lang="en-US" altLang="ja-JP" sz="900" b="1" dirty="0" smtClean="0">
              <a:solidFill>
                <a:schemeClr val="tx1"/>
              </a:solidFill>
            </a:endParaRPr>
          </a:p>
          <a:p>
            <a:pPr algn="ctr"/>
            <a:r>
              <a:rPr lang="ja-JP" altLang="en-US" sz="900" b="1" dirty="0" smtClean="0">
                <a:solidFill>
                  <a:schemeClr val="tx1"/>
                </a:solidFill>
              </a:rPr>
              <a:t>パネル</a:t>
            </a:r>
            <a:endParaRPr kumimoji="1" lang="ja-JP" altLang="en-US" sz="1400" b="1" dirty="0" smtClean="0">
              <a:solidFill>
                <a:schemeClr val="tx1"/>
              </a:solidFill>
            </a:endParaRPr>
          </a:p>
        </p:txBody>
      </p:sp>
      <p:sp>
        <p:nvSpPr>
          <p:cNvPr id="27" name="正方形/長方形 26"/>
          <p:cNvSpPr/>
          <p:nvPr/>
        </p:nvSpPr>
        <p:spPr>
          <a:xfrm>
            <a:off x="7032104" y="250086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900" b="1" dirty="0" smtClean="0">
                <a:solidFill>
                  <a:schemeClr val="tx1"/>
                </a:solidFill>
              </a:rPr>
              <a:t>3.11</a:t>
            </a:r>
            <a:r>
              <a:rPr lang="ja-JP" altLang="en-US" sz="900" b="1" dirty="0" smtClean="0">
                <a:solidFill>
                  <a:schemeClr val="tx1"/>
                </a:solidFill>
              </a:rPr>
              <a:t>企画</a:t>
            </a:r>
            <a:endParaRPr lang="en-US" altLang="ja-JP" sz="900" b="1" dirty="0" smtClean="0">
              <a:solidFill>
                <a:schemeClr val="tx1"/>
              </a:solidFill>
            </a:endParaRPr>
          </a:p>
        </p:txBody>
      </p:sp>
      <p:sp>
        <p:nvSpPr>
          <p:cNvPr id="28" name="正方形/長方形 27"/>
          <p:cNvSpPr/>
          <p:nvPr/>
        </p:nvSpPr>
        <p:spPr>
          <a:xfrm>
            <a:off x="7042387" y="3212118"/>
            <a:ext cx="781805" cy="396473"/>
          </a:xfrm>
          <a:prstGeom prst="rect">
            <a:avLst/>
          </a:prstGeom>
          <a:solidFill>
            <a:schemeClr val="accent5">
              <a:lumMod val="40000"/>
              <a:lumOff val="60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b="1" dirty="0" smtClean="0">
                <a:solidFill>
                  <a:schemeClr val="tx1"/>
                </a:solidFill>
              </a:rPr>
              <a:t>ブランド</a:t>
            </a:r>
            <a:endParaRPr lang="en-US" altLang="ja-JP" sz="900" b="1" dirty="0" smtClean="0">
              <a:solidFill>
                <a:schemeClr val="tx1"/>
              </a:solidFill>
            </a:endParaRPr>
          </a:p>
          <a:p>
            <a:pPr algn="ctr"/>
            <a:r>
              <a:rPr lang="ja-JP" altLang="en-US" sz="900" b="1" dirty="0" smtClean="0">
                <a:solidFill>
                  <a:schemeClr val="tx1"/>
                </a:solidFill>
              </a:rPr>
              <a:t>パネル</a:t>
            </a:r>
            <a:endParaRPr kumimoji="1" lang="ja-JP" altLang="en-US" sz="1400" b="1" dirty="0" smtClean="0">
              <a:solidFill>
                <a:schemeClr val="tx1"/>
              </a:solidFill>
            </a:endParaRPr>
          </a:p>
        </p:txBody>
      </p:sp>
      <p:sp>
        <p:nvSpPr>
          <p:cNvPr id="29" name="正方形/長方形 28"/>
          <p:cNvSpPr/>
          <p:nvPr/>
        </p:nvSpPr>
        <p:spPr>
          <a:xfrm>
            <a:off x="7042387" y="3824615"/>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900" b="1" dirty="0" smtClean="0">
                <a:solidFill>
                  <a:schemeClr val="tx1"/>
                </a:solidFill>
              </a:rPr>
              <a:t>3.11</a:t>
            </a:r>
            <a:r>
              <a:rPr lang="ja-JP" altLang="en-US" sz="900" b="1" dirty="0" smtClean="0">
                <a:solidFill>
                  <a:schemeClr val="tx1"/>
                </a:solidFill>
              </a:rPr>
              <a:t>企画</a:t>
            </a:r>
            <a:endParaRPr lang="en-US" altLang="ja-JP" sz="900" b="1" dirty="0" smtClean="0">
              <a:solidFill>
                <a:schemeClr val="tx1"/>
              </a:solidFill>
            </a:endParaRPr>
          </a:p>
        </p:txBody>
      </p:sp>
      <p:sp>
        <p:nvSpPr>
          <p:cNvPr id="30" name="正方形/長方形 29"/>
          <p:cNvSpPr/>
          <p:nvPr/>
        </p:nvSpPr>
        <p:spPr>
          <a:xfrm>
            <a:off x="7032177" y="4437112"/>
            <a:ext cx="781805" cy="299215"/>
          </a:xfrm>
          <a:prstGeom prst="rect">
            <a:avLst/>
          </a:prstGeom>
          <a:solidFill>
            <a:schemeClr val="accent5">
              <a:lumMod val="40000"/>
              <a:lumOff val="60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b="1" dirty="0" smtClean="0">
                <a:solidFill>
                  <a:schemeClr val="tx1"/>
                </a:solidFill>
              </a:rPr>
              <a:t>ブランド</a:t>
            </a:r>
            <a:endParaRPr lang="en-US" altLang="ja-JP" sz="900" b="1" dirty="0" smtClean="0">
              <a:solidFill>
                <a:schemeClr val="tx1"/>
              </a:solidFill>
            </a:endParaRPr>
          </a:p>
          <a:p>
            <a:pPr algn="ctr"/>
            <a:r>
              <a:rPr lang="ja-JP" altLang="en-US" sz="900" b="1" dirty="0" smtClean="0">
                <a:solidFill>
                  <a:schemeClr val="tx1"/>
                </a:solidFill>
              </a:rPr>
              <a:t>パネル</a:t>
            </a:r>
            <a:endParaRPr kumimoji="1" lang="ja-JP" altLang="en-US" sz="1400" b="1" dirty="0" smtClean="0">
              <a:solidFill>
                <a:schemeClr val="tx1"/>
              </a:solidFill>
            </a:endParaRPr>
          </a:p>
        </p:txBody>
      </p:sp>
      <p:sp>
        <p:nvSpPr>
          <p:cNvPr id="31" name="正方形/長方形 30"/>
          <p:cNvSpPr/>
          <p:nvPr/>
        </p:nvSpPr>
        <p:spPr>
          <a:xfrm>
            <a:off x="7044308" y="5419008"/>
            <a:ext cx="769675" cy="301949"/>
          </a:xfrm>
          <a:prstGeom prst="rect">
            <a:avLst/>
          </a:prstGeom>
          <a:solidFill>
            <a:schemeClr val="accent4">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900" b="1" dirty="0" smtClean="0">
                <a:solidFill>
                  <a:schemeClr val="tx1"/>
                </a:solidFill>
              </a:rPr>
              <a:t>ネット</a:t>
            </a:r>
            <a:r>
              <a:rPr lang="ja-JP" altLang="en-US" sz="900" b="1" dirty="0">
                <a:solidFill>
                  <a:schemeClr val="tx1"/>
                </a:solidFill>
              </a:rPr>
              <a:t>募金</a:t>
            </a:r>
            <a:endParaRPr lang="en-US" altLang="ja-JP" sz="900" b="1" dirty="0" smtClean="0">
              <a:solidFill>
                <a:schemeClr val="tx1"/>
              </a:solidFill>
            </a:endParaRPr>
          </a:p>
        </p:txBody>
      </p:sp>
      <p:sp>
        <p:nvSpPr>
          <p:cNvPr id="32" name="正方形/長方形 31"/>
          <p:cNvSpPr/>
          <p:nvPr/>
        </p:nvSpPr>
        <p:spPr>
          <a:xfrm>
            <a:off x="7042387" y="4916016"/>
            <a:ext cx="781805" cy="301949"/>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900" b="1" dirty="0" smtClean="0">
                <a:solidFill>
                  <a:schemeClr val="tx1"/>
                </a:solidFill>
              </a:rPr>
              <a:t>3.11</a:t>
            </a:r>
            <a:r>
              <a:rPr lang="ja-JP" altLang="en-US" sz="900" b="1" dirty="0" smtClean="0">
                <a:solidFill>
                  <a:schemeClr val="tx1"/>
                </a:solidFill>
              </a:rPr>
              <a:t>企画</a:t>
            </a:r>
            <a:endParaRPr lang="en-US" altLang="ja-JP" sz="900" b="1" dirty="0" smtClean="0">
              <a:solidFill>
                <a:schemeClr val="tx1"/>
              </a:solidFill>
            </a:endParaRPr>
          </a:p>
        </p:txBody>
      </p:sp>
      <p:sp>
        <p:nvSpPr>
          <p:cNvPr id="33" name="テキスト ボックス 32"/>
          <p:cNvSpPr txBox="1"/>
          <p:nvPr/>
        </p:nvSpPr>
        <p:spPr>
          <a:xfrm>
            <a:off x="7824192" y="1916832"/>
            <a:ext cx="1368152" cy="307777"/>
          </a:xfrm>
          <a:prstGeom prst="rect">
            <a:avLst/>
          </a:prstGeom>
          <a:noFill/>
        </p:spPr>
        <p:txBody>
          <a:bodyPr wrap="square" rtlCol="0">
            <a:spAutoFit/>
          </a:bodyPr>
          <a:lstStyle/>
          <a:p>
            <a:pPr algn="l"/>
            <a:r>
              <a:rPr kumimoji="1" lang="en-US" altLang="ja-JP" sz="1400" dirty="0" smtClean="0"/>
              <a:t>1,000</a:t>
            </a:r>
            <a:r>
              <a:rPr kumimoji="1" lang="ja-JP" altLang="en-US" sz="1400" dirty="0" smtClean="0"/>
              <a:t>万円～</a:t>
            </a:r>
          </a:p>
        </p:txBody>
      </p:sp>
      <p:sp>
        <p:nvSpPr>
          <p:cNvPr id="34" name="テキスト ボックス 33"/>
          <p:cNvSpPr txBox="1"/>
          <p:nvPr/>
        </p:nvSpPr>
        <p:spPr>
          <a:xfrm>
            <a:off x="7839271" y="2564904"/>
            <a:ext cx="1065041" cy="307777"/>
          </a:xfrm>
          <a:prstGeom prst="rect">
            <a:avLst/>
          </a:prstGeom>
          <a:noFill/>
        </p:spPr>
        <p:txBody>
          <a:bodyPr wrap="square" rtlCol="0">
            <a:spAutoFit/>
          </a:bodyPr>
          <a:lstStyle/>
          <a:p>
            <a:pPr algn="l"/>
            <a:r>
              <a:rPr lang="ja-JP" altLang="en-US" sz="1400" dirty="0"/>
              <a:t>無償</a:t>
            </a:r>
            <a:endParaRPr kumimoji="1" lang="ja-JP" altLang="en-US" sz="1400" dirty="0" smtClean="0"/>
          </a:p>
        </p:txBody>
      </p:sp>
      <p:sp>
        <p:nvSpPr>
          <p:cNvPr id="35" name="テキスト ボックス 34"/>
          <p:cNvSpPr txBox="1"/>
          <p:nvPr/>
        </p:nvSpPr>
        <p:spPr>
          <a:xfrm>
            <a:off x="7824192" y="3265239"/>
            <a:ext cx="1368152" cy="307777"/>
          </a:xfrm>
          <a:prstGeom prst="rect">
            <a:avLst/>
          </a:prstGeom>
          <a:noFill/>
        </p:spPr>
        <p:txBody>
          <a:bodyPr wrap="square" rtlCol="0">
            <a:spAutoFit/>
          </a:bodyPr>
          <a:lstStyle/>
          <a:p>
            <a:pPr algn="l"/>
            <a:r>
              <a:rPr kumimoji="1" lang="en-US" altLang="ja-JP" sz="1400" dirty="0" smtClean="0"/>
              <a:t>1,000</a:t>
            </a:r>
            <a:r>
              <a:rPr kumimoji="1" lang="ja-JP" altLang="en-US" sz="1400" dirty="0" smtClean="0"/>
              <a:t>万円～</a:t>
            </a:r>
          </a:p>
        </p:txBody>
      </p:sp>
      <p:sp>
        <p:nvSpPr>
          <p:cNvPr id="36" name="テキスト ボックス 35"/>
          <p:cNvSpPr txBox="1"/>
          <p:nvPr/>
        </p:nvSpPr>
        <p:spPr>
          <a:xfrm>
            <a:off x="7839271" y="3886097"/>
            <a:ext cx="1065041" cy="307777"/>
          </a:xfrm>
          <a:prstGeom prst="rect">
            <a:avLst/>
          </a:prstGeom>
          <a:noFill/>
        </p:spPr>
        <p:txBody>
          <a:bodyPr wrap="square" rtlCol="0">
            <a:spAutoFit/>
          </a:bodyPr>
          <a:lstStyle/>
          <a:p>
            <a:pPr algn="l"/>
            <a:r>
              <a:rPr lang="ja-JP" altLang="en-US" sz="1400" dirty="0"/>
              <a:t>無償</a:t>
            </a:r>
            <a:endParaRPr kumimoji="1" lang="ja-JP" altLang="en-US" sz="1400" dirty="0" smtClean="0"/>
          </a:p>
        </p:txBody>
      </p:sp>
      <p:sp>
        <p:nvSpPr>
          <p:cNvPr id="37" name="テキスト ボックス 36"/>
          <p:cNvSpPr txBox="1"/>
          <p:nvPr/>
        </p:nvSpPr>
        <p:spPr>
          <a:xfrm>
            <a:off x="7824192" y="4444581"/>
            <a:ext cx="1368152" cy="307777"/>
          </a:xfrm>
          <a:prstGeom prst="rect">
            <a:avLst/>
          </a:prstGeom>
          <a:noFill/>
        </p:spPr>
        <p:txBody>
          <a:bodyPr wrap="square" rtlCol="0">
            <a:spAutoFit/>
          </a:bodyPr>
          <a:lstStyle/>
          <a:p>
            <a:pPr algn="l"/>
            <a:r>
              <a:rPr kumimoji="1" lang="en-US" altLang="ja-JP" sz="1400" dirty="0" smtClean="0"/>
              <a:t>1,000</a:t>
            </a:r>
            <a:r>
              <a:rPr kumimoji="1" lang="ja-JP" altLang="en-US" sz="1400" dirty="0" smtClean="0"/>
              <a:t>万円～</a:t>
            </a:r>
          </a:p>
        </p:txBody>
      </p:sp>
      <p:sp>
        <p:nvSpPr>
          <p:cNvPr id="38" name="テキスト ボックス 37"/>
          <p:cNvSpPr txBox="1"/>
          <p:nvPr/>
        </p:nvSpPr>
        <p:spPr>
          <a:xfrm>
            <a:off x="7839271" y="4957717"/>
            <a:ext cx="1065041" cy="307777"/>
          </a:xfrm>
          <a:prstGeom prst="rect">
            <a:avLst/>
          </a:prstGeom>
          <a:noFill/>
        </p:spPr>
        <p:txBody>
          <a:bodyPr wrap="square" rtlCol="0">
            <a:spAutoFit/>
          </a:bodyPr>
          <a:lstStyle/>
          <a:p>
            <a:pPr algn="l"/>
            <a:r>
              <a:rPr lang="ja-JP" altLang="en-US" sz="1400" dirty="0"/>
              <a:t>無償</a:t>
            </a:r>
            <a:endParaRPr kumimoji="1" lang="ja-JP" altLang="en-US" sz="1400" dirty="0" smtClean="0"/>
          </a:p>
        </p:txBody>
      </p:sp>
      <p:sp>
        <p:nvSpPr>
          <p:cNvPr id="39" name="テキスト ボックス 38"/>
          <p:cNvSpPr txBox="1"/>
          <p:nvPr/>
        </p:nvSpPr>
        <p:spPr>
          <a:xfrm>
            <a:off x="7844714" y="5445224"/>
            <a:ext cx="1563654" cy="307777"/>
          </a:xfrm>
          <a:prstGeom prst="rect">
            <a:avLst/>
          </a:prstGeom>
          <a:noFill/>
        </p:spPr>
        <p:txBody>
          <a:bodyPr wrap="square" rtlCol="0">
            <a:spAutoFit/>
          </a:bodyPr>
          <a:lstStyle/>
          <a:p>
            <a:pPr algn="l"/>
            <a:r>
              <a:rPr lang="en-US" altLang="ja-JP" sz="1400" dirty="0" smtClean="0"/>
              <a:t>100</a:t>
            </a:r>
            <a:r>
              <a:rPr lang="ja-JP" altLang="en-US" sz="1400" dirty="0" smtClean="0"/>
              <a:t>万円</a:t>
            </a:r>
            <a:r>
              <a:rPr lang="en-US" altLang="ja-JP" sz="1000" dirty="0" smtClean="0"/>
              <a:t>※2</a:t>
            </a:r>
            <a:endParaRPr kumimoji="1" lang="ja-JP" altLang="en-US" sz="1400" dirty="0" smtClean="0"/>
          </a:p>
        </p:txBody>
      </p:sp>
    </p:spTree>
    <p:extLst>
      <p:ext uri="{BB962C8B-B14F-4D97-AF65-F5344CB8AC3E}">
        <p14:creationId xmlns:p14="http://schemas.microsoft.com/office/powerpoint/2010/main" val="11398074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正方形/長方形 21"/>
          <p:cNvSpPr/>
          <p:nvPr/>
        </p:nvSpPr>
        <p:spPr>
          <a:xfrm>
            <a:off x="1343471" y="1628800"/>
            <a:ext cx="9361041" cy="3744416"/>
          </a:xfrm>
          <a:prstGeom prst="rect">
            <a:avLst/>
          </a:prstGeom>
          <a:solidFill>
            <a:schemeClr val="bg1">
              <a:lumMod val="95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 name="テキスト プレースホルダー 2"/>
          <p:cNvSpPr>
            <a:spLocks noGrp="1"/>
          </p:cNvSpPr>
          <p:nvPr>
            <p:ph type="body" sz="quarter" idx="11"/>
          </p:nvPr>
        </p:nvSpPr>
        <p:spPr/>
        <p:txBody>
          <a:bodyPr/>
          <a:lstStyle/>
          <a:p>
            <a:r>
              <a:rPr lang="ja-JP" altLang="en-US" dirty="0"/>
              <a:t>特別</a:t>
            </a:r>
            <a:r>
              <a:rPr lang="ja-JP" altLang="en-US" dirty="0" smtClean="0"/>
              <a:t>単価 ブランドパネル</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pic>
        <p:nvPicPr>
          <p:cNvPr id="2" name="図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63064" y="2873969"/>
            <a:ext cx="2952328" cy="2023682"/>
          </a:xfrm>
          <a:prstGeom prst="rect">
            <a:avLst/>
          </a:prstGeom>
          <a:ln w="12700">
            <a:solidFill>
              <a:schemeClr val="bg1">
                <a:lumMod val="75000"/>
              </a:schemeClr>
            </a:solidFill>
          </a:ln>
          <a:effectLst>
            <a:outerShdw blurRad="50800" dist="38100" dir="2700000" algn="tl" rotWithShape="0">
              <a:prstClr val="black">
                <a:alpha val="40000"/>
              </a:prstClr>
            </a:outerShdw>
          </a:effectLst>
        </p:spPr>
      </p:pic>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0896" y="1916832"/>
            <a:ext cx="1728192" cy="3073860"/>
          </a:xfrm>
          <a:prstGeom prst="rect">
            <a:avLst/>
          </a:prstGeom>
          <a:ln w="12700">
            <a:solidFill>
              <a:schemeClr val="bg1">
                <a:lumMod val="75000"/>
              </a:schemeClr>
            </a:solidFill>
          </a:ln>
          <a:effectLst>
            <a:outerShdw blurRad="50800" dist="38100" dir="2700000" algn="tl" rotWithShape="0">
              <a:prstClr val="black">
                <a:alpha val="40000"/>
              </a:prstClr>
            </a:outerShdw>
          </a:effectLst>
        </p:spPr>
      </p:pic>
      <p:sp>
        <p:nvSpPr>
          <p:cNvPr id="12" name="正方形/長方形 11"/>
          <p:cNvSpPr/>
          <p:nvPr/>
        </p:nvSpPr>
        <p:spPr>
          <a:xfrm>
            <a:off x="2050896" y="2369913"/>
            <a:ext cx="1728192" cy="1012479"/>
          </a:xfrm>
          <a:prstGeom prst="rect">
            <a:avLst/>
          </a:prstGeom>
          <a:solidFill>
            <a:srgbClr val="B8D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3" name="正方形/長方形 12"/>
          <p:cNvSpPr/>
          <p:nvPr/>
        </p:nvSpPr>
        <p:spPr>
          <a:xfrm>
            <a:off x="5364848" y="3316650"/>
            <a:ext cx="1150543" cy="699247"/>
          </a:xfrm>
          <a:prstGeom prst="rect">
            <a:avLst/>
          </a:prstGeom>
          <a:solidFill>
            <a:srgbClr val="B8D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6" name="メモ 15"/>
          <p:cNvSpPr/>
          <p:nvPr/>
        </p:nvSpPr>
        <p:spPr>
          <a:xfrm>
            <a:off x="7982334" y="2284512"/>
            <a:ext cx="2290130" cy="1883229"/>
          </a:xfrm>
          <a:prstGeom prst="foldedCorner">
            <a:avLst/>
          </a:prstGeom>
          <a:solidFill>
            <a:schemeClr val="bg1"/>
          </a:solidFill>
          <a:ln w="19050">
            <a:solidFill>
              <a:srgbClr val="2B445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FB1E47DB-DF68-5D48-BB25-A719AA554EFD}"/>
              </a:ext>
            </a:extLst>
          </p:cNvPr>
          <p:cNvSpPr txBox="1"/>
          <p:nvPr/>
        </p:nvSpPr>
        <p:spPr>
          <a:xfrm>
            <a:off x="8189918" y="3050408"/>
            <a:ext cx="1853392" cy="307777"/>
          </a:xfrm>
          <a:prstGeom prst="rect">
            <a:avLst/>
          </a:prstGeom>
          <a:noFill/>
        </p:spPr>
        <p:txBody>
          <a:bodyPr wrap="none" rtlCol="0">
            <a:spAutoFit/>
          </a:bodyPr>
          <a:lstStyle/>
          <a:p>
            <a:r>
              <a:rPr lang="ja-JP" altLang="en-US" sz="1400" b="1" dirty="0" smtClean="0">
                <a:solidFill>
                  <a:schemeClr val="tx1">
                    <a:lumMod val="65000"/>
                    <a:lumOff val="35000"/>
                  </a:schemeClr>
                </a:solidFill>
                <a:latin typeface="Meiryo" panose="020B0604030504040204" pitchFamily="34" charset="-128"/>
                <a:ea typeface="Meiryo" panose="020B0604030504040204" pitchFamily="34" charset="-128"/>
              </a:rPr>
              <a:t>賛同パートナー様</a:t>
            </a:r>
            <a:r>
              <a:rPr lang="en-US" altLang="ja-JP" sz="1400" b="1" dirty="0" smtClean="0">
                <a:solidFill>
                  <a:schemeClr val="tx1">
                    <a:lumMod val="65000"/>
                    <a:lumOff val="35000"/>
                  </a:schemeClr>
                </a:solidFill>
                <a:latin typeface="Meiryo" panose="020B0604030504040204" pitchFamily="34" charset="-128"/>
                <a:ea typeface="Meiryo" panose="020B0604030504040204" pitchFamily="34" charset="-128"/>
              </a:rPr>
              <a:t>LP</a:t>
            </a:r>
          </a:p>
        </p:txBody>
      </p:sp>
      <p:sp>
        <p:nvSpPr>
          <p:cNvPr id="18" name="正方形/長方形 17"/>
          <p:cNvSpPr/>
          <p:nvPr/>
        </p:nvSpPr>
        <p:spPr>
          <a:xfrm>
            <a:off x="265904" y="1124744"/>
            <a:ext cx="11651371" cy="369332"/>
          </a:xfrm>
          <a:prstGeom prst="rect">
            <a:avLst/>
          </a:prstGeom>
        </p:spPr>
        <p:txBody>
          <a:bodyPr wrap="square">
            <a:spAutoFit/>
          </a:bodyPr>
          <a:lstStyle/>
          <a:p>
            <a:pPr algn="ctr"/>
            <a:r>
              <a:rPr lang="ja-JP" altLang="en-US" b="1" dirty="0" smtClean="0">
                <a:latin typeface="メイリオ" panose="020B0604030504040204" pitchFamily="50" charset="-128"/>
                <a:ea typeface="メイリオ" panose="020B0604030504040204" pitchFamily="50" charset="-128"/>
              </a:rPr>
              <a:t>ブランドパネルを</a:t>
            </a:r>
            <a:r>
              <a:rPr lang="en-US" altLang="ja-JP" b="1" dirty="0" smtClean="0">
                <a:latin typeface="メイリオ" panose="020B0604030504040204" pitchFamily="50" charset="-128"/>
                <a:ea typeface="メイリオ" panose="020B0604030504040204" pitchFamily="50" charset="-128"/>
              </a:rPr>
              <a:t>10</a:t>
            </a:r>
            <a:r>
              <a:rPr lang="ja-JP" altLang="en-US" b="1" dirty="0" smtClean="0">
                <a:latin typeface="メイリオ" panose="020B0604030504040204" pitchFamily="50" charset="-128"/>
                <a:ea typeface="メイリオ" panose="020B0604030504040204" pitchFamily="50" charset="-128"/>
              </a:rPr>
              <a:t>％増量</a:t>
            </a:r>
            <a:r>
              <a:rPr lang="ja-JP" altLang="en-US" b="1" dirty="0">
                <a:latin typeface="メイリオ" panose="020B0604030504040204" pitchFamily="50" charset="-128"/>
                <a:ea typeface="メイリオ" panose="020B0604030504040204" pitchFamily="50" charset="-128"/>
              </a:rPr>
              <a:t>の</a:t>
            </a:r>
            <a:r>
              <a:rPr lang="ja-JP" altLang="en-US" b="1" dirty="0" smtClean="0">
                <a:latin typeface="メイリオ" panose="020B0604030504040204" pitchFamily="50" charset="-128"/>
                <a:ea typeface="メイリオ" panose="020B0604030504040204" pitchFamily="50" charset="-128"/>
              </a:rPr>
              <a:t>特別単価でご提供いたします。</a:t>
            </a:r>
            <a:endParaRPr lang="ja-JP" altLang="en-US" b="1" dirty="0">
              <a:latin typeface="メイリオ" panose="020B0604030504040204" pitchFamily="50" charset="-128"/>
              <a:ea typeface="メイリオ" panose="020B0604030504040204" pitchFamily="50" charset="-128"/>
            </a:endParaRPr>
          </a:p>
        </p:txBody>
      </p:sp>
      <p:sp>
        <p:nvSpPr>
          <p:cNvPr id="19" name="ストライプ矢印 18"/>
          <p:cNvSpPr/>
          <p:nvPr/>
        </p:nvSpPr>
        <p:spPr>
          <a:xfrm>
            <a:off x="3702080" y="2398713"/>
            <a:ext cx="4050103" cy="432048"/>
          </a:xfrm>
          <a:prstGeom prst="stripedRightArrow">
            <a:avLst/>
          </a:prstGeom>
          <a:solidFill>
            <a:schemeClr val="bg1"/>
          </a:solidFill>
          <a:ln w="15875">
            <a:solidFill>
              <a:srgbClr val="2B445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0" name="ストライプ矢印 19"/>
          <p:cNvSpPr/>
          <p:nvPr/>
        </p:nvSpPr>
        <p:spPr>
          <a:xfrm>
            <a:off x="6484470" y="3428297"/>
            <a:ext cx="1267713" cy="432048"/>
          </a:xfrm>
          <a:prstGeom prst="stripedRightArrow">
            <a:avLst/>
          </a:prstGeom>
          <a:solidFill>
            <a:schemeClr val="bg1"/>
          </a:solidFill>
          <a:ln w="15875">
            <a:solidFill>
              <a:srgbClr val="2B445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5" name="テキスト ボックス 24">
            <a:extLst>
              <a:ext uri="{FF2B5EF4-FFF2-40B4-BE49-F238E27FC236}">
                <a16:creationId xmlns:a16="http://schemas.microsoft.com/office/drawing/2014/main" id="{FB1E47DB-DF68-5D48-BB25-A719AA554EFD}"/>
              </a:ext>
            </a:extLst>
          </p:cNvPr>
          <p:cNvSpPr txBox="1"/>
          <p:nvPr/>
        </p:nvSpPr>
        <p:spPr>
          <a:xfrm>
            <a:off x="2105030" y="2651142"/>
            <a:ext cx="1620957" cy="523220"/>
          </a:xfrm>
          <a:prstGeom prst="rect">
            <a:avLst/>
          </a:prstGeom>
          <a:noFill/>
        </p:spPr>
        <p:txBody>
          <a:bodyPr wrap="none" rtlCol="0">
            <a:spAutoFit/>
          </a:bodyPr>
          <a:lstStyle/>
          <a:p>
            <a:pPr algn="ctr"/>
            <a:r>
              <a:rPr lang="ja-JP" altLang="en-US" sz="1400" b="1" dirty="0" smtClean="0">
                <a:latin typeface="Meiryo" panose="020B0604030504040204" pitchFamily="34" charset="-128"/>
                <a:ea typeface="Meiryo" panose="020B0604030504040204" pitchFamily="34" charset="-128"/>
              </a:rPr>
              <a:t>賛同パートナー様</a:t>
            </a:r>
            <a:endParaRPr lang="en-US" altLang="ja-JP" sz="1400" b="1" dirty="0" smtClean="0">
              <a:latin typeface="Meiryo" panose="020B0604030504040204" pitchFamily="34" charset="-128"/>
              <a:ea typeface="Meiryo" panose="020B0604030504040204" pitchFamily="34" charset="-128"/>
            </a:endParaRPr>
          </a:p>
          <a:p>
            <a:pPr algn="ctr"/>
            <a:r>
              <a:rPr lang="ja-JP" altLang="en-US" sz="1400" b="1" dirty="0">
                <a:latin typeface="Meiryo" panose="020B0604030504040204" pitchFamily="34" charset="-128"/>
                <a:ea typeface="Meiryo" panose="020B0604030504040204" pitchFamily="34" charset="-128"/>
              </a:rPr>
              <a:t>広告</a:t>
            </a:r>
            <a:endParaRPr lang="en-US" altLang="ja-JP" sz="1400" b="1" dirty="0" smtClean="0">
              <a:latin typeface="Meiryo" panose="020B0604030504040204" pitchFamily="34" charset="-128"/>
              <a:ea typeface="Meiryo" panose="020B0604030504040204" pitchFamily="34" charset="-128"/>
            </a:endParaRPr>
          </a:p>
        </p:txBody>
      </p:sp>
      <p:sp>
        <p:nvSpPr>
          <p:cNvPr id="26" name="テキスト ボックス 25">
            <a:extLst>
              <a:ext uri="{FF2B5EF4-FFF2-40B4-BE49-F238E27FC236}">
                <a16:creationId xmlns:a16="http://schemas.microsoft.com/office/drawing/2014/main" id="{FB1E47DB-DF68-5D48-BB25-A719AA554EFD}"/>
              </a:ext>
            </a:extLst>
          </p:cNvPr>
          <p:cNvSpPr txBox="1"/>
          <p:nvPr/>
        </p:nvSpPr>
        <p:spPr>
          <a:xfrm>
            <a:off x="5399124" y="3518938"/>
            <a:ext cx="1107997" cy="369332"/>
          </a:xfrm>
          <a:prstGeom prst="rect">
            <a:avLst/>
          </a:prstGeom>
          <a:noFill/>
        </p:spPr>
        <p:txBody>
          <a:bodyPr wrap="none" rtlCol="0">
            <a:spAutoFit/>
          </a:bodyPr>
          <a:lstStyle/>
          <a:p>
            <a:pPr algn="ctr"/>
            <a:r>
              <a:rPr lang="ja-JP" altLang="en-US" sz="900" b="1" dirty="0" smtClean="0">
                <a:latin typeface="Meiryo" panose="020B0604030504040204" pitchFamily="34" charset="-128"/>
                <a:ea typeface="Meiryo" panose="020B0604030504040204" pitchFamily="34" charset="-128"/>
              </a:rPr>
              <a:t>賛同パートナー様</a:t>
            </a:r>
            <a:endParaRPr lang="en-US" altLang="ja-JP" sz="900" b="1" dirty="0" smtClean="0">
              <a:latin typeface="Meiryo" panose="020B0604030504040204" pitchFamily="34" charset="-128"/>
              <a:ea typeface="Meiryo" panose="020B0604030504040204" pitchFamily="34" charset="-128"/>
            </a:endParaRPr>
          </a:p>
          <a:p>
            <a:pPr algn="ctr"/>
            <a:r>
              <a:rPr lang="ja-JP" altLang="en-US" sz="900" b="1" dirty="0">
                <a:latin typeface="Meiryo" panose="020B0604030504040204" pitchFamily="34" charset="-128"/>
                <a:ea typeface="Meiryo" panose="020B0604030504040204" pitchFamily="34" charset="-128"/>
              </a:rPr>
              <a:t>広告</a:t>
            </a:r>
            <a:endParaRPr lang="en-US" altLang="ja-JP" sz="900" b="1" dirty="0" smtClean="0">
              <a:latin typeface="Meiryo" panose="020B0604030504040204" pitchFamily="34" charset="-128"/>
              <a:ea typeface="Meiryo" panose="020B0604030504040204" pitchFamily="34" charset="-128"/>
            </a:endParaRPr>
          </a:p>
        </p:txBody>
      </p:sp>
      <p:sp>
        <p:nvSpPr>
          <p:cNvPr id="33" name="正方形/長方形 32"/>
          <p:cNvSpPr/>
          <p:nvPr/>
        </p:nvSpPr>
        <p:spPr>
          <a:xfrm>
            <a:off x="7998381" y="302773"/>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smtClean="0">
                <a:solidFill>
                  <a:schemeClr val="tx1"/>
                </a:solidFill>
              </a:rPr>
              <a:t>防災</a:t>
            </a:r>
            <a:endParaRPr kumimoji="1" lang="ja-JP" altLang="en-US" sz="1400" b="1" dirty="0" smtClean="0">
              <a:solidFill>
                <a:schemeClr val="tx1"/>
              </a:solidFill>
            </a:endParaRPr>
          </a:p>
        </p:txBody>
      </p:sp>
      <p:sp>
        <p:nvSpPr>
          <p:cNvPr id="34" name="正方形/長方形 33"/>
          <p:cNvSpPr/>
          <p:nvPr/>
        </p:nvSpPr>
        <p:spPr>
          <a:xfrm>
            <a:off x="8850165"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買</a:t>
            </a:r>
            <a:r>
              <a:rPr lang="ja-JP" altLang="en-US" sz="1200" b="1" dirty="0" smtClean="0">
                <a:solidFill>
                  <a:schemeClr val="tx1"/>
                </a:solidFill>
              </a:rPr>
              <a:t>う</a:t>
            </a:r>
            <a:endParaRPr kumimoji="1" lang="ja-JP" altLang="en-US" sz="1400" b="1" dirty="0" smtClean="0">
              <a:solidFill>
                <a:schemeClr val="tx1"/>
              </a:solidFill>
            </a:endParaRPr>
          </a:p>
        </p:txBody>
      </p:sp>
      <p:sp>
        <p:nvSpPr>
          <p:cNvPr id="35" name="正方形/長方形 34"/>
          <p:cNvSpPr/>
          <p:nvPr/>
        </p:nvSpPr>
        <p:spPr>
          <a:xfrm>
            <a:off x="9706683"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寄付</a:t>
            </a:r>
            <a:endParaRPr kumimoji="1" lang="ja-JP" altLang="en-US" sz="1400" b="1" dirty="0" smtClean="0">
              <a:solidFill>
                <a:schemeClr val="tx1"/>
              </a:solidFill>
            </a:endParaRPr>
          </a:p>
        </p:txBody>
      </p:sp>
      <p:sp>
        <p:nvSpPr>
          <p:cNvPr id="27" name="正方形/長方形 26"/>
          <p:cNvSpPr/>
          <p:nvPr/>
        </p:nvSpPr>
        <p:spPr>
          <a:xfrm>
            <a:off x="3143672" y="5517232"/>
            <a:ext cx="6806972" cy="1169551"/>
          </a:xfrm>
          <a:prstGeom prst="rect">
            <a:avLst/>
          </a:prstGeom>
        </p:spPr>
        <p:txBody>
          <a:bodyPr wrap="square">
            <a:spAutoFit/>
          </a:bodyPr>
          <a:lstStyle/>
          <a:p>
            <a:r>
              <a:rPr lang="en-US" altLang="ja-JP" sz="1400" dirty="0" smtClean="0">
                <a:latin typeface="メイリオ" panose="020B0604030504040204" pitchFamily="50" charset="-128"/>
                <a:ea typeface="メイリオ" panose="020B0604030504040204" pitchFamily="50" charset="-128"/>
              </a:rPr>
              <a:t>【</a:t>
            </a:r>
            <a:r>
              <a:rPr lang="ja-JP" altLang="en-US" sz="1400" dirty="0" smtClean="0">
                <a:latin typeface="メイリオ" panose="020B0604030504040204" pitchFamily="50" charset="-128"/>
                <a:ea typeface="メイリオ" panose="020B0604030504040204" pitchFamily="50" charset="-128"/>
              </a:rPr>
              <a:t>掲載期間</a:t>
            </a:r>
            <a:r>
              <a:rPr lang="en-US" altLang="ja-JP" sz="1400" dirty="0" smtClean="0">
                <a:latin typeface="メイリオ" panose="020B0604030504040204" pitchFamily="50" charset="-128"/>
                <a:ea typeface="メイリオ" panose="020B0604030504040204" pitchFamily="50" charset="-128"/>
              </a:rPr>
              <a:t>】</a:t>
            </a:r>
            <a:r>
              <a:rPr lang="ja-JP" altLang="en-US" sz="1400" dirty="0" smtClean="0">
                <a:latin typeface="メイリオ" panose="020B0604030504040204" pitchFamily="50" charset="-128"/>
                <a:ea typeface="メイリオ" panose="020B0604030504040204" pitchFamily="50" charset="-128"/>
              </a:rPr>
              <a:t>　</a:t>
            </a:r>
            <a:r>
              <a:rPr lang="en-US" altLang="ja-JP" sz="1400" dirty="0" smtClean="0">
                <a:latin typeface="メイリオ" panose="020B0604030504040204" pitchFamily="50" charset="-128"/>
                <a:ea typeface="メイリオ" panose="020B0604030504040204" pitchFamily="50" charset="-128"/>
              </a:rPr>
              <a:t>2022/2/21</a:t>
            </a:r>
            <a:r>
              <a:rPr lang="ja-JP" altLang="en-US" sz="1400" dirty="0" smtClean="0">
                <a:latin typeface="メイリオ" panose="020B0604030504040204" pitchFamily="50" charset="-128"/>
                <a:ea typeface="メイリオ" panose="020B0604030504040204" pitchFamily="50" charset="-128"/>
              </a:rPr>
              <a:t>（月）～</a:t>
            </a:r>
            <a:r>
              <a:rPr lang="en-US" altLang="ja-JP" sz="1400" dirty="0" smtClean="0">
                <a:latin typeface="メイリオ" panose="020B0604030504040204" pitchFamily="50" charset="-128"/>
                <a:ea typeface="メイリオ" panose="020B0604030504040204" pitchFamily="50" charset="-128"/>
              </a:rPr>
              <a:t>2022/3/11</a:t>
            </a:r>
            <a:r>
              <a:rPr lang="ja-JP" altLang="en-US" sz="1400" dirty="0" smtClean="0">
                <a:latin typeface="メイリオ" panose="020B0604030504040204" pitchFamily="50" charset="-128"/>
                <a:ea typeface="メイリオ" panose="020B0604030504040204" pitchFamily="50" charset="-128"/>
              </a:rPr>
              <a:t>（金）のうち任意の期間</a:t>
            </a:r>
            <a:endParaRPr lang="en-US" altLang="ja-JP" sz="1400" dirty="0" smtClean="0">
              <a:latin typeface="メイリオ" panose="020B0604030504040204" pitchFamily="50" charset="-128"/>
              <a:ea typeface="メイリオ" panose="020B0604030504040204" pitchFamily="50" charset="-128"/>
            </a:endParaRPr>
          </a:p>
          <a:p>
            <a:r>
              <a:rPr lang="en-US" altLang="ja-JP" sz="1400" dirty="0" smtClean="0">
                <a:latin typeface="メイリオ" panose="020B0604030504040204" pitchFamily="50" charset="-128"/>
                <a:ea typeface="メイリオ" panose="020B0604030504040204" pitchFamily="50" charset="-128"/>
              </a:rPr>
              <a:t>【</a:t>
            </a:r>
            <a:r>
              <a:rPr lang="ja-JP" altLang="en-US" sz="1400" dirty="0" smtClean="0">
                <a:latin typeface="メイリオ" panose="020B0604030504040204" pitchFamily="50" charset="-128"/>
                <a:ea typeface="メイリオ" panose="020B0604030504040204" pitchFamily="50" charset="-128"/>
              </a:rPr>
              <a:t>リンク先</a:t>
            </a:r>
            <a:r>
              <a:rPr lang="en-US" altLang="ja-JP" sz="1400" dirty="0" smtClean="0">
                <a:latin typeface="メイリオ" panose="020B0604030504040204" pitchFamily="50" charset="-128"/>
                <a:ea typeface="メイリオ" panose="020B0604030504040204" pitchFamily="50" charset="-128"/>
              </a:rPr>
              <a:t>】</a:t>
            </a:r>
            <a:r>
              <a:rPr lang="ja-JP" altLang="en-US" sz="1400" dirty="0" smtClean="0">
                <a:latin typeface="メイリオ" panose="020B0604030504040204" pitchFamily="50" charset="-128"/>
                <a:ea typeface="メイリオ" panose="020B0604030504040204" pitchFamily="50" charset="-128"/>
              </a:rPr>
              <a:t>　自由設定</a:t>
            </a:r>
            <a:endParaRPr lang="en-US" altLang="ja-JP" sz="1400" dirty="0" smtClean="0">
              <a:latin typeface="メイリオ" panose="020B0604030504040204" pitchFamily="50" charset="-128"/>
              <a:ea typeface="メイリオ" panose="020B0604030504040204" pitchFamily="50" charset="-128"/>
            </a:endParaRPr>
          </a:p>
          <a:p>
            <a:r>
              <a:rPr lang="en-US" altLang="ja-JP" sz="1400" dirty="0" smtClean="0">
                <a:latin typeface="メイリオ" panose="020B0604030504040204" pitchFamily="50" charset="-128"/>
                <a:ea typeface="メイリオ" panose="020B0604030504040204" pitchFamily="50" charset="-128"/>
              </a:rPr>
              <a:t>【</a:t>
            </a:r>
            <a:r>
              <a:rPr lang="ja-JP" altLang="en-US" sz="1400" dirty="0" smtClean="0">
                <a:latin typeface="メイリオ" panose="020B0604030504040204" pitchFamily="50" charset="-128"/>
                <a:ea typeface="メイリオ" panose="020B0604030504040204" pitchFamily="50" charset="-128"/>
              </a:rPr>
              <a:t>料金</a:t>
            </a:r>
            <a:r>
              <a:rPr lang="en-US" altLang="ja-JP" sz="1400" dirty="0">
                <a:latin typeface="メイリオ" panose="020B0604030504040204" pitchFamily="50" charset="-128"/>
                <a:ea typeface="メイリオ" panose="020B0604030504040204" pitchFamily="50" charset="-128"/>
              </a:rPr>
              <a:t>】</a:t>
            </a:r>
            <a:r>
              <a:rPr lang="ja-JP" altLang="en-US" sz="1400" dirty="0" smtClean="0">
                <a:latin typeface="メイリオ" panose="020B0604030504040204" pitchFamily="50" charset="-128"/>
                <a:ea typeface="メイリオ" panose="020B0604030504040204" pitchFamily="50" charset="-128"/>
              </a:rPr>
              <a:t>      　</a:t>
            </a:r>
            <a:r>
              <a:rPr lang="en-US" altLang="ja-JP" sz="1400" dirty="0" smtClean="0">
                <a:latin typeface="メイリオ" panose="020B0604030504040204" pitchFamily="50" charset="-128"/>
                <a:ea typeface="メイリオ" panose="020B0604030504040204" pitchFamily="50" charset="-128"/>
              </a:rPr>
              <a:t>1,000</a:t>
            </a:r>
            <a:r>
              <a:rPr lang="ja-JP" altLang="en-US" sz="1400" dirty="0" smtClean="0">
                <a:latin typeface="メイリオ" panose="020B0604030504040204" pitchFamily="50" charset="-128"/>
                <a:ea typeface="メイリオ" panose="020B0604030504040204" pitchFamily="50" charset="-128"/>
              </a:rPr>
              <a:t>万円～（グロス）</a:t>
            </a:r>
            <a:endParaRPr lang="en-US" altLang="ja-JP" sz="1400" dirty="0" smtClean="0">
              <a:latin typeface="メイリオ" panose="020B0604030504040204" pitchFamily="50" charset="-128"/>
              <a:ea typeface="メイリオ"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rPr>
              <a:t>　</a:t>
            </a:r>
            <a:r>
              <a:rPr lang="en-US" altLang="ja-JP" sz="1400" dirty="0" smtClean="0">
                <a:latin typeface="メイリオ" panose="020B0604030504040204" pitchFamily="50" charset="-128"/>
                <a:ea typeface="メイリオ" panose="020B0604030504040204" pitchFamily="50" charset="-128"/>
              </a:rPr>
              <a:t>※</a:t>
            </a:r>
            <a:r>
              <a:rPr lang="ja-JP" altLang="en-US" sz="1400" dirty="0" smtClean="0">
                <a:latin typeface="メイリオ" panose="020B0604030504040204" pitchFamily="50" charset="-128"/>
                <a:ea typeface="メイリオ" panose="020B0604030504040204" pitchFamily="50" charset="-128"/>
              </a:rPr>
              <a:t>プロモーション内容は問いません。</a:t>
            </a:r>
            <a:endParaRPr lang="en-US" altLang="ja-JP" sz="1400" dirty="0" smtClean="0">
              <a:latin typeface="メイリオ" panose="020B0604030504040204" pitchFamily="50" charset="-128"/>
              <a:ea typeface="メイリオ"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rPr>
              <a:t>　</a:t>
            </a:r>
            <a:r>
              <a:rPr lang="en-US" altLang="ja-JP" sz="1400" dirty="0" smtClean="0">
                <a:latin typeface="メイリオ" panose="020B0604030504040204" pitchFamily="50" charset="-128"/>
                <a:ea typeface="メイリオ" panose="020B0604030504040204" pitchFamily="50" charset="-128"/>
              </a:rPr>
              <a:t>※</a:t>
            </a:r>
            <a:r>
              <a:rPr lang="ja-JP" altLang="en-US" sz="1400" dirty="0" smtClean="0">
                <a:latin typeface="メイリオ" panose="020B0604030504040204" pitchFamily="50" charset="-128"/>
                <a:ea typeface="メイリオ" panose="020B0604030504040204" pitchFamily="50" charset="-128"/>
              </a:rPr>
              <a:t>対象商品および増量対応フローは</a:t>
            </a:r>
            <a:r>
              <a:rPr lang="en-US" altLang="ja-JP" sz="1400" dirty="0" smtClean="0">
                <a:latin typeface="メイリオ" panose="020B0604030504040204" pitchFamily="50" charset="-128"/>
                <a:ea typeface="メイリオ" panose="020B0604030504040204" pitchFamily="50" charset="-128"/>
              </a:rPr>
              <a:t>p.21</a:t>
            </a:r>
            <a:r>
              <a:rPr lang="ja-JP" altLang="en-US" sz="1400" dirty="0" smtClean="0">
                <a:latin typeface="メイリオ" panose="020B0604030504040204" pitchFamily="50" charset="-128"/>
                <a:ea typeface="メイリオ" panose="020B0604030504040204" pitchFamily="50" charset="-128"/>
              </a:rPr>
              <a:t>～</a:t>
            </a:r>
            <a:r>
              <a:rPr lang="en-US" altLang="ja-JP" sz="1400" dirty="0" smtClean="0">
                <a:latin typeface="メイリオ" panose="020B0604030504040204" pitchFamily="50" charset="-128"/>
                <a:ea typeface="メイリオ" panose="020B0604030504040204" pitchFamily="50" charset="-128"/>
              </a:rPr>
              <a:t>22</a:t>
            </a:r>
            <a:r>
              <a:rPr lang="ja-JP" altLang="en-US" sz="1400" dirty="0" smtClean="0">
                <a:latin typeface="メイリオ" panose="020B0604030504040204" pitchFamily="50" charset="-128"/>
                <a:ea typeface="メイリオ" panose="020B0604030504040204" pitchFamily="50" charset="-128"/>
              </a:rPr>
              <a:t>をご確認ください。</a:t>
            </a:r>
            <a:endParaRPr lang="ja-JP" altLang="en-US" sz="1400" dirty="0">
              <a:latin typeface="メイリオ" panose="020B0604030504040204" pitchFamily="50" charset="-128"/>
              <a:ea typeface="メイリオ" panose="020B0604030504040204" pitchFamily="50" charset="-128"/>
            </a:endParaRPr>
          </a:p>
        </p:txBody>
      </p:sp>
      <p:sp>
        <p:nvSpPr>
          <p:cNvPr id="28" name="正方形/長方形 27"/>
          <p:cNvSpPr/>
          <p:nvPr/>
        </p:nvSpPr>
        <p:spPr>
          <a:xfrm>
            <a:off x="6600055" y="298748"/>
            <a:ext cx="1327551" cy="396473"/>
          </a:xfrm>
          <a:prstGeom prst="rect">
            <a:avLst/>
          </a:prstGeom>
          <a:solidFill>
            <a:schemeClr val="accent5">
              <a:lumMod val="40000"/>
              <a:lumOff val="60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smtClean="0">
                <a:solidFill>
                  <a:schemeClr val="tx1"/>
                </a:solidFill>
              </a:rPr>
              <a:t>ブランドパネル</a:t>
            </a:r>
            <a:endParaRPr kumimoji="1" lang="ja-JP" altLang="en-US" sz="2400" b="1" dirty="0" smtClean="0">
              <a:solidFill>
                <a:schemeClr val="tx1"/>
              </a:solidFill>
            </a:endParaRPr>
          </a:p>
        </p:txBody>
      </p:sp>
      <p:sp>
        <p:nvSpPr>
          <p:cNvPr id="6" name="楕円 5"/>
          <p:cNvSpPr/>
          <p:nvPr/>
        </p:nvSpPr>
        <p:spPr>
          <a:xfrm>
            <a:off x="4943872" y="1412776"/>
            <a:ext cx="68803" cy="69515"/>
          </a:xfrm>
          <a:prstGeom prst="ellipse">
            <a:avLst/>
          </a:prstGeom>
          <a:solidFill>
            <a:srgbClr val="B8D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9" name="楕円 28"/>
          <p:cNvSpPr/>
          <p:nvPr/>
        </p:nvSpPr>
        <p:spPr>
          <a:xfrm>
            <a:off x="5184000" y="1412776"/>
            <a:ext cx="68803" cy="69515"/>
          </a:xfrm>
          <a:prstGeom prst="ellipse">
            <a:avLst/>
          </a:prstGeom>
          <a:solidFill>
            <a:srgbClr val="B8D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0" name="楕円 29"/>
          <p:cNvSpPr/>
          <p:nvPr/>
        </p:nvSpPr>
        <p:spPr>
          <a:xfrm>
            <a:off x="5415429" y="1412776"/>
            <a:ext cx="68803" cy="69515"/>
          </a:xfrm>
          <a:prstGeom prst="ellipse">
            <a:avLst/>
          </a:prstGeom>
          <a:solidFill>
            <a:srgbClr val="B8D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1" name="楕円 30"/>
          <p:cNvSpPr/>
          <p:nvPr/>
        </p:nvSpPr>
        <p:spPr>
          <a:xfrm>
            <a:off x="5646858" y="1412776"/>
            <a:ext cx="68803" cy="69515"/>
          </a:xfrm>
          <a:prstGeom prst="ellipse">
            <a:avLst/>
          </a:prstGeom>
          <a:solidFill>
            <a:srgbClr val="B8D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2" name="楕円 31"/>
          <p:cNvSpPr/>
          <p:nvPr/>
        </p:nvSpPr>
        <p:spPr>
          <a:xfrm>
            <a:off x="5878287" y="1412776"/>
            <a:ext cx="68803" cy="69515"/>
          </a:xfrm>
          <a:prstGeom prst="ellipse">
            <a:avLst/>
          </a:prstGeom>
          <a:solidFill>
            <a:srgbClr val="B8D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6" name="楕円 35"/>
          <p:cNvSpPr/>
          <p:nvPr/>
        </p:nvSpPr>
        <p:spPr>
          <a:xfrm>
            <a:off x="6109716" y="1412776"/>
            <a:ext cx="68803" cy="69515"/>
          </a:xfrm>
          <a:prstGeom prst="ellipse">
            <a:avLst/>
          </a:prstGeom>
          <a:solidFill>
            <a:srgbClr val="B8D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7" name="楕円 36"/>
          <p:cNvSpPr/>
          <p:nvPr/>
        </p:nvSpPr>
        <p:spPr>
          <a:xfrm>
            <a:off x="6341145" y="1412776"/>
            <a:ext cx="68803" cy="69515"/>
          </a:xfrm>
          <a:prstGeom prst="ellipse">
            <a:avLst/>
          </a:prstGeom>
          <a:solidFill>
            <a:srgbClr val="B8D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8" name="楕円 37"/>
          <p:cNvSpPr/>
          <p:nvPr/>
        </p:nvSpPr>
        <p:spPr>
          <a:xfrm>
            <a:off x="6572574" y="1412776"/>
            <a:ext cx="68803" cy="69515"/>
          </a:xfrm>
          <a:prstGeom prst="ellipse">
            <a:avLst/>
          </a:prstGeom>
          <a:solidFill>
            <a:srgbClr val="B8D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9" name="楕円 38"/>
          <p:cNvSpPr/>
          <p:nvPr/>
        </p:nvSpPr>
        <p:spPr>
          <a:xfrm>
            <a:off x="6804000" y="1412776"/>
            <a:ext cx="68803" cy="69515"/>
          </a:xfrm>
          <a:prstGeom prst="ellipse">
            <a:avLst/>
          </a:prstGeom>
          <a:solidFill>
            <a:srgbClr val="B8D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Tree>
    <p:extLst>
      <p:ext uri="{BB962C8B-B14F-4D97-AF65-F5344CB8AC3E}">
        <p14:creationId xmlns:p14="http://schemas.microsoft.com/office/powerpoint/2010/main" val="13480460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「防災」カテゴリスポンサード</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48489" y="1628800"/>
            <a:ext cx="3137510" cy="3600798"/>
          </a:xfrm>
          <a:prstGeom prst="rect">
            <a:avLst/>
          </a:prstGeom>
        </p:spPr>
      </p:pic>
      <p:sp>
        <p:nvSpPr>
          <p:cNvPr id="25" name="正方形/長方形 24"/>
          <p:cNvSpPr/>
          <p:nvPr/>
        </p:nvSpPr>
        <p:spPr>
          <a:xfrm>
            <a:off x="2748110" y="4924109"/>
            <a:ext cx="3133534" cy="1368824"/>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7" name="テキスト ボックス 26">
            <a:extLst>
              <a:ext uri="{FF2B5EF4-FFF2-40B4-BE49-F238E27FC236}">
                <a16:creationId xmlns:a16="http://schemas.microsoft.com/office/drawing/2014/main" id="{FB1E47DB-DF68-5D48-BB25-A719AA554EFD}"/>
              </a:ext>
            </a:extLst>
          </p:cNvPr>
          <p:cNvSpPr txBox="1"/>
          <p:nvPr/>
        </p:nvSpPr>
        <p:spPr>
          <a:xfrm>
            <a:off x="3948723" y="5389330"/>
            <a:ext cx="809838" cy="400110"/>
          </a:xfrm>
          <a:prstGeom prst="rect">
            <a:avLst/>
          </a:prstGeom>
          <a:noFill/>
        </p:spPr>
        <p:txBody>
          <a:bodyPr wrap="none" rtlCol="0">
            <a:spAutoFit/>
          </a:bodyPr>
          <a:lstStyle/>
          <a:p>
            <a:pPr algn="ctr"/>
            <a:r>
              <a:rPr lang="en-US" altLang="ja-JP" sz="2000" b="1" dirty="0" smtClean="0">
                <a:latin typeface="Meiryo" panose="020B0604030504040204" pitchFamily="34" charset="-128"/>
                <a:ea typeface="Meiryo" panose="020B0604030504040204" pitchFamily="34" charset="-128"/>
              </a:rPr>
              <a:t>PR</a:t>
            </a:r>
            <a:r>
              <a:rPr lang="ja-JP" altLang="en-US" sz="2000" b="1" dirty="0" smtClean="0">
                <a:latin typeface="Meiryo" panose="020B0604030504040204" pitchFamily="34" charset="-128"/>
                <a:ea typeface="Meiryo" panose="020B0604030504040204" pitchFamily="34" charset="-128"/>
              </a:rPr>
              <a:t>枠</a:t>
            </a:r>
            <a:endParaRPr lang="en-US" altLang="ja-JP" sz="2000" b="1" dirty="0" smtClean="0">
              <a:latin typeface="Meiryo" panose="020B0604030504040204" pitchFamily="34" charset="-128"/>
              <a:ea typeface="Meiryo" panose="020B0604030504040204" pitchFamily="34" charset="-128"/>
            </a:endParaRPr>
          </a:p>
        </p:txBody>
      </p:sp>
      <p:graphicFrame>
        <p:nvGraphicFramePr>
          <p:cNvPr id="28" name="表 27"/>
          <p:cNvGraphicFramePr>
            <a:graphicFrameLocks noGrp="1"/>
          </p:cNvGraphicFramePr>
          <p:nvPr>
            <p:extLst>
              <p:ext uri="{D42A27DB-BD31-4B8C-83A1-F6EECF244321}">
                <p14:modId xmlns:p14="http://schemas.microsoft.com/office/powerpoint/2010/main" val="3971781409"/>
              </p:ext>
            </p:extLst>
          </p:nvPr>
        </p:nvGraphicFramePr>
        <p:xfrm>
          <a:off x="6600056" y="2852937"/>
          <a:ext cx="4755402" cy="3432342"/>
        </p:xfrm>
        <a:graphic>
          <a:graphicData uri="http://schemas.openxmlformats.org/drawingml/2006/table">
            <a:tbl>
              <a:tblPr>
                <a:tableStyleId>{5C22544A-7EE6-4342-B048-85BDC9FD1C3A}</a:tableStyleId>
              </a:tblPr>
              <a:tblGrid>
                <a:gridCol w="1380600">
                  <a:extLst>
                    <a:ext uri="{9D8B030D-6E8A-4147-A177-3AD203B41FA5}">
                      <a16:colId xmlns:a16="http://schemas.microsoft.com/office/drawing/2014/main" val="3685112464"/>
                    </a:ext>
                  </a:extLst>
                </a:gridCol>
                <a:gridCol w="3374802">
                  <a:extLst>
                    <a:ext uri="{9D8B030D-6E8A-4147-A177-3AD203B41FA5}">
                      <a16:colId xmlns:a16="http://schemas.microsoft.com/office/drawing/2014/main" val="778910892"/>
                    </a:ext>
                  </a:extLst>
                </a:gridCol>
              </a:tblGrid>
              <a:tr h="660064">
                <a:tc>
                  <a:txBody>
                    <a:bodyPr/>
                    <a:lstStyle/>
                    <a:p>
                      <a:pPr algn="ctr" fontAlgn="ctr"/>
                      <a:r>
                        <a:rPr lang="ja-JP" altLang="en-US" sz="1400" u="none" strike="noStrike" dirty="0">
                          <a:effectLst/>
                        </a:rPr>
                        <a:t>掲載場所</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l" fontAlgn="ctr"/>
                      <a:r>
                        <a:rPr lang="en-US" altLang="ja-JP" sz="1400" b="0" i="0" u="none" strike="noStrike" dirty="0" smtClean="0">
                          <a:solidFill>
                            <a:schemeClr val="dk1"/>
                          </a:solidFill>
                          <a:effectLst/>
                          <a:latin typeface="+mn-lt"/>
                          <a:ea typeface="+mn-ea"/>
                        </a:rPr>
                        <a:t>3.11</a:t>
                      </a:r>
                      <a:r>
                        <a:rPr lang="ja-JP" altLang="en-US" sz="1400" b="0" i="0" u="none" strike="noStrike" dirty="0" smtClean="0">
                          <a:solidFill>
                            <a:schemeClr val="dk1"/>
                          </a:solidFill>
                          <a:effectLst/>
                          <a:latin typeface="+mn-lt"/>
                          <a:ea typeface="+mn-ea"/>
                        </a:rPr>
                        <a:t>企画 「防災」カテゴリページ</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850198195"/>
                  </a:ext>
                </a:extLst>
              </a:tr>
              <a:tr h="660064">
                <a:tc>
                  <a:txBody>
                    <a:bodyPr/>
                    <a:lstStyle/>
                    <a:p>
                      <a:pPr algn="ctr" fontAlgn="ctr"/>
                      <a:r>
                        <a:rPr lang="ja-JP" altLang="en-US" sz="1400" u="none" strike="noStrike" dirty="0" smtClean="0">
                          <a:effectLst/>
                        </a:rPr>
                        <a:t>掲載保証期間</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l" fontAlgn="ctr"/>
                      <a:r>
                        <a:rPr lang="en-US" altLang="ja-JP" sz="1400" u="none" strike="noStrike" dirty="0" smtClean="0">
                          <a:effectLst/>
                        </a:rPr>
                        <a:t>2022/3/1</a:t>
                      </a:r>
                      <a:r>
                        <a:rPr lang="ja-JP" altLang="en-US" sz="1400" u="none" strike="noStrike" dirty="0" smtClean="0">
                          <a:effectLst/>
                        </a:rPr>
                        <a:t>（火）～</a:t>
                      </a:r>
                      <a:r>
                        <a:rPr lang="en-US" altLang="ja-JP" sz="1400" u="none" strike="noStrike" dirty="0" smtClean="0">
                          <a:effectLst/>
                        </a:rPr>
                        <a:t>2022/3/31</a:t>
                      </a:r>
                      <a:r>
                        <a:rPr lang="ja-JP" altLang="en-US" sz="1400" u="none" strike="noStrike" dirty="0" smtClean="0">
                          <a:effectLst/>
                        </a:rPr>
                        <a:t>（木）</a:t>
                      </a:r>
                      <a:endParaRPr lang="en-US" altLang="ja-JP" sz="1400" b="0" i="0" u="none" strike="noStrike" dirty="0" smtClean="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001976310"/>
                  </a:ext>
                </a:extLst>
              </a:tr>
              <a:tr h="660064">
                <a:tc>
                  <a:txBody>
                    <a:bodyPr/>
                    <a:lstStyle/>
                    <a:p>
                      <a:pPr algn="ctr" fontAlgn="ctr"/>
                      <a:r>
                        <a:rPr lang="ja-JP" altLang="en-US" sz="1400" u="none" strike="noStrike" dirty="0">
                          <a:effectLst/>
                        </a:rPr>
                        <a:t>デバイス</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l" fontAlgn="ctr"/>
                      <a:r>
                        <a:rPr lang="en-US" altLang="ja-JP" sz="1400" u="none" strike="noStrike" dirty="0" smtClean="0">
                          <a:effectLst/>
                        </a:rPr>
                        <a:t>PC</a:t>
                      </a:r>
                      <a:r>
                        <a:rPr lang="ja-JP" altLang="en-US" sz="1400" u="none" strike="noStrike" dirty="0" smtClean="0">
                          <a:effectLst/>
                        </a:rPr>
                        <a:t>・スマートフォン</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996630621"/>
                  </a:ext>
                </a:extLst>
              </a:tr>
              <a:tr h="726075">
                <a:tc>
                  <a:txBody>
                    <a:bodyPr/>
                    <a:lstStyle/>
                    <a:p>
                      <a:pPr algn="ctr" fontAlgn="ct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枠数</a:t>
                      </a:r>
                      <a:endParaRPr lang="ja-JP" altLang="en-US" sz="1400" b="0" i="0" u="none" strike="noStrike" dirty="0">
                        <a:solidFill>
                          <a:srgbClr val="000000"/>
                        </a:solidFill>
                        <a:effectLst/>
                        <a:latin typeface="メイリオ" panose="020B0604030504040204" pitchFamily="50" charset="-128"/>
                        <a:ea typeface="メイリオ" panose="020B0604030504040204"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l" fontAlgn="ctr"/>
                      <a:r>
                        <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rPr>
                        <a:t>5</a:t>
                      </a: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枠</a:t>
                      </a:r>
                      <a:endPar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endParaRPr>
                    </a:p>
                    <a:p>
                      <a:pPr algn="l" fontAlgn="ctr"/>
                      <a:r>
                        <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決定優先で販売いたします</a:t>
                      </a:r>
                      <a:endPar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endParaRPr>
                    </a:p>
                    <a:p>
                      <a:pPr algn="l" fontAlgn="ctr"/>
                      <a:r>
                        <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一社様につき一枠</a:t>
                      </a:r>
                      <a:endParaRPr lang="ja-JP" altLang="en-US" sz="1400" b="0" i="0" u="none" strike="noStrike" dirty="0">
                        <a:solidFill>
                          <a:srgbClr val="000000"/>
                        </a:solidFill>
                        <a:effectLst/>
                        <a:latin typeface="メイリオ" panose="020B0604030504040204" pitchFamily="50" charset="-128"/>
                        <a:ea typeface="メイリオ" panose="020B0604030504040204"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961778241"/>
                  </a:ext>
                </a:extLst>
              </a:tr>
              <a:tr h="726075">
                <a:tc>
                  <a:txBody>
                    <a:bodyPr/>
                    <a:lstStyle/>
                    <a:p>
                      <a:pPr algn="ctr" fontAlgn="ctr"/>
                      <a:r>
                        <a:rPr lang="ja-JP" altLang="en-US" sz="1400" u="none" strike="noStrike" dirty="0">
                          <a:effectLst/>
                        </a:rPr>
                        <a:t>備考</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l" fontAlgn="ctr"/>
                      <a:r>
                        <a:rPr lang="ja-JP" altLang="en-US" sz="1400" b="0" i="0" u="none" strike="noStrike" dirty="0" smtClean="0">
                          <a:solidFill>
                            <a:schemeClr val="dk1"/>
                          </a:solidFill>
                          <a:effectLst/>
                          <a:latin typeface="メイリオ" panose="020B0604030504040204" pitchFamily="50" charset="-128"/>
                          <a:ea typeface="メイリオ" panose="020B0604030504040204" pitchFamily="50" charset="-128"/>
                        </a:rPr>
                        <a:t>・完全原稿としてご入稿ください。</a:t>
                      </a:r>
                      <a:r>
                        <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rPr>
                        <a:t/>
                      </a:r>
                      <a:br>
                        <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rPr>
                      </a:b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　入稿仕様は</a:t>
                      </a:r>
                      <a:r>
                        <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rPr>
                        <a:t>p.20</a:t>
                      </a: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をご確認ください。</a:t>
                      </a:r>
                      <a:endPar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・競合排除はできかねます。</a:t>
                      </a:r>
                      <a:endPar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4160697401"/>
                  </a:ext>
                </a:extLst>
              </a:tr>
            </a:tbl>
          </a:graphicData>
        </a:graphic>
      </p:graphicFrame>
      <p:sp>
        <p:nvSpPr>
          <p:cNvPr id="30" name="正方形/長方形 29"/>
          <p:cNvSpPr/>
          <p:nvPr/>
        </p:nvSpPr>
        <p:spPr>
          <a:xfrm>
            <a:off x="265904" y="1043444"/>
            <a:ext cx="11651371" cy="369332"/>
          </a:xfrm>
          <a:prstGeom prst="rect">
            <a:avLst/>
          </a:prstGeom>
        </p:spPr>
        <p:txBody>
          <a:bodyPr wrap="square">
            <a:spAutoFit/>
          </a:bodyPr>
          <a:lstStyle/>
          <a:p>
            <a:pPr algn="ctr"/>
            <a:r>
              <a:rPr lang="ja-JP" altLang="en-US" b="1" dirty="0" smtClean="0">
                <a:latin typeface="メイリオ" panose="020B0604030504040204" pitchFamily="50" charset="-128"/>
                <a:ea typeface="メイリオ" panose="020B0604030504040204" pitchFamily="50" charset="-128"/>
              </a:rPr>
              <a:t>賛同パートナー様の防災</a:t>
            </a:r>
            <a:r>
              <a:rPr lang="ja-JP" altLang="en-US" b="1" dirty="0">
                <a:latin typeface="メイリオ" panose="020B0604030504040204" pitchFamily="50" charset="-128"/>
                <a:ea typeface="メイリオ" panose="020B0604030504040204" pitchFamily="50" charset="-128"/>
              </a:rPr>
              <a:t>に</a:t>
            </a:r>
            <a:r>
              <a:rPr lang="ja-JP" altLang="en-US" b="1" dirty="0" smtClean="0">
                <a:latin typeface="メイリオ" panose="020B0604030504040204" pitchFamily="50" charset="-128"/>
                <a:ea typeface="メイリオ" panose="020B0604030504040204" pitchFamily="50" charset="-128"/>
              </a:rPr>
              <a:t>関するお取組みを紹介するコーナー（</a:t>
            </a:r>
            <a:r>
              <a:rPr lang="en-US" altLang="ja-JP" b="1" dirty="0" smtClean="0">
                <a:latin typeface="メイリオ" panose="020B0604030504040204" pitchFamily="50" charset="-128"/>
                <a:ea typeface="メイリオ" panose="020B0604030504040204" pitchFamily="50" charset="-128"/>
              </a:rPr>
              <a:t>PR</a:t>
            </a:r>
            <a:r>
              <a:rPr lang="ja-JP" altLang="en-US" b="1" dirty="0" smtClean="0">
                <a:latin typeface="メイリオ" panose="020B0604030504040204" pitchFamily="50" charset="-128"/>
                <a:ea typeface="メイリオ" panose="020B0604030504040204" pitchFamily="50" charset="-128"/>
              </a:rPr>
              <a:t>枠）を設けます。</a:t>
            </a:r>
            <a:endParaRPr lang="en-US" altLang="ja-JP" b="1" dirty="0" smtClean="0">
              <a:latin typeface="メイリオ" panose="020B0604030504040204" pitchFamily="50" charset="-128"/>
              <a:ea typeface="メイリオ" panose="020B0604030504040204" pitchFamily="50" charset="-128"/>
            </a:endParaRPr>
          </a:p>
        </p:txBody>
      </p:sp>
      <p:sp>
        <p:nvSpPr>
          <p:cNvPr id="34" name="正方形/長方形 33"/>
          <p:cNvSpPr/>
          <p:nvPr/>
        </p:nvSpPr>
        <p:spPr>
          <a:xfrm>
            <a:off x="9706683"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防災</a:t>
            </a:r>
            <a:endParaRPr kumimoji="1" lang="ja-JP" altLang="en-US" sz="1400" b="1" dirty="0" smtClean="0">
              <a:solidFill>
                <a:schemeClr val="tx1"/>
              </a:solidFill>
            </a:endParaRPr>
          </a:p>
        </p:txBody>
      </p:sp>
      <p:sp>
        <p:nvSpPr>
          <p:cNvPr id="2" name="テキスト ボックス 1"/>
          <p:cNvSpPr txBox="1"/>
          <p:nvPr/>
        </p:nvSpPr>
        <p:spPr>
          <a:xfrm>
            <a:off x="2645639" y="6309320"/>
            <a:ext cx="3600400" cy="369332"/>
          </a:xfrm>
          <a:prstGeom prst="rect">
            <a:avLst/>
          </a:prstGeom>
          <a:noFill/>
        </p:spPr>
        <p:txBody>
          <a:bodyPr wrap="square" rtlCol="0">
            <a:spAutoFit/>
          </a:bodyPr>
          <a:lstStyle/>
          <a:p>
            <a:pPr algn="l"/>
            <a:r>
              <a:rPr kumimoji="1" lang="en-US" altLang="ja-JP" sz="900" dirty="0" smtClean="0"/>
              <a:t>※</a:t>
            </a:r>
            <a:r>
              <a:rPr kumimoji="1" lang="ja-JP" altLang="en-US" sz="900" dirty="0" smtClean="0"/>
              <a:t>デザイン・</a:t>
            </a:r>
            <a:r>
              <a:rPr kumimoji="1" lang="en-US" altLang="ja-JP" sz="900" dirty="0" smtClean="0"/>
              <a:t>PR</a:t>
            </a:r>
            <a:r>
              <a:rPr kumimoji="1" lang="ja-JP" altLang="en-US" sz="900" dirty="0" smtClean="0"/>
              <a:t>枠のポジションはイメージです</a:t>
            </a:r>
            <a:endParaRPr kumimoji="1" lang="en-US" altLang="ja-JP" sz="900" dirty="0" smtClean="0"/>
          </a:p>
          <a:p>
            <a:pPr algn="l"/>
            <a:r>
              <a:rPr kumimoji="1" lang="en-US" altLang="ja-JP" sz="900" dirty="0" smtClean="0"/>
              <a:t>※</a:t>
            </a:r>
            <a:r>
              <a:rPr kumimoji="1" lang="ja-JP" altLang="en-US" sz="900" dirty="0" smtClean="0"/>
              <a:t>複数社のお取組みご紹介モジュールが並びま</a:t>
            </a:r>
            <a:r>
              <a:rPr lang="ja-JP" altLang="en-US" sz="900" dirty="0"/>
              <a:t>す</a:t>
            </a:r>
            <a:endParaRPr kumimoji="1" lang="ja-JP" altLang="en-US" sz="900" dirty="0" smtClean="0"/>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376" y="4319055"/>
            <a:ext cx="2000351" cy="1958188"/>
          </a:xfrm>
          <a:prstGeom prst="rect">
            <a:avLst/>
          </a:prstGeom>
        </p:spPr>
      </p:pic>
      <p:sp>
        <p:nvSpPr>
          <p:cNvPr id="6" name="正方形/長方形 5"/>
          <p:cNvSpPr/>
          <p:nvPr/>
        </p:nvSpPr>
        <p:spPr>
          <a:xfrm>
            <a:off x="579451" y="5245741"/>
            <a:ext cx="1800200" cy="34349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dirty="0" smtClean="0">
                <a:solidFill>
                  <a:schemeClr val="tx1"/>
                </a:solidFill>
              </a:rPr>
              <a:t>タイトル</a:t>
            </a:r>
          </a:p>
        </p:txBody>
      </p:sp>
      <p:sp>
        <p:nvSpPr>
          <p:cNvPr id="14" name="正方形/長方形 13"/>
          <p:cNvSpPr/>
          <p:nvPr/>
        </p:nvSpPr>
        <p:spPr>
          <a:xfrm>
            <a:off x="593108" y="5531520"/>
            <a:ext cx="1835528" cy="678577"/>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600" dirty="0" smtClean="0">
                <a:solidFill>
                  <a:schemeClr val="tx1"/>
                </a:solidFill>
              </a:rPr>
              <a:t>本文～～～～～～～～～～～～～～～～～～～～～～～～～～～～～～～～～～～～～～～～～～～～～～～～～～～～～～～～～～～～～～～～～～～～～～～～～～～～～～～～～～～～～～～～～～～～～～～～～～～～～～～</a:t>
            </a:r>
            <a:endParaRPr kumimoji="1" lang="ja-JP" altLang="en-US" sz="1200" dirty="0" smtClean="0">
              <a:solidFill>
                <a:schemeClr val="tx1"/>
              </a:solidFill>
            </a:endParaRPr>
          </a:p>
        </p:txBody>
      </p:sp>
      <p:pic>
        <p:nvPicPr>
          <p:cNvPr id="7" name="図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95607" y="6062912"/>
            <a:ext cx="289992" cy="80211"/>
          </a:xfrm>
          <a:prstGeom prst="rect">
            <a:avLst/>
          </a:prstGeom>
        </p:spPr>
      </p:pic>
      <p:cxnSp>
        <p:nvCxnSpPr>
          <p:cNvPr id="16" name="直線コネクタ 15"/>
          <p:cNvCxnSpPr/>
          <p:nvPr/>
        </p:nvCxnSpPr>
        <p:spPr>
          <a:xfrm>
            <a:off x="2479727" y="4319056"/>
            <a:ext cx="669968" cy="730269"/>
          </a:xfrm>
          <a:prstGeom prst="line">
            <a:avLst/>
          </a:prstGeom>
          <a:ln>
            <a:solidFill>
              <a:srgbClr val="2B445A"/>
            </a:solidFill>
            <a:prstDash val="dash"/>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flipV="1">
            <a:off x="2485464" y="6129445"/>
            <a:ext cx="664231" cy="117704"/>
          </a:xfrm>
          <a:prstGeom prst="line">
            <a:avLst/>
          </a:prstGeom>
          <a:ln>
            <a:solidFill>
              <a:srgbClr val="2B445A"/>
            </a:solidFill>
            <a:prstDash val="dash"/>
          </a:ln>
        </p:spPr>
        <p:style>
          <a:lnRef idx="1">
            <a:schemeClr val="accent1"/>
          </a:lnRef>
          <a:fillRef idx="0">
            <a:schemeClr val="accent1"/>
          </a:fillRef>
          <a:effectRef idx="0">
            <a:schemeClr val="accent1"/>
          </a:effectRef>
          <a:fontRef idx="minor">
            <a:schemeClr val="tx1"/>
          </a:fontRef>
        </p:style>
      </p:cxnSp>
      <p:sp>
        <p:nvSpPr>
          <p:cNvPr id="18" name="正方形/長方形 17"/>
          <p:cNvSpPr/>
          <p:nvPr/>
        </p:nvSpPr>
        <p:spPr>
          <a:xfrm>
            <a:off x="6312024" y="1628800"/>
            <a:ext cx="5616624" cy="1169551"/>
          </a:xfrm>
          <a:prstGeom prst="rect">
            <a:avLst/>
          </a:prstGeom>
        </p:spPr>
        <p:txBody>
          <a:bodyPr wrap="square">
            <a:spAutoFit/>
          </a:bodyPr>
          <a:lstStyle/>
          <a:p>
            <a:r>
              <a:rPr lang="ja-JP" altLang="en-US" sz="1400" dirty="0" smtClean="0">
                <a:latin typeface="メイリオ" panose="020B0604030504040204" pitchFamily="50" charset="-128"/>
                <a:ea typeface="メイリオ" panose="020B0604030504040204" pitchFamily="50" charset="-128"/>
              </a:rPr>
              <a:t>自分や、大切な人の身を守るために。</a:t>
            </a:r>
            <a:endParaRPr lang="en-US" altLang="ja-JP" sz="1400" dirty="0" smtClean="0">
              <a:latin typeface="メイリオ" panose="020B0604030504040204" pitchFamily="50" charset="-128"/>
              <a:ea typeface="メイリオ"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rPr>
              <a:t>普段から防災意識を高め、備えにつなげていただくことを目的に、</a:t>
            </a:r>
            <a:endParaRPr lang="en-US" altLang="ja-JP" sz="1400" dirty="0" smtClean="0">
              <a:latin typeface="メイリオ" panose="020B0604030504040204" pitchFamily="50" charset="-128"/>
              <a:ea typeface="メイリオ"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rPr>
              <a:t>避難シミュレーションや、災害時の情報収集方法について紹介する</a:t>
            </a:r>
            <a:endParaRPr lang="en-US" altLang="ja-JP" sz="1400" dirty="0" smtClean="0">
              <a:latin typeface="メイリオ" panose="020B0604030504040204" pitchFamily="50" charset="-128"/>
              <a:ea typeface="メイリオ"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rPr>
              <a:t>カテゴリです。</a:t>
            </a:r>
            <a:endParaRPr lang="en-US" altLang="ja-JP" sz="1400" dirty="0">
              <a:latin typeface="メイリオ" panose="020B0604030504040204" pitchFamily="50" charset="-128"/>
              <a:ea typeface="メイリオ"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rPr>
              <a:t>各社様の</a:t>
            </a:r>
            <a:r>
              <a:rPr lang="ja-JP" altLang="en-US" sz="1400" b="1" dirty="0" smtClean="0">
                <a:solidFill>
                  <a:srgbClr val="2B445A"/>
                </a:solidFill>
                <a:latin typeface="メイリオ" panose="020B0604030504040204" pitchFamily="50" charset="-128"/>
                <a:ea typeface="メイリオ" panose="020B0604030504040204" pitchFamily="50" charset="-128"/>
              </a:rPr>
              <a:t>災害支援や防災に対するお取組み</a:t>
            </a:r>
            <a:r>
              <a:rPr lang="ja-JP" altLang="en-US" sz="1400" dirty="0" smtClean="0">
                <a:latin typeface="メイリオ" panose="020B0604030504040204" pitchFamily="50" charset="-128"/>
                <a:ea typeface="メイリオ" panose="020B0604030504040204" pitchFamily="50" charset="-128"/>
              </a:rPr>
              <a:t>をご紹介ください。</a:t>
            </a:r>
            <a:endParaRPr lang="en-US" altLang="ja-JP" sz="1400" dirty="0">
              <a:latin typeface="メイリオ" panose="020B0604030504040204" pitchFamily="50" charset="-128"/>
              <a:ea typeface="メイリオ" panose="020B0604030504040204" pitchFamily="50" charset="-128"/>
            </a:endParaRPr>
          </a:p>
        </p:txBody>
      </p:sp>
      <p:pic>
        <p:nvPicPr>
          <p:cNvPr id="10" name="図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49694" y="5071191"/>
            <a:ext cx="2308131" cy="1099202"/>
          </a:xfrm>
          <a:prstGeom prst="rect">
            <a:avLst/>
          </a:prstGeom>
        </p:spPr>
      </p:pic>
      <p:sp>
        <p:nvSpPr>
          <p:cNvPr id="23" name="正方形/長方形 22"/>
          <p:cNvSpPr/>
          <p:nvPr/>
        </p:nvSpPr>
        <p:spPr>
          <a:xfrm>
            <a:off x="1643529" y="4398608"/>
            <a:ext cx="781805" cy="396473"/>
          </a:xfrm>
          <a:prstGeom prst="rect">
            <a:avLst/>
          </a:prstGeom>
          <a:solidFill>
            <a:srgbClr val="D0D0D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b="1" dirty="0" smtClean="0">
              <a:solidFill>
                <a:schemeClr val="tx1"/>
              </a:solidFill>
            </a:endParaRPr>
          </a:p>
        </p:txBody>
      </p:sp>
      <p:sp>
        <p:nvSpPr>
          <p:cNvPr id="24" name="正方形/長方形 23"/>
          <p:cNvSpPr/>
          <p:nvPr/>
        </p:nvSpPr>
        <p:spPr>
          <a:xfrm>
            <a:off x="3485656" y="5248714"/>
            <a:ext cx="781805" cy="396473"/>
          </a:xfrm>
          <a:prstGeom prst="rect">
            <a:avLst/>
          </a:prstGeom>
          <a:solidFill>
            <a:srgbClr val="CACAC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b="1" dirty="0" smtClean="0">
              <a:solidFill>
                <a:schemeClr val="tx1"/>
              </a:solidFill>
            </a:endParaRPr>
          </a:p>
        </p:txBody>
      </p:sp>
      <p:sp>
        <p:nvSpPr>
          <p:cNvPr id="29" name="正方形/長方形 28"/>
          <p:cNvSpPr/>
          <p:nvPr/>
        </p:nvSpPr>
        <p:spPr>
          <a:xfrm>
            <a:off x="4629150" y="5239190"/>
            <a:ext cx="625324" cy="313885"/>
          </a:xfrm>
          <a:prstGeom prst="rect">
            <a:avLst/>
          </a:prstGeom>
          <a:solidFill>
            <a:srgbClr val="CACAC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b="1" dirty="0" smtClean="0">
              <a:solidFill>
                <a:schemeClr val="tx1"/>
              </a:solidFill>
            </a:endParaRPr>
          </a:p>
        </p:txBody>
      </p:sp>
    </p:spTree>
    <p:extLst>
      <p:ext uri="{BB962C8B-B14F-4D97-AF65-F5344CB8AC3E}">
        <p14:creationId xmlns:p14="http://schemas.microsoft.com/office/powerpoint/2010/main" val="42223280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46442" y="1700808"/>
            <a:ext cx="3133534" cy="3144987"/>
          </a:xfrm>
          <a:prstGeom prst="rect">
            <a:avLst/>
          </a:prstGeom>
        </p:spPr>
      </p:pic>
      <p:sp>
        <p:nvSpPr>
          <p:cNvPr id="3" name="テキスト プレースホルダー 2"/>
          <p:cNvSpPr>
            <a:spLocks noGrp="1"/>
          </p:cNvSpPr>
          <p:nvPr>
            <p:ph type="body" sz="quarter" idx="11"/>
          </p:nvPr>
        </p:nvSpPr>
        <p:spPr>
          <a:xfrm>
            <a:off x="334963" y="130175"/>
            <a:ext cx="9217421" cy="814388"/>
          </a:xfrm>
        </p:spPr>
        <p:txBody>
          <a:bodyPr/>
          <a:lstStyle/>
          <a:p>
            <a:r>
              <a:rPr kumimoji="1" lang="ja-JP" altLang="en-US" dirty="0" smtClean="0"/>
              <a:t>「買う」カテゴリスポンサード</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25" name="正方形/長方形 24"/>
          <p:cNvSpPr/>
          <p:nvPr/>
        </p:nvSpPr>
        <p:spPr>
          <a:xfrm>
            <a:off x="2746441" y="4797152"/>
            <a:ext cx="3133534" cy="1368824"/>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0" name="正方形/長方形 29"/>
          <p:cNvSpPr/>
          <p:nvPr/>
        </p:nvSpPr>
        <p:spPr>
          <a:xfrm>
            <a:off x="265904" y="1043444"/>
            <a:ext cx="11651371" cy="369332"/>
          </a:xfrm>
          <a:prstGeom prst="rect">
            <a:avLst/>
          </a:prstGeom>
        </p:spPr>
        <p:txBody>
          <a:bodyPr wrap="square">
            <a:spAutoFit/>
          </a:bodyPr>
          <a:lstStyle/>
          <a:p>
            <a:pPr algn="ctr"/>
            <a:r>
              <a:rPr lang="ja-JP" altLang="en-US" b="1" dirty="0">
                <a:latin typeface="メイリオ" panose="020B0604030504040204" pitchFamily="50" charset="-128"/>
                <a:ea typeface="メイリオ" panose="020B0604030504040204" pitchFamily="50" charset="-128"/>
              </a:rPr>
              <a:t>賛同パートナー様の</a:t>
            </a:r>
            <a:r>
              <a:rPr lang="ja-JP" altLang="en-US" b="1" dirty="0" smtClean="0">
                <a:latin typeface="メイリオ" panose="020B0604030504040204" pitchFamily="50" charset="-128"/>
                <a:ea typeface="メイリオ" panose="020B0604030504040204" pitchFamily="50" charset="-128"/>
              </a:rPr>
              <a:t>防災・復興に</a:t>
            </a:r>
            <a:r>
              <a:rPr lang="ja-JP" altLang="en-US" b="1" dirty="0">
                <a:latin typeface="メイリオ" panose="020B0604030504040204" pitchFamily="50" charset="-128"/>
                <a:ea typeface="メイリオ" panose="020B0604030504040204" pitchFamily="50" charset="-128"/>
              </a:rPr>
              <a:t>関する</a:t>
            </a:r>
            <a:r>
              <a:rPr lang="ja-JP" altLang="en-US" b="1" dirty="0" smtClean="0">
                <a:latin typeface="メイリオ" panose="020B0604030504040204" pitchFamily="50" charset="-128"/>
                <a:ea typeface="メイリオ" panose="020B0604030504040204" pitchFamily="50" charset="-128"/>
              </a:rPr>
              <a:t>お取組み・商品を</a:t>
            </a:r>
            <a:r>
              <a:rPr lang="ja-JP" altLang="en-US" b="1" dirty="0">
                <a:latin typeface="メイリオ" panose="020B0604030504040204" pitchFamily="50" charset="-128"/>
                <a:ea typeface="メイリオ" panose="020B0604030504040204" pitchFamily="50" charset="-128"/>
              </a:rPr>
              <a:t>紹介するコーナー（</a:t>
            </a:r>
            <a:r>
              <a:rPr lang="en-US" altLang="ja-JP" b="1" dirty="0">
                <a:latin typeface="メイリオ" panose="020B0604030504040204" pitchFamily="50" charset="-128"/>
                <a:ea typeface="メイリオ" panose="020B0604030504040204" pitchFamily="50" charset="-128"/>
              </a:rPr>
              <a:t>PR</a:t>
            </a:r>
            <a:r>
              <a:rPr lang="ja-JP" altLang="en-US" b="1" dirty="0">
                <a:latin typeface="メイリオ" panose="020B0604030504040204" pitchFamily="50" charset="-128"/>
                <a:ea typeface="メイリオ" panose="020B0604030504040204" pitchFamily="50" charset="-128"/>
              </a:rPr>
              <a:t>枠）を設けます</a:t>
            </a:r>
            <a:r>
              <a:rPr lang="ja-JP" altLang="en-US" b="1" dirty="0" smtClean="0">
                <a:latin typeface="メイリオ" panose="020B0604030504040204" pitchFamily="50" charset="-128"/>
                <a:ea typeface="メイリオ" panose="020B0604030504040204" pitchFamily="50" charset="-128"/>
              </a:rPr>
              <a:t>。</a:t>
            </a:r>
            <a:endParaRPr lang="en-US" altLang="ja-JP" b="1" dirty="0">
              <a:latin typeface="メイリオ" panose="020B0604030504040204" pitchFamily="50" charset="-128"/>
              <a:ea typeface="メイリオ" panose="020B0604030504040204" pitchFamily="50" charset="-128"/>
            </a:endParaRPr>
          </a:p>
        </p:txBody>
      </p:sp>
      <p:sp>
        <p:nvSpPr>
          <p:cNvPr id="34" name="正方形/長方形 33"/>
          <p:cNvSpPr/>
          <p:nvPr/>
        </p:nvSpPr>
        <p:spPr>
          <a:xfrm>
            <a:off x="9706683"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買</a:t>
            </a:r>
            <a:r>
              <a:rPr lang="ja-JP" altLang="en-US" sz="1200" b="1" dirty="0" smtClean="0">
                <a:solidFill>
                  <a:schemeClr val="tx1"/>
                </a:solidFill>
              </a:rPr>
              <a:t>う</a:t>
            </a:r>
            <a:endParaRPr kumimoji="1" lang="ja-JP" altLang="en-US" sz="1400" b="1" dirty="0" smtClean="0">
              <a:solidFill>
                <a:schemeClr val="tx1"/>
              </a:solidFill>
            </a:endParaRPr>
          </a:p>
        </p:txBody>
      </p:sp>
      <p:graphicFrame>
        <p:nvGraphicFramePr>
          <p:cNvPr id="31" name="表 30"/>
          <p:cNvGraphicFramePr>
            <a:graphicFrameLocks noGrp="1"/>
          </p:cNvGraphicFramePr>
          <p:nvPr>
            <p:extLst>
              <p:ext uri="{D42A27DB-BD31-4B8C-83A1-F6EECF244321}">
                <p14:modId xmlns:p14="http://schemas.microsoft.com/office/powerpoint/2010/main" val="283849974"/>
              </p:ext>
            </p:extLst>
          </p:nvPr>
        </p:nvGraphicFramePr>
        <p:xfrm>
          <a:off x="6600056" y="2852937"/>
          <a:ext cx="4752528" cy="3477383"/>
        </p:xfrm>
        <a:graphic>
          <a:graphicData uri="http://schemas.openxmlformats.org/drawingml/2006/table">
            <a:tbl>
              <a:tblPr>
                <a:tableStyleId>{5C22544A-7EE6-4342-B048-85BDC9FD1C3A}</a:tableStyleId>
              </a:tblPr>
              <a:tblGrid>
                <a:gridCol w="1379766">
                  <a:extLst>
                    <a:ext uri="{9D8B030D-6E8A-4147-A177-3AD203B41FA5}">
                      <a16:colId xmlns:a16="http://schemas.microsoft.com/office/drawing/2014/main" val="3685112464"/>
                    </a:ext>
                  </a:extLst>
                </a:gridCol>
                <a:gridCol w="3372762">
                  <a:extLst>
                    <a:ext uri="{9D8B030D-6E8A-4147-A177-3AD203B41FA5}">
                      <a16:colId xmlns:a16="http://schemas.microsoft.com/office/drawing/2014/main" val="778910892"/>
                    </a:ext>
                  </a:extLst>
                </a:gridCol>
              </a:tblGrid>
              <a:tr h="705346">
                <a:tc>
                  <a:txBody>
                    <a:bodyPr/>
                    <a:lstStyle/>
                    <a:p>
                      <a:pPr algn="ctr" fontAlgn="ctr"/>
                      <a:r>
                        <a:rPr lang="ja-JP" altLang="en-US" sz="1400" u="none" strike="noStrike" dirty="0">
                          <a:effectLst/>
                        </a:rPr>
                        <a:t>掲載場所</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l" fontAlgn="ctr"/>
                      <a:r>
                        <a:rPr lang="en-US" altLang="ja-JP" sz="1400" b="0" i="0" u="none" strike="noStrike" dirty="0" smtClean="0">
                          <a:solidFill>
                            <a:schemeClr val="dk1"/>
                          </a:solidFill>
                          <a:effectLst/>
                          <a:latin typeface="+mn-lt"/>
                          <a:ea typeface="+mn-ea"/>
                        </a:rPr>
                        <a:t>3.11</a:t>
                      </a:r>
                      <a:r>
                        <a:rPr lang="ja-JP" altLang="en-US" sz="1400" b="0" i="0" u="none" strike="noStrike" dirty="0" smtClean="0">
                          <a:solidFill>
                            <a:schemeClr val="dk1"/>
                          </a:solidFill>
                          <a:effectLst/>
                          <a:latin typeface="+mn-lt"/>
                          <a:ea typeface="+mn-ea"/>
                        </a:rPr>
                        <a:t>企画 「買う」カテゴリページ</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850198195"/>
                  </a:ext>
                </a:extLst>
              </a:tr>
              <a:tr h="635463">
                <a:tc>
                  <a:txBody>
                    <a:bodyPr/>
                    <a:lstStyle/>
                    <a:p>
                      <a:pPr algn="ctr" fontAlgn="ctr"/>
                      <a:r>
                        <a:rPr lang="ja-JP" altLang="en-US" sz="1400" u="none" strike="noStrike" dirty="0" smtClean="0">
                          <a:effectLst/>
                        </a:rPr>
                        <a:t>掲載保証期間</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l" fontAlgn="ctr"/>
                      <a:r>
                        <a:rPr lang="en-US" altLang="ja-JP" sz="1400" u="none" strike="noStrike" dirty="0" smtClean="0">
                          <a:effectLst/>
                        </a:rPr>
                        <a:t>2022/3/1</a:t>
                      </a:r>
                      <a:r>
                        <a:rPr lang="ja-JP" altLang="en-US" sz="1400" u="none" strike="noStrike" dirty="0" smtClean="0">
                          <a:effectLst/>
                        </a:rPr>
                        <a:t>（火）～</a:t>
                      </a:r>
                      <a:r>
                        <a:rPr lang="en-US" altLang="ja-JP" sz="1400" u="none" strike="noStrike" dirty="0" smtClean="0">
                          <a:effectLst/>
                        </a:rPr>
                        <a:t>2022/3/31</a:t>
                      </a:r>
                      <a:r>
                        <a:rPr lang="ja-JP" altLang="en-US" sz="1400" u="none" strike="noStrike" dirty="0" smtClean="0">
                          <a:effectLst/>
                        </a:rPr>
                        <a:t>（木）</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001976310"/>
                  </a:ext>
                </a:extLst>
              </a:tr>
              <a:tr h="635463">
                <a:tc>
                  <a:txBody>
                    <a:bodyPr/>
                    <a:lstStyle/>
                    <a:p>
                      <a:pPr algn="ctr" fontAlgn="ctr"/>
                      <a:r>
                        <a:rPr lang="ja-JP" altLang="en-US" sz="1400" u="none" strike="noStrike" dirty="0">
                          <a:effectLst/>
                        </a:rPr>
                        <a:t>デバイス</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l" fontAlgn="ctr"/>
                      <a:r>
                        <a:rPr lang="en-US" altLang="ja-JP" sz="1400" u="none" strike="noStrike" dirty="0" smtClean="0">
                          <a:effectLst/>
                        </a:rPr>
                        <a:t>PC</a:t>
                      </a:r>
                      <a:r>
                        <a:rPr lang="ja-JP" altLang="en-US" sz="1400" u="none" strike="noStrike" dirty="0" smtClean="0">
                          <a:effectLst/>
                        </a:rPr>
                        <a:t>・スマートフォン</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996630621"/>
                  </a:ext>
                </a:extLst>
              </a:tr>
              <a:tr h="691081">
                <a:tc>
                  <a:txBody>
                    <a:bodyPr/>
                    <a:lstStyle/>
                    <a:p>
                      <a:pPr algn="ctr" fontAlgn="ct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枠数</a:t>
                      </a:r>
                      <a:endParaRPr lang="ja-JP" altLang="en-US" sz="1400" b="0" i="0" u="none" strike="noStrike" dirty="0">
                        <a:solidFill>
                          <a:srgbClr val="000000"/>
                        </a:solidFill>
                        <a:effectLst/>
                        <a:latin typeface="メイリオ" panose="020B0604030504040204" pitchFamily="50" charset="-128"/>
                        <a:ea typeface="メイリオ" panose="020B0604030504040204"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l" fontAlgn="ctr"/>
                      <a:r>
                        <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rPr>
                        <a:t>5</a:t>
                      </a: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枠</a:t>
                      </a:r>
                      <a:endPar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endParaRPr>
                    </a:p>
                    <a:p>
                      <a:pPr algn="l" fontAlgn="ctr"/>
                      <a:r>
                        <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決定優先で販売いたします</a:t>
                      </a:r>
                      <a:endPar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endParaRPr>
                    </a:p>
                    <a:p>
                      <a:pPr algn="l" fontAlgn="ctr"/>
                      <a:r>
                        <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一社様につき一枠</a:t>
                      </a:r>
                      <a:endParaRPr lang="ja-JP" altLang="en-US" sz="1400" b="0" i="0" u="none" strike="noStrike" dirty="0">
                        <a:solidFill>
                          <a:srgbClr val="000000"/>
                        </a:solidFill>
                        <a:effectLst/>
                        <a:latin typeface="メイリオ" panose="020B0604030504040204" pitchFamily="50" charset="-128"/>
                        <a:ea typeface="メイリオ" panose="020B0604030504040204"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961778241"/>
                  </a:ext>
                </a:extLst>
              </a:tr>
              <a:tr h="789031">
                <a:tc>
                  <a:txBody>
                    <a:bodyPr/>
                    <a:lstStyle/>
                    <a:p>
                      <a:pPr algn="ctr" fontAlgn="ctr"/>
                      <a:r>
                        <a:rPr lang="ja-JP" altLang="en-US" sz="1400" u="none" strike="noStrike" dirty="0">
                          <a:effectLst/>
                        </a:rPr>
                        <a:t>備考</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l" fontAlgn="ctr"/>
                      <a:r>
                        <a:rPr lang="ja-JP" altLang="en-US" sz="1400" b="0" i="0" u="none" strike="noStrike" dirty="0" smtClean="0">
                          <a:solidFill>
                            <a:schemeClr val="dk1"/>
                          </a:solidFill>
                          <a:effectLst/>
                          <a:latin typeface="メイリオ" panose="020B0604030504040204" pitchFamily="50" charset="-128"/>
                          <a:ea typeface="メイリオ" panose="020B0604030504040204" pitchFamily="50" charset="-128"/>
                        </a:rPr>
                        <a:t>・完全原稿としてご入稿ください。</a:t>
                      </a:r>
                      <a:r>
                        <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rPr>
                        <a:t/>
                      </a:r>
                      <a:br>
                        <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rPr>
                      </a:b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　入稿仕様は</a:t>
                      </a:r>
                      <a:r>
                        <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rPr>
                        <a:t>p.20</a:t>
                      </a: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をご確認ください。</a:t>
                      </a:r>
                    </a:p>
                    <a:p>
                      <a:pPr algn="l" fontAlgn="ct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・競合排除はできかねます。</a:t>
                      </a:r>
                      <a:endPar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4160697401"/>
                  </a:ext>
                </a:extLst>
              </a:tr>
            </a:tbl>
          </a:graphicData>
        </a:graphic>
      </p:graphicFrame>
      <p:sp>
        <p:nvSpPr>
          <p:cNvPr id="11" name="テキスト ボックス 10"/>
          <p:cNvSpPr txBox="1"/>
          <p:nvPr/>
        </p:nvSpPr>
        <p:spPr>
          <a:xfrm>
            <a:off x="2855640" y="6189341"/>
            <a:ext cx="3600400" cy="369332"/>
          </a:xfrm>
          <a:prstGeom prst="rect">
            <a:avLst/>
          </a:prstGeom>
          <a:noFill/>
        </p:spPr>
        <p:txBody>
          <a:bodyPr wrap="square" rtlCol="0">
            <a:spAutoFit/>
          </a:bodyPr>
          <a:lstStyle/>
          <a:p>
            <a:pPr algn="l"/>
            <a:r>
              <a:rPr kumimoji="1" lang="en-US" altLang="ja-JP" sz="900" dirty="0" smtClean="0"/>
              <a:t>※</a:t>
            </a:r>
            <a:r>
              <a:rPr kumimoji="1" lang="ja-JP" altLang="en-US" sz="900" dirty="0" smtClean="0"/>
              <a:t>デザイン・</a:t>
            </a:r>
            <a:r>
              <a:rPr kumimoji="1" lang="en-US" altLang="ja-JP" sz="900" dirty="0" smtClean="0"/>
              <a:t>PR</a:t>
            </a:r>
            <a:r>
              <a:rPr kumimoji="1" lang="ja-JP" altLang="en-US" sz="900" dirty="0" smtClean="0"/>
              <a:t>枠のポジションはイメージです</a:t>
            </a:r>
            <a:endParaRPr kumimoji="1" lang="en-US" altLang="ja-JP" sz="900" dirty="0" smtClean="0"/>
          </a:p>
          <a:p>
            <a:pPr algn="l"/>
            <a:r>
              <a:rPr lang="en-US" altLang="ja-JP" sz="900" dirty="0" smtClean="0"/>
              <a:t>※</a:t>
            </a:r>
            <a:r>
              <a:rPr lang="ja-JP" altLang="en-US" sz="900" dirty="0"/>
              <a:t>複</a:t>
            </a:r>
            <a:r>
              <a:rPr lang="ja-JP" altLang="en-US" sz="900" dirty="0" smtClean="0"/>
              <a:t>数社のお取組みご紹介モジュールが並びます</a:t>
            </a:r>
            <a:endParaRPr kumimoji="1" lang="ja-JP" altLang="en-US" sz="900" dirty="0" smtClean="0"/>
          </a:p>
        </p:txBody>
      </p:sp>
      <p:pic>
        <p:nvPicPr>
          <p:cNvPr id="12" name="図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170" y="4135108"/>
            <a:ext cx="2000351" cy="1958188"/>
          </a:xfrm>
          <a:prstGeom prst="rect">
            <a:avLst/>
          </a:prstGeom>
        </p:spPr>
      </p:pic>
      <p:sp>
        <p:nvSpPr>
          <p:cNvPr id="13" name="正方形/長方形 12"/>
          <p:cNvSpPr/>
          <p:nvPr/>
        </p:nvSpPr>
        <p:spPr>
          <a:xfrm>
            <a:off x="608245" y="5061794"/>
            <a:ext cx="1800200" cy="34349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dirty="0" smtClean="0">
                <a:solidFill>
                  <a:schemeClr val="tx1"/>
                </a:solidFill>
              </a:rPr>
              <a:t>タイトル</a:t>
            </a:r>
          </a:p>
        </p:txBody>
      </p:sp>
      <p:sp>
        <p:nvSpPr>
          <p:cNvPr id="14" name="正方形/長方形 13"/>
          <p:cNvSpPr/>
          <p:nvPr/>
        </p:nvSpPr>
        <p:spPr>
          <a:xfrm>
            <a:off x="621902" y="5347573"/>
            <a:ext cx="1835528" cy="678577"/>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600" dirty="0" smtClean="0">
                <a:solidFill>
                  <a:schemeClr val="tx1"/>
                </a:solidFill>
              </a:rPr>
              <a:t>本文～～～～～～～～～～～～～～～～～～～～～～～～～～～～～～～～～～～～～～～～～～～～～～～～～～～～～～～～～～～～～～～～～～～～～～～～～～～～～～～～～～～～～～～～～～～～～～～～～～～～～～～</a:t>
            </a:r>
            <a:endParaRPr kumimoji="1" lang="ja-JP" altLang="en-US" sz="1200" dirty="0" smtClean="0">
              <a:solidFill>
                <a:schemeClr val="tx1"/>
              </a:solidFill>
            </a:endParaRPr>
          </a:p>
        </p:txBody>
      </p:sp>
      <p:pic>
        <p:nvPicPr>
          <p:cNvPr id="15" name="図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24401" y="5878965"/>
            <a:ext cx="289992" cy="80211"/>
          </a:xfrm>
          <a:prstGeom prst="rect">
            <a:avLst/>
          </a:prstGeom>
        </p:spPr>
      </p:pic>
      <p:cxnSp>
        <p:nvCxnSpPr>
          <p:cNvPr id="16" name="直線コネクタ 15"/>
          <p:cNvCxnSpPr/>
          <p:nvPr/>
        </p:nvCxnSpPr>
        <p:spPr>
          <a:xfrm>
            <a:off x="2508521" y="4135109"/>
            <a:ext cx="669968" cy="730269"/>
          </a:xfrm>
          <a:prstGeom prst="line">
            <a:avLst/>
          </a:prstGeom>
          <a:ln>
            <a:solidFill>
              <a:srgbClr val="2B445A"/>
            </a:solidFill>
            <a:prstDash val="dash"/>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flipV="1">
            <a:off x="2514258" y="5945498"/>
            <a:ext cx="664231" cy="117704"/>
          </a:xfrm>
          <a:prstGeom prst="line">
            <a:avLst/>
          </a:prstGeom>
          <a:ln>
            <a:solidFill>
              <a:srgbClr val="2B445A"/>
            </a:solidFill>
            <a:prstDash val="dash"/>
          </a:ln>
        </p:spPr>
        <p:style>
          <a:lnRef idx="1">
            <a:schemeClr val="accent1"/>
          </a:lnRef>
          <a:fillRef idx="0">
            <a:schemeClr val="accent1"/>
          </a:fillRef>
          <a:effectRef idx="0">
            <a:schemeClr val="accent1"/>
          </a:effectRef>
          <a:fontRef idx="minor">
            <a:schemeClr val="tx1"/>
          </a:fontRef>
        </p:style>
      </p:cxnSp>
      <p:sp>
        <p:nvSpPr>
          <p:cNvPr id="19" name="正方形/長方形 18"/>
          <p:cNvSpPr/>
          <p:nvPr/>
        </p:nvSpPr>
        <p:spPr>
          <a:xfrm>
            <a:off x="6312024" y="1628800"/>
            <a:ext cx="5616624" cy="1169551"/>
          </a:xfrm>
          <a:prstGeom prst="rect">
            <a:avLst/>
          </a:prstGeom>
        </p:spPr>
        <p:txBody>
          <a:bodyPr wrap="square">
            <a:spAutoFit/>
          </a:bodyPr>
          <a:lstStyle/>
          <a:p>
            <a:r>
              <a:rPr lang="ja-JP" altLang="en-US" sz="1400" dirty="0" smtClean="0">
                <a:latin typeface="メイリオ" panose="020B0604030504040204" pitchFamily="50" charset="-128"/>
                <a:ea typeface="メイリオ" panose="020B0604030504040204" pitchFamily="50" charset="-128"/>
              </a:rPr>
              <a:t>“「買う」が未来につながる”をコンセプトに、</a:t>
            </a:r>
            <a:endParaRPr lang="en-US" altLang="ja-JP" sz="1400" dirty="0" smtClean="0">
              <a:latin typeface="メイリオ" panose="020B0604030504040204" pitchFamily="50" charset="-128"/>
              <a:ea typeface="メイリオ"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rPr>
              <a:t>東北で作られた逸品や、大切な人に防災用品を買っておくる活動「</a:t>
            </a:r>
            <a:r>
              <a:rPr lang="en-US" altLang="ja-JP" sz="1400" dirty="0" smtClean="0">
                <a:latin typeface="メイリオ" panose="020B0604030504040204" pitchFamily="50" charset="-128"/>
                <a:ea typeface="メイリオ" panose="020B0604030504040204" pitchFamily="50" charset="-128"/>
              </a:rPr>
              <a:t>#</a:t>
            </a:r>
            <a:r>
              <a:rPr lang="ja-JP" altLang="en-US" sz="1400" dirty="0" smtClean="0">
                <a:latin typeface="メイリオ" panose="020B0604030504040204" pitchFamily="50" charset="-128"/>
                <a:ea typeface="メイリオ" panose="020B0604030504040204" pitchFamily="50" charset="-128"/>
              </a:rPr>
              <a:t>おくる防災」を紹介するカテゴリです。</a:t>
            </a:r>
            <a:endParaRPr lang="en-US" altLang="ja-JP" sz="1400" dirty="0" smtClean="0">
              <a:latin typeface="メイリオ" panose="020B0604030504040204" pitchFamily="50" charset="-128"/>
              <a:ea typeface="メイリオ" panose="020B0604030504040204" pitchFamily="50" charset="-128"/>
            </a:endParaRPr>
          </a:p>
          <a:p>
            <a:r>
              <a:rPr lang="ja-JP" altLang="en-US" sz="1400" b="1" dirty="0" smtClean="0">
                <a:solidFill>
                  <a:srgbClr val="2B445A"/>
                </a:solidFill>
                <a:latin typeface="メイリオ" panose="020B0604030504040204" pitchFamily="50" charset="-128"/>
                <a:ea typeface="メイリオ" panose="020B0604030504040204" pitchFamily="50" charset="-128"/>
              </a:rPr>
              <a:t>東北の生産者を「買う」ことで応援できるモノや、防災用品・食品</a:t>
            </a:r>
            <a:r>
              <a:rPr lang="ja-JP" altLang="en-US" sz="1400" dirty="0" smtClean="0">
                <a:latin typeface="メイリオ" panose="020B0604030504040204" pitchFamily="50" charset="-128"/>
                <a:ea typeface="メイリオ" panose="020B0604030504040204" pitchFamily="50" charset="-128"/>
              </a:rPr>
              <a:t>をご紹介ください。</a:t>
            </a:r>
            <a:endParaRPr lang="en-US" altLang="ja-JP" sz="1400" dirty="0">
              <a:latin typeface="メイリオ" panose="020B0604030504040204" pitchFamily="50" charset="-128"/>
              <a:ea typeface="メイリオ" panose="020B0604030504040204" pitchFamily="50" charset="-128"/>
            </a:endParaRPr>
          </a:p>
        </p:txBody>
      </p:sp>
      <p:sp>
        <p:nvSpPr>
          <p:cNvPr id="20" name="テキスト ボックス 19">
            <a:extLst>
              <a:ext uri="{FF2B5EF4-FFF2-40B4-BE49-F238E27FC236}">
                <a16:creationId xmlns:a16="http://schemas.microsoft.com/office/drawing/2014/main" id="{FB1E47DB-DF68-5D48-BB25-A719AA554EFD}"/>
              </a:ext>
            </a:extLst>
          </p:cNvPr>
          <p:cNvSpPr txBox="1"/>
          <p:nvPr/>
        </p:nvSpPr>
        <p:spPr>
          <a:xfrm>
            <a:off x="3948723" y="5168217"/>
            <a:ext cx="809838" cy="400110"/>
          </a:xfrm>
          <a:prstGeom prst="rect">
            <a:avLst/>
          </a:prstGeom>
          <a:noFill/>
        </p:spPr>
        <p:txBody>
          <a:bodyPr wrap="none" rtlCol="0">
            <a:spAutoFit/>
          </a:bodyPr>
          <a:lstStyle/>
          <a:p>
            <a:pPr algn="ctr"/>
            <a:r>
              <a:rPr lang="en-US" altLang="ja-JP" sz="2000" b="1" dirty="0" smtClean="0">
                <a:latin typeface="Meiryo" panose="020B0604030504040204" pitchFamily="34" charset="-128"/>
                <a:ea typeface="Meiryo" panose="020B0604030504040204" pitchFamily="34" charset="-128"/>
              </a:rPr>
              <a:t>PR</a:t>
            </a:r>
            <a:r>
              <a:rPr lang="ja-JP" altLang="en-US" sz="2000" b="1" dirty="0" smtClean="0">
                <a:latin typeface="Meiryo" panose="020B0604030504040204" pitchFamily="34" charset="-128"/>
                <a:ea typeface="Meiryo" panose="020B0604030504040204" pitchFamily="34" charset="-128"/>
              </a:rPr>
              <a:t>枠</a:t>
            </a:r>
            <a:endParaRPr lang="en-US" altLang="ja-JP" sz="2000" b="1" dirty="0" smtClean="0">
              <a:latin typeface="Meiryo" panose="020B0604030504040204" pitchFamily="34" charset="-128"/>
              <a:ea typeface="Meiryo" panose="020B0604030504040204" pitchFamily="34" charset="-128"/>
            </a:endParaRPr>
          </a:p>
        </p:txBody>
      </p:sp>
      <p:pic>
        <p:nvPicPr>
          <p:cNvPr id="21" name="図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49694" y="4850078"/>
            <a:ext cx="2308131" cy="1099202"/>
          </a:xfrm>
          <a:prstGeom prst="rect">
            <a:avLst/>
          </a:prstGeom>
        </p:spPr>
      </p:pic>
      <p:sp>
        <p:nvSpPr>
          <p:cNvPr id="22" name="正方形/長方形 21"/>
          <p:cNvSpPr/>
          <p:nvPr/>
        </p:nvSpPr>
        <p:spPr>
          <a:xfrm>
            <a:off x="3492481" y="5013954"/>
            <a:ext cx="781805" cy="396473"/>
          </a:xfrm>
          <a:prstGeom prst="rect">
            <a:avLst/>
          </a:prstGeom>
          <a:solidFill>
            <a:srgbClr val="CACAC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b="1" dirty="0" smtClean="0">
              <a:solidFill>
                <a:schemeClr val="tx1"/>
              </a:solidFill>
            </a:endParaRPr>
          </a:p>
        </p:txBody>
      </p:sp>
      <p:sp>
        <p:nvSpPr>
          <p:cNvPr id="23" name="正方形/長方形 22"/>
          <p:cNvSpPr/>
          <p:nvPr/>
        </p:nvSpPr>
        <p:spPr>
          <a:xfrm>
            <a:off x="4629150" y="5018077"/>
            <a:ext cx="625324" cy="313885"/>
          </a:xfrm>
          <a:prstGeom prst="rect">
            <a:avLst/>
          </a:prstGeom>
          <a:solidFill>
            <a:srgbClr val="CACAC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b="1" dirty="0" smtClean="0">
              <a:solidFill>
                <a:schemeClr val="tx1"/>
              </a:solidFill>
            </a:endParaRPr>
          </a:p>
        </p:txBody>
      </p:sp>
      <p:sp>
        <p:nvSpPr>
          <p:cNvPr id="24" name="正方形/長方形 23"/>
          <p:cNvSpPr/>
          <p:nvPr/>
        </p:nvSpPr>
        <p:spPr>
          <a:xfrm>
            <a:off x="1677648" y="4200616"/>
            <a:ext cx="781805" cy="396473"/>
          </a:xfrm>
          <a:prstGeom prst="rect">
            <a:avLst/>
          </a:prstGeom>
          <a:solidFill>
            <a:srgbClr val="D0D0D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b="1" dirty="0" smtClean="0">
              <a:solidFill>
                <a:schemeClr val="tx1"/>
              </a:solidFill>
            </a:endParaRPr>
          </a:p>
        </p:txBody>
      </p:sp>
    </p:spTree>
    <p:extLst>
      <p:ext uri="{BB962C8B-B14F-4D97-AF65-F5344CB8AC3E}">
        <p14:creationId xmlns:p14="http://schemas.microsoft.com/office/powerpoint/2010/main" val="14572833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正方形/長方形 26"/>
          <p:cNvSpPr/>
          <p:nvPr/>
        </p:nvSpPr>
        <p:spPr>
          <a:xfrm>
            <a:off x="263352" y="1732690"/>
            <a:ext cx="11703329" cy="4288597"/>
          </a:xfrm>
          <a:prstGeom prst="rect">
            <a:avLst/>
          </a:prstGeom>
          <a:solidFill>
            <a:schemeClr val="bg1">
              <a:lumMod val="95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32" name="図 31">
            <a:extLst>
              <a:ext uri="{FF2B5EF4-FFF2-40B4-BE49-F238E27FC236}">
                <a16:creationId xmlns:a16="http://schemas.microsoft.com/office/drawing/2014/main" id="{761E57C8-126E-4D9E-9109-6D742110DB29}"/>
              </a:ext>
            </a:extLst>
          </p:cNvPr>
          <p:cNvPicPr>
            <a:picLocks noChangeAspect="1"/>
          </p:cNvPicPr>
          <p:nvPr/>
        </p:nvPicPr>
        <p:blipFill>
          <a:blip r:embed="rId2"/>
          <a:stretch>
            <a:fillRect/>
          </a:stretch>
        </p:blipFill>
        <p:spPr>
          <a:xfrm>
            <a:off x="3325339" y="2484460"/>
            <a:ext cx="1808840" cy="2299614"/>
          </a:xfrm>
          <a:prstGeom prst="rect">
            <a:avLst/>
          </a:prstGeom>
          <a:ln w="6350">
            <a:solidFill>
              <a:schemeClr val="bg1">
                <a:lumMod val="50000"/>
              </a:schemeClr>
            </a:solidFill>
          </a:ln>
        </p:spPr>
      </p:pic>
      <p:sp>
        <p:nvSpPr>
          <p:cNvPr id="38" name="楕円 37"/>
          <p:cNvSpPr/>
          <p:nvPr/>
        </p:nvSpPr>
        <p:spPr>
          <a:xfrm>
            <a:off x="7729333" y="1940978"/>
            <a:ext cx="4055696" cy="3796239"/>
          </a:xfrm>
          <a:prstGeom prst="ellipse">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pic>
        <p:nvPicPr>
          <p:cNvPr id="29" name="図 28">
            <a:extLst>
              <a:ext uri="{FF2B5EF4-FFF2-40B4-BE49-F238E27FC236}">
                <a16:creationId xmlns:a16="http://schemas.microsoft.com/office/drawing/2014/main" id="{2300D308-718A-4923-905C-41D1AB079D5C}"/>
              </a:ext>
            </a:extLst>
          </p:cNvPr>
          <p:cNvPicPr>
            <a:picLocks noChangeAspect="1"/>
          </p:cNvPicPr>
          <p:nvPr/>
        </p:nvPicPr>
        <p:blipFill>
          <a:blip r:embed="rId3"/>
          <a:stretch>
            <a:fillRect/>
          </a:stretch>
        </p:blipFill>
        <p:spPr>
          <a:xfrm>
            <a:off x="2423989" y="2176683"/>
            <a:ext cx="1935816" cy="2360435"/>
          </a:xfrm>
          <a:prstGeom prst="rect">
            <a:avLst/>
          </a:prstGeom>
          <a:ln w="6350">
            <a:solidFill>
              <a:schemeClr val="bg1">
                <a:lumMod val="50000"/>
              </a:schemeClr>
            </a:solidFill>
          </a:ln>
        </p:spPr>
      </p:pic>
      <p:sp>
        <p:nvSpPr>
          <p:cNvPr id="28" name="テキスト ボックス 27">
            <a:extLst>
              <a:ext uri="{FF2B5EF4-FFF2-40B4-BE49-F238E27FC236}">
                <a16:creationId xmlns:a16="http://schemas.microsoft.com/office/drawing/2014/main" id="{FB1E47DB-DF68-5D48-BB25-A719AA554EFD}"/>
              </a:ext>
            </a:extLst>
          </p:cNvPr>
          <p:cNvSpPr txBox="1"/>
          <p:nvPr/>
        </p:nvSpPr>
        <p:spPr>
          <a:xfrm>
            <a:off x="5376317" y="2816610"/>
            <a:ext cx="2249014" cy="646331"/>
          </a:xfrm>
          <a:prstGeom prst="rect">
            <a:avLst/>
          </a:prstGeom>
          <a:noFill/>
        </p:spPr>
        <p:txBody>
          <a:bodyPr wrap="none" rtlCol="0">
            <a:spAutoFit/>
          </a:bodyPr>
          <a:lstStyle/>
          <a:p>
            <a:r>
              <a:rPr kumimoji="1" lang="en-US" altLang="ja-JP" sz="1200" b="1" dirty="0" smtClean="0">
                <a:solidFill>
                  <a:schemeClr val="tx1">
                    <a:lumMod val="65000"/>
                    <a:lumOff val="35000"/>
                  </a:schemeClr>
                </a:solidFill>
                <a:latin typeface="Meiryo" panose="020B0604030504040204" pitchFamily="34" charset="-128"/>
                <a:ea typeface="Meiryo" panose="020B0604030504040204" pitchFamily="34" charset="-128"/>
              </a:rPr>
              <a:t>Yahoo!</a:t>
            </a:r>
            <a:r>
              <a:rPr lang="ja-JP" altLang="en-US" sz="1200" b="1" dirty="0" smtClean="0">
                <a:solidFill>
                  <a:schemeClr val="tx1">
                    <a:lumMod val="65000"/>
                    <a:lumOff val="35000"/>
                  </a:schemeClr>
                </a:solidFill>
                <a:latin typeface="Meiryo" panose="020B0604030504040204" pitchFamily="34" charset="-128"/>
                <a:ea typeface="Meiryo" panose="020B0604030504040204" pitchFamily="34" charset="-128"/>
              </a:rPr>
              <a:t>ショッピング</a:t>
            </a:r>
            <a:endParaRPr lang="en-US" altLang="ja-JP" sz="1200" b="1" dirty="0" smtClean="0">
              <a:solidFill>
                <a:schemeClr val="tx1">
                  <a:lumMod val="65000"/>
                  <a:lumOff val="35000"/>
                </a:schemeClr>
              </a:solidFill>
              <a:latin typeface="Meiryo" panose="020B0604030504040204" pitchFamily="34" charset="-128"/>
              <a:ea typeface="Meiryo" panose="020B0604030504040204" pitchFamily="34" charset="-128"/>
            </a:endParaRPr>
          </a:p>
          <a:p>
            <a:r>
              <a:rPr lang="en-US" altLang="ja-JP" sz="1200" b="1" dirty="0" err="1" smtClean="0">
                <a:solidFill>
                  <a:schemeClr val="tx1">
                    <a:lumMod val="65000"/>
                    <a:lumOff val="35000"/>
                  </a:schemeClr>
                </a:solidFill>
                <a:latin typeface="Meiryo" panose="020B0604030504040204" pitchFamily="34" charset="-128"/>
                <a:ea typeface="Meiryo" panose="020B0604030504040204" pitchFamily="34" charset="-128"/>
              </a:rPr>
              <a:t>PayPay</a:t>
            </a:r>
            <a:r>
              <a:rPr lang="ja-JP" altLang="en-US" sz="1200" b="1" dirty="0" smtClean="0">
                <a:solidFill>
                  <a:schemeClr val="tx1">
                    <a:lumMod val="65000"/>
                    <a:lumOff val="35000"/>
                  </a:schemeClr>
                </a:solidFill>
                <a:latin typeface="Meiryo" panose="020B0604030504040204" pitchFamily="34" charset="-128"/>
                <a:ea typeface="Meiryo" panose="020B0604030504040204" pitchFamily="34" charset="-128"/>
              </a:rPr>
              <a:t>モール</a:t>
            </a:r>
            <a:endParaRPr lang="en-US" altLang="ja-JP" sz="1200" b="1" dirty="0" smtClean="0">
              <a:solidFill>
                <a:schemeClr val="tx1">
                  <a:lumMod val="65000"/>
                  <a:lumOff val="35000"/>
                </a:schemeClr>
              </a:solidFill>
              <a:latin typeface="Meiryo" panose="020B0604030504040204" pitchFamily="34" charset="-128"/>
              <a:ea typeface="Meiryo" panose="020B0604030504040204" pitchFamily="34" charset="-128"/>
            </a:endParaRPr>
          </a:p>
          <a:p>
            <a:r>
              <a:rPr kumimoji="1" lang="en-US" altLang="ja-JP" sz="1200" b="1" dirty="0" smtClean="0">
                <a:solidFill>
                  <a:schemeClr val="tx1">
                    <a:lumMod val="65000"/>
                    <a:lumOff val="35000"/>
                  </a:schemeClr>
                </a:solidFill>
                <a:latin typeface="Meiryo" panose="020B0604030504040204" pitchFamily="34" charset="-128"/>
                <a:ea typeface="Meiryo" panose="020B0604030504040204" pitchFamily="34" charset="-128"/>
              </a:rPr>
              <a:t>LOHACO</a:t>
            </a:r>
            <a:r>
              <a:rPr kumimoji="1" lang="ja-JP" altLang="en-US" sz="1200" b="1" dirty="0" smtClean="0">
                <a:solidFill>
                  <a:schemeClr val="tx1">
                    <a:lumMod val="65000"/>
                    <a:lumOff val="35000"/>
                  </a:schemeClr>
                </a:solidFill>
                <a:latin typeface="Meiryo" panose="020B0604030504040204" pitchFamily="34" charset="-128"/>
                <a:ea typeface="Meiryo" panose="020B0604030504040204" pitchFamily="34" charset="-128"/>
              </a:rPr>
              <a:t>などのストアページ</a:t>
            </a:r>
            <a:endParaRPr kumimoji="1" lang="ja-JP" altLang="en-US" sz="1200" b="1"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3" name="テキスト プレースホルダー 2"/>
          <p:cNvSpPr>
            <a:spLocks noGrp="1"/>
          </p:cNvSpPr>
          <p:nvPr>
            <p:ph type="body" sz="quarter" idx="11"/>
          </p:nvPr>
        </p:nvSpPr>
        <p:spPr>
          <a:xfrm>
            <a:off x="334963" y="130175"/>
            <a:ext cx="9217421" cy="814388"/>
          </a:xfrm>
        </p:spPr>
        <p:txBody>
          <a:bodyPr/>
          <a:lstStyle/>
          <a:p>
            <a:r>
              <a:rPr kumimoji="1" lang="ja-JP" altLang="en-US" dirty="0" smtClean="0"/>
              <a:t>「買う」カテゴリスポンサード オプション</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dirty="0"/>
          </a:p>
        </p:txBody>
      </p:sp>
      <p:sp>
        <p:nvSpPr>
          <p:cNvPr id="30" name="正方形/長方形 29"/>
          <p:cNvSpPr/>
          <p:nvPr/>
        </p:nvSpPr>
        <p:spPr>
          <a:xfrm>
            <a:off x="265904" y="951136"/>
            <a:ext cx="11651371" cy="646331"/>
          </a:xfrm>
          <a:prstGeom prst="rect">
            <a:avLst/>
          </a:prstGeom>
        </p:spPr>
        <p:txBody>
          <a:bodyPr wrap="square">
            <a:spAutoFit/>
          </a:bodyPr>
          <a:lstStyle/>
          <a:p>
            <a:pPr algn="ctr"/>
            <a:r>
              <a:rPr lang="ja-JP" altLang="en-US" b="1" dirty="0" smtClean="0">
                <a:latin typeface="メイリオ" panose="020B0604030504040204" pitchFamily="50" charset="-128"/>
                <a:ea typeface="メイリオ" panose="020B0604030504040204" pitchFamily="50" charset="-128"/>
              </a:rPr>
              <a:t>エールマーケット「</a:t>
            </a:r>
            <a:r>
              <a:rPr lang="en-US" altLang="ja-JP" b="1" dirty="0" smtClean="0">
                <a:latin typeface="メイリオ" panose="020B0604030504040204" pitchFamily="50" charset="-128"/>
                <a:ea typeface="メイリオ" panose="020B0604030504040204" pitchFamily="50" charset="-128"/>
              </a:rPr>
              <a:t>#</a:t>
            </a:r>
            <a:r>
              <a:rPr lang="ja-JP" altLang="en-US" b="1" dirty="0" smtClean="0">
                <a:latin typeface="メイリオ" panose="020B0604030504040204" pitchFamily="50" charset="-128"/>
                <a:ea typeface="メイリオ" panose="020B0604030504040204" pitchFamily="50" charset="-128"/>
              </a:rPr>
              <a:t>おくる防災」にもご賛同いただけるパートナー様は、</a:t>
            </a:r>
            <a:endParaRPr lang="en-US" altLang="ja-JP" b="1" dirty="0" smtClean="0">
              <a:latin typeface="メイリオ" panose="020B0604030504040204" pitchFamily="50" charset="-128"/>
              <a:ea typeface="メイリオ" panose="020B0604030504040204" pitchFamily="50" charset="-128"/>
            </a:endParaRPr>
          </a:p>
          <a:p>
            <a:pPr algn="ctr"/>
            <a:r>
              <a:rPr lang="ja-JP" altLang="en-US" b="1" dirty="0" smtClean="0">
                <a:latin typeface="メイリオ" panose="020B0604030504040204" pitchFamily="50" charset="-128"/>
                <a:ea typeface="メイリオ" panose="020B0604030504040204" pitchFamily="50" charset="-128"/>
              </a:rPr>
              <a:t>お取組み紹介からのリンク先に、商品のストアページを指定いただくことも可能です。</a:t>
            </a:r>
            <a:endParaRPr lang="en-US" altLang="ja-JP" b="1" dirty="0" smtClean="0">
              <a:latin typeface="メイリオ" panose="020B0604030504040204" pitchFamily="50" charset="-128"/>
              <a:ea typeface="メイリオ" panose="020B0604030504040204" pitchFamily="50" charset="-128"/>
            </a:endParaRPr>
          </a:p>
        </p:txBody>
      </p:sp>
      <p:sp>
        <p:nvSpPr>
          <p:cNvPr id="34" name="正方形/長方形 33"/>
          <p:cNvSpPr/>
          <p:nvPr/>
        </p:nvSpPr>
        <p:spPr>
          <a:xfrm>
            <a:off x="8050499"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買</a:t>
            </a:r>
            <a:r>
              <a:rPr lang="ja-JP" altLang="en-US" sz="1200" b="1" dirty="0" smtClean="0">
                <a:solidFill>
                  <a:schemeClr val="tx1"/>
                </a:solidFill>
              </a:rPr>
              <a:t>う</a:t>
            </a:r>
            <a:endParaRPr kumimoji="1" lang="ja-JP" altLang="en-US" sz="1400" b="1" dirty="0" smtClean="0">
              <a:solidFill>
                <a:schemeClr val="tx1"/>
              </a:solidFill>
            </a:endParaRPr>
          </a:p>
        </p:txBody>
      </p:sp>
      <p:grpSp>
        <p:nvGrpSpPr>
          <p:cNvPr id="4" name="グループ化 3"/>
          <p:cNvGrpSpPr/>
          <p:nvPr/>
        </p:nvGrpSpPr>
        <p:grpSpPr>
          <a:xfrm>
            <a:off x="407765" y="3591081"/>
            <a:ext cx="3240360" cy="1841065"/>
            <a:chOff x="588667" y="4149080"/>
            <a:chExt cx="3600400" cy="2212997"/>
          </a:xfrm>
        </p:grpSpPr>
        <p:sp>
          <p:nvSpPr>
            <p:cNvPr id="11" name="テキスト ボックス 10"/>
            <p:cNvSpPr txBox="1"/>
            <p:nvPr/>
          </p:nvSpPr>
          <p:spPr>
            <a:xfrm>
              <a:off x="588667" y="6131245"/>
              <a:ext cx="3600400" cy="230832"/>
            </a:xfrm>
            <a:prstGeom prst="rect">
              <a:avLst/>
            </a:prstGeom>
            <a:noFill/>
          </p:spPr>
          <p:txBody>
            <a:bodyPr wrap="square" rtlCol="0">
              <a:spAutoFit/>
            </a:bodyPr>
            <a:lstStyle/>
            <a:p>
              <a:pPr algn="l"/>
              <a:r>
                <a:rPr kumimoji="1" lang="en-US" altLang="ja-JP" sz="900" dirty="0" smtClean="0"/>
                <a:t>※</a:t>
              </a:r>
              <a:r>
                <a:rPr kumimoji="1" lang="ja-JP" altLang="en-US" sz="900" dirty="0" smtClean="0"/>
                <a:t>デザインはイメージです</a:t>
              </a:r>
            </a:p>
          </p:txBody>
        </p:sp>
        <p:pic>
          <p:nvPicPr>
            <p:cNvPr id="14" name="図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7369" y="4149080"/>
              <a:ext cx="2000351" cy="1958188"/>
            </a:xfrm>
            <a:prstGeom prst="rect">
              <a:avLst/>
            </a:prstGeom>
          </p:spPr>
        </p:pic>
        <p:sp>
          <p:nvSpPr>
            <p:cNvPr id="15" name="正方形/長方形 14"/>
            <p:cNvSpPr/>
            <p:nvPr/>
          </p:nvSpPr>
          <p:spPr>
            <a:xfrm>
              <a:off x="717444" y="5075766"/>
              <a:ext cx="1800200" cy="34349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dirty="0" smtClean="0">
                  <a:solidFill>
                    <a:schemeClr val="tx1"/>
                  </a:solidFill>
                </a:rPr>
                <a:t>タイトル</a:t>
              </a:r>
            </a:p>
          </p:txBody>
        </p:sp>
        <p:sp>
          <p:nvSpPr>
            <p:cNvPr id="16" name="正方形/長方形 15"/>
            <p:cNvSpPr/>
            <p:nvPr/>
          </p:nvSpPr>
          <p:spPr>
            <a:xfrm>
              <a:off x="711009" y="5368088"/>
              <a:ext cx="1835528" cy="67857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600" dirty="0" smtClean="0">
                  <a:solidFill>
                    <a:schemeClr val="tx1"/>
                  </a:solidFill>
                </a:rPr>
                <a:t>本文～～～～～～～～～～～～～～～～～～～～～～～～～～～～～～～～～～～～～～～～～～～～～～～～～～～～～～～～～～～～～～～～～～～～～～～～～</a:t>
              </a:r>
              <a:r>
                <a:rPr lang="ja-JP" altLang="en-US" sz="600" dirty="0">
                  <a:solidFill>
                    <a:schemeClr val="tx1"/>
                  </a:solidFill>
                </a:rPr>
                <a:t>～</a:t>
              </a:r>
              <a:endParaRPr kumimoji="1" lang="ja-JP" altLang="en-US" sz="1200" dirty="0" smtClean="0">
                <a:solidFill>
                  <a:schemeClr val="tx1"/>
                </a:solidFill>
              </a:endParaRPr>
            </a:p>
          </p:txBody>
        </p:sp>
        <p:pic>
          <p:nvPicPr>
            <p:cNvPr id="17" name="図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33600" y="5892937"/>
              <a:ext cx="289992" cy="80211"/>
            </a:xfrm>
            <a:prstGeom prst="rect">
              <a:avLst/>
            </a:prstGeom>
          </p:spPr>
        </p:pic>
      </p:grpSp>
      <p:sp>
        <p:nvSpPr>
          <p:cNvPr id="24" name="テキスト ボックス 23">
            <a:extLst>
              <a:ext uri="{FF2B5EF4-FFF2-40B4-BE49-F238E27FC236}">
                <a16:creationId xmlns:a16="http://schemas.microsoft.com/office/drawing/2014/main" id="{FB1E47DB-DF68-5D48-BB25-A719AA554EFD}"/>
              </a:ext>
            </a:extLst>
          </p:cNvPr>
          <p:cNvSpPr txBox="1"/>
          <p:nvPr/>
        </p:nvSpPr>
        <p:spPr>
          <a:xfrm>
            <a:off x="344828" y="3310190"/>
            <a:ext cx="1986441" cy="276999"/>
          </a:xfrm>
          <a:prstGeom prst="rect">
            <a:avLst/>
          </a:prstGeom>
          <a:noFill/>
        </p:spPr>
        <p:txBody>
          <a:bodyPr wrap="none" rtlCol="0">
            <a:spAutoFit/>
          </a:bodyPr>
          <a:lstStyle/>
          <a:p>
            <a:r>
              <a:rPr kumimoji="1" lang="en-US" altLang="ja-JP" sz="1200" b="1" dirty="0" smtClean="0">
                <a:solidFill>
                  <a:schemeClr val="tx1">
                    <a:lumMod val="65000"/>
                    <a:lumOff val="35000"/>
                  </a:schemeClr>
                </a:solidFill>
                <a:latin typeface="Meiryo" panose="020B0604030504040204" pitchFamily="34" charset="-128"/>
                <a:ea typeface="Meiryo" panose="020B0604030504040204" pitchFamily="34" charset="-128"/>
              </a:rPr>
              <a:t>3.11</a:t>
            </a:r>
            <a:r>
              <a:rPr kumimoji="1" lang="ja-JP" altLang="en-US" sz="1200" b="1" dirty="0" smtClean="0">
                <a:solidFill>
                  <a:schemeClr val="tx1">
                    <a:lumMod val="65000"/>
                    <a:lumOff val="35000"/>
                  </a:schemeClr>
                </a:solidFill>
                <a:latin typeface="Meiryo" panose="020B0604030504040204" pitchFamily="34" charset="-128"/>
                <a:ea typeface="Meiryo" panose="020B0604030504040204" pitchFamily="34" charset="-128"/>
              </a:rPr>
              <a:t>企画内 お取組み紹介</a:t>
            </a:r>
            <a:endParaRPr kumimoji="1" lang="ja-JP" altLang="en-US" sz="1200" b="1"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33" name="楕円 32"/>
          <p:cNvSpPr/>
          <p:nvPr/>
        </p:nvSpPr>
        <p:spPr>
          <a:xfrm>
            <a:off x="7600418" y="2067955"/>
            <a:ext cx="4055696" cy="3796239"/>
          </a:xfrm>
          <a:prstGeom prst="ellipse">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5" name="楕円 34"/>
          <p:cNvSpPr/>
          <p:nvPr/>
        </p:nvSpPr>
        <p:spPr>
          <a:xfrm>
            <a:off x="7684422" y="2009969"/>
            <a:ext cx="4055696" cy="3796239"/>
          </a:xfrm>
          <a:prstGeom prst="ellipse">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6" name="テキスト ボックス 35">
            <a:extLst>
              <a:ext uri="{FF2B5EF4-FFF2-40B4-BE49-F238E27FC236}">
                <a16:creationId xmlns:a16="http://schemas.microsoft.com/office/drawing/2014/main" id="{FB1E47DB-DF68-5D48-BB25-A719AA554EFD}"/>
              </a:ext>
            </a:extLst>
          </p:cNvPr>
          <p:cNvSpPr txBox="1"/>
          <p:nvPr/>
        </p:nvSpPr>
        <p:spPr>
          <a:xfrm>
            <a:off x="8416793" y="2628518"/>
            <a:ext cx="2545667" cy="338554"/>
          </a:xfrm>
          <a:prstGeom prst="rect">
            <a:avLst/>
          </a:prstGeom>
          <a:noFill/>
        </p:spPr>
        <p:txBody>
          <a:bodyPr wrap="square" rtlCol="0">
            <a:spAutoFit/>
          </a:bodyPr>
          <a:lstStyle/>
          <a:p>
            <a:r>
              <a:rPr lang="ja-JP" altLang="en-US" sz="1600" dirty="0" smtClean="0">
                <a:latin typeface="Meiryo" panose="020B0604030504040204" pitchFamily="34" charset="-128"/>
                <a:ea typeface="Meiryo" panose="020B0604030504040204" pitchFamily="34" charset="-128"/>
              </a:rPr>
              <a:t>「</a:t>
            </a:r>
            <a:r>
              <a:rPr lang="en-US" altLang="ja-JP" sz="1600" dirty="0" smtClean="0">
                <a:latin typeface="Meiryo" panose="020B0604030504040204" pitchFamily="34" charset="-128"/>
                <a:ea typeface="Meiryo" panose="020B0604030504040204" pitchFamily="34" charset="-128"/>
              </a:rPr>
              <a:t>#</a:t>
            </a:r>
            <a:r>
              <a:rPr lang="ja-JP" altLang="en-US" sz="1600" dirty="0" smtClean="0">
                <a:latin typeface="Meiryo" panose="020B0604030504040204" pitchFamily="34" charset="-128"/>
                <a:ea typeface="Meiryo" panose="020B0604030504040204" pitchFamily="34" charset="-128"/>
              </a:rPr>
              <a:t>おくる防災」とは？</a:t>
            </a:r>
            <a:endParaRPr kumimoji="1" lang="ja-JP" altLang="en-US" sz="1600" dirty="0">
              <a:latin typeface="Meiryo" panose="020B0604030504040204" pitchFamily="34" charset="-128"/>
              <a:ea typeface="Meiryo" panose="020B0604030504040204" pitchFamily="34" charset="-128"/>
            </a:endParaRPr>
          </a:p>
        </p:txBody>
      </p:sp>
      <p:sp>
        <p:nvSpPr>
          <p:cNvPr id="37" name="テキスト ボックス 36">
            <a:extLst>
              <a:ext uri="{FF2B5EF4-FFF2-40B4-BE49-F238E27FC236}">
                <a16:creationId xmlns:a16="http://schemas.microsoft.com/office/drawing/2014/main" id="{FB1E47DB-DF68-5D48-BB25-A719AA554EFD}"/>
              </a:ext>
            </a:extLst>
          </p:cNvPr>
          <p:cNvSpPr txBox="1"/>
          <p:nvPr/>
        </p:nvSpPr>
        <p:spPr>
          <a:xfrm>
            <a:off x="7987211" y="3004016"/>
            <a:ext cx="3784348" cy="2492990"/>
          </a:xfrm>
          <a:prstGeom prst="rect">
            <a:avLst/>
          </a:prstGeom>
          <a:noFill/>
        </p:spPr>
        <p:txBody>
          <a:bodyPr wrap="square" rtlCol="0">
            <a:spAutoFit/>
          </a:bodyPr>
          <a:lstStyle/>
          <a:p>
            <a:r>
              <a:rPr lang="ja-JP" altLang="en-US" sz="1200" dirty="0" smtClean="0">
                <a:latin typeface="Meiryo" panose="020B0604030504040204" pitchFamily="34" charset="-128"/>
                <a:ea typeface="Meiryo" panose="020B0604030504040204" pitchFamily="34" charset="-128"/>
              </a:rPr>
              <a:t>東日本大震災から</a:t>
            </a:r>
            <a:r>
              <a:rPr lang="en-US" altLang="ja-JP" sz="1200" dirty="0" smtClean="0">
                <a:latin typeface="Meiryo" panose="020B0604030504040204" pitchFamily="34" charset="-128"/>
                <a:ea typeface="Meiryo" panose="020B0604030504040204" pitchFamily="34" charset="-128"/>
              </a:rPr>
              <a:t>10</a:t>
            </a:r>
            <a:r>
              <a:rPr lang="ja-JP" altLang="en-US" sz="1200" dirty="0" smtClean="0">
                <a:latin typeface="Meiryo" panose="020B0604030504040204" pitchFamily="34" charset="-128"/>
                <a:ea typeface="Meiryo" panose="020B0604030504040204" pitchFamily="34" charset="-128"/>
              </a:rPr>
              <a:t>年目の節目にスタート。</a:t>
            </a:r>
            <a:endParaRPr lang="en-US" altLang="ja-JP" sz="1200" dirty="0" smtClean="0">
              <a:latin typeface="Meiryo" panose="020B0604030504040204" pitchFamily="34" charset="-128"/>
              <a:ea typeface="Meiryo" panose="020B0604030504040204" pitchFamily="34" charset="-128"/>
            </a:endParaRPr>
          </a:p>
          <a:p>
            <a:r>
              <a:rPr lang="ja-JP" altLang="en-US" sz="1200" dirty="0">
                <a:latin typeface="Meiryo" panose="020B0604030504040204" pitchFamily="34" charset="-128"/>
                <a:ea typeface="Meiryo" panose="020B0604030504040204" pitchFamily="34" charset="-128"/>
              </a:rPr>
              <a:t>大切</a:t>
            </a:r>
            <a:r>
              <a:rPr lang="ja-JP" altLang="en-US" sz="1200" dirty="0" smtClean="0">
                <a:latin typeface="Meiryo" panose="020B0604030504040204" pitchFamily="34" charset="-128"/>
                <a:ea typeface="Meiryo" panose="020B0604030504040204" pitchFamily="34" charset="-128"/>
              </a:rPr>
              <a:t>な</a:t>
            </a:r>
            <a:r>
              <a:rPr lang="ja-JP" altLang="en-US" sz="1200" dirty="0">
                <a:latin typeface="Meiryo" panose="020B0604030504040204" pitchFamily="34" charset="-128"/>
                <a:ea typeface="Meiryo" panose="020B0604030504040204" pitchFamily="34" charset="-128"/>
              </a:rPr>
              <a:t>人</a:t>
            </a:r>
            <a:r>
              <a:rPr lang="ja-JP" altLang="en-US" sz="1200" dirty="0" smtClean="0">
                <a:latin typeface="Meiryo" panose="020B0604030504040204" pitchFamily="34" charset="-128"/>
                <a:ea typeface="Meiryo" panose="020B0604030504040204" pitchFamily="34" charset="-128"/>
              </a:rPr>
              <a:t>に防災用品を“おくる”という生活習慣</a:t>
            </a:r>
            <a:r>
              <a:rPr kumimoji="1" lang="ja-JP" altLang="en-US" sz="1200" dirty="0" smtClean="0">
                <a:latin typeface="Meiryo" panose="020B0604030504040204" pitchFamily="34" charset="-128"/>
                <a:ea typeface="Meiryo" panose="020B0604030504040204" pitchFamily="34" charset="-128"/>
              </a:rPr>
              <a:t>が</a:t>
            </a:r>
            <a:endParaRPr kumimoji="1" lang="en-US" altLang="ja-JP" sz="1200" dirty="0" smtClean="0">
              <a:latin typeface="Meiryo" panose="020B0604030504040204" pitchFamily="34" charset="-128"/>
              <a:ea typeface="Meiryo" panose="020B0604030504040204" pitchFamily="34" charset="-128"/>
            </a:endParaRPr>
          </a:p>
          <a:p>
            <a:r>
              <a:rPr kumimoji="1" lang="ja-JP" altLang="en-US" sz="1200" dirty="0" smtClean="0">
                <a:latin typeface="Meiryo" panose="020B0604030504040204" pitchFamily="34" charset="-128"/>
                <a:ea typeface="Meiryo" panose="020B0604030504040204" pitchFamily="34" charset="-128"/>
              </a:rPr>
              <a:t>根付くことを目指し、様々な</a:t>
            </a:r>
            <a:r>
              <a:rPr lang="ja-JP" altLang="en-US" sz="1200" dirty="0" smtClean="0">
                <a:latin typeface="Meiryo" panose="020B0604030504040204" pitchFamily="34" charset="-128"/>
                <a:ea typeface="Meiryo" panose="020B0604030504040204" pitchFamily="34" charset="-128"/>
              </a:rPr>
              <a:t>企業様や団体様と</a:t>
            </a:r>
            <a:endParaRPr lang="en-US" altLang="ja-JP" sz="1200" dirty="0" smtClean="0">
              <a:latin typeface="Meiryo" panose="020B0604030504040204" pitchFamily="34" charset="-128"/>
              <a:ea typeface="Meiryo" panose="020B0604030504040204" pitchFamily="34" charset="-128"/>
            </a:endParaRPr>
          </a:p>
          <a:p>
            <a:r>
              <a:rPr lang="ja-JP" altLang="en-US" sz="1200" dirty="0" smtClean="0">
                <a:latin typeface="Meiryo" panose="020B0604030504040204" pitchFamily="34" charset="-128"/>
                <a:ea typeface="Meiryo" panose="020B0604030504040204" pitchFamily="34" charset="-128"/>
              </a:rPr>
              <a:t>ともに取り組んでいる活動です。</a:t>
            </a:r>
            <a:endParaRPr lang="en-US" altLang="ja-JP" sz="1200" dirty="0" smtClean="0">
              <a:latin typeface="Meiryo" panose="020B0604030504040204" pitchFamily="34" charset="-128"/>
              <a:ea typeface="Meiryo" panose="020B0604030504040204" pitchFamily="34" charset="-128"/>
            </a:endParaRPr>
          </a:p>
          <a:p>
            <a:endParaRPr kumimoji="1" lang="en-US" altLang="ja-JP" sz="1200" dirty="0">
              <a:latin typeface="Meiryo" panose="020B0604030504040204" pitchFamily="34" charset="-128"/>
              <a:ea typeface="Meiryo" panose="020B0604030504040204" pitchFamily="34" charset="-128"/>
            </a:endParaRPr>
          </a:p>
          <a:p>
            <a:r>
              <a:rPr lang="ja-JP" altLang="en-US" sz="1200" dirty="0" smtClean="0">
                <a:latin typeface="Meiryo" panose="020B0604030504040204" pitchFamily="34" charset="-128"/>
                <a:ea typeface="Meiryo" panose="020B0604030504040204" pitchFamily="34" charset="-128"/>
              </a:rPr>
              <a:t>特集ページでは防災食や防災用品など、</a:t>
            </a:r>
            <a:endParaRPr lang="en-US" altLang="ja-JP" sz="1200" dirty="0" smtClean="0">
              <a:latin typeface="Meiryo" panose="020B0604030504040204" pitchFamily="34" charset="-128"/>
              <a:ea typeface="Meiryo" panose="020B0604030504040204" pitchFamily="34" charset="-128"/>
            </a:endParaRPr>
          </a:p>
          <a:p>
            <a:r>
              <a:rPr lang="ja-JP" altLang="en-US" sz="1200" dirty="0" smtClean="0">
                <a:latin typeface="Meiryo" panose="020B0604030504040204" pitchFamily="34" charset="-128"/>
                <a:ea typeface="Meiryo" panose="020B0604030504040204" pitchFamily="34" charset="-128"/>
              </a:rPr>
              <a:t>「</a:t>
            </a:r>
            <a:r>
              <a:rPr lang="en-US" altLang="ja-JP" sz="1200" dirty="0" smtClean="0">
                <a:latin typeface="Meiryo" panose="020B0604030504040204" pitchFamily="34" charset="-128"/>
                <a:ea typeface="Meiryo" panose="020B0604030504040204" pitchFamily="34" charset="-128"/>
              </a:rPr>
              <a:t>#</a:t>
            </a:r>
            <a:r>
              <a:rPr lang="ja-JP" altLang="en-US" sz="1200" dirty="0" smtClean="0">
                <a:latin typeface="Meiryo" panose="020B0604030504040204" pitchFamily="34" charset="-128"/>
                <a:ea typeface="Meiryo" panose="020B0604030504040204" pitchFamily="34" charset="-128"/>
              </a:rPr>
              <a:t>おくる</a:t>
            </a:r>
            <a:r>
              <a:rPr kumimoji="1" lang="ja-JP" altLang="en-US" sz="1200" dirty="0" smtClean="0">
                <a:latin typeface="Meiryo" panose="020B0604030504040204" pitchFamily="34" charset="-128"/>
                <a:ea typeface="Meiryo" panose="020B0604030504040204" pitchFamily="34" charset="-128"/>
              </a:rPr>
              <a:t>防災」のコンセプトに合わせた</a:t>
            </a:r>
            <a:r>
              <a:rPr lang="ja-JP" altLang="en-US" sz="1200" dirty="0">
                <a:latin typeface="Meiryo" panose="020B0604030504040204" pitchFamily="34" charset="-128"/>
                <a:ea typeface="Meiryo" panose="020B0604030504040204" pitchFamily="34" charset="-128"/>
              </a:rPr>
              <a:t>商品</a:t>
            </a:r>
            <a:r>
              <a:rPr lang="ja-JP" altLang="en-US" sz="1200" dirty="0" smtClean="0">
                <a:latin typeface="Meiryo" panose="020B0604030504040204" pitchFamily="34" charset="-128"/>
                <a:ea typeface="Meiryo" panose="020B0604030504040204" pitchFamily="34" charset="-128"/>
              </a:rPr>
              <a:t>を</a:t>
            </a:r>
            <a:endParaRPr lang="en-US" altLang="ja-JP" sz="1200" dirty="0" smtClean="0">
              <a:latin typeface="Meiryo" panose="020B0604030504040204" pitchFamily="34" charset="-128"/>
              <a:ea typeface="Meiryo" panose="020B0604030504040204" pitchFamily="34" charset="-128"/>
            </a:endParaRPr>
          </a:p>
          <a:p>
            <a:r>
              <a:rPr kumimoji="1" lang="ja-JP" altLang="en-US" sz="1200" dirty="0" smtClean="0">
                <a:latin typeface="Meiryo" panose="020B0604030504040204" pitchFamily="34" charset="-128"/>
                <a:ea typeface="Meiryo" panose="020B0604030504040204" pitchFamily="34" charset="-128"/>
              </a:rPr>
              <a:t>ご紹介しています。</a:t>
            </a:r>
            <a:endParaRPr kumimoji="1" lang="en-US" altLang="ja-JP" sz="1200" dirty="0" smtClean="0">
              <a:latin typeface="Meiryo" panose="020B0604030504040204" pitchFamily="34" charset="-128"/>
              <a:ea typeface="Meiryo" panose="020B0604030504040204" pitchFamily="34" charset="-128"/>
            </a:endParaRPr>
          </a:p>
          <a:p>
            <a:endParaRPr lang="en-US" altLang="ja-JP" sz="1200" dirty="0">
              <a:latin typeface="Meiryo" panose="020B0604030504040204" pitchFamily="34" charset="-128"/>
              <a:ea typeface="Meiryo" panose="020B0604030504040204" pitchFamily="34" charset="-128"/>
            </a:endParaRPr>
          </a:p>
          <a:p>
            <a:r>
              <a:rPr kumimoji="1" lang="ja-JP" altLang="en-US" sz="1200" dirty="0" smtClean="0">
                <a:latin typeface="Meiryo" panose="020B0604030504040204" pitchFamily="34" charset="-128"/>
                <a:ea typeface="Meiryo" panose="020B0604030504040204" pitchFamily="34" charset="-128"/>
              </a:rPr>
              <a:t>　</a:t>
            </a:r>
            <a:r>
              <a:rPr lang="ja-JP" altLang="en-US" sz="1200" b="1" dirty="0" smtClean="0">
                <a:latin typeface="Meiryo" panose="020B0604030504040204" pitchFamily="34" charset="-128"/>
                <a:ea typeface="Meiryo" panose="020B0604030504040204" pitchFamily="34" charset="-128"/>
              </a:rPr>
              <a:t>「</a:t>
            </a:r>
            <a:r>
              <a:rPr lang="en-US" altLang="ja-JP" sz="1200" b="1" dirty="0" smtClean="0">
                <a:latin typeface="Meiryo" panose="020B0604030504040204" pitchFamily="34" charset="-128"/>
                <a:ea typeface="Meiryo" panose="020B0604030504040204" pitchFamily="34" charset="-128"/>
              </a:rPr>
              <a:t>#</a:t>
            </a:r>
            <a:r>
              <a:rPr lang="ja-JP" altLang="en-US" sz="1200" b="1" dirty="0" smtClean="0">
                <a:latin typeface="Meiryo" panose="020B0604030504040204" pitchFamily="34" charset="-128"/>
                <a:ea typeface="Meiryo" panose="020B0604030504040204" pitchFamily="34" charset="-128"/>
              </a:rPr>
              <a:t>おくる防災」</a:t>
            </a:r>
            <a:r>
              <a:rPr kumimoji="1" lang="ja-JP" altLang="en-US" sz="1200" b="1" dirty="0" smtClean="0">
                <a:latin typeface="Meiryo" panose="020B0604030504040204" pitchFamily="34" charset="-128"/>
                <a:ea typeface="Meiryo" panose="020B0604030504040204" pitchFamily="34" charset="-128"/>
              </a:rPr>
              <a:t>に共感いただけた企業様は</a:t>
            </a:r>
            <a:endParaRPr lang="en-US" altLang="ja-JP" sz="1200" b="1" dirty="0">
              <a:latin typeface="Meiryo" panose="020B0604030504040204" pitchFamily="34" charset="-128"/>
              <a:ea typeface="Meiryo" panose="020B0604030504040204" pitchFamily="34" charset="-128"/>
            </a:endParaRPr>
          </a:p>
          <a:p>
            <a:r>
              <a:rPr kumimoji="1" lang="ja-JP" altLang="en-US" sz="1200" b="1" dirty="0">
                <a:latin typeface="Meiryo" panose="020B0604030504040204" pitchFamily="34" charset="-128"/>
                <a:ea typeface="Meiryo" panose="020B0604030504040204" pitchFamily="34" charset="-128"/>
              </a:rPr>
              <a:t>　</a:t>
            </a:r>
            <a:r>
              <a:rPr kumimoji="1" lang="ja-JP" altLang="en-US" sz="1200" b="1" dirty="0" smtClean="0">
                <a:latin typeface="Meiryo" panose="020B0604030504040204" pitchFamily="34" charset="-128"/>
                <a:ea typeface="Meiryo" panose="020B0604030504040204" pitchFamily="34" charset="-128"/>
              </a:rPr>
              <a:t>　「共感企業」としてエールマーケットの</a:t>
            </a:r>
            <a:endParaRPr kumimoji="1" lang="en-US" altLang="ja-JP" sz="1200" b="1" dirty="0" smtClean="0">
              <a:latin typeface="Meiryo" panose="020B0604030504040204" pitchFamily="34" charset="-128"/>
              <a:ea typeface="Meiryo" panose="020B0604030504040204" pitchFamily="34" charset="-128"/>
            </a:endParaRPr>
          </a:p>
          <a:p>
            <a:r>
              <a:rPr lang="ja-JP" altLang="en-US" sz="1200" b="1" dirty="0">
                <a:latin typeface="Meiryo" panose="020B0604030504040204" pitchFamily="34" charset="-128"/>
                <a:ea typeface="Meiryo" panose="020B0604030504040204" pitchFamily="34" charset="-128"/>
              </a:rPr>
              <a:t>　</a:t>
            </a:r>
            <a:r>
              <a:rPr lang="ja-JP" altLang="en-US" sz="1200" b="1" dirty="0" smtClean="0">
                <a:latin typeface="Meiryo" panose="020B0604030504040204" pitchFamily="34" charset="-128"/>
                <a:ea typeface="Meiryo" panose="020B0604030504040204" pitchFamily="34" charset="-128"/>
              </a:rPr>
              <a:t>　　</a:t>
            </a:r>
            <a:r>
              <a:rPr kumimoji="1" lang="ja-JP" altLang="en-US" sz="1200" b="1" dirty="0" smtClean="0">
                <a:latin typeface="Meiryo" panose="020B0604030504040204" pitchFamily="34" charset="-128"/>
                <a:ea typeface="Meiryo" panose="020B0604030504040204" pitchFamily="34" charset="-128"/>
              </a:rPr>
              <a:t>特集ページにロゴを掲載させていた</a:t>
            </a:r>
            <a:endParaRPr kumimoji="1" lang="en-US" altLang="ja-JP" sz="1200" b="1" dirty="0" smtClean="0">
              <a:latin typeface="Meiryo" panose="020B0604030504040204" pitchFamily="34" charset="-128"/>
              <a:ea typeface="Meiryo" panose="020B0604030504040204" pitchFamily="34" charset="-128"/>
            </a:endParaRPr>
          </a:p>
          <a:p>
            <a:r>
              <a:rPr lang="ja-JP" altLang="en-US" sz="1200" b="1" dirty="0">
                <a:latin typeface="Meiryo" panose="020B0604030504040204" pitchFamily="34" charset="-128"/>
                <a:ea typeface="Meiryo" panose="020B0604030504040204" pitchFamily="34" charset="-128"/>
              </a:rPr>
              <a:t>　</a:t>
            </a:r>
            <a:r>
              <a:rPr lang="ja-JP" altLang="en-US" sz="1200" b="1" dirty="0" smtClean="0">
                <a:latin typeface="Meiryo" panose="020B0604030504040204" pitchFamily="34" charset="-128"/>
                <a:ea typeface="Meiryo" panose="020B0604030504040204" pitchFamily="34" charset="-128"/>
              </a:rPr>
              <a:t>　　　</a:t>
            </a:r>
            <a:r>
              <a:rPr kumimoji="1" lang="ja-JP" altLang="en-US" sz="1200" b="1" dirty="0" smtClean="0">
                <a:latin typeface="Meiryo" panose="020B0604030504040204" pitchFamily="34" charset="-128"/>
                <a:ea typeface="Meiryo" panose="020B0604030504040204" pitchFamily="34" charset="-128"/>
              </a:rPr>
              <a:t>だきます。</a:t>
            </a:r>
            <a:endParaRPr kumimoji="1" lang="en-US" altLang="ja-JP" sz="1200" b="1" dirty="0" smtClean="0">
              <a:latin typeface="Meiryo" panose="020B0604030504040204" pitchFamily="34" charset="-128"/>
              <a:ea typeface="Meiryo" panose="020B0604030504040204" pitchFamily="34" charset="-128"/>
            </a:endParaRPr>
          </a:p>
        </p:txBody>
      </p:sp>
      <p:sp>
        <p:nvSpPr>
          <p:cNvPr id="8" name="テキスト ボックス 7"/>
          <p:cNvSpPr txBox="1"/>
          <p:nvPr/>
        </p:nvSpPr>
        <p:spPr>
          <a:xfrm>
            <a:off x="911424" y="6165304"/>
            <a:ext cx="7892178" cy="523220"/>
          </a:xfrm>
          <a:prstGeom prst="rect">
            <a:avLst/>
          </a:prstGeom>
          <a:noFill/>
        </p:spPr>
        <p:txBody>
          <a:bodyPr wrap="square" rtlCol="0">
            <a:spAutoFit/>
          </a:bodyPr>
          <a:lstStyle/>
          <a:p>
            <a:pPr algn="l"/>
            <a:r>
              <a:rPr kumimoji="1" lang="ja-JP" altLang="en-US" sz="1400" dirty="0" smtClean="0"/>
              <a:t>「</a:t>
            </a:r>
            <a:r>
              <a:rPr kumimoji="1" lang="en-US" altLang="ja-JP" sz="1400" dirty="0" smtClean="0"/>
              <a:t>#</a:t>
            </a:r>
            <a:r>
              <a:rPr kumimoji="1" lang="ja-JP" altLang="en-US" sz="1400" dirty="0" smtClean="0"/>
              <a:t>おくる防災」との連携ご希望やご質問は、弊社営業へ</a:t>
            </a:r>
            <a:r>
              <a:rPr lang="ja-JP" altLang="en-US" sz="1400" dirty="0" smtClean="0"/>
              <a:t>ご連絡ください。</a:t>
            </a:r>
            <a:endParaRPr lang="en-US" altLang="ja-JP" sz="1400" dirty="0" smtClean="0"/>
          </a:p>
          <a:p>
            <a:pPr algn="l"/>
            <a:r>
              <a:rPr lang="ja-JP" altLang="en-US" sz="1400" dirty="0" smtClean="0"/>
              <a:t>連携ご希望の場合は</a:t>
            </a:r>
            <a:r>
              <a:rPr lang="en-US" altLang="ja-JP" sz="1400" dirty="0" smtClean="0"/>
              <a:t>2021/12/24</a:t>
            </a:r>
            <a:r>
              <a:rPr lang="ja-JP" altLang="en-US" sz="1400" dirty="0" smtClean="0"/>
              <a:t>（金）までにロゴ・各種データをご入稿いただきます。</a:t>
            </a:r>
            <a:endParaRPr lang="en-US" altLang="ja-JP" sz="1400" dirty="0" smtClean="0"/>
          </a:p>
        </p:txBody>
      </p:sp>
      <p:sp>
        <p:nvSpPr>
          <p:cNvPr id="39" name="正方形/長方形 38"/>
          <p:cNvSpPr/>
          <p:nvPr/>
        </p:nvSpPr>
        <p:spPr>
          <a:xfrm>
            <a:off x="8895928" y="296223"/>
            <a:ext cx="1592560" cy="396473"/>
          </a:xfrm>
          <a:prstGeom prst="rect">
            <a:avLst/>
          </a:prstGeom>
          <a:solidFill>
            <a:srgbClr val="CF2E92">
              <a:alpha val="1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smtClean="0">
                <a:solidFill>
                  <a:schemeClr val="tx1"/>
                </a:solidFill>
              </a:rPr>
              <a:t>エールマーケット</a:t>
            </a:r>
          </a:p>
        </p:txBody>
      </p:sp>
      <p:pic>
        <p:nvPicPr>
          <p:cNvPr id="2" name="図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61192" y="3557256"/>
            <a:ext cx="1759341" cy="1671889"/>
          </a:xfrm>
          <a:prstGeom prst="rect">
            <a:avLst/>
          </a:prstGeom>
          <a:ln w="6350">
            <a:solidFill>
              <a:schemeClr val="bg1">
                <a:lumMod val="50000"/>
              </a:schemeClr>
            </a:solidFill>
          </a:ln>
        </p:spPr>
      </p:pic>
      <p:sp>
        <p:nvSpPr>
          <p:cNvPr id="25" name="ストライプ矢印 24"/>
          <p:cNvSpPr/>
          <p:nvPr/>
        </p:nvSpPr>
        <p:spPr>
          <a:xfrm>
            <a:off x="5016277" y="3740927"/>
            <a:ext cx="631366" cy="354622"/>
          </a:xfrm>
          <a:prstGeom prst="stripedRightArrow">
            <a:avLst/>
          </a:prstGeom>
          <a:solidFill>
            <a:schemeClr val="bg1"/>
          </a:solid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1" name="ストライプ矢印 20"/>
          <p:cNvSpPr/>
          <p:nvPr/>
        </p:nvSpPr>
        <p:spPr>
          <a:xfrm>
            <a:off x="2123060" y="4789492"/>
            <a:ext cx="3541290" cy="354622"/>
          </a:xfrm>
          <a:prstGeom prst="stripedRightArrow">
            <a:avLst/>
          </a:prstGeom>
          <a:solidFill>
            <a:schemeClr val="bg1"/>
          </a:solidFill>
          <a:ln w="158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6" name="テキスト ボックス 25">
            <a:extLst>
              <a:ext uri="{FF2B5EF4-FFF2-40B4-BE49-F238E27FC236}">
                <a16:creationId xmlns:a16="http://schemas.microsoft.com/office/drawing/2014/main" id="{FB1E47DB-DF68-5D48-BB25-A719AA554EFD}"/>
              </a:ext>
            </a:extLst>
          </p:cNvPr>
          <p:cNvSpPr txBox="1"/>
          <p:nvPr/>
        </p:nvSpPr>
        <p:spPr>
          <a:xfrm>
            <a:off x="2469883" y="1924309"/>
            <a:ext cx="2621230" cy="276999"/>
          </a:xfrm>
          <a:prstGeom prst="rect">
            <a:avLst/>
          </a:prstGeom>
          <a:noFill/>
        </p:spPr>
        <p:txBody>
          <a:bodyPr wrap="none" rtlCol="0">
            <a:spAutoFit/>
          </a:bodyPr>
          <a:lstStyle/>
          <a:p>
            <a:r>
              <a:rPr kumimoji="1" lang="ja-JP" altLang="en-US" sz="1200" b="1" dirty="0" smtClean="0">
                <a:solidFill>
                  <a:schemeClr val="tx1">
                    <a:lumMod val="65000"/>
                    <a:lumOff val="35000"/>
                  </a:schemeClr>
                </a:solidFill>
                <a:latin typeface="Meiryo" panose="020B0604030504040204" pitchFamily="34" charset="-128"/>
                <a:ea typeface="Meiryo" panose="020B0604030504040204" pitchFamily="34" charset="-128"/>
              </a:rPr>
              <a:t>エールマーケット「</a:t>
            </a:r>
            <a:r>
              <a:rPr kumimoji="1" lang="en-US" altLang="ja-JP" sz="1200" b="1" dirty="0" smtClean="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200" b="1" dirty="0" smtClean="0">
                <a:solidFill>
                  <a:schemeClr val="tx1">
                    <a:lumMod val="65000"/>
                    <a:lumOff val="35000"/>
                  </a:schemeClr>
                </a:solidFill>
                <a:latin typeface="Meiryo" panose="020B0604030504040204" pitchFamily="34" charset="-128"/>
                <a:ea typeface="Meiryo" panose="020B0604030504040204" pitchFamily="34" charset="-128"/>
              </a:rPr>
              <a:t>おくる防災」</a:t>
            </a:r>
            <a:endParaRPr kumimoji="1" lang="ja-JP" altLang="en-US" sz="1200" b="1" dirty="0">
              <a:solidFill>
                <a:schemeClr val="tx1">
                  <a:lumMod val="65000"/>
                  <a:lumOff val="3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833962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46442" y="1484784"/>
            <a:ext cx="3133534" cy="3615705"/>
          </a:xfrm>
          <a:prstGeom prst="rect">
            <a:avLst/>
          </a:prstGeom>
        </p:spPr>
      </p:pic>
      <p:sp>
        <p:nvSpPr>
          <p:cNvPr id="3" name="テキスト プレースホルダー 2"/>
          <p:cNvSpPr>
            <a:spLocks noGrp="1"/>
          </p:cNvSpPr>
          <p:nvPr>
            <p:ph type="body" sz="quarter" idx="11"/>
          </p:nvPr>
        </p:nvSpPr>
        <p:spPr/>
        <p:txBody>
          <a:bodyPr/>
          <a:lstStyle/>
          <a:p>
            <a:r>
              <a:rPr kumimoji="1" lang="ja-JP" altLang="en-US" dirty="0" smtClean="0"/>
              <a:t>「寄付」カテゴリスポンサード</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a:p>
        </p:txBody>
      </p:sp>
      <p:sp>
        <p:nvSpPr>
          <p:cNvPr id="25" name="正方形/長方形 24"/>
          <p:cNvSpPr/>
          <p:nvPr/>
        </p:nvSpPr>
        <p:spPr>
          <a:xfrm>
            <a:off x="2746442" y="5071403"/>
            <a:ext cx="3133534" cy="1224808"/>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7" name="テキスト ボックス 26">
            <a:extLst>
              <a:ext uri="{FF2B5EF4-FFF2-40B4-BE49-F238E27FC236}">
                <a16:creationId xmlns:a16="http://schemas.microsoft.com/office/drawing/2014/main" id="{FB1E47DB-DF68-5D48-BB25-A719AA554EFD}"/>
              </a:ext>
            </a:extLst>
          </p:cNvPr>
          <p:cNvSpPr txBox="1"/>
          <p:nvPr/>
        </p:nvSpPr>
        <p:spPr>
          <a:xfrm>
            <a:off x="3947055" y="5484088"/>
            <a:ext cx="809838" cy="400110"/>
          </a:xfrm>
          <a:prstGeom prst="rect">
            <a:avLst/>
          </a:prstGeom>
          <a:noFill/>
        </p:spPr>
        <p:txBody>
          <a:bodyPr wrap="none" rtlCol="0">
            <a:spAutoFit/>
          </a:bodyPr>
          <a:lstStyle/>
          <a:p>
            <a:pPr algn="ctr"/>
            <a:r>
              <a:rPr lang="en-US" altLang="ja-JP" sz="2000" b="1" dirty="0" smtClean="0">
                <a:latin typeface="Meiryo" panose="020B0604030504040204" pitchFamily="34" charset="-128"/>
                <a:ea typeface="Meiryo" panose="020B0604030504040204" pitchFamily="34" charset="-128"/>
              </a:rPr>
              <a:t>PR</a:t>
            </a:r>
            <a:r>
              <a:rPr lang="ja-JP" altLang="en-US" sz="2000" b="1" dirty="0" smtClean="0">
                <a:latin typeface="Meiryo" panose="020B0604030504040204" pitchFamily="34" charset="-128"/>
                <a:ea typeface="Meiryo" panose="020B0604030504040204" pitchFamily="34" charset="-128"/>
              </a:rPr>
              <a:t>枠</a:t>
            </a:r>
            <a:endParaRPr lang="en-US" altLang="ja-JP" sz="2000" b="1" dirty="0" smtClean="0">
              <a:latin typeface="Meiryo" panose="020B0604030504040204" pitchFamily="34" charset="-128"/>
              <a:ea typeface="Meiryo" panose="020B0604030504040204" pitchFamily="34" charset="-128"/>
            </a:endParaRPr>
          </a:p>
        </p:txBody>
      </p:sp>
      <p:sp>
        <p:nvSpPr>
          <p:cNvPr id="30" name="正方形/長方形 29"/>
          <p:cNvSpPr/>
          <p:nvPr/>
        </p:nvSpPr>
        <p:spPr>
          <a:xfrm>
            <a:off x="265904" y="951136"/>
            <a:ext cx="11651371" cy="369332"/>
          </a:xfrm>
          <a:prstGeom prst="rect">
            <a:avLst/>
          </a:prstGeom>
        </p:spPr>
        <p:txBody>
          <a:bodyPr wrap="square">
            <a:spAutoFit/>
          </a:bodyPr>
          <a:lstStyle/>
          <a:p>
            <a:pPr algn="ctr"/>
            <a:r>
              <a:rPr lang="ja-JP" altLang="en-US" b="1" dirty="0" smtClean="0">
                <a:latin typeface="メイリオ" panose="020B0604030504040204" pitchFamily="50" charset="-128"/>
                <a:ea typeface="メイリオ" panose="020B0604030504040204" pitchFamily="50" charset="-128"/>
              </a:rPr>
              <a:t>賛同パートナー様の社会貢献活動を紹介すると「マッチング寄付」を募るコーナー（</a:t>
            </a:r>
            <a:r>
              <a:rPr lang="en-US" altLang="ja-JP" b="1" dirty="0" smtClean="0">
                <a:latin typeface="メイリオ" panose="020B0604030504040204" pitchFamily="50" charset="-128"/>
                <a:ea typeface="メイリオ" panose="020B0604030504040204" pitchFamily="50" charset="-128"/>
              </a:rPr>
              <a:t>PR</a:t>
            </a:r>
            <a:r>
              <a:rPr lang="ja-JP" altLang="en-US" b="1" dirty="0" smtClean="0">
                <a:latin typeface="メイリオ" panose="020B0604030504040204" pitchFamily="50" charset="-128"/>
                <a:ea typeface="メイリオ" panose="020B0604030504040204" pitchFamily="50" charset="-128"/>
              </a:rPr>
              <a:t>枠）を設けます。</a:t>
            </a:r>
            <a:endParaRPr lang="en-US" altLang="ja-JP" b="1" dirty="0" smtClean="0">
              <a:latin typeface="メイリオ" panose="020B0604030504040204" pitchFamily="50" charset="-128"/>
              <a:ea typeface="メイリオ" panose="020B0604030504040204" pitchFamily="50" charset="-128"/>
            </a:endParaRPr>
          </a:p>
        </p:txBody>
      </p:sp>
      <p:sp>
        <p:nvSpPr>
          <p:cNvPr id="34" name="正方形/長方形 33"/>
          <p:cNvSpPr/>
          <p:nvPr/>
        </p:nvSpPr>
        <p:spPr>
          <a:xfrm>
            <a:off x="9706683"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寄付</a:t>
            </a:r>
            <a:endParaRPr kumimoji="1" lang="ja-JP" altLang="en-US" sz="1400" b="1" dirty="0" smtClean="0">
              <a:solidFill>
                <a:schemeClr val="tx1"/>
              </a:solidFill>
            </a:endParaRPr>
          </a:p>
        </p:txBody>
      </p:sp>
      <p:graphicFrame>
        <p:nvGraphicFramePr>
          <p:cNvPr id="32" name="表 31"/>
          <p:cNvGraphicFramePr>
            <a:graphicFrameLocks noGrp="1"/>
          </p:cNvGraphicFramePr>
          <p:nvPr>
            <p:extLst>
              <p:ext uri="{D42A27DB-BD31-4B8C-83A1-F6EECF244321}">
                <p14:modId xmlns:p14="http://schemas.microsoft.com/office/powerpoint/2010/main" val="264137095"/>
              </p:ext>
            </p:extLst>
          </p:nvPr>
        </p:nvGraphicFramePr>
        <p:xfrm>
          <a:off x="6600056" y="2819686"/>
          <a:ext cx="4752528" cy="3727470"/>
        </p:xfrm>
        <a:graphic>
          <a:graphicData uri="http://schemas.openxmlformats.org/drawingml/2006/table">
            <a:tbl>
              <a:tblPr>
                <a:tableStyleId>{5C22544A-7EE6-4342-B048-85BDC9FD1C3A}</a:tableStyleId>
              </a:tblPr>
              <a:tblGrid>
                <a:gridCol w="1360865">
                  <a:extLst>
                    <a:ext uri="{9D8B030D-6E8A-4147-A177-3AD203B41FA5}">
                      <a16:colId xmlns:a16="http://schemas.microsoft.com/office/drawing/2014/main" val="3685112464"/>
                    </a:ext>
                  </a:extLst>
                </a:gridCol>
                <a:gridCol w="3391663">
                  <a:extLst>
                    <a:ext uri="{9D8B030D-6E8A-4147-A177-3AD203B41FA5}">
                      <a16:colId xmlns:a16="http://schemas.microsoft.com/office/drawing/2014/main" val="778910892"/>
                    </a:ext>
                  </a:extLst>
                </a:gridCol>
              </a:tblGrid>
              <a:tr h="483290">
                <a:tc>
                  <a:txBody>
                    <a:bodyPr/>
                    <a:lstStyle/>
                    <a:p>
                      <a:pPr algn="ctr" fontAlgn="ctr"/>
                      <a:r>
                        <a:rPr lang="ja-JP" altLang="en-US" sz="1400" u="none" strike="noStrike" dirty="0">
                          <a:effectLst/>
                        </a:rPr>
                        <a:t>掲載場所</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l" fontAlgn="ctr"/>
                      <a:r>
                        <a:rPr lang="en-US" altLang="ja-JP" sz="1400" b="0" i="0" u="none" strike="noStrike" dirty="0" smtClean="0">
                          <a:solidFill>
                            <a:schemeClr val="dk1"/>
                          </a:solidFill>
                          <a:effectLst/>
                          <a:latin typeface="+mn-lt"/>
                          <a:ea typeface="+mn-ea"/>
                        </a:rPr>
                        <a:t>3.11</a:t>
                      </a:r>
                      <a:r>
                        <a:rPr lang="ja-JP" altLang="en-US" sz="1400" b="0" i="0" u="none" strike="noStrike" dirty="0" smtClean="0">
                          <a:solidFill>
                            <a:schemeClr val="dk1"/>
                          </a:solidFill>
                          <a:effectLst/>
                          <a:latin typeface="+mn-lt"/>
                          <a:ea typeface="+mn-ea"/>
                        </a:rPr>
                        <a:t>企画 「寄付」カテゴリページ</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850198195"/>
                  </a:ext>
                </a:extLst>
              </a:tr>
              <a:tr h="483290">
                <a:tc>
                  <a:txBody>
                    <a:bodyPr/>
                    <a:lstStyle/>
                    <a:p>
                      <a:pPr algn="ctr" fontAlgn="ctr"/>
                      <a:r>
                        <a:rPr lang="ja-JP" altLang="en-US" sz="1400" u="none" strike="noStrike" dirty="0" smtClean="0">
                          <a:effectLst/>
                        </a:rPr>
                        <a:t>掲載保証期間</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l" fontAlgn="ctr"/>
                      <a:r>
                        <a:rPr lang="en-US" altLang="ja-JP" sz="1400" u="none" strike="noStrike" dirty="0" smtClean="0">
                          <a:effectLst/>
                        </a:rPr>
                        <a:t>2022/3/1</a:t>
                      </a:r>
                      <a:r>
                        <a:rPr lang="ja-JP" altLang="en-US" sz="1400" u="none" strike="noStrike" dirty="0" smtClean="0">
                          <a:effectLst/>
                        </a:rPr>
                        <a:t>（火）～</a:t>
                      </a:r>
                      <a:r>
                        <a:rPr lang="en-US" altLang="ja-JP" sz="1400" u="none" strike="noStrike" dirty="0" smtClean="0">
                          <a:effectLst/>
                        </a:rPr>
                        <a:t>2022/3/31</a:t>
                      </a:r>
                      <a:r>
                        <a:rPr lang="ja-JP" altLang="en-US" sz="1400" u="none" strike="noStrike" dirty="0" smtClean="0">
                          <a:effectLst/>
                        </a:rPr>
                        <a:t>（木）</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001976310"/>
                  </a:ext>
                </a:extLst>
              </a:tr>
              <a:tr h="483290">
                <a:tc>
                  <a:txBody>
                    <a:bodyPr/>
                    <a:lstStyle/>
                    <a:p>
                      <a:pPr algn="ctr" fontAlgn="ctr"/>
                      <a:r>
                        <a:rPr lang="ja-JP" altLang="en-US" sz="1400" u="none" strike="noStrike" dirty="0">
                          <a:effectLst/>
                        </a:rPr>
                        <a:t>デバイス</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l" fontAlgn="ctr"/>
                      <a:r>
                        <a:rPr lang="en-US" altLang="ja-JP" sz="1400" u="none" strike="noStrike" dirty="0" smtClean="0">
                          <a:effectLst/>
                        </a:rPr>
                        <a:t>PC</a:t>
                      </a:r>
                      <a:r>
                        <a:rPr lang="ja-JP" altLang="en-US" sz="1400" u="none" strike="noStrike" dirty="0" smtClean="0">
                          <a:effectLst/>
                        </a:rPr>
                        <a:t>・スマートフォン</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996630621"/>
                  </a:ext>
                </a:extLst>
              </a:tr>
              <a:tr h="694865">
                <a:tc>
                  <a:txBody>
                    <a:bodyPr/>
                    <a:lstStyle/>
                    <a:p>
                      <a:pPr algn="ctr" fontAlgn="ct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枠数</a:t>
                      </a:r>
                      <a:endParaRPr lang="ja-JP" altLang="en-US" sz="1400" b="0" i="0" u="none" strike="noStrike" dirty="0">
                        <a:solidFill>
                          <a:srgbClr val="000000"/>
                        </a:solidFill>
                        <a:effectLst/>
                        <a:latin typeface="メイリオ" panose="020B0604030504040204" pitchFamily="50" charset="-128"/>
                        <a:ea typeface="メイリオ" panose="020B0604030504040204"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l" fontAlgn="ctr"/>
                      <a:r>
                        <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rPr>
                        <a:t>5</a:t>
                      </a: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枠</a:t>
                      </a:r>
                      <a:endPar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endParaRPr>
                    </a:p>
                    <a:p>
                      <a:pPr algn="l" fontAlgn="ctr"/>
                      <a:r>
                        <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決定優先で販売いたします</a:t>
                      </a:r>
                      <a:endPar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endParaRPr>
                    </a:p>
                    <a:p>
                      <a:pPr algn="l" fontAlgn="ctr"/>
                      <a:r>
                        <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一社様につき一枠</a:t>
                      </a:r>
                      <a:endParaRPr lang="ja-JP" altLang="en-US" sz="1400" b="0" i="0" u="none" strike="noStrike" dirty="0">
                        <a:solidFill>
                          <a:srgbClr val="000000"/>
                        </a:solidFill>
                        <a:effectLst/>
                        <a:latin typeface="メイリオ" panose="020B0604030504040204" pitchFamily="50" charset="-128"/>
                        <a:ea typeface="メイリオ" panose="020B0604030504040204"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961778241"/>
                  </a:ext>
                </a:extLst>
              </a:tr>
              <a:tr h="1527671">
                <a:tc>
                  <a:txBody>
                    <a:bodyPr/>
                    <a:lstStyle/>
                    <a:p>
                      <a:pPr algn="ctr" fontAlgn="ctr"/>
                      <a:r>
                        <a:rPr lang="ja-JP" altLang="en-US" sz="1400" u="none" strike="noStrike" dirty="0">
                          <a:effectLst/>
                        </a:rPr>
                        <a:t>備考</a:t>
                      </a:r>
                      <a:endParaRPr lang="ja-JP" altLang="en-US" sz="1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l" fontAlgn="ctr"/>
                      <a:r>
                        <a:rPr lang="ja-JP" altLang="en-US" sz="1400" b="0" i="0" u="none" strike="noStrike" dirty="0" smtClean="0">
                          <a:solidFill>
                            <a:schemeClr val="dk1"/>
                          </a:solidFill>
                          <a:effectLst/>
                          <a:latin typeface="メイリオ" panose="020B0604030504040204" pitchFamily="50" charset="-128"/>
                          <a:ea typeface="メイリオ" panose="020B0604030504040204" pitchFamily="50" charset="-128"/>
                        </a:rPr>
                        <a:t>・完全原稿としてご入稿ください。</a:t>
                      </a:r>
                      <a:r>
                        <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rPr>
                        <a:t/>
                      </a:r>
                      <a:br>
                        <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rPr>
                      </a:b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　入稿仕様は</a:t>
                      </a:r>
                      <a:r>
                        <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rPr>
                        <a:t>p.20</a:t>
                      </a: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をご確認ください。</a:t>
                      </a:r>
                      <a:endPar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・競合排除はできかねます。</a:t>
                      </a:r>
                      <a:endPar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・お取組み紹介の内容は「マッチング寄</a:t>
                      </a:r>
                      <a:endPar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　付」についてとしてください。また</a:t>
                      </a:r>
                      <a:endPar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　リンク先は</a:t>
                      </a:r>
                      <a:r>
                        <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rPr>
                        <a:t>Yahoo!</a:t>
                      </a: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ネット募金の</a:t>
                      </a:r>
                      <a:endPar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smtClean="0">
                          <a:solidFill>
                            <a:srgbClr val="000000"/>
                          </a:solidFill>
                          <a:effectLst/>
                          <a:latin typeface="メイリオ" panose="020B0604030504040204" pitchFamily="50" charset="-128"/>
                          <a:ea typeface="メイリオ" panose="020B0604030504040204" pitchFamily="50" charset="-128"/>
                        </a:rPr>
                        <a:t>　プロジェクトページとしてください。</a:t>
                      </a:r>
                      <a:endParaRPr lang="en-US" altLang="ja-JP" sz="1400" b="0" i="0" u="none" strike="noStrike" dirty="0" smtClean="0">
                        <a:solidFill>
                          <a:srgbClr val="000000"/>
                        </a:solidFill>
                        <a:effectLst/>
                        <a:latin typeface="メイリオ" panose="020B0604030504040204" pitchFamily="50" charset="-128"/>
                        <a:ea typeface="メイリオ" panose="020B0604030504040204" pitchFamily="50" charset="-128"/>
                      </a:endParaRPr>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4160697401"/>
                  </a:ext>
                </a:extLst>
              </a:tr>
            </a:tbl>
          </a:graphicData>
        </a:graphic>
      </p:graphicFrame>
      <p:pic>
        <p:nvPicPr>
          <p:cNvPr id="11" name="図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353" y="4365104"/>
            <a:ext cx="2000351" cy="1958188"/>
          </a:xfrm>
          <a:prstGeom prst="rect">
            <a:avLst/>
          </a:prstGeom>
        </p:spPr>
      </p:pic>
      <p:sp>
        <p:nvSpPr>
          <p:cNvPr id="12" name="正方形/長方形 11"/>
          <p:cNvSpPr/>
          <p:nvPr/>
        </p:nvSpPr>
        <p:spPr>
          <a:xfrm>
            <a:off x="573428" y="5291790"/>
            <a:ext cx="1800200" cy="34349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dirty="0" smtClean="0">
                <a:solidFill>
                  <a:schemeClr val="tx1"/>
                </a:solidFill>
              </a:rPr>
              <a:t>タイトル</a:t>
            </a:r>
          </a:p>
        </p:txBody>
      </p:sp>
      <p:sp>
        <p:nvSpPr>
          <p:cNvPr id="13" name="正方形/長方形 12"/>
          <p:cNvSpPr/>
          <p:nvPr/>
        </p:nvSpPr>
        <p:spPr>
          <a:xfrm>
            <a:off x="587085" y="5577569"/>
            <a:ext cx="1835528" cy="678577"/>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600" dirty="0" smtClean="0">
                <a:solidFill>
                  <a:schemeClr val="tx1"/>
                </a:solidFill>
              </a:rPr>
              <a:t>本文～～～～～～～～～～～～～～～～～～～～～～～～～～～～～～～～～～～～～～～～～～～～～～～～～～～～～～～～～～～～～～～～～～～～～～～～～～～～～～～～～～～～～～～～～～～～～～～～～～～～～～～</a:t>
            </a:r>
            <a:endParaRPr kumimoji="1" lang="ja-JP" altLang="en-US" sz="1200" dirty="0" smtClean="0">
              <a:solidFill>
                <a:schemeClr val="tx1"/>
              </a:solidFill>
            </a:endParaRPr>
          </a:p>
        </p:txBody>
      </p:sp>
      <p:pic>
        <p:nvPicPr>
          <p:cNvPr id="14" name="図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9584" y="6108961"/>
            <a:ext cx="289992" cy="80211"/>
          </a:xfrm>
          <a:prstGeom prst="rect">
            <a:avLst/>
          </a:prstGeom>
        </p:spPr>
      </p:pic>
      <p:cxnSp>
        <p:nvCxnSpPr>
          <p:cNvPr id="15" name="直線コネクタ 14"/>
          <p:cNvCxnSpPr/>
          <p:nvPr/>
        </p:nvCxnSpPr>
        <p:spPr>
          <a:xfrm>
            <a:off x="2473704" y="4426923"/>
            <a:ext cx="669968" cy="730269"/>
          </a:xfrm>
          <a:prstGeom prst="line">
            <a:avLst/>
          </a:prstGeom>
          <a:ln>
            <a:solidFill>
              <a:srgbClr val="2B445A"/>
            </a:solidFill>
            <a:prstDash val="dash"/>
          </a:ln>
        </p:spPr>
        <p:style>
          <a:lnRef idx="1">
            <a:schemeClr val="accent1"/>
          </a:lnRef>
          <a:fillRef idx="0">
            <a:schemeClr val="accent1"/>
          </a:fillRef>
          <a:effectRef idx="0">
            <a:schemeClr val="accent1"/>
          </a:effectRef>
          <a:fontRef idx="minor">
            <a:schemeClr val="tx1"/>
          </a:fontRef>
        </p:style>
      </p:cxnSp>
      <p:cxnSp>
        <p:nvCxnSpPr>
          <p:cNvPr id="16" name="直線コネクタ 15"/>
          <p:cNvCxnSpPr/>
          <p:nvPr/>
        </p:nvCxnSpPr>
        <p:spPr>
          <a:xfrm flipV="1">
            <a:off x="2479441" y="6175494"/>
            <a:ext cx="664231" cy="117704"/>
          </a:xfrm>
          <a:prstGeom prst="line">
            <a:avLst/>
          </a:prstGeom>
          <a:ln>
            <a:solidFill>
              <a:srgbClr val="2B445A"/>
            </a:solidFill>
            <a:prstDash val="dash"/>
          </a:ln>
        </p:spPr>
        <p:style>
          <a:lnRef idx="1">
            <a:schemeClr val="accent1"/>
          </a:lnRef>
          <a:fillRef idx="0">
            <a:schemeClr val="accent1"/>
          </a:fillRef>
          <a:effectRef idx="0">
            <a:schemeClr val="accent1"/>
          </a:effectRef>
          <a:fontRef idx="minor">
            <a:schemeClr val="tx1"/>
          </a:fontRef>
        </p:style>
      </p:cxnSp>
      <p:sp>
        <p:nvSpPr>
          <p:cNvPr id="17" name="テキスト ボックス 16"/>
          <p:cNvSpPr txBox="1"/>
          <p:nvPr/>
        </p:nvSpPr>
        <p:spPr>
          <a:xfrm>
            <a:off x="2645639" y="6300028"/>
            <a:ext cx="3600400" cy="369332"/>
          </a:xfrm>
          <a:prstGeom prst="rect">
            <a:avLst/>
          </a:prstGeom>
          <a:noFill/>
        </p:spPr>
        <p:txBody>
          <a:bodyPr wrap="square" rtlCol="0">
            <a:spAutoFit/>
          </a:bodyPr>
          <a:lstStyle/>
          <a:p>
            <a:pPr algn="l"/>
            <a:r>
              <a:rPr kumimoji="1" lang="en-US" altLang="ja-JP" sz="900" dirty="0" smtClean="0"/>
              <a:t>※</a:t>
            </a:r>
            <a:r>
              <a:rPr kumimoji="1" lang="ja-JP" altLang="en-US" sz="900" dirty="0" smtClean="0"/>
              <a:t>デザイン・</a:t>
            </a:r>
            <a:r>
              <a:rPr kumimoji="1" lang="en-US" altLang="ja-JP" sz="900" dirty="0" smtClean="0"/>
              <a:t>PR</a:t>
            </a:r>
            <a:r>
              <a:rPr kumimoji="1" lang="ja-JP" altLang="en-US" sz="900" dirty="0" smtClean="0"/>
              <a:t>枠のポジションはイメージです</a:t>
            </a:r>
            <a:endParaRPr kumimoji="1" lang="en-US" altLang="ja-JP" sz="900" dirty="0" smtClean="0"/>
          </a:p>
          <a:p>
            <a:pPr algn="l"/>
            <a:r>
              <a:rPr lang="en-US" altLang="ja-JP" sz="900" dirty="0" smtClean="0"/>
              <a:t>※</a:t>
            </a:r>
            <a:r>
              <a:rPr lang="ja-JP" altLang="en-US" sz="900" dirty="0"/>
              <a:t>複</a:t>
            </a:r>
            <a:r>
              <a:rPr lang="ja-JP" altLang="en-US" sz="900" dirty="0" smtClean="0"/>
              <a:t>数社のお取組みご紹介モジュールが並びます</a:t>
            </a:r>
            <a:endParaRPr kumimoji="1" lang="ja-JP" altLang="en-US" sz="900" dirty="0" smtClean="0"/>
          </a:p>
        </p:txBody>
      </p:sp>
      <p:sp>
        <p:nvSpPr>
          <p:cNvPr id="19" name="正方形/長方形 18"/>
          <p:cNvSpPr/>
          <p:nvPr/>
        </p:nvSpPr>
        <p:spPr>
          <a:xfrm>
            <a:off x="6312024" y="1539369"/>
            <a:ext cx="5616624" cy="1169551"/>
          </a:xfrm>
          <a:prstGeom prst="rect">
            <a:avLst/>
          </a:prstGeom>
        </p:spPr>
        <p:txBody>
          <a:bodyPr wrap="square">
            <a:spAutoFit/>
          </a:bodyPr>
          <a:lstStyle/>
          <a:p>
            <a:r>
              <a:rPr lang="ja-JP" altLang="en-US" sz="1400" dirty="0" smtClean="0">
                <a:latin typeface="メイリオ" panose="020B0604030504040204" pitchFamily="50" charset="-128"/>
                <a:ea typeface="メイリオ" panose="020B0604030504040204" pitchFamily="50" charset="-128"/>
              </a:rPr>
              <a:t>震災復興のため、進学のため。支援を必要としている人に届く</a:t>
            </a:r>
            <a:endParaRPr lang="en-US" altLang="ja-JP" sz="1400" dirty="0" smtClean="0">
              <a:latin typeface="メイリオ" panose="020B0604030504040204" pitchFamily="50" charset="-128"/>
              <a:ea typeface="メイリオ"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rPr>
              <a:t>寄付先を掲載するカテゴリです。</a:t>
            </a:r>
            <a:r>
              <a:rPr lang="ja-JP" altLang="en-US" sz="1400" dirty="0">
                <a:latin typeface="メイリオ" panose="020B0604030504040204" pitchFamily="50" charset="-128"/>
                <a:ea typeface="メイリオ" panose="020B0604030504040204" pitchFamily="50" charset="-128"/>
              </a:rPr>
              <a:t>昨年</a:t>
            </a:r>
            <a:r>
              <a:rPr lang="ja-JP" altLang="en-US" sz="1400" dirty="0" smtClean="0">
                <a:latin typeface="メイリオ" panose="020B0604030504040204" pitchFamily="50" charset="-128"/>
                <a:ea typeface="メイリオ" panose="020B0604030504040204" pitchFamily="50" charset="-128"/>
              </a:rPr>
              <a:t>は</a:t>
            </a:r>
            <a:r>
              <a:rPr lang="en-US" altLang="ja-JP" sz="1400" dirty="0" smtClean="0">
                <a:latin typeface="メイリオ" panose="020B0604030504040204" pitchFamily="50" charset="-128"/>
                <a:ea typeface="メイリオ" panose="020B0604030504040204" pitchFamily="50" charset="-128"/>
              </a:rPr>
              <a:t>3.11</a:t>
            </a:r>
            <a:r>
              <a:rPr lang="ja-JP" altLang="en-US" sz="1400" dirty="0" smtClean="0">
                <a:latin typeface="メイリオ" panose="020B0604030504040204" pitchFamily="50" charset="-128"/>
                <a:ea typeface="メイリオ" panose="020B0604030504040204" pitchFamily="50" charset="-128"/>
              </a:rPr>
              <a:t>企画を通じ</a:t>
            </a:r>
            <a:r>
              <a:rPr lang="en-US" altLang="ja-JP" sz="1400" dirty="0" smtClean="0">
                <a:latin typeface="メイリオ" panose="020B0604030504040204" pitchFamily="50" charset="-128"/>
                <a:ea typeface="メイリオ" panose="020B0604030504040204" pitchFamily="50" charset="-128"/>
              </a:rPr>
              <a:t>1</a:t>
            </a:r>
            <a:r>
              <a:rPr lang="ja-JP" altLang="en-US" sz="1400" dirty="0" smtClean="0">
                <a:latin typeface="メイリオ" panose="020B0604030504040204" pitchFamily="50" charset="-128"/>
                <a:ea typeface="メイリオ" panose="020B0604030504040204" pitchFamily="50" charset="-128"/>
              </a:rPr>
              <a:t>億円以上を寄付しました。</a:t>
            </a:r>
            <a:endParaRPr lang="en-US" altLang="ja-JP" sz="1400" dirty="0" smtClean="0">
              <a:latin typeface="メイリオ" panose="020B0604030504040204" pitchFamily="50" charset="-128"/>
              <a:ea typeface="メイリオ" panose="020B0604030504040204" pitchFamily="50" charset="-128"/>
            </a:endParaRPr>
          </a:p>
          <a:p>
            <a:r>
              <a:rPr lang="ja-JP" altLang="en-US" sz="1400" dirty="0" smtClean="0">
                <a:latin typeface="メイリオ" panose="020B0604030504040204" pitchFamily="50" charset="-128"/>
                <a:ea typeface="メイリオ" panose="020B0604030504040204" pitchFamily="50" charset="-128"/>
              </a:rPr>
              <a:t>みんな</a:t>
            </a:r>
            <a:r>
              <a:rPr lang="ja-JP" altLang="en-US" sz="1400" dirty="0">
                <a:latin typeface="メイリオ" panose="020B0604030504040204" pitchFamily="50" charset="-128"/>
                <a:ea typeface="メイリオ" panose="020B0604030504040204" pitchFamily="50" charset="-128"/>
              </a:rPr>
              <a:t>の</a:t>
            </a:r>
            <a:r>
              <a:rPr lang="ja-JP" altLang="en-US" sz="1400" dirty="0" smtClean="0">
                <a:latin typeface="メイリオ" panose="020B0604030504040204" pitchFamily="50" charset="-128"/>
                <a:ea typeface="メイリオ" panose="020B0604030504040204" pitchFamily="50" charset="-128"/>
              </a:rPr>
              <a:t>思いが集まる日に</a:t>
            </a:r>
            <a:r>
              <a:rPr lang="ja-JP" altLang="en-US" sz="1400" b="1" dirty="0" smtClean="0">
                <a:solidFill>
                  <a:srgbClr val="2B445A"/>
                </a:solidFill>
                <a:latin typeface="メイリオ" panose="020B0604030504040204" pitchFamily="50" charset="-128"/>
                <a:ea typeface="メイリオ" panose="020B0604030504040204" pitchFamily="50" charset="-128"/>
              </a:rPr>
              <a:t>「マッチング寄付」のかたちで</a:t>
            </a:r>
            <a:endParaRPr lang="en-US" altLang="ja-JP" sz="1400" b="1" dirty="0" smtClean="0">
              <a:solidFill>
                <a:srgbClr val="2B445A"/>
              </a:solidFill>
              <a:latin typeface="メイリオ" panose="020B0604030504040204" pitchFamily="50" charset="-128"/>
              <a:ea typeface="メイリオ" panose="020B0604030504040204" pitchFamily="50" charset="-128"/>
            </a:endParaRPr>
          </a:p>
          <a:p>
            <a:r>
              <a:rPr lang="ja-JP" altLang="en-US" sz="1400" b="1" dirty="0" smtClean="0">
                <a:solidFill>
                  <a:srgbClr val="2B445A"/>
                </a:solidFill>
                <a:latin typeface="メイリオ" panose="020B0604030504040204" pitchFamily="50" charset="-128"/>
                <a:ea typeface="メイリオ" panose="020B0604030504040204" pitchFamily="50" charset="-128"/>
              </a:rPr>
              <a:t>一般ユーザーと一緒に寄付に参加</a:t>
            </a:r>
            <a:r>
              <a:rPr lang="ja-JP" altLang="en-US" sz="1400" dirty="0" smtClean="0">
                <a:latin typeface="メイリオ" panose="020B0604030504040204" pitchFamily="50" charset="-128"/>
                <a:ea typeface="メイリオ" panose="020B0604030504040204" pitchFamily="50" charset="-128"/>
              </a:rPr>
              <a:t>いただけます。</a:t>
            </a:r>
            <a:endParaRPr lang="en-US" altLang="ja-JP" sz="1400" dirty="0" smtClean="0">
              <a:latin typeface="メイリオ" panose="020B0604030504040204" pitchFamily="50" charset="-128"/>
              <a:ea typeface="メイリオ" panose="020B0604030504040204" pitchFamily="50" charset="-128"/>
            </a:endParaRPr>
          </a:p>
        </p:txBody>
      </p:sp>
      <p:pic>
        <p:nvPicPr>
          <p:cNvPr id="20" name="図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49694" y="5138110"/>
            <a:ext cx="2308131" cy="1099202"/>
          </a:xfrm>
          <a:prstGeom prst="rect">
            <a:avLst/>
          </a:prstGeom>
        </p:spPr>
      </p:pic>
      <p:sp>
        <p:nvSpPr>
          <p:cNvPr id="21" name="正方形/長方形 20"/>
          <p:cNvSpPr/>
          <p:nvPr/>
        </p:nvSpPr>
        <p:spPr>
          <a:xfrm>
            <a:off x="3485657" y="5295161"/>
            <a:ext cx="781805" cy="396473"/>
          </a:xfrm>
          <a:prstGeom prst="rect">
            <a:avLst/>
          </a:prstGeom>
          <a:solidFill>
            <a:srgbClr val="CACAC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b="1" dirty="0" smtClean="0">
              <a:solidFill>
                <a:schemeClr val="tx1"/>
              </a:solidFill>
            </a:endParaRPr>
          </a:p>
        </p:txBody>
      </p:sp>
      <p:sp>
        <p:nvSpPr>
          <p:cNvPr id="22" name="正方形/長方形 21"/>
          <p:cNvSpPr/>
          <p:nvPr/>
        </p:nvSpPr>
        <p:spPr>
          <a:xfrm>
            <a:off x="4629150" y="5306109"/>
            <a:ext cx="625324" cy="313885"/>
          </a:xfrm>
          <a:prstGeom prst="rect">
            <a:avLst/>
          </a:prstGeom>
          <a:solidFill>
            <a:srgbClr val="CACAC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b="1" dirty="0" smtClean="0">
              <a:solidFill>
                <a:schemeClr val="tx1"/>
              </a:solidFill>
            </a:endParaRPr>
          </a:p>
        </p:txBody>
      </p:sp>
    </p:spTree>
    <p:extLst>
      <p:ext uri="{BB962C8B-B14F-4D97-AF65-F5344CB8AC3E}">
        <p14:creationId xmlns:p14="http://schemas.microsoft.com/office/powerpoint/2010/main" val="30268018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正方形/長方形 42"/>
          <p:cNvSpPr/>
          <p:nvPr/>
        </p:nvSpPr>
        <p:spPr>
          <a:xfrm>
            <a:off x="287779" y="1916832"/>
            <a:ext cx="11703329" cy="4680520"/>
          </a:xfrm>
          <a:prstGeom prst="rect">
            <a:avLst/>
          </a:prstGeom>
          <a:solidFill>
            <a:schemeClr val="bg1">
              <a:lumMod val="95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9" name="楕円 48"/>
          <p:cNvSpPr/>
          <p:nvPr/>
        </p:nvSpPr>
        <p:spPr>
          <a:xfrm>
            <a:off x="7930536" y="2405621"/>
            <a:ext cx="3826202" cy="3528348"/>
          </a:xfrm>
          <a:prstGeom prst="ellipse">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8" name="楕円 47"/>
          <p:cNvSpPr/>
          <p:nvPr/>
        </p:nvSpPr>
        <p:spPr>
          <a:xfrm>
            <a:off x="7752184" y="2507874"/>
            <a:ext cx="3826202" cy="3528348"/>
          </a:xfrm>
          <a:prstGeom prst="ellipse">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9" name="円/楕円 33"/>
          <p:cNvSpPr/>
          <p:nvPr/>
        </p:nvSpPr>
        <p:spPr bwMode="auto">
          <a:xfrm>
            <a:off x="2623731" y="4737102"/>
            <a:ext cx="1817081" cy="1788242"/>
          </a:xfrm>
          <a:prstGeom prst="ellipse">
            <a:avLst/>
          </a:prstGeom>
          <a:solidFill>
            <a:schemeClr val="accent4">
              <a:lumMod val="20000"/>
              <a:lumOff val="8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1000" b="0" i="0" u="none" strike="noStrike" cap="none" normalizeH="0" baseline="0">
              <a:ln>
                <a:noFill/>
              </a:ln>
              <a:solidFill>
                <a:schemeClr val="tx1"/>
              </a:solidFill>
              <a:effectLst/>
              <a:latin typeface="Times" pitchFamily="-60" charset="0"/>
              <a:ea typeface="HGPｺﾞｼｯｸM" pitchFamily="50" charset="-128"/>
            </a:endParaRPr>
          </a:p>
        </p:txBody>
      </p:sp>
      <p:sp>
        <p:nvSpPr>
          <p:cNvPr id="3" name="テキスト プレースホルダー 2"/>
          <p:cNvSpPr>
            <a:spLocks noGrp="1"/>
          </p:cNvSpPr>
          <p:nvPr>
            <p:ph type="body" sz="quarter" idx="11"/>
          </p:nvPr>
        </p:nvSpPr>
        <p:spPr/>
        <p:txBody>
          <a:bodyPr/>
          <a:lstStyle/>
          <a:p>
            <a:r>
              <a:rPr kumimoji="1" lang="ja-JP" altLang="en-US" dirty="0" smtClean="0"/>
              <a:t>「寄付」カテゴリスポンサード</a:t>
            </a:r>
            <a:r>
              <a:rPr lang="ja-JP" altLang="en-US" dirty="0" smtClean="0"/>
              <a:t>（マッチング寄付）</a:t>
            </a:r>
            <a:r>
              <a:rPr kumimoji="1" lang="ja-JP" altLang="en-US" dirty="0" smtClean="0"/>
              <a:t> </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34" name="正方形/長方形 33"/>
          <p:cNvSpPr/>
          <p:nvPr/>
        </p:nvSpPr>
        <p:spPr>
          <a:xfrm>
            <a:off x="9706683"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寄付</a:t>
            </a:r>
            <a:endParaRPr kumimoji="1" lang="ja-JP" altLang="en-US" sz="1400" b="1" dirty="0" smtClean="0">
              <a:solidFill>
                <a:schemeClr val="tx1"/>
              </a:solidFill>
            </a:endParaRPr>
          </a:p>
        </p:txBody>
      </p:sp>
      <p:sp>
        <p:nvSpPr>
          <p:cNvPr id="4" name="テキスト ボックス 3"/>
          <p:cNvSpPr txBox="1"/>
          <p:nvPr/>
        </p:nvSpPr>
        <p:spPr>
          <a:xfrm>
            <a:off x="695400" y="1052736"/>
            <a:ext cx="10657184" cy="646331"/>
          </a:xfrm>
          <a:prstGeom prst="rect">
            <a:avLst/>
          </a:prstGeom>
          <a:noFill/>
        </p:spPr>
        <p:txBody>
          <a:bodyPr wrap="square" rtlCol="0">
            <a:spAutoFit/>
          </a:bodyPr>
          <a:lstStyle/>
          <a:p>
            <a:pPr algn="ctr"/>
            <a:r>
              <a:rPr lang="ja-JP" altLang="en-US" b="1" dirty="0" smtClean="0"/>
              <a:t>「寄付」カテゴリにスポンサードしていただく賛同パートナー様は、</a:t>
            </a:r>
            <a:endParaRPr lang="en-US" altLang="ja-JP" b="1" dirty="0" smtClean="0"/>
          </a:p>
          <a:p>
            <a:pPr algn="ctr"/>
            <a:r>
              <a:rPr lang="en-US" altLang="ja-JP" b="1" dirty="0" smtClean="0"/>
              <a:t>Yahoo!</a:t>
            </a:r>
            <a:r>
              <a:rPr lang="ja-JP" altLang="en-US" b="1" dirty="0" smtClean="0"/>
              <a:t>ネット募金の</a:t>
            </a:r>
            <a:r>
              <a:rPr lang="en-US" altLang="ja-JP" b="1" dirty="0" smtClean="0"/>
              <a:t>『</a:t>
            </a:r>
            <a:r>
              <a:rPr lang="ja-JP" altLang="en-US" b="1" dirty="0" smtClean="0"/>
              <a:t>マッチング</a:t>
            </a:r>
            <a:r>
              <a:rPr lang="ja-JP" altLang="en-US" b="1" dirty="0"/>
              <a:t>寄付</a:t>
            </a:r>
            <a:r>
              <a:rPr lang="en-US" altLang="ja-JP" b="1" dirty="0" smtClean="0"/>
              <a:t>』</a:t>
            </a:r>
            <a:r>
              <a:rPr lang="ja-JP" altLang="en-US" b="1" dirty="0" smtClean="0"/>
              <a:t>にご参加ください。</a:t>
            </a:r>
            <a:endParaRPr lang="en-US" altLang="ja-JP" b="1" dirty="0" smtClean="0"/>
          </a:p>
        </p:txBody>
      </p:sp>
      <p:sp>
        <p:nvSpPr>
          <p:cNvPr id="9" name="円/楕円 33"/>
          <p:cNvSpPr/>
          <p:nvPr/>
        </p:nvSpPr>
        <p:spPr bwMode="auto">
          <a:xfrm>
            <a:off x="526956" y="3856114"/>
            <a:ext cx="1817081" cy="1788242"/>
          </a:xfrm>
          <a:prstGeom prst="ellipse">
            <a:avLst/>
          </a:prstGeom>
          <a:solidFill>
            <a:schemeClr val="accent4">
              <a:lumMod val="20000"/>
              <a:lumOff val="8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1000" b="0" i="0" u="none" strike="noStrike" cap="none" normalizeH="0" baseline="0">
              <a:ln>
                <a:noFill/>
              </a:ln>
              <a:solidFill>
                <a:schemeClr val="tx1"/>
              </a:solidFill>
              <a:effectLst/>
              <a:latin typeface="Times" pitchFamily="-60" charset="0"/>
              <a:ea typeface="HGPｺﾞｼｯｸM" pitchFamily="50" charset="-128"/>
            </a:endParaRPr>
          </a:p>
        </p:txBody>
      </p:sp>
      <p:sp>
        <p:nvSpPr>
          <p:cNvPr id="20" name="円/楕円 49"/>
          <p:cNvSpPr/>
          <p:nvPr/>
        </p:nvSpPr>
        <p:spPr bwMode="auto">
          <a:xfrm>
            <a:off x="5495508" y="3884333"/>
            <a:ext cx="1817081" cy="1760023"/>
          </a:xfrm>
          <a:prstGeom prst="ellipse">
            <a:avLst/>
          </a:prstGeom>
          <a:solidFill>
            <a:schemeClr val="accent4">
              <a:lumMod val="20000"/>
              <a:lumOff val="8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1000" b="0" i="0" u="none" strike="noStrike" cap="none" normalizeH="0" baseline="0">
              <a:ln>
                <a:noFill/>
              </a:ln>
              <a:solidFill>
                <a:schemeClr val="tx1"/>
              </a:solidFill>
              <a:effectLst/>
              <a:latin typeface="Times" pitchFamily="-60" charset="0"/>
              <a:ea typeface="HGPｺﾞｼｯｸM" pitchFamily="50" charset="-128"/>
            </a:endParaRPr>
          </a:p>
        </p:txBody>
      </p:sp>
      <p:sp>
        <p:nvSpPr>
          <p:cNvPr id="29" name="テキスト ボックス 28">
            <a:extLst>
              <a:ext uri="{FF2B5EF4-FFF2-40B4-BE49-F238E27FC236}">
                <a16:creationId xmlns:a16="http://schemas.microsoft.com/office/drawing/2014/main" id="{FB1E47DB-DF68-5D48-BB25-A719AA554EFD}"/>
              </a:ext>
            </a:extLst>
          </p:cNvPr>
          <p:cNvSpPr txBox="1"/>
          <p:nvPr/>
        </p:nvSpPr>
        <p:spPr>
          <a:xfrm>
            <a:off x="961713" y="3772148"/>
            <a:ext cx="1005403" cy="338554"/>
          </a:xfrm>
          <a:prstGeom prst="rect">
            <a:avLst/>
          </a:prstGeom>
          <a:noFill/>
        </p:spPr>
        <p:txBody>
          <a:bodyPr wrap="none" rtlCol="0">
            <a:spAutoFit/>
          </a:bodyPr>
          <a:lstStyle/>
          <a:p>
            <a:r>
              <a:rPr kumimoji="1" lang="ja-JP" altLang="en-US" sz="1600" b="1" dirty="0" smtClean="0">
                <a:solidFill>
                  <a:schemeClr val="tx1">
                    <a:lumMod val="65000"/>
                    <a:lumOff val="35000"/>
                  </a:schemeClr>
                </a:solidFill>
                <a:latin typeface="Meiryo" panose="020B0604030504040204" pitchFamily="34" charset="-128"/>
                <a:ea typeface="Meiryo" panose="020B0604030504040204" pitchFamily="34" charset="-128"/>
              </a:rPr>
              <a:t>ユーザー</a:t>
            </a:r>
            <a:endParaRPr kumimoji="1" lang="ja-JP" altLang="en-US" sz="1600" b="1"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30" name="テキスト ボックス 29">
            <a:extLst>
              <a:ext uri="{FF2B5EF4-FFF2-40B4-BE49-F238E27FC236}">
                <a16:creationId xmlns:a16="http://schemas.microsoft.com/office/drawing/2014/main" id="{FB1E47DB-DF68-5D48-BB25-A719AA554EFD}"/>
              </a:ext>
            </a:extLst>
          </p:cNvPr>
          <p:cNvSpPr txBox="1"/>
          <p:nvPr/>
        </p:nvSpPr>
        <p:spPr>
          <a:xfrm>
            <a:off x="3215680" y="4657730"/>
            <a:ext cx="595035" cy="338554"/>
          </a:xfrm>
          <a:prstGeom prst="rect">
            <a:avLst/>
          </a:prstGeom>
          <a:noFill/>
        </p:spPr>
        <p:txBody>
          <a:bodyPr wrap="none" rtlCol="0">
            <a:spAutoFit/>
          </a:bodyPr>
          <a:lstStyle/>
          <a:p>
            <a:r>
              <a:rPr lang="ja-JP" altLang="en-US" sz="1600" b="1" dirty="0">
                <a:solidFill>
                  <a:schemeClr val="tx1">
                    <a:lumMod val="65000"/>
                    <a:lumOff val="35000"/>
                  </a:schemeClr>
                </a:solidFill>
                <a:latin typeface="Meiryo" panose="020B0604030504040204" pitchFamily="34" charset="-128"/>
                <a:ea typeface="Meiryo" panose="020B0604030504040204" pitchFamily="34" charset="-128"/>
              </a:rPr>
              <a:t>企業</a:t>
            </a:r>
            <a:endParaRPr kumimoji="1" lang="ja-JP" altLang="en-US" sz="1600" b="1"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31" name="テキスト ボックス 30">
            <a:extLst>
              <a:ext uri="{FF2B5EF4-FFF2-40B4-BE49-F238E27FC236}">
                <a16:creationId xmlns:a16="http://schemas.microsoft.com/office/drawing/2014/main" id="{FB1E47DB-DF68-5D48-BB25-A719AA554EFD}"/>
              </a:ext>
            </a:extLst>
          </p:cNvPr>
          <p:cNvSpPr txBox="1"/>
          <p:nvPr/>
        </p:nvSpPr>
        <p:spPr>
          <a:xfrm>
            <a:off x="5813969" y="3805409"/>
            <a:ext cx="1210588" cy="338554"/>
          </a:xfrm>
          <a:prstGeom prst="rect">
            <a:avLst/>
          </a:prstGeom>
          <a:noFill/>
        </p:spPr>
        <p:txBody>
          <a:bodyPr wrap="none" rtlCol="0">
            <a:spAutoFit/>
          </a:bodyPr>
          <a:lstStyle/>
          <a:p>
            <a:r>
              <a:rPr lang="ja-JP" altLang="en-US" sz="1600" b="1" dirty="0" smtClean="0">
                <a:solidFill>
                  <a:schemeClr val="tx1">
                    <a:lumMod val="65000"/>
                    <a:lumOff val="35000"/>
                  </a:schemeClr>
                </a:solidFill>
                <a:latin typeface="Meiryo" panose="020B0604030504040204" pitchFamily="34" charset="-128"/>
                <a:ea typeface="Meiryo" panose="020B0604030504040204" pitchFamily="34" charset="-128"/>
              </a:rPr>
              <a:t>団体・活動</a:t>
            </a:r>
            <a:endParaRPr kumimoji="1" lang="ja-JP" altLang="en-US" sz="1600" b="1"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15" name="ストライプ矢印 14"/>
          <p:cNvSpPr/>
          <p:nvPr/>
        </p:nvSpPr>
        <p:spPr>
          <a:xfrm>
            <a:off x="2182307" y="4257322"/>
            <a:ext cx="3013694" cy="383951"/>
          </a:xfrm>
          <a:prstGeom prst="stripedRightArrow">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3" name="ストライプ矢印 32"/>
          <p:cNvSpPr/>
          <p:nvPr/>
        </p:nvSpPr>
        <p:spPr>
          <a:xfrm>
            <a:off x="4105441" y="4925839"/>
            <a:ext cx="1076706" cy="380452"/>
          </a:xfrm>
          <a:prstGeom prst="stripedRightArrow">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35" name="テキスト ボックス 34">
            <a:extLst>
              <a:ext uri="{FF2B5EF4-FFF2-40B4-BE49-F238E27FC236}">
                <a16:creationId xmlns:a16="http://schemas.microsoft.com/office/drawing/2014/main" id="{FB1E47DB-DF68-5D48-BB25-A719AA554EFD}"/>
              </a:ext>
            </a:extLst>
          </p:cNvPr>
          <p:cNvSpPr txBox="1"/>
          <p:nvPr/>
        </p:nvSpPr>
        <p:spPr>
          <a:xfrm>
            <a:off x="5147388" y="4279276"/>
            <a:ext cx="595035" cy="338554"/>
          </a:xfrm>
          <a:prstGeom prst="rect">
            <a:avLst/>
          </a:prstGeom>
          <a:noFill/>
        </p:spPr>
        <p:txBody>
          <a:bodyPr wrap="none" rtlCol="0">
            <a:spAutoFit/>
          </a:bodyPr>
          <a:lstStyle/>
          <a:p>
            <a:r>
              <a:rPr lang="ja-JP" altLang="en-US" sz="1600" b="1" dirty="0">
                <a:solidFill>
                  <a:srgbClr val="C00000"/>
                </a:solidFill>
                <a:latin typeface="Meiryo" panose="020B0604030504040204" pitchFamily="34" charset="-128"/>
                <a:ea typeface="Meiryo" panose="020B0604030504040204" pitchFamily="34" charset="-128"/>
              </a:rPr>
              <a:t>寄付</a:t>
            </a:r>
            <a:endParaRPr kumimoji="1" lang="ja-JP" altLang="en-US" sz="1600" b="1" dirty="0">
              <a:solidFill>
                <a:srgbClr val="C00000"/>
              </a:solidFill>
              <a:latin typeface="Meiryo" panose="020B0604030504040204" pitchFamily="34" charset="-128"/>
              <a:ea typeface="Meiryo" panose="020B0604030504040204" pitchFamily="34" charset="-128"/>
            </a:endParaRPr>
          </a:p>
        </p:txBody>
      </p:sp>
      <p:sp>
        <p:nvSpPr>
          <p:cNvPr id="36" name="テキスト ボックス 35">
            <a:extLst>
              <a:ext uri="{FF2B5EF4-FFF2-40B4-BE49-F238E27FC236}">
                <a16:creationId xmlns:a16="http://schemas.microsoft.com/office/drawing/2014/main" id="{FB1E47DB-DF68-5D48-BB25-A719AA554EFD}"/>
              </a:ext>
            </a:extLst>
          </p:cNvPr>
          <p:cNvSpPr txBox="1"/>
          <p:nvPr/>
        </p:nvSpPr>
        <p:spPr>
          <a:xfrm>
            <a:off x="5135468" y="4962654"/>
            <a:ext cx="595035" cy="338554"/>
          </a:xfrm>
          <a:prstGeom prst="rect">
            <a:avLst/>
          </a:prstGeom>
          <a:noFill/>
        </p:spPr>
        <p:txBody>
          <a:bodyPr wrap="none" rtlCol="0">
            <a:spAutoFit/>
          </a:bodyPr>
          <a:lstStyle/>
          <a:p>
            <a:r>
              <a:rPr lang="ja-JP" altLang="en-US" sz="1600" b="1" dirty="0">
                <a:solidFill>
                  <a:srgbClr val="C00000"/>
                </a:solidFill>
                <a:latin typeface="Meiryo" panose="020B0604030504040204" pitchFamily="34" charset="-128"/>
                <a:ea typeface="Meiryo" panose="020B0604030504040204" pitchFamily="34" charset="-128"/>
              </a:rPr>
              <a:t>寄付</a:t>
            </a:r>
            <a:endParaRPr kumimoji="1" lang="ja-JP" altLang="en-US" sz="1600" b="1" dirty="0">
              <a:solidFill>
                <a:srgbClr val="C00000"/>
              </a:solidFill>
              <a:latin typeface="Meiryo" panose="020B0604030504040204" pitchFamily="34" charset="-128"/>
              <a:ea typeface="Meiryo" panose="020B0604030504040204" pitchFamily="34" charset="-128"/>
            </a:endParaRPr>
          </a:p>
        </p:txBody>
      </p:sp>
      <p:sp>
        <p:nvSpPr>
          <p:cNvPr id="41" name="タイトル 1"/>
          <p:cNvSpPr txBox="1">
            <a:spLocks/>
          </p:cNvSpPr>
          <p:nvPr/>
        </p:nvSpPr>
        <p:spPr>
          <a:xfrm>
            <a:off x="2175367" y="2928107"/>
            <a:ext cx="634276" cy="661940"/>
          </a:xfrm>
          <a:prstGeom prst="rect">
            <a:avLst/>
          </a:prstGeom>
        </p:spPr>
        <p:txBody>
          <a:bodyPr vert="horz" lIns="84406" tIns="42203" rIns="84406" bIns="42203" rtlCol="0" anchor="t" anchorCtr="0">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sz="4400" dirty="0">
                <a:solidFill>
                  <a:schemeClr val="bg1">
                    <a:lumMod val="50000"/>
                  </a:schemeClr>
                </a:solidFill>
              </a:rPr>
              <a:t>＋</a:t>
            </a:r>
          </a:p>
        </p:txBody>
      </p:sp>
      <p:sp>
        <p:nvSpPr>
          <p:cNvPr id="42" name="正方形/長方形 41"/>
          <p:cNvSpPr/>
          <p:nvPr/>
        </p:nvSpPr>
        <p:spPr>
          <a:xfrm>
            <a:off x="4343380" y="2973918"/>
            <a:ext cx="644902" cy="549471"/>
          </a:xfrm>
          <a:prstGeom prst="rect">
            <a:avLst/>
          </a:prstGeom>
        </p:spPr>
        <p:txBody>
          <a:bodyPr wrap="non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4000" dirty="0">
                <a:solidFill>
                  <a:schemeClr val="bg1">
                    <a:lumMod val="50000"/>
                  </a:schemeClr>
                </a:solidFill>
              </a:rPr>
              <a:t>＝</a:t>
            </a:r>
            <a:endParaRPr lang="ja-JP" altLang="en-US" sz="4000" dirty="0"/>
          </a:p>
        </p:txBody>
      </p:sp>
      <p:sp>
        <p:nvSpPr>
          <p:cNvPr id="44" name="テキスト ボックス 43">
            <a:extLst>
              <a:ext uri="{FF2B5EF4-FFF2-40B4-BE49-F238E27FC236}">
                <a16:creationId xmlns:a16="http://schemas.microsoft.com/office/drawing/2014/main" id="{FB1E47DB-DF68-5D48-BB25-A719AA554EFD}"/>
              </a:ext>
            </a:extLst>
          </p:cNvPr>
          <p:cNvSpPr txBox="1"/>
          <p:nvPr/>
        </p:nvSpPr>
        <p:spPr>
          <a:xfrm>
            <a:off x="5735960" y="2301393"/>
            <a:ext cx="1555234" cy="338554"/>
          </a:xfrm>
          <a:prstGeom prst="rect">
            <a:avLst/>
          </a:prstGeom>
          <a:noFill/>
        </p:spPr>
        <p:txBody>
          <a:bodyPr wrap="none" rtlCol="0">
            <a:spAutoFit/>
          </a:bodyPr>
          <a:lstStyle/>
          <a:p>
            <a:r>
              <a:rPr lang="ja-JP" altLang="en-US" sz="1600" b="1" dirty="0" smtClean="0">
                <a:solidFill>
                  <a:srgbClr val="C00000"/>
                </a:solidFill>
                <a:latin typeface="Meiryo" panose="020B0604030504040204" pitchFamily="34" charset="-128"/>
                <a:ea typeface="Meiryo" panose="020B0604030504040204" pitchFamily="34" charset="-128"/>
              </a:rPr>
              <a:t>寄付が</a:t>
            </a:r>
            <a:r>
              <a:rPr lang="en-US" altLang="ja-JP" sz="1600" b="1" dirty="0" smtClean="0">
                <a:solidFill>
                  <a:srgbClr val="C00000"/>
                </a:solidFill>
                <a:latin typeface="Meiryo" panose="020B0604030504040204" pitchFamily="34" charset="-128"/>
                <a:ea typeface="Meiryo" panose="020B0604030504040204" pitchFamily="34" charset="-128"/>
              </a:rPr>
              <a:t>2</a:t>
            </a:r>
            <a:r>
              <a:rPr lang="ja-JP" altLang="en-US" sz="1600" b="1" dirty="0" smtClean="0">
                <a:solidFill>
                  <a:srgbClr val="C00000"/>
                </a:solidFill>
                <a:latin typeface="Meiryo" panose="020B0604030504040204" pitchFamily="34" charset="-128"/>
                <a:ea typeface="Meiryo" panose="020B0604030504040204" pitchFamily="34" charset="-128"/>
              </a:rPr>
              <a:t>倍に！</a:t>
            </a:r>
            <a:endParaRPr kumimoji="1" lang="ja-JP" altLang="en-US" sz="1600" b="1" dirty="0">
              <a:solidFill>
                <a:srgbClr val="C00000"/>
              </a:solidFill>
              <a:latin typeface="Meiryo" panose="020B0604030504040204" pitchFamily="34" charset="-128"/>
              <a:ea typeface="Meiryo" panose="020B0604030504040204" pitchFamily="34" charset="-128"/>
            </a:endParaRPr>
          </a:p>
        </p:txBody>
      </p:sp>
      <p:sp>
        <p:nvSpPr>
          <p:cNvPr id="46" name="楕円 45"/>
          <p:cNvSpPr/>
          <p:nvPr/>
        </p:nvSpPr>
        <p:spPr>
          <a:xfrm>
            <a:off x="7836188" y="2449888"/>
            <a:ext cx="3826202" cy="3528348"/>
          </a:xfrm>
          <a:prstGeom prst="ellipse">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5" name="テキスト ボックス 44">
            <a:extLst>
              <a:ext uri="{FF2B5EF4-FFF2-40B4-BE49-F238E27FC236}">
                <a16:creationId xmlns:a16="http://schemas.microsoft.com/office/drawing/2014/main" id="{FB1E47DB-DF68-5D48-BB25-A719AA554EFD}"/>
              </a:ext>
            </a:extLst>
          </p:cNvPr>
          <p:cNvSpPr txBox="1"/>
          <p:nvPr/>
        </p:nvSpPr>
        <p:spPr>
          <a:xfrm>
            <a:off x="8151585" y="3284984"/>
            <a:ext cx="3489031" cy="2031325"/>
          </a:xfrm>
          <a:prstGeom prst="rect">
            <a:avLst/>
          </a:prstGeom>
          <a:noFill/>
        </p:spPr>
        <p:txBody>
          <a:bodyPr wrap="square" rtlCol="0">
            <a:spAutoFit/>
          </a:bodyPr>
          <a:lstStyle/>
          <a:p>
            <a:r>
              <a:rPr lang="ja-JP" altLang="en-US" sz="1400" dirty="0" smtClean="0">
                <a:latin typeface="Meiryo" panose="020B0604030504040204" pitchFamily="34" charset="-128"/>
                <a:ea typeface="Meiryo" panose="020B0604030504040204" pitchFamily="34" charset="-128"/>
              </a:rPr>
              <a:t>マッチング寄付とは</a:t>
            </a:r>
            <a:endParaRPr lang="en-US" altLang="ja-JP" sz="1400" dirty="0" smtClean="0">
              <a:latin typeface="Meiryo" panose="020B0604030504040204" pitchFamily="34" charset="-128"/>
              <a:ea typeface="Meiryo" panose="020B0604030504040204" pitchFamily="34" charset="-128"/>
            </a:endParaRPr>
          </a:p>
          <a:p>
            <a:r>
              <a:rPr lang="ja-JP" altLang="en-US" sz="1400" dirty="0" smtClean="0">
                <a:latin typeface="Meiryo" panose="020B0604030504040204" pitchFamily="34" charset="-128"/>
                <a:ea typeface="Meiryo" panose="020B0604030504040204" pitchFamily="34" charset="-128"/>
              </a:rPr>
              <a:t>ユーザーの一般寄付と同額を</a:t>
            </a:r>
            <a:r>
              <a:rPr kumimoji="1" lang="ja-JP" altLang="en-US" sz="1400" dirty="0" smtClean="0">
                <a:latin typeface="Meiryo" panose="020B0604030504040204" pitchFamily="34" charset="-128"/>
                <a:ea typeface="Meiryo" panose="020B0604030504040204" pitchFamily="34" charset="-128"/>
              </a:rPr>
              <a:t>企業様</a:t>
            </a:r>
            <a:r>
              <a:rPr lang="ja-JP" altLang="en-US" sz="1400" dirty="0" smtClean="0">
                <a:latin typeface="Meiryo" panose="020B0604030504040204" pitchFamily="34" charset="-128"/>
                <a:ea typeface="Meiryo" panose="020B0604030504040204" pitchFamily="34" charset="-128"/>
              </a:rPr>
              <a:t>に</a:t>
            </a:r>
            <a:endParaRPr lang="en-US" altLang="ja-JP" sz="1400" dirty="0" smtClean="0">
              <a:latin typeface="Meiryo" panose="020B0604030504040204" pitchFamily="34" charset="-128"/>
              <a:ea typeface="Meiryo" panose="020B0604030504040204" pitchFamily="34" charset="-128"/>
            </a:endParaRPr>
          </a:p>
          <a:p>
            <a:r>
              <a:rPr lang="ja-JP" altLang="en-US" sz="1400" dirty="0" smtClean="0">
                <a:latin typeface="Meiryo" panose="020B0604030504040204" pitchFamily="34" charset="-128"/>
                <a:ea typeface="Meiryo" panose="020B0604030504040204" pitchFamily="34" charset="-128"/>
              </a:rPr>
              <a:t>ご用意いただ</a:t>
            </a:r>
            <a:r>
              <a:rPr lang="ja-JP" altLang="en-US" sz="1400" dirty="0">
                <a:latin typeface="Meiryo" panose="020B0604030504040204" pitchFamily="34" charset="-128"/>
                <a:ea typeface="Meiryo" panose="020B0604030504040204" pitchFamily="34" charset="-128"/>
              </a:rPr>
              <a:t>き</a:t>
            </a:r>
            <a:r>
              <a:rPr kumimoji="1" lang="ja-JP" altLang="en-US" sz="1400" dirty="0" smtClean="0">
                <a:latin typeface="Meiryo" panose="020B0604030504040204" pitchFamily="34" charset="-128"/>
                <a:ea typeface="Meiryo" panose="020B0604030504040204" pitchFamily="34" charset="-128"/>
              </a:rPr>
              <a:t>寄付する仕組みです。</a:t>
            </a:r>
            <a:endParaRPr kumimoji="1" lang="en-US" altLang="ja-JP" sz="1400" dirty="0" smtClean="0">
              <a:latin typeface="Meiryo" panose="020B0604030504040204" pitchFamily="34" charset="-128"/>
              <a:ea typeface="Meiryo" panose="020B0604030504040204" pitchFamily="34" charset="-128"/>
            </a:endParaRPr>
          </a:p>
          <a:p>
            <a:endParaRPr lang="en-US" altLang="ja-JP" sz="1400" dirty="0" smtClean="0">
              <a:latin typeface="Meiryo" panose="020B0604030504040204" pitchFamily="34" charset="-128"/>
              <a:ea typeface="Meiryo" panose="020B0604030504040204" pitchFamily="34" charset="-128"/>
            </a:endParaRPr>
          </a:p>
          <a:p>
            <a:r>
              <a:rPr lang="ja-JP" altLang="en-US" sz="1400" dirty="0" smtClean="0">
                <a:latin typeface="Meiryo" panose="020B0604030504040204" pitchFamily="34" charset="-128"/>
                <a:ea typeface="Meiryo" panose="020B0604030504040204" pitchFamily="34" charset="-128"/>
              </a:rPr>
              <a:t>ユーザーは自分の寄付額が</a:t>
            </a:r>
            <a:r>
              <a:rPr lang="en-US" altLang="ja-JP" sz="1400" dirty="0" smtClean="0">
                <a:latin typeface="Meiryo" panose="020B0604030504040204" pitchFamily="34" charset="-128"/>
                <a:ea typeface="Meiryo" panose="020B0604030504040204" pitchFamily="34" charset="-128"/>
              </a:rPr>
              <a:t>2</a:t>
            </a:r>
            <a:r>
              <a:rPr lang="ja-JP" altLang="en-US" sz="1400" dirty="0" smtClean="0">
                <a:latin typeface="Meiryo" panose="020B0604030504040204" pitchFamily="34" charset="-128"/>
                <a:ea typeface="Meiryo" panose="020B0604030504040204" pitchFamily="34" charset="-128"/>
              </a:rPr>
              <a:t>倍に</a:t>
            </a:r>
            <a:endParaRPr lang="en-US" altLang="ja-JP" sz="1400" dirty="0" smtClean="0">
              <a:latin typeface="Meiryo" panose="020B0604030504040204" pitchFamily="34" charset="-128"/>
              <a:ea typeface="Meiryo" panose="020B0604030504040204" pitchFamily="34" charset="-128"/>
            </a:endParaRPr>
          </a:p>
          <a:p>
            <a:r>
              <a:rPr lang="ja-JP" altLang="en-US" sz="1400" dirty="0" smtClean="0">
                <a:latin typeface="Meiryo" panose="020B0604030504040204" pitchFamily="34" charset="-128"/>
                <a:ea typeface="Meiryo" panose="020B0604030504040204" pitchFamily="34" charset="-128"/>
              </a:rPr>
              <a:t>見えるため満足度が高まり、</a:t>
            </a:r>
            <a:endParaRPr lang="en-US" altLang="ja-JP" sz="1400" dirty="0" smtClean="0">
              <a:latin typeface="Meiryo" panose="020B0604030504040204" pitchFamily="34" charset="-128"/>
              <a:ea typeface="Meiryo" panose="020B0604030504040204" pitchFamily="34" charset="-128"/>
            </a:endParaRPr>
          </a:p>
          <a:p>
            <a:r>
              <a:rPr kumimoji="1" lang="ja-JP" altLang="en-US" sz="1400" b="1" dirty="0" smtClean="0">
                <a:latin typeface="Meiryo" panose="020B0604030504040204" pitchFamily="34" charset="-128"/>
                <a:ea typeface="Meiryo" panose="020B0604030504040204" pitchFamily="34" charset="-128"/>
              </a:rPr>
              <a:t>企業様</a:t>
            </a:r>
            <a:r>
              <a:rPr lang="ja-JP" altLang="en-US" sz="1400" b="1" dirty="0" smtClean="0">
                <a:latin typeface="Meiryo" panose="020B0604030504040204" pitchFamily="34" charset="-128"/>
                <a:ea typeface="Meiryo" panose="020B0604030504040204" pitchFamily="34" charset="-128"/>
              </a:rPr>
              <a:t>は</a:t>
            </a:r>
            <a:r>
              <a:rPr lang="en-US" altLang="ja-JP" sz="1400" b="1" dirty="0" smtClean="0">
                <a:latin typeface="Meiryo" panose="020B0604030504040204" pitchFamily="34" charset="-128"/>
                <a:ea typeface="Meiryo" panose="020B0604030504040204" pitchFamily="34" charset="-128"/>
              </a:rPr>
              <a:t>Yahoo!</a:t>
            </a:r>
            <a:r>
              <a:rPr lang="ja-JP" altLang="en-US" sz="1400" b="1" dirty="0" smtClean="0">
                <a:latin typeface="Meiryo" panose="020B0604030504040204" pitchFamily="34" charset="-128"/>
                <a:ea typeface="Meiryo" panose="020B0604030504040204" pitchFamily="34" charset="-128"/>
              </a:rPr>
              <a:t>ネット募金上でマッチングを行う寄付先団体のページ上でも</a:t>
            </a:r>
            <a:endParaRPr lang="en-US" altLang="ja-JP" sz="1400" b="1" dirty="0" smtClean="0">
              <a:latin typeface="Meiryo" panose="020B0604030504040204" pitchFamily="34" charset="-128"/>
              <a:ea typeface="Meiryo" panose="020B0604030504040204" pitchFamily="34" charset="-128"/>
            </a:endParaRPr>
          </a:p>
          <a:p>
            <a:r>
              <a:rPr kumimoji="1" lang="ja-JP" altLang="en-US" sz="1400" b="1" dirty="0" smtClean="0">
                <a:latin typeface="Meiryo" panose="020B0604030504040204" pitchFamily="34" charset="-128"/>
                <a:ea typeface="Meiryo" panose="020B0604030504040204" pitchFamily="34" charset="-128"/>
              </a:rPr>
              <a:t>自社の社会貢献活動を</a:t>
            </a:r>
            <a:r>
              <a:rPr kumimoji="1" lang="en-US" altLang="ja-JP" sz="1400" b="1" dirty="0" smtClean="0">
                <a:latin typeface="Meiryo" panose="020B0604030504040204" pitchFamily="34" charset="-128"/>
                <a:ea typeface="Meiryo" panose="020B0604030504040204" pitchFamily="34" charset="-128"/>
              </a:rPr>
              <a:t>PR</a:t>
            </a:r>
            <a:r>
              <a:rPr kumimoji="1" lang="ja-JP" altLang="en-US" sz="1400" b="1" dirty="0" smtClean="0">
                <a:latin typeface="Meiryo" panose="020B0604030504040204" pitchFamily="34" charset="-128"/>
                <a:ea typeface="Meiryo" panose="020B0604030504040204" pitchFamily="34" charset="-128"/>
              </a:rPr>
              <a:t>できます</a:t>
            </a:r>
            <a:r>
              <a:rPr kumimoji="1" lang="ja-JP" altLang="en-US" sz="1400" dirty="0" smtClean="0">
                <a:latin typeface="Meiryo" panose="020B0604030504040204" pitchFamily="34" charset="-128"/>
                <a:ea typeface="Meiryo" panose="020B0604030504040204" pitchFamily="34" charset="-128"/>
              </a:rPr>
              <a:t>。</a:t>
            </a:r>
            <a:endParaRPr kumimoji="1" lang="ja-JP" altLang="en-US" sz="1400" dirty="0">
              <a:latin typeface="Meiryo" panose="020B0604030504040204" pitchFamily="34" charset="-128"/>
              <a:ea typeface="Meiryo" panose="020B0604030504040204" pitchFamily="34" charset="-128"/>
            </a:endParaRPr>
          </a:p>
        </p:txBody>
      </p:sp>
      <p:sp>
        <p:nvSpPr>
          <p:cNvPr id="47" name="正方形/長方形 46"/>
          <p:cNvSpPr/>
          <p:nvPr/>
        </p:nvSpPr>
        <p:spPr>
          <a:xfrm>
            <a:off x="8575679" y="298894"/>
            <a:ext cx="1037856" cy="397791"/>
          </a:xfrm>
          <a:prstGeom prst="rect">
            <a:avLst/>
          </a:prstGeom>
          <a:solidFill>
            <a:schemeClr val="accent4">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b="1" dirty="0" smtClean="0">
                <a:solidFill>
                  <a:schemeClr val="tx1"/>
                </a:solidFill>
              </a:rPr>
              <a:t>ネット</a:t>
            </a:r>
            <a:r>
              <a:rPr lang="ja-JP" altLang="en-US" sz="1200" b="1" dirty="0">
                <a:solidFill>
                  <a:schemeClr val="tx1"/>
                </a:solidFill>
              </a:rPr>
              <a:t>募金</a:t>
            </a:r>
            <a:endParaRPr lang="en-US" altLang="ja-JP" sz="1200" b="1" dirty="0" smtClean="0">
              <a:solidFill>
                <a:schemeClr val="tx1"/>
              </a:solidFill>
            </a:endParaRPr>
          </a:p>
        </p:txBody>
      </p:sp>
      <p:sp>
        <p:nvSpPr>
          <p:cNvPr id="50" name="テキスト ボックス 49">
            <a:extLst>
              <a:ext uri="{FF2B5EF4-FFF2-40B4-BE49-F238E27FC236}">
                <a16:creationId xmlns:a16="http://schemas.microsoft.com/office/drawing/2014/main" id="{FB1E47DB-DF68-5D48-BB25-A719AA554EFD}"/>
              </a:ext>
            </a:extLst>
          </p:cNvPr>
          <p:cNvSpPr txBox="1"/>
          <p:nvPr/>
        </p:nvSpPr>
        <p:spPr>
          <a:xfrm>
            <a:off x="409398" y="2038847"/>
            <a:ext cx="1980029" cy="307777"/>
          </a:xfrm>
          <a:prstGeom prst="rect">
            <a:avLst/>
          </a:prstGeom>
          <a:noFill/>
        </p:spPr>
        <p:txBody>
          <a:bodyPr wrap="none" rtlCol="0">
            <a:spAutoFit/>
          </a:bodyPr>
          <a:lstStyle/>
          <a:p>
            <a:r>
              <a:rPr kumimoji="1" lang="ja-JP" altLang="en-US" sz="1400" b="1" dirty="0" smtClean="0">
                <a:solidFill>
                  <a:schemeClr val="tx1">
                    <a:lumMod val="65000"/>
                    <a:lumOff val="35000"/>
                  </a:schemeClr>
                </a:solidFill>
                <a:latin typeface="Meiryo" panose="020B0604030504040204" pitchFamily="34" charset="-128"/>
                <a:ea typeface="Meiryo" panose="020B0604030504040204" pitchFamily="34" charset="-128"/>
              </a:rPr>
              <a:t>●マッチング寄付とは</a:t>
            </a:r>
            <a:endParaRPr kumimoji="1" lang="ja-JP" altLang="en-US" sz="1400" b="1" dirty="0">
              <a:solidFill>
                <a:schemeClr val="tx1">
                  <a:lumMod val="65000"/>
                  <a:lumOff val="35000"/>
                </a:schemeClr>
              </a:solidFill>
              <a:latin typeface="Meiryo" panose="020B0604030504040204" pitchFamily="34" charset="-128"/>
              <a:ea typeface="Meiryo" panose="020B0604030504040204" pitchFamily="34" charset="-128"/>
            </a:endParaRPr>
          </a:p>
        </p:txBody>
      </p:sp>
      <p:pic>
        <p:nvPicPr>
          <p:cNvPr id="2" name="図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4770" y="2572738"/>
            <a:ext cx="1025620" cy="1025620"/>
          </a:xfrm>
          <a:prstGeom prst="rect">
            <a:avLst/>
          </a:prstGeom>
        </p:spPr>
      </p:pic>
      <p:pic>
        <p:nvPicPr>
          <p:cNvPr id="51" name="図 5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17680" y="2592473"/>
            <a:ext cx="1025620" cy="1025620"/>
          </a:xfrm>
          <a:prstGeom prst="rect">
            <a:avLst/>
          </a:prstGeom>
        </p:spPr>
      </p:pic>
      <p:pic>
        <p:nvPicPr>
          <p:cNvPr id="52" name="図 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47928" y="2592473"/>
            <a:ext cx="1025620" cy="1025620"/>
          </a:xfrm>
          <a:prstGeom prst="rect">
            <a:avLst/>
          </a:prstGeom>
        </p:spPr>
      </p:pic>
      <p:pic>
        <p:nvPicPr>
          <p:cNvPr id="53" name="図 5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0176" y="2607672"/>
            <a:ext cx="1025620" cy="1025620"/>
          </a:xfrm>
          <a:prstGeom prst="rect">
            <a:avLst/>
          </a:prstGeom>
        </p:spPr>
      </p:pic>
      <p:pic>
        <p:nvPicPr>
          <p:cNvPr id="7" name="図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5630" y="4768090"/>
            <a:ext cx="509850" cy="509850"/>
          </a:xfrm>
          <a:prstGeom prst="rect">
            <a:avLst/>
          </a:prstGeom>
        </p:spPr>
      </p:pic>
      <p:pic>
        <p:nvPicPr>
          <p:cNvPr id="13" name="図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16298" y="4768090"/>
            <a:ext cx="509850" cy="509850"/>
          </a:xfrm>
          <a:prstGeom prst="rect">
            <a:avLst/>
          </a:prstGeom>
        </p:spPr>
      </p:pic>
      <p:pic>
        <p:nvPicPr>
          <p:cNvPr id="14" name="図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7448" y="4170758"/>
            <a:ext cx="554386" cy="554386"/>
          </a:xfrm>
          <a:prstGeom prst="rect">
            <a:avLst/>
          </a:prstGeom>
        </p:spPr>
      </p:pic>
      <p:pic>
        <p:nvPicPr>
          <p:cNvPr id="16" name="図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99656" y="5644356"/>
            <a:ext cx="471099" cy="471099"/>
          </a:xfrm>
          <a:prstGeom prst="rect">
            <a:avLst/>
          </a:prstGeom>
        </p:spPr>
      </p:pic>
      <p:pic>
        <p:nvPicPr>
          <p:cNvPr id="22" name="図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92834" y="5131931"/>
            <a:ext cx="417959" cy="417959"/>
          </a:xfrm>
          <a:prstGeom prst="rect">
            <a:avLst/>
          </a:prstGeom>
        </p:spPr>
      </p:pic>
      <p:pic>
        <p:nvPicPr>
          <p:cNvPr id="23" name="図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37978" y="5582312"/>
            <a:ext cx="541798" cy="541798"/>
          </a:xfrm>
          <a:prstGeom prst="rect">
            <a:avLst/>
          </a:prstGeom>
        </p:spPr>
      </p:pic>
      <p:pic>
        <p:nvPicPr>
          <p:cNvPr id="28" name="図 2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148811" y="4258222"/>
            <a:ext cx="524360" cy="524360"/>
          </a:xfrm>
          <a:prstGeom prst="rect">
            <a:avLst/>
          </a:prstGeom>
        </p:spPr>
      </p:pic>
      <p:pic>
        <p:nvPicPr>
          <p:cNvPr id="54" name="図 5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497805" y="4771443"/>
            <a:ext cx="488727" cy="488727"/>
          </a:xfrm>
          <a:prstGeom prst="rect">
            <a:avLst/>
          </a:prstGeom>
        </p:spPr>
      </p:pic>
      <p:pic>
        <p:nvPicPr>
          <p:cNvPr id="55" name="図 5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844259" y="4770830"/>
            <a:ext cx="525586" cy="525586"/>
          </a:xfrm>
          <a:prstGeom prst="rect">
            <a:avLst/>
          </a:prstGeom>
        </p:spPr>
      </p:pic>
    </p:spTree>
    <p:extLst>
      <p:ext uri="{BB962C8B-B14F-4D97-AF65-F5344CB8AC3E}">
        <p14:creationId xmlns:p14="http://schemas.microsoft.com/office/powerpoint/2010/main" val="9087467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「寄付」カテゴリスポンサード（マッチング寄付）</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sp>
        <p:nvSpPr>
          <p:cNvPr id="34" name="正方形/長方形 33"/>
          <p:cNvSpPr/>
          <p:nvPr/>
        </p:nvSpPr>
        <p:spPr>
          <a:xfrm>
            <a:off x="9706683"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寄付</a:t>
            </a:r>
            <a:endParaRPr kumimoji="1" lang="ja-JP" altLang="en-US" sz="1400" b="1" dirty="0" smtClean="0">
              <a:solidFill>
                <a:schemeClr val="tx1"/>
              </a:solidFill>
            </a:endParaRPr>
          </a:p>
        </p:txBody>
      </p:sp>
      <p:graphicFrame>
        <p:nvGraphicFramePr>
          <p:cNvPr id="47" name="表 46"/>
          <p:cNvGraphicFramePr>
            <a:graphicFrameLocks noGrp="1"/>
          </p:cNvGraphicFramePr>
          <p:nvPr>
            <p:extLst>
              <p:ext uri="{D42A27DB-BD31-4B8C-83A1-F6EECF244321}">
                <p14:modId xmlns:p14="http://schemas.microsoft.com/office/powerpoint/2010/main" val="2625079682"/>
              </p:ext>
            </p:extLst>
          </p:nvPr>
        </p:nvGraphicFramePr>
        <p:xfrm>
          <a:off x="1487488" y="1876901"/>
          <a:ext cx="4752528" cy="4576434"/>
        </p:xfrm>
        <a:graphic>
          <a:graphicData uri="http://schemas.openxmlformats.org/drawingml/2006/table">
            <a:tbl>
              <a:tblPr>
                <a:tableStyleId>{5C22544A-7EE6-4342-B048-85BDC9FD1C3A}</a:tableStyleId>
              </a:tblPr>
              <a:tblGrid>
                <a:gridCol w="1379766">
                  <a:extLst>
                    <a:ext uri="{9D8B030D-6E8A-4147-A177-3AD203B41FA5}">
                      <a16:colId xmlns:a16="http://schemas.microsoft.com/office/drawing/2014/main" val="3685112464"/>
                    </a:ext>
                  </a:extLst>
                </a:gridCol>
                <a:gridCol w="3372762">
                  <a:extLst>
                    <a:ext uri="{9D8B030D-6E8A-4147-A177-3AD203B41FA5}">
                      <a16:colId xmlns:a16="http://schemas.microsoft.com/office/drawing/2014/main" val="778910892"/>
                    </a:ext>
                  </a:extLst>
                </a:gridCol>
              </a:tblGrid>
              <a:tr h="600042">
                <a:tc>
                  <a:txBody>
                    <a:bodyPr/>
                    <a:lstStyle/>
                    <a:p>
                      <a:r>
                        <a:rPr lang="ja-JP" altLang="en-US" sz="1400" dirty="0" smtClean="0"/>
                        <a:t>実施期間</a:t>
                      </a:r>
                      <a:endParaRPr lang="ja-JP" altLang="en-US" sz="14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r>
                        <a:rPr lang="en-US" altLang="ja-JP" sz="1400" dirty="0" smtClean="0"/>
                        <a:t>2022</a:t>
                      </a:r>
                      <a:r>
                        <a:rPr lang="ja-JP" altLang="en-US" sz="1400" dirty="0" smtClean="0"/>
                        <a:t>年</a:t>
                      </a:r>
                      <a:r>
                        <a:rPr lang="en-US" altLang="ja-JP" sz="1400" dirty="0" smtClean="0"/>
                        <a:t>3</a:t>
                      </a:r>
                      <a:r>
                        <a:rPr lang="ja-JP" altLang="en-US" sz="1400" dirty="0" smtClean="0"/>
                        <a:t>月</a:t>
                      </a:r>
                      <a:r>
                        <a:rPr lang="en-US" altLang="ja-JP" sz="1400" dirty="0" smtClean="0"/>
                        <a:t>1</a:t>
                      </a:r>
                      <a:r>
                        <a:rPr lang="ja-JP" altLang="en-US" sz="1400" dirty="0" smtClean="0"/>
                        <a:t>日～</a:t>
                      </a:r>
                      <a:r>
                        <a:rPr lang="en-US" altLang="ja-JP" sz="1400" dirty="0" smtClean="0"/>
                        <a:t>3</a:t>
                      </a:r>
                      <a:r>
                        <a:rPr lang="ja-JP" altLang="en-US" sz="1400" dirty="0" smtClean="0"/>
                        <a:t>月</a:t>
                      </a:r>
                      <a:r>
                        <a:rPr lang="en-US" altLang="ja-JP" sz="1400" dirty="0" smtClean="0"/>
                        <a:t>31</a:t>
                      </a:r>
                      <a:r>
                        <a:rPr lang="ja-JP" altLang="en-US" sz="1400" dirty="0" smtClean="0"/>
                        <a:t>日</a:t>
                      </a:r>
                      <a:endParaRPr lang="ja-JP" altLang="en-US" sz="14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850198195"/>
                  </a:ext>
                </a:extLst>
              </a:tr>
              <a:tr h="940690">
                <a:tc>
                  <a:txBody>
                    <a:bodyPr/>
                    <a:lstStyle/>
                    <a:p>
                      <a:r>
                        <a:rPr lang="ja-JP" altLang="en-US" sz="1400" dirty="0" smtClean="0"/>
                        <a:t>寄付金</a:t>
                      </a:r>
                      <a:endParaRPr lang="ja-JP" altLang="en-US" sz="14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r>
                        <a:rPr lang="en-US" altLang="ja-JP" sz="1400" dirty="0" smtClean="0"/>
                        <a:t>100</a:t>
                      </a:r>
                      <a:r>
                        <a:rPr lang="ja-JP" altLang="en-US" sz="1400" dirty="0" smtClean="0"/>
                        <a:t>万円</a:t>
                      </a:r>
                      <a:endParaRPr lang="en-US" altLang="ja-JP" sz="1400" dirty="0" smtClean="0"/>
                    </a:p>
                    <a:p>
                      <a:r>
                        <a:rPr lang="en-US" altLang="ja-JP" sz="1000" dirty="0" smtClean="0"/>
                        <a:t>※</a:t>
                      </a:r>
                      <a:r>
                        <a:rPr lang="ja-JP" altLang="en-US" sz="1000" dirty="0" smtClean="0"/>
                        <a:t>一般寄付が</a:t>
                      </a:r>
                      <a:r>
                        <a:rPr lang="en-US" altLang="ja-JP" sz="1000" dirty="0" smtClean="0"/>
                        <a:t>100</a:t>
                      </a:r>
                      <a:r>
                        <a:rPr lang="ja-JP" altLang="en-US" sz="1000" dirty="0" smtClean="0"/>
                        <a:t>万円を上回る場合も企業様からの</a:t>
                      </a:r>
                      <a:endParaRPr lang="en-US" altLang="ja-JP" sz="1000" dirty="0" smtClean="0"/>
                    </a:p>
                    <a:p>
                      <a:r>
                        <a:rPr lang="ja-JP" altLang="en-US" sz="1000" dirty="0" smtClean="0"/>
                        <a:t>　寄付金は</a:t>
                      </a:r>
                      <a:r>
                        <a:rPr lang="en-US" altLang="ja-JP" sz="1000" dirty="0" smtClean="0"/>
                        <a:t>100</a:t>
                      </a:r>
                      <a:r>
                        <a:rPr lang="ja-JP" altLang="en-US" sz="1000" dirty="0" smtClean="0"/>
                        <a:t>万円を上限とします。</a:t>
                      </a:r>
                      <a:endParaRPr lang="en-US" altLang="ja-JP" sz="1400" dirty="0" smtClean="0"/>
                    </a:p>
                    <a:p>
                      <a:r>
                        <a:rPr lang="en-US" altLang="ja-JP" sz="1000" dirty="0" smtClean="0"/>
                        <a:t>※</a:t>
                      </a:r>
                      <a:r>
                        <a:rPr lang="ja-JP" altLang="en-US" sz="1000" dirty="0" smtClean="0"/>
                        <a:t>一般寄付が</a:t>
                      </a:r>
                      <a:r>
                        <a:rPr lang="en-US" altLang="ja-JP" sz="1000" dirty="0" smtClean="0"/>
                        <a:t>100</a:t>
                      </a:r>
                      <a:r>
                        <a:rPr lang="ja-JP" altLang="en-US" sz="1000" dirty="0" smtClean="0"/>
                        <a:t>万円に満たない場合は、一般寄付と</a:t>
                      </a:r>
                      <a:endParaRPr lang="en-US" altLang="ja-JP" sz="1000" dirty="0" smtClean="0"/>
                    </a:p>
                    <a:p>
                      <a:r>
                        <a:rPr lang="ja-JP" altLang="en-US" sz="1000" dirty="0" smtClean="0"/>
                        <a:t>　同額を寄付いただきます。</a:t>
                      </a:r>
                      <a:endParaRPr lang="ja-JP" altLang="en-US" sz="14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001976310"/>
                  </a:ext>
                </a:extLst>
              </a:tr>
              <a:tr h="746179">
                <a:tc>
                  <a:txBody>
                    <a:bodyPr/>
                    <a:lstStyle/>
                    <a:p>
                      <a:r>
                        <a:rPr lang="ja-JP" altLang="en-US" sz="1400" dirty="0" smtClean="0"/>
                        <a:t>寄付先</a:t>
                      </a:r>
                      <a:endParaRPr lang="ja-JP" altLang="en-US" sz="14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r>
                        <a:rPr lang="en-US" altLang="ja-JP" sz="1400" dirty="0" smtClean="0"/>
                        <a:t>Yahoo!</a:t>
                      </a:r>
                      <a:r>
                        <a:rPr lang="ja-JP" altLang="en-US" sz="1400" dirty="0" smtClean="0"/>
                        <a:t>ネット募金担当が、企業様に合わせた寄付先をご提案いたします。</a:t>
                      </a:r>
                      <a:endParaRPr lang="ja-JP" altLang="en-US" sz="14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996630621"/>
                  </a:ext>
                </a:extLst>
              </a:tr>
              <a:tr h="746179">
                <a:tc>
                  <a:txBody>
                    <a:bodyPr/>
                    <a:lstStyle/>
                    <a:p>
                      <a:r>
                        <a:rPr lang="ja-JP" altLang="en-US" sz="1400" dirty="0" smtClean="0"/>
                        <a:t>お支払い方法</a:t>
                      </a:r>
                      <a:endParaRPr lang="ja-JP" altLang="en-US" sz="14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r>
                        <a:rPr lang="ja-JP" altLang="en-US" sz="1400" dirty="0" smtClean="0"/>
                        <a:t>寄付先へ直接お支払い</a:t>
                      </a:r>
                      <a:endParaRPr lang="en-US" altLang="ja-JP" sz="1400" dirty="0" smtClean="0"/>
                    </a:p>
                    <a:p>
                      <a:r>
                        <a:rPr lang="en-US" altLang="ja-JP" sz="1050" dirty="0" smtClean="0"/>
                        <a:t>※</a:t>
                      </a:r>
                      <a:r>
                        <a:rPr lang="ja-JP" altLang="en-US" sz="1050" dirty="0" smtClean="0"/>
                        <a:t>詳細は</a:t>
                      </a:r>
                      <a:r>
                        <a:rPr lang="en-US" altLang="ja-JP" sz="1050" dirty="0" smtClean="0"/>
                        <a:t>Yahoo!</a:t>
                      </a:r>
                      <a:r>
                        <a:rPr lang="ja-JP" altLang="en-US" sz="1050" dirty="0" smtClean="0"/>
                        <a:t>ネット募金担当者からご案内</a:t>
                      </a:r>
                      <a:endParaRPr lang="en-US" altLang="ja-JP" sz="1400" dirty="0" smtClean="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829306309"/>
                  </a:ext>
                </a:extLst>
              </a:tr>
              <a:tr h="746179">
                <a:tc>
                  <a:txBody>
                    <a:bodyPr/>
                    <a:lstStyle/>
                    <a:p>
                      <a:r>
                        <a:rPr lang="ja-JP" altLang="en-US" sz="1400" dirty="0" smtClean="0"/>
                        <a:t>マッチング寄付</a:t>
                      </a:r>
                      <a:endParaRPr lang="en-US" altLang="ja-JP" sz="1400" dirty="0" smtClean="0"/>
                    </a:p>
                    <a:p>
                      <a:r>
                        <a:rPr lang="ja-JP" altLang="en-US" sz="1400" dirty="0" smtClean="0"/>
                        <a:t>ご相談先</a:t>
                      </a:r>
                      <a:endParaRPr lang="ja-JP" altLang="en-US" sz="14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r>
                        <a:rPr lang="en-US" altLang="ja-JP" sz="1400" dirty="0" smtClean="0"/>
                        <a:t>vol-ad-master@mail.yahoo.co.jp</a:t>
                      </a:r>
                    </a:p>
                    <a:p>
                      <a:r>
                        <a:rPr lang="en-US" altLang="ja-JP" sz="1400" dirty="0" smtClean="0"/>
                        <a:t>Yahoo!</a:t>
                      </a:r>
                      <a:r>
                        <a:rPr lang="ja-JP" altLang="en-US" sz="1400" dirty="0" smtClean="0"/>
                        <a:t>ネット募金担当：清水・高橋宛</a:t>
                      </a:r>
                      <a:endParaRPr lang="en-US" altLang="ja-JP" sz="1400" dirty="0" smtClean="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961778241"/>
                  </a:ext>
                </a:extLst>
              </a:tr>
              <a:tr h="797165">
                <a:tc>
                  <a:txBody>
                    <a:bodyPr/>
                    <a:lstStyle/>
                    <a:p>
                      <a:r>
                        <a:rPr lang="ja-JP" altLang="en-US" sz="1400" dirty="0" smtClean="0"/>
                        <a:t>ご相談〆切</a:t>
                      </a:r>
                      <a:endParaRPr lang="ja-JP" altLang="en-US" sz="1400" dirty="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r>
                        <a:rPr lang="en-US" altLang="ja-JP" sz="1400" dirty="0" smtClean="0"/>
                        <a:t>2022/1/21</a:t>
                      </a:r>
                      <a:r>
                        <a:rPr lang="ja-JP" altLang="en-US" sz="1400" dirty="0" smtClean="0"/>
                        <a:t>（金）</a:t>
                      </a:r>
                      <a:endParaRPr lang="en-US" altLang="ja-JP" sz="1400" dirty="0" smtClean="0"/>
                    </a:p>
                    <a:p>
                      <a:pPr marL="0" marR="0" lvl="0" indent="0" algn="l" defTabSz="914423" rtl="0" eaLnBrk="1" fontAlgn="auto" latinLnBrk="0" hangingPunct="1">
                        <a:lnSpc>
                          <a:spcPct val="100000"/>
                        </a:lnSpc>
                        <a:spcBef>
                          <a:spcPts val="0"/>
                        </a:spcBef>
                        <a:spcAft>
                          <a:spcPts val="0"/>
                        </a:spcAft>
                        <a:buClrTx/>
                        <a:buSzTx/>
                        <a:buFontTx/>
                        <a:buNone/>
                        <a:tabLst/>
                        <a:defRPr/>
                      </a:pPr>
                      <a:r>
                        <a:rPr lang="en-US" altLang="ja-JP" sz="1000" dirty="0" smtClean="0"/>
                        <a:t>※</a:t>
                      </a:r>
                      <a:r>
                        <a:rPr lang="ja-JP" altLang="en-US" sz="1000" dirty="0" smtClean="0"/>
                        <a:t>ご要望に合う寄付先がない場合は「寄付」カテゴリに</a:t>
                      </a:r>
                      <a:endParaRPr lang="en-US" altLang="ja-JP" sz="1000" dirty="0" smtClean="0"/>
                    </a:p>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000" dirty="0" smtClean="0"/>
                        <a:t>　ご協賛いただけないことがございます。お申込前に</a:t>
                      </a:r>
                      <a:endParaRPr lang="en-US" altLang="ja-JP" sz="1000" dirty="0" smtClean="0"/>
                    </a:p>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000" dirty="0" smtClean="0"/>
                        <a:t>　必ずご相談ください。</a:t>
                      </a:r>
                      <a:endParaRPr lang="en-US" altLang="ja-JP" sz="1000" dirty="0" smtClean="0"/>
                    </a:p>
                  </a:txBody>
                  <a:tcPr marL="36000" marR="36000" marT="36000" marB="36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4160697401"/>
                  </a:ext>
                </a:extLst>
              </a:tr>
            </a:tbl>
          </a:graphicData>
        </a:graphic>
      </p:graphicFrame>
      <p:sp>
        <p:nvSpPr>
          <p:cNvPr id="14" name="テキスト ボックス 13"/>
          <p:cNvSpPr txBox="1"/>
          <p:nvPr/>
        </p:nvSpPr>
        <p:spPr>
          <a:xfrm>
            <a:off x="695400" y="1052736"/>
            <a:ext cx="10657184" cy="646331"/>
          </a:xfrm>
          <a:prstGeom prst="rect">
            <a:avLst/>
          </a:prstGeom>
          <a:noFill/>
        </p:spPr>
        <p:txBody>
          <a:bodyPr wrap="square" rtlCol="0">
            <a:spAutoFit/>
          </a:bodyPr>
          <a:lstStyle/>
          <a:p>
            <a:pPr algn="ctr"/>
            <a:r>
              <a:rPr lang="ja-JP" altLang="en-US" b="1" dirty="0" smtClean="0"/>
              <a:t>各パートナー様のご意向に合わせ、</a:t>
            </a:r>
            <a:r>
              <a:rPr lang="en-US" altLang="ja-JP" b="1" dirty="0" smtClean="0"/>
              <a:t>Yahoo!</a:t>
            </a:r>
            <a:r>
              <a:rPr lang="ja-JP" altLang="en-US" b="1" dirty="0" smtClean="0"/>
              <a:t>ネット募金が寄付先をアレンジいたします。</a:t>
            </a:r>
            <a:endParaRPr lang="en-US" altLang="ja-JP" b="1" dirty="0" smtClean="0"/>
          </a:p>
          <a:p>
            <a:pPr algn="ctr"/>
            <a:r>
              <a:rPr lang="ja-JP" altLang="en-US" b="1" dirty="0" smtClean="0"/>
              <a:t>寄付先とのプロジェクトページでは、パートナー様の社会貢献活動をご紹介いたします。</a:t>
            </a:r>
            <a:endParaRPr lang="en-US" altLang="ja-JP" b="1" dirty="0" smtClean="0"/>
          </a:p>
        </p:txBody>
      </p:sp>
      <p:sp>
        <p:nvSpPr>
          <p:cNvPr id="15" name="正方形/長方形 14"/>
          <p:cNvSpPr/>
          <p:nvPr/>
        </p:nvSpPr>
        <p:spPr>
          <a:xfrm>
            <a:off x="8586536" y="298894"/>
            <a:ext cx="1037856" cy="397791"/>
          </a:xfrm>
          <a:prstGeom prst="rect">
            <a:avLst/>
          </a:prstGeom>
          <a:solidFill>
            <a:schemeClr val="accent4">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b="1" dirty="0" smtClean="0">
                <a:solidFill>
                  <a:schemeClr val="tx1"/>
                </a:solidFill>
              </a:rPr>
              <a:t>ネット</a:t>
            </a:r>
            <a:r>
              <a:rPr lang="ja-JP" altLang="en-US" sz="1200" b="1" dirty="0">
                <a:solidFill>
                  <a:schemeClr val="tx1"/>
                </a:solidFill>
              </a:rPr>
              <a:t>募金</a:t>
            </a:r>
            <a:endParaRPr lang="en-US" altLang="ja-JP" sz="1200" b="1" dirty="0" smtClean="0">
              <a:solidFill>
                <a:schemeClr val="tx1"/>
              </a:solidFill>
            </a:endParaRPr>
          </a:p>
        </p:txBody>
      </p:sp>
      <p:grpSp>
        <p:nvGrpSpPr>
          <p:cNvPr id="2" name="グループ化 1"/>
          <p:cNvGrpSpPr/>
          <p:nvPr/>
        </p:nvGrpSpPr>
        <p:grpSpPr>
          <a:xfrm>
            <a:off x="6672064" y="2188675"/>
            <a:ext cx="3888432" cy="3544582"/>
            <a:chOff x="5663952" y="1886193"/>
            <a:chExt cx="4293676" cy="4263214"/>
          </a:xfrm>
        </p:grpSpPr>
        <p:pic>
          <p:nvPicPr>
            <p:cNvPr id="52" name="図 51"/>
            <p:cNvPicPr>
              <a:picLocks noChangeAspect="1"/>
            </p:cNvPicPr>
            <p:nvPr/>
          </p:nvPicPr>
          <p:blipFill>
            <a:blip r:embed="rId2"/>
            <a:stretch>
              <a:fillRect/>
            </a:stretch>
          </p:blipFill>
          <p:spPr>
            <a:xfrm>
              <a:off x="5663952" y="1886193"/>
              <a:ext cx="4169260" cy="4263214"/>
            </a:xfrm>
            <a:prstGeom prst="rect">
              <a:avLst/>
            </a:prstGeom>
            <a:ln>
              <a:solidFill>
                <a:schemeClr val="accent3"/>
              </a:solidFill>
            </a:ln>
          </p:spPr>
        </p:pic>
        <p:sp>
          <p:nvSpPr>
            <p:cNvPr id="6" name="テキスト ボックス 5"/>
            <p:cNvSpPr txBox="1"/>
            <p:nvPr/>
          </p:nvSpPr>
          <p:spPr>
            <a:xfrm>
              <a:off x="5879976" y="1909144"/>
              <a:ext cx="3850878" cy="260237"/>
            </a:xfrm>
            <a:prstGeom prst="rect">
              <a:avLst/>
            </a:prstGeom>
            <a:solidFill>
              <a:srgbClr val="FFFFFF"/>
            </a:solidFill>
          </p:spPr>
          <p:txBody>
            <a:bodyPr wrap="square" rtlCol="0">
              <a:spAutoFit/>
            </a:bodyPr>
            <a:lstStyle/>
            <a:p>
              <a:pPr algn="l"/>
              <a:endParaRPr kumimoji="1" lang="ja-JP" altLang="en-US" dirty="0" smtClean="0"/>
            </a:p>
          </p:txBody>
        </p:sp>
        <p:sp>
          <p:nvSpPr>
            <p:cNvPr id="7" name="テキスト ボックス 6"/>
            <p:cNvSpPr txBox="1"/>
            <p:nvPr/>
          </p:nvSpPr>
          <p:spPr>
            <a:xfrm>
              <a:off x="6645260" y="1940060"/>
              <a:ext cx="3312368" cy="246221"/>
            </a:xfrm>
            <a:prstGeom prst="rect">
              <a:avLst/>
            </a:prstGeom>
            <a:noFill/>
          </p:spPr>
          <p:txBody>
            <a:bodyPr wrap="square" rtlCol="0">
              <a:spAutoFit/>
            </a:bodyPr>
            <a:lstStyle/>
            <a:p>
              <a:pPr algn="l"/>
              <a:r>
                <a:rPr kumimoji="1" lang="en-US" altLang="ja-JP" sz="1000" dirty="0" smtClean="0"/>
                <a:t>XXXXXXXXXXXXXXXXXXXXXX</a:t>
              </a:r>
              <a:endParaRPr kumimoji="1" lang="ja-JP" altLang="en-US" sz="1000" dirty="0" smtClean="0"/>
            </a:p>
          </p:txBody>
        </p:sp>
        <p:sp>
          <p:nvSpPr>
            <p:cNvPr id="53" name="テキスト ボックス 52"/>
            <p:cNvSpPr txBox="1"/>
            <p:nvPr/>
          </p:nvSpPr>
          <p:spPr>
            <a:xfrm>
              <a:off x="5806808" y="2649921"/>
              <a:ext cx="2211252" cy="1225430"/>
            </a:xfrm>
            <a:prstGeom prst="rect">
              <a:avLst/>
            </a:prstGeom>
            <a:solidFill>
              <a:schemeClr val="bg1">
                <a:lumMod val="85000"/>
              </a:schemeClr>
            </a:solidFill>
          </p:spPr>
          <p:txBody>
            <a:bodyPr wrap="square" rtlCol="0">
              <a:spAutoFit/>
            </a:bodyPr>
            <a:lstStyle/>
            <a:p>
              <a:pPr algn="l"/>
              <a:endParaRPr kumimoji="1" lang="ja-JP" altLang="en-US" dirty="0" smtClean="0"/>
            </a:p>
          </p:txBody>
        </p:sp>
        <p:sp>
          <p:nvSpPr>
            <p:cNvPr id="54" name="テキスト ボックス 53"/>
            <p:cNvSpPr txBox="1"/>
            <p:nvPr/>
          </p:nvSpPr>
          <p:spPr>
            <a:xfrm>
              <a:off x="8328249" y="4901237"/>
              <a:ext cx="1224135" cy="504056"/>
            </a:xfrm>
            <a:prstGeom prst="rect">
              <a:avLst/>
            </a:prstGeom>
            <a:solidFill>
              <a:srgbClr val="FFFFFF"/>
            </a:solidFill>
          </p:spPr>
          <p:txBody>
            <a:bodyPr wrap="square" rtlCol="0">
              <a:spAutoFit/>
            </a:bodyPr>
            <a:lstStyle/>
            <a:p>
              <a:pPr algn="l"/>
              <a:endParaRPr kumimoji="1" lang="ja-JP" altLang="en-US" dirty="0" smtClean="0"/>
            </a:p>
          </p:txBody>
        </p:sp>
        <p:sp>
          <p:nvSpPr>
            <p:cNvPr id="4" name="正方形/長方形 3"/>
            <p:cNvSpPr/>
            <p:nvPr/>
          </p:nvSpPr>
          <p:spPr>
            <a:xfrm>
              <a:off x="5806808" y="5576638"/>
              <a:ext cx="2304256" cy="54202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8" name="正方形/長方形 17"/>
            <p:cNvSpPr/>
            <p:nvPr/>
          </p:nvSpPr>
          <p:spPr>
            <a:xfrm>
              <a:off x="8276498" y="5665628"/>
              <a:ext cx="1363080" cy="483779"/>
            </a:xfrm>
            <a:prstGeom prst="rect">
              <a:avLst/>
            </a:prstGeom>
            <a:solidFill>
              <a:srgbClr val="F0F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20" name="テキスト ボックス 19"/>
            <p:cNvSpPr txBox="1"/>
            <p:nvPr/>
          </p:nvSpPr>
          <p:spPr>
            <a:xfrm>
              <a:off x="8274682" y="5447541"/>
              <a:ext cx="1432002" cy="400110"/>
            </a:xfrm>
            <a:prstGeom prst="rect">
              <a:avLst/>
            </a:prstGeom>
            <a:solidFill>
              <a:srgbClr val="F0F0F0"/>
            </a:solidFill>
          </p:spPr>
          <p:txBody>
            <a:bodyPr wrap="square" rtlCol="0">
              <a:spAutoFit/>
            </a:bodyPr>
            <a:lstStyle/>
            <a:p>
              <a:pPr algn="l"/>
              <a:r>
                <a:rPr kumimoji="1" lang="en-US" altLang="ja-JP" sz="1000" dirty="0" smtClean="0">
                  <a:solidFill>
                    <a:srgbClr val="26A69A"/>
                  </a:solidFill>
                </a:rPr>
                <a:t>XXXXXXXXXXXXXXXXXXXXXX</a:t>
              </a:r>
            </a:p>
          </p:txBody>
        </p:sp>
        <p:sp>
          <p:nvSpPr>
            <p:cNvPr id="17" name="テキスト ボックス 16"/>
            <p:cNvSpPr txBox="1"/>
            <p:nvPr/>
          </p:nvSpPr>
          <p:spPr>
            <a:xfrm>
              <a:off x="5806808" y="4058850"/>
              <a:ext cx="2467873" cy="184666"/>
            </a:xfrm>
            <a:prstGeom prst="rect">
              <a:avLst/>
            </a:prstGeom>
            <a:solidFill>
              <a:schemeClr val="bg1"/>
            </a:solidFill>
          </p:spPr>
          <p:txBody>
            <a:bodyPr wrap="square" rtlCol="0">
              <a:spAutoFit/>
            </a:bodyPr>
            <a:lstStyle/>
            <a:p>
              <a:pPr algn="l"/>
              <a:r>
                <a:rPr kumimoji="1" lang="ja-JP" altLang="en-US" sz="600" dirty="0" smtClean="0"/>
                <a:t>プロジェクトオーナー名</a:t>
              </a:r>
              <a:endParaRPr kumimoji="1" lang="en-US" altLang="ja-JP" sz="600" dirty="0" smtClean="0"/>
            </a:p>
          </p:txBody>
        </p:sp>
        <p:sp>
          <p:nvSpPr>
            <p:cNvPr id="16" name="テキスト ボックス 15"/>
            <p:cNvSpPr txBox="1"/>
            <p:nvPr/>
          </p:nvSpPr>
          <p:spPr>
            <a:xfrm>
              <a:off x="5735960" y="4655016"/>
              <a:ext cx="2467873" cy="984885"/>
            </a:xfrm>
            <a:prstGeom prst="rect">
              <a:avLst/>
            </a:prstGeom>
            <a:solidFill>
              <a:schemeClr val="bg1"/>
            </a:solidFill>
          </p:spPr>
          <p:txBody>
            <a:bodyPr wrap="square" rtlCol="0">
              <a:spAutoFit/>
            </a:bodyPr>
            <a:lstStyle/>
            <a:p>
              <a:pPr algn="l"/>
              <a:r>
                <a:rPr kumimoji="1" lang="en-US" altLang="ja-JP" sz="1000" dirty="0" smtClean="0"/>
                <a:t>XXXXXXXXXXXXXXXXXXXXXX</a:t>
              </a:r>
            </a:p>
            <a:p>
              <a:r>
                <a:rPr lang="en-US" altLang="ja-JP" sz="1000" dirty="0" smtClean="0"/>
                <a:t>XXXXXXXXXXXXXXXXXXXXXX</a:t>
              </a:r>
            </a:p>
            <a:p>
              <a:endParaRPr kumimoji="1" lang="en-US" altLang="ja-JP" sz="1000" dirty="0"/>
            </a:p>
            <a:p>
              <a:r>
                <a:rPr lang="en-US" altLang="ja-JP" sz="700" dirty="0" smtClean="0"/>
                <a:t>XXXXXXXXXXXXXXXXXXXXXX</a:t>
              </a:r>
            </a:p>
            <a:p>
              <a:r>
                <a:rPr lang="en-US" altLang="ja-JP" sz="700" dirty="0"/>
                <a:t>XXXXXXXXXXXXXXXXXXXXXX</a:t>
              </a:r>
              <a:endParaRPr lang="ja-JP" altLang="en-US" sz="700" dirty="0"/>
            </a:p>
            <a:p>
              <a:r>
                <a:rPr lang="en-US" altLang="ja-JP" sz="700" dirty="0"/>
                <a:t>XXXXXXXXXXXXXXXXXXXXXX</a:t>
              </a:r>
              <a:endParaRPr lang="ja-JP" altLang="en-US" sz="700" dirty="0"/>
            </a:p>
            <a:p>
              <a:endParaRPr kumimoji="1" lang="ja-JP" altLang="en-US" sz="700" dirty="0" smtClean="0"/>
            </a:p>
          </p:txBody>
        </p:sp>
      </p:grpSp>
      <p:sp>
        <p:nvSpPr>
          <p:cNvPr id="21" name="テキスト ボックス 20">
            <a:extLst>
              <a:ext uri="{FF2B5EF4-FFF2-40B4-BE49-F238E27FC236}">
                <a16:creationId xmlns:a16="http://schemas.microsoft.com/office/drawing/2014/main" id="{FB1E47DB-DF68-5D48-BB25-A719AA554EFD}"/>
              </a:ext>
            </a:extLst>
          </p:cNvPr>
          <p:cNvSpPr txBox="1"/>
          <p:nvPr/>
        </p:nvSpPr>
        <p:spPr>
          <a:xfrm>
            <a:off x="6360225" y="1818814"/>
            <a:ext cx="4416295" cy="307777"/>
          </a:xfrm>
          <a:prstGeom prst="rect">
            <a:avLst/>
          </a:prstGeom>
          <a:noFill/>
        </p:spPr>
        <p:txBody>
          <a:bodyPr wrap="square" rtlCol="0">
            <a:spAutoFit/>
          </a:bodyPr>
          <a:lstStyle/>
          <a:p>
            <a:r>
              <a:rPr kumimoji="1" lang="ja-JP" altLang="en-US" sz="1400" b="1" dirty="0" smtClean="0">
                <a:solidFill>
                  <a:schemeClr val="tx1">
                    <a:lumMod val="65000"/>
                    <a:lumOff val="35000"/>
                  </a:schemeClr>
                </a:solidFill>
                <a:latin typeface="Meiryo" panose="020B0604030504040204" pitchFamily="34" charset="-128"/>
                <a:ea typeface="Meiryo" panose="020B0604030504040204" pitchFamily="34" charset="-128"/>
              </a:rPr>
              <a:t>●</a:t>
            </a:r>
            <a:r>
              <a:rPr kumimoji="1" lang="en-US" altLang="ja-JP" sz="1400" b="1" dirty="0" smtClean="0">
                <a:solidFill>
                  <a:schemeClr val="tx1">
                    <a:lumMod val="65000"/>
                    <a:lumOff val="35000"/>
                  </a:schemeClr>
                </a:solidFill>
                <a:latin typeface="Meiryo" panose="020B0604030504040204" pitchFamily="34" charset="-128"/>
                <a:ea typeface="Meiryo" panose="020B0604030504040204" pitchFamily="34" charset="-128"/>
              </a:rPr>
              <a:t>Yahoo!</a:t>
            </a:r>
            <a:r>
              <a:rPr lang="ja-JP" altLang="en-US" sz="1400" b="1" dirty="0">
                <a:solidFill>
                  <a:schemeClr val="tx1">
                    <a:lumMod val="65000"/>
                    <a:lumOff val="35000"/>
                  </a:schemeClr>
                </a:solidFill>
                <a:latin typeface="Meiryo" panose="020B0604030504040204" pitchFamily="34" charset="-128"/>
                <a:ea typeface="Meiryo" panose="020B0604030504040204" pitchFamily="34" charset="-128"/>
              </a:rPr>
              <a:t>ネット</a:t>
            </a:r>
            <a:r>
              <a:rPr lang="ja-JP" altLang="en-US" sz="1400" b="1" dirty="0" smtClean="0">
                <a:solidFill>
                  <a:schemeClr val="tx1">
                    <a:lumMod val="65000"/>
                    <a:lumOff val="35000"/>
                  </a:schemeClr>
                </a:solidFill>
                <a:latin typeface="Meiryo" panose="020B0604030504040204" pitchFamily="34" charset="-128"/>
                <a:ea typeface="Meiryo" panose="020B0604030504040204" pitchFamily="34" charset="-128"/>
              </a:rPr>
              <a:t>募金 </a:t>
            </a:r>
            <a:r>
              <a:rPr lang="ja-JP" altLang="en-US" sz="1400" b="1" dirty="0">
                <a:solidFill>
                  <a:schemeClr val="tx1">
                    <a:lumMod val="65000"/>
                    <a:lumOff val="35000"/>
                  </a:schemeClr>
                </a:solidFill>
                <a:latin typeface="Meiryo" panose="020B0604030504040204" pitchFamily="34" charset="-128"/>
                <a:ea typeface="Meiryo" panose="020B0604030504040204" pitchFamily="34" charset="-128"/>
              </a:rPr>
              <a:t>プロ</a:t>
            </a:r>
            <a:r>
              <a:rPr lang="ja-JP" altLang="en-US" sz="1400" b="1" dirty="0" smtClean="0">
                <a:solidFill>
                  <a:schemeClr val="tx1">
                    <a:lumMod val="65000"/>
                    <a:lumOff val="35000"/>
                  </a:schemeClr>
                </a:solidFill>
                <a:latin typeface="Meiryo" panose="020B0604030504040204" pitchFamily="34" charset="-128"/>
                <a:ea typeface="Meiryo" panose="020B0604030504040204" pitchFamily="34" charset="-128"/>
              </a:rPr>
              <a:t>ジェクトページ イメージ</a:t>
            </a:r>
            <a:endParaRPr kumimoji="1" lang="ja-JP" altLang="en-US" sz="1400" b="1"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22" name="テキスト ボックス 21">
            <a:extLst>
              <a:ext uri="{FF2B5EF4-FFF2-40B4-BE49-F238E27FC236}">
                <a16:creationId xmlns:a16="http://schemas.microsoft.com/office/drawing/2014/main" id="{FB1E47DB-DF68-5D48-BB25-A719AA554EFD}"/>
              </a:ext>
            </a:extLst>
          </p:cNvPr>
          <p:cNvSpPr txBox="1"/>
          <p:nvPr/>
        </p:nvSpPr>
        <p:spPr>
          <a:xfrm>
            <a:off x="6672064" y="5807866"/>
            <a:ext cx="4128263" cy="646331"/>
          </a:xfrm>
          <a:prstGeom prst="rect">
            <a:avLst/>
          </a:prstGeom>
          <a:noFill/>
        </p:spPr>
        <p:txBody>
          <a:bodyPr wrap="square" rtlCol="0">
            <a:spAutoFit/>
          </a:bodyPr>
          <a:lstStyle/>
          <a:p>
            <a:r>
              <a:rPr kumimoji="1" lang="ja-JP" altLang="en-US" sz="1200" dirty="0" smtClean="0">
                <a:latin typeface="Meiryo" panose="020B0604030504040204" pitchFamily="34" charset="-128"/>
                <a:ea typeface="Meiryo" panose="020B0604030504040204" pitchFamily="34" charset="-128"/>
              </a:rPr>
              <a:t>プロジェクトページでご紹介する活動に関する</a:t>
            </a:r>
            <a:endParaRPr kumimoji="1" lang="en-US" altLang="ja-JP" sz="1200" dirty="0" smtClean="0">
              <a:latin typeface="Meiryo" panose="020B0604030504040204" pitchFamily="34" charset="-128"/>
              <a:ea typeface="Meiryo" panose="020B0604030504040204" pitchFamily="34" charset="-128"/>
            </a:endParaRPr>
          </a:p>
          <a:p>
            <a:r>
              <a:rPr lang="ja-JP" altLang="en-US" sz="1200" dirty="0" smtClean="0">
                <a:latin typeface="Meiryo" panose="020B0604030504040204" pitchFamily="34" charset="-128"/>
                <a:ea typeface="Meiryo" panose="020B0604030504040204" pitchFamily="34" charset="-128"/>
              </a:rPr>
              <a:t>画像や原稿は完全原稿でご入稿いただきます。</a:t>
            </a:r>
            <a:endParaRPr lang="en-US" altLang="ja-JP" sz="1200" dirty="0" smtClean="0">
              <a:latin typeface="Meiryo" panose="020B0604030504040204" pitchFamily="34" charset="-128"/>
              <a:ea typeface="Meiryo" panose="020B0604030504040204" pitchFamily="34" charset="-128"/>
            </a:endParaRPr>
          </a:p>
          <a:p>
            <a:r>
              <a:rPr kumimoji="1" lang="ja-JP" altLang="en-US" sz="1200" dirty="0" smtClean="0">
                <a:latin typeface="Meiryo" panose="020B0604030504040204" pitchFamily="34" charset="-128"/>
                <a:ea typeface="Meiryo" panose="020B0604030504040204" pitchFamily="34" charset="-128"/>
              </a:rPr>
              <a:t>入稿物や〆切は</a:t>
            </a:r>
            <a:r>
              <a:rPr kumimoji="1" lang="en-US" altLang="ja-JP" sz="1200" dirty="0" smtClean="0">
                <a:latin typeface="Meiryo" panose="020B0604030504040204" pitchFamily="34" charset="-128"/>
                <a:ea typeface="Meiryo" panose="020B0604030504040204" pitchFamily="34" charset="-128"/>
              </a:rPr>
              <a:t>p.</a:t>
            </a:r>
            <a:r>
              <a:rPr lang="en-US" altLang="ja-JP" sz="1200" dirty="0" smtClean="0">
                <a:latin typeface="Meiryo" panose="020B0604030504040204" pitchFamily="34" charset="-128"/>
                <a:ea typeface="Meiryo" panose="020B0604030504040204" pitchFamily="34" charset="-128"/>
              </a:rPr>
              <a:t>26</a:t>
            </a:r>
            <a:r>
              <a:rPr kumimoji="1" lang="ja-JP" altLang="en-US" sz="1200" dirty="0" smtClean="0">
                <a:latin typeface="Meiryo" panose="020B0604030504040204" pitchFamily="34" charset="-128"/>
                <a:ea typeface="Meiryo" panose="020B0604030504040204" pitchFamily="34" charset="-128"/>
              </a:rPr>
              <a:t>をご確認ください。</a:t>
            </a:r>
            <a:endParaRPr kumimoji="1" lang="en-US" altLang="ja-JP" sz="12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1383841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スペック</a:t>
            </a:r>
            <a:r>
              <a:rPr lang="ja-JP" altLang="en-US" dirty="0"/>
              <a:t>詳細</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dirty="0"/>
          </a:p>
        </p:txBody>
      </p:sp>
      <p:sp>
        <p:nvSpPr>
          <p:cNvPr id="31" name="正方形/長方形 30"/>
          <p:cNvSpPr/>
          <p:nvPr/>
        </p:nvSpPr>
        <p:spPr>
          <a:xfrm>
            <a:off x="7998381" y="302773"/>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smtClean="0">
                <a:solidFill>
                  <a:schemeClr val="tx1"/>
                </a:solidFill>
              </a:rPr>
              <a:t>防災</a:t>
            </a:r>
            <a:endParaRPr kumimoji="1" lang="ja-JP" altLang="en-US" sz="1400" b="1" dirty="0" smtClean="0">
              <a:solidFill>
                <a:schemeClr val="tx1"/>
              </a:solidFill>
            </a:endParaRPr>
          </a:p>
        </p:txBody>
      </p:sp>
      <p:sp>
        <p:nvSpPr>
          <p:cNvPr id="32" name="正方形/長方形 31"/>
          <p:cNvSpPr/>
          <p:nvPr/>
        </p:nvSpPr>
        <p:spPr>
          <a:xfrm>
            <a:off x="8850165"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買</a:t>
            </a:r>
            <a:r>
              <a:rPr lang="ja-JP" altLang="en-US" sz="1200" b="1" dirty="0" smtClean="0">
                <a:solidFill>
                  <a:schemeClr val="tx1"/>
                </a:solidFill>
              </a:rPr>
              <a:t>う</a:t>
            </a:r>
            <a:endParaRPr kumimoji="1" lang="ja-JP" altLang="en-US" sz="1400" b="1" dirty="0" smtClean="0">
              <a:solidFill>
                <a:schemeClr val="tx1"/>
              </a:solidFill>
            </a:endParaRPr>
          </a:p>
        </p:txBody>
      </p:sp>
      <p:sp>
        <p:nvSpPr>
          <p:cNvPr id="33" name="正方形/長方形 32"/>
          <p:cNvSpPr/>
          <p:nvPr/>
        </p:nvSpPr>
        <p:spPr>
          <a:xfrm>
            <a:off x="9706683"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寄付</a:t>
            </a:r>
            <a:endParaRPr kumimoji="1" lang="ja-JP" altLang="en-US" sz="1400" b="1" dirty="0" smtClean="0">
              <a:solidFill>
                <a:schemeClr val="tx1"/>
              </a:solidFill>
            </a:endParaRPr>
          </a:p>
        </p:txBody>
      </p:sp>
      <p:graphicFrame>
        <p:nvGraphicFramePr>
          <p:cNvPr id="7" name="表 6"/>
          <p:cNvGraphicFramePr>
            <a:graphicFrameLocks noGrp="1"/>
          </p:cNvGraphicFramePr>
          <p:nvPr>
            <p:extLst>
              <p:ext uri="{D42A27DB-BD31-4B8C-83A1-F6EECF244321}">
                <p14:modId xmlns:p14="http://schemas.microsoft.com/office/powerpoint/2010/main" val="2466057924"/>
              </p:ext>
            </p:extLst>
          </p:nvPr>
        </p:nvGraphicFramePr>
        <p:xfrm>
          <a:off x="534554" y="989057"/>
          <a:ext cx="11080104" cy="5608296"/>
        </p:xfrm>
        <a:graphic>
          <a:graphicData uri="http://schemas.openxmlformats.org/drawingml/2006/table">
            <a:tbl>
              <a:tblPr firstRow="1" bandRow="1"/>
              <a:tblGrid>
                <a:gridCol w="2033054">
                  <a:extLst>
                    <a:ext uri="{9D8B030D-6E8A-4147-A177-3AD203B41FA5}">
                      <a16:colId xmlns:a16="http://schemas.microsoft.com/office/drawing/2014/main" val="20000"/>
                    </a:ext>
                  </a:extLst>
                </a:gridCol>
                <a:gridCol w="9047050">
                  <a:extLst>
                    <a:ext uri="{9D8B030D-6E8A-4147-A177-3AD203B41FA5}">
                      <a16:colId xmlns:a16="http://schemas.microsoft.com/office/drawing/2014/main" val="20001"/>
                    </a:ext>
                  </a:extLst>
                </a:gridCol>
              </a:tblGrid>
              <a:tr h="8186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smtClean="0">
                          <a:solidFill>
                            <a:schemeClr val="tx1"/>
                          </a:solidFill>
                          <a:latin typeface="メイリオ"/>
                          <a:ea typeface="メイリオ"/>
                          <a:cs typeface="Meiryo UI" pitchFamily="50" charset="-128"/>
                        </a:rPr>
                        <a:t>カテゴリスポンサード</a:t>
                      </a:r>
                      <a:endParaRPr kumimoji="1" lang="en-US" altLang="ja-JP" sz="1200" b="0" i="0" dirty="0" smtClean="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200" b="0" i="0" dirty="0" smtClean="0">
                          <a:solidFill>
                            <a:schemeClr val="tx1"/>
                          </a:solidFill>
                          <a:latin typeface="メイリオ"/>
                          <a:ea typeface="メイリオ"/>
                          <a:cs typeface="Meiryo UI" pitchFamily="50" charset="-128"/>
                        </a:rPr>
                        <a:t>PR</a:t>
                      </a:r>
                      <a:r>
                        <a:rPr kumimoji="1" lang="ja-JP" altLang="en-US" sz="1200" b="0" i="0" dirty="0" smtClean="0">
                          <a:solidFill>
                            <a:schemeClr val="tx1"/>
                          </a:solidFill>
                          <a:latin typeface="メイリオ"/>
                          <a:ea typeface="メイリオ"/>
                          <a:cs typeface="Meiryo UI" pitchFamily="50" charset="-128"/>
                        </a:rPr>
                        <a:t>枠掲載ページ</a:t>
                      </a:r>
                      <a:endParaRPr kumimoji="1" lang="en-US" altLang="ja-JP"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dirty="0" smtClean="0">
                          <a:solidFill>
                            <a:schemeClr val="tx1"/>
                          </a:solidFill>
                          <a:latin typeface="メイリオ"/>
                          <a:ea typeface="メイリオ"/>
                          <a:cs typeface="メイリオ" panose="020B0604030504040204" pitchFamily="50" charset="-128"/>
                        </a:rPr>
                        <a:t>・掲載場所：</a:t>
                      </a:r>
                      <a:r>
                        <a:rPr lang="en-US" altLang="ja-JP" sz="1200" dirty="0" smtClean="0">
                          <a:solidFill>
                            <a:schemeClr val="tx1"/>
                          </a:solidFill>
                          <a:latin typeface="メイリオ"/>
                          <a:ea typeface="メイリオ"/>
                          <a:cs typeface="メイリオ" panose="020B0604030504040204" pitchFamily="50" charset="-128"/>
                        </a:rPr>
                        <a:t>3.11</a:t>
                      </a:r>
                      <a:r>
                        <a:rPr lang="ja-JP" altLang="en-US" sz="1200" dirty="0" smtClean="0">
                          <a:solidFill>
                            <a:schemeClr val="tx1"/>
                          </a:solidFill>
                          <a:latin typeface="メイリオ"/>
                          <a:ea typeface="メイリオ"/>
                          <a:cs typeface="メイリオ" panose="020B0604030504040204" pitchFamily="50" charset="-128"/>
                        </a:rPr>
                        <a:t>企画　「防災」「買う」「寄付」いずれかのカテゴリページ</a:t>
                      </a:r>
                      <a:endParaRPr lang="en-US" altLang="ja-JP" sz="1200" dirty="0" smtClean="0">
                        <a:solidFill>
                          <a:schemeClr val="tx1"/>
                        </a:solidFill>
                        <a:latin typeface="メイリオ"/>
                        <a:ea typeface="メイリオ"/>
                        <a:cs typeface="メイリオ" panose="020B0604030504040204" pitchFamily="50" charset="-128"/>
                      </a:endParaRPr>
                    </a:p>
                    <a:p>
                      <a:pPr marL="0" indent="0">
                        <a:buNone/>
                      </a:pPr>
                      <a:r>
                        <a:rPr lang="ja-JP" altLang="en-US" sz="1200" dirty="0" smtClean="0">
                          <a:solidFill>
                            <a:schemeClr val="tx1"/>
                          </a:solidFill>
                          <a:latin typeface="メイリオ"/>
                          <a:ea typeface="メイリオ"/>
                          <a:cs typeface="メイリオ" panose="020B0604030504040204" pitchFamily="50" charset="-128"/>
                        </a:rPr>
                        <a:t>・デバイス：</a:t>
                      </a:r>
                      <a:r>
                        <a:rPr lang="en-US" altLang="ja-JP" sz="1200" dirty="0" smtClean="0">
                          <a:solidFill>
                            <a:schemeClr val="tx1"/>
                          </a:solidFill>
                          <a:latin typeface="メイリオ"/>
                          <a:ea typeface="メイリオ"/>
                          <a:cs typeface="メイリオ" panose="020B0604030504040204" pitchFamily="50" charset="-128"/>
                        </a:rPr>
                        <a:t>PC</a:t>
                      </a:r>
                      <a:r>
                        <a:rPr lang="ja-JP" altLang="en-US" sz="1200" dirty="0" smtClean="0">
                          <a:solidFill>
                            <a:schemeClr val="tx1"/>
                          </a:solidFill>
                          <a:latin typeface="メイリオ"/>
                          <a:ea typeface="メイリオ"/>
                          <a:cs typeface="メイリオ" panose="020B0604030504040204" pitchFamily="50" charset="-128"/>
                        </a:rPr>
                        <a:t>・スマートフォン</a:t>
                      </a:r>
                      <a:endParaRPr lang="en-US" altLang="ja-JP" sz="1200" dirty="0" smtClean="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・更新：掲載期間中の更新は不可</a:t>
                      </a:r>
                      <a:endParaRPr lang="en-US" altLang="ja-JP" sz="1200" dirty="0" smtClean="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・二次利用：不可</a:t>
                      </a:r>
                      <a:endParaRPr lang="en-US" altLang="ja-JP" sz="1000" dirty="0">
                        <a:solidFill>
                          <a:schemeClr val="tx1"/>
                        </a:solidFill>
                        <a:latin typeface="メイリオ"/>
                        <a:ea typeface="メイリオ"/>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158266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契約分類</a:t>
                      </a:r>
                      <a:endParaRPr kumimoji="1" lang="en-US" altLang="ja-JP" sz="1200" b="0" i="0" dirty="0">
                        <a:solidFill>
                          <a:schemeClr val="tx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tx1"/>
                          </a:solidFill>
                          <a:latin typeface="メイリオ"/>
                          <a:ea typeface="メイリオ"/>
                          <a:cs typeface="Meiryo UI" pitchFamily="50" charset="-128"/>
                        </a:rPr>
                        <a:t>※</a:t>
                      </a:r>
                      <a:r>
                        <a:rPr kumimoji="1" lang="ja-JP" altLang="en-US" sz="1000" b="0" i="0" dirty="0">
                          <a:solidFill>
                            <a:schemeClr val="tx1"/>
                          </a:solidFill>
                          <a:latin typeface="メイリオ"/>
                          <a:ea typeface="メイリオ"/>
                          <a:cs typeface="Meiryo UI" pitchFamily="50" charset="-128"/>
                        </a:rPr>
                        <a:t>お申し込み時に選択</a:t>
                      </a:r>
                      <a:endParaRPr kumimoji="1" lang="en-US" altLang="ja-JP" sz="10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■特別単価　ブランドパネルの掲載</a:t>
                      </a:r>
                      <a:endParaRPr lang="en-US" altLang="ja-JP" sz="1200" dirty="0" smtClean="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広告管理ツールよりお申込ください。</a:t>
                      </a:r>
                      <a:endParaRPr lang="en-US" altLang="ja-JP" sz="1200" dirty="0" smtClean="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調整金付与等のフローについては</a:t>
                      </a:r>
                      <a:r>
                        <a:rPr lang="en-US" altLang="ja-JP" sz="1200" dirty="0" smtClean="0">
                          <a:solidFill>
                            <a:schemeClr val="tx1"/>
                          </a:solidFill>
                          <a:latin typeface="メイリオ"/>
                          <a:ea typeface="メイリオ"/>
                          <a:cs typeface="メイリオ" panose="020B0604030504040204" pitchFamily="50" charset="-128"/>
                        </a:rPr>
                        <a:t>p.18</a:t>
                      </a:r>
                      <a:r>
                        <a:rPr lang="ja-JP" altLang="en-US" sz="1200" dirty="0" smtClean="0">
                          <a:solidFill>
                            <a:schemeClr val="tx1"/>
                          </a:solidFill>
                          <a:latin typeface="メイリオ"/>
                          <a:ea typeface="メイリオ"/>
                          <a:cs typeface="メイリオ" panose="020B0604030504040204" pitchFamily="50" charset="-128"/>
                        </a:rPr>
                        <a:t>をご確認ください。</a:t>
                      </a:r>
                      <a:endParaRPr lang="en-US" altLang="ja-JP" sz="1200" dirty="0" smtClean="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200" dirty="0" smtClean="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smtClean="0">
                          <a:solidFill>
                            <a:schemeClr val="tx1"/>
                          </a:solidFill>
                          <a:latin typeface="メイリオ"/>
                          <a:ea typeface="メイリオ"/>
                          <a:cs typeface="メイリオ" panose="020B0604030504040204" pitchFamily="50" charset="-128"/>
                        </a:rPr>
                        <a:t>■カテゴリスポンサード　</a:t>
                      </a:r>
                      <a:r>
                        <a:rPr lang="en-US" altLang="ja-JP" sz="1200" dirty="0" smtClean="0">
                          <a:solidFill>
                            <a:schemeClr val="tx1"/>
                          </a:solidFill>
                          <a:latin typeface="メイリオ"/>
                          <a:ea typeface="メイリオ"/>
                          <a:cs typeface="メイリオ" panose="020B0604030504040204" pitchFamily="50" charset="-128"/>
                        </a:rPr>
                        <a:t>PR</a:t>
                      </a:r>
                      <a:r>
                        <a:rPr lang="ja-JP" altLang="en-US" sz="1200" dirty="0" smtClean="0">
                          <a:solidFill>
                            <a:schemeClr val="tx1"/>
                          </a:solidFill>
                          <a:latin typeface="メイリオ"/>
                          <a:ea typeface="メイリオ"/>
                          <a:cs typeface="メイリオ" panose="020B0604030504040204" pitchFamily="50" charset="-128"/>
                        </a:rPr>
                        <a:t>枠の掲載</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①契約分類</a:t>
                      </a:r>
                      <a:r>
                        <a:rPr lang="ja-JP" altLang="en-US" sz="1200" dirty="0" smtClean="0">
                          <a:solidFill>
                            <a:schemeClr val="tx1"/>
                          </a:solidFill>
                          <a:latin typeface="メイリオ"/>
                          <a:ea typeface="メイリオ"/>
                          <a:cs typeface="メイリオ" panose="020B0604030504040204" pitchFamily="50" charset="-128"/>
                        </a:rPr>
                        <a:t>：掲載</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②契約サービス：</a:t>
                      </a:r>
                      <a:r>
                        <a:rPr lang="en-US" altLang="ja-JP" sz="1200" dirty="0" smtClean="0">
                          <a:solidFill>
                            <a:schemeClr val="tx1"/>
                          </a:solidFill>
                          <a:latin typeface="メイリオ"/>
                          <a:ea typeface="メイリオ"/>
                          <a:cs typeface="メイリオ" panose="020B0604030504040204" pitchFamily="50" charset="-128"/>
                        </a:rPr>
                        <a:t>【</a:t>
                      </a:r>
                      <a:r>
                        <a:rPr lang="ja-JP" altLang="en-US" sz="1200" dirty="0" smtClean="0">
                          <a:solidFill>
                            <a:schemeClr val="tx1"/>
                          </a:solidFill>
                          <a:latin typeface="メイリオ"/>
                          <a:ea typeface="メイリオ"/>
                          <a:cs typeface="メイリオ" panose="020B0604030504040204" pitchFamily="50" charset="-128"/>
                        </a:rPr>
                        <a:t>掲載</a:t>
                      </a:r>
                      <a:r>
                        <a:rPr lang="en-US" altLang="ja-JP" sz="1200" dirty="0" smtClean="0">
                          <a:solidFill>
                            <a:schemeClr val="tx1"/>
                          </a:solidFill>
                          <a:latin typeface="メイリオ"/>
                          <a:ea typeface="メイリオ"/>
                          <a:cs typeface="メイリオ" panose="020B0604030504040204" pitchFamily="50" charset="-128"/>
                        </a:rPr>
                        <a:t>】3.11</a:t>
                      </a:r>
                      <a:r>
                        <a:rPr lang="ja-JP" altLang="en-US" sz="1200" dirty="0" smtClean="0">
                          <a:solidFill>
                            <a:schemeClr val="tx1"/>
                          </a:solidFill>
                          <a:latin typeface="メイリオ"/>
                          <a:ea typeface="メイリオ"/>
                          <a:cs typeface="メイリオ" panose="020B0604030504040204" pitchFamily="50" charset="-128"/>
                        </a:rPr>
                        <a:t>企画　カテゴリスポンサード</a:t>
                      </a:r>
                      <a:endParaRPr lang="en-US" altLang="ja-JP" sz="1200" dirty="0">
                        <a:solidFill>
                          <a:schemeClr val="tx1"/>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solidFill>
                          <a:latin typeface="メイリオ"/>
                          <a:ea typeface="メイリオ"/>
                          <a:cs typeface="メイリオ" panose="020B0604030504040204" pitchFamily="50" charset="-128"/>
                        </a:rPr>
                        <a:t>③契約サービス詳細</a:t>
                      </a:r>
                      <a:r>
                        <a:rPr lang="ja-JP" altLang="en-US" sz="1200" dirty="0" smtClean="0">
                          <a:solidFill>
                            <a:schemeClr val="tx1"/>
                          </a:solidFill>
                          <a:latin typeface="メイリオ"/>
                          <a:ea typeface="メイリオ"/>
                          <a:cs typeface="メイリオ" panose="020B0604030504040204" pitchFamily="50" charset="-128"/>
                        </a:rPr>
                        <a:t>：</a:t>
                      </a:r>
                      <a:r>
                        <a:rPr lang="en-US" altLang="ja-JP" sz="1200" dirty="0" smtClean="0">
                          <a:solidFill>
                            <a:schemeClr val="tx1"/>
                          </a:solidFill>
                          <a:latin typeface="メイリオ"/>
                          <a:ea typeface="メイリオ"/>
                          <a:cs typeface="メイリオ" panose="020B0604030504040204" pitchFamily="50" charset="-128"/>
                        </a:rPr>
                        <a:t>3.11</a:t>
                      </a:r>
                      <a:r>
                        <a:rPr lang="ja-JP" altLang="en-US" sz="1200" dirty="0" smtClean="0">
                          <a:solidFill>
                            <a:schemeClr val="tx1"/>
                          </a:solidFill>
                          <a:latin typeface="メイリオ"/>
                          <a:ea typeface="メイリオ"/>
                          <a:cs typeface="メイリオ" panose="020B0604030504040204" pitchFamily="50" charset="-128"/>
                        </a:rPr>
                        <a:t>企画　カテゴリスポンサード　</a:t>
                      </a:r>
                      <a:r>
                        <a:rPr lang="ja-JP" altLang="en-US" sz="1200" dirty="0" smtClean="0">
                          <a:solidFill>
                            <a:schemeClr val="tx1"/>
                          </a:solidFill>
                          <a:latin typeface="+mn-lt"/>
                          <a:ea typeface="+mn-ea"/>
                          <a:cs typeface="メイリオ" panose="020B0604030504040204" pitchFamily="50" charset="-128"/>
                        </a:rPr>
                        <a:t>掲載費</a:t>
                      </a:r>
                      <a:endParaRPr lang="en-US" altLang="ja-JP" sz="1200" dirty="0" smtClean="0">
                        <a:solidFill>
                          <a:schemeClr val="tx1"/>
                        </a:solidFill>
                        <a:latin typeface="+mn-lt"/>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47624747"/>
                  </a:ext>
                </a:extLst>
              </a:tr>
              <a:tr h="52633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smtClean="0">
                          <a:solidFill>
                            <a:schemeClr val="tx1"/>
                          </a:solidFill>
                          <a:latin typeface="メイリオ"/>
                          <a:ea typeface="メイリオ"/>
                        </a:rPr>
                        <a:t>掲載</a:t>
                      </a:r>
                      <a:r>
                        <a:rPr kumimoji="1" lang="ja-JP" altLang="en-US" sz="1200" dirty="0">
                          <a:solidFill>
                            <a:schemeClr val="tx1"/>
                          </a:solidFill>
                          <a:latin typeface="メイリオ"/>
                          <a:ea typeface="メイリオ"/>
                        </a:rPr>
                        <a:t>期間</a:t>
                      </a:r>
                      <a:endParaRPr kumimoji="1" lang="ja-JP" altLang="en-US"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fontAlgn="ctr"/>
                      <a:r>
                        <a:rPr lang="ja-JP" altLang="en-US" sz="1200" u="none" strike="noStrike" dirty="0" smtClean="0">
                          <a:solidFill>
                            <a:schemeClr val="tx1"/>
                          </a:solidFill>
                          <a:effectLst/>
                        </a:rPr>
                        <a:t>特別単価　ブランドパネル　 ：</a:t>
                      </a:r>
                      <a:r>
                        <a:rPr lang="en-US" altLang="ja-JP" sz="1200" u="none" strike="noStrike" dirty="0" smtClean="0">
                          <a:solidFill>
                            <a:schemeClr val="tx1"/>
                          </a:solidFill>
                          <a:effectLst/>
                        </a:rPr>
                        <a:t>2022/2/21</a:t>
                      </a:r>
                      <a:r>
                        <a:rPr lang="ja-JP" altLang="en-US" sz="1200" u="none" strike="noStrike" dirty="0" smtClean="0">
                          <a:solidFill>
                            <a:schemeClr val="tx1"/>
                          </a:solidFill>
                          <a:effectLst/>
                        </a:rPr>
                        <a:t>（月）～</a:t>
                      </a:r>
                      <a:r>
                        <a:rPr lang="en-US" altLang="ja-JP" sz="1200" u="none" strike="noStrike" dirty="0" smtClean="0">
                          <a:solidFill>
                            <a:schemeClr val="tx1"/>
                          </a:solidFill>
                          <a:effectLst/>
                        </a:rPr>
                        <a:t>2022/3/11</a:t>
                      </a:r>
                      <a:r>
                        <a:rPr lang="ja-JP" altLang="en-US" sz="1200" u="none" strike="noStrike" dirty="0" smtClean="0">
                          <a:solidFill>
                            <a:schemeClr val="tx1"/>
                          </a:solidFill>
                          <a:effectLst/>
                        </a:rPr>
                        <a:t>（金）のうち任意の期間</a:t>
                      </a:r>
                      <a:endParaRPr lang="en-US" altLang="ja-JP" sz="1200" u="none" strike="noStrike" dirty="0" smtClean="0">
                        <a:solidFill>
                          <a:schemeClr val="tx1"/>
                        </a:solidFill>
                        <a:effectLst/>
                      </a:endParaRPr>
                    </a:p>
                    <a:p>
                      <a:pPr algn="l" fontAlgn="ctr"/>
                      <a:r>
                        <a:rPr lang="ja-JP" altLang="en-US" sz="1200" u="none" strike="noStrike" dirty="0" smtClean="0">
                          <a:solidFill>
                            <a:schemeClr val="tx1"/>
                          </a:solidFill>
                          <a:effectLst/>
                        </a:rPr>
                        <a:t>カテゴリスポンサード　</a:t>
                      </a:r>
                      <a:r>
                        <a:rPr lang="en-US" altLang="ja-JP" sz="1200" u="none" strike="noStrike" dirty="0" smtClean="0">
                          <a:solidFill>
                            <a:schemeClr val="tx1"/>
                          </a:solidFill>
                          <a:effectLst/>
                        </a:rPr>
                        <a:t>PR</a:t>
                      </a:r>
                      <a:r>
                        <a:rPr lang="ja-JP" altLang="en-US" sz="1200" u="none" strike="noStrike" dirty="0" smtClean="0">
                          <a:solidFill>
                            <a:schemeClr val="tx1"/>
                          </a:solidFill>
                          <a:effectLst/>
                        </a:rPr>
                        <a:t>枠：</a:t>
                      </a:r>
                      <a:r>
                        <a:rPr lang="en-US" altLang="ja-JP" sz="1200" u="none" strike="noStrike" dirty="0" smtClean="0">
                          <a:solidFill>
                            <a:schemeClr val="tx1"/>
                          </a:solidFill>
                          <a:effectLst/>
                        </a:rPr>
                        <a:t>2022/3/1</a:t>
                      </a:r>
                      <a:r>
                        <a:rPr lang="ja-JP" altLang="en-US" sz="1200" u="none" strike="noStrike" dirty="0" smtClean="0">
                          <a:solidFill>
                            <a:schemeClr val="tx1"/>
                          </a:solidFill>
                          <a:effectLst/>
                        </a:rPr>
                        <a:t>（火）～</a:t>
                      </a:r>
                      <a:r>
                        <a:rPr lang="en-US" altLang="ja-JP" sz="1200" u="none" strike="noStrike" dirty="0" smtClean="0">
                          <a:solidFill>
                            <a:schemeClr val="tx1"/>
                          </a:solidFill>
                          <a:effectLst/>
                        </a:rPr>
                        <a:t>2022/3/31</a:t>
                      </a:r>
                      <a:r>
                        <a:rPr lang="ja-JP" altLang="en-US" sz="1200" u="none" strike="noStrike" dirty="0" smtClean="0">
                          <a:solidFill>
                            <a:schemeClr val="tx1"/>
                          </a:solidFill>
                          <a:effectLst/>
                        </a:rPr>
                        <a:t>（木）</a:t>
                      </a:r>
                      <a:endParaRPr lang="ja-JP" altLang="en-US" sz="12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109815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tx1"/>
                          </a:solidFill>
                          <a:latin typeface="メイリオ"/>
                          <a:ea typeface="メイリオ"/>
                          <a:cs typeface="Meiryo UI" pitchFamily="50" charset="-128"/>
                        </a:rPr>
                        <a:t>料金</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solidFill>
                          <a:effectLst/>
                          <a:uLnTx/>
                          <a:uFillTx/>
                          <a:latin typeface="+mn-lt"/>
                          <a:ea typeface="+mn-ea"/>
                        </a:rPr>
                        <a:t>■特別単価　ブランドパネルの掲載</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smtClean="0">
                          <a:ln>
                            <a:noFill/>
                          </a:ln>
                          <a:solidFill>
                            <a:schemeClr val="tx1"/>
                          </a:solidFill>
                          <a:effectLst/>
                          <a:uLnTx/>
                          <a:uFillTx/>
                          <a:latin typeface="メイリオ"/>
                          <a:ea typeface="メイリオ"/>
                          <a:cs typeface="+mn-cs"/>
                        </a:rPr>
                        <a:t>1,000</a:t>
                      </a:r>
                      <a:r>
                        <a:rPr kumimoji="1" lang="ja-JP" altLang="en-US" sz="1200" b="0" u="none" strike="noStrike" kern="1200" cap="none" spc="0" normalizeH="0" baseline="0" noProof="0" dirty="0" smtClean="0">
                          <a:ln>
                            <a:noFill/>
                          </a:ln>
                          <a:solidFill>
                            <a:schemeClr val="tx1"/>
                          </a:solidFill>
                          <a:effectLst/>
                          <a:uLnTx/>
                          <a:uFillTx/>
                          <a:latin typeface="メイリオ"/>
                          <a:ea typeface="メイリオ"/>
                          <a:cs typeface="+mn-cs"/>
                        </a:rPr>
                        <a:t>万円～（グロス）</a:t>
                      </a:r>
                      <a:endParaRPr kumimoji="1" lang="en-US" altLang="ja-JP" sz="1200" b="0" u="none" strike="noStrike" kern="1200" cap="none" spc="0" normalizeH="0" baseline="0" noProof="0" dirty="0" smtClean="0">
                        <a:ln>
                          <a:noFill/>
                        </a:ln>
                        <a:solidFill>
                          <a:schemeClr val="tx1"/>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800" b="0" u="none" strike="noStrike" kern="1200" cap="none" spc="0" normalizeH="0" baseline="0" noProof="0" dirty="0" smtClean="0">
                        <a:ln>
                          <a:noFill/>
                        </a:ln>
                        <a:solidFill>
                          <a:schemeClr val="tx1"/>
                        </a:solidFill>
                        <a:effectLst/>
                        <a:uLnTx/>
                        <a:uFillTx/>
                        <a:latin typeface="メイリオ"/>
                        <a:ea typeface="メイリオ"/>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rPr>
                        <a:t>■</a:t>
                      </a:r>
                      <a:r>
                        <a:rPr lang="ja-JP" altLang="en-US" sz="1200" dirty="0" smtClean="0">
                          <a:solidFill>
                            <a:schemeClr val="tx1"/>
                          </a:solidFill>
                          <a:latin typeface="メイリオ"/>
                          <a:ea typeface="メイリオ"/>
                          <a:cs typeface="メイリオ" panose="020B0604030504040204" pitchFamily="50" charset="-128"/>
                        </a:rPr>
                        <a:t>カテゴリスポンサード　</a:t>
                      </a:r>
                      <a:r>
                        <a:rPr lang="en-US" altLang="ja-JP" sz="1200" dirty="0" smtClean="0">
                          <a:solidFill>
                            <a:schemeClr val="tx1"/>
                          </a:solidFill>
                          <a:latin typeface="メイリオ"/>
                          <a:ea typeface="メイリオ"/>
                          <a:cs typeface="メイリオ" panose="020B0604030504040204" pitchFamily="50" charset="-128"/>
                        </a:rPr>
                        <a:t>PR</a:t>
                      </a:r>
                      <a:r>
                        <a:rPr lang="ja-JP" altLang="en-US" sz="1200" dirty="0" smtClean="0">
                          <a:solidFill>
                            <a:schemeClr val="tx1"/>
                          </a:solidFill>
                          <a:latin typeface="メイリオ"/>
                          <a:ea typeface="メイリオ"/>
                          <a:cs typeface="メイリオ" panose="020B0604030504040204" pitchFamily="50" charset="-128"/>
                        </a:rPr>
                        <a:t>枠の掲載</a:t>
                      </a:r>
                      <a:endParaRPr kumimoji="1" lang="en-US" altLang="ja-JP" sz="1200" b="0" i="0" u="none" strike="noStrike" kern="1200" cap="none" spc="0" normalizeH="0" baseline="0" noProof="0" dirty="0" smtClean="0">
                        <a:ln>
                          <a:noFill/>
                        </a:ln>
                        <a:solidFill>
                          <a:schemeClr val="tx1"/>
                        </a:solidFill>
                        <a:effectLst/>
                        <a:uLnTx/>
                        <a:uFillTx/>
                        <a:latin typeface="+mn-lt"/>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smtClean="0">
                          <a:ln>
                            <a:noFill/>
                          </a:ln>
                          <a:solidFill>
                            <a:schemeClr val="tx1"/>
                          </a:solidFill>
                          <a:effectLst/>
                          <a:uLnTx/>
                          <a:uFillTx/>
                          <a:latin typeface="+mn-lt"/>
                          <a:ea typeface="+mn-ea"/>
                        </a:rPr>
                        <a:t>0</a:t>
                      </a:r>
                      <a:r>
                        <a:rPr kumimoji="1" lang="ja-JP" altLang="en-US" sz="1200" b="0" u="none" strike="noStrike" kern="1200" cap="none" spc="0" normalizeH="0" baseline="0" noProof="0" dirty="0" smtClean="0">
                          <a:ln>
                            <a:noFill/>
                          </a:ln>
                          <a:solidFill>
                            <a:schemeClr val="tx1"/>
                          </a:solidFill>
                          <a:effectLst/>
                          <a:uLnTx/>
                          <a:uFillTx/>
                          <a:latin typeface="+mn-lt"/>
                          <a:ea typeface="+mn-ea"/>
                        </a:rPr>
                        <a:t>円　事前見積もり：不要／専用フォームからお申し込み</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smtClean="0">
                          <a:ln>
                            <a:noFill/>
                          </a:ln>
                          <a:solidFill>
                            <a:schemeClr val="tx1"/>
                          </a:solidFill>
                          <a:effectLst/>
                          <a:uLnTx/>
                          <a:uFillTx/>
                          <a:latin typeface="+mn-lt"/>
                          <a:ea typeface="+mn-ea"/>
                        </a:rPr>
                        <a:t>※</a:t>
                      </a:r>
                      <a:r>
                        <a:rPr kumimoji="1" lang="ja-JP" altLang="en-US" sz="1000" b="0" u="none" strike="noStrike" kern="1200" cap="none" spc="0" normalizeH="0" baseline="0" noProof="0" dirty="0" smtClean="0">
                          <a:ln>
                            <a:noFill/>
                          </a:ln>
                          <a:solidFill>
                            <a:schemeClr val="tx1"/>
                          </a:solidFill>
                          <a:effectLst/>
                          <a:uLnTx/>
                          <a:uFillTx/>
                          <a:latin typeface="+mn-lt"/>
                          <a:ea typeface="+mn-ea"/>
                        </a:rPr>
                        <a:t>商品資料と異なる条件で契約する場合はお見積りが必要となります。お申込時には担当営業までお問い合わせください。</a:t>
                      </a:r>
                      <a:endParaRPr kumimoji="1" lang="en-US" altLang="ja-JP" sz="1000" b="0" u="none" strike="noStrike" kern="1200" cap="none" spc="0" normalizeH="0" baseline="0" noProof="0" dirty="0" smtClean="0">
                        <a:ln>
                          <a:noFill/>
                        </a:ln>
                        <a:solidFill>
                          <a:schemeClr val="tx1"/>
                        </a:solidFill>
                        <a:effectLst/>
                        <a:uLnTx/>
                        <a:uFillTx/>
                        <a:latin typeface="+mn-lt"/>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r h="52749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smtClean="0">
                          <a:solidFill>
                            <a:schemeClr val="tx1"/>
                          </a:solidFill>
                          <a:latin typeface="メイリオ"/>
                          <a:ea typeface="メイリオ"/>
                          <a:cs typeface="Meiryo UI" pitchFamily="50" charset="-128"/>
                        </a:rPr>
                        <a:t>お申込期限</a:t>
                      </a:r>
                      <a:endParaRPr kumimoji="1" lang="ja-JP" altLang="en-US"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200" b="0" u="none" strike="noStrike" kern="1200" cap="none" spc="0" normalizeH="0" baseline="0" noProof="0" dirty="0" smtClean="0">
                          <a:ln>
                            <a:noFill/>
                          </a:ln>
                          <a:solidFill>
                            <a:schemeClr val="tx1"/>
                          </a:solidFill>
                          <a:effectLst/>
                          <a:uLnTx/>
                          <a:uFillTx/>
                          <a:latin typeface="+mn-lt"/>
                          <a:ea typeface="+mn-ea"/>
                        </a:rPr>
                        <a:t>2022/2/1</a:t>
                      </a:r>
                      <a:r>
                        <a:rPr kumimoji="1" lang="ja-JP" altLang="en-US" sz="1200" b="0" u="none" strike="noStrike" kern="1200" cap="none" spc="0" normalizeH="0" baseline="0" noProof="0" dirty="0" smtClean="0">
                          <a:ln>
                            <a:noFill/>
                          </a:ln>
                          <a:solidFill>
                            <a:schemeClr val="tx1"/>
                          </a:solidFill>
                          <a:effectLst/>
                          <a:uLnTx/>
                          <a:uFillTx/>
                          <a:latin typeface="+mn-lt"/>
                          <a:ea typeface="+mn-ea"/>
                        </a:rPr>
                        <a:t>（火）　</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76368671"/>
                  </a:ext>
                </a:extLst>
              </a:tr>
              <a:tr h="52749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smtClean="0">
                          <a:solidFill>
                            <a:schemeClr val="tx1"/>
                          </a:solidFill>
                          <a:latin typeface="メイリオ"/>
                          <a:ea typeface="メイリオ"/>
                          <a:cs typeface="Meiryo UI" pitchFamily="50" charset="-128"/>
                        </a:rPr>
                        <a:t>キャンセル料</a:t>
                      </a:r>
                      <a:endParaRPr kumimoji="1" lang="ja-JP" altLang="en-US"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smtClean="0">
                          <a:ln>
                            <a:noFill/>
                          </a:ln>
                          <a:solidFill>
                            <a:schemeClr val="tx1"/>
                          </a:solidFill>
                          <a:effectLst/>
                          <a:uLnTx/>
                          <a:uFillTx/>
                          <a:latin typeface="+mn-lt"/>
                          <a:ea typeface="+mn-ea"/>
                        </a:rPr>
                        <a:t>お申込み後のキャンセルは不可となります。</a:t>
                      </a:r>
                      <a:endParaRPr kumimoji="1" lang="en-US" altLang="ja-JP" sz="1200" b="0" u="none" strike="noStrike" kern="1200" cap="none" spc="0" normalizeH="0" baseline="0" noProof="0" dirty="0" smtClean="0">
                        <a:ln>
                          <a:noFill/>
                        </a:ln>
                        <a:solidFill>
                          <a:schemeClr val="tx1"/>
                        </a:solidFill>
                        <a:effectLst/>
                        <a:uLnTx/>
                        <a:uFillTx/>
                        <a:latin typeface="+mn-lt"/>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285598571"/>
                  </a:ext>
                </a:extLst>
              </a:tr>
              <a:tr h="52749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smtClean="0">
                          <a:solidFill>
                            <a:schemeClr val="tx1"/>
                          </a:solidFill>
                          <a:latin typeface="メイリオ"/>
                          <a:ea typeface="メイリオ"/>
                          <a:cs typeface="Meiryo UI" pitchFamily="50" charset="-128"/>
                        </a:rPr>
                        <a:t>レポート</a:t>
                      </a:r>
                      <a:endParaRPr kumimoji="1" lang="ja-JP" altLang="en-US" sz="1200" b="0" i="0" dirty="0">
                        <a:solidFill>
                          <a:schemeClr val="tx1"/>
                        </a:solidFill>
                        <a:latin typeface="メイリオ"/>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2F2F2"/>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i="0" u="none" strike="noStrike" kern="1200" cap="none" spc="0" normalizeH="0" baseline="0" noProof="0" dirty="0" smtClean="0">
                          <a:ln>
                            <a:noFill/>
                          </a:ln>
                          <a:solidFill>
                            <a:schemeClr val="tx1"/>
                          </a:solidFill>
                          <a:effectLst/>
                          <a:uLnTx/>
                          <a:uFillTx/>
                          <a:latin typeface="+mn-lt"/>
                          <a:ea typeface="+mn-ea"/>
                        </a:rPr>
                        <a:t>ロゴ掲載ページ・カテゴリスポンサード</a:t>
                      </a:r>
                      <a:r>
                        <a:rPr kumimoji="1" lang="en-US" altLang="ja-JP" sz="1200" b="0" i="0" u="none" strike="noStrike" kern="1200" cap="none" spc="0" normalizeH="0" baseline="0" noProof="0" dirty="0" smtClean="0">
                          <a:ln>
                            <a:noFill/>
                          </a:ln>
                          <a:solidFill>
                            <a:schemeClr val="tx1"/>
                          </a:solidFill>
                          <a:effectLst/>
                          <a:uLnTx/>
                          <a:uFillTx/>
                          <a:latin typeface="+mn-lt"/>
                          <a:ea typeface="+mn-ea"/>
                        </a:rPr>
                        <a:t>PR</a:t>
                      </a:r>
                      <a:r>
                        <a:rPr kumimoji="1" lang="ja-JP" altLang="en-US" sz="1200" b="0" i="0" u="none" strike="noStrike" kern="1200" cap="none" spc="0" normalizeH="0" baseline="0" noProof="0" dirty="0" smtClean="0">
                          <a:ln>
                            <a:noFill/>
                          </a:ln>
                          <a:solidFill>
                            <a:schemeClr val="tx1"/>
                          </a:solidFill>
                          <a:effectLst/>
                          <a:uLnTx/>
                          <a:uFillTx/>
                          <a:latin typeface="+mn-lt"/>
                          <a:ea typeface="+mn-ea"/>
                        </a:rPr>
                        <a:t>枠掲載ページの</a:t>
                      </a:r>
                      <a:r>
                        <a:rPr kumimoji="1" lang="en-US" altLang="ja-JP" sz="1200" b="0" i="0" u="none" strike="noStrike" kern="1200" cap="none" spc="0" normalizeH="0" baseline="0" noProof="0" dirty="0" smtClean="0">
                          <a:ln>
                            <a:noFill/>
                          </a:ln>
                          <a:solidFill>
                            <a:schemeClr val="tx1"/>
                          </a:solidFill>
                          <a:effectLst/>
                          <a:uLnTx/>
                          <a:uFillTx/>
                          <a:latin typeface="+mn-lt"/>
                          <a:ea typeface="+mn-ea"/>
                        </a:rPr>
                        <a:t>PV</a:t>
                      </a:r>
                      <a:r>
                        <a:rPr kumimoji="1" lang="ja-JP" altLang="en-US" sz="1200" b="0" i="0" u="none" strike="noStrike" kern="1200" cap="none" spc="0" normalizeH="0" baseline="0" noProof="0" dirty="0" err="1" smtClean="0">
                          <a:ln>
                            <a:noFill/>
                          </a:ln>
                          <a:solidFill>
                            <a:schemeClr val="tx1"/>
                          </a:solidFill>
                          <a:effectLst/>
                          <a:uLnTx/>
                          <a:uFillTx/>
                          <a:latin typeface="+mn-lt"/>
                          <a:ea typeface="+mn-ea"/>
                        </a:rPr>
                        <a:t>、</a:t>
                      </a:r>
                      <a:r>
                        <a:rPr kumimoji="1" lang="en-US" altLang="ja-JP" sz="1200" b="0" i="0" u="none" strike="noStrike" kern="1200" cap="none" spc="0" normalizeH="0" baseline="0" noProof="0" dirty="0" smtClean="0">
                          <a:ln>
                            <a:noFill/>
                          </a:ln>
                          <a:solidFill>
                            <a:schemeClr val="tx1"/>
                          </a:solidFill>
                          <a:effectLst/>
                          <a:uLnTx/>
                          <a:uFillTx/>
                          <a:latin typeface="+mn-lt"/>
                          <a:ea typeface="+mn-ea"/>
                        </a:rPr>
                        <a:t>UB</a:t>
                      </a:r>
                      <a:r>
                        <a:rPr kumimoji="1" lang="ja-JP" altLang="en-US" sz="1200" b="0" i="0" u="none" strike="noStrike" kern="1200" cap="none" spc="0" normalizeH="0" baseline="0" noProof="0" dirty="0" err="1" smtClean="0">
                          <a:ln>
                            <a:noFill/>
                          </a:ln>
                          <a:solidFill>
                            <a:schemeClr val="tx1"/>
                          </a:solidFill>
                          <a:effectLst/>
                          <a:uLnTx/>
                          <a:uFillTx/>
                          <a:latin typeface="+mn-lt"/>
                          <a:ea typeface="+mn-ea"/>
                        </a:rPr>
                        <a:t>、</a:t>
                      </a:r>
                      <a:r>
                        <a:rPr kumimoji="1" lang="ja-JP" altLang="en-US" sz="1200" b="0" i="0" u="none" strike="noStrike" kern="1200" cap="none" spc="0" normalizeH="0" baseline="0" noProof="0" dirty="0" smtClean="0">
                          <a:ln>
                            <a:noFill/>
                          </a:ln>
                          <a:solidFill>
                            <a:schemeClr val="tx1"/>
                          </a:solidFill>
                          <a:effectLst/>
                          <a:uLnTx/>
                          <a:uFillTx/>
                          <a:latin typeface="+mn-lt"/>
                          <a:ea typeface="+mn-ea"/>
                        </a:rPr>
                        <a:t>賛同パートナー様サイトへの誘導数</a:t>
                      </a:r>
                      <a:endParaRPr kumimoji="1" lang="en-US" altLang="ja-JP" sz="1200" b="0" i="0" u="none" strike="noStrike" kern="1200" cap="none" spc="0" normalizeH="0" baseline="0" noProof="0" dirty="0" smtClean="0">
                        <a:ln>
                          <a:noFill/>
                        </a:ln>
                        <a:solidFill>
                          <a:schemeClr val="tx1"/>
                        </a:solidFill>
                        <a:effectLst/>
                        <a:uLnTx/>
                        <a:uFillTx/>
                        <a:latin typeface="+mn-lt"/>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smtClean="0">
                          <a:ln>
                            <a:noFill/>
                          </a:ln>
                          <a:solidFill>
                            <a:schemeClr val="tx1"/>
                          </a:solidFill>
                          <a:effectLst/>
                          <a:uLnTx/>
                          <a:uFillTx/>
                          <a:latin typeface="+mn-lt"/>
                          <a:ea typeface="+mn-ea"/>
                        </a:rPr>
                        <a:t>※</a:t>
                      </a:r>
                      <a:r>
                        <a:rPr kumimoji="1" lang="ja-JP" altLang="en-US" sz="1050" b="0" u="none" strike="noStrike" kern="1200" cap="none" spc="0" normalizeH="0" baseline="0" noProof="0" dirty="0" smtClean="0">
                          <a:ln>
                            <a:noFill/>
                          </a:ln>
                          <a:solidFill>
                            <a:schemeClr val="tx1"/>
                          </a:solidFill>
                          <a:effectLst/>
                          <a:uLnTx/>
                          <a:uFillTx/>
                          <a:latin typeface="+mn-lt"/>
                          <a:ea typeface="+mn-ea"/>
                        </a:rPr>
                        <a:t>掲載終了後、レポート作成に</a:t>
                      </a:r>
                      <a:r>
                        <a:rPr kumimoji="1" lang="en-US" altLang="ja-JP" sz="1050" b="0" u="none" strike="noStrike" kern="1200" cap="none" spc="0" normalizeH="0" baseline="0" noProof="0" dirty="0" smtClean="0">
                          <a:ln>
                            <a:noFill/>
                          </a:ln>
                          <a:solidFill>
                            <a:schemeClr val="tx1"/>
                          </a:solidFill>
                          <a:effectLst/>
                          <a:uLnTx/>
                          <a:uFillTx/>
                          <a:latin typeface="+mn-lt"/>
                          <a:ea typeface="+mn-ea"/>
                        </a:rPr>
                        <a:t>2</a:t>
                      </a:r>
                      <a:r>
                        <a:rPr kumimoji="1" lang="ja-JP" altLang="en-US" sz="1050" b="0" u="none" strike="noStrike" kern="1200" cap="none" spc="0" normalizeH="0" baseline="0" noProof="0" dirty="0" smtClean="0">
                          <a:ln>
                            <a:noFill/>
                          </a:ln>
                          <a:solidFill>
                            <a:schemeClr val="tx1"/>
                          </a:solidFill>
                          <a:effectLst/>
                          <a:uLnTx/>
                          <a:uFillTx/>
                          <a:latin typeface="+mn-lt"/>
                          <a:ea typeface="+mn-ea"/>
                        </a:rPr>
                        <a:t>週間程度お時間をいただきます。案件の状況によりご提出日は前後する可能性がございます。</a:t>
                      </a:r>
                      <a:endParaRPr kumimoji="1" lang="en-US" altLang="ja-JP" sz="1050" b="0" u="none" strike="noStrike" kern="1200" cap="none" spc="0" normalizeH="0" baseline="0" noProof="0" dirty="0" smtClean="0">
                        <a:ln>
                          <a:noFill/>
                        </a:ln>
                        <a:solidFill>
                          <a:schemeClr val="tx1"/>
                        </a:solidFill>
                        <a:effectLst/>
                        <a:uLnTx/>
                        <a:uFillTx/>
                        <a:latin typeface="+mn-lt"/>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987271841"/>
                  </a:ext>
                </a:extLst>
              </a:tr>
            </a:tbl>
          </a:graphicData>
        </a:graphic>
      </p:graphicFrame>
    </p:spTree>
    <p:extLst>
      <p:ext uri="{BB962C8B-B14F-4D97-AF65-F5344CB8AC3E}">
        <p14:creationId xmlns:p14="http://schemas.microsoft.com/office/powerpoint/2010/main" val="33316825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目次</a:t>
            </a:r>
            <a:endParaRPr kumimoji="1" lang="ja-JP" altLang="en-US" dirty="0"/>
          </a:p>
        </p:txBody>
      </p:sp>
      <p:sp>
        <p:nvSpPr>
          <p:cNvPr id="4" name="スライド番号プレースホルダー 3"/>
          <p:cNvSpPr>
            <a:spLocks noGrp="1"/>
          </p:cNvSpPr>
          <p:nvPr>
            <p:ph type="sldNum" sz="quarter" idx="13"/>
          </p:nvPr>
        </p:nvSpPr>
        <p:spPr/>
        <p:txBody>
          <a:bodyPr/>
          <a:lstStyle/>
          <a:p>
            <a:fld id="{F9BD7636-22E7-4304-ABE2-16A3D163D5E1}" type="slidenum">
              <a:rPr lang="ja-JP" altLang="en-US" smtClean="0"/>
              <a:pPr/>
              <a:t>2</a:t>
            </a:fld>
            <a:endParaRPr lang="ja-JP" altLang="en-US" dirty="0"/>
          </a:p>
        </p:txBody>
      </p:sp>
      <p:sp>
        <p:nvSpPr>
          <p:cNvPr id="5" name="テキスト ボックス 4">
            <a:extLst>
              <a:ext uri="{FF2B5EF4-FFF2-40B4-BE49-F238E27FC236}">
                <a16:creationId xmlns:a16="http://schemas.microsoft.com/office/drawing/2014/main" id="{FB1E47DB-DF68-5D48-BB25-A719AA554EFD}"/>
              </a:ext>
            </a:extLst>
          </p:cNvPr>
          <p:cNvSpPr txBox="1"/>
          <p:nvPr/>
        </p:nvSpPr>
        <p:spPr>
          <a:xfrm>
            <a:off x="551384" y="1196752"/>
            <a:ext cx="5328592" cy="400110"/>
          </a:xfrm>
          <a:prstGeom prst="rect">
            <a:avLst/>
          </a:prstGeom>
          <a:noFill/>
        </p:spPr>
        <p:txBody>
          <a:bodyPr wrap="square" rtlCol="0">
            <a:spAutoFit/>
          </a:bodyPr>
          <a:lstStyle/>
          <a:p>
            <a:r>
              <a:rPr kumimoji="1" lang="ja-JP" altLang="en-US" sz="2000" b="1" dirty="0" smtClean="0">
                <a:latin typeface="Meiryo" panose="020B0604030504040204" pitchFamily="34" charset="-128"/>
                <a:ea typeface="Meiryo" panose="020B0604030504040204" pitchFamily="34" charset="-128"/>
              </a:rPr>
              <a:t>●</a:t>
            </a:r>
            <a:r>
              <a:rPr kumimoji="1" lang="en-US" altLang="ja-JP" sz="2000" b="1" dirty="0" smtClean="0">
                <a:latin typeface="Meiryo" panose="020B0604030504040204" pitchFamily="34" charset="-128"/>
                <a:ea typeface="Meiryo" panose="020B0604030504040204" pitchFamily="34" charset="-128"/>
              </a:rPr>
              <a:t>2022</a:t>
            </a:r>
            <a:r>
              <a:rPr kumimoji="1" lang="ja-JP" altLang="en-US" sz="2000" b="1" dirty="0" smtClean="0">
                <a:latin typeface="Meiryo" panose="020B0604030504040204" pitchFamily="34" charset="-128"/>
                <a:ea typeface="Meiryo" panose="020B0604030504040204" pitchFamily="34" charset="-128"/>
              </a:rPr>
              <a:t>年の「</a:t>
            </a:r>
            <a:r>
              <a:rPr lang="en-US" altLang="ja-JP" sz="2000" b="1" dirty="0" smtClean="0">
                <a:latin typeface="Meiryo" panose="020B0604030504040204" pitchFamily="34" charset="-128"/>
                <a:ea typeface="Meiryo" panose="020B0604030504040204" pitchFamily="34" charset="-128"/>
              </a:rPr>
              <a:t>3.11</a:t>
            </a:r>
            <a:r>
              <a:rPr lang="ja-JP" altLang="en-US" sz="2000" b="1" dirty="0" smtClean="0">
                <a:latin typeface="Meiryo" panose="020B0604030504040204" pitchFamily="34" charset="-128"/>
                <a:ea typeface="Meiryo" panose="020B0604030504040204" pitchFamily="34" charset="-128"/>
              </a:rPr>
              <a:t>企画」について</a:t>
            </a:r>
            <a:endParaRPr kumimoji="1" lang="ja-JP" altLang="en-US" sz="2000" b="1" dirty="0">
              <a:latin typeface="Meiryo" panose="020B0604030504040204" pitchFamily="34" charset="-128"/>
              <a:ea typeface="Meiryo" panose="020B0604030504040204" pitchFamily="34" charset="-128"/>
            </a:endParaRPr>
          </a:p>
        </p:txBody>
      </p:sp>
      <p:sp>
        <p:nvSpPr>
          <p:cNvPr id="6" name="テキスト ボックス 5">
            <a:extLst>
              <a:ext uri="{FF2B5EF4-FFF2-40B4-BE49-F238E27FC236}">
                <a16:creationId xmlns:a16="http://schemas.microsoft.com/office/drawing/2014/main" id="{FB1E47DB-DF68-5D48-BB25-A719AA554EFD}"/>
              </a:ext>
            </a:extLst>
          </p:cNvPr>
          <p:cNvSpPr txBox="1"/>
          <p:nvPr/>
        </p:nvSpPr>
        <p:spPr>
          <a:xfrm>
            <a:off x="558159" y="2408258"/>
            <a:ext cx="5328592" cy="400110"/>
          </a:xfrm>
          <a:prstGeom prst="rect">
            <a:avLst/>
          </a:prstGeom>
          <a:noFill/>
        </p:spPr>
        <p:txBody>
          <a:bodyPr wrap="square" rtlCol="0">
            <a:spAutoFit/>
          </a:bodyPr>
          <a:lstStyle/>
          <a:p>
            <a:r>
              <a:rPr kumimoji="1" lang="ja-JP" altLang="en-US" sz="2000" b="1" dirty="0" smtClean="0">
                <a:latin typeface="Meiryo" panose="020B0604030504040204" pitchFamily="34" charset="-128"/>
                <a:ea typeface="Meiryo" panose="020B0604030504040204" pitchFamily="34" charset="-128"/>
              </a:rPr>
              <a:t>●</a:t>
            </a:r>
            <a:r>
              <a:rPr lang="ja-JP" altLang="en-US" sz="2000" b="1" dirty="0" smtClean="0">
                <a:latin typeface="Meiryo" panose="020B0604030504040204" pitchFamily="34" charset="-128"/>
                <a:ea typeface="Meiryo" panose="020B0604030504040204" pitchFamily="34" charset="-128"/>
              </a:rPr>
              <a:t>協賛企業</a:t>
            </a:r>
            <a:r>
              <a:rPr lang="ja-JP" altLang="en-US" sz="2000" b="1" dirty="0">
                <a:latin typeface="Meiryo" panose="020B0604030504040204" pitchFamily="34" charset="-128"/>
                <a:ea typeface="Meiryo" panose="020B0604030504040204" pitchFamily="34" charset="-128"/>
              </a:rPr>
              <a:t>様</a:t>
            </a:r>
            <a:r>
              <a:rPr lang="ja-JP" altLang="en-US" sz="2000" b="1" dirty="0" smtClean="0">
                <a:latin typeface="Meiryo" panose="020B0604030504040204" pitchFamily="34" charset="-128"/>
                <a:ea typeface="Meiryo" panose="020B0604030504040204" pitchFamily="34" charset="-128"/>
              </a:rPr>
              <a:t>の募集について</a:t>
            </a:r>
            <a:endParaRPr kumimoji="1" lang="ja-JP" altLang="en-US" sz="2000" b="1" dirty="0">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FB1E47DB-DF68-5D48-BB25-A719AA554EFD}"/>
              </a:ext>
            </a:extLst>
          </p:cNvPr>
          <p:cNvSpPr txBox="1"/>
          <p:nvPr/>
        </p:nvSpPr>
        <p:spPr>
          <a:xfrm>
            <a:off x="551384" y="4800492"/>
            <a:ext cx="5328592" cy="400110"/>
          </a:xfrm>
          <a:prstGeom prst="rect">
            <a:avLst/>
          </a:prstGeom>
          <a:noFill/>
        </p:spPr>
        <p:txBody>
          <a:bodyPr wrap="square" rtlCol="0">
            <a:spAutoFit/>
          </a:bodyPr>
          <a:lstStyle/>
          <a:p>
            <a:r>
              <a:rPr kumimoji="1" lang="ja-JP" altLang="en-US" sz="2000" b="1" dirty="0" smtClean="0">
                <a:latin typeface="Meiryo" panose="020B0604030504040204" pitchFamily="34" charset="-128"/>
                <a:ea typeface="Meiryo" panose="020B0604030504040204" pitchFamily="34" charset="-128"/>
              </a:rPr>
              <a:t>●</a:t>
            </a:r>
            <a:r>
              <a:rPr lang="ja-JP" altLang="en-US" sz="2000" b="1" dirty="0" smtClean="0">
                <a:latin typeface="Meiryo" panose="020B0604030504040204" pitchFamily="34" charset="-128"/>
                <a:ea typeface="Meiryo" panose="020B0604030504040204" pitchFamily="34" charset="-128"/>
              </a:rPr>
              <a:t>スケジュールおよび注意・免責事項</a:t>
            </a:r>
            <a:endParaRPr kumimoji="1" lang="ja-JP" altLang="en-US" sz="2000" b="1" dirty="0">
              <a:latin typeface="Meiryo" panose="020B0604030504040204" pitchFamily="34" charset="-128"/>
              <a:ea typeface="Meiryo" panose="020B0604030504040204" pitchFamily="34" charset="-128"/>
            </a:endParaRPr>
          </a:p>
        </p:txBody>
      </p:sp>
      <p:sp>
        <p:nvSpPr>
          <p:cNvPr id="2" name="テキスト ボックス 1"/>
          <p:cNvSpPr txBox="1"/>
          <p:nvPr/>
        </p:nvSpPr>
        <p:spPr>
          <a:xfrm>
            <a:off x="1055440" y="1621106"/>
            <a:ext cx="10441160" cy="369332"/>
          </a:xfrm>
          <a:prstGeom prst="rect">
            <a:avLst/>
          </a:prstGeom>
          <a:noFill/>
        </p:spPr>
        <p:txBody>
          <a:bodyPr wrap="square" rtlCol="0">
            <a:spAutoFit/>
          </a:bodyPr>
          <a:lstStyle/>
          <a:p>
            <a:pPr algn="l"/>
            <a:r>
              <a:rPr lang="ja-JP" altLang="en-US" dirty="0" smtClean="0"/>
              <a:t>「</a:t>
            </a:r>
            <a:r>
              <a:rPr lang="en-US" altLang="ja-JP" dirty="0" smtClean="0"/>
              <a:t>3.11</a:t>
            </a:r>
            <a:r>
              <a:rPr lang="ja-JP" altLang="en-US" dirty="0" smtClean="0"/>
              <a:t>企画」とは　　</a:t>
            </a:r>
            <a:r>
              <a:rPr lang="ja-JP" altLang="en-US" u="dash" baseline="30000" dirty="0" smtClean="0"/>
              <a:t>　　　　　　　　　　　　　　　　　　　　　　　　　　　　　　　　　　　　　　　　　　　　　 　　</a:t>
            </a:r>
            <a:r>
              <a:rPr lang="ja-JP" altLang="en-US" baseline="30000" dirty="0" smtClean="0"/>
              <a:t>  </a:t>
            </a:r>
            <a:r>
              <a:rPr lang="en-US" altLang="ja-JP" dirty="0" smtClean="0"/>
              <a:t>4</a:t>
            </a:r>
          </a:p>
        </p:txBody>
      </p:sp>
      <p:sp>
        <p:nvSpPr>
          <p:cNvPr id="9" name="テキスト ボックス 8"/>
          <p:cNvSpPr txBox="1"/>
          <p:nvPr/>
        </p:nvSpPr>
        <p:spPr>
          <a:xfrm>
            <a:off x="1055440" y="2014682"/>
            <a:ext cx="10225136" cy="369332"/>
          </a:xfrm>
          <a:prstGeom prst="rect">
            <a:avLst/>
          </a:prstGeom>
          <a:noFill/>
        </p:spPr>
        <p:txBody>
          <a:bodyPr wrap="square" rtlCol="0">
            <a:spAutoFit/>
          </a:bodyPr>
          <a:lstStyle/>
          <a:p>
            <a:pPr algn="l"/>
            <a:r>
              <a:rPr lang="ja-JP" altLang="en-US" dirty="0" smtClean="0"/>
              <a:t>「</a:t>
            </a:r>
            <a:r>
              <a:rPr lang="en-US" altLang="ja-JP" dirty="0" smtClean="0"/>
              <a:t>3.11</a:t>
            </a:r>
            <a:r>
              <a:rPr lang="ja-JP" altLang="en-US" dirty="0" smtClean="0"/>
              <a:t>企画」概要　　</a:t>
            </a:r>
            <a:r>
              <a:rPr lang="ja-JP" altLang="en-US" u="dash" baseline="30000" dirty="0" smtClean="0"/>
              <a:t>　　　　　　　　　　　　　　　　　　　　　　　　　　　　　　　　　　　　　　　　　　　　　　　</a:t>
            </a:r>
            <a:r>
              <a:rPr lang="ja-JP" altLang="en-US" baseline="30000" dirty="0" smtClean="0"/>
              <a:t>　</a:t>
            </a:r>
            <a:r>
              <a:rPr lang="en-US" altLang="ja-JP" dirty="0" smtClean="0"/>
              <a:t>7</a:t>
            </a:r>
          </a:p>
        </p:txBody>
      </p:sp>
      <p:sp>
        <p:nvSpPr>
          <p:cNvPr id="10" name="テキスト ボックス 9"/>
          <p:cNvSpPr txBox="1"/>
          <p:nvPr/>
        </p:nvSpPr>
        <p:spPr>
          <a:xfrm>
            <a:off x="1055440" y="2832612"/>
            <a:ext cx="10513168" cy="369332"/>
          </a:xfrm>
          <a:prstGeom prst="rect">
            <a:avLst/>
          </a:prstGeom>
          <a:noFill/>
        </p:spPr>
        <p:txBody>
          <a:bodyPr wrap="square" rtlCol="0">
            <a:spAutoFit/>
          </a:bodyPr>
          <a:lstStyle/>
          <a:p>
            <a:pPr algn="l"/>
            <a:r>
              <a:rPr lang="ja-JP" altLang="en-US" dirty="0" smtClean="0"/>
              <a:t>協賛プラン一覧</a:t>
            </a:r>
            <a:r>
              <a:rPr lang="ja-JP" altLang="en-US" dirty="0"/>
              <a:t> </a:t>
            </a:r>
            <a:r>
              <a:rPr lang="ja-JP" altLang="en-US" dirty="0" smtClean="0"/>
              <a:t>　</a:t>
            </a:r>
            <a:r>
              <a:rPr lang="ja-JP" altLang="en-US" baseline="30000" dirty="0" smtClean="0"/>
              <a:t> 　</a:t>
            </a:r>
            <a:r>
              <a:rPr lang="ja-JP" altLang="en-US" u="dash" baseline="30000" dirty="0" smtClean="0"/>
              <a:t>　　　　　　　　　　　　　　　　　　　　　　　　　　　　　　　　　　　　　　　　　　　　　　　　</a:t>
            </a:r>
            <a:r>
              <a:rPr lang="ja-JP" altLang="en-US" baseline="30000" dirty="0" smtClean="0"/>
              <a:t>　</a:t>
            </a:r>
            <a:r>
              <a:rPr lang="en-US" altLang="ja-JP" dirty="0" smtClean="0"/>
              <a:t>10</a:t>
            </a:r>
          </a:p>
        </p:txBody>
      </p:sp>
      <p:sp>
        <p:nvSpPr>
          <p:cNvPr id="11" name="テキスト ボックス 10"/>
          <p:cNvSpPr txBox="1"/>
          <p:nvPr/>
        </p:nvSpPr>
        <p:spPr>
          <a:xfrm>
            <a:off x="1055440" y="3226188"/>
            <a:ext cx="10153128" cy="369332"/>
          </a:xfrm>
          <a:prstGeom prst="rect">
            <a:avLst/>
          </a:prstGeom>
          <a:noFill/>
        </p:spPr>
        <p:txBody>
          <a:bodyPr wrap="square" rtlCol="0">
            <a:spAutoFit/>
          </a:bodyPr>
          <a:lstStyle/>
          <a:p>
            <a:pPr algn="l"/>
            <a:r>
              <a:rPr lang="ja-JP" altLang="en-US" dirty="0" smtClean="0"/>
              <a:t>賛同パートナー様 ロゴ掲載　</a:t>
            </a:r>
            <a:r>
              <a:rPr lang="ja-JP" altLang="en-US" baseline="30000" dirty="0" smtClean="0"/>
              <a:t>　　</a:t>
            </a:r>
            <a:r>
              <a:rPr lang="ja-JP" altLang="en-US" u="dash" baseline="30000" dirty="0" smtClean="0"/>
              <a:t>　　　　　　　　　　　　　　　　　　　　　　　                                         　　　 </a:t>
            </a:r>
            <a:r>
              <a:rPr lang="ja-JP" altLang="en-US" dirty="0" smtClean="0"/>
              <a:t> </a:t>
            </a:r>
            <a:r>
              <a:rPr lang="en-US" altLang="ja-JP" dirty="0" smtClean="0"/>
              <a:t>11</a:t>
            </a:r>
          </a:p>
        </p:txBody>
      </p:sp>
      <p:sp>
        <p:nvSpPr>
          <p:cNvPr id="12" name="テキスト ボックス 11"/>
          <p:cNvSpPr txBox="1"/>
          <p:nvPr/>
        </p:nvSpPr>
        <p:spPr>
          <a:xfrm>
            <a:off x="1055440" y="3619764"/>
            <a:ext cx="10225136" cy="369332"/>
          </a:xfrm>
          <a:prstGeom prst="rect">
            <a:avLst/>
          </a:prstGeom>
          <a:noFill/>
        </p:spPr>
        <p:txBody>
          <a:bodyPr wrap="square" rtlCol="0">
            <a:spAutoFit/>
          </a:bodyPr>
          <a:lstStyle/>
          <a:p>
            <a:pPr algn="l"/>
            <a:r>
              <a:rPr lang="ja-JP" altLang="en-US" dirty="0"/>
              <a:t>特別</a:t>
            </a:r>
            <a:r>
              <a:rPr lang="ja-JP" altLang="en-US" dirty="0" smtClean="0"/>
              <a:t>単価 ブランドパネル    </a:t>
            </a:r>
            <a:r>
              <a:rPr lang="ja-JP" altLang="en-US" baseline="30000" dirty="0" smtClean="0"/>
              <a:t>　</a:t>
            </a:r>
            <a:r>
              <a:rPr lang="ja-JP" altLang="en-US" u="dash" baseline="30000" dirty="0" smtClean="0"/>
              <a:t>　　　　　　　　　　　　　　　　　　　　　　　　　　　　　　　　　　　　　　　　　 　</a:t>
            </a:r>
            <a:r>
              <a:rPr lang="ja-JP" altLang="en-US" dirty="0" smtClean="0"/>
              <a:t> </a:t>
            </a:r>
            <a:r>
              <a:rPr lang="en-US" altLang="ja-JP" dirty="0" smtClean="0"/>
              <a:t>12</a:t>
            </a:r>
          </a:p>
        </p:txBody>
      </p:sp>
      <p:sp>
        <p:nvSpPr>
          <p:cNvPr id="13" name="テキスト ボックス 12"/>
          <p:cNvSpPr txBox="1"/>
          <p:nvPr/>
        </p:nvSpPr>
        <p:spPr>
          <a:xfrm>
            <a:off x="1055440" y="4013340"/>
            <a:ext cx="10225136" cy="369332"/>
          </a:xfrm>
          <a:prstGeom prst="rect">
            <a:avLst/>
          </a:prstGeom>
          <a:noFill/>
        </p:spPr>
        <p:txBody>
          <a:bodyPr wrap="square" rtlCol="0">
            <a:spAutoFit/>
          </a:bodyPr>
          <a:lstStyle/>
          <a:p>
            <a:pPr algn="l"/>
            <a:r>
              <a:rPr lang="ja-JP" altLang="en-US" dirty="0" smtClean="0"/>
              <a:t>「防災」「買う」「寄付」カテゴリスポンサード　</a:t>
            </a:r>
            <a:r>
              <a:rPr lang="ja-JP" altLang="en-US" baseline="30000" dirty="0" smtClean="0"/>
              <a:t>　</a:t>
            </a:r>
            <a:r>
              <a:rPr lang="ja-JP" altLang="en-US" u="dash" baseline="30000" dirty="0" smtClean="0"/>
              <a:t>　　　　　　　　　　　　　　　　　　　　　　　　　　  </a:t>
            </a:r>
            <a:r>
              <a:rPr lang="ja-JP" altLang="en-US" baseline="30000" dirty="0" smtClean="0"/>
              <a:t>  </a:t>
            </a:r>
            <a:r>
              <a:rPr lang="en-US" altLang="ja-JP" dirty="0" smtClean="0"/>
              <a:t>13</a:t>
            </a:r>
          </a:p>
        </p:txBody>
      </p:sp>
      <p:sp>
        <p:nvSpPr>
          <p:cNvPr id="14" name="テキスト ボックス 13"/>
          <p:cNvSpPr txBox="1"/>
          <p:nvPr/>
        </p:nvSpPr>
        <p:spPr>
          <a:xfrm>
            <a:off x="1055440" y="4406916"/>
            <a:ext cx="10225136" cy="369332"/>
          </a:xfrm>
          <a:prstGeom prst="rect">
            <a:avLst/>
          </a:prstGeom>
          <a:noFill/>
        </p:spPr>
        <p:txBody>
          <a:bodyPr wrap="square" rtlCol="0">
            <a:spAutoFit/>
          </a:bodyPr>
          <a:lstStyle/>
          <a:p>
            <a:pPr algn="l"/>
            <a:r>
              <a:rPr lang="ja-JP" altLang="en-US" dirty="0" smtClean="0"/>
              <a:t>スペック詳細　</a:t>
            </a:r>
            <a:r>
              <a:rPr lang="ja-JP" altLang="en-US" u="dash" baseline="30000" dirty="0" smtClean="0"/>
              <a:t>　　　　　　　　　　　　　　　　　　　　　　　　　　　　　　　　　　　　　　　　　　　　　　　　　　　　</a:t>
            </a:r>
            <a:r>
              <a:rPr lang="ja-JP" altLang="en-US" baseline="30000" dirty="0" smtClean="0"/>
              <a:t> </a:t>
            </a:r>
            <a:r>
              <a:rPr lang="en-US" altLang="ja-JP" dirty="0" smtClean="0"/>
              <a:t>19</a:t>
            </a:r>
          </a:p>
        </p:txBody>
      </p:sp>
      <p:sp>
        <p:nvSpPr>
          <p:cNvPr id="15" name="テキスト ボックス 14"/>
          <p:cNvSpPr txBox="1"/>
          <p:nvPr/>
        </p:nvSpPr>
        <p:spPr>
          <a:xfrm>
            <a:off x="1055440" y="5224846"/>
            <a:ext cx="10513168" cy="369332"/>
          </a:xfrm>
          <a:prstGeom prst="rect">
            <a:avLst/>
          </a:prstGeom>
          <a:noFill/>
        </p:spPr>
        <p:txBody>
          <a:bodyPr wrap="square" rtlCol="0">
            <a:spAutoFit/>
          </a:bodyPr>
          <a:lstStyle/>
          <a:p>
            <a:pPr algn="l"/>
            <a:r>
              <a:rPr lang="ja-JP" altLang="en-US" dirty="0" smtClean="0"/>
              <a:t>スケジュール　</a:t>
            </a:r>
            <a:r>
              <a:rPr lang="ja-JP" altLang="en-US" baseline="30000" dirty="0" smtClean="0"/>
              <a:t>　</a:t>
            </a:r>
            <a:r>
              <a:rPr lang="ja-JP" altLang="en-US" u="dottedHeavy" baseline="30000" dirty="0" smtClean="0"/>
              <a:t>　　　　　　　　　　　　　　　　　　　　　    　　　　　　　　　　　　　　　　　　　　　　　　　　　  </a:t>
            </a:r>
            <a:r>
              <a:rPr lang="ja-JP" altLang="en-US" dirty="0" smtClean="0"/>
              <a:t>　</a:t>
            </a:r>
            <a:r>
              <a:rPr lang="en-US" altLang="ja-JP" dirty="0" smtClean="0"/>
              <a:t>24</a:t>
            </a:r>
          </a:p>
        </p:txBody>
      </p:sp>
      <p:sp>
        <p:nvSpPr>
          <p:cNvPr id="16" name="テキスト ボックス 15"/>
          <p:cNvSpPr txBox="1"/>
          <p:nvPr/>
        </p:nvSpPr>
        <p:spPr>
          <a:xfrm>
            <a:off x="1055440" y="5618422"/>
            <a:ext cx="10513168" cy="369332"/>
          </a:xfrm>
          <a:prstGeom prst="rect">
            <a:avLst/>
          </a:prstGeom>
          <a:noFill/>
        </p:spPr>
        <p:txBody>
          <a:bodyPr wrap="square" rtlCol="0">
            <a:spAutoFit/>
          </a:bodyPr>
          <a:lstStyle/>
          <a:p>
            <a:pPr algn="l"/>
            <a:r>
              <a:rPr lang="ja-JP" altLang="en-US" dirty="0" smtClean="0"/>
              <a:t>お申込・入稿期限一覧　</a:t>
            </a:r>
            <a:r>
              <a:rPr lang="ja-JP" altLang="en-US" baseline="30000" dirty="0" smtClean="0"/>
              <a:t>　</a:t>
            </a:r>
            <a:r>
              <a:rPr lang="ja-JP" altLang="en-US" u="dash" baseline="30000" dirty="0" smtClean="0"/>
              <a:t>　　　　　　　　　　　　　　　　　　　　　　　　　　　　　                                            </a:t>
            </a:r>
            <a:r>
              <a:rPr lang="ja-JP" altLang="en-US" dirty="0" smtClean="0"/>
              <a:t>　</a:t>
            </a:r>
            <a:r>
              <a:rPr lang="en-US" altLang="ja-JP" dirty="0" smtClean="0"/>
              <a:t>25</a:t>
            </a:r>
          </a:p>
        </p:txBody>
      </p:sp>
      <p:sp>
        <p:nvSpPr>
          <p:cNvPr id="17" name="テキスト ボックス 16"/>
          <p:cNvSpPr txBox="1"/>
          <p:nvPr/>
        </p:nvSpPr>
        <p:spPr>
          <a:xfrm>
            <a:off x="1055440" y="6011996"/>
            <a:ext cx="10513168" cy="369332"/>
          </a:xfrm>
          <a:prstGeom prst="rect">
            <a:avLst/>
          </a:prstGeom>
          <a:noFill/>
        </p:spPr>
        <p:txBody>
          <a:bodyPr wrap="square" rtlCol="0">
            <a:spAutoFit/>
          </a:bodyPr>
          <a:lstStyle/>
          <a:p>
            <a:pPr algn="l"/>
            <a:r>
              <a:rPr lang="ja-JP" altLang="en-US" dirty="0" smtClean="0"/>
              <a:t>注意事項・免責事項　     </a:t>
            </a:r>
            <a:r>
              <a:rPr lang="ja-JP" altLang="en-US" u="dash" baseline="30000" dirty="0" smtClean="0"/>
              <a:t>　　　　　　　　　　　　　　　　　　　　　　　　　　　　　　　　　　　　　　　　　　　　</a:t>
            </a:r>
            <a:r>
              <a:rPr lang="ja-JP" altLang="en-US" dirty="0"/>
              <a:t>　</a:t>
            </a:r>
            <a:r>
              <a:rPr lang="en-US" altLang="ja-JP" dirty="0" smtClean="0"/>
              <a:t>28</a:t>
            </a:r>
          </a:p>
        </p:txBody>
      </p:sp>
    </p:spTree>
    <p:extLst>
      <p:ext uri="{BB962C8B-B14F-4D97-AF65-F5344CB8AC3E}">
        <p14:creationId xmlns:p14="http://schemas.microsoft.com/office/powerpoint/2010/main" val="10523981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カテゴリスポンサード　</a:t>
            </a:r>
            <a:r>
              <a:rPr kumimoji="1" lang="en-US" altLang="ja-JP" dirty="0" smtClean="0"/>
              <a:t>PR</a:t>
            </a:r>
            <a:r>
              <a:rPr kumimoji="1" lang="ja-JP" altLang="en-US" dirty="0" smtClean="0"/>
              <a:t>枠仕様</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20</a:t>
            </a:fld>
            <a:endParaRPr lang="ja-JP" altLang="en-US"/>
          </a:p>
        </p:txBody>
      </p:sp>
      <p:sp>
        <p:nvSpPr>
          <p:cNvPr id="31" name="正方形/長方形 30"/>
          <p:cNvSpPr/>
          <p:nvPr/>
        </p:nvSpPr>
        <p:spPr>
          <a:xfrm>
            <a:off x="7998381" y="302773"/>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smtClean="0">
                <a:solidFill>
                  <a:schemeClr val="tx1"/>
                </a:solidFill>
              </a:rPr>
              <a:t>防災</a:t>
            </a:r>
            <a:endParaRPr kumimoji="1" lang="ja-JP" altLang="en-US" sz="1400" b="1" dirty="0" smtClean="0">
              <a:solidFill>
                <a:schemeClr val="tx1"/>
              </a:solidFill>
            </a:endParaRPr>
          </a:p>
        </p:txBody>
      </p:sp>
      <p:sp>
        <p:nvSpPr>
          <p:cNvPr id="32" name="正方形/長方形 31"/>
          <p:cNvSpPr/>
          <p:nvPr/>
        </p:nvSpPr>
        <p:spPr>
          <a:xfrm>
            <a:off x="8850165"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買</a:t>
            </a:r>
            <a:r>
              <a:rPr lang="ja-JP" altLang="en-US" sz="1200" b="1" dirty="0" smtClean="0">
                <a:solidFill>
                  <a:schemeClr val="tx1"/>
                </a:solidFill>
              </a:rPr>
              <a:t>う</a:t>
            </a:r>
            <a:endParaRPr kumimoji="1" lang="ja-JP" altLang="en-US" sz="1400" b="1" dirty="0" smtClean="0">
              <a:solidFill>
                <a:schemeClr val="tx1"/>
              </a:solidFill>
            </a:endParaRPr>
          </a:p>
        </p:txBody>
      </p:sp>
      <p:sp>
        <p:nvSpPr>
          <p:cNvPr id="33" name="正方形/長方形 32"/>
          <p:cNvSpPr/>
          <p:nvPr/>
        </p:nvSpPr>
        <p:spPr>
          <a:xfrm>
            <a:off x="9706683"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寄付</a:t>
            </a:r>
            <a:endParaRPr kumimoji="1" lang="ja-JP" altLang="en-US" sz="1400" b="1" dirty="0" smtClean="0">
              <a:solidFill>
                <a:schemeClr val="tx1"/>
              </a:solidFill>
            </a:endParaRPr>
          </a:p>
        </p:txBody>
      </p:sp>
      <p:sp>
        <p:nvSpPr>
          <p:cNvPr id="76" name="テキスト ボックス 75"/>
          <p:cNvSpPr txBox="1"/>
          <p:nvPr/>
        </p:nvSpPr>
        <p:spPr>
          <a:xfrm>
            <a:off x="623392" y="6165304"/>
            <a:ext cx="3600400" cy="553998"/>
          </a:xfrm>
          <a:prstGeom prst="rect">
            <a:avLst/>
          </a:prstGeom>
          <a:noFill/>
        </p:spPr>
        <p:txBody>
          <a:bodyPr wrap="square" rtlCol="0">
            <a:spAutoFit/>
          </a:bodyPr>
          <a:lstStyle/>
          <a:p>
            <a:pPr algn="l"/>
            <a:r>
              <a:rPr kumimoji="1" lang="en-US" altLang="ja-JP" sz="1000" dirty="0" smtClean="0"/>
              <a:t>※</a:t>
            </a:r>
            <a:r>
              <a:rPr kumimoji="1" lang="ja-JP" altLang="en-US" sz="1000" dirty="0" smtClean="0"/>
              <a:t>デザインや並び順はイメージです</a:t>
            </a:r>
            <a:endParaRPr kumimoji="1" lang="en-US" altLang="ja-JP" sz="1000" dirty="0" smtClean="0"/>
          </a:p>
          <a:p>
            <a:pPr algn="l"/>
            <a:r>
              <a:rPr lang="en-US" altLang="ja-JP" sz="1000" dirty="0" smtClean="0"/>
              <a:t>※</a:t>
            </a:r>
            <a:r>
              <a:rPr lang="ja-JP" altLang="en-US" sz="1000" dirty="0"/>
              <a:t>複</a:t>
            </a:r>
            <a:r>
              <a:rPr lang="ja-JP" altLang="en-US" sz="1000" dirty="0" smtClean="0"/>
              <a:t>数社のお取組みご紹介モジュールが並びます</a:t>
            </a:r>
            <a:endParaRPr lang="en-US" altLang="ja-JP" sz="1000" dirty="0" smtClean="0"/>
          </a:p>
          <a:p>
            <a:pPr algn="l"/>
            <a:r>
              <a:rPr kumimoji="1" lang="en-US" altLang="ja-JP" sz="1000" dirty="0" smtClean="0"/>
              <a:t>※</a:t>
            </a:r>
            <a:r>
              <a:rPr kumimoji="1" lang="ja-JP" altLang="en-US" sz="1000" dirty="0" smtClean="0"/>
              <a:t>モジュールの並び順はローテーションとなります</a:t>
            </a:r>
          </a:p>
        </p:txBody>
      </p:sp>
      <p:sp>
        <p:nvSpPr>
          <p:cNvPr id="41" name="テキスト ボックス 40"/>
          <p:cNvSpPr txBox="1"/>
          <p:nvPr/>
        </p:nvSpPr>
        <p:spPr>
          <a:xfrm>
            <a:off x="6600056" y="980728"/>
            <a:ext cx="4032448" cy="338554"/>
          </a:xfrm>
          <a:prstGeom prst="rect">
            <a:avLst/>
          </a:prstGeom>
          <a:noFill/>
        </p:spPr>
        <p:txBody>
          <a:bodyPr wrap="square" rtlCol="0">
            <a:spAutoFit/>
          </a:bodyPr>
          <a:lstStyle/>
          <a:p>
            <a:pPr algn="l"/>
            <a:r>
              <a:rPr lang="ja-JP" altLang="en-US" sz="1600" dirty="0"/>
              <a:t>以下</a:t>
            </a:r>
            <a:r>
              <a:rPr lang="ja-JP" altLang="en-US" sz="1600" dirty="0" smtClean="0"/>
              <a:t>を完全原稿でご入稿ください。</a:t>
            </a:r>
            <a:endParaRPr kumimoji="1" lang="ja-JP" altLang="en-US" sz="1600" dirty="0" smtClean="0"/>
          </a:p>
        </p:txBody>
      </p:sp>
      <p:sp>
        <p:nvSpPr>
          <p:cNvPr id="42" name="テキスト ボックス 41"/>
          <p:cNvSpPr txBox="1"/>
          <p:nvPr/>
        </p:nvSpPr>
        <p:spPr>
          <a:xfrm>
            <a:off x="6565300" y="1340768"/>
            <a:ext cx="5161110" cy="969496"/>
          </a:xfrm>
          <a:prstGeom prst="rect">
            <a:avLst/>
          </a:prstGeom>
          <a:noFill/>
        </p:spPr>
        <p:txBody>
          <a:bodyPr wrap="square" rtlCol="0">
            <a:spAutoFit/>
          </a:bodyPr>
          <a:lstStyle/>
          <a:p>
            <a:pPr algn="l"/>
            <a:r>
              <a:rPr kumimoji="1" lang="en-US" altLang="ja-JP" sz="1200" b="1" dirty="0" smtClean="0"/>
              <a:t>1.</a:t>
            </a:r>
            <a:r>
              <a:rPr kumimoji="1" lang="ja-JP" altLang="en-US" sz="1200" b="1" dirty="0" smtClean="0"/>
              <a:t>画像</a:t>
            </a:r>
            <a:r>
              <a:rPr lang="ja-JP" altLang="en-US" sz="1200" dirty="0"/>
              <a:t>　</a:t>
            </a:r>
            <a:endParaRPr lang="en-US" altLang="ja-JP" sz="1200" dirty="0" smtClean="0"/>
          </a:p>
          <a:p>
            <a:r>
              <a:rPr lang="ja-JP" altLang="en-US" sz="1200" dirty="0" smtClean="0"/>
              <a:t>　</a:t>
            </a:r>
            <a:r>
              <a:rPr lang="ja-JP" altLang="en-US" sz="1100" dirty="0" smtClean="0"/>
              <a:t>∟サイズ：横</a:t>
            </a:r>
            <a:r>
              <a:rPr lang="en-US" altLang="ja-JP" sz="1100" dirty="0" smtClean="0"/>
              <a:t>690px × </a:t>
            </a:r>
            <a:r>
              <a:rPr lang="ja-JP" altLang="en-US" sz="1100" dirty="0" smtClean="0"/>
              <a:t>縦</a:t>
            </a:r>
            <a:r>
              <a:rPr lang="en-US" altLang="ja-JP" sz="1100" dirty="0" smtClean="0"/>
              <a:t>345px</a:t>
            </a:r>
            <a:r>
              <a:rPr lang="ja-JP" altLang="en-US" sz="1100" dirty="0" smtClean="0"/>
              <a:t>（</a:t>
            </a:r>
            <a:r>
              <a:rPr lang="en-US" altLang="ja-JP" sz="1100" dirty="0" smtClean="0"/>
              <a:t>PC</a:t>
            </a:r>
            <a:r>
              <a:rPr lang="ja-JP" altLang="en-US" sz="1100" dirty="0" smtClean="0"/>
              <a:t>・</a:t>
            </a:r>
            <a:r>
              <a:rPr lang="en-US" altLang="ja-JP" sz="1100" dirty="0" smtClean="0"/>
              <a:t>SP</a:t>
            </a:r>
            <a:r>
              <a:rPr lang="ja-JP" altLang="en-US" sz="1100" dirty="0" smtClean="0"/>
              <a:t>共通）</a:t>
            </a:r>
            <a:endParaRPr lang="en-US" altLang="ja-JP" sz="1100" dirty="0" smtClean="0"/>
          </a:p>
          <a:p>
            <a:r>
              <a:rPr lang="ja-JP" altLang="en-US" sz="1100" dirty="0"/>
              <a:t>　</a:t>
            </a:r>
            <a:r>
              <a:rPr lang="ja-JP" altLang="en-US" sz="1100" dirty="0" smtClean="0"/>
              <a:t>∟形式：</a:t>
            </a:r>
            <a:r>
              <a:rPr lang="en-US" altLang="ja-JP" sz="1100" dirty="0" smtClean="0"/>
              <a:t>jpg </a:t>
            </a:r>
            <a:r>
              <a:rPr lang="ja-JP" altLang="en-US" sz="1100" dirty="0" smtClean="0"/>
              <a:t>・</a:t>
            </a:r>
            <a:r>
              <a:rPr lang="en-US" altLang="ja-JP" sz="1100" dirty="0" err="1" smtClean="0"/>
              <a:t>png</a:t>
            </a:r>
            <a:endParaRPr lang="en-US" altLang="ja-JP" sz="1100" dirty="0" smtClean="0"/>
          </a:p>
          <a:p>
            <a:r>
              <a:rPr lang="ja-JP" altLang="en-US" sz="1100" dirty="0"/>
              <a:t>　</a:t>
            </a:r>
            <a:r>
              <a:rPr lang="ja-JP" altLang="en-US" sz="1100" dirty="0" smtClean="0"/>
              <a:t>∟容量：</a:t>
            </a:r>
            <a:r>
              <a:rPr lang="en-US" altLang="ja-JP" sz="1100" dirty="0" smtClean="0"/>
              <a:t>1MB</a:t>
            </a:r>
            <a:r>
              <a:rPr lang="ja-JP" altLang="en-US" sz="1100" dirty="0" smtClean="0"/>
              <a:t>以内</a:t>
            </a:r>
            <a:endParaRPr lang="en-US" altLang="ja-JP" sz="1100" dirty="0" smtClean="0"/>
          </a:p>
          <a:p>
            <a:r>
              <a:rPr kumimoji="1" lang="ja-JP" altLang="en-US" sz="1100" dirty="0"/>
              <a:t>　</a:t>
            </a:r>
            <a:r>
              <a:rPr kumimoji="1" lang="ja-JP" altLang="en-US" sz="1100" dirty="0" smtClean="0"/>
              <a:t>∟「寄付」カテゴリスポンサードの場合、画像は寄付先の画像</a:t>
            </a:r>
            <a:r>
              <a:rPr lang="ja-JP" altLang="en-US" sz="1100" dirty="0" smtClean="0"/>
              <a:t>に限定</a:t>
            </a:r>
            <a:endParaRPr kumimoji="1" lang="en-US" altLang="ja-JP" sz="1100" dirty="0" smtClean="0"/>
          </a:p>
        </p:txBody>
      </p:sp>
      <p:sp>
        <p:nvSpPr>
          <p:cNvPr id="43" name="テキスト ボックス 42"/>
          <p:cNvSpPr txBox="1"/>
          <p:nvPr/>
        </p:nvSpPr>
        <p:spPr>
          <a:xfrm>
            <a:off x="6565300" y="2333878"/>
            <a:ext cx="4775551" cy="615553"/>
          </a:xfrm>
          <a:prstGeom prst="rect">
            <a:avLst/>
          </a:prstGeom>
          <a:noFill/>
        </p:spPr>
        <p:txBody>
          <a:bodyPr wrap="square" rtlCol="0">
            <a:spAutoFit/>
          </a:bodyPr>
          <a:lstStyle/>
          <a:p>
            <a:pPr algn="l"/>
            <a:r>
              <a:rPr kumimoji="1" lang="en-US" altLang="ja-JP" sz="1200" b="1" dirty="0" smtClean="0"/>
              <a:t>2.</a:t>
            </a:r>
            <a:r>
              <a:rPr lang="ja-JP" altLang="en-US" sz="1200" b="1" dirty="0" smtClean="0"/>
              <a:t>タイトル（</a:t>
            </a:r>
            <a:r>
              <a:rPr lang="en-US" altLang="ja-JP" sz="1200" b="1" dirty="0" smtClean="0"/>
              <a:t>30</a:t>
            </a:r>
            <a:r>
              <a:rPr lang="ja-JP" altLang="en-US" sz="1200" b="1" dirty="0" smtClean="0"/>
              <a:t>文字以内）</a:t>
            </a:r>
            <a:endParaRPr lang="en-US" altLang="ja-JP" sz="1200" b="1" dirty="0" smtClean="0"/>
          </a:p>
          <a:p>
            <a:pPr algn="l"/>
            <a:r>
              <a:rPr lang="ja-JP" altLang="en-US" sz="1100" dirty="0"/>
              <a:t>　</a:t>
            </a:r>
            <a:r>
              <a:rPr lang="ja-JP" altLang="en-US" sz="1100" dirty="0" smtClean="0"/>
              <a:t>∟「寄付」カテゴリスポンサードの場合タイトルは寄付先名や</a:t>
            </a:r>
            <a:endParaRPr lang="en-US" altLang="ja-JP" sz="1100" dirty="0" smtClean="0"/>
          </a:p>
          <a:p>
            <a:pPr algn="l"/>
            <a:r>
              <a:rPr lang="ja-JP" altLang="en-US" sz="1100" dirty="0"/>
              <a:t>　</a:t>
            </a:r>
            <a:r>
              <a:rPr lang="ja-JP" altLang="en-US" sz="1100" dirty="0" smtClean="0"/>
              <a:t>　プロジェクト名に限定</a:t>
            </a:r>
            <a:endParaRPr kumimoji="1" lang="en-US" altLang="ja-JP" sz="1100" dirty="0" smtClean="0"/>
          </a:p>
        </p:txBody>
      </p:sp>
      <p:sp>
        <p:nvSpPr>
          <p:cNvPr id="44" name="テキスト ボックス 43"/>
          <p:cNvSpPr txBox="1"/>
          <p:nvPr/>
        </p:nvSpPr>
        <p:spPr>
          <a:xfrm>
            <a:off x="6565300" y="2973045"/>
            <a:ext cx="5351615" cy="830997"/>
          </a:xfrm>
          <a:prstGeom prst="rect">
            <a:avLst/>
          </a:prstGeom>
          <a:noFill/>
        </p:spPr>
        <p:txBody>
          <a:bodyPr wrap="square" rtlCol="0">
            <a:spAutoFit/>
          </a:bodyPr>
          <a:lstStyle/>
          <a:p>
            <a:r>
              <a:rPr kumimoji="1" lang="en-US" altLang="ja-JP" sz="1200" b="1" dirty="0" smtClean="0"/>
              <a:t>3.</a:t>
            </a:r>
            <a:r>
              <a:rPr lang="ja-JP" altLang="en-US" sz="1200" b="1" dirty="0" smtClean="0"/>
              <a:t>本文（</a:t>
            </a:r>
            <a:r>
              <a:rPr lang="en-US" altLang="ja-JP" sz="1200" b="1" dirty="0" smtClean="0"/>
              <a:t>80</a:t>
            </a:r>
            <a:r>
              <a:rPr lang="ja-JP" altLang="en-US" sz="1200" b="1" dirty="0" smtClean="0"/>
              <a:t>～</a:t>
            </a:r>
            <a:r>
              <a:rPr lang="en-US" altLang="ja-JP" sz="1200" b="1" dirty="0" smtClean="0"/>
              <a:t>100</a:t>
            </a:r>
            <a:r>
              <a:rPr lang="ja-JP" altLang="en-US" sz="1200" b="1" dirty="0" smtClean="0"/>
              <a:t>文字）</a:t>
            </a:r>
            <a:endParaRPr lang="en-US" altLang="ja-JP" sz="1200" b="1" dirty="0" smtClean="0"/>
          </a:p>
          <a:p>
            <a:r>
              <a:rPr lang="ja-JP" altLang="en-US" sz="1200" dirty="0"/>
              <a:t>　</a:t>
            </a:r>
            <a:r>
              <a:rPr lang="ja-JP" altLang="en-US" sz="1100" dirty="0" smtClean="0"/>
              <a:t>∟文末の（提供：社名）を含め</a:t>
            </a:r>
            <a:r>
              <a:rPr lang="en-US" altLang="ja-JP" sz="1100" dirty="0" smtClean="0"/>
              <a:t>80</a:t>
            </a:r>
            <a:r>
              <a:rPr lang="ja-JP" altLang="en-US" sz="1100" dirty="0" smtClean="0"/>
              <a:t>～</a:t>
            </a:r>
            <a:r>
              <a:rPr lang="en-US" altLang="ja-JP" sz="1100" dirty="0" smtClean="0"/>
              <a:t>100</a:t>
            </a:r>
            <a:r>
              <a:rPr lang="ja-JP" altLang="en-US" sz="1100" dirty="0" smtClean="0"/>
              <a:t>文字以内</a:t>
            </a:r>
            <a:endParaRPr lang="en-US" altLang="ja-JP" sz="1100" dirty="0" smtClean="0"/>
          </a:p>
          <a:p>
            <a:r>
              <a:rPr kumimoji="1" lang="ja-JP" altLang="en-US" sz="1100" dirty="0"/>
              <a:t>　</a:t>
            </a:r>
            <a:r>
              <a:rPr kumimoji="1" lang="ja-JP" altLang="en-US" sz="1100" dirty="0" smtClean="0"/>
              <a:t>∟「寄付」カテゴリスポンサードの場合マッチング寄付に関する内容</a:t>
            </a:r>
            <a:endParaRPr kumimoji="1" lang="en-US" altLang="ja-JP" sz="1100" dirty="0" smtClean="0"/>
          </a:p>
          <a:p>
            <a:r>
              <a:rPr lang="ja-JP" altLang="en-US" sz="1100" dirty="0"/>
              <a:t>　</a:t>
            </a:r>
            <a:r>
              <a:rPr lang="ja-JP" altLang="en-US" sz="1100" dirty="0" smtClean="0"/>
              <a:t>　</a:t>
            </a:r>
            <a:r>
              <a:rPr kumimoji="1" lang="ja-JP" altLang="en-US" sz="1100" dirty="0" smtClean="0"/>
              <a:t>としてください。</a:t>
            </a:r>
            <a:endParaRPr kumimoji="1" lang="en-US" altLang="ja-JP" sz="1100" dirty="0" smtClean="0"/>
          </a:p>
        </p:txBody>
      </p:sp>
      <p:sp>
        <p:nvSpPr>
          <p:cNvPr id="45" name="テキスト ボックス 44"/>
          <p:cNvSpPr txBox="1"/>
          <p:nvPr/>
        </p:nvSpPr>
        <p:spPr>
          <a:xfrm>
            <a:off x="6565300" y="3827656"/>
            <a:ext cx="5213041" cy="969496"/>
          </a:xfrm>
          <a:prstGeom prst="rect">
            <a:avLst/>
          </a:prstGeom>
          <a:noFill/>
        </p:spPr>
        <p:txBody>
          <a:bodyPr wrap="square" rtlCol="0">
            <a:spAutoFit/>
          </a:bodyPr>
          <a:lstStyle/>
          <a:p>
            <a:pPr algn="l"/>
            <a:r>
              <a:rPr kumimoji="1" lang="en-US" altLang="ja-JP" sz="1200" b="1" dirty="0" smtClean="0"/>
              <a:t>4.</a:t>
            </a:r>
            <a:r>
              <a:rPr kumimoji="1" lang="ja-JP" altLang="en-US" sz="1200" b="1" dirty="0" smtClean="0"/>
              <a:t>リンク先（効果測定</a:t>
            </a:r>
            <a:r>
              <a:rPr kumimoji="1" lang="en-US" altLang="ja-JP" sz="1200" b="1" dirty="0" smtClean="0"/>
              <a:t>URL</a:t>
            </a:r>
            <a:r>
              <a:rPr kumimoji="1" lang="ja-JP" altLang="en-US" sz="1200" b="1" dirty="0" smtClean="0"/>
              <a:t>はご指定いただけません）</a:t>
            </a:r>
            <a:endParaRPr lang="en-US" altLang="ja-JP" sz="1200" b="1" dirty="0"/>
          </a:p>
          <a:p>
            <a:pPr algn="l"/>
            <a:r>
              <a:rPr lang="ja-JP" altLang="en-US" sz="1200" dirty="0"/>
              <a:t>　</a:t>
            </a:r>
            <a:r>
              <a:rPr lang="ja-JP" altLang="en-US" sz="1100" dirty="0" smtClean="0"/>
              <a:t>∟「防災」：</a:t>
            </a:r>
            <a:r>
              <a:rPr kumimoji="1" lang="ja-JP" altLang="en-US" sz="1100" dirty="0" smtClean="0"/>
              <a:t>お取組みに関連する賛同パートナー様のサイト</a:t>
            </a:r>
            <a:endParaRPr lang="en-US" altLang="ja-JP" sz="1100" dirty="0"/>
          </a:p>
          <a:p>
            <a:pPr algn="l"/>
            <a:r>
              <a:rPr lang="ja-JP" altLang="en-US" sz="1100" dirty="0" smtClean="0"/>
              <a:t>　∟「</a:t>
            </a:r>
            <a:r>
              <a:rPr lang="ja-JP" altLang="en-US" sz="1100" dirty="0"/>
              <a:t>買</a:t>
            </a:r>
            <a:r>
              <a:rPr lang="ja-JP" altLang="en-US" sz="1100" dirty="0" smtClean="0"/>
              <a:t>う」：お取組み</a:t>
            </a:r>
            <a:r>
              <a:rPr lang="ja-JP" altLang="en-US" sz="1100" dirty="0"/>
              <a:t>に関連する賛同パートナー様の</a:t>
            </a:r>
            <a:r>
              <a:rPr lang="ja-JP" altLang="en-US" sz="1100" dirty="0" smtClean="0"/>
              <a:t>サイト</a:t>
            </a:r>
            <a:endParaRPr lang="en-US" altLang="ja-JP" sz="1100" dirty="0" smtClean="0"/>
          </a:p>
          <a:p>
            <a:r>
              <a:rPr lang="ja-JP" altLang="en-US" sz="1100" dirty="0"/>
              <a:t>　</a:t>
            </a:r>
            <a:r>
              <a:rPr lang="ja-JP" altLang="en-US" sz="1100" dirty="0" smtClean="0"/>
              <a:t>　　</a:t>
            </a:r>
            <a:r>
              <a:rPr lang="en-US" altLang="ja-JP" sz="1100" dirty="0" smtClean="0"/>
              <a:t>or </a:t>
            </a:r>
            <a:r>
              <a:rPr lang="ja-JP" altLang="en-US" sz="1100" dirty="0" smtClean="0"/>
              <a:t>「</a:t>
            </a:r>
            <a:r>
              <a:rPr lang="en-US" altLang="ja-JP" sz="1100" dirty="0" smtClean="0"/>
              <a:t>#</a:t>
            </a:r>
            <a:r>
              <a:rPr lang="ja-JP" altLang="en-US" sz="1100" dirty="0" smtClean="0"/>
              <a:t>おくる防災」にもご賛同いただく場合はストアページも可</a:t>
            </a:r>
            <a:endParaRPr lang="en-US" altLang="ja-JP" sz="1100" dirty="0" smtClean="0"/>
          </a:p>
          <a:p>
            <a:r>
              <a:rPr lang="ja-JP" altLang="en-US" sz="1100" dirty="0"/>
              <a:t>　</a:t>
            </a:r>
            <a:r>
              <a:rPr lang="ja-JP" altLang="en-US" sz="1100" dirty="0" smtClean="0"/>
              <a:t>∟「寄付」：マッチング寄付のプロジェクトページ</a:t>
            </a:r>
            <a:endParaRPr lang="en-US" altLang="ja-JP" sz="1100" dirty="0"/>
          </a:p>
        </p:txBody>
      </p:sp>
      <p:cxnSp>
        <p:nvCxnSpPr>
          <p:cNvPr id="46" name="直線コネクタ 45"/>
          <p:cNvCxnSpPr/>
          <p:nvPr/>
        </p:nvCxnSpPr>
        <p:spPr>
          <a:xfrm>
            <a:off x="6516965" y="1307553"/>
            <a:ext cx="4896544"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7" name="テキスト ボックス 46"/>
          <p:cNvSpPr txBox="1"/>
          <p:nvPr/>
        </p:nvSpPr>
        <p:spPr>
          <a:xfrm>
            <a:off x="6553895" y="4777407"/>
            <a:ext cx="5213041" cy="307777"/>
          </a:xfrm>
          <a:prstGeom prst="rect">
            <a:avLst/>
          </a:prstGeom>
          <a:noFill/>
        </p:spPr>
        <p:txBody>
          <a:bodyPr wrap="square" rtlCol="0">
            <a:spAutoFit/>
          </a:bodyPr>
          <a:lstStyle/>
          <a:p>
            <a:pPr algn="l"/>
            <a:r>
              <a:rPr kumimoji="1" lang="en-US" altLang="ja-JP" sz="1400" dirty="0" smtClean="0"/>
              <a:t>【</a:t>
            </a:r>
            <a:r>
              <a:rPr kumimoji="1" lang="ja-JP" altLang="en-US" sz="1400" dirty="0" smtClean="0"/>
              <a:t>入稿〆切</a:t>
            </a:r>
            <a:r>
              <a:rPr kumimoji="1" lang="en-US" altLang="ja-JP" sz="1400" dirty="0" smtClean="0"/>
              <a:t>】2022/2/</a:t>
            </a:r>
            <a:r>
              <a:rPr lang="en-US" altLang="ja-JP" sz="1400" dirty="0" smtClean="0"/>
              <a:t>10</a:t>
            </a:r>
            <a:r>
              <a:rPr lang="ja-JP" altLang="en-US" sz="1400" dirty="0" smtClean="0"/>
              <a:t>（木</a:t>
            </a:r>
            <a:r>
              <a:rPr kumimoji="1" lang="ja-JP" altLang="en-US" sz="1400" dirty="0" smtClean="0"/>
              <a:t>）</a:t>
            </a:r>
            <a:endParaRPr kumimoji="1" lang="en-US" altLang="ja-JP" sz="1200" dirty="0" smtClean="0"/>
          </a:p>
        </p:txBody>
      </p:sp>
      <p:grpSp>
        <p:nvGrpSpPr>
          <p:cNvPr id="4" name="グループ化 3"/>
          <p:cNvGrpSpPr/>
          <p:nvPr/>
        </p:nvGrpSpPr>
        <p:grpSpPr>
          <a:xfrm>
            <a:off x="7998381" y="5085184"/>
            <a:ext cx="1752537" cy="1568572"/>
            <a:chOff x="7840065" y="5004262"/>
            <a:chExt cx="1910853" cy="1649494"/>
          </a:xfrm>
        </p:grpSpPr>
        <p:pic>
          <p:nvPicPr>
            <p:cNvPr id="48" name="図 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40065" y="5004262"/>
              <a:ext cx="1910853" cy="1649494"/>
            </a:xfrm>
            <a:prstGeom prst="rect">
              <a:avLst/>
            </a:prstGeom>
          </p:spPr>
        </p:pic>
        <p:sp>
          <p:nvSpPr>
            <p:cNvPr id="49" name="正方形/長方形 48"/>
            <p:cNvSpPr/>
            <p:nvPr/>
          </p:nvSpPr>
          <p:spPr>
            <a:xfrm>
              <a:off x="7891506" y="5810582"/>
              <a:ext cx="1788444" cy="31038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lang="ja-JP" altLang="en-US" sz="800" b="1" dirty="0" smtClean="0">
                  <a:solidFill>
                    <a:schemeClr val="tx1"/>
                  </a:solidFill>
                </a:rPr>
                <a:t> あなた</a:t>
              </a:r>
              <a:r>
                <a:rPr lang="ja-JP" altLang="en-US" sz="800" b="1" dirty="0">
                  <a:solidFill>
                    <a:schemeClr val="tx1"/>
                  </a:solidFill>
                </a:rPr>
                <a:t>の避難場所が</a:t>
              </a:r>
              <a:r>
                <a:rPr lang="ja-JP" altLang="en-US" sz="800" b="1" dirty="0" smtClean="0">
                  <a:solidFill>
                    <a:schemeClr val="tx1"/>
                  </a:solidFill>
                </a:rPr>
                <a:t>わかる</a:t>
              </a:r>
              <a:endParaRPr lang="en-US" altLang="ja-JP" sz="800" b="1" dirty="0" smtClean="0">
                <a:solidFill>
                  <a:schemeClr val="tx1"/>
                </a:solidFill>
              </a:endParaRPr>
            </a:p>
            <a:p>
              <a:r>
                <a:rPr lang="ja-JP" altLang="en-US" sz="800" b="1" dirty="0" smtClean="0">
                  <a:solidFill>
                    <a:schemeClr val="tx1"/>
                  </a:solidFill>
                </a:rPr>
                <a:t>「</a:t>
              </a:r>
              <a:r>
                <a:rPr lang="ja-JP" altLang="en-US" sz="800" b="1" dirty="0">
                  <a:solidFill>
                    <a:schemeClr val="tx1"/>
                  </a:solidFill>
                </a:rPr>
                <a:t>スマホ避難シミュレーション」</a:t>
              </a:r>
              <a:endParaRPr kumimoji="1" lang="ja-JP" altLang="en-US" sz="800" b="1" dirty="0" smtClean="0">
                <a:solidFill>
                  <a:schemeClr val="tx1"/>
                </a:solidFill>
              </a:endParaRPr>
            </a:p>
          </p:txBody>
        </p:sp>
        <p:sp>
          <p:nvSpPr>
            <p:cNvPr id="50" name="正方形/長方形 49"/>
            <p:cNvSpPr/>
            <p:nvPr/>
          </p:nvSpPr>
          <p:spPr>
            <a:xfrm>
              <a:off x="7966945" y="6072941"/>
              <a:ext cx="1753404" cy="555073"/>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500" dirty="0" smtClean="0">
                  <a:solidFill>
                    <a:schemeClr val="tx1"/>
                  </a:solidFill>
                </a:rPr>
                <a:t>Yahoo</a:t>
              </a:r>
              <a:r>
                <a:rPr lang="en-US" altLang="ja-JP" sz="500" dirty="0">
                  <a:solidFill>
                    <a:schemeClr val="tx1"/>
                  </a:solidFill>
                </a:rPr>
                <a:t>! </a:t>
              </a:r>
              <a:r>
                <a:rPr lang="en-US" altLang="ja-JP" sz="500" dirty="0" smtClean="0">
                  <a:solidFill>
                    <a:schemeClr val="tx1"/>
                  </a:solidFill>
                </a:rPr>
                <a:t>JAPAN</a:t>
              </a:r>
              <a:r>
                <a:rPr lang="ja-JP" altLang="en-US" sz="500" dirty="0" smtClean="0">
                  <a:solidFill>
                    <a:schemeClr val="tx1"/>
                  </a:solidFill>
                </a:rPr>
                <a:t>と</a:t>
              </a:r>
              <a:r>
                <a:rPr lang="en-US" altLang="ja-JP" sz="500" dirty="0" smtClean="0">
                  <a:solidFill>
                    <a:schemeClr val="tx1"/>
                  </a:solidFill>
                </a:rPr>
                <a:t>LINE</a:t>
              </a:r>
              <a:r>
                <a:rPr lang="ja-JP" altLang="en-US" sz="500" dirty="0" smtClean="0">
                  <a:solidFill>
                    <a:schemeClr val="tx1"/>
                  </a:solidFill>
                </a:rPr>
                <a:t>は、災害時の避難場所がわかる「スマホ避難シミュレーション」を共同で企画しました。いざという時に落ち着いて行動できるよう、被災後の行動をシミュレーションしてみませんか？（提供：ヤフー）</a:t>
              </a:r>
              <a:endParaRPr kumimoji="1" lang="en-US" altLang="ja-JP" sz="500" dirty="0" smtClean="0">
                <a:solidFill>
                  <a:schemeClr val="tx1"/>
                </a:solidFill>
              </a:endParaRPr>
            </a:p>
          </p:txBody>
        </p:sp>
        <p:sp>
          <p:nvSpPr>
            <p:cNvPr id="52" name="正方形/長方形 51"/>
            <p:cNvSpPr/>
            <p:nvPr/>
          </p:nvSpPr>
          <p:spPr>
            <a:xfrm>
              <a:off x="7883499" y="5050856"/>
              <a:ext cx="1810590" cy="754408"/>
            </a:xfrm>
            <a:prstGeom prst="rect">
              <a:avLst/>
            </a:prstGeom>
            <a:blipFill>
              <a:blip r:embed="rId3"/>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smtClean="0">
                <a:solidFill>
                  <a:schemeClr val="tx1"/>
                </a:solidFill>
              </a:endParaRPr>
            </a:p>
          </p:txBody>
        </p:sp>
      </p:grpSp>
      <p:sp>
        <p:nvSpPr>
          <p:cNvPr id="73" name="テキスト ボックス 72"/>
          <p:cNvSpPr txBox="1"/>
          <p:nvPr/>
        </p:nvSpPr>
        <p:spPr>
          <a:xfrm>
            <a:off x="6571591" y="5065439"/>
            <a:ext cx="2692762" cy="307777"/>
          </a:xfrm>
          <a:prstGeom prst="rect">
            <a:avLst/>
          </a:prstGeom>
          <a:noFill/>
        </p:spPr>
        <p:txBody>
          <a:bodyPr wrap="square" rtlCol="0">
            <a:spAutoFit/>
          </a:bodyPr>
          <a:lstStyle/>
          <a:p>
            <a:pPr algn="l"/>
            <a:r>
              <a:rPr kumimoji="1" lang="en-US" altLang="ja-JP" sz="1400" dirty="0" smtClean="0"/>
              <a:t>【</a:t>
            </a:r>
            <a:r>
              <a:rPr kumimoji="1" lang="ja-JP" altLang="en-US" sz="1400" dirty="0" smtClean="0"/>
              <a:t>サンプル</a:t>
            </a:r>
            <a:r>
              <a:rPr kumimoji="1" lang="en-US" altLang="ja-JP" sz="1400" dirty="0" smtClean="0"/>
              <a:t>】</a:t>
            </a:r>
            <a:endParaRPr kumimoji="1" lang="en-US" altLang="ja-JP" sz="1200" dirty="0" smtClean="0"/>
          </a:p>
        </p:txBody>
      </p:sp>
      <p:pic>
        <p:nvPicPr>
          <p:cNvPr id="80" name="図 7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89910" y="6511799"/>
            <a:ext cx="289992" cy="80211"/>
          </a:xfrm>
          <a:prstGeom prst="rect">
            <a:avLst/>
          </a:prstGeom>
        </p:spPr>
      </p:pic>
      <p:sp>
        <p:nvSpPr>
          <p:cNvPr id="81" name="正方形/長方形 80"/>
          <p:cNvSpPr/>
          <p:nvPr/>
        </p:nvSpPr>
        <p:spPr>
          <a:xfrm>
            <a:off x="8986326" y="6485295"/>
            <a:ext cx="426563" cy="8264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500" dirty="0" smtClean="0">
                <a:solidFill>
                  <a:schemeClr val="tx1"/>
                </a:solidFill>
              </a:rPr>
              <a:t>詳しく見る</a:t>
            </a:r>
            <a:endParaRPr kumimoji="1" lang="ja-JP" altLang="en-US" sz="1100" dirty="0" smtClean="0">
              <a:solidFill>
                <a:schemeClr val="tx1"/>
              </a:solidFill>
            </a:endParaRPr>
          </a:p>
        </p:txBody>
      </p:sp>
      <p:pic>
        <p:nvPicPr>
          <p:cNvPr id="6" name="図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1486" y="1022422"/>
            <a:ext cx="5551024" cy="5009115"/>
          </a:xfrm>
          <a:prstGeom prst="rect">
            <a:avLst/>
          </a:prstGeom>
        </p:spPr>
      </p:pic>
      <p:sp>
        <p:nvSpPr>
          <p:cNvPr id="7" name="正方形/長方形 6"/>
          <p:cNvSpPr/>
          <p:nvPr/>
        </p:nvSpPr>
        <p:spPr>
          <a:xfrm>
            <a:off x="4865763" y="1429346"/>
            <a:ext cx="792088" cy="396473"/>
          </a:xfrm>
          <a:prstGeom prst="rect">
            <a:avLst/>
          </a:prstGeom>
          <a:solidFill>
            <a:srgbClr val="CACAC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51" name="正方形/長方形 50"/>
          <p:cNvSpPr/>
          <p:nvPr/>
        </p:nvSpPr>
        <p:spPr>
          <a:xfrm>
            <a:off x="4875288" y="3753446"/>
            <a:ext cx="792088" cy="396473"/>
          </a:xfrm>
          <a:prstGeom prst="rect">
            <a:avLst/>
          </a:prstGeom>
          <a:solidFill>
            <a:srgbClr val="CACAC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60" name="正方形/長方形 59"/>
          <p:cNvSpPr/>
          <p:nvPr/>
        </p:nvSpPr>
        <p:spPr>
          <a:xfrm>
            <a:off x="2495600" y="3795576"/>
            <a:ext cx="792088" cy="396473"/>
          </a:xfrm>
          <a:prstGeom prst="rect">
            <a:avLst/>
          </a:prstGeom>
          <a:solidFill>
            <a:srgbClr val="CACAC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64" name="正方形/長方形 63"/>
          <p:cNvSpPr/>
          <p:nvPr/>
        </p:nvSpPr>
        <p:spPr>
          <a:xfrm>
            <a:off x="2495600" y="1411762"/>
            <a:ext cx="792088" cy="396473"/>
          </a:xfrm>
          <a:prstGeom prst="rect">
            <a:avLst/>
          </a:prstGeom>
          <a:solidFill>
            <a:srgbClr val="CACAC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Tree>
    <p:extLst>
      <p:ext uri="{BB962C8B-B14F-4D97-AF65-F5344CB8AC3E}">
        <p14:creationId xmlns:p14="http://schemas.microsoft.com/office/powerpoint/2010/main" val="9879018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smtClean="0"/>
              <a:t>ブランドパネル対象商品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21</a:t>
            </a:fld>
            <a:endParaRPr lang="ja-JP" altLang="en-US"/>
          </a:p>
        </p:txBody>
      </p:sp>
      <p:sp>
        <p:nvSpPr>
          <p:cNvPr id="28" name="正方形/長方形 27"/>
          <p:cNvSpPr/>
          <p:nvPr/>
        </p:nvSpPr>
        <p:spPr>
          <a:xfrm>
            <a:off x="9160937" y="298748"/>
            <a:ext cx="1327551" cy="396473"/>
          </a:xfrm>
          <a:prstGeom prst="rect">
            <a:avLst/>
          </a:prstGeom>
          <a:solidFill>
            <a:schemeClr val="accent5">
              <a:lumMod val="40000"/>
              <a:lumOff val="60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smtClean="0">
                <a:solidFill>
                  <a:schemeClr val="tx1"/>
                </a:solidFill>
              </a:rPr>
              <a:t>ブランドパネル</a:t>
            </a:r>
            <a:endParaRPr kumimoji="1" lang="ja-JP" altLang="en-US" sz="2400" b="1" dirty="0" smtClean="0">
              <a:solidFill>
                <a:schemeClr val="tx1"/>
              </a:solidFill>
            </a:endParaRPr>
          </a:p>
        </p:txBody>
      </p:sp>
      <p:graphicFrame>
        <p:nvGraphicFramePr>
          <p:cNvPr id="6" name="表 5"/>
          <p:cNvGraphicFramePr>
            <a:graphicFrameLocks noGrp="1"/>
          </p:cNvGraphicFramePr>
          <p:nvPr>
            <p:extLst>
              <p:ext uri="{D42A27DB-BD31-4B8C-83A1-F6EECF244321}">
                <p14:modId xmlns:p14="http://schemas.microsoft.com/office/powerpoint/2010/main" val="1754595037"/>
              </p:ext>
            </p:extLst>
          </p:nvPr>
        </p:nvGraphicFramePr>
        <p:xfrm>
          <a:off x="1127448" y="1113128"/>
          <a:ext cx="9937104" cy="4620128"/>
        </p:xfrm>
        <a:graphic>
          <a:graphicData uri="http://schemas.openxmlformats.org/drawingml/2006/table">
            <a:tbl>
              <a:tblPr>
                <a:tableStyleId>{5C22544A-7EE6-4342-B048-85BDC9FD1C3A}</a:tableStyleId>
              </a:tblPr>
              <a:tblGrid>
                <a:gridCol w="7496412">
                  <a:extLst>
                    <a:ext uri="{9D8B030D-6E8A-4147-A177-3AD203B41FA5}">
                      <a16:colId xmlns:a16="http://schemas.microsoft.com/office/drawing/2014/main" val="1538398229"/>
                    </a:ext>
                  </a:extLst>
                </a:gridCol>
                <a:gridCol w="2440692">
                  <a:extLst>
                    <a:ext uri="{9D8B030D-6E8A-4147-A177-3AD203B41FA5}">
                      <a16:colId xmlns:a16="http://schemas.microsoft.com/office/drawing/2014/main" val="3411183341"/>
                    </a:ext>
                  </a:extLst>
                </a:gridCol>
              </a:tblGrid>
              <a:tr h="288758">
                <a:tc>
                  <a:txBody>
                    <a:bodyPr/>
                    <a:lstStyle/>
                    <a:p>
                      <a:pPr algn="ctr" fontAlgn="ctr"/>
                      <a:r>
                        <a:rPr lang="ja-JP" altLang="en-US" sz="1200" b="1" u="none" strike="noStrike" dirty="0">
                          <a:solidFill>
                            <a:schemeClr val="bg1"/>
                          </a:solidFill>
                          <a:effectLst/>
                        </a:rPr>
                        <a:t>商品</a:t>
                      </a:r>
                      <a:endParaRPr lang="ja-JP" altLang="en-US" sz="1200" b="1" i="0" u="none" strike="noStrike" dirty="0">
                        <a:solidFill>
                          <a:schemeClr val="bg1"/>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65000"/>
                      </a:schemeClr>
                    </a:solidFill>
                  </a:tcPr>
                </a:tc>
                <a:tc>
                  <a:txBody>
                    <a:bodyPr/>
                    <a:lstStyle/>
                    <a:p>
                      <a:pPr algn="ctr" fontAlgn="ctr"/>
                      <a:r>
                        <a:rPr lang="zh-TW" altLang="en-US" sz="1200" b="1" u="none" strike="noStrike" dirty="0">
                          <a:solidFill>
                            <a:schemeClr val="bg1"/>
                          </a:solidFill>
                          <a:effectLst/>
                        </a:rPr>
                        <a:t>最低出稿金額</a:t>
                      </a:r>
                      <a:endParaRPr lang="zh-TW" altLang="en-US" sz="1200" b="1" i="0" u="none" strike="noStrike" dirty="0">
                        <a:solidFill>
                          <a:schemeClr val="bg1"/>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2833055093"/>
                  </a:ext>
                </a:extLst>
              </a:tr>
              <a:tr h="288758">
                <a:tc>
                  <a:txBody>
                    <a:bodyPr/>
                    <a:lstStyle/>
                    <a:p>
                      <a:pPr algn="l" fontAlgn="ctr"/>
                      <a:r>
                        <a:rPr lang="ja-JP" altLang="en-US" sz="1200" u="none" strike="noStrike" dirty="0">
                          <a:effectLst/>
                        </a:rPr>
                        <a:t>ブランドパネル　</a:t>
                      </a:r>
                      <a:r>
                        <a:rPr lang="en-US" altLang="ja-JP" sz="1200" u="none" strike="noStrike" dirty="0">
                          <a:effectLst/>
                        </a:rPr>
                        <a:t>MD</a:t>
                      </a:r>
                      <a:r>
                        <a:rPr lang="ja-JP" altLang="en-US" sz="1200" u="none" strike="noStrike" dirty="0">
                          <a:effectLst/>
                        </a:rPr>
                        <a:t>（</a:t>
                      </a:r>
                      <a:r>
                        <a:rPr lang="en-US" altLang="ja-JP" sz="1200" u="none" strike="noStrike" dirty="0">
                          <a:effectLst/>
                        </a:rPr>
                        <a:t>1000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u="none" strike="noStrike" dirty="0">
                          <a:effectLst/>
                        </a:rPr>
                        <a:t>1,000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34625790"/>
                  </a:ext>
                </a:extLst>
              </a:tr>
              <a:tr h="288758">
                <a:tc>
                  <a:txBody>
                    <a:bodyPr/>
                    <a:lstStyle/>
                    <a:p>
                      <a:pPr algn="l" fontAlgn="ctr"/>
                      <a:r>
                        <a:rPr lang="ja-JP" altLang="en-US" sz="1200" u="none" strike="noStrike" dirty="0">
                          <a:effectLst/>
                        </a:rPr>
                        <a:t>ブランドパネル　</a:t>
                      </a:r>
                      <a:r>
                        <a:rPr lang="en-US" altLang="ja-JP" sz="1200" u="none" strike="noStrike" dirty="0">
                          <a:effectLst/>
                        </a:rPr>
                        <a:t>MD</a:t>
                      </a:r>
                      <a:r>
                        <a:rPr lang="ja-JP" altLang="en-US" sz="1200" u="none" strike="noStrike" dirty="0">
                          <a:effectLst/>
                        </a:rPr>
                        <a:t>（</a:t>
                      </a:r>
                      <a:r>
                        <a:rPr lang="en-US" altLang="ja-JP" sz="1200" u="none" strike="noStrike" dirty="0">
                          <a:effectLst/>
                        </a:rPr>
                        <a:t>FQ1</a:t>
                      </a:r>
                      <a:r>
                        <a:rPr lang="ja-JP" altLang="en-US" sz="1200" u="none" strike="noStrike" dirty="0">
                          <a:effectLst/>
                        </a:rPr>
                        <a:t>）</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u="none" strike="noStrike" dirty="0">
                          <a:effectLst/>
                        </a:rPr>
                        <a:t>1,000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4254920220"/>
                  </a:ext>
                </a:extLst>
              </a:tr>
              <a:tr h="288758">
                <a:tc>
                  <a:txBody>
                    <a:bodyPr/>
                    <a:lstStyle/>
                    <a:p>
                      <a:pPr algn="l" fontAlgn="ctr"/>
                      <a:r>
                        <a:rPr lang="ja-JP" altLang="en-US" sz="1200" u="none" strike="noStrike" dirty="0">
                          <a:effectLst/>
                        </a:rPr>
                        <a:t>ブランドパネル　リッチフォーマット　</a:t>
                      </a:r>
                      <a:r>
                        <a:rPr lang="en-US" altLang="ja-JP" sz="1200" u="none" strike="noStrike" dirty="0">
                          <a:effectLst/>
                        </a:rPr>
                        <a:t>MD</a:t>
                      </a:r>
                      <a:r>
                        <a:rPr lang="ja-JP" altLang="en-US" sz="1200" u="none" strike="noStrike" dirty="0">
                          <a:effectLst/>
                        </a:rPr>
                        <a:t>　</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u="none" strike="noStrike" dirty="0">
                          <a:effectLst/>
                        </a:rPr>
                        <a:t>1,000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729216269"/>
                  </a:ext>
                </a:extLst>
              </a:tr>
              <a:tr h="288758">
                <a:tc>
                  <a:txBody>
                    <a:bodyPr/>
                    <a:lstStyle/>
                    <a:p>
                      <a:pPr algn="l" fontAlgn="ctr"/>
                      <a:r>
                        <a:rPr lang="ja-JP" altLang="en-US" sz="1200" u="none" strike="noStrike" dirty="0">
                          <a:effectLst/>
                        </a:rPr>
                        <a:t>ブランドパネル　リッチフォーマット　</a:t>
                      </a:r>
                      <a:r>
                        <a:rPr lang="en-US" altLang="ja-JP" sz="1200" u="none" strike="noStrike" dirty="0">
                          <a:effectLst/>
                        </a:rPr>
                        <a:t>MD</a:t>
                      </a:r>
                      <a:r>
                        <a:rPr lang="ja-JP" altLang="en-US" sz="1200" u="none" strike="noStrike" dirty="0">
                          <a:effectLst/>
                        </a:rPr>
                        <a:t>（</a:t>
                      </a:r>
                      <a:r>
                        <a:rPr lang="en-US" altLang="ja-JP" sz="1200" u="none" strike="noStrike" dirty="0">
                          <a:effectLst/>
                        </a:rPr>
                        <a:t>FQ1</a:t>
                      </a:r>
                      <a:r>
                        <a:rPr lang="ja-JP" altLang="en-US" sz="1200" u="none" strike="noStrike" dirty="0">
                          <a:effectLst/>
                        </a:rPr>
                        <a:t>）</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u="none" strike="noStrike" dirty="0">
                          <a:effectLst/>
                        </a:rPr>
                        <a:t>2</a:t>
                      </a:r>
                      <a:r>
                        <a:rPr lang="en-US" altLang="ja-JP" sz="1200" u="none" strike="noStrike" dirty="0" smtClean="0">
                          <a:effectLst/>
                        </a:rPr>
                        <a:t>,000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727065398"/>
                  </a:ext>
                </a:extLst>
              </a:tr>
              <a:tr h="288758">
                <a:tc>
                  <a:txBody>
                    <a:bodyPr/>
                    <a:lstStyle/>
                    <a:p>
                      <a:pPr algn="l" fontAlgn="ctr"/>
                      <a:r>
                        <a:rPr lang="ja-JP" altLang="en-US" sz="1200" u="none" strike="noStrike" dirty="0">
                          <a:effectLst/>
                        </a:rPr>
                        <a:t>ブランドパネル　</a:t>
                      </a:r>
                      <a:r>
                        <a:rPr lang="en-US" altLang="ja-JP" sz="1200" u="none" strike="noStrike" dirty="0">
                          <a:effectLst/>
                        </a:rPr>
                        <a:t>SP</a:t>
                      </a:r>
                      <a:r>
                        <a:rPr lang="ja-JP" altLang="en-US" sz="1200" u="none" strike="noStrike" dirty="0">
                          <a:effectLst/>
                        </a:rPr>
                        <a:t>（</a:t>
                      </a:r>
                      <a:r>
                        <a:rPr lang="en-US" altLang="ja-JP" sz="1200" u="none" strike="noStrike" dirty="0">
                          <a:effectLst/>
                        </a:rPr>
                        <a:t>1000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u="none" strike="noStrike" dirty="0" smtClean="0">
                          <a:effectLst/>
                        </a:rPr>
                        <a:t>1,000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949502334"/>
                  </a:ext>
                </a:extLst>
              </a:tr>
              <a:tr h="288758">
                <a:tc>
                  <a:txBody>
                    <a:bodyPr/>
                    <a:lstStyle/>
                    <a:p>
                      <a:pPr algn="l" fontAlgn="ctr"/>
                      <a:r>
                        <a:rPr lang="ja-JP" altLang="en-US" sz="1200" u="none" strike="noStrike" dirty="0">
                          <a:effectLst/>
                        </a:rPr>
                        <a:t>ブランドパネル　</a:t>
                      </a:r>
                      <a:r>
                        <a:rPr lang="en-US" altLang="ja-JP" sz="1200" u="none" strike="noStrike" dirty="0">
                          <a:effectLst/>
                        </a:rPr>
                        <a:t>SP</a:t>
                      </a:r>
                      <a:r>
                        <a:rPr lang="ja-JP" altLang="en-US" sz="1200" u="none" strike="noStrike" dirty="0">
                          <a:effectLst/>
                        </a:rPr>
                        <a:t>（</a:t>
                      </a:r>
                      <a:r>
                        <a:rPr lang="en-US" altLang="ja-JP" sz="1200" u="none" strike="noStrike" dirty="0">
                          <a:effectLst/>
                        </a:rPr>
                        <a:t>FQ1</a:t>
                      </a:r>
                      <a:r>
                        <a:rPr lang="ja-JP" altLang="en-US" sz="1200" u="none" strike="noStrike" dirty="0">
                          <a:effectLst/>
                        </a:rPr>
                        <a:t>）</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u="none" strike="noStrike" dirty="0">
                          <a:effectLst/>
                        </a:rPr>
                        <a:t>1,000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610320337"/>
                  </a:ext>
                </a:extLst>
              </a:tr>
              <a:tr h="288758">
                <a:tc>
                  <a:txBody>
                    <a:bodyPr/>
                    <a:lstStyle/>
                    <a:p>
                      <a:pPr algn="l" fontAlgn="ctr"/>
                      <a:r>
                        <a:rPr lang="ja-JP" altLang="en-US" sz="1200" u="none" strike="noStrike" dirty="0">
                          <a:effectLst/>
                        </a:rPr>
                        <a:t>ブランドパネル　</a:t>
                      </a:r>
                      <a:r>
                        <a:rPr lang="en-US" altLang="ja-JP" sz="1200" u="none" strike="noStrike" dirty="0">
                          <a:effectLst/>
                        </a:rPr>
                        <a:t>SP</a:t>
                      </a:r>
                      <a:r>
                        <a:rPr lang="ja-JP" altLang="en-US" sz="1200" u="none" strike="noStrike" dirty="0">
                          <a:effectLst/>
                        </a:rPr>
                        <a:t>　カルーセル（</a:t>
                      </a:r>
                      <a:r>
                        <a:rPr lang="en-US" altLang="ja-JP" sz="1200" u="none" strike="noStrike" dirty="0">
                          <a:effectLst/>
                        </a:rPr>
                        <a:t>1000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u="none" strike="noStrike" dirty="0">
                          <a:effectLst/>
                        </a:rPr>
                        <a:t>1,000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483139675"/>
                  </a:ext>
                </a:extLst>
              </a:tr>
              <a:tr h="288758">
                <a:tc>
                  <a:txBody>
                    <a:bodyPr/>
                    <a:lstStyle/>
                    <a:p>
                      <a:pPr algn="l" fontAlgn="ctr"/>
                      <a:r>
                        <a:rPr lang="ja-JP" altLang="en-US" sz="1200" u="none" strike="noStrike" dirty="0">
                          <a:effectLst/>
                        </a:rPr>
                        <a:t>ブランドパネル　</a:t>
                      </a:r>
                      <a:r>
                        <a:rPr lang="en-US" altLang="ja-JP" sz="1200" u="none" strike="noStrike" dirty="0">
                          <a:effectLst/>
                        </a:rPr>
                        <a:t>SP</a:t>
                      </a:r>
                      <a:r>
                        <a:rPr lang="ja-JP" altLang="en-US" sz="1200" u="none" strike="noStrike" dirty="0">
                          <a:effectLst/>
                        </a:rPr>
                        <a:t>　カルーセル（</a:t>
                      </a:r>
                      <a:r>
                        <a:rPr lang="en-US" altLang="ja-JP" sz="1200" u="none" strike="noStrike" dirty="0">
                          <a:effectLst/>
                        </a:rPr>
                        <a:t>FQ1</a:t>
                      </a:r>
                      <a:r>
                        <a:rPr lang="ja-JP" altLang="en-US" sz="1200" u="none" strike="noStrike" dirty="0">
                          <a:effectLst/>
                        </a:rPr>
                        <a:t>）</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u="none" strike="noStrike" dirty="0">
                          <a:effectLst/>
                        </a:rPr>
                        <a:t>1,000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175373090"/>
                  </a:ext>
                </a:extLst>
              </a:tr>
              <a:tr h="288758">
                <a:tc>
                  <a:txBody>
                    <a:bodyPr/>
                    <a:lstStyle/>
                    <a:p>
                      <a:pPr algn="l" fontAlgn="ctr"/>
                      <a:r>
                        <a:rPr lang="ja-JP" altLang="en-US" sz="1200" u="none" strike="noStrike" dirty="0">
                          <a:effectLst/>
                        </a:rPr>
                        <a:t>ブランドパネル　</a:t>
                      </a:r>
                      <a:r>
                        <a:rPr lang="en-US" altLang="ja-JP" sz="1200" u="none" strike="noStrike" dirty="0">
                          <a:effectLst/>
                        </a:rPr>
                        <a:t>PC</a:t>
                      </a:r>
                      <a:r>
                        <a:rPr lang="ja-JP" altLang="en-US" sz="1200" u="none" strike="noStrike" dirty="0">
                          <a:effectLst/>
                        </a:rPr>
                        <a:t>（</a:t>
                      </a:r>
                      <a:r>
                        <a:rPr lang="en-US" altLang="ja-JP" sz="1200" u="none" strike="noStrike" dirty="0">
                          <a:effectLst/>
                        </a:rPr>
                        <a:t>1000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u="none" strike="noStrike" dirty="0">
                          <a:effectLst/>
                        </a:rPr>
                        <a:t>1,000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915972722"/>
                  </a:ext>
                </a:extLst>
              </a:tr>
              <a:tr h="288758">
                <a:tc>
                  <a:txBody>
                    <a:bodyPr/>
                    <a:lstStyle/>
                    <a:p>
                      <a:pPr algn="l" fontAlgn="ctr"/>
                      <a:r>
                        <a:rPr lang="ja-JP" altLang="en-US" sz="1200" u="none" strike="noStrike" dirty="0">
                          <a:effectLst/>
                        </a:rPr>
                        <a:t>ブランドパネル　トップインパクト　</a:t>
                      </a:r>
                      <a:r>
                        <a:rPr lang="en-US" altLang="ja-JP" sz="1200" u="none" strike="noStrike" dirty="0">
                          <a:effectLst/>
                        </a:rPr>
                        <a:t>PC</a:t>
                      </a:r>
                      <a:endPar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u="none" strike="noStrike" dirty="0">
                          <a:effectLst/>
                        </a:rPr>
                        <a:t>1,000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189527068"/>
                  </a:ext>
                </a:extLst>
              </a:tr>
              <a:tr h="288758">
                <a:tc>
                  <a:txBody>
                    <a:bodyPr/>
                    <a:lstStyle/>
                    <a:p>
                      <a:pPr algn="l" fontAlgn="ctr"/>
                      <a:r>
                        <a:rPr lang="ja-JP" altLang="en-US" sz="1200" u="none" strike="noStrike" dirty="0">
                          <a:effectLst/>
                        </a:rPr>
                        <a:t>ブランドパネル　トップインパクト　パノラマ　サイドスイッチ　</a:t>
                      </a:r>
                      <a:r>
                        <a:rPr lang="en-US" altLang="ja-JP" sz="1200" u="none" strike="noStrike" dirty="0">
                          <a:effectLst/>
                        </a:rPr>
                        <a:t>PC</a:t>
                      </a:r>
                      <a:endPar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u="none" strike="noStrike" dirty="0">
                          <a:effectLst/>
                        </a:rPr>
                        <a:t>2,000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874237353"/>
                  </a:ext>
                </a:extLst>
              </a:tr>
              <a:tr h="288758">
                <a:tc>
                  <a:txBody>
                    <a:bodyPr/>
                    <a:lstStyle/>
                    <a:p>
                      <a:pPr algn="l" fontAlgn="ctr"/>
                      <a:r>
                        <a:rPr lang="ja-JP" altLang="en-US" sz="1200" u="none" strike="noStrike" dirty="0">
                          <a:effectLst/>
                        </a:rPr>
                        <a:t>ブランドパネル　トップインパクト　パノラマ　サイドビジョン　</a:t>
                      </a:r>
                      <a:r>
                        <a:rPr lang="en-US" altLang="ja-JP" sz="1200" u="none" strike="noStrike" dirty="0">
                          <a:effectLst/>
                        </a:rPr>
                        <a:t>PC</a:t>
                      </a:r>
                      <a:endPar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u="none" strike="noStrike" dirty="0">
                          <a:effectLst/>
                        </a:rPr>
                        <a:t>2,000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347753718"/>
                  </a:ext>
                </a:extLst>
              </a:tr>
              <a:tr h="288758">
                <a:tc>
                  <a:txBody>
                    <a:bodyPr/>
                    <a:lstStyle/>
                    <a:p>
                      <a:pPr algn="l" fontAlgn="ctr"/>
                      <a:r>
                        <a:rPr lang="ja-JP" altLang="en-US" sz="1200" u="none" strike="noStrike" dirty="0">
                          <a:effectLst/>
                        </a:rPr>
                        <a:t>ブランドパネル　</a:t>
                      </a:r>
                      <a:r>
                        <a:rPr lang="ja-JP" altLang="en-US" sz="1200" u="none" strike="noStrike" dirty="0" smtClean="0">
                          <a:effectLst/>
                        </a:rPr>
                        <a:t>パノラマ</a:t>
                      </a:r>
                      <a:r>
                        <a:rPr lang="ja-JP" altLang="en-US" sz="1200" u="none" strike="noStrike" dirty="0">
                          <a:effectLst/>
                        </a:rPr>
                        <a:t>　</a:t>
                      </a:r>
                      <a:r>
                        <a:rPr lang="en-US" altLang="ja-JP" sz="1200" u="none" strike="noStrike" dirty="0">
                          <a:effectLst/>
                        </a:rPr>
                        <a:t>PC</a:t>
                      </a:r>
                      <a:endPar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u="none" strike="noStrike" dirty="0" smtClean="0">
                          <a:effectLst/>
                        </a:rPr>
                        <a:t>2,000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350014894"/>
                  </a:ext>
                </a:extLst>
              </a:tr>
              <a:tr h="288758">
                <a:tc>
                  <a:txBody>
                    <a:bodyPr/>
                    <a:lstStyle/>
                    <a:p>
                      <a:pPr algn="l" fontAlgn="ctr"/>
                      <a:r>
                        <a:rPr lang="ja-JP" altLang="en-US" sz="1200" u="none" strike="noStrike" dirty="0">
                          <a:effectLst/>
                        </a:rPr>
                        <a:t>ブランドパネル　トップインパクト　パノラマ　</a:t>
                      </a:r>
                      <a:r>
                        <a:rPr lang="en-US" altLang="ja-JP" sz="1200" u="none" strike="noStrike" dirty="0">
                          <a:effectLst/>
                        </a:rPr>
                        <a:t>PC</a:t>
                      </a:r>
                      <a:r>
                        <a:rPr lang="ja-JP" altLang="en-US" sz="1200" u="none" strike="noStrike" dirty="0">
                          <a:effectLst/>
                        </a:rPr>
                        <a:t>（</a:t>
                      </a:r>
                      <a:r>
                        <a:rPr lang="en-US" altLang="ja-JP" sz="1200" u="none" strike="noStrike" dirty="0">
                          <a:effectLst/>
                        </a:rPr>
                        <a:t>2000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u="none" strike="noStrike" dirty="0">
                          <a:effectLst/>
                        </a:rPr>
                        <a:t>2,000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53509218"/>
                  </a:ext>
                </a:extLst>
              </a:tr>
              <a:tr h="288758">
                <a:tc>
                  <a:txBody>
                    <a:bodyPr/>
                    <a:lstStyle/>
                    <a:p>
                      <a:pPr algn="l" fontAlgn="ctr"/>
                      <a:r>
                        <a:rPr lang="ja-JP" altLang="en-US" sz="1200" u="none" strike="noStrike" dirty="0">
                          <a:effectLst/>
                        </a:rPr>
                        <a:t>ブランドパネル　トップインパクト　パノラマ　</a:t>
                      </a:r>
                      <a:r>
                        <a:rPr lang="en-US" altLang="ja-JP" sz="1200" u="none" strike="noStrike" dirty="0">
                          <a:effectLst/>
                        </a:rPr>
                        <a:t>PC</a:t>
                      </a:r>
                      <a:r>
                        <a:rPr lang="ja-JP" altLang="en-US" sz="1200" u="none" strike="noStrike" dirty="0">
                          <a:effectLst/>
                        </a:rPr>
                        <a:t>（</a:t>
                      </a:r>
                      <a:r>
                        <a:rPr lang="en-US" altLang="ja-JP" sz="1200" u="none" strike="noStrike" dirty="0">
                          <a:effectLst/>
                        </a:rPr>
                        <a:t>5000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u="none" strike="noStrike" dirty="0">
                          <a:effectLst/>
                        </a:rPr>
                        <a:t>5,000</a:t>
                      </a:r>
                      <a:r>
                        <a:rPr lang="ja-JP" altLang="en-US" sz="1200" u="none" strike="noStrike" dirty="0">
                          <a:effectLst/>
                        </a:rPr>
                        <a:t>万円</a:t>
                      </a:r>
                      <a:endParaRPr lang="ja-JP" altLang="en-US" sz="12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567143209"/>
                  </a:ext>
                </a:extLst>
              </a:tr>
            </a:tbl>
          </a:graphicData>
        </a:graphic>
      </p:graphicFrame>
      <p:sp>
        <p:nvSpPr>
          <p:cNvPr id="7" name="テキスト ボックス 6"/>
          <p:cNvSpPr txBox="1"/>
          <p:nvPr/>
        </p:nvSpPr>
        <p:spPr>
          <a:xfrm>
            <a:off x="1026476" y="5877272"/>
            <a:ext cx="9606027" cy="738664"/>
          </a:xfrm>
          <a:prstGeom prst="rect">
            <a:avLst/>
          </a:prstGeom>
          <a:noFill/>
        </p:spPr>
        <p:txBody>
          <a:bodyPr wrap="square" rtlCol="0">
            <a:spAutoFit/>
          </a:bodyPr>
          <a:lstStyle/>
          <a:p>
            <a:pPr algn="l"/>
            <a:r>
              <a:rPr lang="ja-JP" altLang="en-US" sz="1400" dirty="0" smtClean="0"/>
              <a:t>・購入期間、広告タイプ</a:t>
            </a:r>
            <a:r>
              <a:rPr lang="ja-JP" altLang="en-US" sz="1400" dirty="0"/>
              <a:t>、</a:t>
            </a:r>
            <a:r>
              <a:rPr lang="ja-JP" altLang="en-US" sz="1400" dirty="0" smtClean="0"/>
              <a:t>ターゲティング、掲載制限等は各商品の通常スペックに準じます。</a:t>
            </a:r>
            <a:endParaRPr lang="en-US" altLang="ja-JP" sz="1400" dirty="0" smtClean="0"/>
          </a:p>
          <a:p>
            <a:pPr algn="l"/>
            <a:r>
              <a:rPr kumimoji="1" lang="ja-JP" altLang="en-US" sz="1400" dirty="0" smtClean="0"/>
              <a:t>・事前提案可否必須商品や入稿前審査対象商品が含まれます。各商品に定められたフローでご対応ください。</a:t>
            </a:r>
            <a:endParaRPr kumimoji="1" lang="en-US" altLang="ja-JP" sz="1400" dirty="0" smtClean="0"/>
          </a:p>
          <a:p>
            <a:pPr algn="l"/>
            <a:r>
              <a:rPr lang="ja-JP" altLang="en-US" sz="1400" dirty="0" smtClean="0"/>
              <a:t>・年間契約や他施策との併用は不可となります。</a:t>
            </a:r>
            <a:endParaRPr kumimoji="1" lang="ja-JP" altLang="en-US" sz="1400" dirty="0" smtClean="0"/>
          </a:p>
        </p:txBody>
      </p:sp>
    </p:spTree>
    <p:extLst>
      <p:ext uri="{BB962C8B-B14F-4D97-AF65-F5344CB8AC3E}">
        <p14:creationId xmlns:p14="http://schemas.microsoft.com/office/powerpoint/2010/main" val="25416498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ブランドパネル</a:t>
            </a:r>
            <a:r>
              <a:rPr lang="ja-JP" altLang="en-US" dirty="0" smtClean="0"/>
              <a:t>増量対応フロー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22</a:t>
            </a:fld>
            <a:endParaRPr lang="ja-JP" altLang="en-US"/>
          </a:p>
        </p:txBody>
      </p:sp>
      <p:sp>
        <p:nvSpPr>
          <p:cNvPr id="28" name="正方形/長方形 27"/>
          <p:cNvSpPr/>
          <p:nvPr/>
        </p:nvSpPr>
        <p:spPr>
          <a:xfrm>
            <a:off x="9160937" y="298748"/>
            <a:ext cx="1327551" cy="396473"/>
          </a:xfrm>
          <a:prstGeom prst="rect">
            <a:avLst/>
          </a:prstGeom>
          <a:solidFill>
            <a:schemeClr val="accent5">
              <a:lumMod val="40000"/>
              <a:lumOff val="60000"/>
              <a:alpha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smtClean="0">
                <a:solidFill>
                  <a:schemeClr val="tx1"/>
                </a:solidFill>
              </a:rPr>
              <a:t>ブランドパネル</a:t>
            </a:r>
            <a:endParaRPr kumimoji="1" lang="ja-JP" altLang="en-US" sz="2400" b="1" dirty="0" smtClean="0">
              <a:solidFill>
                <a:schemeClr val="tx1"/>
              </a:solidFill>
            </a:endParaRPr>
          </a:p>
        </p:txBody>
      </p:sp>
      <p:sp>
        <p:nvSpPr>
          <p:cNvPr id="7" name="テキスト ボックス 6"/>
          <p:cNvSpPr txBox="1"/>
          <p:nvPr/>
        </p:nvSpPr>
        <p:spPr>
          <a:xfrm>
            <a:off x="263352" y="1124744"/>
            <a:ext cx="3384376" cy="369332"/>
          </a:xfrm>
          <a:prstGeom prst="rect">
            <a:avLst/>
          </a:prstGeom>
          <a:noFill/>
        </p:spPr>
        <p:txBody>
          <a:bodyPr wrap="square" rtlCol="0">
            <a:spAutoFit/>
          </a:bodyPr>
          <a:lstStyle/>
          <a:p>
            <a:pPr algn="l"/>
            <a:r>
              <a:rPr kumimoji="1" lang="en-US" altLang="ja-JP" dirty="0" smtClean="0"/>
              <a:t>【</a:t>
            </a:r>
            <a:r>
              <a:rPr lang="ja-JP" altLang="en-US" dirty="0" smtClean="0"/>
              <a:t>実施</a:t>
            </a:r>
            <a:r>
              <a:rPr lang="ja-JP" altLang="en-US" dirty="0"/>
              <a:t>方法</a:t>
            </a:r>
            <a:r>
              <a:rPr kumimoji="1" lang="en-US" altLang="ja-JP" dirty="0" smtClean="0"/>
              <a:t>】</a:t>
            </a:r>
          </a:p>
        </p:txBody>
      </p:sp>
      <p:sp>
        <p:nvSpPr>
          <p:cNvPr id="8" name="テキスト ボックス 7"/>
          <p:cNvSpPr txBox="1"/>
          <p:nvPr/>
        </p:nvSpPr>
        <p:spPr>
          <a:xfrm>
            <a:off x="263352" y="1484784"/>
            <a:ext cx="11089232" cy="1754326"/>
          </a:xfrm>
          <a:prstGeom prst="rect">
            <a:avLst/>
          </a:prstGeom>
          <a:noFill/>
        </p:spPr>
        <p:txBody>
          <a:bodyPr wrap="square" rtlCol="0">
            <a:spAutoFit/>
          </a:bodyPr>
          <a:lstStyle/>
          <a:p>
            <a:r>
              <a:rPr lang="ja-JP" altLang="en-US" dirty="0" smtClean="0"/>
              <a:t>・前頁の増量</a:t>
            </a:r>
            <a:r>
              <a:rPr lang="ja-JP" altLang="en-US" dirty="0"/>
              <a:t>対象と</a:t>
            </a:r>
            <a:r>
              <a:rPr lang="ja-JP" altLang="en-US" dirty="0" smtClean="0"/>
              <a:t>なる商品</a:t>
            </a:r>
            <a:r>
              <a:rPr lang="ja-JP" altLang="en-US" dirty="0"/>
              <a:t>にて、</a:t>
            </a:r>
            <a:r>
              <a:rPr lang="en-US" altLang="ja-JP" dirty="0" err="1">
                <a:solidFill>
                  <a:schemeClr val="accent6"/>
                </a:solidFill>
              </a:rPr>
              <a:t>vimps</a:t>
            </a:r>
            <a:r>
              <a:rPr lang="ja-JP" altLang="en-US" dirty="0">
                <a:solidFill>
                  <a:schemeClr val="accent6"/>
                </a:solidFill>
              </a:rPr>
              <a:t>増量後の金額で予約</a:t>
            </a:r>
            <a:r>
              <a:rPr lang="ja-JP" altLang="en-US" dirty="0"/>
              <a:t>を行ってください</a:t>
            </a:r>
            <a:r>
              <a:rPr lang="ja-JP" altLang="en-US" dirty="0" smtClean="0"/>
              <a:t>。</a:t>
            </a:r>
            <a:endParaRPr lang="en-US" altLang="ja-JP" dirty="0" smtClean="0"/>
          </a:p>
          <a:p>
            <a:r>
              <a:rPr lang="ja-JP" altLang="en-US" dirty="0" smtClean="0"/>
              <a:t>・</a:t>
            </a:r>
            <a:r>
              <a:rPr lang="ja-JP" altLang="en-US" dirty="0">
                <a:solidFill>
                  <a:schemeClr val="accent6"/>
                </a:solidFill>
              </a:rPr>
              <a:t>予約後</a:t>
            </a:r>
            <a:r>
              <a:rPr lang="ja-JP" altLang="en-US" dirty="0" smtClean="0">
                <a:solidFill>
                  <a:schemeClr val="accent6"/>
                </a:solidFill>
              </a:rPr>
              <a:t>、予約日したその日中に弊社</a:t>
            </a:r>
            <a:r>
              <a:rPr lang="ja-JP" altLang="en-US" dirty="0">
                <a:solidFill>
                  <a:schemeClr val="accent6"/>
                </a:solidFill>
              </a:rPr>
              <a:t>担当営業</a:t>
            </a:r>
            <a:r>
              <a:rPr lang="ja-JP" altLang="en-US" dirty="0" smtClean="0">
                <a:solidFill>
                  <a:schemeClr val="accent6"/>
                </a:solidFill>
              </a:rPr>
              <a:t>に情報</a:t>
            </a:r>
            <a:r>
              <a:rPr lang="ja-JP" altLang="en-US" dirty="0">
                <a:solidFill>
                  <a:schemeClr val="accent6"/>
                </a:solidFill>
              </a:rPr>
              <a:t>連携をしてください</a:t>
            </a:r>
            <a:r>
              <a:rPr lang="ja-JP" altLang="en-US" dirty="0" smtClean="0"/>
              <a:t>。</a:t>
            </a:r>
            <a:endParaRPr lang="en-US" altLang="ja-JP" dirty="0"/>
          </a:p>
          <a:p>
            <a:r>
              <a:rPr lang="ja-JP" altLang="en-US" dirty="0" smtClean="0"/>
              <a:t>　その後弊社にて調整</a:t>
            </a:r>
            <a:r>
              <a:rPr lang="ja-JP" altLang="en-US" dirty="0"/>
              <a:t>金処理を</a:t>
            </a:r>
            <a:r>
              <a:rPr lang="ja-JP" altLang="en-US" dirty="0" smtClean="0"/>
              <a:t>行います。</a:t>
            </a:r>
            <a:endParaRPr lang="en-US" altLang="ja-JP" dirty="0"/>
          </a:p>
          <a:p>
            <a:r>
              <a:rPr lang="ja-JP" altLang="en-US" dirty="0"/>
              <a:t>　請求時は「特別調整金」として減額された金額をご請求します</a:t>
            </a:r>
            <a:r>
              <a:rPr lang="ja-JP" altLang="en-US" dirty="0" smtClean="0"/>
              <a:t>。</a:t>
            </a:r>
            <a:endParaRPr lang="en-US" altLang="ja-JP" dirty="0" smtClean="0"/>
          </a:p>
          <a:p>
            <a:endParaRPr lang="en-US" altLang="ja-JP" dirty="0"/>
          </a:p>
          <a:p>
            <a:pPr algn="l"/>
            <a:endParaRPr kumimoji="1" lang="en-US" altLang="ja-JP" dirty="0" smtClean="0"/>
          </a:p>
        </p:txBody>
      </p:sp>
      <p:sp>
        <p:nvSpPr>
          <p:cNvPr id="9" name="テキスト ボックス 8"/>
          <p:cNvSpPr txBox="1"/>
          <p:nvPr/>
        </p:nvSpPr>
        <p:spPr>
          <a:xfrm>
            <a:off x="263352" y="2782669"/>
            <a:ext cx="3384376" cy="369332"/>
          </a:xfrm>
          <a:prstGeom prst="rect">
            <a:avLst/>
          </a:prstGeom>
          <a:noFill/>
        </p:spPr>
        <p:txBody>
          <a:bodyPr wrap="square" rtlCol="0">
            <a:spAutoFit/>
          </a:bodyPr>
          <a:lstStyle/>
          <a:p>
            <a:pPr algn="l"/>
            <a:r>
              <a:rPr kumimoji="1" lang="en-US" altLang="ja-JP" dirty="0" smtClean="0"/>
              <a:t>【</a:t>
            </a:r>
            <a:r>
              <a:rPr kumimoji="1" lang="ja-JP" altLang="en-US" dirty="0" smtClean="0"/>
              <a:t>予約金額の計算方法</a:t>
            </a:r>
            <a:r>
              <a:rPr kumimoji="1" lang="en-US" altLang="ja-JP" dirty="0" smtClean="0"/>
              <a:t>】</a:t>
            </a:r>
          </a:p>
        </p:txBody>
      </p:sp>
      <p:sp>
        <p:nvSpPr>
          <p:cNvPr id="10" name="テキスト ボックス 9"/>
          <p:cNvSpPr txBox="1"/>
          <p:nvPr/>
        </p:nvSpPr>
        <p:spPr>
          <a:xfrm>
            <a:off x="230695" y="3142709"/>
            <a:ext cx="11089232" cy="646331"/>
          </a:xfrm>
          <a:prstGeom prst="rect">
            <a:avLst/>
          </a:prstGeom>
          <a:noFill/>
        </p:spPr>
        <p:txBody>
          <a:bodyPr wrap="square" rtlCol="0">
            <a:spAutoFit/>
          </a:bodyPr>
          <a:lstStyle/>
          <a:p>
            <a:r>
              <a:rPr lang="ja-JP" altLang="en-US" dirty="0" smtClean="0"/>
              <a:t>・</a:t>
            </a:r>
            <a:r>
              <a:rPr lang="ja-JP" altLang="en-US" dirty="0"/>
              <a:t>増量計算は、</a:t>
            </a:r>
            <a:r>
              <a:rPr lang="en-US" altLang="ja-JP" dirty="0" err="1"/>
              <a:t>vimps</a:t>
            </a:r>
            <a:r>
              <a:rPr lang="ja-JP" altLang="en-US" dirty="0"/>
              <a:t>ベースではなく、金額ベースで</a:t>
            </a:r>
            <a:r>
              <a:rPr lang="ja-JP" altLang="en-US" dirty="0" smtClean="0"/>
              <a:t>計算いただくようお願いいたします。</a:t>
            </a:r>
            <a:endParaRPr lang="en-US" altLang="ja-JP" dirty="0"/>
          </a:p>
          <a:p>
            <a:r>
              <a:rPr lang="ja-JP" altLang="en-US" dirty="0" smtClean="0"/>
              <a:t>　増量後</a:t>
            </a:r>
            <a:r>
              <a:rPr lang="ja-JP" altLang="en-US" dirty="0"/>
              <a:t>の金額を基準にご予約ください。</a:t>
            </a:r>
            <a:endParaRPr kumimoji="1" lang="en-US" altLang="ja-JP" dirty="0" smtClean="0"/>
          </a:p>
        </p:txBody>
      </p:sp>
      <p:graphicFrame>
        <p:nvGraphicFramePr>
          <p:cNvPr id="12" name="表 11"/>
          <p:cNvGraphicFramePr>
            <a:graphicFrameLocks noGrp="1"/>
          </p:cNvGraphicFramePr>
          <p:nvPr>
            <p:extLst>
              <p:ext uri="{D42A27DB-BD31-4B8C-83A1-F6EECF244321}">
                <p14:modId xmlns:p14="http://schemas.microsoft.com/office/powerpoint/2010/main" val="3529212677"/>
              </p:ext>
            </p:extLst>
          </p:nvPr>
        </p:nvGraphicFramePr>
        <p:xfrm>
          <a:off x="564094" y="4269635"/>
          <a:ext cx="11004514" cy="947520"/>
        </p:xfrm>
        <a:graphic>
          <a:graphicData uri="http://schemas.openxmlformats.org/drawingml/2006/table">
            <a:tbl>
              <a:tblPr>
                <a:tableStyleId>{5C22544A-7EE6-4342-B048-85BDC9FD1C3A}</a:tableStyleId>
              </a:tblPr>
              <a:tblGrid>
                <a:gridCol w="4789807">
                  <a:extLst>
                    <a:ext uri="{9D8B030D-6E8A-4147-A177-3AD203B41FA5}">
                      <a16:colId xmlns:a16="http://schemas.microsoft.com/office/drawing/2014/main" val="1538398229"/>
                    </a:ext>
                  </a:extLst>
                </a:gridCol>
                <a:gridCol w="1106091">
                  <a:extLst>
                    <a:ext uri="{9D8B030D-6E8A-4147-A177-3AD203B41FA5}">
                      <a16:colId xmlns:a16="http://schemas.microsoft.com/office/drawing/2014/main" val="3411183341"/>
                    </a:ext>
                  </a:extLst>
                </a:gridCol>
                <a:gridCol w="1277154">
                  <a:extLst>
                    <a:ext uri="{9D8B030D-6E8A-4147-A177-3AD203B41FA5}">
                      <a16:colId xmlns:a16="http://schemas.microsoft.com/office/drawing/2014/main" val="4232190262"/>
                    </a:ext>
                  </a:extLst>
                </a:gridCol>
                <a:gridCol w="1277154">
                  <a:extLst>
                    <a:ext uri="{9D8B030D-6E8A-4147-A177-3AD203B41FA5}">
                      <a16:colId xmlns:a16="http://schemas.microsoft.com/office/drawing/2014/main" val="3548768466"/>
                    </a:ext>
                  </a:extLst>
                </a:gridCol>
                <a:gridCol w="1277154">
                  <a:extLst>
                    <a:ext uri="{9D8B030D-6E8A-4147-A177-3AD203B41FA5}">
                      <a16:colId xmlns:a16="http://schemas.microsoft.com/office/drawing/2014/main" val="1918751813"/>
                    </a:ext>
                  </a:extLst>
                </a:gridCol>
                <a:gridCol w="1277154">
                  <a:extLst>
                    <a:ext uri="{9D8B030D-6E8A-4147-A177-3AD203B41FA5}">
                      <a16:colId xmlns:a16="http://schemas.microsoft.com/office/drawing/2014/main" val="1628990289"/>
                    </a:ext>
                  </a:extLst>
                </a:gridCol>
              </a:tblGrid>
              <a:tr h="144742">
                <a:tc>
                  <a:txBody>
                    <a:bodyPr/>
                    <a:lstStyle/>
                    <a:p>
                      <a:pPr algn="ctr" fontAlgn="ctr"/>
                      <a:r>
                        <a:rPr lang="ja-JP" altLang="en-US" sz="1200" b="1" u="none" strike="noStrike" dirty="0">
                          <a:solidFill>
                            <a:schemeClr val="bg1"/>
                          </a:solidFill>
                          <a:effectLst/>
                        </a:rPr>
                        <a:t>商品</a:t>
                      </a:r>
                      <a:endParaRPr lang="ja-JP" altLang="en-US" sz="1200" b="1" i="0" u="none" strike="noStrike" dirty="0">
                        <a:solidFill>
                          <a:schemeClr val="bg1"/>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65000"/>
                      </a:schemeClr>
                    </a:solidFill>
                  </a:tcPr>
                </a:tc>
                <a:tc>
                  <a:txBody>
                    <a:bodyPr/>
                    <a:lstStyle/>
                    <a:p>
                      <a:pPr algn="ctr" fontAlgn="ctr"/>
                      <a:r>
                        <a:rPr lang="en-US" altLang="zh-TW" sz="1200" b="1" i="0" u="none" strike="noStrike" dirty="0" err="1" smtClean="0">
                          <a:solidFill>
                            <a:schemeClr val="bg1"/>
                          </a:solidFill>
                          <a:effectLst/>
                          <a:latin typeface="+mn-lt"/>
                          <a:ea typeface="+mn-ea"/>
                        </a:rPr>
                        <a:t>Vimps</a:t>
                      </a:r>
                      <a:endParaRPr lang="en-US" altLang="zh-TW" sz="1200" b="1" i="0" u="none" strike="noStrike" dirty="0" smtClean="0">
                        <a:solidFill>
                          <a:schemeClr val="bg1"/>
                        </a:solidFill>
                        <a:effectLst/>
                        <a:latin typeface="+mn-lt"/>
                        <a:ea typeface="+mn-ea"/>
                      </a:endParaRPr>
                    </a:p>
                    <a:p>
                      <a:pPr algn="ctr" fontAlgn="ctr"/>
                      <a:r>
                        <a:rPr lang="ja-JP" altLang="en-US" sz="1200" b="1" i="0" u="none" strike="noStrike" dirty="0" smtClean="0">
                          <a:solidFill>
                            <a:schemeClr val="bg1"/>
                          </a:solidFill>
                          <a:effectLst/>
                          <a:latin typeface="+mn-lt"/>
                          <a:ea typeface="+mn-ea"/>
                        </a:rPr>
                        <a:t>増量率</a:t>
                      </a:r>
                      <a:endParaRPr lang="zh-TW" altLang="en-US" sz="1200" b="1" i="0" u="none" strike="noStrike" dirty="0">
                        <a:solidFill>
                          <a:schemeClr val="bg1"/>
                        </a:solidFill>
                        <a:effectLst/>
                        <a:latin typeface="游ゴシック" panose="020B0400000000000000" pitchFamily="50" charset="-128"/>
                        <a:ea typeface="游ゴシック" panose="020B0400000000000000" pitchFamily="50" charset="-128"/>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65000"/>
                      </a:schemeClr>
                    </a:solidFill>
                  </a:tcPr>
                </a:tc>
                <a:tc>
                  <a:txBody>
                    <a:bodyPr/>
                    <a:lstStyle/>
                    <a:p>
                      <a:pPr algn="ctr" fontAlgn="ctr"/>
                      <a:r>
                        <a:rPr lang="ja-JP" altLang="en-US" sz="1200" b="1" i="0" u="none" strike="noStrike" dirty="0" smtClean="0">
                          <a:solidFill>
                            <a:schemeClr val="bg1"/>
                          </a:solidFill>
                          <a:effectLst/>
                          <a:latin typeface="+mn-ea"/>
                          <a:ea typeface="+mn-ea"/>
                        </a:rPr>
                        <a:t>購入金額</a:t>
                      </a:r>
                      <a:endParaRPr lang="zh-TW" altLang="en-US" sz="1200" b="1" i="0" u="none" strike="noStrike" dirty="0">
                        <a:solidFill>
                          <a:schemeClr val="bg1"/>
                        </a:solidFill>
                        <a:effectLst/>
                        <a:latin typeface="+mn-ea"/>
                        <a:ea typeface="+mn-ea"/>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65000"/>
                      </a:schemeClr>
                    </a:solidFill>
                  </a:tcPr>
                </a:tc>
                <a:tc>
                  <a:txBody>
                    <a:bodyPr/>
                    <a:lstStyle/>
                    <a:p>
                      <a:pPr algn="ctr" fontAlgn="ctr"/>
                      <a:r>
                        <a:rPr lang="ja-JP" altLang="en-US" sz="1200" b="1" i="0" u="none" strike="noStrike" dirty="0" smtClean="0">
                          <a:solidFill>
                            <a:schemeClr val="bg1"/>
                          </a:solidFill>
                          <a:effectLst/>
                          <a:latin typeface="+mn-ea"/>
                          <a:ea typeface="+mn-ea"/>
                        </a:rPr>
                        <a:t>計算方法</a:t>
                      </a:r>
                      <a:endParaRPr lang="zh-TW" altLang="en-US" sz="1200" b="1" i="0" u="none" strike="noStrike" dirty="0">
                        <a:solidFill>
                          <a:schemeClr val="bg1"/>
                        </a:solidFill>
                        <a:effectLst/>
                        <a:latin typeface="+mn-ea"/>
                        <a:ea typeface="+mn-ea"/>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65000"/>
                      </a:schemeClr>
                    </a:solidFill>
                  </a:tcPr>
                </a:tc>
                <a:tc>
                  <a:txBody>
                    <a:bodyPr/>
                    <a:lstStyle/>
                    <a:p>
                      <a:pPr algn="ctr" fontAlgn="ctr"/>
                      <a:r>
                        <a:rPr lang="ja-JP" altLang="en-US" sz="1200" b="1" i="0" u="none" strike="noStrike" dirty="0" smtClean="0">
                          <a:solidFill>
                            <a:schemeClr val="accent6"/>
                          </a:solidFill>
                          <a:effectLst/>
                          <a:latin typeface="+mn-ea"/>
                          <a:ea typeface="+mn-ea"/>
                        </a:rPr>
                        <a:t>予約金額</a:t>
                      </a:r>
                      <a:endParaRPr lang="zh-TW" altLang="en-US" sz="1200" b="1" i="0" u="none" strike="noStrike" dirty="0">
                        <a:solidFill>
                          <a:schemeClr val="accent6"/>
                        </a:solidFill>
                        <a:effectLst/>
                        <a:latin typeface="+mn-ea"/>
                        <a:ea typeface="+mn-ea"/>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65000"/>
                      </a:schemeClr>
                    </a:solidFill>
                  </a:tcPr>
                </a:tc>
                <a:tc>
                  <a:txBody>
                    <a:bodyPr/>
                    <a:lstStyle/>
                    <a:p>
                      <a:pPr algn="ctr" fontAlgn="ctr"/>
                      <a:r>
                        <a:rPr lang="ja-JP" altLang="en-US" sz="1200" b="1" i="0" u="none" strike="noStrike" dirty="0" smtClean="0">
                          <a:solidFill>
                            <a:schemeClr val="bg1"/>
                          </a:solidFill>
                          <a:effectLst/>
                          <a:latin typeface="+mn-ea"/>
                          <a:ea typeface="+mn-ea"/>
                        </a:rPr>
                        <a:t>特別調整金</a:t>
                      </a:r>
                      <a:endParaRPr lang="zh-TW" altLang="en-US" sz="1200" b="1" i="0" u="none" strike="noStrike" dirty="0">
                        <a:solidFill>
                          <a:schemeClr val="bg1"/>
                        </a:solidFill>
                        <a:effectLst/>
                        <a:latin typeface="+mn-ea"/>
                        <a:ea typeface="+mn-ea"/>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2833055093"/>
                  </a:ext>
                </a:extLst>
              </a:tr>
              <a:tr h="144742">
                <a:tc>
                  <a:txBody>
                    <a:bodyPr/>
                    <a:lstStyle/>
                    <a:p>
                      <a:pPr algn="l" fontAlgn="ctr"/>
                      <a:r>
                        <a:rPr lang="ja-JP" altLang="en-US" sz="1200" u="none" strike="noStrike" dirty="0">
                          <a:effectLst/>
                          <a:latin typeface="+mn-ea"/>
                          <a:ea typeface="+mn-ea"/>
                        </a:rPr>
                        <a:t>ブランドパネル　</a:t>
                      </a:r>
                      <a:r>
                        <a:rPr lang="en-US" altLang="ja-JP" sz="1200" u="none" strike="noStrike" dirty="0">
                          <a:effectLst/>
                          <a:latin typeface="+mn-ea"/>
                          <a:ea typeface="+mn-ea"/>
                        </a:rPr>
                        <a:t>MD</a:t>
                      </a:r>
                      <a:r>
                        <a:rPr lang="ja-JP" altLang="en-US" sz="1200" u="none" strike="noStrike" dirty="0">
                          <a:effectLst/>
                          <a:latin typeface="+mn-ea"/>
                          <a:ea typeface="+mn-ea"/>
                        </a:rPr>
                        <a:t>（</a:t>
                      </a:r>
                      <a:r>
                        <a:rPr lang="en-US" altLang="ja-JP" sz="1200" u="none" strike="noStrike" dirty="0">
                          <a:effectLst/>
                          <a:latin typeface="+mn-ea"/>
                          <a:ea typeface="+mn-ea"/>
                        </a:rPr>
                        <a:t>1000</a:t>
                      </a:r>
                      <a:r>
                        <a:rPr lang="ja-JP" altLang="en-US" sz="1200" u="none" strike="noStrike" dirty="0">
                          <a:effectLst/>
                          <a:latin typeface="+mn-ea"/>
                          <a:ea typeface="+mn-ea"/>
                        </a:rPr>
                        <a:t>万円～）</a:t>
                      </a:r>
                      <a:endParaRPr lang="ja-JP" altLang="en-US" sz="1200" b="0" i="0" u="none" strike="noStrike" dirty="0">
                        <a:solidFill>
                          <a:srgbClr val="000000"/>
                        </a:solidFill>
                        <a:effectLst/>
                        <a:latin typeface="+mn-ea"/>
                        <a:ea typeface="+mn-ea"/>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u="none" strike="noStrike" dirty="0" smtClean="0">
                          <a:effectLst/>
                          <a:latin typeface="+mn-ea"/>
                          <a:ea typeface="+mn-ea"/>
                        </a:rPr>
                        <a:t>10%</a:t>
                      </a:r>
                      <a:endParaRPr lang="ja-JP" altLang="en-US" sz="1200" b="0" i="0" u="none" strike="noStrike" dirty="0">
                        <a:solidFill>
                          <a:srgbClr val="000000"/>
                        </a:solidFill>
                        <a:effectLst/>
                        <a:latin typeface="+mn-ea"/>
                        <a:ea typeface="+mn-ea"/>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b="0" i="0" u="none" strike="noStrike" dirty="0" smtClean="0">
                          <a:solidFill>
                            <a:srgbClr val="000000"/>
                          </a:solidFill>
                          <a:effectLst/>
                          <a:latin typeface="+mn-ea"/>
                          <a:ea typeface="+mn-ea"/>
                        </a:rPr>
                        <a:t>1,000</a:t>
                      </a:r>
                      <a:r>
                        <a:rPr lang="ja-JP" altLang="en-US" sz="1200" b="0" i="0" u="none" strike="noStrike" dirty="0" smtClean="0">
                          <a:solidFill>
                            <a:srgbClr val="000000"/>
                          </a:solidFill>
                          <a:effectLst/>
                          <a:latin typeface="+mn-ea"/>
                          <a:ea typeface="+mn-ea"/>
                        </a:rPr>
                        <a:t>万円</a:t>
                      </a:r>
                      <a:endParaRPr lang="ja-JP" altLang="en-US" sz="1200" b="0" i="0" u="none" strike="noStrike" dirty="0">
                        <a:solidFill>
                          <a:srgbClr val="000000"/>
                        </a:solidFill>
                        <a:effectLst/>
                        <a:latin typeface="+mn-ea"/>
                        <a:ea typeface="+mn-ea"/>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ja-JP" altLang="en-US" sz="1200" b="0" i="0" u="none" strike="noStrike" dirty="0" smtClean="0">
                          <a:solidFill>
                            <a:srgbClr val="000000"/>
                          </a:solidFill>
                          <a:effectLst/>
                          <a:latin typeface="+mn-ea"/>
                          <a:ea typeface="+mn-ea"/>
                        </a:rPr>
                        <a:t>購入金額</a:t>
                      </a:r>
                      <a:r>
                        <a:rPr lang="en-US" altLang="ja-JP" sz="1200" b="0" i="0" u="none" strike="noStrike" dirty="0" smtClean="0">
                          <a:solidFill>
                            <a:srgbClr val="C00000"/>
                          </a:solidFill>
                          <a:effectLst/>
                          <a:latin typeface="+mn-ea"/>
                          <a:ea typeface="+mn-ea"/>
                        </a:rPr>
                        <a:t>×1.1</a:t>
                      </a:r>
                      <a:endParaRPr lang="ja-JP" altLang="en-US" sz="1200" b="0" i="0" u="none" strike="noStrike" dirty="0">
                        <a:solidFill>
                          <a:srgbClr val="C00000"/>
                        </a:solidFill>
                        <a:effectLst/>
                        <a:latin typeface="+mn-ea"/>
                        <a:ea typeface="+mn-ea"/>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b="0" i="0" u="none" strike="noStrike" dirty="0" smtClean="0">
                          <a:solidFill>
                            <a:schemeClr val="accent6"/>
                          </a:solidFill>
                          <a:effectLst/>
                          <a:latin typeface="+mn-ea"/>
                          <a:ea typeface="+mn-ea"/>
                        </a:rPr>
                        <a:t>1,100</a:t>
                      </a:r>
                      <a:r>
                        <a:rPr lang="ja-JP" altLang="en-US" sz="1200" b="0" i="0" u="none" strike="noStrike" dirty="0" smtClean="0">
                          <a:solidFill>
                            <a:schemeClr val="accent6"/>
                          </a:solidFill>
                          <a:effectLst/>
                          <a:latin typeface="+mn-ea"/>
                          <a:ea typeface="+mn-ea"/>
                        </a:rPr>
                        <a:t>万円</a:t>
                      </a:r>
                      <a:endParaRPr lang="ja-JP" altLang="en-US" sz="1200" b="0" i="0" u="none" strike="noStrike" dirty="0">
                        <a:solidFill>
                          <a:schemeClr val="accent6"/>
                        </a:solidFill>
                        <a:effectLst/>
                        <a:latin typeface="+mn-ea"/>
                        <a:ea typeface="+mn-ea"/>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b="0" i="0" u="none" strike="noStrike" dirty="0" smtClean="0">
                          <a:solidFill>
                            <a:srgbClr val="000000"/>
                          </a:solidFill>
                          <a:effectLst/>
                          <a:latin typeface="+mn-ea"/>
                          <a:ea typeface="+mn-ea"/>
                        </a:rPr>
                        <a:t>100</a:t>
                      </a:r>
                      <a:r>
                        <a:rPr lang="ja-JP" altLang="en-US" sz="1200" b="0" i="0" u="none" strike="noStrike" dirty="0" smtClean="0">
                          <a:solidFill>
                            <a:srgbClr val="000000"/>
                          </a:solidFill>
                          <a:effectLst/>
                          <a:latin typeface="+mn-ea"/>
                          <a:ea typeface="+mn-ea"/>
                        </a:rPr>
                        <a:t>万円</a:t>
                      </a:r>
                      <a:endParaRPr lang="ja-JP" altLang="en-US" sz="1200" b="0" i="0" u="none" strike="noStrike" dirty="0">
                        <a:solidFill>
                          <a:srgbClr val="000000"/>
                        </a:solidFill>
                        <a:effectLst/>
                        <a:latin typeface="+mn-ea"/>
                        <a:ea typeface="+mn-ea"/>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34625790"/>
                  </a:ext>
                </a:extLst>
              </a:tr>
              <a:tr h="144742">
                <a:tc>
                  <a:txBody>
                    <a:bodyPr/>
                    <a:lstStyle/>
                    <a:p>
                      <a:pPr algn="l" fontAlgn="ctr"/>
                      <a:r>
                        <a:rPr lang="ja-JP" altLang="en-US" sz="1200" u="none" strike="noStrike" dirty="0">
                          <a:effectLst/>
                          <a:latin typeface="+mn-ea"/>
                          <a:ea typeface="+mn-ea"/>
                        </a:rPr>
                        <a:t>ブランドパネル　トップインパクト　パノラマ　</a:t>
                      </a:r>
                      <a:r>
                        <a:rPr lang="en-US" altLang="ja-JP" sz="1200" u="none" strike="noStrike" dirty="0">
                          <a:effectLst/>
                          <a:latin typeface="+mn-ea"/>
                          <a:ea typeface="+mn-ea"/>
                        </a:rPr>
                        <a:t>PC</a:t>
                      </a:r>
                      <a:r>
                        <a:rPr lang="ja-JP" altLang="en-US" sz="1200" u="none" strike="noStrike" dirty="0">
                          <a:effectLst/>
                          <a:latin typeface="+mn-ea"/>
                          <a:ea typeface="+mn-ea"/>
                        </a:rPr>
                        <a:t>（</a:t>
                      </a:r>
                      <a:r>
                        <a:rPr lang="en-US" altLang="ja-JP" sz="1200" u="none" strike="noStrike" dirty="0">
                          <a:effectLst/>
                          <a:latin typeface="+mn-ea"/>
                          <a:ea typeface="+mn-ea"/>
                        </a:rPr>
                        <a:t>2000</a:t>
                      </a:r>
                      <a:r>
                        <a:rPr lang="ja-JP" altLang="en-US" sz="1200" u="none" strike="noStrike" dirty="0">
                          <a:effectLst/>
                          <a:latin typeface="+mn-ea"/>
                          <a:ea typeface="+mn-ea"/>
                        </a:rPr>
                        <a:t>万円～）</a:t>
                      </a:r>
                      <a:endParaRPr lang="ja-JP" altLang="en-US" sz="1200" b="0" i="0" u="none" strike="noStrike" dirty="0">
                        <a:solidFill>
                          <a:srgbClr val="000000"/>
                        </a:solidFill>
                        <a:effectLst/>
                        <a:latin typeface="+mn-ea"/>
                        <a:ea typeface="+mn-ea"/>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u="none" strike="noStrike" dirty="0" smtClean="0">
                          <a:effectLst/>
                          <a:latin typeface="+mn-ea"/>
                          <a:ea typeface="+mn-ea"/>
                        </a:rPr>
                        <a:t>10%</a:t>
                      </a:r>
                      <a:endParaRPr lang="ja-JP" altLang="en-US" sz="1200" b="0" i="0" u="none" strike="noStrike" dirty="0">
                        <a:solidFill>
                          <a:srgbClr val="000000"/>
                        </a:solidFill>
                        <a:effectLst/>
                        <a:latin typeface="+mn-ea"/>
                        <a:ea typeface="+mn-ea"/>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b="0" i="0" u="none" strike="noStrike" dirty="0" smtClean="0">
                          <a:solidFill>
                            <a:srgbClr val="000000"/>
                          </a:solidFill>
                          <a:effectLst/>
                          <a:latin typeface="+mn-ea"/>
                          <a:ea typeface="+mn-ea"/>
                        </a:rPr>
                        <a:t>2,000</a:t>
                      </a:r>
                      <a:r>
                        <a:rPr lang="ja-JP" altLang="en-US" sz="1200" b="0" i="0" u="none" strike="noStrike" dirty="0" smtClean="0">
                          <a:solidFill>
                            <a:srgbClr val="000000"/>
                          </a:solidFill>
                          <a:effectLst/>
                          <a:latin typeface="+mn-ea"/>
                          <a:ea typeface="+mn-ea"/>
                        </a:rPr>
                        <a:t>万円</a:t>
                      </a:r>
                      <a:endParaRPr lang="ja-JP" altLang="en-US" sz="1200" b="0" i="0" u="none" strike="noStrike" dirty="0">
                        <a:solidFill>
                          <a:srgbClr val="000000"/>
                        </a:solidFill>
                        <a:effectLst/>
                        <a:latin typeface="+mn-ea"/>
                        <a:ea typeface="+mn-ea"/>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ja-JP" altLang="en-US" sz="1200" b="0" i="0" u="none" strike="noStrike" dirty="0" smtClean="0">
                          <a:solidFill>
                            <a:srgbClr val="000000"/>
                          </a:solidFill>
                          <a:effectLst/>
                          <a:latin typeface="+mn-ea"/>
                          <a:ea typeface="+mn-ea"/>
                        </a:rPr>
                        <a:t>購入金額</a:t>
                      </a:r>
                      <a:r>
                        <a:rPr lang="en-US" altLang="ja-JP" sz="1200" b="0" i="0" u="none" strike="noStrike" dirty="0" smtClean="0">
                          <a:solidFill>
                            <a:srgbClr val="C00000"/>
                          </a:solidFill>
                          <a:effectLst/>
                          <a:latin typeface="+mn-ea"/>
                          <a:ea typeface="+mn-ea"/>
                        </a:rPr>
                        <a:t>×1.1</a:t>
                      </a:r>
                      <a:endParaRPr lang="ja-JP" altLang="en-US" sz="1200" b="0" i="0" u="none" strike="noStrike" dirty="0">
                        <a:solidFill>
                          <a:srgbClr val="C00000"/>
                        </a:solidFill>
                        <a:effectLst/>
                        <a:latin typeface="+mn-ea"/>
                        <a:ea typeface="+mn-ea"/>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b="0" i="0" u="none" strike="noStrike" dirty="0" smtClean="0">
                          <a:solidFill>
                            <a:schemeClr val="accent6"/>
                          </a:solidFill>
                          <a:effectLst/>
                          <a:latin typeface="+mn-ea"/>
                          <a:ea typeface="+mn-ea"/>
                        </a:rPr>
                        <a:t>2,200</a:t>
                      </a:r>
                      <a:r>
                        <a:rPr lang="ja-JP" altLang="en-US" sz="1200" b="0" i="0" u="none" strike="noStrike" dirty="0" smtClean="0">
                          <a:solidFill>
                            <a:schemeClr val="accent6"/>
                          </a:solidFill>
                          <a:effectLst/>
                          <a:latin typeface="+mn-ea"/>
                          <a:ea typeface="+mn-ea"/>
                        </a:rPr>
                        <a:t>万円</a:t>
                      </a:r>
                      <a:endParaRPr lang="ja-JP" altLang="en-US" sz="1200" b="0" i="0" u="none" strike="noStrike" dirty="0">
                        <a:solidFill>
                          <a:schemeClr val="accent6"/>
                        </a:solidFill>
                        <a:effectLst/>
                        <a:latin typeface="+mn-ea"/>
                        <a:ea typeface="+mn-ea"/>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tc>
                  <a:txBody>
                    <a:bodyPr/>
                    <a:lstStyle/>
                    <a:p>
                      <a:pPr algn="ctr" fontAlgn="ctr"/>
                      <a:r>
                        <a:rPr lang="en-US" altLang="ja-JP" sz="1200" b="0" i="0" u="none" strike="noStrike" dirty="0" smtClean="0">
                          <a:solidFill>
                            <a:srgbClr val="000000"/>
                          </a:solidFill>
                          <a:effectLst/>
                          <a:latin typeface="+mn-ea"/>
                          <a:ea typeface="+mn-ea"/>
                        </a:rPr>
                        <a:t>200</a:t>
                      </a:r>
                      <a:r>
                        <a:rPr lang="ja-JP" altLang="en-US" sz="1200" b="0" i="0" u="none" strike="noStrike" dirty="0" smtClean="0">
                          <a:solidFill>
                            <a:srgbClr val="000000"/>
                          </a:solidFill>
                          <a:effectLst/>
                          <a:latin typeface="+mn-ea"/>
                          <a:ea typeface="+mn-ea"/>
                        </a:rPr>
                        <a:t>万円</a:t>
                      </a:r>
                      <a:endParaRPr lang="ja-JP" altLang="en-US" sz="1200" b="0" i="0" u="none" strike="noStrike" dirty="0">
                        <a:solidFill>
                          <a:srgbClr val="000000"/>
                        </a:solidFill>
                        <a:effectLst/>
                        <a:latin typeface="+mn-ea"/>
                        <a:ea typeface="+mn-ea"/>
                      </a:endParaRPr>
                    </a:p>
                  </a:txBody>
                  <a:tcPr marL="36000" marR="36000" marT="36000" marB="36000"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53509218"/>
                  </a:ext>
                </a:extLst>
              </a:tr>
            </a:tbl>
          </a:graphicData>
        </a:graphic>
      </p:graphicFrame>
      <p:sp>
        <p:nvSpPr>
          <p:cNvPr id="13" name="テキスト ボックス 12"/>
          <p:cNvSpPr txBox="1"/>
          <p:nvPr/>
        </p:nvSpPr>
        <p:spPr>
          <a:xfrm>
            <a:off x="263352" y="3911719"/>
            <a:ext cx="11089232" cy="369332"/>
          </a:xfrm>
          <a:prstGeom prst="rect">
            <a:avLst/>
          </a:prstGeom>
          <a:noFill/>
        </p:spPr>
        <p:txBody>
          <a:bodyPr wrap="square" rtlCol="0">
            <a:spAutoFit/>
          </a:bodyPr>
          <a:lstStyle/>
          <a:p>
            <a:r>
              <a:rPr kumimoji="1" lang="en-US" altLang="ja-JP" dirty="0" smtClean="0"/>
              <a:t>【</a:t>
            </a:r>
            <a:r>
              <a:rPr kumimoji="1" lang="ja-JP" altLang="en-US" dirty="0" smtClean="0"/>
              <a:t>計算方法例</a:t>
            </a:r>
            <a:r>
              <a:rPr kumimoji="1" lang="en-US" altLang="ja-JP" dirty="0" smtClean="0"/>
              <a:t>】</a:t>
            </a:r>
          </a:p>
        </p:txBody>
      </p:sp>
      <p:sp>
        <p:nvSpPr>
          <p:cNvPr id="2" name="円形吹き出し 1"/>
          <p:cNvSpPr/>
          <p:nvPr/>
        </p:nvSpPr>
        <p:spPr>
          <a:xfrm rot="10800000">
            <a:off x="7536160" y="5433179"/>
            <a:ext cx="1296144" cy="1175552"/>
          </a:xfrm>
          <a:prstGeom prst="wedgeEllipseCallout">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6" name="円形吹き出し 15"/>
          <p:cNvSpPr/>
          <p:nvPr/>
        </p:nvSpPr>
        <p:spPr>
          <a:xfrm rot="10800000">
            <a:off x="9408367" y="5433179"/>
            <a:ext cx="1349279" cy="1236180"/>
          </a:xfrm>
          <a:prstGeom prst="wedgeEllipseCallout">
            <a:avLst/>
          </a:pr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7" name="テキスト ボックス 16"/>
          <p:cNvSpPr txBox="1"/>
          <p:nvPr/>
        </p:nvSpPr>
        <p:spPr>
          <a:xfrm>
            <a:off x="7758246" y="5766312"/>
            <a:ext cx="1025956" cy="461665"/>
          </a:xfrm>
          <a:prstGeom prst="rect">
            <a:avLst/>
          </a:prstGeom>
          <a:noFill/>
        </p:spPr>
        <p:txBody>
          <a:bodyPr wrap="square" rtlCol="0">
            <a:spAutoFit/>
          </a:bodyPr>
          <a:lstStyle/>
          <a:p>
            <a:r>
              <a:rPr kumimoji="1" lang="ja-JP" altLang="en-US" sz="1200" dirty="0" smtClean="0">
                <a:solidFill>
                  <a:srgbClr val="C00000"/>
                </a:solidFill>
              </a:rPr>
              <a:t>掛け率は</a:t>
            </a:r>
            <a:endParaRPr kumimoji="1" lang="en-US" altLang="ja-JP" sz="1200" dirty="0" smtClean="0">
              <a:solidFill>
                <a:srgbClr val="C00000"/>
              </a:solidFill>
            </a:endParaRPr>
          </a:p>
          <a:p>
            <a:r>
              <a:rPr kumimoji="1" lang="en-US" altLang="ja-JP" sz="1200" dirty="0" smtClean="0">
                <a:solidFill>
                  <a:srgbClr val="C00000"/>
                </a:solidFill>
              </a:rPr>
              <a:t>1.1</a:t>
            </a:r>
            <a:r>
              <a:rPr kumimoji="1" lang="ja-JP" altLang="en-US" sz="1200" dirty="0" smtClean="0">
                <a:solidFill>
                  <a:srgbClr val="C00000"/>
                </a:solidFill>
              </a:rPr>
              <a:t>固定</a:t>
            </a:r>
            <a:endParaRPr kumimoji="1" lang="en-US" altLang="ja-JP" sz="1200" dirty="0" smtClean="0">
              <a:solidFill>
                <a:srgbClr val="C00000"/>
              </a:solidFill>
            </a:endParaRPr>
          </a:p>
        </p:txBody>
      </p:sp>
      <p:sp>
        <p:nvSpPr>
          <p:cNvPr id="18" name="テキスト ボックス 17"/>
          <p:cNvSpPr txBox="1"/>
          <p:nvPr/>
        </p:nvSpPr>
        <p:spPr>
          <a:xfrm>
            <a:off x="9480376" y="5737768"/>
            <a:ext cx="1557094" cy="646331"/>
          </a:xfrm>
          <a:prstGeom prst="rect">
            <a:avLst/>
          </a:prstGeom>
          <a:noFill/>
        </p:spPr>
        <p:txBody>
          <a:bodyPr wrap="square" rtlCol="0">
            <a:spAutoFit/>
          </a:bodyPr>
          <a:lstStyle/>
          <a:p>
            <a:r>
              <a:rPr kumimoji="1" lang="ja-JP" altLang="en-US" sz="1200" dirty="0" smtClean="0">
                <a:solidFill>
                  <a:srgbClr val="C00000"/>
                </a:solidFill>
              </a:rPr>
              <a:t>予約金額から</a:t>
            </a:r>
            <a:endParaRPr kumimoji="1" lang="en-US" altLang="ja-JP" sz="1200" dirty="0" smtClean="0">
              <a:solidFill>
                <a:srgbClr val="C00000"/>
              </a:solidFill>
            </a:endParaRPr>
          </a:p>
          <a:p>
            <a:r>
              <a:rPr lang="ja-JP" altLang="en-US" sz="1200" dirty="0" smtClean="0">
                <a:solidFill>
                  <a:srgbClr val="C00000"/>
                </a:solidFill>
              </a:rPr>
              <a:t>特別調整金を</a:t>
            </a:r>
            <a:endParaRPr lang="en-US" altLang="ja-JP" sz="1200" dirty="0" smtClean="0">
              <a:solidFill>
                <a:srgbClr val="C00000"/>
              </a:solidFill>
            </a:endParaRPr>
          </a:p>
          <a:p>
            <a:r>
              <a:rPr lang="ja-JP" altLang="en-US" sz="1200" dirty="0" smtClean="0">
                <a:solidFill>
                  <a:srgbClr val="C00000"/>
                </a:solidFill>
              </a:rPr>
              <a:t>減額してご請求</a:t>
            </a:r>
            <a:endParaRPr kumimoji="1" lang="en-US" altLang="ja-JP" sz="1200" dirty="0" smtClean="0">
              <a:solidFill>
                <a:srgbClr val="C00000"/>
              </a:solidFill>
            </a:endParaRPr>
          </a:p>
        </p:txBody>
      </p:sp>
    </p:spTree>
    <p:extLst>
      <p:ext uri="{BB962C8B-B14F-4D97-AF65-F5344CB8AC3E}">
        <p14:creationId xmlns:p14="http://schemas.microsoft.com/office/powerpoint/2010/main" val="18017636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スケジュールおよび注意・免責事項</a:t>
            </a:r>
            <a:endParaRPr kumimoji="1" lang="ja-JP" altLang="en-US" dirty="0"/>
          </a:p>
        </p:txBody>
      </p:sp>
      <p:sp>
        <p:nvSpPr>
          <p:cNvPr id="4" name="フッター プレースホルダー 3"/>
          <p:cNvSpPr>
            <a:spLocks noGrp="1"/>
          </p:cNvSpPr>
          <p:nvPr>
            <p:ph type="ftr" sz="quarter" idx="14"/>
          </p:nvPr>
        </p:nvSpPr>
        <p:spPr/>
        <p:txBody>
          <a:bodyPr/>
          <a:lstStyle/>
          <a:p>
            <a:pPr>
              <a:defRPr/>
            </a:pPr>
            <a:r>
              <a:rPr lang="en" altLang="ja-JP" sz="800" dirty="0" smtClean="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1919770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ext uri="{D42A27DB-BD31-4B8C-83A1-F6EECF244321}">
                <p14:modId xmlns:p14="http://schemas.microsoft.com/office/powerpoint/2010/main" val="3762089259"/>
              </p:ext>
            </p:extLst>
          </p:nvPr>
        </p:nvGraphicFramePr>
        <p:xfrm>
          <a:off x="1145017" y="960509"/>
          <a:ext cx="10717096" cy="5423665"/>
        </p:xfrm>
        <a:graphic>
          <a:graphicData uri="http://schemas.openxmlformats.org/drawingml/2006/table">
            <a:tbl>
              <a:tblPr firstRow="1" bandRow="1">
                <a:tableStyleId>{9DCAF9ED-07DC-4A11-8D7F-57B35C25682E}</a:tableStyleId>
              </a:tblPr>
              <a:tblGrid>
                <a:gridCol w="2679274">
                  <a:extLst>
                    <a:ext uri="{9D8B030D-6E8A-4147-A177-3AD203B41FA5}">
                      <a16:colId xmlns:a16="http://schemas.microsoft.com/office/drawing/2014/main" val="42037355"/>
                    </a:ext>
                  </a:extLst>
                </a:gridCol>
                <a:gridCol w="2679274">
                  <a:extLst>
                    <a:ext uri="{9D8B030D-6E8A-4147-A177-3AD203B41FA5}">
                      <a16:colId xmlns:a16="http://schemas.microsoft.com/office/drawing/2014/main" val="2662896133"/>
                    </a:ext>
                  </a:extLst>
                </a:gridCol>
                <a:gridCol w="2679274">
                  <a:extLst>
                    <a:ext uri="{9D8B030D-6E8A-4147-A177-3AD203B41FA5}">
                      <a16:colId xmlns:a16="http://schemas.microsoft.com/office/drawing/2014/main" val="4173980385"/>
                    </a:ext>
                  </a:extLst>
                </a:gridCol>
                <a:gridCol w="2679274">
                  <a:extLst>
                    <a:ext uri="{9D8B030D-6E8A-4147-A177-3AD203B41FA5}">
                      <a16:colId xmlns:a16="http://schemas.microsoft.com/office/drawing/2014/main" val="1455233103"/>
                    </a:ext>
                  </a:extLst>
                </a:gridCol>
              </a:tblGrid>
              <a:tr h="474502">
                <a:tc>
                  <a:txBody>
                    <a:bodyPr/>
                    <a:lstStyle/>
                    <a:p>
                      <a:pPr algn="ctr"/>
                      <a:r>
                        <a:rPr kumimoji="1" lang="en-US" altLang="ja-JP" sz="1400" dirty="0" smtClean="0"/>
                        <a:t>2021</a:t>
                      </a:r>
                      <a:r>
                        <a:rPr kumimoji="1" lang="ja-JP" altLang="en-US" sz="1400" dirty="0" smtClean="0"/>
                        <a:t>年</a:t>
                      </a:r>
                      <a:r>
                        <a:rPr kumimoji="1" lang="en-US" altLang="ja-JP" sz="1400" dirty="0" smtClean="0"/>
                        <a:t>12</a:t>
                      </a:r>
                      <a:r>
                        <a:rPr kumimoji="1" lang="ja-JP" altLang="en-US" sz="1400" dirty="0" smtClean="0"/>
                        <a:t>月</a:t>
                      </a:r>
                      <a:endParaRPr kumimoji="1" lang="ja-JP" altLang="en-US" sz="1400" dirty="0"/>
                    </a:p>
                  </a:txBody>
                  <a:tcPr anchor="ctr">
                    <a:lnL w="6350" cap="flat" cmpd="sng" algn="ctr">
                      <a:solidFill>
                        <a:srgbClr val="A6A6A6"/>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A6A6A6"/>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A6A6A6"/>
                    </a:solidFill>
                  </a:tcPr>
                </a:tc>
                <a:tc>
                  <a:txBody>
                    <a:bodyPr/>
                    <a:lstStyle/>
                    <a:p>
                      <a:pPr algn="ctr"/>
                      <a:r>
                        <a:rPr kumimoji="1" lang="en-US" altLang="ja-JP" sz="1400" dirty="0" smtClean="0"/>
                        <a:t>2021</a:t>
                      </a:r>
                      <a:r>
                        <a:rPr kumimoji="1" lang="ja-JP" altLang="en-US" sz="1400" dirty="0" smtClean="0"/>
                        <a:t>年</a:t>
                      </a:r>
                      <a:r>
                        <a:rPr kumimoji="1" lang="en-US" altLang="ja-JP" sz="1400" dirty="0" smtClean="0"/>
                        <a:t>1</a:t>
                      </a:r>
                      <a:r>
                        <a:rPr kumimoji="1" lang="ja-JP" altLang="en-US" sz="1400" dirty="0" smtClean="0"/>
                        <a:t>月</a:t>
                      </a:r>
                      <a:endParaRPr kumimoji="1" lang="ja-JP" altLang="en-US" sz="1400" dirty="0"/>
                    </a:p>
                  </a:txBody>
                  <a:tcPr anchor="ct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rgbClr val="A6A6A6"/>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A6A6A6"/>
                    </a:solidFill>
                  </a:tcPr>
                </a:tc>
                <a:tc>
                  <a:txBody>
                    <a:bodyPr/>
                    <a:lstStyle/>
                    <a:p>
                      <a:pPr algn="ctr"/>
                      <a:r>
                        <a:rPr kumimoji="1" lang="en-US" altLang="ja-JP" sz="1400" dirty="0" smtClean="0"/>
                        <a:t>2022</a:t>
                      </a:r>
                      <a:r>
                        <a:rPr kumimoji="1" lang="ja-JP" altLang="en-US" sz="1400" dirty="0" smtClean="0"/>
                        <a:t>年</a:t>
                      </a:r>
                      <a:r>
                        <a:rPr kumimoji="1" lang="en-US" altLang="ja-JP" sz="1400" dirty="0" smtClean="0"/>
                        <a:t>2</a:t>
                      </a:r>
                      <a:r>
                        <a:rPr kumimoji="1" lang="ja-JP" altLang="en-US" sz="1400" dirty="0" smtClean="0"/>
                        <a:t>月</a:t>
                      </a:r>
                      <a:endParaRPr kumimoji="1" lang="ja-JP" altLang="en-US" sz="1400" dirty="0"/>
                    </a:p>
                  </a:txBody>
                  <a:tcPr anchor="ct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A6A6A6"/>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A6A6A6"/>
                    </a:solidFill>
                  </a:tcPr>
                </a:tc>
                <a:tc>
                  <a:txBody>
                    <a:bodyPr/>
                    <a:lstStyle/>
                    <a:p>
                      <a:pPr algn="ctr"/>
                      <a:r>
                        <a:rPr kumimoji="1" lang="en-US" altLang="ja-JP" sz="1400" dirty="0" smtClean="0"/>
                        <a:t>2022</a:t>
                      </a:r>
                      <a:r>
                        <a:rPr kumimoji="1" lang="ja-JP" altLang="en-US" sz="1400" dirty="0" smtClean="0"/>
                        <a:t>年</a:t>
                      </a:r>
                      <a:r>
                        <a:rPr kumimoji="1" lang="en-US" altLang="ja-JP" sz="1400" dirty="0" smtClean="0"/>
                        <a:t>3</a:t>
                      </a:r>
                      <a:r>
                        <a:rPr kumimoji="1" lang="ja-JP" altLang="en-US" sz="1400" dirty="0" smtClean="0"/>
                        <a:t>月</a:t>
                      </a:r>
                      <a:endParaRPr kumimoji="1" lang="ja-JP" altLang="en-US" sz="1400" dirty="0"/>
                    </a:p>
                  </a:txBody>
                  <a:tcPr anchor="ctr">
                    <a:lnL w="6350" cap="flat" cmpd="sng" algn="ctr">
                      <a:solidFill>
                        <a:schemeClr val="bg1"/>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A6A6A6"/>
                    </a:solidFill>
                  </a:tcPr>
                </a:tc>
                <a:extLst>
                  <a:ext uri="{0D108BD9-81ED-4DB2-BD59-A6C34878D82A}">
                    <a16:rowId xmlns:a16="http://schemas.microsoft.com/office/drawing/2014/main" val="361709659"/>
                  </a:ext>
                </a:extLst>
              </a:tr>
              <a:tr h="1649721">
                <a:tc>
                  <a:txBody>
                    <a:bodyPr/>
                    <a:lstStyle/>
                    <a:p>
                      <a:endParaRPr kumimoji="1" lang="ja-JP" altLang="en-US" dirty="0"/>
                    </a:p>
                  </a:txBody>
                  <a:tcPr>
                    <a:lnL w="6350" cap="flat" cmpd="sng" algn="ctr">
                      <a:solidFill>
                        <a:srgbClr val="A6A6A6"/>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lgDash"/>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mpd="sng">
                      <a:noFill/>
                    </a:lnT>
                    <a:lnB w="6350" cap="flat" cmpd="sng" algn="ctr">
                      <a:noFill/>
                      <a:prstDash val="lgDash"/>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dirty="0"/>
                    </a:p>
                  </a:txBody>
                  <a:tcP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lgDash"/>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dirty="0"/>
                    </a:p>
                  </a:txBody>
                  <a:tcPr>
                    <a:lnL w="6350" cap="flat" cmpd="sng" algn="ctr">
                      <a:solidFill>
                        <a:schemeClr val="bg1"/>
                      </a:solidFill>
                      <a:prstDash val="solid"/>
                      <a:round/>
                      <a:headEnd type="none" w="med" len="med"/>
                      <a:tailEnd type="none" w="med" len="med"/>
                    </a:lnL>
                    <a:lnR w="6350" cap="flat" cmpd="sng" algn="ctr">
                      <a:solidFill>
                        <a:srgbClr val="A6A6A6"/>
                      </a:solidFill>
                      <a:prstDash val="solid"/>
                      <a:round/>
                      <a:headEnd type="none" w="med" len="med"/>
                      <a:tailEnd type="none" w="med" len="med"/>
                    </a:lnR>
                    <a:lnT w="12700" cmpd="sng">
                      <a:noFill/>
                    </a:lnT>
                    <a:lnB w="6350" cap="flat" cmpd="sng" algn="ctr">
                      <a:noFill/>
                      <a:prstDash val="lg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08119026"/>
                  </a:ext>
                </a:extLst>
              </a:tr>
              <a:tr h="1649721">
                <a:tc>
                  <a:txBody>
                    <a:bodyPr/>
                    <a:lstStyle/>
                    <a:p>
                      <a:endParaRPr kumimoji="1" lang="ja-JP" altLang="en-US" dirty="0"/>
                    </a:p>
                  </a:txBody>
                  <a:tcPr>
                    <a:lnL w="6350" cap="flat" cmpd="sng" algn="ctr">
                      <a:solidFill>
                        <a:srgbClr val="A6A6A6"/>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dirty="0"/>
                    </a:p>
                  </a:txBody>
                  <a:tcP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dirty="0"/>
                    </a:p>
                  </a:txBody>
                  <a:tcPr>
                    <a:lnL w="6350" cap="flat" cmpd="sng" algn="ctr">
                      <a:solidFill>
                        <a:schemeClr val="bg1"/>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55821972"/>
                  </a:ext>
                </a:extLst>
              </a:tr>
              <a:tr h="1649721">
                <a:tc>
                  <a:txBody>
                    <a:bodyPr/>
                    <a:lstStyle/>
                    <a:p>
                      <a:endParaRPr kumimoji="1" lang="ja-JP" altLang="en-US" dirty="0"/>
                    </a:p>
                  </a:txBody>
                  <a:tcPr>
                    <a:lnL w="6350" cap="flat" cmpd="sng" algn="ctr">
                      <a:solidFill>
                        <a:srgbClr val="A6A6A6"/>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lgDash"/>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lgDash"/>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dirty="0"/>
                    </a:p>
                  </a:txBody>
                  <a:tcPr>
                    <a:lnL w="635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lgDash"/>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kumimoji="1" lang="ja-JP" altLang="en-US" dirty="0"/>
                    </a:p>
                  </a:txBody>
                  <a:tcPr>
                    <a:lnL w="6350" cap="flat" cmpd="sng" algn="ctr">
                      <a:solidFill>
                        <a:schemeClr val="bg1"/>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noFill/>
                      <a:prstDash val="lgDash"/>
                      <a:round/>
                      <a:headEnd type="none" w="med" len="med"/>
                      <a:tailEnd type="none" w="med" len="med"/>
                    </a:lnT>
                    <a:lnB w="635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01167639"/>
                  </a:ext>
                </a:extLst>
              </a:tr>
            </a:tbl>
          </a:graphicData>
        </a:graphic>
      </p:graphicFrame>
      <p:sp>
        <p:nvSpPr>
          <p:cNvPr id="3" name="テキスト プレースホルダー 2"/>
          <p:cNvSpPr>
            <a:spLocks noGrp="1"/>
          </p:cNvSpPr>
          <p:nvPr>
            <p:ph type="body" sz="quarter" idx="11"/>
          </p:nvPr>
        </p:nvSpPr>
        <p:spPr/>
        <p:txBody>
          <a:bodyPr/>
          <a:lstStyle/>
          <a:p>
            <a:r>
              <a:rPr kumimoji="1" lang="ja-JP" altLang="en-US" dirty="0" smtClean="0"/>
              <a:t>スケジュール</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24</a:t>
            </a:fld>
            <a:endParaRPr lang="ja-JP" altLang="en-US"/>
          </a:p>
        </p:txBody>
      </p:sp>
      <p:sp>
        <p:nvSpPr>
          <p:cNvPr id="31" name="正方形/長方形 30"/>
          <p:cNvSpPr/>
          <p:nvPr/>
        </p:nvSpPr>
        <p:spPr>
          <a:xfrm>
            <a:off x="7998381" y="302773"/>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smtClean="0">
                <a:solidFill>
                  <a:schemeClr val="tx1"/>
                </a:solidFill>
              </a:rPr>
              <a:t>防災</a:t>
            </a:r>
            <a:endParaRPr kumimoji="1" lang="ja-JP" altLang="en-US" sz="1400" b="1" dirty="0" smtClean="0">
              <a:solidFill>
                <a:schemeClr val="tx1"/>
              </a:solidFill>
            </a:endParaRPr>
          </a:p>
        </p:txBody>
      </p:sp>
      <p:sp>
        <p:nvSpPr>
          <p:cNvPr id="32" name="正方形/長方形 31"/>
          <p:cNvSpPr/>
          <p:nvPr/>
        </p:nvSpPr>
        <p:spPr>
          <a:xfrm>
            <a:off x="8850165"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買</a:t>
            </a:r>
            <a:r>
              <a:rPr lang="ja-JP" altLang="en-US" sz="1200" b="1" dirty="0" smtClean="0">
                <a:solidFill>
                  <a:schemeClr val="tx1"/>
                </a:solidFill>
              </a:rPr>
              <a:t>う</a:t>
            </a:r>
            <a:endParaRPr kumimoji="1" lang="ja-JP" altLang="en-US" sz="1400" b="1" dirty="0" smtClean="0">
              <a:solidFill>
                <a:schemeClr val="tx1"/>
              </a:solidFill>
            </a:endParaRPr>
          </a:p>
        </p:txBody>
      </p:sp>
      <p:sp>
        <p:nvSpPr>
          <p:cNvPr id="33" name="正方形/長方形 32"/>
          <p:cNvSpPr/>
          <p:nvPr/>
        </p:nvSpPr>
        <p:spPr>
          <a:xfrm>
            <a:off x="9706683"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寄付</a:t>
            </a:r>
            <a:endParaRPr kumimoji="1" lang="ja-JP" altLang="en-US" sz="1400" b="1" dirty="0" smtClean="0">
              <a:solidFill>
                <a:schemeClr val="tx1"/>
              </a:solidFill>
            </a:endParaRPr>
          </a:p>
        </p:txBody>
      </p:sp>
      <p:sp>
        <p:nvSpPr>
          <p:cNvPr id="9" name="正方形/長方形 8"/>
          <p:cNvSpPr/>
          <p:nvPr/>
        </p:nvSpPr>
        <p:spPr>
          <a:xfrm>
            <a:off x="356727" y="1466428"/>
            <a:ext cx="781805" cy="1577580"/>
          </a:xfrm>
          <a:prstGeom prst="rect">
            <a:avLst/>
          </a:prstGeom>
          <a:solidFill>
            <a:srgbClr val="A6A6A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smtClean="0">
                <a:solidFill>
                  <a:schemeClr val="bg1"/>
                </a:solidFill>
              </a:rPr>
              <a:t>防災</a:t>
            </a:r>
            <a:endParaRPr kumimoji="1" lang="ja-JP" altLang="en-US" sz="2000" b="1" dirty="0" smtClean="0">
              <a:solidFill>
                <a:schemeClr val="bg1"/>
              </a:solidFill>
            </a:endParaRPr>
          </a:p>
        </p:txBody>
      </p:sp>
      <p:sp>
        <p:nvSpPr>
          <p:cNvPr id="10" name="正方形/長方形 9"/>
          <p:cNvSpPr/>
          <p:nvPr/>
        </p:nvSpPr>
        <p:spPr>
          <a:xfrm>
            <a:off x="356727" y="3111077"/>
            <a:ext cx="781805" cy="1583941"/>
          </a:xfrm>
          <a:prstGeom prst="rect">
            <a:avLst/>
          </a:prstGeom>
          <a:solidFill>
            <a:srgbClr val="A6A6A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a:solidFill>
                  <a:schemeClr val="bg1"/>
                </a:solidFill>
              </a:rPr>
              <a:t>買</a:t>
            </a:r>
            <a:r>
              <a:rPr lang="ja-JP" altLang="en-US" b="1" dirty="0" smtClean="0">
                <a:solidFill>
                  <a:schemeClr val="bg1"/>
                </a:solidFill>
              </a:rPr>
              <a:t>う</a:t>
            </a:r>
            <a:endParaRPr kumimoji="1" lang="ja-JP" altLang="en-US" sz="2000" b="1" dirty="0" smtClean="0">
              <a:solidFill>
                <a:schemeClr val="bg1"/>
              </a:solidFill>
            </a:endParaRPr>
          </a:p>
        </p:txBody>
      </p:sp>
      <p:sp>
        <p:nvSpPr>
          <p:cNvPr id="11" name="正方形/長方形 10"/>
          <p:cNvSpPr/>
          <p:nvPr/>
        </p:nvSpPr>
        <p:spPr>
          <a:xfrm>
            <a:off x="356727" y="4768427"/>
            <a:ext cx="781805" cy="1615747"/>
          </a:xfrm>
          <a:prstGeom prst="rect">
            <a:avLst/>
          </a:prstGeom>
          <a:solidFill>
            <a:srgbClr val="A6A6A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a:solidFill>
                  <a:schemeClr val="bg1"/>
                </a:solidFill>
              </a:rPr>
              <a:t>寄付</a:t>
            </a:r>
            <a:endParaRPr kumimoji="1" lang="ja-JP" altLang="en-US" sz="2000" b="1" dirty="0" smtClean="0">
              <a:solidFill>
                <a:schemeClr val="bg1"/>
              </a:solidFill>
            </a:endParaRPr>
          </a:p>
        </p:txBody>
      </p:sp>
      <p:sp>
        <p:nvSpPr>
          <p:cNvPr id="22" name="テキスト ボックス 21"/>
          <p:cNvSpPr txBox="1"/>
          <p:nvPr/>
        </p:nvSpPr>
        <p:spPr>
          <a:xfrm>
            <a:off x="1487488" y="1999902"/>
            <a:ext cx="3291432" cy="246221"/>
          </a:xfrm>
          <a:prstGeom prst="rect">
            <a:avLst/>
          </a:prstGeom>
          <a:noFill/>
        </p:spPr>
        <p:txBody>
          <a:bodyPr wrap="square" rtlCol="0">
            <a:spAutoFit/>
          </a:bodyPr>
          <a:lstStyle/>
          <a:p>
            <a:r>
              <a:rPr lang="en-US" altLang="ja-JP" sz="1000" dirty="0" smtClean="0"/>
              <a:t>※</a:t>
            </a:r>
            <a:r>
              <a:rPr lang="ja-JP" altLang="en-US" sz="1000" dirty="0" smtClean="0"/>
              <a:t>お申込前に掲載</a:t>
            </a:r>
            <a:r>
              <a:rPr lang="ja-JP" altLang="en-US" sz="1000" dirty="0"/>
              <a:t>可否をお問い合わせ</a:t>
            </a:r>
            <a:r>
              <a:rPr lang="ja-JP" altLang="en-US" sz="1000" dirty="0" smtClean="0"/>
              <a:t>ください</a:t>
            </a:r>
            <a:endParaRPr lang="ja-JP" altLang="en-US" sz="1000" dirty="0"/>
          </a:p>
        </p:txBody>
      </p:sp>
      <p:sp>
        <p:nvSpPr>
          <p:cNvPr id="12" name="角丸四角形 11"/>
          <p:cNvSpPr/>
          <p:nvPr/>
        </p:nvSpPr>
        <p:spPr>
          <a:xfrm>
            <a:off x="1299950" y="1678488"/>
            <a:ext cx="5235648" cy="324000"/>
          </a:xfrm>
          <a:prstGeom prst="roundRect">
            <a:avLst>
              <a:gd name="adj" fmla="val 50000"/>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0" name="角丸四角形 39"/>
          <p:cNvSpPr/>
          <p:nvPr/>
        </p:nvSpPr>
        <p:spPr>
          <a:xfrm>
            <a:off x="1292401" y="3290400"/>
            <a:ext cx="5235648" cy="324000"/>
          </a:xfrm>
          <a:prstGeom prst="roundRect">
            <a:avLst>
              <a:gd name="adj" fmla="val 50000"/>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1" name="角丸四角形 40"/>
          <p:cNvSpPr/>
          <p:nvPr/>
        </p:nvSpPr>
        <p:spPr>
          <a:xfrm>
            <a:off x="1292401" y="4945763"/>
            <a:ext cx="5235648" cy="324000"/>
          </a:xfrm>
          <a:prstGeom prst="roundRect">
            <a:avLst>
              <a:gd name="adj" fmla="val 50000"/>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7" name="楕円 6"/>
          <p:cNvSpPr/>
          <p:nvPr/>
        </p:nvSpPr>
        <p:spPr>
          <a:xfrm>
            <a:off x="1360531" y="1741751"/>
            <a:ext cx="180000" cy="180000"/>
          </a:xfrm>
          <a:prstGeom prst="ellipse">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7" name="楕円 16"/>
          <p:cNvSpPr/>
          <p:nvPr/>
        </p:nvSpPr>
        <p:spPr>
          <a:xfrm>
            <a:off x="1360531" y="3363693"/>
            <a:ext cx="180000" cy="180000"/>
          </a:xfrm>
          <a:prstGeom prst="ellipse">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18" name="楕円 17"/>
          <p:cNvSpPr/>
          <p:nvPr/>
        </p:nvSpPr>
        <p:spPr>
          <a:xfrm>
            <a:off x="1360531" y="5019877"/>
            <a:ext cx="180000" cy="180000"/>
          </a:xfrm>
          <a:prstGeom prst="ellipse">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2" name="テキスト ボックス 41"/>
          <p:cNvSpPr txBox="1"/>
          <p:nvPr/>
        </p:nvSpPr>
        <p:spPr>
          <a:xfrm>
            <a:off x="1531818" y="1703892"/>
            <a:ext cx="2907998" cy="276999"/>
          </a:xfrm>
          <a:prstGeom prst="rect">
            <a:avLst/>
          </a:prstGeom>
          <a:noFill/>
        </p:spPr>
        <p:txBody>
          <a:bodyPr wrap="square" rtlCol="0">
            <a:spAutoFit/>
          </a:bodyPr>
          <a:lstStyle/>
          <a:p>
            <a:pPr algn="l"/>
            <a:r>
              <a:rPr lang="ja-JP" altLang="en-US" sz="1200" dirty="0" smtClean="0"/>
              <a:t>販売期間（</a:t>
            </a:r>
            <a:r>
              <a:rPr lang="en-US" altLang="ja-JP" sz="1200" dirty="0" smtClean="0"/>
              <a:t>2021/12/1</a:t>
            </a:r>
            <a:r>
              <a:rPr lang="ja-JP" altLang="en-US" sz="1200" dirty="0" smtClean="0"/>
              <a:t>～</a:t>
            </a:r>
            <a:r>
              <a:rPr lang="en-US" altLang="ja-JP" sz="1200" dirty="0" smtClean="0"/>
              <a:t>2022/2/1</a:t>
            </a:r>
            <a:r>
              <a:rPr lang="ja-JP" altLang="en-US" sz="1200" dirty="0" smtClean="0"/>
              <a:t>）</a:t>
            </a:r>
            <a:endParaRPr kumimoji="1" lang="en-US" altLang="ja-JP" sz="1200" dirty="0" smtClean="0"/>
          </a:p>
        </p:txBody>
      </p:sp>
      <p:sp>
        <p:nvSpPr>
          <p:cNvPr id="43" name="テキスト ボックス 42"/>
          <p:cNvSpPr txBox="1"/>
          <p:nvPr/>
        </p:nvSpPr>
        <p:spPr>
          <a:xfrm>
            <a:off x="1534092" y="3337074"/>
            <a:ext cx="2907998" cy="276999"/>
          </a:xfrm>
          <a:prstGeom prst="rect">
            <a:avLst/>
          </a:prstGeom>
          <a:noFill/>
        </p:spPr>
        <p:txBody>
          <a:bodyPr wrap="square" rtlCol="0">
            <a:spAutoFit/>
          </a:bodyPr>
          <a:lstStyle/>
          <a:p>
            <a:r>
              <a:rPr lang="ja-JP" altLang="en-US" sz="1200" dirty="0" smtClean="0"/>
              <a:t>販売期間</a:t>
            </a:r>
            <a:r>
              <a:rPr lang="ja-JP" altLang="en-US" sz="1200" dirty="0"/>
              <a:t>（</a:t>
            </a:r>
            <a:r>
              <a:rPr lang="en-US" altLang="ja-JP" sz="1200" dirty="0"/>
              <a:t>2021/12/1</a:t>
            </a:r>
            <a:r>
              <a:rPr lang="ja-JP" altLang="en-US" sz="1200" dirty="0"/>
              <a:t>～</a:t>
            </a:r>
            <a:r>
              <a:rPr lang="en-US" altLang="ja-JP" sz="1200" dirty="0"/>
              <a:t>2022/2/1</a:t>
            </a:r>
            <a:r>
              <a:rPr lang="ja-JP" altLang="en-US" sz="1200" dirty="0"/>
              <a:t>）</a:t>
            </a:r>
            <a:endParaRPr kumimoji="1" lang="en-US" altLang="ja-JP" sz="1200" dirty="0" smtClean="0"/>
          </a:p>
        </p:txBody>
      </p:sp>
      <p:sp>
        <p:nvSpPr>
          <p:cNvPr id="44" name="テキスト ボックス 43"/>
          <p:cNvSpPr txBox="1"/>
          <p:nvPr/>
        </p:nvSpPr>
        <p:spPr>
          <a:xfrm>
            <a:off x="1540531" y="4992764"/>
            <a:ext cx="2907998" cy="276999"/>
          </a:xfrm>
          <a:prstGeom prst="rect">
            <a:avLst/>
          </a:prstGeom>
          <a:noFill/>
        </p:spPr>
        <p:txBody>
          <a:bodyPr wrap="square" rtlCol="0">
            <a:spAutoFit/>
          </a:bodyPr>
          <a:lstStyle/>
          <a:p>
            <a:r>
              <a:rPr lang="ja-JP" altLang="en-US" sz="1200" dirty="0" smtClean="0"/>
              <a:t>販売期間</a:t>
            </a:r>
            <a:r>
              <a:rPr lang="ja-JP" altLang="en-US" sz="1200" dirty="0"/>
              <a:t>（</a:t>
            </a:r>
            <a:r>
              <a:rPr lang="en-US" altLang="ja-JP" sz="1200" dirty="0"/>
              <a:t>2021/12/1</a:t>
            </a:r>
            <a:r>
              <a:rPr lang="ja-JP" altLang="en-US" sz="1200" dirty="0"/>
              <a:t>～</a:t>
            </a:r>
            <a:r>
              <a:rPr lang="en-US" altLang="ja-JP" sz="1200" dirty="0"/>
              <a:t>2022/2/1</a:t>
            </a:r>
            <a:r>
              <a:rPr lang="ja-JP" altLang="en-US" sz="1200" dirty="0"/>
              <a:t>）</a:t>
            </a:r>
            <a:endParaRPr kumimoji="1" lang="en-US" altLang="ja-JP" sz="1200" dirty="0" smtClean="0"/>
          </a:p>
        </p:txBody>
      </p:sp>
      <p:sp>
        <p:nvSpPr>
          <p:cNvPr id="45" name="テキスト ボックス 44"/>
          <p:cNvSpPr txBox="1"/>
          <p:nvPr/>
        </p:nvSpPr>
        <p:spPr>
          <a:xfrm>
            <a:off x="1487488" y="3614827"/>
            <a:ext cx="3291432" cy="246221"/>
          </a:xfrm>
          <a:prstGeom prst="rect">
            <a:avLst/>
          </a:prstGeom>
          <a:noFill/>
        </p:spPr>
        <p:txBody>
          <a:bodyPr wrap="square" rtlCol="0">
            <a:spAutoFit/>
          </a:bodyPr>
          <a:lstStyle/>
          <a:p>
            <a:r>
              <a:rPr lang="en-US" altLang="ja-JP" sz="1000" dirty="0" smtClean="0"/>
              <a:t>※</a:t>
            </a:r>
            <a:r>
              <a:rPr lang="ja-JP" altLang="en-US" sz="1000" dirty="0" smtClean="0"/>
              <a:t>お申込前に掲載</a:t>
            </a:r>
            <a:r>
              <a:rPr lang="ja-JP" altLang="en-US" sz="1000" dirty="0"/>
              <a:t>可否をお問い合わせ</a:t>
            </a:r>
            <a:r>
              <a:rPr lang="ja-JP" altLang="en-US" sz="1000" dirty="0" smtClean="0"/>
              <a:t>ください</a:t>
            </a:r>
            <a:endParaRPr lang="ja-JP" altLang="en-US" sz="1000" dirty="0"/>
          </a:p>
        </p:txBody>
      </p:sp>
      <p:sp>
        <p:nvSpPr>
          <p:cNvPr id="46" name="テキスト ボックス 45"/>
          <p:cNvSpPr txBox="1"/>
          <p:nvPr/>
        </p:nvSpPr>
        <p:spPr>
          <a:xfrm>
            <a:off x="1487488" y="5271011"/>
            <a:ext cx="3291432" cy="246221"/>
          </a:xfrm>
          <a:prstGeom prst="rect">
            <a:avLst/>
          </a:prstGeom>
          <a:noFill/>
        </p:spPr>
        <p:txBody>
          <a:bodyPr wrap="square" rtlCol="0">
            <a:spAutoFit/>
          </a:bodyPr>
          <a:lstStyle/>
          <a:p>
            <a:r>
              <a:rPr lang="en-US" altLang="ja-JP" sz="1000" dirty="0" smtClean="0"/>
              <a:t>※</a:t>
            </a:r>
            <a:r>
              <a:rPr lang="ja-JP" altLang="en-US" sz="1000" dirty="0" smtClean="0"/>
              <a:t>お申込前に掲載</a:t>
            </a:r>
            <a:r>
              <a:rPr lang="ja-JP" altLang="en-US" sz="1000" dirty="0"/>
              <a:t>可否をお問い合わせ</a:t>
            </a:r>
            <a:r>
              <a:rPr lang="ja-JP" altLang="en-US" sz="1000" dirty="0" smtClean="0"/>
              <a:t>ください</a:t>
            </a:r>
            <a:endParaRPr lang="ja-JP" altLang="en-US" sz="1000" dirty="0"/>
          </a:p>
        </p:txBody>
      </p:sp>
      <p:sp>
        <p:nvSpPr>
          <p:cNvPr id="47" name="楕円 46"/>
          <p:cNvSpPr/>
          <p:nvPr/>
        </p:nvSpPr>
        <p:spPr>
          <a:xfrm>
            <a:off x="5483952" y="5805264"/>
            <a:ext cx="180000" cy="180000"/>
          </a:xfrm>
          <a:prstGeom prst="ellipse">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48" name="テキスト ボックス 47"/>
          <p:cNvSpPr txBox="1"/>
          <p:nvPr/>
        </p:nvSpPr>
        <p:spPr>
          <a:xfrm>
            <a:off x="5375920" y="5996297"/>
            <a:ext cx="3744416" cy="430887"/>
          </a:xfrm>
          <a:prstGeom prst="rect">
            <a:avLst/>
          </a:prstGeom>
          <a:noFill/>
        </p:spPr>
        <p:txBody>
          <a:bodyPr wrap="square" rtlCol="0">
            <a:spAutoFit/>
          </a:bodyPr>
          <a:lstStyle/>
          <a:p>
            <a:r>
              <a:rPr kumimoji="1" lang="en-US" altLang="ja-JP" sz="1200" dirty="0" smtClean="0"/>
              <a:t>1/21</a:t>
            </a:r>
            <a:r>
              <a:rPr kumimoji="1" lang="ja-JP" altLang="en-US" sz="1200" dirty="0" smtClean="0"/>
              <a:t>：</a:t>
            </a:r>
            <a:r>
              <a:rPr kumimoji="1" lang="en-US" altLang="ja-JP" sz="1200" dirty="0" smtClean="0"/>
              <a:t>Yahoo!</a:t>
            </a:r>
            <a:r>
              <a:rPr kumimoji="1" lang="ja-JP" altLang="en-US" sz="1200" dirty="0" smtClean="0"/>
              <a:t>ネット募金相談〆切</a:t>
            </a:r>
            <a:endParaRPr kumimoji="1" lang="en-US" altLang="ja-JP" sz="1200" dirty="0" smtClean="0"/>
          </a:p>
          <a:p>
            <a:r>
              <a:rPr lang="en-US" altLang="ja-JP" sz="1000" dirty="0" smtClean="0"/>
              <a:t>※</a:t>
            </a:r>
            <a:r>
              <a:rPr lang="ja-JP" altLang="en-US" sz="1000" dirty="0" smtClean="0"/>
              <a:t>「寄付」カテゴリご協賛ご希望の場合必須でご対応ください。</a:t>
            </a:r>
            <a:endParaRPr kumimoji="1" lang="en-US" altLang="ja-JP" sz="1000" dirty="0" smtClean="0"/>
          </a:p>
        </p:txBody>
      </p:sp>
      <p:sp>
        <p:nvSpPr>
          <p:cNvPr id="49" name="楕円 48"/>
          <p:cNvSpPr/>
          <p:nvPr/>
        </p:nvSpPr>
        <p:spPr>
          <a:xfrm>
            <a:off x="7212144" y="1750488"/>
            <a:ext cx="180000" cy="180000"/>
          </a:xfrm>
          <a:prstGeom prst="ellipse">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50" name="楕円 49"/>
          <p:cNvSpPr/>
          <p:nvPr/>
        </p:nvSpPr>
        <p:spPr>
          <a:xfrm>
            <a:off x="7212144" y="3356992"/>
            <a:ext cx="180000" cy="180000"/>
          </a:xfrm>
          <a:prstGeom prst="ellipse">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51" name="楕円 50"/>
          <p:cNvSpPr/>
          <p:nvPr/>
        </p:nvSpPr>
        <p:spPr>
          <a:xfrm>
            <a:off x="7212144" y="5049200"/>
            <a:ext cx="180000" cy="180000"/>
          </a:xfrm>
          <a:prstGeom prst="ellipse">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52" name="テキスト ボックス 51"/>
          <p:cNvSpPr txBox="1"/>
          <p:nvPr/>
        </p:nvSpPr>
        <p:spPr>
          <a:xfrm>
            <a:off x="7025280" y="1941073"/>
            <a:ext cx="2907998" cy="276999"/>
          </a:xfrm>
          <a:prstGeom prst="rect">
            <a:avLst/>
          </a:prstGeom>
          <a:noFill/>
        </p:spPr>
        <p:txBody>
          <a:bodyPr wrap="square" rtlCol="0">
            <a:spAutoFit/>
          </a:bodyPr>
          <a:lstStyle/>
          <a:p>
            <a:r>
              <a:rPr kumimoji="1" lang="en-US" altLang="ja-JP" sz="1200" dirty="0" smtClean="0"/>
              <a:t>2/10</a:t>
            </a:r>
            <a:r>
              <a:rPr lang="ja-JP" altLang="en-US" sz="1200" dirty="0" smtClean="0"/>
              <a:t>：ロゴ・原稿入稿〆切</a:t>
            </a:r>
            <a:endParaRPr kumimoji="1" lang="en-US" altLang="ja-JP" sz="1200" dirty="0" smtClean="0"/>
          </a:p>
        </p:txBody>
      </p:sp>
      <p:sp>
        <p:nvSpPr>
          <p:cNvPr id="53" name="テキスト ボックス 52"/>
          <p:cNvSpPr txBox="1"/>
          <p:nvPr/>
        </p:nvSpPr>
        <p:spPr>
          <a:xfrm>
            <a:off x="7032104" y="3543693"/>
            <a:ext cx="2907998" cy="276999"/>
          </a:xfrm>
          <a:prstGeom prst="rect">
            <a:avLst/>
          </a:prstGeom>
          <a:noFill/>
        </p:spPr>
        <p:txBody>
          <a:bodyPr wrap="square" rtlCol="0">
            <a:spAutoFit/>
          </a:bodyPr>
          <a:lstStyle/>
          <a:p>
            <a:r>
              <a:rPr kumimoji="1" lang="en-US" altLang="ja-JP" sz="1200" dirty="0" smtClean="0"/>
              <a:t>2/10</a:t>
            </a:r>
            <a:r>
              <a:rPr lang="ja-JP" altLang="en-US" sz="1200" dirty="0" smtClean="0"/>
              <a:t>：ロゴ・原稿入稿〆切</a:t>
            </a:r>
            <a:endParaRPr kumimoji="1" lang="en-US" altLang="ja-JP" sz="1200" dirty="0" smtClean="0"/>
          </a:p>
        </p:txBody>
      </p:sp>
      <p:sp>
        <p:nvSpPr>
          <p:cNvPr id="54" name="テキスト ボックス 53"/>
          <p:cNvSpPr txBox="1"/>
          <p:nvPr/>
        </p:nvSpPr>
        <p:spPr>
          <a:xfrm>
            <a:off x="7032104" y="5229200"/>
            <a:ext cx="2907998" cy="276999"/>
          </a:xfrm>
          <a:prstGeom prst="rect">
            <a:avLst/>
          </a:prstGeom>
          <a:noFill/>
        </p:spPr>
        <p:txBody>
          <a:bodyPr wrap="square" rtlCol="0">
            <a:spAutoFit/>
          </a:bodyPr>
          <a:lstStyle/>
          <a:p>
            <a:r>
              <a:rPr kumimoji="1" lang="en-US" altLang="ja-JP" sz="1200" dirty="0" smtClean="0"/>
              <a:t>2/10</a:t>
            </a:r>
            <a:r>
              <a:rPr lang="ja-JP" altLang="en-US" sz="1200" dirty="0" smtClean="0"/>
              <a:t>：ロゴ・原稿入稿〆切</a:t>
            </a:r>
            <a:endParaRPr kumimoji="1" lang="en-US" altLang="ja-JP" sz="1200" dirty="0" smtClean="0"/>
          </a:p>
        </p:txBody>
      </p:sp>
      <p:sp>
        <p:nvSpPr>
          <p:cNvPr id="55" name="角丸四角形 54"/>
          <p:cNvSpPr/>
          <p:nvPr/>
        </p:nvSpPr>
        <p:spPr>
          <a:xfrm>
            <a:off x="9213279" y="1700807"/>
            <a:ext cx="2571353" cy="324000"/>
          </a:xfrm>
          <a:prstGeom prst="roundRect">
            <a:avLst>
              <a:gd name="adj" fmla="val 50000"/>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56" name="角丸四角形 55"/>
          <p:cNvSpPr/>
          <p:nvPr/>
        </p:nvSpPr>
        <p:spPr>
          <a:xfrm>
            <a:off x="9205731" y="3312720"/>
            <a:ext cx="2570400" cy="324000"/>
          </a:xfrm>
          <a:prstGeom prst="roundRect">
            <a:avLst>
              <a:gd name="adj" fmla="val 50000"/>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57" name="角丸四角形 56"/>
          <p:cNvSpPr/>
          <p:nvPr/>
        </p:nvSpPr>
        <p:spPr>
          <a:xfrm>
            <a:off x="9205731" y="4968083"/>
            <a:ext cx="2570400" cy="324000"/>
          </a:xfrm>
          <a:prstGeom prst="roundRect">
            <a:avLst>
              <a:gd name="adj" fmla="val 50000"/>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58" name="楕円 57"/>
          <p:cNvSpPr/>
          <p:nvPr/>
        </p:nvSpPr>
        <p:spPr>
          <a:xfrm>
            <a:off x="9273861" y="1764071"/>
            <a:ext cx="180000" cy="180000"/>
          </a:xfrm>
          <a:prstGeom prst="ellipse">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59" name="楕円 58"/>
          <p:cNvSpPr/>
          <p:nvPr/>
        </p:nvSpPr>
        <p:spPr>
          <a:xfrm>
            <a:off x="9273861" y="3386013"/>
            <a:ext cx="180000" cy="180000"/>
          </a:xfrm>
          <a:prstGeom prst="ellipse">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60" name="楕円 59"/>
          <p:cNvSpPr/>
          <p:nvPr/>
        </p:nvSpPr>
        <p:spPr>
          <a:xfrm>
            <a:off x="9273861" y="5042197"/>
            <a:ext cx="180000" cy="180000"/>
          </a:xfrm>
          <a:prstGeom prst="ellipse">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61" name="テキスト ボックス 60"/>
          <p:cNvSpPr txBox="1"/>
          <p:nvPr/>
        </p:nvSpPr>
        <p:spPr>
          <a:xfrm>
            <a:off x="9445148" y="1726212"/>
            <a:ext cx="2907998" cy="276999"/>
          </a:xfrm>
          <a:prstGeom prst="rect">
            <a:avLst/>
          </a:prstGeom>
          <a:noFill/>
        </p:spPr>
        <p:txBody>
          <a:bodyPr wrap="square" rtlCol="0">
            <a:spAutoFit/>
          </a:bodyPr>
          <a:lstStyle/>
          <a:p>
            <a:pPr algn="l"/>
            <a:r>
              <a:rPr lang="ja-JP" altLang="en-US" sz="1200" dirty="0" smtClean="0"/>
              <a:t>掲載</a:t>
            </a:r>
            <a:r>
              <a:rPr lang="ja-JP" altLang="en-US" sz="1200" dirty="0"/>
              <a:t>期間</a:t>
            </a:r>
            <a:r>
              <a:rPr lang="ja-JP" altLang="en-US" sz="1200" dirty="0" smtClean="0"/>
              <a:t>（</a:t>
            </a:r>
            <a:r>
              <a:rPr lang="en-US" altLang="ja-JP" sz="1200" dirty="0" smtClean="0"/>
              <a:t>2022/3/1</a:t>
            </a:r>
            <a:r>
              <a:rPr lang="ja-JP" altLang="en-US" sz="1200" dirty="0" smtClean="0"/>
              <a:t>～</a:t>
            </a:r>
            <a:r>
              <a:rPr lang="en-US" altLang="ja-JP" sz="1200" dirty="0" smtClean="0"/>
              <a:t>3/31</a:t>
            </a:r>
            <a:r>
              <a:rPr lang="ja-JP" altLang="en-US" sz="1200" dirty="0" smtClean="0"/>
              <a:t>）</a:t>
            </a:r>
            <a:endParaRPr kumimoji="1" lang="en-US" altLang="ja-JP" sz="1200" dirty="0" smtClean="0"/>
          </a:p>
        </p:txBody>
      </p:sp>
      <p:sp>
        <p:nvSpPr>
          <p:cNvPr id="62" name="テキスト ボックス 61"/>
          <p:cNvSpPr txBox="1"/>
          <p:nvPr/>
        </p:nvSpPr>
        <p:spPr>
          <a:xfrm>
            <a:off x="9445148" y="3359394"/>
            <a:ext cx="2907998" cy="276999"/>
          </a:xfrm>
          <a:prstGeom prst="rect">
            <a:avLst/>
          </a:prstGeom>
          <a:noFill/>
        </p:spPr>
        <p:txBody>
          <a:bodyPr wrap="square" rtlCol="0">
            <a:spAutoFit/>
          </a:bodyPr>
          <a:lstStyle/>
          <a:p>
            <a:r>
              <a:rPr lang="ja-JP" altLang="en-US" sz="1200" dirty="0"/>
              <a:t>掲載期間（</a:t>
            </a:r>
            <a:r>
              <a:rPr lang="en-US" altLang="ja-JP" sz="1200" dirty="0" smtClean="0"/>
              <a:t>2022/3/1</a:t>
            </a:r>
            <a:r>
              <a:rPr lang="ja-JP" altLang="en-US" sz="1200" dirty="0" smtClean="0"/>
              <a:t>～</a:t>
            </a:r>
            <a:r>
              <a:rPr lang="en-US" altLang="ja-JP" sz="1200" dirty="0" smtClean="0"/>
              <a:t>3/31</a:t>
            </a:r>
            <a:r>
              <a:rPr lang="ja-JP" altLang="en-US" sz="1200" dirty="0" smtClean="0"/>
              <a:t>）</a:t>
            </a:r>
            <a:endParaRPr lang="en-US" altLang="ja-JP" sz="1200" dirty="0"/>
          </a:p>
        </p:txBody>
      </p:sp>
      <p:sp>
        <p:nvSpPr>
          <p:cNvPr id="63" name="テキスト ボックス 62"/>
          <p:cNvSpPr txBox="1"/>
          <p:nvPr/>
        </p:nvSpPr>
        <p:spPr>
          <a:xfrm>
            <a:off x="9445148" y="5015084"/>
            <a:ext cx="2907998" cy="276999"/>
          </a:xfrm>
          <a:prstGeom prst="rect">
            <a:avLst/>
          </a:prstGeom>
          <a:noFill/>
        </p:spPr>
        <p:txBody>
          <a:bodyPr wrap="square" rtlCol="0">
            <a:spAutoFit/>
          </a:bodyPr>
          <a:lstStyle/>
          <a:p>
            <a:r>
              <a:rPr lang="ja-JP" altLang="en-US" sz="1200" dirty="0"/>
              <a:t>掲載期間（</a:t>
            </a:r>
            <a:r>
              <a:rPr lang="en-US" altLang="ja-JP" sz="1200" dirty="0" smtClean="0"/>
              <a:t>2022/3/1</a:t>
            </a:r>
            <a:r>
              <a:rPr lang="ja-JP" altLang="en-US" sz="1200" dirty="0" smtClean="0"/>
              <a:t>～</a:t>
            </a:r>
            <a:r>
              <a:rPr lang="en-US" altLang="ja-JP" sz="1200" dirty="0" smtClean="0"/>
              <a:t>3/31</a:t>
            </a:r>
            <a:r>
              <a:rPr lang="ja-JP" altLang="en-US" sz="1200" dirty="0" smtClean="0"/>
              <a:t>）</a:t>
            </a:r>
            <a:endParaRPr lang="en-US" altLang="ja-JP" sz="1200" dirty="0"/>
          </a:p>
        </p:txBody>
      </p:sp>
      <p:sp>
        <p:nvSpPr>
          <p:cNvPr id="64" name="楕円 63"/>
          <p:cNvSpPr/>
          <p:nvPr/>
        </p:nvSpPr>
        <p:spPr>
          <a:xfrm>
            <a:off x="3133204" y="4095343"/>
            <a:ext cx="180000" cy="180000"/>
          </a:xfrm>
          <a:prstGeom prst="ellipse">
            <a:avLst/>
          </a:prstGeom>
          <a:solidFill>
            <a:srgbClr val="CF2E92">
              <a:alpha val="6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66" name="テキスト ボックス 65"/>
          <p:cNvSpPr txBox="1"/>
          <p:nvPr/>
        </p:nvSpPr>
        <p:spPr>
          <a:xfrm>
            <a:off x="2960312" y="4290733"/>
            <a:ext cx="3567736" cy="438582"/>
          </a:xfrm>
          <a:prstGeom prst="rect">
            <a:avLst/>
          </a:prstGeom>
          <a:noFill/>
        </p:spPr>
        <p:txBody>
          <a:bodyPr wrap="square" rtlCol="0">
            <a:spAutoFit/>
          </a:bodyPr>
          <a:lstStyle/>
          <a:p>
            <a:r>
              <a:rPr lang="en-US" altLang="ja-JP" sz="1200" dirty="0" smtClean="0"/>
              <a:t>12</a:t>
            </a:r>
            <a:r>
              <a:rPr kumimoji="1" lang="en-US" altLang="ja-JP" sz="1200" dirty="0" smtClean="0"/>
              <a:t>/24</a:t>
            </a:r>
            <a:r>
              <a:rPr lang="ja-JP" altLang="en-US" sz="1200" dirty="0" smtClean="0"/>
              <a:t>：「</a:t>
            </a:r>
            <a:r>
              <a:rPr lang="en-US" altLang="ja-JP" sz="1200" dirty="0" smtClean="0"/>
              <a:t>#</a:t>
            </a:r>
            <a:r>
              <a:rPr lang="ja-JP" altLang="en-US" sz="1200" dirty="0" smtClean="0"/>
              <a:t>おくる防災」ロゴ・データ入稿〆切</a:t>
            </a:r>
            <a:endParaRPr lang="en-US" altLang="ja-JP" sz="1200" dirty="0" smtClean="0"/>
          </a:p>
          <a:p>
            <a:r>
              <a:rPr kumimoji="1" lang="en-US" altLang="ja-JP" sz="1000" dirty="0" smtClean="0"/>
              <a:t>※</a:t>
            </a:r>
            <a:r>
              <a:rPr kumimoji="1" lang="ja-JP" altLang="en-US" sz="1000" dirty="0" smtClean="0"/>
              <a:t>ご希望の場合のみ。必須ではございません。</a:t>
            </a:r>
            <a:endParaRPr kumimoji="1" lang="en-US" altLang="ja-JP" sz="1200" dirty="0" smtClean="0"/>
          </a:p>
        </p:txBody>
      </p:sp>
      <p:sp>
        <p:nvSpPr>
          <p:cNvPr id="67" name="角丸四角形 66"/>
          <p:cNvSpPr/>
          <p:nvPr/>
        </p:nvSpPr>
        <p:spPr>
          <a:xfrm>
            <a:off x="8112224" y="2500809"/>
            <a:ext cx="2160240" cy="443797"/>
          </a:xfrm>
          <a:prstGeom prst="roundRect">
            <a:avLst>
              <a:gd name="adj" fmla="val 50000"/>
            </a:avLst>
          </a:prstGeom>
          <a:solidFill>
            <a:srgbClr val="B2D9F9"/>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68" name="楕円 67"/>
          <p:cNvSpPr/>
          <p:nvPr/>
        </p:nvSpPr>
        <p:spPr>
          <a:xfrm>
            <a:off x="8189431" y="2623095"/>
            <a:ext cx="180000" cy="180000"/>
          </a:xfrm>
          <a:prstGeom prst="ellipse">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69" name="テキスト ボックス 68"/>
          <p:cNvSpPr txBox="1"/>
          <p:nvPr/>
        </p:nvSpPr>
        <p:spPr>
          <a:xfrm>
            <a:off x="8294216" y="2509590"/>
            <a:ext cx="2907998" cy="461665"/>
          </a:xfrm>
          <a:prstGeom prst="rect">
            <a:avLst/>
          </a:prstGeom>
          <a:noFill/>
        </p:spPr>
        <p:txBody>
          <a:bodyPr wrap="square" rtlCol="0">
            <a:spAutoFit/>
          </a:bodyPr>
          <a:lstStyle/>
          <a:p>
            <a:pPr algn="l"/>
            <a:r>
              <a:rPr lang="ja-JP" altLang="en-US" sz="1200" dirty="0" smtClean="0"/>
              <a:t>ブランドパネル掲載期間</a:t>
            </a:r>
            <a:r>
              <a:rPr lang="en-US" altLang="ja-JP" sz="1200" dirty="0" smtClean="0"/>
              <a:t/>
            </a:r>
            <a:br>
              <a:rPr lang="en-US" altLang="ja-JP" sz="1200" dirty="0" smtClean="0"/>
            </a:br>
            <a:r>
              <a:rPr lang="ja-JP" altLang="en-US" sz="1200" dirty="0" smtClean="0"/>
              <a:t>（</a:t>
            </a:r>
            <a:r>
              <a:rPr lang="en-US" altLang="ja-JP" sz="1200" dirty="0" smtClean="0"/>
              <a:t>2022/2/21</a:t>
            </a:r>
            <a:r>
              <a:rPr lang="ja-JP" altLang="en-US" sz="1200" dirty="0" smtClean="0"/>
              <a:t>～</a:t>
            </a:r>
            <a:r>
              <a:rPr lang="en-US" altLang="ja-JP" sz="1200" dirty="0" smtClean="0"/>
              <a:t>3/11</a:t>
            </a:r>
            <a:r>
              <a:rPr lang="ja-JP" altLang="en-US" sz="1200" dirty="0" smtClean="0"/>
              <a:t>）</a:t>
            </a:r>
            <a:endParaRPr kumimoji="1" lang="en-US" altLang="ja-JP" sz="1200" dirty="0" smtClean="0"/>
          </a:p>
        </p:txBody>
      </p:sp>
      <p:sp>
        <p:nvSpPr>
          <p:cNvPr id="65" name="角丸四角形 64"/>
          <p:cNvSpPr/>
          <p:nvPr/>
        </p:nvSpPr>
        <p:spPr>
          <a:xfrm>
            <a:off x="8112224" y="3894658"/>
            <a:ext cx="2160240" cy="443797"/>
          </a:xfrm>
          <a:prstGeom prst="roundRect">
            <a:avLst>
              <a:gd name="adj" fmla="val 50000"/>
            </a:avLst>
          </a:prstGeom>
          <a:solidFill>
            <a:srgbClr val="B2D9F9"/>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70" name="楕円 69"/>
          <p:cNvSpPr/>
          <p:nvPr/>
        </p:nvSpPr>
        <p:spPr>
          <a:xfrm>
            <a:off x="8189431" y="4016944"/>
            <a:ext cx="180000" cy="180000"/>
          </a:xfrm>
          <a:prstGeom prst="ellipse">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77" name="テキスト ボックス 76"/>
          <p:cNvSpPr txBox="1"/>
          <p:nvPr/>
        </p:nvSpPr>
        <p:spPr>
          <a:xfrm>
            <a:off x="8294216" y="3903439"/>
            <a:ext cx="2907998" cy="461665"/>
          </a:xfrm>
          <a:prstGeom prst="rect">
            <a:avLst/>
          </a:prstGeom>
          <a:noFill/>
        </p:spPr>
        <p:txBody>
          <a:bodyPr wrap="square" rtlCol="0">
            <a:spAutoFit/>
          </a:bodyPr>
          <a:lstStyle/>
          <a:p>
            <a:pPr algn="l"/>
            <a:r>
              <a:rPr lang="ja-JP" altLang="en-US" sz="1200" dirty="0" smtClean="0"/>
              <a:t>ブランドパネル掲載期間</a:t>
            </a:r>
            <a:r>
              <a:rPr lang="en-US" altLang="ja-JP" sz="1200" dirty="0" smtClean="0"/>
              <a:t/>
            </a:r>
            <a:br>
              <a:rPr lang="en-US" altLang="ja-JP" sz="1200" dirty="0" smtClean="0"/>
            </a:br>
            <a:r>
              <a:rPr lang="ja-JP" altLang="en-US" sz="1200" dirty="0" smtClean="0"/>
              <a:t>（</a:t>
            </a:r>
            <a:r>
              <a:rPr lang="en-US" altLang="ja-JP" sz="1200" dirty="0" smtClean="0"/>
              <a:t>2022/2/21</a:t>
            </a:r>
            <a:r>
              <a:rPr lang="ja-JP" altLang="en-US" sz="1200" dirty="0" smtClean="0"/>
              <a:t>～</a:t>
            </a:r>
            <a:r>
              <a:rPr lang="en-US" altLang="ja-JP" sz="1200" dirty="0" smtClean="0"/>
              <a:t>3/11</a:t>
            </a:r>
            <a:r>
              <a:rPr lang="ja-JP" altLang="en-US" sz="1200" dirty="0" smtClean="0"/>
              <a:t>）</a:t>
            </a:r>
            <a:endParaRPr kumimoji="1" lang="en-US" altLang="ja-JP" sz="1200" dirty="0" smtClean="0"/>
          </a:p>
        </p:txBody>
      </p:sp>
      <p:sp>
        <p:nvSpPr>
          <p:cNvPr id="78" name="角丸四角形 77"/>
          <p:cNvSpPr/>
          <p:nvPr/>
        </p:nvSpPr>
        <p:spPr>
          <a:xfrm>
            <a:off x="8112224" y="5517232"/>
            <a:ext cx="2160240" cy="443797"/>
          </a:xfrm>
          <a:prstGeom prst="roundRect">
            <a:avLst>
              <a:gd name="adj" fmla="val 50000"/>
            </a:avLst>
          </a:prstGeom>
          <a:solidFill>
            <a:srgbClr val="B2D9F9"/>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79" name="楕円 78"/>
          <p:cNvSpPr/>
          <p:nvPr/>
        </p:nvSpPr>
        <p:spPr>
          <a:xfrm>
            <a:off x="8189431" y="5639518"/>
            <a:ext cx="180000" cy="180000"/>
          </a:xfrm>
          <a:prstGeom prst="ellipse">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
        <p:nvSpPr>
          <p:cNvPr id="80" name="テキスト ボックス 79"/>
          <p:cNvSpPr txBox="1"/>
          <p:nvPr/>
        </p:nvSpPr>
        <p:spPr>
          <a:xfrm>
            <a:off x="8294216" y="5526013"/>
            <a:ext cx="2907998" cy="461665"/>
          </a:xfrm>
          <a:prstGeom prst="rect">
            <a:avLst/>
          </a:prstGeom>
          <a:noFill/>
        </p:spPr>
        <p:txBody>
          <a:bodyPr wrap="square" rtlCol="0">
            <a:spAutoFit/>
          </a:bodyPr>
          <a:lstStyle/>
          <a:p>
            <a:pPr algn="l"/>
            <a:r>
              <a:rPr lang="ja-JP" altLang="en-US" sz="1200" dirty="0" smtClean="0"/>
              <a:t>ブランドパネル掲載期間</a:t>
            </a:r>
            <a:r>
              <a:rPr lang="en-US" altLang="ja-JP" sz="1200" dirty="0" smtClean="0"/>
              <a:t/>
            </a:r>
            <a:br>
              <a:rPr lang="en-US" altLang="ja-JP" sz="1200" dirty="0" smtClean="0"/>
            </a:br>
            <a:r>
              <a:rPr lang="ja-JP" altLang="en-US" sz="1200" dirty="0" smtClean="0"/>
              <a:t>（</a:t>
            </a:r>
            <a:r>
              <a:rPr lang="en-US" altLang="ja-JP" sz="1200" dirty="0" smtClean="0"/>
              <a:t>2022/2/21</a:t>
            </a:r>
            <a:r>
              <a:rPr lang="ja-JP" altLang="en-US" sz="1200" dirty="0" smtClean="0"/>
              <a:t>～</a:t>
            </a:r>
            <a:r>
              <a:rPr lang="en-US" altLang="ja-JP" sz="1200" dirty="0" smtClean="0"/>
              <a:t>3/11</a:t>
            </a:r>
            <a:r>
              <a:rPr lang="ja-JP" altLang="en-US" sz="1200" dirty="0" smtClean="0"/>
              <a:t>）</a:t>
            </a:r>
            <a:endParaRPr kumimoji="1" lang="en-US" altLang="ja-JP" sz="1200" dirty="0" smtClean="0"/>
          </a:p>
        </p:txBody>
      </p:sp>
    </p:spTree>
    <p:extLst>
      <p:ext uri="{BB962C8B-B14F-4D97-AF65-F5344CB8AC3E}">
        <p14:creationId xmlns:p14="http://schemas.microsoft.com/office/powerpoint/2010/main" val="13014481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お申込・入稿期限一覧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25</a:t>
            </a:fld>
            <a:endParaRPr lang="ja-JP" altLang="en-US"/>
          </a:p>
        </p:txBody>
      </p:sp>
      <p:sp>
        <p:nvSpPr>
          <p:cNvPr id="31" name="正方形/長方形 30"/>
          <p:cNvSpPr/>
          <p:nvPr/>
        </p:nvSpPr>
        <p:spPr>
          <a:xfrm>
            <a:off x="7998381" y="302773"/>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smtClean="0">
                <a:solidFill>
                  <a:schemeClr val="tx1"/>
                </a:solidFill>
              </a:rPr>
              <a:t>防災</a:t>
            </a:r>
            <a:endParaRPr kumimoji="1" lang="ja-JP" altLang="en-US" sz="1400" b="1" dirty="0" smtClean="0">
              <a:solidFill>
                <a:schemeClr val="tx1"/>
              </a:solidFill>
            </a:endParaRPr>
          </a:p>
        </p:txBody>
      </p:sp>
      <p:sp>
        <p:nvSpPr>
          <p:cNvPr id="32" name="正方形/長方形 31"/>
          <p:cNvSpPr/>
          <p:nvPr/>
        </p:nvSpPr>
        <p:spPr>
          <a:xfrm>
            <a:off x="8850165"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買</a:t>
            </a:r>
            <a:r>
              <a:rPr lang="ja-JP" altLang="en-US" sz="1200" b="1" dirty="0" smtClean="0">
                <a:solidFill>
                  <a:schemeClr val="tx1"/>
                </a:solidFill>
              </a:rPr>
              <a:t>う</a:t>
            </a:r>
            <a:endParaRPr kumimoji="1" lang="ja-JP" altLang="en-US" sz="1400" b="1" dirty="0" smtClean="0">
              <a:solidFill>
                <a:schemeClr val="tx1"/>
              </a:solidFill>
            </a:endParaRPr>
          </a:p>
        </p:txBody>
      </p:sp>
      <p:sp>
        <p:nvSpPr>
          <p:cNvPr id="33" name="正方形/長方形 32"/>
          <p:cNvSpPr/>
          <p:nvPr/>
        </p:nvSpPr>
        <p:spPr>
          <a:xfrm>
            <a:off x="9706683"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寄付</a:t>
            </a:r>
            <a:endParaRPr kumimoji="1" lang="ja-JP" altLang="en-US" sz="1400" b="1" dirty="0" smtClean="0">
              <a:solidFill>
                <a:schemeClr val="tx1"/>
              </a:solidFill>
            </a:endParaRPr>
          </a:p>
        </p:txBody>
      </p:sp>
      <p:graphicFrame>
        <p:nvGraphicFramePr>
          <p:cNvPr id="35" name="表 34"/>
          <p:cNvGraphicFramePr>
            <a:graphicFrameLocks noGrp="1"/>
          </p:cNvGraphicFramePr>
          <p:nvPr>
            <p:extLst>
              <p:ext uri="{D42A27DB-BD31-4B8C-83A1-F6EECF244321}">
                <p14:modId xmlns:p14="http://schemas.microsoft.com/office/powerpoint/2010/main" val="509272412"/>
              </p:ext>
            </p:extLst>
          </p:nvPr>
        </p:nvGraphicFramePr>
        <p:xfrm>
          <a:off x="1127448" y="992339"/>
          <a:ext cx="9937105" cy="4866477"/>
        </p:xfrm>
        <a:graphic>
          <a:graphicData uri="http://schemas.openxmlformats.org/drawingml/2006/table">
            <a:tbl>
              <a:tblPr firstRow="1" bandRow="1">
                <a:tableStyleId>{21E4AEA4-8DFA-4A89-87EB-49C32662AFE0}</a:tableStyleId>
              </a:tblPr>
              <a:tblGrid>
                <a:gridCol w="3356241">
                  <a:extLst>
                    <a:ext uri="{9D8B030D-6E8A-4147-A177-3AD203B41FA5}">
                      <a16:colId xmlns:a16="http://schemas.microsoft.com/office/drawing/2014/main" val="678682936"/>
                    </a:ext>
                  </a:extLst>
                </a:gridCol>
                <a:gridCol w="2171685">
                  <a:extLst>
                    <a:ext uri="{9D8B030D-6E8A-4147-A177-3AD203B41FA5}">
                      <a16:colId xmlns:a16="http://schemas.microsoft.com/office/drawing/2014/main" val="2889692826"/>
                    </a:ext>
                  </a:extLst>
                </a:gridCol>
                <a:gridCol w="4409179">
                  <a:extLst>
                    <a:ext uri="{9D8B030D-6E8A-4147-A177-3AD203B41FA5}">
                      <a16:colId xmlns:a16="http://schemas.microsoft.com/office/drawing/2014/main" val="3510457139"/>
                    </a:ext>
                  </a:extLst>
                </a:gridCol>
              </a:tblGrid>
              <a:tr h="423303">
                <a:tc>
                  <a:txBody>
                    <a:bodyPr/>
                    <a:lstStyle/>
                    <a:p>
                      <a:pPr algn="ctr"/>
                      <a:r>
                        <a:rPr kumimoji="1" lang="ja-JP" altLang="en-US" sz="1200" dirty="0" smtClean="0">
                          <a:latin typeface="+mj-lt"/>
                        </a:rPr>
                        <a:t>項目</a:t>
                      </a:r>
                      <a:endParaRPr kumimoji="1" lang="ja-JP" altLang="en-US" sz="1200" dirty="0">
                        <a:latin typeface="+mj-lt"/>
                      </a:endParaRPr>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rgbClr val="A6A6A6"/>
                    </a:solidFill>
                  </a:tcPr>
                </a:tc>
                <a:tc>
                  <a:txBody>
                    <a:bodyPr/>
                    <a:lstStyle/>
                    <a:p>
                      <a:pPr algn="ctr"/>
                      <a:r>
                        <a:rPr kumimoji="1" lang="ja-JP" altLang="en-US" sz="1200" dirty="0" smtClean="0">
                          <a:latin typeface="+mj-lt"/>
                        </a:rPr>
                        <a:t>期限</a:t>
                      </a:r>
                      <a:endParaRPr kumimoji="1" lang="en-US" altLang="ja-JP" sz="1200" dirty="0" smtClean="0">
                        <a:latin typeface="+mj-lt"/>
                      </a:endParaRPr>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rgbClr val="A6A6A6"/>
                    </a:solidFill>
                  </a:tcPr>
                </a:tc>
                <a:tc>
                  <a:txBody>
                    <a:bodyPr/>
                    <a:lstStyle/>
                    <a:p>
                      <a:pPr algn="ctr"/>
                      <a:r>
                        <a:rPr kumimoji="1" lang="ja-JP" altLang="en-US" sz="1200" dirty="0" smtClean="0">
                          <a:latin typeface="+mj-lt"/>
                        </a:rPr>
                        <a:t>入稿物</a:t>
                      </a:r>
                      <a:endParaRPr kumimoji="1" lang="ja-JP" altLang="en-US" sz="1200" dirty="0">
                        <a:latin typeface="+mj-lt"/>
                      </a:endParaRPr>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rgbClr val="A6A6A6"/>
                    </a:solidFill>
                  </a:tcPr>
                </a:tc>
                <a:extLst>
                  <a:ext uri="{0D108BD9-81ED-4DB2-BD59-A6C34878D82A}">
                    <a16:rowId xmlns:a16="http://schemas.microsoft.com/office/drawing/2014/main" val="3738293962"/>
                  </a:ext>
                </a:extLst>
              </a:tr>
              <a:tr h="494139">
                <a:tc>
                  <a:txBody>
                    <a:bodyPr/>
                    <a:lstStyle/>
                    <a:p>
                      <a:pPr algn="ctr"/>
                      <a:r>
                        <a:rPr kumimoji="1" lang="ja-JP" altLang="en-US" sz="1200" dirty="0" smtClean="0"/>
                        <a:t>掲載可否のお問い合わせ</a:t>
                      </a:r>
                      <a:endParaRPr kumimoji="1" lang="en-US" altLang="ja-JP" sz="1200" dirty="0" smtClean="0"/>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kumimoji="1" lang="ja-JP" altLang="en-US" sz="1200" dirty="0" smtClean="0"/>
                        <a:t>お申込までに必須</a:t>
                      </a:r>
                      <a:endParaRPr kumimoji="1" lang="ja-JP" altLang="en-US" sz="1200" dirty="0"/>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lvl="0" indent="0" algn="ctr">
                        <a:buFont typeface="Arial" panose="020B0604020202020204" pitchFamily="34" charset="0"/>
                        <a:buNone/>
                        <a:defRPr/>
                      </a:pPr>
                      <a:r>
                        <a:rPr lang="en-US" altLang="ja-JP" sz="1200" dirty="0" smtClean="0"/>
                        <a:t>-</a:t>
                      </a:r>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985481496"/>
                  </a:ext>
                </a:extLst>
              </a:tr>
              <a:tr h="660129">
                <a:tc>
                  <a:txBody>
                    <a:bodyPr/>
                    <a:lstStyle/>
                    <a:p>
                      <a:pPr algn="ctr"/>
                      <a:r>
                        <a:rPr kumimoji="1" lang="en-US" altLang="ja-JP" sz="1200" dirty="0" smtClean="0"/>
                        <a:t>Yahoo!</a:t>
                      </a:r>
                      <a:r>
                        <a:rPr kumimoji="1" lang="ja-JP" altLang="en-US" sz="1200" dirty="0" smtClean="0"/>
                        <a:t>ネット募金へ</a:t>
                      </a:r>
                      <a:endParaRPr kumimoji="1" lang="en-US" altLang="ja-JP" sz="1200" dirty="0" smtClean="0"/>
                    </a:p>
                    <a:p>
                      <a:pPr algn="ctr"/>
                      <a:r>
                        <a:rPr kumimoji="1" lang="ja-JP" altLang="en-US" sz="1200" dirty="0" smtClean="0"/>
                        <a:t>マッチング寄付のご相談</a:t>
                      </a:r>
                      <a:r>
                        <a:rPr kumimoji="1" lang="ja-JP" altLang="en-US" sz="1200" baseline="0" dirty="0" smtClean="0"/>
                        <a:t> </a:t>
                      </a:r>
                      <a:r>
                        <a:rPr kumimoji="1" lang="en-US" altLang="ja-JP" sz="1000" dirty="0" smtClean="0"/>
                        <a:t>※1</a:t>
                      </a:r>
                      <a:endParaRPr kumimoji="1" lang="en-US" altLang="ja-JP" sz="1200" dirty="0" smtClean="0"/>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kumimoji="1" lang="en-US" altLang="ja-JP" sz="1200" dirty="0" smtClean="0"/>
                        <a:t>2022/1/21</a:t>
                      </a:r>
                      <a:r>
                        <a:rPr kumimoji="1" lang="ja-JP" altLang="en-US" sz="1200" dirty="0" smtClean="0"/>
                        <a:t>（金）</a:t>
                      </a:r>
                      <a:endParaRPr kumimoji="1" lang="ja-JP" altLang="en-US" sz="1200" dirty="0"/>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r>
                        <a:rPr lang="en-US" altLang="ja-JP" sz="1200" dirty="0" smtClean="0"/>
                        <a:t>Yahoo!</a:t>
                      </a:r>
                      <a:r>
                        <a:rPr lang="ja-JP" altLang="en-US" sz="1200" dirty="0" smtClean="0"/>
                        <a:t>ネット募金担当宛</a:t>
                      </a:r>
                      <a:endParaRPr lang="en-US" altLang="ja-JP" sz="1200" dirty="0" smtClean="0"/>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26653801"/>
                  </a:ext>
                </a:extLst>
              </a:tr>
              <a:tr h="494139">
                <a:tc>
                  <a:txBody>
                    <a:bodyPr/>
                    <a:lstStyle/>
                    <a:p>
                      <a:pPr algn="ctr"/>
                      <a:r>
                        <a:rPr kumimoji="1" lang="ja-JP" altLang="en-US" sz="1200" dirty="0" smtClean="0"/>
                        <a:t>カテゴリスポンサード</a:t>
                      </a:r>
                      <a:r>
                        <a:rPr kumimoji="1" lang="en-US" altLang="ja-JP" sz="1200" baseline="0" dirty="0" smtClean="0"/>
                        <a:t> </a:t>
                      </a:r>
                      <a:r>
                        <a:rPr kumimoji="1" lang="ja-JP" altLang="en-US" sz="1200" dirty="0" smtClean="0"/>
                        <a:t>お申込</a:t>
                      </a:r>
                      <a:endParaRPr kumimoji="1" lang="en-US" altLang="ja-JP" sz="1200" dirty="0" smtClean="0"/>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kumimoji="1" lang="en-US" altLang="ja-JP" sz="1200" dirty="0" smtClean="0"/>
                        <a:t>2022/2/1</a:t>
                      </a:r>
                      <a:r>
                        <a:rPr kumimoji="1" lang="ja-JP" altLang="en-US" sz="1200" dirty="0" smtClean="0"/>
                        <a:t>（火）</a:t>
                      </a:r>
                      <a:endParaRPr kumimoji="1" lang="ja-JP" altLang="en-US" sz="1200" dirty="0"/>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lvl="0" indent="0" algn="ctr">
                        <a:buFont typeface="Arial" panose="020B0604020202020204" pitchFamily="34" charset="0"/>
                        <a:buNone/>
                        <a:defRPr/>
                      </a:pPr>
                      <a:r>
                        <a:rPr lang="en-US" altLang="ja-JP" sz="1400" dirty="0" smtClean="0"/>
                        <a:t>-</a:t>
                      </a:r>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55817101"/>
                  </a:ext>
                </a:extLst>
              </a:tr>
              <a:tr h="1370607">
                <a:tc>
                  <a:txBody>
                    <a:bodyPr/>
                    <a:lstStyle/>
                    <a:p>
                      <a:pPr algn="ctr"/>
                      <a:r>
                        <a:rPr kumimoji="1" lang="ja-JP" altLang="en-US" sz="1200" dirty="0" smtClean="0"/>
                        <a:t>賛同パートナー様ロゴ</a:t>
                      </a:r>
                      <a:r>
                        <a:rPr kumimoji="1" lang="en-US" altLang="ja-JP" sz="1200" baseline="0" dirty="0" smtClean="0"/>
                        <a:t> </a:t>
                      </a:r>
                      <a:r>
                        <a:rPr kumimoji="1" lang="ja-JP" altLang="en-US" sz="1200" baseline="0" dirty="0" smtClean="0"/>
                        <a:t>ご</a:t>
                      </a:r>
                      <a:r>
                        <a:rPr kumimoji="1" lang="ja-JP" altLang="en-US" sz="1200" dirty="0" smtClean="0"/>
                        <a:t>入稿</a:t>
                      </a:r>
                      <a:endParaRPr kumimoji="1" lang="en-US" altLang="ja-JP" sz="1200" dirty="0" smtClean="0"/>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200" dirty="0" smtClean="0"/>
                        <a:t>2022/2/10</a:t>
                      </a:r>
                      <a:r>
                        <a:rPr kumimoji="1" lang="ja-JP" altLang="en-US" sz="1200" dirty="0" smtClean="0"/>
                        <a:t>（木）</a:t>
                      </a:r>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285750" lvl="0" indent="-285750">
                        <a:buFont typeface="Arial" panose="020B0604020202020204" pitchFamily="34" charset="0"/>
                        <a:buChar char="•"/>
                        <a:defRPr/>
                      </a:pPr>
                      <a:r>
                        <a:rPr lang="ja-JP" altLang="en-US" sz="1200" dirty="0" smtClean="0"/>
                        <a:t>企業ロゴデータ</a:t>
                      </a:r>
                      <a:endParaRPr lang="en-US" altLang="ja-JP" sz="1200" dirty="0" smtClean="0"/>
                    </a:p>
                    <a:p>
                      <a:pPr lvl="0">
                        <a:defRPr/>
                      </a:pPr>
                      <a:r>
                        <a:rPr lang="ja-JP" altLang="en-US" sz="1200" dirty="0" smtClean="0">
                          <a:latin typeface="メイリオ" panose="020B0604030504040204" pitchFamily="50" charset="-128"/>
                          <a:ea typeface="メイリオ" panose="020B0604030504040204" pitchFamily="50" charset="-128"/>
                        </a:rPr>
                        <a:t>　　∟サイズ：横</a:t>
                      </a:r>
                      <a:r>
                        <a:rPr lang="en-US" altLang="ja-JP" sz="1200" dirty="0" smtClean="0">
                          <a:latin typeface="メイリオ" panose="020B0604030504040204" pitchFamily="50" charset="-128"/>
                          <a:ea typeface="メイリオ" panose="020B0604030504040204" pitchFamily="50" charset="-128"/>
                        </a:rPr>
                        <a:t>500px</a:t>
                      </a:r>
                      <a:r>
                        <a:rPr lang="ja-JP" altLang="en-US" sz="1200" baseline="0" dirty="0" smtClean="0">
                          <a:latin typeface="メイリオ" panose="020B0604030504040204" pitchFamily="50" charset="-128"/>
                          <a:ea typeface="メイリオ" panose="020B0604030504040204" pitchFamily="50" charset="-128"/>
                        </a:rPr>
                        <a:t> </a:t>
                      </a:r>
                      <a:r>
                        <a:rPr lang="en-US" altLang="ja-JP" sz="1200" dirty="0" smtClean="0">
                          <a:latin typeface="メイリオ" panose="020B0604030504040204" pitchFamily="50" charset="-128"/>
                          <a:ea typeface="メイリオ" panose="020B0604030504040204" pitchFamily="50" charset="-128"/>
                        </a:rPr>
                        <a:t>× </a:t>
                      </a:r>
                      <a:r>
                        <a:rPr lang="ja-JP" altLang="en-US" sz="1200" dirty="0" smtClean="0">
                          <a:latin typeface="メイリオ" panose="020B0604030504040204" pitchFamily="50" charset="-128"/>
                          <a:ea typeface="メイリオ" panose="020B0604030504040204" pitchFamily="50" charset="-128"/>
                        </a:rPr>
                        <a:t>縦</a:t>
                      </a:r>
                      <a:r>
                        <a:rPr lang="en-US" altLang="ja-JP" sz="1200" dirty="0" smtClean="0">
                          <a:latin typeface="メイリオ" panose="020B0604030504040204" pitchFamily="50" charset="-128"/>
                          <a:ea typeface="メイリオ" panose="020B0604030504040204" pitchFamily="50" charset="-128"/>
                        </a:rPr>
                        <a:t>300px</a:t>
                      </a:r>
                    </a:p>
                    <a:p>
                      <a:pPr lvl="0">
                        <a:defRPr/>
                      </a:pPr>
                      <a:r>
                        <a:rPr lang="ja-JP" altLang="en-US" sz="1200" dirty="0" smtClean="0">
                          <a:latin typeface="メイリオ" panose="020B0604030504040204" pitchFamily="50" charset="-128"/>
                          <a:ea typeface="メイリオ" panose="020B0604030504040204" pitchFamily="50" charset="-128"/>
                        </a:rPr>
                        <a:t>　　∟形式：透過画像（</a:t>
                      </a:r>
                      <a:r>
                        <a:rPr lang="en-US" altLang="ja-JP" sz="1200" dirty="0" err="1" smtClean="0">
                          <a:latin typeface="メイリオ" panose="020B0604030504040204" pitchFamily="50" charset="-128"/>
                          <a:ea typeface="メイリオ" panose="020B0604030504040204" pitchFamily="50" charset="-128"/>
                        </a:rPr>
                        <a:t>png</a:t>
                      </a:r>
                      <a:r>
                        <a:rPr lang="ja-JP" altLang="en-US" sz="1200" dirty="0" smtClean="0">
                          <a:latin typeface="メイリオ" panose="020B0604030504040204" pitchFamily="50" charset="-128"/>
                          <a:ea typeface="メイリオ" panose="020B0604030504040204" pitchFamily="50" charset="-128"/>
                        </a:rPr>
                        <a:t>）</a:t>
                      </a:r>
                      <a:endParaRPr lang="en-US" altLang="ja-JP" sz="1200" dirty="0" smtClean="0"/>
                    </a:p>
                    <a:p>
                      <a:pPr marL="285750" indent="-285750" algn="l">
                        <a:buFont typeface="Arial" panose="020B0604020202020204" pitchFamily="34" charset="0"/>
                        <a:buChar char="•"/>
                      </a:pPr>
                      <a:r>
                        <a:rPr lang="ja-JP" altLang="en-US" sz="1200" dirty="0" smtClean="0"/>
                        <a:t>企業ロゴガイドライン</a:t>
                      </a:r>
                      <a:endParaRPr lang="en-US" altLang="ja-JP" sz="1200" dirty="0" smtClean="0"/>
                    </a:p>
                    <a:p>
                      <a:pPr marL="285750" indent="-285750" algn="l">
                        <a:buFont typeface="Arial" panose="020B0604020202020204" pitchFamily="34" charset="0"/>
                        <a:buChar char="•"/>
                      </a:pPr>
                      <a:r>
                        <a:rPr lang="ja-JP" altLang="en-US" sz="1200" dirty="0" smtClean="0"/>
                        <a:t>リンク先</a:t>
                      </a:r>
                      <a:r>
                        <a:rPr lang="en-US" altLang="ja-JP" sz="1200" dirty="0" smtClean="0"/>
                        <a:t>URL</a:t>
                      </a:r>
                      <a:r>
                        <a:rPr lang="ja-JP" altLang="en-US" sz="1200" baseline="0" dirty="0" smtClean="0"/>
                        <a:t> </a:t>
                      </a:r>
                      <a:endParaRPr lang="en-US" altLang="ja-JP" sz="1200" dirty="0" smtClean="0"/>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93155845"/>
                  </a:ext>
                </a:extLst>
              </a:tr>
              <a:tr h="1370607">
                <a:tc>
                  <a:txBody>
                    <a:bodyPr/>
                    <a:lstStyle/>
                    <a:p>
                      <a:pPr algn="ctr"/>
                      <a:r>
                        <a:rPr kumimoji="1" lang="ja-JP" altLang="en-US" sz="1200" dirty="0" smtClean="0"/>
                        <a:t>お取組み紹介</a:t>
                      </a:r>
                      <a:r>
                        <a:rPr kumimoji="1" lang="ja-JP" altLang="en-US" sz="1200" baseline="0" dirty="0" smtClean="0"/>
                        <a:t> ご</a:t>
                      </a:r>
                      <a:r>
                        <a:rPr kumimoji="1" lang="ja-JP" altLang="en-US" sz="1200" dirty="0" smtClean="0"/>
                        <a:t>入稿</a:t>
                      </a:r>
                      <a:endParaRPr kumimoji="1" lang="ja-JP" altLang="en-US" sz="1200" dirty="0"/>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200" dirty="0" smtClean="0"/>
                        <a:t>2022/2/10</a:t>
                      </a:r>
                      <a:r>
                        <a:rPr kumimoji="1" lang="ja-JP" altLang="en-US" sz="1200" dirty="0" smtClean="0"/>
                        <a:t>（木）</a:t>
                      </a:r>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285750" lvl="0" indent="-285750">
                        <a:buFont typeface="Arial" panose="020B0604020202020204" pitchFamily="34" charset="0"/>
                        <a:buChar char="•"/>
                        <a:defRPr/>
                      </a:pPr>
                      <a:r>
                        <a:rPr lang="ja-JP" altLang="en-US" sz="1200" dirty="0" smtClean="0"/>
                        <a:t>画像</a:t>
                      </a:r>
                      <a:endParaRPr lang="en-US" altLang="ja-JP" sz="1200" dirty="0" smtClean="0"/>
                    </a:p>
                    <a:p>
                      <a:pPr marL="0" lvl="0" indent="0">
                        <a:buFont typeface="Arial" panose="020B0604020202020204" pitchFamily="34" charset="0"/>
                        <a:buNone/>
                        <a:defRPr/>
                      </a:pPr>
                      <a:r>
                        <a:rPr lang="ja-JP" altLang="en-US" sz="1200" dirty="0" smtClean="0"/>
                        <a:t>　　∟サイズ：横</a:t>
                      </a:r>
                      <a:r>
                        <a:rPr lang="en-US" altLang="ja-JP" sz="1200" dirty="0" smtClean="0"/>
                        <a:t>690px × </a:t>
                      </a:r>
                      <a:r>
                        <a:rPr lang="ja-JP" altLang="en-US" sz="1200" dirty="0" smtClean="0"/>
                        <a:t>縦</a:t>
                      </a:r>
                      <a:r>
                        <a:rPr lang="en-US" altLang="ja-JP" sz="1200" dirty="0" smtClean="0"/>
                        <a:t>345px</a:t>
                      </a:r>
                    </a:p>
                    <a:p>
                      <a:pPr marL="0" lvl="0" indent="0">
                        <a:buFont typeface="Arial" panose="020B0604020202020204" pitchFamily="34" charset="0"/>
                        <a:buNone/>
                        <a:defRPr/>
                      </a:pPr>
                      <a:r>
                        <a:rPr lang="ja-JP" altLang="en-US" sz="1200" dirty="0" smtClean="0"/>
                        <a:t>　　∟形式：</a:t>
                      </a:r>
                      <a:r>
                        <a:rPr lang="en-US" altLang="ja-JP" sz="1200" dirty="0" smtClean="0"/>
                        <a:t>jpg</a:t>
                      </a:r>
                      <a:r>
                        <a:rPr lang="ja-JP" altLang="en-US" sz="1200" dirty="0" smtClean="0"/>
                        <a:t>・</a:t>
                      </a:r>
                      <a:r>
                        <a:rPr lang="en-US" altLang="ja-JP" sz="1200" dirty="0" err="1" smtClean="0"/>
                        <a:t>png</a:t>
                      </a:r>
                      <a:endParaRPr lang="en-US" altLang="ja-JP" sz="1200" dirty="0" smtClean="0"/>
                    </a:p>
                    <a:p>
                      <a:pPr marL="0" lvl="0" indent="0">
                        <a:buFont typeface="Arial" panose="020B0604020202020204" pitchFamily="34" charset="0"/>
                        <a:buNone/>
                        <a:defRPr/>
                      </a:pPr>
                      <a:r>
                        <a:rPr lang="ja-JP" altLang="en-US" sz="1200" dirty="0" smtClean="0"/>
                        <a:t>　　∟容量：</a:t>
                      </a:r>
                      <a:r>
                        <a:rPr lang="en-US" altLang="ja-JP" sz="1200" dirty="0" smtClean="0"/>
                        <a:t>1MB</a:t>
                      </a:r>
                      <a:r>
                        <a:rPr lang="ja-JP" altLang="en-US" sz="1200" dirty="0" smtClean="0"/>
                        <a:t>以内</a:t>
                      </a:r>
                      <a:endParaRPr lang="en-US" altLang="ja-JP" sz="1200" dirty="0" smtClean="0"/>
                    </a:p>
                    <a:p>
                      <a:pPr marL="171450" lvl="0" indent="-171450">
                        <a:buFont typeface="Arial" panose="020B0604020202020204" pitchFamily="34" charset="0"/>
                        <a:buChar char="•"/>
                        <a:defRPr/>
                      </a:pPr>
                      <a:r>
                        <a:rPr lang="ja-JP" altLang="en-US" sz="1200" baseline="0" dirty="0" smtClean="0">
                          <a:latin typeface="+mn-lt"/>
                          <a:ea typeface="+mn-ea"/>
                        </a:rPr>
                        <a:t>  </a:t>
                      </a:r>
                      <a:r>
                        <a:rPr lang="ja-JP" altLang="en-US" sz="1200" dirty="0" smtClean="0">
                          <a:latin typeface="メイリオ" panose="020B0604030504040204" pitchFamily="50" charset="-128"/>
                          <a:ea typeface="メイリオ" panose="020B0604030504040204" pitchFamily="50" charset="-128"/>
                        </a:rPr>
                        <a:t>タイトル（</a:t>
                      </a:r>
                      <a:r>
                        <a:rPr lang="en-US" altLang="ja-JP" sz="1200" dirty="0" smtClean="0">
                          <a:latin typeface="メイリオ" panose="020B0604030504040204" pitchFamily="50" charset="-128"/>
                          <a:ea typeface="メイリオ" panose="020B0604030504040204" pitchFamily="50" charset="-128"/>
                        </a:rPr>
                        <a:t>30</a:t>
                      </a:r>
                      <a:r>
                        <a:rPr lang="ja-JP" altLang="en-US" sz="1200" dirty="0" smtClean="0">
                          <a:latin typeface="メイリオ" panose="020B0604030504040204" pitchFamily="50" charset="-128"/>
                          <a:ea typeface="メイリオ" panose="020B0604030504040204" pitchFamily="50" charset="-128"/>
                        </a:rPr>
                        <a:t>文字以内）</a:t>
                      </a:r>
                      <a:endParaRPr lang="en-US" altLang="ja-JP" sz="1200" dirty="0" smtClean="0">
                        <a:latin typeface="+mn-lt"/>
                        <a:ea typeface="+mn-ea"/>
                      </a:endParaRPr>
                    </a:p>
                    <a:p>
                      <a:pPr marL="285750" lvl="0" indent="-285750">
                        <a:buFont typeface="Arial" panose="020B0604020202020204" pitchFamily="34" charset="0"/>
                        <a:buChar char="•"/>
                        <a:defRPr/>
                      </a:pPr>
                      <a:r>
                        <a:rPr lang="ja-JP" altLang="en-US" sz="1200" dirty="0" smtClean="0"/>
                        <a:t>本文（「提供：社名」を含み</a:t>
                      </a:r>
                      <a:r>
                        <a:rPr lang="en-US" altLang="ja-JP" sz="1200" dirty="0" smtClean="0"/>
                        <a:t>80</a:t>
                      </a:r>
                      <a:r>
                        <a:rPr lang="ja-JP" altLang="en-US" sz="1200" dirty="0" smtClean="0"/>
                        <a:t>～</a:t>
                      </a:r>
                      <a:r>
                        <a:rPr lang="en-US" altLang="ja-JP" sz="1200" dirty="0" smtClean="0"/>
                        <a:t>100</a:t>
                      </a:r>
                      <a:r>
                        <a:rPr lang="ja-JP" altLang="en-US" sz="1200" dirty="0" smtClean="0"/>
                        <a:t>文字以内）</a:t>
                      </a:r>
                      <a:endParaRPr lang="en-US" altLang="ja-JP" sz="1200" dirty="0" smtClean="0"/>
                    </a:p>
                    <a:p>
                      <a:pPr marL="285750" lvl="0" indent="-285750">
                        <a:buFont typeface="Arial" panose="020B0604020202020204" pitchFamily="34" charset="0"/>
                        <a:buChar char="•"/>
                        <a:defRPr/>
                      </a:pPr>
                      <a:r>
                        <a:rPr lang="ja-JP" altLang="en-US" sz="1200" dirty="0" smtClean="0"/>
                        <a:t>リンク先</a:t>
                      </a:r>
                      <a:r>
                        <a:rPr lang="en-US" altLang="ja-JP" sz="1200" dirty="0" smtClean="0"/>
                        <a:t>URL</a:t>
                      </a:r>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68869306"/>
                  </a:ext>
                </a:extLst>
              </a:tr>
            </a:tbl>
          </a:graphicData>
        </a:graphic>
      </p:graphicFrame>
      <p:sp>
        <p:nvSpPr>
          <p:cNvPr id="9" name="テキスト ボックス 8"/>
          <p:cNvSpPr txBox="1"/>
          <p:nvPr/>
        </p:nvSpPr>
        <p:spPr>
          <a:xfrm>
            <a:off x="1098485" y="6207115"/>
            <a:ext cx="9606027" cy="246221"/>
          </a:xfrm>
          <a:prstGeom prst="rect">
            <a:avLst/>
          </a:prstGeom>
          <a:noFill/>
        </p:spPr>
        <p:txBody>
          <a:bodyPr wrap="square" rtlCol="0">
            <a:spAutoFit/>
          </a:bodyPr>
          <a:lstStyle/>
          <a:p>
            <a:r>
              <a:rPr lang="en-US" altLang="ja-JP" sz="1000" dirty="0" smtClean="0"/>
              <a:t>※1</a:t>
            </a:r>
            <a:r>
              <a:rPr lang="ja-JP" altLang="en-US" sz="1000" dirty="0" smtClean="0"/>
              <a:t> 「寄付」カテゴリスポンサードの場合のみ</a:t>
            </a:r>
            <a:endParaRPr lang="en-US" altLang="ja-JP" sz="1000" dirty="0" smtClean="0"/>
          </a:p>
        </p:txBody>
      </p:sp>
      <p:sp>
        <p:nvSpPr>
          <p:cNvPr id="10" name="正方形/長方形 9"/>
          <p:cNvSpPr/>
          <p:nvPr/>
        </p:nvSpPr>
        <p:spPr>
          <a:xfrm>
            <a:off x="1098484" y="5883949"/>
            <a:ext cx="10038075" cy="369332"/>
          </a:xfrm>
          <a:prstGeom prst="rect">
            <a:avLst/>
          </a:prstGeom>
        </p:spPr>
        <p:txBody>
          <a:bodyPr wrap="square">
            <a:spAutoFit/>
          </a:bodyPr>
          <a:lstStyle/>
          <a:p>
            <a:r>
              <a:rPr lang="ja-JP" altLang="en-US" dirty="0"/>
              <a:t>それぞれ弊社営業担当または</a:t>
            </a:r>
            <a:r>
              <a:rPr lang="en-US" altLang="ja-JP" dirty="0"/>
              <a:t>Yahoo!</a:t>
            </a:r>
            <a:r>
              <a:rPr lang="ja-JP" altLang="en-US" dirty="0"/>
              <a:t>広告パートナーサポート宛にご連絡ください。</a:t>
            </a:r>
            <a:endParaRPr lang="en-US" altLang="ja-JP" sz="1600" dirty="0"/>
          </a:p>
        </p:txBody>
      </p:sp>
    </p:spTree>
    <p:extLst>
      <p:ext uri="{BB962C8B-B14F-4D97-AF65-F5344CB8AC3E}">
        <p14:creationId xmlns:p14="http://schemas.microsoft.com/office/powerpoint/2010/main" val="36476878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お申込・入稿期限一覧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26</a:t>
            </a:fld>
            <a:endParaRPr lang="ja-JP" altLang="en-US"/>
          </a:p>
        </p:txBody>
      </p:sp>
      <p:sp>
        <p:nvSpPr>
          <p:cNvPr id="31" name="正方形/長方形 30"/>
          <p:cNvSpPr/>
          <p:nvPr/>
        </p:nvSpPr>
        <p:spPr>
          <a:xfrm>
            <a:off x="7998381" y="302773"/>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smtClean="0">
                <a:solidFill>
                  <a:schemeClr val="tx1"/>
                </a:solidFill>
              </a:rPr>
              <a:t>防災</a:t>
            </a:r>
            <a:endParaRPr kumimoji="1" lang="ja-JP" altLang="en-US" sz="1400" b="1" dirty="0" smtClean="0">
              <a:solidFill>
                <a:schemeClr val="tx1"/>
              </a:solidFill>
            </a:endParaRPr>
          </a:p>
        </p:txBody>
      </p:sp>
      <p:sp>
        <p:nvSpPr>
          <p:cNvPr id="32" name="正方形/長方形 31"/>
          <p:cNvSpPr/>
          <p:nvPr/>
        </p:nvSpPr>
        <p:spPr>
          <a:xfrm>
            <a:off x="8850165"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買</a:t>
            </a:r>
            <a:r>
              <a:rPr lang="ja-JP" altLang="en-US" sz="1200" b="1" dirty="0" smtClean="0">
                <a:solidFill>
                  <a:schemeClr val="tx1"/>
                </a:solidFill>
              </a:rPr>
              <a:t>う</a:t>
            </a:r>
            <a:endParaRPr kumimoji="1" lang="ja-JP" altLang="en-US" sz="1400" b="1" dirty="0" smtClean="0">
              <a:solidFill>
                <a:schemeClr val="tx1"/>
              </a:solidFill>
            </a:endParaRPr>
          </a:p>
        </p:txBody>
      </p:sp>
      <p:sp>
        <p:nvSpPr>
          <p:cNvPr id="33" name="正方形/長方形 32"/>
          <p:cNvSpPr/>
          <p:nvPr/>
        </p:nvSpPr>
        <p:spPr>
          <a:xfrm>
            <a:off x="9706683" y="296424"/>
            <a:ext cx="781805" cy="396473"/>
          </a:xfrm>
          <a:prstGeom prst="rect">
            <a:avLst/>
          </a:prstGeom>
          <a:solidFill>
            <a:srgbClr val="CFEF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dirty="0">
                <a:solidFill>
                  <a:schemeClr val="tx1"/>
                </a:solidFill>
              </a:rPr>
              <a:t>寄付</a:t>
            </a:r>
            <a:endParaRPr kumimoji="1" lang="ja-JP" altLang="en-US" sz="1400" b="1" dirty="0" smtClean="0">
              <a:solidFill>
                <a:schemeClr val="tx1"/>
              </a:solidFill>
            </a:endParaRPr>
          </a:p>
        </p:txBody>
      </p:sp>
      <p:graphicFrame>
        <p:nvGraphicFramePr>
          <p:cNvPr id="35" name="表 34"/>
          <p:cNvGraphicFramePr>
            <a:graphicFrameLocks noGrp="1"/>
          </p:cNvGraphicFramePr>
          <p:nvPr>
            <p:extLst>
              <p:ext uri="{D42A27DB-BD31-4B8C-83A1-F6EECF244321}">
                <p14:modId xmlns:p14="http://schemas.microsoft.com/office/powerpoint/2010/main" val="2374665133"/>
              </p:ext>
            </p:extLst>
          </p:nvPr>
        </p:nvGraphicFramePr>
        <p:xfrm>
          <a:off x="1127448" y="992341"/>
          <a:ext cx="9937105" cy="4182895"/>
        </p:xfrm>
        <a:graphic>
          <a:graphicData uri="http://schemas.openxmlformats.org/drawingml/2006/table">
            <a:tbl>
              <a:tblPr firstRow="1" bandRow="1">
                <a:tableStyleId>{21E4AEA4-8DFA-4A89-87EB-49C32662AFE0}</a:tableStyleId>
              </a:tblPr>
              <a:tblGrid>
                <a:gridCol w="3356241">
                  <a:extLst>
                    <a:ext uri="{9D8B030D-6E8A-4147-A177-3AD203B41FA5}">
                      <a16:colId xmlns:a16="http://schemas.microsoft.com/office/drawing/2014/main" val="678682936"/>
                    </a:ext>
                  </a:extLst>
                </a:gridCol>
                <a:gridCol w="2171685">
                  <a:extLst>
                    <a:ext uri="{9D8B030D-6E8A-4147-A177-3AD203B41FA5}">
                      <a16:colId xmlns:a16="http://schemas.microsoft.com/office/drawing/2014/main" val="2889692826"/>
                    </a:ext>
                  </a:extLst>
                </a:gridCol>
                <a:gridCol w="4409179">
                  <a:extLst>
                    <a:ext uri="{9D8B030D-6E8A-4147-A177-3AD203B41FA5}">
                      <a16:colId xmlns:a16="http://schemas.microsoft.com/office/drawing/2014/main" val="3510457139"/>
                    </a:ext>
                  </a:extLst>
                </a:gridCol>
              </a:tblGrid>
              <a:tr h="381295">
                <a:tc>
                  <a:txBody>
                    <a:bodyPr/>
                    <a:lstStyle/>
                    <a:p>
                      <a:pPr algn="ctr"/>
                      <a:r>
                        <a:rPr kumimoji="1" lang="ja-JP" altLang="en-US" sz="1200" dirty="0" smtClean="0">
                          <a:latin typeface="+mj-lt"/>
                        </a:rPr>
                        <a:t>項目</a:t>
                      </a:r>
                      <a:endParaRPr kumimoji="1" lang="ja-JP" altLang="en-US" sz="1200" dirty="0">
                        <a:latin typeface="+mj-lt"/>
                      </a:endParaRPr>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rgbClr val="A6A6A6"/>
                    </a:solidFill>
                  </a:tcPr>
                </a:tc>
                <a:tc>
                  <a:txBody>
                    <a:bodyPr/>
                    <a:lstStyle/>
                    <a:p>
                      <a:pPr algn="ctr"/>
                      <a:r>
                        <a:rPr kumimoji="1" lang="ja-JP" altLang="en-US" sz="1200" dirty="0" smtClean="0">
                          <a:latin typeface="+mj-lt"/>
                        </a:rPr>
                        <a:t>期限</a:t>
                      </a:r>
                      <a:endParaRPr kumimoji="1" lang="en-US" altLang="ja-JP" sz="1200" dirty="0" smtClean="0">
                        <a:latin typeface="+mj-lt"/>
                      </a:endParaRPr>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rgbClr val="A6A6A6"/>
                    </a:solidFill>
                  </a:tcPr>
                </a:tc>
                <a:tc>
                  <a:txBody>
                    <a:bodyPr/>
                    <a:lstStyle/>
                    <a:p>
                      <a:pPr algn="ctr"/>
                      <a:r>
                        <a:rPr kumimoji="1" lang="ja-JP" altLang="en-US" sz="1200" dirty="0" smtClean="0">
                          <a:latin typeface="+mj-lt"/>
                        </a:rPr>
                        <a:t>入稿物</a:t>
                      </a:r>
                      <a:endParaRPr kumimoji="1" lang="ja-JP" altLang="en-US" sz="1200" dirty="0">
                        <a:latin typeface="+mj-lt"/>
                      </a:endParaRPr>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rgbClr val="A6A6A6"/>
                    </a:solidFill>
                  </a:tcPr>
                </a:tc>
                <a:extLst>
                  <a:ext uri="{0D108BD9-81ED-4DB2-BD59-A6C34878D82A}">
                    <a16:rowId xmlns:a16="http://schemas.microsoft.com/office/drawing/2014/main" val="3738293962"/>
                  </a:ext>
                </a:extLst>
              </a:tr>
              <a:tr h="606718">
                <a:tc>
                  <a:txBody>
                    <a:bodyPr/>
                    <a:lstStyle/>
                    <a:p>
                      <a:pPr algn="ctr"/>
                      <a:r>
                        <a:rPr kumimoji="1" lang="ja-JP" altLang="en-US" sz="1200" dirty="0" smtClean="0"/>
                        <a:t>マッチング寄付</a:t>
                      </a:r>
                      <a:endParaRPr kumimoji="1" lang="en-US" altLang="ja-JP" sz="1200" dirty="0" smtClean="0"/>
                    </a:p>
                    <a:p>
                      <a:pPr algn="ctr"/>
                      <a:r>
                        <a:rPr kumimoji="1" lang="ja-JP" altLang="en-US" sz="1200" dirty="0" smtClean="0"/>
                        <a:t>プロジェクトページの原稿</a:t>
                      </a:r>
                      <a:r>
                        <a:rPr kumimoji="1" lang="ja-JP" altLang="en-US" sz="1200" baseline="0" dirty="0" smtClean="0"/>
                        <a:t> </a:t>
                      </a:r>
                      <a:r>
                        <a:rPr kumimoji="1" lang="ja-JP" altLang="en-US" sz="1200" dirty="0" smtClean="0"/>
                        <a:t>ご入稿 </a:t>
                      </a:r>
                      <a:r>
                        <a:rPr lang="en-US" altLang="ja-JP" sz="1000" dirty="0" smtClean="0"/>
                        <a:t>※1</a:t>
                      </a:r>
                      <a:endParaRPr kumimoji="1" lang="ja-JP" altLang="en-US" sz="1200" dirty="0"/>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200" dirty="0" smtClean="0"/>
                        <a:t>2022/2/10</a:t>
                      </a:r>
                      <a:r>
                        <a:rPr kumimoji="1" lang="ja-JP" altLang="en-US" sz="1200" dirty="0" smtClean="0"/>
                        <a:t>（木）</a:t>
                      </a:r>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tc>
                  <a:txBody>
                    <a:bodyPr/>
                    <a:lstStyle/>
                    <a:p>
                      <a:pPr marL="0" lvl="0" indent="0">
                        <a:buFont typeface="Arial" panose="020B0604020202020204" pitchFamily="34" charset="0"/>
                        <a:buNone/>
                        <a:defRPr/>
                      </a:pPr>
                      <a:r>
                        <a:rPr lang="en-US" altLang="ja-JP" sz="1200" dirty="0" smtClean="0"/>
                        <a:t>Yahoo!</a:t>
                      </a:r>
                      <a:r>
                        <a:rPr lang="ja-JP" altLang="en-US" sz="1200" dirty="0" smtClean="0"/>
                        <a:t>ネット募金のマッチング寄付先団体の概要下部に掲載されます。</a:t>
                      </a:r>
                      <a:endParaRPr lang="en-US" altLang="ja-JP" sz="1200" dirty="0" smtClean="0"/>
                    </a:p>
                    <a:p>
                      <a:pPr marL="0" lvl="0" indent="0">
                        <a:buFont typeface="Arial" panose="020B0604020202020204" pitchFamily="34" charset="0"/>
                        <a:buNone/>
                        <a:defRPr/>
                      </a:pPr>
                      <a:endParaRPr lang="en-US" altLang="ja-JP" sz="1200" dirty="0" smtClean="0"/>
                    </a:p>
                    <a:p>
                      <a:pPr marL="0" lvl="0" indent="0">
                        <a:buFont typeface="Arial" panose="020B0604020202020204" pitchFamily="34" charset="0"/>
                        <a:buNone/>
                        <a:defRPr/>
                      </a:pPr>
                      <a:r>
                        <a:rPr lang="en-US" altLang="ja-JP" sz="1200" dirty="0" smtClean="0"/>
                        <a:t>【</a:t>
                      </a:r>
                      <a:r>
                        <a:rPr lang="ja-JP" altLang="en-US" sz="1200" dirty="0" smtClean="0"/>
                        <a:t>原稿</a:t>
                      </a:r>
                      <a:r>
                        <a:rPr lang="en-US" altLang="ja-JP" sz="1200" dirty="0" smtClean="0"/>
                        <a:t>】</a:t>
                      </a:r>
                      <a:endParaRPr lang="ja-JP" altLang="en-US" sz="1200" dirty="0" smtClean="0"/>
                    </a:p>
                    <a:p>
                      <a:pPr marL="171450" lvl="0" indent="-171450">
                        <a:buFont typeface="Arial" panose="020B0604020202020204" pitchFamily="34" charset="0"/>
                        <a:buChar char="•"/>
                        <a:defRPr/>
                      </a:pPr>
                      <a:r>
                        <a:rPr lang="ja-JP" altLang="en-US" sz="1200" dirty="0" smtClean="0"/>
                        <a:t>タイトル（</a:t>
                      </a:r>
                      <a:r>
                        <a:rPr lang="en-US" altLang="ja-JP" sz="1200" dirty="0" smtClean="0"/>
                        <a:t>30</a:t>
                      </a:r>
                      <a:r>
                        <a:rPr lang="ja-JP" altLang="en-US" sz="1200" dirty="0" smtClean="0"/>
                        <a:t>文字以内）</a:t>
                      </a:r>
                    </a:p>
                    <a:p>
                      <a:pPr marL="171450" lvl="0" indent="-171450">
                        <a:buFont typeface="Arial" panose="020B0604020202020204" pitchFamily="34" charset="0"/>
                        <a:buChar char="•"/>
                        <a:defRPr/>
                      </a:pPr>
                      <a:r>
                        <a:rPr lang="ja-JP" altLang="en-US" sz="1200" dirty="0" smtClean="0"/>
                        <a:t>本文（</a:t>
                      </a:r>
                      <a:r>
                        <a:rPr lang="en-US" altLang="ja-JP" sz="1200" dirty="0" smtClean="0"/>
                        <a:t>300</a:t>
                      </a:r>
                      <a:r>
                        <a:rPr lang="ja-JP" altLang="en-US" sz="1200" dirty="0" smtClean="0"/>
                        <a:t>文字以内）</a:t>
                      </a:r>
                    </a:p>
                    <a:p>
                      <a:pPr marL="171450" lvl="0" indent="-171450">
                        <a:buFont typeface="Arial" panose="020B0604020202020204" pitchFamily="34" charset="0"/>
                        <a:buChar char="•"/>
                        <a:defRPr/>
                      </a:pPr>
                      <a:r>
                        <a:rPr lang="ja-JP" altLang="en-US" sz="1200" dirty="0" smtClean="0"/>
                        <a:t>画像または、動画も掲載可能です。</a:t>
                      </a:r>
                      <a:endParaRPr lang="en-US" altLang="ja-JP" sz="1200" dirty="0" smtClean="0"/>
                    </a:p>
                    <a:p>
                      <a:pPr marL="0" lvl="0" indent="0">
                        <a:buFont typeface="Arial" panose="020B0604020202020204" pitchFamily="34" charset="0"/>
                        <a:buNone/>
                        <a:defRPr/>
                      </a:pPr>
                      <a:r>
                        <a:rPr lang="ja-JP" altLang="en-US" sz="1200" dirty="0" smtClean="0"/>
                        <a:t>　∟動画：</a:t>
                      </a:r>
                      <a:r>
                        <a:rPr lang="en-US" altLang="ja-JP" sz="1200" dirty="0" smtClean="0"/>
                        <a:t>YouTube</a:t>
                      </a:r>
                      <a:r>
                        <a:rPr lang="ja-JP" altLang="en-US" sz="1200" dirty="0" smtClean="0"/>
                        <a:t>の</a:t>
                      </a:r>
                      <a:r>
                        <a:rPr lang="en-US" altLang="ja-JP" sz="1200" dirty="0" smtClean="0"/>
                        <a:t>URL</a:t>
                      </a:r>
                      <a:r>
                        <a:rPr lang="ja-JP" altLang="en-US" sz="1200" dirty="0" err="1" smtClean="0"/>
                        <a:t>にて</a:t>
                      </a:r>
                      <a:r>
                        <a:rPr lang="ja-JP" altLang="en-US" sz="1200" dirty="0" smtClean="0"/>
                        <a:t>ご入稿ください。</a:t>
                      </a:r>
                      <a:endParaRPr lang="en-US" altLang="ja-JP" sz="1200" dirty="0" smtClean="0"/>
                    </a:p>
                    <a:p>
                      <a:pPr marL="0" lvl="0" indent="0">
                        <a:buFont typeface="Arial" panose="020B0604020202020204" pitchFamily="34" charset="0"/>
                        <a:buNone/>
                        <a:defRPr/>
                      </a:pPr>
                      <a:r>
                        <a:rPr lang="ja-JP" altLang="en-US" sz="1200" dirty="0" smtClean="0"/>
                        <a:t>　∟画像：</a:t>
                      </a:r>
                      <a:r>
                        <a:rPr lang="en-US" altLang="ja-JP" sz="1200" dirty="0" smtClean="0"/>
                        <a:t>jpeg</a:t>
                      </a:r>
                      <a:r>
                        <a:rPr lang="ja-JP" altLang="en-US" sz="1200" dirty="0" smtClean="0"/>
                        <a:t>（</a:t>
                      </a:r>
                      <a:r>
                        <a:rPr lang="en-US" altLang="ja-JP" sz="1200" dirty="0" smtClean="0"/>
                        <a:t>1100px</a:t>
                      </a:r>
                      <a:r>
                        <a:rPr lang="ja-JP" altLang="en-US" sz="1200" dirty="0" smtClean="0"/>
                        <a:t>以上</a:t>
                      </a:r>
                      <a:r>
                        <a:rPr lang="ja-JP" altLang="en-US" sz="1200" dirty="0" err="1" smtClean="0"/>
                        <a:t>ｘ</a:t>
                      </a:r>
                      <a:r>
                        <a:rPr lang="en-US" altLang="ja-JP" sz="1200" dirty="0" smtClean="0"/>
                        <a:t>1100px</a:t>
                      </a:r>
                      <a:r>
                        <a:rPr lang="ja-JP" altLang="en-US" sz="1200" dirty="0" smtClean="0"/>
                        <a:t>以下）</a:t>
                      </a:r>
                    </a:p>
                    <a:p>
                      <a:pPr marL="0" lvl="0" indent="0">
                        <a:buFont typeface="Arial" panose="020B0604020202020204" pitchFamily="34" charset="0"/>
                        <a:buNone/>
                        <a:defRPr/>
                      </a:pPr>
                      <a:r>
                        <a:rPr lang="en-US" altLang="ja-JP" sz="1200" dirty="0" smtClean="0"/>
                        <a:t>※</a:t>
                      </a:r>
                      <a:r>
                        <a:rPr lang="ja-JP" altLang="en-US" sz="1200" dirty="0" smtClean="0"/>
                        <a:t>仕様に合うよう</a:t>
                      </a:r>
                      <a:r>
                        <a:rPr lang="en-US" altLang="ja-JP" sz="1200" dirty="0" smtClean="0"/>
                        <a:t>Yahoo!</a:t>
                      </a:r>
                      <a:r>
                        <a:rPr lang="ja-JP" altLang="en-US" sz="1200" dirty="0" smtClean="0"/>
                        <a:t>ネット募金にてトリミングする場合がございます。</a:t>
                      </a:r>
                      <a:endParaRPr lang="en-US" altLang="ja-JP" sz="1200" dirty="0" smtClean="0"/>
                    </a:p>
                    <a:p>
                      <a:pPr marL="0" lvl="0" indent="0">
                        <a:buFont typeface="Arial" panose="020B0604020202020204" pitchFamily="34" charset="0"/>
                        <a:buNone/>
                        <a:defRPr/>
                      </a:pPr>
                      <a:endParaRPr lang="en-US" altLang="ja-JP" sz="1200" dirty="0" smtClean="0"/>
                    </a:p>
                    <a:p>
                      <a:pPr marL="0" lvl="0" indent="0">
                        <a:buFont typeface="Arial" panose="020B0604020202020204" pitchFamily="34" charset="0"/>
                        <a:buNone/>
                        <a:defRPr/>
                      </a:pPr>
                      <a:r>
                        <a:rPr lang="en-US" altLang="ja-JP" sz="1200" dirty="0" smtClean="0"/>
                        <a:t>【</a:t>
                      </a:r>
                      <a:r>
                        <a:rPr lang="ja-JP" altLang="en-US" sz="1200" dirty="0" smtClean="0"/>
                        <a:t>ロゴ</a:t>
                      </a:r>
                      <a:r>
                        <a:rPr lang="en-US" altLang="ja-JP" sz="1200" dirty="0" smtClean="0"/>
                        <a:t>】</a:t>
                      </a:r>
                    </a:p>
                    <a:p>
                      <a:pPr marL="171450" lvl="0" indent="-171450">
                        <a:buFont typeface="Arial" panose="020B0604020202020204" pitchFamily="34" charset="0"/>
                        <a:buChar char="•"/>
                        <a:defRPr/>
                      </a:pPr>
                      <a:r>
                        <a:rPr lang="ja-JP" altLang="en-US" sz="1200" dirty="0" smtClean="0"/>
                        <a:t>企業ロゴデータ</a:t>
                      </a:r>
                      <a:endParaRPr lang="en-US" altLang="ja-JP" sz="1200" dirty="0" smtClean="0"/>
                    </a:p>
                    <a:p>
                      <a:pPr marL="0" lvl="0" indent="0">
                        <a:buFont typeface="Arial" panose="020B0604020202020204" pitchFamily="34" charset="0"/>
                        <a:buNone/>
                        <a:defRPr/>
                      </a:pPr>
                      <a:r>
                        <a:rPr lang="ja-JP" altLang="en-US" sz="1200" dirty="0" smtClean="0"/>
                        <a:t>　∟サイズ：横</a:t>
                      </a:r>
                      <a:r>
                        <a:rPr lang="en-US" altLang="ja-JP" sz="1200" dirty="0" smtClean="0"/>
                        <a:t>640px × </a:t>
                      </a:r>
                      <a:r>
                        <a:rPr lang="ja-JP" altLang="en-US" sz="1200" dirty="0" smtClean="0"/>
                        <a:t>縦</a:t>
                      </a:r>
                      <a:r>
                        <a:rPr lang="en-US" altLang="ja-JP" sz="1200" dirty="0" smtClean="0"/>
                        <a:t>480</a:t>
                      </a:r>
                      <a:r>
                        <a:rPr lang="ja-JP" altLang="en-US" sz="1200" dirty="0" smtClean="0"/>
                        <a:t>以上　　</a:t>
                      </a:r>
                      <a:endParaRPr lang="en-US" altLang="ja-JP" sz="1200" dirty="0" smtClean="0"/>
                    </a:p>
                    <a:p>
                      <a:pPr marL="0" lvl="0" indent="0">
                        <a:buFont typeface="Arial" panose="020B0604020202020204" pitchFamily="34" charset="0"/>
                        <a:buNone/>
                        <a:defRPr/>
                      </a:pPr>
                      <a:r>
                        <a:rPr lang="ja-JP" altLang="en-US" sz="1200" dirty="0" smtClean="0"/>
                        <a:t>　∟形式：</a:t>
                      </a:r>
                      <a:r>
                        <a:rPr lang="en-US" altLang="ja-JP" sz="1200" dirty="0" smtClean="0"/>
                        <a:t>jpg</a:t>
                      </a:r>
                      <a:r>
                        <a:rPr lang="ja-JP" altLang="en-US" sz="1200" dirty="0" smtClean="0"/>
                        <a:t>形式、</a:t>
                      </a:r>
                      <a:r>
                        <a:rPr lang="en-US" altLang="ja-JP" sz="1200" dirty="0" smtClean="0"/>
                        <a:t>72dpi </a:t>
                      </a:r>
                    </a:p>
                    <a:p>
                      <a:pPr marL="171450" lvl="0" indent="-171450">
                        <a:buFont typeface="Arial" panose="020B0604020202020204" pitchFamily="34" charset="0"/>
                        <a:buChar char="•"/>
                        <a:defRPr/>
                      </a:pPr>
                      <a:r>
                        <a:rPr lang="ja-JP" altLang="en-US" sz="1200" dirty="0" smtClean="0"/>
                        <a:t>企業ロゴガイドライン </a:t>
                      </a:r>
                      <a:endParaRPr lang="en-US" altLang="ja-JP" sz="1200" dirty="0" smtClean="0"/>
                    </a:p>
                    <a:p>
                      <a:pPr marL="171450" lvl="0" indent="-171450">
                        <a:buFont typeface="Arial" panose="020B0604020202020204" pitchFamily="34" charset="0"/>
                        <a:buChar char="•"/>
                        <a:defRPr/>
                      </a:pPr>
                      <a:r>
                        <a:rPr lang="ja-JP" altLang="en-US" sz="1200" dirty="0" smtClean="0"/>
                        <a:t>リンク先</a:t>
                      </a:r>
                      <a:r>
                        <a:rPr lang="en-US" altLang="ja-JP" sz="1200" dirty="0" smtClean="0"/>
                        <a:t>URL</a:t>
                      </a:r>
                      <a:r>
                        <a:rPr lang="ja-JP" altLang="en-US" sz="1200" dirty="0" smtClean="0"/>
                        <a:t>（企業名よりリンク） </a:t>
                      </a:r>
                      <a:endParaRPr lang="en-US" altLang="ja-JP" sz="1200" dirty="0" smtClean="0"/>
                    </a:p>
                    <a:p>
                      <a:pPr marL="171450" lvl="0" indent="-171450">
                        <a:buFont typeface="Arial" panose="020B0604020202020204" pitchFamily="34" charset="0"/>
                        <a:buChar char="•"/>
                        <a:defRPr/>
                      </a:pPr>
                      <a:r>
                        <a:rPr lang="ja-JP" altLang="en-US" sz="1200" dirty="0" smtClean="0"/>
                        <a:t>企業名：</a:t>
                      </a:r>
                      <a:r>
                        <a:rPr lang="en-US" altLang="ja-JP" sz="1200" dirty="0" smtClean="0"/>
                        <a:t>50</a:t>
                      </a:r>
                      <a:r>
                        <a:rPr lang="ja-JP" altLang="en-US" sz="1200" dirty="0" smtClean="0"/>
                        <a:t>文字以内</a:t>
                      </a:r>
                      <a:endParaRPr lang="en-US" altLang="ja-JP" sz="1200" dirty="0" smtClean="0"/>
                    </a:p>
                    <a:p>
                      <a:pPr marL="171450" lvl="0" indent="-171450">
                        <a:buFont typeface="Arial" panose="020B0604020202020204" pitchFamily="34" charset="0"/>
                        <a:buChar char="•"/>
                        <a:defRPr/>
                      </a:pPr>
                      <a:r>
                        <a:rPr lang="ja-JP" altLang="en-US" sz="1200" dirty="0" smtClean="0"/>
                        <a:t>企業プロフィール：</a:t>
                      </a:r>
                      <a:r>
                        <a:rPr lang="en-US" altLang="ja-JP" sz="1200" dirty="0" smtClean="0"/>
                        <a:t>200</a:t>
                      </a:r>
                      <a:r>
                        <a:rPr lang="ja-JP" altLang="en-US" sz="1200" dirty="0" smtClean="0"/>
                        <a:t>文字以内</a:t>
                      </a:r>
                      <a:endParaRPr lang="en-US" altLang="ja-JP" sz="1200" dirty="0" smtClean="0"/>
                    </a:p>
                  </a:txBody>
                  <a:tcPr marL="72000" marR="72000" marT="72000" marB="7200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106266115"/>
                  </a:ext>
                </a:extLst>
              </a:tr>
            </a:tbl>
          </a:graphicData>
        </a:graphic>
      </p:graphicFrame>
      <p:sp>
        <p:nvSpPr>
          <p:cNvPr id="36" name="テキスト ボックス 35"/>
          <p:cNvSpPr txBox="1"/>
          <p:nvPr/>
        </p:nvSpPr>
        <p:spPr>
          <a:xfrm>
            <a:off x="1098485" y="5552366"/>
            <a:ext cx="9606027" cy="246221"/>
          </a:xfrm>
          <a:prstGeom prst="rect">
            <a:avLst/>
          </a:prstGeom>
          <a:noFill/>
        </p:spPr>
        <p:txBody>
          <a:bodyPr wrap="square" rtlCol="0">
            <a:spAutoFit/>
          </a:bodyPr>
          <a:lstStyle/>
          <a:p>
            <a:r>
              <a:rPr lang="en-US" altLang="ja-JP" sz="1000" dirty="0" smtClean="0"/>
              <a:t>※1</a:t>
            </a:r>
            <a:r>
              <a:rPr lang="ja-JP" altLang="en-US" sz="1000" dirty="0" smtClean="0"/>
              <a:t> 「寄付」カテゴリスポンサードの場合のみ</a:t>
            </a:r>
            <a:endParaRPr lang="en-US" altLang="ja-JP" sz="1000" dirty="0" smtClean="0"/>
          </a:p>
        </p:txBody>
      </p:sp>
      <p:sp>
        <p:nvSpPr>
          <p:cNvPr id="2" name="正方形/長方形 1"/>
          <p:cNvSpPr/>
          <p:nvPr/>
        </p:nvSpPr>
        <p:spPr>
          <a:xfrm>
            <a:off x="1098484" y="5229200"/>
            <a:ext cx="10038075" cy="369332"/>
          </a:xfrm>
          <a:prstGeom prst="rect">
            <a:avLst/>
          </a:prstGeom>
        </p:spPr>
        <p:txBody>
          <a:bodyPr wrap="square">
            <a:spAutoFit/>
          </a:bodyPr>
          <a:lstStyle/>
          <a:p>
            <a:r>
              <a:rPr lang="ja-JP" altLang="en-US" dirty="0"/>
              <a:t>それぞれ弊社営業担当または</a:t>
            </a:r>
            <a:r>
              <a:rPr lang="en-US" altLang="ja-JP" dirty="0"/>
              <a:t>Yahoo!</a:t>
            </a:r>
            <a:r>
              <a:rPr lang="ja-JP" altLang="en-US" dirty="0"/>
              <a:t>広告パートナーサポート宛にご連絡ください。</a:t>
            </a:r>
            <a:endParaRPr lang="en-US" altLang="ja-JP" sz="1600" dirty="0"/>
          </a:p>
        </p:txBody>
      </p:sp>
    </p:spTree>
    <p:extLst>
      <p:ext uri="{BB962C8B-B14F-4D97-AF65-F5344CB8AC3E}">
        <p14:creationId xmlns:p14="http://schemas.microsoft.com/office/powerpoint/2010/main" val="3547106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a:t>
            </a:r>
            <a:r>
              <a:rPr lang="ja-JP" altLang="en-US" dirty="0" smtClean="0"/>
              <a:t>可否</a:t>
            </a:r>
            <a:r>
              <a:rPr lang="ja-JP" altLang="en-US" dirty="0"/>
              <a:t>の問い合わせフロー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27</a:t>
            </a:fld>
            <a:endParaRPr lang="ja-JP" altLang="en-US"/>
          </a:p>
        </p:txBody>
      </p:sp>
      <p:sp>
        <p:nvSpPr>
          <p:cNvPr id="6" name="正方形/長方形 5"/>
          <p:cNvSpPr/>
          <p:nvPr/>
        </p:nvSpPr>
        <p:spPr>
          <a:xfrm>
            <a:off x="551384" y="1196752"/>
            <a:ext cx="11182625" cy="646331"/>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dirty="0" smtClean="0"/>
              <a:t>ご協賛の実施をご希望</a:t>
            </a:r>
            <a:r>
              <a:rPr lang="ja-JP" altLang="en-US" dirty="0"/>
              <a:t>の場合は</a:t>
            </a:r>
            <a:r>
              <a:rPr lang="ja-JP" altLang="en-US" dirty="0" smtClean="0"/>
              <a:t>、弊社担当営業</a:t>
            </a:r>
            <a:r>
              <a:rPr lang="ja-JP" altLang="en-US" dirty="0"/>
              <a:t>また</a:t>
            </a:r>
            <a:r>
              <a:rPr lang="ja-JP" altLang="en-US" dirty="0" smtClean="0"/>
              <a:t>は</a:t>
            </a:r>
            <a:r>
              <a:rPr lang="en-US" altLang="ja-JP" dirty="0" smtClean="0"/>
              <a:t>Yahoo!</a:t>
            </a:r>
            <a:r>
              <a:rPr lang="ja-JP" altLang="en-US" dirty="0" smtClean="0"/>
              <a:t>広告パートナーサポート宛に</a:t>
            </a:r>
            <a:endParaRPr lang="en-US" altLang="ja-JP" dirty="0" smtClean="0"/>
          </a:p>
          <a:p>
            <a:r>
              <a:rPr lang="ja-JP" altLang="en-US" dirty="0" smtClean="0"/>
              <a:t>以下の項目を</a:t>
            </a:r>
            <a:r>
              <a:rPr lang="ja-JP" altLang="en-US" dirty="0"/>
              <a:t>ご連絡ください</a:t>
            </a:r>
            <a:r>
              <a:rPr lang="ja-JP" altLang="en-US" dirty="0" smtClean="0"/>
              <a:t>。回答まで最大</a:t>
            </a:r>
            <a:r>
              <a:rPr lang="en-US" altLang="ja-JP" dirty="0" smtClean="0"/>
              <a:t>5</a:t>
            </a:r>
            <a:r>
              <a:rPr lang="ja-JP" altLang="en-US" dirty="0" smtClean="0"/>
              <a:t>営業日いただきます。</a:t>
            </a:r>
            <a:endParaRPr lang="en-US" altLang="ja-JP" dirty="0"/>
          </a:p>
        </p:txBody>
      </p:sp>
      <p:sp>
        <p:nvSpPr>
          <p:cNvPr id="7" name="正方形/長方形 6"/>
          <p:cNvSpPr/>
          <p:nvPr/>
        </p:nvSpPr>
        <p:spPr>
          <a:xfrm>
            <a:off x="479376" y="2060848"/>
            <a:ext cx="8424936" cy="3416320"/>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dirty="0"/>
              <a:t>【</a:t>
            </a:r>
            <a:r>
              <a:rPr lang="ja-JP" altLang="en-US" dirty="0" smtClean="0"/>
              <a:t>ご連絡</a:t>
            </a:r>
            <a:r>
              <a:rPr lang="ja-JP" altLang="en-US" dirty="0"/>
              <a:t>いただきたい</a:t>
            </a:r>
            <a:r>
              <a:rPr lang="ja-JP" altLang="en-US" dirty="0" smtClean="0"/>
              <a:t>項目</a:t>
            </a:r>
            <a:r>
              <a:rPr lang="en-US" altLang="ja-JP" dirty="0" smtClean="0"/>
              <a:t>】</a:t>
            </a:r>
          </a:p>
          <a:p>
            <a:endParaRPr lang="en-US" altLang="ja-JP" u="sng" dirty="0"/>
          </a:p>
          <a:p>
            <a:r>
              <a:rPr lang="ja-JP" altLang="en-US" dirty="0"/>
              <a:t>商</a:t>
            </a:r>
            <a:r>
              <a:rPr lang="ja-JP" altLang="en-US" dirty="0" smtClean="0"/>
              <a:t>品名・プラン名：（例）</a:t>
            </a:r>
            <a:r>
              <a:rPr lang="en-US" altLang="ja-JP" dirty="0" smtClean="0"/>
              <a:t>3.11</a:t>
            </a:r>
            <a:r>
              <a:rPr lang="ja-JP" altLang="en-US" dirty="0" smtClean="0"/>
              <a:t>企画　「防災」カテゴリスポンサード</a:t>
            </a:r>
            <a:endParaRPr lang="ja-JP" altLang="en-US" dirty="0"/>
          </a:p>
          <a:p>
            <a:r>
              <a:rPr lang="ja-JP" altLang="en-US" dirty="0"/>
              <a:t>広告主：</a:t>
            </a:r>
          </a:p>
          <a:p>
            <a:r>
              <a:rPr lang="ja-JP" altLang="en-US" dirty="0"/>
              <a:t>リンク先</a:t>
            </a:r>
            <a:r>
              <a:rPr lang="en-US" altLang="ja-JP" dirty="0"/>
              <a:t>URL:</a:t>
            </a:r>
          </a:p>
          <a:p>
            <a:r>
              <a:rPr lang="ja-JP" altLang="en-US" dirty="0"/>
              <a:t>ヤフー営業担当者：</a:t>
            </a:r>
          </a:p>
          <a:p>
            <a:r>
              <a:rPr lang="ja-JP" altLang="en-US" dirty="0"/>
              <a:t>代理店：</a:t>
            </a:r>
          </a:p>
          <a:p>
            <a:r>
              <a:rPr lang="ja-JP" altLang="en-US" dirty="0"/>
              <a:t>予約型対応アカウント</a:t>
            </a:r>
            <a:r>
              <a:rPr lang="en-US" altLang="ja-JP" dirty="0"/>
              <a:t>ID</a:t>
            </a:r>
            <a:r>
              <a:rPr lang="ja-JP" altLang="en-US" dirty="0"/>
              <a:t>（用意があれば）：</a:t>
            </a:r>
          </a:p>
          <a:p>
            <a:r>
              <a:rPr lang="ja-JP" altLang="en-US" dirty="0"/>
              <a:t>掲載期間：</a:t>
            </a:r>
          </a:p>
          <a:p>
            <a:r>
              <a:rPr lang="ja-JP" altLang="en-US" dirty="0" smtClean="0"/>
              <a:t>ご紹介お取組み内容</a:t>
            </a:r>
            <a:r>
              <a:rPr lang="ja-JP" altLang="en-US" dirty="0"/>
              <a:t>：</a:t>
            </a:r>
          </a:p>
          <a:p>
            <a:r>
              <a:rPr lang="ja-JP" altLang="en-US" dirty="0" smtClean="0"/>
              <a:t>懸念点</a:t>
            </a:r>
            <a:r>
              <a:rPr lang="ja-JP" altLang="en-US" dirty="0"/>
              <a:t>：</a:t>
            </a:r>
          </a:p>
          <a:p>
            <a:r>
              <a:rPr lang="ja-JP" altLang="en-US" dirty="0"/>
              <a:t>備考</a:t>
            </a:r>
            <a:r>
              <a:rPr lang="ja-JP" altLang="en-US" dirty="0" smtClean="0"/>
              <a:t>：</a:t>
            </a:r>
            <a:endParaRPr lang="ja-JP" altLang="en-US" dirty="0"/>
          </a:p>
        </p:txBody>
      </p:sp>
    </p:spTree>
    <p:extLst>
      <p:ext uri="{BB962C8B-B14F-4D97-AF65-F5344CB8AC3E}">
        <p14:creationId xmlns:p14="http://schemas.microsoft.com/office/powerpoint/2010/main" val="18977794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28</a:t>
            </a:fld>
            <a:endParaRPr lang="ja-JP" altLang="en-US"/>
          </a:p>
        </p:txBody>
      </p:sp>
      <p:sp>
        <p:nvSpPr>
          <p:cNvPr id="6" name="Rectangle 46"/>
          <p:cNvSpPr>
            <a:spLocks noChangeArrowheads="1"/>
          </p:cNvSpPr>
          <p:nvPr/>
        </p:nvSpPr>
        <p:spPr bwMode="auto">
          <a:xfrm>
            <a:off x="479376" y="1052736"/>
            <a:ext cx="11330922" cy="5232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800" dirty="0" smtClean="0">
                <a:latin typeface="メイリオ"/>
                <a:ea typeface="メイリオ"/>
              </a:rPr>
              <a:t>■</a:t>
            </a:r>
            <a:r>
              <a:rPr lang="ja-JP" altLang="en-US" sz="700" dirty="0">
                <a:latin typeface="メイリオ"/>
                <a:ea typeface="メイリオ"/>
              </a:rPr>
              <a:t>　</a:t>
            </a:r>
            <a:r>
              <a:rPr lang="ja-JP" altLang="en-US" sz="1800" dirty="0">
                <a:latin typeface="メイリオ"/>
                <a:ea typeface="メイリオ"/>
              </a:rPr>
              <a:t>編集・制作</a:t>
            </a:r>
            <a:endParaRPr lang="en-US" altLang="ja-JP" sz="1800" dirty="0">
              <a:latin typeface="メイリオ"/>
              <a:ea typeface="メイリオ"/>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・企画内容</a:t>
            </a:r>
            <a:r>
              <a:rPr lang="ja-JP" altLang="en-US" sz="1400" dirty="0" smtClean="0">
                <a:latin typeface="メイリオ" panose="020B0604030504040204" pitchFamily="50" charset="-128"/>
                <a:ea typeface="メイリオ" panose="020B0604030504040204" pitchFamily="50" charset="-128"/>
              </a:rPr>
              <a:t>は</a:t>
            </a:r>
            <a:r>
              <a:rPr lang="ja-JP" altLang="en-US" sz="1400" dirty="0">
                <a:latin typeface="メイリオ" panose="020B0604030504040204" pitchFamily="50" charset="-128"/>
                <a:ea typeface="メイリオ" panose="020B0604030504040204" pitchFamily="50" charset="-128"/>
              </a:rPr>
              <a:t>申込者・広告</a:t>
            </a:r>
            <a:r>
              <a:rPr lang="ja-JP" altLang="en-US" sz="1400" dirty="0" smtClean="0">
                <a:latin typeface="メイリオ" panose="020B0604030504040204" pitchFamily="50" charset="-128"/>
                <a:ea typeface="メイリオ" panose="020B0604030504040204" pitchFamily="50" charset="-128"/>
              </a:rPr>
              <a:t>主様とヤフーと</a:t>
            </a:r>
            <a:r>
              <a:rPr lang="ja-JP" altLang="en-US" sz="1400" dirty="0">
                <a:latin typeface="メイリオ" panose="020B0604030504040204" pitchFamily="50" charset="-128"/>
                <a:ea typeface="メイリオ" panose="020B0604030504040204" pitchFamily="50" charset="-128"/>
              </a:rPr>
              <a:t>の間で協議の上決定し、最終的な編集権</a:t>
            </a:r>
            <a:r>
              <a:rPr lang="ja-JP" altLang="en-US" sz="1400" dirty="0" smtClean="0">
                <a:latin typeface="メイリオ" panose="020B0604030504040204" pitchFamily="50" charset="-128"/>
                <a:ea typeface="メイリオ" panose="020B0604030504040204" pitchFamily="50" charset="-128"/>
              </a:rPr>
              <a:t>はヤフーに</a:t>
            </a:r>
            <a:r>
              <a:rPr lang="ja-JP" altLang="en-US" sz="1400" dirty="0">
                <a:latin typeface="メイリオ" panose="020B0604030504040204" pitchFamily="50" charset="-128"/>
                <a:ea typeface="メイリオ" panose="020B0604030504040204" pitchFamily="50" charset="-128"/>
              </a:rPr>
              <a:t>帰属します。</a:t>
            </a:r>
            <a:endParaRPr lang="en-US" altLang="ja-JP" sz="14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rPr>
              <a:t>申込者・広告</a:t>
            </a:r>
            <a:r>
              <a:rPr lang="ja-JP" altLang="en-US" sz="1400" dirty="0" smtClean="0">
                <a:latin typeface="メイリオ" panose="020B0604030504040204" pitchFamily="50" charset="-128"/>
                <a:ea typeface="メイリオ" panose="020B0604030504040204" pitchFamily="50" charset="-128"/>
              </a:rPr>
              <a:t>主様より提供</a:t>
            </a:r>
            <a:r>
              <a:rPr lang="ja-JP" altLang="en-US" sz="1400" dirty="0">
                <a:latin typeface="メイリオ" panose="020B0604030504040204" pitchFamily="50" charset="-128"/>
                <a:ea typeface="メイリオ" panose="020B0604030504040204" pitchFamily="50" charset="-128"/>
              </a:rPr>
              <a:t>いただく製品画像等の素材については第三者の権利を侵害するものではないこと、および記載内容</a:t>
            </a:r>
            <a:r>
              <a:rPr lang="ja-JP" altLang="en-US" sz="1400" dirty="0" smtClean="0">
                <a:latin typeface="メイリオ" panose="020B0604030504040204" pitchFamily="50" charset="-128"/>
                <a:ea typeface="メイリオ" panose="020B0604030504040204" pitchFamily="50" charset="-128"/>
              </a:rPr>
              <a:t>に</a:t>
            </a:r>
            <a:endParaRPr lang="en-US" altLang="ja-JP" sz="1400" dirty="0" smtClean="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　係わる財産権</a:t>
            </a:r>
            <a:r>
              <a:rPr lang="ja-JP" altLang="en-US" sz="1400" dirty="0">
                <a:latin typeface="メイリオ" panose="020B0604030504040204" pitchFamily="50" charset="-128"/>
                <a:ea typeface="メイリオ" panose="020B0604030504040204" pitchFamily="50" charset="-128"/>
              </a:rPr>
              <a:t>全ての権利処理が完了していること、情報の正確性に</a:t>
            </a:r>
            <a:r>
              <a:rPr lang="ja-JP" altLang="en-US" sz="1400" dirty="0" smtClean="0">
                <a:latin typeface="メイリオ" panose="020B0604030504040204" pitchFamily="50" charset="-128"/>
                <a:ea typeface="メイリオ" panose="020B0604030504040204" pitchFamily="50" charset="-128"/>
              </a:rPr>
              <a:t>ついてヤフーに</a:t>
            </a:r>
            <a:r>
              <a:rPr lang="ja-JP" altLang="en-US" sz="1400" dirty="0">
                <a:latin typeface="メイリオ" panose="020B0604030504040204" pitchFamily="50" charset="-128"/>
                <a:ea typeface="メイリオ" panose="020B0604030504040204" pitchFamily="50" charset="-128"/>
              </a:rPr>
              <a:t>対して保証いただくものとします。</a:t>
            </a:r>
            <a:endParaRPr lang="en-US" altLang="ja-JP" sz="14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a:t>
            </a:r>
            <a:r>
              <a:rPr lang="en-US" altLang="ja-JP" sz="1400" dirty="0" smtClean="0">
                <a:latin typeface="メイリオ" panose="020B0604030504040204" pitchFamily="50" charset="-128"/>
                <a:ea typeface="メイリオ" panose="020B0604030504040204" pitchFamily="50" charset="-128"/>
              </a:rPr>
              <a:t>PR</a:t>
            </a:r>
            <a:r>
              <a:rPr lang="ja-JP" altLang="en-US" sz="1400" dirty="0" smtClean="0">
                <a:latin typeface="メイリオ" panose="020B0604030504040204" pitchFamily="50" charset="-128"/>
                <a:ea typeface="メイリオ" panose="020B0604030504040204" pitchFamily="50" charset="-128"/>
              </a:rPr>
              <a:t>枠内のお取組みご紹介モジュールには「提供」や「</a:t>
            </a:r>
            <a:r>
              <a:rPr lang="en-US" altLang="ja-JP" sz="1400" dirty="0" smtClean="0">
                <a:latin typeface="メイリオ" panose="020B0604030504040204" pitchFamily="50" charset="-128"/>
                <a:ea typeface="メイリオ" panose="020B0604030504040204" pitchFamily="50" charset="-128"/>
              </a:rPr>
              <a:t>PR</a:t>
            </a:r>
            <a:r>
              <a:rPr lang="ja-JP" altLang="en-US" sz="1400" dirty="0" smtClean="0">
                <a:latin typeface="メイリオ" panose="020B0604030504040204" pitchFamily="50" charset="-128"/>
                <a:ea typeface="メイリオ" panose="020B0604030504040204" pitchFamily="50" charset="-128"/>
              </a:rPr>
              <a:t>」のスポンサークレジットの掲載が</a:t>
            </a:r>
            <a:r>
              <a:rPr lang="ja-JP" altLang="en-US" sz="1400" dirty="0">
                <a:latin typeface="メイリオ" panose="020B0604030504040204" pitchFamily="50" charset="-128"/>
                <a:ea typeface="メイリオ" panose="020B0604030504040204" pitchFamily="50" charset="-128"/>
              </a:rPr>
              <a:t>必須となります。</a:t>
            </a:r>
            <a:endParaRPr lang="en-US" altLang="ja-JP" sz="1400" dirty="0">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400" dirty="0" smtClean="0">
                <a:latin typeface="メイリオ"/>
                <a:ea typeface="メイリオ"/>
              </a:rPr>
              <a:t>　・原則として掲載終了後はアーカイブ保存せず、企画ページは削除いたします。</a:t>
            </a:r>
            <a:endParaRPr lang="en-US" altLang="ja-JP" sz="1400" dirty="0" smtClean="0">
              <a:latin typeface="メイリオ"/>
              <a:ea typeface="メイリオ"/>
            </a:endParaRPr>
          </a:p>
          <a:p>
            <a:pPr marL="0" lvl="0" indent="0" eaLnBrk="1" hangingPunct="1">
              <a:spcBef>
                <a:spcPct val="0"/>
              </a:spcBef>
              <a:buNone/>
              <a:defRPr/>
            </a:pPr>
            <a:r>
              <a:rPr lang="ja-JP" altLang="en-US" sz="1400" dirty="0">
                <a:latin typeface="メイリオ"/>
                <a:ea typeface="メイリオ"/>
              </a:rPr>
              <a:t>　</a:t>
            </a:r>
            <a:r>
              <a:rPr lang="ja-JP" altLang="en-US" sz="1400" dirty="0" smtClean="0">
                <a:latin typeface="メイリオ"/>
                <a:ea typeface="メイリオ"/>
              </a:rPr>
              <a:t>・企画ページから</a:t>
            </a:r>
            <a:r>
              <a:rPr lang="ja-JP" altLang="en-US" sz="1400" dirty="0">
                <a:latin typeface="メイリオ"/>
                <a:ea typeface="メイリオ"/>
              </a:rPr>
              <a:t>広告主様</a:t>
            </a:r>
            <a:r>
              <a:rPr lang="ja-JP" altLang="en-US" sz="1400" dirty="0" smtClean="0">
                <a:latin typeface="メイリオ"/>
                <a:ea typeface="メイリオ"/>
              </a:rPr>
              <a:t>サイト</a:t>
            </a:r>
            <a:r>
              <a:rPr lang="ja-JP" altLang="en-US" sz="1400" dirty="0">
                <a:latin typeface="メイリオ"/>
                <a:ea typeface="メイリオ"/>
              </a:rPr>
              <a:t>へ誘導するバナーやテキストリンクに、効果計測用</a:t>
            </a:r>
            <a:r>
              <a:rPr lang="en-US" altLang="ja-JP" sz="1400" dirty="0">
                <a:latin typeface="メイリオ"/>
                <a:ea typeface="メイリオ"/>
              </a:rPr>
              <a:t>URL</a:t>
            </a:r>
            <a:r>
              <a:rPr lang="ja-JP" altLang="en-US" sz="1400" dirty="0">
                <a:latin typeface="メイリオ"/>
                <a:ea typeface="メイリオ"/>
              </a:rPr>
              <a:t>を設定する</a:t>
            </a:r>
            <a:r>
              <a:rPr lang="ja-JP" altLang="en-US" sz="1400" dirty="0" smtClean="0">
                <a:latin typeface="メイリオ"/>
                <a:ea typeface="メイリオ"/>
              </a:rPr>
              <a:t>ことはできませ</a:t>
            </a:r>
            <a:r>
              <a:rPr lang="ja-JP" altLang="en-US" sz="1400" dirty="0">
                <a:latin typeface="メイリオ"/>
                <a:ea typeface="メイリオ"/>
              </a:rPr>
              <a:t>ん</a:t>
            </a:r>
            <a:r>
              <a:rPr lang="ja-JP" altLang="en-US" sz="1400" dirty="0" smtClean="0">
                <a:latin typeface="メイリオ"/>
                <a:ea typeface="メイリオ"/>
              </a:rPr>
              <a:t>。</a:t>
            </a:r>
            <a:endParaRPr lang="en-US" altLang="ja-JP" sz="700" dirty="0">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8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800" dirty="0" smtClean="0">
                <a:latin typeface="メイリオ"/>
                <a:ea typeface="メイリオ"/>
              </a:rPr>
              <a:t>■</a:t>
            </a:r>
            <a:r>
              <a:rPr lang="ja-JP" altLang="en-US" sz="700" dirty="0">
                <a:latin typeface="メイリオ"/>
                <a:ea typeface="メイリオ"/>
              </a:rPr>
              <a:t>　</a:t>
            </a:r>
            <a:r>
              <a:rPr lang="ja-JP" altLang="en-US" sz="1800" dirty="0">
                <a:latin typeface="メイリオ"/>
                <a:ea typeface="メイリオ"/>
              </a:rPr>
              <a:t>災害情報告知モジュールの掲載</a:t>
            </a:r>
            <a:endParaRPr lang="en-US" altLang="ja-JP" sz="1800" dirty="0">
              <a:latin typeface="メイリオ"/>
              <a:ea typeface="メイリオ"/>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・地震、津波、その他有事が発生した際</a:t>
            </a:r>
            <a:r>
              <a:rPr lang="ja-JP" altLang="en-US" sz="1400" dirty="0" smtClean="0">
                <a:latin typeface="メイリオ" panose="020B0604030504040204" pitchFamily="50" charset="-128"/>
                <a:ea typeface="メイリオ" panose="020B0604030504040204" pitchFamily="50" charset="-128"/>
              </a:rPr>
              <a:t>、ヤフーを</a:t>
            </a:r>
            <a:r>
              <a:rPr lang="ja-JP" altLang="en-US" sz="1400" dirty="0">
                <a:latin typeface="メイリオ" panose="020B0604030504040204" pitchFamily="50" charset="-128"/>
                <a:ea typeface="メイリオ" panose="020B0604030504040204" pitchFamily="50" charset="-128"/>
              </a:rPr>
              <a:t>利用するお客様に対して速やかに災害情報をお伝えするために、</a:t>
            </a:r>
            <a:endParaRPr lang="en-US" altLang="ja-JP" sz="14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企画ページについても</a:t>
            </a:r>
            <a:r>
              <a:rPr lang="ja-JP" altLang="en-US" sz="1400" dirty="0">
                <a:latin typeface="メイリオ" panose="020B0604030504040204" pitchFamily="50" charset="-128"/>
                <a:ea typeface="メイリオ" panose="020B0604030504040204" pitchFamily="50" charset="-128"/>
              </a:rPr>
              <a:t>、ページ上部に災害情報告知モジュールの掲載を行います</a:t>
            </a:r>
            <a:r>
              <a:rPr lang="ja-JP" altLang="en-US" sz="1400" dirty="0" smtClean="0">
                <a:latin typeface="メイリオ" panose="020B0604030504040204" pitchFamily="50" charset="-128"/>
                <a:ea typeface="メイリオ" panose="020B0604030504040204" pitchFamily="50" charset="-128"/>
              </a:rPr>
              <a:t>。</a:t>
            </a:r>
            <a:endParaRPr lang="en-US" altLang="ja-JP" sz="1400" dirty="0" smtClean="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200" dirty="0">
                <a:latin typeface="メイリオ"/>
                <a:ea typeface="メイリオ"/>
              </a:rPr>
              <a:t>　　</a:t>
            </a:r>
            <a:r>
              <a:rPr lang="en-US" altLang="ja-JP" sz="1050" dirty="0">
                <a:latin typeface="メイリオ"/>
                <a:ea typeface="メイリオ"/>
              </a:rPr>
              <a:t>※</a:t>
            </a:r>
            <a:r>
              <a:rPr lang="ja-JP" altLang="en-US" sz="1050" dirty="0">
                <a:latin typeface="メイリオ"/>
                <a:ea typeface="メイリオ"/>
              </a:rPr>
              <a:t>掲載方法（場所、内容、タイミングと期間など）は</a:t>
            </a:r>
            <a:r>
              <a:rPr lang="ja-JP" altLang="en-US" sz="1050" dirty="0" smtClean="0">
                <a:latin typeface="メイリオ"/>
                <a:ea typeface="メイリオ"/>
              </a:rPr>
              <a:t>、ヤフーの</a:t>
            </a:r>
            <a:r>
              <a:rPr lang="ja-JP" altLang="en-US" sz="1050" dirty="0">
                <a:latin typeface="メイリオ"/>
                <a:ea typeface="メイリオ"/>
              </a:rPr>
              <a:t>統一運用ルール</a:t>
            </a:r>
            <a:r>
              <a:rPr lang="ja-JP" altLang="en-US" sz="1050" dirty="0" smtClean="0">
                <a:latin typeface="メイリオ"/>
                <a:ea typeface="メイリオ"/>
              </a:rPr>
              <a:t>にしたがいます。</a:t>
            </a:r>
            <a:endParaRPr lang="en-US" altLang="ja-JP" sz="1050" dirty="0">
              <a:latin typeface="メイリオ"/>
              <a:ea typeface="メイリオ"/>
            </a:endParaRPr>
          </a:p>
          <a:p>
            <a:pPr eaLnBrk="1" hangingPunct="1">
              <a:spcBef>
                <a:spcPct val="0"/>
              </a:spcBef>
              <a:buFontTx/>
              <a:buNone/>
            </a:pPr>
            <a:endParaRPr lang="en-US" altLang="ja-JP" sz="1800" dirty="0">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800" dirty="0" smtClean="0">
                <a:latin typeface="メイリオ"/>
                <a:ea typeface="メイリオ"/>
              </a:rPr>
              <a:t>■</a:t>
            </a:r>
            <a:r>
              <a:rPr lang="ja-JP" altLang="en-US" sz="700" dirty="0">
                <a:latin typeface="メイリオ"/>
                <a:ea typeface="メイリオ"/>
              </a:rPr>
              <a:t>　</a:t>
            </a:r>
            <a:r>
              <a:rPr lang="ja-JP" altLang="en-US" sz="1800" dirty="0">
                <a:latin typeface="メイリオ"/>
                <a:ea typeface="メイリオ"/>
              </a:rPr>
              <a:t>誘導広告</a:t>
            </a:r>
          </a:p>
          <a:p>
            <a:pPr eaLnBrk="1" hangingPunct="1">
              <a:spcBef>
                <a:spcPct val="0"/>
              </a:spcBef>
              <a:buFontTx/>
              <a:buNone/>
            </a:pPr>
            <a:r>
              <a:rPr lang="ja-JP" altLang="en-US" sz="1400" dirty="0">
                <a:latin typeface="メイリオ" panose="020B0604030504040204" pitchFamily="50" charset="-128"/>
                <a:ea typeface="メイリオ" panose="020B0604030504040204" pitchFamily="50" charset="-128"/>
              </a:rPr>
              <a:t>　</a:t>
            </a:r>
            <a:r>
              <a:rPr lang="ja-JP" altLang="en-US" sz="1400" dirty="0" smtClean="0">
                <a:latin typeface="メイリオ" panose="020B0604030504040204" pitchFamily="50" charset="-128"/>
                <a:ea typeface="メイリオ" panose="020B0604030504040204" pitchFamily="50" charset="-128"/>
              </a:rPr>
              <a:t>・誘導広告を申込者・広告主様で制作する場合は、ヤフーが提示するガイドラインを遵守してください。</a:t>
            </a:r>
            <a:endParaRPr lang="ja-JP" altLang="en-US" sz="1400" dirty="0">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・企画ページに効果計測用</a:t>
            </a:r>
            <a:r>
              <a:rPr lang="en-US" altLang="ja-JP" sz="1400" dirty="0" smtClean="0">
                <a:latin typeface="メイリオ"/>
                <a:ea typeface="メイリオ"/>
              </a:rPr>
              <a:t>URL</a:t>
            </a:r>
            <a:r>
              <a:rPr lang="ja-JP" altLang="en-US" sz="1400" dirty="0" smtClean="0">
                <a:latin typeface="メイリオ"/>
                <a:ea typeface="メイリオ"/>
              </a:rPr>
              <a:t>を設定することはできません。</a:t>
            </a:r>
            <a:endParaRPr lang="en-US" altLang="ja-JP" sz="1400" dirty="0" smtClean="0">
              <a:latin typeface="メイリオ"/>
              <a:ea typeface="メイリオ"/>
            </a:endParaRPr>
          </a:p>
          <a:p>
            <a:pPr marL="0" lvl="0" indent="0" eaLnBrk="1" hangingPunct="1">
              <a:spcBef>
                <a:spcPct val="0"/>
              </a:spcBef>
              <a:buNone/>
            </a:pPr>
            <a:endParaRPr lang="en-US" altLang="ja-JP" sz="1800" dirty="0">
              <a:latin typeface="メイリオ"/>
              <a:ea typeface="メイリオ"/>
            </a:endParaRPr>
          </a:p>
          <a:p>
            <a:pPr marL="0" lvl="0" indent="0" eaLnBrk="1" hangingPunct="1">
              <a:spcBef>
                <a:spcPct val="0"/>
              </a:spcBef>
              <a:buNone/>
            </a:pPr>
            <a:r>
              <a:rPr lang="ja-JP" altLang="en-US" sz="1800" dirty="0" smtClean="0">
                <a:latin typeface="メイリオ"/>
                <a:ea typeface="メイリオ"/>
              </a:rPr>
              <a:t>■ 効果</a:t>
            </a:r>
            <a:r>
              <a:rPr lang="ja-JP" altLang="en-US" sz="1800" dirty="0">
                <a:latin typeface="メイリオ"/>
                <a:ea typeface="メイリオ"/>
              </a:rPr>
              <a:t>検証レポート</a:t>
            </a:r>
            <a:endParaRPr lang="en-US" altLang="ja-JP" sz="1800" dirty="0">
              <a:latin typeface="メイリオ"/>
              <a:ea typeface="メイリオ"/>
            </a:endParaRPr>
          </a:p>
          <a:p>
            <a:pPr marL="0" lvl="0" indent="0" eaLnBrk="1" hangingPunct="1">
              <a:spcBef>
                <a:spcPct val="0"/>
              </a:spcBef>
              <a:buNone/>
            </a:pPr>
            <a:r>
              <a:rPr lang="ja-JP" altLang="en-US" sz="1400" dirty="0">
                <a:latin typeface="メイリオ"/>
                <a:ea typeface="メイリオ"/>
              </a:rPr>
              <a:t>　・レポートには、ヤフーの管理するお客様の個人情報</a:t>
            </a:r>
            <a:r>
              <a:rPr lang="en-US" altLang="ja-JP" sz="1400" dirty="0">
                <a:latin typeface="メイリオ"/>
                <a:ea typeface="メイリオ"/>
              </a:rPr>
              <a:t>*1</a:t>
            </a:r>
            <a:r>
              <a:rPr lang="ja-JP" altLang="en-US" sz="1400" dirty="0">
                <a:latin typeface="メイリオ"/>
                <a:ea typeface="メイリオ"/>
              </a:rPr>
              <a:t>（個人情報の保護に関する法律に定める個人情報。以下同じ。）が</a:t>
            </a:r>
            <a:endParaRPr lang="en-US" altLang="ja-JP" sz="1400" dirty="0">
              <a:latin typeface="メイリオ"/>
              <a:ea typeface="メイリオ"/>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含まれる場合があります。</a:t>
            </a:r>
            <a:r>
              <a:rPr lang="ja-JP" altLang="en-US" sz="1400" dirty="0">
                <a:latin typeface="メイリオ"/>
                <a:ea typeface="メイリオ"/>
              </a:rPr>
              <a:t>個人情報の保護に関する法律その他の関係法令・ガイドラインを遵守するとともに、善良な管理者</a:t>
            </a:r>
            <a:r>
              <a:rPr lang="ja-JP" altLang="en-US" sz="1400" dirty="0" smtClean="0">
                <a:latin typeface="メイリオ"/>
                <a:ea typeface="メイリオ"/>
              </a:rPr>
              <a:t>の</a:t>
            </a:r>
            <a:endParaRPr lang="en-US" altLang="ja-JP" sz="1400" dirty="0" smtClean="0">
              <a:latin typeface="メイリオ"/>
              <a:ea typeface="メイリオ"/>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　注意をもって</a:t>
            </a:r>
            <a:r>
              <a:rPr lang="ja-JP" altLang="en-US" sz="1400" dirty="0">
                <a:latin typeface="メイリオ"/>
                <a:ea typeface="メイリオ"/>
              </a:rPr>
              <a:t>適切に取り扱い、不正アクセスおよび不正利用の防止に努めていただくようにお願いいたします。</a:t>
            </a:r>
            <a:br>
              <a:rPr lang="ja-JP" altLang="en-US" sz="1400" dirty="0">
                <a:latin typeface="メイリオ"/>
                <a:ea typeface="メイリオ"/>
              </a:rPr>
            </a:br>
            <a:r>
              <a:rPr lang="ja-JP" altLang="en-US" sz="1400" dirty="0">
                <a:latin typeface="メイリオ"/>
                <a:ea typeface="メイリオ"/>
              </a:rPr>
              <a:t>　　</a:t>
            </a:r>
            <a:r>
              <a:rPr lang="en-US" altLang="ja-JP" sz="1050" dirty="0">
                <a:latin typeface="メイリオ"/>
                <a:ea typeface="メイリオ"/>
              </a:rPr>
              <a:t>*1</a:t>
            </a:r>
            <a:r>
              <a:rPr lang="en-US" altLang="ja-JP" sz="1050" dirty="0" smtClean="0">
                <a:latin typeface="メイリオ"/>
                <a:ea typeface="メイリオ"/>
              </a:rPr>
              <a:t>.</a:t>
            </a:r>
            <a:r>
              <a:rPr lang="ja-JP" altLang="en-US" sz="1050" dirty="0" smtClean="0">
                <a:latin typeface="メイリオ"/>
                <a:ea typeface="メイリオ"/>
              </a:rPr>
              <a:t>例：ユーザーアンケートを実施し自由回答を含む場合、ヤフー</a:t>
            </a:r>
            <a:r>
              <a:rPr lang="ja-JP" altLang="en-US" sz="1050" dirty="0">
                <a:latin typeface="メイリオ"/>
                <a:ea typeface="メイリオ"/>
              </a:rPr>
              <a:t>において特定の個人を識別することができる情報に</a:t>
            </a:r>
            <a:r>
              <a:rPr lang="ja-JP" altLang="en-US" sz="1050" dirty="0" smtClean="0">
                <a:latin typeface="メイリオ"/>
                <a:ea typeface="メイリオ"/>
              </a:rPr>
              <a:t>該当</a:t>
            </a:r>
            <a:endParaRPr lang="en-US" altLang="ja-JP" sz="1050" dirty="0">
              <a:latin typeface="メイリオ"/>
              <a:ea typeface="メイリオ"/>
            </a:endParaRPr>
          </a:p>
        </p:txBody>
      </p:sp>
    </p:spTree>
    <p:extLst>
      <p:ext uri="{BB962C8B-B14F-4D97-AF65-F5344CB8AC3E}">
        <p14:creationId xmlns:p14="http://schemas.microsoft.com/office/powerpoint/2010/main" val="18859453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免責事項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29</a:t>
            </a:fld>
            <a:endParaRPr lang="ja-JP" altLang="en-US"/>
          </a:p>
        </p:txBody>
      </p:sp>
      <p:sp>
        <p:nvSpPr>
          <p:cNvPr id="7" name="Rectangle 46"/>
          <p:cNvSpPr>
            <a:spLocks noChangeArrowheads="1"/>
          </p:cNvSpPr>
          <p:nvPr/>
        </p:nvSpPr>
        <p:spPr bwMode="auto">
          <a:xfrm>
            <a:off x="454074" y="1052736"/>
            <a:ext cx="11330558" cy="553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800" dirty="0" smtClean="0">
                <a:latin typeface="+mn-ea"/>
                <a:ea typeface="+mn-ea"/>
              </a:rPr>
              <a:t>■ 免責事項</a:t>
            </a:r>
            <a:endParaRPr lang="ja-JP" altLang="en-US" sz="1800" dirty="0">
              <a:latin typeface="+mn-ea"/>
              <a:ea typeface="+mn-ea"/>
            </a:endParaRPr>
          </a:p>
          <a:p>
            <a:pPr marL="266700" indent="-266700" eaLnBrk="1" hangingPunct="1">
              <a:spcBef>
                <a:spcPct val="0"/>
              </a:spcBef>
              <a:buFontTx/>
              <a:buNone/>
              <a:tabLst>
                <a:tab pos="266700" algn="l"/>
              </a:tabLst>
            </a:pPr>
            <a:r>
              <a:rPr lang="ja-JP" altLang="en-US" sz="1400" dirty="0" smtClean="0">
                <a:latin typeface="+mn-ea"/>
                <a:ea typeface="+mn-ea"/>
              </a:rPr>
              <a:t>　・申込者・広告主様の</a:t>
            </a:r>
            <a:r>
              <a:rPr lang="ja-JP" altLang="en-US" sz="1400" dirty="0">
                <a:latin typeface="+mn-ea"/>
                <a:ea typeface="+mn-ea"/>
              </a:rPr>
              <a:t>故意または過失によって、ヤフー</a:t>
            </a:r>
            <a:r>
              <a:rPr lang="ja-JP" altLang="en-US" sz="1400" dirty="0" smtClean="0">
                <a:latin typeface="+mn-ea"/>
                <a:ea typeface="+mn-ea"/>
              </a:rPr>
              <a:t>と申込者間</a:t>
            </a:r>
            <a:r>
              <a:rPr lang="ja-JP" altLang="en-US" sz="1400" dirty="0">
                <a:latin typeface="+mn-ea"/>
                <a:ea typeface="+mn-ea"/>
              </a:rPr>
              <a:t>の広告掲載契約に定める掲載開始日までに企画ページ</a:t>
            </a:r>
            <a:r>
              <a:rPr lang="ja-JP" altLang="en-US" sz="1400" dirty="0" smtClean="0">
                <a:latin typeface="+mn-ea"/>
                <a:ea typeface="+mn-ea"/>
              </a:rPr>
              <a:t>の</a:t>
            </a:r>
            <a:endParaRPr lang="en-US" altLang="ja-JP" sz="1400" dirty="0" smtClean="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a:t>
            </a:r>
            <a:r>
              <a:rPr lang="ja-JP" altLang="en-US" sz="1400" dirty="0" smtClean="0">
                <a:latin typeface="+mn-ea"/>
                <a:ea typeface="+mn-ea"/>
              </a:rPr>
              <a:t>　掲載</a:t>
            </a:r>
            <a:r>
              <a:rPr lang="ja-JP" altLang="en-US" sz="1400" dirty="0">
                <a:latin typeface="+mn-ea"/>
                <a:ea typeface="+mn-ea"/>
              </a:rPr>
              <a:t>を開始できなかった場合、ヤフーは広告掲載契約に基づく企画ページの掲載を履行する義務を免れるものとします</a:t>
            </a:r>
            <a:r>
              <a:rPr lang="ja-JP" altLang="en-US" sz="1400" dirty="0" smtClean="0">
                <a:latin typeface="+mn-ea"/>
                <a:ea typeface="+mn-ea"/>
              </a:rPr>
              <a:t>。</a:t>
            </a:r>
            <a:endParaRPr lang="en-US" altLang="ja-JP" sz="1400" dirty="0" smtClean="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a:t>
            </a:r>
            <a:r>
              <a:rPr lang="ja-JP" altLang="en-US" sz="1400" dirty="0" smtClean="0">
                <a:latin typeface="+mn-ea"/>
                <a:ea typeface="+mn-ea"/>
              </a:rPr>
              <a:t>　また</a:t>
            </a:r>
            <a:r>
              <a:rPr lang="ja-JP" altLang="en-US" sz="1400" dirty="0">
                <a:latin typeface="+mn-ea"/>
                <a:ea typeface="+mn-ea"/>
              </a:rPr>
              <a:t>、その場合、当該企画ページの掲載を行うことができなかった期間の広告料金（広告掲載費、制作費その他広告掲載契約に</a:t>
            </a:r>
            <a:r>
              <a:rPr lang="ja-JP" altLang="en-US" sz="1400" dirty="0" smtClean="0">
                <a:latin typeface="+mn-ea"/>
                <a:ea typeface="+mn-ea"/>
              </a:rPr>
              <a:t>基づき</a:t>
            </a:r>
            <a:endParaRPr lang="en-US" altLang="ja-JP" sz="1400" dirty="0" smtClean="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a:t>
            </a:r>
            <a:r>
              <a:rPr lang="ja-JP" altLang="en-US" sz="1400" dirty="0" smtClean="0">
                <a:latin typeface="+mn-ea"/>
                <a:ea typeface="+mn-ea"/>
              </a:rPr>
              <a:t>　申込者</a:t>
            </a:r>
            <a:r>
              <a:rPr lang="ja-JP" altLang="en-US" sz="1400" dirty="0">
                <a:latin typeface="+mn-ea"/>
                <a:ea typeface="+mn-ea"/>
              </a:rPr>
              <a:t>およびヤフー間で事前に合意した金額をいいます）は何ら減免されません</a:t>
            </a:r>
            <a:r>
              <a:rPr lang="ja-JP" altLang="en-US" sz="1400" dirty="0" smtClean="0">
                <a:latin typeface="+mn-ea"/>
                <a:ea typeface="+mn-ea"/>
              </a:rPr>
              <a:t>。</a:t>
            </a:r>
            <a:endParaRPr lang="en-US" altLang="ja-JP" sz="1400" dirty="0" smtClean="0">
              <a:latin typeface="+mn-ea"/>
              <a:ea typeface="+mn-ea"/>
            </a:endParaRPr>
          </a:p>
          <a:p>
            <a:pPr eaLnBrk="1" hangingPunct="1">
              <a:spcBef>
                <a:spcPct val="0"/>
              </a:spcBef>
              <a:buFontTx/>
              <a:buNone/>
            </a:pPr>
            <a:endParaRPr lang="en-US" altLang="ja-JP" sz="1400" dirty="0" smtClean="0">
              <a:latin typeface="+mn-ea"/>
              <a:ea typeface="+mn-ea"/>
            </a:endParaRPr>
          </a:p>
          <a:p>
            <a:pPr marL="266700" indent="-266700" eaLnBrk="1" hangingPunct="1">
              <a:spcBef>
                <a:spcPct val="0"/>
              </a:spcBef>
              <a:buFontTx/>
              <a:buNone/>
            </a:pPr>
            <a:r>
              <a:rPr lang="ja-JP" altLang="en-US" sz="1400" dirty="0">
                <a:latin typeface="+mn-ea"/>
                <a:ea typeface="+mn-ea"/>
              </a:rPr>
              <a:t>　・</a:t>
            </a:r>
            <a:r>
              <a:rPr lang="ja-JP" altLang="en-US" sz="1400" dirty="0" smtClean="0">
                <a:latin typeface="+mn-ea"/>
                <a:ea typeface="+mn-ea"/>
              </a:rPr>
              <a:t>ヤフー</a:t>
            </a:r>
            <a:r>
              <a:rPr lang="ja-JP" altLang="en-US" sz="1400" dirty="0">
                <a:latin typeface="+mn-ea"/>
                <a:ea typeface="+mn-ea"/>
              </a:rPr>
              <a:t>が定めるサポート環境（</a:t>
            </a:r>
            <a:r>
              <a:rPr lang="en-US" altLang="ja-JP" sz="1400" dirty="0">
                <a:latin typeface="+mn-ea"/>
                <a:ea typeface="+mn-ea"/>
              </a:rPr>
              <a:t>OS/</a:t>
            </a:r>
            <a:r>
              <a:rPr lang="ja-JP" altLang="en-US" sz="1400" dirty="0">
                <a:latin typeface="+mn-ea"/>
                <a:ea typeface="+mn-ea"/>
              </a:rPr>
              <a:t>ブラウザー）以外では、企画ページの非表示や表示崩れを起こす場合があり、ヤフーは当該</a:t>
            </a:r>
            <a:r>
              <a:rPr lang="ja-JP" altLang="en-US" sz="1400" dirty="0" smtClean="0">
                <a:latin typeface="+mn-ea"/>
                <a:ea typeface="+mn-ea"/>
              </a:rPr>
              <a:t>非表示</a:t>
            </a:r>
            <a:endParaRPr lang="en-US" altLang="ja-JP" sz="1400" dirty="0" smtClean="0">
              <a:latin typeface="+mn-ea"/>
              <a:ea typeface="+mn-ea"/>
            </a:endParaRPr>
          </a:p>
          <a:p>
            <a:pPr marL="266700" indent="-266700" eaLnBrk="1" hangingPunct="1">
              <a:spcBef>
                <a:spcPct val="0"/>
              </a:spcBef>
              <a:buFontTx/>
              <a:buNone/>
            </a:pPr>
            <a:r>
              <a:rPr lang="ja-JP" altLang="en-US" sz="1400" dirty="0">
                <a:latin typeface="+mn-ea"/>
                <a:ea typeface="+mn-ea"/>
              </a:rPr>
              <a:t>　</a:t>
            </a:r>
            <a:r>
              <a:rPr lang="ja-JP" altLang="en-US" sz="1400" dirty="0" smtClean="0">
                <a:latin typeface="+mn-ea"/>
                <a:ea typeface="+mn-ea"/>
              </a:rPr>
              <a:t>　また</a:t>
            </a:r>
            <a:r>
              <a:rPr lang="ja-JP" altLang="en-US" sz="1400" dirty="0">
                <a:latin typeface="+mn-ea"/>
                <a:ea typeface="+mn-ea"/>
              </a:rPr>
              <a:t>は表示崩れに関して一切の責任を負いません。</a:t>
            </a:r>
            <a:endParaRPr lang="ja-JP" altLang="en-US" sz="1400" dirty="0" smtClean="0">
              <a:latin typeface="+mn-ea"/>
              <a:ea typeface="+mn-ea"/>
            </a:endParaRPr>
          </a:p>
          <a:p>
            <a:pPr marL="266700" indent="-266700" eaLnBrk="1" hangingPunct="1">
              <a:spcBef>
                <a:spcPct val="0"/>
              </a:spcBef>
              <a:buFontTx/>
              <a:buNone/>
              <a:tabLst>
                <a:tab pos="266700" algn="l"/>
              </a:tabLst>
            </a:pPr>
            <a:endParaRPr lang="en-US" altLang="ja-JP" sz="1400" dirty="0" smtClean="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・停電</a:t>
            </a:r>
            <a:r>
              <a:rPr lang="ja-JP" altLang="en-US" sz="1400" dirty="0">
                <a:latin typeface="+mn-ea"/>
                <a:ea typeface="+mn-ea"/>
              </a:rPr>
              <a:t>・通信回線の事故・天災等の不可抗力、通信事業者の不履行、インターネットインフラその他サーバー等</a:t>
            </a:r>
            <a:r>
              <a:rPr lang="ja-JP" altLang="en-US" sz="1400" dirty="0" smtClean="0">
                <a:latin typeface="+mn-ea"/>
                <a:ea typeface="+mn-ea"/>
              </a:rPr>
              <a:t>のシステム上</a:t>
            </a:r>
            <a:r>
              <a:rPr lang="ja-JP" altLang="en-US" sz="1400" dirty="0">
                <a:latin typeface="+mn-ea"/>
                <a:ea typeface="+mn-ea"/>
              </a:rPr>
              <a:t>の</a:t>
            </a:r>
            <a:r>
              <a:rPr lang="ja-JP" altLang="en-US" sz="1400" dirty="0" smtClean="0">
                <a:latin typeface="+mn-ea"/>
                <a:ea typeface="+mn-ea"/>
              </a:rPr>
              <a:t>不具</a:t>
            </a:r>
            <a:endParaRPr lang="en-US" altLang="ja-JP" sz="1400" dirty="0" smtClean="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　合</a:t>
            </a:r>
            <a:r>
              <a:rPr lang="ja-JP" altLang="en-US" sz="1400" dirty="0">
                <a:latin typeface="+mn-ea"/>
                <a:ea typeface="+mn-ea"/>
              </a:rPr>
              <a:t>、緊急メンテナンスの発生</a:t>
            </a:r>
            <a:r>
              <a:rPr lang="ja-JP" altLang="en-US" sz="1400" dirty="0" smtClean="0">
                <a:latin typeface="+mn-ea"/>
                <a:ea typeface="+mn-ea"/>
              </a:rPr>
              <a:t>などヤフーの</a:t>
            </a:r>
            <a:r>
              <a:rPr lang="ja-JP" altLang="en-US" sz="1400" dirty="0">
                <a:latin typeface="+mn-ea"/>
                <a:ea typeface="+mn-ea"/>
              </a:rPr>
              <a:t>責に帰すべき事由以外の原因により、特集・タイアップ広告ページ</a:t>
            </a:r>
            <a:r>
              <a:rPr lang="ja-JP" altLang="en-US" sz="1400" dirty="0" smtClean="0">
                <a:latin typeface="+mn-ea"/>
                <a:ea typeface="+mn-ea"/>
              </a:rPr>
              <a:t>の全部また</a:t>
            </a:r>
            <a:r>
              <a:rPr lang="ja-JP" altLang="en-US" sz="1400" dirty="0">
                <a:latin typeface="+mn-ea"/>
                <a:ea typeface="+mn-ea"/>
              </a:rPr>
              <a:t>は一部</a:t>
            </a:r>
            <a:r>
              <a:rPr lang="ja-JP" altLang="en-US" sz="1400" dirty="0" smtClean="0">
                <a:latin typeface="+mn-ea"/>
                <a:ea typeface="+mn-ea"/>
              </a:rPr>
              <a:t>を</a:t>
            </a:r>
            <a:endParaRPr lang="en-US" altLang="ja-JP" sz="1400" dirty="0" smtClean="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　掲載できなかった場合、ヤフーは</a:t>
            </a:r>
            <a:r>
              <a:rPr lang="ja-JP" altLang="en-US" sz="1400" dirty="0">
                <a:latin typeface="+mn-ea"/>
                <a:ea typeface="+mn-ea"/>
              </a:rPr>
              <a:t>その責を問われないものとし、当該履行に</a:t>
            </a:r>
            <a:r>
              <a:rPr lang="ja-JP" altLang="en-US" sz="1400" dirty="0" smtClean="0">
                <a:latin typeface="+mn-ea"/>
                <a:ea typeface="+mn-ea"/>
              </a:rPr>
              <a:t>ついて</a:t>
            </a:r>
            <a:r>
              <a:rPr lang="ja-JP" altLang="en-US" sz="1400" dirty="0">
                <a:latin typeface="+mn-ea"/>
                <a:ea typeface="+mn-ea"/>
              </a:rPr>
              <a:t>は</a:t>
            </a:r>
            <a:r>
              <a:rPr lang="ja-JP" altLang="en-US" sz="1400" dirty="0" smtClean="0">
                <a:latin typeface="+mn-ea"/>
                <a:ea typeface="+mn-ea"/>
              </a:rPr>
              <a:t>、当該</a:t>
            </a:r>
            <a:r>
              <a:rPr lang="ja-JP" altLang="en-US" sz="1400" dirty="0">
                <a:latin typeface="+mn-ea"/>
                <a:ea typeface="+mn-ea"/>
              </a:rPr>
              <a:t>原因の</a:t>
            </a:r>
            <a:r>
              <a:rPr lang="ja-JP" altLang="en-US" sz="1400" dirty="0" smtClean="0">
                <a:latin typeface="+mn-ea"/>
                <a:ea typeface="+mn-ea"/>
              </a:rPr>
              <a:t>影響</a:t>
            </a:r>
            <a:r>
              <a:rPr lang="ja-JP" altLang="en-US" sz="1400" dirty="0">
                <a:latin typeface="+mn-ea"/>
                <a:ea typeface="+mn-ea"/>
              </a:rPr>
              <a:t>とみなされる範囲まで</a:t>
            </a:r>
            <a:r>
              <a:rPr lang="ja-JP" altLang="en-US" sz="1400" dirty="0" smtClean="0">
                <a:latin typeface="+mn-ea"/>
                <a:ea typeface="+mn-ea"/>
              </a:rPr>
              <a:t>義務</a:t>
            </a:r>
            <a:endParaRPr lang="en-US" altLang="ja-JP" sz="1400" dirty="0" smtClean="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　を</a:t>
            </a:r>
            <a:r>
              <a:rPr lang="ja-JP" altLang="en-US" sz="1400" dirty="0">
                <a:latin typeface="+mn-ea"/>
                <a:ea typeface="+mn-ea"/>
              </a:rPr>
              <a:t>免除される</a:t>
            </a:r>
            <a:r>
              <a:rPr lang="ja-JP" altLang="en-US" sz="1400" dirty="0" smtClean="0">
                <a:latin typeface="+mn-ea"/>
                <a:ea typeface="+mn-ea"/>
              </a:rPr>
              <a:t>ものと</a:t>
            </a:r>
            <a:r>
              <a:rPr lang="ja-JP" altLang="en-US" sz="1400" dirty="0">
                <a:latin typeface="+mn-ea"/>
                <a:ea typeface="+mn-ea"/>
              </a:rPr>
              <a:t>します</a:t>
            </a:r>
            <a:r>
              <a:rPr lang="ja-JP" altLang="en-US" sz="1400" dirty="0" smtClean="0">
                <a:latin typeface="+mn-ea"/>
                <a:ea typeface="+mn-ea"/>
              </a:rPr>
              <a:t>。ただし、ヤフーの</a:t>
            </a:r>
            <a:r>
              <a:rPr lang="ja-JP" altLang="en-US" sz="1400" dirty="0">
                <a:latin typeface="+mn-ea"/>
                <a:ea typeface="+mn-ea"/>
              </a:rPr>
              <a:t>故意また</a:t>
            </a:r>
            <a:r>
              <a:rPr lang="ja-JP" altLang="en-US" sz="1400" dirty="0" smtClean="0">
                <a:latin typeface="+mn-ea"/>
                <a:ea typeface="+mn-ea"/>
              </a:rPr>
              <a:t>は重過失による</a:t>
            </a:r>
            <a:r>
              <a:rPr lang="ja-JP" altLang="en-US" sz="1400" dirty="0">
                <a:latin typeface="+mn-ea"/>
                <a:ea typeface="+mn-ea"/>
              </a:rPr>
              <a:t>場合はこの</a:t>
            </a:r>
            <a:r>
              <a:rPr lang="ja-JP" altLang="en-US" sz="1400" dirty="0" smtClean="0">
                <a:latin typeface="+mn-ea"/>
                <a:ea typeface="+mn-ea"/>
              </a:rPr>
              <a:t>限り</a:t>
            </a:r>
            <a:r>
              <a:rPr lang="ja-JP" altLang="en-US" sz="1400" dirty="0">
                <a:latin typeface="+mn-ea"/>
                <a:ea typeface="+mn-ea"/>
              </a:rPr>
              <a:t>ではありません</a:t>
            </a:r>
            <a:r>
              <a:rPr lang="ja-JP" altLang="en-US" sz="1400" dirty="0" smtClean="0">
                <a:latin typeface="+mn-ea"/>
                <a:ea typeface="+mn-ea"/>
              </a:rPr>
              <a:t>。</a:t>
            </a:r>
            <a:endParaRPr lang="en-US" altLang="ja-JP" sz="1400" dirty="0" smtClean="0">
              <a:latin typeface="+mn-ea"/>
              <a:ea typeface="+mn-ea"/>
            </a:endParaRPr>
          </a:p>
          <a:p>
            <a:pPr eaLnBrk="1" hangingPunct="1">
              <a:spcBef>
                <a:spcPct val="0"/>
              </a:spcBef>
              <a:buFontTx/>
              <a:buNone/>
            </a:pPr>
            <a:r>
              <a:rPr lang="ja-JP" altLang="en-US" sz="1400" dirty="0" smtClean="0">
                <a:latin typeface="+mn-ea"/>
                <a:ea typeface="+mn-ea"/>
              </a:rPr>
              <a:t>　　なお</a:t>
            </a:r>
            <a:r>
              <a:rPr lang="ja-JP" altLang="en-US" sz="1400" dirty="0">
                <a:latin typeface="+mn-ea"/>
                <a:ea typeface="+mn-ea"/>
              </a:rPr>
              <a:t>、この場合</a:t>
            </a:r>
            <a:r>
              <a:rPr lang="ja-JP" altLang="en-US" sz="1400" dirty="0" smtClean="0">
                <a:latin typeface="+mn-ea"/>
                <a:ea typeface="+mn-ea"/>
              </a:rPr>
              <a:t>、ヤフーが掲載</a:t>
            </a:r>
            <a:r>
              <a:rPr lang="ja-JP" altLang="en-US" sz="1400" dirty="0">
                <a:latin typeface="+mn-ea"/>
                <a:ea typeface="+mn-ea"/>
              </a:rPr>
              <a:t>を行わなかった部分に</a:t>
            </a:r>
            <a:r>
              <a:rPr lang="ja-JP" altLang="en-US" sz="1400" dirty="0" smtClean="0">
                <a:latin typeface="+mn-ea"/>
                <a:ea typeface="+mn-ea"/>
              </a:rPr>
              <a:t>ついては、協賛料金への申込者</a:t>
            </a:r>
            <a:r>
              <a:rPr lang="ja-JP" altLang="en-US" sz="1400" dirty="0">
                <a:latin typeface="+mn-ea"/>
                <a:ea typeface="+mn-ea"/>
              </a:rPr>
              <a:t>の</a:t>
            </a:r>
            <a:r>
              <a:rPr lang="ja-JP" altLang="en-US" sz="1400" dirty="0" smtClean="0">
                <a:latin typeface="+mn-ea"/>
                <a:ea typeface="+mn-ea"/>
              </a:rPr>
              <a:t>支払債務</a:t>
            </a:r>
            <a:r>
              <a:rPr lang="ja-JP" altLang="en-US" sz="1400" dirty="0">
                <a:latin typeface="+mn-ea"/>
                <a:ea typeface="+mn-ea"/>
              </a:rPr>
              <a:t>は</a:t>
            </a:r>
            <a:r>
              <a:rPr lang="ja-JP" altLang="en-US" sz="1400" dirty="0" smtClean="0">
                <a:latin typeface="+mn-ea"/>
                <a:ea typeface="+mn-ea"/>
              </a:rPr>
              <a:t>生じないもの</a:t>
            </a:r>
            <a:r>
              <a:rPr lang="ja-JP" altLang="en-US" sz="1400" dirty="0">
                <a:latin typeface="+mn-ea"/>
                <a:ea typeface="+mn-ea"/>
              </a:rPr>
              <a:t>とします。</a:t>
            </a:r>
          </a:p>
          <a:p>
            <a:pPr eaLnBrk="1" hangingPunct="1">
              <a:spcBef>
                <a:spcPct val="0"/>
              </a:spcBef>
              <a:buFontTx/>
              <a:buNone/>
            </a:pPr>
            <a:endParaRPr lang="ja-JP" altLang="en-US" sz="1400" dirty="0">
              <a:latin typeface="+mn-ea"/>
              <a:ea typeface="+mn-ea"/>
            </a:endParaRPr>
          </a:p>
          <a:p>
            <a:pPr eaLnBrk="1" hangingPunct="1">
              <a:spcBef>
                <a:spcPct val="0"/>
              </a:spcBef>
              <a:buFontTx/>
              <a:buNone/>
            </a:pPr>
            <a:r>
              <a:rPr lang="ja-JP" altLang="en-US" sz="1400" dirty="0">
                <a:latin typeface="+mn-ea"/>
                <a:ea typeface="+mn-ea"/>
              </a:rPr>
              <a:t>　</a:t>
            </a:r>
            <a:r>
              <a:rPr lang="ja-JP" altLang="en-US" sz="1400" dirty="0" smtClean="0">
                <a:latin typeface="+mn-ea"/>
                <a:ea typeface="+mn-ea"/>
              </a:rPr>
              <a:t>・</a:t>
            </a:r>
            <a:r>
              <a:rPr lang="ja-JP" altLang="en-US" sz="1400" dirty="0">
                <a:latin typeface="+mn-ea"/>
                <a:ea typeface="+mn-ea"/>
              </a:rPr>
              <a:t>企画</a:t>
            </a:r>
            <a:r>
              <a:rPr lang="ja-JP" altLang="en-US" sz="1400" dirty="0" smtClean="0">
                <a:latin typeface="+mn-ea"/>
                <a:ea typeface="+mn-ea"/>
              </a:rPr>
              <a:t>ページ掲載中に、当該サイト</a:t>
            </a:r>
            <a:r>
              <a:rPr lang="ja-JP" altLang="en-US" sz="1400" dirty="0">
                <a:latin typeface="+mn-ea"/>
                <a:ea typeface="+mn-ea"/>
              </a:rPr>
              <a:t>からのリンクがデッドリンクとなった場合</a:t>
            </a:r>
            <a:r>
              <a:rPr lang="ja-JP" altLang="en-US" sz="1400" dirty="0" smtClean="0">
                <a:latin typeface="+mn-ea"/>
                <a:ea typeface="+mn-ea"/>
              </a:rPr>
              <a:t>や、リンク先</a:t>
            </a:r>
            <a:r>
              <a:rPr lang="ja-JP" altLang="en-US" sz="1400" dirty="0">
                <a:latin typeface="+mn-ea"/>
                <a:ea typeface="+mn-ea"/>
              </a:rPr>
              <a:t>のサイトに</a:t>
            </a:r>
            <a:r>
              <a:rPr lang="ja-JP" altLang="en-US" sz="1400" dirty="0" smtClean="0">
                <a:latin typeface="+mn-ea"/>
                <a:ea typeface="+mn-ea"/>
              </a:rPr>
              <a:t>不具合が</a:t>
            </a:r>
            <a:endParaRPr lang="en-US" altLang="ja-JP" sz="1400" dirty="0" smtClean="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a:t>
            </a:r>
            <a:r>
              <a:rPr lang="ja-JP" altLang="en-US" sz="1400" dirty="0" smtClean="0">
                <a:latin typeface="+mn-ea"/>
                <a:ea typeface="+mn-ea"/>
              </a:rPr>
              <a:t>　発生した</a:t>
            </a:r>
            <a:r>
              <a:rPr lang="ja-JP" altLang="en-US" sz="1400" dirty="0">
                <a:latin typeface="+mn-ea"/>
                <a:ea typeface="+mn-ea"/>
              </a:rPr>
              <a:t>場合</a:t>
            </a:r>
            <a:r>
              <a:rPr lang="ja-JP" altLang="en-US" sz="1400" dirty="0" smtClean="0">
                <a:latin typeface="+mn-ea"/>
                <a:ea typeface="+mn-ea"/>
              </a:rPr>
              <a:t>、ヤフー</a:t>
            </a:r>
            <a:r>
              <a:rPr lang="ja-JP" altLang="en-US" sz="1400" dirty="0">
                <a:latin typeface="+mn-ea"/>
                <a:ea typeface="+mn-ea"/>
              </a:rPr>
              <a:t>は</a:t>
            </a:r>
            <a:r>
              <a:rPr lang="ja-JP" altLang="en-US" sz="1400" dirty="0" smtClean="0">
                <a:latin typeface="+mn-ea"/>
                <a:ea typeface="+mn-ea"/>
              </a:rPr>
              <a:t>当該</a:t>
            </a:r>
            <a:r>
              <a:rPr lang="ja-JP" altLang="en-US" sz="1400" dirty="0">
                <a:latin typeface="+mn-ea"/>
                <a:ea typeface="+mn-ea"/>
              </a:rPr>
              <a:t>企画</a:t>
            </a:r>
            <a:r>
              <a:rPr lang="ja-JP" altLang="en-US" sz="1400" dirty="0" smtClean="0">
                <a:latin typeface="+mn-ea"/>
                <a:ea typeface="+mn-ea"/>
              </a:rPr>
              <a:t>ページの</a:t>
            </a:r>
            <a:r>
              <a:rPr lang="ja-JP" altLang="en-US" sz="1400" dirty="0">
                <a:latin typeface="+mn-ea"/>
                <a:ea typeface="+mn-ea"/>
              </a:rPr>
              <a:t>掲載を停止することができるものとし、この</a:t>
            </a:r>
            <a:r>
              <a:rPr lang="ja-JP" altLang="en-US" sz="1400" dirty="0" smtClean="0">
                <a:latin typeface="+mn-ea"/>
                <a:ea typeface="+mn-ea"/>
              </a:rPr>
              <a:t>場合、</a:t>
            </a:r>
            <a:r>
              <a:rPr lang="ja-JP" altLang="en-US" sz="1400" dirty="0">
                <a:latin typeface="+mn-ea"/>
                <a:ea typeface="+mn-ea"/>
              </a:rPr>
              <a:t>ヤフー</a:t>
            </a:r>
            <a:r>
              <a:rPr lang="ja-JP" altLang="en-US" sz="1400" dirty="0" smtClean="0">
                <a:latin typeface="+mn-ea"/>
                <a:ea typeface="+mn-ea"/>
              </a:rPr>
              <a:t>は企画ページの不掲載</a:t>
            </a:r>
            <a:r>
              <a:rPr lang="ja-JP" altLang="en-US" sz="1400" dirty="0">
                <a:latin typeface="+mn-ea"/>
                <a:ea typeface="+mn-ea"/>
              </a:rPr>
              <a:t>の責</a:t>
            </a:r>
            <a:r>
              <a:rPr lang="ja-JP" altLang="en-US" sz="1400" dirty="0" smtClean="0">
                <a:latin typeface="+mn-ea"/>
                <a:ea typeface="+mn-ea"/>
              </a:rPr>
              <a:t>を</a:t>
            </a:r>
            <a:endParaRPr lang="en-US" altLang="ja-JP" sz="1400" dirty="0" smtClean="0">
              <a:latin typeface="+mn-ea"/>
              <a:ea typeface="+mn-ea"/>
            </a:endParaRPr>
          </a:p>
          <a:p>
            <a:pPr marL="266700" indent="-266700" eaLnBrk="1" hangingPunct="1">
              <a:spcBef>
                <a:spcPct val="0"/>
              </a:spcBef>
              <a:buFontTx/>
              <a:buNone/>
              <a:tabLst>
                <a:tab pos="266700" algn="l"/>
              </a:tabLst>
            </a:pPr>
            <a:r>
              <a:rPr lang="ja-JP" altLang="en-US" sz="1400" dirty="0">
                <a:latin typeface="+mn-ea"/>
                <a:ea typeface="+mn-ea"/>
              </a:rPr>
              <a:t>　</a:t>
            </a:r>
            <a:r>
              <a:rPr lang="ja-JP" altLang="en-US" sz="1400" dirty="0" smtClean="0">
                <a:latin typeface="+mn-ea"/>
                <a:ea typeface="+mn-ea"/>
              </a:rPr>
              <a:t>　負わない</a:t>
            </a:r>
            <a:r>
              <a:rPr lang="ja-JP" altLang="en-US" sz="1400" dirty="0">
                <a:latin typeface="+mn-ea"/>
                <a:ea typeface="+mn-ea"/>
              </a:rPr>
              <a:t>ものとします。</a:t>
            </a:r>
          </a:p>
          <a:p>
            <a:pPr eaLnBrk="1" hangingPunct="1">
              <a:spcBef>
                <a:spcPct val="0"/>
              </a:spcBef>
              <a:buFontTx/>
              <a:buNone/>
            </a:pPr>
            <a:endParaRPr lang="en-US" altLang="ja-JP" sz="1400" dirty="0" smtClean="0">
              <a:latin typeface="+mn-ea"/>
              <a:ea typeface="+mn-ea"/>
            </a:endParaRPr>
          </a:p>
          <a:p>
            <a:pPr marL="0" lvl="0" indent="0" eaLnBrk="1" hangingPunct="1">
              <a:spcBef>
                <a:spcPct val="0"/>
              </a:spcBef>
              <a:buNone/>
            </a:pPr>
            <a:r>
              <a:rPr lang="ja-JP" altLang="en-US" sz="1400" dirty="0" smtClean="0">
                <a:latin typeface="メイリオ"/>
                <a:ea typeface="メイリオ"/>
              </a:rPr>
              <a:t>　・以下</a:t>
            </a:r>
            <a:r>
              <a:rPr lang="ja-JP" altLang="en-US" sz="1400" dirty="0">
                <a:latin typeface="メイリオ"/>
                <a:ea typeface="メイリオ"/>
              </a:rPr>
              <a:t>①～③</a:t>
            </a:r>
            <a:r>
              <a:rPr lang="ja-JP" altLang="en-US" sz="1400" dirty="0" smtClean="0">
                <a:latin typeface="メイリオ"/>
                <a:ea typeface="メイリオ"/>
              </a:rPr>
              <a:t>を</a:t>
            </a:r>
            <a:r>
              <a:rPr lang="ja-JP" altLang="en-US" sz="1400" dirty="0">
                <a:latin typeface="メイリオ"/>
                <a:ea typeface="メイリオ"/>
              </a:rPr>
              <a:t>企画</a:t>
            </a:r>
            <a:r>
              <a:rPr lang="ja-JP" altLang="en-US" sz="1400" dirty="0" smtClean="0">
                <a:latin typeface="メイリオ"/>
                <a:ea typeface="メイリオ"/>
              </a:rPr>
              <a:t>ページの掲載</a:t>
            </a:r>
            <a:r>
              <a:rPr lang="ja-JP" altLang="en-US" sz="1400" dirty="0">
                <a:latin typeface="メイリオ"/>
                <a:ea typeface="メイリオ"/>
              </a:rPr>
              <a:t>調整時間とし</a:t>
            </a:r>
            <a:r>
              <a:rPr lang="ja-JP" altLang="en-US" sz="1400" dirty="0" smtClean="0">
                <a:latin typeface="メイリオ"/>
                <a:ea typeface="メイリオ"/>
              </a:rPr>
              <a:t>、ヤフーは当該掲載</a:t>
            </a:r>
            <a:r>
              <a:rPr lang="ja-JP" altLang="en-US" sz="1400" dirty="0">
                <a:latin typeface="メイリオ"/>
                <a:ea typeface="メイリオ"/>
              </a:rPr>
              <a:t>調整時間内の不具合</a:t>
            </a:r>
            <a:r>
              <a:rPr lang="ja-JP" altLang="en-US" sz="1400" dirty="0" smtClean="0">
                <a:latin typeface="メイリオ"/>
                <a:ea typeface="メイリオ"/>
              </a:rPr>
              <a:t>、</a:t>
            </a:r>
            <a:endParaRPr lang="en-US" altLang="ja-JP" sz="1400" dirty="0" smtClean="0">
              <a:latin typeface="メイリオ"/>
              <a:ea typeface="メイリオ"/>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　不完全掲載</a:t>
            </a:r>
            <a:r>
              <a:rPr lang="ja-JP" altLang="en-US" sz="1400" dirty="0">
                <a:latin typeface="メイリオ"/>
                <a:ea typeface="メイリオ"/>
              </a:rPr>
              <a:t>または未掲載</a:t>
            </a:r>
            <a:r>
              <a:rPr lang="ja-JP" altLang="en-US" sz="1400" dirty="0" smtClean="0">
                <a:latin typeface="メイリオ"/>
                <a:ea typeface="メイリオ"/>
              </a:rPr>
              <a:t>について</a:t>
            </a:r>
            <a:r>
              <a:rPr lang="ja-JP" altLang="en-US" sz="1400" dirty="0">
                <a:latin typeface="メイリオ"/>
                <a:ea typeface="メイリオ"/>
              </a:rPr>
              <a:t>免責されるものとします。</a:t>
            </a:r>
          </a:p>
          <a:p>
            <a:pPr marL="0" lvl="0" indent="0" eaLnBrk="1" hangingPunct="1">
              <a:spcBef>
                <a:spcPct val="0"/>
              </a:spcBef>
              <a:buNone/>
            </a:pPr>
            <a:r>
              <a:rPr lang="ja-JP" altLang="en-US" sz="1400" dirty="0" smtClean="0">
                <a:latin typeface="メイリオ"/>
                <a:ea typeface="メイリオ"/>
              </a:rPr>
              <a:t>　　①</a:t>
            </a:r>
            <a:r>
              <a:rPr lang="ja-JP" altLang="en-US" sz="1400" dirty="0">
                <a:latin typeface="メイリオ"/>
                <a:ea typeface="メイリオ"/>
              </a:rPr>
              <a:t>企画</a:t>
            </a:r>
            <a:r>
              <a:rPr lang="ja-JP" altLang="en-US" sz="1400" dirty="0" smtClean="0">
                <a:latin typeface="メイリオ"/>
                <a:ea typeface="メイリオ"/>
              </a:rPr>
              <a:t>ページ掲載</a:t>
            </a:r>
            <a:r>
              <a:rPr lang="ja-JP" altLang="en-US" sz="1400" dirty="0">
                <a:latin typeface="メイリオ"/>
                <a:ea typeface="メイリオ"/>
              </a:rPr>
              <a:t>の初日の</a:t>
            </a:r>
            <a:r>
              <a:rPr lang="ja-JP" altLang="en-US" sz="1400" dirty="0" smtClean="0">
                <a:latin typeface="メイリオ"/>
                <a:ea typeface="メイリオ"/>
              </a:rPr>
              <a:t>午前</a:t>
            </a:r>
            <a:r>
              <a:rPr lang="en-US" altLang="ja-JP" sz="1400" dirty="0" smtClean="0">
                <a:latin typeface="メイリオ"/>
                <a:ea typeface="メイリオ"/>
              </a:rPr>
              <a:t>0</a:t>
            </a:r>
            <a:r>
              <a:rPr lang="ja-JP" altLang="en-US" sz="1400" dirty="0" smtClean="0">
                <a:latin typeface="メイリオ"/>
                <a:ea typeface="メイリオ"/>
              </a:rPr>
              <a:t>時から</a:t>
            </a:r>
            <a:r>
              <a:rPr lang="en-US" altLang="ja-JP" sz="1400" dirty="0" smtClean="0">
                <a:latin typeface="メイリオ"/>
                <a:ea typeface="メイリオ"/>
              </a:rPr>
              <a:t>12</a:t>
            </a:r>
            <a:r>
              <a:rPr lang="ja-JP" altLang="en-US" sz="1400" dirty="0" smtClean="0">
                <a:latin typeface="メイリオ"/>
                <a:ea typeface="メイリオ"/>
              </a:rPr>
              <a:t>時間</a:t>
            </a:r>
            <a:r>
              <a:rPr lang="ja-JP" altLang="en-US" sz="1400" dirty="0">
                <a:latin typeface="メイリオ"/>
                <a:ea typeface="メイリオ"/>
              </a:rPr>
              <a:t>、</a:t>
            </a:r>
            <a:r>
              <a:rPr lang="ja-JP" altLang="en-US" sz="1400" dirty="0" smtClean="0">
                <a:latin typeface="メイリオ"/>
                <a:ea typeface="メイリオ"/>
              </a:rPr>
              <a:t>および</a:t>
            </a:r>
            <a:r>
              <a:rPr lang="ja-JP" altLang="en-US" sz="1400" dirty="0">
                <a:latin typeface="メイリオ"/>
                <a:ea typeface="メイリオ"/>
              </a:rPr>
              <a:t>企画</a:t>
            </a:r>
            <a:r>
              <a:rPr lang="ja-JP" altLang="en-US" sz="1400" dirty="0" smtClean="0">
                <a:latin typeface="メイリオ"/>
                <a:ea typeface="メイリオ"/>
              </a:rPr>
              <a:t>ページ</a:t>
            </a:r>
            <a:r>
              <a:rPr lang="ja-JP" altLang="en-US" sz="1400" dirty="0">
                <a:latin typeface="メイリオ"/>
                <a:ea typeface="メイリオ"/>
              </a:rPr>
              <a:t>の内容が変更もしくは</a:t>
            </a:r>
            <a:r>
              <a:rPr lang="ja-JP" altLang="en-US" sz="1400" dirty="0" smtClean="0">
                <a:latin typeface="メイリオ"/>
                <a:ea typeface="メイリオ"/>
              </a:rPr>
              <a:t>追加</a:t>
            </a:r>
            <a:endParaRPr lang="en-US" altLang="ja-JP" sz="1400" dirty="0" smtClean="0">
              <a:latin typeface="メイリオ"/>
              <a:ea typeface="メイリオ"/>
            </a:endParaRPr>
          </a:p>
          <a:p>
            <a:pPr marL="0" lvl="0" indent="0" eaLnBrk="1" hangingPunct="1">
              <a:spcBef>
                <a:spcPct val="0"/>
              </a:spcBef>
              <a:buNone/>
            </a:pPr>
            <a:r>
              <a:rPr lang="ja-JP" altLang="en-US" sz="1400" dirty="0">
                <a:latin typeface="メイリオ"/>
                <a:ea typeface="メイリオ"/>
              </a:rPr>
              <a:t>　</a:t>
            </a:r>
            <a:r>
              <a:rPr lang="ja-JP" altLang="en-US" sz="1400" dirty="0" smtClean="0">
                <a:latin typeface="メイリオ"/>
                <a:ea typeface="メイリオ"/>
              </a:rPr>
              <a:t>　　された</a:t>
            </a:r>
            <a:r>
              <a:rPr lang="ja-JP" altLang="en-US" sz="1400" dirty="0">
                <a:latin typeface="メイリオ"/>
                <a:ea typeface="メイリオ"/>
              </a:rPr>
              <a:t>場合における、</a:t>
            </a:r>
            <a:r>
              <a:rPr lang="ja-JP" altLang="en-US" sz="1400" dirty="0" smtClean="0">
                <a:latin typeface="メイリオ"/>
                <a:ea typeface="メイリオ"/>
              </a:rPr>
              <a:t>当該企画ページの掲載予定時刻から</a:t>
            </a:r>
            <a:r>
              <a:rPr lang="en-US" altLang="ja-JP" sz="1400" dirty="0" smtClean="0">
                <a:latin typeface="メイリオ"/>
                <a:ea typeface="メイリオ"/>
              </a:rPr>
              <a:t>12</a:t>
            </a:r>
            <a:r>
              <a:rPr lang="ja-JP" altLang="en-US" sz="1400" dirty="0" smtClean="0">
                <a:latin typeface="メイリオ"/>
                <a:ea typeface="メイリオ"/>
              </a:rPr>
              <a:t>時間</a:t>
            </a:r>
          </a:p>
          <a:p>
            <a:pPr marL="0" lvl="0" indent="0" eaLnBrk="1" hangingPunct="1">
              <a:spcBef>
                <a:spcPct val="0"/>
              </a:spcBef>
              <a:buNone/>
            </a:pPr>
            <a:r>
              <a:rPr lang="ja-JP" altLang="en-US" sz="1400" dirty="0" smtClean="0">
                <a:latin typeface="メイリオ"/>
                <a:ea typeface="メイリオ"/>
              </a:rPr>
              <a:t>　　②</a:t>
            </a:r>
            <a:r>
              <a:rPr lang="ja-JP" altLang="en-US" sz="1400" dirty="0">
                <a:latin typeface="メイリオ"/>
                <a:ea typeface="メイリオ"/>
              </a:rPr>
              <a:t>企画</a:t>
            </a:r>
            <a:r>
              <a:rPr lang="ja-JP" altLang="en-US" sz="1400" dirty="0" smtClean="0">
                <a:latin typeface="メイリオ"/>
                <a:ea typeface="メイリオ"/>
              </a:rPr>
              <a:t>ページ</a:t>
            </a:r>
            <a:r>
              <a:rPr lang="ja-JP" altLang="en-US" sz="1400" dirty="0">
                <a:latin typeface="メイリオ"/>
                <a:ea typeface="メイリオ"/>
              </a:rPr>
              <a:t>の掲載開始日が営業日以外の場合における、</a:t>
            </a:r>
            <a:r>
              <a:rPr lang="ja-JP" altLang="en-US" sz="1400" dirty="0" smtClean="0">
                <a:latin typeface="メイリオ"/>
                <a:ea typeface="メイリオ"/>
              </a:rPr>
              <a:t>当該掲載</a:t>
            </a:r>
            <a:r>
              <a:rPr lang="ja-JP" altLang="en-US" sz="1400" dirty="0">
                <a:latin typeface="メイリオ"/>
                <a:ea typeface="メイリオ"/>
              </a:rPr>
              <a:t>開始時間から翌営業日正午まで</a:t>
            </a:r>
          </a:p>
          <a:p>
            <a:pPr marL="0" lvl="0" indent="0" eaLnBrk="1" hangingPunct="1">
              <a:spcBef>
                <a:spcPct val="0"/>
              </a:spcBef>
              <a:buNone/>
            </a:pPr>
            <a:r>
              <a:rPr lang="ja-JP" altLang="en-US" sz="1400" dirty="0" smtClean="0">
                <a:latin typeface="メイリオ"/>
                <a:ea typeface="メイリオ"/>
              </a:rPr>
              <a:t>　　③</a:t>
            </a:r>
            <a:r>
              <a:rPr lang="ja-JP" altLang="en-US" sz="1400" dirty="0">
                <a:latin typeface="メイリオ"/>
                <a:ea typeface="メイリオ"/>
              </a:rPr>
              <a:t>企画</a:t>
            </a:r>
            <a:r>
              <a:rPr lang="ja-JP" altLang="en-US" sz="1400" dirty="0" smtClean="0">
                <a:latin typeface="メイリオ"/>
                <a:ea typeface="メイリオ"/>
              </a:rPr>
              <a:t>ページ</a:t>
            </a:r>
            <a:r>
              <a:rPr lang="ja-JP" altLang="en-US" sz="1400" dirty="0">
                <a:latin typeface="メイリオ"/>
                <a:ea typeface="メイリオ"/>
              </a:rPr>
              <a:t>の総掲載予定時間</a:t>
            </a:r>
            <a:r>
              <a:rPr lang="ja-JP" altLang="en-US" sz="1400" dirty="0" smtClean="0">
                <a:latin typeface="メイリオ"/>
                <a:ea typeface="メイリオ"/>
              </a:rPr>
              <a:t>が</a:t>
            </a:r>
            <a:r>
              <a:rPr lang="en-US" altLang="ja-JP" sz="1400" dirty="0" smtClean="0">
                <a:latin typeface="メイリオ"/>
                <a:ea typeface="メイリオ"/>
              </a:rPr>
              <a:t>12</a:t>
            </a:r>
            <a:r>
              <a:rPr lang="ja-JP" altLang="en-US" sz="1400" dirty="0" smtClean="0">
                <a:latin typeface="メイリオ"/>
                <a:ea typeface="メイリオ"/>
              </a:rPr>
              <a:t>時間</a:t>
            </a:r>
            <a:r>
              <a:rPr lang="ja-JP" altLang="en-US" sz="1400" dirty="0">
                <a:latin typeface="メイリオ"/>
                <a:ea typeface="メイリオ"/>
              </a:rPr>
              <a:t>未満の場合における、総掲載予定時間</a:t>
            </a:r>
            <a:r>
              <a:rPr lang="ja-JP" altLang="en-US" sz="1400" dirty="0" smtClean="0">
                <a:latin typeface="メイリオ"/>
                <a:ea typeface="メイリオ"/>
              </a:rPr>
              <a:t>の</a:t>
            </a:r>
            <a:r>
              <a:rPr lang="en-US" altLang="ja-JP" sz="1400" dirty="0" smtClean="0">
                <a:latin typeface="メイリオ"/>
                <a:ea typeface="メイリオ"/>
              </a:rPr>
              <a:t>10</a:t>
            </a:r>
            <a:r>
              <a:rPr lang="en-US" altLang="ja-JP" sz="1400" dirty="0">
                <a:latin typeface="メイリオ"/>
                <a:ea typeface="メイリオ"/>
              </a:rPr>
              <a:t>%</a:t>
            </a:r>
            <a:r>
              <a:rPr lang="ja-JP" altLang="en-US" sz="1400" dirty="0">
                <a:latin typeface="メイリオ"/>
                <a:ea typeface="メイリオ"/>
              </a:rPr>
              <a:t>にあたる時間まで</a:t>
            </a:r>
          </a:p>
        </p:txBody>
      </p:sp>
    </p:spTree>
    <p:extLst>
      <p:ext uri="{BB962C8B-B14F-4D97-AF65-F5344CB8AC3E}">
        <p14:creationId xmlns:p14="http://schemas.microsoft.com/office/powerpoint/2010/main" val="991787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D548A35C-EC16-834E-A676-44E937BC4164}"/>
              </a:ext>
            </a:extLst>
          </p:cNvPr>
          <p:cNvSpPr>
            <a:spLocks noGrp="1"/>
          </p:cNvSpPr>
          <p:nvPr>
            <p:ph type="title"/>
          </p:nvPr>
        </p:nvSpPr>
        <p:spPr/>
        <p:txBody>
          <a:bodyPr/>
          <a:lstStyle/>
          <a:p>
            <a:r>
              <a:rPr lang="en-US" altLang="ja-JP" dirty="0" smtClean="0"/>
              <a:t>2022</a:t>
            </a:r>
            <a:r>
              <a:rPr lang="ja-JP" altLang="en-US" dirty="0" smtClean="0"/>
              <a:t>年の「</a:t>
            </a:r>
            <a:r>
              <a:rPr lang="en-US" altLang="ja-JP" dirty="0" smtClean="0"/>
              <a:t>3.11</a:t>
            </a:r>
            <a:r>
              <a:rPr lang="ja-JP" altLang="en-US" dirty="0" smtClean="0"/>
              <a:t>企画」について</a:t>
            </a:r>
            <a:endParaRPr lang="ja-JP" altLang="en-US" dirty="0"/>
          </a:p>
        </p:txBody>
      </p:sp>
      <p:sp>
        <p:nvSpPr>
          <p:cNvPr id="4" name="フッター プレースホルダー 3">
            <a:extLst>
              <a:ext uri="{FF2B5EF4-FFF2-40B4-BE49-F238E27FC236}">
                <a16:creationId xmlns:a16="http://schemas.microsoft.com/office/drawing/2014/main" id="{79CAD57A-1DFF-A24D-97EC-272750C5EE0D}"/>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096359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30</a:t>
            </a:fld>
            <a:endParaRPr lang="ja-JP" altLang="en-US"/>
          </a:p>
        </p:txBody>
      </p:sp>
      <p:sp>
        <p:nvSpPr>
          <p:cNvPr id="2" name="テキスト プレースホルダー 1"/>
          <p:cNvSpPr>
            <a:spLocks noGrp="1"/>
          </p:cNvSpPr>
          <p:nvPr>
            <p:ph type="body" sz="quarter" idx="11"/>
          </p:nvPr>
        </p:nvSpPr>
        <p:spPr/>
        <p:txBody>
          <a:bodyPr/>
          <a:lstStyle/>
          <a:p>
            <a:r>
              <a:rPr kumimoji="1" lang="ja-JP" altLang="en-US" dirty="0" smtClean="0"/>
              <a:t>更新・変更履歴</a:t>
            </a:r>
            <a:endParaRPr kumimoji="1" lang="ja-JP" altLang="en-US" dirty="0"/>
          </a:p>
        </p:txBody>
      </p:sp>
      <p:sp>
        <p:nvSpPr>
          <p:cNvPr id="8" name="テキスト ボックス 7"/>
          <p:cNvSpPr txBox="1"/>
          <p:nvPr/>
        </p:nvSpPr>
        <p:spPr>
          <a:xfrm>
            <a:off x="454374" y="1124744"/>
            <a:ext cx="11402265" cy="1600438"/>
          </a:xfrm>
          <a:prstGeom prst="rect">
            <a:avLst/>
          </a:prstGeom>
          <a:noFill/>
        </p:spPr>
        <p:txBody>
          <a:bodyPr wrap="square" rtlCol="0">
            <a:spAutoFit/>
          </a:bodyPr>
          <a:lstStyle/>
          <a:p>
            <a:r>
              <a:rPr lang="ja-JP" altLang="en-US" sz="1400" dirty="0">
                <a:solidFill>
                  <a:schemeClr val="tx1">
                    <a:lumMod val="65000"/>
                    <a:lumOff val="35000"/>
                  </a:schemeClr>
                </a:solidFill>
              </a:rPr>
              <a:t>■</a:t>
            </a:r>
            <a:r>
              <a:rPr lang="en-US" altLang="ja-JP" sz="1400" dirty="0" smtClean="0">
                <a:solidFill>
                  <a:schemeClr val="tx1">
                    <a:lumMod val="65000"/>
                    <a:lumOff val="35000"/>
                  </a:schemeClr>
                </a:solidFill>
              </a:rPr>
              <a:t>2021/12/16</a:t>
            </a:r>
            <a:endParaRPr lang="en-US" altLang="ja-JP" sz="1400" dirty="0">
              <a:solidFill>
                <a:schemeClr val="tx1">
                  <a:lumMod val="65000"/>
                  <a:lumOff val="35000"/>
                </a:schemeClr>
              </a:solidFill>
            </a:endParaRPr>
          </a:p>
          <a:p>
            <a:r>
              <a:rPr lang="ja-JP" altLang="en-US" sz="1400" dirty="0" smtClean="0">
                <a:solidFill>
                  <a:schemeClr val="tx1">
                    <a:lumMod val="65000"/>
                    <a:lumOff val="35000"/>
                  </a:schemeClr>
                </a:solidFill>
              </a:rPr>
              <a:t>・</a:t>
            </a:r>
            <a:r>
              <a:rPr lang="en-US" altLang="ja-JP" sz="1400" dirty="0" smtClean="0">
                <a:solidFill>
                  <a:schemeClr val="tx1">
                    <a:lumMod val="65000"/>
                    <a:lumOff val="35000"/>
                  </a:schemeClr>
                </a:solidFill>
              </a:rPr>
              <a:t>P20</a:t>
            </a:r>
            <a:r>
              <a:rPr lang="ja-JP" altLang="en-US" sz="1400" dirty="0" err="1" smtClean="0">
                <a:solidFill>
                  <a:schemeClr val="tx1">
                    <a:lumMod val="65000"/>
                    <a:lumOff val="35000"/>
                  </a:schemeClr>
                </a:solidFill>
              </a:rPr>
              <a:t>、</a:t>
            </a:r>
            <a:r>
              <a:rPr lang="en-US" altLang="ja-JP" sz="1400" dirty="0" smtClean="0">
                <a:solidFill>
                  <a:schemeClr val="tx1">
                    <a:lumMod val="65000"/>
                    <a:lumOff val="35000"/>
                  </a:schemeClr>
                </a:solidFill>
              </a:rPr>
              <a:t>25</a:t>
            </a:r>
            <a:r>
              <a:rPr lang="ja-JP" altLang="en-US" sz="1400" dirty="0" smtClean="0">
                <a:solidFill>
                  <a:schemeClr val="tx1">
                    <a:lumMod val="65000"/>
                    <a:lumOff val="35000"/>
                  </a:schemeClr>
                </a:solidFill>
              </a:rPr>
              <a:t> 「お取組み紹介」の入稿物に、画像サイズ・形式・容量の指定を追記しました。</a:t>
            </a:r>
            <a:endParaRPr lang="en-US" altLang="ja-JP" sz="1400" dirty="0" smtClean="0">
              <a:solidFill>
                <a:schemeClr val="tx1">
                  <a:lumMod val="65000"/>
                  <a:lumOff val="35000"/>
                </a:schemeClr>
              </a:solidFill>
            </a:endParaRPr>
          </a:p>
          <a:p>
            <a:endParaRPr lang="ja-JP" altLang="en-US" sz="1400" dirty="0">
              <a:solidFill>
                <a:schemeClr val="tx1">
                  <a:lumMod val="65000"/>
                  <a:lumOff val="35000"/>
                </a:schemeClr>
              </a:solidFill>
            </a:endParaRPr>
          </a:p>
          <a:p>
            <a:endParaRPr lang="ja-JP" altLang="en-US" sz="1400" dirty="0">
              <a:solidFill>
                <a:schemeClr val="tx1">
                  <a:lumMod val="65000"/>
                  <a:lumOff val="35000"/>
                </a:schemeClr>
              </a:solidFill>
            </a:endParaRPr>
          </a:p>
          <a:p>
            <a:endParaRPr lang="ja-JP" altLang="en-US" sz="1400" dirty="0" smtClean="0">
              <a:solidFill>
                <a:schemeClr val="tx1">
                  <a:lumMod val="65000"/>
                  <a:lumOff val="35000"/>
                </a:schemeClr>
              </a:solidFill>
            </a:endParaRPr>
          </a:p>
          <a:p>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172145886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15D8CAC5-4708-5B43-B851-63CF8E71CF02}"/>
              </a:ext>
            </a:extLst>
          </p:cNvPr>
          <p:cNvSpPr>
            <a:spLocks noGrp="1"/>
          </p:cNvSpPr>
          <p:nvPr>
            <p:ph type="sldNum" sz="quarter" idx="4"/>
          </p:nvPr>
        </p:nvSpPr>
        <p:spPr/>
        <p:txBody>
          <a:bodyPr/>
          <a:lstStyle/>
          <a:p>
            <a:fld id="{F9BD7636-22E7-4304-ABE2-16A3D163D5E1}" type="slidenum">
              <a:rPr lang="ja-JP" altLang="en-US" smtClean="0"/>
              <a:pPr/>
              <a:t>4</a:t>
            </a:fld>
            <a:endParaRPr lang="ja-JP" altLang="en-US" dirty="0"/>
          </a:p>
        </p:txBody>
      </p:sp>
      <p:sp>
        <p:nvSpPr>
          <p:cNvPr id="3" name="テキスト プレースホルダー 2"/>
          <p:cNvSpPr>
            <a:spLocks noGrp="1"/>
          </p:cNvSpPr>
          <p:nvPr>
            <p:ph type="body" sz="quarter" idx="11"/>
          </p:nvPr>
        </p:nvSpPr>
        <p:spPr>
          <a:xfrm>
            <a:off x="334963" y="130175"/>
            <a:ext cx="9759950" cy="814388"/>
          </a:xfrm>
        </p:spPr>
        <p:txBody>
          <a:bodyPr/>
          <a:lstStyle/>
          <a:p>
            <a:r>
              <a:rPr lang="ja-JP" altLang="en-US" dirty="0" smtClean="0"/>
              <a:t>はじめに</a:t>
            </a:r>
            <a:endParaRPr kumimoji="1" lang="ja-JP" altLang="en-US" dirty="0"/>
          </a:p>
        </p:txBody>
      </p:sp>
      <p:sp>
        <p:nvSpPr>
          <p:cNvPr id="4" name="サブタイトル 2"/>
          <p:cNvSpPr txBox="1">
            <a:spLocks/>
          </p:cNvSpPr>
          <p:nvPr/>
        </p:nvSpPr>
        <p:spPr>
          <a:xfrm>
            <a:off x="1127448" y="980728"/>
            <a:ext cx="9725725" cy="1784836"/>
          </a:xfrm>
          <a:prstGeom prst="rect">
            <a:avLst/>
          </a:prstGeom>
        </p:spPr>
        <p:txBody>
          <a:bodyPr>
            <a:noAutofit/>
          </a:bodyPr>
          <a:lst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spcBef>
                <a:spcPts val="0"/>
              </a:spcBef>
            </a:pPr>
            <a:r>
              <a:rPr lang="ja-JP" altLang="en-US" sz="2800" dirty="0" smtClean="0">
                <a:solidFill>
                  <a:srgbClr val="057183"/>
                </a:solidFill>
                <a:latin typeface="メイリオ" panose="020B0604030504040204" pitchFamily="50" charset="-128"/>
                <a:ea typeface="メイリオ" panose="020B0604030504040204" pitchFamily="50" charset="-128"/>
              </a:rPr>
              <a:t>ヤフー </a:t>
            </a:r>
            <a:r>
              <a:rPr lang="en-US" altLang="ja-JP" sz="2800" dirty="0" smtClean="0">
                <a:solidFill>
                  <a:srgbClr val="057183"/>
                </a:solidFill>
                <a:latin typeface="メイリオ" panose="020B0604030504040204" pitchFamily="50" charset="-128"/>
                <a:ea typeface="メイリオ" panose="020B0604030504040204" pitchFamily="50" charset="-128"/>
              </a:rPr>
              <a:t>LINE</a:t>
            </a:r>
            <a:r>
              <a:rPr lang="ja-JP" altLang="en-US" sz="2800" dirty="0">
                <a:solidFill>
                  <a:srgbClr val="057183"/>
                </a:solidFill>
                <a:latin typeface="メイリオ" panose="020B0604030504040204" pitchFamily="50" charset="-128"/>
                <a:ea typeface="メイリオ" panose="020B0604030504040204" pitchFamily="50" charset="-128"/>
              </a:rPr>
              <a:t> </a:t>
            </a:r>
            <a:r>
              <a:rPr lang="ja-JP" altLang="en-US" sz="2800" dirty="0" smtClean="0">
                <a:solidFill>
                  <a:srgbClr val="057183"/>
                </a:solidFill>
                <a:latin typeface="メイリオ" panose="020B0604030504040204" pitchFamily="50" charset="-128"/>
                <a:ea typeface="メイリオ" panose="020B0604030504040204" pitchFamily="50" charset="-128"/>
              </a:rPr>
              <a:t>共同実施</a:t>
            </a:r>
            <a:endParaRPr lang="en-US" altLang="ja-JP" sz="2800" dirty="0" smtClean="0">
              <a:solidFill>
                <a:srgbClr val="057183"/>
              </a:solidFill>
              <a:latin typeface="メイリオ" panose="020B0604030504040204" pitchFamily="50" charset="-128"/>
              <a:ea typeface="メイリオ" panose="020B0604030504040204" pitchFamily="50" charset="-128"/>
            </a:endParaRPr>
          </a:p>
          <a:p>
            <a:pPr>
              <a:spcBef>
                <a:spcPts val="0"/>
              </a:spcBef>
            </a:pPr>
            <a:r>
              <a:rPr lang="en-US" altLang="ja-JP" sz="4000" b="1" dirty="0" smtClean="0">
                <a:solidFill>
                  <a:srgbClr val="057183"/>
                </a:solidFill>
                <a:latin typeface="メイリオ" panose="020B0604030504040204" pitchFamily="50" charset="-128"/>
                <a:ea typeface="メイリオ" panose="020B0604030504040204" pitchFamily="50" charset="-128"/>
              </a:rPr>
              <a:t>3.11</a:t>
            </a:r>
            <a:r>
              <a:rPr lang="ja-JP" altLang="en-US" sz="4000" b="1" dirty="0" smtClean="0">
                <a:solidFill>
                  <a:srgbClr val="057183"/>
                </a:solidFill>
                <a:latin typeface="メイリオ" panose="020B0604030504040204" pitchFamily="50" charset="-128"/>
                <a:ea typeface="メイリオ" panose="020B0604030504040204" pitchFamily="50" charset="-128"/>
              </a:rPr>
              <a:t>企画　</a:t>
            </a:r>
            <a:endParaRPr lang="en-US" altLang="ja-JP" sz="4000" b="1" dirty="0" smtClean="0">
              <a:solidFill>
                <a:srgbClr val="057183"/>
              </a:solidFill>
              <a:latin typeface="メイリオ" panose="020B0604030504040204" pitchFamily="50" charset="-128"/>
              <a:ea typeface="メイリオ" panose="020B0604030504040204" pitchFamily="50" charset="-128"/>
            </a:endParaRPr>
          </a:p>
          <a:p>
            <a:pPr>
              <a:spcBef>
                <a:spcPts val="0"/>
              </a:spcBef>
            </a:pPr>
            <a:r>
              <a:rPr lang="en-US" altLang="ja-JP" b="1" dirty="0" smtClean="0">
                <a:solidFill>
                  <a:srgbClr val="057183"/>
                </a:solidFill>
                <a:latin typeface="メイリオ" panose="020B0604030504040204" pitchFamily="50" charset="-128"/>
                <a:ea typeface="メイリオ" panose="020B0604030504040204" pitchFamily="50" charset="-128"/>
              </a:rPr>
              <a:t>〜</a:t>
            </a:r>
            <a:r>
              <a:rPr lang="ja-JP" altLang="en-US" b="1" dirty="0" smtClean="0">
                <a:solidFill>
                  <a:srgbClr val="057183"/>
                </a:solidFill>
                <a:latin typeface="メイリオ" panose="020B0604030504040204" pitchFamily="50" charset="-128"/>
                <a:ea typeface="メイリオ" panose="020B0604030504040204" pitchFamily="50" charset="-128"/>
              </a:rPr>
              <a:t>これからも、わたしたちができること。</a:t>
            </a:r>
            <a:r>
              <a:rPr lang="en-US" altLang="ja-JP" b="1" dirty="0" smtClean="0">
                <a:solidFill>
                  <a:srgbClr val="057183"/>
                </a:solidFill>
                <a:latin typeface="メイリオ" panose="020B0604030504040204" pitchFamily="50" charset="-128"/>
                <a:ea typeface="メイリオ" panose="020B0604030504040204" pitchFamily="50" charset="-128"/>
              </a:rPr>
              <a:t>〜</a:t>
            </a:r>
            <a:r>
              <a:rPr lang="ja-JP" altLang="en-US" sz="800" b="1" dirty="0" smtClean="0">
                <a:solidFill>
                  <a:srgbClr val="057183"/>
                </a:solidFill>
                <a:latin typeface="メイリオ" panose="020B0604030504040204" pitchFamily="50" charset="-128"/>
                <a:ea typeface="メイリオ" panose="020B0604030504040204" pitchFamily="50" charset="-128"/>
              </a:rPr>
              <a:t>（仮）</a:t>
            </a:r>
            <a:endParaRPr lang="en-US" altLang="ja-JP" b="1" dirty="0">
              <a:solidFill>
                <a:srgbClr val="057183"/>
              </a:solidFill>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3174D327-5DA1-C34E-8EFD-32AD8F0DFA7E}"/>
              </a:ext>
            </a:extLst>
          </p:cNvPr>
          <p:cNvSpPr txBox="1"/>
          <p:nvPr/>
        </p:nvSpPr>
        <p:spPr>
          <a:xfrm>
            <a:off x="1132093" y="2636912"/>
            <a:ext cx="9879628" cy="3970318"/>
          </a:xfrm>
          <a:prstGeom prst="rect">
            <a:avLst/>
          </a:prstGeom>
          <a:noFill/>
        </p:spPr>
        <p:txBody>
          <a:bodyPr wrap="none" rtlCol="0">
            <a:spAutoFit/>
          </a:bodyPr>
          <a:lstStyle/>
          <a:p>
            <a:r>
              <a:rPr lang="en-US" altLang="ja-JP" dirty="0">
                <a:latin typeface="Meiryo" panose="020B0604030504040204" pitchFamily="34" charset="-128"/>
                <a:ea typeface="Meiryo" panose="020B0604030504040204" pitchFamily="34" charset="-128"/>
              </a:rPr>
              <a:t>2020</a:t>
            </a:r>
            <a:r>
              <a:rPr lang="ja-JP" altLang="en-US" dirty="0">
                <a:latin typeface="Meiryo" panose="020B0604030504040204" pitchFamily="34" charset="-128"/>
                <a:ea typeface="Meiryo" panose="020B0604030504040204" pitchFamily="34" charset="-128"/>
              </a:rPr>
              <a:t>年、国は復興庁の設置期間を</a:t>
            </a:r>
            <a:r>
              <a:rPr lang="en-US" altLang="ja-JP" dirty="0">
                <a:latin typeface="Meiryo" panose="020B0604030504040204" pitchFamily="34" charset="-128"/>
                <a:ea typeface="Meiryo" panose="020B0604030504040204" pitchFamily="34" charset="-128"/>
              </a:rPr>
              <a:t>2031</a:t>
            </a:r>
            <a:r>
              <a:rPr lang="ja-JP" altLang="en-US" dirty="0">
                <a:latin typeface="Meiryo" panose="020B0604030504040204" pitchFamily="34" charset="-128"/>
                <a:ea typeface="Meiryo" panose="020B0604030504040204" pitchFamily="34" charset="-128"/>
              </a:rPr>
              <a:t>年度末まで、</a:t>
            </a:r>
            <a:r>
              <a:rPr lang="en-US" altLang="ja-JP" dirty="0">
                <a:latin typeface="Meiryo" panose="020B0604030504040204" pitchFamily="34" charset="-128"/>
                <a:ea typeface="Meiryo" panose="020B0604030504040204" pitchFamily="34" charset="-128"/>
              </a:rPr>
              <a:t>10</a:t>
            </a:r>
            <a:r>
              <a:rPr lang="ja-JP" altLang="en-US" dirty="0">
                <a:latin typeface="Meiryo" panose="020B0604030504040204" pitchFamily="34" charset="-128"/>
                <a:ea typeface="Meiryo" panose="020B0604030504040204" pitchFamily="34" charset="-128"/>
              </a:rPr>
              <a:t>年間延長すると決定しました</a:t>
            </a:r>
            <a:r>
              <a:rPr lang="ja-JP" altLang="en-US" dirty="0" smtClean="0">
                <a:latin typeface="Meiryo" panose="020B0604030504040204" pitchFamily="34" charset="-128"/>
                <a:ea typeface="Meiryo" panose="020B0604030504040204" pitchFamily="34" charset="-128"/>
              </a:rPr>
              <a:t>。</a:t>
            </a:r>
            <a:endParaRPr lang="en-US" altLang="ja-JP" dirty="0">
              <a:latin typeface="Meiryo" panose="020B0604030504040204" pitchFamily="34" charset="-128"/>
              <a:ea typeface="Meiryo" panose="020B0604030504040204" pitchFamily="34" charset="-128"/>
            </a:endParaRPr>
          </a:p>
          <a:p>
            <a:endParaRPr lang="en-US" altLang="ja-JP" dirty="0" smtClean="0">
              <a:latin typeface="Meiryo" panose="020B0604030504040204" pitchFamily="34" charset="-128"/>
              <a:ea typeface="Meiryo" panose="020B0604030504040204" pitchFamily="34" charset="-128"/>
            </a:endParaRPr>
          </a:p>
          <a:p>
            <a:pPr>
              <a:lnSpc>
                <a:spcPct val="150000"/>
              </a:lnSpc>
            </a:pPr>
            <a:r>
              <a:rPr lang="ja-JP" altLang="en-US" dirty="0" smtClean="0">
                <a:latin typeface="Meiryo" panose="020B0604030504040204" pitchFamily="34" charset="-128"/>
                <a:ea typeface="Meiryo" panose="020B0604030504040204" pitchFamily="34" charset="-128"/>
              </a:rPr>
              <a:t>東北</a:t>
            </a:r>
            <a:r>
              <a:rPr lang="ja-JP" altLang="en-US" dirty="0">
                <a:latin typeface="Meiryo" panose="020B0604030504040204" pitchFamily="34" charset="-128"/>
                <a:ea typeface="Meiryo" panose="020B0604030504040204" pitchFamily="34" charset="-128"/>
              </a:rPr>
              <a:t>の復興はまだ終わっていません。</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復旧と再生、被災者の心、東北にまつわる風評払拭など、課題がまだたくさん残っています</a:t>
            </a:r>
            <a:r>
              <a:rPr lang="ja-JP" altLang="en-US" dirty="0" smtClean="0">
                <a:latin typeface="Meiryo" panose="020B0604030504040204" pitchFamily="34" charset="-128"/>
                <a:ea typeface="Meiryo" panose="020B0604030504040204" pitchFamily="34" charset="-128"/>
              </a:rPr>
              <a:t>。</a:t>
            </a:r>
            <a:endParaRPr lang="en-US" altLang="ja-JP" dirty="0">
              <a:latin typeface="Meiryo" panose="020B0604030504040204" pitchFamily="34" charset="-128"/>
              <a:ea typeface="Meiryo" panose="020B0604030504040204" pitchFamily="34" charset="-128"/>
            </a:endParaRPr>
          </a:p>
          <a:p>
            <a:endParaRPr lang="en-US" altLang="ja-JP" dirty="0">
              <a:latin typeface="Meiryo" panose="020B0604030504040204" pitchFamily="34" charset="-128"/>
              <a:ea typeface="Meiryo" panose="020B0604030504040204" pitchFamily="34" charset="-128"/>
            </a:endParaRPr>
          </a:p>
          <a:p>
            <a:pPr>
              <a:lnSpc>
                <a:spcPct val="150000"/>
              </a:lnSpc>
            </a:pPr>
            <a:r>
              <a:rPr lang="ja-JP" altLang="en-US" dirty="0">
                <a:latin typeface="Meiryo" panose="020B0604030504040204" pitchFamily="34" charset="-128"/>
                <a:ea typeface="Meiryo" panose="020B0604030504040204" pitchFamily="34" charset="-128"/>
              </a:rPr>
              <a:t>ヤフーと</a:t>
            </a:r>
            <a:r>
              <a:rPr lang="en-US" altLang="ja-JP" dirty="0">
                <a:latin typeface="Meiryo" panose="020B0604030504040204" pitchFamily="34" charset="-128"/>
                <a:ea typeface="Meiryo" panose="020B0604030504040204" pitchFamily="34" charset="-128"/>
              </a:rPr>
              <a:t>LINE</a:t>
            </a:r>
            <a:r>
              <a:rPr lang="ja-JP" altLang="en-US" dirty="0">
                <a:latin typeface="Meiryo" panose="020B0604030504040204" pitchFamily="34" charset="-128"/>
                <a:ea typeface="Meiryo" panose="020B0604030504040204" pitchFamily="34" charset="-128"/>
              </a:rPr>
              <a:t>は引き続き、被災地・被災者に寄り添い、</a:t>
            </a:r>
            <a:endParaRPr lang="en-US" altLang="ja-JP" dirty="0">
              <a:latin typeface="Meiryo" panose="020B0604030504040204" pitchFamily="34" charset="-128"/>
              <a:ea typeface="Meiryo" panose="020B0604030504040204" pitchFamily="34" charset="-128"/>
            </a:endParaRPr>
          </a:p>
          <a:p>
            <a:pPr>
              <a:lnSpc>
                <a:spcPct val="150000"/>
              </a:lnSpc>
            </a:pPr>
            <a:r>
              <a:rPr lang="ja-JP" altLang="en-US" dirty="0">
                <a:latin typeface="Meiryo" panose="020B0604030504040204" pitchFamily="34" charset="-128"/>
                <a:ea typeface="Meiryo" panose="020B0604030504040204" pitchFamily="34" charset="-128"/>
              </a:rPr>
              <a:t>復興状況に応じた「復興支援」「風化防止」そして「防災啓発」に取り組んでまいります。</a:t>
            </a:r>
            <a:endParaRPr lang="en-US" altLang="ja-JP" dirty="0">
              <a:latin typeface="Meiryo" panose="020B0604030504040204" pitchFamily="34" charset="-128"/>
              <a:ea typeface="Meiryo" panose="020B0604030504040204" pitchFamily="34" charset="-128"/>
            </a:endParaRPr>
          </a:p>
          <a:p>
            <a:pPr>
              <a:lnSpc>
                <a:spcPct val="150000"/>
              </a:lnSpc>
            </a:pPr>
            <a:r>
              <a:rPr lang="ja-JP" altLang="en-US" dirty="0">
                <a:latin typeface="Meiryo" panose="020B0604030504040204" pitchFamily="34" charset="-128"/>
                <a:ea typeface="Meiryo" panose="020B0604030504040204" pitchFamily="34" charset="-128"/>
              </a:rPr>
              <a:t>また、今年も企業の皆様の活動をご紹介し、全国のヤフー・</a:t>
            </a:r>
            <a:r>
              <a:rPr lang="en-US" altLang="ja-JP" dirty="0">
                <a:latin typeface="Meiryo" panose="020B0604030504040204" pitchFamily="34" charset="-128"/>
                <a:ea typeface="Meiryo" panose="020B0604030504040204" pitchFamily="34" charset="-128"/>
              </a:rPr>
              <a:t>LINE</a:t>
            </a:r>
            <a:r>
              <a:rPr lang="ja-JP" altLang="en-US" dirty="0">
                <a:latin typeface="Meiryo" panose="020B0604030504040204" pitchFamily="34" charset="-128"/>
                <a:ea typeface="Meiryo" panose="020B0604030504040204" pitchFamily="34" charset="-128"/>
              </a:rPr>
              <a:t>のユーザーにお取り組みと</a:t>
            </a:r>
            <a:endParaRPr lang="en-US" altLang="ja-JP" dirty="0">
              <a:latin typeface="Meiryo" panose="020B0604030504040204" pitchFamily="34" charset="-128"/>
              <a:ea typeface="Meiryo" panose="020B0604030504040204" pitchFamily="34" charset="-128"/>
            </a:endParaRPr>
          </a:p>
          <a:p>
            <a:pPr>
              <a:lnSpc>
                <a:spcPct val="150000"/>
              </a:lnSpc>
            </a:pPr>
            <a:r>
              <a:rPr lang="ja-JP" altLang="en-US" dirty="0">
                <a:latin typeface="Meiryo" panose="020B0604030504040204" pitchFamily="34" charset="-128"/>
                <a:ea typeface="Meiryo" panose="020B0604030504040204" pitchFamily="34" charset="-128"/>
              </a:rPr>
              <a:t>東北の状況を知っていただく協賛企画を実施いたします</a:t>
            </a:r>
            <a:r>
              <a:rPr lang="ja-JP" altLang="en-US" dirty="0" smtClean="0">
                <a:latin typeface="Meiryo" panose="020B0604030504040204" pitchFamily="34" charset="-128"/>
                <a:ea typeface="Meiryo" panose="020B0604030504040204" pitchFamily="34" charset="-128"/>
              </a:rPr>
              <a:t>。</a:t>
            </a:r>
            <a:endParaRPr lang="en-US" altLang="ja-JP" dirty="0">
              <a:latin typeface="Meiryo" panose="020B0604030504040204" pitchFamily="34" charset="-128"/>
              <a:ea typeface="Meiryo" panose="020B0604030504040204" pitchFamily="34" charset="-128"/>
            </a:endParaRPr>
          </a:p>
          <a:p>
            <a:endParaRPr lang="ja-JP" altLang="en-US" dirty="0">
              <a:latin typeface="Meiryo" panose="020B0604030504040204" pitchFamily="34" charset="-128"/>
              <a:ea typeface="Meiryo" panose="020B0604030504040204" pitchFamily="34" charset="-128"/>
            </a:endParaRPr>
          </a:p>
          <a:p>
            <a:pPr>
              <a:lnSpc>
                <a:spcPct val="150000"/>
              </a:lnSpc>
            </a:pPr>
            <a:r>
              <a:rPr lang="ja-JP" altLang="en-US" dirty="0">
                <a:latin typeface="Meiryo" panose="020B0604030504040204" pitchFamily="34" charset="-128"/>
                <a:ea typeface="Meiryo" panose="020B0604030504040204" pitchFamily="34" charset="-128"/>
              </a:rPr>
              <a:t>わたしたちにできることを、ともに続けていきませんか。</a:t>
            </a:r>
          </a:p>
        </p:txBody>
      </p:sp>
    </p:spTree>
    <p:extLst>
      <p:ext uri="{BB962C8B-B14F-4D97-AF65-F5344CB8AC3E}">
        <p14:creationId xmlns:p14="http://schemas.microsoft.com/office/powerpoint/2010/main" val="1288670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15D8CAC5-4708-5B43-B851-63CF8E71CF02}"/>
              </a:ext>
            </a:extLst>
          </p:cNvPr>
          <p:cNvSpPr>
            <a:spLocks noGrp="1"/>
          </p:cNvSpPr>
          <p:nvPr>
            <p:ph type="sldNum" sz="quarter" idx="4"/>
          </p:nvPr>
        </p:nvSpPr>
        <p:spPr/>
        <p:txBody>
          <a:bodyPr/>
          <a:lstStyle/>
          <a:p>
            <a:fld id="{F9BD7636-22E7-4304-ABE2-16A3D163D5E1}" type="slidenum">
              <a:rPr lang="ja-JP" altLang="en-US" smtClean="0"/>
              <a:pPr/>
              <a:t>5</a:t>
            </a:fld>
            <a:endParaRPr lang="ja-JP" altLang="en-US" dirty="0"/>
          </a:p>
        </p:txBody>
      </p:sp>
      <p:sp>
        <p:nvSpPr>
          <p:cNvPr id="3" name="テキスト プレースホルダー 2"/>
          <p:cNvSpPr>
            <a:spLocks noGrp="1"/>
          </p:cNvSpPr>
          <p:nvPr>
            <p:ph type="body" sz="quarter" idx="11"/>
          </p:nvPr>
        </p:nvSpPr>
        <p:spPr>
          <a:xfrm>
            <a:off x="334963" y="130175"/>
            <a:ext cx="9759950" cy="814388"/>
          </a:xfrm>
        </p:spPr>
        <p:txBody>
          <a:bodyPr/>
          <a:lstStyle/>
          <a:p>
            <a:r>
              <a:rPr kumimoji="1" lang="ja-JP" altLang="en-US" dirty="0" smtClean="0"/>
              <a:t>「</a:t>
            </a:r>
            <a:r>
              <a:rPr kumimoji="1" lang="en-US" altLang="ja-JP" dirty="0" smtClean="0"/>
              <a:t>3.11</a:t>
            </a:r>
            <a:r>
              <a:rPr kumimoji="1" lang="ja-JP" altLang="en-US" dirty="0" smtClean="0"/>
              <a:t>企画」とは</a:t>
            </a:r>
            <a:endParaRPr kumimoji="1" lang="ja-JP" altLang="en-US" dirty="0"/>
          </a:p>
        </p:txBody>
      </p:sp>
      <p:sp>
        <p:nvSpPr>
          <p:cNvPr id="6" name="テキスト プレースホルダー 18">
            <a:extLst>
              <a:ext uri="{FF2B5EF4-FFF2-40B4-BE49-F238E27FC236}">
                <a16:creationId xmlns:a16="http://schemas.microsoft.com/office/drawing/2014/main" id="{1DA149D5-D562-AC40-9BF8-A858C58E2807}"/>
              </a:ext>
            </a:extLst>
          </p:cNvPr>
          <p:cNvSpPr txBox="1">
            <a:spLocks/>
          </p:cNvSpPr>
          <p:nvPr/>
        </p:nvSpPr>
        <p:spPr>
          <a:xfrm>
            <a:off x="695400" y="980728"/>
            <a:ext cx="11017084" cy="1477328"/>
          </a:xfrm>
          <a:prstGeom prst="rect">
            <a:avLst/>
          </a:prstGeom>
        </p:spPr>
        <p:txBody>
          <a:bodyPr wrap="square" lIns="0" tIns="0" rIns="0" bIns="0">
            <a:spAutoFit/>
          </a:bodyPr>
          <a:lstStyle>
            <a:lvl1pPr marL="0">
              <a:defRPr sz="1486" b="1" i="0">
                <a:solidFill>
                  <a:schemeClr val="tx1"/>
                </a:solidFill>
                <a:latin typeface="HiraKakuStd-W6"/>
                <a:ea typeface="+mn-ea"/>
                <a:cs typeface="HiraKakuStd-W6"/>
              </a:defRPr>
            </a:lvl1pPr>
            <a:lvl2pPr marL="277246">
              <a:defRPr>
                <a:latin typeface="+mn-lt"/>
                <a:ea typeface="+mn-ea"/>
                <a:cs typeface="+mn-cs"/>
              </a:defRPr>
            </a:lvl2pPr>
            <a:lvl3pPr marL="554492">
              <a:defRPr>
                <a:latin typeface="+mn-lt"/>
                <a:ea typeface="+mn-ea"/>
                <a:cs typeface="+mn-cs"/>
              </a:defRPr>
            </a:lvl3pPr>
            <a:lvl4pPr marL="831738">
              <a:defRPr>
                <a:latin typeface="+mn-lt"/>
                <a:ea typeface="+mn-ea"/>
                <a:cs typeface="+mn-cs"/>
              </a:defRPr>
            </a:lvl4pPr>
            <a:lvl5pPr marL="1108984">
              <a:defRPr>
                <a:latin typeface="+mn-lt"/>
                <a:ea typeface="+mn-ea"/>
                <a:cs typeface="+mn-cs"/>
              </a:defRPr>
            </a:lvl5pPr>
            <a:lvl6pPr marL="1386230">
              <a:defRPr>
                <a:latin typeface="+mn-lt"/>
                <a:ea typeface="+mn-ea"/>
                <a:cs typeface="+mn-cs"/>
              </a:defRPr>
            </a:lvl6pPr>
            <a:lvl7pPr marL="1663476">
              <a:defRPr>
                <a:latin typeface="+mn-lt"/>
                <a:ea typeface="+mn-ea"/>
                <a:cs typeface="+mn-cs"/>
              </a:defRPr>
            </a:lvl7pPr>
            <a:lvl8pPr marL="1940723">
              <a:defRPr>
                <a:latin typeface="+mn-lt"/>
                <a:ea typeface="+mn-ea"/>
                <a:cs typeface="+mn-cs"/>
              </a:defRPr>
            </a:lvl8pPr>
            <a:lvl9pPr marL="2217969">
              <a:defRPr>
                <a:latin typeface="+mn-lt"/>
                <a:ea typeface="+mn-ea"/>
                <a:cs typeface="+mn-cs"/>
              </a:defRPr>
            </a:lvl9pPr>
          </a:lstStyle>
          <a:p>
            <a:pPr>
              <a:lnSpc>
                <a:spcPct val="150000"/>
              </a:lnSpc>
            </a:pPr>
            <a:r>
              <a:rPr kumimoji="0" lang="en-US" altLang="ja-JP" sz="1600" b="0" kern="0" dirty="0">
                <a:latin typeface="+mj-lt"/>
                <a:ea typeface="Meiryo" panose="020B0604030504040204" pitchFamily="34" charset="-128"/>
              </a:rPr>
              <a:t>2014</a:t>
            </a:r>
            <a:r>
              <a:rPr kumimoji="0" lang="ja-JP" altLang="en-US" sz="1600" b="0" kern="0" dirty="0">
                <a:latin typeface="+mj-lt"/>
                <a:ea typeface="Meiryo" panose="020B0604030504040204" pitchFamily="34" charset="-128"/>
              </a:rPr>
              <a:t>年から毎年</a:t>
            </a:r>
            <a:r>
              <a:rPr kumimoji="0" lang="en-US" altLang="ja-JP" sz="1600" b="0" kern="0" dirty="0">
                <a:latin typeface="+mj-lt"/>
                <a:ea typeface="Meiryo" panose="020B0604030504040204" pitchFamily="34" charset="-128"/>
              </a:rPr>
              <a:t>3</a:t>
            </a:r>
            <a:r>
              <a:rPr kumimoji="0" lang="ja-JP" altLang="en-US" sz="1600" b="0" kern="0" dirty="0">
                <a:latin typeface="+mj-lt"/>
                <a:ea typeface="Meiryo" panose="020B0604030504040204" pitchFamily="34" charset="-128"/>
              </a:rPr>
              <a:t>月</a:t>
            </a:r>
            <a:r>
              <a:rPr kumimoji="0" lang="en-US" altLang="ja-JP" sz="1600" b="0" kern="0" dirty="0">
                <a:latin typeface="+mj-lt"/>
                <a:ea typeface="Meiryo" panose="020B0604030504040204" pitchFamily="34" charset="-128"/>
              </a:rPr>
              <a:t>11</a:t>
            </a:r>
            <a:r>
              <a:rPr kumimoji="0" lang="ja-JP" altLang="en-US" sz="1600" b="0" kern="0" dirty="0">
                <a:latin typeface="+mj-lt"/>
                <a:ea typeface="Meiryo" panose="020B0604030504040204" pitchFamily="34" charset="-128"/>
              </a:rPr>
              <a:t>日に「東日本大震災の復興支援、震災を風化させない、日本の防災意識を高める」こと</a:t>
            </a:r>
            <a:r>
              <a:rPr kumimoji="0" lang="ja-JP" altLang="en-US" sz="1600" b="0" kern="0" dirty="0" smtClean="0">
                <a:latin typeface="+mj-lt"/>
                <a:ea typeface="Meiryo" panose="020B0604030504040204" pitchFamily="34" charset="-128"/>
              </a:rPr>
              <a:t>を</a:t>
            </a:r>
            <a:endParaRPr kumimoji="0" lang="en-US" altLang="ja-JP" sz="1600" b="0" kern="0" dirty="0" smtClean="0">
              <a:latin typeface="+mj-lt"/>
              <a:ea typeface="Meiryo" panose="020B0604030504040204" pitchFamily="34" charset="-128"/>
            </a:endParaRPr>
          </a:p>
          <a:p>
            <a:pPr>
              <a:lnSpc>
                <a:spcPct val="150000"/>
              </a:lnSpc>
            </a:pPr>
            <a:r>
              <a:rPr kumimoji="0" lang="ja-JP" altLang="en-US" sz="1600" b="0" kern="0" dirty="0" smtClean="0">
                <a:latin typeface="+mj-lt"/>
                <a:ea typeface="Meiryo" panose="020B0604030504040204" pitchFamily="34" charset="-128"/>
              </a:rPr>
              <a:t>目的</a:t>
            </a:r>
            <a:r>
              <a:rPr kumimoji="0" lang="ja-JP" altLang="en-US" sz="1600" b="0" kern="0" dirty="0">
                <a:latin typeface="+mj-lt"/>
                <a:ea typeface="Meiryo" panose="020B0604030504040204" pitchFamily="34" charset="-128"/>
              </a:rPr>
              <a:t>とした企画</a:t>
            </a:r>
            <a:r>
              <a:rPr kumimoji="0" lang="ja-JP" altLang="en-US" sz="1600" b="0" kern="0" dirty="0" smtClean="0">
                <a:latin typeface="+mj-lt"/>
                <a:ea typeface="Meiryo" panose="020B0604030504040204" pitchFamily="34" charset="-128"/>
              </a:rPr>
              <a:t>。</a:t>
            </a:r>
            <a:r>
              <a:rPr kumimoji="0" lang="en-US" altLang="ja-JP" sz="1600" b="0" kern="0" dirty="0" smtClean="0">
                <a:latin typeface="+mj-lt"/>
                <a:ea typeface="Meiryo" panose="020B0604030504040204" pitchFamily="34" charset="-128"/>
              </a:rPr>
              <a:t>2021</a:t>
            </a:r>
            <a:r>
              <a:rPr kumimoji="0" lang="ja-JP" altLang="en-US" sz="1600" b="0" kern="0" dirty="0">
                <a:latin typeface="+mj-lt"/>
                <a:ea typeface="Meiryo" panose="020B0604030504040204" pitchFamily="34" charset="-128"/>
              </a:rPr>
              <a:t>年からヤフーと</a:t>
            </a:r>
            <a:r>
              <a:rPr kumimoji="0" lang="en-US" altLang="ja-JP" sz="1600" b="0" kern="0" dirty="0">
                <a:latin typeface="+mj-lt"/>
                <a:ea typeface="Meiryo" panose="020B0604030504040204" pitchFamily="34" charset="-128"/>
              </a:rPr>
              <a:t>LINE</a:t>
            </a:r>
            <a:r>
              <a:rPr kumimoji="0" lang="ja-JP" altLang="en-US" sz="1600" b="0" kern="0" dirty="0">
                <a:latin typeface="+mj-lt"/>
                <a:ea typeface="Meiryo" panose="020B0604030504040204" pitchFamily="34" charset="-128"/>
              </a:rPr>
              <a:t>の２社の合同企画として実施。</a:t>
            </a:r>
          </a:p>
          <a:p>
            <a:pPr>
              <a:lnSpc>
                <a:spcPct val="150000"/>
              </a:lnSpc>
            </a:pPr>
            <a:r>
              <a:rPr kumimoji="0" lang="ja-JP" altLang="en-US" sz="1600" b="0" kern="0" dirty="0">
                <a:latin typeface="+mj-lt"/>
                <a:ea typeface="Meiryo" panose="020B0604030504040204" pitchFamily="34" charset="-128"/>
              </a:rPr>
              <a:t>ヤフーや</a:t>
            </a:r>
            <a:r>
              <a:rPr kumimoji="0" lang="en-US" altLang="ja-JP" sz="1600" b="0" kern="0" dirty="0">
                <a:latin typeface="+mj-lt"/>
                <a:ea typeface="Meiryo" panose="020B0604030504040204" pitchFamily="34" charset="-128"/>
              </a:rPr>
              <a:t>LINE</a:t>
            </a:r>
            <a:r>
              <a:rPr kumimoji="0" lang="ja-JP" altLang="en-US" sz="1600" b="0" kern="0" dirty="0">
                <a:latin typeface="+mj-lt"/>
                <a:ea typeface="Meiryo" panose="020B0604030504040204" pitchFamily="34" charset="-128"/>
              </a:rPr>
              <a:t>で「</a:t>
            </a:r>
            <a:r>
              <a:rPr kumimoji="0" lang="en-US" altLang="ja-JP" sz="1600" b="0" kern="0" dirty="0">
                <a:latin typeface="+mj-lt"/>
                <a:ea typeface="Meiryo" panose="020B0604030504040204" pitchFamily="34" charset="-128"/>
              </a:rPr>
              <a:t>3.11</a:t>
            </a:r>
            <a:r>
              <a:rPr kumimoji="0" lang="ja-JP" altLang="en-US" sz="1600" b="0" kern="0" dirty="0">
                <a:latin typeface="+mj-lt"/>
                <a:ea typeface="Meiryo" panose="020B0604030504040204" pitchFamily="34" charset="-128"/>
              </a:rPr>
              <a:t>」と検索すると被災地へ</a:t>
            </a:r>
            <a:r>
              <a:rPr kumimoji="0" lang="en-US" altLang="ja-JP" sz="1600" b="0" kern="0" dirty="0">
                <a:latin typeface="+mj-lt"/>
                <a:ea typeface="Meiryo" panose="020B0604030504040204" pitchFamily="34" charset="-128"/>
              </a:rPr>
              <a:t>10</a:t>
            </a:r>
            <a:r>
              <a:rPr kumimoji="0" lang="ja-JP" altLang="en-US" sz="1600" b="0" kern="0" dirty="0">
                <a:latin typeface="+mj-lt"/>
                <a:ea typeface="Meiryo" panose="020B0604030504040204" pitchFamily="34" charset="-128"/>
              </a:rPr>
              <a:t>円が寄付される「</a:t>
            </a:r>
            <a:r>
              <a:rPr kumimoji="0" lang="en-US" altLang="ja-JP" sz="1600" b="0" kern="0" dirty="0">
                <a:latin typeface="+mj-lt"/>
                <a:ea typeface="Meiryo" panose="020B0604030504040204" pitchFamily="34" charset="-128"/>
              </a:rPr>
              <a:t>3.11</a:t>
            </a:r>
            <a:r>
              <a:rPr kumimoji="0" lang="ja-JP" altLang="en-US" sz="1600" b="0" kern="0" dirty="0">
                <a:latin typeface="+mj-lt"/>
                <a:ea typeface="Meiryo" panose="020B0604030504040204" pitchFamily="34" charset="-128"/>
              </a:rPr>
              <a:t>検索」をはじめ、</a:t>
            </a:r>
            <a:endParaRPr kumimoji="0" lang="en-US" altLang="ja-JP" sz="1600" b="0" kern="0" dirty="0">
              <a:latin typeface="+mj-lt"/>
              <a:ea typeface="Meiryo" panose="020B0604030504040204" pitchFamily="34" charset="-128"/>
            </a:endParaRPr>
          </a:p>
          <a:p>
            <a:pPr>
              <a:lnSpc>
                <a:spcPct val="150000"/>
              </a:lnSpc>
            </a:pPr>
            <a:r>
              <a:rPr kumimoji="0" lang="ja-JP" altLang="en-US" sz="1600" b="0" kern="0" dirty="0">
                <a:latin typeface="+mj-lt"/>
                <a:ea typeface="Meiryo" panose="020B0604030504040204" pitchFamily="34" charset="-128"/>
              </a:rPr>
              <a:t>寄付企画やニュース企画、防災関連企画など様々な取り組みを毎年行っています。</a:t>
            </a:r>
          </a:p>
        </p:txBody>
      </p:sp>
      <p:sp>
        <p:nvSpPr>
          <p:cNvPr id="8" name="テキスト プレースホルダー 18">
            <a:extLst>
              <a:ext uri="{FF2B5EF4-FFF2-40B4-BE49-F238E27FC236}">
                <a16:creationId xmlns:a16="http://schemas.microsoft.com/office/drawing/2014/main" id="{1D8997E6-AACF-504E-B122-D20B1AB96A36}"/>
              </a:ext>
            </a:extLst>
          </p:cNvPr>
          <p:cNvSpPr txBox="1">
            <a:spLocks/>
          </p:cNvSpPr>
          <p:nvPr/>
        </p:nvSpPr>
        <p:spPr>
          <a:xfrm>
            <a:off x="697899" y="2564904"/>
            <a:ext cx="11494101" cy="513346"/>
          </a:xfrm>
          <a:prstGeom prst="rect">
            <a:avLst/>
          </a:prstGeom>
        </p:spPr>
        <p:txBody>
          <a:bodyPr wrap="square" lIns="0" tIns="0" rIns="0" bIns="0">
            <a:spAutoFit/>
          </a:bodyPr>
          <a:lstStyle>
            <a:lvl1pPr marL="0">
              <a:defRPr sz="2450" b="1" i="0">
                <a:solidFill>
                  <a:schemeClr val="tx1"/>
                </a:solidFill>
                <a:latin typeface="HiraKakuStd-W6"/>
                <a:ea typeface="+mn-ea"/>
                <a:cs typeface="HiraKakuStd-W6"/>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defTabSz="554492">
              <a:lnSpc>
                <a:spcPct val="150000"/>
              </a:lnSpc>
            </a:pPr>
            <a:r>
              <a:rPr kumimoji="0" lang="en-US" altLang="ja-JP" sz="1800" kern="0" dirty="0">
                <a:solidFill>
                  <a:srgbClr val="057183"/>
                </a:solidFill>
                <a:latin typeface="Meiryo" panose="020B0604030504040204" pitchFamily="34" charset="-128"/>
                <a:ea typeface="Meiryo" panose="020B0604030504040204" pitchFamily="34" charset="-128"/>
              </a:rPr>
              <a:t>(</a:t>
            </a:r>
            <a:r>
              <a:rPr kumimoji="0" lang="ja-JP" altLang="en-US" sz="1800" kern="0" dirty="0">
                <a:solidFill>
                  <a:srgbClr val="057183"/>
                </a:solidFill>
                <a:latin typeface="Meiryo" panose="020B0604030504040204" pitchFamily="34" charset="-128"/>
                <a:ea typeface="Meiryo" panose="020B0604030504040204" pitchFamily="34" charset="-128"/>
              </a:rPr>
              <a:t>ヤフー検索・</a:t>
            </a:r>
            <a:r>
              <a:rPr kumimoji="0" lang="en-US" altLang="ja-JP" sz="1800" kern="0" dirty="0">
                <a:solidFill>
                  <a:srgbClr val="057183"/>
                </a:solidFill>
                <a:latin typeface="Meiryo" panose="020B0604030504040204" pitchFamily="34" charset="-128"/>
                <a:ea typeface="Meiryo" panose="020B0604030504040204" pitchFamily="34" charset="-128"/>
              </a:rPr>
              <a:t>LINE</a:t>
            </a:r>
            <a:r>
              <a:rPr kumimoji="0" lang="ja-JP" altLang="en-US" sz="1800" kern="0" dirty="0">
                <a:solidFill>
                  <a:srgbClr val="057183"/>
                </a:solidFill>
                <a:latin typeface="Meiryo" panose="020B0604030504040204" pitchFamily="34" charset="-128"/>
                <a:ea typeface="Meiryo" panose="020B0604030504040204" pitchFamily="34" charset="-128"/>
              </a:rPr>
              <a:t>検索）</a:t>
            </a:r>
            <a:r>
              <a:rPr kumimoji="0" lang="ja-JP" altLang="en-US" sz="2400" kern="0" dirty="0">
                <a:solidFill>
                  <a:srgbClr val="057183"/>
                </a:solidFill>
                <a:latin typeface="Meiryo" panose="020B0604030504040204" pitchFamily="34" charset="-128"/>
                <a:ea typeface="Meiryo" panose="020B0604030504040204" pitchFamily="34" charset="-128"/>
              </a:rPr>
              <a:t>「</a:t>
            </a:r>
            <a:r>
              <a:rPr kumimoji="0" lang="en-US" altLang="ja-JP" sz="2400" kern="0" dirty="0">
                <a:solidFill>
                  <a:srgbClr val="057183"/>
                </a:solidFill>
                <a:latin typeface="Meiryo" panose="020B0604030504040204" pitchFamily="34" charset="-128"/>
                <a:ea typeface="Meiryo" panose="020B0604030504040204" pitchFamily="34" charset="-128"/>
              </a:rPr>
              <a:t>3.11</a:t>
            </a:r>
            <a:r>
              <a:rPr kumimoji="0" lang="ja-JP" altLang="en-US" sz="2400" kern="0" dirty="0">
                <a:solidFill>
                  <a:srgbClr val="057183"/>
                </a:solidFill>
                <a:latin typeface="Meiryo" panose="020B0604030504040204" pitchFamily="34" charset="-128"/>
                <a:ea typeface="Meiryo" panose="020B0604030504040204" pitchFamily="34" charset="-128"/>
              </a:rPr>
              <a:t>」総</a:t>
            </a:r>
            <a:r>
              <a:rPr kumimoji="0" lang="ja-JP" altLang="en-US" sz="2426" kern="0" dirty="0">
                <a:solidFill>
                  <a:srgbClr val="057183"/>
                </a:solidFill>
                <a:latin typeface="Meiryo" panose="020B0604030504040204" pitchFamily="34" charset="-128"/>
                <a:ea typeface="Meiryo" panose="020B0604030504040204" pitchFamily="34" charset="-128"/>
              </a:rPr>
              <a:t>検索数：合計</a:t>
            </a:r>
            <a:r>
              <a:rPr kumimoji="0" lang="en-US" altLang="ja-JP" sz="2426" kern="0" dirty="0">
                <a:solidFill>
                  <a:srgbClr val="057183"/>
                </a:solidFill>
                <a:latin typeface="Meiryo" panose="020B0604030504040204" pitchFamily="34" charset="-128"/>
                <a:ea typeface="Meiryo" panose="020B0604030504040204" pitchFamily="34" charset="-128"/>
              </a:rPr>
              <a:t>11,966,730</a:t>
            </a:r>
            <a:r>
              <a:rPr kumimoji="0" lang="ja-JP" altLang="en-US" sz="2426" kern="0" dirty="0">
                <a:solidFill>
                  <a:srgbClr val="057183"/>
                </a:solidFill>
                <a:latin typeface="Meiryo" panose="020B0604030504040204" pitchFamily="34" charset="-128"/>
                <a:ea typeface="Meiryo" panose="020B0604030504040204" pitchFamily="34" charset="-128"/>
              </a:rPr>
              <a:t> </a:t>
            </a:r>
            <a:r>
              <a:rPr kumimoji="0" lang="ja-JP" altLang="en-US" sz="2426" kern="0" dirty="0">
                <a:solidFill>
                  <a:schemeClr val="tx1">
                    <a:lumMod val="75000"/>
                    <a:lumOff val="25000"/>
                  </a:schemeClr>
                </a:solidFill>
                <a:latin typeface="Meiryo" panose="020B0604030504040204" pitchFamily="34" charset="-128"/>
                <a:ea typeface="Meiryo" panose="020B0604030504040204" pitchFamily="34" charset="-128"/>
              </a:rPr>
              <a:t> </a:t>
            </a:r>
            <a:r>
              <a:rPr kumimoji="0" lang="en-US" altLang="ja-JP" sz="1400" kern="0" dirty="0">
                <a:solidFill>
                  <a:srgbClr val="057183"/>
                </a:solidFill>
                <a:latin typeface="Meiryo" panose="020B0604030504040204" pitchFamily="34" charset="-128"/>
                <a:ea typeface="Meiryo" panose="020B0604030504040204" pitchFamily="34" charset="-128"/>
              </a:rPr>
              <a:t>※</a:t>
            </a:r>
            <a:r>
              <a:rPr kumimoji="0" lang="en-US" altLang="ja-JP" sz="1400" kern="0" dirty="0" smtClean="0">
                <a:solidFill>
                  <a:srgbClr val="057183"/>
                </a:solidFill>
                <a:latin typeface="Meiryo" panose="020B0604030504040204" pitchFamily="34" charset="-128"/>
                <a:ea typeface="Meiryo" panose="020B0604030504040204" pitchFamily="34" charset="-128"/>
              </a:rPr>
              <a:t>2021</a:t>
            </a:r>
            <a:r>
              <a:rPr kumimoji="0" lang="ja-JP" altLang="en-US" sz="1400" kern="0" dirty="0">
                <a:solidFill>
                  <a:srgbClr val="057183"/>
                </a:solidFill>
                <a:latin typeface="Meiryo" panose="020B0604030504040204" pitchFamily="34" charset="-128"/>
                <a:ea typeface="Meiryo" panose="020B0604030504040204" pitchFamily="34" charset="-128"/>
              </a:rPr>
              <a:t>年</a:t>
            </a:r>
            <a:r>
              <a:rPr kumimoji="0" lang="en-US" altLang="ja-JP" sz="1400" kern="0" dirty="0">
                <a:solidFill>
                  <a:srgbClr val="057183"/>
                </a:solidFill>
                <a:latin typeface="Meiryo" panose="020B0604030504040204" pitchFamily="34" charset="-128"/>
                <a:ea typeface="Meiryo" panose="020B0604030504040204" pitchFamily="34" charset="-128"/>
              </a:rPr>
              <a:t>3</a:t>
            </a:r>
            <a:r>
              <a:rPr kumimoji="0" lang="ja-JP" altLang="en-US" sz="1400" kern="0" dirty="0">
                <a:solidFill>
                  <a:srgbClr val="057183"/>
                </a:solidFill>
                <a:latin typeface="Meiryo" panose="020B0604030504040204" pitchFamily="34" charset="-128"/>
                <a:ea typeface="Meiryo" panose="020B0604030504040204" pitchFamily="34" charset="-128"/>
              </a:rPr>
              <a:t>月</a:t>
            </a:r>
            <a:r>
              <a:rPr kumimoji="0" lang="en-US" altLang="ja-JP" sz="1400" kern="0" dirty="0">
                <a:solidFill>
                  <a:srgbClr val="057183"/>
                </a:solidFill>
                <a:latin typeface="Meiryo" panose="020B0604030504040204" pitchFamily="34" charset="-128"/>
                <a:ea typeface="Meiryo" panose="020B0604030504040204" pitchFamily="34" charset="-128"/>
              </a:rPr>
              <a:t>11</a:t>
            </a:r>
            <a:r>
              <a:rPr kumimoji="0" lang="ja-JP" altLang="en-US" sz="1400" kern="0" dirty="0">
                <a:solidFill>
                  <a:srgbClr val="057183"/>
                </a:solidFill>
                <a:latin typeface="Meiryo" panose="020B0604030504040204" pitchFamily="34" charset="-128"/>
                <a:ea typeface="Meiryo" panose="020B0604030504040204" pitchFamily="34" charset="-128"/>
              </a:rPr>
              <a:t>日単日実績</a:t>
            </a:r>
            <a:endParaRPr kumimoji="0" lang="ja-JP" altLang="en-US" sz="1200" kern="0" dirty="0">
              <a:solidFill>
                <a:srgbClr val="057183"/>
              </a:solidFill>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46C3A002-F06C-8F46-AAF2-2EFA7F2286EB}"/>
              </a:ext>
            </a:extLst>
          </p:cNvPr>
          <p:cNvSpPr txBox="1"/>
          <p:nvPr/>
        </p:nvSpPr>
        <p:spPr>
          <a:xfrm>
            <a:off x="5062698" y="3058505"/>
            <a:ext cx="4777718" cy="307777"/>
          </a:xfrm>
          <a:prstGeom prst="rect">
            <a:avLst/>
          </a:prstGeom>
          <a:noFill/>
        </p:spPr>
        <p:txBody>
          <a:bodyPr wrap="none" rtlCol="0">
            <a:spAutoFit/>
          </a:bodyPr>
          <a:lstStyle/>
          <a:p>
            <a:r>
              <a:rPr lang="en" altLang="ja-JP" sz="1400" dirty="0">
                <a:solidFill>
                  <a:srgbClr val="057183"/>
                </a:solidFill>
                <a:latin typeface="Meiryo" panose="020B0604030504040204" pitchFamily="34" charset="-128"/>
                <a:ea typeface="Meiryo" panose="020B0604030504040204" pitchFamily="34" charset="-128"/>
              </a:rPr>
              <a:t>https://about.yahoo.co.jp/pr/release/2021/03/12b/</a:t>
            </a:r>
          </a:p>
        </p:txBody>
      </p:sp>
      <p:sp>
        <p:nvSpPr>
          <p:cNvPr id="10" name="テキスト ボックス 9">
            <a:extLst>
              <a:ext uri="{FF2B5EF4-FFF2-40B4-BE49-F238E27FC236}">
                <a16:creationId xmlns:a16="http://schemas.microsoft.com/office/drawing/2014/main" id="{BF45FCA8-2725-4047-BA38-2CF75F735689}"/>
              </a:ext>
            </a:extLst>
          </p:cNvPr>
          <p:cNvSpPr txBox="1"/>
          <p:nvPr/>
        </p:nvSpPr>
        <p:spPr>
          <a:xfrm>
            <a:off x="9696400" y="3068960"/>
            <a:ext cx="1800493" cy="307777"/>
          </a:xfrm>
          <a:prstGeom prst="rect">
            <a:avLst/>
          </a:prstGeom>
          <a:noFill/>
        </p:spPr>
        <p:txBody>
          <a:bodyPr wrap="none" rtlCol="0">
            <a:spAutoFit/>
          </a:bodyPr>
          <a:lstStyle/>
          <a:p>
            <a:r>
              <a:rPr kumimoji="1" lang="ja-JP" altLang="en-US" sz="1400" dirty="0">
                <a:solidFill>
                  <a:srgbClr val="057183"/>
                </a:solidFill>
                <a:latin typeface="Meiryo" panose="020B0604030504040204" pitchFamily="34" charset="-128"/>
                <a:ea typeface="Meiryo" panose="020B0604030504040204" pitchFamily="34" charset="-128"/>
              </a:rPr>
              <a:t>（プレスリリース）</a:t>
            </a:r>
          </a:p>
        </p:txBody>
      </p:sp>
      <p:pic>
        <p:nvPicPr>
          <p:cNvPr id="11" name="図 10">
            <a:extLst>
              <a:ext uri="{FF2B5EF4-FFF2-40B4-BE49-F238E27FC236}">
                <a16:creationId xmlns:a16="http://schemas.microsoft.com/office/drawing/2014/main" id="{A8B0A758-36F2-904D-AD8F-6EE89ED2EE0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56129" y="3979304"/>
            <a:ext cx="3990813" cy="2098028"/>
          </a:xfrm>
          <a:prstGeom prst="rect">
            <a:avLst/>
          </a:prstGeom>
          <a:ln>
            <a:solidFill>
              <a:srgbClr val="7ECAD3"/>
            </a:solidFill>
          </a:ln>
        </p:spPr>
      </p:pic>
      <p:pic>
        <p:nvPicPr>
          <p:cNvPr id="12" name="図 11" descr="グラフィカル ユーザー インターフェイス, Web サイト&#10;&#10;自動的に生成された説明">
            <a:extLst>
              <a:ext uri="{FF2B5EF4-FFF2-40B4-BE49-F238E27FC236}">
                <a16:creationId xmlns:a16="http://schemas.microsoft.com/office/drawing/2014/main" id="{C240BBA2-BD3B-FA49-B4C1-5180D399A2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0592" y="3373140"/>
            <a:ext cx="1598349" cy="3080196"/>
          </a:xfrm>
          <a:prstGeom prst="rect">
            <a:avLst/>
          </a:prstGeom>
        </p:spPr>
      </p:pic>
      <p:pic>
        <p:nvPicPr>
          <p:cNvPr id="13" name="図 12">
            <a:extLst>
              <a:ext uri="{FF2B5EF4-FFF2-40B4-BE49-F238E27FC236}">
                <a16:creationId xmlns:a16="http://schemas.microsoft.com/office/drawing/2014/main" id="{BACCF90A-9952-5C4E-BB3E-856540C539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84333" y="3979304"/>
            <a:ext cx="3996243" cy="2098028"/>
          </a:xfrm>
          <a:prstGeom prst="rect">
            <a:avLst/>
          </a:prstGeom>
        </p:spPr>
      </p:pic>
    </p:spTree>
    <p:extLst>
      <p:ext uri="{BB962C8B-B14F-4D97-AF65-F5344CB8AC3E}">
        <p14:creationId xmlns:p14="http://schemas.microsoft.com/office/powerpoint/2010/main" val="32876238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15D8CAC5-4708-5B43-B851-63CF8E71CF02}"/>
              </a:ext>
            </a:extLst>
          </p:cNvPr>
          <p:cNvSpPr>
            <a:spLocks noGrp="1"/>
          </p:cNvSpPr>
          <p:nvPr>
            <p:ph type="sldNum" sz="quarter" idx="4"/>
          </p:nvPr>
        </p:nvSpPr>
        <p:spPr/>
        <p:txBody>
          <a:bodyPr/>
          <a:lstStyle/>
          <a:p>
            <a:fld id="{F9BD7636-22E7-4304-ABE2-16A3D163D5E1}" type="slidenum">
              <a:rPr lang="ja-JP" altLang="en-US" smtClean="0"/>
              <a:pPr/>
              <a:t>6</a:t>
            </a:fld>
            <a:endParaRPr lang="ja-JP" altLang="en-US" dirty="0"/>
          </a:p>
        </p:txBody>
      </p:sp>
      <p:sp>
        <p:nvSpPr>
          <p:cNvPr id="3" name="テキスト プレースホルダー 2"/>
          <p:cNvSpPr>
            <a:spLocks noGrp="1"/>
          </p:cNvSpPr>
          <p:nvPr>
            <p:ph type="body" sz="quarter" idx="11"/>
          </p:nvPr>
        </p:nvSpPr>
        <p:spPr>
          <a:xfrm>
            <a:off x="334963" y="130175"/>
            <a:ext cx="9759950" cy="814388"/>
          </a:xfrm>
        </p:spPr>
        <p:txBody>
          <a:bodyPr/>
          <a:lstStyle/>
          <a:p>
            <a:r>
              <a:rPr kumimoji="1" lang="ja-JP" altLang="en-US" dirty="0" smtClean="0"/>
              <a:t>「</a:t>
            </a:r>
            <a:r>
              <a:rPr kumimoji="1" lang="en-US" altLang="ja-JP" dirty="0" smtClean="0"/>
              <a:t>3.11</a:t>
            </a:r>
            <a:r>
              <a:rPr kumimoji="1" lang="ja-JP" altLang="en-US" dirty="0" smtClean="0"/>
              <a:t>企画」とは</a:t>
            </a:r>
            <a:endParaRPr kumimoji="1" lang="ja-JP" altLang="en-US" dirty="0"/>
          </a:p>
        </p:txBody>
      </p:sp>
      <p:pic>
        <p:nvPicPr>
          <p:cNvPr id="14" name="図 13">
            <a:extLst>
              <a:ext uri="{FF2B5EF4-FFF2-40B4-BE49-F238E27FC236}">
                <a16:creationId xmlns:a16="http://schemas.microsoft.com/office/drawing/2014/main" id="{5FBABA7E-44CE-6C4C-832C-1712D5FD999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06111" y="1528590"/>
            <a:ext cx="2130484" cy="4222349"/>
          </a:xfrm>
          <a:prstGeom prst="rect">
            <a:avLst/>
          </a:prstGeom>
        </p:spPr>
      </p:pic>
      <p:pic>
        <p:nvPicPr>
          <p:cNvPr id="15" name="図 14">
            <a:extLst>
              <a:ext uri="{FF2B5EF4-FFF2-40B4-BE49-F238E27FC236}">
                <a16:creationId xmlns:a16="http://schemas.microsoft.com/office/drawing/2014/main" id="{FB9C1A82-CA33-314D-9E96-9FE0C83A22D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46236" y="1528590"/>
            <a:ext cx="2101564" cy="4222349"/>
          </a:xfrm>
          <a:prstGeom prst="rect">
            <a:avLst/>
          </a:prstGeom>
        </p:spPr>
      </p:pic>
      <p:pic>
        <p:nvPicPr>
          <p:cNvPr id="16" name="図 15">
            <a:extLst>
              <a:ext uri="{FF2B5EF4-FFF2-40B4-BE49-F238E27FC236}">
                <a16:creationId xmlns:a16="http://schemas.microsoft.com/office/drawing/2014/main" id="{9228FECF-68AF-BC44-899C-DF9CF4EC79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46581" y="1528590"/>
            <a:ext cx="2156369" cy="4222349"/>
          </a:xfrm>
          <a:prstGeom prst="rect">
            <a:avLst/>
          </a:prstGeom>
        </p:spPr>
      </p:pic>
      <p:sp>
        <p:nvSpPr>
          <p:cNvPr id="17" name="テキスト ボックス 16">
            <a:extLst>
              <a:ext uri="{FF2B5EF4-FFF2-40B4-BE49-F238E27FC236}">
                <a16:creationId xmlns:a16="http://schemas.microsoft.com/office/drawing/2014/main" id="{77FD869A-73E6-3040-9718-6BA978FF410F}"/>
              </a:ext>
            </a:extLst>
          </p:cNvPr>
          <p:cNvSpPr txBox="1"/>
          <p:nvPr/>
        </p:nvSpPr>
        <p:spPr>
          <a:xfrm>
            <a:off x="564783" y="2586001"/>
            <a:ext cx="3634328" cy="1615827"/>
          </a:xfrm>
          <a:prstGeom prst="rect">
            <a:avLst/>
          </a:prstGeom>
          <a:noFill/>
        </p:spPr>
        <p:txBody>
          <a:bodyPr wrap="none" rtlCol="0">
            <a:spAutoFit/>
          </a:bodyPr>
          <a:lstStyle/>
          <a:p>
            <a:pPr>
              <a:lnSpc>
                <a:spcPct val="150000"/>
              </a:lnSpc>
            </a:pPr>
            <a:r>
              <a:rPr kumimoji="1" lang="en-US" altLang="ja-JP" dirty="0">
                <a:latin typeface="Meiryo" panose="020B0604030504040204" pitchFamily="34" charset="-128"/>
                <a:ea typeface="Meiryo" panose="020B0604030504040204" pitchFamily="34" charset="-128"/>
              </a:rPr>
              <a:t>2021</a:t>
            </a:r>
            <a:r>
              <a:rPr kumimoji="1" lang="ja-JP" altLang="en-US" dirty="0">
                <a:latin typeface="Meiryo" panose="020B0604030504040204" pitchFamily="34" charset="-128"/>
                <a:ea typeface="Meiryo" panose="020B0604030504040204" pitchFamily="34" charset="-128"/>
              </a:rPr>
              <a:t>年の</a:t>
            </a:r>
            <a:r>
              <a:rPr kumimoji="1" lang="en-US" altLang="ja-JP" dirty="0">
                <a:latin typeface="Meiryo" panose="020B0604030504040204" pitchFamily="34" charset="-128"/>
                <a:ea typeface="Meiryo" panose="020B0604030504040204" pitchFamily="34" charset="-128"/>
              </a:rPr>
              <a:t>3.11</a:t>
            </a:r>
            <a:r>
              <a:rPr kumimoji="1" lang="ja-JP" altLang="en-US" dirty="0">
                <a:latin typeface="Meiryo" panose="020B0604030504040204" pitchFamily="34" charset="-128"/>
                <a:ea typeface="Meiryo" panose="020B0604030504040204" pitchFamily="34" charset="-128"/>
              </a:rPr>
              <a:t>企画サイトおよび</a:t>
            </a:r>
            <a:endParaRPr kumimoji="1" lang="en-US" altLang="ja-JP" dirty="0">
              <a:latin typeface="Meiryo" panose="020B0604030504040204" pitchFamily="34" charset="-128"/>
              <a:ea typeface="Meiryo" panose="020B0604030504040204" pitchFamily="34" charset="-128"/>
            </a:endParaRPr>
          </a:p>
          <a:p>
            <a:pPr>
              <a:lnSpc>
                <a:spcPct val="150000"/>
              </a:lnSpc>
            </a:pPr>
            <a:r>
              <a:rPr lang="ja-JP" altLang="en-US" dirty="0">
                <a:latin typeface="Meiryo" panose="020B0604030504040204" pitchFamily="34" charset="-128"/>
                <a:ea typeface="Meiryo" panose="020B0604030504040204" pitchFamily="34" charset="-128"/>
              </a:rPr>
              <a:t>過去</a:t>
            </a:r>
            <a:r>
              <a:rPr kumimoji="1" lang="en-US" altLang="ja-JP" dirty="0">
                <a:latin typeface="Meiryo" panose="020B0604030504040204" pitchFamily="34" charset="-128"/>
                <a:ea typeface="Meiryo" panose="020B0604030504040204" pitchFamily="34" charset="-128"/>
              </a:rPr>
              <a:t>2014〜2020</a:t>
            </a:r>
            <a:r>
              <a:rPr kumimoji="1" lang="ja-JP" altLang="en-US" dirty="0">
                <a:latin typeface="Meiryo" panose="020B0604030504040204" pitchFamily="34" charset="-128"/>
                <a:ea typeface="Meiryo" panose="020B0604030504040204" pitchFamily="34" charset="-128"/>
              </a:rPr>
              <a:t>のアーカイブは</a:t>
            </a:r>
            <a:endParaRPr kumimoji="1" lang="en-US" altLang="ja-JP" dirty="0">
              <a:latin typeface="Meiryo" panose="020B0604030504040204" pitchFamily="34" charset="-128"/>
              <a:ea typeface="Meiryo" panose="020B0604030504040204" pitchFamily="34" charset="-128"/>
            </a:endParaRPr>
          </a:p>
          <a:p>
            <a:pPr>
              <a:lnSpc>
                <a:spcPct val="150000"/>
              </a:lnSpc>
            </a:pPr>
            <a:r>
              <a:rPr kumimoji="1" lang="ja-JP" altLang="en-US" dirty="0">
                <a:latin typeface="Meiryo" panose="020B0604030504040204" pitchFamily="34" charset="-128"/>
                <a:ea typeface="Meiryo" panose="020B0604030504040204" pitchFamily="34" charset="-128"/>
              </a:rPr>
              <a:t>こちらよりご覧いただけます。</a:t>
            </a:r>
            <a:endParaRPr kumimoji="1" lang="en-US" altLang="ja-JP" dirty="0">
              <a:latin typeface="Meiryo" panose="020B0604030504040204" pitchFamily="34" charset="-128"/>
              <a:ea typeface="Meiryo" panose="020B0604030504040204" pitchFamily="34" charset="-128"/>
            </a:endParaRPr>
          </a:p>
          <a:p>
            <a:pPr>
              <a:lnSpc>
                <a:spcPct val="150000"/>
              </a:lnSpc>
            </a:pPr>
            <a:r>
              <a:rPr kumimoji="1" lang="ja-JP" altLang="en-US" sz="1200" dirty="0">
                <a:latin typeface="Meiryo" panose="020B0604030504040204" pitchFamily="34" charset="-128"/>
                <a:ea typeface="Meiryo" panose="020B0604030504040204" pitchFamily="34" charset="-128"/>
              </a:rPr>
              <a:t>＊アーカイブはサイトの最下部</a:t>
            </a:r>
          </a:p>
        </p:txBody>
      </p:sp>
      <p:sp>
        <p:nvSpPr>
          <p:cNvPr id="18" name="テキスト ボックス 17">
            <a:extLst>
              <a:ext uri="{FF2B5EF4-FFF2-40B4-BE49-F238E27FC236}">
                <a16:creationId xmlns:a16="http://schemas.microsoft.com/office/drawing/2014/main" id="{7102D820-FE22-524E-85F3-EF956210ECB8}"/>
              </a:ext>
            </a:extLst>
          </p:cNvPr>
          <p:cNvSpPr txBox="1"/>
          <p:nvPr/>
        </p:nvSpPr>
        <p:spPr>
          <a:xfrm>
            <a:off x="564783" y="4253026"/>
            <a:ext cx="3380028" cy="400110"/>
          </a:xfrm>
          <a:prstGeom prst="rect">
            <a:avLst/>
          </a:prstGeom>
          <a:noFill/>
        </p:spPr>
        <p:txBody>
          <a:bodyPr wrap="none" rtlCol="0">
            <a:spAutoFit/>
          </a:bodyPr>
          <a:lstStyle/>
          <a:p>
            <a:r>
              <a:rPr lang="en" altLang="ja-JP" sz="2000" dirty="0">
                <a:latin typeface="Meiryo" panose="020B0604030504040204" pitchFamily="34" charset="-128"/>
                <a:ea typeface="Meiryo" panose="020B0604030504040204" pitchFamily="34" charset="-128"/>
              </a:rPr>
              <a:t>https://fukko.yahoo.co.jp</a:t>
            </a:r>
          </a:p>
        </p:txBody>
      </p:sp>
    </p:spTree>
    <p:extLst>
      <p:ext uri="{BB962C8B-B14F-4D97-AF65-F5344CB8AC3E}">
        <p14:creationId xmlns:p14="http://schemas.microsoft.com/office/powerpoint/2010/main" val="1404743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a:t>
            </a:r>
            <a:r>
              <a:rPr kumimoji="1" lang="en-US" altLang="ja-JP" dirty="0" smtClean="0"/>
              <a:t>2022</a:t>
            </a:r>
            <a:r>
              <a:rPr kumimoji="1" lang="ja-JP" altLang="en-US" dirty="0" smtClean="0"/>
              <a:t>年の</a:t>
            </a:r>
            <a:r>
              <a:rPr kumimoji="1" lang="en-US" altLang="ja-JP" dirty="0" smtClean="0"/>
              <a:t>3.11</a:t>
            </a:r>
            <a:r>
              <a:rPr kumimoji="1" lang="ja-JP" altLang="en-US" dirty="0" smtClean="0"/>
              <a:t>企画」概要</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dirty="0"/>
          </a:p>
        </p:txBody>
      </p:sp>
      <p:graphicFrame>
        <p:nvGraphicFramePr>
          <p:cNvPr id="6" name="表 5">
            <a:extLst>
              <a:ext uri="{FF2B5EF4-FFF2-40B4-BE49-F238E27FC236}">
                <a16:creationId xmlns:a16="http://schemas.microsoft.com/office/drawing/2014/main" id="{7E2A0A7D-CFF9-4F44-8DBE-CFEAB05FDF31}"/>
              </a:ext>
            </a:extLst>
          </p:cNvPr>
          <p:cNvGraphicFramePr>
            <a:graphicFrameLocks noGrp="1"/>
          </p:cNvGraphicFramePr>
          <p:nvPr>
            <p:extLst>
              <p:ext uri="{D42A27DB-BD31-4B8C-83A1-F6EECF244321}">
                <p14:modId xmlns:p14="http://schemas.microsoft.com/office/powerpoint/2010/main" val="166315058"/>
              </p:ext>
            </p:extLst>
          </p:nvPr>
        </p:nvGraphicFramePr>
        <p:xfrm>
          <a:off x="530337" y="1124745"/>
          <a:ext cx="10966263" cy="5112567"/>
        </p:xfrm>
        <a:graphic>
          <a:graphicData uri="http://schemas.openxmlformats.org/drawingml/2006/table">
            <a:tbl>
              <a:tblPr firstRow="1" bandRow="1">
                <a:tableStyleId>{5940675A-B579-460E-94D1-54222C63F5DA}</a:tableStyleId>
              </a:tblPr>
              <a:tblGrid>
                <a:gridCol w="1532991">
                  <a:extLst>
                    <a:ext uri="{9D8B030D-6E8A-4147-A177-3AD203B41FA5}">
                      <a16:colId xmlns:a16="http://schemas.microsoft.com/office/drawing/2014/main" val="20000"/>
                    </a:ext>
                  </a:extLst>
                </a:gridCol>
                <a:gridCol w="9433272">
                  <a:extLst>
                    <a:ext uri="{9D8B030D-6E8A-4147-A177-3AD203B41FA5}">
                      <a16:colId xmlns:a16="http://schemas.microsoft.com/office/drawing/2014/main" val="20001"/>
                    </a:ext>
                  </a:extLst>
                </a:gridCol>
              </a:tblGrid>
              <a:tr h="666123">
                <a:tc>
                  <a:txBody>
                    <a:bodyPr/>
                    <a:lstStyle/>
                    <a:p>
                      <a:pPr algn="ctr"/>
                      <a:r>
                        <a:rPr kumimoji="1" lang="ja-JP" altLang="en-US" sz="18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コンセプト</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FEFF3"/>
                    </a:solidFill>
                  </a:tcPr>
                </a:tc>
                <a:tc>
                  <a:txBody>
                    <a:bodyPr/>
                    <a:lstStyle/>
                    <a:p>
                      <a:pPr algn="l"/>
                      <a:r>
                        <a:rPr kumimoji="1" lang="en-US" altLang="ja-JP" sz="1800" b="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800" b="1"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3.11</a:t>
                      </a:r>
                      <a:r>
                        <a:rPr kumimoji="1" lang="ja-JP" altLang="en-US" sz="18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企画</a:t>
                      </a:r>
                      <a:r>
                        <a:rPr kumimoji="1" lang="en-US" altLang="ja-JP" sz="18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r>
                        <a:rPr kumimoji="1" lang="ja-JP" altLang="en-US" sz="1800" b="1"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～これから</a:t>
                      </a:r>
                      <a:r>
                        <a:rPr kumimoji="1" lang="ja-JP" altLang="en-US" sz="18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も、わたしたちができること</a:t>
                      </a:r>
                      <a:r>
                        <a:rPr kumimoji="1" lang="ja-JP" altLang="en-US" sz="1800" b="1"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700" b="1"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（仮）</a:t>
                      </a:r>
                      <a:endParaRPr kumimoji="1" lang="en-US" altLang="ja-JP" sz="18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409457690"/>
                  </a:ext>
                </a:extLst>
              </a:tr>
              <a:tr h="2816730">
                <a:tc>
                  <a:txBody>
                    <a:bodyPr/>
                    <a:lstStyle/>
                    <a:p>
                      <a:pPr algn="ctr"/>
                      <a:r>
                        <a:rPr kumimoji="1" lang="ja-JP" altLang="en-US" sz="1800" b="1"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主</a:t>
                      </a:r>
                      <a:r>
                        <a:rPr kumimoji="1" lang="ja-JP" altLang="en-US" sz="18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な企画</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FEFF3"/>
                    </a:solidFill>
                  </a:tcPr>
                </a:tc>
                <a:tc>
                  <a:txBody>
                    <a:bodyPr/>
                    <a:lstStyle/>
                    <a:p>
                      <a:pPr marL="457200" marR="0" lvl="1" indent="0" algn="l"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検索</a:t>
                      </a:r>
                      <a:r>
                        <a:rPr kumimoji="1" lang="en-US" altLang="ja-JP"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ヤフー検索・</a:t>
                      </a:r>
                      <a:r>
                        <a:rPr kumimoji="1" lang="en-US" altLang="ja-JP"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LINE</a:t>
                      </a:r>
                      <a:r>
                        <a:rPr kumimoji="1" lang="ja-JP" altLang="en-US"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検索「</a:t>
                      </a:r>
                      <a:r>
                        <a:rPr kumimoji="1" lang="en-US" altLang="ja-JP"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3.11</a:t>
                      </a:r>
                      <a:r>
                        <a:rPr kumimoji="1" lang="ja-JP" altLang="en-US"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」検索寄付</a:t>
                      </a:r>
                      <a:endParaRPr kumimoji="1" lang="en-US" altLang="ja-JP"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457200" marR="0" lvl="1" indent="0" algn="l"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寄付</a:t>
                      </a:r>
                      <a:r>
                        <a:rPr kumimoji="1" lang="en-US" altLang="ja-JP"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80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Yahoo!</a:t>
                      </a:r>
                      <a:r>
                        <a:rPr kumimoji="1" lang="ja-JP" altLang="en-US" sz="180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ネット募金</a:t>
                      </a:r>
                      <a:r>
                        <a:rPr kumimoji="1" lang="en-US" altLang="ja-JP" sz="180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 Yahoo!</a:t>
                      </a:r>
                      <a:r>
                        <a:rPr kumimoji="1" lang="ja-JP" altLang="en-US" sz="180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基金</a:t>
                      </a:r>
                      <a:r>
                        <a:rPr kumimoji="1" lang="en-US" altLang="ja-JP" sz="180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  LINE</a:t>
                      </a:r>
                      <a:r>
                        <a:rPr kumimoji="1" lang="ja-JP" altLang="en-US" sz="180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関連</a:t>
                      </a:r>
                      <a:r>
                        <a:rPr kumimoji="1" lang="ja-JP" altLang="en-US" sz="1800" i="0" u="none" strike="noStrike" kern="1200" cap="none" spc="0" normalizeH="0" baseline="0" noProof="0" dirty="0" smtClean="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寄付</a:t>
                      </a:r>
                      <a:r>
                        <a:rPr kumimoji="1" lang="en-US" altLang="ja-JP" sz="1050" i="0" u="none" strike="noStrike" kern="1200" cap="none" spc="0" normalizeH="0" baseline="0" noProof="0" dirty="0" smtClean="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endParaRPr kumimoji="1" lang="en-US" altLang="ja-JP" sz="105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457200" marR="0" lvl="1" indent="0" algn="l"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知る</a:t>
                      </a:r>
                      <a:r>
                        <a:rPr kumimoji="1" lang="en-US" altLang="ja-JP"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Yahoo!</a:t>
                      </a:r>
                      <a:r>
                        <a:rPr kumimoji="1" lang="ja-JP" altLang="en-US"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ニュース</a:t>
                      </a:r>
                      <a:r>
                        <a:rPr kumimoji="1" lang="en-US" altLang="ja-JP"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 LINE</a:t>
                      </a:r>
                      <a:r>
                        <a:rPr kumimoji="1" lang="ja-JP" altLang="en-US"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ニュースほか</a:t>
                      </a:r>
                      <a:endParaRPr kumimoji="1" lang="en-US" altLang="ja-JP"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457200" marR="0" lvl="1" indent="0" algn="l"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買う</a:t>
                      </a:r>
                      <a:r>
                        <a:rPr kumimoji="1" lang="en-US" altLang="ja-JP"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kumimoji="1" lang="ja-JP" altLang="en-US"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エールマーケット</a:t>
                      </a:r>
                      <a:r>
                        <a:rPr kumimoji="1" lang="en-US" altLang="ja-JP"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 Yahoo!</a:t>
                      </a:r>
                      <a:r>
                        <a:rPr kumimoji="1" lang="ja-JP" altLang="en-US"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ショッピング</a:t>
                      </a:r>
                      <a:endParaRPr kumimoji="1" lang="en-US" altLang="ja-JP"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457200" marR="0" lvl="1" indent="0" algn="l"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防災</a:t>
                      </a:r>
                      <a:r>
                        <a:rPr kumimoji="1" lang="en-US" altLang="ja-JP" sz="1800" b="1"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kumimoji="1" lang="ja-JP" altLang="en-US"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スマホ避難シミュレーション</a:t>
                      </a:r>
                      <a:r>
                        <a:rPr kumimoji="1" lang="en-US" altLang="ja-JP"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 </a:t>
                      </a:r>
                      <a:r>
                        <a:rPr kumimoji="1" lang="ja-JP" altLang="en-US"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ヤフー</a:t>
                      </a:r>
                      <a:r>
                        <a:rPr kumimoji="1" lang="en-US" altLang="ja-JP"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LINE </a:t>
                      </a:r>
                      <a:r>
                        <a:rPr kumimoji="1" lang="ja-JP" altLang="en-US"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防災関連</a:t>
                      </a:r>
                      <a:r>
                        <a:rPr kumimoji="1" lang="ja-JP" altLang="en-US" sz="1800" b="0" i="0" u="none" strike="noStrike" kern="1200" cap="none" spc="0" normalizeH="0" baseline="0" noProof="0" dirty="0" smtClean="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各サービス</a:t>
                      </a:r>
                      <a:endParaRPr kumimoji="1" lang="en-US" altLang="ja-JP" sz="1800" b="0" i="0" u="none" strike="noStrike" kern="1200" cap="none" spc="0" normalizeH="0" baseline="0" noProof="0" dirty="0" smtClean="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457200" marR="0" lvl="1" indent="0" algn="l" defTabSz="914400" rtl="0" eaLnBrk="1" fontAlgn="auto" latinLnBrk="0" hangingPunct="1">
                        <a:lnSpc>
                          <a:spcPct val="150000"/>
                        </a:lnSpc>
                        <a:spcBef>
                          <a:spcPts val="0"/>
                        </a:spcBef>
                        <a:spcAft>
                          <a:spcPts val="0"/>
                        </a:spcAft>
                        <a:buClrTx/>
                        <a:buSzTx/>
                        <a:buFontTx/>
                        <a:buNone/>
                        <a:tabLst/>
                        <a:defRPr/>
                      </a:pPr>
                      <a:r>
                        <a:rPr kumimoji="1" lang="en-US" altLang="ja-JP" sz="1800" b="0" i="0" u="none" strike="noStrike" kern="1200" cap="none" spc="0" normalizeH="0" baseline="0" noProof="0" dirty="0" smtClean="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kumimoji="1" lang="ja-JP" altLang="en-US" sz="1050" b="0" i="0" u="none" strike="noStrike" kern="1200" cap="none" spc="0" normalizeH="0" baseline="0" noProof="0" dirty="0" smtClean="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050" i="0" u="none" strike="noStrike" kern="1200" cap="none" spc="0" normalizeH="0" baseline="0" noProof="0" dirty="0" smtClean="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050" i="0" u="none" strike="noStrike" kern="1200" cap="none" spc="0" normalizeH="0" baseline="0" noProof="0" dirty="0" smtClean="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実施未決定。現在調整中となります</a:t>
                      </a:r>
                      <a:r>
                        <a:rPr kumimoji="1" lang="ja-JP" altLang="en-US" sz="1050" b="0" i="0" u="none" strike="noStrike" kern="1200" cap="none" spc="0" normalizeH="0" baseline="0" noProof="0" dirty="0" smtClean="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r>
                        <a:rPr kumimoji="1" lang="ja-JP" altLang="en-US" sz="1800" b="0" i="0" u="none" strike="noStrike" kern="1200" cap="none" spc="0" normalizeH="0" baseline="0" noProof="0" dirty="0" smtClean="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a:t>
                      </a:r>
                      <a:endParaRPr kumimoji="1" lang="en-US" altLang="ja-JP" sz="18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1"/>
                  </a:ext>
                </a:extLst>
              </a:tr>
              <a:tr h="872341">
                <a:tc>
                  <a:txBody>
                    <a:bodyPr/>
                    <a:lstStyle/>
                    <a:p>
                      <a:pPr algn="ctr"/>
                      <a:r>
                        <a:rPr kumimoji="1" lang="ja-JP" altLang="en-US" sz="18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公開日</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FEFF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800" b="1"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2022/</a:t>
                      </a:r>
                      <a:r>
                        <a:rPr kumimoji="1" lang="ja-JP" altLang="ja-JP" sz="1800" b="1"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3</a:t>
                      </a:r>
                      <a:r>
                        <a:rPr kumimoji="1" lang="en-US" altLang="ja-JP" sz="1800" b="1"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/1</a:t>
                      </a:r>
                      <a:r>
                        <a:rPr kumimoji="1" lang="ja-JP" altLang="en-US" sz="1800" b="1"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8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火）</a:t>
                      </a:r>
                      <a:r>
                        <a:rPr kumimoji="1" lang="ja-JP" altLang="en-US" sz="1800" b="1"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公開予定</a:t>
                      </a:r>
                      <a:endParaRPr kumimoji="1" lang="en-US" altLang="ja-JP" sz="18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r>
                        <a:rPr kumimoji="1" lang="en-US" altLang="ja-JP" sz="1050"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kumimoji="1" lang="ja-JP" altLang="en-US" sz="105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企画サイトは</a:t>
                      </a:r>
                      <a:r>
                        <a:rPr kumimoji="1" lang="en-US" altLang="ja-JP" sz="105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4</a:t>
                      </a:r>
                      <a:r>
                        <a:rPr kumimoji="1" lang="ja-JP" altLang="en-US" sz="105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月以降も継続公開となりますが、協賛ロゴ</a:t>
                      </a:r>
                      <a:r>
                        <a:rPr kumimoji="1" lang="ja-JP" altLang="en-US" sz="1050"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kumimoji="1" lang="en-US" altLang="ja-JP" sz="1050"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PR</a:t>
                      </a:r>
                      <a:r>
                        <a:rPr kumimoji="1" lang="ja-JP" altLang="en-US" sz="1050"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枠等は</a:t>
                      </a:r>
                      <a:r>
                        <a:rPr kumimoji="1" lang="en-US" altLang="ja-JP" sz="105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3/31</a:t>
                      </a:r>
                      <a:r>
                        <a:rPr kumimoji="1" lang="ja-JP" altLang="en-US" sz="105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で掲載</a:t>
                      </a:r>
                      <a:r>
                        <a:rPr kumimoji="1" lang="ja-JP" altLang="en-US" sz="1050"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終了の予定となります。</a:t>
                      </a:r>
                      <a:endParaRPr kumimoji="1" lang="en-US" altLang="ja-JP" sz="105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2"/>
                  </a:ext>
                </a:extLst>
              </a:tr>
              <a:tr h="757373">
                <a:tc>
                  <a:txBody>
                    <a:bodyPr/>
                    <a:lstStyle/>
                    <a:p>
                      <a:pPr algn="ctr"/>
                      <a:r>
                        <a:rPr kumimoji="1" lang="ja-JP" altLang="en-US" sz="18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ターゲット</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CFEFF3"/>
                    </a:solidFill>
                  </a:tcPr>
                </a:tc>
                <a:tc>
                  <a:txBody>
                    <a:bodyPr/>
                    <a:lstStyle/>
                    <a:p>
                      <a:pPr algn="l"/>
                      <a:r>
                        <a:rPr lang="en-US" altLang="ja-JP" sz="18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800" b="1"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ヤフー</a:t>
                      </a:r>
                      <a:r>
                        <a:rPr lang="ja-JP" altLang="en-US" sz="18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8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LINE</a:t>
                      </a:r>
                      <a:r>
                        <a:rPr lang="ja-JP" altLang="en-US" sz="18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の</a:t>
                      </a:r>
                      <a:r>
                        <a:rPr lang="ja-JP" altLang="en-US" sz="1800" b="1"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オールユーザー</a:t>
                      </a:r>
                      <a:endParaRPr lang="en-US" altLang="ja-JP" sz="18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0747191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D548A35C-EC16-834E-A676-44E937BC4164}"/>
              </a:ext>
            </a:extLst>
          </p:cNvPr>
          <p:cNvSpPr>
            <a:spLocks noGrp="1"/>
          </p:cNvSpPr>
          <p:nvPr>
            <p:ph type="title"/>
          </p:nvPr>
        </p:nvSpPr>
        <p:spPr/>
        <p:txBody>
          <a:bodyPr/>
          <a:lstStyle/>
          <a:p>
            <a:r>
              <a:rPr lang="ja-JP" altLang="en-US" dirty="0" smtClean="0"/>
              <a:t>協賛</a:t>
            </a:r>
            <a:r>
              <a:rPr lang="ja-JP" altLang="en-US" dirty="0"/>
              <a:t>企業</a:t>
            </a:r>
            <a:r>
              <a:rPr lang="ja-JP" altLang="en-US" dirty="0" smtClean="0"/>
              <a:t>様の募集について</a:t>
            </a:r>
            <a:endParaRPr lang="ja-JP" altLang="en-US" dirty="0"/>
          </a:p>
        </p:txBody>
      </p:sp>
      <p:sp>
        <p:nvSpPr>
          <p:cNvPr id="4" name="フッター プレースホルダー 3">
            <a:extLst>
              <a:ext uri="{FF2B5EF4-FFF2-40B4-BE49-F238E27FC236}">
                <a16:creationId xmlns:a16="http://schemas.microsoft.com/office/drawing/2014/main" id="{79CAD57A-1DFF-A24D-97EC-272750C5EE0D}"/>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33958100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1B2DB7D-38D0-D549-B710-2C3BA9843B62}"/>
              </a:ext>
            </a:extLst>
          </p:cNvPr>
          <p:cNvSpPr>
            <a:spLocks noGrp="1"/>
          </p:cNvSpPr>
          <p:nvPr>
            <p:ph type="body" sz="quarter" idx="11"/>
          </p:nvPr>
        </p:nvSpPr>
        <p:spPr/>
        <p:txBody>
          <a:bodyPr/>
          <a:lstStyle/>
          <a:p>
            <a:r>
              <a:rPr kumimoji="1" lang="ja-JP" altLang="en-US" dirty="0" smtClean="0"/>
              <a:t>協賛概要</a:t>
            </a:r>
            <a:endParaRPr kumimoji="1" lang="ja-JP" altLang="en-US" dirty="0"/>
          </a:p>
        </p:txBody>
      </p:sp>
      <p:sp>
        <p:nvSpPr>
          <p:cNvPr id="5" name="スライド番号プレースホルダー 4">
            <a:extLst>
              <a:ext uri="{FF2B5EF4-FFF2-40B4-BE49-F238E27FC236}">
                <a16:creationId xmlns:a16="http://schemas.microsoft.com/office/drawing/2014/main" id="{15D8CAC5-4708-5B43-B851-63CF8E71CF02}"/>
              </a:ext>
            </a:extLst>
          </p:cNvPr>
          <p:cNvSpPr>
            <a:spLocks noGrp="1"/>
          </p:cNvSpPr>
          <p:nvPr>
            <p:ph type="sldNum" sz="quarter" idx="4"/>
          </p:nvPr>
        </p:nvSpPr>
        <p:spPr/>
        <p:txBody>
          <a:bodyPr/>
          <a:lstStyle/>
          <a:p>
            <a:fld id="{F9BD7636-22E7-4304-ABE2-16A3D163D5E1}" type="slidenum">
              <a:rPr lang="ja-JP" altLang="en-US" smtClean="0"/>
              <a:pPr/>
              <a:t>9</a:t>
            </a:fld>
            <a:endParaRPr lang="ja-JP" altLang="en-US" dirty="0"/>
          </a:p>
        </p:txBody>
      </p:sp>
      <p:sp>
        <p:nvSpPr>
          <p:cNvPr id="8" name="正方形/長方形 7">
            <a:extLst>
              <a:ext uri="{FF2B5EF4-FFF2-40B4-BE49-F238E27FC236}">
                <a16:creationId xmlns:a16="http://schemas.microsoft.com/office/drawing/2014/main" id="{F9AC141E-2F9C-2443-B848-F9FF6A89B413}"/>
              </a:ext>
            </a:extLst>
          </p:cNvPr>
          <p:cNvSpPr/>
          <p:nvPr/>
        </p:nvSpPr>
        <p:spPr>
          <a:xfrm>
            <a:off x="361039" y="1087583"/>
            <a:ext cx="11479353" cy="1025236"/>
          </a:xfrm>
          <a:prstGeom prst="rect">
            <a:avLst/>
          </a:prstGeom>
          <a:solidFill>
            <a:srgbClr val="7ECAD3">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9" name="テキスト ボックス 8">
            <a:extLst>
              <a:ext uri="{FF2B5EF4-FFF2-40B4-BE49-F238E27FC236}">
                <a16:creationId xmlns:a16="http://schemas.microsoft.com/office/drawing/2014/main" id="{3D901ACF-9BBC-8C48-BA4C-39471CAD4629}"/>
              </a:ext>
            </a:extLst>
          </p:cNvPr>
          <p:cNvSpPr txBox="1"/>
          <p:nvPr/>
        </p:nvSpPr>
        <p:spPr>
          <a:xfrm>
            <a:off x="745821" y="1289729"/>
            <a:ext cx="10700365" cy="707886"/>
          </a:xfrm>
          <a:prstGeom prst="rect">
            <a:avLst/>
          </a:prstGeom>
          <a:noFill/>
        </p:spPr>
        <p:txBody>
          <a:bodyPr wrap="none" rtlCol="0">
            <a:spAutoFit/>
          </a:bodyPr>
          <a:lstStyle/>
          <a:p>
            <a:pPr lvl="0" algn="ctr">
              <a:defRPr/>
            </a:pPr>
            <a:r>
              <a:rPr lang="ja-JP" altLang="en-US" sz="2000" b="1" dirty="0" smtClean="0">
                <a:solidFill>
                  <a:schemeClr val="tx1">
                    <a:lumMod val="75000"/>
                    <a:lumOff val="25000"/>
                  </a:schemeClr>
                </a:solidFill>
                <a:latin typeface="メイリオ" panose="020B0604030504040204" pitchFamily="50" charset="-128"/>
                <a:ea typeface="メイリオ" panose="020B0604030504040204" pitchFamily="50" charset="-128"/>
              </a:rPr>
              <a:t>協賛いただける企業様を「</a:t>
            </a:r>
            <a:r>
              <a:rPr lang="en-US" altLang="ja-JP" sz="2000" b="1" dirty="0" smtClean="0">
                <a:solidFill>
                  <a:schemeClr val="tx1">
                    <a:lumMod val="75000"/>
                    <a:lumOff val="25000"/>
                  </a:schemeClr>
                </a:solidFill>
                <a:latin typeface="メイリオ" panose="020B0604030504040204" pitchFamily="50" charset="-128"/>
                <a:ea typeface="メイリオ" panose="020B0604030504040204" pitchFamily="50" charset="-128"/>
              </a:rPr>
              <a:t>3.11</a:t>
            </a:r>
            <a:r>
              <a:rPr lang="ja-JP" altLang="en-US" sz="2000" b="1" dirty="0" smtClean="0">
                <a:solidFill>
                  <a:schemeClr val="tx1">
                    <a:lumMod val="75000"/>
                    <a:lumOff val="25000"/>
                  </a:schemeClr>
                </a:solidFill>
                <a:latin typeface="メイリオ" panose="020B0604030504040204" pitchFamily="50" charset="-128"/>
                <a:ea typeface="メイリオ" panose="020B0604030504040204" pitchFamily="50" charset="-128"/>
              </a:rPr>
              <a:t>企画」の「賛同パートナー」として</a:t>
            </a:r>
            <a:endPar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a:p>
            <a:pPr lvl="0" algn="ctr">
              <a:defRPr/>
            </a:pPr>
            <a:r>
              <a:rPr lang="ja-JP" altLang="en-US" sz="2000" b="1" dirty="0" smtClean="0">
                <a:solidFill>
                  <a:schemeClr val="tx1">
                    <a:lumMod val="75000"/>
                    <a:lumOff val="25000"/>
                  </a:schemeClr>
                </a:solidFill>
                <a:latin typeface="メイリオ" panose="020B0604030504040204" pitchFamily="50" charset="-128"/>
                <a:ea typeface="メイリオ" panose="020B0604030504040204" pitchFamily="50" charset="-128"/>
              </a:rPr>
              <a:t>防災</a:t>
            </a:r>
            <a:r>
              <a:rPr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、復興に関連した取り組み・メッセージ</a:t>
            </a:r>
            <a:r>
              <a:rPr lang="ja-JP" altLang="en-US" sz="2000" b="1" dirty="0" smtClean="0">
                <a:solidFill>
                  <a:schemeClr val="tx1">
                    <a:lumMod val="75000"/>
                    <a:lumOff val="25000"/>
                  </a:schemeClr>
                </a:solidFill>
                <a:latin typeface="メイリオ" panose="020B0604030504040204" pitchFamily="50" charset="-128"/>
                <a:ea typeface="メイリオ" panose="020B0604030504040204" pitchFamily="50" charset="-128"/>
              </a:rPr>
              <a:t>を企画</a:t>
            </a:r>
            <a:r>
              <a:rPr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サイト上</a:t>
            </a:r>
            <a:r>
              <a:rPr lang="ja-JP" altLang="en-US" sz="2000" b="1" dirty="0" smtClean="0">
                <a:solidFill>
                  <a:schemeClr val="tx1">
                    <a:lumMod val="75000"/>
                    <a:lumOff val="25000"/>
                  </a:schemeClr>
                </a:solidFill>
                <a:latin typeface="メイリオ" panose="020B0604030504040204" pitchFamily="50" charset="-128"/>
                <a:ea typeface="メイリオ" panose="020B0604030504040204" pitchFamily="50" charset="-128"/>
              </a:rPr>
              <a:t>でご紹介</a:t>
            </a:r>
            <a:r>
              <a:rPr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させていただきます。</a:t>
            </a:r>
          </a:p>
        </p:txBody>
      </p:sp>
      <p:sp>
        <p:nvSpPr>
          <p:cNvPr id="11" name="テキスト ボックス 10">
            <a:extLst>
              <a:ext uri="{FF2B5EF4-FFF2-40B4-BE49-F238E27FC236}">
                <a16:creationId xmlns:a16="http://schemas.microsoft.com/office/drawing/2014/main" id="{E63C9D07-BFC0-7241-A2E2-126F4D921235}"/>
              </a:ext>
            </a:extLst>
          </p:cNvPr>
          <p:cNvSpPr txBox="1"/>
          <p:nvPr/>
        </p:nvSpPr>
        <p:spPr>
          <a:xfrm>
            <a:off x="623392" y="5297565"/>
            <a:ext cx="203132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dirty="0" smtClean="0">
                <a:solidFill>
                  <a:schemeClr val="tx1">
                    <a:lumMod val="75000"/>
                    <a:lumOff val="25000"/>
                  </a:schemeClr>
                </a:solidFill>
                <a:latin typeface="Meiryo" charset="-128"/>
                <a:ea typeface="Meiryo" charset="-128"/>
                <a:cs typeface="Meiryo" charset="-128"/>
              </a:rPr>
              <a:t>賛同パートナー</a:t>
            </a:r>
            <a:r>
              <a:rPr kumimoji="1" lang="ja-JP" altLang="en-US" sz="1800" b="1" i="0" u="none" strike="noStrike" kern="1200" cap="none" spc="0" normalizeH="0" baseline="0" noProof="0" dirty="0" smtClean="0">
                <a:ln>
                  <a:noFill/>
                </a:ln>
                <a:solidFill>
                  <a:schemeClr val="tx1">
                    <a:lumMod val="75000"/>
                    <a:lumOff val="25000"/>
                  </a:schemeClr>
                </a:solidFill>
                <a:effectLst/>
                <a:uLnTx/>
                <a:uFillTx/>
                <a:latin typeface="Meiryo" charset="-128"/>
                <a:ea typeface="Meiryo" charset="-128"/>
                <a:cs typeface="Meiryo" charset="-128"/>
              </a:rPr>
              <a:t>様</a:t>
            </a:r>
            <a:endParaRPr kumimoji="1" lang="en-US" altLang="ja-JP" sz="1100" b="0" i="0" u="none" strike="noStrike" kern="1200" cap="none" spc="0" normalizeH="0" baseline="0" noProof="0" dirty="0">
              <a:ln>
                <a:noFill/>
              </a:ln>
              <a:solidFill>
                <a:schemeClr val="tx1">
                  <a:lumMod val="75000"/>
                  <a:lumOff val="25000"/>
                </a:schemeClr>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12" name="直線矢印コネクタ 11">
            <a:extLst>
              <a:ext uri="{FF2B5EF4-FFF2-40B4-BE49-F238E27FC236}">
                <a16:creationId xmlns:a16="http://schemas.microsoft.com/office/drawing/2014/main" id="{0B871A9F-E8D5-AC49-9213-41382130B79A}"/>
              </a:ext>
            </a:extLst>
          </p:cNvPr>
          <p:cNvCxnSpPr>
            <a:cxnSpLocks/>
          </p:cNvCxnSpPr>
          <p:nvPr/>
        </p:nvCxnSpPr>
        <p:spPr>
          <a:xfrm>
            <a:off x="2660200" y="4210812"/>
            <a:ext cx="1388125" cy="10276"/>
          </a:xfrm>
          <a:prstGeom prst="straightConnector1">
            <a:avLst/>
          </a:prstGeom>
          <a:ln w="63500">
            <a:solidFill>
              <a:srgbClr val="7ECAD3"/>
            </a:solidFill>
            <a:tailEnd type="triangle"/>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F06D5FA2-DBA2-E843-A1A5-FC3FDD94D599}"/>
              </a:ext>
            </a:extLst>
          </p:cNvPr>
          <p:cNvSpPr txBox="1"/>
          <p:nvPr/>
        </p:nvSpPr>
        <p:spPr>
          <a:xfrm>
            <a:off x="6880867" y="2531244"/>
            <a:ext cx="1800493" cy="369332"/>
          </a:xfrm>
          <a:prstGeom prst="rect">
            <a:avLst/>
          </a:prstGeom>
          <a:noFill/>
        </p:spPr>
        <p:txBody>
          <a:bodyPr wrap="none" rtlCol="0">
            <a:spAutoFit/>
          </a:bodyPr>
          <a:lstStyle/>
          <a:p>
            <a:r>
              <a:rPr kumimoji="1" lang="ja-JP" altLang="en-US" b="1" dirty="0">
                <a:solidFill>
                  <a:schemeClr val="tx1">
                    <a:lumMod val="65000"/>
                    <a:lumOff val="35000"/>
                  </a:schemeClr>
                </a:solidFill>
                <a:latin typeface="Meiryo" panose="020B0604030504040204" pitchFamily="34" charset="-128"/>
                <a:ea typeface="Meiryo" panose="020B0604030504040204" pitchFamily="34" charset="-128"/>
              </a:rPr>
              <a:t>●企業ロゴ掲載</a:t>
            </a:r>
          </a:p>
        </p:txBody>
      </p:sp>
      <p:pic>
        <p:nvPicPr>
          <p:cNvPr id="14" name="図 13"/>
          <p:cNvPicPr>
            <a:picLocks noChangeAspect="1"/>
          </p:cNvPicPr>
          <p:nvPr/>
        </p:nvPicPr>
        <p:blipFill>
          <a:blip r:embed="rId2"/>
          <a:stretch>
            <a:fillRect/>
          </a:stretch>
        </p:blipFill>
        <p:spPr>
          <a:xfrm>
            <a:off x="7121903" y="2900576"/>
            <a:ext cx="1318422" cy="1024967"/>
          </a:xfrm>
          <a:prstGeom prst="rect">
            <a:avLst/>
          </a:prstGeom>
        </p:spPr>
      </p:pic>
      <p:pic>
        <p:nvPicPr>
          <p:cNvPr id="15" name="図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6393" y="2427106"/>
            <a:ext cx="2101655" cy="4003154"/>
          </a:xfrm>
          <a:prstGeom prst="rect">
            <a:avLst/>
          </a:prstGeom>
        </p:spPr>
      </p:pic>
      <p:sp>
        <p:nvSpPr>
          <p:cNvPr id="26" name="テキスト ボックス 25">
            <a:extLst>
              <a:ext uri="{FF2B5EF4-FFF2-40B4-BE49-F238E27FC236}">
                <a16:creationId xmlns:a16="http://schemas.microsoft.com/office/drawing/2014/main" id="{CBF0902F-5E5E-BA4E-A758-F681C4547618}"/>
              </a:ext>
            </a:extLst>
          </p:cNvPr>
          <p:cNvSpPr txBox="1"/>
          <p:nvPr/>
        </p:nvSpPr>
        <p:spPr>
          <a:xfrm>
            <a:off x="9840416" y="5112899"/>
            <a:ext cx="110799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4040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ユーザー</a:t>
            </a:r>
            <a:endParaRPr kumimoji="1" lang="en-US" altLang="ja-JP" sz="1100" b="0" i="0" u="none" strike="noStrike" kern="1200" cap="none" spc="0" normalizeH="0" baseline="0" noProof="0" dirty="0">
              <a:ln>
                <a:noFill/>
              </a:ln>
              <a:solidFill>
                <a:srgbClr val="40404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27" name="直線矢印コネクタ 26">
            <a:extLst>
              <a:ext uri="{FF2B5EF4-FFF2-40B4-BE49-F238E27FC236}">
                <a16:creationId xmlns:a16="http://schemas.microsoft.com/office/drawing/2014/main" id="{DD717DAB-9628-6646-959C-0007E848DC05}"/>
              </a:ext>
            </a:extLst>
          </p:cNvPr>
          <p:cNvCxnSpPr>
            <a:cxnSpLocks/>
          </p:cNvCxnSpPr>
          <p:nvPr/>
        </p:nvCxnSpPr>
        <p:spPr>
          <a:xfrm flipV="1">
            <a:off x="6841173" y="4210226"/>
            <a:ext cx="2063139" cy="1211"/>
          </a:xfrm>
          <a:prstGeom prst="straightConnector1">
            <a:avLst/>
          </a:prstGeom>
          <a:ln w="63500">
            <a:solidFill>
              <a:srgbClr val="7ECAD3"/>
            </a:solidFill>
            <a:tailEnd type="triangle"/>
          </a:ln>
        </p:spPr>
        <p:style>
          <a:lnRef idx="1">
            <a:schemeClr val="accent1"/>
          </a:lnRef>
          <a:fillRef idx="0">
            <a:schemeClr val="accent1"/>
          </a:fillRef>
          <a:effectRef idx="0">
            <a:schemeClr val="accent1"/>
          </a:effectRef>
          <a:fontRef idx="minor">
            <a:schemeClr val="tx1"/>
          </a:fontRef>
        </p:style>
      </p:cxnSp>
      <p:sp>
        <p:nvSpPr>
          <p:cNvPr id="28" name="テキスト ボックス 27">
            <a:extLst>
              <a:ext uri="{FF2B5EF4-FFF2-40B4-BE49-F238E27FC236}">
                <a16:creationId xmlns:a16="http://schemas.microsoft.com/office/drawing/2014/main" id="{47B1030F-C805-0F4D-93FD-9B09B9AEEEF8}"/>
              </a:ext>
            </a:extLst>
          </p:cNvPr>
          <p:cNvSpPr txBox="1"/>
          <p:nvPr/>
        </p:nvSpPr>
        <p:spPr>
          <a:xfrm>
            <a:off x="6744072" y="4449591"/>
            <a:ext cx="2031325" cy="369332"/>
          </a:xfrm>
          <a:prstGeom prst="rect">
            <a:avLst/>
          </a:prstGeom>
          <a:noFill/>
        </p:spPr>
        <p:txBody>
          <a:bodyPr wrap="none" rtlCol="0">
            <a:spAutoFit/>
          </a:bodyPr>
          <a:lstStyle/>
          <a:p>
            <a:r>
              <a:rPr kumimoji="1" lang="ja-JP" altLang="en-US" b="1" dirty="0" smtClean="0">
                <a:solidFill>
                  <a:schemeClr val="tx1">
                    <a:lumMod val="65000"/>
                    <a:lumOff val="35000"/>
                  </a:schemeClr>
                </a:solidFill>
                <a:latin typeface="Meiryo" panose="020B0604030504040204" pitchFamily="34" charset="-128"/>
                <a:ea typeface="Meiryo" panose="020B0604030504040204" pitchFamily="34" charset="-128"/>
              </a:rPr>
              <a:t>●</a:t>
            </a:r>
            <a:r>
              <a:rPr lang="ja-JP" altLang="en-US" b="1" dirty="0">
                <a:solidFill>
                  <a:schemeClr val="tx1">
                    <a:lumMod val="65000"/>
                    <a:lumOff val="35000"/>
                  </a:schemeClr>
                </a:solidFill>
                <a:latin typeface="Meiryo" panose="020B0604030504040204" pitchFamily="34" charset="-128"/>
                <a:ea typeface="Meiryo" panose="020B0604030504040204" pitchFamily="34" charset="-128"/>
              </a:rPr>
              <a:t>お</a:t>
            </a:r>
            <a:r>
              <a:rPr kumimoji="1" lang="ja-JP" altLang="en-US" b="1" dirty="0" smtClean="0">
                <a:solidFill>
                  <a:schemeClr val="tx1">
                    <a:lumMod val="65000"/>
                    <a:lumOff val="35000"/>
                  </a:schemeClr>
                </a:solidFill>
                <a:latin typeface="Meiryo" panose="020B0604030504040204" pitchFamily="34" charset="-128"/>
                <a:ea typeface="Meiryo" panose="020B0604030504040204" pitchFamily="34" charset="-128"/>
              </a:rPr>
              <a:t>取組み</a:t>
            </a:r>
            <a:r>
              <a:rPr kumimoji="1" lang="ja-JP" altLang="en-US" b="1" dirty="0">
                <a:solidFill>
                  <a:schemeClr val="tx1">
                    <a:lumMod val="65000"/>
                    <a:lumOff val="35000"/>
                  </a:schemeClr>
                </a:solidFill>
                <a:latin typeface="Meiryo" panose="020B0604030504040204" pitchFamily="34" charset="-128"/>
                <a:ea typeface="Meiryo" panose="020B0604030504040204" pitchFamily="34" charset="-128"/>
              </a:rPr>
              <a:t>ご紹介</a:t>
            </a:r>
          </a:p>
        </p:txBody>
      </p:sp>
      <p:pic>
        <p:nvPicPr>
          <p:cNvPr id="2" name="図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5698" y="3284984"/>
            <a:ext cx="1944216" cy="1944216"/>
          </a:xfrm>
          <a:prstGeom prst="rect">
            <a:avLst/>
          </a:prstGeom>
        </p:spPr>
      </p:pic>
      <p:pic>
        <p:nvPicPr>
          <p:cNvPr id="4" name="図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16831" y="3233343"/>
            <a:ext cx="2139873" cy="2139873"/>
          </a:xfrm>
          <a:prstGeom prst="rect">
            <a:avLst/>
          </a:prstGeom>
        </p:spPr>
      </p:pic>
      <p:pic>
        <p:nvPicPr>
          <p:cNvPr id="16" name="図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21903" y="4848608"/>
            <a:ext cx="1299810" cy="1272413"/>
          </a:xfrm>
          <a:prstGeom prst="rect">
            <a:avLst/>
          </a:prstGeom>
        </p:spPr>
      </p:pic>
      <p:sp>
        <p:nvSpPr>
          <p:cNvPr id="17" name="正方形/長方形 16"/>
          <p:cNvSpPr/>
          <p:nvPr/>
        </p:nvSpPr>
        <p:spPr>
          <a:xfrm>
            <a:off x="7176247" y="5489201"/>
            <a:ext cx="1045534" cy="13110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050" b="1" dirty="0" smtClean="0">
                <a:solidFill>
                  <a:schemeClr val="tx1"/>
                </a:solidFill>
              </a:rPr>
              <a:t>タイトル</a:t>
            </a:r>
          </a:p>
        </p:txBody>
      </p:sp>
      <p:sp>
        <p:nvSpPr>
          <p:cNvPr id="18" name="正方形/長方形 17"/>
          <p:cNvSpPr/>
          <p:nvPr/>
        </p:nvSpPr>
        <p:spPr>
          <a:xfrm>
            <a:off x="7156032" y="5609231"/>
            <a:ext cx="1175926" cy="40770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400" dirty="0" smtClean="0">
                <a:solidFill>
                  <a:schemeClr val="tx1"/>
                </a:solidFill>
              </a:rPr>
              <a:t>本文～～～～～～～～～～～～～～～～～～～～～～～～～～～～～～～～～～～～～～～～～～～～～～～～～～～～～～～～～～～～～～～～～～～～～～～～～～～～～～～～～～～～～～～～～～～～～～～～～～～～～～～</a:t>
            </a:r>
            <a:endParaRPr kumimoji="1" lang="ja-JP" altLang="en-US" sz="1050" dirty="0" smtClean="0">
              <a:solidFill>
                <a:schemeClr val="tx1"/>
              </a:solidFill>
            </a:endParaRPr>
          </a:p>
        </p:txBody>
      </p:sp>
      <p:sp>
        <p:nvSpPr>
          <p:cNvPr id="19" name="テキスト ボックス 18"/>
          <p:cNvSpPr txBox="1"/>
          <p:nvPr/>
        </p:nvSpPr>
        <p:spPr>
          <a:xfrm>
            <a:off x="4367808" y="6421165"/>
            <a:ext cx="3600400" cy="230832"/>
          </a:xfrm>
          <a:prstGeom prst="rect">
            <a:avLst/>
          </a:prstGeom>
          <a:noFill/>
        </p:spPr>
        <p:txBody>
          <a:bodyPr wrap="square" rtlCol="0">
            <a:spAutoFit/>
          </a:bodyPr>
          <a:lstStyle/>
          <a:p>
            <a:pPr algn="l"/>
            <a:r>
              <a:rPr kumimoji="1" lang="en-US" altLang="ja-JP" sz="900" dirty="0" smtClean="0"/>
              <a:t>※</a:t>
            </a:r>
            <a:r>
              <a:rPr kumimoji="1" lang="ja-JP" altLang="en-US" sz="900" dirty="0" smtClean="0"/>
              <a:t>特集内容イメージです。</a:t>
            </a:r>
            <a:endParaRPr kumimoji="1" lang="en-US" altLang="ja-JP" sz="900" dirty="0" smtClean="0"/>
          </a:p>
        </p:txBody>
      </p:sp>
    </p:spTree>
    <p:extLst>
      <p:ext uri="{BB962C8B-B14F-4D97-AF65-F5344CB8AC3E}">
        <p14:creationId xmlns:p14="http://schemas.microsoft.com/office/powerpoint/2010/main" val="3660682327"/>
      </p:ext>
    </p:extLst>
  </p:cSld>
  <p:clrMapOvr>
    <a:masterClrMapping/>
  </p:clrMapOvr>
  <p:timing>
    <p:tnLst>
      <p:par>
        <p:cTn id="1" dur="indefinite" restart="never" nodeType="tmRoot"/>
      </p:par>
    </p:tnLst>
  </p:timing>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24250</TotalTime>
  <Words>5803</Words>
  <Application>Microsoft Office PowerPoint</Application>
  <PresentationFormat>ワイド画面</PresentationFormat>
  <Paragraphs>673</Paragraphs>
  <Slides>31</Slides>
  <Notes>0</Notes>
  <HiddenSlides>0</HiddenSlides>
  <MMClips>0</MMClips>
  <ScaleCrop>false</ScaleCrop>
  <HeadingPairs>
    <vt:vector size="6" baseType="variant">
      <vt:variant>
        <vt:lpstr>使用されているフォント</vt:lpstr>
      </vt:variant>
      <vt:variant>
        <vt:i4>11</vt:i4>
      </vt:variant>
      <vt:variant>
        <vt:lpstr>テーマ</vt:lpstr>
      </vt:variant>
      <vt:variant>
        <vt:i4>3</vt:i4>
      </vt:variant>
      <vt:variant>
        <vt:lpstr>スライド タイトル</vt:lpstr>
      </vt:variant>
      <vt:variant>
        <vt:i4>31</vt:i4>
      </vt:variant>
    </vt:vector>
  </HeadingPairs>
  <TitlesOfParts>
    <vt:vector size="45" baseType="lpstr">
      <vt:lpstr>HGPｺﾞｼｯｸM</vt:lpstr>
      <vt:lpstr>HiraKakuStd-W6</vt:lpstr>
      <vt:lpstr>Meiryo UI</vt:lpstr>
      <vt:lpstr>ＭＳ Ｐゴシック</vt:lpstr>
      <vt:lpstr>メイリオ</vt:lpstr>
      <vt:lpstr>メイリオ</vt:lpstr>
      <vt:lpstr>游ゴシック</vt:lpstr>
      <vt:lpstr>Arial</vt:lpstr>
      <vt:lpstr>Calibri</vt:lpstr>
      <vt:lpstr>Times</vt:lpstr>
      <vt:lpstr>Wingdings</vt:lpstr>
      <vt:lpstr>表紙</vt:lpstr>
      <vt:lpstr>中表紙と裏表紙</vt:lpstr>
      <vt:lpstr>コンテンツページ</vt:lpstr>
      <vt:lpstr>Yahoo!広告 ディスプレイ広告（予約型）セールスシート</vt:lpstr>
      <vt:lpstr>PowerPoint プレゼンテーション</vt:lpstr>
      <vt:lpstr>2022年の「3.11企画」について</vt:lpstr>
      <vt:lpstr>PowerPoint プレゼンテーション</vt:lpstr>
      <vt:lpstr>PowerPoint プレゼンテーション</vt:lpstr>
      <vt:lpstr>PowerPoint プレゼンテーション</vt:lpstr>
      <vt:lpstr>PowerPoint プレゼンテーション</vt:lpstr>
      <vt:lpstr>協賛企業様の募集について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スケジュールおよび注意・免責事項</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平井 美紀</cp:lastModifiedBy>
  <cp:revision>423</cp:revision>
  <dcterms:created xsi:type="dcterms:W3CDTF">2020-02-26T07:28:11Z</dcterms:created>
  <dcterms:modified xsi:type="dcterms:W3CDTF">2022-01-24T01:52:27Z</dcterms:modified>
</cp:coreProperties>
</file>