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Lst>
  <p:notesMasterIdLst>
    <p:notesMasterId r:id="rId24"/>
  </p:notesMasterIdLst>
  <p:handoutMasterIdLst>
    <p:handoutMasterId r:id="rId25"/>
  </p:handoutMasterIdLst>
  <p:sldIdLst>
    <p:sldId id="478" r:id="rId2"/>
    <p:sldId id="426" r:id="rId3"/>
    <p:sldId id="784" r:id="rId4"/>
    <p:sldId id="787" r:id="rId5"/>
    <p:sldId id="790" r:id="rId6"/>
    <p:sldId id="779" r:id="rId7"/>
    <p:sldId id="456" r:id="rId8"/>
    <p:sldId id="327" r:id="rId9"/>
    <p:sldId id="470" r:id="rId10"/>
    <p:sldId id="448" r:id="rId11"/>
    <p:sldId id="346" r:id="rId12"/>
    <p:sldId id="451" r:id="rId13"/>
    <p:sldId id="342" r:id="rId14"/>
    <p:sldId id="347" r:id="rId15"/>
    <p:sldId id="791" r:id="rId16"/>
    <p:sldId id="447" r:id="rId17"/>
    <p:sldId id="778" r:id="rId18"/>
    <p:sldId id="775" r:id="rId19"/>
    <p:sldId id="463" r:id="rId20"/>
    <p:sldId id="464" r:id="rId21"/>
    <p:sldId id="783" r:id="rId22"/>
    <p:sldId id="449" r:id="rId2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B305CCCF-849A-4B67-9989-0BBBFA71C389}">
          <p14:sldIdLst>
            <p14:sldId id="478"/>
            <p14:sldId id="426"/>
            <p14:sldId id="784"/>
            <p14:sldId id="787"/>
            <p14:sldId id="790"/>
            <p14:sldId id="779"/>
            <p14:sldId id="456"/>
            <p14:sldId id="327"/>
            <p14:sldId id="470"/>
            <p14:sldId id="448"/>
            <p14:sldId id="346"/>
            <p14:sldId id="451"/>
            <p14:sldId id="342"/>
            <p14:sldId id="347"/>
            <p14:sldId id="791"/>
            <p14:sldId id="447"/>
            <p14:sldId id="778"/>
            <p14:sldId id="775"/>
            <p14:sldId id="463"/>
            <p14:sldId id="464"/>
            <p14:sldId id="783"/>
            <p14:sldId id="449"/>
          </p14:sldIdLst>
        </p14:section>
        <p14:section name="タイトルなしのセクション" id="{6ECE86FD-4ED9-4AB6-BC2B-615BF097230D}">
          <p14:sldIdLst/>
        </p14:section>
      </p14:sectionLst>
    </p:ext>
    <p:ext uri="{EFAFB233-063F-42B5-8137-9DF3F51BA10A}">
      <p15:sldGuideLst xmlns:p15="http://schemas.microsoft.com/office/powerpoint/2012/main">
        <p15:guide id="1" orient="horz" pos="709" userDrawn="1">
          <p15:clr>
            <a:srgbClr val="A4A3A4"/>
          </p15:clr>
        </p15:guide>
        <p15:guide id="2" pos="25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CC"/>
    <a:srgbClr val="0099CC"/>
    <a:srgbClr val="B8DFFF"/>
    <a:srgbClr val="00CCFF"/>
    <a:srgbClr val="FFCCCC"/>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93" autoAdjust="0"/>
    <p:restoredTop sz="94375" autoAdjust="0"/>
  </p:normalViewPr>
  <p:slideViewPr>
    <p:cSldViewPr>
      <p:cViewPr varScale="1">
        <p:scale>
          <a:sx n="104" d="100"/>
          <a:sy n="104" d="100"/>
        </p:scale>
        <p:origin x="744" y="200"/>
      </p:cViewPr>
      <p:guideLst>
        <p:guide orient="horz" pos="709"/>
        <p:guide pos="257"/>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2" d="100"/>
          <a:sy n="52" d="100"/>
        </p:scale>
        <p:origin x="1371" y="3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C2D077F-76E4-4A89-BBED-6A82D74F3CDE}" type="datetimeFigureOut">
              <a:rPr kumimoji="1" lang="ja-JP" altLang="en-US" smtClean="0"/>
              <a:t>2021/11/24</a:t>
            </a:fld>
            <a:endParaRPr kumimoji="1" lang="ja-JP" altLang="en-US" dirty="0"/>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dirty="0"/>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664881A-AF73-4BB8-B6BD-0B651D2F1927}" type="slidenum">
              <a:rPr kumimoji="1" lang="ja-JP" altLang="en-US" smtClean="0"/>
              <a:t>‹#›</a:t>
            </a:fld>
            <a:endParaRPr kumimoji="1" lang="ja-JP" altLang="en-US" dirty="0"/>
          </a:p>
        </p:txBody>
      </p:sp>
    </p:spTree>
    <p:extLst>
      <p:ext uri="{BB962C8B-B14F-4D97-AF65-F5344CB8AC3E}">
        <p14:creationId xmlns:p14="http://schemas.microsoft.com/office/powerpoint/2010/main" val="19086957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2021/11/24</a:t>
            </a:fld>
            <a:endParaRPr kumimoji="1" lang="ja-JP" altLang="en-US" dirty="0"/>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dirty="0"/>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dirty="0"/>
          </a:p>
        </p:txBody>
      </p:sp>
    </p:spTree>
    <p:extLst>
      <p:ext uri="{BB962C8B-B14F-4D97-AF65-F5344CB8AC3E}">
        <p14:creationId xmlns:p14="http://schemas.microsoft.com/office/powerpoint/2010/main" val="3408409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update</a:t>
            </a:r>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21</a:t>
            </a:fld>
            <a:endParaRPr kumimoji="1" lang="ja-JP" altLang="en-US" dirty="0"/>
          </a:p>
        </p:txBody>
      </p:sp>
    </p:spTree>
    <p:extLst>
      <p:ext uri="{BB962C8B-B14F-4D97-AF65-F5344CB8AC3E}">
        <p14:creationId xmlns:p14="http://schemas.microsoft.com/office/powerpoint/2010/main" val="550362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6</a:t>
            </a:fld>
            <a:endParaRPr kumimoji="1" lang="ja-JP" altLang="en-US" dirty="0"/>
          </a:p>
        </p:txBody>
      </p:sp>
    </p:spTree>
    <p:extLst>
      <p:ext uri="{BB962C8B-B14F-4D97-AF65-F5344CB8AC3E}">
        <p14:creationId xmlns:p14="http://schemas.microsoft.com/office/powerpoint/2010/main" val="2772032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7</a:t>
            </a:fld>
            <a:endParaRPr kumimoji="1" lang="ja-JP" altLang="en-US" dirty="0"/>
          </a:p>
        </p:txBody>
      </p:sp>
    </p:spTree>
    <p:extLst>
      <p:ext uri="{BB962C8B-B14F-4D97-AF65-F5344CB8AC3E}">
        <p14:creationId xmlns:p14="http://schemas.microsoft.com/office/powerpoint/2010/main" val="3451206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9</a:t>
            </a:fld>
            <a:endParaRPr kumimoji="1" lang="ja-JP" altLang="en-US" dirty="0"/>
          </a:p>
        </p:txBody>
      </p:sp>
    </p:spTree>
    <p:extLst>
      <p:ext uri="{BB962C8B-B14F-4D97-AF65-F5344CB8AC3E}">
        <p14:creationId xmlns:p14="http://schemas.microsoft.com/office/powerpoint/2010/main" val="29718157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611370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Tree>
    <p:extLst>
      <p:ext uri="{BB962C8B-B14F-4D97-AF65-F5344CB8AC3E}">
        <p14:creationId xmlns:p14="http://schemas.microsoft.com/office/powerpoint/2010/main" val="1978501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Tree>
    <p:extLst>
      <p:ext uri="{BB962C8B-B14F-4D97-AF65-F5344CB8AC3E}">
        <p14:creationId xmlns:p14="http://schemas.microsoft.com/office/powerpoint/2010/main" val="17910497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19</a:t>
            </a:fld>
            <a:endParaRPr kumimoji="1" lang="ja-JP" altLang="en-US" dirty="0"/>
          </a:p>
        </p:txBody>
      </p:sp>
    </p:spTree>
    <p:extLst>
      <p:ext uri="{BB962C8B-B14F-4D97-AF65-F5344CB8AC3E}">
        <p14:creationId xmlns:p14="http://schemas.microsoft.com/office/powerpoint/2010/main" val="3116543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20</a:t>
            </a:fld>
            <a:endParaRPr kumimoji="1" lang="ja-JP" altLang="en-US" dirty="0"/>
          </a:p>
        </p:txBody>
      </p:sp>
    </p:spTree>
    <p:extLst>
      <p:ext uri="{BB962C8B-B14F-4D97-AF65-F5344CB8AC3E}">
        <p14:creationId xmlns:p14="http://schemas.microsoft.com/office/powerpoint/2010/main" val="16890307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https://marketing.yahoo.co.jp/service/yahooads/</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dirty="0">
                <a:solidFill>
                  <a:schemeClr val="tx1"/>
                </a:solidFill>
              </a:rPr>
              <a:t>広告　ウェブサイト</a:t>
            </a: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中面用">
    <p:spTree>
      <p:nvGrpSpPr>
        <p:cNvPr id="1" name=""/>
        <p:cNvGrpSpPr/>
        <p:nvPr/>
      </p:nvGrpSpPr>
      <p:grpSpPr>
        <a:xfrm>
          <a:off x="0" y="0"/>
          <a:ext cx="0" cy="0"/>
          <a:chOff x="0" y="0"/>
          <a:chExt cx="0" cy="0"/>
        </a:xfrm>
      </p:grpSpPr>
      <p:sp>
        <p:nvSpPr>
          <p:cNvPr id="8" name="スライド番号プレースホルダ 10"/>
          <p:cNvSpPr txBox="1">
            <a:spLocks/>
          </p:cNvSpPr>
          <p:nvPr userDrawn="1"/>
        </p:nvSpPr>
        <p:spPr>
          <a:xfrm>
            <a:off x="9277716" y="6520260"/>
            <a:ext cx="2844800" cy="365125"/>
          </a:xfrm>
          <a:prstGeom prst="rect">
            <a:avLst/>
          </a:prstGeom>
        </p:spPr>
        <p:txBody>
          <a:bodyPr vert="horz" lIns="91440" tIns="45720" rIns="91440" bIns="45720" rtlCol="0" anchor="ctr"/>
          <a:lstStyle>
            <a:defPPr lvl="0">
              <a:defRPr lang="ja-JP"/>
            </a:defPPr>
            <a:lvl1pPr marL="0" lvl="1" algn="r" defTabSz="914400" rtl="0" eaLnBrk="1" latinLnBrk="0" hangingPunct="1">
              <a:defRPr kumimoji="1" sz="1400" kern="1200">
                <a:solidFill>
                  <a:srgbClr val="687080"/>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z="1400" smtClean="0"/>
              <a:pPr/>
              <a:t>‹#›</a:t>
            </a:fld>
            <a:endParaRPr lang="ja-JP" altLang="en-US" sz="1400" dirty="0"/>
          </a:p>
        </p:txBody>
      </p:sp>
      <p:sp>
        <p:nvSpPr>
          <p:cNvPr id="9" name="タイトル 1">
            <a:extLst>
              <a:ext uri="{FF2B5EF4-FFF2-40B4-BE49-F238E27FC236}">
                <a16:creationId xmlns:a16="http://schemas.microsoft.com/office/drawing/2014/main" id="{707984D9-3F31-6F4D-BB3D-30083903CCB8}"/>
              </a:ext>
            </a:extLst>
          </p:cNvPr>
          <p:cNvSpPr>
            <a:spLocks noGrp="1"/>
          </p:cNvSpPr>
          <p:nvPr>
            <p:ph type="title" hasCustomPrompt="1"/>
          </p:nvPr>
        </p:nvSpPr>
        <p:spPr>
          <a:xfrm>
            <a:off x="616524" y="291972"/>
            <a:ext cx="9837401" cy="432048"/>
          </a:xfrm>
        </p:spPr>
        <p:txBody>
          <a:bodyPr>
            <a:normAutofit/>
          </a:bodyPr>
          <a:lstStyle>
            <a:lvl1pPr algn="l">
              <a:defRPr sz="2800"/>
            </a:lvl1pPr>
          </a:lstStyle>
          <a:p>
            <a:r>
              <a:rPr kumimoji="1" lang="ja-JP" altLang="en-US"/>
              <a:t>テキストテキストテキスト　</a:t>
            </a:r>
            <a:r>
              <a:rPr lang="ja-JP" altLang="en-US" sz="1200">
                <a:latin typeface="メイリオ" panose="020B0604030504040204" pitchFamily="50" charset="-128"/>
                <a:ea typeface="メイリオ" panose="020B0604030504040204" pitchFamily="50" charset="-128"/>
                <a:cs typeface="メイリオ" panose="020B0604030504040204" pitchFamily="50" charset="-128"/>
              </a:rPr>
              <a:t>テキストテキストテキスト</a:t>
            </a:r>
            <a:endParaRPr kumimoji="1" lang="ja-JP" altLang="en-US" sz="1100" dirty="0"/>
          </a:p>
        </p:txBody>
      </p:sp>
      <p:sp>
        <p:nvSpPr>
          <p:cNvPr id="12" name="正方形/長方形 11">
            <a:extLst>
              <a:ext uri="{FF2B5EF4-FFF2-40B4-BE49-F238E27FC236}">
                <a16:creationId xmlns:a16="http://schemas.microsoft.com/office/drawing/2014/main" id="{9D8D5134-722E-C347-A2EE-B0378991EB03}"/>
              </a:ext>
            </a:extLst>
          </p:cNvPr>
          <p:cNvSpPr/>
          <p:nvPr userDrawn="1"/>
        </p:nvSpPr>
        <p:spPr>
          <a:xfrm>
            <a:off x="0" y="-11862"/>
            <a:ext cx="58809"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dirty="0"/>
          </a:p>
        </p:txBody>
      </p:sp>
      <p:sp>
        <p:nvSpPr>
          <p:cNvPr id="13" name="正方形/長方形 12">
            <a:extLst>
              <a:ext uri="{FF2B5EF4-FFF2-40B4-BE49-F238E27FC236}">
                <a16:creationId xmlns:a16="http://schemas.microsoft.com/office/drawing/2014/main" id="{C9DF56A8-D930-6242-9838-ED49F04302FD}"/>
              </a:ext>
            </a:extLst>
          </p:cNvPr>
          <p:cNvSpPr/>
          <p:nvPr userDrawn="1"/>
        </p:nvSpPr>
        <p:spPr>
          <a:xfrm>
            <a:off x="1" y="-11861"/>
            <a:ext cx="25455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dirty="0"/>
          </a:p>
        </p:txBody>
      </p:sp>
      <p:sp>
        <p:nvSpPr>
          <p:cNvPr id="7" name="フッター プレースホルダー 1"/>
          <p:cNvSpPr>
            <a:spLocks noGrp="1"/>
          </p:cNvSpPr>
          <p:nvPr>
            <p:ph type="ftr" sz="quarter" idx="3"/>
          </p:nvPr>
        </p:nvSpPr>
        <p:spPr>
          <a:xfrm>
            <a:off x="3171367" y="6641976"/>
            <a:ext cx="5583390" cy="216024"/>
          </a:xfrm>
          <a:prstGeom prst="rect">
            <a:avLst/>
          </a:prstGeom>
        </p:spPr>
        <p:txBody>
          <a:bodyPr/>
          <a:lstStyle>
            <a:lvl1pPr>
              <a:defRPr sz="800">
                <a:latin typeface="+mj-lt"/>
              </a:defRPr>
            </a:lvl1p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Tree>
    <p:extLst>
      <p:ext uri="{BB962C8B-B14F-4D97-AF65-F5344CB8AC3E}">
        <p14:creationId xmlns:p14="http://schemas.microsoft.com/office/powerpoint/2010/main" val="8267395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dirty="0"/>
          </a:p>
        </p:txBody>
      </p:sp>
    </p:spTree>
    <p:extLst>
      <p:ext uri="{BB962C8B-B14F-4D97-AF65-F5344CB8AC3E}">
        <p14:creationId xmlns:p14="http://schemas.microsoft.com/office/powerpoint/2010/main" val="12273892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dirty="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3705374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10" name="フローチャート: 処理 9">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広告主・代理店限定</a:t>
            </a: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 id="2147483730" r:id="rId13"/>
    <p:sldLayoutId id="2147483752" r:id="rId14"/>
    <p:sldLayoutId id="2147483753" r:id="rId15"/>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36.jpeg"/><Relationship Id="rId5" Type="http://schemas.openxmlformats.org/officeDocument/2006/relationships/image" Target="../media/image35.png"/><Relationship Id="rId10" Type="http://schemas.openxmlformats.org/officeDocument/2006/relationships/image" Target="../media/image40.jpeg"/><Relationship Id="rId4" Type="http://schemas.openxmlformats.org/officeDocument/2006/relationships/image" Target="../media/image34.png"/><Relationship Id="rId9"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4.tiff"/><Relationship Id="rId7" Type="http://schemas.openxmlformats.org/officeDocument/2006/relationships/image" Target="../media/image18.tiff"/><Relationship Id="rId2" Type="http://schemas.openxmlformats.org/officeDocument/2006/relationships/image" Target="../media/image13.tiff"/><Relationship Id="rId1" Type="http://schemas.openxmlformats.org/officeDocument/2006/relationships/slideLayout" Target="../slideLayouts/slideLayout13.xml"/><Relationship Id="rId6" Type="http://schemas.openxmlformats.org/officeDocument/2006/relationships/image" Target="../media/image17.tiff"/><Relationship Id="rId5" Type="http://schemas.openxmlformats.org/officeDocument/2006/relationships/image" Target="../media/image16.tiff"/><Relationship Id="rId4" Type="http://schemas.openxmlformats.org/officeDocument/2006/relationships/image" Target="../media/image15.tif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24.tiff"/><Relationship Id="rId3" Type="http://schemas.openxmlformats.org/officeDocument/2006/relationships/image" Target="../media/image19.tiff"/><Relationship Id="rId7"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6.tiff"/><Relationship Id="rId4" Type="http://schemas.openxmlformats.org/officeDocument/2006/relationships/image" Target="../media/image20.png"/><Relationship Id="rId9" Type="http://schemas.openxmlformats.org/officeDocument/2006/relationships/image" Target="../media/image25.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2021</a:t>
            </a:r>
            <a:r>
              <a:rPr lang="ja-JP" altLang="en-US"/>
              <a:t>年</a:t>
            </a:r>
            <a:r>
              <a:rPr lang="en-US" altLang="ja-JP" dirty="0"/>
              <a:t>12</a:t>
            </a:r>
            <a:r>
              <a:rPr lang="ja-JP" altLang="en-US"/>
              <a:t>月</a:t>
            </a:r>
            <a:r>
              <a:rPr lang="en-US" altLang="ja-JP" dirty="0"/>
              <a:t>1</a:t>
            </a:r>
            <a:r>
              <a:rPr lang="ja-JP" altLang="en-US"/>
              <a:t>日</a:t>
            </a:r>
            <a:endParaRPr lang="ja-JP" altLang="en-US" dirty="0"/>
          </a:p>
        </p:txBody>
      </p:sp>
      <p:sp>
        <p:nvSpPr>
          <p:cNvPr id="5" name="角丸四角形 4">
            <a:extLst>
              <a:ext uri="{FF2B5EF4-FFF2-40B4-BE49-F238E27FC236}">
                <a16:creationId xmlns:a16="http://schemas.microsoft.com/office/drawing/2014/main" id="{62F15990-21F4-D246-B866-9EA6D3E08365}"/>
              </a:ext>
            </a:extLst>
          </p:cNvPr>
          <p:cNvSpPr/>
          <p:nvPr/>
        </p:nvSpPr>
        <p:spPr>
          <a:xfrm>
            <a:off x="932330" y="4869160"/>
            <a:ext cx="458760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092268" y="4961043"/>
            <a:ext cx="4571684" cy="360040"/>
          </a:xfrm>
        </p:spPr>
        <p:txBody>
          <a:bodyPr>
            <a:normAutofit fontScale="77500" lnSpcReduction="20000"/>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 JAPAN SDGs</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　スポンサードコンテンツ</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テキスト ボックス 1">
            <a:extLst>
              <a:ext uri="{FF2B5EF4-FFF2-40B4-BE49-F238E27FC236}">
                <a16:creationId xmlns:a16="http://schemas.microsoft.com/office/drawing/2014/main" id="{EF205CF5-FD84-1F4D-9468-D8B624A9C541}"/>
              </a:ext>
            </a:extLst>
          </p:cNvPr>
          <p:cNvSpPr txBox="1"/>
          <p:nvPr/>
        </p:nvSpPr>
        <p:spPr>
          <a:xfrm>
            <a:off x="11720945" y="3835730"/>
            <a:ext cx="184731" cy="369332"/>
          </a:xfrm>
          <a:prstGeom prst="rect">
            <a:avLst/>
          </a:prstGeom>
          <a:noFill/>
        </p:spPr>
        <p:txBody>
          <a:bodyPr wrap="none" rtlCol="0">
            <a:spAutoFit/>
          </a:bodyPr>
          <a:lstStyle/>
          <a:p>
            <a:pPr algn="l"/>
            <a:endParaRPr kumimoji="1" lang="ja-JP" altLang="en-US" dirty="0"/>
          </a:p>
        </p:txBody>
      </p:sp>
    </p:spTree>
    <p:extLst>
      <p:ext uri="{BB962C8B-B14F-4D97-AF65-F5344CB8AC3E}">
        <p14:creationId xmlns:p14="http://schemas.microsoft.com/office/powerpoint/2010/main" val="13508545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2"/>
          <p:cNvSpPr>
            <a:spLocks noGrp="1"/>
          </p:cNvSpPr>
          <p:nvPr>
            <p:ph type="title"/>
          </p:nvPr>
        </p:nvSpPr>
        <p:spPr>
          <a:xfrm>
            <a:off x="479376" y="260648"/>
            <a:ext cx="7992888" cy="432048"/>
          </a:xfrm>
        </p:spPr>
        <p:txBody>
          <a:bodyPr>
            <a:noAutofit/>
          </a:bodyPr>
          <a:lstStyle/>
          <a:p>
            <a:r>
              <a:rPr lang="ja-JP" altLang="en-US" sz="2500"/>
              <a:t>（オプション）二次</a:t>
            </a:r>
            <a:r>
              <a:rPr lang="ja-JP" altLang="en-US" sz="2500" dirty="0"/>
              <a:t>利用</a:t>
            </a:r>
          </a:p>
        </p:txBody>
      </p:sp>
      <p:sp>
        <p:nvSpPr>
          <p:cNvPr id="5" name="フッター プレースホルダー 1"/>
          <p:cNvSpPr>
            <a:spLocks noGrp="1"/>
          </p:cNvSpPr>
          <p:nvPr>
            <p:ph type="ftr" sz="quarter" idx="3"/>
          </p:nvPr>
        </p:nvSpPr>
        <p:spPr>
          <a:xfrm>
            <a:off x="3827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graphicFrame>
        <p:nvGraphicFramePr>
          <p:cNvPr id="9" name="表 8">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985197500"/>
              </p:ext>
            </p:extLst>
          </p:nvPr>
        </p:nvGraphicFramePr>
        <p:xfrm>
          <a:off x="663421" y="2812373"/>
          <a:ext cx="9970796" cy="1590521"/>
        </p:xfrm>
        <a:graphic>
          <a:graphicData uri="http://schemas.openxmlformats.org/drawingml/2006/table">
            <a:tbl>
              <a:tblPr firstCol="1" bandRow="1">
                <a:tableStyleId>{21E4AEA4-8DFA-4A89-87EB-49C32662AFE0}</a:tableStyleId>
              </a:tblPr>
              <a:tblGrid>
                <a:gridCol w="2354275">
                  <a:extLst>
                    <a:ext uri="{9D8B030D-6E8A-4147-A177-3AD203B41FA5}">
                      <a16:colId xmlns:a16="http://schemas.microsoft.com/office/drawing/2014/main" val="792911817"/>
                    </a:ext>
                  </a:extLst>
                </a:gridCol>
                <a:gridCol w="3108532">
                  <a:extLst>
                    <a:ext uri="{9D8B030D-6E8A-4147-A177-3AD203B41FA5}">
                      <a16:colId xmlns:a16="http://schemas.microsoft.com/office/drawing/2014/main" val="1598988926"/>
                    </a:ext>
                  </a:extLst>
                </a:gridCol>
                <a:gridCol w="4507989">
                  <a:extLst>
                    <a:ext uri="{9D8B030D-6E8A-4147-A177-3AD203B41FA5}">
                      <a16:colId xmlns:a16="http://schemas.microsoft.com/office/drawing/2014/main" val="1456348514"/>
                    </a:ext>
                  </a:extLst>
                </a:gridCol>
              </a:tblGrid>
              <a:tr h="633393">
                <a:tc>
                  <a:txBody>
                    <a:bodyPr/>
                    <a:lstStyle/>
                    <a:p>
                      <a:pPr algn="ctr"/>
                      <a:r>
                        <a:rPr lang="ja-JP" altLang="en-US" sz="1600" dirty="0">
                          <a:solidFill>
                            <a:schemeClr val="bg1"/>
                          </a:solidFill>
                          <a:latin typeface="+mj-lt"/>
                          <a:ea typeface="+mj-ea"/>
                        </a:rPr>
                        <a:t>利用媒体</a:t>
                      </a:r>
                      <a:endParaRPr kumimoji="1" lang="ja-JP" altLang="en-US" sz="1600" dirty="0">
                        <a:solidFill>
                          <a:schemeClr val="bg1"/>
                        </a:solidFill>
                        <a:latin typeface="+mj-lt"/>
                        <a:ea typeface="+mj-ea"/>
                      </a:endParaRP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lvl="0" algn="ctr">
                        <a:buNone/>
                      </a:pPr>
                      <a:r>
                        <a:rPr lang="en-US" altLang="ja-JP" sz="1600" b="1" kern="1200" dirty="0">
                          <a:solidFill>
                            <a:schemeClr val="tx1"/>
                          </a:solidFill>
                          <a:latin typeface="+mn-lt"/>
                          <a:ea typeface="+mn-ea"/>
                          <a:cs typeface="+mn-cs"/>
                        </a:rPr>
                        <a:t>利用期間</a:t>
                      </a:r>
                      <a:endParaRPr kumimoji="1" lang="en-US" altLang="ja-JP" sz="1600" b="1" kern="1200" dirty="0">
                        <a:solidFill>
                          <a:schemeClr val="tx1"/>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lang="ja-JP" altLang="en-US" sz="1600" b="1" kern="1200" dirty="0">
                          <a:solidFill>
                            <a:schemeClr val="tx1"/>
                          </a:solidFill>
                          <a:latin typeface="+mn-lt"/>
                          <a:ea typeface="+mn-ea"/>
                          <a:cs typeface="+mn-cs"/>
                        </a:rPr>
                        <a:t>テキスト+写真</a:t>
                      </a:r>
                      <a:endParaRPr kumimoji="1" lang="ja-JP" altLang="en-US" sz="1600" b="1" kern="1200" dirty="0">
                        <a:solidFill>
                          <a:schemeClr val="tx1"/>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478564">
                <a:tc>
                  <a:txBody>
                    <a:bodyPr/>
                    <a:lstStyle/>
                    <a:p>
                      <a:pPr lvl="0" algn="ctr">
                        <a:buNone/>
                      </a:pPr>
                      <a:r>
                        <a:rPr lang="ja-JP" altLang="en-US" sz="1600" b="0" dirty="0">
                          <a:solidFill>
                            <a:schemeClr val="bg1"/>
                          </a:solidFill>
                          <a:latin typeface="+mj-lt"/>
                          <a:ea typeface="+mj-ea"/>
                        </a:rPr>
                        <a:t>広告主様WEBサイト</a:t>
                      </a:r>
                      <a:endParaRPr kumimoji="1" lang="ja-JP" altLang="en-US" sz="1600" b="0" dirty="0">
                        <a:solidFill>
                          <a:schemeClr val="bg1"/>
                        </a:solidFill>
                        <a:latin typeface="+mj-lt"/>
                        <a:ea typeface="+mj-ea"/>
                      </a:endParaRP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lang="en-US" altLang="ja-JP" sz="1600" dirty="0">
                          <a:solidFill>
                            <a:schemeClr val="tx1"/>
                          </a:solidFill>
                          <a:latin typeface="+mj-lt"/>
                          <a:ea typeface="+mj-ea"/>
                        </a:rPr>
                        <a:t>1</a:t>
                      </a:r>
                      <a:r>
                        <a:rPr lang="ja-JP" altLang="en-US" sz="1600" dirty="0">
                          <a:solidFill>
                            <a:schemeClr val="tx1"/>
                          </a:solidFill>
                          <a:latin typeface="+mj-lt"/>
                          <a:ea typeface="+mj-ea"/>
                        </a:rPr>
                        <a:t>年間</a:t>
                      </a:r>
                      <a:endParaRPr kumimoji="1" lang="ja-JP" altLang="en-US" sz="1600" dirty="0">
                        <a:solidFill>
                          <a:schemeClr val="tx1"/>
                        </a:solidFill>
                        <a:latin typeface="+mj-lt"/>
                        <a:ea typeface="+mj-ea"/>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ja-JP" altLang="en-US" sz="1600" dirty="0">
                          <a:solidFill>
                            <a:schemeClr val="tx1"/>
                          </a:solidFill>
                          <a:latin typeface="+mj-lt"/>
                          <a:ea typeface="+mj-ea"/>
                        </a:rPr>
                        <a:t>20万円～※詳細は別途見積もり（Net）</a:t>
                      </a:r>
                      <a:endParaRPr kumimoji="1" lang="ja-JP" altLang="en-US" sz="1600" dirty="0">
                        <a:solidFill>
                          <a:schemeClr val="tx1"/>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363682762"/>
                  </a:ext>
                </a:extLst>
              </a:tr>
              <a:tr h="478564">
                <a:tc>
                  <a:txBody>
                    <a:bodyPr/>
                    <a:lstStyle/>
                    <a:p>
                      <a:pPr lvl="0" algn="ctr">
                        <a:buNone/>
                      </a:pPr>
                      <a:r>
                        <a:rPr lang="ja-JP" altLang="en-US" sz="1600" b="0" dirty="0">
                          <a:solidFill>
                            <a:schemeClr val="bg1"/>
                          </a:solidFill>
                          <a:latin typeface="+mj-lt"/>
                          <a:ea typeface="+mj-ea"/>
                        </a:rPr>
                        <a:t>紙ツール</a:t>
                      </a:r>
                      <a:endParaRPr kumimoji="1" lang="ja-JP" altLang="en-US" sz="1600" b="0" dirty="0">
                        <a:solidFill>
                          <a:schemeClr val="bg1"/>
                        </a:solidFill>
                        <a:latin typeface="+mj-lt"/>
                        <a:ea typeface="+mj-ea"/>
                      </a:endParaRP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lang="en-US" altLang="ja-JP" sz="1600" dirty="0">
                          <a:solidFill>
                            <a:schemeClr val="tx1"/>
                          </a:solidFill>
                          <a:latin typeface="+mj-lt"/>
                          <a:ea typeface="+mj-ea"/>
                        </a:rPr>
                        <a:t>1</a:t>
                      </a:r>
                      <a:r>
                        <a:rPr lang="ja-JP" altLang="en-US" sz="1600" dirty="0">
                          <a:solidFill>
                            <a:schemeClr val="tx1"/>
                          </a:solidFill>
                          <a:latin typeface="+mj-lt"/>
                          <a:ea typeface="+mj-ea"/>
                        </a:rPr>
                        <a:t>年間</a:t>
                      </a:r>
                      <a:endParaRPr kumimoji="1" lang="ja-JP" altLang="en-US" sz="1600" dirty="0">
                        <a:solidFill>
                          <a:schemeClr val="tx1"/>
                        </a:solidFill>
                        <a:latin typeface="+mj-lt"/>
                        <a:ea typeface="+mj-ea"/>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lvl="0" algn="ctr">
                        <a:lnSpc>
                          <a:spcPct val="100000"/>
                        </a:lnSpc>
                        <a:spcBef>
                          <a:spcPts val="0"/>
                        </a:spcBef>
                        <a:spcAft>
                          <a:spcPts val="0"/>
                        </a:spcAft>
                        <a:buNone/>
                      </a:pPr>
                      <a:r>
                        <a:rPr lang="en-US" altLang="ja-JP" sz="1600" b="0" i="0" u="none" strike="noStrike" noProof="0" dirty="0">
                          <a:solidFill>
                            <a:schemeClr val="tx1"/>
                          </a:solidFill>
                          <a:latin typeface="Meiryo"/>
                          <a:ea typeface="Meiryo"/>
                        </a:rPr>
                        <a:t>2</a:t>
                      </a:r>
                      <a:r>
                        <a:rPr lang="ja-JP" sz="1600" b="0" i="0" u="none" strike="noStrike" noProof="0" dirty="0">
                          <a:solidFill>
                            <a:schemeClr val="tx1"/>
                          </a:solidFill>
                          <a:latin typeface="Meiryo"/>
                          <a:ea typeface="Meiryo"/>
                        </a:rPr>
                        <a:t>0万円～※詳細は別途見積もり</a:t>
                      </a:r>
                      <a:r>
                        <a:rPr lang="ja-JP" altLang="en-US" sz="1600" b="0" i="0" u="none" strike="noStrike" noProof="0" dirty="0">
                          <a:solidFill>
                            <a:schemeClr val="tx1"/>
                          </a:solidFill>
                          <a:latin typeface="Meiryo"/>
                          <a:ea typeface="Meiryo"/>
                        </a:rPr>
                        <a:t>（</a:t>
                      </a:r>
                      <a:r>
                        <a:rPr lang="en-US" altLang="ja-JP" sz="1600" b="0" i="0" u="none" strike="noStrike" noProof="0" dirty="0">
                          <a:solidFill>
                            <a:schemeClr val="tx1"/>
                          </a:solidFill>
                          <a:latin typeface="Meiryo"/>
                          <a:ea typeface="Meiryo"/>
                        </a:rPr>
                        <a:t>Net</a:t>
                      </a:r>
                      <a:r>
                        <a:rPr lang="ja-JP" altLang="en-US" sz="1600" b="0" i="0" u="none" strike="noStrike" noProof="0" dirty="0">
                          <a:solidFill>
                            <a:schemeClr val="tx1"/>
                          </a:solidFill>
                          <a:latin typeface="Meiryo"/>
                          <a:ea typeface="Meiryo"/>
                        </a:rPr>
                        <a:t>）</a:t>
                      </a:r>
                      <a:endParaRPr lang="ja-JP" altLang="en-US" sz="1600" b="0" i="0" u="none" strike="noStrike" noProof="0" dirty="0">
                        <a:solidFill>
                          <a:schemeClr val="tx1"/>
                        </a:solidFill>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extLst>
                  <a:ext uri="{0D108BD9-81ED-4DB2-BD59-A6C34878D82A}">
                    <a16:rowId xmlns:a16="http://schemas.microsoft.com/office/drawing/2014/main" val="4069392726"/>
                  </a:ext>
                </a:extLst>
              </a:tr>
            </a:tbl>
          </a:graphicData>
        </a:graphic>
      </p:graphicFrame>
      <p:sp>
        <p:nvSpPr>
          <p:cNvPr id="2" name="テキスト ボックス 1">
            <a:extLst>
              <a:ext uri="{FF2B5EF4-FFF2-40B4-BE49-F238E27FC236}">
                <a16:creationId xmlns:a16="http://schemas.microsoft.com/office/drawing/2014/main" id="{C98F02A1-3D1A-413A-BC00-35850C6AB3EA}"/>
              </a:ext>
            </a:extLst>
          </p:cNvPr>
          <p:cNvSpPr txBox="1"/>
          <p:nvPr/>
        </p:nvSpPr>
        <p:spPr>
          <a:xfrm>
            <a:off x="508475" y="1234867"/>
            <a:ext cx="9601199"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dirty="0" err="1"/>
              <a:t>制作した</a:t>
            </a:r>
            <a:r>
              <a:rPr lang="ja-JP" altLang="en-US" dirty="0"/>
              <a:t>スポンサードコンテンツ</a:t>
            </a:r>
            <a:r>
              <a:rPr lang="en-US" altLang="ja-JP" dirty="0" err="1"/>
              <a:t>を二次利用いただけます</a:t>
            </a:r>
            <a:r>
              <a:rPr lang="en-US" altLang="ja-JP" dirty="0"/>
              <a:t>。</a:t>
            </a:r>
          </a:p>
          <a:p>
            <a:r>
              <a:rPr lang="en-US" altLang="ja-JP" dirty="0"/>
              <a:t>広告主様のサイトやパンフレット等へ掲載することが可能です。</a:t>
            </a:r>
          </a:p>
          <a:p>
            <a:r>
              <a:rPr lang="ja-JP" altLang="en-US" dirty="0"/>
              <a:t>スポンサードコンテンツの</a:t>
            </a:r>
            <a:r>
              <a:rPr lang="en-US" altLang="ja-JP" dirty="0"/>
              <a:t>制作前にご要望や二次利用用途の詳細をご相談ください。</a:t>
            </a:r>
          </a:p>
          <a:p>
            <a:r>
              <a:rPr lang="en-US" altLang="ja-JP" dirty="0"/>
              <a:t>利用可否</a:t>
            </a:r>
            <a:r>
              <a:rPr lang="ja-JP" altLang="en-US" dirty="0"/>
              <a:t>の判断、</a:t>
            </a:r>
            <a:r>
              <a:rPr lang="en-US" altLang="ja-JP" dirty="0"/>
              <a:t>ならびに料金のお見積りをさせていただきます。</a:t>
            </a:r>
          </a:p>
        </p:txBody>
      </p:sp>
      <p:sp>
        <p:nvSpPr>
          <p:cNvPr id="6" name="テキスト ボックス 5">
            <a:extLst>
              <a:ext uri="{FF2B5EF4-FFF2-40B4-BE49-F238E27FC236}">
                <a16:creationId xmlns:a16="http://schemas.microsoft.com/office/drawing/2014/main" id="{291331C0-45F0-410E-A234-3D058ED4F4E2}"/>
              </a:ext>
            </a:extLst>
          </p:cNvPr>
          <p:cNvSpPr txBox="1"/>
          <p:nvPr/>
        </p:nvSpPr>
        <p:spPr>
          <a:xfrm>
            <a:off x="655334" y="4629654"/>
            <a:ext cx="9601199"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dirty="0"/>
              <a:t>【注意点】</a:t>
            </a:r>
          </a:p>
          <a:p>
            <a:r>
              <a:rPr lang="en-US" altLang="ja-JP" dirty="0"/>
              <a:t>・料金はネット金額となります。</a:t>
            </a:r>
          </a:p>
          <a:p>
            <a:r>
              <a:rPr lang="en-US" altLang="ja-JP" dirty="0"/>
              <a:t>・</a:t>
            </a:r>
            <a:r>
              <a:rPr lang="ja-JP" altLang="en-US" dirty="0"/>
              <a:t>お</a:t>
            </a:r>
            <a:r>
              <a:rPr lang="en-US" altLang="ja-JP" dirty="0"/>
              <a:t>申</a:t>
            </a:r>
            <a:r>
              <a:rPr lang="ja-JP" altLang="en-US" dirty="0"/>
              <a:t>し</a:t>
            </a:r>
            <a:r>
              <a:rPr lang="en-US" altLang="ja-JP" dirty="0"/>
              <a:t>込</a:t>
            </a:r>
            <a:r>
              <a:rPr lang="ja-JP" altLang="en-US" dirty="0"/>
              <a:t>み</a:t>
            </a:r>
            <a:r>
              <a:rPr lang="en-US" altLang="ja-JP" dirty="0"/>
              <a:t>時にご連絡・相談ください。</a:t>
            </a:r>
          </a:p>
          <a:p>
            <a:r>
              <a:rPr lang="en-US" altLang="ja-JP" dirty="0"/>
              <a:t>・記事量や写真点数、出演者によって料金が異なります。</a:t>
            </a:r>
            <a:endParaRPr lang="en-US" dirty="0"/>
          </a:p>
          <a:p>
            <a:r>
              <a:rPr lang="en-US" altLang="ja-JP" dirty="0"/>
              <a:t>・内容によっては二次利用いただけない場合がございます。</a:t>
            </a:r>
          </a:p>
          <a:p>
            <a:r>
              <a:rPr lang="ja-JP" altLang="en-US" dirty="0"/>
              <a:t>・利用には契約締結が必要となります。</a:t>
            </a:r>
            <a:endParaRPr lang="en-US" altLang="ja-JP" dirty="0"/>
          </a:p>
          <a:p>
            <a:endParaRPr lang="en-US" altLang="ja-JP" dirty="0"/>
          </a:p>
        </p:txBody>
      </p:sp>
    </p:spTree>
    <p:extLst>
      <p:ext uri="{BB962C8B-B14F-4D97-AF65-F5344CB8AC3E}">
        <p14:creationId xmlns:p14="http://schemas.microsoft.com/office/powerpoint/2010/main" val="1042821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dirty="0"/>
          </a:p>
        </p:txBody>
      </p:sp>
      <p:sp>
        <p:nvSpPr>
          <p:cNvPr id="6" name="Text Box 1031"/>
          <p:cNvSpPr txBox="1">
            <a:spLocks noChangeArrowheads="1"/>
          </p:cNvSpPr>
          <p:nvPr/>
        </p:nvSpPr>
        <p:spPr bwMode="auto">
          <a:xfrm>
            <a:off x="479376" y="1037049"/>
            <a:ext cx="11305256"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base"/>
            <a:r>
              <a:rPr lang="ja-JP" altLang="ja-JP" sz="1200"/>
              <a:t>以下に該当する業種、商品・サービスにつきましては、</a:t>
            </a:r>
            <a:r>
              <a:rPr lang="en-US" altLang="ja-JP" sz="1200" dirty="0"/>
              <a:t>Yahoo! JAPAN SDGs</a:t>
            </a:r>
            <a:r>
              <a:rPr lang="ja-JP" altLang="ja-JP" sz="1200"/>
              <a:t> スポンサードコンテンツの実施は原則不可となります。</a:t>
            </a:r>
            <a:r>
              <a:rPr lang="en-US" altLang="ja-JP" sz="1200" dirty="0"/>
              <a:t>​</a:t>
            </a:r>
          </a:p>
          <a:p>
            <a:pPr fontAlgn="base"/>
            <a:r>
              <a:rPr lang="ja-JP" altLang="ja-JP" sz="1200"/>
              <a:t>ただし、以下に該当しない業種やサービスでも、取り上げるテーマ・活動等によっては実施いただけない場合がありますので、必ず事前に掲載可否を弊社にお問い合わせください。また、協賛社様のサイトが弊社の広告掲載基準を満たすことが実施の条件となります。</a:t>
            </a:r>
            <a:r>
              <a:rPr lang="en-US" altLang="ja-JP" sz="1200" dirty="0"/>
              <a:t>​</a:t>
            </a:r>
          </a:p>
          <a:p>
            <a:pPr fontAlgn="base"/>
            <a:r>
              <a:rPr lang="en-US" altLang="ja-JP" sz="1200" dirty="0"/>
              <a:t>​</a:t>
            </a:r>
          </a:p>
          <a:p>
            <a:pPr fontAlgn="base"/>
            <a:r>
              <a:rPr lang="ja-JP" altLang="ja-JP" sz="1200"/>
              <a:t>・消費者金融業（消費者向無担保貸金業）、商工ローン、手形割引、その他ハイリスク型の金融商品</a:t>
            </a:r>
            <a:r>
              <a:rPr lang="en-US" altLang="ja-JP" sz="1200" dirty="0"/>
              <a:t>​</a:t>
            </a:r>
          </a:p>
          <a:p>
            <a:pPr fontAlgn="base"/>
            <a:r>
              <a:rPr lang="ja-JP" altLang="ja-JP" sz="1200"/>
              <a:t>・パチンコ・パチスロの営業および機種、カジノ（企業広告含む）、ギャンブル</a:t>
            </a:r>
            <a:r>
              <a:rPr lang="en-US" altLang="ja-JP" sz="1200" dirty="0"/>
              <a:t>​</a:t>
            </a:r>
          </a:p>
          <a:p>
            <a:pPr fontAlgn="base"/>
            <a:r>
              <a:rPr lang="ja-JP" altLang="ja-JP" sz="1200"/>
              <a:t>・レーシック、美容整形・美容外科・美容皮膚科、その他医療機関全般</a:t>
            </a:r>
            <a:r>
              <a:rPr lang="en-US" altLang="ja-JP" sz="1200" dirty="0"/>
              <a:t>​</a:t>
            </a:r>
          </a:p>
          <a:p>
            <a:pPr fontAlgn="base"/>
            <a:r>
              <a:rPr lang="ja-JP" altLang="ja-JP" sz="1200"/>
              <a:t>・医療機関による保険外治療</a:t>
            </a:r>
            <a:r>
              <a:rPr lang="en-US" altLang="ja-JP" sz="1200" dirty="0"/>
              <a:t>​</a:t>
            </a:r>
          </a:p>
          <a:p>
            <a:pPr fontAlgn="base"/>
            <a:r>
              <a:rPr lang="ja-JP" altLang="ja-JP" sz="1200"/>
              <a:t>・美容エステティックサロン</a:t>
            </a:r>
            <a:r>
              <a:rPr lang="en-US" altLang="ja-JP" sz="1200" dirty="0"/>
              <a:t>​</a:t>
            </a:r>
          </a:p>
          <a:p>
            <a:pPr fontAlgn="base"/>
            <a:r>
              <a:rPr lang="ja-JP" altLang="ja-JP" sz="1200"/>
              <a:t>・あん摩業、マッサージ業、指圧業、はり業、きゅう業等</a:t>
            </a:r>
            <a:r>
              <a:rPr lang="en-US" altLang="ja-JP" sz="1200" dirty="0"/>
              <a:t>​</a:t>
            </a:r>
          </a:p>
          <a:p>
            <a:pPr fontAlgn="base"/>
            <a:r>
              <a:rPr lang="ja-JP" altLang="ja-JP" sz="1200"/>
              <a:t>・不妊治療</a:t>
            </a:r>
            <a:r>
              <a:rPr lang="en-US" altLang="ja-JP" sz="1200" dirty="0"/>
              <a:t>​</a:t>
            </a:r>
          </a:p>
          <a:p>
            <a:pPr fontAlgn="base"/>
            <a:r>
              <a:rPr lang="ja-JP" altLang="ja-JP" sz="1200"/>
              <a:t>・治験</a:t>
            </a:r>
            <a:r>
              <a:rPr lang="en-US" altLang="ja-JP" sz="1200" dirty="0"/>
              <a:t>​</a:t>
            </a:r>
          </a:p>
          <a:p>
            <a:pPr fontAlgn="base"/>
            <a:r>
              <a:rPr lang="ja-JP" altLang="ja-JP" sz="1200"/>
              <a:t>・</a:t>
            </a:r>
            <a:r>
              <a:rPr lang="en-US" altLang="ja-JP" sz="1200" dirty="0"/>
              <a:t>ED</a:t>
            </a:r>
            <a:r>
              <a:rPr lang="ja-JP" altLang="ja-JP" sz="1200"/>
              <a:t>（治療、医薬品、情報、啓蒙サイト等）</a:t>
            </a:r>
            <a:r>
              <a:rPr lang="en-US" altLang="ja-JP" sz="1200" dirty="0"/>
              <a:t>​</a:t>
            </a:r>
          </a:p>
          <a:p>
            <a:pPr fontAlgn="base"/>
            <a:r>
              <a:rPr lang="ja-JP" altLang="ja-JP" sz="1200"/>
              <a:t>・性的機能強化、改善を期待させる経口物</a:t>
            </a:r>
            <a:r>
              <a:rPr lang="en-US" altLang="ja-JP" sz="1200" dirty="0"/>
              <a:t>​</a:t>
            </a:r>
          </a:p>
          <a:p>
            <a:pPr fontAlgn="base"/>
            <a:r>
              <a:rPr lang="ja-JP" altLang="ja-JP" sz="1200"/>
              <a:t>・健康・美容食品、健康器具、健康雑貨その他商品やサービス</a:t>
            </a:r>
            <a:r>
              <a:rPr lang="en-US" altLang="ja-JP" sz="1200" dirty="0"/>
              <a:t>​</a:t>
            </a:r>
          </a:p>
          <a:p>
            <a:pPr fontAlgn="base"/>
            <a:r>
              <a:rPr lang="ja-JP" altLang="ja-JP" sz="1200"/>
              <a:t>・発毛、育毛・増毛効果を訴求する商品・サービス全般（医薬品の発毛・育毛剤は除く）、かつら</a:t>
            </a:r>
            <a:r>
              <a:rPr lang="en-US" altLang="ja-JP" sz="1200" dirty="0"/>
              <a:t>​</a:t>
            </a:r>
          </a:p>
          <a:p>
            <a:pPr fontAlgn="base"/>
            <a:r>
              <a:rPr lang="ja-JP" altLang="ja-JP" sz="1200"/>
              <a:t>・能力開発関連商品</a:t>
            </a:r>
            <a:r>
              <a:rPr lang="en-US" altLang="ja-JP" sz="1200" dirty="0"/>
              <a:t>​</a:t>
            </a:r>
          </a:p>
          <a:p>
            <a:pPr fontAlgn="base"/>
            <a:r>
              <a:rPr lang="ja-JP" altLang="ja-JP" sz="1200"/>
              <a:t>・占い</a:t>
            </a:r>
            <a:r>
              <a:rPr lang="en-US" altLang="ja-JP" sz="1200" dirty="0"/>
              <a:t>​</a:t>
            </a:r>
          </a:p>
          <a:p>
            <a:pPr fontAlgn="base"/>
            <a:r>
              <a:rPr lang="ja-JP" altLang="ja-JP" sz="1200"/>
              <a:t>・国家資格を有する業種（弁護士、司法書士、行政書士、弁理士、公認会計士、税理士）</a:t>
            </a:r>
            <a:r>
              <a:rPr lang="en-US" altLang="ja-JP" sz="1200" dirty="0"/>
              <a:t>​</a:t>
            </a:r>
          </a:p>
          <a:p>
            <a:pPr fontAlgn="base"/>
            <a:r>
              <a:rPr lang="ja-JP" altLang="ja-JP" sz="1200"/>
              <a:t>・法務、税務</a:t>
            </a:r>
            <a:r>
              <a:rPr lang="en-US" altLang="ja-JP" sz="1200" dirty="0"/>
              <a:t>​</a:t>
            </a:r>
          </a:p>
          <a:p>
            <a:pPr fontAlgn="base"/>
            <a:r>
              <a:rPr lang="ja-JP" altLang="ja-JP" sz="1200"/>
              <a:t>・探偵業</a:t>
            </a:r>
            <a:r>
              <a:rPr lang="en-US" altLang="ja-JP" sz="1200" dirty="0"/>
              <a:t>​</a:t>
            </a:r>
          </a:p>
          <a:p>
            <a:pPr fontAlgn="base"/>
            <a:r>
              <a:rPr lang="ja-JP" altLang="ja-JP" sz="1200"/>
              <a:t>・葬儀社、斎場、墓石販売</a:t>
            </a:r>
            <a:r>
              <a:rPr lang="en-US" altLang="ja-JP" sz="1200" dirty="0"/>
              <a:t>​</a:t>
            </a:r>
          </a:p>
          <a:p>
            <a:pPr fontAlgn="base"/>
            <a:r>
              <a:rPr lang="ja-JP" altLang="ja-JP" sz="1200"/>
              <a:t>・ナイトワーク求人</a:t>
            </a:r>
            <a:r>
              <a:rPr lang="en-US" altLang="ja-JP" sz="1200" dirty="0"/>
              <a:t>​</a:t>
            </a:r>
          </a:p>
          <a:p>
            <a:pPr fontAlgn="base"/>
            <a:r>
              <a:rPr lang="ja-JP" altLang="ja-JP" sz="1200"/>
              <a:t>・出会い系サイト、結婚紹介（インターネット異性紹介事業）</a:t>
            </a:r>
            <a:r>
              <a:rPr lang="en-US" altLang="ja-JP" sz="1200" dirty="0"/>
              <a:t>​</a:t>
            </a:r>
          </a:p>
          <a:p>
            <a:pPr fontAlgn="base"/>
            <a:r>
              <a:rPr lang="ja-JP" altLang="ja-JP" sz="1200"/>
              <a:t>・代理店募集、フランチャイズ、起業支援、経営セミナー</a:t>
            </a:r>
            <a:r>
              <a:rPr lang="en-US" altLang="ja-JP" sz="1200" dirty="0"/>
              <a:t>​</a:t>
            </a:r>
          </a:p>
          <a:p>
            <a:pPr fontAlgn="base"/>
            <a:r>
              <a:rPr lang="ja-JP" altLang="ja-JP" sz="1200"/>
              <a:t>・団体による意見広告</a:t>
            </a:r>
            <a:r>
              <a:rPr lang="en-US" altLang="ja-JP" sz="1200" dirty="0"/>
              <a:t>​</a:t>
            </a:r>
          </a:p>
          <a:p>
            <a:pPr fontAlgn="base"/>
            <a:r>
              <a:rPr lang="ja-JP" altLang="ja-JP" sz="1200"/>
              <a:t>・宗教団体、活動</a:t>
            </a:r>
            <a:endParaRPr lang="en-US" altLang="ja-JP" sz="1200" dirty="0"/>
          </a:p>
          <a:p>
            <a:pPr lvl="0">
              <a:spcBef>
                <a:spcPct val="0"/>
              </a:spcBef>
              <a:defRPr/>
            </a:pPr>
            <a:endParaRPr lang="en-US" altLang="zh-TW" sz="1200" dirty="0">
              <a:solidFill>
                <a:prstClr val="black"/>
              </a:solidFill>
            </a:endParaRPr>
          </a:p>
        </p:txBody>
      </p:sp>
      <p:sp>
        <p:nvSpPr>
          <p:cNvPr id="7" name="タイトル 2"/>
          <p:cNvSpPr txBox="1">
            <a:spLocks/>
          </p:cNvSpPr>
          <p:nvPr/>
        </p:nvSpPr>
        <p:spPr>
          <a:xfrm>
            <a:off x="479376" y="260648"/>
            <a:ext cx="7992888" cy="432048"/>
          </a:xfrm>
          <a:prstGeom prst="rect">
            <a:avLst/>
          </a:prstGeom>
        </p:spPr>
        <p:txBody>
          <a:bodyPr>
            <a:noAutofit/>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r>
              <a:rPr lang="ja-JP" altLang="en-US" sz="2500"/>
              <a:t>販売</a:t>
            </a:r>
            <a:r>
              <a:rPr lang="ja-JP" altLang="en-US" sz="2500" dirty="0"/>
              <a:t>制限</a:t>
            </a:r>
          </a:p>
        </p:txBody>
      </p:sp>
    </p:spTree>
    <p:extLst>
      <p:ext uri="{BB962C8B-B14F-4D97-AF65-F5344CB8AC3E}">
        <p14:creationId xmlns:p14="http://schemas.microsoft.com/office/powerpoint/2010/main" val="33214258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3</a:t>
            </a:r>
            <a:r>
              <a:rPr kumimoji="1" lang="ja-JP" altLang="en-US"/>
              <a:t>．</a:t>
            </a:r>
            <a:r>
              <a:rPr kumimoji="1" lang="ja-JP" altLang="en-US" dirty="0"/>
              <a:t>お申し込み方法等</a:t>
            </a:r>
            <a:endParaRPr kumimoji="1" lang="ja-JP" altLang="en-US" sz="2400" dirty="0"/>
          </a:p>
        </p:txBody>
      </p:sp>
      <p:sp>
        <p:nvSpPr>
          <p:cNvPr id="3" name="フッター プレースホルダー 2"/>
          <p:cNvSpPr>
            <a:spLocks noGrp="1"/>
          </p:cNvSpPr>
          <p:nvPr>
            <p:ph type="ftr" sz="quarter" idx="10"/>
          </p:nvPr>
        </p:nvSpPr>
        <p:spPr/>
        <p:txBody>
          <a:bodyPr/>
          <a:lstStyle/>
          <a:p>
            <a:pPr>
              <a:defRPr/>
            </a:pPr>
            <a:r>
              <a:rPr lang="en"/>
              <a:t>© 2021 Yahoo Japan Corporation All rights reserved.</a:t>
            </a:r>
            <a:endParaRPr lang="en" dirty="0"/>
          </a:p>
        </p:txBody>
      </p:sp>
      <p:sp>
        <p:nvSpPr>
          <p:cNvPr id="4" name="正方形/長方形 3"/>
          <p:cNvSpPr/>
          <p:nvPr/>
        </p:nvSpPr>
        <p:spPr>
          <a:xfrm>
            <a:off x="811456" y="2365429"/>
            <a:ext cx="10441160" cy="461665"/>
          </a:xfrm>
          <a:prstGeom prst="rect">
            <a:avLst/>
          </a:prstGeom>
        </p:spPr>
        <p:txBody>
          <a:bodyPr wrap="square">
            <a:spAutoFit/>
          </a:bodyPr>
          <a:lstStyle/>
          <a:p>
            <a:r>
              <a:rPr lang="ja-JP" altLang="en-US" sz="2400" dirty="0">
                <a:latin typeface="+mn-ea"/>
              </a:rPr>
              <a:t>お申し込み方法、注意事項等をご参照ください</a:t>
            </a:r>
          </a:p>
        </p:txBody>
      </p:sp>
    </p:spTree>
    <p:extLst>
      <p:ext uri="{BB962C8B-B14F-4D97-AF65-F5344CB8AC3E}">
        <p14:creationId xmlns:p14="http://schemas.microsoft.com/office/powerpoint/2010/main" val="34430040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dirty="0"/>
          </a:p>
        </p:txBody>
      </p:sp>
      <p:sp>
        <p:nvSpPr>
          <p:cNvPr id="26" name="正方形/長方形 25"/>
          <p:cNvSpPr/>
          <p:nvPr/>
        </p:nvSpPr>
        <p:spPr>
          <a:xfrm>
            <a:off x="551384" y="1052736"/>
            <a:ext cx="11089232" cy="1015663"/>
          </a:xfrm>
          <a:prstGeom prst="rect">
            <a:avLst/>
          </a:prstGeom>
        </p:spPr>
        <p:txBody>
          <a:bodyPr wrap="square">
            <a:spAutoFit/>
          </a:bodyPr>
          <a:lstStyle/>
          <a:p>
            <a:r>
              <a:rPr lang="en-US" altLang="ja-JP" sz="2000" u="sng" dirty="0"/>
              <a:t>Yahoo! JAPAN SDGs</a:t>
            </a:r>
            <a:r>
              <a:rPr lang="en-US" altLang="ja-JP" sz="1400" u="sng" dirty="0"/>
              <a:t> </a:t>
            </a:r>
            <a:r>
              <a:rPr lang="ja-JP" altLang="en-US" sz="2000" u="sng"/>
              <a:t>スポンサードコンテンツ</a:t>
            </a:r>
            <a:r>
              <a:rPr lang="ja-JP" altLang="en-US" sz="2000"/>
              <a:t>へ</a:t>
            </a:r>
            <a:r>
              <a:rPr lang="ja-JP" altLang="en-US" sz="2000" dirty="0"/>
              <a:t>の協賛をご希望の場合は、</a:t>
            </a:r>
            <a:endParaRPr lang="en-US" altLang="ja-JP" sz="2000" dirty="0"/>
          </a:p>
          <a:p>
            <a:r>
              <a:rPr lang="ja-JP" altLang="en-US" sz="2000" dirty="0"/>
              <a:t>弊社担当営業または</a:t>
            </a:r>
            <a:r>
              <a:rPr lang="en-US" altLang="ja-JP" sz="2000" dirty="0"/>
              <a:t>Yahoo!</a:t>
            </a:r>
            <a:r>
              <a:rPr lang="ja-JP" altLang="en-US" sz="2000" dirty="0"/>
              <a:t>広告パートナーサポート宛に</a:t>
            </a:r>
            <a:endParaRPr lang="en-US" altLang="ja-JP" sz="2000" dirty="0"/>
          </a:p>
          <a:p>
            <a:r>
              <a:rPr lang="ja-JP" altLang="en-US" sz="2000" dirty="0"/>
              <a:t>以下の項目をご連絡ください。回答まで最大5営業日いただきます。</a:t>
            </a:r>
            <a:endParaRPr lang="en-US" altLang="ja-JP" sz="2000" dirty="0"/>
          </a:p>
        </p:txBody>
      </p:sp>
      <p:sp>
        <p:nvSpPr>
          <p:cNvPr id="14" name="正方形/長方形 13"/>
          <p:cNvSpPr/>
          <p:nvPr/>
        </p:nvSpPr>
        <p:spPr>
          <a:xfrm>
            <a:off x="767408" y="2412727"/>
            <a:ext cx="9937104" cy="3600986"/>
          </a:xfrm>
          <a:prstGeom prst="rect">
            <a:avLst/>
          </a:prstGeom>
        </p:spPr>
        <p:txBody>
          <a:bodyPr wrap="square">
            <a:spAutoFit/>
          </a:bodyPr>
          <a:lstStyle/>
          <a:p>
            <a:r>
              <a:rPr lang="ja-JP" altLang="en-US" sz="2000" u="sng" dirty="0"/>
              <a:t>▼ご連絡いただきたい項目</a:t>
            </a:r>
            <a:endParaRPr lang="en-US" altLang="ja-JP" sz="2000" u="sng" dirty="0"/>
          </a:p>
          <a:p>
            <a:endParaRPr lang="en-US" altLang="ja-JP" sz="1600" dirty="0"/>
          </a:p>
          <a:p>
            <a:pPr marL="171450" lvl="0" indent="-171450">
              <a:buFont typeface="Arial" panose="020B0604020202020204" pitchFamily="34" charset="0"/>
              <a:buChar char="•"/>
            </a:pPr>
            <a:r>
              <a:rPr lang="ja-JP" altLang="en-US" sz="1600" dirty="0">
                <a:solidFill>
                  <a:srgbClr val="000000"/>
                </a:solidFill>
              </a:rPr>
              <a:t>広告</a:t>
            </a:r>
            <a:r>
              <a:rPr lang="ja-JP" altLang="en-US" sz="1600">
                <a:solidFill>
                  <a:srgbClr val="000000"/>
                </a:solidFill>
              </a:rPr>
              <a:t>商品：Yahoo! </a:t>
            </a:r>
            <a:r>
              <a:rPr lang="en-US" altLang="ja-JP" sz="1600" dirty="0">
                <a:solidFill>
                  <a:srgbClr val="000000"/>
                </a:solidFill>
              </a:rPr>
              <a:t>JAPAN SDGs </a:t>
            </a:r>
            <a:r>
              <a:rPr lang="ja-JP" altLang="en-US" sz="1600">
                <a:solidFill>
                  <a:srgbClr val="000000"/>
                </a:solidFill>
              </a:rPr>
              <a:t>スポンサードコンテンツ</a:t>
            </a:r>
            <a:endParaRPr lang="ja-JP" altLang="en-US" sz="1600" dirty="0">
              <a:solidFill>
                <a:srgbClr val="000000"/>
              </a:solidFill>
            </a:endParaRPr>
          </a:p>
          <a:p>
            <a:pPr marL="171450" lvl="0" indent="-171450">
              <a:buFont typeface="Arial" panose="020B0604020202020204" pitchFamily="34" charset="0"/>
              <a:buChar char="•"/>
            </a:pPr>
            <a:r>
              <a:rPr lang="ja-JP" altLang="en-US" sz="1600">
                <a:solidFill>
                  <a:srgbClr val="000000"/>
                </a:solidFill>
              </a:rPr>
              <a:t>広告</a:t>
            </a:r>
            <a:r>
              <a:rPr lang="ja-JP" altLang="en-US" sz="1600" dirty="0">
                <a:solidFill>
                  <a:srgbClr val="000000"/>
                </a:solidFill>
              </a:rPr>
              <a:t>主：</a:t>
            </a:r>
            <a:endParaRPr lang="en-US" altLang="ja-JP" sz="1600" dirty="0">
              <a:solidFill>
                <a:srgbClr val="000000"/>
              </a:solidFill>
            </a:endParaRPr>
          </a:p>
          <a:p>
            <a:pPr marL="171450" lvl="0" indent="-171450">
              <a:buFont typeface="Arial" panose="020B0604020202020204" pitchFamily="34" charset="0"/>
              <a:buChar char="•"/>
            </a:pPr>
            <a:r>
              <a:rPr lang="ja-JP" altLang="en-US" sz="1600" dirty="0">
                <a:solidFill>
                  <a:srgbClr val="000000"/>
                </a:solidFill>
              </a:rPr>
              <a:t>プロモーション商品・内容：</a:t>
            </a:r>
            <a:endParaRPr lang="en-US" altLang="ja-JP" sz="1600" dirty="0">
              <a:solidFill>
                <a:srgbClr val="000000"/>
              </a:solidFill>
            </a:endParaRPr>
          </a:p>
          <a:p>
            <a:pPr marL="171450" lvl="0" indent="-171450">
              <a:buFont typeface="Arial" panose="020B0604020202020204" pitchFamily="34" charset="0"/>
              <a:buChar char="•"/>
            </a:pPr>
            <a:r>
              <a:rPr lang="ja-JP" altLang="en-US" sz="1600" dirty="0">
                <a:solidFill>
                  <a:srgbClr val="000000"/>
                </a:solidFill>
              </a:rPr>
              <a:t>リンク先</a:t>
            </a:r>
            <a:r>
              <a:rPr lang="en-US" altLang="ja-JP" sz="1600" dirty="0">
                <a:solidFill>
                  <a:srgbClr val="000000"/>
                </a:solidFill>
              </a:rPr>
              <a:t>URL:</a:t>
            </a:r>
            <a:endParaRPr lang="ja-JP" altLang="en-US" sz="1600" dirty="0">
              <a:solidFill>
                <a:srgbClr val="000000"/>
              </a:solidFill>
            </a:endParaRPr>
          </a:p>
          <a:p>
            <a:pPr marL="171450" lvl="0" indent="-171450">
              <a:buFont typeface="Arial" panose="020B0604020202020204" pitchFamily="34" charset="0"/>
              <a:buChar char="•"/>
            </a:pPr>
            <a:r>
              <a:rPr lang="ja-JP" altLang="en-US" sz="1600" dirty="0">
                <a:solidFill>
                  <a:srgbClr val="000000"/>
                </a:solidFill>
              </a:rPr>
              <a:t>ヤフー営業担当者：</a:t>
            </a:r>
          </a:p>
          <a:p>
            <a:pPr marL="171450" lvl="0" indent="-171450">
              <a:buFont typeface="Arial" panose="020B0604020202020204" pitchFamily="34" charset="0"/>
              <a:buChar char="•"/>
            </a:pPr>
            <a:r>
              <a:rPr lang="ja-JP" altLang="en-US" sz="1600" dirty="0">
                <a:solidFill>
                  <a:srgbClr val="000000"/>
                </a:solidFill>
              </a:rPr>
              <a:t>代理店：</a:t>
            </a:r>
            <a:endParaRPr lang="en-US" altLang="ja-JP" sz="1600" dirty="0">
              <a:solidFill>
                <a:srgbClr val="000000"/>
              </a:solidFill>
            </a:endParaRPr>
          </a:p>
          <a:p>
            <a:pPr marL="171450" lvl="0" indent="-171450">
              <a:buFont typeface="Arial" panose="020B0604020202020204" pitchFamily="34" charset="0"/>
              <a:buChar char="•"/>
            </a:pPr>
            <a:r>
              <a:rPr lang="ja-JP" altLang="en-US" sz="1600" dirty="0">
                <a:solidFill>
                  <a:srgbClr val="000000"/>
                </a:solidFill>
              </a:rPr>
              <a:t>予約型対応アカウント</a:t>
            </a:r>
            <a:r>
              <a:rPr lang="en-US" altLang="ja-JP" sz="1600" dirty="0">
                <a:solidFill>
                  <a:srgbClr val="000000"/>
                </a:solidFill>
              </a:rPr>
              <a:t>ID</a:t>
            </a:r>
            <a:r>
              <a:rPr lang="ja-JP" altLang="en-US" sz="1600" dirty="0">
                <a:solidFill>
                  <a:srgbClr val="000000"/>
                </a:solidFill>
              </a:rPr>
              <a:t>（用意があれば）：</a:t>
            </a:r>
          </a:p>
          <a:p>
            <a:pPr marL="171450" lvl="0" indent="-171450">
              <a:buFont typeface="Arial" panose="020B0604020202020204" pitchFamily="34" charset="0"/>
              <a:buChar char="•"/>
            </a:pPr>
            <a:r>
              <a:rPr lang="ja-JP" altLang="en-US" sz="1600">
                <a:solidFill>
                  <a:srgbClr val="000000"/>
                </a:solidFill>
              </a:rPr>
              <a:t>プラン名：</a:t>
            </a:r>
            <a:endParaRPr lang="en-US" altLang="ja-JP" sz="1600" dirty="0">
              <a:solidFill>
                <a:srgbClr val="000000"/>
              </a:solidFill>
            </a:endParaRPr>
          </a:p>
          <a:p>
            <a:pPr marL="171450" lvl="0" indent="-171450">
              <a:buFont typeface="Arial" panose="020B0604020202020204" pitchFamily="34" charset="0"/>
              <a:buChar char="•"/>
            </a:pPr>
            <a:r>
              <a:rPr lang="ja-JP" altLang="en-US" sz="1600">
                <a:solidFill>
                  <a:srgbClr val="000000"/>
                </a:solidFill>
              </a:rPr>
              <a:t>金額</a:t>
            </a:r>
            <a:r>
              <a:rPr lang="ja-JP" altLang="en-US" sz="1600" dirty="0">
                <a:solidFill>
                  <a:srgbClr val="000000"/>
                </a:solidFill>
              </a:rPr>
              <a:t>：</a:t>
            </a:r>
          </a:p>
          <a:p>
            <a:pPr marL="171450" lvl="0" indent="-171450">
              <a:buFont typeface="Arial" panose="020B0604020202020204" pitchFamily="34" charset="0"/>
              <a:buChar char="•"/>
            </a:pPr>
            <a:r>
              <a:rPr lang="ja-JP" altLang="en-US" sz="1600">
                <a:solidFill>
                  <a:srgbClr val="000000"/>
                </a:solidFill>
              </a:rPr>
              <a:t>スポンサードコンテンツで</a:t>
            </a:r>
            <a:r>
              <a:rPr lang="ja-JP" altLang="en-US" sz="1600" dirty="0">
                <a:solidFill>
                  <a:srgbClr val="000000"/>
                </a:solidFill>
              </a:rPr>
              <a:t>実現したいこと</a:t>
            </a:r>
            <a:r>
              <a:rPr lang="ja-JP" altLang="en-US" sz="1200" dirty="0">
                <a:solidFill>
                  <a:srgbClr val="000000"/>
                </a:solidFill>
              </a:rPr>
              <a:t>（コンテンツイメージなど</a:t>
            </a:r>
            <a:r>
              <a:rPr lang="ja-JP" altLang="en-US" sz="1200">
                <a:solidFill>
                  <a:srgbClr val="000000"/>
                </a:solidFill>
              </a:rPr>
              <a:t>）</a:t>
            </a:r>
            <a:r>
              <a:rPr lang="ja-JP" altLang="en-US" sz="1600">
                <a:solidFill>
                  <a:srgbClr val="000000"/>
                </a:solidFill>
              </a:rPr>
              <a:t>：</a:t>
            </a:r>
            <a:endParaRPr lang="en-US" altLang="ja-JP" sz="1400" dirty="0">
              <a:solidFill>
                <a:srgbClr val="000000"/>
              </a:solidFill>
            </a:endParaRPr>
          </a:p>
          <a:p>
            <a:pPr marL="171450" lvl="0" indent="-171450">
              <a:buFont typeface="Arial" panose="020B0604020202020204" pitchFamily="34" charset="0"/>
              <a:buChar char="•"/>
            </a:pPr>
            <a:r>
              <a:rPr lang="ja-JP" altLang="en-US" sz="1600" dirty="0">
                <a:solidFill>
                  <a:srgbClr val="000000"/>
                </a:solidFill>
              </a:rPr>
              <a:t>懸念点：</a:t>
            </a:r>
          </a:p>
          <a:p>
            <a:pPr marL="171450" lvl="0" indent="-171450">
              <a:buFont typeface="Arial" panose="020B0604020202020204" pitchFamily="34" charset="0"/>
              <a:buChar char="•"/>
            </a:pPr>
            <a:r>
              <a:rPr lang="ja-JP" altLang="en-US" sz="1600" dirty="0">
                <a:solidFill>
                  <a:srgbClr val="000000"/>
                </a:solidFill>
              </a:rPr>
              <a:t>備考：</a:t>
            </a:r>
            <a:endParaRPr lang="en-US" altLang="ja-JP" sz="1600" dirty="0">
              <a:solidFill>
                <a:srgbClr val="000000"/>
              </a:solidFill>
            </a:endParaRPr>
          </a:p>
        </p:txBody>
      </p:sp>
      <p:sp>
        <p:nvSpPr>
          <p:cNvPr id="7" name="タイトル 2"/>
          <p:cNvSpPr txBox="1">
            <a:spLocks/>
          </p:cNvSpPr>
          <p:nvPr/>
        </p:nvSpPr>
        <p:spPr>
          <a:xfrm>
            <a:off x="479376" y="260648"/>
            <a:ext cx="7992888" cy="432048"/>
          </a:xfrm>
          <a:prstGeom prst="rect">
            <a:avLst/>
          </a:prstGeom>
        </p:spPr>
        <p:txBody>
          <a:bodyPr>
            <a:noAutofit/>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r>
              <a:rPr lang="ja-JP" altLang="en-US" sz="2500" dirty="0"/>
              <a:t>協賛可否の問い合わせフロー</a:t>
            </a:r>
          </a:p>
        </p:txBody>
      </p:sp>
    </p:spTree>
    <p:extLst>
      <p:ext uri="{BB962C8B-B14F-4D97-AF65-F5344CB8AC3E}">
        <p14:creationId xmlns:p14="http://schemas.microsoft.com/office/powerpoint/2010/main" val="3774818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dirty="0"/>
          </a:p>
        </p:txBody>
      </p:sp>
      <p:sp>
        <p:nvSpPr>
          <p:cNvPr id="6" name="タイトル 2"/>
          <p:cNvSpPr txBox="1">
            <a:spLocks/>
          </p:cNvSpPr>
          <p:nvPr/>
        </p:nvSpPr>
        <p:spPr>
          <a:xfrm>
            <a:off x="911424" y="2924944"/>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ヤフー</a:t>
            </a:r>
          </a:p>
        </p:txBody>
      </p:sp>
      <p:cxnSp>
        <p:nvCxnSpPr>
          <p:cNvPr id="7" name="直線コネクタ 6"/>
          <p:cNvCxnSpPr/>
          <p:nvPr/>
        </p:nvCxnSpPr>
        <p:spPr>
          <a:xfrm flipH="1">
            <a:off x="7382440" y="2547691"/>
            <a:ext cx="1" cy="2871194"/>
          </a:xfrm>
          <a:prstGeom prst="line">
            <a:avLst/>
          </a:prstGeom>
          <a:noFill/>
          <a:ln w="34925" cap="flat" cmpd="sng" algn="ctr">
            <a:solidFill>
              <a:srgbClr val="C9002C"/>
            </a:solidFill>
            <a:prstDash val="sysDash"/>
          </a:ln>
          <a:effectLst/>
        </p:spPr>
      </p:cxnSp>
      <p:sp>
        <p:nvSpPr>
          <p:cNvPr id="8" name="タイトル 2"/>
          <p:cNvSpPr txBox="1">
            <a:spLocks/>
          </p:cNvSpPr>
          <p:nvPr/>
        </p:nvSpPr>
        <p:spPr>
          <a:xfrm>
            <a:off x="839416" y="4365104"/>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a:ea typeface="メイリオ"/>
                <a:cs typeface="+mj-cs"/>
              </a:rPr>
              <a:t>代理店様</a:t>
            </a:r>
          </a:p>
        </p:txBody>
      </p:sp>
      <p:sp>
        <p:nvSpPr>
          <p:cNvPr id="9" name="ホームベース 8"/>
          <p:cNvSpPr/>
          <p:nvPr/>
        </p:nvSpPr>
        <p:spPr bwMode="auto">
          <a:xfrm>
            <a:off x="2195164" y="2735910"/>
            <a:ext cx="1596580" cy="807368"/>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ご連絡</a:t>
            </a:r>
          </a:p>
        </p:txBody>
      </p:sp>
      <p:sp>
        <p:nvSpPr>
          <p:cNvPr id="10" name="ホームベース 9"/>
          <p:cNvSpPr/>
          <p:nvPr/>
        </p:nvSpPr>
        <p:spPr bwMode="auto">
          <a:xfrm>
            <a:off x="3503711" y="4124945"/>
            <a:ext cx="1718489" cy="816223"/>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申し込みフォーム</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確認・申し込み</a:t>
            </a:r>
          </a:p>
        </p:txBody>
      </p:sp>
      <p:sp>
        <p:nvSpPr>
          <p:cNvPr id="11" name="ホームベース 10"/>
          <p:cNvSpPr/>
          <p:nvPr/>
        </p:nvSpPr>
        <p:spPr bwMode="auto">
          <a:xfrm>
            <a:off x="4807000" y="2699442"/>
            <a:ext cx="1463537" cy="843836"/>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申し込み内容</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確認・承認</a:t>
            </a:r>
          </a:p>
        </p:txBody>
      </p:sp>
      <p:sp>
        <p:nvSpPr>
          <p:cNvPr id="12" name="山形 11"/>
          <p:cNvSpPr/>
          <p:nvPr/>
        </p:nvSpPr>
        <p:spPr bwMode="auto">
          <a:xfrm>
            <a:off x="6168009" y="2693640"/>
            <a:ext cx="1067190" cy="849381"/>
          </a:xfrm>
          <a:prstGeom prst="chevron">
            <a:avLst>
              <a:gd name="adj" fmla="val 25836"/>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承認</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メール</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送信</a:t>
            </a:r>
          </a:p>
        </p:txBody>
      </p:sp>
      <p:sp>
        <p:nvSpPr>
          <p:cNvPr id="13" name="山形 12"/>
          <p:cNvSpPr/>
          <p:nvPr/>
        </p:nvSpPr>
        <p:spPr bwMode="auto">
          <a:xfrm>
            <a:off x="6168009" y="4149080"/>
            <a:ext cx="1076988" cy="774210"/>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承認メール</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受信</a:t>
            </a:r>
          </a:p>
        </p:txBody>
      </p:sp>
      <p:sp>
        <p:nvSpPr>
          <p:cNvPr id="14" name="テキスト ボックス 13"/>
          <p:cNvSpPr txBox="1"/>
          <p:nvPr/>
        </p:nvSpPr>
        <p:spPr>
          <a:xfrm>
            <a:off x="6270537" y="5147900"/>
            <a:ext cx="1107996" cy="369332"/>
          </a:xfrm>
          <a:prstGeom prst="rect">
            <a:avLst/>
          </a:prstGeom>
          <a:solidFill>
            <a:srgbClr val="D00216"/>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FFFFFF"/>
                </a:solidFill>
                <a:effectLst/>
                <a:uLnTx/>
                <a:uFillTx/>
              </a:rPr>
              <a:t>契約成立</a:t>
            </a:r>
          </a:p>
        </p:txBody>
      </p:sp>
      <p:sp>
        <p:nvSpPr>
          <p:cNvPr id="15" name="ホームベース 14"/>
          <p:cNvSpPr/>
          <p:nvPr/>
        </p:nvSpPr>
        <p:spPr bwMode="auto">
          <a:xfrm>
            <a:off x="7403361" y="2693639"/>
            <a:ext cx="1584176" cy="849381"/>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制作・掲載準備</a:t>
            </a:r>
          </a:p>
        </p:txBody>
      </p:sp>
      <p:sp>
        <p:nvSpPr>
          <p:cNvPr id="16" name="ホームベース 15"/>
          <p:cNvSpPr/>
          <p:nvPr/>
        </p:nvSpPr>
        <p:spPr bwMode="auto">
          <a:xfrm>
            <a:off x="9036374" y="2693640"/>
            <a:ext cx="804042" cy="849380"/>
          </a:xfrm>
          <a:prstGeom prst="homePlate">
            <a:avLst>
              <a:gd name="adj" fmla="val 0"/>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納品</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・掲載</a:t>
            </a:r>
          </a:p>
        </p:txBody>
      </p:sp>
      <p:sp>
        <p:nvSpPr>
          <p:cNvPr id="17" name="ホームベース 16"/>
          <p:cNvSpPr/>
          <p:nvPr/>
        </p:nvSpPr>
        <p:spPr bwMode="auto">
          <a:xfrm>
            <a:off x="9938377" y="2693640"/>
            <a:ext cx="1198183" cy="849380"/>
          </a:xfrm>
          <a:prstGeom prst="homePlate">
            <a:avLst>
              <a:gd name="adj" fmla="val 24277"/>
            </a:avLst>
          </a:prstGeom>
          <a:solidFill>
            <a:srgbClr val="D00216">
              <a:lumMod val="20000"/>
              <a:lumOff val="80000"/>
            </a:srgbClr>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請求書</a:t>
            </a:r>
            <a:endParaRPr kumimoji="0" lang="en-US" altLang="ja-JP" sz="1400" b="0" i="0" u="none" strike="noStrike" kern="0" cap="none" spc="0" normalizeH="0" baseline="0" noProof="0" dirty="0">
              <a:ln>
                <a:noFill/>
              </a:ln>
              <a:solidFill>
                <a:prstClr val="black"/>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発行</a:t>
            </a:r>
          </a:p>
        </p:txBody>
      </p:sp>
      <p:sp>
        <p:nvSpPr>
          <p:cNvPr id="18" name="ホームベース 17"/>
          <p:cNvSpPr/>
          <p:nvPr/>
        </p:nvSpPr>
        <p:spPr bwMode="auto">
          <a:xfrm>
            <a:off x="7853854" y="4136535"/>
            <a:ext cx="2418610" cy="806939"/>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確認・検収</a:t>
            </a:r>
          </a:p>
        </p:txBody>
      </p:sp>
      <p:sp>
        <p:nvSpPr>
          <p:cNvPr id="19" name="ホームベース 18"/>
          <p:cNvSpPr/>
          <p:nvPr/>
        </p:nvSpPr>
        <p:spPr bwMode="auto">
          <a:xfrm>
            <a:off x="10346166" y="4149080"/>
            <a:ext cx="1006418" cy="774210"/>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prstClr val="black"/>
                </a:solidFill>
                <a:effectLst/>
                <a:uLnTx/>
                <a:uFillTx/>
                <a:cs typeface="Verdana" pitchFamily="34" charset="0"/>
              </a:rPr>
              <a:t>お支払い</a:t>
            </a:r>
          </a:p>
        </p:txBody>
      </p:sp>
      <p:sp>
        <p:nvSpPr>
          <p:cNvPr id="20" name="タイトル 2"/>
          <p:cNvSpPr txBox="1">
            <a:spLocks/>
          </p:cNvSpPr>
          <p:nvPr/>
        </p:nvSpPr>
        <p:spPr>
          <a:xfrm>
            <a:off x="3575720" y="5025132"/>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いただきます</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　申し込み内容</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・商品のセールスシート</a:t>
            </a:r>
            <a:endPar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rPr>
              <a:t>・該当する約款</a:t>
            </a:r>
          </a:p>
        </p:txBody>
      </p:sp>
      <p:cxnSp>
        <p:nvCxnSpPr>
          <p:cNvPr id="21" name="直線コネクタ 20"/>
          <p:cNvCxnSpPr/>
          <p:nvPr/>
        </p:nvCxnSpPr>
        <p:spPr>
          <a:xfrm flipH="1">
            <a:off x="1917378" y="2693640"/>
            <a:ext cx="2158" cy="921668"/>
          </a:xfrm>
          <a:prstGeom prst="line">
            <a:avLst/>
          </a:prstGeom>
          <a:noFill/>
          <a:ln w="76200" cap="flat" cmpd="sng" algn="ctr">
            <a:solidFill>
              <a:srgbClr val="D00216">
                <a:lumMod val="20000"/>
                <a:lumOff val="80000"/>
              </a:srgbClr>
            </a:solidFill>
            <a:prstDash val="solid"/>
          </a:ln>
          <a:effectLst/>
        </p:spPr>
      </p:cxnSp>
      <p:cxnSp>
        <p:nvCxnSpPr>
          <p:cNvPr id="22" name="直線コネクタ 21"/>
          <p:cNvCxnSpPr/>
          <p:nvPr/>
        </p:nvCxnSpPr>
        <p:spPr>
          <a:xfrm>
            <a:off x="1919536" y="4116840"/>
            <a:ext cx="0" cy="896336"/>
          </a:xfrm>
          <a:prstGeom prst="line">
            <a:avLst/>
          </a:prstGeom>
          <a:noFill/>
          <a:ln w="76200" cap="flat" cmpd="sng" algn="ctr">
            <a:solidFill>
              <a:sysClr val="windowText" lastClr="000000"/>
            </a:solidFill>
            <a:prstDash val="solid"/>
          </a:ln>
          <a:effectLst/>
        </p:spPr>
      </p:cxnSp>
      <p:sp>
        <p:nvSpPr>
          <p:cNvPr id="23" name="タイトル 1"/>
          <p:cNvSpPr txBox="1">
            <a:spLocks/>
          </p:cNvSpPr>
          <p:nvPr/>
        </p:nvSpPr>
        <p:spPr>
          <a:xfrm>
            <a:off x="2459832" y="965858"/>
            <a:ext cx="9837401" cy="432048"/>
          </a:xfrm>
          <a:prstGeom prst="rect">
            <a:avLst/>
          </a:prstGeom>
        </p:spPr>
        <p:txBody>
          <a:bodyPr>
            <a:noAutofit/>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endParaRPr lang="ja-JP" altLang="en-US" sz="2500" dirty="0"/>
          </a:p>
        </p:txBody>
      </p:sp>
      <p:sp>
        <p:nvSpPr>
          <p:cNvPr id="25" name="タイトル 2"/>
          <p:cNvSpPr txBox="1">
            <a:spLocks/>
          </p:cNvSpPr>
          <p:nvPr/>
        </p:nvSpPr>
        <p:spPr>
          <a:xfrm>
            <a:off x="191344" y="1484912"/>
            <a:ext cx="11953328"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r>
              <a:rPr lang="ja-JP" altLang="en-US" sz="1600">
                <a:solidFill>
                  <a:schemeClr val="tx1">
                    <a:lumMod val="65000"/>
                    <a:lumOff val="35000"/>
                  </a:schemeClr>
                </a:solidFill>
                <a:latin typeface="+mj-lt"/>
              </a:rPr>
              <a:t>スポンサードコンテンツの制作</a:t>
            </a:r>
            <a:r>
              <a:rPr lang="ja-JP" altLang="en-US" sz="1600" dirty="0">
                <a:solidFill>
                  <a:schemeClr val="tx1">
                    <a:lumMod val="65000"/>
                    <a:lumOff val="35000"/>
                  </a:schemeClr>
                </a:solidFill>
                <a:latin typeface="+mj-lt"/>
              </a:rPr>
              <a:t>・掲載については、以下のフローに沿ってお申し込みの上、</a:t>
            </a:r>
            <a:r>
              <a:rPr lang="ja-JP" altLang="en-US" sz="1600" dirty="0">
                <a:solidFill>
                  <a:schemeClr val="tx1">
                    <a:lumMod val="65000"/>
                    <a:lumOff val="35000"/>
                  </a:schemeClr>
                </a:solidFill>
              </a:rPr>
              <a:t>クリエイティブ制作委託約款の第</a:t>
            </a:r>
            <a:r>
              <a:rPr lang="en-US" altLang="ja-JP" sz="1600" dirty="0">
                <a:solidFill>
                  <a:schemeClr val="tx1">
                    <a:lumMod val="65000"/>
                    <a:lumOff val="35000"/>
                  </a:schemeClr>
                </a:solidFill>
              </a:rPr>
              <a:t>9</a:t>
            </a:r>
            <a:r>
              <a:rPr lang="ja-JP" altLang="en-US" sz="1600" dirty="0">
                <a:solidFill>
                  <a:schemeClr val="tx1">
                    <a:lumMod val="65000"/>
                    <a:lumOff val="35000"/>
                  </a:schemeClr>
                </a:solidFill>
              </a:rPr>
              <a:t>条</a:t>
            </a:r>
            <a:r>
              <a:rPr lang="en-US" altLang="ja-JP" sz="1600" dirty="0">
                <a:solidFill>
                  <a:schemeClr val="tx1">
                    <a:lumMod val="65000"/>
                    <a:lumOff val="35000"/>
                  </a:schemeClr>
                </a:solidFill>
              </a:rPr>
              <a:t>(2)</a:t>
            </a:r>
            <a:r>
              <a:rPr lang="ja-JP" altLang="en-US" sz="1600" dirty="0">
                <a:solidFill>
                  <a:schemeClr val="tx1">
                    <a:lumMod val="65000"/>
                    <a:lumOff val="35000"/>
                  </a:schemeClr>
                </a:solidFill>
              </a:rPr>
              <a:t>支払条件</a:t>
            </a:r>
            <a:r>
              <a:rPr lang="en-US" altLang="ja-JP" sz="1600" dirty="0">
                <a:solidFill>
                  <a:schemeClr val="tx1">
                    <a:lumMod val="65000"/>
                    <a:lumOff val="35000"/>
                  </a:schemeClr>
                </a:solidFill>
              </a:rPr>
              <a:t>2</a:t>
            </a:r>
            <a:r>
              <a:rPr lang="ja-JP" altLang="en-US" sz="1600" dirty="0">
                <a:solidFill>
                  <a:schemeClr val="tx1">
                    <a:lumMod val="65000"/>
                    <a:lumOff val="35000"/>
                  </a:schemeClr>
                </a:solidFill>
              </a:rPr>
              <a:t>にしたがってお支払いいただきます。</a:t>
            </a:r>
            <a:endParaRPr lang="en-US" altLang="ja-JP" sz="1600" dirty="0">
              <a:solidFill>
                <a:schemeClr val="tx1">
                  <a:lumMod val="65000"/>
                  <a:lumOff val="35000"/>
                </a:schemeClr>
              </a:solidFill>
            </a:endParaRPr>
          </a:p>
          <a:p>
            <a:r>
              <a:rPr lang="ja-JP" altLang="en-US" sz="1600">
                <a:solidFill>
                  <a:schemeClr val="tx1">
                    <a:lumMod val="65000"/>
                    <a:lumOff val="35000"/>
                  </a:schemeClr>
                </a:solidFill>
              </a:rPr>
              <a:t>スポンサードコンテンツのうち</a:t>
            </a:r>
            <a:r>
              <a:rPr lang="ja-JP" altLang="en-US" sz="1600" dirty="0">
                <a:solidFill>
                  <a:schemeClr val="tx1">
                    <a:lumMod val="65000"/>
                    <a:lumOff val="35000"/>
                  </a:schemeClr>
                </a:solidFill>
              </a:rPr>
              <a:t>広告配信を伴うものは当該広告商品のお申し込み方法に準じます。</a:t>
            </a:r>
            <a:endParaRPr lang="en-US" altLang="ja-JP" sz="1600" dirty="0">
              <a:solidFill>
                <a:schemeClr val="tx1">
                  <a:lumMod val="65000"/>
                  <a:lumOff val="35000"/>
                </a:schemeClr>
              </a:solidFill>
            </a:endParaRPr>
          </a:p>
        </p:txBody>
      </p:sp>
      <p:sp>
        <p:nvSpPr>
          <p:cNvPr id="24" name="タイトル 2"/>
          <p:cNvSpPr txBox="1">
            <a:spLocks/>
          </p:cNvSpPr>
          <p:nvPr/>
        </p:nvSpPr>
        <p:spPr>
          <a:xfrm>
            <a:off x="6195801" y="5634311"/>
            <a:ext cx="1475753" cy="757104"/>
          </a:xfrm>
          <a:prstGeom prst="rect">
            <a:avLst/>
          </a:prstGeom>
        </p:spPr>
        <p:txBody>
          <a:bodyPr vert="horz" lIns="91440" tIns="45720" rIns="91440" bIns="45720" rtlCol="0" anchor="t">
            <a:normAutofit fontScale="97500" lnSpcReduction="100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lvl="0">
              <a:defRPr/>
            </a:pPr>
            <a:r>
              <a:rPr kumimoji="1" lang="en-US" altLang="ja-JP" sz="1100" b="0" i="0" u="none" strike="noStrike" kern="1200" cap="none" spc="0" normalizeH="0" baseline="0" noProof="0" dirty="0">
                <a:ln>
                  <a:noFill/>
                </a:ln>
                <a:solidFill>
                  <a:prstClr val="black"/>
                </a:solidFill>
                <a:effectLst/>
                <a:uLnTx/>
                <a:uFillTx/>
                <a:latin typeface="メイリオ"/>
                <a:ea typeface="メイリオ"/>
                <a:cs typeface="+mj-cs"/>
              </a:rPr>
              <a:t>※</a:t>
            </a:r>
            <a:r>
              <a:rPr lang="ja-JP" altLang="en-US" sz="1100" dirty="0">
                <a:solidFill>
                  <a:prstClr val="black"/>
                </a:solidFill>
              </a:rPr>
              <a:t>所定の方法によるお申し込み契約の成立後はキャンセルは不可となります</a:t>
            </a:r>
          </a:p>
        </p:txBody>
      </p:sp>
      <p:sp>
        <p:nvSpPr>
          <p:cNvPr id="26" name="タイトル 2"/>
          <p:cNvSpPr txBox="1">
            <a:spLocks/>
          </p:cNvSpPr>
          <p:nvPr/>
        </p:nvSpPr>
        <p:spPr>
          <a:xfrm>
            <a:off x="479376" y="260648"/>
            <a:ext cx="8556998" cy="432048"/>
          </a:xfrm>
          <a:prstGeom prst="rect">
            <a:avLst/>
          </a:prstGeom>
        </p:spPr>
        <p:txBody>
          <a:bodyPr>
            <a:noAutofit/>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r>
              <a:rPr lang="ja-JP" altLang="en-US" sz="2500" dirty="0"/>
              <a:t>スポンサードコンテンツの制作・掲載のお申し込み方法</a:t>
            </a:r>
          </a:p>
        </p:txBody>
      </p:sp>
    </p:spTree>
    <p:extLst>
      <p:ext uri="{BB962C8B-B14F-4D97-AF65-F5344CB8AC3E}">
        <p14:creationId xmlns:p14="http://schemas.microsoft.com/office/powerpoint/2010/main" val="4228282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ー 1"/>
          <p:cNvSpPr>
            <a:spLocks noGrp="1"/>
          </p:cNvSpPr>
          <p:nvPr>
            <p:ph type="ftr" sz="quarter" idx="3"/>
          </p:nvPr>
        </p:nvSpPr>
        <p:spPr>
          <a:xfrm>
            <a:off x="3827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8" name="Rectangle 46"/>
          <p:cNvSpPr>
            <a:spLocks noChangeArrowheads="1"/>
          </p:cNvSpPr>
          <p:nvPr/>
        </p:nvSpPr>
        <p:spPr bwMode="auto">
          <a:xfrm>
            <a:off x="430539" y="1044585"/>
            <a:ext cx="11330922"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800" dirty="0">
                <a:latin typeface="メイリオ"/>
                <a:ea typeface="メイリオ"/>
              </a:rPr>
              <a:t>■</a:t>
            </a:r>
            <a:r>
              <a:rPr lang="ja-JP" altLang="en-US" sz="700" dirty="0">
                <a:latin typeface="メイリオ"/>
                <a:ea typeface="メイリオ"/>
              </a:rPr>
              <a:t>　</a:t>
            </a:r>
            <a:r>
              <a:rPr lang="ja-JP" altLang="en-US" sz="1800" dirty="0">
                <a:latin typeface="メイリオ"/>
                <a:ea typeface="メイリオ"/>
              </a:rPr>
              <a:t>編集・制作</a:t>
            </a:r>
            <a:endParaRPr lang="en-US" altLang="ja-JP" sz="1800" dirty="0">
              <a:latin typeface="メイリオ"/>
              <a:ea typeface="メイリオ"/>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・企画内容は申込者・広告主様とヤフーとの間で協議の上決定し、最終的な編集権はヤフーに帰属します。</a:t>
            </a:r>
            <a:endParaRPr lang="en-US" altLang="ja-JP" sz="14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a:t>
            </a:r>
            <a:endParaRPr lang="en-US" altLang="ja-JP" sz="14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係わる財産権全ての権利処理が完了していること、情報の正確性についてヤフーに対して保証いただくものとします。</a:t>
            </a:r>
            <a:endParaRPr lang="en-US" altLang="ja-JP" sz="14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400" dirty="0">
                <a:latin typeface="メイリオ" panose="020B0604030504040204" pitchFamily="50" charset="-128"/>
                <a:ea typeface="メイリオ" panose="020B0604030504040204" pitchFamily="50" charset="-128"/>
              </a:rPr>
              <a:t>　・スポンサードコンテンツ上には「提供：○○」のスポンサークレジットの掲載が必須となります。</a:t>
            </a:r>
            <a:endParaRPr lang="en-US" altLang="ja-JP" sz="1400" dirty="0">
              <a:latin typeface="メイリオ" panose="020B0604030504040204" pitchFamily="50" charset="-128"/>
              <a:ea typeface="メイリオ" panose="020B0604030504040204" pitchFamily="50" charset="-128"/>
            </a:endParaRPr>
          </a:p>
          <a:p>
            <a:pPr marL="0" lvl="0" indent="0" eaLnBrk="1" hangingPunct="1">
              <a:spcBef>
                <a:spcPct val="0"/>
              </a:spcBef>
              <a:buNone/>
              <a:defRPr/>
            </a:pPr>
            <a:r>
              <a:rPr lang="ja-JP" altLang="en-US" sz="1400" dirty="0">
                <a:latin typeface="メイリオ"/>
                <a:ea typeface="メイリオ"/>
              </a:rPr>
              <a:t>　・</a:t>
            </a:r>
            <a:r>
              <a:rPr lang="ja-JP" altLang="en-US" sz="1400" dirty="0">
                <a:latin typeface="メイリオ" panose="020B0604030504040204" pitchFamily="50" charset="-128"/>
                <a:ea typeface="メイリオ" panose="020B0604030504040204" pitchFamily="50" charset="-128"/>
              </a:rPr>
              <a:t>スポンサードコンテンツ</a:t>
            </a:r>
            <a:r>
              <a:rPr lang="ja-JP" altLang="en-US" sz="1400" dirty="0">
                <a:latin typeface="メイリオ"/>
                <a:ea typeface="メイリオ"/>
              </a:rPr>
              <a:t>から広告主様サイトへ誘導するバナーやテキストリンクに、効果計測用</a:t>
            </a:r>
            <a:r>
              <a:rPr lang="en-US" altLang="ja-JP" sz="1400" dirty="0">
                <a:latin typeface="メイリオ"/>
                <a:ea typeface="メイリオ"/>
              </a:rPr>
              <a:t>URL</a:t>
            </a:r>
            <a:r>
              <a:rPr lang="ja-JP" altLang="en-US" sz="1400" dirty="0">
                <a:latin typeface="メイリオ"/>
                <a:ea typeface="メイリオ"/>
              </a:rPr>
              <a:t>を設定することはできません。</a:t>
            </a:r>
            <a:endParaRPr lang="en-US" altLang="ja-JP" sz="700" dirty="0">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8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800" dirty="0">
                <a:latin typeface="メイリオ"/>
                <a:ea typeface="メイリオ"/>
              </a:rPr>
              <a:t>■</a:t>
            </a:r>
            <a:r>
              <a:rPr lang="ja-JP" altLang="en-US" sz="700" dirty="0">
                <a:latin typeface="メイリオ"/>
                <a:ea typeface="メイリオ"/>
              </a:rPr>
              <a:t>　</a:t>
            </a:r>
            <a:r>
              <a:rPr lang="ja-JP" altLang="en-US" sz="1800" dirty="0">
                <a:latin typeface="メイリオ"/>
                <a:ea typeface="メイリオ"/>
              </a:rPr>
              <a:t>災害情報告知モジュールの掲載</a:t>
            </a:r>
            <a:endParaRPr lang="en-US" altLang="ja-JP" sz="1800" dirty="0">
              <a:latin typeface="メイリオ"/>
              <a:ea typeface="メイリオ"/>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a:t>
            </a:r>
            <a:endParaRPr lang="en-US" altLang="ja-JP" sz="14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スポンサードコンテンツについても、ページ上部に災害情報告知モジュールの掲載を行います。</a:t>
            </a:r>
            <a:endParaRPr lang="en-US" altLang="ja-JP" sz="1400" dirty="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latin typeface="メイリオ"/>
                <a:ea typeface="メイリオ"/>
              </a:rPr>
              <a:t>　　</a:t>
            </a:r>
            <a:r>
              <a:rPr lang="en-US" altLang="ja-JP" sz="1050" dirty="0">
                <a:latin typeface="メイリオ"/>
                <a:ea typeface="メイリオ"/>
              </a:rPr>
              <a:t>※</a:t>
            </a:r>
            <a:r>
              <a:rPr lang="ja-JP" altLang="en-US" sz="1050" dirty="0">
                <a:latin typeface="メイリオ"/>
                <a:ea typeface="メイリオ"/>
              </a:rPr>
              <a:t>掲載方法（場所、内容、タイミングと期間など）は、ヤフーの統一運用ルールにしたがいます。</a:t>
            </a:r>
            <a:endParaRPr lang="en-US" altLang="ja-JP" sz="1050" dirty="0">
              <a:latin typeface="メイリオ"/>
              <a:ea typeface="メイリオ"/>
            </a:endParaRPr>
          </a:p>
          <a:p>
            <a:pPr eaLnBrk="1" hangingPunct="1">
              <a:spcBef>
                <a:spcPct val="0"/>
              </a:spcBef>
              <a:buFontTx/>
              <a:buNone/>
            </a:pPr>
            <a:endParaRPr lang="en-US" altLang="ja-JP" sz="18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800" dirty="0">
                <a:latin typeface="メイリオ"/>
                <a:ea typeface="メイリオ"/>
              </a:rPr>
              <a:t>■</a:t>
            </a:r>
            <a:r>
              <a:rPr lang="ja-JP" altLang="en-US" sz="700" dirty="0">
                <a:latin typeface="メイリオ"/>
                <a:ea typeface="メイリオ"/>
              </a:rPr>
              <a:t>　</a:t>
            </a:r>
            <a:r>
              <a:rPr lang="ja-JP" altLang="en-US" sz="1800" dirty="0">
                <a:latin typeface="メイリオ"/>
                <a:ea typeface="メイリオ"/>
              </a:rPr>
              <a:t>誘導広告</a:t>
            </a: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・誘導広告は原則として申込者・広告</a:t>
            </a:r>
            <a:r>
              <a:rPr lang="ja-JP" altLang="en-US" sz="1400">
                <a:latin typeface="メイリオ" panose="020B0604030504040204" pitchFamily="50" charset="-128"/>
                <a:ea typeface="メイリオ" panose="020B0604030504040204" pitchFamily="50" charset="-128"/>
              </a:rPr>
              <a:t>主様に制作</a:t>
            </a:r>
            <a:r>
              <a:rPr lang="ja-JP" altLang="en-US" sz="1400" dirty="0">
                <a:latin typeface="メイリオ" panose="020B0604030504040204" pitchFamily="50" charset="-128"/>
                <a:ea typeface="メイリオ" panose="020B0604030504040204" pitchFamily="50" charset="-128"/>
              </a:rPr>
              <a:t>いただきます。ヤフーが提示するガイドラインを遵守してください。</a:t>
            </a:r>
          </a:p>
          <a:p>
            <a:pPr marL="0" lvl="0" indent="0" eaLnBrk="1" hangingPunct="1">
              <a:spcBef>
                <a:spcPct val="0"/>
              </a:spcBef>
              <a:buNone/>
            </a:pPr>
            <a:r>
              <a:rPr lang="ja-JP" altLang="en-US" sz="1400" dirty="0">
                <a:latin typeface="メイリオ"/>
                <a:ea typeface="メイリオ"/>
              </a:rPr>
              <a:t>　・</a:t>
            </a:r>
            <a:r>
              <a:rPr lang="ja-JP" altLang="en-US" sz="1400" dirty="0">
                <a:latin typeface="メイリオ" panose="020B0604030504040204" pitchFamily="50" charset="-128"/>
                <a:ea typeface="メイリオ" panose="020B0604030504040204" pitchFamily="50" charset="-128"/>
              </a:rPr>
              <a:t>スポンサードコンテンツ</a:t>
            </a:r>
            <a:r>
              <a:rPr lang="ja-JP" altLang="en-US" sz="1400" dirty="0">
                <a:latin typeface="メイリオ"/>
                <a:ea typeface="メイリオ"/>
              </a:rPr>
              <a:t>に効果計測用</a:t>
            </a:r>
            <a:r>
              <a:rPr lang="en-US" altLang="ja-JP" sz="1400" dirty="0">
                <a:latin typeface="メイリオ"/>
                <a:ea typeface="メイリオ"/>
              </a:rPr>
              <a:t>URL</a:t>
            </a:r>
            <a:r>
              <a:rPr lang="ja-JP" altLang="en-US" sz="1400" dirty="0">
                <a:latin typeface="メイリオ"/>
                <a:ea typeface="メイリオ"/>
              </a:rPr>
              <a:t>を設定することはできません。</a:t>
            </a:r>
            <a:endParaRPr lang="en-US" altLang="ja-JP" sz="1400" dirty="0">
              <a:latin typeface="メイリオ"/>
              <a:ea typeface="メイリオ"/>
            </a:endParaRPr>
          </a:p>
          <a:p>
            <a:pPr marL="0" lvl="0" indent="0" eaLnBrk="1" hangingPunct="1">
              <a:spcBef>
                <a:spcPct val="0"/>
              </a:spcBef>
              <a:buNone/>
            </a:pPr>
            <a:endParaRPr lang="en-US" altLang="ja-JP" sz="1800" dirty="0">
              <a:latin typeface="メイリオ"/>
              <a:ea typeface="メイリオ"/>
            </a:endParaRPr>
          </a:p>
          <a:p>
            <a:pPr marL="0" lvl="0" indent="0" eaLnBrk="1" hangingPunct="1">
              <a:spcBef>
                <a:spcPct val="0"/>
              </a:spcBef>
              <a:buNone/>
            </a:pPr>
            <a:r>
              <a:rPr lang="ja-JP" altLang="en-US" sz="1800" dirty="0">
                <a:latin typeface="メイリオ"/>
                <a:ea typeface="メイリオ"/>
              </a:rPr>
              <a:t>■ 効果検証レポート</a:t>
            </a:r>
            <a:endParaRPr lang="en-US" altLang="ja-JP" sz="1800" dirty="0">
              <a:latin typeface="メイリオ"/>
              <a:ea typeface="メイリオ"/>
            </a:endParaRPr>
          </a:p>
          <a:p>
            <a:pPr marL="0" lvl="0" indent="0" eaLnBrk="1" hangingPunct="1">
              <a:spcBef>
                <a:spcPct val="0"/>
              </a:spcBef>
              <a:buNone/>
            </a:pPr>
            <a:r>
              <a:rPr lang="ja-JP" altLang="en-US" sz="1400" dirty="0">
                <a:latin typeface="メイリオ"/>
                <a:ea typeface="メイリオ"/>
              </a:rPr>
              <a:t>　・レポートには、ヤフーの管理するお客様の個人情報</a:t>
            </a:r>
            <a:r>
              <a:rPr lang="en-US" altLang="ja-JP" sz="1400" dirty="0">
                <a:latin typeface="メイリオ"/>
                <a:ea typeface="メイリオ"/>
              </a:rPr>
              <a:t>*1</a:t>
            </a:r>
            <a:r>
              <a:rPr lang="ja-JP" altLang="en-US" sz="1400" dirty="0">
                <a:latin typeface="メイリオ"/>
                <a:ea typeface="メイリオ"/>
              </a:rPr>
              <a:t>（個人情報の保護に関する法律に定める個人情報。以下同じ。）が</a:t>
            </a:r>
            <a:endParaRPr lang="en-US" altLang="ja-JP" sz="1400" dirty="0">
              <a:latin typeface="メイリオ"/>
              <a:ea typeface="メイリオ"/>
            </a:endParaRPr>
          </a:p>
          <a:p>
            <a:pPr marL="0" lvl="0" indent="0" eaLnBrk="1" hangingPunct="1">
              <a:spcBef>
                <a:spcPct val="0"/>
              </a:spcBef>
              <a:buNone/>
            </a:pPr>
            <a:r>
              <a:rPr lang="ja-JP" altLang="en-US" sz="1400" dirty="0">
                <a:latin typeface="メイリオ"/>
                <a:ea typeface="メイリオ"/>
              </a:rPr>
              <a:t>　　含まれる場合があります。個人情報の保護に関する法律その他の関係法令・ガイドラインを遵守するとともに、善良な管理者の</a:t>
            </a:r>
            <a:endParaRPr lang="en-US" altLang="ja-JP" sz="1400" dirty="0">
              <a:latin typeface="メイリオ"/>
              <a:ea typeface="メイリオ"/>
            </a:endParaRPr>
          </a:p>
          <a:p>
            <a:pPr marL="0" lvl="0" indent="0" eaLnBrk="1" hangingPunct="1">
              <a:spcBef>
                <a:spcPct val="0"/>
              </a:spcBef>
              <a:buNone/>
            </a:pPr>
            <a:r>
              <a:rPr lang="ja-JP" altLang="en-US" sz="1400" dirty="0">
                <a:latin typeface="メイリオ"/>
                <a:ea typeface="メイリオ"/>
              </a:rPr>
              <a:t>　　注意をもって適切に取り扱い、不正アクセスおよび不正利用の防止に努めていただくようにお願いいたします。</a:t>
            </a:r>
            <a:br>
              <a:rPr lang="ja-JP" altLang="en-US" sz="1400" dirty="0">
                <a:latin typeface="メイリオ"/>
                <a:ea typeface="メイリオ"/>
              </a:rPr>
            </a:br>
            <a:r>
              <a:rPr lang="ja-JP" altLang="en-US" sz="1400" dirty="0">
                <a:latin typeface="メイリオ"/>
                <a:ea typeface="メイリオ"/>
              </a:rPr>
              <a:t>　　</a:t>
            </a:r>
            <a:r>
              <a:rPr lang="en-US" altLang="ja-JP" sz="1050" dirty="0">
                <a:latin typeface="メイリオ"/>
                <a:ea typeface="メイリオ"/>
              </a:rPr>
              <a:t>*1.</a:t>
            </a:r>
            <a:r>
              <a:rPr lang="ja-JP" altLang="en-US" sz="1050" dirty="0">
                <a:latin typeface="メイリオ"/>
                <a:ea typeface="メイリオ"/>
              </a:rPr>
              <a:t>例：ユーザーアンケートを実施し自由回答を含む場合、ヤフーにおいて特定の個人を識別することができる情報に該当</a:t>
            </a:r>
            <a:endParaRPr lang="en-US" altLang="ja-JP" sz="1050" dirty="0">
              <a:latin typeface="メイリオ"/>
              <a:ea typeface="メイリオ"/>
            </a:endParaRPr>
          </a:p>
        </p:txBody>
      </p:sp>
      <p:sp>
        <p:nvSpPr>
          <p:cNvPr id="7" name="タイトル 2"/>
          <p:cNvSpPr txBox="1">
            <a:spLocks/>
          </p:cNvSpPr>
          <p:nvPr/>
        </p:nvSpPr>
        <p:spPr>
          <a:xfrm>
            <a:off x="479376" y="260648"/>
            <a:ext cx="8556998" cy="432048"/>
          </a:xfrm>
          <a:prstGeom prst="rect">
            <a:avLst/>
          </a:prstGeom>
        </p:spPr>
        <p:txBody>
          <a:bodyPr>
            <a:noAutofit/>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r>
              <a:rPr lang="ja-JP" altLang="en-US" sz="2500" dirty="0"/>
              <a:t>スポンサードコンテンツの注意事項</a:t>
            </a:r>
          </a:p>
        </p:txBody>
      </p:sp>
    </p:spTree>
    <p:extLst>
      <p:ext uri="{BB962C8B-B14F-4D97-AF65-F5344CB8AC3E}">
        <p14:creationId xmlns:p14="http://schemas.microsoft.com/office/powerpoint/2010/main" val="2597519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ー 1"/>
          <p:cNvSpPr>
            <a:spLocks noGrp="1"/>
          </p:cNvSpPr>
          <p:nvPr>
            <p:ph type="ftr" sz="quarter" idx="3"/>
          </p:nvPr>
        </p:nvSpPr>
        <p:spPr>
          <a:xfrm>
            <a:off x="3359696" y="6548620"/>
            <a:ext cx="5652628" cy="26025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7" name="Rectangle 46"/>
          <p:cNvSpPr>
            <a:spLocks noChangeArrowheads="1"/>
          </p:cNvSpPr>
          <p:nvPr/>
        </p:nvSpPr>
        <p:spPr bwMode="auto">
          <a:xfrm>
            <a:off x="425370" y="1035152"/>
            <a:ext cx="11521280"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800" dirty="0">
                <a:latin typeface="+mn-ea"/>
                <a:ea typeface="+mn-ea"/>
              </a:rPr>
              <a:t>■ 免責事項</a:t>
            </a:r>
          </a:p>
          <a:p>
            <a:pPr marL="266700" indent="-266700" eaLnBrk="1" hangingPunct="1">
              <a:spcBef>
                <a:spcPct val="0"/>
              </a:spcBef>
              <a:buFontTx/>
              <a:buNone/>
              <a:tabLst>
                <a:tab pos="266700" algn="l"/>
              </a:tabLst>
            </a:pPr>
            <a:r>
              <a:rPr lang="ja-JP" altLang="en-US" sz="1400" dirty="0">
                <a:latin typeface="+mn-ea"/>
                <a:ea typeface="+mn-ea"/>
              </a:rPr>
              <a:t>　・申込者・広告主様の故意または過失によって、ヤフーと申込者間の広告掲載契約に定める掲載開始日までに</a:t>
            </a:r>
            <a:r>
              <a:rPr lang="ja-JP" altLang="en-US" sz="1400" dirty="0">
                <a:latin typeface="メイリオ" panose="020B0604030504040204" pitchFamily="50" charset="-128"/>
                <a:ea typeface="メイリオ" panose="020B0604030504040204" pitchFamily="50" charset="-128"/>
              </a:rPr>
              <a:t>スポンサードコンテンツ</a:t>
            </a:r>
            <a:r>
              <a:rPr lang="ja-JP" altLang="en-US" sz="1400" dirty="0">
                <a:latin typeface="+mn-ea"/>
                <a:ea typeface="+mn-ea"/>
              </a:rPr>
              <a:t>の</a:t>
            </a:r>
            <a:endParaRPr lang="en-US" altLang="ja-JP" sz="1400" dirty="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掲載を開始できなかった場合、ヤフーは広告掲載契約に基づくスポンサードコンテンツの掲載を履行する義務を免れるものとします。</a:t>
            </a:r>
            <a:endParaRPr lang="en-US" altLang="ja-JP" sz="1400" dirty="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また、その場合、当該</a:t>
            </a:r>
            <a:r>
              <a:rPr lang="ja-JP" altLang="en-US" sz="1400" dirty="0">
                <a:latin typeface="メイリオ" panose="020B0604030504040204" pitchFamily="50" charset="-128"/>
                <a:ea typeface="メイリオ" panose="020B0604030504040204" pitchFamily="50" charset="-128"/>
              </a:rPr>
              <a:t>スポンサードコンテンツ</a:t>
            </a:r>
            <a:r>
              <a:rPr lang="ja-JP" altLang="en-US" sz="1400" dirty="0">
                <a:latin typeface="+mn-ea"/>
                <a:ea typeface="+mn-ea"/>
              </a:rPr>
              <a:t>の掲載を行うことができなかった期間の広告料金（広告掲載費、制作費その他広告掲載</a:t>
            </a:r>
            <a:endParaRPr lang="en-US" altLang="ja-JP" sz="1400" dirty="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契約に基づき申込者およびヤフー間で事前に合意した金額をいいます）は何ら減免されません。</a:t>
            </a:r>
            <a:endParaRPr lang="en-US" altLang="ja-JP" sz="1400" dirty="0">
              <a:latin typeface="+mn-ea"/>
              <a:ea typeface="+mn-ea"/>
            </a:endParaRPr>
          </a:p>
          <a:p>
            <a:pPr eaLnBrk="1" hangingPunct="1">
              <a:spcBef>
                <a:spcPct val="0"/>
              </a:spcBef>
              <a:buFontTx/>
              <a:buNone/>
            </a:pPr>
            <a:endParaRPr lang="en-US" altLang="ja-JP" sz="1400" dirty="0">
              <a:latin typeface="+mn-ea"/>
              <a:ea typeface="+mn-ea"/>
            </a:endParaRPr>
          </a:p>
          <a:p>
            <a:pPr marL="266700" indent="-266700" eaLnBrk="1" hangingPunct="1">
              <a:spcBef>
                <a:spcPct val="0"/>
              </a:spcBef>
              <a:buFontTx/>
              <a:buNone/>
            </a:pPr>
            <a:r>
              <a:rPr lang="ja-JP" altLang="en-US" sz="1400" dirty="0">
                <a:latin typeface="+mn-ea"/>
                <a:ea typeface="+mn-ea"/>
              </a:rPr>
              <a:t>　・ヤフーが定めるサポート環境（</a:t>
            </a:r>
            <a:r>
              <a:rPr lang="en-US" altLang="ja-JP" sz="1400" dirty="0">
                <a:latin typeface="+mn-ea"/>
                <a:ea typeface="+mn-ea"/>
              </a:rPr>
              <a:t>OS/</a:t>
            </a:r>
            <a:r>
              <a:rPr lang="ja-JP" altLang="en-US" sz="1400" dirty="0">
                <a:latin typeface="+mn-ea"/>
                <a:ea typeface="+mn-ea"/>
              </a:rPr>
              <a:t>ブラウザー）以外では、</a:t>
            </a:r>
            <a:r>
              <a:rPr lang="ja-JP" altLang="en-US" sz="1400" dirty="0">
                <a:latin typeface="メイリオ" panose="020B0604030504040204" pitchFamily="50" charset="-128"/>
                <a:ea typeface="メイリオ" panose="020B0604030504040204" pitchFamily="50" charset="-128"/>
              </a:rPr>
              <a:t>スポンサードコンテンツ</a:t>
            </a:r>
            <a:r>
              <a:rPr lang="ja-JP" altLang="en-US" sz="1400" dirty="0">
                <a:latin typeface="+mn-ea"/>
                <a:ea typeface="+mn-ea"/>
              </a:rPr>
              <a:t>の非表示や表示崩れを起こす場合があり、ヤフーは</a:t>
            </a:r>
            <a:endParaRPr lang="en-US" altLang="ja-JP" sz="1400" dirty="0">
              <a:latin typeface="+mn-ea"/>
              <a:ea typeface="+mn-ea"/>
            </a:endParaRPr>
          </a:p>
          <a:p>
            <a:pPr marL="266700" indent="-266700" eaLnBrk="1" hangingPunct="1">
              <a:spcBef>
                <a:spcPct val="0"/>
              </a:spcBef>
              <a:buFontTx/>
              <a:buNone/>
            </a:pPr>
            <a:r>
              <a:rPr lang="ja-JP" altLang="en-US" sz="1400" dirty="0">
                <a:latin typeface="+mn-ea"/>
                <a:ea typeface="+mn-ea"/>
              </a:rPr>
              <a:t>　　当該非表示または表示崩れに関して一切の責任を負いません。</a:t>
            </a:r>
          </a:p>
          <a:p>
            <a:pPr marL="266700" indent="-266700" eaLnBrk="1" hangingPunct="1">
              <a:spcBef>
                <a:spcPct val="0"/>
              </a:spcBef>
              <a:buFontTx/>
              <a:buNone/>
              <a:tabLst>
                <a:tab pos="266700" algn="l"/>
              </a:tabLst>
            </a:pPr>
            <a:endParaRPr lang="en-US" altLang="ja-JP" sz="1400" dirty="0">
              <a:latin typeface="+mn-ea"/>
              <a:ea typeface="+mn-ea"/>
            </a:endParaRPr>
          </a:p>
          <a:p>
            <a:pPr eaLnBrk="1" hangingPunct="1">
              <a:spcBef>
                <a:spcPct val="0"/>
              </a:spcBef>
              <a:buFontTx/>
              <a:buNone/>
            </a:pPr>
            <a:r>
              <a:rPr lang="ja-JP" altLang="en-US" sz="1400" dirty="0">
                <a:latin typeface="+mn-ea"/>
                <a:ea typeface="+mn-ea"/>
              </a:rPr>
              <a:t>　・停電・通信回線の事故・天災等の不可抗力、通信事業者の不履行、インターネットインフラその他サーバー等のシステム上の不具</a:t>
            </a:r>
            <a:endParaRPr lang="en-US" altLang="ja-JP" sz="1400" dirty="0">
              <a:latin typeface="+mn-ea"/>
              <a:ea typeface="+mn-ea"/>
            </a:endParaRPr>
          </a:p>
          <a:p>
            <a:pPr eaLnBrk="1" hangingPunct="1">
              <a:spcBef>
                <a:spcPct val="0"/>
              </a:spcBef>
              <a:buFontTx/>
              <a:buNone/>
            </a:pPr>
            <a:r>
              <a:rPr lang="ja-JP" altLang="en-US" sz="1400" dirty="0">
                <a:latin typeface="+mn-ea"/>
                <a:ea typeface="+mn-ea"/>
              </a:rPr>
              <a:t>　　合、緊急メンテナンスの発生などヤフーの責に帰すべき事由以外の原因により、</a:t>
            </a:r>
            <a:r>
              <a:rPr lang="ja-JP" altLang="en-US" sz="1400" dirty="0">
                <a:latin typeface="メイリオ" panose="020B0604030504040204" pitchFamily="50" charset="-128"/>
                <a:ea typeface="メイリオ" panose="020B0604030504040204" pitchFamily="50" charset="-128"/>
              </a:rPr>
              <a:t>スポンサードコンテンツ</a:t>
            </a:r>
            <a:r>
              <a:rPr lang="ja-JP" altLang="en-US" sz="1400" dirty="0">
                <a:latin typeface="+mn-ea"/>
                <a:ea typeface="+mn-ea"/>
              </a:rPr>
              <a:t>の全部または一部を</a:t>
            </a:r>
            <a:endParaRPr lang="en-US" altLang="ja-JP" sz="1400" dirty="0">
              <a:latin typeface="+mn-ea"/>
              <a:ea typeface="+mn-ea"/>
            </a:endParaRPr>
          </a:p>
          <a:p>
            <a:pPr eaLnBrk="1" hangingPunct="1">
              <a:spcBef>
                <a:spcPct val="0"/>
              </a:spcBef>
              <a:buFontTx/>
              <a:buNone/>
            </a:pPr>
            <a:r>
              <a:rPr lang="ja-JP" altLang="en-US" sz="1400" dirty="0">
                <a:latin typeface="+mn-ea"/>
                <a:ea typeface="+mn-ea"/>
              </a:rPr>
              <a:t>　　掲載できなかった場合、ヤフーはその責を問われないものとし、当該履行については、当該原因の影響とみなされる範囲まで義務</a:t>
            </a:r>
            <a:endParaRPr lang="en-US" altLang="ja-JP" sz="1400" dirty="0">
              <a:latin typeface="+mn-ea"/>
              <a:ea typeface="+mn-ea"/>
            </a:endParaRPr>
          </a:p>
          <a:p>
            <a:pPr eaLnBrk="1" hangingPunct="1">
              <a:spcBef>
                <a:spcPct val="0"/>
              </a:spcBef>
              <a:buFontTx/>
              <a:buNone/>
            </a:pPr>
            <a:r>
              <a:rPr lang="ja-JP" altLang="en-US" sz="1400" dirty="0">
                <a:latin typeface="+mn-ea"/>
                <a:ea typeface="+mn-ea"/>
              </a:rPr>
              <a:t>　　を免除されるものとします。ただし、ヤフーの故意または重過失による場合はこの限りではありません。</a:t>
            </a:r>
            <a:endParaRPr lang="en-US" altLang="ja-JP" sz="1400" dirty="0">
              <a:latin typeface="+mn-ea"/>
              <a:ea typeface="+mn-ea"/>
            </a:endParaRPr>
          </a:p>
          <a:p>
            <a:pPr eaLnBrk="1" hangingPunct="1">
              <a:spcBef>
                <a:spcPct val="0"/>
              </a:spcBef>
              <a:buFontTx/>
              <a:buNone/>
            </a:pPr>
            <a:r>
              <a:rPr lang="ja-JP" altLang="en-US" sz="1400" dirty="0">
                <a:latin typeface="+mn-ea"/>
                <a:ea typeface="+mn-ea"/>
              </a:rPr>
              <a:t>　　なお、この場合、ヤフーが掲載を行わなかった部分については、協賛料金への申込者の支払債務は生じないものとします。</a:t>
            </a:r>
          </a:p>
          <a:p>
            <a:pPr eaLnBrk="1" hangingPunct="1">
              <a:spcBef>
                <a:spcPct val="0"/>
              </a:spcBef>
              <a:buFontTx/>
              <a:buNone/>
            </a:pPr>
            <a:endParaRPr lang="ja-JP" altLang="en-US" sz="1400" dirty="0">
              <a:latin typeface="+mn-ea"/>
              <a:ea typeface="+mn-ea"/>
            </a:endParaRPr>
          </a:p>
          <a:p>
            <a:pPr eaLnBrk="1" hangingPunct="1">
              <a:spcBef>
                <a:spcPct val="0"/>
              </a:spcBef>
              <a:buFontTx/>
              <a:buNone/>
            </a:pPr>
            <a:r>
              <a:rPr lang="ja-JP" altLang="en-US" sz="1400" dirty="0">
                <a:latin typeface="+mn-ea"/>
                <a:ea typeface="+mn-ea"/>
              </a:rPr>
              <a:t>　・</a:t>
            </a:r>
            <a:r>
              <a:rPr lang="ja-JP" altLang="en-US" sz="1400" dirty="0">
                <a:latin typeface="メイリオ" panose="020B0604030504040204" pitchFamily="50" charset="-128"/>
                <a:ea typeface="メイリオ" panose="020B0604030504040204" pitchFamily="50" charset="-128"/>
              </a:rPr>
              <a:t>スポンサードコンテンツ</a:t>
            </a:r>
            <a:r>
              <a:rPr lang="ja-JP" altLang="en-US" sz="1400" dirty="0">
                <a:latin typeface="+mn-ea"/>
                <a:ea typeface="+mn-ea"/>
              </a:rPr>
              <a:t>掲載中に、当該サイトからのリンクがデッドリンクとなった場合や、リンク先のサイトに不具合が発生した場合、</a:t>
            </a:r>
            <a:endParaRPr lang="en-US" altLang="ja-JP" sz="1400" dirty="0">
              <a:latin typeface="+mn-ea"/>
              <a:ea typeface="+mn-ea"/>
            </a:endParaRPr>
          </a:p>
          <a:p>
            <a:pPr eaLnBrk="1" hangingPunct="1">
              <a:spcBef>
                <a:spcPct val="0"/>
              </a:spcBef>
              <a:buFontTx/>
              <a:buNone/>
            </a:pPr>
            <a:r>
              <a:rPr lang="ja-JP" altLang="en-US" sz="1400" dirty="0">
                <a:latin typeface="+mn-ea"/>
                <a:ea typeface="+mn-ea"/>
              </a:rPr>
              <a:t>　　ヤフーは当該</a:t>
            </a:r>
            <a:r>
              <a:rPr lang="ja-JP" altLang="en-US" sz="1400" dirty="0">
                <a:latin typeface="メイリオ" panose="020B0604030504040204" pitchFamily="50" charset="-128"/>
                <a:ea typeface="メイリオ" panose="020B0604030504040204" pitchFamily="50" charset="-128"/>
              </a:rPr>
              <a:t>スポンサードコンテンツ</a:t>
            </a:r>
            <a:r>
              <a:rPr lang="ja-JP" altLang="en-US" sz="1400" dirty="0">
                <a:latin typeface="+mn-ea"/>
                <a:ea typeface="+mn-ea"/>
              </a:rPr>
              <a:t>の掲載を停止することができるものとし、この場合、ヤフーはスポンサードコンテンツ協賛ページ</a:t>
            </a:r>
            <a:endParaRPr lang="en-US" altLang="ja-JP" sz="1400" dirty="0">
              <a:latin typeface="+mn-ea"/>
              <a:ea typeface="+mn-ea"/>
            </a:endParaRPr>
          </a:p>
          <a:p>
            <a:pPr eaLnBrk="1" hangingPunct="1">
              <a:spcBef>
                <a:spcPct val="0"/>
              </a:spcBef>
              <a:buFontTx/>
              <a:buNone/>
            </a:pPr>
            <a:r>
              <a:rPr lang="ja-JP" altLang="en-US" sz="1400" dirty="0">
                <a:latin typeface="+mn-ea"/>
                <a:ea typeface="+mn-ea"/>
              </a:rPr>
              <a:t>　　の不掲載の責を負わないものとします。</a:t>
            </a:r>
          </a:p>
          <a:p>
            <a:pPr eaLnBrk="1" hangingPunct="1">
              <a:spcBef>
                <a:spcPct val="0"/>
              </a:spcBef>
              <a:buFontTx/>
              <a:buNone/>
            </a:pPr>
            <a:endParaRPr lang="en-US" altLang="ja-JP" sz="1400" dirty="0">
              <a:latin typeface="+mn-ea"/>
              <a:ea typeface="+mn-ea"/>
            </a:endParaRPr>
          </a:p>
          <a:p>
            <a:pPr marL="0" lvl="0" indent="0" eaLnBrk="1" hangingPunct="1">
              <a:spcBef>
                <a:spcPct val="0"/>
              </a:spcBef>
              <a:buNone/>
            </a:pPr>
            <a:r>
              <a:rPr lang="ja-JP" altLang="en-US" sz="1400" dirty="0">
                <a:latin typeface="メイリオ"/>
                <a:ea typeface="メイリオ"/>
              </a:rPr>
              <a:t>　・以下①～③を</a:t>
            </a:r>
            <a:r>
              <a:rPr lang="ja-JP" altLang="en-US" sz="1400" dirty="0">
                <a:latin typeface="メイリオ" panose="020B0604030504040204" pitchFamily="50" charset="-128"/>
                <a:ea typeface="メイリオ" panose="020B0604030504040204" pitchFamily="50" charset="-128"/>
              </a:rPr>
              <a:t>スポンサードコンテンツ</a:t>
            </a:r>
            <a:r>
              <a:rPr lang="ja-JP" altLang="en-US" sz="1400" dirty="0">
                <a:latin typeface="メイリオ"/>
                <a:ea typeface="メイリオ"/>
              </a:rPr>
              <a:t>の掲載調整時間とし、ヤフーは当該掲載調整時間内の不具合、</a:t>
            </a:r>
            <a:endParaRPr lang="en-US" altLang="ja-JP" sz="1400" dirty="0">
              <a:latin typeface="メイリオ"/>
              <a:ea typeface="メイリオ"/>
            </a:endParaRPr>
          </a:p>
          <a:p>
            <a:pPr marL="0" lvl="0" indent="0" eaLnBrk="1" hangingPunct="1">
              <a:spcBef>
                <a:spcPct val="0"/>
              </a:spcBef>
              <a:buNone/>
            </a:pPr>
            <a:r>
              <a:rPr lang="ja-JP" altLang="en-US" sz="1400" dirty="0">
                <a:latin typeface="メイリオ"/>
                <a:ea typeface="メイリオ"/>
              </a:rPr>
              <a:t>　　不完全掲載または未掲載について免責されるものとします。</a:t>
            </a:r>
          </a:p>
          <a:p>
            <a:pPr marL="0" lvl="0" indent="0" eaLnBrk="1" hangingPunct="1">
              <a:spcBef>
                <a:spcPct val="0"/>
              </a:spcBef>
              <a:buNone/>
            </a:pPr>
            <a:r>
              <a:rPr lang="ja-JP" altLang="en-US" sz="1400" dirty="0">
                <a:latin typeface="メイリオ"/>
                <a:ea typeface="メイリオ"/>
              </a:rPr>
              <a:t>　　①</a:t>
            </a:r>
            <a:r>
              <a:rPr lang="ja-JP" altLang="en-US" sz="1400" dirty="0">
                <a:latin typeface="メイリオ" panose="020B0604030504040204" pitchFamily="50" charset="-128"/>
                <a:ea typeface="メイリオ" panose="020B0604030504040204" pitchFamily="50" charset="-128"/>
              </a:rPr>
              <a:t>スポンサードコンテンツ</a:t>
            </a:r>
            <a:r>
              <a:rPr lang="ja-JP" altLang="en-US" sz="1400" dirty="0">
                <a:latin typeface="メイリオ"/>
                <a:ea typeface="メイリオ"/>
              </a:rPr>
              <a:t>掲載の初日の午前</a:t>
            </a:r>
            <a:r>
              <a:rPr lang="en-US" altLang="ja-JP" sz="1400" dirty="0">
                <a:latin typeface="メイリオ"/>
                <a:ea typeface="メイリオ"/>
              </a:rPr>
              <a:t>0</a:t>
            </a:r>
            <a:r>
              <a:rPr lang="ja-JP" altLang="en-US" sz="1400" dirty="0">
                <a:latin typeface="メイリオ"/>
                <a:ea typeface="メイリオ"/>
              </a:rPr>
              <a:t>時から</a:t>
            </a:r>
            <a:r>
              <a:rPr lang="en-US" altLang="ja-JP" sz="1400" dirty="0">
                <a:latin typeface="メイリオ"/>
                <a:ea typeface="メイリオ"/>
              </a:rPr>
              <a:t>12</a:t>
            </a:r>
            <a:r>
              <a:rPr lang="ja-JP" altLang="en-US" sz="1400" dirty="0">
                <a:latin typeface="メイリオ"/>
                <a:ea typeface="メイリオ"/>
              </a:rPr>
              <a:t>時間、および</a:t>
            </a:r>
            <a:r>
              <a:rPr lang="ja-JP" altLang="en-US" sz="1400" dirty="0">
                <a:latin typeface="メイリオ" panose="020B0604030504040204" pitchFamily="50" charset="-128"/>
                <a:ea typeface="メイリオ" panose="020B0604030504040204" pitchFamily="50" charset="-128"/>
              </a:rPr>
              <a:t>スポンサードコンテンツ</a:t>
            </a:r>
            <a:r>
              <a:rPr lang="ja-JP" altLang="en-US" sz="1400" dirty="0">
                <a:latin typeface="メイリオ"/>
                <a:ea typeface="メイリオ"/>
              </a:rPr>
              <a:t>の内容が変更もしくは追加</a:t>
            </a:r>
            <a:endParaRPr lang="en-US" altLang="ja-JP" sz="1400" dirty="0">
              <a:latin typeface="メイリオ"/>
              <a:ea typeface="メイリオ"/>
            </a:endParaRPr>
          </a:p>
          <a:p>
            <a:pPr marL="0" lvl="0" indent="0" eaLnBrk="1" hangingPunct="1">
              <a:spcBef>
                <a:spcPct val="0"/>
              </a:spcBef>
              <a:buNone/>
            </a:pPr>
            <a:r>
              <a:rPr lang="ja-JP" altLang="en-US" sz="1400" dirty="0">
                <a:latin typeface="メイリオ"/>
                <a:ea typeface="メイリオ"/>
              </a:rPr>
              <a:t>　　　された場合における、当該</a:t>
            </a:r>
            <a:r>
              <a:rPr lang="ja-JP" altLang="en-US" sz="1400" dirty="0">
                <a:latin typeface="メイリオ" panose="020B0604030504040204" pitchFamily="50" charset="-128"/>
                <a:ea typeface="メイリオ" panose="020B0604030504040204" pitchFamily="50" charset="-128"/>
              </a:rPr>
              <a:t>スポンサードコンテンツ</a:t>
            </a:r>
            <a:r>
              <a:rPr lang="ja-JP" altLang="en-US" sz="1400" dirty="0">
                <a:latin typeface="メイリオ"/>
                <a:ea typeface="メイリオ"/>
              </a:rPr>
              <a:t>の掲載予定時刻から</a:t>
            </a:r>
            <a:r>
              <a:rPr lang="en-US" altLang="ja-JP" sz="1400" dirty="0">
                <a:latin typeface="メイリオ"/>
                <a:ea typeface="メイリオ"/>
              </a:rPr>
              <a:t>12</a:t>
            </a:r>
            <a:r>
              <a:rPr lang="ja-JP" altLang="en-US" sz="1400" dirty="0">
                <a:latin typeface="メイリオ"/>
                <a:ea typeface="メイリオ"/>
              </a:rPr>
              <a:t>時間</a:t>
            </a:r>
          </a:p>
          <a:p>
            <a:pPr marL="0" lvl="0" indent="0" eaLnBrk="1" hangingPunct="1">
              <a:spcBef>
                <a:spcPct val="0"/>
              </a:spcBef>
              <a:buNone/>
            </a:pPr>
            <a:r>
              <a:rPr lang="ja-JP" altLang="en-US" sz="1400" dirty="0">
                <a:latin typeface="メイリオ"/>
                <a:ea typeface="メイリオ"/>
              </a:rPr>
              <a:t>　　②</a:t>
            </a:r>
            <a:r>
              <a:rPr lang="ja-JP" altLang="en-US" sz="1400" dirty="0">
                <a:latin typeface="メイリオ" panose="020B0604030504040204" pitchFamily="50" charset="-128"/>
                <a:ea typeface="メイリオ" panose="020B0604030504040204" pitchFamily="50" charset="-128"/>
              </a:rPr>
              <a:t>スポンサードコンテンツ</a:t>
            </a:r>
            <a:r>
              <a:rPr lang="ja-JP" altLang="en-US" sz="1400" dirty="0">
                <a:latin typeface="メイリオ"/>
                <a:ea typeface="メイリオ"/>
              </a:rPr>
              <a:t>の掲載開始日が営業日以外の場合における、当該掲載開始時間から翌営業日正午まで</a:t>
            </a:r>
          </a:p>
          <a:p>
            <a:pPr marL="0" lvl="0" indent="0" eaLnBrk="1" hangingPunct="1">
              <a:spcBef>
                <a:spcPct val="0"/>
              </a:spcBef>
              <a:buNone/>
            </a:pPr>
            <a:r>
              <a:rPr lang="ja-JP" altLang="en-US" sz="1400" dirty="0">
                <a:latin typeface="メイリオ"/>
                <a:ea typeface="メイリオ"/>
              </a:rPr>
              <a:t>　　③</a:t>
            </a:r>
            <a:r>
              <a:rPr lang="ja-JP" altLang="en-US" sz="1400" dirty="0">
                <a:latin typeface="メイリオ" panose="020B0604030504040204" pitchFamily="50" charset="-128"/>
                <a:ea typeface="メイリオ" panose="020B0604030504040204" pitchFamily="50" charset="-128"/>
              </a:rPr>
              <a:t>スポンサードコンテンツ</a:t>
            </a:r>
            <a:r>
              <a:rPr lang="ja-JP" altLang="en-US" sz="1400" dirty="0">
                <a:latin typeface="メイリオ"/>
                <a:ea typeface="メイリオ"/>
              </a:rPr>
              <a:t>の総掲載予定時間が</a:t>
            </a:r>
            <a:r>
              <a:rPr lang="en-US" altLang="ja-JP" sz="1400" dirty="0">
                <a:latin typeface="メイリオ"/>
                <a:ea typeface="メイリオ"/>
              </a:rPr>
              <a:t>12</a:t>
            </a:r>
            <a:r>
              <a:rPr lang="ja-JP" altLang="en-US" sz="1400" dirty="0">
                <a:latin typeface="メイリオ"/>
                <a:ea typeface="メイリオ"/>
              </a:rPr>
              <a:t>時間未満の場合における、総掲載予定時間の</a:t>
            </a:r>
            <a:r>
              <a:rPr lang="en-US" altLang="ja-JP" sz="1400" dirty="0">
                <a:latin typeface="メイリオ"/>
                <a:ea typeface="メイリオ"/>
              </a:rPr>
              <a:t>10%</a:t>
            </a:r>
            <a:r>
              <a:rPr lang="ja-JP" altLang="en-US" sz="1400" dirty="0">
                <a:latin typeface="メイリオ"/>
                <a:ea typeface="メイリオ"/>
              </a:rPr>
              <a:t>にあたる時間まで</a:t>
            </a:r>
            <a:endParaRPr lang="en-US" altLang="ja-JP" sz="1400" dirty="0">
              <a:latin typeface="メイリオ"/>
              <a:ea typeface="メイリオ"/>
            </a:endParaRPr>
          </a:p>
        </p:txBody>
      </p:sp>
      <p:sp>
        <p:nvSpPr>
          <p:cNvPr id="8" name="タイトル 2"/>
          <p:cNvSpPr txBox="1">
            <a:spLocks/>
          </p:cNvSpPr>
          <p:nvPr/>
        </p:nvSpPr>
        <p:spPr>
          <a:xfrm>
            <a:off x="479376" y="260648"/>
            <a:ext cx="8556998" cy="432048"/>
          </a:xfrm>
          <a:prstGeom prst="rect">
            <a:avLst/>
          </a:prstGeom>
        </p:spPr>
        <p:txBody>
          <a:bodyPr>
            <a:noAutofit/>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r>
              <a:rPr lang="ja-JP" altLang="en-US" sz="2500" dirty="0"/>
              <a:t>スポンサードコンテンツの免責事項</a:t>
            </a:r>
          </a:p>
        </p:txBody>
      </p:sp>
    </p:spTree>
    <p:extLst>
      <p:ext uri="{BB962C8B-B14F-4D97-AF65-F5344CB8AC3E}">
        <p14:creationId xmlns:p14="http://schemas.microsoft.com/office/powerpoint/2010/main" val="19808564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a:extLst>
              <a:ext uri="{FF2B5EF4-FFF2-40B4-BE49-F238E27FC236}">
                <a16:creationId xmlns:a16="http://schemas.microsoft.com/office/drawing/2014/main" id="{EA5DFC5E-6DF7-3F4B-AA87-4401A77B5CFB}"/>
              </a:ext>
            </a:extLst>
          </p:cNvPr>
          <p:cNvSpPr>
            <a:spLocks noGrp="1"/>
          </p:cNvSpPr>
          <p:nvPr>
            <p:ph type="ftr" sz="quarter" idx="3"/>
          </p:nvPr>
        </p:nvSpPr>
        <p:spPr/>
        <p:txBody>
          <a:bodyPr/>
          <a:lstStyle/>
          <a:p>
            <a:r>
              <a:rPr lang="en-US" altLang="ja-JP">
                <a:solidFill>
                  <a:prstClr val="black"/>
                </a:solidFill>
              </a:rPr>
              <a:t>Copyright</a:t>
            </a:r>
            <a:r>
              <a:rPr lang="ja-JP" altLang="en-US">
                <a:solidFill>
                  <a:prstClr val="black"/>
                </a:solidFill>
              </a:rPr>
              <a:t>（</a:t>
            </a:r>
            <a:r>
              <a:rPr lang="en-US" altLang="ja-JP">
                <a:solidFill>
                  <a:prstClr val="black"/>
                </a:solidFill>
              </a:rPr>
              <a:t>C</a:t>
            </a:r>
            <a:r>
              <a:rPr lang="ja-JP" altLang="en-US">
                <a:solidFill>
                  <a:prstClr val="black"/>
                </a:solidFill>
              </a:rPr>
              <a:t>）</a:t>
            </a:r>
            <a:r>
              <a:rPr lang="en-US" altLang="ja-JP">
                <a:solidFill>
                  <a:prstClr val="black"/>
                </a:solidFill>
              </a:rPr>
              <a:t>2021 Yahoo Japan Corporation. All Rights Reserved. </a:t>
            </a:r>
            <a:r>
              <a:rPr lang="ja-JP" altLang="en-US">
                <a:solidFill>
                  <a:prstClr val="black"/>
                </a:solidFill>
              </a:rPr>
              <a:t>無断引用・転載禁止</a:t>
            </a:r>
            <a:endParaRPr lang="ja-JP" altLang="en-US" dirty="0">
              <a:solidFill>
                <a:prstClr val="black"/>
              </a:solidFill>
            </a:endParaRPr>
          </a:p>
        </p:txBody>
      </p:sp>
      <p:sp>
        <p:nvSpPr>
          <p:cNvPr id="4" name="テキスト ボックス 3">
            <a:extLst>
              <a:ext uri="{FF2B5EF4-FFF2-40B4-BE49-F238E27FC236}">
                <a16:creationId xmlns:a16="http://schemas.microsoft.com/office/drawing/2014/main" id="{3A10797E-4037-AF43-AD81-F18134FF089B}"/>
              </a:ext>
            </a:extLst>
          </p:cNvPr>
          <p:cNvSpPr txBox="1"/>
          <p:nvPr/>
        </p:nvSpPr>
        <p:spPr>
          <a:xfrm>
            <a:off x="1127448" y="3013501"/>
            <a:ext cx="9110186" cy="830997"/>
          </a:xfrm>
          <a:prstGeom prst="rect">
            <a:avLst/>
          </a:prstGeom>
          <a:noFill/>
        </p:spPr>
        <p:txBody>
          <a:bodyPr wrap="none" rtlCol="0">
            <a:spAutoFit/>
          </a:bodyPr>
          <a:lstStyle/>
          <a:p>
            <a:pPr algn="l"/>
            <a:r>
              <a:rPr kumimoji="1" lang="ja-JP" altLang="en-US" sz="2400"/>
              <a:t>こちらに掲載の広告商品以外でのお取り組みをご希望の場合は、</a:t>
            </a:r>
            <a:endParaRPr kumimoji="1" lang="en-US" altLang="ja-JP" sz="2400" dirty="0"/>
          </a:p>
          <a:p>
            <a:pPr algn="l"/>
            <a:r>
              <a:rPr kumimoji="1" lang="ja-JP" altLang="en-US" sz="2400"/>
              <a:t>弊社営業まで</a:t>
            </a:r>
            <a:r>
              <a:rPr lang="ja-JP" altLang="en-US" sz="2400"/>
              <a:t>お問い合わせください。</a:t>
            </a:r>
            <a:endParaRPr kumimoji="1" lang="ja-JP" altLang="en-US" sz="2400"/>
          </a:p>
        </p:txBody>
      </p:sp>
    </p:spTree>
    <p:extLst>
      <p:ext uri="{BB962C8B-B14F-4D97-AF65-F5344CB8AC3E}">
        <p14:creationId xmlns:p14="http://schemas.microsoft.com/office/powerpoint/2010/main" val="16674899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74159C03-D682-7344-86C0-7676690FC55F}"/>
              </a:ext>
            </a:extLst>
          </p:cNvPr>
          <p:cNvSpPr txBox="1">
            <a:spLocks/>
          </p:cNvSpPr>
          <p:nvPr/>
        </p:nvSpPr>
        <p:spPr>
          <a:xfrm>
            <a:off x="389353" y="1399141"/>
            <a:ext cx="11809312" cy="1504516"/>
          </a:xfrm>
          <a:prstGeom prst="rect">
            <a:avLst/>
          </a:prstGeom>
        </p:spPr>
        <p:txBody>
          <a:bodyPr vert="horz" lIns="91440" tIns="45720" rIns="91440" bIns="45720" rtlCol="0" anchor="ctr">
            <a:noAutofit/>
          </a:bodyPr>
          <a:lstStyle>
            <a:lvl1pPr algn="l" defTabSz="914423" rtl="0" eaLnBrk="1" latinLnBrk="0" hangingPunct="1">
              <a:lnSpc>
                <a:spcPts val="5800"/>
              </a:lnSpc>
              <a:spcBef>
                <a:spcPct val="0"/>
              </a:spcBef>
              <a:buNone/>
              <a:defRPr kumimoji="1" sz="4000" kern="1200">
                <a:solidFill>
                  <a:schemeClr val="tx1"/>
                </a:solidFill>
                <a:latin typeface="+mj-lt"/>
                <a:ea typeface="+mj-ea"/>
                <a:cs typeface="+mj-cs"/>
              </a:defRPr>
            </a:lvl1pPr>
          </a:lstStyle>
          <a:p>
            <a:r>
              <a:rPr lang="en-US" altLang="ja-JP" b="1" dirty="0"/>
              <a:t>Appendix</a:t>
            </a:r>
          </a:p>
          <a:p>
            <a:endParaRPr lang="ja-JP" altLang="en-US" sz="3200" b="1" dirty="0"/>
          </a:p>
        </p:txBody>
      </p:sp>
      <p:sp>
        <p:nvSpPr>
          <p:cNvPr id="2" name="正方形/長方形 1"/>
          <p:cNvSpPr/>
          <p:nvPr/>
        </p:nvSpPr>
        <p:spPr>
          <a:xfrm>
            <a:off x="407988" y="2164223"/>
            <a:ext cx="5157181" cy="400110"/>
          </a:xfrm>
          <a:prstGeom prst="rect">
            <a:avLst/>
          </a:prstGeom>
        </p:spPr>
        <p:txBody>
          <a:bodyPr wrap="none">
            <a:spAutoFit/>
          </a:bodyPr>
          <a:lstStyle/>
          <a:p>
            <a:r>
              <a:rPr lang="en-US" altLang="ja-JP" sz="2000" b="1" dirty="0"/>
              <a:t>Z</a:t>
            </a:r>
            <a:r>
              <a:rPr lang="ja-JP" altLang="en-US" b="1" dirty="0"/>
              <a:t>ホールディングスグループの</a:t>
            </a:r>
            <a:r>
              <a:rPr lang="en-US" altLang="ja-JP" b="1" dirty="0"/>
              <a:t>SDGs</a:t>
            </a:r>
            <a:r>
              <a:rPr lang="ja-JP" altLang="en-US" b="1" dirty="0" err="1"/>
              <a:t>への</a:t>
            </a:r>
            <a:r>
              <a:rPr lang="ja-JP" altLang="en-US" b="1" dirty="0"/>
              <a:t>取組み</a:t>
            </a:r>
          </a:p>
        </p:txBody>
      </p:sp>
    </p:spTree>
    <p:extLst>
      <p:ext uri="{BB962C8B-B14F-4D97-AF65-F5344CB8AC3E}">
        <p14:creationId xmlns:p14="http://schemas.microsoft.com/office/powerpoint/2010/main" val="31154703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07368" y="291972"/>
            <a:ext cx="10046557" cy="432048"/>
          </a:xfrm>
        </p:spPr>
        <p:txBody>
          <a:bodyPr>
            <a:noAutofit/>
          </a:bodyPr>
          <a:lstStyle/>
          <a:p>
            <a:pPr lvl="0" defTabSz="914400">
              <a:lnSpc>
                <a:spcPct val="90000"/>
              </a:lnSpc>
              <a:spcBef>
                <a:spcPts val="1000"/>
              </a:spcBef>
              <a:defRPr/>
            </a:pPr>
            <a:r>
              <a:rPr lang="en-US" altLang="ja-JP" sz="2600" spc="300" dirty="0">
                <a:latin typeface="Meiryo" panose="020B0604030504040204" pitchFamily="34" charset="-128"/>
                <a:ea typeface="Meiryo" panose="020B0604030504040204" pitchFamily="34" charset="-128"/>
              </a:rPr>
              <a:t>Z</a:t>
            </a:r>
            <a:r>
              <a:rPr lang="ja-JP" altLang="en-US" sz="2600" spc="300" dirty="0">
                <a:latin typeface="Meiryo" panose="020B0604030504040204" pitchFamily="34" charset="-128"/>
                <a:ea typeface="Meiryo" panose="020B0604030504040204" pitchFamily="34" charset="-128"/>
              </a:rPr>
              <a:t>ホールディングスグループの重点課題と</a:t>
            </a:r>
            <a:r>
              <a:rPr lang="en" altLang="ja-JP" sz="2600" spc="300" dirty="0">
                <a:latin typeface="Meiryo" panose="020B0604030504040204" pitchFamily="34" charset="-128"/>
                <a:ea typeface="Meiryo" panose="020B0604030504040204" pitchFamily="34" charset="-128"/>
              </a:rPr>
              <a:t>SDGs</a:t>
            </a:r>
            <a:r>
              <a:rPr lang="ja-JP" altLang="en-US" sz="2600" spc="300" dirty="0">
                <a:latin typeface="Meiryo" panose="020B0604030504040204" pitchFamily="34" charset="-128"/>
                <a:ea typeface="Meiryo" panose="020B0604030504040204" pitchFamily="34" charset="-128"/>
              </a:rPr>
              <a:t>への取組み</a:t>
            </a:r>
          </a:p>
        </p:txBody>
      </p:sp>
      <p:sp>
        <p:nvSpPr>
          <p:cNvPr id="32" name="フッター プレースホルダー 1"/>
          <p:cNvSpPr>
            <a:spLocks noGrp="1"/>
          </p:cNvSpPr>
          <p:nvPr>
            <p:ph type="ftr" sz="quarter" idx="3"/>
          </p:nvPr>
        </p:nvSpPr>
        <p:spPr>
          <a:xfrm>
            <a:off x="3827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5" name="正方形/長方形 4">
            <a:extLst>
              <a:ext uri="{FF2B5EF4-FFF2-40B4-BE49-F238E27FC236}">
                <a16:creationId xmlns:a16="http://schemas.microsoft.com/office/drawing/2014/main" id="{C327172C-E1AD-9D4A-B787-D26BB9B9C3EB}"/>
              </a:ext>
            </a:extLst>
          </p:cNvPr>
          <p:cNvSpPr/>
          <p:nvPr/>
        </p:nvSpPr>
        <p:spPr>
          <a:xfrm>
            <a:off x="839416" y="1048198"/>
            <a:ext cx="10226586" cy="10156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当社の重点課題を整理しながら、会社として注力すべき領域を「</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4</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つの</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UPDATE</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」として定義しております。合わせて会社の強みを生かして</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SDGs</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のどの領域に貢献できるかを検討し、以下の</a:t>
            </a:r>
            <a:r>
              <a:rPr kumimoji="1" lang="en-US" altLang="ja-JP"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7</a:t>
            </a:r>
            <a:r>
              <a:rPr kumimoji="1" lang="ja-JP" altLang="en-US" sz="2000" b="0" i="0" u="none" strike="noStrike" kern="1200" cap="none" spc="0" normalizeH="0" baseline="0" noProof="0" dirty="0">
                <a:ln>
                  <a:noFill/>
                </a:ln>
                <a:solidFill>
                  <a:srgbClr val="000000"/>
                </a:solidFill>
                <a:effectLst/>
                <a:uLnTx/>
                <a:uFillTx/>
                <a:latin typeface="メイリオ" panose="020B0604030504040204" pitchFamily="34" charset="-128"/>
                <a:ea typeface="メイリオ" panose="020B0604030504040204" pitchFamily="34" charset="-128"/>
                <a:cs typeface="+mn-cs"/>
              </a:rPr>
              <a:t>つをターゲットとして選定して取組みを推進しております。</a:t>
            </a:r>
            <a:endParaRPr kumimoji="1" lang="ja-JP" altLang="en-US" sz="2000" b="0" i="0" u="none" strike="noStrike" kern="1200" cap="none" spc="0" normalizeH="0" baseline="0" noProof="0" dirty="0">
              <a:ln>
                <a:noFill/>
              </a:ln>
              <a:solidFill>
                <a:prstClr val="black"/>
              </a:solidFill>
              <a:effectLst/>
              <a:uLnTx/>
              <a:uFillTx/>
              <a:latin typeface="Yu Gothic" panose="020F0502020204030204"/>
              <a:ea typeface="Yu Gothic" panose="020B0400000000000000" pitchFamily="50" charset="-128"/>
              <a:cs typeface="+mn-cs"/>
            </a:endParaRPr>
          </a:p>
        </p:txBody>
      </p:sp>
      <p:pic>
        <p:nvPicPr>
          <p:cNvPr id="6" name="Picture 2" descr="&quot;当社のCSRの全体イメージ・マテリアリティと4つのUPDATEの関わり図。各領域について、リスク低減と価値創造の両面から取り組みを整理し、どのようにステークホルダーの皆さまへ価値をお届けしているかを示しています。1のリスク低減には「データセキュリティ、ネットワークの信頼性」、「事故の最小化」価値創造には「eコマースで生活を便利・快適に」「Fintech社会の牽引」「マルチビッグデータをいかした社会への貢献」。2のリスク低減には「防災・減災への取り組み」価値創造には「地域・社会課題の解決支援」「災害復興支援への取り組み」。3のリスク低減には「アクセシビリティの推進」価値創造には「ダイバーシティの推進」「新しい働き方の実現」「人財開発・育成」。4のリスク低減には「気候変動への対応」「持続可能な調達と廃棄」、価値創造には「リユース事業の拡大」「ITメディア力を活用した啓発活動」。これらを実現することで、UPDATE THE WORLDへつなげていきます。">
            <a:extLst>
              <a:ext uri="{FF2B5EF4-FFF2-40B4-BE49-F238E27FC236}">
                <a16:creationId xmlns:a16="http://schemas.microsoft.com/office/drawing/2014/main" id="{25CA8346-EDF2-D54D-96E5-9F63DB638D8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2382" y="2226591"/>
            <a:ext cx="7605826" cy="4048517"/>
          </a:xfrm>
          <a:prstGeom prst="rect">
            <a:avLst/>
          </a:prstGeom>
          <a:noFill/>
          <a:extLst>
            <a:ext uri="{909E8E84-426E-40DD-AFC4-6F175D3DCCD1}">
              <a14:hiddenFill xmlns:a14="http://schemas.microsoft.com/office/drawing/2010/main">
                <a:solidFill>
                  <a:srgbClr val="FFFFFF"/>
                </a:solidFill>
              </a14:hiddenFill>
            </a:ext>
          </a:extLst>
        </p:spPr>
      </p:pic>
      <p:pic>
        <p:nvPicPr>
          <p:cNvPr id="7" name="図 6" descr="グラフ&#10;&#10;中程度の精度で自動的に生成された説明">
            <a:extLst>
              <a:ext uri="{FF2B5EF4-FFF2-40B4-BE49-F238E27FC236}">
                <a16:creationId xmlns:a16="http://schemas.microsoft.com/office/drawing/2014/main" id="{CAA76492-3854-1642-9DFF-B13AFA2DAB5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383318" y="2736770"/>
            <a:ext cx="3690780" cy="939026"/>
          </a:xfrm>
          <a:prstGeom prst="rect">
            <a:avLst/>
          </a:prstGeom>
        </p:spPr>
      </p:pic>
      <p:pic>
        <p:nvPicPr>
          <p:cNvPr id="8" name="図 7" descr="テーブル が含まれている画像&#10;&#10;自動的に生成された説明">
            <a:extLst>
              <a:ext uri="{FF2B5EF4-FFF2-40B4-BE49-F238E27FC236}">
                <a16:creationId xmlns:a16="http://schemas.microsoft.com/office/drawing/2014/main" id="{18FD37E2-961A-494A-801E-DA863D4A25A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89734" y="3682914"/>
            <a:ext cx="3672000" cy="942372"/>
          </a:xfrm>
          <a:prstGeom prst="rect">
            <a:avLst/>
          </a:prstGeom>
        </p:spPr>
      </p:pic>
      <p:pic>
        <p:nvPicPr>
          <p:cNvPr id="9" name="図 8" descr="グラフィカル ユーザー インターフェイス が含まれている画像&#10;&#10;自動的に生成された説明">
            <a:extLst>
              <a:ext uri="{FF2B5EF4-FFF2-40B4-BE49-F238E27FC236}">
                <a16:creationId xmlns:a16="http://schemas.microsoft.com/office/drawing/2014/main" id="{79695746-36E8-4F4B-A6B5-803742E9D22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362812" y="4621940"/>
            <a:ext cx="3711287" cy="931909"/>
          </a:xfrm>
          <a:prstGeom prst="rect">
            <a:avLst/>
          </a:prstGeom>
        </p:spPr>
      </p:pic>
      <p:pic>
        <p:nvPicPr>
          <p:cNvPr id="10" name="図 9" descr="グラフィカル ユーザー インターフェイス が含まれている画像&#10;&#10;自動的に生成された説明">
            <a:extLst>
              <a:ext uri="{FF2B5EF4-FFF2-40B4-BE49-F238E27FC236}">
                <a16:creationId xmlns:a16="http://schemas.microsoft.com/office/drawing/2014/main" id="{AFDA93BD-7EA8-E242-846C-17680A5CC3B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385896" y="5560967"/>
            <a:ext cx="3708000" cy="943407"/>
          </a:xfrm>
          <a:prstGeom prst="rect">
            <a:avLst/>
          </a:prstGeom>
        </p:spPr>
      </p:pic>
      <p:pic>
        <p:nvPicPr>
          <p:cNvPr id="11" name="図 10">
            <a:extLst>
              <a:ext uri="{FF2B5EF4-FFF2-40B4-BE49-F238E27FC236}">
                <a16:creationId xmlns:a16="http://schemas.microsoft.com/office/drawing/2014/main" id="{F39E75D5-BBC7-3E40-938F-8749FE597021}"/>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329020" y="2236060"/>
            <a:ext cx="3732714" cy="350284"/>
          </a:xfrm>
          <a:prstGeom prst="rect">
            <a:avLst/>
          </a:prstGeom>
        </p:spPr>
      </p:pic>
      <p:sp>
        <p:nvSpPr>
          <p:cNvPr id="12" name="正方形/長方形 11">
            <a:extLst>
              <a:ext uri="{FF2B5EF4-FFF2-40B4-BE49-F238E27FC236}">
                <a16:creationId xmlns:a16="http://schemas.microsoft.com/office/drawing/2014/main" id="{1874D031-9783-B740-9D70-4A072182C9A8}"/>
              </a:ext>
            </a:extLst>
          </p:cNvPr>
          <p:cNvSpPr/>
          <p:nvPr/>
        </p:nvSpPr>
        <p:spPr>
          <a:xfrm>
            <a:off x="957095" y="6130059"/>
            <a:ext cx="5741306"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参考：https://www.z-holdings.co.jp/sustainability/stakeholder/01/#anc5</a:t>
            </a:r>
          </a:p>
        </p:txBody>
      </p:sp>
    </p:spTree>
    <p:extLst>
      <p:ext uri="{BB962C8B-B14F-4D97-AF65-F5344CB8AC3E}">
        <p14:creationId xmlns:p14="http://schemas.microsoft.com/office/powerpoint/2010/main" val="1357860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p:cNvSpPr>
            <a:spLocks noGrp="1"/>
          </p:cNvSpPr>
          <p:nvPr>
            <p:ph type="ftr" sz="quarter" idx="10"/>
          </p:nvPr>
        </p:nvSpPr>
        <p:spPr/>
        <p:txBody>
          <a:bodyPr/>
          <a:lstStyle/>
          <a:p>
            <a:pPr>
              <a:defRPr/>
            </a:pPr>
            <a:r>
              <a:rPr lang="en"/>
              <a:t>© 2021 Yahoo Japan Corporation All rights reserved.</a:t>
            </a:r>
            <a:endParaRPr lang="en" dirty="0"/>
          </a:p>
        </p:txBody>
      </p:sp>
      <p:sp>
        <p:nvSpPr>
          <p:cNvPr id="4" name="正方形/長方形 3"/>
          <p:cNvSpPr/>
          <p:nvPr/>
        </p:nvSpPr>
        <p:spPr>
          <a:xfrm>
            <a:off x="1631504" y="1196752"/>
            <a:ext cx="2880320" cy="57713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ja-JP" altLang="en-US" sz="2400" dirty="0">
              <a:solidFill>
                <a:schemeClr val="tx1"/>
              </a:solidFill>
            </a:endParaRPr>
          </a:p>
        </p:txBody>
      </p:sp>
      <p:sp>
        <p:nvSpPr>
          <p:cNvPr id="7" name="タイトル 1">
            <a:extLst>
              <a:ext uri="{FF2B5EF4-FFF2-40B4-BE49-F238E27FC236}">
                <a16:creationId xmlns:a16="http://schemas.microsoft.com/office/drawing/2014/main" id="{1D43599E-2968-8A4C-8E4F-11A235ECB0B2}"/>
              </a:ext>
            </a:extLst>
          </p:cNvPr>
          <p:cNvSpPr txBox="1">
            <a:spLocks/>
          </p:cNvSpPr>
          <p:nvPr/>
        </p:nvSpPr>
        <p:spPr>
          <a:xfrm>
            <a:off x="760258" y="1477883"/>
            <a:ext cx="10671484" cy="1504516"/>
          </a:xfrm>
          <a:prstGeom prst="rect">
            <a:avLst/>
          </a:prstGeom>
        </p:spPr>
        <p:txBody>
          <a:bodyPr vert="horz" lIns="91440" tIns="45720" rIns="91440" bIns="45720" rtlCol="0" anchor="ctr">
            <a:noAutofit/>
          </a:bodyPr>
          <a:lstStyle>
            <a:lvl1pPr algn="l" defTabSz="914423" rtl="0" eaLnBrk="1" latinLnBrk="0" hangingPunct="1">
              <a:lnSpc>
                <a:spcPts val="5400"/>
              </a:lnSpc>
              <a:spcBef>
                <a:spcPct val="0"/>
              </a:spcBef>
              <a:buNone/>
              <a:defRPr kumimoji="1" sz="4000" kern="1200">
                <a:solidFill>
                  <a:schemeClr val="tx1"/>
                </a:solidFill>
                <a:latin typeface="+mj-lt"/>
                <a:ea typeface="+mj-ea"/>
                <a:cs typeface="+mj-cs"/>
              </a:defRPr>
            </a:lvl1pPr>
          </a:lstStyle>
          <a:p>
            <a:r>
              <a:rPr lang="en-US" altLang="ja-JP" dirty="0"/>
              <a:t>1.Yahoo! JAPAN SDGs </a:t>
            </a:r>
            <a:r>
              <a:rPr lang="ja-JP" altLang="en-US"/>
              <a:t>メディア概要</a:t>
            </a:r>
            <a:endParaRPr lang="ja-JP" altLang="en-US" dirty="0"/>
          </a:p>
        </p:txBody>
      </p:sp>
    </p:spTree>
    <p:extLst>
      <p:ext uri="{BB962C8B-B14F-4D97-AF65-F5344CB8AC3E}">
        <p14:creationId xmlns:p14="http://schemas.microsoft.com/office/powerpoint/2010/main" val="18416657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フッター プレースホルダー 1"/>
          <p:cNvSpPr>
            <a:spLocks noGrp="1"/>
          </p:cNvSpPr>
          <p:nvPr>
            <p:ph type="ftr" sz="quarter" idx="3"/>
          </p:nvPr>
        </p:nvSpPr>
        <p:spPr>
          <a:xfrm>
            <a:off x="3827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14" name="正方形/長方形 13">
            <a:extLst>
              <a:ext uri="{FF2B5EF4-FFF2-40B4-BE49-F238E27FC236}">
                <a16:creationId xmlns:a16="http://schemas.microsoft.com/office/drawing/2014/main" id="{870CF257-05A1-1644-B63A-CFD13CCB8067}"/>
              </a:ext>
            </a:extLst>
          </p:cNvPr>
          <p:cNvSpPr/>
          <p:nvPr/>
        </p:nvSpPr>
        <p:spPr>
          <a:xfrm>
            <a:off x="2043304" y="2097314"/>
            <a:ext cx="3874546" cy="193899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Yahoo! JAPAN</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では、</a:t>
            </a:r>
            <a:r>
              <a:rPr kumimoji="1" lang="en"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Yahoo! JAPAN ID</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の利便性と安全性向上のため、パスワードを使わないログイン方法（パスワードレスログイン）の導入を推進しています。</a:t>
            </a:r>
            <a:endPar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2021</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年</a:t>
            </a:r>
            <a:r>
              <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4</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月現在、アクティブユーザーの半数以上が、パスワードを使わない認証方法（</a:t>
            </a:r>
            <a:r>
              <a:rPr kumimoji="1" lang="en"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SMS</a:t>
            </a:r>
            <a:r>
              <a:rPr kumimoji="1" lang="ja-JP" altLang="en"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生体認証）を利用しています。</a:t>
            </a:r>
            <a:r>
              <a:rPr kumimoji="1" lang="ja-JP" altLang="en-US" sz="11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 </a:t>
            </a:r>
            <a:r>
              <a:rPr kumimoji="1" lang="en-US"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2021</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年の</a:t>
            </a:r>
            <a:r>
              <a:rPr kumimoji="1" lang="en"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iOS</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の</a:t>
            </a:r>
            <a:r>
              <a:rPr kumimoji="1" lang="en"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Web</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ブラウザー「</a:t>
            </a:r>
            <a:r>
              <a:rPr kumimoji="1" lang="en"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Safari</a:t>
            </a:r>
            <a:r>
              <a:rPr kumimoji="1" lang="ja-JP" altLang="en"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への</a:t>
            </a:r>
            <a:r>
              <a:rPr kumimoji="1" lang="en"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FIDO2</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規格にのっとった認証方法のコンシューマ向け商用サービスへの導入は、</a:t>
            </a:r>
            <a:r>
              <a:rPr kumimoji="1" lang="en" altLang="ja-JP"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Yahoo! JAPAN</a:t>
            </a:r>
            <a:r>
              <a:rPr kumimoji="1" lang="ja-JP" altLang="en-US" sz="12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が世界で初めて実現しました</a:t>
            </a:r>
            <a:r>
              <a:rPr kumimoji="1" lang="ja-JP" altLang="en-US" sz="14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a:t>
            </a:r>
            <a:endParaRPr kumimoji="1" lang="en-US" altLang="ja-JP" sz="14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参考：</a:t>
            </a:r>
            <a:r>
              <a:rPr kumimoji="1" lang="en" altLang="ja-JP" sz="10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https://</a:t>
            </a:r>
            <a:r>
              <a:rPr kumimoji="1" lang="en" altLang="ja-JP" sz="1000" b="0" i="0" u="none" strike="noStrike" kern="1200" cap="none" spc="0" normalizeH="0" baseline="0" noProof="0" dirty="0" err="1">
                <a:ln>
                  <a:noFill/>
                </a:ln>
                <a:solidFill>
                  <a:prstClr val="black"/>
                </a:solidFill>
                <a:effectLst/>
                <a:uLnTx/>
                <a:uFillTx/>
                <a:latin typeface="+mj-lt"/>
                <a:ea typeface="Yu Gothic" panose="020B0400000000000000" pitchFamily="50" charset="-128"/>
                <a:cs typeface="+mn-cs"/>
              </a:rPr>
              <a:t>about.yahoo.co.jp</a:t>
            </a:r>
            <a:r>
              <a:rPr kumimoji="1" lang="en" altLang="ja-JP" sz="10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a:t>
            </a:r>
            <a:r>
              <a:rPr kumimoji="1" lang="en" altLang="ja-JP" sz="1000" b="0" i="0" u="none" strike="noStrike" kern="1200" cap="none" spc="0" normalizeH="0" baseline="0" noProof="0" dirty="0" err="1">
                <a:ln>
                  <a:noFill/>
                </a:ln>
                <a:solidFill>
                  <a:prstClr val="black"/>
                </a:solidFill>
                <a:effectLst/>
                <a:uLnTx/>
                <a:uFillTx/>
                <a:latin typeface="+mj-lt"/>
                <a:ea typeface="Yu Gothic" panose="020B0400000000000000" pitchFamily="50" charset="-128"/>
                <a:cs typeface="+mn-cs"/>
              </a:rPr>
              <a:t>csr</a:t>
            </a:r>
            <a:r>
              <a:rPr kumimoji="1" lang="en" altLang="ja-JP" sz="10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/effort/160.html</a:t>
            </a:r>
            <a:endParaRPr kumimoji="1" lang="ja-JP" altLang="en-US" sz="10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endParaRPr>
          </a:p>
        </p:txBody>
      </p:sp>
      <p:pic>
        <p:nvPicPr>
          <p:cNvPr id="15" name="図 14" descr="テキスト&#10;&#10;自動的に生成された説明">
            <a:extLst>
              <a:ext uri="{FF2B5EF4-FFF2-40B4-BE49-F238E27FC236}">
                <a16:creationId xmlns:a16="http://schemas.microsoft.com/office/drawing/2014/main" id="{8938E424-3B09-1242-9B79-79AB3EE20F6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69591" y="1401923"/>
            <a:ext cx="4680520" cy="706000"/>
          </a:xfrm>
          <a:prstGeom prst="rect">
            <a:avLst/>
          </a:prstGeom>
        </p:spPr>
      </p:pic>
      <p:pic>
        <p:nvPicPr>
          <p:cNvPr id="16" name="Picture 2" descr="パスワード無効設定の画像">
            <a:extLst>
              <a:ext uri="{FF2B5EF4-FFF2-40B4-BE49-F238E27FC236}">
                <a16:creationId xmlns:a16="http://schemas.microsoft.com/office/drawing/2014/main" id="{DA2BB498-4D6D-6A4C-92B2-F8E2F547F2A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25182" y="2302847"/>
            <a:ext cx="2276738" cy="1517825"/>
          </a:xfrm>
          <a:prstGeom prst="rect">
            <a:avLst/>
          </a:prstGeom>
          <a:noFill/>
          <a:extLst>
            <a:ext uri="{909E8E84-426E-40DD-AFC4-6F175D3DCCD1}">
              <a14:hiddenFill xmlns:a14="http://schemas.microsoft.com/office/drawing/2010/main">
                <a:solidFill>
                  <a:srgbClr val="FFFFFF"/>
                </a:solidFill>
              </a14:hiddenFill>
            </a:ext>
          </a:extLst>
        </p:spPr>
      </p:pic>
      <p:sp>
        <p:nvSpPr>
          <p:cNvPr id="17" name="正方形/長方形 16"/>
          <p:cNvSpPr/>
          <p:nvPr/>
        </p:nvSpPr>
        <p:spPr>
          <a:xfrm>
            <a:off x="184613" y="1511660"/>
            <a:ext cx="917239" cy="369332"/>
          </a:xfrm>
          <a:prstGeom prst="rect">
            <a:avLst/>
          </a:prstGeom>
        </p:spPr>
        <p:txBody>
          <a:bodyPr wrap="none">
            <a:spAutoFit/>
          </a:bodyPr>
          <a:lstStyle/>
          <a:p>
            <a:r>
              <a:rPr lang="ja-JP" altLang="en-US" b="1" spc="300" dirty="0">
                <a:solidFill>
                  <a:srgbClr val="222222"/>
                </a:solidFill>
                <a:latin typeface="+mj-lt"/>
                <a:ea typeface="Meiryo" panose="020B0604030504040204" pitchFamily="34" charset="-128"/>
              </a:rPr>
              <a:t>事例</a:t>
            </a:r>
            <a:r>
              <a:rPr lang="en-US" altLang="ja-JP" b="1" spc="300" dirty="0">
                <a:solidFill>
                  <a:srgbClr val="222222"/>
                </a:solidFill>
                <a:latin typeface="+mj-lt"/>
                <a:ea typeface="Meiryo" panose="020B0604030504040204" pitchFamily="34" charset="-128"/>
              </a:rPr>
              <a:t>1</a:t>
            </a:r>
            <a:endParaRPr lang="ja-JP" altLang="en-US" dirty="0">
              <a:latin typeface="+mj-lt"/>
            </a:endParaRPr>
          </a:p>
        </p:txBody>
      </p:sp>
      <p:pic>
        <p:nvPicPr>
          <p:cNvPr id="18" name="図 17" descr="テキスト&#10;&#10;自動的に生成された説明">
            <a:extLst>
              <a:ext uri="{FF2B5EF4-FFF2-40B4-BE49-F238E27FC236}">
                <a16:creationId xmlns:a16="http://schemas.microsoft.com/office/drawing/2014/main" id="{A6185878-339E-6B49-80E3-3E6BBC7F9F9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10403" y="4162549"/>
            <a:ext cx="4598895" cy="700946"/>
          </a:xfrm>
          <a:prstGeom prst="rect">
            <a:avLst/>
          </a:prstGeom>
        </p:spPr>
      </p:pic>
      <p:sp>
        <p:nvSpPr>
          <p:cNvPr id="19" name="正方形/長方形 18"/>
          <p:cNvSpPr/>
          <p:nvPr/>
        </p:nvSpPr>
        <p:spPr>
          <a:xfrm>
            <a:off x="217824" y="4462444"/>
            <a:ext cx="992579" cy="369332"/>
          </a:xfrm>
          <a:prstGeom prst="rect">
            <a:avLst/>
          </a:prstGeom>
        </p:spPr>
        <p:txBody>
          <a:bodyPr wrap="none">
            <a:spAutoFit/>
          </a:bodyPr>
          <a:lstStyle/>
          <a:p>
            <a:r>
              <a:rPr lang="ja-JP" altLang="en-US" b="1" spc="300" dirty="0">
                <a:solidFill>
                  <a:srgbClr val="222222"/>
                </a:solidFill>
                <a:latin typeface="+mj-lt"/>
                <a:ea typeface="Meiryo" panose="020B0604030504040204" pitchFamily="34" charset="-128"/>
              </a:rPr>
              <a:t>事例２</a:t>
            </a:r>
            <a:endParaRPr lang="ja-JP" altLang="en-US" dirty="0">
              <a:latin typeface="+mj-lt"/>
            </a:endParaRPr>
          </a:p>
        </p:txBody>
      </p:sp>
      <p:pic>
        <p:nvPicPr>
          <p:cNvPr id="20" name="Picture 2" descr="Yahoo!ネット募金のページ">
            <a:extLst>
              <a:ext uri="{FF2B5EF4-FFF2-40B4-BE49-F238E27FC236}">
                <a16:creationId xmlns:a16="http://schemas.microsoft.com/office/drawing/2014/main" id="{CDD3D985-5491-144E-9A2C-05BAC0FC26A4}"/>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97401" y="5207915"/>
            <a:ext cx="1760121" cy="1173414"/>
          </a:xfrm>
          <a:prstGeom prst="rect">
            <a:avLst/>
          </a:prstGeom>
          <a:noFill/>
          <a:extLst>
            <a:ext uri="{909E8E84-426E-40DD-AFC4-6F175D3DCCD1}">
              <a14:hiddenFill xmlns:a14="http://schemas.microsoft.com/office/drawing/2010/main">
                <a:solidFill>
                  <a:srgbClr val="FFFFFF"/>
                </a:solidFill>
              </a14:hiddenFill>
            </a:ext>
          </a:extLst>
        </p:spPr>
      </p:pic>
      <p:sp>
        <p:nvSpPr>
          <p:cNvPr id="21" name="正方形/長方形 20">
            <a:extLst>
              <a:ext uri="{FF2B5EF4-FFF2-40B4-BE49-F238E27FC236}">
                <a16:creationId xmlns:a16="http://schemas.microsoft.com/office/drawing/2014/main" id="{870CF257-05A1-1644-B63A-CFD13CCB8067}"/>
              </a:ext>
            </a:extLst>
          </p:cNvPr>
          <p:cNvSpPr/>
          <p:nvPr/>
        </p:nvSpPr>
        <p:spPr>
          <a:xfrm>
            <a:off x="2065367" y="5064205"/>
            <a:ext cx="4110591" cy="163121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a:t>
            </a:r>
            <a:r>
              <a:rPr kumimoji="1" lang="en"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Yahoo!</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ネット募金」は、クレジットカードや</a:t>
            </a:r>
            <a:r>
              <a:rPr kumimoji="1" lang="ja-JP" altLang="en"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Ｔ</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ポイントを使って、</a:t>
            </a:r>
            <a:r>
              <a:rPr kumimoji="1" lang="en"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NPO</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等の団体に簡単に寄付ができるサービスです。サービス開始以来、各団体へ寄付された金額の累計は</a:t>
            </a:r>
            <a:r>
              <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60</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億円を超えました（</a:t>
            </a:r>
            <a:r>
              <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2020</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年</a:t>
            </a:r>
            <a:r>
              <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3</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月現在）。</a:t>
            </a:r>
            <a:endPar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a:t>
            </a:r>
            <a:r>
              <a:rPr kumimoji="1" lang="en"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Yahoo!</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ネット募金」には、国際協力、環境、福祉など、さまざまな分野で活動する団体に対して定常的に寄付を募る「募金」のほかに、災害発生後すばやく募金を始め、迅速な支援につなげる「緊急支援募金」があります。</a:t>
            </a:r>
            <a:endParaRPr kumimoji="1" lang="en-US" altLang="ja-JP"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参考：</a:t>
            </a:r>
            <a:r>
              <a:rPr kumimoji="1" lang="en-US" altLang="ja-JP" sz="11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h</a:t>
            </a:r>
            <a:r>
              <a:rPr kumimoji="1" lang="en" altLang="ja-JP" sz="11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ttps://about.yahoo.co.jp/csr/effort/064.html</a:t>
            </a:r>
            <a:endParaRPr kumimoji="1" lang="ja-JP" altLang="en-US" sz="11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endParaRPr>
          </a:p>
        </p:txBody>
      </p:sp>
      <p:pic>
        <p:nvPicPr>
          <p:cNvPr id="22" name="図 21" descr="テキスト, 手紙&#10;&#10;自動的に生成された説明">
            <a:extLst>
              <a:ext uri="{FF2B5EF4-FFF2-40B4-BE49-F238E27FC236}">
                <a16:creationId xmlns:a16="http://schemas.microsoft.com/office/drawing/2014/main" id="{9540BA27-6EE9-CD44-A268-98E728CDD64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222930" y="1403619"/>
            <a:ext cx="4713818" cy="666706"/>
          </a:xfrm>
          <a:prstGeom prst="rect">
            <a:avLst/>
          </a:prstGeom>
        </p:spPr>
      </p:pic>
      <p:pic>
        <p:nvPicPr>
          <p:cNvPr id="23" name="Picture 2" descr="女性のがんに関する社内セミナーを実施したときの様子">
            <a:extLst>
              <a:ext uri="{FF2B5EF4-FFF2-40B4-BE49-F238E27FC236}">
                <a16:creationId xmlns:a16="http://schemas.microsoft.com/office/drawing/2014/main" id="{FD94EAAE-B016-D349-B880-79A23A786F57}"/>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158338" y="2394251"/>
            <a:ext cx="1830707" cy="1220471"/>
          </a:xfrm>
          <a:prstGeom prst="rect">
            <a:avLst/>
          </a:prstGeom>
          <a:noFill/>
          <a:extLst>
            <a:ext uri="{909E8E84-426E-40DD-AFC4-6F175D3DCCD1}">
              <a14:hiddenFill xmlns:a14="http://schemas.microsoft.com/office/drawing/2010/main">
                <a:solidFill>
                  <a:srgbClr val="FFFFFF"/>
                </a:solidFill>
              </a14:hiddenFill>
            </a:ext>
          </a:extLst>
        </p:spPr>
      </p:pic>
      <p:sp>
        <p:nvSpPr>
          <p:cNvPr id="24" name="正方形/長方形 23">
            <a:extLst>
              <a:ext uri="{FF2B5EF4-FFF2-40B4-BE49-F238E27FC236}">
                <a16:creationId xmlns:a16="http://schemas.microsoft.com/office/drawing/2014/main" id="{870CF257-05A1-1644-B63A-CFD13CCB8067}"/>
              </a:ext>
            </a:extLst>
          </p:cNvPr>
          <p:cNvSpPr/>
          <p:nvPr/>
        </p:nvSpPr>
        <p:spPr>
          <a:xfrm>
            <a:off x="8163984" y="2107923"/>
            <a:ext cx="3893713" cy="198515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ダイバーシティを推進し、働きやすい社内風土を醸成するため、有志を中心とした社内プロジェクトを執行役員がサポートする「スポンサーシップ制度」を導入しています。</a:t>
            </a:r>
            <a:endPar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「パパママプロジェクト（育児）」「ウーマンプロジェクト（女性の活躍）」「女性の健康推進プロジェクト」「レインボープロジェクト（</a:t>
            </a:r>
            <a:r>
              <a:rPr kumimoji="1" lang="en"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LGBT</a:t>
            </a:r>
            <a:r>
              <a:rPr kumimoji="1" lang="ja-JP" altLang="en"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ノーマライゼーションプロジェクト（障がい者）」「グローバルプロジェクト（外国籍社員）」が発足し、従業員が働きやすい環境に向けた活動をしています。</a:t>
            </a:r>
            <a:endPar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参考：</a:t>
            </a:r>
            <a:r>
              <a:rPr kumimoji="1" lang="en" altLang="ja-JP" sz="12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https://</a:t>
            </a:r>
            <a:r>
              <a:rPr kumimoji="1" lang="en" altLang="ja-JP" sz="1200" b="0" i="0" u="none" strike="noStrike" kern="1200" cap="none" spc="0" normalizeH="0" baseline="0" noProof="0" dirty="0" err="1">
                <a:ln>
                  <a:noFill/>
                </a:ln>
                <a:solidFill>
                  <a:prstClr val="black"/>
                </a:solidFill>
                <a:effectLst/>
                <a:uLnTx/>
                <a:uFillTx/>
                <a:latin typeface="+mj-lt"/>
                <a:ea typeface="Yu Gothic" panose="020B0400000000000000" pitchFamily="50" charset="-128"/>
                <a:cs typeface="+mn-cs"/>
              </a:rPr>
              <a:t>www.z-holdings.co.jp</a:t>
            </a:r>
            <a:r>
              <a:rPr kumimoji="1" lang="en" altLang="ja-JP" sz="12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/sustainability/stakeholder/10/</a:t>
            </a:r>
            <a:endParaRPr kumimoji="1" lang="ja-JP" altLang="en-US" sz="12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endParaRPr>
          </a:p>
        </p:txBody>
      </p:sp>
      <p:pic>
        <p:nvPicPr>
          <p:cNvPr id="25" name="図 24" descr="テキスト, 手紙&#10;&#10;自動的に生成された説明">
            <a:extLst>
              <a:ext uri="{FF2B5EF4-FFF2-40B4-BE49-F238E27FC236}">
                <a16:creationId xmlns:a16="http://schemas.microsoft.com/office/drawing/2014/main" id="{9953C88F-7985-E249-8ADC-78C424F2EF18}"/>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251105" y="4140848"/>
            <a:ext cx="4737047" cy="690928"/>
          </a:xfrm>
          <a:prstGeom prst="rect">
            <a:avLst/>
          </a:prstGeom>
        </p:spPr>
      </p:pic>
      <p:sp>
        <p:nvSpPr>
          <p:cNvPr id="26" name="正方形/長方形 25"/>
          <p:cNvSpPr/>
          <p:nvPr/>
        </p:nvSpPr>
        <p:spPr>
          <a:xfrm>
            <a:off x="6230351" y="1570962"/>
            <a:ext cx="992579" cy="369332"/>
          </a:xfrm>
          <a:prstGeom prst="rect">
            <a:avLst/>
          </a:prstGeom>
        </p:spPr>
        <p:txBody>
          <a:bodyPr wrap="none">
            <a:spAutoFit/>
          </a:bodyPr>
          <a:lstStyle/>
          <a:p>
            <a:r>
              <a:rPr lang="ja-JP" altLang="en-US" b="1" spc="300" dirty="0">
                <a:solidFill>
                  <a:srgbClr val="222222"/>
                </a:solidFill>
                <a:latin typeface="+mj-lt"/>
                <a:ea typeface="Meiryo" panose="020B0604030504040204" pitchFamily="34" charset="-128"/>
              </a:rPr>
              <a:t>事例３</a:t>
            </a:r>
            <a:endParaRPr lang="ja-JP" altLang="en-US" dirty="0">
              <a:latin typeface="+mj-lt"/>
            </a:endParaRPr>
          </a:p>
        </p:txBody>
      </p:sp>
      <p:sp>
        <p:nvSpPr>
          <p:cNvPr id="27" name="正方形/長方形 26"/>
          <p:cNvSpPr/>
          <p:nvPr/>
        </p:nvSpPr>
        <p:spPr>
          <a:xfrm>
            <a:off x="6149973" y="4435520"/>
            <a:ext cx="992579" cy="369332"/>
          </a:xfrm>
          <a:prstGeom prst="rect">
            <a:avLst/>
          </a:prstGeom>
        </p:spPr>
        <p:txBody>
          <a:bodyPr wrap="none">
            <a:spAutoFit/>
          </a:bodyPr>
          <a:lstStyle/>
          <a:p>
            <a:r>
              <a:rPr lang="ja-JP" altLang="en-US" b="1" spc="300" dirty="0">
                <a:solidFill>
                  <a:srgbClr val="222222"/>
                </a:solidFill>
                <a:latin typeface="+mj-lt"/>
                <a:ea typeface="Meiryo" panose="020B0604030504040204" pitchFamily="34" charset="-128"/>
              </a:rPr>
              <a:t>事例４</a:t>
            </a:r>
            <a:endParaRPr lang="ja-JP" altLang="en-US" dirty="0">
              <a:latin typeface="+mj-lt"/>
            </a:endParaRPr>
          </a:p>
        </p:txBody>
      </p:sp>
      <p:sp>
        <p:nvSpPr>
          <p:cNvPr id="28" name="正方形/長方形 27">
            <a:extLst>
              <a:ext uri="{FF2B5EF4-FFF2-40B4-BE49-F238E27FC236}">
                <a16:creationId xmlns:a16="http://schemas.microsoft.com/office/drawing/2014/main" id="{870CF257-05A1-1644-B63A-CFD13CCB8067}"/>
              </a:ext>
            </a:extLst>
          </p:cNvPr>
          <p:cNvSpPr/>
          <p:nvPr/>
        </p:nvSpPr>
        <p:spPr>
          <a:xfrm>
            <a:off x="7942182" y="5064205"/>
            <a:ext cx="4248966" cy="110799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ヤフー株式会社（以下、</a:t>
            </a:r>
            <a:r>
              <a:rPr kumimoji="1" lang="en"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Yahoo! JAPAN</a:t>
            </a:r>
            <a:r>
              <a:rPr kumimoji="1" lang="ja-JP" altLang="en"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は、</a:t>
            </a:r>
            <a:r>
              <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2023</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年度までに事業活動で利用する電力の全てを再生可能エネルギー化する目標を発表しました。（</a:t>
            </a:r>
            <a:r>
              <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2021</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年</a:t>
            </a:r>
            <a:r>
              <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1</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月）</a:t>
            </a:r>
            <a:r>
              <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100</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％再生可能エネルギー化を目指す多くの企業が中長期での達成目標を掲げる中、</a:t>
            </a:r>
            <a:r>
              <a:rPr kumimoji="1" lang="en"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Yahoo! JAPAN</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は約</a:t>
            </a:r>
            <a:r>
              <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3</a:t>
            </a:r>
            <a:r>
              <a:rPr kumimoji="1" lang="ja-JP" altLang="en-US"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rPr>
              <a:t>年という短期間での目標達成を目指します。</a:t>
            </a:r>
            <a:endParaRPr kumimoji="1" lang="en-US" altLang="ja-JP" sz="1100" b="0" i="0" u="none" strike="noStrike" kern="1200" cap="none" spc="0" normalizeH="0" baseline="0" noProof="0" dirty="0">
              <a:ln>
                <a:noFill/>
              </a:ln>
              <a:solidFill>
                <a:srgbClr val="000000"/>
              </a:solidFill>
              <a:effectLst/>
              <a:uLnTx/>
              <a:uFillTx/>
              <a:latin typeface="+mj-lt"/>
              <a:ea typeface="メイリオ" panose="020B060403050404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noProof="0" dirty="0">
                <a:solidFill>
                  <a:prstClr val="black"/>
                </a:solidFill>
                <a:latin typeface="+mj-lt"/>
                <a:ea typeface="Yu Gothic" panose="020B0400000000000000" pitchFamily="50" charset="-128"/>
              </a:rPr>
              <a:t>参考：</a:t>
            </a:r>
            <a:r>
              <a:rPr kumimoji="1" lang="en" altLang="ja-JP" sz="11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rPr>
              <a:t>https://about.yahoo.co.jp/pr/release/2021/01/19a/</a:t>
            </a:r>
            <a:endParaRPr kumimoji="1" lang="ja-JP" altLang="en-US" sz="1100" b="0" i="0" u="none" strike="noStrike" kern="1200" cap="none" spc="0" normalizeH="0" baseline="0" noProof="0" dirty="0">
              <a:ln>
                <a:noFill/>
              </a:ln>
              <a:solidFill>
                <a:prstClr val="black"/>
              </a:solidFill>
              <a:effectLst/>
              <a:uLnTx/>
              <a:uFillTx/>
              <a:latin typeface="+mj-lt"/>
              <a:ea typeface="Yu Gothic" panose="020B0400000000000000" pitchFamily="50" charset="-128"/>
              <a:cs typeface="+mn-cs"/>
            </a:endParaRPr>
          </a:p>
        </p:txBody>
      </p:sp>
      <p:pic>
        <p:nvPicPr>
          <p:cNvPr id="29" name="Picture 2" descr="データセンターの画像">
            <a:extLst>
              <a:ext uri="{FF2B5EF4-FFF2-40B4-BE49-F238E27FC236}">
                <a16:creationId xmlns:a16="http://schemas.microsoft.com/office/drawing/2014/main" id="{E7F852AE-F5AB-B847-B937-7608C9893167}"/>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178916" y="5019131"/>
            <a:ext cx="1810129" cy="1337920"/>
          </a:xfrm>
          <a:prstGeom prst="rect">
            <a:avLst/>
          </a:prstGeom>
          <a:noFill/>
          <a:extLst>
            <a:ext uri="{909E8E84-426E-40DD-AFC4-6F175D3DCCD1}">
              <a14:hiddenFill xmlns:a14="http://schemas.microsoft.com/office/drawing/2010/main">
                <a:solidFill>
                  <a:srgbClr val="FFFFFF"/>
                </a:solidFill>
              </a14:hiddenFill>
            </a:ext>
          </a:extLst>
        </p:spPr>
      </p:pic>
      <p:sp>
        <p:nvSpPr>
          <p:cNvPr id="30" name="テキスト ボックス 29"/>
          <p:cNvSpPr txBox="1"/>
          <p:nvPr/>
        </p:nvSpPr>
        <p:spPr>
          <a:xfrm>
            <a:off x="271452" y="833101"/>
            <a:ext cx="11665296" cy="400110"/>
          </a:xfrm>
          <a:prstGeom prst="rect">
            <a:avLst/>
          </a:prstGeom>
          <a:noFill/>
        </p:spPr>
        <p:txBody>
          <a:bodyPr wrap="square" rtlCol="0" anchor="t">
            <a:spAutoFit/>
          </a:bodyPr>
          <a:lstStyle/>
          <a:p>
            <a:pPr algn="ctr"/>
            <a:r>
              <a:rPr lang="en-US" altLang="ja-JP" sz="2000" b="1" dirty="0">
                <a:solidFill>
                  <a:schemeClr val="tx1">
                    <a:lumMod val="75000"/>
                    <a:lumOff val="25000"/>
                  </a:schemeClr>
                </a:solidFill>
                <a:latin typeface="+mj-lt"/>
              </a:rPr>
              <a:t>Z</a:t>
            </a:r>
            <a:r>
              <a:rPr lang="ja-JP" altLang="en-US" sz="2000" b="1" dirty="0">
                <a:solidFill>
                  <a:schemeClr val="tx1">
                    <a:lumMod val="75000"/>
                    <a:lumOff val="25000"/>
                  </a:schemeClr>
                </a:solidFill>
                <a:latin typeface="+mj-lt"/>
              </a:rPr>
              <a:t>ホールディングスグループでは様々な取り組みを行っています</a:t>
            </a:r>
            <a:endParaRPr lang="ja-JP" altLang="en-US" sz="2000" b="1" dirty="0">
              <a:solidFill>
                <a:schemeClr val="tx1">
                  <a:lumMod val="75000"/>
                  <a:lumOff val="25000"/>
                </a:schemeClr>
              </a:solidFill>
              <a:latin typeface="+mj-lt"/>
              <a:ea typeface="メイリオ"/>
            </a:endParaRPr>
          </a:p>
        </p:txBody>
      </p:sp>
      <p:sp>
        <p:nvSpPr>
          <p:cNvPr id="31" name="タイトル 2"/>
          <p:cNvSpPr>
            <a:spLocks noGrp="1"/>
          </p:cNvSpPr>
          <p:nvPr>
            <p:ph type="title"/>
          </p:nvPr>
        </p:nvSpPr>
        <p:spPr>
          <a:xfrm>
            <a:off x="407368" y="291972"/>
            <a:ext cx="10046557" cy="432048"/>
          </a:xfrm>
        </p:spPr>
        <p:txBody>
          <a:bodyPr>
            <a:noAutofit/>
          </a:bodyPr>
          <a:lstStyle/>
          <a:p>
            <a:pPr lvl="0" defTabSz="914400">
              <a:lnSpc>
                <a:spcPct val="90000"/>
              </a:lnSpc>
              <a:spcBef>
                <a:spcPts val="1000"/>
              </a:spcBef>
              <a:defRPr/>
            </a:pPr>
            <a:r>
              <a:rPr lang="en-US" altLang="ja-JP" sz="2600" spc="300" dirty="0">
                <a:latin typeface="Meiryo" panose="020B0604030504040204" pitchFamily="34" charset="-128"/>
                <a:ea typeface="Meiryo" panose="020B0604030504040204" pitchFamily="34" charset="-128"/>
              </a:rPr>
              <a:t>Z</a:t>
            </a:r>
            <a:r>
              <a:rPr lang="ja-JP" altLang="en-US" sz="2600" spc="300" dirty="0">
                <a:latin typeface="Meiryo" panose="020B0604030504040204" pitchFamily="34" charset="-128"/>
                <a:ea typeface="Meiryo" panose="020B0604030504040204" pitchFamily="34" charset="-128"/>
              </a:rPr>
              <a:t>ホールディングスグループの重点課題と</a:t>
            </a:r>
            <a:r>
              <a:rPr lang="en" altLang="ja-JP" sz="2600" spc="300" dirty="0">
                <a:latin typeface="Meiryo" panose="020B0604030504040204" pitchFamily="34" charset="-128"/>
                <a:ea typeface="Meiryo" panose="020B0604030504040204" pitchFamily="34" charset="-128"/>
              </a:rPr>
              <a:t>SDGs</a:t>
            </a:r>
            <a:r>
              <a:rPr lang="ja-JP" altLang="en-US" sz="2600" spc="300" dirty="0">
                <a:latin typeface="Meiryo" panose="020B0604030504040204" pitchFamily="34" charset="-128"/>
                <a:ea typeface="Meiryo" panose="020B0604030504040204" pitchFamily="34" charset="-128"/>
              </a:rPr>
              <a:t>への取組み</a:t>
            </a:r>
          </a:p>
        </p:txBody>
      </p:sp>
    </p:spTree>
    <p:extLst>
      <p:ext uri="{BB962C8B-B14F-4D97-AF65-F5344CB8AC3E}">
        <p14:creationId xmlns:p14="http://schemas.microsoft.com/office/powerpoint/2010/main" val="7867531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フッター プレースホルダー 1"/>
          <p:cNvSpPr>
            <a:spLocks noGrp="1"/>
          </p:cNvSpPr>
          <p:nvPr>
            <p:ph type="ftr" sz="quarter" idx="3"/>
          </p:nvPr>
        </p:nvSpPr>
        <p:spPr>
          <a:xfrm>
            <a:off x="3827748" y="6597352"/>
            <a:ext cx="4536504" cy="216024"/>
          </a:xfrm>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1" name="タイトル 2"/>
          <p:cNvSpPr>
            <a:spLocks noGrp="1"/>
          </p:cNvSpPr>
          <p:nvPr>
            <p:ph type="title"/>
          </p:nvPr>
        </p:nvSpPr>
        <p:spPr>
          <a:xfrm>
            <a:off x="407368" y="291972"/>
            <a:ext cx="10046557" cy="432048"/>
          </a:xfrm>
        </p:spPr>
        <p:txBody>
          <a:bodyPr>
            <a:noAutofit/>
          </a:bodyPr>
          <a:lstStyle/>
          <a:p>
            <a:pPr lvl="0" defTabSz="914400">
              <a:lnSpc>
                <a:spcPct val="90000"/>
              </a:lnSpc>
              <a:spcBef>
                <a:spcPts val="1000"/>
              </a:spcBef>
              <a:defRPr/>
            </a:pPr>
            <a:r>
              <a:rPr lang="en-US" altLang="ja-JP" sz="2600" spc="300" dirty="0">
                <a:latin typeface="Meiryo" panose="020B0604030504040204" pitchFamily="34" charset="-128"/>
                <a:ea typeface="Meiryo" panose="020B0604030504040204" pitchFamily="34" charset="-128"/>
              </a:rPr>
              <a:t>Z</a:t>
            </a:r>
            <a:r>
              <a:rPr lang="ja-JP" altLang="en-US" sz="2600" spc="300">
                <a:latin typeface="Meiryo" panose="020B0604030504040204" pitchFamily="34" charset="-128"/>
                <a:ea typeface="Meiryo" panose="020B0604030504040204" pitchFamily="34" charset="-128"/>
              </a:rPr>
              <a:t>ホールディングスグループの女性活躍に関する取組み</a:t>
            </a:r>
            <a:endParaRPr lang="ja-JP" altLang="en-US" sz="2600" spc="300" dirty="0">
              <a:latin typeface="Meiryo" panose="020B0604030504040204" pitchFamily="34" charset="-128"/>
              <a:ea typeface="Meiryo" panose="020B0604030504040204" pitchFamily="34" charset="-128"/>
            </a:endParaRPr>
          </a:p>
        </p:txBody>
      </p:sp>
      <p:sp>
        <p:nvSpPr>
          <p:cNvPr id="33" name="正方形/長方形 32">
            <a:extLst>
              <a:ext uri="{FF2B5EF4-FFF2-40B4-BE49-F238E27FC236}">
                <a16:creationId xmlns:a16="http://schemas.microsoft.com/office/drawing/2014/main" id="{81B0E9E3-222C-E241-977F-6BA6D2A0BE44}"/>
              </a:ext>
            </a:extLst>
          </p:cNvPr>
          <p:cNvSpPr/>
          <p:nvPr/>
        </p:nvSpPr>
        <p:spPr>
          <a:xfrm>
            <a:off x="551384" y="1458898"/>
            <a:ext cx="6624736" cy="1323439"/>
          </a:xfrm>
          <a:prstGeom prst="rect">
            <a:avLst/>
          </a:prstGeom>
        </p:spPr>
        <p:txBody>
          <a:bodyPr wrap="square">
            <a:spAutoFit/>
          </a:bodyPr>
          <a:lstStyle/>
          <a:p>
            <a:pPr lvl="0">
              <a:defRPr/>
            </a:pPr>
            <a:r>
              <a:rPr lang="ja-JP" altLang="en-US" sz="1600"/>
              <a:t>ヤフーの「次世代リーダーの創出」を目的とする企業内大学</a:t>
            </a:r>
            <a:r>
              <a:rPr lang="en" altLang="ja-JP" sz="1600" dirty="0"/>
              <a:t>Yahoo!</a:t>
            </a:r>
            <a:r>
              <a:rPr lang="ja-JP" altLang="en-US" sz="1600"/>
              <a:t>アカデミアでは</a:t>
            </a:r>
            <a:r>
              <a:rPr lang="en-US" altLang="ja-JP" sz="1600" dirty="0"/>
              <a:t>2019</a:t>
            </a:r>
            <a:r>
              <a:rPr lang="ja-JP" altLang="en-US" sz="1600"/>
              <a:t>年度より「女性リーダークラス」を設置し、より上のレイヤーを目指す、マネジメントに関心がある女性従業員向けのプログラムを実施しています。</a:t>
            </a:r>
            <a:r>
              <a:rPr lang="en-US" altLang="ja-JP" sz="1600" dirty="0"/>
              <a:t>2020</a:t>
            </a:r>
            <a:r>
              <a:rPr lang="ja-JP" altLang="en-US" sz="1600"/>
              <a:t>年度からは、</a:t>
            </a:r>
            <a:r>
              <a:rPr lang="en" altLang="ja-JP" sz="1600" dirty="0"/>
              <a:t>Z</a:t>
            </a:r>
            <a:r>
              <a:rPr lang="ja-JP" altLang="en-US" sz="1600"/>
              <a:t>ホールディングスの企業内大学</a:t>
            </a:r>
            <a:r>
              <a:rPr lang="en" altLang="ja-JP" sz="1600" dirty="0"/>
              <a:t>Z</a:t>
            </a:r>
            <a:r>
              <a:rPr lang="ja-JP" altLang="en-US" sz="1600"/>
              <a:t>アカデミアにて同様のクラスを実施しています。</a:t>
            </a:r>
            <a:endParaRPr kumimoji="1" lang="ja-JP" altLang="en-US" sz="1600" b="0" i="0" u="none" strike="noStrike" kern="1200" cap="none" spc="0" normalizeH="0" baseline="0" noProof="0" dirty="0">
              <a:ln>
                <a:noFill/>
              </a:ln>
              <a:solidFill>
                <a:prstClr val="black"/>
              </a:solidFill>
              <a:effectLst/>
              <a:uLnTx/>
              <a:uFillTx/>
              <a:latin typeface="Yu Gothic" panose="020F0502020204030204"/>
              <a:ea typeface="Yu Gothic" panose="020B0400000000000000" pitchFamily="50" charset="-128"/>
              <a:cs typeface="+mn-cs"/>
            </a:endParaRPr>
          </a:p>
        </p:txBody>
      </p:sp>
      <p:sp>
        <p:nvSpPr>
          <p:cNvPr id="34" name="テキスト ボックス 33">
            <a:extLst>
              <a:ext uri="{FF2B5EF4-FFF2-40B4-BE49-F238E27FC236}">
                <a16:creationId xmlns:a16="http://schemas.microsoft.com/office/drawing/2014/main" id="{84A671E2-DA94-3B40-8BD5-534E0D7692AF}"/>
              </a:ext>
            </a:extLst>
          </p:cNvPr>
          <p:cNvSpPr txBox="1"/>
          <p:nvPr/>
        </p:nvSpPr>
        <p:spPr>
          <a:xfrm>
            <a:off x="263352" y="1057223"/>
            <a:ext cx="11665296" cy="369332"/>
          </a:xfrm>
          <a:prstGeom prst="rect">
            <a:avLst/>
          </a:prstGeom>
          <a:noFill/>
        </p:spPr>
        <p:txBody>
          <a:bodyPr wrap="square" rtlCol="0" anchor="t">
            <a:spAutoFit/>
          </a:bodyPr>
          <a:lstStyle/>
          <a:p>
            <a:pPr fontAlgn="base"/>
            <a:r>
              <a:rPr lang="ja-JP" altLang="en-US" b="1"/>
              <a:t>女性の次世代リーダーの創出</a:t>
            </a:r>
          </a:p>
        </p:txBody>
      </p:sp>
      <p:pic>
        <p:nvPicPr>
          <p:cNvPr id="1026" name="Picture 2" descr="ワークショップの風景で女性が数名テーブルを囲んで話し合っている画像">
            <a:extLst>
              <a:ext uri="{FF2B5EF4-FFF2-40B4-BE49-F238E27FC236}">
                <a16:creationId xmlns:a16="http://schemas.microsoft.com/office/drawing/2014/main" id="{53D81703-A6D9-7449-9426-377988DC32B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36160" y="1196752"/>
            <a:ext cx="4032448" cy="2419468"/>
          </a:xfrm>
          <a:prstGeom prst="rect">
            <a:avLst/>
          </a:prstGeom>
          <a:noFill/>
          <a:extLst>
            <a:ext uri="{909E8E84-426E-40DD-AFC4-6F175D3DCCD1}">
              <a14:hiddenFill xmlns:a14="http://schemas.microsoft.com/office/drawing/2010/main">
                <a:solidFill>
                  <a:srgbClr val="FFFFFF"/>
                </a:solidFill>
              </a14:hiddenFill>
            </a:ext>
          </a:extLst>
        </p:spPr>
      </p:pic>
      <p:sp>
        <p:nvSpPr>
          <p:cNvPr id="2" name="正方形/長方形 1">
            <a:extLst>
              <a:ext uri="{FF2B5EF4-FFF2-40B4-BE49-F238E27FC236}">
                <a16:creationId xmlns:a16="http://schemas.microsoft.com/office/drawing/2014/main" id="{E0B873EE-35EE-E442-866E-8B1EAB928351}"/>
              </a:ext>
            </a:extLst>
          </p:cNvPr>
          <p:cNvSpPr/>
          <p:nvPr/>
        </p:nvSpPr>
        <p:spPr>
          <a:xfrm>
            <a:off x="551384" y="3573016"/>
            <a:ext cx="6624736" cy="2800767"/>
          </a:xfrm>
          <a:prstGeom prst="rect">
            <a:avLst/>
          </a:prstGeom>
        </p:spPr>
        <p:txBody>
          <a:bodyPr wrap="square">
            <a:spAutoFit/>
          </a:bodyPr>
          <a:lstStyle/>
          <a:p>
            <a:pPr fontAlgn="base"/>
            <a:r>
              <a:rPr lang="ja-JP" altLang="en-US" sz="1600"/>
              <a:t>ヤフーでは有志社員による女性の活躍推進プロジェクトにおいて、女性が安心して働き続けられるための取り組みを推進しています。具体的には、育児と仕事を両立する社員が、仕事やキャリア、子育ての悩みを共有できる座談会を実施したり、婦人科系など女性の身体特有の悩みについて情報交換し、知識を高めるプログラムを推進したりなど、ライフイベントとキャリア形成の両立支援に取り組んでいます。</a:t>
            </a:r>
            <a:endParaRPr lang="en-US" altLang="ja-JP" sz="1600" dirty="0"/>
          </a:p>
          <a:p>
            <a:pPr fontAlgn="base"/>
            <a:endParaRPr lang="en-US" altLang="ja-JP" sz="1600" dirty="0"/>
          </a:p>
          <a:p>
            <a:pPr fontAlgn="base"/>
            <a:r>
              <a:rPr lang="ja-JP" altLang="en-US" sz="1600"/>
              <a:t>このような施策などにより、復職率は</a:t>
            </a:r>
            <a:r>
              <a:rPr lang="en-US" altLang="ja-JP" sz="1600" dirty="0"/>
              <a:t>Z</a:t>
            </a:r>
            <a:r>
              <a:rPr lang="ja-JP" altLang="en-US" sz="1600"/>
              <a:t>ホールディングスグループ全体で</a:t>
            </a:r>
            <a:r>
              <a:rPr lang="en-US" altLang="ja-JP" sz="1600" dirty="0"/>
              <a:t>94.3</a:t>
            </a:r>
            <a:r>
              <a:rPr lang="ja-JP" altLang="en-US" sz="1600"/>
              <a:t>％となっており、性別多様性に優れた企業を選別して構築された</a:t>
            </a:r>
            <a:r>
              <a:rPr lang="en" altLang="ja-JP" sz="1600" dirty="0"/>
              <a:t>MSCI</a:t>
            </a:r>
            <a:r>
              <a:rPr lang="ja-JP" altLang="en-US" sz="1600"/>
              <a:t>日本株女性活躍指数（</a:t>
            </a:r>
            <a:r>
              <a:rPr lang="en" altLang="ja-JP" sz="1600" dirty="0"/>
              <a:t>WIN</a:t>
            </a:r>
            <a:r>
              <a:rPr lang="ja-JP" altLang="en" sz="1600"/>
              <a:t>）</a:t>
            </a:r>
            <a:r>
              <a:rPr lang="ja-JP" altLang="en-US" sz="1600"/>
              <a:t>においても、</a:t>
            </a:r>
            <a:r>
              <a:rPr lang="en" altLang="ja-JP" sz="1600" dirty="0"/>
              <a:t> Z</a:t>
            </a:r>
            <a:r>
              <a:rPr lang="ja-JP" altLang="en-US" sz="1600"/>
              <a:t>ホールディングスは施策や実績などが評価され、その構成銘柄となりました。</a:t>
            </a:r>
            <a:endParaRPr lang="ja-JP" altLang="en-US" sz="1600" b="0" i="0">
              <a:solidFill>
                <a:srgbClr val="222222"/>
              </a:solidFill>
              <a:effectLst/>
              <a:latin typeface="inherit"/>
            </a:endParaRPr>
          </a:p>
        </p:txBody>
      </p:sp>
      <p:sp>
        <p:nvSpPr>
          <p:cNvPr id="9" name="テキスト ボックス 8">
            <a:extLst>
              <a:ext uri="{FF2B5EF4-FFF2-40B4-BE49-F238E27FC236}">
                <a16:creationId xmlns:a16="http://schemas.microsoft.com/office/drawing/2014/main" id="{374360FE-2A2C-7343-A546-F931DA10606A}"/>
              </a:ext>
            </a:extLst>
          </p:cNvPr>
          <p:cNvSpPr txBox="1"/>
          <p:nvPr/>
        </p:nvSpPr>
        <p:spPr>
          <a:xfrm>
            <a:off x="263352" y="3140968"/>
            <a:ext cx="11665296" cy="369332"/>
          </a:xfrm>
          <a:prstGeom prst="rect">
            <a:avLst/>
          </a:prstGeom>
          <a:noFill/>
        </p:spPr>
        <p:txBody>
          <a:bodyPr wrap="square" rtlCol="0" anchor="t">
            <a:spAutoFit/>
          </a:bodyPr>
          <a:lstStyle/>
          <a:p>
            <a:pPr fontAlgn="base"/>
            <a:r>
              <a:rPr lang="ja-JP" altLang="en-US" b="1">
                <a:solidFill>
                  <a:srgbClr val="222222"/>
                </a:solidFill>
                <a:latin typeface="NotoSansCJKjp"/>
              </a:rPr>
              <a:t>女性の活躍促進に向けての取り組みと、社外からの評価</a:t>
            </a:r>
            <a:endParaRPr lang="ja-JP" altLang="en-US" b="1"/>
          </a:p>
        </p:txBody>
      </p:sp>
      <p:pic>
        <p:nvPicPr>
          <p:cNvPr id="1028" name="Picture 4" descr="MSCI日本株女性活躍指数（WIN）ロゴ">
            <a:extLst>
              <a:ext uri="{FF2B5EF4-FFF2-40B4-BE49-F238E27FC236}">
                <a16:creationId xmlns:a16="http://schemas.microsoft.com/office/drawing/2014/main" id="{001DF476-E49F-9949-B1E0-84CC6C478E9B}"/>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36160" y="4419489"/>
            <a:ext cx="4032448" cy="10954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06154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4940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26055B-A7B8-2849-84F6-887152F096BC}"/>
              </a:ext>
            </a:extLst>
          </p:cNvPr>
          <p:cNvSpPr>
            <a:spLocks noGrp="1"/>
          </p:cNvSpPr>
          <p:nvPr>
            <p:ph type="title"/>
          </p:nvPr>
        </p:nvSpPr>
        <p:spPr/>
        <p:txBody>
          <a:bodyPr>
            <a:normAutofit fontScale="90000"/>
          </a:bodyPr>
          <a:lstStyle/>
          <a:p>
            <a:r>
              <a:rPr kumimoji="1" lang="ja-JP" altLang="en-US"/>
              <a:t>メディアステートメント</a:t>
            </a:r>
          </a:p>
        </p:txBody>
      </p:sp>
      <p:sp>
        <p:nvSpPr>
          <p:cNvPr id="3" name="フッター プレースホルダー 2">
            <a:extLst>
              <a:ext uri="{FF2B5EF4-FFF2-40B4-BE49-F238E27FC236}">
                <a16:creationId xmlns:a16="http://schemas.microsoft.com/office/drawing/2014/main" id="{583AB1E8-9259-1A40-87A8-3F8D18CC463C}"/>
              </a:ext>
            </a:extLst>
          </p:cNvPr>
          <p:cNvSpPr>
            <a:spLocks noGrp="1"/>
          </p:cNvSpPr>
          <p:nvPr>
            <p:ph type="ftr" sz="quarter" idx="3"/>
          </p:nvPr>
        </p:nvSpPr>
        <p:spPr/>
        <p:txBody>
          <a:bodyPr/>
          <a:lstStyle/>
          <a:p>
            <a:r>
              <a:rPr lang="en-US" altLang="ja-JP">
                <a:solidFill>
                  <a:prstClr val="black"/>
                </a:solidFill>
              </a:rPr>
              <a:t>Copyright</a:t>
            </a:r>
            <a:r>
              <a:rPr lang="ja-JP" altLang="en-US">
                <a:solidFill>
                  <a:prstClr val="black"/>
                </a:solidFill>
              </a:rPr>
              <a:t>（</a:t>
            </a:r>
            <a:r>
              <a:rPr lang="en-US" altLang="ja-JP">
                <a:solidFill>
                  <a:prstClr val="black"/>
                </a:solidFill>
              </a:rPr>
              <a:t>C</a:t>
            </a:r>
            <a:r>
              <a:rPr lang="ja-JP" altLang="en-US">
                <a:solidFill>
                  <a:prstClr val="black"/>
                </a:solidFill>
              </a:rPr>
              <a:t>）</a:t>
            </a:r>
            <a:r>
              <a:rPr lang="en-US" altLang="ja-JP">
                <a:solidFill>
                  <a:prstClr val="black"/>
                </a:solidFill>
              </a:rPr>
              <a:t>2021 Yahoo Japan Corporation. All Rights Reserved. </a:t>
            </a:r>
            <a:r>
              <a:rPr lang="ja-JP" altLang="en-US">
                <a:solidFill>
                  <a:prstClr val="black"/>
                </a:solidFill>
              </a:rPr>
              <a:t>無断引用・転載禁止</a:t>
            </a:r>
            <a:endParaRPr lang="ja-JP" altLang="en-US" dirty="0">
              <a:solidFill>
                <a:prstClr val="black"/>
              </a:solidFill>
            </a:endParaRPr>
          </a:p>
        </p:txBody>
      </p:sp>
      <p:pic>
        <p:nvPicPr>
          <p:cNvPr id="6" name="図 5">
            <a:extLst>
              <a:ext uri="{FF2B5EF4-FFF2-40B4-BE49-F238E27FC236}">
                <a16:creationId xmlns:a16="http://schemas.microsoft.com/office/drawing/2014/main" id="{66A7FFD1-3535-8C4F-88D2-EB3C907D695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807968" y="724020"/>
            <a:ext cx="5583390" cy="5931016"/>
          </a:xfrm>
          <a:prstGeom prst="rect">
            <a:avLst/>
          </a:prstGeom>
        </p:spPr>
      </p:pic>
      <p:pic>
        <p:nvPicPr>
          <p:cNvPr id="7" name="図 6">
            <a:extLst>
              <a:ext uri="{FF2B5EF4-FFF2-40B4-BE49-F238E27FC236}">
                <a16:creationId xmlns:a16="http://schemas.microsoft.com/office/drawing/2014/main" id="{9575CD7A-4615-D343-8693-6229D19C11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47131" y="2450510"/>
            <a:ext cx="4248472" cy="1956980"/>
          </a:xfrm>
          <a:prstGeom prst="rect">
            <a:avLst/>
          </a:prstGeom>
        </p:spPr>
      </p:pic>
      <p:sp>
        <p:nvSpPr>
          <p:cNvPr id="4" name="正方形/長方形 3">
            <a:extLst>
              <a:ext uri="{FF2B5EF4-FFF2-40B4-BE49-F238E27FC236}">
                <a16:creationId xmlns:a16="http://schemas.microsoft.com/office/drawing/2014/main" id="{A7FF90A9-DE20-5A4B-89E9-67B0CE7F771D}"/>
              </a:ext>
            </a:extLst>
          </p:cNvPr>
          <p:cNvSpPr/>
          <p:nvPr/>
        </p:nvSpPr>
        <p:spPr>
          <a:xfrm>
            <a:off x="1628765" y="4970735"/>
            <a:ext cx="3085204" cy="369332"/>
          </a:xfrm>
          <a:prstGeom prst="rect">
            <a:avLst/>
          </a:prstGeom>
        </p:spPr>
        <p:txBody>
          <a:bodyPr wrap="none">
            <a:spAutoFit/>
          </a:bodyPr>
          <a:lstStyle/>
          <a:p>
            <a:r>
              <a:rPr lang="en" altLang="ja-JP" dirty="0">
                <a:solidFill>
                  <a:srgbClr val="000000"/>
                </a:solidFill>
                <a:ea typeface="メイリオ" panose="020B0604030504040204" pitchFamily="34" charset="-128"/>
              </a:rPr>
              <a:t>https://</a:t>
            </a:r>
            <a:r>
              <a:rPr lang="en" altLang="ja-JP" dirty="0" err="1">
                <a:solidFill>
                  <a:srgbClr val="000000"/>
                </a:solidFill>
                <a:ea typeface="メイリオ" panose="020B0604030504040204" pitchFamily="34" charset="-128"/>
              </a:rPr>
              <a:t>sdgs.yahoo.co.jp</a:t>
            </a:r>
            <a:r>
              <a:rPr lang="en" altLang="ja-JP" dirty="0">
                <a:solidFill>
                  <a:srgbClr val="000000"/>
                </a:solidFill>
                <a:ea typeface="メイリオ" panose="020B0604030504040204" pitchFamily="34" charset="-128"/>
              </a:rPr>
              <a:t>/</a:t>
            </a:r>
            <a:r>
              <a:rPr lang="en" altLang="ja-JP" dirty="0">
                <a:latin typeface="メイリオ" panose="020B0604030504040204" pitchFamily="34" charset="-128"/>
                <a:ea typeface="メイリオ" panose="020B0604030504040204" pitchFamily="34" charset="-128"/>
              </a:rPr>
              <a:t>​</a:t>
            </a:r>
            <a:endParaRPr lang="ja-JP" altLang="en-US"/>
          </a:p>
        </p:txBody>
      </p:sp>
    </p:spTree>
    <p:extLst>
      <p:ext uri="{BB962C8B-B14F-4D97-AF65-F5344CB8AC3E}">
        <p14:creationId xmlns:p14="http://schemas.microsoft.com/office/powerpoint/2010/main" val="4115799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61B330-D23C-0447-800C-AABFB8819EC3}"/>
              </a:ext>
            </a:extLst>
          </p:cNvPr>
          <p:cNvSpPr>
            <a:spLocks noGrp="1"/>
          </p:cNvSpPr>
          <p:nvPr>
            <p:ph type="title"/>
          </p:nvPr>
        </p:nvSpPr>
        <p:spPr/>
        <p:txBody>
          <a:bodyPr>
            <a:normAutofit fontScale="90000"/>
          </a:bodyPr>
          <a:lstStyle/>
          <a:p>
            <a:r>
              <a:rPr kumimoji="1" lang="ja-JP" altLang="en-US"/>
              <a:t>編集方針・コンテンツ編成</a:t>
            </a:r>
          </a:p>
        </p:txBody>
      </p:sp>
      <p:sp>
        <p:nvSpPr>
          <p:cNvPr id="3" name="フッター プレースホルダー 2">
            <a:extLst>
              <a:ext uri="{FF2B5EF4-FFF2-40B4-BE49-F238E27FC236}">
                <a16:creationId xmlns:a16="http://schemas.microsoft.com/office/drawing/2014/main" id="{43E542AD-FE44-B143-AAE1-54E128694AE6}"/>
              </a:ext>
            </a:extLst>
          </p:cNvPr>
          <p:cNvSpPr>
            <a:spLocks noGrp="1"/>
          </p:cNvSpPr>
          <p:nvPr>
            <p:ph type="ftr" sz="quarter" idx="3"/>
          </p:nvPr>
        </p:nvSpPr>
        <p:spPr/>
        <p:txBody>
          <a:bodyPr/>
          <a:lstStyle/>
          <a:p>
            <a:r>
              <a:rPr lang="en-US" altLang="ja-JP">
                <a:solidFill>
                  <a:prstClr val="black"/>
                </a:solidFill>
              </a:rPr>
              <a:t>Copyright</a:t>
            </a:r>
            <a:r>
              <a:rPr lang="ja-JP" altLang="en-US">
                <a:solidFill>
                  <a:prstClr val="black"/>
                </a:solidFill>
              </a:rPr>
              <a:t>（</a:t>
            </a:r>
            <a:r>
              <a:rPr lang="en-US" altLang="ja-JP">
                <a:solidFill>
                  <a:prstClr val="black"/>
                </a:solidFill>
              </a:rPr>
              <a:t>C</a:t>
            </a:r>
            <a:r>
              <a:rPr lang="ja-JP" altLang="en-US">
                <a:solidFill>
                  <a:prstClr val="black"/>
                </a:solidFill>
              </a:rPr>
              <a:t>）</a:t>
            </a:r>
            <a:r>
              <a:rPr lang="en-US" altLang="ja-JP">
                <a:solidFill>
                  <a:prstClr val="black"/>
                </a:solidFill>
              </a:rPr>
              <a:t>2021 Yahoo Japan Corporation. All Rights Reserved. </a:t>
            </a:r>
            <a:r>
              <a:rPr lang="ja-JP" altLang="en-US">
                <a:solidFill>
                  <a:prstClr val="black"/>
                </a:solidFill>
              </a:rPr>
              <a:t>無断引用・転載禁止</a:t>
            </a:r>
            <a:endParaRPr lang="ja-JP" altLang="en-US" dirty="0">
              <a:solidFill>
                <a:prstClr val="black"/>
              </a:solidFill>
            </a:endParaRPr>
          </a:p>
        </p:txBody>
      </p:sp>
      <p:graphicFrame>
        <p:nvGraphicFramePr>
          <p:cNvPr id="14" name="表 13">
            <a:extLst>
              <a:ext uri="{FF2B5EF4-FFF2-40B4-BE49-F238E27FC236}">
                <a16:creationId xmlns:a16="http://schemas.microsoft.com/office/drawing/2014/main" id="{7D9764A5-107A-A344-8488-D2493D4CD8D2}"/>
              </a:ext>
            </a:extLst>
          </p:cNvPr>
          <p:cNvGraphicFramePr>
            <a:graphicFrameLocks noGrp="1"/>
          </p:cNvGraphicFramePr>
          <p:nvPr/>
        </p:nvGraphicFramePr>
        <p:xfrm>
          <a:off x="958506" y="1029015"/>
          <a:ext cx="10009112" cy="5307966"/>
        </p:xfrm>
        <a:graphic>
          <a:graphicData uri="http://schemas.openxmlformats.org/drawingml/2006/table">
            <a:tbl>
              <a:tblPr firstRow="1" bandRow="1">
                <a:tableStyleId>{5C22544A-7EE6-4342-B048-85BDC9FD1C3A}</a:tableStyleId>
              </a:tblPr>
              <a:tblGrid>
                <a:gridCol w="1868368">
                  <a:extLst>
                    <a:ext uri="{9D8B030D-6E8A-4147-A177-3AD203B41FA5}">
                      <a16:colId xmlns:a16="http://schemas.microsoft.com/office/drawing/2014/main" val="2240409340"/>
                    </a:ext>
                  </a:extLst>
                </a:gridCol>
                <a:gridCol w="8140744">
                  <a:extLst>
                    <a:ext uri="{9D8B030D-6E8A-4147-A177-3AD203B41FA5}">
                      <a16:colId xmlns:a16="http://schemas.microsoft.com/office/drawing/2014/main" val="311983984"/>
                    </a:ext>
                  </a:extLst>
                </a:gridCol>
              </a:tblGrid>
              <a:tr h="3511765">
                <a:tc>
                  <a:txBody>
                    <a:bodyPr/>
                    <a:lstStyle/>
                    <a:p>
                      <a:pPr algn="ctr"/>
                      <a:r>
                        <a:rPr kumimoji="1" lang="ja-JP" altLang="en-US" sz="1600" b="1">
                          <a:solidFill>
                            <a:schemeClr val="bg1"/>
                          </a:solidFill>
                          <a:latin typeface="+mj-lt"/>
                        </a:rPr>
                        <a:t>編集方針</a:t>
                      </a:r>
                      <a:endParaRPr kumimoji="1" lang="ja-JP" altLang="en-US" sz="1600" b="1" dirty="0">
                        <a:solidFill>
                          <a:schemeClr val="bg1"/>
                        </a:solidFill>
                        <a:latin typeface="+mj-lt"/>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alpha val="49020"/>
                      </a:schemeClr>
                    </a:solidFill>
                  </a:tcPr>
                </a:tc>
                <a:tc>
                  <a:txBody>
                    <a:bodyPr/>
                    <a:lstStyle/>
                    <a:p>
                      <a:pPr fontAlgn="base"/>
                      <a:r>
                        <a:rPr lang="en" altLang="ja-JP" sz="1600" b="1" dirty="0">
                          <a:solidFill>
                            <a:srgbClr val="000000"/>
                          </a:solidFill>
                          <a:latin typeface="+mn-ea"/>
                        </a:rPr>
                        <a:t>Yahoo! JAPAN SDGs</a:t>
                      </a:r>
                      <a:r>
                        <a:rPr lang="ja-JP" altLang="en-US" sz="1600" b="1">
                          <a:solidFill>
                            <a:srgbClr val="000000"/>
                          </a:solidFill>
                          <a:latin typeface="+mn-ea"/>
                        </a:rPr>
                        <a:t>は、これからの地球環境や持続可能性について、</a:t>
                      </a:r>
                      <a:endParaRPr lang="en-US" altLang="ja-JP" sz="1600" b="1" dirty="0">
                        <a:solidFill>
                          <a:srgbClr val="000000"/>
                        </a:solidFill>
                        <a:latin typeface="+mn-ea"/>
                      </a:endParaRPr>
                    </a:p>
                    <a:p>
                      <a:pPr fontAlgn="base"/>
                      <a:r>
                        <a:rPr lang="ja-JP" altLang="en-US" sz="1600" b="1">
                          <a:solidFill>
                            <a:srgbClr val="000000"/>
                          </a:solidFill>
                          <a:latin typeface="+mn-ea"/>
                        </a:rPr>
                        <a:t>ひとりでも多くの人に伝え、アクションにつなげていくことで、</a:t>
                      </a:r>
                      <a:endParaRPr lang="en-US" altLang="ja-JP" sz="1600" b="1" dirty="0">
                        <a:solidFill>
                          <a:srgbClr val="000000"/>
                        </a:solidFill>
                        <a:latin typeface="+mn-ea"/>
                      </a:endParaRPr>
                    </a:p>
                    <a:p>
                      <a:pPr fontAlgn="base"/>
                      <a:r>
                        <a:rPr lang="ja-JP" altLang="en-US" sz="1600" b="1">
                          <a:solidFill>
                            <a:srgbClr val="000000"/>
                          </a:solidFill>
                          <a:latin typeface="+mn-ea"/>
                        </a:rPr>
                        <a:t>地球と日本の豊かな未来をつくる、そのきっかけを届けていきます。</a:t>
                      </a:r>
                      <a:endParaRPr lang="en-US" altLang="ja-JP" sz="1600" b="1" dirty="0">
                        <a:solidFill>
                          <a:srgbClr val="000000"/>
                        </a:solidFill>
                        <a:latin typeface="+mn-ea"/>
                      </a:endParaRPr>
                    </a:p>
                    <a:p>
                      <a:pPr fontAlgn="base"/>
                      <a:endParaRPr kumimoji="1" lang="en-US" altLang="ja-JP" sz="1600" b="1" dirty="0">
                        <a:solidFill>
                          <a:schemeClr val="tx1"/>
                        </a:solidFill>
                        <a:latin typeface="+mj-lt"/>
                      </a:endParaRPr>
                    </a:p>
                    <a:p>
                      <a:pPr marL="285750" marR="0" lvl="0" indent="-285750" algn="l">
                        <a:lnSpc>
                          <a:spcPct val="100000"/>
                        </a:lnSpc>
                        <a:spcBef>
                          <a:spcPts val="0"/>
                        </a:spcBef>
                        <a:spcAft>
                          <a:spcPts val="0"/>
                        </a:spcAft>
                        <a:buFont typeface="Arial" panose="020B0604020202020204" pitchFamily="34" charset="0"/>
                        <a:buChar char="•"/>
                      </a:pPr>
                      <a:r>
                        <a:rPr kumimoji="1" lang="en-US" altLang="ja-JP" sz="1400" b="0" dirty="0">
                          <a:solidFill>
                            <a:schemeClr val="tx1"/>
                          </a:solidFill>
                          <a:latin typeface="+mj-lt"/>
                        </a:rPr>
                        <a:t>17</a:t>
                      </a:r>
                      <a:r>
                        <a:rPr kumimoji="1" lang="ja-JP" altLang="en-US" sz="1400" b="0">
                          <a:solidFill>
                            <a:schemeClr val="tx1"/>
                          </a:solidFill>
                          <a:latin typeface="+mj-lt"/>
                        </a:rPr>
                        <a:t>の目標に偏りなく、</a:t>
                      </a:r>
                      <a:r>
                        <a:rPr kumimoji="1" lang="ja-JP" altLang="en-US" sz="1400" b="1">
                          <a:solidFill>
                            <a:schemeClr val="tx1"/>
                          </a:solidFill>
                          <a:latin typeface="+mj-lt"/>
                        </a:rPr>
                        <a:t>幅広くコンテンツを拡充</a:t>
                      </a:r>
                      <a:endParaRPr kumimoji="1" lang="en-US" altLang="ja-JP" sz="1400" b="1" dirty="0">
                        <a:solidFill>
                          <a:schemeClr val="tx1"/>
                        </a:solidFill>
                        <a:latin typeface="+mj-lt"/>
                      </a:endParaRPr>
                    </a:p>
                    <a:p>
                      <a:pPr marL="285750" marR="0" lvl="0" indent="-285750" algn="l">
                        <a:lnSpc>
                          <a:spcPct val="100000"/>
                        </a:lnSpc>
                        <a:spcBef>
                          <a:spcPts val="0"/>
                        </a:spcBef>
                        <a:spcAft>
                          <a:spcPts val="0"/>
                        </a:spcAft>
                        <a:buFont typeface="Arial" panose="020B0604020202020204" pitchFamily="34" charset="0"/>
                        <a:buChar char="•"/>
                      </a:pPr>
                      <a:r>
                        <a:rPr kumimoji="1" lang="ja-JP" altLang="en-US" sz="1400" b="0">
                          <a:solidFill>
                            <a:schemeClr val="tx1"/>
                          </a:solidFill>
                          <a:latin typeface="+mj-lt"/>
                        </a:rPr>
                        <a:t>時流や世界的なキャンペーン</a:t>
                      </a:r>
                      <a:r>
                        <a:rPr kumimoji="1" lang="en-US" altLang="ja-JP" sz="1400" b="0" dirty="0">
                          <a:solidFill>
                            <a:schemeClr val="tx1"/>
                          </a:solidFill>
                          <a:latin typeface="+mj-lt"/>
                        </a:rPr>
                        <a:t>(</a:t>
                      </a:r>
                      <a:r>
                        <a:rPr kumimoji="1" lang="ja-JP" altLang="en-US" sz="1400" b="0" i="0" u="none" strike="noStrike" kern="1200" noProof="0">
                          <a:solidFill>
                            <a:schemeClr val="tx1"/>
                          </a:solidFill>
                          <a:latin typeface="+mn-lt"/>
                          <a:ea typeface="+mn-ea"/>
                          <a:cs typeface="+mn-cs"/>
                        </a:rPr>
                        <a:t>国際女性デー、世界環境デー、世界海洋デー、</a:t>
                      </a:r>
                      <a:r>
                        <a:rPr kumimoji="1" lang="en-US" altLang="ja-JP" sz="1400" b="0" i="0" u="none" strike="noStrike" kern="1200" noProof="0" dirty="0">
                          <a:solidFill>
                            <a:schemeClr val="tx1"/>
                          </a:solidFill>
                          <a:latin typeface="+mn-lt"/>
                          <a:ea typeface="+mn-ea"/>
                          <a:cs typeface="+mn-cs"/>
                        </a:rPr>
                        <a:t>SDGs</a:t>
                      </a:r>
                      <a:r>
                        <a:rPr kumimoji="1" lang="ja-JP" altLang="en-US" sz="1400" b="0" i="0" u="none" strike="noStrike" kern="1200" noProof="0">
                          <a:solidFill>
                            <a:schemeClr val="tx1"/>
                          </a:solidFill>
                          <a:latin typeface="+mn-lt"/>
                          <a:ea typeface="+mn-ea"/>
                          <a:cs typeface="+mn-cs"/>
                        </a:rPr>
                        <a:t>週間など）にあわせ、</a:t>
                      </a:r>
                      <a:r>
                        <a:rPr kumimoji="1" lang="ja-JP" altLang="en-US" sz="1400" b="1" i="0" u="none" strike="noStrike" kern="1200" noProof="0">
                          <a:solidFill>
                            <a:schemeClr val="tx1"/>
                          </a:solidFill>
                          <a:latin typeface="+mn-lt"/>
                          <a:ea typeface="+mn-ea"/>
                          <a:cs typeface="+mn-cs"/>
                        </a:rPr>
                        <a:t>特集企画・オリジナルコンテンツ等</a:t>
                      </a:r>
                      <a:r>
                        <a:rPr kumimoji="1" lang="ja-JP" altLang="en-US" sz="1400" b="0" i="0" u="none" strike="noStrike" kern="1200" noProof="0">
                          <a:solidFill>
                            <a:schemeClr val="tx1"/>
                          </a:solidFill>
                          <a:latin typeface="+mn-lt"/>
                          <a:ea typeface="+mn-ea"/>
                          <a:cs typeface="+mn-cs"/>
                        </a:rPr>
                        <a:t>を編成</a:t>
                      </a:r>
                      <a:endParaRPr kumimoji="1" lang="en-US" altLang="ja-JP" sz="1400" b="0" i="0" u="none" strike="noStrike" kern="1200" noProof="0" dirty="0">
                        <a:solidFill>
                          <a:schemeClr val="tx1"/>
                        </a:solidFill>
                        <a:latin typeface="+mn-lt"/>
                        <a:ea typeface="+mn-ea"/>
                        <a:cs typeface="+mn-cs"/>
                      </a:endParaRPr>
                    </a:p>
                    <a:p>
                      <a:pPr marL="285750" marR="0" lvl="0" indent="-285750" algn="l">
                        <a:lnSpc>
                          <a:spcPct val="100000"/>
                        </a:lnSpc>
                        <a:spcBef>
                          <a:spcPts val="0"/>
                        </a:spcBef>
                        <a:spcAft>
                          <a:spcPts val="0"/>
                        </a:spcAft>
                        <a:buFont typeface="Arial" panose="020B0604020202020204" pitchFamily="34" charset="0"/>
                        <a:buChar char="•"/>
                      </a:pPr>
                      <a:r>
                        <a:rPr kumimoji="1" lang="ja-JP" altLang="en-US" sz="1400" b="0" i="0" u="none" strike="noStrike" kern="1200" noProof="0">
                          <a:solidFill>
                            <a:schemeClr val="tx1"/>
                          </a:solidFill>
                          <a:latin typeface="+mn-lt"/>
                          <a:ea typeface="+mn-ea"/>
                          <a:cs typeface="+mn-cs"/>
                        </a:rPr>
                        <a:t>各層（ビジネス層</a:t>
                      </a:r>
                      <a:r>
                        <a:rPr kumimoji="1" lang="en-US" altLang="ja-JP" sz="1400" b="0" i="0" u="none" strike="noStrike" kern="1200" noProof="0" dirty="0">
                          <a:solidFill>
                            <a:schemeClr val="tx1"/>
                          </a:solidFill>
                          <a:latin typeface="+mn-lt"/>
                          <a:ea typeface="+mn-ea"/>
                          <a:cs typeface="+mn-cs"/>
                        </a:rPr>
                        <a:t>/</a:t>
                      </a:r>
                      <a:r>
                        <a:rPr kumimoji="1" lang="ja-JP" altLang="en-US" sz="1400" b="0" i="0" u="none" strike="noStrike" kern="1200" noProof="0">
                          <a:solidFill>
                            <a:schemeClr val="tx1"/>
                          </a:solidFill>
                          <a:latin typeface="+mn-lt"/>
                          <a:ea typeface="+mn-ea"/>
                          <a:cs typeface="+mn-cs"/>
                        </a:rPr>
                        <a:t>若年層（</a:t>
                      </a:r>
                      <a:r>
                        <a:rPr kumimoji="1" lang="en-US" altLang="ja-JP" sz="1400" b="0" i="0" u="none" strike="noStrike" kern="1200" noProof="0" dirty="0">
                          <a:solidFill>
                            <a:schemeClr val="tx1"/>
                          </a:solidFill>
                          <a:latin typeface="+mn-lt"/>
                          <a:ea typeface="+mn-ea"/>
                          <a:cs typeface="+mn-cs"/>
                        </a:rPr>
                        <a:t>SNS</a:t>
                      </a:r>
                      <a:r>
                        <a:rPr kumimoji="1" lang="ja-JP" altLang="en-US" sz="1400" b="0" i="0" u="none" strike="noStrike" kern="1200" noProof="0">
                          <a:solidFill>
                            <a:schemeClr val="tx1"/>
                          </a:solidFill>
                          <a:latin typeface="+mn-lt"/>
                          <a:ea typeface="+mn-ea"/>
                          <a:cs typeface="+mn-cs"/>
                        </a:rPr>
                        <a:t>利用層）</a:t>
                      </a:r>
                      <a:r>
                        <a:rPr kumimoji="1" lang="en-US" altLang="ja-JP" sz="1400" b="0" i="0" u="none" strike="noStrike" kern="1200" noProof="0" dirty="0">
                          <a:solidFill>
                            <a:schemeClr val="tx1"/>
                          </a:solidFill>
                          <a:latin typeface="+mn-lt"/>
                          <a:ea typeface="+mn-ea"/>
                          <a:cs typeface="+mn-cs"/>
                        </a:rPr>
                        <a:t>/</a:t>
                      </a:r>
                      <a:r>
                        <a:rPr kumimoji="1" lang="ja-JP" altLang="en-US" sz="1400" b="0" i="0" u="none" strike="noStrike" kern="1200" noProof="0">
                          <a:solidFill>
                            <a:schemeClr val="tx1"/>
                          </a:solidFill>
                          <a:latin typeface="+mn-lt"/>
                          <a:ea typeface="+mn-ea"/>
                          <a:cs typeface="+mn-cs"/>
                        </a:rPr>
                        <a:t>女性層）が</a:t>
                      </a:r>
                      <a:r>
                        <a:rPr kumimoji="1" lang="ja-JP" altLang="en-US" sz="1400" b="1" i="0" u="none" strike="noStrike" kern="1200" noProof="0">
                          <a:solidFill>
                            <a:schemeClr val="tx1"/>
                          </a:solidFill>
                          <a:latin typeface="+mn-lt"/>
                          <a:ea typeface="+mn-ea"/>
                          <a:cs typeface="+mn-cs"/>
                        </a:rPr>
                        <a:t>自分ごととしてどのような内容だと</a:t>
                      </a:r>
                      <a:r>
                        <a:rPr kumimoji="1" lang="en-US" altLang="ja-JP" sz="1400" b="1" i="0" u="none" strike="noStrike" kern="1200" noProof="0" dirty="0">
                          <a:solidFill>
                            <a:schemeClr val="tx1"/>
                          </a:solidFill>
                          <a:latin typeface="+mn-lt"/>
                          <a:ea typeface="+mn-ea"/>
                          <a:cs typeface="+mn-cs"/>
                        </a:rPr>
                        <a:t>SDGs</a:t>
                      </a:r>
                      <a:r>
                        <a:rPr kumimoji="1" lang="ja-JP" altLang="en-US" sz="1400" b="1" i="0" u="none" strike="noStrike" kern="1200" noProof="0">
                          <a:solidFill>
                            <a:schemeClr val="tx1"/>
                          </a:solidFill>
                          <a:latin typeface="+mn-lt"/>
                          <a:ea typeface="+mn-ea"/>
                          <a:cs typeface="+mn-cs"/>
                        </a:rPr>
                        <a:t>を意識して読んでくれるかを考え</a:t>
                      </a:r>
                      <a:r>
                        <a:rPr kumimoji="1" lang="ja-JP" altLang="en-US" sz="1400" b="0" i="0" u="none" strike="noStrike" kern="1200" noProof="0">
                          <a:solidFill>
                            <a:schemeClr val="tx1"/>
                          </a:solidFill>
                          <a:latin typeface="+mn-lt"/>
                          <a:ea typeface="+mn-ea"/>
                          <a:cs typeface="+mn-cs"/>
                        </a:rPr>
                        <a:t>、編成・編集</a:t>
                      </a:r>
                      <a:endParaRPr kumimoji="1" lang="en-US" altLang="ja-JP" sz="1400" b="0" i="0" u="none" strike="noStrike" kern="1200" noProof="0" dirty="0">
                        <a:solidFill>
                          <a:schemeClr val="tx1"/>
                        </a:solidFill>
                        <a:latin typeface="+mn-lt"/>
                        <a:ea typeface="+mn-ea"/>
                        <a:cs typeface="+mn-cs"/>
                      </a:endParaRPr>
                    </a:p>
                    <a:p>
                      <a:pPr marL="285750" marR="0" lvl="0" indent="-285750" algn="l">
                        <a:lnSpc>
                          <a:spcPct val="100000"/>
                        </a:lnSpc>
                        <a:spcBef>
                          <a:spcPts val="0"/>
                        </a:spcBef>
                        <a:spcAft>
                          <a:spcPts val="0"/>
                        </a:spcAft>
                        <a:buFont typeface="Arial" panose="020B0604020202020204" pitchFamily="34" charset="0"/>
                        <a:buChar char="•"/>
                      </a:pPr>
                      <a:r>
                        <a:rPr kumimoji="1" lang="en-US" altLang="ja-JP" sz="1400" b="0" kern="1200" dirty="0">
                          <a:solidFill>
                            <a:schemeClr val="tx1"/>
                          </a:solidFill>
                          <a:latin typeface="+mn-lt"/>
                          <a:ea typeface="+mn-ea"/>
                          <a:cs typeface="+mn-cs"/>
                        </a:rPr>
                        <a:t>SDGs</a:t>
                      </a:r>
                      <a:r>
                        <a:rPr kumimoji="1" lang="ja-JP" altLang="en-US" sz="1400" b="0" kern="1200">
                          <a:solidFill>
                            <a:schemeClr val="tx1"/>
                          </a:solidFill>
                          <a:latin typeface="+mn-lt"/>
                          <a:ea typeface="+mn-ea"/>
                          <a:cs typeface="+mn-cs"/>
                        </a:rPr>
                        <a:t>に関わる課題について</a:t>
                      </a:r>
                      <a:r>
                        <a:rPr kumimoji="1" lang="ja-JP" altLang="en-US" sz="1400" b="1" kern="1200">
                          <a:solidFill>
                            <a:schemeClr val="tx1"/>
                          </a:solidFill>
                          <a:latin typeface="+mn-lt"/>
                          <a:ea typeface="+mn-ea"/>
                          <a:cs typeface="+mn-cs"/>
                        </a:rPr>
                        <a:t>専門家に聞いた記事、課題解決に取り組んでいる人へのインタビュー記事がメイン</a:t>
                      </a:r>
                      <a:r>
                        <a:rPr kumimoji="1" lang="ja-JP" altLang="en-US" sz="1400" b="0" kern="1200">
                          <a:solidFill>
                            <a:schemeClr val="tx1"/>
                          </a:solidFill>
                          <a:latin typeface="+mn-lt"/>
                          <a:ea typeface="+mn-ea"/>
                          <a:cs typeface="+mn-cs"/>
                        </a:rPr>
                        <a:t>。難しく、大きな課題も、なるべく多くの人に共感、自分ごと化してもらえるよう、</a:t>
                      </a:r>
                      <a:r>
                        <a:rPr kumimoji="1" lang="ja-JP" altLang="en-US" sz="1400" b="1" kern="1200">
                          <a:solidFill>
                            <a:schemeClr val="tx1"/>
                          </a:solidFill>
                          <a:latin typeface="+mn-lt"/>
                          <a:ea typeface="+mn-ea"/>
                          <a:cs typeface="+mn-cs"/>
                        </a:rPr>
                        <a:t>わかりやすく、切り口を工夫して伝える</a:t>
                      </a:r>
                      <a:r>
                        <a:rPr kumimoji="1" lang="ja-JP" altLang="en-US" sz="1400" b="0" kern="1200">
                          <a:solidFill>
                            <a:schemeClr val="tx1"/>
                          </a:solidFill>
                          <a:latin typeface="+mn-lt"/>
                          <a:ea typeface="+mn-ea"/>
                          <a:cs typeface="+mn-cs"/>
                        </a:rPr>
                        <a:t>。</a:t>
                      </a:r>
                      <a:endParaRPr kumimoji="1" lang="en-US" altLang="ja-JP" sz="1400" b="0" kern="1200" dirty="0">
                        <a:solidFill>
                          <a:schemeClr val="tx1"/>
                        </a:solidFill>
                        <a:latin typeface="+mn-lt"/>
                        <a:ea typeface="+mn-ea"/>
                        <a:cs typeface="+mn-cs"/>
                      </a:endParaRPr>
                    </a:p>
                    <a:p>
                      <a:pPr marL="285750" marR="0" lvl="0" indent="-285750" algn="l">
                        <a:lnSpc>
                          <a:spcPct val="100000"/>
                        </a:lnSpc>
                        <a:spcBef>
                          <a:spcPts val="0"/>
                        </a:spcBef>
                        <a:spcAft>
                          <a:spcPts val="0"/>
                        </a:spcAft>
                        <a:buFont typeface="Arial" panose="020B0604020202020204" pitchFamily="34" charset="0"/>
                        <a:buChar char="•"/>
                      </a:pPr>
                      <a:r>
                        <a:rPr kumimoji="1" lang="ja-JP" altLang="en-US" sz="1400" b="1" kern="1200">
                          <a:solidFill>
                            <a:schemeClr val="tx1"/>
                          </a:solidFill>
                          <a:latin typeface="+mn-lt"/>
                          <a:ea typeface="+mn-ea"/>
                          <a:cs typeface="+mn-cs"/>
                        </a:rPr>
                        <a:t>多くのユーザーに届けることができるヤフーの発信力</a:t>
                      </a:r>
                      <a:r>
                        <a:rPr kumimoji="1" lang="ja-JP" altLang="en-US" sz="1400" b="0" kern="1200">
                          <a:solidFill>
                            <a:schemeClr val="tx1"/>
                          </a:solidFill>
                          <a:latin typeface="+mn-lt"/>
                          <a:ea typeface="+mn-ea"/>
                          <a:cs typeface="+mn-cs"/>
                        </a:rPr>
                        <a:t>と、寄付やエシカル消費などのアクションにもつなげられる総合力が強み</a:t>
                      </a:r>
                      <a:endParaRPr kumimoji="1" lang="en-US" altLang="ja-JP" sz="1400" b="0" i="0" u="none" strike="noStrike" kern="1200" noProof="0" dirty="0">
                        <a:solidFill>
                          <a:schemeClr val="tx1"/>
                        </a:solidFill>
                        <a:latin typeface="+mn-lt"/>
                        <a:ea typeface="+mn-ea"/>
                        <a:cs typeface="+mn-cs"/>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5913641"/>
                  </a:ext>
                </a:extLst>
              </a:tr>
              <a:tr h="849398">
                <a:tc>
                  <a:txBody>
                    <a:bodyPr/>
                    <a:lstStyle/>
                    <a:p>
                      <a:pPr algn="ctr"/>
                      <a:r>
                        <a:rPr kumimoji="1" lang="ja-JP" altLang="en-US" sz="1600" b="1">
                          <a:solidFill>
                            <a:schemeClr val="bg1"/>
                          </a:solidFill>
                          <a:latin typeface="+mj-lt"/>
                        </a:rPr>
                        <a:t>編集・製作者</a:t>
                      </a:r>
                      <a:endParaRPr kumimoji="1" lang="en-US" altLang="ja-JP" sz="1600" b="1" dirty="0">
                        <a:solidFill>
                          <a:schemeClr val="bg1"/>
                        </a:solidFill>
                        <a:latin typeface="+mj-lt"/>
                      </a:endParaRPr>
                    </a:p>
                    <a:p>
                      <a:pPr algn="ctr"/>
                      <a:r>
                        <a:rPr kumimoji="1" lang="en-US" altLang="ja-JP" sz="1100" b="1" dirty="0">
                          <a:solidFill>
                            <a:schemeClr val="bg1"/>
                          </a:solidFill>
                          <a:latin typeface="+mj-lt"/>
                        </a:rPr>
                        <a:t>(</a:t>
                      </a:r>
                      <a:r>
                        <a:rPr kumimoji="1" lang="ja-JP" altLang="en-US" sz="1100" b="1">
                          <a:solidFill>
                            <a:schemeClr val="bg1"/>
                          </a:solidFill>
                          <a:latin typeface="+mj-lt"/>
                        </a:rPr>
                        <a:t>コンテンツ提供元</a:t>
                      </a:r>
                      <a:r>
                        <a:rPr kumimoji="1" lang="en-US" altLang="ja-JP" sz="1100" b="1" dirty="0">
                          <a:solidFill>
                            <a:schemeClr val="bg1"/>
                          </a:solidFill>
                          <a:latin typeface="+mj-lt"/>
                        </a:rPr>
                        <a:t>)</a:t>
                      </a:r>
                      <a:endParaRPr kumimoji="1" lang="ja-JP" altLang="en-US" sz="1100" b="1" dirty="0">
                        <a:solidFill>
                          <a:schemeClr val="bg1"/>
                        </a:solidFill>
                        <a:latin typeface="+mj-lt"/>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alpha val="49020"/>
                      </a:schemeClr>
                    </a:solidFill>
                  </a:tcPr>
                </a:tc>
                <a:tc>
                  <a:txBody>
                    <a:bodyPr/>
                    <a:lstStyle/>
                    <a:p>
                      <a:pPr marL="285750" indent="-285750">
                        <a:buFont typeface="Arial" panose="020B0604020202020204" pitchFamily="34" charset="0"/>
                        <a:buChar char="•"/>
                      </a:pPr>
                      <a:r>
                        <a:rPr lang="en-US" altLang="ja-JP" sz="1600" dirty="0"/>
                        <a:t>Yahoo! JAPAN SDGs</a:t>
                      </a:r>
                      <a:r>
                        <a:rPr lang="ja-JP" altLang="en-US" sz="1600"/>
                        <a:t>、</a:t>
                      </a:r>
                      <a:r>
                        <a:rPr lang="en-US" altLang="ja-JP" sz="1600" dirty="0" err="1"/>
                        <a:t>Gyoppy</a:t>
                      </a:r>
                      <a:r>
                        <a:rPr lang="en-US" altLang="ja-JP" sz="1600" dirty="0"/>
                        <a:t>!</a:t>
                      </a:r>
                      <a:r>
                        <a:rPr lang="ja-JP" altLang="en-US" sz="1600"/>
                        <a:t>、</a:t>
                      </a:r>
                      <a:r>
                        <a:rPr lang="en-US" altLang="ja-JP" sz="1600" dirty="0"/>
                        <a:t>Yahoo!</a:t>
                      </a:r>
                      <a:r>
                        <a:rPr lang="ja-JP" altLang="en-US" sz="1600"/>
                        <a:t>ニュースオリジナル（特集、</a:t>
                      </a:r>
                      <a:r>
                        <a:rPr lang="en-US" altLang="ja-JP" sz="1600" dirty="0"/>
                        <a:t>THE PAGE</a:t>
                      </a:r>
                      <a:r>
                        <a:rPr lang="ja-JP" altLang="en-US" sz="1600"/>
                        <a:t>など）、</a:t>
                      </a:r>
                      <a:r>
                        <a:rPr lang="en-US" altLang="ja-JP" sz="1600" dirty="0"/>
                        <a:t>Yahoo!</a:t>
                      </a:r>
                      <a:r>
                        <a:rPr lang="ja-JP" altLang="en-US" sz="1600"/>
                        <a:t>ニュース個人、</a:t>
                      </a:r>
                      <a:r>
                        <a:rPr lang="en-US" altLang="ja-JP" sz="1600" dirty="0"/>
                        <a:t>Yahoo! JAPAN </a:t>
                      </a:r>
                      <a:r>
                        <a:rPr lang="ja-JP" altLang="en-US" sz="1600"/>
                        <a:t>クリエイターズプログラム など</a:t>
                      </a:r>
                      <a:endParaRPr lang="en-US" altLang="ja-JP" sz="1600" dirty="0"/>
                    </a:p>
                    <a:p>
                      <a:pPr marL="285750" indent="-285750">
                        <a:buFont typeface="Arial" panose="020B0604020202020204" pitchFamily="34" charset="0"/>
                        <a:buChar char="•"/>
                      </a:pPr>
                      <a:r>
                        <a:rPr kumimoji="1" lang="ja-JP" altLang="en-US" sz="1600" b="0" kern="1200">
                          <a:solidFill>
                            <a:schemeClr val="tx1"/>
                          </a:solidFill>
                          <a:latin typeface="+mn-lt"/>
                          <a:ea typeface="+mn-ea"/>
                          <a:cs typeface="+mn-cs"/>
                        </a:rPr>
                        <a:t>寄付やコマース（エシカル消費）など、コンテンツ以外でのサービス連携（予定）</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0425482"/>
                  </a:ext>
                </a:extLst>
              </a:tr>
              <a:tr h="522304">
                <a:tc>
                  <a:txBody>
                    <a:bodyPr/>
                    <a:lstStyle/>
                    <a:p>
                      <a:pPr algn="ctr"/>
                      <a:r>
                        <a:rPr kumimoji="1" lang="ja-JP" altLang="en-US" sz="1600" b="1">
                          <a:solidFill>
                            <a:schemeClr val="bg1"/>
                          </a:solidFill>
                          <a:latin typeface="+mj-lt"/>
                        </a:rPr>
                        <a:t>コンテンツ本数</a:t>
                      </a:r>
                      <a:endParaRPr kumimoji="1" lang="ja-JP" altLang="en-US" sz="1600" b="1" dirty="0">
                        <a:solidFill>
                          <a:schemeClr val="bg1"/>
                        </a:solidFill>
                        <a:latin typeface="+mj-lt"/>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alpha val="49020"/>
                      </a:schemeClr>
                    </a:solidFill>
                  </a:tcPr>
                </a:tc>
                <a:tc>
                  <a:txBody>
                    <a:bodyPr/>
                    <a:lstStyle/>
                    <a:p>
                      <a:pPr marL="285750" indent="-285750">
                        <a:buFont typeface="Arial" panose="020B0604020202020204" pitchFamily="34" charset="0"/>
                        <a:buChar char="•"/>
                      </a:pPr>
                      <a:r>
                        <a:rPr kumimoji="1" lang="ja-JP" altLang="en-US" sz="1600" b="0">
                          <a:solidFill>
                            <a:schemeClr val="tx1"/>
                          </a:solidFill>
                          <a:latin typeface="+mj-lt"/>
                        </a:rPr>
                        <a:t>約</a:t>
                      </a:r>
                      <a:r>
                        <a:rPr kumimoji="1" lang="en-US" altLang="ja-JP" sz="1600" b="0" dirty="0">
                          <a:solidFill>
                            <a:schemeClr val="tx1"/>
                          </a:solidFill>
                          <a:latin typeface="+mj-lt"/>
                        </a:rPr>
                        <a:t>300</a:t>
                      </a:r>
                      <a:r>
                        <a:rPr kumimoji="1" lang="ja-JP" altLang="en-US" sz="1600" b="0">
                          <a:solidFill>
                            <a:schemeClr val="tx1"/>
                          </a:solidFill>
                          <a:latin typeface="+mj-lt"/>
                        </a:rPr>
                        <a:t>本</a:t>
                      </a:r>
                      <a:r>
                        <a:rPr kumimoji="1" lang="en-US" altLang="ja-JP" sz="1600" b="0" dirty="0">
                          <a:solidFill>
                            <a:schemeClr val="tx1"/>
                          </a:solidFill>
                          <a:latin typeface="+mj-lt"/>
                        </a:rPr>
                        <a:t>(2021</a:t>
                      </a:r>
                      <a:r>
                        <a:rPr kumimoji="1" lang="ja-JP" altLang="en-US" sz="1600" b="0">
                          <a:solidFill>
                            <a:schemeClr val="tx1"/>
                          </a:solidFill>
                          <a:latin typeface="+mj-lt"/>
                        </a:rPr>
                        <a:t>年</a:t>
                      </a:r>
                      <a:r>
                        <a:rPr kumimoji="1" lang="en-US" altLang="ja-JP" sz="1600" b="0" dirty="0">
                          <a:solidFill>
                            <a:schemeClr val="tx1"/>
                          </a:solidFill>
                          <a:latin typeface="+mj-lt"/>
                        </a:rPr>
                        <a:t>11</a:t>
                      </a:r>
                      <a:r>
                        <a:rPr kumimoji="1" lang="ja-JP" altLang="en-US" sz="1600" b="0">
                          <a:solidFill>
                            <a:schemeClr val="tx1"/>
                          </a:solidFill>
                          <a:latin typeface="+mj-lt"/>
                        </a:rPr>
                        <a:t>月現在</a:t>
                      </a:r>
                      <a:r>
                        <a:rPr kumimoji="1" lang="en-US" altLang="ja-JP" sz="1600" b="0" dirty="0">
                          <a:solidFill>
                            <a:schemeClr val="tx1"/>
                          </a:solidFill>
                          <a:latin typeface="+mj-lt"/>
                        </a:rPr>
                        <a:t>)</a:t>
                      </a:r>
                      <a:endParaRPr kumimoji="1" lang="ja-JP" altLang="en-US" sz="1600" b="0" dirty="0">
                        <a:solidFill>
                          <a:schemeClr val="tx1"/>
                        </a:solidFill>
                        <a:latin typeface="+mj-lt"/>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21734490"/>
                  </a:ext>
                </a:extLst>
              </a:tr>
              <a:tr h="424499">
                <a:tc>
                  <a:txBody>
                    <a:bodyPr/>
                    <a:lstStyle/>
                    <a:p>
                      <a:pPr lvl="0" algn="ctr">
                        <a:buNone/>
                      </a:pPr>
                      <a:r>
                        <a:rPr kumimoji="1" lang="ja-JP" altLang="en-US" sz="1600" b="1">
                          <a:solidFill>
                            <a:schemeClr val="bg1"/>
                          </a:solidFill>
                          <a:latin typeface="+mj-lt"/>
                        </a:rPr>
                        <a:t>デバイス</a:t>
                      </a:r>
                      <a:endParaRPr kumimoji="1" lang="ja-JP" altLang="en-US" sz="1600" b="1" dirty="0">
                        <a:solidFill>
                          <a:schemeClr val="bg1"/>
                        </a:solidFill>
                        <a:latin typeface="+mj-lt"/>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tx1">
                        <a:alpha val="49020"/>
                      </a:schemeClr>
                    </a:solidFill>
                  </a:tcPr>
                </a:tc>
                <a:tc>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600" b="0" kern="1200">
                          <a:solidFill>
                            <a:schemeClr val="tx1"/>
                          </a:solidFill>
                          <a:latin typeface="+mn-lt"/>
                          <a:ea typeface="+mn-ea"/>
                          <a:cs typeface="+mn-cs"/>
                        </a:rPr>
                        <a:t>PC</a:t>
                      </a:r>
                      <a:r>
                        <a:rPr kumimoji="1" lang="en-US" altLang="ja-JP" sz="1600" b="0" kern="1200" dirty="0">
                          <a:solidFill>
                            <a:schemeClr val="tx1"/>
                          </a:solidFill>
                          <a:latin typeface="+mn-lt"/>
                          <a:ea typeface="+mn-ea"/>
                          <a:cs typeface="+mn-cs"/>
                        </a:rPr>
                        <a:t>/</a:t>
                      </a:r>
                      <a:r>
                        <a:rPr kumimoji="1" lang="ja-JP" altLang="en-US" sz="1600" b="0" kern="1200">
                          <a:solidFill>
                            <a:schemeClr val="tx1"/>
                          </a:solidFill>
                          <a:latin typeface="+mn-lt"/>
                          <a:ea typeface="+mn-ea"/>
                          <a:cs typeface="+mn-cs"/>
                        </a:rPr>
                        <a:t>SPWeb Appなし</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02604709"/>
                  </a:ext>
                </a:extLst>
              </a:tr>
            </a:tbl>
          </a:graphicData>
        </a:graphic>
      </p:graphicFrame>
    </p:spTree>
    <p:extLst>
      <p:ext uri="{BB962C8B-B14F-4D97-AF65-F5344CB8AC3E}">
        <p14:creationId xmlns:p14="http://schemas.microsoft.com/office/powerpoint/2010/main" val="4211228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ドーナツ 27">
            <a:extLst>
              <a:ext uri="{FF2B5EF4-FFF2-40B4-BE49-F238E27FC236}">
                <a16:creationId xmlns:a16="http://schemas.microsoft.com/office/drawing/2014/main" id="{0508D7D3-3103-3C46-B582-BD0B339695C5}"/>
              </a:ext>
            </a:extLst>
          </p:cNvPr>
          <p:cNvSpPr/>
          <p:nvPr/>
        </p:nvSpPr>
        <p:spPr bwMode="auto">
          <a:xfrm>
            <a:off x="525817" y="1757019"/>
            <a:ext cx="4247129" cy="3523115"/>
          </a:xfrm>
          <a:prstGeom prst="donut">
            <a:avLst>
              <a:gd name="adj" fmla="val 5126"/>
            </a:avLst>
          </a:prstGeom>
          <a:solidFill>
            <a:srgbClr val="00B0F0"/>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pic>
        <p:nvPicPr>
          <p:cNvPr id="43" name="図 42">
            <a:extLst>
              <a:ext uri="{FF2B5EF4-FFF2-40B4-BE49-F238E27FC236}">
                <a16:creationId xmlns:a16="http://schemas.microsoft.com/office/drawing/2014/main" id="{2E869CB3-2ECB-E642-BA06-E8E772877AB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1633" y="1408090"/>
            <a:ext cx="3769152" cy="3300830"/>
          </a:xfrm>
          <a:prstGeom prst="rect">
            <a:avLst/>
          </a:prstGeom>
        </p:spPr>
      </p:pic>
      <p:sp>
        <p:nvSpPr>
          <p:cNvPr id="27" name="ドーナツ 26">
            <a:extLst>
              <a:ext uri="{FF2B5EF4-FFF2-40B4-BE49-F238E27FC236}">
                <a16:creationId xmlns:a16="http://schemas.microsoft.com/office/drawing/2014/main" id="{AFBB8E8D-7C00-3143-96AA-CBA932E05993}"/>
              </a:ext>
            </a:extLst>
          </p:cNvPr>
          <p:cNvSpPr/>
          <p:nvPr/>
        </p:nvSpPr>
        <p:spPr bwMode="auto">
          <a:xfrm>
            <a:off x="6044680" y="1557594"/>
            <a:ext cx="5919835" cy="4070733"/>
          </a:xfrm>
          <a:prstGeom prst="donut">
            <a:avLst>
              <a:gd name="adj" fmla="val 5126"/>
            </a:avLst>
          </a:prstGeom>
          <a:solidFill>
            <a:srgbClr val="1D3156"/>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 name="タイトル 1">
            <a:extLst>
              <a:ext uri="{FF2B5EF4-FFF2-40B4-BE49-F238E27FC236}">
                <a16:creationId xmlns:a16="http://schemas.microsoft.com/office/drawing/2014/main" id="{61AF6D0E-34DA-6A47-8483-D4AA968FA6E8}"/>
              </a:ext>
            </a:extLst>
          </p:cNvPr>
          <p:cNvSpPr>
            <a:spLocks noGrp="1"/>
          </p:cNvSpPr>
          <p:nvPr>
            <p:ph type="title"/>
          </p:nvPr>
        </p:nvSpPr>
        <p:spPr/>
        <p:txBody>
          <a:bodyPr>
            <a:normAutofit fontScale="90000"/>
          </a:bodyPr>
          <a:lstStyle/>
          <a:p>
            <a:r>
              <a:rPr kumimoji="1" lang="en-US" altLang="ja-JP" dirty="0"/>
              <a:t>Yahoo! JAPAN SDGs</a:t>
            </a:r>
            <a:r>
              <a:rPr kumimoji="1" lang="ja-JP" altLang="en-US"/>
              <a:t>　全体構造</a:t>
            </a:r>
          </a:p>
        </p:txBody>
      </p:sp>
      <p:sp>
        <p:nvSpPr>
          <p:cNvPr id="3" name="フッター プレースホルダー 2">
            <a:extLst>
              <a:ext uri="{FF2B5EF4-FFF2-40B4-BE49-F238E27FC236}">
                <a16:creationId xmlns:a16="http://schemas.microsoft.com/office/drawing/2014/main" id="{E1B69C98-A114-8B47-84B2-43F1F2F6C779}"/>
              </a:ext>
            </a:extLst>
          </p:cNvPr>
          <p:cNvSpPr>
            <a:spLocks noGrp="1"/>
          </p:cNvSpPr>
          <p:nvPr>
            <p:ph type="ftr" sz="quarter" idx="3"/>
          </p:nvPr>
        </p:nvSpPr>
        <p:spPr/>
        <p:txBody>
          <a:bodyPr/>
          <a:lstStyle/>
          <a:p>
            <a:r>
              <a:rPr lang="en-US" altLang="ja-JP">
                <a:solidFill>
                  <a:prstClr val="black"/>
                </a:solidFill>
              </a:rPr>
              <a:t>Copyright</a:t>
            </a:r>
            <a:r>
              <a:rPr lang="ja-JP" altLang="en-US">
                <a:solidFill>
                  <a:prstClr val="black"/>
                </a:solidFill>
              </a:rPr>
              <a:t>（</a:t>
            </a:r>
            <a:r>
              <a:rPr lang="en-US" altLang="ja-JP">
                <a:solidFill>
                  <a:prstClr val="black"/>
                </a:solidFill>
              </a:rPr>
              <a:t>C</a:t>
            </a:r>
            <a:r>
              <a:rPr lang="ja-JP" altLang="en-US">
                <a:solidFill>
                  <a:prstClr val="black"/>
                </a:solidFill>
              </a:rPr>
              <a:t>）</a:t>
            </a:r>
            <a:r>
              <a:rPr lang="en-US" altLang="ja-JP">
                <a:solidFill>
                  <a:prstClr val="black"/>
                </a:solidFill>
              </a:rPr>
              <a:t>2021 Yahoo Japan Corporation. All Rights Reserved. </a:t>
            </a:r>
            <a:r>
              <a:rPr lang="ja-JP" altLang="en-US">
                <a:solidFill>
                  <a:prstClr val="black"/>
                </a:solidFill>
              </a:rPr>
              <a:t>無断引用・転載禁止</a:t>
            </a:r>
            <a:endParaRPr lang="ja-JP" altLang="en-US" dirty="0">
              <a:solidFill>
                <a:prstClr val="black"/>
              </a:solidFill>
            </a:endParaRPr>
          </a:p>
        </p:txBody>
      </p:sp>
      <p:pic>
        <p:nvPicPr>
          <p:cNvPr id="5" name="図 4">
            <a:extLst>
              <a:ext uri="{FF2B5EF4-FFF2-40B4-BE49-F238E27FC236}">
                <a16:creationId xmlns:a16="http://schemas.microsoft.com/office/drawing/2014/main" id="{EB0B0217-13CF-F44A-99DA-F41AF3E5A56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808574" y="1658260"/>
            <a:ext cx="1877189" cy="939362"/>
          </a:xfrm>
          <a:prstGeom prst="rect">
            <a:avLst/>
          </a:prstGeom>
        </p:spPr>
      </p:pic>
      <p:pic>
        <p:nvPicPr>
          <p:cNvPr id="6" name="図 5">
            <a:extLst>
              <a:ext uri="{FF2B5EF4-FFF2-40B4-BE49-F238E27FC236}">
                <a16:creationId xmlns:a16="http://schemas.microsoft.com/office/drawing/2014/main" id="{0A03D3A6-0901-4C42-BD86-6A7EC712B81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142604" y="3756826"/>
            <a:ext cx="1428033" cy="772886"/>
          </a:xfrm>
          <a:prstGeom prst="rect">
            <a:avLst/>
          </a:prstGeom>
        </p:spPr>
      </p:pic>
      <p:pic>
        <p:nvPicPr>
          <p:cNvPr id="9" name="図 8">
            <a:extLst>
              <a:ext uri="{FF2B5EF4-FFF2-40B4-BE49-F238E27FC236}">
                <a16:creationId xmlns:a16="http://schemas.microsoft.com/office/drawing/2014/main" id="{6B9BBB90-3971-694A-9EA9-C1F98A5B55B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860099" y="2589920"/>
            <a:ext cx="1772067" cy="1775596"/>
          </a:xfrm>
          <a:prstGeom prst="rect">
            <a:avLst/>
          </a:prstGeom>
        </p:spPr>
      </p:pic>
      <p:pic>
        <p:nvPicPr>
          <p:cNvPr id="11" name="図 10">
            <a:extLst>
              <a:ext uri="{FF2B5EF4-FFF2-40B4-BE49-F238E27FC236}">
                <a16:creationId xmlns:a16="http://schemas.microsoft.com/office/drawing/2014/main" id="{E76603BF-F64F-C944-9D77-BE55CEF16AA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24004" y="4592520"/>
            <a:ext cx="1469571" cy="667075"/>
          </a:xfrm>
          <a:prstGeom prst="rect">
            <a:avLst/>
          </a:prstGeom>
        </p:spPr>
      </p:pic>
      <p:sp>
        <p:nvSpPr>
          <p:cNvPr id="22" name="正方形/長方形 21">
            <a:extLst>
              <a:ext uri="{FF2B5EF4-FFF2-40B4-BE49-F238E27FC236}">
                <a16:creationId xmlns:a16="http://schemas.microsoft.com/office/drawing/2014/main" id="{3CE31305-36D1-EC4D-8BD3-08CCDF71B932}"/>
              </a:ext>
            </a:extLst>
          </p:cNvPr>
          <p:cNvSpPr/>
          <p:nvPr/>
        </p:nvSpPr>
        <p:spPr>
          <a:xfrm>
            <a:off x="9841512" y="2891586"/>
            <a:ext cx="1772067" cy="458569"/>
          </a:xfrm>
          <a:prstGeom prst="rect">
            <a:avLst/>
          </a:prstGeom>
          <a:solidFill>
            <a:srgbClr val="CCCCCC">
              <a:alpha val="52157"/>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A5EFAAA5-40AB-034D-95B6-4252FC8CA295}"/>
              </a:ext>
            </a:extLst>
          </p:cNvPr>
          <p:cNvSpPr/>
          <p:nvPr/>
        </p:nvSpPr>
        <p:spPr>
          <a:xfrm>
            <a:off x="9911659" y="3662500"/>
            <a:ext cx="1701920" cy="458569"/>
          </a:xfrm>
          <a:prstGeom prst="rect">
            <a:avLst/>
          </a:prstGeom>
          <a:solidFill>
            <a:srgbClr val="CCCCCC">
              <a:alpha val="52157"/>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9" name="左右矢印 28">
            <a:extLst>
              <a:ext uri="{FF2B5EF4-FFF2-40B4-BE49-F238E27FC236}">
                <a16:creationId xmlns:a16="http://schemas.microsoft.com/office/drawing/2014/main" id="{E0C67AB9-481A-AE48-BC8C-8740F8A270BE}"/>
              </a:ext>
            </a:extLst>
          </p:cNvPr>
          <p:cNvSpPr/>
          <p:nvPr/>
        </p:nvSpPr>
        <p:spPr>
          <a:xfrm rot="20767708">
            <a:off x="4463699" y="4010471"/>
            <a:ext cx="1664810" cy="275993"/>
          </a:xfrm>
          <a:prstGeom prst="leftRightArrow">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path path="circle">
              <a:fillToRect l="100000" t="100000"/>
            </a:path>
            <a:tileRect r="-100000" b="-100000"/>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0" name="テキスト ボックス 29">
            <a:extLst>
              <a:ext uri="{FF2B5EF4-FFF2-40B4-BE49-F238E27FC236}">
                <a16:creationId xmlns:a16="http://schemas.microsoft.com/office/drawing/2014/main" id="{2C780410-DCF8-2747-9CD1-3A09431FC6E7}"/>
              </a:ext>
            </a:extLst>
          </p:cNvPr>
          <p:cNvSpPr txBox="1"/>
          <p:nvPr/>
        </p:nvSpPr>
        <p:spPr>
          <a:xfrm>
            <a:off x="643206" y="5052845"/>
            <a:ext cx="1860218" cy="261610"/>
          </a:xfrm>
          <a:prstGeom prst="rect">
            <a:avLst/>
          </a:prstGeom>
          <a:solidFill>
            <a:schemeClr val="bg1"/>
          </a:solidFill>
          <a:ln>
            <a:solidFill>
              <a:schemeClr val="tx1"/>
            </a:solidFill>
          </a:ln>
        </p:spPr>
        <p:txBody>
          <a:bodyPr wrap="square" rtlCol="0" anchor="t">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メイリオ"/>
                <a:ea typeface="メイリオ"/>
                <a:cs typeface="+mn-cs"/>
              </a:rPr>
              <a:t>オリジナルコンテンツ</a:t>
            </a:r>
            <a:endParaRPr kumimoji="1" lang="en-US" altLang="ja-JP" sz="1100" b="1"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31" name="テキスト ボックス 30">
            <a:extLst>
              <a:ext uri="{FF2B5EF4-FFF2-40B4-BE49-F238E27FC236}">
                <a16:creationId xmlns:a16="http://schemas.microsoft.com/office/drawing/2014/main" id="{558A6B26-932D-7244-9AB3-7C46E0799790}"/>
              </a:ext>
            </a:extLst>
          </p:cNvPr>
          <p:cNvSpPr txBox="1"/>
          <p:nvPr/>
        </p:nvSpPr>
        <p:spPr>
          <a:xfrm>
            <a:off x="2980406" y="4922040"/>
            <a:ext cx="1681871" cy="261610"/>
          </a:xfrm>
          <a:prstGeom prst="rect">
            <a:avLst/>
          </a:prstGeom>
          <a:solidFill>
            <a:srgbClr val="00B0F0"/>
          </a:solidFill>
          <a:ln>
            <a:noFill/>
          </a:ln>
        </p:spPr>
        <p:txBody>
          <a:bodyPr wrap="none" rtlCol="0">
            <a:spAutoFit/>
          </a:bodyPr>
          <a:lstStyle/>
          <a:p>
            <a:r>
              <a:rPr lang="en-US" altLang="ja-JP" sz="1100" b="1" dirty="0">
                <a:solidFill>
                  <a:schemeClr val="bg1"/>
                </a:solidFill>
                <a:latin typeface="Meiryo" panose="020B0604030504040204" pitchFamily="34" charset="-128"/>
                <a:ea typeface="Meiryo" panose="020B0604030504040204" pitchFamily="34" charset="-128"/>
              </a:rPr>
              <a:t>Yahoo!</a:t>
            </a:r>
            <a:r>
              <a:rPr lang="ja-JP" altLang="en-US" sz="1100" b="1" dirty="0">
                <a:solidFill>
                  <a:schemeClr val="bg1"/>
                </a:solidFill>
                <a:latin typeface="Meiryo" panose="020B0604030504040204" pitchFamily="34" charset="-128"/>
                <a:ea typeface="Meiryo" panose="020B0604030504040204" pitchFamily="34" charset="-128"/>
              </a:rPr>
              <a:t> </a:t>
            </a:r>
            <a:r>
              <a:rPr lang="en-US" altLang="ja-JP" sz="1100" b="1" dirty="0">
                <a:solidFill>
                  <a:schemeClr val="bg1"/>
                </a:solidFill>
                <a:latin typeface="Meiryo" panose="020B0604030504040204" pitchFamily="34" charset="-128"/>
                <a:ea typeface="Meiryo" panose="020B0604030504040204" pitchFamily="34" charset="-128"/>
              </a:rPr>
              <a:t>JAPAN</a:t>
            </a:r>
            <a:r>
              <a:rPr lang="ja-JP" altLang="en-US" sz="1100" b="1">
                <a:solidFill>
                  <a:schemeClr val="bg1"/>
                </a:solidFill>
                <a:latin typeface="Meiryo" panose="020B0604030504040204" pitchFamily="34" charset="-128"/>
                <a:ea typeface="Meiryo" panose="020B0604030504040204" pitchFamily="34" charset="-128"/>
              </a:rPr>
              <a:t> </a:t>
            </a:r>
            <a:r>
              <a:rPr lang="en-US" altLang="ja-JP" sz="1100" b="1" dirty="0">
                <a:solidFill>
                  <a:schemeClr val="bg1"/>
                </a:solidFill>
                <a:latin typeface="Meiryo" panose="020B0604030504040204" pitchFamily="34" charset="-128"/>
                <a:ea typeface="Meiryo" panose="020B0604030504040204" pitchFamily="34" charset="-128"/>
              </a:rPr>
              <a:t>SDGs</a:t>
            </a:r>
            <a:endParaRPr kumimoji="1" lang="ja-JP" altLang="en-US" sz="1100" b="1" dirty="0">
              <a:solidFill>
                <a:schemeClr val="bg1"/>
              </a:solidFill>
              <a:latin typeface="Meiryo" panose="020B0604030504040204" pitchFamily="34" charset="-128"/>
              <a:ea typeface="Meiryo" panose="020B0604030504040204" pitchFamily="34" charset="-128"/>
            </a:endParaRPr>
          </a:p>
        </p:txBody>
      </p:sp>
      <p:sp>
        <p:nvSpPr>
          <p:cNvPr id="32" name="テキスト ボックス 31">
            <a:extLst>
              <a:ext uri="{FF2B5EF4-FFF2-40B4-BE49-F238E27FC236}">
                <a16:creationId xmlns:a16="http://schemas.microsoft.com/office/drawing/2014/main" id="{E29C089F-8B79-6B4F-AC60-D9524786DBB5}"/>
              </a:ext>
            </a:extLst>
          </p:cNvPr>
          <p:cNvSpPr txBox="1"/>
          <p:nvPr/>
        </p:nvSpPr>
        <p:spPr>
          <a:xfrm>
            <a:off x="5388723" y="5389018"/>
            <a:ext cx="2528256" cy="261610"/>
          </a:xfrm>
          <a:prstGeom prst="rect">
            <a:avLst/>
          </a:prstGeom>
          <a:solidFill>
            <a:srgbClr val="002060"/>
          </a:solidFill>
          <a:ln>
            <a:noFill/>
          </a:ln>
        </p:spPr>
        <p:txBody>
          <a:bodyPr wrap="none" rtlCol="0">
            <a:spAutoFit/>
          </a:bodyPr>
          <a:lstStyle/>
          <a:p>
            <a:r>
              <a:rPr lang="en-US" altLang="ja-JP" sz="1100" b="1" dirty="0">
                <a:solidFill>
                  <a:schemeClr val="bg1"/>
                </a:solidFill>
                <a:latin typeface="Meiryo" panose="020B0604030504040204" pitchFamily="34" charset="-128"/>
                <a:ea typeface="Meiryo" panose="020B0604030504040204" pitchFamily="34" charset="-128"/>
              </a:rPr>
              <a:t>Yahoo</a:t>
            </a:r>
            <a:r>
              <a:rPr lang="en-US" altLang="ja-JP" sz="1100" b="1">
                <a:solidFill>
                  <a:schemeClr val="bg1"/>
                </a:solidFill>
                <a:latin typeface="Meiryo" panose="020B0604030504040204" pitchFamily="34" charset="-128"/>
                <a:ea typeface="Meiryo" panose="020B0604030504040204" pitchFamily="34" charset="-128"/>
              </a:rPr>
              <a:t>!</a:t>
            </a:r>
            <a:r>
              <a:rPr lang="ja-JP" altLang="en-US" sz="1100" b="1" dirty="0">
                <a:solidFill>
                  <a:schemeClr val="bg1"/>
                </a:solidFill>
                <a:latin typeface="Meiryo" panose="020B0604030504040204" pitchFamily="34" charset="-128"/>
                <a:ea typeface="Meiryo" panose="020B0604030504040204" pitchFamily="34" charset="-128"/>
              </a:rPr>
              <a:t> </a:t>
            </a:r>
            <a:r>
              <a:rPr lang="en-US" altLang="ja-JP" sz="1100" b="1" dirty="0">
                <a:solidFill>
                  <a:schemeClr val="bg1"/>
                </a:solidFill>
                <a:latin typeface="Meiryo" panose="020B0604030504040204" pitchFamily="34" charset="-128"/>
                <a:ea typeface="Meiryo" panose="020B0604030504040204" pitchFamily="34" charset="-128"/>
              </a:rPr>
              <a:t>JAPAN</a:t>
            </a:r>
            <a:r>
              <a:rPr lang="ja-JP" altLang="en-US" sz="1100" b="1" dirty="0">
                <a:solidFill>
                  <a:schemeClr val="bg1"/>
                </a:solidFill>
                <a:latin typeface="Meiryo" panose="020B0604030504040204" pitchFamily="34" charset="-128"/>
                <a:ea typeface="Meiryo" panose="020B0604030504040204" pitchFamily="34" charset="-128"/>
              </a:rPr>
              <a:t> </a:t>
            </a:r>
            <a:r>
              <a:rPr lang="en-US" altLang="ja-JP" sz="1100" b="1" dirty="0">
                <a:solidFill>
                  <a:schemeClr val="bg1"/>
                </a:solidFill>
                <a:latin typeface="Meiryo" panose="020B0604030504040204" pitchFamily="34" charset="-128"/>
                <a:ea typeface="Meiryo" panose="020B0604030504040204" pitchFamily="34" charset="-128"/>
              </a:rPr>
              <a:t>SDGs</a:t>
            </a:r>
            <a:r>
              <a:rPr lang="ja-JP" altLang="en-US" sz="1100" b="1" dirty="0">
                <a:solidFill>
                  <a:schemeClr val="bg1"/>
                </a:solidFill>
                <a:latin typeface="Meiryo" panose="020B0604030504040204" pitchFamily="34" charset="-128"/>
                <a:ea typeface="Meiryo" panose="020B0604030504040204" pitchFamily="34" charset="-128"/>
              </a:rPr>
              <a:t>外コンテンツ</a:t>
            </a:r>
            <a:endParaRPr kumimoji="1" lang="ja-JP" altLang="en-US" sz="1100" b="1" dirty="0">
              <a:solidFill>
                <a:schemeClr val="bg1"/>
              </a:solidFill>
              <a:latin typeface="Meiryo" panose="020B0604030504040204" pitchFamily="34" charset="-128"/>
              <a:ea typeface="Meiryo" panose="020B0604030504040204" pitchFamily="34" charset="-128"/>
            </a:endParaRPr>
          </a:p>
        </p:txBody>
      </p:sp>
      <p:sp>
        <p:nvSpPr>
          <p:cNvPr id="33" name="テキスト ボックス 32">
            <a:extLst>
              <a:ext uri="{FF2B5EF4-FFF2-40B4-BE49-F238E27FC236}">
                <a16:creationId xmlns:a16="http://schemas.microsoft.com/office/drawing/2014/main" id="{E2FB07BB-BBA3-E44D-8A66-52DCC7A1770B}"/>
              </a:ext>
            </a:extLst>
          </p:cNvPr>
          <p:cNvSpPr txBox="1"/>
          <p:nvPr/>
        </p:nvSpPr>
        <p:spPr>
          <a:xfrm>
            <a:off x="7851170" y="3629493"/>
            <a:ext cx="1242871" cy="430887"/>
          </a:xfrm>
          <a:prstGeom prst="rect">
            <a:avLst/>
          </a:prstGeom>
          <a:solidFill>
            <a:schemeClr val="bg1"/>
          </a:solidFill>
          <a:ln>
            <a:solidFill>
              <a:schemeClr val="tx1"/>
            </a:solidFill>
          </a:ln>
        </p:spPr>
        <p:txBody>
          <a:bodyPr wrap="square" lIns="91440" tIns="45720" rIns="91440" bIns="45720" rtlCol="0" anchor="t">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lang="ja-JP" altLang="en-US" sz="1100" b="1">
                <a:latin typeface="メイリオ"/>
                <a:ea typeface="メイリオ"/>
              </a:rPr>
              <a:t>グラフィックで考える</a:t>
            </a:r>
            <a:r>
              <a:rPr lang="en-US" altLang="ja-JP" sz="1100" b="1" dirty="0">
                <a:latin typeface="メイリオ"/>
                <a:ea typeface="メイリオ"/>
              </a:rPr>
              <a:t>SDGs</a:t>
            </a:r>
          </a:p>
        </p:txBody>
      </p:sp>
      <p:sp>
        <p:nvSpPr>
          <p:cNvPr id="34" name="テキスト ボックス 33">
            <a:extLst>
              <a:ext uri="{FF2B5EF4-FFF2-40B4-BE49-F238E27FC236}">
                <a16:creationId xmlns:a16="http://schemas.microsoft.com/office/drawing/2014/main" id="{12ABE6C6-A91B-344B-9BC3-5578484ADDE8}"/>
              </a:ext>
            </a:extLst>
          </p:cNvPr>
          <p:cNvSpPr txBox="1"/>
          <p:nvPr/>
        </p:nvSpPr>
        <p:spPr>
          <a:xfrm>
            <a:off x="9860099" y="1118537"/>
            <a:ext cx="1580594" cy="261610"/>
          </a:xfrm>
          <a:prstGeom prst="rect">
            <a:avLst/>
          </a:prstGeom>
          <a:solidFill>
            <a:schemeClr val="bg1"/>
          </a:solidFill>
          <a:ln>
            <a:solidFill>
              <a:schemeClr val="tx1"/>
            </a:solidFill>
          </a:ln>
        </p:spPr>
        <p:txBody>
          <a:bodyPr wrap="square" rtlCol="0" anchor="t">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lang="en-US" altLang="ja-JP" sz="1100" b="1" dirty="0">
                <a:solidFill>
                  <a:prstClr val="black"/>
                </a:solidFill>
                <a:latin typeface="メイリオ"/>
                <a:ea typeface="メイリオ"/>
              </a:rPr>
              <a:t>DOCS for SDGs</a:t>
            </a:r>
            <a:endParaRPr kumimoji="1" lang="en-US" altLang="ja-JP" sz="1100" b="1" i="0" u="none" strike="noStrike" kern="1200" cap="none" spc="0" normalizeH="0" baseline="0" noProof="0" dirty="0">
              <a:ln>
                <a:noFill/>
              </a:ln>
              <a:solidFill>
                <a:prstClr val="black"/>
              </a:solidFill>
              <a:effectLst/>
              <a:uLnTx/>
              <a:uFillTx/>
              <a:latin typeface="メイリオ"/>
              <a:ea typeface="メイリオ"/>
              <a:cs typeface="+mn-cs"/>
            </a:endParaRPr>
          </a:p>
        </p:txBody>
      </p:sp>
      <p:sp>
        <p:nvSpPr>
          <p:cNvPr id="44" name="テキスト ボックス 43">
            <a:extLst>
              <a:ext uri="{FF2B5EF4-FFF2-40B4-BE49-F238E27FC236}">
                <a16:creationId xmlns:a16="http://schemas.microsoft.com/office/drawing/2014/main" id="{B75CCC0B-5F66-7F4F-A52C-529CA8E995A4}"/>
              </a:ext>
            </a:extLst>
          </p:cNvPr>
          <p:cNvSpPr txBox="1"/>
          <p:nvPr/>
        </p:nvSpPr>
        <p:spPr>
          <a:xfrm>
            <a:off x="616524" y="5338461"/>
            <a:ext cx="3736920" cy="338554"/>
          </a:xfrm>
          <a:prstGeom prst="rect">
            <a:avLst/>
          </a:prstGeom>
          <a:noFill/>
        </p:spPr>
        <p:txBody>
          <a:bodyPr wrap="none" rtlCol="0">
            <a:spAutoFit/>
          </a:bodyPr>
          <a:lstStyle/>
          <a:p>
            <a:pPr algn="l"/>
            <a:r>
              <a:rPr kumimoji="1" lang="ja-JP" altLang="en-US" sz="800"/>
              <a:t>さまざまな企業や人々の</a:t>
            </a:r>
            <a:r>
              <a:rPr kumimoji="1" lang="en-US" altLang="ja-JP" sz="800" dirty="0"/>
              <a:t>SDGs</a:t>
            </a:r>
            <a:r>
              <a:rPr kumimoji="1" lang="ja-JP" altLang="en-US" sz="800"/>
              <a:t>に関する取り組みについて</a:t>
            </a:r>
            <a:r>
              <a:rPr lang="ja-JP" altLang="en-US" sz="800"/>
              <a:t>ストーリー性の高い</a:t>
            </a:r>
            <a:endParaRPr lang="en-US" altLang="ja-JP" sz="800" dirty="0"/>
          </a:p>
          <a:p>
            <a:pPr algn="l"/>
            <a:r>
              <a:rPr lang="ja-JP" altLang="en-US" sz="800"/>
              <a:t>読み物として伝えるオリジナルコンテンツを</a:t>
            </a:r>
            <a:r>
              <a:rPr kumimoji="1" lang="ja-JP" altLang="en-US" sz="800"/>
              <a:t>月</a:t>
            </a:r>
            <a:r>
              <a:rPr kumimoji="1" lang="en-US" altLang="ja-JP" sz="800" dirty="0"/>
              <a:t>2</a:t>
            </a:r>
            <a:r>
              <a:rPr kumimoji="1" lang="ja-JP" altLang="en-US" sz="800"/>
              <a:t>本程度掲載予定。</a:t>
            </a:r>
          </a:p>
        </p:txBody>
      </p:sp>
      <p:sp>
        <p:nvSpPr>
          <p:cNvPr id="45" name="テキスト ボックス 44">
            <a:extLst>
              <a:ext uri="{FF2B5EF4-FFF2-40B4-BE49-F238E27FC236}">
                <a16:creationId xmlns:a16="http://schemas.microsoft.com/office/drawing/2014/main" id="{C0A16CE0-F35B-7E47-86F1-78108DCE3582}"/>
              </a:ext>
            </a:extLst>
          </p:cNvPr>
          <p:cNvSpPr txBox="1"/>
          <p:nvPr/>
        </p:nvSpPr>
        <p:spPr>
          <a:xfrm>
            <a:off x="643206" y="5714665"/>
            <a:ext cx="2276178" cy="261610"/>
          </a:xfrm>
          <a:prstGeom prst="rect">
            <a:avLst/>
          </a:prstGeom>
          <a:solidFill>
            <a:schemeClr val="bg1"/>
          </a:solidFill>
          <a:ln>
            <a:solidFill>
              <a:schemeClr val="tx1"/>
            </a:solidFill>
          </a:ln>
        </p:spPr>
        <p:txBody>
          <a:bodyPr wrap="square" rtlCol="0" anchor="t">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メイリオ"/>
                <a:ea typeface="メイリオ"/>
                <a:cs typeface="+mn-cs"/>
              </a:rPr>
              <a:t>ヤフーの</a:t>
            </a:r>
            <a:r>
              <a:rPr kumimoji="1" lang="en-US" altLang="ja-JP" sz="1100" b="1" i="0" u="none" strike="noStrike" kern="1200" cap="none" spc="0" normalizeH="0" baseline="0" noProof="0" dirty="0">
                <a:ln>
                  <a:noFill/>
                </a:ln>
                <a:solidFill>
                  <a:prstClr val="black"/>
                </a:solidFill>
                <a:effectLst/>
                <a:uLnTx/>
                <a:uFillTx/>
                <a:latin typeface="メイリオ"/>
                <a:ea typeface="メイリオ"/>
                <a:cs typeface="+mn-cs"/>
              </a:rPr>
              <a:t> </a:t>
            </a:r>
            <a:r>
              <a:rPr lang="ja-JP" altLang="en-US" sz="1100" b="1">
                <a:solidFill>
                  <a:prstClr val="black"/>
                </a:solidFill>
                <a:latin typeface="メイリオ"/>
                <a:ea typeface="メイリオ"/>
              </a:rPr>
              <a:t>オリジナルコンテンツ</a:t>
            </a:r>
            <a:endParaRPr lang="en-US" altLang="ja-JP" sz="1100" b="1" dirty="0">
              <a:solidFill>
                <a:prstClr val="black"/>
              </a:solidFill>
              <a:latin typeface="メイリオ"/>
              <a:ea typeface="メイリオ"/>
            </a:endParaRPr>
          </a:p>
        </p:txBody>
      </p:sp>
      <p:sp>
        <p:nvSpPr>
          <p:cNvPr id="46" name="テキスト ボックス 45">
            <a:extLst>
              <a:ext uri="{FF2B5EF4-FFF2-40B4-BE49-F238E27FC236}">
                <a16:creationId xmlns:a16="http://schemas.microsoft.com/office/drawing/2014/main" id="{F344BB1F-BAD7-7A4E-B76A-20E20D968D68}"/>
              </a:ext>
            </a:extLst>
          </p:cNvPr>
          <p:cNvSpPr txBox="1"/>
          <p:nvPr/>
        </p:nvSpPr>
        <p:spPr>
          <a:xfrm>
            <a:off x="643206" y="6040649"/>
            <a:ext cx="4060727" cy="461665"/>
          </a:xfrm>
          <a:prstGeom prst="rect">
            <a:avLst/>
          </a:prstGeom>
          <a:noFill/>
        </p:spPr>
        <p:txBody>
          <a:bodyPr wrap="none" rtlCol="0">
            <a:spAutoFit/>
          </a:bodyPr>
          <a:lstStyle/>
          <a:p>
            <a:pPr algn="l"/>
            <a:r>
              <a:rPr kumimoji="1" lang="ja-JP" altLang="en-US" sz="800"/>
              <a:t>「</a:t>
            </a:r>
            <a:r>
              <a:rPr kumimoji="1" lang="en-US" altLang="ja-JP" sz="800" dirty="0"/>
              <a:t>Yahoo!</a:t>
            </a:r>
            <a:r>
              <a:rPr kumimoji="1" lang="ja-JP" altLang="en-US" sz="800"/>
              <a:t>ニュース」に掲載されている「</a:t>
            </a:r>
            <a:r>
              <a:rPr kumimoji="1" lang="en-US" altLang="ja-JP" sz="800" dirty="0"/>
              <a:t>Yahoo!</a:t>
            </a:r>
            <a:r>
              <a:rPr kumimoji="1" lang="ja-JP" altLang="en-US" sz="800"/>
              <a:t>ニュース　個人」のオーサー</a:t>
            </a:r>
            <a:r>
              <a:rPr lang="ja-JP" altLang="en-US" sz="800"/>
              <a:t>による</a:t>
            </a:r>
            <a:endParaRPr lang="en-US" altLang="ja-JP" sz="800" dirty="0"/>
          </a:p>
          <a:p>
            <a:pPr algn="l"/>
            <a:r>
              <a:rPr lang="ja-JP" altLang="en-US" sz="800"/>
              <a:t>執筆記事や、グラフィック、「</a:t>
            </a:r>
            <a:r>
              <a:rPr lang="en-US" altLang="ja-JP" sz="800" dirty="0"/>
              <a:t>Docs for SDGs</a:t>
            </a:r>
            <a:r>
              <a:rPr lang="ja-JP" altLang="en-US" sz="800"/>
              <a:t>」の動画などを</a:t>
            </a:r>
            <a:r>
              <a:rPr kumimoji="1" lang="ja-JP" altLang="en-US" sz="800"/>
              <a:t>厳選して、</a:t>
            </a:r>
            <a:endParaRPr kumimoji="1" lang="en-US" altLang="ja-JP" sz="800" dirty="0"/>
          </a:p>
          <a:p>
            <a:pPr algn="l"/>
            <a:r>
              <a:rPr kumimoji="1" lang="ja-JP" altLang="en-US" sz="800"/>
              <a:t>月</a:t>
            </a:r>
            <a:r>
              <a:rPr lang="en-US" altLang="ja-JP" sz="800" dirty="0"/>
              <a:t>4〜10</a:t>
            </a:r>
            <a:r>
              <a:rPr lang="ja-JP" altLang="en-US" sz="800"/>
              <a:t>本程度掲載予定。</a:t>
            </a:r>
            <a:endParaRPr kumimoji="1" lang="ja-JP" altLang="en-US" sz="800"/>
          </a:p>
        </p:txBody>
      </p:sp>
      <p:sp>
        <p:nvSpPr>
          <p:cNvPr id="47" name="テキスト ボックス 46">
            <a:extLst>
              <a:ext uri="{FF2B5EF4-FFF2-40B4-BE49-F238E27FC236}">
                <a16:creationId xmlns:a16="http://schemas.microsoft.com/office/drawing/2014/main" id="{596BA6BC-9FAA-DE41-9E33-300A6070A2EB}"/>
              </a:ext>
            </a:extLst>
          </p:cNvPr>
          <p:cNvSpPr txBox="1"/>
          <p:nvPr/>
        </p:nvSpPr>
        <p:spPr>
          <a:xfrm>
            <a:off x="7624234" y="4144197"/>
            <a:ext cx="2339102" cy="707886"/>
          </a:xfrm>
          <a:prstGeom prst="rect">
            <a:avLst/>
          </a:prstGeom>
          <a:noFill/>
        </p:spPr>
        <p:txBody>
          <a:bodyPr wrap="none" rtlCol="0">
            <a:spAutoFit/>
          </a:bodyPr>
          <a:lstStyle/>
          <a:p>
            <a:pPr algn="l"/>
            <a:r>
              <a:rPr lang="en-US" altLang="ja-JP" sz="800" dirty="0"/>
              <a:t>SDGs</a:t>
            </a:r>
            <a:r>
              <a:rPr lang="ja-JP" altLang="en-US" sz="800"/>
              <a:t>に関する課題やさまざまなデータを</a:t>
            </a:r>
            <a:endParaRPr lang="en-US" altLang="ja-JP" sz="800" dirty="0"/>
          </a:p>
          <a:p>
            <a:pPr algn="l"/>
            <a:r>
              <a:rPr lang="ja-JP" altLang="en-US" sz="800"/>
              <a:t>グラフィック化することでわかりやすく</a:t>
            </a:r>
            <a:endParaRPr lang="en-US" altLang="ja-JP" sz="800" dirty="0"/>
          </a:p>
          <a:p>
            <a:pPr algn="l"/>
            <a:r>
              <a:rPr lang="ja-JP" altLang="en-US" sz="800"/>
              <a:t>伝える「グラフィックで考える</a:t>
            </a:r>
            <a:r>
              <a:rPr lang="en-US" altLang="ja-JP" sz="800" dirty="0"/>
              <a:t>SDGs</a:t>
            </a:r>
            <a:r>
              <a:rPr lang="ja-JP" altLang="en-US" sz="800"/>
              <a:t>」。</a:t>
            </a:r>
            <a:endParaRPr lang="en-US" altLang="ja-JP" sz="800" dirty="0"/>
          </a:p>
          <a:p>
            <a:pPr algn="l"/>
            <a:r>
              <a:rPr lang="ja-JP" altLang="en-US" sz="800"/>
              <a:t>ジェンダー、基礎知識、地球温暖化をテーマに</a:t>
            </a:r>
            <a:endParaRPr lang="en-US" altLang="ja-JP" sz="800" dirty="0"/>
          </a:p>
          <a:p>
            <a:pPr algn="l"/>
            <a:r>
              <a:rPr lang="ja-JP" altLang="en-US" sz="800"/>
              <a:t>展開、</a:t>
            </a:r>
            <a:r>
              <a:rPr kumimoji="1" lang="ja-JP" altLang="en-US" sz="800"/>
              <a:t>今後も更新予定。</a:t>
            </a:r>
          </a:p>
        </p:txBody>
      </p:sp>
      <p:sp>
        <p:nvSpPr>
          <p:cNvPr id="48" name="テキスト ボックス 47">
            <a:extLst>
              <a:ext uri="{FF2B5EF4-FFF2-40B4-BE49-F238E27FC236}">
                <a16:creationId xmlns:a16="http://schemas.microsoft.com/office/drawing/2014/main" id="{2E6F0058-9010-E149-9F5F-331B5D456E67}"/>
              </a:ext>
            </a:extLst>
          </p:cNvPr>
          <p:cNvSpPr txBox="1"/>
          <p:nvPr/>
        </p:nvSpPr>
        <p:spPr>
          <a:xfrm>
            <a:off x="9819267" y="1419688"/>
            <a:ext cx="1685077" cy="215444"/>
          </a:xfrm>
          <a:prstGeom prst="rect">
            <a:avLst/>
          </a:prstGeom>
          <a:noFill/>
        </p:spPr>
        <p:txBody>
          <a:bodyPr wrap="none" rtlCol="0">
            <a:spAutoFit/>
          </a:bodyPr>
          <a:lstStyle/>
          <a:p>
            <a:pPr algn="l"/>
            <a:r>
              <a:rPr kumimoji="1" lang="ja-JP" altLang="en-US" sz="800"/>
              <a:t>ドキュメンタリーで伝える</a:t>
            </a:r>
            <a:r>
              <a:rPr kumimoji="1" lang="en-US" altLang="ja-JP" sz="800" dirty="0"/>
              <a:t>SDGs</a:t>
            </a:r>
            <a:endParaRPr kumimoji="1" lang="ja-JP" altLang="en-US" sz="800"/>
          </a:p>
        </p:txBody>
      </p:sp>
      <p:pic>
        <p:nvPicPr>
          <p:cNvPr id="4" name="図 3">
            <a:extLst>
              <a:ext uri="{FF2B5EF4-FFF2-40B4-BE49-F238E27FC236}">
                <a16:creationId xmlns:a16="http://schemas.microsoft.com/office/drawing/2014/main" id="{AE1476B7-01E6-B64B-877C-9F64C3F31D4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464182" y="1205820"/>
            <a:ext cx="1791448" cy="2355519"/>
          </a:xfrm>
          <a:prstGeom prst="rect">
            <a:avLst/>
          </a:prstGeom>
        </p:spPr>
      </p:pic>
    </p:spTree>
    <p:extLst>
      <p:ext uri="{BB962C8B-B14F-4D97-AF65-F5344CB8AC3E}">
        <p14:creationId xmlns:p14="http://schemas.microsoft.com/office/powerpoint/2010/main" val="16027771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96294" y="1276411"/>
            <a:ext cx="10671484" cy="1504516"/>
          </a:xfrm>
        </p:spPr>
        <p:txBody>
          <a:bodyPr/>
          <a:lstStyle/>
          <a:p>
            <a:r>
              <a:rPr kumimoji="1" lang="en-US" altLang="ja-JP" dirty="0"/>
              <a:t>2.</a:t>
            </a:r>
            <a:r>
              <a:rPr kumimoji="1" lang="ja-JP" altLang="en-US" dirty="0"/>
              <a:t>ご協賛プラン</a:t>
            </a:r>
          </a:p>
        </p:txBody>
      </p:sp>
      <p:sp>
        <p:nvSpPr>
          <p:cNvPr id="3" name="フッター プレースホルダー 2"/>
          <p:cNvSpPr>
            <a:spLocks noGrp="1"/>
          </p:cNvSpPr>
          <p:nvPr>
            <p:ph type="ftr" sz="quarter" idx="10"/>
          </p:nvPr>
        </p:nvSpPr>
        <p:spPr/>
        <p:txBody>
          <a:bodyPr/>
          <a:lstStyle/>
          <a:p>
            <a:pPr>
              <a:defRPr/>
            </a:pPr>
            <a:r>
              <a:rPr lang="en"/>
              <a:t>© 2021 Yahoo Japan Corporation All rights reserved.</a:t>
            </a:r>
            <a:endParaRPr lang="en" dirty="0"/>
          </a:p>
        </p:txBody>
      </p:sp>
      <p:sp>
        <p:nvSpPr>
          <p:cNvPr id="4" name="正方形/長方形 3"/>
          <p:cNvSpPr/>
          <p:nvPr/>
        </p:nvSpPr>
        <p:spPr>
          <a:xfrm>
            <a:off x="811456" y="2365429"/>
            <a:ext cx="10441160" cy="461665"/>
          </a:xfrm>
          <a:prstGeom prst="rect">
            <a:avLst/>
          </a:prstGeom>
        </p:spPr>
        <p:txBody>
          <a:bodyPr wrap="square">
            <a:spAutoFit/>
          </a:bodyPr>
          <a:lstStyle/>
          <a:p>
            <a:r>
              <a:rPr lang="ja-JP" altLang="en-US" sz="2400" dirty="0">
                <a:latin typeface="+mn-ea"/>
              </a:rPr>
              <a:t>「</a:t>
            </a:r>
            <a:r>
              <a:rPr lang="en-US" altLang="ja-JP" sz="2400" dirty="0">
                <a:latin typeface="+mn-ea"/>
              </a:rPr>
              <a:t>Yahoo! JAPAN SDGs</a:t>
            </a:r>
            <a:r>
              <a:rPr lang="ja-JP" altLang="en-US" sz="2400" dirty="0">
                <a:latin typeface="+mn-ea"/>
              </a:rPr>
              <a:t>」スポンサードコンテンツ</a:t>
            </a:r>
            <a:endParaRPr lang="en-US" altLang="ja-JP" sz="2400" dirty="0">
              <a:latin typeface="+mn-ea"/>
            </a:endParaRPr>
          </a:p>
        </p:txBody>
      </p:sp>
    </p:spTree>
    <p:extLst>
      <p:ext uri="{BB962C8B-B14F-4D97-AF65-F5344CB8AC3E}">
        <p14:creationId xmlns:p14="http://schemas.microsoft.com/office/powerpoint/2010/main" val="3965011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 name="図 94">
            <a:extLst>
              <a:ext uri="{FF2B5EF4-FFF2-40B4-BE49-F238E27FC236}">
                <a16:creationId xmlns:a16="http://schemas.microsoft.com/office/drawing/2014/main" id="{36EE33B1-5D20-3A4E-BDF9-EBD550E8ABF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9949" y="2959934"/>
            <a:ext cx="2025659" cy="3264917"/>
          </a:xfrm>
          <a:prstGeom prst="rect">
            <a:avLst/>
          </a:prstGeom>
        </p:spPr>
      </p:pic>
      <p:sp>
        <p:nvSpPr>
          <p:cNvPr id="3" name="フッター プレースホルダー 2"/>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5" name="正方形/長方形 4"/>
          <p:cNvSpPr/>
          <p:nvPr/>
        </p:nvSpPr>
        <p:spPr>
          <a:xfrm>
            <a:off x="852557" y="2646195"/>
            <a:ext cx="2332690" cy="276999"/>
          </a:xfrm>
          <a:prstGeom prst="rect">
            <a:avLst/>
          </a:prstGeom>
        </p:spPr>
        <p:txBody>
          <a:bodyPr wrap="none">
            <a:spAutoFit/>
          </a:bodyPr>
          <a:lstStyle/>
          <a:p>
            <a:r>
              <a:rPr lang="ja-JP" altLang="en-US" sz="1200" dirty="0"/>
              <a:t>■</a:t>
            </a:r>
            <a:r>
              <a:rPr lang="en-US" altLang="ja-JP" sz="1200" dirty="0"/>
              <a:t>SDGs</a:t>
            </a:r>
            <a:r>
              <a:rPr lang="ja-JP" altLang="en-US" sz="1200" dirty="0"/>
              <a:t>メディア トップページ</a:t>
            </a:r>
          </a:p>
        </p:txBody>
      </p:sp>
      <p:sp>
        <p:nvSpPr>
          <p:cNvPr id="6" name="正方形/長方形 5"/>
          <p:cNvSpPr/>
          <p:nvPr/>
        </p:nvSpPr>
        <p:spPr bwMode="auto">
          <a:xfrm>
            <a:off x="6672064" y="1544199"/>
            <a:ext cx="3087472" cy="4884503"/>
          </a:xfrm>
          <a:prstGeom prst="rect">
            <a:avLst/>
          </a:prstGeom>
          <a:solidFill>
            <a:srgbClr val="FFE9EA"/>
          </a:solidFill>
          <a:ln w="12700"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7" name="正方形/長方形 6"/>
          <p:cNvSpPr/>
          <p:nvPr/>
        </p:nvSpPr>
        <p:spPr>
          <a:xfrm>
            <a:off x="6912868" y="1967141"/>
            <a:ext cx="2853666" cy="276999"/>
          </a:xfrm>
          <a:prstGeom prst="rect">
            <a:avLst/>
          </a:prstGeom>
        </p:spPr>
        <p:txBody>
          <a:bodyPr wrap="none">
            <a:spAutoFit/>
          </a:bodyPr>
          <a:lstStyle/>
          <a:p>
            <a:r>
              <a:rPr lang="ja-JP" altLang="en-US" sz="1200" dirty="0"/>
              <a:t>■</a:t>
            </a:r>
            <a:r>
              <a:rPr lang="ja-JP" altLang="en-US" sz="1200"/>
              <a:t>メディア内 スポンサードコンテンツ</a:t>
            </a:r>
            <a:endParaRPr lang="en-US" altLang="ja-JP" sz="1200" dirty="0"/>
          </a:p>
        </p:txBody>
      </p:sp>
      <p:sp>
        <p:nvSpPr>
          <p:cNvPr id="19" name="正方形/長方形 18"/>
          <p:cNvSpPr/>
          <p:nvPr/>
        </p:nvSpPr>
        <p:spPr>
          <a:xfrm>
            <a:off x="7539096" y="5600273"/>
            <a:ext cx="492443" cy="276999"/>
          </a:xfrm>
          <a:prstGeom prst="rect">
            <a:avLst/>
          </a:prstGeom>
        </p:spPr>
        <p:txBody>
          <a:bodyPr wrap="none">
            <a:spAutoFit/>
          </a:bodyPr>
          <a:lstStyle/>
          <a:p>
            <a:r>
              <a:rPr lang="ja-JP" altLang="en-US" sz="1200"/>
              <a:t>・・</a:t>
            </a:r>
            <a:endParaRPr lang="en-US" altLang="ja-JP" sz="1200" dirty="0"/>
          </a:p>
        </p:txBody>
      </p:sp>
      <p:sp>
        <p:nvSpPr>
          <p:cNvPr id="21" name="正方形/長方形 20"/>
          <p:cNvSpPr/>
          <p:nvPr/>
        </p:nvSpPr>
        <p:spPr bwMode="auto">
          <a:xfrm>
            <a:off x="7371897" y="976734"/>
            <a:ext cx="1676936" cy="359056"/>
          </a:xfrm>
          <a:prstGeom prst="rect">
            <a:avLst/>
          </a:prstGeom>
          <a:solidFill>
            <a:schemeClr val="tx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2" name="正方形/長方形 21"/>
          <p:cNvSpPr/>
          <p:nvPr/>
        </p:nvSpPr>
        <p:spPr>
          <a:xfrm>
            <a:off x="7369630" y="1057634"/>
            <a:ext cx="1736373" cy="261610"/>
          </a:xfrm>
          <a:prstGeom prst="rect">
            <a:avLst/>
          </a:prstGeom>
        </p:spPr>
        <p:txBody>
          <a:bodyPr wrap="none">
            <a:spAutoFit/>
          </a:bodyPr>
          <a:lstStyle/>
          <a:p>
            <a:r>
              <a:rPr lang="ja-JP" altLang="en-US" sz="1100" b="1">
                <a:solidFill>
                  <a:schemeClr val="bg1"/>
                </a:solidFill>
              </a:rPr>
              <a:t>スポンサードコンテンツ</a:t>
            </a:r>
            <a:endParaRPr lang="ja-JP" altLang="en-US" sz="1100" b="1" dirty="0">
              <a:solidFill>
                <a:schemeClr val="bg1"/>
              </a:solidFill>
            </a:endParaRPr>
          </a:p>
        </p:txBody>
      </p:sp>
      <p:sp>
        <p:nvSpPr>
          <p:cNvPr id="23" name="正方形/長方形 22"/>
          <p:cNvSpPr/>
          <p:nvPr/>
        </p:nvSpPr>
        <p:spPr bwMode="auto">
          <a:xfrm>
            <a:off x="7371897" y="1301923"/>
            <a:ext cx="1676936" cy="483736"/>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24" name="正方形/長方形 23"/>
          <p:cNvSpPr/>
          <p:nvPr/>
        </p:nvSpPr>
        <p:spPr>
          <a:xfrm>
            <a:off x="7369630" y="1335736"/>
            <a:ext cx="1664238" cy="461665"/>
          </a:xfrm>
          <a:prstGeom prst="rect">
            <a:avLst/>
          </a:prstGeom>
        </p:spPr>
        <p:txBody>
          <a:bodyPr wrap="none">
            <a:spAutoFit/>
          </a:bodyPr>
          <a:lstStyle/>
          <a:p>
            <a:r>
              <a:rPr lang="en-US" altLang="ja-JP" sz="1200" dirty="0"/>
              <a:t>SDGs</a:t>
            </a:r>
            <a:r>
              <a:rPr lang="ja-JP" altLang="en-US" sz="1200" dirty="0"/>
              <a:t>の取組みを記事</a:t>
            </a:r>
            <a:endParaRPr lang="en-US" altLang="ja-JP" sz="1200" dirty="0"/>
          </a:p>
          <a:p>
            <a:r>
              <a:rPr lang="ja-JP" altLang="en-US" sz="1200" dirty="0"/>
              <a:t>形式で独自制作</a:t>
            </a:r>
            <a:endParaRPr lang="en-US" altLang="ja-JP" sz="1200" dirty="0"/>
          </a:p>
        </p:txBody>
      </p:sp>
      <p:cxnSp>
        <p:nvCxnSpPr>
          <p:cNvPr id="25" name="直線矢印コネクタ 24"/>
          <p:cNvCxnSpPr/>
          <p:nvPr/>
        </p:nvCxnSpPr>
        <p:spPr>
          <a:xfrm>
            <a:off x="8979288" y="3998290"/>
            <a:ext cx="728520" cy="601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正方形/長方形 25"/>
          <p:cNvSpPr/>
          <p:nvPr/>
        </p:nvSpPr>
        <p:spPr bwMode="auto">
          <a:xfrm>
            <a:off x="3558200" y="1046954"/>
            <a:ext cx="2109550" cy="348001"/>
          </a:xfrm>
          <a:prstGeom prst="rect">
            <a:avLst/>
          </a:prstGeom>
          <a:solidFill>
            <a:schemeClr val="tx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400" i="0" u="none" strike="noStrike" kern="0" cap="none" spc="0" normalizeH="0" baseline="0" noProof="0" dirty="0">
              <a:ln>
                <a:noFill/>
              </a:ln>
              <a:solidFill>
                <a:schemeClr val="bg1"/>
              </a:solidFill>
              <a:effectLst/>
              <a:uLnTx/>
              <a:uFillTx/>
              <a:latin typeface="+mn-ea"/>
              <a:cs typeface="Verdana" pitchFamily="34" charset="0"/>
            </a:endParaRPr>
          </a:p>
        </p:txBody>
      </p:sp>
      <p:sp>
        <p:nvSpPr>
          <p:cNvPr id="27" name="正方形/長方形 26"/>
          <p:cNvSpPr/>
          <p:nvPr/>
        </p:nvSpPr>
        <p:spPr bwMode="auto">
          <a:xfrm>
            <a:off x="10379362" y="2494796"/>
            <a:ext cx="1427819" cy="2518380"/>
          </a:xfrm>
          <a:prstGeom prst="rect">
            <a:avLst/>
          </a:prstGeom>
          <a:solidFill>
            <a:schemeClr val="bg1">
              <a:lumMod val="85000"/>
            </a:schemeClr>
          </a:solidFill>
          <a:ln w="12700" algn="ctr">
            <a:solidFill>
              <a:schemeClr val="tx1"/>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cxnSp>
        <p:nvCxnSpPr>
          <p:cNvPr id="28" name="直線矢印コネクタ 27"/>
          <p:cNvCxnSpPr/>
          <p:nvPr/>
        </p:nvCxnSpPr>
        <p:spPr>
          <a:xfrm flipV="1">
            <a:off x="2903723" y="2068718"/>
            <a:ext cx="3624325" cy="646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正方形/長方形 28"/>
          <p:cNvSpPr/>
          <p:nvPr/>
        </p:nvSpPr>
        <p:spPr>
          <a:xfrm>
            <a:off x="10449212" y="2958891"/>
            <a:ext cx="1356462" cy="461665"/>
          </a:xfrm>
          <a:prstGeom prst="rect">
            <a:avLst/>
          </a:prstGeom>
        </p:spPr>
        <p:txBody>
          <a:bodyPr wrap="none">
            <a:spAutoFit/>
          </a:bodyPr>
          <a:lstStyle/>
          <a:p>
            <a:r>
              <a:rPr lang="ja-JP" altLang="en-US" sz="1200" dirty="0"/>
              <a:t>協賛社様サイト</a:t>
            </a:r>
            <a:endParaRPr lang="en-US" altLang="ja-JP" sz="1200" dirty="0"/>
          </a:p>
          <a:p>
            <a:r>
              <a:rPr lang="en-US" altLang="ja-JP" sz="1200" dirty="0"/>
              <a:t>SDGs</a:t>
            </a:r>
            <a:r>
              <a:rPr lang="ja-JP" altLang="en-US" sz="1200" dirty="0"/>
              <a:t>取組ページ</a:t>
            </a:r>
          </a:p>
        </p:txBody>
      </p:sp>
      <p:pic>
        <p:nvPicPr>
          <p:cNvPr id="30" name="図 2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7485" y="1141729"/>
            <a:ext cx="1158092" cy="1050320"/>
          </a:xfrm>
          <a:prstGeom prst="rect">
            <a:avLst/>
          </a:prstGeom>
        </p:spPr>
      </p:pic>
      <p:pic>
        <p:nvPicPr>
          <p:cNvPr id="31" name="図 3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49897" y="1141729"/>
            <a:ext cx="699504" cy="1050320"/>
          </a:xfrm>
          <a:prstGeom prst="rect">
            <a:avLst/>
          </a:prstGeom>
        </p:spPr>
      </p:pic>
      <p:sp>
        <p:nvSpPr>
          <p:cNvPr id="32" name="正方形/長方形 31"/>
          <p:cNvSpPr/>
          <p:nvPr/>
        </p:nvSpPr>
        <p:spPr>
          <a:xfrm>
            <a:off x="764832" y="848335"/>
            <a:ext cx="2081788" cy="276999"/>
          </a:xfrm>
          <a:prstGeom prst="rect">
            <a:avLst/>
          </a:prstGeom>
        </p:spPr>
        <p:txBody>
          <a:bodyPr wrap="none">
            <a:spAutoFit/>
          </a:bodyPr>
          <a:lstStyle/>
          <a:p>
            <a:r>
              <a:rPr lang="ja-JP" altLang="en-US" sz="1200" dirty="0"/>
              <a:t>■</a:t>
            </a:r>
            <a:r>
              <a:rPr lang="en-US" altLang="ja-JP" sz="1200" dirty="0"/>
              <a:t>Yahoo!</a:t>
            </a:r>
            <a:r>
              <a:rPr lang="ja-JP" altLang="en-US" sz="1200" dirty="0"/>
              <a:t>ディスプレイ広告</a:t>
            </a:r>
          </a:p>
        </p:txBody>
      </p:sp>
      <p:pic>
        <p:nvPicPr>
          <p:cNvPr id="33" name="図 3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15561" y="1345160"/>
            <a:ext cx="546325" cy="319575"/>
          </a:xfrm>
          <a:prstGeom prst="rect">
            <a:avLst/>
          </a:prstGeom>
        </p:spPr>
      </p:pic>
      <p:pic>
        <p:nvPicPr>
          <p:cNvPr id="34" name="図 3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153505" y="1310830"/>
            <a:ext cx="694684" cy="406358"/>
          </a:xfrm>
          <a:prstGeom prst="rect">
            <a:avLst/>
          </a:prstGeom>
        </p:spPr>
      </p:pic>
      <p:sp>
        <p:nvSpPr>
          <p:cNvPr id="35" name="正方形/長方形 34"/>
          <p:cNvSpPr/>
          <p:nvPr/>
        </p:nvSpPr>
        <p:spPr>
          <a:xfrm>
            <a:off x="3688863" y="1091998"/>
            <a:ext cx="800219" cy="276999"/>
          </a:xfrm>
          <a:prstGeom prst="rect">
            <a:avLst/>
          </a:prstGeom>
        </p:spPr>
        <p:txBody>
          <a:bodyPr wrap="none">
            <a:spAutoFit/>
          </a:bodyPr>
          <a:lstStyle/>
          <a:p>
            <a:r>
              <a:rPr lang="ja-JP" altLang="en-US" sz="1200" b="1">
                <a:solidFill>
                  <a:schemeClr val="bg1"/>
                </a:solidFill>
              </a:rPr>
              <a:t>広告誘導</a:t>
            </a:r>
            <a:endParaRPr lang="ja-JP" altLang="en-US" sz="1200" b="1" dirty="0">
              <a:solidFill>
                <a:schemeClr val="bg1"/>
              </a:solidFill>
            </a:endParaRPr>
          </a:p>
        </p:txBody>
      </p:sp>
      <p:sp>
        <p:nvSpPr>
          <p:cNvPr id="36" name="正方形/長方形 35"/>
          <p:cNvSpPr/>
          <p:nvPr/>
        </p:nvSpPr>
        <p:spPr bwMode="auto">
          <a:xfrm>
            <a:off x="3558199" y="1388944"/>
            <a:ext cx="2109551" cy="586451"/>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37" name="正方形/長方形 36"/>
          <p:cNvSpPr/>
          <p:nvPr/>
        </p:nvSpPr>
        <p:spPr>
          <a:xfrm>
            <a:off x="3559481" y="1378572"/>
            <a:ext cx="2081788" cy="600164"/>
          </a:xfrm>
          <a:prstGeom prst="rect">
            <a:avLst/>
          </a:prstGeom>
        </p:spPr>
        <p:txBody>
          <a:bodyPr wrap="none">
            <a:spAutoFit/>
          </a:bodyPr>
          <a:lstStyle/>
          <a:p>
            <a:r>
              <a:rPr lang="en-US" altLang="ja-JP" sz="1200" dirty="0">
                <a:cs typeface="Meiryo UI" pitchFamily="50" charset="-128"/>
              </a:rPr>
              <a:t>Yahoo!</a:t>
            </a:r>
            <a:r>
              <a:rPr lang="ja-JP" altLang="en-US" sz="1200" dirty="0">
                <a:cs typeface="Meiryo UI" pitchFamily="50" charset="-128"/>
              </a:rPr>
              <a:t>ディスプレイ広告</a:t>
            </a:r>
            <a:r>
              <a:rPr lang="ja-JP" altLang="en-US" sz="1200" dirty="0"/>
              <a:t>を</a:t>
            </a:r>
            <a:endParaRPr lang="en-US" altLang="ja-JP" sz="1200" dirty="0"/>
          </a:p>
          <a:p>
            <a:r>
              <a:rPr lang="en-US" altLang="ja-JP" sz="1200" dirty="0"/>
              <a:t>1500</a:t>
            </a:r>
            <a:r>
              <a:rPr lang="ja-JP" altLang="en-US" sz="1200"/>
              <a:t>万円</a:t>
            </a:r>
            <a:r>
              <a:rPr lang="en-US" altLang="ja-JP" sz="1200" dirty="0"/>
              <a:t>(</a:t>
            </a:r>
            <a:r>
              <a:rPr lang="ja-JP" altLang="en-US" sz="1200"/>
              <a:t>ネット</a:t>
            </a:r>
            <a:r>
              <a:rPr lang="en-US" altLang="ja-JP" sz="1200" dirty="0"/>
              <a:t>)〜</a:t>
            </a:r>
            <a:r>
              <a:rPr lang="ja-JP" altLang="en-US" sz="1200"/>
              <a:t>分掲載</a:t>
            </a:r>
            <a:endParaRPr lang="en-US" altLang="ja-JP" sz="1200" dirty="0"/>
          </a:p>
          <a:p>
            <a:r>
              <a:rPr lang="en-US" altLang="ja-JP" sz="900" dirty="0"/>
              <a:t>※</a:t>
            </a:r>
            <a:r>
              <a:rPr lang="ja-JP" altLang="en-US" sz="900"/>
              <a:t>予約型は</a:t>
            </a:r>
            <a:r>
              <a:rPr lang="en-US" altLang="ja-JP" sz="900" dirty="0"/>
              <a:t>1,875</a:t>
            </a:r>
            <a:r>
              <a:rPr lang="ja-JP" altLang="en-US" sz="900"/>
              <a:t>万円</a:t>
            </a:r>
            <a:r>
              <a:rPr lang="en-US" altLang="ja-JP" sz="900" dirty="0"/>
              <a:t>(</a:t>
            </a:r>
            <a:r>
              <a:rPr lang="ja-JP" altLang="en-US" sz="900"/>
              <a:t>グロス）</a:t>
            </a:r>
            <a:r>
              <a:rPr lang="en-US" altLang="ja-JP" sz="900" dirty="0"/>
              <a:t>〜</a:t>
            </a:r>
            <a:endParaRPr lang="ja-JP" altLang="en-US" sz="900" dirty="0"/>
          </a:p>
        </p:txBody>
      </p:sp>
      <p:sp>
        <p:nvSpPr>
          <p:cNvPr id="39" name="正方形/長方形 38"/>
          <p:cNvSpPr/>
          <p:nvPr/>
        </p:nvSpPr>
        <p:spPr>
          <a:xfrm>
            <a:off x="3978419" y="5694900"/>
            <a:ext cx="1261884" cy="276999"/>
          </a:xfrm>
          <a:prstGeom prst="rect">
            <a:avLst/>
          </a:prstGeom>
        </p:spPr>
        <p:txBody>
          <a:bodyPr wrap="none">
            <a:spAutoFit/>
          </a:bodyPr>
          <a:lstStyle/>
          <a:p>
            <a:r>
              <a:rPr lang="ja-JP" altLang="en-US" sz="1200" b="1" dirty="0">
                <a:solidFill>
                  <a:schemeClr val="bg1"/>
                </a:solidFill>
              </a:rPr>
              <a:t>協賛メニュー②</a:t>
            </a:r>
          </a:p>
        </p:txBody>
      </p:sp>
      <p:sp>
        <p:nvSpPr>
          <p:cNvPr id="42" name="正方形/長方形 41"/>
          <p:cNvSpPr/>
          <p:nvPr/>
        </p:nvSpPr>
        <p:spPr bwMode="auto">
          <a:xfrm>
            <a:off x="3553645" y="2639902"/>
            <a:ext cx="2148801" cy="270532"/>
          </a:xfrm>
          <a:prstGeom prst="rect">
            <a:avLst/>
          </a:prstGeom>
          <a:solidFill>
            <a:schemeClr val="tx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43" name="正方形/長方形 42"/>
          <p:cNvSpPr/>
          <p:nvPr/>
        </p:nvSpPr>
        <p:spPr>
          <a:xfrm>
            <a:off x="3675238" y="2665909"/>
            <a:ext cx="954107" cy="276999"/>
          </a:xfrm>
          <a:prstGeom prst="rect">
            <a:avLst/>
          </a:prstGeom>
        </p:spPr>
        <p:txBody>
          <a:bodyPr wrap="none">
            <a:spAutoFit/>
          </a:bodyPr>
          <a:lstStyle/>
          <a:p>
            <a:r>
              <a:rPr lang="ja-JP" altLang="en-US" sz="1200" b="1">
                <a:solidFill>
                  <a:schemeClr val="bg1"/>
                </a:solidFill>
              </a:rPr>
              <a:t>編集誘導①</a:t>
            </a:r>
            <a:endParaRPr lang="ja-JP" altLang="en-US" sz="1200" b="1" dirty="0">
              <a:solidFill>
                <a:schemeClr val="bg1"/>
              </a:solidFill>
            </a:endParaRPr>
          </a:p>
        </p:txBody>
      </p:sp>
      <p:sp>
        <p:nvSpPr>
          <p:cNvPr id="44" name="正方形/長方形 43"/>
          <p:cNvSpPr/>
          <p:nvPr/>
        </p:nvSpPr>
        <p:spPr bwMode="auto">
          <a:xfrm>
            <a:off x="3553646" y="2900723"/>
            <a:ext cx="2148800" cy="535692"/>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45" name="正方形/長方形 44"/>
          <p:cNvSpPr/>
          <p:nvPr/>
        </p:nvSpPr>
        <p:spPr>
          <a:xfrm>
            <a:off x="3514121" y="2962856"/>
            <a:ext cx="2060179" cy="415498"/>
          </a:xfrm>
          <a:prstGeom prst="rect">
            <a:avLst/>
          </a:prstGeom>
        </p:spPr>
        <p:txBody>
          <a:bodyPr wrap="none">
            <a:spAutoFit/>
          </a:bodyPr>
          <a:lstStyle/>
          <a:p>
            <a:r>
              <a:rPr lang="ja-JP" altLang="en-US" sz="1200" dirty="0"/>
              <a:t>トップ</a:t>
            </a:r>
            <a:endParaRPr lang="en-US" altLang="ja-JP" sz="1200" dirty="0"/>
          </a:p>
          <a:p>
            <a:r>
              <a:rPr lang="ja-JP" altLang="en-US" sz="900" dirty="0"/>
              <a:t>・大枠：</a:t>
            </a:r>
            <a:r>
              <a:rPr lang="en-US" altLang="ja-JP" sz="900" dirty="0"/>
              <a:t>3</a:t>
            </a:r>
            <a:r>
              <a:rPr lang="ja-JP" altLang="en-US" sz="900" dirty="0"/>
              <a:t>日間　・小枠：</a:t>
            </a:r>
            <a:r>
              <a:rPr lang="en-US" altLang="ja-JP" sz="900" dirty="0"/>
              <a:t>1</a:t>
            </a:r>
            <a:r>
              <a:rPr lang="ja-JP" altLang="en-US" sz="900" dirty="0"/>
              <a:t>ヶ月間　</a:t>
            </a:r>
            <a:endParaRPr lang="en-US" altLang="ja-JP" sz="900" dirty="0"/>
          </a:p>
        </p:txBody>
      </p:sp>
      <p:sp>
        <p:nvSpPr>
          <p:cNvPr id="47" name="正方形/長方形 46"/>
          <p:cNvSpPr/>
          <p:nvPr/>
        </p:nvSpPr>
        <p:spPr>
          <a:xfrm>
            <a:off x="10552396" y="3736456"/>
            <a:ext cx="1046788" cy="553998"/>
          </a:xfrm>
          <a:prstGeom prst="rect">
            <a:avLst/>
          </a:prstGeom>
        </p:spPr>
        <p:txBody>
          <a:bodyPr wrap="square">
            <a:spAutoFit/>
          </a:bodyPr>
          <a:lstStyle/>
          <a:p>
            <a:r>
              <a:rPr lang="en-US" altLang="ja-JP" sz="1000" dirty="0"/>
              <a:t>※</a:t>
            </a:r>
            <a:r>
              <a:rPr lang="ja-JP" altLang="en-US" sz="1000" dirty="0"/>
              <a:t>リンク先は</a:t>
            </a:r>
            <a:r>
              <a:rPr lang="en-US" altLang="ja-JP" sz="1000" dirty="0"/>
              <a:t>SDGs</a:t>
            </a:r>
            <a:r>
              <a:rPr lang="ja-JP" altLang="en-US" sz="1000" dirty="0"/>
              <a:t>関連ページに限定</a:t>
            </a:r>
          </a:p>
        </p:txBody>
      </p:sp>
      <p:sp>
        <p:nvSpPr>
          <p:cNvPr id="48" name="正方形/長方形 47"/>
          <p:cNvSpPr/>
          <p:nvPr/>
        </p:nvSpPr>
        <p:spPr>
          <a:xfrm>
            <a:off x="3872577" y="3824247"/>
            <a:ext cx="1261884" cy="276999"/>
          </a:xfrm>
          <a:prstGeom prst="rect">
            <a:avLst/>
          </a:prstGeom>
        </p:spPr>
        <p:txBody>
          <a:bodyPr wrap="none">
            <a:spAutoFit/>
          </a:bodyPr>
          <a:lstStyle/>
          <a:p>
            <a:r>
              <a:rPr lang="ja-JP" altLang="en-US" sz="1200" b="1" dirty="0">
                <a:solidFill>
                  <a:schemeClr val="bg1"/>
                </a:solidFill>
              </a:rPr>
              <a:t>協賛メニュー④</a:t>
            </a:r>
          </a:p>
        </p:txBody>
      </p:sp>
      <p:cxnSp>
        <p:nvCxnSpPr>
          <p:cNvPr id="49" name="直線矢印コネクタ 48"/>
          <p:cNvCxnSpPr/>
          <p:nvPr/>
        </p:nvCxnSpPr>
        <p:spPr>
          <a:xfrm>
            <a:off x="3219502" y="3648800"/>
            <a:ext cx="3308546"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正方形/長方形 51"/>
          <p:cNvSpPr/>
          <p:nvPr/>
        </p:nvSpPr>
        <p:spPr bwMode="auto">
          <a:xfrm>
            <a:off x="1403485" y="3217764"/>
            <a:ext cx="1067310" cy="788248"/>
          </a:xfrm>
          <a:prstGeom prst="rect">
            <a:avLst/>
          </a:prstGeom>
          <a:solidFill>
            <a:schemeClr val="bg1"/>
          </a:solidFill>
          <a:ln w="28575" algn="ctr">
            <a:solidFill>
              <a:srgbClr val="C00000"/>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00" b="1" i="0" u="none" strike="noStrike" kern="0" cap="none" spc="0" normalizeH="0" baseline="0" noProof="0" dirty="0">
                <a:ln>
                  <a:noFill/>
                </a:ln>
                <a:solidFill>
                  <a:schemeClr val="accent5"/>
                </a:solidFill>
                <a:effectLst/>
                <a:uLnTx/>
                <a:uFillTx/>
                <a:latin typeface="+mn-ea"/>
                <a:cs typeface="Verdana" pitchFamily="34" charset="0"/>
              </a:rPr>
              <a:t>編集</a:t>
            </a:r>
            <a:r>
              <a:rPr kumimoji="0" lang="ja-JP" altLang="en-US" sz="1000" b="1" kern="0" dirty="0">
                <a:solidFill>
                  <a:schemeClr val="accent5"/>
                </a:solidFill>
                <a:latin typeface="+mn-ea"/>
                <a:cs typeface="Verdana" pitchFamily="34" charset="0"/>
              </a:rPr>
              <a:t>誘導</a:t>
            </a:r>
            <a:endParaRPr kumimoji="0" lang="en-US" altLang="ja-JP" sz="1000" b="1" kern="0" dirty="0">
              <a:solidFill>
                <a:schemeClr val="accent5"/>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00" b="1" i="0" u="none" strike="noStrike" kern="0" cap="none" spc="0" normalizeH="0" baseline="0" noProof="0" dirty="0">
                <a:ln>
                  <a:noFill/>
                </a:ln>
                <a:solidFill>
                  <a:schemeClr val="accent5"/>
                </a:solidFill>
                <a:effectLst/>
                <a:uLnTx/>
                <a:uFillTx/>
                <a:latin typeface="+mn-ea"/>
                <a:cs typeface="Verdana" pitchFamily="34" charset="0"/>
              </a:rPr>
              <a:t>（大）</a:t>
            </a:r>
            <a:endParaRPr kumimoji="0" lang="en-US" altLang="ja-JP" sz="1000" b="1" i="0" u="none" strike="noStrike" kern="0" cap="none" spc="0" normalizeH="0" baseline="0" noProof="0" dirty="0">
              <a:ln>
                <a:noFill/>
              </a:ln>
              <a:solidFill>
                <a:schemeClr val="accent5"/>
              </a:solidFill>
              <a:effectLst/>
              <a:uLnTx/>
              <a:uFillTx/>
              <a:latin typeface="+mn-ea"/>
              <a:cs typeface="Verdana" pitchFamily="34" charset="0"/>
            </a:endParaRPr>
          </a:p>
        </p:txBody>
      </p:sp>
      <p:sp>
        <p:nvSpPr>
          <p:cNvPr id="104" name="正方形/長方形 103"/>
          <p:cNvSpPr/>
          <p:nvPr/>
        </p:nvSpPr>
        <p:spPr>
          <a:xfrm>
            <a:off x="695401" y="2437806"/>
            <a:ext cx="2475300" cy="7463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b="1" dirty="0">
                <a:solidFill>
                  <a:schemeClr val="tx1"/>
                </a:solidFill>
              </a:rPr>
              <a:t>Yahoo</a:t>
            </a:r>
            <a:r>
              <a:rPr lang="en-US" altLang="ja-JP" sz="1400" b="1" dirty="0">
                <a:solidFill>
                  <a:schemeClr val="tx1"/>
                </a:solidFill>
              </a:rPr>
              <a:t>! JAPAN</a:t>
            </a:r>
            <a:r>
              <a:rPr lang="ja-JP" altLang="en-US" sz="1400" b="1" dirty="0">
                <a:solidFill>
                  <a:schemeClr val="tx1"/>
                </a:solidFill>
              </a:rPr>
              <a:t> </a:t>
            </a:r>
            <a:r>
              <a:rPr kumimoji="1" lang="en-US" altLang="ja-JP" sz="1400" b="1" dirty="0">
                <a:solidFill>
                  <a:schemeClr val="tx1"/>
                </a:solidFill>
              </a:rPr>
              <a:t>SDGs</a:t>
            </a:r>
            <a:endParaRPr kumimoji="1" lang="ja-JP" altLang="en-US" sz="1000" b="1" dirty="0">
              <a:solidFill>
                <a:schemeClr val="tx1"/>
              </a:solidFill>
            </a:endParaRPr>
          </a:p>
        </p:txBody>
      </p:sp>
      <p:sp>
        <p:nvSpPr>
          <p:cNvPr id="105" name="正方形/長方形 104"/>
          <p:cNvSpPr/>
          <p:nvPr/>
        </p:nvSpPr>
        <p:spPr>
          <a:xfrm>
            <a:off x="813403" y="2514034"/>
            <a:ext cx="1057130" cy="261610"/>
          </a:xfrm>
          <a:prstGeom prst="rect">
            <a:avLst/>
          </a:prstGeom>
        </p:spPr>
        <p:txBody>
          <a:bodyPr wrap="square">
            <a:spAutoFit/>
          </a:bodyPr>
          <a:lstStyle/>
          <a:p>
            <a:pPr lvl="0"/>
            <a:r>
              <a:rPr kumimoji="0" lang="ja-JP" altLang="en-US" sz="1100" b="1" kern="0" dirty="0">
                <a:cs typeface="Verdana" pitchFamily="34" charset="0"/>
              </a:rPr>
              <a:t>■</a:t>
            </a:r>
            <a:r>
              <a:rPr kumimoji="0" lang="en-US" altLang="ja-JP" sz="1100" b="1" kern="0" dirty="0">
                <a:cs typeface="Verdana" pitchFamily="34" charset="0"/>
              </a:rPr>
              <a:t>PC</a:t>
            </a:r>
            <a:endParaRPr kumimoji="0" lang="ja-JP" altLang="en-US" sz="1100" b="1" kern="0" dirty="0">
              <a:cs typeface="Verdana" pitchFamily="34" charset="0"/>
            </a:endParaRPr>
          </a:p>
        </p:txBody>
      </p:sp>
      <p:sp>
        <p:nvSpPr>
          <p:cNvPr id="109" name="正方形/長方形 108"/>
          <p:cNvSpPr/>
          <p:nvPr/>
        </p:nvSpPr>
        <p:spPr>
          <a:xfrm>
            <a:off x="3445995" y="3696478"/>
            <a:ext cx="2882456" cy="54514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b="1" dirty="0">
                <a:solidFill>
                  <a:schemeClr val="tx1"/>
                </a:solidFill>
              </a:rPr>
              <a:t>※</a:t>
            </a:r>
            <a:r>
              <a:rPr kumimoji="1" lang="ja-JP" altLang="en-US" sz="1100" b="1" dirty="0">
                <a:solidFill>
                  <a:schemeClr val="tx1"/>
                </a:solidFill>
              </a:rPr>
              <a:t>編集誘導</a:t>
            </a:r>
            <a:r>
              <a:rPr lang="en-US" altLang="ja-JP" sz="1100" b="1" dirty="0">
                <a:solidFill>
                  <a:schemeClr val="tx1"/>
                </a:solidFill>
              </a:rPr>
              <a:t>①②</a:t>
            </a:r>
            <a:r>
              <a:rPr lang="ja-JP" altLang="en-US" sz="1100" b="1" dirty="0">
                <a:solidFill>
                  <a:schemeClr val="tx1"/>
                </a:solidFill>
              </a:rPr>
              <a:t>は</a:t>
            </a:r>
            <a:r>
              <a:rPr kumimoji="1" lang="ja-JP" altLang="en-US" sz="1100" b="1" dirty="0">
                <a:solidFill>
                  <a:schemeClr val="tx1"/>
                </a:solidFill>
              </a:rPr>
              <a:t>スマートフォン（</a:t>
            </a:r>
            <a:r>
              <a:rPr kumimoji="1" lang="en-US" altLang="ja-JP" sz="1100" b="1" dirty="0">
                <a:solidFill>
                  <a:schemeClr val="tx1"/>
                </a:solidFill>
              </a:rPr>
              <a:t>SP</a:t>
            </a:r>
            <a:r>
              <a:rPr kumimoji="1" lang="ja-JP" altLang="en-US" sz="1100" b="1" dirty="0">
                <a:solidFill>
                  <a:schemeClr val="tx1"/>
                </a:solidFill>
              </a:rPr>
              <a:t>）版からも誘導がございます。</a:t>
            </a:r>
          </a:p>
        </p:txBody>
      </p:sp>
      <p:sp>
        <p:nvSpPr>
          <p:cNvPr id="122" name="正方形/長方形 121"/>
          <p:cNvSpPr/>
          <p:nvPr/>
        </p:nvSpPr>
        <p:spPr bwMode="auto">
          <a:xfrm>
            <a:off x="3557645" y="4269056"/>
            <a:ext cx="2148801" cy="293782"/>
          </a:xfrm>
          <a:prstGeom prst="rect">
            <a:avLst/>
          </a:prstGeom>
          <a:solidFill>
            <a:schemeClr val="tx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3" name="正方形/長方形 122"/>
          <p:cNvSpPr/>
          <p:nvPr/>
        </p:nvSpPr>
        <p:spPr>
          <a:xfrm>
            <a:off x="3688862" y="4262827"/>
            <a:ext cx="954107" cy="276999"/>
          </a:xfrm>
          <a:prstGeom prst="rect">
            <a:avLst/>
          </a:prstGeom>
        </p:spPr>
        <p:txBody>
          <a:bodyPr wrap="none">
            <a:spAutoFit/>
          </a:bodyPr>
          <a:lstStyle/>
          <a:p>
            <a:r>
              <a:rPr lang="ja-JP" altLang="en-US" sz="1200" b="1">
                <a:solidFill>
                  <a:schemeClr val="bg1"/>
                </a:solidFill>
              </a:rPr>
              <a:t>編集誘導②</a:t>
            </a:r>
            <a:endParaRPr lang="ja-JP" altLang="en-US" sz="1200" b="1" dirty="0">
              <a:solidFill>
                <a:schemeClr val="bg1"/>
              </a:solidFill>
            </a:endParaRPr>
          </a:p>
        </p:txBody>
      </p:sp>
      <p:sp>
        <p:nvSpPr>
          <p:cNvPr id="124" name="正方形/長方形 123"/>
          <p:cNvSpPr/>
          <p:nvPr/>
        </p:nvSpPr>
        <p:spPr bwMode="auto">
          <a:xfrm>
            <a:off x="3557646" y="4553126"/>
            <a:ext cx="2148800" cy="770338"/>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5" name="正方形/長方形 124"/>
          <p:cNvSpPr/>
          <p:nvPr/>
        </p:nvSpPr>
        <p:spPr>
          <a:xfrm>
            <a:off x="3560473" y="4605250"/>
            <a:ext cx="2161169" cy="692497"/>
          </a:xfrm>
          <a:prstGeom prst="rect">
            <a:avLst/>
          </a:prstGeom>
        </p:spPr>
        <p:txBody>
          <a:bodyPr wrap="none">
            <a:spAutoFit/>
          </a:bodyPr>
          <a:lstStyle/>
          <a:p>
            <a:r>
              <a:rPr lang="ja-JP" altLang="en-US" sz="1200" dirty="0"/>
              <a:t>中面（記事ページ）</a:t>
            </a:r>
            <a:endParaRPr lang="en-US" altLang="ja-JP" sz="1200" dirty="0"/>
          </a:p>
          <a:p>
            <a:r>
              <a:rPr lang="en-US" altLang="ja-JP" sz="900" dirty="0"/>
              <a:t>PC</a:t>
            </a:r>
            <a:r>
              <a:rPr lang="ja-JP" altLang="en-US" sz="900" dirty="0"/>
              <a:t>はページ上部、</a:t>
            </a:r>
            <a:r>
              <a:rPr lang="en-US" altLang="ja-JP" sz="900" dirty="0"/>
              <a:t>SP</a:t>
            </a:r>
            <a:r>
              <a:rPr lang="ja-JP" altLang="en-US" sz="900" dirty="0"/>
              <a:t>は記事下：</a:t>
            </a:r>
            <a:r>
              <a:rPr lang="en-US" altLang="ja-JP" sz="900" dirty="0"/>
              <a:t>1</a:t>
            </a:r>
            <a:r>
              <a:rPr lang="ja-JP" altLang="en-US" sz="900" dirty="0"/>
              <a:t>ヶ月</a:t>
            </a:r>
            <a:endParaRPr lang="en-US" altLang="ja-JP" sz="900" dirty="0"/>
          </a:p>
          <a:p>
            <a:r>
              <a:rPr lang="en-US" altLang="ja-JP" sz="900" dirty="0"/>
              <a:t>※</a:t>
            </a:r>
            <a:r>
              <a:rPr lang="ja-JP" altLang="en-US" sz="900" dirty="0"/>
              <a:t>同期間に複数社がご協賛の場合、</a:t>
            </a:r>
            <a:endParaRPr lang="en-US" altLang="ja-JP" sz="900" dirty="0"/>
          </a:p>
          <a:p>
            <a:r>
              <a:rPr lang="ja-JP" altLang="en-US" sz="900" dirty="0"/>
              <a:t>複数枠でローテーション掲載</a:t>
            </a:r>
            <a:endParaRPr lang="en-US" altLang="ja-JP" sz="900" dirty="0"/>
          </a:p>
        </p:txBody>
      </p:sp>
      <p:sp>
        <p:nvSpPr>
          <p:cNvPr id="126" name="正方形/長方形 125">
            <a:extLst>
              <a:ext uri="{FF2B5EF4-FFF2-40B4-BE49-F238E27FC236}">
                <a16:creationId xmlns:a16="http://schemas.microsoft.com/office/drawing/2014/main" id="{115BB2C2-C171-3444-AB79-3F1176B40EFA}"/>
              </a:ext>
            </a:extLst>
          </p:cNvPr>
          <p:cNvSpPr/>
          <p:nvPr/>
        </p:nvSpPr>
        <p:spPr bwMode="auto">
          <a:xfrm>
            <a:off x="3569534" y="5452028"/>
            <a:ext cx="2148801" cy="293782"/>
          </a:xfrm>
          <a:prstGeom prst="rect">
            <a:avLst/>
          </a:prstGeom>
          <a:solidFill>
            <a:schemeClr val="tx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7" name="正方形/長方形 126">
            <a:extLst>
              <a:ext uri="{FF2B5EF4-FFF2-40B4-BE49-F238E27FC236}">
                <a16:creationId xmlns:a16="http://schemas.microsoft.com/office/drawing/2014/main" id="{CE96063B-02B0-C842-A935-1EB8B1129925}"/>
              </a:ext>
            </a:extLst>
          </p:cNvPr>
          <p:cNvSpPr/>
          <p:nvPr/>
        </p:nvSpPr>
        <p:spPr>
          <a:xfrm>
            <a:off x="3700751" y="5445799"/>
            <a:ext cx="954107" cy="276999"/>
          </a:xfrm>
          <a:prstGeom prst="rect">
            <a:avLst/>
          </a:prstGeom>
        </p:spPr>
        <p:txBody>
          <a:bodyPr wrap="none">
            <a:spAutoFit/>
          </a:bodyPr>
          <a:lstStyle/>
          <a:p>
            <a:r>
              <a:rPr lang="ja-JP" altLang="en-US" sz="1200" b="1">
                <a:solidFill>
                  <a:schemeClr val="bg1"/>
                </a:solidFill>
              </a:rPr>
              <a:t>編集誘導</a:t>
            </a:r>
            <a:r>
              <a:rPr lang="en-US" altLang="ja-JP" sz="1200" b="1" dirty="0">
                <a:solidFill>
                  <a:schemeClr val="bg1"/>
                </a:solidFill>
              </a:rPr>
              <a:t>③</a:t>
            </a:r>
            <a:endParaRPr lang="ja-JP" altLang="en-US" sz="1200" b="1" dirty="0">
              <a:solidFill>
                <a:schemeClr val="bg1"/>
              </a:solidFill>
            </a:endParaRPr>
          </a:p>
        </p:txBody>
      </p:sp>
      <p:sp>
        <p:nvSpPr>
          <p:cNvPr id="128" name="正方形/長方形 127">
            <a:extLst>
              <a:ext uri="{FF2B5EF4-FFF2-40B4-BE49-F238E27FC236}">
                <a16:creationId xmlns:a16="http://schemas.microsoft.com/office/drawing/2014/main" id="{A6A2B75A-AAC2-A54A-A482-543B3305B09E}"/>
              </a:ext>
            </a:extLst>
          </p:cNvPr>
          <p:cNvSpPr/>
          <p:nvPr/>
        </p:nvSpPr>
        <p:spPr bwMode="auto">
          <a:xfrm>
            <a:off x="3569535" y="5736098"/>
            <a:ext cx="2148800" cy="340317"/>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bg1"/>
              </a:solidFill>
              <a:effectLst/>
              <a:uLnTx/>
              <a:uFillTx/>
              <a:latin typeface="+mn-ea"/>
              <a:cs typeface="Verdana" pitchFamily="34" charset="0"/>
            </a:endParaRPr>
          </a:p>
        </p:txBody>
      </p:sp>
      <p:sp>
        <p:nvSpPr>
          <p:cNvPr id="129" name="正方形/長方形 128">
            <a:extLst>
              <a:ext uri="{FF2B5EF4-FFF2-40B4-BE49-F238E27FC236}">
                <a16:creationId xmlns:a16="http://schemas.microsoft.com/office/drawing/2014/main" id="{29E14B9E-AA94-EC49-B082-7962F0717420}"/>
              </a:ext>
            </a:extLst>
          </p:cNvPr>
          <p:cNvSpPr/>
          <p:nvPr/>
        </p:nvSpPr>
        <p:spPr>
          <a:xfrm>
            <a:off x="3572362" y="5788222"/>
            <a:ext cx="1261884" cy="276999"/>
          </a:xfrm>
          <a:prstGeom prst="rect">
            <a:avLst/>
          </a:prstGeom>
        </p:spPr>
        <p:txBody>
          <a:bodyPr wrap="none">
            <a:spAutoFit/>
          </a:bodyPr>
          <a:lstStyle/>
          <a:p>
            <a:r>
              <a:rPr lang="ja-JP" altLang="en-US" sz="1200" dirty="0"/>
              <a:t>メールマガジン</a:t>
            </a:r>
            <a:endParaRPr lang="en-US" altLang="ja-JP" sz="1200" dirty="0"/>
          </a:p>
        </p:txBody>
      </p:sp>
      <p:sp>
        <p:nvSpPr>
          <p:cNvPr id="96" name="タイトル 2"/>
          <p:cNvSpPr txBox="1">
            <a:spLocks/>
          </p:cNvSpPr>
          <p:nvPr/>
        </p:nvSpPr>
        <p:spPr>
          <a:xfrm>
            <a:off x="479376" y="260648"/>
            <a:ext cx="7992888" cy="432048"/>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2800" kern="1200">
                <a:solidFill>
                  <a:schemeClr val="tx1"/>
                </a:solidFill>
                <a:latin typeface="+mj-lt"/>
                <a:ea typeface="+mj-ea"/>
                <a:cs typeface="+mj-cs"/>
              </a:defRPr>
            </a:lvl1pPr>
          </a:lstStyle>
          <a:p>
            <a:r>
              <a:rPr lang="ja-JP" altLang="en-US" sz="2400" dirty="0"/>
              <a:t>全体構造</a:t>
            </a:r>
          </a:p>
        </p:txBody>
      </p:sp>
      <p:sp>
        <p:nvSpPr>
          <p:cNvPr id="41" name="正方形/長方形 40"/>
          <p:cNvSpPr/>
          <p:nvPr/>
        </p:nvSpPr>
        <p:spPr>
          <a:xfrm>
            <a:off x="34424" y="6186735"/>
            <a:ext cx="6729550" cy="461665"/>
          </a:xfrm>
          <a:prstGeom prst="rect">
            <a:avLst/>
          </a:prstGeom>
        </p:spPr>
        <p:txBody>
          <a:bodyPr wrap="square">
            <a:spAutoFit/>
          </a:bodyPr>
          <a:lstStyle/>
          <a:p>
            <a:r>
              <a:rPr lang="en-US" altLang="ja-JP" sz="800" dirty="0">
                <a:solidFill>
                  <a:prstClr val="black">
                    <a:lumMod val="75000"/>
                    <a:lumOff val="25000"/>
                  </a:prstClr>
                </a:solidFill>
                <a:latin typeface="Meiryo" panose="020B0604030504040204" pitchFamily="34" charset="-128"/>
                <a:ea typeface="Meiryo" panose="020B0604030504040204" pitchFamily="34" charset="-128"/>
              </a:rPr>
              <a:t>※</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編集</a:t>
            </a:r>
            <a:r>
              <a:rPr lang="ja-JP" altLang="en-US" sz="800" i="1" dirty="0">
                <a:solidFill>
                  <a:prstClr val="black">
                    <a:lumMod val="75000"/>
                    <a:lumOff val="25000"/>
                  </a:prstClr>
                </a:solidFill>
                <a:latin typeface="Meiryo" panose="020B0604030504040204" pitchFamily="34" charset="-128"/>
                <a:ea typeface="Meiryo" panose="020B0604030504040204" pitchFamily="34" charset="-128"/>
              </a:rPr>
              <a:t>誘導、スポンサードコンテンツとも</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「提供：協賛社名」等のクレジットが入ります。また、期間中の内容変更・更新は不可となります</a:t>
            </a:r>
            <a:endParaRPr lang="en-US" altLang="ja-JP" sz="800" dirty="0">
              <a:solidFill>
                <a:prstClr val="black">
                  <a:lumMod val="75000"/>
                  <a:lumOff val="25000"/>
                </a:prstClr>
              </a:solidFill>
              <a:latin typeface="Meiryo" panose="020B0604030504040204" pitchFamily="34" charset="-128"/>
              <a:ea typeface="Meiryo" panose="020B0604030504040204" pitchFamily="34" charset="-128"/>
            </a:endParaRPr>
          </a:p>
          <a:p>
            <a:r>
              <a:rPr lang="en-US" altLang="ja-JP" sz="800" i="1" dirty="0">
                <a:solidFill>
                  <a:prstClr val="black">
                    <a:lumMod val="75000"/>
                    <a:lumOff val="25000"/>
                  </a:prstClr>
                </a:solidFill>
                <a:latin typeface="Meiryo" panose="020B0604030504040204" pitchFamily="34" charset="-128"/>
                <a:ea typeface="Meiryo" panose="020B0604030504040204" pitchFamily="34" charset="-128"/>
              </a:rPr>
              <a:t>※</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編集誘導①、</a:t>
            </a:r>
            <a:r>
              <a:rPr lang="ja-JP" altLang="en-US" sz="800">
                <a:solidFill>
                  <a:prstClr val="black">
                    <a:lumMod val="75000"/>
                    <a:lumOff val="25000"/>
                  </a:prstClr>
                </a:solidFill>
                <a:latin typeface="Meiryo" panose="020B0604030504040204" pitchFamily="34" charset="-128"/>
                <a:ea typeface="Meiryo" panose="020B0604030504040204" pitchFamily="34" charset="-128"/>
              </a:rPr>
              <a:t>②は原則として掲載</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開始日の</a:t>
            </a:r>
            <a:r>
              <a:rPr lang="en-US" altLang="ja-JP" sz="800" dirty="0">
                <a:solidFill>
                  <a:prstClr val="black">
                    <a:lumMod val="75000"/>
                    <a:lumOff val="25000"/>
                  </a:prstClr>
                </a:solidFill>
                <a:latin typeface="Meiryo" panose="020B0604030504040204" pitchFamily="34" charset="-128"/>
                <a:ea typeface="Meiryo" panose="020B0604030504040204" pitchFamily="34" charset="-128"/>
              </a:rPr>
              <a:t>AM10</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時頃から、掲載終了日翌日の</a:t>
            </a:r>
            <a:r>
              <a:rPr lang="en-US" altLang="ja-JP" sz="800" dirty="0">
                <a:solidFill>
                  <a:prstClr val="black">
                    <a:lumMod val="75000"/>
                    <a:lumOff val="25000"/>
                  </a:prstClr>
                </a:solidFill>
                <a:latin typeface="Meiryo" panose="020B0604030504040204" pitchFamily="34" charset="-128"/>
                <a:ea typeface="Meiryo" panose="020B0604030504040204" pitchFamily="34" charset="-128"/>
              </a:rPr>
              <a:t>AM10</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時頃までの掲載となります</a:t>
            </a:r>
            <a:endParaRPr lang="en-US" altLang="ja-JP" sz="800" dirty="0">
              <a:solidFill>
                <a:prstClr val="black">
                  <a:lumMod val="75000"/>
                  <a:lumOff val="25000"/>
                </a:prstClr>
              </a:solidFill>
              <a:latin typeface="Meiryo" panose="020B0604030504040204" pitchFamily="34" charset="-128"/>
              <a:ea typeface="Meiryo" panose="020B0604030504040204" pitchFamily="34" charset="-128"/>
            </a:endParaRPr>
          </a:p>
          <a:p>
            <a:r>
              <a:rPr lang="en-US" altLang="ja-JP" sz="800" dirty="0">
                <a:solidFill>
                  <a:prstClr val="black">
                    <a:lumMod val="75000"/>
                    <a:lumOff val="25000"/>
                  </a:prstClr>
                </a:solidFill>
                <a:latin typeface="Meiryo" panose="020B0604030504040204" pitchFamily="34" charset="-128"/>
                <a:ea typeface="Meiryo" panose="020B0604030504040204" pitchFamily="34" charset="-128"/>
              </a:rPr>
              <a:t>※</a:t>
            </a:r>
            <a:r>
              <a:rPr lang="ja-JP" altLang="en-US" sz="800" dirty="0">
                <a:solidFill>
                  <a:prstClr val="black">
                    <a:lumMod val="75000"/>
                    <a:lumOff val="25000"/>
                  </a:prstClr>
                </a:solidFill>
                <a:latin typeface="Meiryo" panose="020B0604030504040204" pitchFamily="34" charset="-128"/>
                <a:ea typeface="Meiryo" panose="020B0604030504040204" pitchFamily="34" charset="-128"/>
              </a:rPr>
              <a:t>編集誘導の位置や仕様は予告なく変更させていただく場合があります</a:t>
            </a:r>
            <a:endParaRPr lang="ja-JP" altLang="en-US" sz="800" dirty="0"/>
          </a:p>
        </p:txBody>
      </p:sp>
      <p:sp>
        <p:nvSpPr>
          <p:cNvPr id="93" name="正方形/長方形 92">
            <a:extLst>
              <a:ext uri="{FF2B5EF4-FFF2-40B4-BE49-F238E27FC236}">
                <a16:creationId xmlns:a16="http://schemas.microsoft.com/office/drawing/2014/main" id="{D1508DEF-EA63-0841-AD8C-A4005DCD60B6}"/>
              </a:ext>
            </a:extLst>
          </p:cNvPr>
          <p:cNvSpPr/>
          <p:nvPr/>
        </p:nvSpPr>
        <p:spPr>
          <a:xfrm>
            <a:off x="1530131" y="1364150"/>
            <a:ext cx="533421" cy="305771"/>
          </a:xfrm>
          <a:prstGeom prst="rect">
            <a:avLst/>
          </a:prstGeom>
          <a:solidFill>
            <a:schemeClr val="accent6"/>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rPr>
              <a:t>広告</a:t>
            </a:r>
            <a:endParaRPr kumimoji="1" lang="ja-JP" altLang="en-US" sz="1200" dirty="0">
              <a:solidFill>
                <a:schemeClr val="bg1"/>
              </a:solidFill>
            </a:endParaRPr>
          </a:p>
        </p:txBody>
      </p:sp>
      <p:sp>
        <p:nvSpPr>
          <p:cNvPr id="94" name="正方形/長方形 93">
            <a:extLst>
              <a:ext uri="{FF2B5EF4-FFF2-40B4-BE49-F238E27FC236}">
                <a16:creationId xmlns:a16="http://schemas.microsoft.com/office/drawing/2014/main" id="{4E7FC197-904C-7648-B8DF-FD77386C1FDD}"/>
              </a:ext>
            </a:extLst>
          </p:cNvPr>
          <p:cNvSpPr/>
          <p:nvPr/>
        </p:nvSpPr>
        <p:spPr>
          <a:xfrm>
            <a:off x="2168223" y="1309238"/>
            <a:ext cx="694684" cy="431471"/>
          </a:xfrm>
          <a:prstGeom prst="rect">
            <a:avLst/>
          </a:prstGeom>
          <a:solidFill>
            <a:schemeClr val="accent6"/>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rPr>
              <a:t>広告</a:t>
            </a:r>
            <a:endParaRPr kumimoji="1" lang="ja-JP" altLang="en-US" sz="1200" dirty="0">
              <a:solidFill>
                <a:schemeClr val="bg1"/>
              </a:solidFill>
            </a:endParaRPr>
          </a:p>
        </p:txBody>
      </p:sp>
      <p:sp>
        <p:nvSpPr>
          <p:cNvPr id="97" name="正方形/長方形 96">
            <a:extLst>
              <a:ext uri="{FF2B5EF4-FFF2-40B4-BE49-F238E27FC236}">
                <a16:creationId xmlns:a16="http://schemas.microsoft.com/office/drawing/2014/main" id="{1E8D196D-253C-2846-B91A-8B3EDFADE97A}"/>
              </a:ext>
            </a:extLst>
          </p:cNvPr>
          <p:cNvSpPr/>
          <p:nvPr/>
        </p:nvSpPr>
        <p:spPr>
          <a:xfrm>
            <a:off x="2552924" y="3189493"/>
            <a:ext cx="359742" cy="72484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8" name="正方形/長方形 97">
            <a:extLst>
              <a:ext uri="{FF2B5EF4-FFF2-40B4-BE49-F238E27FC236}">
                <a16:creationId xmlns:a16="http://schemas.microsoft.com/office/drawing/2014/main" id="{E4CB1EF9-0E89-514F-AD63-A083A95439BB}"/>
              </a:ext>
            </a:extLst>
          </p:cNvPr>
          <p:cNvSpPr/>
          <p:nvPr/>
        </p:nvSpPr>
        <p:spPr>
          <a:xfrm>
            <a:off x="911424" y="3208216"/>
            <a:ext cx="359742" cy="72484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9" name="正方形/長方形 98">
            <a:extLst>
              <a:ext uri="{FF2B5EF4-FFF2-40B4-BE49-F238E27FC236}">
                <a16:creationId xmlns:a16="http://schemas.microsoft.com/office/drawing/2014/main" id="{08D531D6-1AB9-384F-A66F-DEFFBD3CFD8C}"/>
              </a:ext>
            </a:extLst>
          </p:cNvPr>
          <p:cNvSpPr/>
          <p:nvPr/>
        </p:nvSpPr>
        <p:spPr>
          <a:xfrm>
            <a:off x="1634197" y="4437112"/>
            <a:ext cx="1084655"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0" name="正方形/長方形 99">
            <a:extLst>
              <a:ext uri="{FF2B5EF4-FFF2-40B4-BE49-F238E27FC236}">
                <a16:creationId xmlns:a16="http://schemas.microsoft.com/office/drawing/2014/main" id="{23CC9435-29E6-F042-8026-4F6058988765}"/>
              </a:ext>
            </a:extLst>
          </p:cNvPr>
          <p:cNvSpPr/>
          <p:nvPr/>
        </p:nvSpPr>
        <p:spPr>
          <a:xfrm>
            <a:off x="1065240" y="5012338"/>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1" name="正方形/長方形 100">
            <a:extLst>
              <a:ext uri="{FF2B5EF4-FFF2-40B4-BE49-F238E27FC236}">
                <a16:creationId xmlns:a16="http://schemas.microsoft.com/office/drawing/2014/main" id="{FEFE0443-1B13-D243-9A8C-D3F47A888BA8}"/>
              </a:ext>
            </a:extLst>
          </p:cNvPr>
          <p:cNvSpPr/>
          <p:nvPr/>
        </p:nvSpPr>
        <p:spPr>
          <a:xfrm>
            <a:off x="1631842" y="5668684"/>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6" name="正方形/長方形 105"/>
          <p:cNvSpPr/>
          <p:nvPr/>
        </p:nvSpPr>
        <p:spPr bwMode="auto">
          <a:xfrm>
            <a:off x="1109258" y="4412332"/>
            <a:ext cx="523753" cy="520947"/>
          </a:xfrm>
          <a:prstGeom prst="rect">
            <a:avLst/>
          </a:prstGeom>
          <a:solidFill>
            <a:schemeClr val="bg1"/>
          </a:solidFill>
          <a:ln w="28575" algn="ctr">
            <a:solidFill>
              <a:srgbClr val="C00000"/>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kern="0" dirty="0">
                <a:solidFill>
                  <a:schemeClr val="accent5"/>
                </a:solidFill>
                <a:latin typeface="+mn-ea"/>
                <a:cs typeface="Verdana" pitchFamily="34" charset="0"/>
              </a:rPr>
              <a:t>編集</a:t>
            </a:r>
            <a:endParaRPr kumimoji="0" lang="en-US" altLang="ja-JP" sz="800" b="1" kern="0" dirty="0">
              <a:solidFill>
                <a:schemeClr val="accent5"/>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i="0" u="none" strike="noStrike" kern="0" cap="none" spc="0" normalizeH="0" baseline="0" noProof="0">
                <a:ln>
                  <a:noFill/>
                </a:ln>
                <a:solidFill>
                  <a:schemeClr val="accent5"/>
                </a:solidFill>
                <a:effectLst/>
                <a:uLnTx/>
                <a:uFillTx/>
                <a:latin typeface="+mn-ea"/>
                <a:cs typeface="Verdana" pitchFamily="34" charset="0"/>
              </a:rPr>
              <a:t>誘導</a:t>
            </a:r>
            <a:endParaRPr kumimoji="0" lang="en-US" altLang="ja-JP" sz="800" b="1" i="0" u="none" strike="noStrike" kern="0" cap="none" spc="0" normalizeH="0" baseline="0" noProof="0" dirty="0">
              <a:ln>
                <a:noFill/>
              </a:ln>
              <a:solidFill>
                <a:schemeClr val="accent5"/>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i="0" u="none" strike="noStrike" kern="0" cap="none" spc="0" normalizeH="0" baseline="0" noProof="0">
                <a:ln>
                  <a:noFill/>
                </a:ln>
                <a:solidFill>
                  <a:schemeClr val="accent5"/>
                </a:solidFill>
                <a:effectLst/>
                <a:uLnTx/>
                <a:uFillTx/>
                <a:latin typeface="+mn-ea"/>
                <a:cs typeface="Verdana" pitchFamily="34" charset="0"/>
              </a:rPr>
              <a:t>（</a:t>
            </a:r>
            <a:r>
              <a:rPr kumimoji="0" lang="ja-JP" altLang="en-US" sz="800" b="1" i="0" u="none" strike="noStrike" kern="0" cap="none" spc="0" normalizeH="0" baseline="0" noProof="0" dirty="0">
                <a:ln>
                  <a:noFill/>
                </a:ln>
                <a:solidFill>
                  <a:schemeClr val="accent5"/>
                </a:solidFill>
                <a:effectLst/>
                <a:uLnTx/>
                <a:uFillTx/>
                <a:latin typeface="+mn-ea"/>
                <a:cs typeface="Verdana" pitchFamily="34" charset="0"/>
              </a:rPr>
              <a:t>小）</a:t>
            </a:r>
            <a:endParaRPr kumimoji="0" lang="en-US" altLang="ja-JP" sz="800" b="1" i="0" u="none" strike="noStrike" kern="0" cap="none" spc="0" normalizeH="0" baseline="0" noProof="0" dirty="0">
              <a:ln>
                <a:noFill/>
              </a:ln>
              <a:solidFill>
                <a:schemeClr val="accent5"/>
              </a:solidFill>
              <a:effectLst/>
              <a:uLnTx/>
              <a:uFillTx/>
              <a:latin typeface="+mn-ea"/>
              <a:cs typeface="Verdana" pitchFamily="34" charset="0"/>
            </a:endParaRPr>
          </a:p>
        </p:txBody>
      </p:sp>
      <p:sp>
        <p:nvSpPr>
          <p:cNvPr id="102" name="正方形/長方形 101">
            <a:extLst>
              <a:ext uri="{FF2B5EF4-FFF2-40B4-BE49-F238E27FC236}">
                <a16:creationId xmlns:a16="http://schemas.microsoft.com/office/drawing/2014/main" id="{05F6323D-B3CA-8848-A37F-1CCB363DF441}"/>
              </a:ext>
            </a:extLst>
          </p:cNvPr>
          <p:cNvSpPr/>
          <p:nvPr/>
        </p:nvSpPr>
        <p:spPr bwMode="auto">
          <a:xfrm>
            <a:off x="2237384" y="5037273"/>
            <a:ext cx="523753" cy="520947"/>
          </a:xfrm>
          <a:prstGeom prst="rect">
            <a:avLst/>
          </a:prstGeom>
          <a:solidFill>
            <a:schemeClr val="bg1"/>
          </a:solidFill>
          <a:ln w="28575" algn="ctr">
            <a:solidFill>
              <a:srgbClr val="C00000"/>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kern="0" dirty="0">
                <a:solidFill>
                  <a:schemeClr val="accent5"/>
                </a:solidFill>
                <a:latin typeface="+mn-ea"/>
                <a:cs typeface="Verdana" pitchFamily="34" charset="0"/>
              </a:rPr>
              <a:t>編集</a:t>
            </a:r>
            <a:endParaRPr kumimoji="0" lang="en-US" altLang="ja-JP" sz="800" b="1" kern="0" dirty="0">
              <a:solidFill>
                <a:schemeClr val="accent5"/>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i="0" u="none" strike="noStrike" kern="0" cap="none" spc="0" normalizeH="0" baseline="0" noProof="0">
                <a:ln>
                  <a:noFill/>
                </a:ln>
                <a:solidFill>
                  <a:schemeClr val="accent5"/>
                </a:solidFill>
                <a:effectLst/>
                <a:uLnTx/>
                <a:uFillTx/>
                <a:latin typeface="+mn-ea"/>
                <a:cs typeface="Verdana" pitchFamily="34" charset="0"/>
              </a:rPr>
              <a:t>誘導</a:t>
            </a:r>
            <a:endParaRPr kumimoji="0" lang="en-US" altLang="ja-JP" sz="800" b="1" i="0" u="none" strike="noStrike" kern="0" cap="none" spc="0" normalizeH="0" baseline="0" noProof="0" dirty="0">
              <a:ln>
                <a:noFill/>
              </a:ln>
              <a:solidFill>
                <a:schemeClr val="accent5"/>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i="0" u="none" strike="noStrike" kern="0" cap="none" spc="0" normalizeH="0" baseline="0" noProof="0">
                <a:ln>
                  <a:noFill/>
                </a:ln>
                <a:solidFill>
                  <a:schemeClr val="accent5"/>
                </a:solidFill>
                <a:effectLst/>
                <a:uLnTx/>
                <a:uFillTx/>
                <a:latin typeface="+mn-ea"/>
                <a:cs typeface="Verdana" pitchFamily="34" charset="0"/>
              </a:rPr>
              <a:t>（</a:t>
            </a:r>
            <a:r>
              <a:rPr kumimoji="0" lang="ja-JP" altLang="en-US" sz="800" b="1" i="0" u="none" strike="noStrike" kern="0" cap="none" spc="0" normalizeH="0" baseline="0" noProof="0" dirty="0">
                <a:ln>
                  <a:noFill/>
                </a:ln>
                <a:solidFill>
                  <a:schemeClr val="accent5"/>
                </a:solidFill>
                <a:effectLst/>
                <a:uLnTx/>
                <a:uFillTx/>
                <a:latin typeface="+mn-ea"/>
                <a:cs typeface="Verdana" pitchFamily="34" charset="0"/>
              </a:rPr>
              <a:t>小）</a:t>
            </a:r>
            <a:endParaRPr kumimoji="0" lang="en-US" altLang="ja-JP" sz="800" b="1" i="0" u="none" strike="noStrike" kern="0" cap="none" spc="0" normalizeH="0" baseline="0" noProof="0" dirty="0">
              <a:ln>
                <a:noFill/>
              </a:ln>
              <a:solidFill>
                <a:schemeClr val="accent5"/>
              </a:solidFill>
              <a:effectLst/>
              <a:uLnTx/>
              <a:uFillTx/>
              <a:latin typeface="+mn-ea"/>
              <a:cs typeface="Verdana" pitchFamily="34" charset="0"/>
            </a:endParaRPr>
          </a:p>
        </p:txBody>
      </p:sp>
      <p:sp>
        <p:nvSpPr>
          <p:cNvPr id="103" name="正方形/長方形 102">
            <a:extLst>
              <a:ext uri="{FF2B5EF4-FFF2-40B4-BE49-F238E27FC236}">
                <a16:creationId xmlns:a16="http://schemas.microsoft.com/office/drawing/2014/main" id="{4DB9A607-7BAA-9C41-A97F-F2255CB97297}"/>
              </a:ext>
            </a:extLst>
          </p:cNvPr>
          <p:cNvSpPr/>
          <p:nvPr/>
        </p:nvSpPr>
        <p:spPr bwMode="auto">
          <a:xfrm>
            <a:off x="1108089" y="5663059"/>
            <a:ext cx="523753" cy="520947"/>
          </a:xfrm>
          <a:prstGeom prst="rect">
            <a:avLst/>
          </a:prstGeom>
          <a:solidFill>
            <a:schemeClr val="bg1"/>
          </a:solidFill>
          <a:ln w="28575" algn="ctr">
            <a:solidFill>
              <a:srgbClr val="C00000"/>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kern="0" dirty="0">
                <a:solidFill>
                  <a:schemeClr val="accent5"/>
                </a:solidFill>
                <a:latin typeface="+mn-ea"/>
                <a:cs typeface="Verdana" pitchFamily="34" charset="0"/>
              </a:rPr>
              <a:t>編集</a:t>
            </a:r>
            <a:endParaRPr kumimoji="0" lang="en-US" altLang="ja-JP" sz="800" b="1" kern="0" dirty="0">
              <a:solidFill>
                <a:schemeClr val="accent5"/>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i="0" u="none" strike="noStrike" kern="0" cap="none" spc="0" normalizeH="0" baseline="0" noProof="0">
                <a:ln>
                  <a:noFill/>
                </a:ln>
                <a:solidFill>
                  <a:schemeClr val="accent5"/>
                </a:solidFill>
                <a:effectLst/>
                <a:uLnTx/>
                <a:uFillTx/>
                <a:latin typeface="+mn-ea"/>
                <a:cs typeface="Verdana" pitchFamily="34" charset="0"/>
              </a:rPr>
              <a:t>誘導</a:t>
            </a:r>
            <a:endParaRPr kumimoji="0" lang="en-US" altLang="ja-JP" sz="800" b="1" i="0" u="none" strike="noStrike" kern="0" cap="none" spc="0" normalizeH="0" baseline="0" noProof="0" dirty="0">
              <a:ln>
                <a:noFill/>
              </a:ln>
              <a:solidFill>
                <a:schemeClr val="accent5"/>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800" b="1" i="0" u="none" strike="noStrike" kern="0" cap="none" spc="0" normalizeH="0" baseline="0" noProof="0">
                <a:ln>
                  <a:noFill/>
                </a:ln>
                <a:solidFill>
                  <a:schemeClr val="accent5"/>
                </a:solidFill>
                <a:effectLst/>
                <a:uLnTx/>
                <a:uFillTx/>
                <a:latin typeface="+mn-ea"/>
                <a:cs typeface="Verdana" pitchFamily="34" charset="0"/>
              </a:rPr>
              <a:t>（</a:t>
            </a:r>
            <a:r>
              <a:rPr kumimoji="0" lang="ja-JP" altLang="en-US" sz="800" b="1" i="0" u="none" strike="noStrike" kern="0" cap="none" spc="0" normalizeH="0" baseline="0" noProof="0" dirty="0">
                <a:ln>
                  <a:noFill/>
                </a:ln>
                <a:solidFill>
                  <a:schemeClr val="accent5"/>
                </a:solidFill>
                <a:effectLst/>
                <a:uLnTx/>
                <a:uFillTx/>
                <a:latin typeface="+mn-ea"/>
                <a:cs typeface="Verdana" pitchFamily="34" charset="0"/>
              </a:rPr>
              <a:t>小）</a:t>
            </a:r>
            <a:endParaRPr kumimoji="0" lang="en-US" altLang="ja-JP" sz="800" b="1" i="0" u="none" strike="noStrike" kern="0" cap="none" spc="0" normalizeH="0" baseline="0" noProof="0" dirty="0">
              <a:ln>
                <a:noFill/>
              </a:ln>
              <a:solidFill>
                <a:schemeClr val="accent5"/>
              </a:solidFill>
              <a:effectLst/>
              <a:uLnTx/>
              <a:uFillTx/>
              <a:latin typeface="+mn-ea"/>
              <a:cs typeface="Verdana" pitchFamily="34" charset="0"/>
            </a:endParaRPr>
          </a:p>
        </p:txBody>
      </p:sp>
      <p:sp>
        <p:nvSpPr>
          <p:cNvPr id="110" name="正方形/長方形 109">
            <a:extLst>
              <a:ext uri="{FF2B5EF4-FFF2-40B4-BE49-F238E27FC236}">
                <a16:creationId xmlns:a16="http://schemas.microsoft.com/office/drawing/2014/main" id="{C72FC6EE-AA43-FE4E-90F3-85F28DDD7429}"/>
              </a:ext>
            </a:extLst>
          </p:cNvPr>
          <p:cNvSpPr/>
          <p:nvPr/>
        </p:nvSpPr>
        <p:spPr>
          <a:xfrm>
            <a:off x="7412806" y="2585834"/>
            <a:ext cx="1859529" cy="3142120"/>
          </a:xfrm>
          <a:prstGeom prst="rect">
            <a:avLst/>
          </a:prstGeom>
          <a:solidFill>
            <a:srgbClr val="FFFFFF"/>
          </a:solidFill>
          <a:ln w="95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11" name="図 110">
            <a:extLst>
              <a:ext uri="{FF2B5EF4-FFF2-40B4-BE49-F238E27FC236}">
                <a16:creationId xmlns:a16="http://schemas.microsoft.com/office/drawing/2014/main" id="{0490C15F-0AF8-DF4B-AE7A-0F680F50B1C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392144" y="2492920"/>
            <a:ext cx="1854172" cy="144881"/>
          </a:xfrm>
          <a:prstGeom prst="rect">
            <a:avLst/>
          </a:prstGeom>
        </p:spPr>
      </p:pic>
      <p:pic>
        <p:nvPicPr>
          <p:cNvPr id="112" name="図 111">
            <a:extLst>
              <a:ext uri="{FF2B5EF4-FFF2-40B4-BE49-F238E27FC236}">
                <a16:creationId xmlns:a16="http://schemas.microsoft.com/office/drawing/2014/main" id="{C61AE135-3A39-5A4E-BA7D-BDB6A17BAF6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07776" y="2700609"/>
            <a:ext cx="1081983" cy="2905049"/>
          </a:xfrm>
          <a:prstGeom prst="rect">
            <a:avLst/>
          </a:prstGeom>
        </p:spPr>
      </p:pic>
      <p:sp>
        <p:nvSpPr>
          <p:cNvPr id="113" name="正方形/長方形 112">
            <a:extLst>
              <a:ext uri="{FF2B5EF4-FFF2-40B4-BE49-F238E27FC236}">
                <a16:creationId xmlns:a16="http://schemas.microsoft.com/office/drawing/2014/main" id="{403C1520-2A1B-A044-B8DA-998F104A153E}"/>
              </a:ext>
            </a:extLst>
          </p:cNvPr>
          <p:cNvSpPr/>
          <p:nvPr/>
        </p:nvSpPr>
        <p:spPr>
          <a:xfrm>
            <a:off x="7523380" y="2689125"/>
            <a:ext cx="1086564" cy="2966361"/>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14" name="図 113">
            <a:extLst>
              <a:ext uri="{FF2B5EF4-FFF2-40B4-BE49-F238E27FC236}">
                <a16:creationId xmlns:a16="http://schemas.microsoft.com/office/drawing/2014/main" id="{8CBD205D-EFB5-BB48-9129-A1B7D844BE8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640694" y="2720907"/>
            <a:ext cx="622242" cy="2554745"/>
          </a:xfrm>
          <a:prstGeom prst="rect">
            <a:avLst/>
          </a:prstGeom>
        </p:spPr>
      </p:pic>
      <p:sp>
        <p:nvSpPr>
          <p:cNvPr id="115" name="正方形/長方形 114">
            <a:extLst>
              <a:ext uri="{FF2B5EF4-FFF2-40B4-BE49-F238E27FC236}">
                <a16:creationId xmlns:a16="http://schemas.microsoft.com/office/drawing/2014/main" id="{51A9F959-F701-A54B-B66D-838EA3001455}"/>
              </a:ext>
            </a:extLst>
          </p:cNvPr>
          <p:cNvSpPr/>
          <p:nvPr/>
        </p:nvSpPr>
        <p:spPr>
          <a:xfrm>
            <a:off x="8630606" y="2840229"/>
            <a:ext cx="563176" cy="478236"/>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6" name="正方形/長方形 115">
            <a:extLst>
              <a:ext uri="{FF2B5EF4-FFF2-40B4-BE49-F238E27FC236}">
                <a16:creationId xmlns:a16="http://schemas.microsoft.com/office/drawing/2014/main" id="{FF58E8A9-E0E0-054B-896C-62CF18C3EDCA}"/>
              </a:ext>
            </a:extLst>
          </p:cNvPr>
          <p:cNvSpPr/>
          <p:nvPr/>
        </p:nvSpPr>
        <p:spPr>
          <a:xfrm>
            <a:off x="8660875" y="3453538"/>
            <a:ext cx="563176" cy="1770138"/>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7" name="正方形/長方形 116">
            <a:extLst>
              <a:ext uri="{FF2B5EF4-FFF2-40B4-BE49-F238E27FC236}">
                <a16:creationId xmlns:a16="http://schemas.microsoft.com/office/drawing/2014/main" id="{9F4DE2DE-A387-DB4C-B2C5-38A5A0E24852}"/>
              </a:ext>
            </a:extLst>
          </p:cNvPr>
          <p:cNvSpPr/>
          <p:nvPr/>
        </p:nvSpPr>
        <p:spPr bwMode="auto">
          <a:xfrm>
            <a:off x="7541593" y="2693840"/>
            <a:ext cx="1048166" cy="2961646"/>
          </a:xfrm>
          <a:prstGeom prst="rect">
            <a:avLst/>
          </a:prstGeom>
          <a:noFill/>
          <a:ln w="28575" algn="ctr">
            <a:solidFill>
              <a:srgbClr val="C00000"/>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00" b="1" kern="0">
                <a:solidFill>
                  <a:schemeClr val="accent5"/>
                </a:solidFill>
                <a:latin typeface="+mn-ea"/>
                <a:cs typeface="Verdana" pitchFamily="34" charset="0"/>
              </a:rPr>
              <a:t>インタビュー</a:t>
            </a:r>
            <a:endParaRPr kumimoji="0" lang="en-US" altLang="ja-JP" sz="1000" b="1" kern="0" dirty="0">
              <a:solidFill>
                <a:schemeClr val="accent5"/>
              </a:solidFill>
              <a:latin typeface="+mn-ea"/>
              <a:cs typeface="Verdana" pitchFamily="34" charset="0"/>
            </a:endParaRPr>
          </a:p>
        </p:txBody>
      </p:sp>
    </p:spTree>
    <p:extLst>
      <p:ext uri="{BB962C8B-B14F-4D97-AF65-F5344CB8AC3E}">
        <p14:creationId xmlns:p14="http://schemas.microsoft.com/office/powerpoint/2010/main" val="20557103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8</a:t>
            </a:fld>
            <a:endParaRPr lang="ja-JP" altLang="en-US"/>
          </a:p>
        </p:txBody>
      </p:sp>
      <p:graphicFrame>
        <p:nvGraphicFramePr>
          <p:cNvPr id="16" name="表 15"/>
          <p:cNvGraphicFramePr>
            <a:graphicFrameLocks noGrp="1"/>
          </p:cNvGraphicFramePr>
          <p:nvPr>
            <p:extLst>
              <p:ext uri="{D42A27DB-BD31-4B8C-83A1-F6EECF244321}">
                <p14:modId xmlns:p14="http://schemas.microsoft.com/office/powerpoint/2010/main" val="492212576"/>
              </p:ext>
            </p:extLst>
          </p:nvPr>
        </p:nvGraphicFramePr>
        <p:xfrm>
          <a:off x="479376" y="1001224"/>
          <a:ext cx="11305256" cy="5683118"/>
        </p:xfrm>
        <a:graphic>
          <a:graphicData uri="http://schemas.openxmlformats.org/drawingml/2006/table">
            <a:tbl>
              <a:tblPr firstRow="1" bandRow="1"/>
              <a:tblGrid>
                <a:gridCol w="1667988">
                  <a:extLst>
                    <a:ext uri="{9D8B030D-6E8A-4147-A177-3AD203B41FA5}">
                      <a16:colId xmlns:a16="http://schemas.microsoft.com/office/drawing/2014/main" val="20000"/>
                    </a:ext>
                  </a:extLst>
                </a:gridCol>
                <a:gridCol w="9637268">
                  <a:extLst>
                    <a:ext uri="{9D8B030D-6E8A-4147-A177-3AD203B41FA5}">
                      <a16:colId xmlns:a16="http://schemas.microsoft.com/office/drawing/2014/main" val="20001"/>
                    </a:ext>
                  </a:extLst>
                </a:gridCol>
              </a:tblGrid>
              <a:tr h="4477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タイアップへの</a:t>
                      </a:r>
                      <a:endParaRPr kumimoji="1" lang="en-US" altLang="ja-JP" sz="12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誘導枠</a:t>
                      </a:r>
                      <a:endParaRPr kumimoji="1" lang="en-US" altLang="ja-JP" sz="12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dirty="0">
                          <a:solidFill>
                            <a:schemeClr val="tx1"/>
                          </a:solidFill>
                          <a:latin typeface="+mn-ea"/>
                          <a:ea typeface="メイリオ"/>
                          <a:cs typeface="メイリオ" panose="020B0604030504040204" pitchFamily="50" charset="-128"/>
                        </a:rPr>
                        <a:t>・</a:t>
                      </a:r>
                      <a:r>
                        <a:rPr lang="en-US" altLang="ja-JP" sz="1200" b="0" i="0" u="none" strike="noStrike" dirty="0">
                          <a:solidFill>
                            <a:schemeClr val="tx1"/>
                          </a:solidFill>
                          <a:latin typeface="メイリオ"/>
                          <a:ea typeface="メイリオ"/>
                          <a:cs typeface="Meiryo UI" pitchFamily="50" charset="-128"/>
                        </a:rPr>
                        <a:t>Yahoo!</a:t>
                      </a:r>
                      <a:r>
                        <a:rPr lang="ja-JP" altLang="en-US" sz="1200" b="0" i="0" u="none" strike="noStrike" dirty="0">
                          <a:solidFill>
                            <a:schemeClr val="tx1"/>
                          </a:solidFill>
                          <a:latin typeface="メイリオ"/>
                          <a:ea typeface="メイリオ"/>
                          <a:cs typeface="Meiryo UI" pitchFamily="50" charset="-128"/>
                        </a:rPr>
                        <a:t>ディスプレイ広告（予約型／運用型）から自由選択</a:t>
                      </a:r>
                      <a:endParaRPr lang="en-US" altLang="ja-JP" sz="1200" b="0" i="0" u="none" strike="noStrike" dirty="0">
                        <a:solidFill>
                          <a:schemeClr val="tx1"/>
                        </a:solidFill>
                        <a:latin typeface="メイリオ"/>
                        <a:ea typeface="メイリオ"/>
                        <a:cs typeface="Meiryo UI" pitchFamily="50" charset="-128"/>
                      </a:endParaRPr>
                    </a:p>
                    <a:p>
                      <a:pPr marL="179388" indent="-179388" algn="l" fontAlgn="ctr">
                        <a:buClr>
                          <a:srgbClr val="687080"/>
                        </a:buClr>
                        <a:buFont typeface="Wingdings" pitchFamily="2" charset="2"/>
                        <a:buNone/>
                      </a:pPr>
                      <a:r>
                        <a:rPr kumimoji="1" lang="ja-JP" altLang="en-US" sz="1200" kern="1200" dirty="0">
                          <a:solidFill>
                            <a:schemeClr val="tx1"/>
                          </a:solidFill>
                          <a:latin typeface="+mn-ea"/>
                          <a:ea typeface="メイリオ"/>
                          <a:cs typeface="メイリオ" panose="020B0604030504040204" pitchFamily="50" charset="-128"/>
                        </a:rPr>
                        <a:t>・</a:t>
                      </a:r>
                      <a:r>
                        <a:rPr kumimoji="1" lang="en-US" altLang="ja-JP" sz="1200" kern="1200" dirty="0">
                          <a:solidFill>
                            <a:schemeClr val="tx1"/>
                          </a:solidFill>
                          <a:latin typeface="+mn-ea"/>
                          <a:ea typeface="メイリオ"/>
                          <a:cs typeface="メイリオ" panose="020B0604030504040204" pitchFamily="50" charset="-128"/>
                        </a:rPr>
                        <a:t>Yahoo! JAPAN SDGs</a:t>
                      </a:r>
                      <a:r>
                        <a:rPr kumimoji="1" lang="ja-JP" altLang="en-US" sz="1200" kern="1200" dirty="0">
                          <a:solidFill>
                            <a:schemeClr val="tx1"/>
                          </a:solidFill>
                          <a:latin typeface="+mn-ea"/>
                          <a:ea typeface="メイリオ"/>
                          <a:cs typeface="メイリオ" panose="020B0604030504040204" pitchFamily="50" charset="-128"/>
                        </a:rPr>
                        <a:t>のトップ及び中面（記事ページ）の編集誘導枠、メールマガジン</a:t>
                      </a:r>
                      <a:endParaRPr lang="en-US" altLang="ja-JP" sz="1200" b="0" i="0" u="none" strike="noStrike" dirty="0">
                        <a:solidFill>
                          <a:schemeClr val="tx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18792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タイアップ</a:t>
                      </a:r>
                      <a:endParaRPr kumimoji="1" lang="en-US" altLang="ja-JP" sz="12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solidFill>
                            <a:schemeClr val="tx1"/>
                          </a:solidFill>
                          <a:latin typeface="+mn-ea"/>
                          <a:ea typeface="+mn-ea"/>
                          <a:cs typeface="メイリオ" panose="020B0604030504040204" pitchFamily="50" charset="-128"/>
                        </a:rPr>
                        <a:t>・掲載場所：</a:t>
                      </a:r>
                      <a:r>
                        <a:rPr lang="en-US" altLang="ja-JP" sz="1200" dirty="0">
                          <a:solidFill>
                            <a:schemeClr val="tx1"/>
                          </a:solidFill>
                          <a:latin typeface="+mn-ea"/>
                          <a:ea typeface="+mn-ea"/>
                          <a:cs typeface="メイリオ" panose="020B0604030504040204" pitchFamily="50" charset="-128"/>
                        </a:rPr>
                        <a:t>Yahoo! JAPAN SDGs</a:t>
                      </a:r>
                    </a:p>
                    <a:p>
                      <a:pPr marL="0" indent="0">
                        <a:buNone/>
                      </a:pPr>
                      <a:r>
                        <a:rPr lang="ja-JP" altLang="en-US" sz="1200" dirty="0">
                          <a:solidFill>
                            <a:schemeClr val="tx1"/>
                          </a:solidFill>
                          <a:latin typeface="+mn-ea"/>
                          <a:ea typeface="+mn-ea"/>
                          <a:cs typeface="メイリオ" panose="020B0604030504040204" pitchFamily="50" charset="-128"/>
                        </a:rPr>
                        <a:t>・デバイス：</a:t>
                      </a:r>
                      <a:r>
                        <a:rPr lang="en-US" altLang="ja-JP" sz="1200" dirty="0">
                          <a:solidFill>
                            <a:schemeClr val="tx1"/>
                          </a:solidFill>
                          <a:latin typeface="+mn-ea"/>
                          <a:ea typeface="+mn-ea"/>
                          <a:cs typeface="メイリオ" panose="020B0604030504040204" pitchFamily="50" charset="-128"/>
                        </a:rPr>
                        <a:t>PC</a:t>
                      </a:r>
                      <a:r>
                        <a:rPr lang="ja-JP" altLang="en-US" sz="1200" dirty="0">
                          <a:solidFill>
                            <a:schemeClr val="tx1"/>
                          </a:solidFill>
                          <a:latin typeface="+mn-ea"/>
                          <a:ea typeface="+mn-ea"/>
                          <a:cs typeface="メイリオ" panose="020B0604030504040204" pitchFamily="50" charset="-128"/>
                        </a:rPr>
                        <a:t>・スマートフォン</a:t>
                      </a:r>
                    </a:p>
                    <a:p>
                      <a:pPr marL="0" indent="0">
                        <a:buNone/>
                      </a:pPr>
                      <a:r>
                        <a:rPr lang="ja-JP" altLang="en-US" sz="1200">
                          <a:solidFill>
                            <a:schemeClr val="tx1"/>
                          </a:solidFill>
                          <a:latin typeface="+mn-ea"/>
                          <a:ea typeface="+mn-ea"/>
                          <a:cs typeface="メイリオ" panose="020B0604030504040204" pitchFamily="50" charset="-128"/>
                        </a:rPr>
                        <a:t>・ページ数：専用テンプレートで</a:t>
                      </a:r>
                      <a:r>
                        <a:rPr lang="en-US" altLang="ja-JP" sz="1200" dirty="0">
                          <a:solidFill>
                            <a:schemeClr val="tx1"/>
                          </a:solidFill>
                          <a:latin typeface="+mn-ea"/>
                          <a:ea typeface="+mn-ea"/>
                          <a:cs typeface="メイリオ" panose="020B0604030504040204" pitchFamily="50" charset="-128"/>
                        </a:rPr>
                        <a:t>1</a:t>
                      </a:r>
                      <a:r>
                        <a:rPr lang="ja-JP" altLang="en-US" sz="1200">
                          <a:solidFill>
                            <a:schemeClr val="tx1"/>
                          </a:solidFill>
                          <a:latin typeface="+mn-ea"/>
                          <a:ea typeface="+mn-ea"/>
                          <a:cs typeface="メイリオ" panose="020B0604030504040204" pitchFamily="50" charset="-128"/>
                        </a:rPr>
                        <a:t>ページ</a:t>
                      </a:r>
                      <a:r>
                        <a:rPr lang="en-US" altLang="ja-JP" sz="1200" dirty="0">
                          <a:solidFill>
                            <a:schemeClr val="tx1"/>
                          </a:solidFill>
                          <a:latin typeface="+mn-ea"/>
                          <a:ea typeface="+mn-ea"/>
                          <a:cs typeface="メイリオ" panose="020B0604030504040204" pitchFamily="50" charset="-128"/>
                        </a:rPr>
                        <a:t> (</a:t>
                      </a:r>
                      <a:r>
                        <a:rPr lang="ja-JP" altLang="en-US" sz="1200">
                          <a:solidFill>
                            <a:schemeClr val="tx1"/>
                          </a:solidFill>
                          <a:latin typeface="+mn-ea"/>
                          <a:ea typeface="+mn-ea"/>
                          <a:cs typeface="メイリオ" panose="020B0604030504040204" pitchFamily="50" charset="-128"/>
                        </a:rPr>
                        <a:t>インタビュー形式、</a:t>
                      </a:r>
                      <a:r>
                        <a:rPr lang="en-US" altLang="ja-JP" sz="1200" dirty="0">
                          <a:solidFill>
                            <a:schemeClr val="tx1"/>
                          </a:solidFill>
                          <a:latin typeface="+mn-ea"/>
                          <a:ea typeface="+mn-ea"/>
                          <a:cs typeface="メイリオ" panose="020B0604030504040204" pitchFamily="50" charset="-128"/>
                        </a:rPr>
                        <a:t>4000</a:t>
                      </a:r>
                      <a:r>
                        <a:rPr lang="ja-JP" altLang="en-US" sz="1200">
                          <a:solidFill>
                            <a:schemeClr val="tx1"/>
                          </a:solidFill>
                          <a:latin typeface="+mn-ea"/>
                          <a:ea typeface="+mn-ea"/>
                          <a:cs typeface="メイリオ" panose="020B0604030504040204" pitchFamily="50" charset="-128"/>
                        </a:rPr>
                        <a:t>文字程度、写真</a:t>
                      </a:r>
                      <a:r>
                        <a:rPr lang="en-US" altLang="ja-JP" sz="1200" dirty="0">
                          <a:solidFill>
                            <a:schemeClr val="tx1"/>
                          </a:solidFill>
                          <a:latin typeface="+mn-ea"/>
                          <a:ea typeface="+mn-ea"/>
                          <a:cs typeface="メイリオ" panose="020B0604030504040204" pitchFamily="50" charset="-128"/>
                        </a:rPr>
                        <a:t>8</a:t>
                      </a:r>
                      <a:r>
                        <a:rPr lang="ja-JP" altLang="en-US" sz="1200">
                          <a:solidFill>
                            <a:schemeClr val="tx1"/>
                          </a:solidFill>
                          <a:latin typeface="+mn-ea"/>
                          <a:ea typeface="+mn-ea"/>
                          <a:cs typeface="メイリオ" panose="020B0604030504040204" pitchFamily="50" charset="-128"/>
                        </a:rPr>
                        <a:t>点程度）</a:t>
                      </a:r>
                      <a:endParaRPr lang="en-US" altLang="ja-JP" sz="120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ea"/>
                          <a:ea typeface="+mn-ea"/>
                          <a:cs typeface="メイリオ" panose="020B0604030504040204" pitchFamily="50" charset="-128"/>
                        </a:rPr>
                        <a:t>・更新：不可</a:t>
                      </a:r>
                      <a:endParaRPr lang="en-US" altLang="ja-JP" sz="12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・二次利用：可　</a:t>
                      </a:r>
                      <a:r>
                        <a:rPr kumimoji="1" lang="en-US" altLang="ja-JP"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a:t>
                      </a:r>
                      <a:r>
                        <a:rPr kumimoji="1" lang="ja-JP" altLang="en-US"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内容によっては不可とさせていただく場合があります</a:t>
                      </a:r>
                      <a:endParaRPr kumimoji="1" lang="en-US" altLang="ja-JP"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　　　　　　　　　  </a:t>
                      </a:r>
                      <a:r>
                        <a:rPr kumimoji="1" lang="en-US" altLang="ja-JP"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a:t>
                      </a:r>
                      <a:r>
                        <a:rPr kumimoji="1" lang="ja-JP" altLang="en-US"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rPr>
                        <a:t>利用費や条件を定めた契約を締結させていただきます</a:t>
                      </a:r>
                      <a:endParaRPr kumimoji="1" lang="en-US" altLang="ja-JP" sz="1000" b="0" i="0" u="none" strike="noStrike" kern="1200" cap="none" spc="0" normalizeH="0" baseline="0" noProof="0" dirty="0">
                        <a:ln>
                          <a:noFill/>
                        </a:ln>
                        <a:solidFill>
                          <a:srgbClr val="000000"/>
                        </a:solidFill>
                        <a:effectLst/>
                        <a:uLnTx/>
                        <a:uFillTx/>
                        <a:latin typeface="+mn-lt"/>
                        <a:ea typeface="メイリオ"/>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54220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契約分類</a:t>
                      </a:r>
                      <a:endParaRPr kumimoji="1" lang="en-US" altLang="ja-JP" sz="12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bg1"/>
                          </a:solidFill>
                          <a:latin typeface="+mn-ea"/>
                          <a:ea typeface="+mn-ea"/>
                          <a:cs typeface="Meiryo UI" pitchFamily="50" charset="-128"/>
                        </a:rPr>
                        <a:t>※</a:t>
                      </a:r>
                      <a:r>
                        <a:rPr kumimoji="1" lang="ja-JP" altLang="en-US" sz="1000" b="0" i="0" dirty="0">
                          <a:solidFill>
                            <a:schemeClr val="bg1"/>
                          </a:solidFill>
                          <a:latin typeface="+mn-ea"/>
                          <a:ea typeface="+mn-ea"/>
                          <a:cs typeface="Meiryo UI" pitchFamily="50" charset="-128"/>
                        </a:rPr>
                        <a:t>スポンサードコンテンツの制作・掲載のお申し込み時に選択</a:t>
                      </a:r>
                      <a:endParaRPr kumimoji="1" lang="en-US" altLang="ja-JP" sz="10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ea"/>
                          <a:ea typeface="+mn-ea"/>
                          <a:cs typeface="メイリオ" panose="020B0604030504040204" pitchFamily="50" charset="-128"/>
                        </a:rPr>
                        <a:t>①契約分類：制作＋掲載</a:t>
                      </a:r>
                      <a:endParaRPr lang="en-US" altLang="ja-JP" sz="1200" dirty="0">
                        <a:solidFill>
                          <a:schemeClr val="tx1"/>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a:solidFill>
                            <a:schemeClr val="tx1"/>
                          </a:solidFill>
                          <a:effectLst/>
                          <a:latin typeface="+mn-lt"/>
                          <a:ea typeface="+mn-ea"/>
                          <a:cs typeface="+mn-cs"/>
                        </a:rPr>
                        <a:t>②契約サービス：</a:t>
                      </a:r>
                      <a:r>
                        <a:rPr kumimoji="1" lang="en-US" altLang="ja-JP" sz="1200" b="0" i="0" kern="1200" dirty="0">
                          <a:solidFill>
                            <a:schemeClr val="tx1"/>
                          </a:solidFill>
                          <a:effectLst/>
                          <a:latin typeface="+mn-lt"/>
                          <a:ea typeface="+mn-ea"/>
                          <a:cs typeface="+mn-cs"/>
                        </a:rPr>
                        <a:t>【</a:t>
                      </a:r>
                      <a:r>
                        <a:rPr kumimoji="1" lang="ja-JP" altLang="en-US" sz="1200" b="0" i="0" kern="1200">
                          <a:solidFill>
                            <a:schemeClr val="tx1"/>
                          </a:solidFill>
                          <a:effectLst/>
                          <a:latin typeface="+mn-lt"/>
                          <a:ea typeface="+mn-ea"/>
                          <a:cs typeface="+mn-cs"/>
                        </a:rPr>
                        <a:t>制作</a:t>
                      </a:r>
                      <a:r>
                        <a:rPr kumimoji="1" lang="en-US" altLang="ja-JP" sz="1200" b="0" i="0" kern="1200" dirty="0">
                          <a:solidFill>
                            <a:schemeClr val="tx1"/>
                          </a:solidFill>
                          <a:effectLst/>
                          <a:latin typeface="+mn-lt"/>
                          <a:ea typeface="+mn-ea"/>
                          <a:cs typeface="+mn-cs"/>
                        </a:rPr>
                        <a:t>+</a:t>
                      </a:r>
                      <a:r>
                        <a:rPr kumimoji="1" lang="ja-JP" altLang="en-US" sz="1200" b="0" i="0" kern="1200">
                          <a:solidFill>
                            <a:schemeClr val="tx1"/>
                          </a:solidFill>
                          <a:effectLst/>
                          <a:latin typeface="+mn-lt"/>
                          <a:ea typeface="+mn-ea"/>
                          <a:cs typeface="+mn-cs"/>
                        </a:rPr>
                        <a:t>掲載</a:t>
                      </a:r>
                      <a:r>
                        <a:rPr kumimoji="1" lang="en-US" altLang="ja-JP" sz="1200" b="0" i="0" kern="1200" dirty="0">
                          <a:solidFill>
                            <a:schemeClr val="tx1"/>
                          </a:solidFill>
                          <a:effectLst/>
                          <a:latin typeface="+mn-lt"/>
                          <a:ea typeface="+mn-ea"/>
                          <a:cs typeface="+mn-cs"/>
                        </a:rPr>
                        <a:t>】</a:t>
                      </a:r>
                      <a:r>
                        <a:rPr kumimoji="1" lang="en" altLang="ja-JP" sz="1200" b="0" i="0" kern="1200" dirty="0">
                          <a:solidFill>
                            <a:schemeClr val="tx1"/>
                          </a:solidFill>
                          <a:effectLst/>
                          <a:latin typeface="+mn-lt"/>
                          <a:ea typeface="+mn-ea"/>
                          <a:cs typeface="+mn-cs"/>
                        </a:rPr>
                        <a:t>Yahoo! JAPAN SDGs</a:t>
                      </a:r>
                      <a:r>
                        <a:rPr kumimoji="1" lang="ja-JP" altLang="en" sz="1200" b="0" i="0" kern="1200">
                          <a:solidFill>
                            <a:schemeClr val="tx1"/>
                          </a:solidFill>
                          <a:effectLst/>
                          <a:latin typeface="+mn-lt"/>
                          <a:ea typeface="+mn-ea"/>
                          <a:cs typeface="+mn-cs"/>
                        </a:rPr>
                        <a:t>　</a:t>
                      </a:r>
                      <a:r>
                        <a:rPr kumimoji="1" lang="ja-JP" altLang="en-US" sz="1200" b="0" i="0" kern="1200">
                          <a:solidFill>
                            <a:schemeClr val="tx1"/>
                          </a:solidFill>
                          <a:effectLst/>
                          <a:latin typeface="+mn-lt"/>
                          <a:ea typeface="+mn-ea"/>
                          <a:cs typeface="+mn-cs"/>
                        </a:rPr>
                        <a:t>スポンサードコンテンツ</a:t>
                      </a:r>
                      <a:br>
                        <a:rPr lang="ja-JP" altLang="en-US" sz="1200"/>
                      </a:br>
                      <a:r>
                        <a:rPr kumimoji="1" lang="ja-JP" altLang="en-US" sz="1200" b="0" i="0" kern="1200">
                          <a:solidFill>
                            <a:schemeClr val="tx1"/>
                          </a:solidFill>
                          <a:effectLst/>
                          <a:latin typeface="+mn-lt"/>
                          <a:ea typeface="+mn-ea"/>
                          <a:cs typeface="+mn-cs"/>
                        </a:rPr>
                        <a:t>③契約サービス詳細：</a:t>
                      </a:r>
                      <a:r>
                        <a:rPr kumimoji="1" lang="en" altLang="ja-JP" sz="1200" b="0" i="0" kern="1200" dirty="0">
                          <a:solidFill>
                            <a:schemeClr val="tx1"/>
                          </a:solidFill>
                          <a:effectLst/>
                          <a:latin typeface="+mn-lt"/>
                          <a:ea typeface="+mn-ea"/>
                          <a:cs typeface="+mn-cs"/>
                        </a:rPr>
                        <a:t>Yahoo! JAPAN SDGs</a:t>
                      </a:r>
                      <a:r>
                        <a:rPr kumimoji="1" lang="ja-JP" altLang="en" sz="1200" b="0" i="0" kern="1200">
                          <a:solidFill>
                            <a:schemeClr val="tx1"/>
                          </a:solidFill>
                          <a:effectLst/>
                          <a:latin typeface="+mn-lt"/>
                          <a:ea typeface="+mn-ea"/>
                          <a:cs typeface="+mn-cs"/>
                        </a:rPr>
                        <a:t>　</a:t>
                      </a:r>
                      <a:r>
                        <a:rPr kumimoji="1" lang="ja-JP" altLang="en-US" sz="1200" b="0" i="0" kern="1200">
                          <a:solidFill>
                            <a:schemeClr val="tx1"/>
                          </a:solidFill>
                          <a:effectLst/>
                          <a:latin typeface="+mn-lt"/>
                          <a:ea typeface="+mn-ea"/>
                          <a:cs typeface="+mn-cs"/>
                        </a:rPr>
                        <a:t>スポンサードコンテンツ　制作・掲載費</a:t>
                      </a:r>
                      <a:endParaRPr lang="en-US" altLang="ja-JP" sz="1200" dirty="0">
                        <a:solidFill>
                          <a:schemeClr val="tx1"/>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6492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solidFill>
                            <a:schemeClr val="bg1"/>
                          </a:solidFill>
                          <a:latin typeface="+mn-ea"/>
                          <a:ea typeface="+mn-ea"/>
                        </a:rPr>
                        <a:t>掲載期間</a:t>
                      </a:r>
                      <a:endParaRPr kumimoji="1" lang="ja-JP" altLang="en-US" sz="12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200" dirty="0">
                          <a:solidFill>
                            <a:schemeClr val="tx1"/>
                          </a:solidFill>
                          <a:latin typeface="+mn-ea"/>
                          <a:ea typeface="+mn-ea"/>
                          <a:cs typeface="Meiryo UI" panose="020B0604030504040204" pitchFamily="50" charset="-128"/>
                        </a:rPr>
                        <a:t>1</a:t>
                      </a:r>
                      <a:r>
                        <a:rPr lang="ja-JP" altLang="en-US" sz="1200" dirty="0">
                          <a:solidFill>
                            <a:schemeClr val="tx1"/>
                          </a:solidFill>
                          <a:latin typeface="+mn-ea"/>
                          <a:ea typeface="+mn-ea"/>
                          <a:cs typeface="Meiryo UI" panose="020B0604030504040204" pitchFamily="50" charset="-128"/>
                        </a:rPr>
                        <a:t>ヶ月間（平日掲載開始）</a:t>
                      </a:r>
                      <a:endParaRPr lang="en-US" altLang="ja-JP" sz="1200" dirty="0">
                        <a:solidFill>
                          <a:schemeClr val="tx1"/>
                        </a:solidFill>
                        <a:latin typeface="+mn-ea"/>
                        <a:ea typeface="+mn-ea"/>
                        <a:cs typeface="Meiryo UI" panose="020B0604030504040204" pitchFamily="50" charset="-128"/>
                      </a:endParaRPr>
                    </a:p>
                    <a:p>
                      <a:r>
                        <a:rPr lang="en-US" altLang="ja-JP" sz="1000" dirty="0">
                          <a:latin typeface="メイリオ"/>
                          <a:ea typeface="メイリオ"/>
                          <a:cs typeface="Meiryo UI" panose="020B0604030504040204" pitchFamily="50" charset="-128"/>
                        </a:rPr>
                        <a:t>※</a:t>
                      </a:r>
                      <a:r>
                        <a:rPr lang="ja-JP" altLang="en-US" sz="1000" dirty="0">
                          <a:latin typeface="メイリオ"/>
                          <a:ea typeface="メイリオ"/>
                          <a:cs typeface="Meiryo UI" panose="020B0604030504040204" pitchFamily="50" charset="-128"/>
                        </a:rPr>
                        <a:t>タイアップページは、掲載開始日の前営業日までにアップし、</a:t>
                      </a:r>
                      <a:r>
                        <a:rPr lang="en-US" altLang="ja-JP" sz="1000" dirty="0">
                          <a:latin typeface="メイリオ"/>
                          <a:ea typeface="メイリオ"/>
                          <a:cs typeface="Meiryo UI" panose="020B0604030504040204" pitchFamily="50" charset="-128"/>
                        </a:rPr>
                        <a:t>Yahoo!</a:t>
                      </a:r>
                      <a:r>
                        <a:rPr lang="ja-JP" altLang="en-US" sz="1000" dirty="0">
                          <a:latin typeface="メイリオ"/>
                          <a:ea typeface="メイリオ"/>
                          <a:cs typeface="Meiryo UI" panose="020B0604030504040204" pitchFamily="50" charset="-128"/>
                        </a:rPr>
                        <a:t> </a:t>
                      </a:r>
                      <a:r>
                        <a:rPr lang="en-US" altLang="ja-JP" sz="1000" dirty="0">
                          <a:latin typeface="メイリオ"/>
                          <a:ea typeface="メイリオ"/>
                          <a:cs typeface="Meiryo UI" panose="020B0604030504040204" pitchFamily="50" charset="-128"/>
                        </a:rPr>
                        <a:t>JAPAN</a:t>
                      </a:r>
                      <a:r>
                        <a:rPr lang="ja-JP" altLang="en-US" sz="1000" dirty="0">
                          <a:latin typeface="メイリオ"/>
                          <a:ea typeface="メイリオ"/>
                          <a:cs typeface="Meiryo UI" panose="020B0604030504040204" pitchFamily="50" charset="-128"/>
                        </a:rPr>
                        <a:t> </a:t>
                      </a:r>
                      <a:r>
                        <a:rPr lang="en-US" altLang="ja-JP" sz="1000" dirty="0">
                          <a:latin typeface="メイリオ"/>
                          <a:ea typeface="メイリオ"/>
                          <a:cs typeface="Meiryo UI" panose="020B0604030504040204" pitchFamily="50" charset="-128"/>
                        </a:rPr>
                        <a:t>SDGs</a:t>
                      </a:r>
                      <a:r>
                        <a:rPr lang="ja-JP" altLang="en-US" sz="1000" dirty="0">
                          <a:latin typeface="メイリオ"/>
                          <a:ea typeface="メイリオ"/>
                          <a:cs typeface="Meiryo UI" panose="020B0604030504040204" pitchFamily="50" charset="-128"/>
                        </a:rPr>
                        <a:t>の記事一覧ページに見出しリンクが掲載されます</a:t>
                      </a:r>
                      <a:endParaRPr lang="en-US" altLang="ja-JP" sz="1000" dirty="0">
                        <a:latin typeface="メイリオ"/>
                        <a:ea typeface="メイリオ"/>
                        <a:cs typeface="Meiryo UI" panose="020B0604030504040204" pitchFamily="50" charset="-128"/>
                      </a:endParaRPr>
                    </a:p>
                    <a:p>
                      <a:r>
                        <a:rPr lang="en-US" altLang="ja-JP" sz="1000" dirty="0">
                          <a:solidFill>
                            <a:schemeClr val="tx1"/>
                          </a:solidFill>
                          <a:latin typeface="+mn-ea"/>
                          <a:ea typeface="+mn-ea"/>
                          <a:cs typeface="Meiryo UI" panose="020B0604030504040204" pitchFamily="50" charset="-128"/>
                        </a:rPr>
                        <a:t>※</a:t>
                      </a:r>
                      <a:r>
                        <a:rPr lang="ja-JP" altLang="en-US" sz="1000" dirty="0">
                          <a:solidFill>
                            <a:schemeClr val="tx1"/>
                          </a:solidFill>
                          <a:latin typeface="+mn-ea"/>
                          <a:ea typeface="+mn-ea"/>
                          <a:cs typeface="Meiryo UI" panose="020B0604030504040204" pitchFamily="50" charset="-128"/>
                        </a:rPr>
                        <a:t>最長で掲載開始日より半年間の掲載が可能です。ただし、</a:t>
                      </a:r>
                      <a:r>
                        <a:rPr lang="en-US" altLang="ja-JP" sz="1000" dirty="0">
                          <a:solidFill>
                            <a:schemeClr val="tx1"/>
                          </a:solidFill>
                          <a:latin typeface="+mn-ea"/>
                          <a:ea typeface="+mn-ea"/>
                          <a:cs typeface="Meiryo UI" panose="020B0604030504040204" pitchFamily="50" charset="-128"/>
                        </a:rPr>
                        <a:t>Yahoo!</a:t>
                      </a:r>
                      <a:r>
                        <a:rPr lang="ja-JP" altLang="en-US" sz="1000" dirty="0">
                          <a:solidFill>
                            <a:schemeClr val="tx1"/>
                          </a:solidFill>
                          <a:latin typeface="+mn-ea"/>
                          <a:ea typeface="+mn-ea"/>
                          <a:cs typeface="Meiryo UI" panose="020B0604030504040204" pitchFamily="50" charset="-128"/>
                        </a:rPr>
                        <a:t> </a:t>
                      </a:r>
                      <a:r>
                        <a:rPr lang="en-US" altLang="ja-JP" sz="1000" dirty="0">
                          <a:solidFill>
                            <a:schemeClr val="tx1"/>
                          </a:solidFill>
                          <a:latin typeface="+mn-ea"/>
                          <a:ea typeface="+mn-ea"/>
                          <a:cs typeface="Meiryo UI" panose="020B0604030504040204" pitchFamily="50" charset="-128"/>
                        </a:rPr>
                        <a:t>JAPAN</a:t>
                      </a:r>
                      <a:r>
                        <a:rPr lang="ja-JP" altLang="en-US" sz="1000" dirty="0">
                          <a:solidFill>
                            <a:schemeClr val="tx1"/>
                          </a:solidFill>
                          <a:latin typeface="+mn-ea"/>
                          <a:ea typeface="+mn-ea"/>
                          <a:cs typeface="Meiryo UI" panose="020B0604030504040204" pitchFamily="50" charset="-128"/>
                        </a:rPr>
                        <a:t> </a:t>
                      </a:r>
                      <a:r>
                        <a:rPr lang="en-US" altLang="ja-JP" sz="1000" dirty="0">
                          <a:solidFill>
                            <a:schemeClr val="tx1"/>
                          </a:solidFill>
                          <a:latin typeface="+mn-ea"/>
                          <a:ea typeface="+mn-ea"/>
                          <a:cs typeface="Meiryo UI" panose="020B0604030504040204" pitchFamily="50" charset="-128"/>
                        </a:rPr>
                        <a:t>SDGs</a:t>
                      </a:r>
                      <a:r>
                        <a:rPr lang="ja-JP" altLang="en-US" sz="1000" dirty="0">
                          <a:solidFill>
                            <a:schemeClr val="tx1"/>
                          </a:solidFill>
                          <a:latin typeface="+mn-ea"/>
                          <a:ea typeface="+mn-ea"/>
                          <a:cs typeface="Meiryo UI" panose="020B0604030504040204" pitchFamily="50" charset="-128"/>
                        </a:rPr>
                        <a:t>内の編集誘導（</a:t>
                      </a:r>
                      <a:r>
                        <a:rPr lang="en-US" altLang="ja-JP" sz="1000" dirty="0">
                          <a:solidFill>
                            <a:schemeClr val="tx1"/>
                          </a:solidFill>
                          <a:latin typeface="+mn-ea"/>
                          <a:ea typeface="+mn-ea"/>
                          <a:cs typeface="Meiryo UI" panose="020B0604030504040204" pitchFamily="50" charset="-128"/>
                        </a:rPr>
                        <a:t>P7</a:t>
                      </a:r>
                      <a:r>
                        <a:rPr lang="ja-JP" altLang="en-US" sz="1000" dirty="0">
                          <a:solidFill>
                            <a:schemeClr val="tx1"/>
                          </a:solidFill>
                          <a:latin typeface="+mn-ea"/>
                          <a:ea typeface="+mn-ea"/>
                          <a:cs typeface="Meiryo UI" panose="020B0604030504040204" pitchFamily="50" charset="-128"/>
                        </a:rPr>
                        <a:t>参照）は、最初の</a:t>
                      </a:r>
                      <a:r>
                        <a:rPr kumimoji="1" lang="en-US" altLang="ja-JP" sz="1000" kern="1200" dirty="0">
                          <a:solidFill>
                            <a:schemeClr val="tx1"/>
                          </a:solidFill>
                          <a:latin typeface="+mn-ea"/>
                          <a:ea typeface="メイリオ"/>
                          <a:cs typeface="Meiryo UI" panose="020B0604030504040204" pitchFamily="50" charset="-128"/>
                        </a:rPr>
                        <a:t>1</a:t>
                      </a:r>
                      <a:r>
                        <a:rPr kumimoji="1" lang="ja-JP" altLang="en-US" sz="1000" kern="1200" dirty="0">
                          <a:solidFill>
                            <a:schemeClr val="tx1"/>
                          </a:solidFill>
                          <a:latin typeface="+mn-ea"/>
                          <a:ea typeface="メイリオ"/>
                          <a:cs typeface="Meiryo UI" panose="020B0604030504040204" pitchFamily="50" charset="-128"/>
                        </a:rPr>
                        <a:t>ヶ月間</a:t>
                      </a:r>
                      <a:r>
                        <a:rPr lang="ja-JP" altLang="en-US" sz="1000" dirty="0">
                          <a:solidFill>
                            <a:schemeClr val="tx1"/>
                          </a:solidFill>
                          <a:latin typeface="+mn-ea"/>
                          <a:ea typeface="+mn-ea"/>
                          <a:cs typeface="Meiryo UI" panose="020B0604030504040204" pitchFamily="50" charset="-128"/>
                        </a:rPr>
                        <a:t>のみの掲載となります。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76847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mn-lt"/>
                          <a:ea typeface="+mn-ea"/>
                        </a:rPr>
                        <a:t>■誘導広告</a:t>
                      </a:r>
                      <a:endParaRPr kumimoji="1" lang="en-US" altLang="ja-JP" sz="1200" b="0" u="none" strike="noStrike" kern="1200" cap="none" spc="0" normalizeH="0" baseline="0" noProof="0" dirty="0">
                        <a:ln>
                          <a:noFill/>
                        </a:ln>
                        <a:solidFill>
                          <a:schemeClr val="tx1"/>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a:ln>
                            <a:noFill/>
                          </a:ln>
                          <a:solidFill>
                            <a:schemeClr val="tx1"/>
                          </a:solidFill>
                          <a:effectLst/>
                          <a:uLnTx/>
                          <a:uFillTx/>
                          <a:latin typeface="+mn-lt"/>
                          <a:ea typeface="+mn-ea"/>
                          <a:cs typeface="+mn-cs"/>
                        </a:rPr>
                        <a:t>1,500</a:t>
                      </a:r>
                      <a:r>
                        <a:rPr kumimoji="1" lang="ja-JP" altLang="en-US" sz="1200" b="0" u="none" strike="noStrike" kern="1200" cap="none" spc="0" normalizeH="0" baseline="0" noProof="0" dirty="0">
                          <a:ln>
                            <a:noFill/>
                          </a:ln>
                          <a:solidFill>
                            <a:schemeClr val="tx1"/>
                          </a:solidFill>
                          <a:effectLst/>
                          <a:uLnTx/>
                          <a:uFillTx/>
                          <a:latin typeface="+mn-lt"/>
                          <a:ea typeface="+mn-ea"/>
                          <a:cs typeface="+mn-cs"/>
                        </a:rPr>
                        <a:t>万円～（ネット）</a:t>
                      </a:r>
                      <a:r>
                        <a:rPr kumimoji="1" lang="ja-JP" altLang="en-US" sz="1200" b="0" u="none" strike="noStrike" kern="1200" cap="none" spc="0" normalizeH="0" baseline="0" noProof="0" dirty="0">
                          <a:ln>
                            <a:noFill/>
                          </a:ln>
                          <a:solidFill>
                            <a:schemeClr val="tx1"/>
                          </a:solidFill>
                          <a:effectLst/>
                          <a:uLnTx/>
                          <a:uFillTx/>
                          <a:latin typeface="+mn-lt"/>
                          <a:ea typeface="+mn-ea"/>
                        </a:rPr>
                        <a:t>／</a:t>
                      </a:r>
                      <a:r>
                        <a:rPr kumimoji="1" lang="en-US" altLang="ja-JP" sz="1200" b="0" u="none" strike="noStrike" kern="1200" cap="none" spc="0" normalizeH="0" baseline="0" noProof="0" dirty="0">
                          <a:ln>
                            <a:noFill/>
                          </a:ln>
                          <a:solidFill>
                            <a:schemeClr val="tx1"/>
                          </a:solidFill>
                          <a:effectLst/>
                          <a:uLnTx/>
                          <a:uFillTx/>
                          <a:latin typeface="+mn-lt"/>
                          <a:ea typeface="+mn-ea"/>
                        </a:rPr>
                        <a:t>Yahoo!</a:t>
                      </a:r>
                      <a:r>
                        <a:rPr kumimoji="1" lang="ja-JP" altLang="en-US" sz="1200" b="0" u="none" strike="noStrike" kern="1200" cap="none" spc="0" normalizeH="0" baseline="0" noProof="0" dirty="0">
                          <a:ln>
                            <a:noFill/>
                          </a:ln>
                          <a:solidFill>
                            <a:schemeClr val="tx1"/>
                          </a:solidFill>
                          <a:effectLst/>
                          <a:uLnTx/>
                          <a:uFillTx/>
                          <a:latin typeface="+mn-lt"/>
                          <a:ea typeface="+mn-ea"/>
                        </a:rPr>
                        <a:t>ディプレイ広告の広告管理ツールからお申し込み</a:t>
                      </a:r>
                      <a:endParaRPr kumimoji="1" lang="en-US" altLang="ja-JP" sz="1200" b="0" u="none" strike="noStrike" kern="1200" cap="none" spc="0" normalizeH="0" baseline="0" noProof="0" dirty="0">
                        <a:ln>
                          <a:noFill/>
                        </a:ln>
                        <a:solidFill>
                          <a:schemeClr val="tx1"/>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effectLst/>
                          <a:uLnTx/>
                          <a:uFillTx/>
                          <a:latin typeface="+mn-lt"/>
                          <a:ea typeface="+mn-ea"/>
                          <a:cs typeface="メイリオ" panose="020B0604030504040204" pitchFamily="50" charset="-128"/>
                        </a:rPr>
                        <a:t>※</a:t>
                      </a:r>
                      <a:r>
                        <a:rPr kumimoji="1" lang="ja-JP" altLang="en-US" sz="1000" b="0" i="0" u="none" strike="noStrike" kern="1200" cap="none" spc="0" normalizeH="0" baseline="0" noProof="0">
                          <a:ln>
                            <a:noFill/>
                          </a:ln>
                          <a:effectLst/>
                          <a:uLnTx/>
                          <a:uFillTx/>
                          <a:latin typeface="+mn-lt"/>
                          <a:ea typeface="+mn-ea"/>
                          <a:cs typeface="メイリオ" panose="020B0604030504040204" pitchFamily="50" charset="-128"/>
                        </a:rPr>
                        <a:t>予約型の場合、</a:t>
                      </a:r>
                      <a:r>
                        <a:rPr kumimoji="1" lang="en-US" altLang="ja-JP" sz="1000" b="0" i="0" u="none" strike="noStrike" kern="1200" cap="none" spc="0" normalizeH="0" baseline="0" noProof="0" dirty="0">
                          <a:ln>
                            <a:noFill/>
                          </a:ln>
                          <a:effectLst/>
                          <a:uLnTx/>
                          <a:uFillTx/>
                          <a:latin typeface="+mn-lt"/>
                          <a:ea typeface="+mn-ea"/>
                          <a:cs typeface="メイリオ" panose="020B0604030504040204" pitchFamily="50" charset="-128"/>
                        </a:rPr>
                        <a:t>1,875</a:t>
                      </a:r>
                      <a:r>
                        <a:rPr kumimoji="1" lang="ja-JP" altLang="en-US" sz="1000" b="0" i="0" u="none" strike="noStrike" kern="1200" cap="none" spc="0" normalizeH="0" baseline="0" noProof="0">
                          <a:ln>
                            <a:noFill/>
                          </a:ln>
                          <a:effectLst/>
                          <a:uLnTx/>
                          <a:uFillTx/>
                          <a:latin typeface="+mn-lt"/>
                          <a:ea typeface="+mn-ea"/>
                          <a:cs typeface="メイリオ" panose="020B0604030504040204" pitchFamily="50" charset="-128"/>
                        </a:rPr>
                        <a:t>万円～（グロス）となります</a:t>
                      </a:r>
                      <a:r>
                        <a:rPr kumimoji="1" lang="en-US" altLang="ja-JP" sz="1000" b="0" i="0" u="none" strike="noStrike" kern="1200" cap="none" spc="0" normalizeH="0" baseline="0" noProof="0" dirty="0">
                          <a:ln>
                            <a:noFill/>
                          </a:ln>
                          <a:effectLst/>
                          <a:uLnTx/>
                          <a:uFillTx/>
                          <a:latin typeface="+mn-lt"/>
                          <a:ea typeface="+mn-ea"/>
                          <a:cs typeface="メイリオ" panose="020B0604030504040204" pitchFamily="50" charset="-128"/>
                        </a:rPr>
                        <a:t> </a:t>
                      </a:r>
                      <a:r>
                        <a:rPr kumimoji="1" lang="en-US" altLang="ja-JP" sz="1000" b="0" i="0" u="none" strike="noStrike" kern="1200" dirty="0">
                          <a:solidFill>
                            <a:schemeClr val="tx1"/>
                          </a:solidFill>
                          <a:effectLst/>
                          <a:latin typeface="+mn-lt"/>
                          <a:ea typeface="+mn-ea"/>
                          <a:cs typeface="+mn-cs"/>
                        </a:rPr>
                        <a:t>※</a:t>
                      </a:r>
                      <a:r>
                        <a:rPr kumimoji="1" lang="ja-JP" altLang="en-US" sz="1000" b="0" i="0" u="none" strike="noStrike" kern="1200">
                          <a:solidFill>
                            <a:schemeClr val="tx1"/>
                          </a:solidFill>
                          <a:effectLst/>
                          <a:latin typeface="+mn-lt"/>
                          <a:ea typeface="+mn-ea"/>
                          <a:cs typeface="+mn-cs"/>
                        </a:rPr>
                        <a:t>クリエイティブは原則として申込者・協賛社様に制作いただきます​</a:t>
                      </a:r>
                      <a:endParaRPr kumimoji="1" lang="en-US" altLang="ja-JP" sz="10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mn-lt"/>
                          <a:ea typeface="+mn-ea"/>
                        </a:rPr>
                        <a:t>■スポンサードコンテンツの制作・掲載</a:t>
                      </a:r>
                      <a:endParaRPr kumimoji="1" lang="en-US" altLang="ja-JP" sz="12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a:ln>
                            <a:noFill/>
                          </a:ln>
                          <a:solidFill>
                            <a:schemeClr val="tx1"/>
                          </a:solidFill>
                          <a:effectLst/>
                          <a:uLnTx/>
                          <a:uFillTx/>
                          <a:latin typeface="+mn-lt"/>
                          <a:ea typeface="+mn-ea"/>
                        </a:rPr>
                        <a:t>150</a:t>
                      </a:r>
                      <a:r>
                        <a:rPr kumimoji="1" lang="ja-JP" altLang="en-US" sz="1200" b="0" u="none" strike="noStrike" kern="1200" cap="none" spc="0" normalizeH="0" baseline="0" noProof="0" dirty="0">
                          <a:ln>
                            <a:noFill/>
                          </a:ln>
                          <a:solidFill>
                            <a:schemeClr val="tx1"/>
                          </a:solidFill>
                          <a:effectLst/>
                          <a:uLnTx/>
                          <a:uFillTx/>
                          <a:latin typeface="+mn-lt"/>
                          <a:ea typeface="+mn-ea"/>
                        </a:rPr>
                        <a:t>万円～（ネット）／事前見積もり：必要／専用フォームからお申し込み</a:t>
                      </a:r>
                      <a:endParaRPr kumimoji="1" lang="en-US" altLang="ja-JP" sz="10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mn-lt"/>
                          <a:ea typeface="+mn-ea"/>
                        </a:rPr>
                        <a:t>※</a:t>
                      </a:r>
                      <a:r>
                        <a:rPr kumimoji="1" lang="ja-JP" altLang="en-US" sz="1000" b="0" u="none" strike="noStrike" kern="1200" cap="none" spc="0" normalizeH="0" baseline="0" noProof="0" dirty="0">
                          <a:ln>
                            <a:noFill/>
                          </a:ln>
                          <a:solidFill>
                            <a:schemeClr val="tx1"/>
                          </a:solidFill>
                          <a:effectLst/>
                          <a:uLnTx/>
                          <a:uFillTx/>
                          <a:latin typeface="+mn-lt"/>
                          <a:ea typeface="+mn-ea"/>
                        </a:rPr>
                        <a:t>企画内容によって、別途費用が発生する場合があります</a:t>
                      </a:r>
                      <a:endParaRPr kumimoji="1" lang="en-US" altLang="ja-JP" sz="1000" b="0" u="none" strike="noStrike" kern="1200" cap="none" spc="0" normalizeH="0" baseline="0" noProof="0" dirty="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mn-ea"/>
                          <a:ea typeface="+mn-ea"/>
                        </a:rPr>
                        <a:t>※</a:t>
                      </a:r>
                      <a:r>
                        <a:rPr kumimoji="1" lang="ja-JP" altLang="en-US" sz="1000" b="0" u="none" strike="noStrike" kern="1200" cap="none" spc="0" normalizeH="0" baseline="0" noProof="0" dirty="0">
                          <a:ln>
                            <a:noFill/>
                          </a:ln>
                          <a:solidFill>
                            <a:schemeClr val="tx1"/>
                          </a:solidFill>
                          <a:effectLst/>
                          <a:uLnTx/>
                          <a:uFillTx/>
                          <a:latin typeface="+mn-ea"/>
                          <a:ea typeface="+mn-ea"/>
                        </a:rPr>
                        <a:t>料金には、スポンサードコンテンツ及び編集誘導枠の制作・掲載、メールマガジンの制作・配信が含まれます</a:t>
                      </a:r>
                      <a:endParaRPr kumimoji="1" lang="en-US" altLang="ja-JP" sz="1000" b="0" u="none" strike="noStrike" kern="1200" cap="none" spc="0" normalizeH="0" baseline="0" noProof="0" dirty="0">
                        <a:ln>
                          <a:noFill/>
                        </a:ln>
                        <a:solidFill>
                          <a:schemeClr val="tx1"/>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41725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a:solidFill>
                            <a:schemeClr val="bg1"/>
                          </a:solidFill>
                          <a:latin typeface="+mn-ea"/>
                          <a:ea typeface="+mn-ea"/>
                          <a:cs typeface="Meiryo UI" pitchFamily="50" charset="-128"/>
                        </a:rPr>
                        <a:t>お申し込み</a:t>
                      </a:r>
                      <a:endParaRPr kumimoji="1" lang="en-US" altLang="ja-JP" sz="12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solidFill>
                          <a:effectLst/>
                          <a:uLnTx/>
                          <a:uFillTx/>
                          <a:latin typeface="+mn-ea"/>
                          <a:ea typeface="+mn-ea"/>
                        </a:rPr>
                        <a:t>原則として、掲載開始の</a:t>
                      </a:r>
                      <a:r>
                        <a:rPr kumimoji="1" lang="en-US" altLang="ja-JP" sz="1200" b="0" u="none" strike="noStrike" kern="1200" cap="none" spc="0" normalizeH="0" baseline="0" noProof="0" dirty="0">
                          <a:ln>
                            <a:noFill/>
                          </a:ln>
                          <a:solidFill>
                            <a:schemeClr val="tx1"/>
                          </a:solidFill>
                          <a:effectLst/>
                          <a:uLnTx/>
                          <a:uFillTx/>
                          <a:latin typeface="+mn-lt"/>
                          <a:ea typeface="+mn-ea"/>
                        </a:rPr>
                        <a:t>2</a:t>
                      </a:r>
                      <a:r>
                        <a:rPr kumimoji="1" lang="ja-JP" altLang="en-US" sz="1200" b="0" u="none" strike="noStrike" kern="1200" cap="none" spc="0" normalizeH="0" baseline="0" noProof="0" dirty="0">
                          <a:ln>
                            <a:noFill/>
                          </a:ln>
                          <a:solidFill>
                            <a:schemeClr val="tx1"/>
                          </a:solidFill>
                          <a:effectLst/>
                          <a:uLnTx/>
                          <a:uFillTx/>
                          <a:latin typeface="+mn-lt"/>
                          <a:ea typeface="+mn-ea"/>
                        </a:rPr>
                        <a:t>ヶ月半</a:t>
                      </a:r>
                      <a:r>
                        <a:rPr kumimoji="1" lang="ja-JP" altLang="en-US" sz="1200" b="0" u="none" strike="noStrike" kern="1200" cap="none" spc="0" normalizeH="0" baseline="0" noProof="0" dirty="0">
                          <a:ln>
                            <a:noFill/>
                          </a:ln>
                          <a:solidFill>
                            <a:schemeClr val="tx1"/>
                          </a:solidFill>
                          <a:effectLst/>
                          <a:uLnTx/>
                          <a:uFillTx/>
                          <a:latin typeface="+mn-ea"/>
                          <a:ea typeface="+mn-ea"/>
                        </a:rPr>
                        <a:t>前までにお申し込みください</a:t>
                      </a:r>
                      <a:endParaRPr kumimoji="1" lang="en-US" altLang="ja-JP" sz="12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1" u="none" strike="noStrike" kern="1200" cap="none" spc="0" normalizeH="0" baseline="0" noProof="0" dirty="0">
                          <a:ln>
                            <a:noFill/>
                          </a:ln>
                          <a:solidFill>
                            <a:schemeClr val="tx1"/>
                          </a:solidFill>
                          <a:effectLst/>
                          <a:uLnTx/>
                          <a:uFillTx/>
                          <a:latin typeface="+mn-ea"/>
                          <a:ea typeface="+mn-ea"/>
                        </a:rPr>
                        <a:t>※</a:t>
                      </a:r>
                      <a:r>
                        <a:rPr kumimoji="1" lang="ja-JP" altLang="en-US" sz="1000" b="1" u="none" strike="noStrike" kern="1200" cap="none" spc="0" normalizeH="0" baseline="0" noProof="0" dirty="0">
                          <a:ln>
                            <a:noFill/>
                          </a:ln>
                          <a:solidFill>
                            <a:schemeClr val="tx1"/>
                          </a:solidFill>
                          <a:effectLst/>
                          <a:uLnTx/>
                          <a:uFillTx/>
                          <a:latin typeface="+mn-ea"/>
                          <a:ea typeface="+mn-ea"/>
                        </a:rPr>
                        <a:t>原則として</a:t>
                      </a:r>
                      <a:r>
                        <a:rPr kumimoji="1" lang="en-US" altLang="ja-JP" sz="1000" b="1" u="none" strike="noStrike" kern="1200" cap="none" spc="0" normalizeH="0" baseline="0" noProof="0" dirty="0">
                          <a:ln>
                            <a:noFill/>
                          </a:ln>
                          <a:solidFill>
                            <a:schemeClr val="tx1"/>
                          </a:solidFill>
                          <a:effectLst/>
                          <a:uLnTx/>
                          <a:uFillTx/>
                          <a:latin typeface="+mn-ea"/>
                          <a:ea typeface="+mn-ea"/>
                        </a:rPr>
                        <a:t>1</a:t>
                      </a:r>
                      <a:r>
                        <a:rPr kumimoji="1" lang="ja-JP" altLang="en-US" sz="1000" b="1" u="none" strike="noStrike" kern="1200" cap="none" spc="0" normalizeH="0" baseline="0" noProof="0" dirty="0">
                          <a:ln>
                            <a:noFill/>
                          </a:ln>
                          <a:solidFill>
                            <a:schemeClr val="tx1"/>
                          </a:solidFill>
                          <a:effectLst/>
                          <a:uLnTx/>
                          <a:uFillTx/>
                          <a:latin typeface="+mn-ea"/>
                          <a:ea typeface="+mn-ea"/>
                        </a:rPr>
                        <a:t>社</a:t>
                      </a:r>
                      <a:r>
                        <a:rPr kumimoji="1" lang="en-US" altLang="ja-JP" sz="1000" b="1" u="none" strike="noStrike" kern="1200" cap="none" spc="0" normalizeH="0" baseline="0" noProof="0" dirty="0">
                          <a:ln>
                            <a:noFill/>
                          </a:ln>
                          <a:solidFill>
                            <a:schemeClr val="tx1"/>
                          </a:solidFill>
                          <a:effectLst/>
                          <a:uLnTx/>
                          <a:uFillTx/>
                          <a:latin typeface="+mn-ea"/>
                          <a:ea typeface="+mn-ea"/>
                        </a:rPr>
                        <a:t>/</a:t>
                      </a:r>
                      <a:r>
                        <a:rPr kumimoji="1" lang="ja-JP" altLang="en-US" sz="1000" b="1" u="none" strike="noStrike" kern="1200" cap="none" spc="0" normalizeH="0" baseline="0" noProof="0" dirty="0">
                          <a:ln>
                            <a:noFill/>
                          </a:ln>
                          <a:solidFill>
                            <a:schemeClr val="tx1"/>
                          </a:solidFill>
                          <a:effectLst/>
                          <a:uLnTx/>
                          <a:uFillTx/>
                          <a:latin typeface="+mn-ea"/>
                          <a:ea typeface="+mn-ea"/>
                        </a:rPr>
                        <a:t>月にご協賛社数を限定させていただきます。</a:t>
                      </a:r>
                      <a:r>
                        <a:rPr kumimoji="1" lang="ja-JP" altLang="en-US" sz="1000" b="0" u="none" strike="noStrike" kern="1200" cap="none" spc="0" normalizeH="0" baseline="0" noProof="0" dirty="0">
                          <a:ln>
                            <a:noFill/>
                          </a:ln>
                          <a:solidFill>
                            <a:schemeClr val="tx1"/>
                          </a:solidFill>
                          <a:effectLst/>
                          <a:uLnTx/>
                          <a:uFillTx/>
                          <a:latin typeface="+mn-ea"/>
                          <a:ea typeface="+mn-ea"/>
                        </a:rPr>
                        <a:t>空き枠の状況は弊社にお問い合わせください。</a:t>
                      </a:r>
                      <a:endParaRPr kumimoji="1" lang="en-US" altLang="ja-JP" sz="10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mn-ea"/>
                          <a:ea typeface="+mn-ea"/>
                        </a:rPr>
                        <a:t>※</a:t>
                      </a:r>
                      <a:r>
                        <a:rPr kumimoji="1" lang="ja-JP" altLang="en-US" sz="1000" b="0" u="none" strike="noStrike" kern="1200" cap="none" spc="0" normalizeH="0" baseline="0" noProof="0" dirty="0">
                          <a:ln>
                            <a:noFill/>
                          </a:ln>
                          <a:solidFill>
                            <a:schemeClr val="tx1"/>
                          </a:solidFill>
                          <a:effectLst/>
                          <a:uLnTx/>
                          <a:uFillTx/>
                          <a:latin typeface="+mn-ea"/>
                          <a:ea typeface="+mn-ea"/>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solidFill>
                          <a:effectLst/>
                          <a:uLnTx/>
                          <a:uFillTx/>
                          <a:latin typeface="+mn-ea"/>
                          <a:ea typeface="+mn-ea"/>
                        </a:rPr>
                        <a:t>※</a:t>
                      </a:r>
                      <a:r>
                        <a:rPr kumimoji="1" lang="ja-JP" altLang="en-US" sz="1000" b="0" u="none" strike="noStrike" kern="1200" cap="none" spc="0" normalizeH="0" baseline="0" noProof="0" dirty="0">
                          <a:ln>
                            <a:noFill/>
                          </a:ln>
                          <a:solidFill>
                            <a:schemeClr val="tx1"/>
                          </a:solidFill>
                          <a:effectLst/>
                          <a:uLnTx/>
                          <a:uFillTx/>
                          <a:latin typeface="+mn-ea"/>
                          <a:ea typeface="+mn-ea"/>
                        </a:rPr>
                        <a:t>お申し込み時に掲載期間が未決定の場合は、別途、掲載開始日の</a:t>
                      </a:r>
                      <a:r>
                        <a:rPr kumimoji="1" lang="en-US" altLang="ja-JP" sz="1000" b="0" u="none" strike="noStrike" kern="1200" cap="none" spc="0" normalizeH="0" baseline="0" noProof="0" dirty="0">
                          <a:ln>
                            <a:noFill/>
                          </a:ln>
                          <a:solidFill>
                            <a:schemeClr val="tx1"/>
                          </a:solidFill>
                          <a:effectLst/>
                          <a:uLnTx/>
                          <a:uFillTx/>
                          <a:latin typeface="+mn-ea"/>
                          <a:ea typeface="+mn-ea"/>
                        </a:rPr>
                        <a:t>5</a:t>
                      </a:r>
                      <a:r>
                        <a:rPr kumimoji="1" lang="ja-JP" altLang="en-US" sz="1000" b="0" u="none" strike="noStrike" kern="1200" cap="none" spc="0" normalizeH="0" baseline="0" noProof="0" dirty="0">
                          <a:ln>
                            <a:noFill/>
                          </a:ln>
                          <a:solidFill>
                            <a:schemeClr val="tx1"/>
                          </a:solidFill>
                          <a:effectLst/>
                          <a:uLnTx/>
                          <a:uFillTx/>
                          <a:latin typeface="+mn-ea"/>
                          <a:ea typeface="+mn-ea"/>
                        </a:rPr>
                        <a:t>営業日前までに掲載期間のご連絡をメールでいただきます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3060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solidFill>
                            <a:schemeClr val="bg1"/>
                          </a:solidFill>
                          <a:latin typeface="+mn-ea"/>
                          <a:ea typeface="+mn-ea"/>
                        </a:rPr>
                        <a:t>有効期限</a:t>
                      </a:r>
                      <a:endParaRPr kumimoji="1" lang="ja-JP" altLang="en-US" sz="1200" b="0" i="0" dirty="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solidFill>
                          <a:latin typeface="+mn-ea"/>
                          <a:ea typeface="+mn-ea"/>
                          <a:cs typeface="Meiryo UI" panose="020B0604030504040204" pitchFamily="50" charset="-128"/>
                        </a:rPr>
                        <a:t>2022</a:t>
                      </a:r>
                      <a:r>
                        <a:rPr lang="ja-JP" altLang="en-US" sz="1200">
                          <a:solidFill>
                            <a:schemeClr val="tx1"/>
                          </a:solidFill>
                          <a:latin typeface="+mn-ea"/>
                          <a:ea typeface="+mn-ea"/>
                          <a:cs typeface="Meiryo UI" panose="020B0604030504040204" pitchFamily="50" charset="-128"/>
                        </a:rPr>
                        <a:t>年9月</a:t>
                      </a:r>
                      <a:r>
                        <a:rPr lang="en-US" altLang="ja-JP" sz="1200" dirty="0">
                          <a:solidFill>
                            <a:schemeClr val="tx1"/>
                          </a:solidFill>
                          <a:latin typeface="+mn-ea"/>
                          <a:ea typeface="+mn-ea"/>
                          <a:cs typeface="Meiryo UI" panose="020B0604030504040204" pitchFamily="50" charset="-128"/>
                        </a:rPr>
                        <a:t>30</a:t>
                      </a:r>
                      <a:r>
                        <a:rPr lang="ja-JP" altLang="en-US" sz="1200">
                          <a:solidFill>
                            <a:schemeClr val="tx1"/>
                          </a:solidFill>
                          <a:latin typeface="+mn-ea"/>
                          <a:ea typeface="+mn-ea"/>
                          <a:cs typeface="Meiryo UI" panose="020B0604030504040204" pitchFamily="50" charset="-128"/>
                        </a:rPr>
                        <a:t>日掲載終了分</a:t>
                      </a:r>
                      <a:endParaRPr lang="ja-JP" altLang="en-US" sz="1200">
                        <a:solidFill>
                          <a:schemeClr val="tx1"/>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9175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mn-ea"/>
                          <a:ea typeface="+mn-ea"/>
                          <a:cs typeface="Verdana" pitchFamily="34" charset="0"/>
                        </a:rPr>
                        <a:t>スポンサーコンテンツの</a:t>
                      </a:r>
                      <a:r>
                        <a:rPr lang="en-US" altLang="ja-JP" sz="1200" dirty="0">
                          <a:solidFill>
                            <a:schemeClr val="tx1"/>
                          </a:solidFill>
                          <a:latin typeface="+mn-lt"/>
                          <a:ea typeface="+mn-ea"/>
                          <a:cs typeface="Verdana" pitchFamily="34" charset="0"/>
                        </a:rPr>
                        <a:t>PV</a:t>
                      </a:r>
                      <a:r>
                        <a:rPr lang="ja-JP" altLang="en-US" sz="1200" dirty="0">
                          <a:solidFill>
                            <a:schemeClr val="tx1"/>
                          </a:solidFill>
                          <a:latin typeface="+mn-lt"/>
                          <a:ea typeface="+mn-ea"/>
                          <a:cs typeface="Verdana" pitchFamily="34" charset="0"/>
                        </a:rPr>
                        <a:t>・</a:t>
                      </a:r>
                      <a:r>
                        <a:rPr lang="en-US" altLang="ja-JP" sz="1200" dirty="0">
                          <a:solidFill>
                            <a:schemeClr val="tx1"/>
                          </a:solidFill>
                          <a:latin typeface="+mn-lt"/>
                          <a:ea typeface="+mn-ea"/>
                          <a:cs typeface="Verdana" pitchFamily="34" charset="0"/>
                        </a:rPr>
                        <a:t>UB</a:t>
                      </a:r>
                      <a:r>
                        <a:rPr lang="ja-JP" altLang="en-US" sz="1200" dirty="0">
                          <a:solidFill>
                            <a:schemeClr val="tx1"/>
                          </a:solidFill>
                          <a:latin typeface="+mn-lt"/>
                          <a:ea typeface="+mn-ea"/>
                          <a:cs typeface="Verdana" pitchFamily="34" charset="0"/>
                        </a:rPr>
                        <a:t>・ページ内リンクのクリック数</a:t>
                      </a:r>
                      <a:endParaRPr lang="en-US" altLang="ja-JP" sz="1200" dirty="0">
                        <a:solidFill>
                          <a:schemeClr val="tx1"/>
                        </a:solidFill>
                        <a:latin typeface="+mn-lt"/>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00" dirty="0">
                          <a:solidFill>
                            <a:schemeClr val="tx1"/>
                          </a:solidFill>
                          <a:latin typeface="+mn-ea"/>
                          <a:ea typeface="+mn-ea"/>
                          <a:cs typeface="Verdana" pitchFamily="34" charset="0"/>
                        </a:rPr>
                        <a:t>※</a:t>
                      </a:r>
                      <a:r>
                        <a:rPr lang="ja-JP" altLang="en-US" sz="1000" dirty="0">
                          <a:solidFill>
                            <a:schemeClr val="tx1"/>
                          </a:solidFill>
                          <a:latin typeface="+mn-ea"/>
                          <a:ea typeface="+mn-ea"/>
                          <a:cs typeface="Verdana" pitchFamily="34" charset="0"/>
                        </a:rPr>
                        <a:t>掲載終了から</a:t>
                      </a:r>
                      <a:r>
                        <a:rPr lang="en-US" altLang="ja-JP" sz="1000" dirty="0">
                          <a:solidFill>
                            <a:schemeClr val="tx1"/>
                          </a:solidFill>
                          <a:latin typeface="+mn-ea"/>
                          <a:ea typeface="+mn-ea"/>
                          <a:cs typeface="Verdana" pitchFamily="34" charset="0"/>
                        </a:rPr>
                        <a:t>2</a:t>
                      </a:r>
                      <a:r>
                        <a:rPr lang="ja-JP" altLang="en-US" sz="1000" dirty="0">
                          <a:solidFill>
                            <a:schemeClr val="tx1"/>
                          </a:solidFill>
                          <a:latin typeface="+mn-ea"/>
                          <a:ea typeface="+mn-ea"/>
                          <a:cs typeface="Verdana" pitchFamily="34" charset="0"/>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bl>
          </a:graphicData>
        </a:graphic>
      </p:graphicFrame>
      <p:sp>
        <p:nvSpPr>
          <p:cNvPr id="6" name="タイトル 1"/>
          <p:cNvSpPr txBox="1">
            <a:spLocks/>
          </p:cNvSpPr>
          <p:nvPr/>
        </p:nvSpPr>
        <p:spPr>
          <a:xfrm>
            <a:off x="3503712" y="1412776"/>
            <a:ext cx="9837401" cy="432048"/>
          </a:xfrm>
          <a:prstGeom prst="rect">
            <a:avLst/>
          </a:prstGeom>
        </p:spPr>
        <p:txBody>
          <a:bodyPr>
            <a:normAutofit fontScale="60000" lnSpcReduction="20000"/>
          </a:bodyPr>
          <a:lstStyle>
            <a:lvl1pPr algn="l" defTabSz="914423" rtl="0" eaLnBrk="1" latinLnBrk="0" hangingPunct="1">
              <a:spcBef>
                <a:spcPct val="0"/>
              </a:spcBef>
              <a:buNone/>
              <a:defRPr kumimoji="1" sz="4000" kern="1200">
                <a:solidFill>
                  <a:schemeClr val="tx1"/>
                </a:solidFill>
                <a:latin typeface="+mj-lt"/>
                <a:ea typeface="+mj-ea"/>
                <a:cs typeface="+mj-cs"/>
              </a:defRPr>
            </a:lvl1pPr>
          </a:lstStyle>
          <a:p>
            <a:endParaRPr lang="ja-JP" altLang="en-US" dirty="0"/>
          </a:p>
        </p:txBody>
      </p:sp>
      <p:sp>
        <p:nvSpPr>
          <p:cNvPr id="8" name="フッター プレースホルダー 2"/>
          <p:cNvSpPr txBox="1">
            <a:spLocks/>
          </p:cNvSpPr>
          <p:nvPr/>
        </p:nvSpPr>
        <p:spPr>
          <a:xfrm>
            <a:off x="3304305" y="6641976"/>
            <a:ext cx="5583390" cy="216024"/>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800" dirty="0">
                <a:solidFill>
                  <a:prstClr val="black"/>
                </a:solidFill>
              </a:rPr>
              <a:t>Copyright</a:t>
            </a:r>
            <a:r>
              <a:rPr lang="ja-JP" altLang="en-US" sz="800" dirty="0">
                <a:solidFill>
                  <a:prstClr val="black"/>
                </a:solidFill>
              </a:rPr>
              <a:t>（</a:t>
            </a:r>
            <a:r>
              <a:rPr lang="en-US" altLang="ja-JP" sz="800" dirty="0">
                <a:solidFill>
                  <a:prstClr val="black"/>
                </a:solidFill>
              </a:rPr>
              <a:t>C</a:t>
            </a:r>
            <a:r>
              <a:rPr lang="ja-JP" altLang="en-US" sz="800" dirty="0">
                <a:solidFill>
                  <a:prstClr val="black"/>
                </a:solidFill>
              </a:rPr>
              <a:t>）</a:t>
            </a:r>
            <a:r>
              <a:rPr lang="en-US" altLang="ja-JP" sz="800" dirty="0">
                <a:solidFill>
                  <a:prstClr val="black"/>
                </a:solidFill>
              </a:rPr>
              <a:t>2021 Yahoo Japan Corporation. All Rights Reserved. </a:t>
            </a:r>
            <a:r>
              <a:rPr lang="ja-JP" altLang="en-US" sz="800" dirty="0">
                <a:solidFill>
                  <a:prstClr val="black"/>
                </a:solidFill>
              </a:rPr>
              <a:t>無断引用・転載禁止</a:t>
            </a:r>
          </a:p>
        </p:txBody>
      </p:sp>
      <p:sp>
        <p:nvSpPr>
          <p:cNvPr id="10" name="タイトル 2"/>
          <p:cNvSpPr txBox="1">
            <a:spLocks/>
          </p:cNvSpPr>
          <p:nvPr/>
        </p:nvSpPr>
        <p:spPr>
          <a:xfrm>
            <a:off x="479376" y="260648"/>
            <a:ext cx="7992888" cy="432048"/>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2800" kern="1200">
                <a:solidFill>
                  <a:schemeClr val="tx1"/>
                </a:solidFill>
                <a:latin typeface="+mj-lt"/>
                <a:ea typeface="+mj-ea"/>
                <a:cs typeface="+mj-cs"/>
              </a:defRPr>
            </a:lvl1pPr>
          </a:lstStyle>
          <a:p>
            <a:r>
              <a:rPr lang="ja-JP" altLang="en-US" sz="2400"/>
              <a:t>スペック詳細</a:t>
            </a:r>
            <a:endParaRPr lang="ja-JP" altLang="en-US" sz="2400" dirty="0"/>
          </a:p>
        </p:txBody>
      </p:sp>
    </p:spTree>
    <p:extLst>
      <p:ext uri="{BB962C8B-B14F-4D97-AF65-F5344CB8AC3E}">
        <p14:creationId xmlns:p14="http://schemas.microsoft.com/office/powerpoint/2010/main" val="27866487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ー 2"/>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4" name="テキスト ボックス 3"/>
          <p:cNvSpPr txBox="1"/>
          <p:nvPr/>
        </p:nvSpPr>
        <p:spPr>
          <a:xfrm>
            <a:off x="676157" y="1484784"/>
            <a:ext cx="10920056" cy="4001095"/>
          </a:xfrm>
          <a:prstGeom prst="rect">
            <a:avLst/>
          </a:prstGeom>
          <a:noFill/>
        </p:spPr>
        <p:txBody>
          <a:bodyPr wrap="square" anchor="t">
            <a:spAutoFit/>
          </a:bodyPr>
          <a:lstStyle/>
          <a:p>
            <a:pPr>
              <a:defRPr/>
            </a:pPr>
            <a:r>
              <a:rPr kumimoji="0" lang="ja-JP" altLang="en-US" b="1" kern="0" dirty="0">
                <a:latin typeface="メイリオ" panose="020B0604030504040204" pitchFamily="50" charset="-128"/>
                <a:ea typeface="メイリオ" panose="020B0604030504040204" pitchFamily="50" charset="-128"/>
              </a:rPr>
              <a:t>■オリエンテーション実施</a:t>
            </a:r>
            <a:endPar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endParaRPr>
          </a:p>
          <a:p>
            <a:pPr>
              <a:defRPr/>
            </a:pPr>
            <a:r>
              <a:rPr kumimoji="0" lang="ja-JP" altLang="en-US" sz="1400" b="0"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事前にヒアリングシートに記入いただいた上で</a:t>
            </a:r>
            <a:r>
              <a:rPr lang="ja-JP" altLang="en-US" sz="1400" dirty="0">
                <a:latin typeface="メイリオ" panose="020B0604030504040204" pitchFamily="50" charset="-128"/>
                <a:ea typeface="メイリオ" panose="020B0604030504040204" pitchFamily="50" charset="-128"/>
              </a:rPr>
              <a:t>オリエンテーションを実施いただき、</a:t>
            </a:r>
            <a:endParaRPr lang="en-US" altLang="ja-JP" sz="1400" dirty="0">
              <a:latin typeface="メイリオ" panose="020B0604030504040204" pitchFamily="50" charset="-128"/>
              <a:ea typeface="メイリオ" panose="020B0604030504040204" pitchFamily="50" charset="-128"/>
            </a:endParaRPr>
          </a:p>
          <a:p>
            <a:pPr>
              <a:defRPr/>
            </a:pPr>
            <a:r>
              <a:rPr lang="ja-JP" altLang="en-US" sz="1400" b="1" dirty="0">
                <a:latin typeface="メイリオ" panose="020B0604030504040204" pitchFamily="50" charset="-128"/>
                <a:ea typeface="メイリオ" panose="020B0604030504040204" pitchFamily="50" charset="-128"/>
              </a:rPr>
              <a:t>お取り組みを通じて伝えたいメッセージを明確に</a:t>
            </a:r>
            <a:r>
              <a:rPr lang="ja-JP" altLang="en-US" sz="1400" dirty="0">
                <a:latin typeface="メイリオ" panose="020B0604030504040204" pitchFamily="50" charset="-128"/>
                <a:ea typeface="メイリオ" panose="020B0604030504040204" pitchFamily="50" charset="-128"/>
              </a:rPr>
              <a:t>します。</a:t>
            </a:r>
            <a:endParaRPr lang="en-US" altLang="ja-JP" sz="1400" dirty="0">
              <a:latin typeface="メイリオ" panose="020B0604030504040204" pitchFamily="50" charset="-128"/>
              <a:ea typeface="メイリオ" panose="020B0604030504040204" pitchFamily="50" charset="-128"/>
            </a:endParaRPr>
          </a:p>
          <a:p>
            <a:pPr lvl="0">
              <a:defRPr/>
            </a:pPr>
            <a:endParaRPr kumimoji="0" lang="ja-JP" altLang="en-US" sz="1000" kern="0" dirty="0">
              <a:latin typeface="メイリオ" panose="020B0604030504040204" pitchFamily="50" charset="-128"/>
              <a:ea typeface="メイリオ" panose="020B0604030504040204" pitchFamily="50" charset="-128"/>
            </a:endParaRPr>
          </a:p>
          <a:p>
            <a:pPr lvl="0">
              <a:defRPr/>
            </a:pPr>
            <a:r>
              <a:rPr kumimoji="0" lang="ja-JP" altLang="en-US" b="1" kern="0" dirty="0">
                <a:latin typeface="メイリオ" panose="020B0604030504040204" pitchFamily="50" charset="-128"/>
                <a:ea typeface="メイリオ" panose="020B0604030504040204" pitchFamily="50" charset="-128"/>
              </a:rPr>
              <a:t>■記事構成案のご提出</a:t>
            </a:r>
            <a:r>
              <a:rPr kumimoji="0" lang="en-US" altLang="ja-JP" b="1" kern="0" dirty="0">
                <a:latin typeface="メイリオ" panose="020B0604030504040204" pitchFamily="50" charset="-128"/>
                <a:ea typeface="メイリオ" panose="020B0604030504040204" pitchFamily="50" charset="-128"/>
              </a:rPr>
              <a:t>/</a:t>
            </a:r>
            <a:r>
              <a:rPr kumimoji="0" lang="ja-JP" altLang="en-US" b="1" kern="0" dirty="0">
                <a:latin typeface="メイリオ" panose="020B0604030504040204" pitchFamily="50" charset="-128"/>
                <a:ea typeface="メイリオ" panose="020B0604030504040204" pitchFamily="50" charset="-128"/>
              </a:rPr>
              <a:t>ご確認</a:t>
            </a:r>
            <a:endParaRPr kumimoji="0" lang="en-US" altLang="ja-JP" b="1" kern="0" dirty="0">
              <a:latin typeface="メイリオ" panose="020B0604030504040204" pitchFamily="50" charset="-128"/>
              <a:ea typeface="メイリオ" panose="020B0604030504040204" pitchFamily="50" charset="-128"/>
            </a:endParaRPr>
          </a:p>
          <a:p>
            <a:pPr lvl="0">
              <a:defRPr/>
            </a:pPr>
            <a:r>
              <a:rPr kumimoji="0" lang="ja-JP" altLang="en-US" sz="1400" kern="0" dirty="0">
                <a:latin typeface="メイリオ" panose="020B0604030504040204" pitchFamily="50" charset="-128"/>
                <a:ea typeface="メイリオ" panose="020B0604030504040204" pitchFamily="50" charset="-128"/>
              </a:rPr>
              <a:t>上記をもとに記事構成案をご提出し、広告主様に確認いただき記事骨子を確定させます。</a:t>
            </a:r>
            <a:endParaRPr kumimoji="0" lang="en-US" altLang="ja-JP" sz="1400" kern="0" dirty="0">
              <a:latin typeface="メイリオ" panose="020B0604030504040204" pitchFamily="50" charset="-128"/>
              <a:ea typeface="メイリオ" panose="020B0604030504040204" pitchFamily="50" charset="-128"/>
            </a:endParaRPr>
          </a:p>
          <a:p>
            <a:pPr lvl="0">
              <a:defRPr/>
            </a:pPr>
            <a:endParaRPr kumimoji="0" lang="ja-JP" altLang="en-US" sz="1000" kern="0" dirty="0">
              <a:latin typeface="メイリオ" panose="020B0604030504040204" pitchFamily="50" charset="-128"/>
              <a:ea typeface="メイリオ" panose="020B0604030504040204" pitchFamily="50" charset="-128"/>
            </a:endParaRPr>
          </a:p>
          <a:p>
            <a:pPr lvl="0">
              <a:defRPr/>
            </a:pPr>
            <a:r>
              <a:rPr kumimoji="0" lang="ja-JP" altLang="en-US" b="1" kern="0" dirty="0">
                <a:latin typeface="メイリオ" panose="020B0604030504040204" pitchFamily="50" charset="-128"/>
                <a:ea typeface="メイリオ" panose="020B0604030504040204" pitchFamily="50" charset="-128"/>
              </a:rPr>
              <a:t>■原稿のご提出</a:t>
            </a:r>
            <a:r>
              <a:rPr kumimoji="0" lang="en-US" altLang="ja-JP" b="1" kern="0" dirty="0">
                <a:latin typeface="メイリオ" panose="020B0604030504040204" pitchFamily="50" charset="-128"/>
                <a:ea typeface="メイリオ" panose="020B0604030504040204" pitchFamily="50" charset="-128"/>
              </a:rPr>
              <a:t>/</a:t>
            </a:r>
            <a:r>
              <a:rPr kumimoji="0" lang="ja-JP" altLang="en-US" b="1" kern="0" dirty="0">
                <a:latin typeface="メイリオ" panose="020B0604030504040204" pitchFamily="50" charset="-128"/>
                <a:ea typeface="メイリオ" panose="020B0604030504040204" pitchFamily="50" charset="-128"/>
              </a:rPr>
              <a:t>ご確認</a:t>
            </a:r>
            <a:endParaRPr kumimoji="0" lang="en-US" altLang="ja-JP" b="1" kern="0" dirty="0">
              <a:latin typeface="メイリオ" panose="020B0604030504040204" pitchFamily="50" charset="-128"/>
              <a:ea typeface="メイリオ" panose="020B0604030504040204" pitchFamily="50" charset="-128"/>
            </a:endParaRPr>
          </a:p>
          <a:p>
            <a:pPr lvl="0">
              <a:defRPr/>
            </a:pPr>
            <a:r>
              <a:rPr kumimoji="0" lang="ja-JP" altLang="en-US" sz="1400" kern="0" dirty="0">
                <a:latin typeface="メイリオ" panose="020B0604030504040204" pitchFamily="50" charset="-128"/>
                <a:ea typeface="メイリオ" panose="020B0604030504040204" pitchFamily="50" charset="-128"/>
              </a:rPr>
              <a:t>上記をもとに文字および写真原稿を作成し、広告主様に確認いただき、必要に応じて修正し確定させます。</a:t>
            </a:r>
            <a:endParaRPr kumimoji="0" lang="en-US" altLang="ja-JP" sz="1400" kern="0" dirty="0">
              <a:latin typeface="メイリオ" panose="020B0604030504040204" pitchFamily="50" charset="-128"/>
              <a:ea typeface="メイリオ" panose="020B0604030504040204" pitchFamily="50" charset="-128"/>
            </a:endParaRPr>
          </a:p>
          <a:p>
            <a:pPr lvl="0">
              <a:defRPr/>
            </a:pPr>
            <a:r>
              <a:rPr kumimoji="0" lang="en-US" altLang="ja-JP" sz="1400" kern="0" dirty="0">
                <a:latin typeface="メイリオ" panose="020B0604030504040204" pitchFamily="50" charset="-128"/>
                <a:ea typeface="メイリオ" panose="020B0604030504040204" pitchFamily="50" charset="-128"/>
              </a:rPr>
              <a:t>※</a:t>
            </a:r>
            <a:r>
              <a:rPr kumimoji="0" lang="ja-JP" altLang="en-US" sz="1400" kern="0" dirty="0">
                <a:latin typeface="メイリオ" panose="020B0604030504040204" pitchFamily="50" charset="-128"/>
                <a:ea typeface="メイリオ" panose="020B0604030504040204" pitchFamily="50" charset="-128"/>
              </a:rPr>
              <a:t>協賛企業様に取材をさせていただく場合があります。</a:t>
            </a:r>
            <a:endParaRPr kumimoji="0" lang="en-US" altLang="ja-JP" sz="1400" kern="0" dirty="0">
              <a:latin typeface="メイリオ" panose="020B0604030504040204" pitchFamily="50" charset="-128"/>
              <a:ea typeface="メイリオ" panose="020B0604030504040204" pitchFamily="50" charset="-128"/>
            </a:endParaRPr>
          </a:p>
          <a:p>
            <a:pPr lvl="0">
              <a:defRPr/>
            </a:pPr>
            <a:r>
              <a:rPr kumimoji="0" lang="en-US" altLang="ja-JP" sz="1400" kern="0" dirty="0">
                <a:latin typeface="メイリオ" panose="020B0604030504040204" pitchFamily="50" charset="-128"/>
                <a:ea typeface="メイリオ" panose="020B0604030504040204" pitchFamily="50" charset="-128"/>
              </a:rPr>
              <a:t>※</a:t>
            </a:r>
            <a:r>
              <a:rPr kumimoji="0" lang="ja-JP" altLang="en-US" sz="1400" kern="0" dirty="0">
                <a:latin typeface="メイリオ" panose="020B0604030504040204" pitchFamily="50" charset="-128"/>
                <a:ea typeface="メイリオ" panose="020B0604030504040204" pitchFamily="50" charset="-128"/>
              </a:rPr>
              <a:t>初稿段階で内容をご確認いただき、再稿のタイミングでは初稿での指摘事項の修正確認のみとなります。</a:t>
            </a:r>
            <a:endParaRPr kumimoji="0" lang="en-US" altLang="ja-JP" sz="1400" kern="0" dirty="0">
              <a:latin typeface="メイリオ" panose="020B0604030504040204" pitchFamily="50" charset="-128"/>
              <a:ea typeface="メイリオ" panose="020B0604030504040204" pitchFamily="50" charset="-128"/>
            </a:endParaRPr>
          </a:p>
          <a:p>
            <a:pPr lvl="0">
              <a:defRPr/>
            </a:pPr>
            <a:endParaRPr kumimoji="0" lang="ja-JP" altLang="en-US" sz="1000" kern="0" dirty="0">
              <a:latin typeface="メイリオ" panose="020B0604030504040204" pitchFamily="50" charset="-128"/>
              <a:ea typeface="メイリオ" panose="020B0604030504040204" pitchFamily="50" charset="-128"/>
            </a:endParaRPr>
          </a:p>
          <a:p>
            <a:pPr lvl="0">
              <a:defRPr/>
            </a:pPr>
            <a:r>
              <a:rPr kumimoji="0" lang="ja-JP" altLang="en-US" b="1" kern="0">
                <a:latin typeface="メイリオ" panose="020B0604030504040204" pitchFamily="50" charset="-128"/>
                <a:ea typeface="メイリオ" panose="020B0604030504040204" pitchFamily="50" charset="-128"/>
              </a:rPr>
              <a:t>■テストアップでの確認</a:t>
            </a:r>
            <a:r>
              <a:rPr kumimoji="0" lang="en-US" altLang="ja-JP" b="1" kern="0" dirty="0">
                <a:latin typeface="メイリオ" panose="020B0604030504040204" pitchFamily="50" charset="-128"/>
                <a:ea typeface="メイリオ" panose="020B0604030504040204" pitchFamily="50" charset="-128"/>
              </a:rPr>
              <a:t>/</a:t>
            </a:r>
            <a:r>
              <a:rPr kumimoji="0" lang="ja-JP" altLang="en-US" b="1" kern="0" dirty="0">
                <a:latin typeface="メイリオ" panose="020B0604030504040204" pitchFamily="50" charset="-128"/>
                <a:ea typeface="メイリオ" panose="020B0604030504040204" pitchFamily="50" charset="-128"/>
              </a:rPr>
              <a:t>校了</a:t>
            </a:r>
            <a:endParaRPr lang="en-US" altLang="ja-JP" b="1" kern="0" dirty="0">
              <a:latin typeface="メイリオ" panose="020B0604030504040204" pitchFamily="50" charset="-128"/>
              <a:ea typeface="メイリオ" panose="020B0604030504040204" pitchFamily="50" charset="-128"/>
            </a:endParaRPr>
          </a:p>
          <a:p>
            <a:pPr lvl="0">
              <a:defRPr/>
            </a:pPr>
            <a:r>
              <a:rPr kumimoji="0" lang="ja-JP" altLang="en-US" sz="1400" kern="0" dirty="0">
                <a:latin typeface="メイリオ" panose="020B0604030504040204" pitchFamily="50" charset="-128"/>
                <a:ea typeface="メイリオ" panose="020B0604030504040204" pitchFamily="50" charset="-128"/>
              </a:rPr>
              <a:t>掲載ページの画面キャプチャでレイアウトを含めて確認を行っていただき、最終的に校了となります。</a:t>
            </a:r>
            <a:endParaRPr kumimoji="0" lang="en-US" altLang="ja-JP" sz="1400" kern="0" dirty="0">
              <a:latin typeface="メイリオ" panose="020B0604030504040204" pitchFamily="50" charset="-128"/>
              <a:ea typeface="メイリオ" panose="020B0604030504040204" pitchFamily="50" charset="-128"/>
            </a:endParaRPr>
          </a:p>
          <a:p>
            <a:pPr lvl="0">
              <a:defRPr/>
            </a:pPr>
            <a:r>
              <a:rPr kumimoji="0" lang="ja-JP" altLang="en-US" sz="1400" kern="0" dirty="0">
                <a:latin typeface="メイリオ" panose="020B0604030504040204" pitchFamily="50" charset="-128"/>
                <a:ea typeface="メイリオ" panose="020B0604030504040204" pitchFamily="50" charset="-128"/>
              </a:rPr>
              <a:t> </a:t>
            </a:r>
            <a:r>
              <a:rPr kumimoji="0" lang="en-US" altLang="ja-JP" sz="1400" kern="0" dirty="0">
                <a:latin typeface="メイリオ" panose="020B0604030504040204" pitchFamily="50" charset="-128"/>
                <a:ea typeface="メイリオ" panose="020B0604030504040204" pitchFamily="50" charset="-128"/>
              </a:rPr>
              <a:t>※</a:t>
            </a:r>
            <a:r>
              <a:rPr kumimoji="0" lang="ja-JP" altLang="en-US" sz="1400" kern="0" dirty="0">
                <a:latin typeface="メイリオ" panose="020B0604030504040204" pitchFamily="50" charset="-128"/>
                <a:ea typeface="メイリオ" panose="020B0604030504040204" pitchFamily="50" charset="-128"/>
              </a:rPr>
              <a:t>原則として、この段階での修正はお受けできません。</a:t>
            </a:r>
          </a:p>
          <a:p>
            <a:pPr lvl="0">
              <a:defRPr/>
            </a:pPr>
            <a:endParaRPr kumimoji="0" lang="ja-JP" altLang="en-US" sz="1000" kern="0" dirty="0">
              <a:latin typeface="メイリオ" panose="020B0604030504040204" pitchFamily="50" charset="-128"/>
              <a:ea typeface="メイリオ" panose="020B0604030504040204" pitchFamily="50" charset="-128"/>
            </a:endParaRPr>
          </a:p>
          <a:p>
            <a:pPr lvl="0">
              <a:defRPr/>
            </a:pPr>
            <a:r>
              <a:rPr kumimoji="0" lang="ja-JP" altLang="en-US" b="1" kern="0" dirty="0">
                <a:latin typeface="メイリオ" panose="020B0604030504040204" pitchFamily="50" charset="-128"/>
                <a:ea typeface="メイリオ" panose="020B0604030504040204" pitchFamily="50" charset="-128"/>
              </a:rPr>
              <a:t>■弊社内チェック</a:t>
            </a:r>
            <a:r>
              <a:rPr kumimoji="0" lang="en-US" altLang="ja-JP" b="1" kern="0" dirty="0">
                <a:latin typeface="メイリオ" panose="020B0604030504040204" pitchFamily="50" charset="-128"/>
                <a:ea typeface="メイリオ" panose="020B0604030504040204" pitchFamily="50" charset="-128"/>
              </a:rPr>
              <a:t>/</a:t>
            </a:r>
            <a:r>
              <a:rPr kumimoji="0" lang="ja-JP" altLang="en-US" b="1" kern="0" dirty="0">
                <a:latin typeface="メイリオ" panose="020B0604030504040204" pitchFamily="50" charset="-128"/>
                <a:ea typeface="メイリオ" panose="020B0604030504040204" pitchFamily="50" charset="-128"/>
              </a:rPr>
              <a:t>本番環境へのファイルアップ</a:t>
            </a:r>
            <a:endParaRPr kumimoji="0" lang="en-US" altLang="ja-JP" b="1" kern="0" dirty="0">
              <a:latin typeface="メイリオ" panose="020B0604030504040204" pitchFamily="50" charset="-128"/>
              <a:ea typeface="メイリオ" panose="020B0604030504040204" pitchFamily="50" charset="-128"/>
            </a:endParaRPr>
          </a:p>
          <a:p>
            <a:pPr lvl="0">
              <a:defRPr/>
            </a:pPr>
            <a:r>
              <a:rPr kumimoji="0" lang="ja-JP" altLang="en-US" sz="1400" kern="0" dirty="0">
                <a:latin typeface="メイリオ" panose="020B0604030504040204" pitchFamily="50" charset="-128"/>
                <a:ea typeface="メイリオ" panose="020B0604030504040204" pitchFamily="50" charset="-128"/>
              </a:rPr>
              <a:t>最終確認を行った上で、本番公開を行います。</a:t>
            </a:r>
            <a:endParaRPr kumimoji="0" lang="en-US" altLang="ja-JP" sz="1400" kern="0" dirty="0">
              <a:latin typeface="メイリオ" panose="020B0604030504040204" pitchFamily="50" charset="-128"/>
              <a:ea typeface="メイリオ" panose="020B0604030504040204" pitchFamily="50" charset="-128"/>
            </a:endParaRPr>
          </a:p>
        </p:txBody>
      </p:sp>
      <p:sp>
        <p:nvSpPr>
          <p:cNvPr id="7" name="テキスト ボックス 6"/>
          <p:cNvSpPr txBox="1"/>
          <p:nvPr/>
        </p:nvSpPr>
        <p:spPr>
          <a:xfrm>
            <a:off x="676157" y="5805264"/>
            <a:ext cx="10441160" cy="707886"/>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各工程で弊社内確認を行います。社内指摘事項は、広告主様側で特別な理由がない限り修正いたします。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prstClr val="black"/>
                </a:solidFill>
                <a:effectLst/>
                <a:uLnTx/>
                <a:uFillTx/>
              </a:rPr>
              <a:t>※</a:t>
            </a:r>
            <a:r>
              <a:rPr kumimoji="0" lang="ja-JP" altLang="en-US" sz="1000" b="0" i="0" u="none" strike="noStrike" kern="0" cap="none" spc="0" normalizeH="0" baseline="0" noProof="0" dirty="0">
                <a:ln>
                  <a:noFill/>
                </a:ln>
                <a:solidFill>
                  <a:prstClr val="black"/>
                </a:solidFill>
                <a:effectLst/>
                <a:uLnTx/>
                <a:uFillTx/>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00" b="0" i="0" u="none" strike="noStrike" kern="0" cap="none" spc="0" normalizeH="0" baseline="0" noProof="0" dirty="0">
              <a:ln>
                <a:noFill/>
              </a:ln>
              <a:solidFill>
                <a:prstClr val="black"/>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prstClr val="black"/>
                </a:solidFill>
                <a:effectLst/>
                <a:uLnTx/>
                <a:uFillTx/>
              </a:rPr>
              <a:t>　</a:t>
            </a:r>
            <a:endParaRPr kumimoji="0" lang="en-US" altLang="ja-JP" sz="1000" b="0" i="0" u="none" strike="noStrike" kern="0" cap="none" spc="0" normalizeH="0" baseline="0" noProof="0" dirty="0">
              <a:ln>
                <a:noFill/>
              </a:ln>
              <a:solidFill>
                <a:prstClr val="black"/>
              </a:solidFill>
              <a:effectLst/>
              <a:uLnTx/>
              <a:uFillTx/>
            </a:endParaRPr>
          </a:p>
        </p:txBody>
      </p:sp>
      <p:sp>
        <p:nvSpPr>
          <p:cNvPr id="8" name="タイトル 2"/>
          <p:cNvSpPr txBox="1">
            <a:spLocks/>
          </p:cNvSpPr>
          <p:nvPr/>
        </p:nvSpPr>
        <p:spPr>
          <a:xfrm>
            <a:off x="479376" y="260648"/>
            <a:ext cx="7992888" cy="432048"/>
          </a:xfrm>
          <a:prstGeom prst="rect">
            <a:avLst/>
          </a:prstGeom>
        </p:spPr>
        <p:txBody>
          <a:bodyPr vert="horz" lIns="91440" tIns="45720" rIns="91440" bIns="45720" rtlCol="0" anchor="ctr">
            <a:noAutofit/>
          </a:bodyPr>
          <a:lstStyle>
            <a:lvl1pPr algn="l" defTabSz="914423" rtl="0" eaLnBrk="1" latinLnBrk="0" hangingPunct="1">
              <a:spcBef>
                <a:spcPct val="0"/>
              </a:spcBef>
              <a:buNone/>
              <a:defRPr kumimoji="1" sz="2800" kern="1200">
                <a:solidFill>
                  <a:schemeClr val="tx1"/>
                </a:solidFill>
                <a:latin typeface="+mj-lt"/>
                <a:ea typeface="+mj-ea"/>
                <a:cs typeface="+mj-cs"/>
              </a:defRPr>
            </a:lvl1pPr>
          </a:lstStyle>
          <a:p>
            <a:r>
              <a:rPr lang="ja-JP" altLang="en-US" sz="2400" dirty="0"/>
              <a:t>スポンサードコンテンツ　制作フロー</a:t>
            </a:r>
            <a:endParaRPr lang="ja-JP" altLang="en-US" sz="2500" dirty="0"/>
          </a:p>
        </p:txBody>
      </p:sp>
    </p:spTree>
    <p:extLst>
      <p:ext uri="{BB962C8B-B14F-4D97-AF65-F5344CB8AC3E}">
        <p14:creationId xmlns:p14="http://schemas.microsoft.com/office/powerpoint/2010/main" val="914722944"/>
      </p:ext>
    </p:extLst>
  </p:cSld>
  <p:clrMapOvr>
    <a:masterClrMapping/>
  </p:clrMapOvr>
</p:sld>
</file>

<file path=ppt/theme/theme1.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広告主・代理店限定】Yahoo! JAPAN SDGs スポンサードコンテンツ" id="{1AE2422C-B141-C848-A4A4-C80A2F5FE22E}" vid="{08C2139B-B56B-F948-909E-DD05A047F8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12624</TotalTime>
  <Words>4189</Words>
  <Application>Microsoft Macintosh PowerPoint</Application>
  <PresentationFormat>ワイド画面</PresentationFormat>
  <Paragraphs>358</Paragraphs>
  <Slides>22</Slides>
  <Notes>10</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22</vt:i4>
      </vt:variant>
    </vt:vector>
  </HeadingPairs>
  <TitlesOfParts>
    <vt:vector size="32" baseType="lpstr">
      <vt:lpstr>inherit</vt:lpstr>
      <vt:lpstr>NotoSansCJKjp</vt:lpstr>
      <vt:lpstr>メイリオ</vt:lpstr>
      <vt:lpstr>メイリオ</vt:lpstr>
      <vt:lpstr>游ゴシック</vt:lpstr>
      <vt:lpstr>游ゴシック</vt:lpstr>
      <vt:lpstr>Arial</vt:lpstr>
      <vt:lpstr>Calibri</vt:lpstr>
      <vt:lpstr>Wingdings</vt:lpstr>
      <vt:lpstr>中表紙と裏表紙</vt:lpstr>
      <vt:lpstr>Yahoo!広告 ディスプレイ広告（予約型）セールスシート</vt:lpstr>
      <vt:lpstr>PowerPoint プレゼンテーション</vt:lpstr>
      <vt:lpstr>メディアステートメント</vt:lpstr>
      <vt:lpstr>編集方針・コンテンツ編成</vt:lpstr>
      <vt:lpstr>Yahoo! JAPAN SDGs　全体構造</vt:lpstr>
      <vt:lpstr>2.ご協賛プラン</vt:lpstr>
      <vt:lpstr>PowerPoint プレゼンテーション</vt:lpstr>
      <vt:lpstr>PowerPoint プレゼンテーション</vt:lpstr>
      <vt:lpstr>PowerPoint プレゼンテーション</vt:lpstr>
      <vt:lpstr>（オプション）二次利用</vt:lpstr>
      <vt:lpstr>PowerPoint プレゼンテーション</vt:lpstr>
      <vt:lpstr>3．お申し込み方法等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Zホールディングスグループの重点課題とSDGsへの取組み</vt:lpstr>
      <vt:lpstr>Zホールディングスグループの重点課題とSDGsへの取組み</vt:lpstr>
      <vt:lpstr>Zホールディングスグループの女性活躍に関する取組み</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小海 敦子</cp:lastModifiedBy>
  <cp:revision>1015</cp:revision>
  <dcterms:created xsi:type="dcterms:W3CDTF">2020-02-26T07:28:11Z</dcterms:created>
  <dcterms:modified xsi:type="dcterms:W3CDTF">2021-11-24T08:38:38Z</dcterms:modified>
</cp:coreProperties>
</file>