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 id="2147483704" r:id="rId3"/>
  </p:sldMasterIdLst>
  <p:notesMasterIdLst>
    <p:notesMasterId r:id="rId15"/>
  </p:notesMasterIdLst>
  <p:sldIdLst>
    <p:sldId id="313" r:id="rId4"/>
    <p:sldId id="343" r:id="rId5"/>
    <p:sldId id="327" r:id="rId6"/>
    <p:sldId id="339" r:id="rId7"/>
    <p:sldId id="341" r:id="rId8"/>
    <p:sldId id="328" r:id="rId9"/>
    <p:sldId id="347" r:id="rId10"/>
    <p:sldId id="344" r:id="rId11"/>
    <p:sldId id="345" r:id="rId12"/>
    <p:sldId id="346" r:id="rId13"/>
    <p:sldId id="312"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4D5E"/>
    <a:srgbClr val="FFFFFF"/>
    <a:srgbClr val="454958"/>
    <a:srgbClr val="AEB1BF"/>
    <a:srgbClr val="687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78" autoAdjust="0"/>
    <p:restoredTop sz="96327" autoAdjust="0"/>
  </p:normalViewPr>
  <p:slideViewPr>
    <p:cSldViewPr>
      <p:cViewPr varScale="1">
        <p:scale>
          <a:sx n="116" d="100"/>
          <a:sy n="116" d="100"/>
        </p:scale>
        <p:origin x="543" y="4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2022/4/7</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1行+1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753821"/>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182826159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52728381"/>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041630174"/>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08905337"/>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1行+1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13" name="角丸四角形 12">
            <a:extLst>
              <a:ext uri="{FF2B5EF4-FFF2-40B4-BE49-F238E27FC236}">
                <a16:creationId xmlns:a16="http://schemas.microsoft.com/office/drawing/2014/main" id="{62F15990-21F4-D246-B866-9EA6D3E08365}"/>
              </a:ext>
            </a:extLst>
          </p:cNvPr>
          <p:cNvSpPr/>
          <p:nvPr userDrawn="1"/>
        </p:nvSpPr>
        <p:spPr>
          <a:xfrm>
            <a:off x="946332" y="4437112"/>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14" name="テキスト プレースホルダー 4">
            <a:extLst>
              <a:ext uri="{FF2B5EF4-FFF2-40B4-BE49-F238E27FC236}">
                <a16:creationId xmlns:a16="http://schemas.microsoft.com/office/drawing/2014/main" id="{C0D63BB6-B2A2-1244-97E7-66C835949DAC}"/>
              </a:ext>
            </a:extLst>
          </p:cNvPr>
          <p:cNvSpPr>
            <a:spLocks noGrp="1"/>
          </p:cNvSpPr>
          <p:nvPr>
            <p:ph type="body" sz="quarter" idx="14" hasCustomPrompt="1"/>
          </p:nvPr>
        </p:nvSpPr>
        <p:spPr>
          <a:xfrm>
            <a:off x="1127448" y="4509120"/>
            <a:ext cx="2520280" cy="360040"/>
          </a:xfrm>
        </p:spPr>
        <p:txBody>
          <a:bodyPr lIns="0" rIns="0" anchor="t" anchorCtr="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4345281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_2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969845"/>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276872"/>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2863667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_2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060848"/>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8" name="角丸四角形 7">
            <a:extLst>
              <a:ext uri="{FF2B5EF4-FFF2-40B4-BE49-F238E27FC236}">
                <a16:creationId xmlns:a16="http://schemas.microsoft.com/office/drawing/2014/main" id="{531AAF10-94E3-4C4D-A82C-8E0449C8B194}"/>
              </a:ext>
            </a:extLst>
          </p:cNvPr>
          <p:cNvSpPr/>
          <p:nvPr userDrawn="1"/>
        </p:nvSpPr>
        <p:spPr>
          <a:xfrm>
            <a:off x="946332" y="4869160"/>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9" name="テキスト プレースホルダー 4">
            <a:extLst>
              <a:ext uri="{FF2B5EF4-FFF2-40B4-BE49-F238E27FC236}">
                <a16:creationId xmlns:a16="http://schemas.microsoft.com/office/drawing/2014/main" id="{94591310-A897-D94D-8FB7-436A42052B7B}"/>
              </a:ext>
            </a:extLst>
          </p:cNvPr>
          <p:cNvSpPr>
            <a:spLocks noGrp="1"/>
          </p:cNvSpPr>
          <p:nvPr>
            <p:ph type="body" sz="quarter" idx="13" hasCustomPrompt="1"/>
          </p:nvPr>
        </p:nvSpPr>
        <p:spPr>
          <a:xfrm>
            <a:off x="1127448" y="4941168"/>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6311513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_3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303596"/>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878765"/>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802493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_3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077072"/>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772816"/>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6" name="角丸四角形 5">
            <a:extLst>
              <a:ext uri="{FF2B5EF4-FFF2-40B4-BE49-F238E27FC236}">
                <a16:creationId xmlns:a16="http://schemas.microsoft.com/office/drawing/2014/main" id="{5C3A3074-BA00-8D4D-8F11-91B03369DE3A}"/>
              </a:ext>
            </a:extLst>
          </p:cNvPr>
          <p:cNvSpPr/>
          <p:nvPr userDrawn="1"/>
        </p:nvSpPr>
        <p:spPr>
          <a:xfrm>
            <a:off x="946332" y="5339275"/>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7" name="テキスト プレースホルダー 4">
            <a:extLst>
              <a:ext uri="{FF2B5EF4-FFF2-40B4-BE49-F238E27FC236}">
                <a16:creationId xmlns:a16="http://schemas.microsoft.com/office/drawing/2014/main" id="{8D6EB350-A61F-774C-9F9D-145FC8530B33}"/>
              </a:ext>
            </a:extLst>
          </p:cNvPr>
          <p:cNvSpPr>
            <a:spLocks noGrp="1"/>
          </p:cNvSpPr>
          <p:nvPr>
            <p:ph type="body" sz="quarter" idx="13" hasCustomPrompt="1"/>
          </p:nvPr>
        </p:nvSpPr>
        <p:spPr>
          <a:xfrm>
            <a:off x="1127448" y="5411283"/>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93938614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p>
            <a:pPr>
              <a:defRPr/>
            </a:pPr>
            <a:r>
              <a:rPr lang="en" dirty="0" smtClean="0"/>
              <a:t>© 2022 Yahoo Japan Corporation All rights reserved.</a:t>
            </a:r>
            <a:endParaRPr lang="en" dirty="0"/>
          </a:p>
        </p:txBody>
      </p:sp>
    </p:spTree>
    <p:extLst>
      <p:ext uri="{BB962C8B-B14F-4D97-AF65-F5344CB8AC3E}">
        <p14:creationId xmlns:p14="http://schemas.microsoft.com/office/powerpoint/2010/main" val="6598409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中表紙_汎用">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DE8276C-E42E-D94B-80A1-A9BB74EF7711}"/>
              </a:ext>
            </a:extLst>
          </p:cNvPr>
          <p:cNvSpPr>
            <a:spLocks noGrp="1"/>
          </p:cNvSpPr>
          <p:nvPr>
            <p:ph type="title" hasCustomPrompt="1"/>
          </p:nvPr>
        </p:nvSpPr>
        <p:spPr>
          <a:xfrm>
            <a:off x="695401" y="2277319"/>
            <a:ext cx="10585176" cy="815027"/>
          </a:xfrm>
        </p:spPr>
        <p:txBody>
          <a:bodyPr/>
          <a:lstStyle>
            <a:lvl1pPr>
              <a:defRPr spc="300"/>
            </a:lvl1pPr>
          </a:lstStyle>
          <a:p>
            <a:r>
              <a:rPr kumimoji="1" lang="ja-JP" altLang="en-US"/>
              <a:t>タイトル（</a:t>
            </a:r>
            <a:r>
              <a:rPr kumimoji="1" lang="en-US" altLang="ja-JP" dirty="0"/>
              <a:t>40px</a:t>
            </a:r>
            <a:r>
              <a:rPr kumimoji="1" lang="ja-JP" altLang="en-US"/>
              <a: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プレースホルダー 17"/>
          <p:cNvSpPr>
            <a:spLocks noGrp="1"/>
          </p:cNvSpPr>
          <p:nvPr>
            <p:ph type="body" sz="quarter" idx="13" hasCustomPrompt="1"/>
          </p:nvPr>
        </p:nvSpPr>
        <p:spPr>
          <a:xfrm>
            <a:off x="2023602" y="3327301"/>
            <a:ext cx="9256975" cy="1685875"/>
          </a:xfrm>
          <a:prstGeom prst="rect">
            <a:avLst/>
          </a:prstGeom>
        </p:spPr>
        <p:txBody>
          <a:bodyPr/>
          <a:lstStyle>
            <a:lvl1pPr marL="342900" indent="-342900">
              <a:buFontTx/>
              <a:buNone/>
              <a:defRPr sz="2000">
                <a:solidFill>
                  <a:schemeClr val="accent2"/>
                </a:solidFill>
              </a:defRPr>
            </a:lvl1pPr>
          </a:lstStyle>
          <a:p>
            <a:pPr lvl="0"/>
            <a:r>
              <a:rPr kumimoji="1" lang="ja-JP" altLang="en-US"/>
              <a:t>サブタイトル（</a:t>
            </a:r>
            <a:r>
              <a:rPr kumimoji="1" lang="en-US" altLang="ja-JP" dirty="0"/>
              <a:t>20pt</a:t>
            </a:r>
            <a:r>
              <a:rPr kumimoji="1" lang="ja-JP" altLang="en-US"/>
              <a:t>）</a:t>
            </a:r>
            <a:endParaRPr kumimoji="1" lang="ja-JP" altLang="en-US" dirty="0"/>
          </a:p>
        </p:txBody>
      </p:sp>
      <p:sp>
        <p:nvSpPr>
          <p:cNvPr id="5" name="フッター プレースホルダー 4">
            <a:extLst>
              <a:ext uri="{FF2B5EF4-FFF2-40B4-BE49-F238E27FC236}">
                <a16:creationId xmlns:a16="http://schemas.microsoft.com/office/drawing/2014/main" id="{DBAD78F7-E805-1F44-B787-F2F911307417}"/>
              </a:ext>
            </a:extLst>
          </p:cNvPr>
          <p:cNvSpPr>
            <a:spLocks noGrp="1"/>
          </p:cNvSpPr>
          <p:nvPr>
            <p:ph type="ftr" sz="quarter" idx="14"/>
          </p:nvPr>
        </p:nvSpPr>
        <p:spPr/>
        <p:txBody>
          <a:bodyPr/>
          <a:lstStyle/>
          <a:p>
            <a:pPr>
              <a:defRPr/>
            </a:pPr>
            <a:r>
              <a:rPr lang="en" dirty="0" smtClean="0"/>
              <a:t>© 2022 Yahoo Japan Corporation All rights reserved.</a:t>
            </a:r>
            <a:endParaRPr lang="en" dirty="0"/>
          </a:p>
        </p:txBody>
      </p:sp>
    </p:spTree>
    <p:extLst>
      <p:ext uri="{BB962C8B-B14F-4D97-AF65-F5344CB8AC3E}">
        <p14:creationId xmlns:p14="http://schemas.microsoft.com/office/powerpoint/2010/main" val="9891407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a:t>
            </a:r>
            <a:r>
              <a:rPr lang="en" altLang="ja-JP" sz="800" dirty="0" smtClean="0">
                <a:solidFill>
                  <a:schemeClr val="accent2"/>
                </a:solidFill>
              </a:rPr>
              <a:t>2022 </a:t>
            </a:r>
            <a:r>
              <a:rPr lang="en" altLang="ja-JP" sz="800" dirty="0">
                <a:solidFill>
                  <a:schemeClr val="accent2"/>
                </a:solidFill>
              </a:rPr>
              <a:t>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47228833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限定</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13012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 name="テキスト プレースホルダー 9">
            <a:extLst>
              <a:ext uri="{FF2B5EF4-FFF2-40B4-BE49-F238E27FC236}">
                <a16:creationId xmlns:a16="http://schemas.microsoft.com/office/drawing/2014/main" id="{8908BA44-6EE6-F34B-8D99-A172A29498C2}"/>
              </a:ext>
            </a:extLst>
          </p:cNvPr>
          <p:cNvSpPr>
            <a:spLocks noGrp="1"/>
          </p:cNvSpPr>
          <p:nvPr>
            <p:ph type="body" idx="1"/>
          </p:nvPr>
        </p:nvSpPr>
        <p:spPr>
          <a:xfrm>
            <a:off x="838200" y="2761729"/>
            <a:ext cx="10515600" cy="268349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6" name="正方形/長方形 15">
            <a:extLst>
              <a:ext uri="{FF2B5EF4-FFF2-40B4-BE49-F238E27FC236}">
                <a16:creationId xmlns:a16="http://schemas.microsoft.com/office/drawing/2014/main" id="{1A0EF031-3343-224C-8E41-5D0CECCE7BD6}"/>
              </a:ext>
            </a:extLst>
          </p:cNvPr>
          <p:cNvSpPr/>
          <p:nvPr userDrawn="1"/>
        </p:nvSpPr>
        <p:spPr>
          <a:xfrm>
            <a:off x="-96688" y="-1095"/>
            <a:ext cx="12288688"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9795B6C2-3926-E349-8345-F50B05F897C8}"/>
              </a:ext>
            </a:extLst>
          </p:cNvPr>
          <p:cNvPicPr>
            <a:picLocks noChangeAspect="1"/>
          </p:cNvPicPr>
          <p:nvPr userDrawn="1"/>
        </p:nvPicPr>
        <p:blipFill>
          <a:blip r:embed="rId8"/>
          <a:stretch>
            <a:fillRect/>
          </a:stretch>
        </p:blipFill>
        <p:spPr>
          <a:xfrm>
            <a:off x="479375" y="332656"/>
            <a:ext cx="2959983" cy="583659"/>
          </a:xfrm>
          <a:prstGeom prst="rect">
            <a:avLst/>
          </a:prstGeom>
        </p:spPr>
      </p:pic>
      <p:sp>
        <p:nvSpPr>
          <p:cNvPr id="9" name="テキスト ボックス 8">
            <a:extLst>
              <a:ext uri="{FF2B5EF4-FFF2-40B4-BE49-F238E27FC236}">
                <a16:creationId xmlns:a16="http://schemas.microsoft.com/office/drawing/2014/main" id="{35A84D97-CD1F-C447-B3C9-83F7F0EE70A1}"/>
              </a:ext>
            </a:extLst>
          </p:cNvPr>
          <p:cNvSpPr txBox="1"/>
          <p:nvPr userDrawn="1"/>
        </p:nvSpPr>
        <p:spPr>
          <a:xfrm>
            <a:off x="9103517" y="6538793"/>
            <a:ext cx="2885791"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a:t>
            </a:r>
            <a:r>
              <a:rPr lang="en" altLang="ja-JP" sz="800" dirty="0" smtClean="0">
                <a:solidFill>
                  <a:schemeClr val="accent2"/>
                </a:solidFill>
              </a:rPr>
              <a:t>2022 </a:t>
            </a:r>
            <a:r>
              <a:rPr lang="en" altLang="ja-JP" sz="800" dirty="0">
                <a:solidFill>
                  <a:schemeClr val="accent2"/>
                </a:solidFill>
              </a:rPr>
              <a:t>Yahoo Japan Corporation All rights reserved.</a:t>
            </a:r>
          </a:p>
          <a:p>
            <a:pPr algn="r"/>
            <a:endParaRPr kumimoji="1" lang="ja-JP" altLang="en-US" sz="800" dirty="0">
              <a:solidFill>
                <a:schemeClr val="accent2"/>
              </a:solidFill>
            </a:endParaRPr>
          </a:p>
        </p:txBody>
      </p:sp>
    </p:spTree>
  </p:cSld>
  <p:clrMap bg1="lt1" tx1="dk1" bg2="lt2" tx2="dk2" accent1="accent1" accent2="accent2" accent3="accent3" accent4="accent4" accent5="accent5" accent6="accent6" hlink="hlink" folHlink="folHlink"/>
  <p:sldLayoutIdLst>
    <p:sldLayoutId id="2147483726" r:id="rId1"/>
    <p:sldLayoutId id="2147483670" r:id="rId2"/>
    <p:sldLayoutId id="2147483659" r:id="rId3"/>
    <p:sldLayoutId id="2147483725" r:id="rId4"/>
    <p:sldLayoutId id="2147483727" r:id="rId5"/>
    <p:sldLayoutId id="2147483728" r:id="rId6"/>
  </p:sldLayoutIdLst>
  <p:timing>
    <p:tnLst>
      <p:par>
        <p:cTn id="1" dur="indefinite" restart="never" nodeType="tmRoot"/>
      </p:par>
    </p:tnLst>
  </p:timing>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限定</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2" name="テキスト プレースホルダー 1">
            <a:extLst>
              <a:ext uri="{FF2B5EF4-FFF2-40B4-BE49-F238E27FC236}">
                <a16:creationId xmlns:a16="http://schemas.microsoft.com/office/drawing/2014/main" id="{69C30EB7-67D9-7547-9893-EBF0BF0607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7" name="フッター プレースホルダ 9">
            <a:extLst>
              <a:ext uri="{FF2B5EF4-FFF2-40B4-BE49-F238E27FC236}">
                <a16:creationId xmlns:a16="http://schemas.microsoft.com/office/drawing/2014/main" id="{692416AB-33E6-7642-9E44-F8B7E065D37D}"/>
              </a:ext>
            </a:extLst>
          </p:cNvPr>
          <p:cNvSpPr>
            <a:spLocks noGrp="1"/>
          </p:cNvSpPr>
          <p:nvPr>
            <p:ph type="ftr" sz="quarter" idx="3"/>
          </p:nvPr>
        </p:nvSpPr>
        <p:spPr>
          <a:xfrm>
            <a:off x="8976320" y="6453336"/>
            <a:ext cx="3023328" cy="349423"/>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lang="en-US" altLang="ja-JP" sz="800" b="0" i="0" baseline="0" smtClean="0">
                <a:solidFill>
                  <a:schemeClr val="accent2"/>
                </a:solidFill>
                <a:effectLst/>
              </a:defRPr>
            </a:lvl1pPr>
          </a:lstStyle>
          <a:p>
            <a:pPr>
              <a:defRPr/>
            </a:pPr>
            <a:r>
              <a:rPr lang="en" dirty="0" smtClean="0"/>
              <a:t>© 2022 Yahoo Japan Corporation All rights reserved.</a:t>
            </a:r>
            <a:endParaRPr lang="en" dirty="0"/>
          </a:p>
        </p:txBody>
      </p:sp>
      <p:sp>
        <p:nvSpPr>
          <p:cNvPr id="9" name="正方形/長方形 8">
            <a:extLst>
              <a:ext uri="{FF2B5EF4-FFF2-40B4-BE49-F238E27FC236}">
                <a16:creationId xmlns:a16="http://schemas.microsoft.com/office/drawing/2014/main" id="{3C0C4A7B-DFAD-E24E-9637-6477EB71D44F}"/>
              </a:ext>
            </a:extLst>
          </p:cNvPr>
          <p:cNvSpPr/>
          <p:nvPr userDrawn="1"/>
        </p:nvSpPr>
        <p:spPr>
          <a:xfrm>
            <a:off x="-96688" y="-1095"/>
            <a:ext cx="12288688"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2827675005"/>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701" r:id="rId3"/>
  </p:sldLayoutIdLst>
  <p:timing>
    <p:tnLst>
      <p:par>
        <p:cTn id="1" dur="indefinite" restart="never" nodeType="tmRoot"/>
      </p:par>
    </p:tnLst>
  </p:timing>
  <p:hf hdr="0" dt="0"/>
  <p:txStyles>
    <p:titleStyle>
      <a:lvl1pPr algn="l" defTabSz="914423" rtl="0" eaLnBrk="1" latinLnBrk="0" hangingPunct="1">
        <a:spcBef>
          <a:spcPct val="0"/>
        </a:spcBef>
        <a:buNone/>
        <a:defRPr kumimoji="1" sz="40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accent2"/>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smtClean="0">
                <a:solidFill>
                  <a:srgbClr val="454958"/>
                </a:solidFill>
                <a:latin typeface="メイリオ" pitchFamily="50" charset="-128"/>
                <a:ea typeface="メイリオ" pitchFamily="50" charset="-128"/>
                <a:cs typeface="メイリオ" pitchFamily="50" charset="-128"/>
              </a:rPr>
              <a:t>限定</a:t>
            </a:r>
            <a:endParaRPr kumimoji="1" lang="en-US" altLang="ja-JP" sz="1000" dirty="0" smtClean="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a:t>
            </a:r>
            <a:r>
              <a:rPr lang="en" altLang="ja-JP" sz="800" dirty="0" smtClean="0">
                <a:solidFill>
                  <a:schemeClr val="accent2"/>
                </a:solidFill>
              </a:rPr>
              <a:t>2022 </a:t>
            </a:r>
            <a:r>
              <a:rPr lang="en" altLang="ja-JP" sz="800" dirty="0">
                <a:solidFill>
                  <a:schemeClr val="accent2"/>
                </a:solidFill>
              </a:rPr>
              <a:t>Yahoo Japan Corporation All rights reserved.</a:t>
            </a:r>
          </a:p>
          <a:p>
            <a:pPr algn="l"/>
            <a:endParaRPr kumimoji="1" lang="ja-JP" altLang="en-US" sz="800" dirty="0">
              <a:solidFill>
                <a:schemeClr val="accent2"/>
              </a:solidFill>
            </a:endParaRPr>
          </a:p>
        </p:txBody>
      </p:sp>
    </p:spTree>
    <p:extLst>
      <p:ext uri="{BB962C8B-B14F-4D97-AF65-F5344CB8AC3E}">
        <p14:creationId xmlns:p14="http://schemas.microsoft.com/office/powerpoint/2010/main" val="2323901215"/>
      </p:ext>
    </p:extLst>
  </p:cSld>
  <p:clrMap bg1="lt1" tx1="dk1" bg2="lt2" tx2="dk2" accent1="accent1" accent2="accent2" accent3="accent3" accent4="accent4" accent5="accent5" accent6="accent6" hlink="hlink" folHlink="folHlink"/>
  <p:sldLayoutIdLst>
    <p:sldLayoutId id="2147483719" r:id="rId1"/>
    <p:sldLayoutId id="2147483724" r:id="rId2"/>
    <p:sldLayoutId id="2147483720" r:id="rId3"/>
  </p:sldLayoutIdLst>
  <p:timing>
    <p:tnLst>
      <p:par>
        <p:cTn id="1" dur="indefinite" restart="never" nodeType="tmRoot"/>
      </p:par>
    </p:tnLst>
  </p:timing>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hyperlink" Target="https://s.yimg.jp/dl/displayads-guarantee/displayads-guarantee_salessheet_Specialfeatur_2022H1.zip"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943D171D-B8FA-8240-85CF-F102E8602C9A}"/>
              </a:ext>
            </a:extLst>
          </p:cNvPr>
          <p:cNvSpPr>
            <a:spLocks noGrp="1"/>
          </p:cNvSpPr>
          <p:nvPr>
            <p:ph type="body" sz="quarter" idx="12"/>
          </p:nvPr>
        </p:nvSpPr>
        <p:spPr/>
        <p:txBody>
          <a:bodyPr/>
          <a:lstStyle/>
          <a:p>
            <a:r>
              <a:rPr kumimoji="1" lang="en-US" altLang="ja-JP" dirty="0" smtClean="0"/>
              <a:t>2022</a:t>
            </a:r>
            <a:r>
              <a:rPr kumimoji="1" lang="ja-JP" altLang="en-US" dirty="0" smtClean="0"/>
              <a:t>年</a:t>
            </a:r>
            <a:r>
              <a:rPr lang="en-US" altLang="ja-JP" dirty="0"/>
              <a:t>2</a:t>
            </a:r>
            <a:r>
              <a:rPr kumimoji="1" lang="ja-JP" altLang="en-US" dirty="0" smtClean="0"/>
              <a:t>月</a:t>
            </a:r>
            <a:r>
              <a:rPr lang="en-US" altLang="ja-JP" dirty="0"/>
              <a:t>2</a:t>
            </a:r>
            <a:r>
              <a:rPr kumimoji="1" lang="ja-JP" altLang="en-US" dirty="0" smtClean="0"/>
              <a:t>日</a:t>
            </a:r>
            <a:endParaRPr kumimoji="1" lang="ja-JP" altLang="en-US" dirty="0"/>
          </a:p>
        </p:txBody>
      </p:sp>
      <p:sp>
        <p:nvSpPr>
          <p:cNvPr id="5" name="テキスト プレースホルダー 4">
            <a:extLst>
              <a:ext uri="{FF2B5EF4-FFF2-40B4-BE49-F238E27FC236}">
                <a16:creationId xmlns:a16="http://schemas.microsoft.com/office/drawing/2014/main" id="{C4244CEF-553B-0C43-A090-F4259801956C}"/>
              </a:ext>
            </a:extLst>
          </p:cNvPr>
          <p:cNvSpPr>
            <a:spLocks noGrp="1"/>
          </p:cNvSpPr>
          <p:nvPr>
            <p:ph type="body" sz="quarter" idx="14"/>
          </p:nvPr>
        </p:nvSpPr>
        <p:spPr>
          <a:xfrm>
            <a:off x="911424" y="4434710"/>
            <a:ext cx="2880320" cy="360040"/>
          </a:xfrm>
        </p:spPr>
        <p:txBody>
          <a:bodyPr>
            <a:noAutofit/>
          </a:bodyPr>
          <a:lstStyle/>
          <a:p>
            <a:r>
              <a:rPr kumimoji="1" lang="en-US" altLang="ja-JP" sz="1000" b="1" dirty="0" smtClean="0"/>
              <a:t>Yahoo!</a:t>
            </a:r>
            <a:r>
              <a:rPr kumimoji="1" lang="ja-JP" altLang="en-US" sz="1000" b="1" dirty="0" smtClean="0"/>
              <a:t>映画 トップページカスタマイズ </a:t>
            </a:r>
            <a:r>
              <a:rPr kumimoji="1" lang="en-US" altLang="ja-JP" sz="1000" b="1" dirty="0" smtClean="0"/>
              <a:t>SP</a:t>
            </a:r>
          </a:p>
          <a:p>
            <a:r>
              <a:rPr lang="ja-JP" altLang="en-US" sz="1000" b="1" dirty="0" smtClean="0"/>
              <a:t>（</a:t>
            </a:r>
            <a:r>
              <a:rPr lang="en-US" altLang="ja-JP" sz="1000" b="1" dirty="0" smtClean="0"/>
              <a:t>2022</a:t>
            </a:r>
            <a:r>
              <a:rPr lang="ja-JP" altLang="en-US" sz="1000" b="1" dirty="0" smtClean="0"/>
              <a:t>年</a:t>
            </a:r>
            <a:r>
              <a:rPr lang="en-US" altLang="ja-JP" sz="1000" b="1" dirty="0"/>
              <a:t>4</a:t>
            </a:r>
            <a:r>
              <a:rPr lang="ja-JP" altLang="en-US" sz="1000" b="1" dirty="0" smtClean="0"/>
              <a:t>月～</a:t>
            </a:r>
            <a:r>
              <a:rPr lang="en-US" altLang="ja-JP" sz="1000" b="1" dirty="0"/>
              <a:t>9</a:t>
            </a:r>
            <a:r>
              <a:rPr lang="ja-JP" altLang="en-US" sz="1000" b="1" dirty="0" smtClean="0"/>
              <a:t>月）</a:t>
            </a:r>
            <a:endParaRPr kumimoji="1" lang="ja-JP" altLang="en-US" sz="1000" b="1" dirty="0"/>
          </a:p>
        </p:txBody>
      </p:sp>
      <p:sp>
        <p:nvSpPr>
          <p:cNvPr id="7" name="タイトル 2">
            <a:extLst>
              <a:ext uri="{FF2B5EF4-FFF2-40B4-BE49-F238E27FC236}">
                <a16:creationId xmlns:a16="http://schemas.microsoft.com/office/drawing/2014/main" id="{BDF9010D-9A42-1A40-9FE4-E8571BE355D4}"/>
              </a:ext>
            </a:extLst>
          </p:cNvPr>
          <p:cNvSpPr>
            <a:spLocks noGrp="1"/>
          </p:cNvSpPr>
          <p:nvPr>
            <p:ph type="ctrTitle"/>
          </p:nvPr>
        </p:nvSpPr>
        <p:spPr>
          <a:xfrm>
            <a:off x="825116" y="2755314"/>
            <a:ext cx="10671484" cy="817702"/>
          </a:xfrm>
        </p:spPr>
        <p:txBody>
          <a:bodyPr/>
          <a:lstStyle/>
          <a:p>
            <a: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600" dirty="0">
                <a:latin typeface="メイリオ" panose="020B0604030504040204" pitchFamily="50" charset="-128"/>
                <a:ea typeface="メイリオ" panose="020B0604030504040204" pitchFamily="50" charset="-128"/>
                <a:cs typeface="メイリオ" panose="020B0604030504040204" pitchFamily="50" charset="-128"/>
              </a:rPr>
              <a:t>広告</a:t>
            </a:r>
            <a: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36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3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ディスプレイ広告（予約型）クリエイティブ</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企画</a:t>
            </a:r>
          </a:p>
        </p:txBody>
      </p:sp>
    </p:spTree>
    <p:extLst>
      <p:ext uri="{BB962C8B-B14F-4D97-AF65-F5344CB8AC3E}">
        <p14:creationId xmlns:p14="http://schemas.microsoft.com/office/powerpoint/2010/main" val="25296119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免責事項</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6" name="Rectangle 46"/>
          <p:cNvSpPr>
            <a:spLocks noChangeArrowheads="1"/>
          </p:cNvSpPr>
          <p:nvPr/>
        </p:nvSpPr>
        <p:spPr bwMode="auto">
          <a:xfrm>
            <a:off x="242598" y="1268760"/>
            <a:ext cx="11783468"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266700" indent="-266700" eaLnBrk="1" hangingPunct="1">
              <a:spcBef>
                <a:spcPct val="0"/>
              </a:spcBef>
              <a:buFontTx/>
              <a:buNone/>
              <a:tabLst>
                <a:tab pos="266700" algn="l"/>
              </a:tabLst>
            </a:pPr>
            <a:r>
              <a:rPr lang="ja-JP" altLang="en-US" sz="1200" dirty="0" smtClean="0">
                <a:solidFill>
                  <a:schemeClr val="tx1">
                    <a:lumMod val="65000"/>
                    <a:lumOff val="35000"/>
                  </a:schemeClr>
                </a:solidFill>
                <a:latin typeface="+mn-ea"/>
                <a:ea typeface="+mn-ea"/>
              </a:rPr>
              <a:t>・申込者・広告主様の</a:t>
            </a:r>
            <a:r>
              <a:rPr lang="ja-JP" altLang="en-US" sz="1200" dirty="0">
                <a:solidFill>
                  <a:schemeClr val="tx1">
                    <a:lumMod val="65000"/>
                    <a:lumOff val="35000"/>
                  </a:schemeClr>
                </a:solidFill>
                <a:latin typeface="+mn-ea"/>
                <a:ea typeface="+mn-ea"/>
              </a:rPr>
              <a:t>故意または過失によって、ヤフー</a:t>
            </a:r>
            <a:r>
              <a:rPr lang="ja-JP" altLang="en-US" sz="1200" dirty="0" smtClean="0">
                <a:solidFill>
                  <a:schemeClr val="tx1">
                    <a:lumMod val="65000"/>
                    <a:lumOff val="35000"/>
                  </a:schemeClr>
                </a:solidFill>
                <a:latin typeface="+mn-ea"/>
                <a:ea typeface="+mn-ea"/>
              </a:rPr>
              <a:t>と申込者間</a:t>
            </a:r>
            <a:r>
              <a:rPr lang="ja-JP" altLang="en-US" sz="1200" dirty="0">
                <a:solidFill>
                  <a:schemeClr val="tx1">
                    <a:lumMod val="65000"/>
                    <a:lumOff val="35000"/>
                  </a:schemeClr>
                </a:solidFill>
                <a:latin typeface="+mn-ea"/>
                <a:ea typeface="+mn-ea"/>
              </a:rPr>
              <a:t>の広告掲載契約に定める掲載開始日までに企画ページの掲載を開始できなかった場合、ヤフー</a:t>
            </a:r>
            <a:r>
              <a:rPr lang="ja-JP" altLang="en-US" sz="1200" dirty="0" smtClean="0">
                <a:solidFill>
                  <a:schemeClr val="tx1">
                    <a:lumMod val="65000"/>
                    <a:lumOff val="35000"/>
                  </a:schemeClr>
                </a:solidFill>
                <a:latin typeface="+mn-ea"/>
                <a:ea typeface="+mn-ea"/>
              </a:rPr>
              <a:t>は</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広告</a:t>
            </a:r>
            <a:r>
              <a:rPr lang="ja-JP" altLang="en-US" sz="1200" dirty="0">
                <a:solidFill>
                  <a:schemeClr val="tx1">
                    <a:lumMod val="65000"/>
                    <a:lumOff val="35000"/>
                  </a:schemeClr>
                </a:solidFill>
                <a:latin typeface="+mn-ea"/>
                <a:ea typeface="+mn-ea"/>
              </a:rPr>
              <a:t>掲載契約に基づく企画ページの掲載を履行する義務を免れるものとします。また、その場合、当該企画ページの掲載を行うことができなかった期間の</a:t>
            </a:r>
            <a:r>
              <a:rPr lang="ja-JP" altLang="en-US" sz="1200" dirty="0" smtClean="0">
                <a:solidFill>
                  <a:schemeClr val="tx1">
                    <a:lumMod val="65000"/>
                    <a:lumOff val="35000"/>
                  </a:schemeClr>
                </a:solidFill>
                <a:latin typeface="+mn-ea"/>
                <a:ea typeface="+mn-ea"/>
              </a:rPr>
              <a:t>広告料金</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広告掲載費、制作費その他広告掲載契約に</a:t>
            </a:r>
            <a:r>
              <a:rPr lang="ja-JP" altLang="en-US" sz="1200" dirty="0" smtClean="0">
                <a:solidFill>
                  <a:schemeClr val="tx1">
                    <a:lumMod val="65000"/>
                    <a:lumOff val="35000"/>
                  </a:schemeClr>
                </a:solidFill>
                <a:latin typeface="+mn-ea"/>
                <a:ea typeface="+mn-ea"/>
              </a:rPr>
              <a:t>基づき申込者</a:t>
            </a:r>
            <a:r>
              <a:rPr lang="ja-JP" altLang="en-US" sz="1200" dirty="0">
                <a:solidFill>
                  <a:schemeClr val="tx1">
                    <a:lumMod val="65000"/>
                    <a:lumOff val="35000"/>
                  </a:schemeClr>
                </a:solidFill>
                <a:latin typeface="+mn-ea"/>
                <a:ea typeface="+mn-ea"/>
              </a:rPr>
              <a:t>およびヤフー間で事前に合意した金額をいいます）は何ら減免されません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が定めるサポート環境（</a:t>
            </a:r>
            <a:r>
              <a:rPr lang="en-US" altLang="ja-JP" sz="1200" dirty="0">
                <a:solidFill>
                  <a:schemeClr val="tx1">
                    <a:lumMod val="65000"/>
                    <a:lumOff val="35000"/>
                  </a:schemeClr>
                </a:solidFill>
                <a:latin typeface="+mn-ea"/>
                <a:ea typeface="+mn-ea"/>
              </a:rPr>
              <a:t>OS/</a:t>
            </a:r>
            <a:r>
              <a:rPr lang="ja-JP" altLang="en-US" sz="1200" dirty="0">
                <a:solidFill>
                  <a:schemeClr val="tx1">
                    <a:lumMod val="65000"/>
                    <a:lumOff val="35000"/>
                  </a:schemeClr>
                </a:solidFill>
                <a:latin typeface="+mn-ea"/>
                <a:ea typeface="+mn-ea"/>
              </a:rPr>
              <a:t>ブラウザー）以外では、企画ページの非表示や表示崩れを起こす場合があり、ヤフーは当該非表示または表示崩れに関して</a:t>
            </a:r>
            <a:r>
              <a:rPr lang="ja-JP" altLang="en-US" sz="1200" dirty="0" smtClean="0">
                <a:solidFill>
                  <a:schemeClr val="tx1">
                    <a:lumMod val="65000"/>
                    <a:lumOff val="35000"/>
                  </a:schemeClr>
                </a:solidFill>
                <a:latin typeface="+mn-ea"/>
                <a:ea typeface="+mn-ea"/>
              </a:rPr>
              <a:t>一切</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責任を負いません。</a:t>
            </a:r>
            <a:endParaRPr lang="ja-JP" altLang="en-US"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ヤフーの</a:t>
            </a:r>
            <a:r>
              <a:rPr lang="ja-JP" altLang="en-US" sz="1200" dirty="0">
                <a:solidFill>
                  <a:schemeClr val="tx1">
                    <a:lumMod val="65000"/>
                    <a:lumOff val="35000"/>
                  </a:schemeClr>
                </a:solidFill>
                <a:latin typeface="+mn-ea"/>
                <a:ea typeface="+mn-ea"/>
              </a:rPr>
              <a:t>責に帰すべき事由以外の原因により</a:t>
            </a:r>
            <a:r>
              <a:rPr lang="ja-JP" altLang="en-US" sz="1200" dirty="0" smtClean="0">
                <a:solidFill>
                  <a:schemeClr val="tx1">
                    <a:lumMod val="65000"/>
                    <a:lumOff val="35000"/>
                  </a:schemeClr>
                </a:solidFill>
                <a:latin typeface="+mn-ea"/>
                <a:ea typeface="+mn-ea"/>
              </a:rPr>
              <a:t>、企画ページの全部また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を掲載できなかった場合、ヤフーは</a:t>
            </a:r>
            <a:r>
              <a:rPr lang="ja-JP" altLang="en-US" sz="1200" dirty="0">
                <a:solidFill>
                  <a:schemeClr val="tx1">
                    <a:lumMod val="65000"/>
                    <a:lumOff val="35000"/>
                  </a:schemeClr>
                </a:solidFill>
                <a:latin typeface="+mn-ea"/>
                <a:ea typeface="+mn-ea"/>
              </a:rPr>
              <a:t>その責を問われないものとし</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a:t>
            </a:r>
            <a:r>
              <a:rPr lang="ja-JP" altLang="en-US" sz="1200" dirty="0" smtClean="0">
                <a:solidFill>
                  <a:schemeClr val="tx1">
                    <a:lumMod val="65000"/>
                    <a:lumOff val="35000"/>
                  </a:schemeClr>
                </a:solidFill>
                <a:latin typeface="+mn-ea"/>
                <a:ea typeface="+mn-ea"/>
              </a:rPr>
              <a:t>ありません。</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ページの</a:t>
            </a:r>
            <a:r>
              <a:rPr lang="ja-JP" altLang="en-US" sz="1200" dirty="0">
                <a:solidFill>
                  <a:schemeClr val="tx1">
                    <a:lumMod val="65000"/>
                    <a:lumOff val="35000"/>
                  </a:schemeClr>
                </a:solidFill>
                <a:latin typeface="+mn-ea"/>
                <a:ea typeface="+mn-ea"/>
              </a:rPr>
              <a:t>掲載を</a:t>
            </a:r>
            <a:r>
              <a:rPr lang="ja-JP" altLang="en-US" sz="1200" dirty="0" smtClean="0">
                <a:solidFill>
                  <a:schemeClr val="tx1">
                    <a:lumMod val="65000"/>
                    <a:lumOff val="35000"/>
                  </a:schemeClr>
                </a:solidFill>
                <a:latin typeface="+mn-ea"/>
                <a:ea typeface="+mn-ea"/>
              </a:rPr>
              <a:t>停止</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する</a:t>
            </a:r>
            <a:r>
              <a:rPr lang="ja-JP" altLang="en-US" sz="1200" dirty="0">
                <a:solidFill>
                  <a:schemeClr val="tx1">
                    <a:lumMod val="65000"/>
                    <a:lumOff val="35000"/>
                  </a:schemeClr>
                </a:solidFill>
                <a:latin typeface="+mn-ea"/>
                <a:ea typeface="+mn-ea"/>
              </a:rPr>
              <a:t>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a:t>
            </a:r>
            <a:r>
              <a:rPr lang="ja-JP" altLang="en-US" sz="1200" dirty="0" smtClean="0">
                <a:solidFill>
                  <a:schemeClr val="tx1">
                    <a:lumMod val="65000"/>
                    <a:lumOff val="35000"/>
                  </a:schemeClr>
                </a:solidFill>
                <a:latin typeface="+mn-ea"/>
                <a:ea typeface="+mn-ea"/>
              </a:rPr>
              <a:t>は企画ページの不掲載</a:t>
            </a:r>
            <a:r>
              <a:rPr lang="ja-JP" altLang="en-US" sz="1200" dirty="0">
                <a:solidFill>
                  <a:schemeClr val="tx1">
                    <a:lumMod val="65000"/>
                    <a:lumOff val="35000"/>
                  </a:schemeClr>
                </a:solidFill>
                <a:latin typeface="+mn-ea"/>
                <a:ea typeface="+mn-ea"/>
              </a:rPr>
              <a:t>の責を負わないものとします</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・以下</a:t>
            </a:r>
            <a:r>
              <a:rPr lang="ja-JP" altLang="en-US" sz="1200" dirty="0">
                <a:solidFill>
                  <a:schemeClr val="tx1">
                    <a:lumMod val="65000"/>
                    <a:lumOff val="35000"/>
                  </a:schemeClr>
                </a:solidFill>
                <a:latin typeface="メイリオ"/>
                <a:ea typeface="メイリオ"/>
              </a:rPr>
              <a:t>①～③</a:t>
            </a:r>
            <a:r>
              <a:rPr lang="ja-JP" altLang="en-US" sz="1200" dirty="0" smtClean="0">
                <a:solidFill>
                  <a:schemeClr val="tx1">
                    <a:lumMod val="65000"/>
                    <a:lumOff val="35000"/>
                  </a:schemeClr>
                </a:solidFill>
                <a:latin typeface="メイリオ"/>
                <a:ea typeface="メイリオ"/>
              </a:rPr>
              <a:t>を</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①</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a:t>
            </a:r>
            <a:r>
              <a:rPr lang="ja-JP" altLang="en-US" sz="1200" dirty="0" smtClean="0">
                <a:solidFill>
                  <a:schemeClr val="tx1">
                    <a:lumMod val="65000"/>
                    <a:lumOff val="35000"/>
                  </a:schemeClr>
                </a:solidFill>
                <a:latin typeface="メイリオ"/>
                <a:ea typeface="メイリオ"/>
              </a:rPr>
              <a:t>および</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の内容が変更もしくは</a:t>
            </a:r>
            <a:r>
              <a:rPr lang="ja-JP" altLang="en-US" sz="1200" dirty="0" smtClean="0">
                <a:solidFill>
                  <a:schemeClr val="tx1">
                    <a:lumMod val="65000"/>
                    <a:lumOff val="35000"/>
                  </a:schemeClr>
                </a:solidFill>
                <a:latin typeface="メイリオ"/>
                <a:ea typeface="メイリオ"/>
              </a:rPr>
              <a:t>追加された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当該企画ページの掲載予定時刻から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②</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③</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2442649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12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a:blip r:embed="rId2"/>
          <a:stretch>
            <a:fillRect/>
          </a:stretch>
        </p:blipFill>
        <p:spPr>
          <a:xfrm>
            <a:off x="2135560" y="1268760"/>
            <a:ext cx="7920880" cy="5377585"/>
          </a:xfrm>
          <a:prstGeom prst="rect">
            <a:avLst/>
          </a:prstGeom>
        </p:spPr>
      </p:pic>
      <p:sp>
        <p:nvSpPr>
          <p:cNvPr id="3" name="テキスト プレースホルダー 2"/>
          <p:cNvSpPr>
            <a:spLocks noGrp="1"/>
          </p:cNvSpPr>
          <p:nvPr>
            <p:ph type="body" sz="quarter" idx="11"/>
          </p:nvPr>
        </p:nvSpPr>
        <p:spPr/>
        <p:txBody>
          <a:bodyPr/>
          <a:lstStyle/>
          <a:p>
            <a:r>
              <a:rPr kumimoji="1" lang="en-US" altLang="ja-JP" dirty="0" smtClean="0"/>
              <a:t>Yahoo!</a:t>
            </a:r>
            <a:r>
              <a:rPr kumimoji="1" lang="ja-JP" altLang="en-US" dirty="0" smtClean="0"/>
              <a:t>映画トップページカスタマイズ </a:t>
            </a:r>
            <a:r>
              <a:rPr kumimoji="1" lang="en-US" altLang="ja-JP" dirty="0" smtClean="0"/>
              <a:t>SP</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2</a:t>
            </a:fld>
            <a:endParaRPr lang="ja-JP" altLang="en-US"/>
          </a:p>
        </p:txBody>
      </p:sp>
      <p:sp>
        <p:nvSpPr>
          <p:cNvPr id="51" name="テキスト ボックス 50"/>
          <p:cNvSpPr txBox="1"/>
          <p:nvPr/>
        </p:nvSpPr>
        <p:spPr>
          <a:xfrm>
            <a:off x="821414" y="859727"/>
            <a:ext cx="10549172" cy="369332"/>
          </a:xfrm>
          <a:prstGeom prst="rect">
            <a:avLst/>
          </a:prstGeom>
          <a:noFill/>
        </p:spPr>
        <p:txBody>
          <a:bodyPr wrap="square" rtlCol="0">
            <a:spAutoFit/>
          </a:bodyPr>
          <a:lstStyle/>
          <a:p>
            <a:pPr algn="ctr"/>
            <a:r>
              <a:rPr lang="ja-JP" altLang="en-US" dirty="0" smtClean="0">
                <a:solidFill>
                  <a:schemeClr val="tx1">
                    <a:lumMod val="65000"/>
                    <a:lumOff val="35000"/>
                  </a:schemeClr>
                </a:solidFill>
              </a:rPr>
              <a:t>スマートフォン</a:t>
            </a:r>
            <a:r>
              <a:rPr lang="ja-JP" altLang="en-US" dirty="0">
                <a:solidFill>
                  <a:schemeClr val="tx1">
                    <a:lumMod val="65000"/>
                    <a:lumOff val="35000"/>
                  </a:schemeClr>
                </a:solidFill>
              </a:rPr>
              <a:t>版</a:t>
            </a:r>
            <a:r>
              <a:rPr kumimoji="1" lang="en-US" altLang="ja-JP" dirty="0" smtClean="0">
                <a:solidFill>
                  <a:schemeClr val="tx1">
                    <a:lumMod val="65000"/>
                    <a:lumOff val="35000"/>
                  </a:schemeClr>
                </a:solidFill>
              </a:rPr>
              <a:t>Yahoo</a:t>
            </a:r>
            <a:r>
              <a:rPr kumimoji="1" lang="en-US" altLang="ja-JP" dirty="0">
                <a:solidFill>
                  <a:schemeClr val="tx1">
                    <a:lumMod val="65000"/>
                    <a:lumOff val="35000"/>
                  </a:schemeClr>
                </a:solidFill>
              </a:rPr>
              <a:t>!</a:t>
            </a:r>
            <a:r>
              <a:rPr kumimoji="1" lang="ja-JP" altLang="en-US" dirty="0" smtClean="0">
                <a:solidFill>
                  <a:schemeClr val="tx1">
                    <a:lumMod val="65000"/>
                    <a:lumOff val="35000"/>
                  </a:schemeClr>
                </a:solidFill>
              </a:rPr>
              <a:t>映画トップページ</a:t>
            </a:r>
            <a:r>
              <a:rPr kumimoji="1" lang="ja-JP" altLang="en-US" dirty="0">
                <a:solidFill>
                  <a:schemeClr val="tx1">
                    <a:lumMod val="65000"/>
                    <a:lumOff val="35000"/>
                  </a:schemeClr>
                </a:solidFill>
              </a:rPr>
              <a:t>を広告主様用に独自デザインし、掲載いたします。</a:t>
            </a:r>
          </a:p>
        </p:txBody>
      </p:sp>
      <p:sp>
        <p:nvSpPr>
          <p:cNvPr id="2" name="テキスト ボックス 1"/>
          <p:cNvSpPr txBox="1"/>
          <p:nvPr/>
        </p:nvSpPr>
        <p:spPr>
          <a:xfrm>
            <a:off x="2746188" y="6226679"/>
            <a:ext cx="1872208" cy="169277"/>
          </a:xfrm>
          <a:prstGeom prst="rect">
            <a:avLst/>
          </a:prstGeom>
          <a:noFill/>
        </p:spPr>
        <p:txBody>
          <a:bodyPr wrap="square" rtlCol="0">
            <a:spAutoFit/>
          </a:bodyPr>
          <a:lstStyle/>
          <a:p>
            <a:pPr algn="l"/>
            <a:r>
              <a:rPr lang="ja-JP" altLang="en-US" sz="500" dirty="0" smtClean="0">
                <a:solidFill>
                  <a:schemeClr val="bg1"/>
                </a:solidFill>
              </a:rPr>
              <a:t>ヘッダーカスタマイズ表示終了後、掲載されます。</a:t>
            </a:r>
            <a:endParaRPr lang="en-US" altLang="ja-JP" sz="500" dirty="0">
              <a:solidFill>
                <a:schemeClr val="bg1"/>
              </a:solidFill>
            </a:endParaRPr>
          </a:p>
        </p:txBody>
      </p:sp>
    </p:spTree>
    <p:extLst>
      <p:ext uri="{BB962C8B-B14F-4D97-AF65-F5344CB8AC3E}">
        <p14:creationId xmlns:p14="http://schemas.microsoft.com/office/powerpoint/2010/main" val="9060010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p:txBody>
          <a:bodyPr/>
          <a:lstStyle/>
          <a:p>
            <a:r>
              <a:rPr kumimoji="1" lang="ja-JP" altLang="en-US" dirty="0" smtClean="0"/>
              <a:t>スペック詳細</a:t>
            </a:r>
            <a:endParaRPr kumimoji="1" lang="ja-JP" altLang="en-US" dirty="0"/>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3</a:t>
            </a:fld>
            <a:endParaRPr lang="ja-JP" altLang="en-US"/>
          </a:p>
        </p:txBody>
      </p:sp>
      <p:graphicFrame>
        <p:nvGraphicFramePr>
          <p:cNvPr id="6" name="表 5"/>
          <p:cNvGraphicFramePr>
            <a:graphicFrameLocks noGrp="1"/>
          </p:cNvGraphicFramePr>
          <p:nvPr>
            <p:extLst>
              <p:ext uri="{D42A27DB-BD31-4B8C-83A1-F6EECF244321}">
                <p14:modId xmlns:p14="http://schemas.microsoft.com/office/powerpoint/2010/main" val="2556650987"/>
              </p:ext>
            </p:extLst>
          </p:nvPr>
        </p:nvGraphicFramePr>
        <p:xfrm>
          <a:off x="551384" y="836712"/>
          <a:ext cx="11089232" cy="5733195"/>
        </p:xfrm>
        <a:graphic>
          <a:graphicData uri="http://schemas.openxmlformats.org/drawingml/2006/table">
            <a:tbl>
              <a:tblPr firstRow="1" bandRow="1"/>
              <a:tblGrid>
                <a:gridCol w="1672186">
                  <a:extLst>
                    <a:ext uri="{9D8B030D-6E8A-4147-A177-3AD203B41FA5}">
                      <a16:colId xmlns:a16="http://schemas.microsoft.com/office/drawing/2014/main" val="20000"/>
                    </a:ext>
                  </a:extLst>
                </a:gridCol>
                <a:gridCol w="9417046">
                  <a:extLst>
                    <a:ext uri="{9D8B030D-6E8A-4147-A177-3AD203B41FA5}">
                      <a16:colId xmlns:a16="http://schemas.microsoft.com/office/drawing/2014/main" val="20001"/>
                    </a:ext>
                  </a:extLst>
                </a:gridCol>
              </a:tblGrid>
              <a:tr h="107741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タイアップ</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dirty="0">
                          <a:solidFill>
                            <a:schemeClr val="tx1">
                              <a:lumMod val="65000"/>
                              <a:lumOff val="35000"/>
                            </a:schemeClr>
                          </a:solidFill>
                          <a:latin typeface="メイリオ"/>
                          <a:ea typeface="メイリオ"/>
                          <a:cs typeface="メイリオ" panose="020B0604030504040204" pitchFamily="50" charset="-128"/>
                        </a:rPr>
                        <a:t>・掲載場所：スマートフォン版</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200" dirty="0">
                          <a:solidFill>
                            <a:schemeClr val="tx1">
                              <a:lumMod val="65000"/>
                              <a:lumOff val="35000"/>
                            </a:schemeClr>
                          </a:solidFill>
                          <a:latin typeface="メイリオ"/>
                          <a:ea typeface="メイリオ"/>
                          <a:cs typeface="メイリオ" panose="020B0604030504040204" pitchFamily="50" charset="-128"/>
                        </a:rPr>
                        <a:t>・デバイス：スマートフォン</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想定</a:t>
                      </a:r>
                      <a:r>
                        <a:rPr lang="en-US" altLang="ja-JP" sz="1200" dirty="0">
                          <a:solidFill>
                            <a:schemeClr val="tx1">
                              <a:lumMod val="65000"/>
                              <a:lumOff val="35000"/>
                            </a:schemeClr>
                          </a:solidFill>
                          <a:latin typeface="メイリオ"/>
                          <a:ea typeface="メイリオ"/>
                          <a:cs typeface="メイリオ" panose="020B0604030504040204" pitchFamily="50" charset="-128"/>
                        </a:rPr>
                        <a:t>PV</a:t>
                      </a:r>
                      <a:r>
                        <a:rPr lang="ja-JP" altLang="en-US" sz="1200" dirty="0">
                          <a:solidFill>
                            <a:schemeClr val="tx1">
                              <a:lumMod val="65000"/>
                              <a:lumOff val="35000"/>
                            </a:schemeClr>
                          </a:solidFill>
                          <a:latin typeface="メイリオ"/>
                          <a:ea typeface="メイリオ"/>
                          <a:cs typeface="メイリオ" panose="020B0604030504040204" pitchFamily="50" charset="-128"/>
                        </a:rPr>
                        <a:t>：</a:t>
                      </a:r>
                      <a:r>
                        <a:rPr lang="en-US" altLang="ja-JP" sz="1200" dirty="0">
                          <a:solidFill>
                            <a:schemeClr val="tx1">
                              <a:lumMod val="65000"/>
                              <a:lumOff val="35000"/>
                            </a:schemeClr>
                          </a:solidFill>
                          <a:latin typeface="メイリオ"/>
                          <a:ea typeface="メイリオ"/>
                          <a:cs typeface="メイリオ" panose="020B0604030504040204" pitchFamily="50" charset="-128"/>
                        </a:rPr>
                        <a:t>15</a:t>
                      </a:r>
                      <a:r>
                        <a:rPr lang="ja-JP" altLang="en-US" sz="1200" dirty="0">
                          <a:solidFill>
                            <a:schemeClr val="tx1">
                              <a:lumMod val="65000"/>
                              <a:lumOff val="35000"/>
                            </a:schemeClr>
                          </a:solidFill>
                          <a:latin typeface="メイリオ"/>
                          <a:ea typeface="メイリオ"/>
                          <a:cs typeface="メイリオ" panose="020B0604030504040204" pitchFamily="50" charset="-128"/>
                        </a:rPr>
                        <a:t>万</a:t>
                      </a:r>
                      <a:r>
                        <a:rPr lang="en-US" altLang="ja-JP" sz="1200" dirty="0">
                          <a:solidFill>
                            <a:schemeClr val="tx1">
                              <a:lumMod val="65000"/>
                              <a:lumOff val="35000"/>
                            </a:schemeClr>
                          </a:solidFill>
                          <a:latin typeface="メイリオ"/>
                          <a:ea typeface="メイリオ"/>
                          <a:cs typeface="メイリオ" panose="020B0604030504040204" pitchFamily="50" charset="-128"/>
                        </a:rPr>
                        <a:t>PV</a:t>
                      </a:r>
                      <a:r>
                        <a:rPr lang="ja-JP" altLang="en-US" sz="1200" dirty="0">
                          <a:solidFill>
                            <a:schemeClr val="tx1">
                              <a:lumMod val="65000"/>
                              <a:lumOff val="35000"/>
                            </a:schemeClr>
                          </a:solidFill>
                          <a:latin typeface="メイリオ"/>
                          <a:ea typeface="メイリオ"/>
                          <a:cs typeface="メイリオ" panose="020B0604030504040204" pitchFamily="50" charset="-128"/>
                        </a:rPr>
                        <a:t>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保証するものではございません。</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・更新、二次利用　：不可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79208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メイリオ"/>
                          <a:ea typeface="メイリオ"/>
                          <a:cs typeface="Meiryo UI" pitchFamily="50" charset="-128"/>
                        </a:rPr>
                        <a:t>カスタマイズ</a:t>
                      </a:r>
                      <a:endParaRPr kumimoji="1" lang="en-US" altLang="ja-JP" sz="105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a:solidFill>
                            <a:schemeClr val="bg1"/>
                          </a:solidFill>
                          <a:latin typeface="メイリオ"/>
                          <a:ea typeface="メイリオ"/>
                          <a:cs typeface="Meiryo UI" pitchFamily="50" charset="-128"/>
                        </a:rPr>
                        <a:t>可能箇所</a:t>
                      </a:r>
                      <a:endParaRPr kumimoji="1" lang="en-US" altLang="ja-JP" sz="105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・ヘッダー、</a:t>
                      </a:r>
                      <a:r>
                        <a:rPr lang="ja-JP" altLang="en-US" sz="1200" dirty="0" smtClean="0">
                          <a:solidFill>
                            <a:schemeClr val="tx1">
                              <a:lumMod val="65000"/>
                              <a:lumOff val="35000"/>
                            </a:schemeClr>
                          </a:solidFill>
                          <a:latin typeface="メイリオ"/>
                          <a:ea typeface="メイリオ"/>
                          <a:cs typeface="メイリオ" panose="020B0604030504040204" pitchFamily="50" charset="-128"/>
                        </a:rPr>
                        <a:t>フッター、追従バナー</a:t>
                      </a:r>
                      <a:r>
                        <a:rPr lang="ja-JP" altLang="en-US" sz="1200" dirty="0">
                          <a:solidFill>
                            <a:schemeClr val="tx1">
                              <a:lumMod val="65000"/>
                              <a:lumOff val="35000"/>
                            </a:schemeClr>
                          </a:solidFill>
                          <a:latin typeface="メイリオ"/>
                          <a:ea typeface="メイリオ"/>
                          <a:cs typeface="メイリオ" panose="020B0604030504040204" pitchFamily="50" charset="-128"/>
                        </a:rPr>
                        <a:t>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リンク先設定可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・動画エンベッド、動画プレイヤー上中段カスタマイズ枠　</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リンク先設定不可</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lumMod val="65000"/>
                              <a:lumOff val="35000"/>
                            </a:schemeClr>
                          </a:solidFill>
                          <a:latin typeface="+mn-lt"/>
                          <a:ea typeface="+mn-ea"/>
                          <a:cs typeface="メイリオ" panose="020B0604030504040204" pitchFamily="50" charset="-128"/>
                        </a:rPr>
                        <a:t>・最上部ナビゲーション、検索エリア背景色カスタマイズ</a:t>
                      </a:r>
                      <a:endParaRPr lang="en-US" altLang="ja-JP" sz="12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他、提供表記が上部に、コピーライト表記が最下部に入ります。</a:t>
                      </a:r>
                      <a:endParaRPr lang="ja-JP" altLang="en-US" sz="1100" dirty="0" smtClean="0">
                        <a:solidFill>
                          <a:schemeClr val="tx1">
                            <a:lumMod val="65000"/>
                            <a:lumOff val="35000"/>
                          </a:schemeClr>
                        </a:solidFill>
                        <a:latin typeface="+mn-lt"/>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15454301"/>
                  </a:ext>
                </a:extLst>
              </a:tr>
              <a:tr h="79208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契約分類</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a:solidFill>
                            <a:schemeClr val="bg1"/>
                          </a:solidFill>
                          <a:latin typeface="メイリオ"/>
                          <a:ea typeface="メイリオ"/>
                          <a:cs typeface="Meiryo UI" pitchFamily="50" charset="-128"/>
                        </a:rPr>
                        <a:t>※</a:t>
                      </a:r>
                      <a:r>
                        <a:rPr kumimoji="1" lang="ja-JP" altLang="en-US" sz="800" b="0" i="0" dirty="0">
                          <a:solidFill>
                            <a:schemeClr val="bg1"/>
                          </a:solidFill>
                          <a:latin typeface="メイリオ"/>
                          <a:ea typeface="メイリオ"/>
                          <a:cs typeface="Meiryo UI" pitchFamily="50" charset="-128"/>
                        </a:rPr>
                        <a:t>お申し込み時に選択</a:t>
                      </a:r>
                      <a:endParaRPr kumimoji="1" lang="en-US" altLang="ja-JP" sz="8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①契約分類：制作</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掲載</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②契約サービス：</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制作</a:t>
                      </a:r>
                      <a:r>
                        <a:rPr lang="en-US" altLang="ja-JP" sz="1200" dirty="0">
                          <a:solidFill>
                            <a:schemeClr val="tx1">
                              <a:lumMod val="65000"/>
                              <a:lumOff val="35000"/>
                            </a:schemeClr>
                          </a:solidFill>
                          <a:latin typeface="メイリオ"/>
                          <a:ea typeface="メイリオ"/>
                          <a:cs typeface="メイリオ" panose="020B0604030504040204" pitchFamily="50" charset="-128"/>
                        </a:rPr>
                        <a:t>+</a:t>
                      </a:r>
                      <a:r>
                        <a:rPr lang="ja-JP" altLang="en-US" sz="1200" dirty="0">
                          <a:solidFill>
                            <a:schemeClr val="tx1">
                              <a:lumMod val="65000"/>
                              <a:lumOff val="35000"/>
                            </a:schemeClr>
                          </a:solidFill>
                          <a:latin typeface="メイリオ"/>
                          <a:ea typeface="メイリオ"/>
                          <a:cs typeface="メイリオ" panose="020B0604030504040204" pitchFamily="50" charset="-128"/>
                        </a:rPr>
                        <a:t>掲載</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トップページカスタマイズ</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メイリオ"/>
                          <a:ea typeface="メイリオ"/>
                          <a:cs typeface="メイリオ" panose="020B0604030504040204" pitchFamily="50" charset="-128"/>
                        </a:rPr>
                        <a:t>③契約サービス詳細：</a:t>
                      </a:r>
                      <a:r>
                        <a:rPr lang="en-US" altLang="ja-JP" sz="1200" dirty="0">
                          <a:solidFill>
                            <a:schemeClr val="tx1">
                              <a:lumMod val="65000"/>
                              <a:lumOff val="35000"/>
                            </a:schemeClr>
                          </a:solidFill>
                          <a:latin typeface="メイリオ"/>
                          <a:ea typeface="メイリオ"/>
                          <a:cs typeface="メイリオ" panose="020B0604030504040204" pitchFamily="50" charset="-128"/>
                        </a:rPr>
                        <a:t>Yahoo!</a:t>
                      </a:r>
                      <a:r>
                        <a:rPr lang="ja-JP" altLang="en-US" sz="1200" dirty="0">
                          <a:solidFill>
                            <a:schemeClr val="tx1">
                              <a:lumMod val="65000"/>
                              <a:lumOff val="35000"/>
                            </a:schemeClr>
                          </a:solidFill>
                          <a:latin typeface="メイリオ"/>
                          <a:ea typeface="メイリオ"/>
                          <a:cs typeface="メイリオ" panose="020B0604030504040204" pitchFamily="50" charset="-128"/>
                        </a:rPr>
                        <a:t>映画　トップページカスタマイズ　制作・掲載費</a:t>
                      </a:r>
                      <a:endParaRPr lang="en-US" altLang="ja-JP" sz="1200" dirty="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56733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メイリオ"/>
                          <a:ea typeface="メイリオ"/>
                        </a:rPr>
                        <a:t>掲載期間</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200" dirty="0">
                          <a:solidFill>
                            <a:schemeClr val="tx1">
                              <a:lumMod val="65000"/>
                              <a:lumOff val="35000"/>
                            </a:schemeClr>
                          </a:solidFill>
                          <a:latin typeface="メイリオ"/>
                          <a:ea typeface="メイリオ"/>
                          <a:cs typeface="Meiryo UI" panose="020B0604030504040204" pitchFamily="50" charset="-128"/>
                        </a:rPr>
                        <a:t>1</a:t>
                      </a:r>
                      <a:r>
                        <a:rPr lang="ja-JP" altLang="en-US" sz="1200" dirty="0">
                          <a:solidFill>
                            <a:schemeClr val="tx1">
                              <a:lumMod val="65000"/>
                              <a:lumOff val="35000"/>
                            </a:schemeClr>
                          </a:solidFill>
                          <a:latin typeface="メイリオ"/>
                          <a:ea typeface="メイリオ"/>
                          <a:cs typeface="Meiryo UI" panose="020B0604030504040204" pitchFamily="50" charset="-128"/>
                        </a:rPr>
                        <a:t>週間（月曜日掲載開始、日曜日掲載終了）</a:t>
                      </a:r>
                      <a:endParaRPr lang="en-US" altLang="ja-JP" sz="1200" dirty="0">
                        <a:solidFill>
                          <a:schemeClr val="tx1">
                            <a:lumMod val="65000"/>
                            <a:lumOff val="35000"/>
                          </a:schemeClr>
                        </a:solidFill>
                        <a:latin typeface="メイリオ"/>
                        <a:ea typeface="メイリオ"/>
                        <a:cs typeface="Meiryo UI" panose="020B0604030504040204" pitchFamily="50" charset="-128"/>
                      </a:endParaRPr>
                    </a:p>
                    <a:p>
                      <a:r>
                        <a:rPr lang="en-US" altLang="ja-JP" sz="1000" dirty="0">
                          <a:solidFill>
                            <a:schemeClr val="tx1">
                              <a:lumMod val="65000"/>
                              <a:lumOff val="35000"/>
                            </a:schemeClr>
                          </a:solidFill>
                          <a:latin typeface="メイリオ"/>
                          <a:ea typeface="メイリオ"/>
                          <a:cs typeface="Meiryo UI" panose="020B0604030504040204" pitchFamily="50" charset="-128"/>
                        </a:rPr>
                        <a:t>※</a:t>
                      </a:r>
                      <a:r>
                        <a:rPr lang="ja-JP" altLang="en-US" sz="1000" dirty="0">
                          <a:solidFill>
                            <a:schemeClr val="tx1">
                              <a:lumMod val="65000"/>
                              <a:lumOff val="35000"/>
                            </a:schemeClr>
                          </a:solidFill>
                          <a:latin typeface="メイリオ"/>
                          <a:ea typeface="メイリオ"/>
                          <a:cs typeface="Meiryo UI" panose="020B0604030504040204" pitchFamily="50" charset="-128"/>
                        </a:rPr>
                        <a:t>上記期間以外の掲載は原則不可　</a:t>
                      </a:r>
                      <a:r>
                        <a:rPr lang="en-US" altLang="ja-JP" sz="1000" dirty="0">
                          <a:solidFill>
                            <a:schemeClr val="tx1">
                              <a:lumMod val="65000"/>
                              <a:lumOff val="35000"/>
                            </a:schemeClr>
                          </a:solidFill>
                          <a:latin typeface="メイリオ"/>
                          <a:ea typeface="メイリオ"/>
                          <a:cs typeface="Meiryo UI" panose="020B0604030504040204" pitchFamily="50" charset="-128"/>
                        </a:rPr>
                        <a:t>※</a:t>
                      </a:r>
                      <a:r>
                        <a:rPr lang="ja-JP" altLang="en-US" sz="1000" dirty="0">
                          <a:solidFill>
                            <a:schemeClr val="tx1">
                              <a:lumMod val="65000"/>
                              <a:lumOff val="35000"/>
                            </a:schemeClr>
                          </a:solidFill>
                          <a:latin typeface="メイリオ"/>
                          <a:ea typeface="メイリオ"/>
                          <a:cs typeface="Meiryo UI" panose="020B0604030504040204" pitchFamily="50" charset="-128"/>
                        </a:rPr>
                        <a:t>週</a:t>
                      </a:r>
                      <a:r>
                        <a:rPr lang="en-US" altLang="ja-JP" sz="1000" dirty="0">
                          <a:solidFill>
                            <a:schemeClr val="tx1">
                              <a:lumMod val="65000"/>
                              <a:lumOff val="35000"/>
                            </a:schemeClr>
                          </a:solidFill>
                          <a:latin typeface="メイリオ"/>
                          <a:ea typeface="メイリオ"/>
                          <a:cs typeface="Meiryo UI" panose="020B0604030504040204" pitchFamily="50" charset="-128"/>
                        </a:rPr>
                        <a:t>1</a:t>
                      </a:r>
                      <a:r>
                        <a:rPr lang="ja-JP" altLang="en-US" sz="1000" dirty="0">
                          <a:solidFill>
                            <a:schemeClr val="tx1">
                              <a:lumMod val="65000"/>
                              <a:lumOff val="35000"/>
                            </a:schemeClr>
                          </a:solidFill>
                          <a:latin typeface="メイリオ"/>
                          <a:ea typeface="メイリオ"/>
                          <a:cs typeface="Meiryo UI" panose="020B0604030504040204" pitchFamily="50" charset="-128"/>
                        </a:rPr>
                        <a:t>枠商品です。</a:t>
                      </a:r>
                      <a:endParaRPr lang="en-US" altLang="ja-JP" sz="1000" dirty="0">
                        <a:solidFill>
                          <a:schemeClr val="tx1">
                            <a:lumMod val="65000"/>
                            <a:lumOff val="35000"/>
                          </a:schemeClr>
                        </a:solidFill>
                        <a:latin typeface="メイリオ"/>
                        <a:ea typeface="メイリオ"/>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52262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a:ln>
                            <a:noFill/>
                          </a:ln>
                          <a:solidFill>
                            <a:schemeClr val="tx1">
                              <a:lumMod val="65000"/>
                              <a:lumOff val="35000"/>
                            </a:schemeClr>
                          </a:solidFill>
                          <a:effectLst/>
                          <a:uLnTx/>
                          <a:uFillTx/>
                          <a:latin typeface="+mn-lt"/>
                          <a:ea typeface="+mn-ea"/>
                        </a:rPr>
                        <a:t>200</a:t>
                      </a:r>
                      <a:r>
                        <a:rPr kumimoji="1" lang="ja-JP" altLang="en-US" sz="1200" b="0" u="none" strike="noStrike" kern="1200" cap="none" spc="0" normalizeH="0" baseline="0" noProof="0" dirty="0">
                          <a:ln>
                            <a:noFill/>
                          </a:ln>
                          <a:solidFill>
                            <a:schemeClr val="tx1">
                              <a:lumMod val="65000"/>
                              <a:lumOff val="35000"/>
                            </a:schemeClr>
                          </a:solidFill>
                          <a:effectLst/>
                          <a:uLnTx/>
                          <a:uFillTx/>
                          <a:latin typeface="+mn-lt"/>
                          <a:ea typeface="+mn-ea"/>
                        </a:rPr>
                        <a:t>万円（グロス）／ 事前見積もり：</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mn-lt"/>
                          <a:ea typeface="+mn-ea"/>
                        </a:rPr>
                        <a:t>不要</a:t>
                      </a: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mn-lt"/>
                          <a:ea typeface="+mn-ea"/>
                        </a:rPr>
                        <a:t>   </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72008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お申し込み</a:t>
                      </a:r>
                      <a:endParaRPr kumimoji="1" lang="en-US" altLang="ja-JP" sz="10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30</a:t>
                      </a:r>
                      <a:r>
                        <a:rPr kumimoji="1" lang="ja-JP" altLang="en-US" sz="1200" b="0" u="none" strike="noStrike" kern="1200" cap="none" spc="0" normalizeH="0" baseline="0" noProof="0" dirty="0">
                          <a:ln>
                            <a:noFill/>
                          </a:ln>
                          <a:solidFill>
                            <a:schemeClr val="tx1">
                              <a:lumMod val="65000"/>
                              <a:lumOff val="35000"/>
                            </a:schemeClr>
                          </a:solidFill>
                          <a:effectLst/>
                          <a:uLnTx/>
                          <a:uFillTx/>
                          <a:latin typeface="メイリオ"/>
                          <a:ea typeface="メイリオ"/>
                        </a:rPr>
                        <a:t>営業日前までにお申し込みください</a:t>
                      </a:r>
                      <a:endParaRPr kumimoji="1" lang="en-US" altLang="ja-JP" sz="12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5</a:t>
                      </a:r>
                      <a:r>
                        <a:rPr kumimoji="1" lang="ja-JP" altLang="en-US" sz="1000" b="0" u="none" strike="noStrike" kern="1200" cap="none" spc="0" normalizeH="0" baseline="0" noProof="0" dirty="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3204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a:solidFill>
                            <a:schemeClr val="bg1"/>
                          </a:solidFill>
                          <a:latin typeface="+mn-lt"/>
                          <a:ea typeface="+mn-ea"/>
                        </a:rPr>
                        <a:t>有効期限</a:t>
                      </a:r>
                      <a:endParaRPr kumimoji="1" lang="ja-JP" altLang="en-US" sz="1000" b="0" i="0" dirty="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solidFill>
                            <a:schemeClr val="tx1">
                              <a:lumMod val="65000"/>
                              <a:lumOff val="35000"/>
                            </a:schemeClr>
                          </a:solidFill>
                          <a:latin typeface="メイリオ"/>
                          <a:ea typeface="メイリオ"/>
                          <a:cs typeface="Meiryo UI" panose="020B0604030504040204" pitchFamily="50" charset="-128"/>
                        </a:rPr>
                        <a:t>2022</a:t>
                      </a:r>
                      <a:r>
                        <a:rPr lang="ja-JP" altLang="en-US" sz="12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200" dirty="0" smtClean="0">
                          <a:solidFill>
                            <a:schemeClr val="tx1">
                              <a:lumMod val="65000"/>
                              <a:lumOff val="35000"/>
                            </a:schemeClr>
                          </a:solidFill>
                          <a:latin typeface="メイリオ"/>
                          <a:ea typeface="メイリオ"/>
                          <a:cs typeface="Meiryo UI" panose="020B0604030504040204" pitchFamily="50" charset="-128"/>
                        </a:rPr>
                        <a:t>4</a:t>
                      </a:r>
                      <a:r>
                        <a:rPr lang="ja-JP" altLang="en-US" sz="1200" dirty="0" smtClean="0">
                          <a:solidFill>
                            <a:schemeClr val="tx1">
                              <a:lumMod val="65000"/>
                              <a:lumOff val="35000"/>
                            </a:schemeClr>
                          </a:solidFill>
                          <a:latin typeface="メイリオ"/>
                          <a:ea typeface="メイリオ"/>
                          <a:cs typeface="Meiryo UI" panose="020B0604030504040204" pitchFamily="50" charset="-128"/>
                        </a:rPr>
                        <a:t>月</a:t>
                      </a:r>
                      <a:r>
                        <a:rPr lang="en-US" altLang="ja-JP" sz="1200" dirty="0" smtClean="0">
                          <a:solidFill>
                            <a:schemeClr val="tx1">
                              <a:lumMod val="65000"/>
                              <a:lumOff val="35000"/>
                            </a:schemeClr>
                          </a:solidFill>
                          <a:latin typeface="メイリオ"/>
                          <a:ea typeface="メイリオ"/>
                          <a:cs typeface="Meiryo UI" panose="020B0604030504040204" pitchFamily="50" charset="-128"/>
                        </a:rPr>
                        <a:t>4</a:t>
                      </a:r>
                      <a:r>
                        <a:rPr lang="ja-JP" altLang="en-US" sz="1200" dirty="0" smtClean="0">
                          <a:solidFill>
                            <a:schemeClr val="tx1">
                              <a:lumMod val="65000"/>
                              <a:lumOff val="35000"/>
                            </a:schemeClr>
                          </a:solidFill>
                          <a:latin typeface="メイリオ"/>
                          <a:ea typeface="メイリオ"/>
                          <a:cs typeface="Meiryo UI" panose="020B0604030504040204" pitchFamily="50" charset="-128"/>
                        </a:rPr>
                        <a:t>日（月）掲載開始～</a:t>
                      </a:r>
                      <a:r>
                        <a:rPr lang="en-US" altLang="ja-JP" sz="1200" dirty="0" smtClean="0">
                          <a:solidFill>
                            <a:schemeClr val="tx1">
                              <a:lumMod val="65000"/>
                              <a:lumOff val="35000"/>
                            </a:schemeClr>
                          </a:solidFill>
                          <a:latin typeface="メイリオ"/>
                          <a:ea typeface="メイリオ"/>
                          <a:cs typeface="Meiryo UI" panose="020B0604030504040204" pitchFamily="50" charset="-128"/>
                        </a:rPr>
                        <a:t>2022</a:t>
                      </a:r>
                      <a:r>
                        <a:rPr lang="ja-JP" altLang="en-US" sz="12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200" dirty="0" smtClean="0">
                          <a:solidFill>
                            <a:schemeClr val="tx1">
                              <a:lumMod val="65000"/>
                              <a:lumOff val="35000"/>
                            </a:schemeClr>
                          </a:solidFill>
                          <a:latin typeface="メイリオ"/>
                          <a:ea typeface="メイリオ"/>
                          <a:cs typeface="Meiryo UI" panose="020B0604030504040204" pitchFamily="50" charset="-128"/>
                        </a:rPr>
                        <a:t>10</a:t>
                      </a:r>
                      <a:r>
                        <a:rPr lang="ja-JP" altLang="en-US" sz="1200" dirty="0" smtClean="0">
                          <a:solidFill>
                            <a:schemeClr val="tx1">
                              <a:lumMod val="65000"/>
                              <a:lumOff val="35000"/>
                            </a:schemeClr>
                          </a:solidFill>
                          <a:latin typeface="メイリオ"/>
                          <a:ea typeface="メイリオ"/>
                          <a:cs typeface="Meiryo UI" panose="020B0604030504040204" pitchFamily="50" charset="-128"/>
                        </a:rPr>
                        <a:t>月</a:t>
                      </a:r>
                      <a:r>
                        <a:rPr lang="en-US" altLang="ja-JP" sz="1200" dirty="0" smtClean="0">
                          <a:solidFill>
                            <a:schemeClr val="tx1">
                              <a:lumMod val="65000"/>
                              <a:lumOff val="35000"/>
                            </a:schemeClr>
                          </a:solidFill>
                          <a:latin typeface="メイリオ"/>
                          <a:ea typeface="メイリオ"/>
                          <a:cs typeface="Meiryo UI" panose="020B0604030504040204" pitchFamily="50" charset="-128"/>
                        </a:rPr>
                        <a:t>2</a:t>
                      </a:r>
                      <a:r>
                        <a:rPr lang="ja-JP" altLang="en-US" sz="1200" dirty="0" smtClean="0">
                          <a:solidFill>
                            <a:schemeClr val="tx1">
                              <a:lumMod val="65000"/>
                              <a:lumOff val="35000"/>
                            </a:schemeClr>
                          </a:solidFill>
                          <a:latin typeface="メイリオ"/>
                          <a:ea typeface="メイリオ"/>
                          <a:cs typeface="Meiryo UI" panose="020B0604030504040204" pitchFamily="50" charset="-128"/>
                        </a:rPr>
                        <a:t>日（日）掲載終了分まで</a:t>
                      </a:r>
                      <a:endParaRPr lang="en-US" altLang="ja-JP" sz="1200" dirty="0" smtClean="0">
                        <a:solidFill>
                          <a:schemeClr val="tx1">
                            <a:lumMod val="65000"/>
                            <a:lumOff val="35000"/>
                          </a:schemeClr>
                        </a:solidFill>
                        <a:latin typeface="メイリオ"/>
                        <a:ea typeface="メイリオ"/>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39175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lumMod val="65000"/>
                              <a:lumOff val="35000"/>
                            </a:schemeClr>
                          </a:solidFill>
                          <a:latin typeface="メイリオ"/>
                          <a:ea typeface="メイリオ"/>
                          <a:cs typeface="Verdana" pitchFamily="34" charset="0"/>
                        </a:rPr>
                        <a:t>PV</a:t>
                      </a:r>
                      <a:r>
                        <a:rPr lang="ja-JP" altLang="en-US" sz="1200" dirty="0" err="1">
                          <a:solidFill>
                            <a:schemeClr val="tx1">
                              <a:lumMod val="65000"/>
                              <a:lumOff val="35000"/>
                            </a:schemeClr>
                          </a:solidFill>
                          <a:latin typeface="メイリオ"/>
                          <a:ea typeface="メイリオ"/>
                          <a:cs typeface="Verdana" pitchFamily="34" charset="0"/>
                        </a:rPr>
                        <a:t>、</a:t>
                      </a:r>
                      <a:r>
                        <a:rPr lang="en-US" altLang="ja-JP" sz="1200" dirty="0" smtClean="0">
                          <a:solidFill>
                            <a:schemeClr val="tx1">
                              <a:lumMod val="65000"/>
                              <a:lumOff val="35000"/>
                            </a:schemeClr>
                          </a:solidFill>
                          <a:latin typeface="メイリオ"/>
                          <a:ea typeface="メイリオ"/>
                          <a:cs typeface="Verdana" pitchFamily="34" charset="0"/>
                        </a:rPr>
                        <a:t>UB</a:t>
                      </a:r>
                      <a:r>
                        <a:rPr lang="ja-JP" altLang="en-US" sz="1200" dirty="0" err="1" smtClean="0">
                          <a:solidFill>
                            <a:schemeClr val="tx1">
                              <a:lumMod val="65000"/>
                              <a:lumOff val="35000"/>
                            </a:schemeClr>
                          </a:solidFill>
                          <a:latin typeface="メイリオ"/>
                          <a:ea typeface="メイリオ"/>
                          <a:cs typeface="Verdana" pitchFamily="34" charset="0"/>
                        </a:rPr>
                        <a:t>、</a:t>
                      </a:r>
                      <a:r>
                        <a:rPr lang="ja-JP" altLang="en-US" sz="1200" dirty="0" smtClean="0">
                          <a:solidFill>
                            <a:schemeClr val="tx1">
                              <a:lumMod val="65000"/>
                              <a:lumOff val="35000"/>
                            </a:schemeClr>
                          </a:solidFill>
                          <a:latin typeface="メイリオ"/>
                          <a:ea typeface="メイリオ"/>
                          <a:cs typeface="Verdana" pitchFamily="34" charset="0"/>
                        </a:rPr>
                        <a:t>ヘッダー・フッター・追従バナークリック数</a:t>
                      </a:r>
                      <a:r>
                        <a:rPr lang="ja-JP" altLang="en-US" sz="1200" dirty="0">
                          <a:solidFill>
                            <a:schemeClr val="tx1">
                              <a:lumMod val="65000"/>
                              <a:lumOff val="35000"/>
                            </a:schemeClr>
                          </a:solidFill>
                          <a:latin typeface="メイリオ"/>
                          <a:ea typeface="メイリオ"/>
                          <a:cs typeface="Verdana" pitchFamily="34" charset="0"/>
                        </a:rPr>
                        <a:t>、動画再生回数　</a:t>
                      </a:r>
                      <a:r>
                        <a:rPr lang="en-US" altLang="ja-JP" sz="1000" dirty="0">
                          <a:solidFill>
                            <a:schemeClr val="tx1">
                              <a:lumMod val="65000"/>
                              <a:lumOff val="35000"/>
                            </a:schemeClr>
                          </a:solidFill>
                          <a:latin typeface="メイリオ"/>
                          <a:ea typeface="メイリオ"/>
                          <a:cs typeface="Verdana" pitchFamily="34" charset="0"/>
                        </a:rPr>
                        <a:t>※</a:t>
                      </a:r>
                      <a:r>
                        <a:rPr lang="ja-JP" altLang="en-US" sz="1000" dirty="0">
                          <a:solidFill>
                            <a:schemeClr val="tx1">
                              <a:lumMod val="65000"/>
                              <a:lumOff val="35000"/>
                            </a:schemeClr>
                          </a:solidFill>
                          <a:latin typeface="メイリオ"/>
                          <a:ea typeface="メイリオ"/>
                          <a:cs typeface="Verdana" pitchFamily="34" charset="0"/>
                        </a:rPr>
                        <a:t>掲載終了から</a:t>
                      </a:r>
                      <a:r>
                        <a:rPr lang="en-US" altLang="ja-JP" sz="1000" dirty="0">
                          <a:solidFill>
                            <a:schemeClr val="tx1">
                              <a:lumMod val="65000"/>
                              <a:lumOff val="35000"/>
                            </a:schemeClr>
                          </a:solidFill>
                          <a:latin typeface="メイリオ"/>
                          <a:ea typeface="メイリオ"/>
                          <a:cs typeface="Verdana" pitchFamily="34" charset="0"/>
                        </a:rPr>
                        <a:t>2</a:t>
                      </a:r>
                      <a:r>
                        <a:rPr lang="ja-JP" altLang="en-US" sz="1000" dirty="0">
                          <a:solidFill>
                            <a:schemeClr val="tx1">
                              <a:lumMod val="65000"/>
                              <a:lumOff val="35000"/>
                            </a:schemeClr>
                          </a:solidFill>
                          <a:latin typeface="メイリオ"/>
                          <a:ea typeface="メイリオ"/>
                          <a:cs typeface="Verdana" pitchFamily="34" charset="0"/>
                        </a:rPr>
                        <a:t>週間程度でご提出いたします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Meiryo UI" panose="020B0604030504040204" pitchFamily="50" charset="-128"/>
                        </a:rPr>
                        <a:t>事前提案可否必須商品となります。また販売制限も設定されております。詳細</a:t>
                      </a:r>
                      <a:r>
                        <a:rPr lang="ja-JP" altLang="en-US" sz="1200" dirty="0" smtClean="0">
                          <a:solidFill>
                            <a:schemeClr val="tx1">
                              <a:lumMod val="65000"/>
                              <a:lumOff val="35000"/>
                            </a:schemeClr>
                          </a:solidFill>
                          <a:latin typeface="+mn-lt"/>
                          <a:ea typeface="+mn-ea"/>
                          <a:cs typeface="Meiryo UI" panose="020B0604030504040204" pitchFamily="50" charset="-128"/>
                        </a:rPr>
                        <a:t>は</a:t>
                      </a:r>
                      <a:r>
                        <a:rPr lang="en-US" altLang="ja-JP" sz="1200" dirty="0" smtClean="0">
                          <a:solidFill>
                            <a:schemeClr val="tx1">
                              <a:lumMod val="65000"/>
                              <a:lumOff val="35000"/>
                            </a:schemeClr>
                          </a:solidFill>
                          <a:latin typeface="+mn-lt"/>
                          <a:ea typeface="+mn-ea"/>
                          <a:cs typeface="Meiryo UI" panose="020B0604030504040204" pitchFamily="50" charset="-128"/>
                        </a:rPr>
                        <a:t>P5</a:t>
                      </a:r>
                      <a:r>
                        <a:rPr lang="ja-JP" altLang="en-US" sz="1200" dirty="0" err="1" smtClean="0">
                          <a:solidFill>
                            <a:schemeClr val="tx1">
                              <a:lumMod val="65000"/>
                              <a:lumOff val="35000"/>
                            </a:schemeClr>
                          </a:solidFill>
                          <a:latin typeface="+mn-lt"/>
                          <a:ea typeface="+mn-ea"/>
                          <a:cs typeface="Meiryo UI" panose="020B0604030504040204" pitchFamily="50" charset="-128"/>
                        </a:rPr>
                        <a:t>、</a:t>
                      </a:r>
                      <a:r>
                        <a:rPr lang="en-US" altLang="ja-JP" sz="1200" dirty="0" smtClean="0">
                          <a:solidFill>
                            <a:schemeClr val="tx1">
                              <a:lumMod val="65000"/>
                              <a:lumOff val="35000"/>
                            </a:schemeClr>
                          </a:solidFill>
                          <a:latin typeface="+mn-lt"/>
                          <a:ea typeface="+mn-ea"/>
                          <a:cs typeface="Meiryo UI" panose="020B0604030504040204" pitchFamily="50" charset="-128"/>
                        </a:rPr>
                        <a:t>P8</a:t>
                      </a:r>
                      <a:r>
                        <a:rPr lang="ja-JP" altLang="en-US" sz="1200" dirty="0" smtClean="0">
                          <a:solidFill>
                            <a:schemeClr val="tx1">
                              <a:lumMod val="65000"/>
                              <a:lumOff val="35000"/>
                            </a:schemeClr>
                          </a:solidFill>
                          <a:latin typeface="+mn-lt"/>
                          <a:ea typeface="+mn-ea"/>
                          <a:cs typeface="Meiryo UI" panose="020B0604030504040204" pitchFamily="50" charset="-128"/>
                        </a:rPr>
                        <a:t>を</a:t>
                      </a:r>
                      <a:r>
                        <a:rPr lang="ja-JP" altLang="en-US" sz="1200" dirty="0">
                          <a:solidFill>
                            <a:schemeClr val="tx1">
                              <a:lumMod val="65000"/>
                              <a:lumOff val="35000"/>
                            </a:schemeClr>
                          </a:solidFill>
                          <a:latin typeface="+mn-lt"/>
                          <a:ea typeface="+mn-ea"/>
                          <a:cs typeface="Meiryo UI" panose="020B0604030504040204" pitchFamily="50" charset="-128"/>
                        </a:rPr>
                        <a:t>ご確認ください。</a:t>
                      </a:r>
                      <a:endParaRPr lang="en-US" altLang="ja-JP" sz="1200" dirty="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lumMod val="65000"/>
                              <a:lumOff val="35000"/>
                            </a:schemeClr>
                          </a:solidFill>
                          <a:latin typeface="+mn-lt"/>
                          <a:ea typeface="+mn-ea"/>
                          <a:cs typeface="Meiryo UI" panose="020B0604030504040204" pitchFamily="50" charset="-128"/>
                        </a:rPr>
                        <a:t>ページ上部にサービスのおすすめコンテンツ誘導枠が掲載される場合があります。</a:t>
                      </a:r>
                      <a:endParaRPr lang="en-US" altLang="ja-JP" sz="1200" dirty="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7866487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smtClean="0"/>
              <a:t>必要素材につい</a:t>
            </a:r>
            <a:r>
              <a:rPr lang="ja-JP" altLang="en-US" dirty="0"/>
              <a:t>て</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4</a:t>
            </a:fld>
            <a:endParaRPr lang="ja-JP" altLang="en-US"/>
          </a:p>
        </p:txBody>
      </p:sp>
      <p:sp>
        <p:nvSpPr>
          <p:cNvPr id="8" name="テキスト ボックス 7"/>
          <p:cNvSpPr txBox="1"/>
          <p:nvPr/>
        </p:nvSpPr>
        <p:spPr>
          <a:xfrm>
            <a:off x="449398" y="947636"/>
            <a:ext cx="9001000" cy="523220"/>
          </a:xfrm>
          <a:prstGeom prst="rect">
            <a:avLst/>
          </a:prstGeom>
          <a:noFill/>
        </p:spPr>
        <p:txBody>
          <a:bodyPr wrap="square" rtlCol="0">
            <a:spAutoFit/>
          </a:bodyPr>
          <a:lstStyle/>
          <a:p>
            <a:r>
              <a:rPr lang="ja-JP" altLang="en-US" sz="1400" dirty="0">
                <a:solidFill>
                  <a:schemeClr val="tx1">
                    <a:lumMod val="65000"/>
                    <a:lumOff val="35000"/>
                  </a:schemeClr>
                </a:solidFill>
              </a:rPr>
              <a:t>実施に</a:t>
            </a:r>
            <a:r>
              <a:rPr lang="ja-JP" altLang="en-US" sz="1400" dirty="0" smtClean="0">
                <a:solidFill>
                  <a:schemeClr val="tx1">
                    <a:lumMod val="65000"/>
                    <a:lumOff val="35000"/>
                  </a:schemeClr>
                </a:solidFill>
              </a:rPr>
              <a:t>は素材</a:t>
            </a:r>
            <a:r>
              <a:rPr lang="ja-JP" altLang="en-US" sz="1400" dirty="0">
                <a:solidFill>
                  <a:schemeClr val="tx1">
                    <a:lumMod val="65000"/>
                    <a:lumOff val="35000"/>
                  </a:schemeClr>
                </a:solidFill>
              </a:rPr>
              <a:t>のご納品が必要です。いずれも権利処理されたもののご納品をお願いいたします。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p:txBody>
      </p:sp>
      <p:sp>
        <p:nvSpPr>
          <p:cNvPr id="9" name="正方形/長方形 8"/>
          <p:cNvSpPr/>
          <p:nvPr/>
        </p:nvSpPr>
        <p:spPr>
          <a:xfrm>
            <a:off x="416496" y="1618078"/>
            <a:ext cx="5751512" cy="1508105"/>
          </a:xfrm>
          <a:prstGeom prst="rect">
            <a:avLst/>
          </a:prstGeom>
        </p:spPr>
        <p:txBody>
          <a:bodyPr wrap="square">
            <a:spAutoFit/>
          </a:bodyPr>
          <a:lstStyle/>
          <a:p>
            <a:r>
              <a:rPr lang="ja-JP" altLang="en-US" sz="1400" dirty="0">
                <a:solidFill>
                  <a:schemeClr val="tx1">
                    <a:lumMod val="65000"/>
                    <a:lumOff val="35000"/>
                  </a:schemeClr>
                </a:solidFill>
              </a:rPr>
              <a:t>・ヘッダー、</a:t>
            </a:r>
            <a:r>
              <a:rPr lang="ja-JP" altLang="en-US" sz="1400" dirty="0" smtClean="0">
                <a:solidFill>
                  <a:schemeClr val="tx1">
                    <a:lumMod val="65000"/>
                    <a:lumOff val="35000"/>
                  </a:schemeClr>
                </a:solidFill>
              </a:rPr>
              <a:t>フッター、追従バナー作成用画像素材</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ja-JP" altLang="en-US" sz="1400" dirty="0" smtClean="0">
                <a:solidFill>
                  <a:schemeClr val="tx1">
                    <a:lumMod val="65000"/>
                    <a:lumOff val="35000"/>
                  </a:schemeClr>
                </a:solidFill>
              </a:rPr>
              <a:t>ヘッダー</a:t>
            </a:r>
            <a:r>
              <a:rPr lang="ja-JP" altLang="en-US" sz="1400" dirty="0">
                <a:solidFill>
                  <a:schemeClr val="tx1">
                    <a:lumMod val="65000"/>
                    <a:lumOff val="35000"/>
                  </a:schemeClr>
                </a:solidFill>
              </a:rPr>
              <a:t>、</a:t>
            </a:r>
            <a:r>
              <a:rPr lang="ja-JP" altLang="en-US" sz="1400" dirty="0" smtClean="0">
                <a:solidFill>
                  <a:schemeClr val="tx1">
                    <a:lumMod val="65000"/>
                    <a:lumOff val="35000"/>
                  </a:schemeClr>
                </a:solidFill>
              </a:rPr>
              <a:t>フッター、追従バナー設定用</a:t>
            </a:r>
            <a:r>
              <a:rPr lang="ja-JP" altLang="en-US" sz="1400" dirty="0">
                <a:solidFill>
                  <a:schemeClr val="tx1">
                    <a:lumMod val="65000"/>
                    <a:lumOff val="35000"/>
                  </a:schemeClr>
                </a:solidFill>
              </a:rPr>
              <a:t>遷移先</a:t>
            </a:r>
            <a:r>
              <a:rPr lang="en-US" altLang="ja-JP" sz="1400" dirty="0">
                <a:solidFill>
                  <a:schemeClr val="tx1">
                    <a:lumMod val="65000"/>
                    <a:lumOff val="35000"/>
                  </a:schemeClr>
                </a:solidFill>
              </a:rPr>
              <a:t>URL</a:t>
            </a:r>
          </a:p>
          <a:p>
            <a:r>
              <a:rPr lang="ja-JP" altLang="en-US" sz="1400" dirty="0">
                <a:solidFill>
                  <a:schemeClr val="tx1">
                    <a:lumMod val="65000"/>
                    <a:lumOff val="35000"/>
                  </a:schemeClr>
                </a:solidFill>
              </a:rPr>
              <a:t>・作品</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商品</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ブランド名ロゴ</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・エンベッド用動画素材</a:t>
            </a:r>
            <a:r>
              <a:rPr lang="ja-JP" altLang="en-US" sz="1100" dirty="0">
                <a:solidFill>
                  <a:schemeClr val="tx1">
                    <a:lumMod val="65000"/>
                    <a:lumOff val="35000"/>
                  </a:schemeClr>
                </a:solidFill>
              </a:rPr>
              <a:t>（詳細仕様は右記ご参照ください）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en-US" altLang="ja-JP" sz="1100" dirty="0">
                <a:solidFill>
                  <a:schemeClr val="tx1">
                    <a:lumMod val="65000"/>
                    <a:lumOff val="35000"/>
                  </a:schemeClr>
                </a:solidFill>
              </a:rPr>
              <a:t>※</a:t>
            </a:r>
            <a:r>
              <a:rPr lang="ja-JP" altLang="en-US" sz="1100" dirty="0">
                <a:solidFill>
                  <a:schemeClr val="tx1">
                    <a:lumMod val="65000"/>
                    <a:lumOff val="35000"/>
                  </a:schemeClr>
                </a:solidFill>
              </a:rPr>
              <a:t>ご要望カスタマイズ内容に</a:t>
            </a:r>
            <a:r>
              <a:rPr lang="ja-JP" altLang="en-US" sz="1100" dirty="0" smtClean="0">
                <a:solidFill>
                  <a:schemeClr val="tx1">
                    <a:lumMod val="65000"/>
                    <a:lumOff val="35000"/>
                  </a:schemeClr>
                </a:solidFill>
              </a:rPr>
              <a:t>よって上記</a:t>
            </a:r>
            <a:r>
              <a:rPr lang="ja-JP" altLang="en-US" sz="1100" dirty="0">
                <a:solidFill>
                  <a:schemeClr val="tx1">
                    <a:lumMod val="65000"/>
                    <a:lumOff val="35000"/>
                  </a:schemeClr>
                </a:solidFill>
              </a:rPr>
              <a:t>以外の素材が必要となる場合もあります。</a:t>
            </a:r>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　詳細は弊社担当までご確認ください。</a:t>
            </a:r>
            <a:endParaRPr lang="en-US" altLang="ja-JP" sz="1100" dirty="0">
              <a:solidFill>
                <a:schemeClr val="tx1">
                  <a:lumMod val="65000"/>
                  <a:lumOff val="35000"/>
                </a:schemeClr>
              </a:solidFill>
            </a:endParaRPr>
          </a:p>
        </p:txBody>
      </p:sp>
      <p:sp>
        <p:nvSpPr>
          <p:cNvPr id="10" name="テキスト ボックス 9"/>
          <p:cNvSpPr txBox="1"/>
          <p:nvPr/>
        </p:nvSpPr>
        <p:spPr>
          <a:xfrm>
            <a:off x="6036441" y="1282857"/>
            <a:ext cx="3528392" cy="261610"/>
          </a:xfrm>
          <a:prstGeom prst="rect">
            <a:avLst/>
          </a:prstGeom>
          <a:noFill/>
        </p:spPr>
        <p:txBody>
          <a:bodyPr wrap="square" rtlCol="0">
            <a:spAutoFit/>
          </a:bodyPr>
          <a:lstStyle/>
          <a:p>
            <a:r>
              <a:rPr lang="ja-JP" altLang="en-US" sz="1050" dirty="0"/>
              <a:t>・エンベッド用動画素材仕様</a:t>
            </a:r>
            <a:endParaRPr kumimoji="1" lang="ja-JP" altLang="en-US" sz="1050" dirty="0"/>
          </a:p>
        </p:txBody>
      </p:sp>
      <p:pic>
        <p:nvPicPr>
          <p:cNvPr id="13" name="図 12"/>
          <p:cNvPicPr>
            <a:picLocks noChangeAspect="1"/>
          </p:cNvPicPr>
          <p:nvPr/>
        </p:nvPicPr>
        <p:blipFill>
          <a:blip r:embed="rId2"/>
          <a:stretch>
            <a:fillRect/>
          </a:stretch>
        </p:blipFill>
        <p:spPr>
          <a:xfrm>
            <a:off x="6672064" y="1470856"/>
            <a:ext cx="4785775" cy="5145470"/>
          </a:xfrm>
          <a:prstGeom prst="rect">
            <a:avLst/>
          </a:prstGeom>
        </p:spPr>
      </p:pic>
    </p:spTree>
    <p:extLst>
      <p:ext uri="{BB962C8B-B14F-4D97-AF65-F5344CB8AC3E}">
        <p14:creationId xmlns:p14="http://schemas.microsoft.com/office/powerpoint/2010/main" val="7116326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smtClean="0"/>
              <a:t>販売制限</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5</a:t>
            </a:fld>
            <a:endParaRPr lang="ja-JP" altLang="en-US"/>
          </a:p>
        </p:txBody>
      </p:sp>
      <p:sp>
        <p:nvSpPr>
          <p:cNvPr id="6" name="Text Box 1031"/>
          <p:cNvSpPr txBox="1">
            <a:spLocks noChangeArrowheads="1"/>
          </p:cNvSpPr>
          <p:nvPr/>
        </p:nvSpPr>
        <p:spPr bwMode="auto">
          <a:xfrm>
            <a:off x="479376" y="1052736"/>
            <a:ext cx="11161240"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映画トップページカスタマイズ </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の</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実施は原則不可となります。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トップページカスタマイズ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を実施いただけない場合がありますので、必ず事前に掲載可否を弊社にお問い合わせください。</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映画トップページカスタマイス </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SP</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2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ギャンブル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宗教団体、活動</a:t>
            </a: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1315620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A0DD444-2F38-E647-AC23-6F73BF2168BA}"/>
              </a:ext>
            </a:extLst>
          </p:cNvPr>
          <p:cNvSpPr>
            <a:spLocks noGrp="1"/>
          </p:cNvSpPr>
          <p:nvPr>
            <p:ph type="body" sz="quarter" idx="11"/>
          </p:nvPr>
        </p:nvSpPr>
        <p:spPr>
          <a:xfrm>
            <a:off x="334963" y="110856"/>
            <a:ext cx="9759950" cy="814388"/>
          </a:xfrm>
        </p:spPr>
        <p:txBody>
          <a:bodyPr/>
          <a:lstStyle/>
          <a:p>
            <a:r>
              <a:rPr kumimoji="1" lang="ja-JP" altLang="en-US" dirty="0" smtClean="0"/>
              <a:t>実施フロー</a:t>
            </a:r>
            <a:endParaRPr kumimoji="1" lang="ja-JP" altLang="en-US" dirty="0"/>
          </a:p>
        </p:txBody>
      </p:sp>
      <p:sp>
        <p:nvSpPr>
          <p:cNvPr id="5" name="スライド番号プレースホルダー 4">
            <a:extLst>
              <a:ext uri="{FF2B5EF4-FFF2-40B4-BE49-F238E27FC236}">
                <a16:creationId xmlns:a16="http://schemas.microsoft.com/office/drawing/2014/main" id="{1E004F2A-A9CD-8F4F-AA62-69C7B4BBADC4}"/>
              </a:ext>
            </a:extLst>
          </p:cNvPr>
          <p:cNvSpPr>
            <a:spLocks noGrp="1"/>
          </p:cNvSpPr>
          <p:nvPr>
            <p:ph type="sldNum" sz="quarter" idx="4"/>
          </p:nvPr>
        </p:nvSpPr>
        <p:spPr/>
        <p:txBody>
          <a:bodyPr/>
          <a:lstStyle/>
          <a:p>
            <a:fld id="{F9BD7636-22E7-4304-ABE2-16A3D163D5E1}" type="slidenum">
              <a:rPr lang="ja-JP" altLang="en-US" smtClean="0"/>
              <a:pPr/>
              <a:t>6</a:t>
            </a:fld>
            <a:endParaRPr lang="ja-JP" altLang="en-US"/>
          </a:p>
        </p:txBody>
      </p:sp>
      <p:sp>
        <p:nvSpPr>
          <p:cNvPr id="6" name="テキスト ボックス 5"/>
          <p:cNvSpPr txBox="1"/>
          <p:nvPr/>
        </p:nvSpPr>
        <p:spPr>
          <a:xfrm>
            <a:off x="1286538" y="5766936"/>
            <a:ext cx="8775257" cy="861774"/>
          </a:xfrm>
          <a:prstGeom prst="rect">
            <a:avLst/>
          </a:prstGeom>
          <a:noFill/>
        </p:spPr>
        <p:txBody>
          <a:bodyPr wrap="square">
            <a:spAutoFit/>
          </a:bodyPr>
          <a:lstStyle/>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行い、指摘</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事項</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は広告</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主様側で特別な理由がない限り修正いたします。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企画や取材等の</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内容</a:t>
            </a:r>
            <a:r>
              <a:rPr kumimoji="0" lang="ja-JP" altLang="en-US"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実施が</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確定した段階で正式なスケジュールを広告主様に提出し、こちらの確認回数や期間</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に</a:t>
            </a:r>
            <a:endPar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したがって</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進行</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いただきます。ただし、</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制作の進捗状況により進行途中でスケジュールを変更させていただく場合があります。</a:t>
            </a:r>
            <a:endParaRPr kumimoji="0" lang="en-US" altLang="ja-JP"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1746969" y="764704"/>
            <a:ext cx="8132769" cy="896190"/>
          </a:xfrm>
          <a:prstGeom prst="rect">
            <a:avLst/>
          </a:prstGeom>
        </p:spPr>
      </p:pic>
      <p:sp>
        <p:nvSpPr>
          <p:cNvPr id="37" name="テキスト ボックス 36"/>
          <p:cNvSpPr txBox="1"/>
          <p:nvPr/>
        </p:nvSpPr>
        <p:spPr>
          <a:xfrm>
            <a:off x="1559496" y="2314742"/>
            <a:ext cx="8733560" cy="2893100"/>
          </a:xfrm>
          <a:prstGeom prst="rect">
            <a:avLst/>
          </a:prstGeom>
          <a:noFill/>
        </p:spPr>
        <p:txBody>
          <a:bodyPr wrap="square" anchor="t">
            <a:spAutoFit/>
          </a:bodyPr>
          <a:lstStyle/>
          <a:p>
            <a:pPr>
              <a:defRPr/>
            </a:pPr>
            <a:r>
              <a:rPr kumimoji="0" lang="ja-JP" altLang="en-US"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a:p>
            <a:pPr>
              <a:defRPr/>
            </a:pPr>
            <a:r>
              <a:rPr kumimoji="0" lang="ja-JP" altLang="en-US" sz="11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訴求ポイント、トンマナなど目的を明確に</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します。</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デザイン用素材のご納品</a:t>
            </a:r>
            <a:endPar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①で合意した内容を元に、必要な素材のご納品をお願いいたします。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cs typeface="Meiryo UI" panose="020B0604030504040204" pitchFamily="50" charset="-128"/>
              </a:rPr>
              <a:t>ページ制作に必要な素材は個々のケースによって異なる場合もあります。</a:t>
            </a:r>
            <a:endParaRPr lang="en-US" altLang="ja-JP" sz="1100" dirty="0">
              <a:solidFill>
                <a:schemeClr val="tx1">
                  <a:lumMod val="65000"/>
                  <a:lumOff val="35000"/>
                </a:schemeClr>
              </a:solidFill>
              <a:cs typeface="Meiryo UI" panose="020B0604030504040204" pitchFamily="50" charset="-128"/>
            </a:endParaRPr>
          </a:p>
          <a:p>
            <a:pPr lvl="0">
              <a:defRPr/>
            </a:pPr>
            <a:r>
              <a:rPr lang="ja-JP" altLang="en-US" sz="1100" dirty="0">
                <a:solidFill>
                  <a:schemeClr val="tx1">
                    <a:lumMod val="65000"/>
                    <a:lumOff val="35000"/>
                  </a:schemeClr>
                </a:solidFill>
                <a:cs typeface="Meiryo UI" panose="020B0604030504040204" pitchFamily="50" charset="-128"/>
              </a:rPr>
              <a:t>　　</a:t>
            </a:r>
            <a:r>
              <a:rPr lang="en-US" altLang="ja-JP" sz="1100" dirty="0">
                <a:solidFill>
                  <a:schemeClr val="tx1">
                    <a:lumMod val="65000"/>
                    <a:lumOff val="35000"/>
                  </a:schemeClr>
                </a:solidFill>
                <a:cs typeface="Meiryo UI" panose="020B0604030504040204" pitchFamily="50" charset="-128"/>
              </a:rPr>
              <a:t>※</a:t>
            </a:r>
            <a:r>
              <a:rPr lang="ja-JP" altLang="en-US" sz="1100" dirty="0">
                <a:solidFill>
                  <a:schemeClr val="tx1">
                    <a:lumMod val="65000"/>
                    <a:lumOff val="35000"/>
                  </a:schemeClr>
                </a:solidFill>
                <a:cs typeface="Meiryo UI" panose="020B0604030504040204" pitchFamily="50" charset="-128"/>
              </a:rPr>
              <a:t>使用素材は権利処理されたものをご納品ください。</a:t>
            </a:r>
            <a:endPar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en-US" altLang="ja-JP" sz="900" b="1" kern="0" dirty="0">
              <a:solidFill>
                <a:schemeClr val="tx1">
                  <a:lumMod val="65000"/>
                  <a:lumOff val="35000"/>
                </a:schemeClr>
              </a:solidFill>
              <a:latin typeface="メイリオ"/>
              <a:ea typeface="メイリオ"/>
            </a:endParaRPr>
          </a:p>
          <a:p>
            <a:pPr lvl="0">
              <a:defRPr/>
            </a:pPr>
            <a:r>
              <a:rPr kumimoji="0" lang="ja-JP" altLang="en-US" sz="1400" b="1" kern="0" dirty="0">
                <a:solidFill>
                  <a:schemeClr val="tx1">
                    <a:lumMod val="65000"/>
                    <a:lumOff val="35000"/>
                  </a:schemeClr>
                </a:solidFill>
                <a:latin typeface="メイリオ"/>
                <a:ea typeface="メイリオ"/>
              </a:rPr>
              <a:t>❸</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デザイン・原稿のご提出</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ご確認</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デザインの作成を行います。広告主様に確認いただき、適宜修正を加えながら確定させます。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回となります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❹</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28875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smtClean="0"/>
              <a:t>お申込方法</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7</a:t>
            </a:fld>
            <a:endParaRPr lang="ja-JP" altLang="en-US"/>
          </a:p>
        </p:txBody>
      </p:sp>
      <p:sp>
        <p:nvSpPr>
          <p:cNvPr id="36" name="タイトル 2"/>
          <p:cNvSpPr txBox="1">
            <a:spLocks/>
          </p:cNvSpPr>
          <p:nvPr/>
        </p:nvSpPr>
        <p:spPr>
          <a:xfrm>
            <a:off x="1048446" y="2960287"/>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ヤフー</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37" name="直線コネクタ 36"/>
          <p:cNvCxnSpPr/>
          <p:nvPr/>
        </p:nvCxnSpPr>
        <p:spPr>
          <a:xfrm flipH="1">
            <a:off x="6871390" y="2665222"/>
            <a:ext cx="1" cy="2871194"/>
          </a:xfrm>
          <a:prstGeom prst="line">
            <a:avLst/>
          </a:prstGeom>
          <a:noFill/>
          <a:ln w="34925" cap="flat" cmpd="sng" algn="ctr">
            <a:solidFill>
              <a:srgbClr val="D00216">
                <a:lumMod val="60000"/>
                <a:lumOff val="40000"/>
              </a:srgbClr>
            </a:solidFill>
            <a:prstDash val="sysDash"/>
          </a:ln>
          <a:effectLst/>
        </p:spPr>
      </p:cxnSp>
      <p:sp>
        <p:nvSpPr>
          <p:cNvPr id="38" name="タイトル 2"/>
          <p:cNvSpPr txBox="1">
            <a:spLocks/>
          </p:cNvSpPr>
          <p:nvPr/>
        </p:nvSpPr>
        <p:spPr>
          <a:xfrm>
            <a:off x="976438" y="4197978"/>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代理店様</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sp>
        <p:nvSpPr>
          <p:cNvPr id="39" name="ホームベース 38"/>
          <p:cNvSpPr/>
          <p:nvPr/>
        </p:nvSpPr>
        <p:spPr bwMode="auto">
          <a:xfrm>
            <a:off x="2199916"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申し込みフォーム</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ご</a:t>
            </a:r>
            <a:r>
              <a:rPr kumimoji="0" lang="ja-JP" altLang="en-US" sz="1200" kern="0" dirty="0">
                <a:solidFill>
                  <a:prstClr val="black">
                    <a:lumMod val="65000"/>
                    <a:lumOff val="35000"/>
                  </a:prstClr>
                </a:solidFill>
                <a:cs typeface="Verdana" pitchFamily="34" charset="0"/>
              </a:rPr>
              <a:t>連絡</a:t>
            </a:r>
            <a:endParaRPr kumimoji="0" lang="ja-JP" altLang="en-US" sz="1200" kern="0" dirty="0" smtClean="0">
              <a:solidFill>
                <a:prstClr val="black">
                  <a:lumMod val="65000"/>
                  <a:lumOff val="35000"/>
                </a:prstClr>
              </a:solidFill>
              <a:cs typeface="Verdana" pitchFamily="34" charset="0"/>
            </a:endParaRPr>
          </a:p>
        </p:txBody>
      </p:sp>
      <p:sp>
        <p:nvSpPr>
          <p:cNvPr id="40" name="ホームベース 39"/>
          <p:cNvSpPr/>
          <p:nvPr/>
        </p:nvSpPr>
        <p:spPr bwMode="auto">
          <a:xfrm>
            <a:off x="3280035" y="4083694"/>
            <a:ext cx="158417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申し込みフォーム</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確認・申し込み</a:t>
            </a:r>
          </a:p>
        </p:txBody>
      </p:sp>
      <p:sp>
        <p:nvSpPr>
          <p:cNvPr id="41" name="ホームベース 40"/>
          <p:cNvSpPr/>
          <p:nvPr/>
        </p:nvSpPr>
        <p:spPr bwMode="auto">
          <a:xfrm>
            <a:off x="4466390"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申し込み</a:t>
            </a:r>
            <a:r>
              <a:rPr kumimoji="0" lang="ja-JP" altLang="en-US" sz="1200" kern="0" dirty="0" smtClean="0">
                <a:solidFill>
                  <a:prstClr val="black">
                    <a:lumMod val="65000"/>
                    <a:lumOff val="35000"/>
                  </a:prstClr>
                </a:solidFill>
                <a:cs typeface="Verdana" pitchFamily="34" charset="0"/>
              </a:rPr>
              <a:t>内容</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確認・承認</a:t>
            </a:r>
            <a:endParaRPr kumimoji="0" lang="ja-JP" altLang="en-US" sz="1200" kern="0" dirty="0">
              <a:solidFill>
                <a:prstClr val="black">
                  <a:lumMod val="65000"/>
                  <a:lumOff val="35000"/>
                </a:prstClr>
              </a:solidFill>
              <a:cs typeface="Verdana" pitchFamily="34" charset="0"/>
            </a:endParaRPr>
          </a:p>
        </p:txBody>
      </p:sp>
      <p:sp>
        <p:nvSpPr>
          <p:cNvPr id="42" name="山形 41"/>
          <p:cNvSpPr/>
          <p:nvPr/>
        </p:nvSpPr>
        <p:spPr bwMode="auto">
          <a:xfrm>
            <a:off x="5917294" y="2797481"/>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承認メール</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送信</a:t>
            </a:r>
            <a:endParaRPr kumimoji="0" lang="ja-JP" altLang="en-US" sz="1200" kern="0" dirty="0" smtClean="0">
              <a:solidFill>
                <a:prstClr val="black">
                  <a:lumMod val="65000"/>
                  <a:lumOff val="35000"/>
                </a:prstClr>
              </a:solidFill>
              <a:cs typeface="Verdana" pitchFamily="34" charset="0"/>
            </a:endParaRPr>
          </a:p>
        </p:txBody>
      </p:sp>
      <p:sp>
        <p:nvSpPr>
          <p:cNvPr id="43" name="山形 42"/>
          <p:cNvSpPr/>
          <p:nvPr/>
        </p:nvSpPr>
        <p:spPr bwMode="auto">
          <a:xfrm>
            <a:off x="5917294" y="4076665"/>
            <a:ext cx="946281" cy="674306"/>
          </a:xfrm>
          <a:prstGeom prst="chevron">
            <a:avLst>
              <a:gd name="adj" fmla="val 25836"/>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承認メール</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受信</a:t>
            </a:r>
          </a:p>
        </p:txBody>
      </p:sp>
      <p:sp>
        <p:nvSpPr>
          <p:cNvPr id="44" name="タイトル 2"/>
          <p:cNvSpPr txBox="1">
            <a:spLocks/>
          </p:cNvSpPr>
          <p:nvPr/>
        </p:nvSpPr>
        <p:spPr>
          <a:xfrm>
            <a:off x="5727728" y="5549136"/>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これ以降のキャンセルは</a:t>
            </a:r>
            <a:endPar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不可となります</a:t>
            </a:r>
            <a:endParaRPr kumimoji="1" lang="ja-JP" altLang="en-US" sz="1100" b="0" i="0" u="none" strike="noStrike" kern="1200" cap="none" spc="0" normalizeH="0" baseline="0" noProof="0" dirty="0">
              <a:ln>
                <a:noFill/>
              </a:ln>
              <a:solidFill>
                <a:prstClr val="black"/>
              </a:solidFill>
              <a:effectLst/>
              <a:uLnTx/>
              <a:uFillTx/>
              <a:latin typeface="メイリオ"/>
              <a:ea typeface="メイリオ"/>
              <a:cs typeface="+mj-cs"/>
            </a:endParaRPr>
          </a:p>
        </p:txBody>
      </p:sp>
      <p:sp>
        <p:nvSpPr>
          <p:cNvPr id="45" name="テキスト ボックス 44"/>
          <p:cNvSpPr txBox="1"/>
          <p:nvPr/>
        </p:nvSpPr>
        <p:spPr>
          <a:xfrm>
            <a:off x="5759487" y="5167084"/>
            <a:ext cx="1107996" cy="369332"/>
          </a:xfrm>
          <a:prstGeom prst="rect">
            <a:avLst/>
          </a:prstGeom>
          <a:solidFill>
            <a:srgbClr val="D00216">
              <a:lumMod val="60000"/>
              <a:lumOff val="4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rgbClr val="FFFFFF"/>
                </a:solidFill>
                <a:effectLst/>
                <a:uLnTx/>
                <a:uFillTx/>
              </a:rPr>
              <a:t>契約成立</a:t>
            </a:r>
          </a:p>
        </p:txBody>
      </p:sp>
      <p:sp>
        <p:nvSpPr>
          <p:cNvPr id="46" name="ホームベース 45"/>
          <p:cNvSpPr/>
          <p:nvPr/>
        </p:nvSpPr>
        <p:spPr bwMode="auto">
          <a:xfrm>
            <a:off x="6892311"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制作・掲載準備</a:t>
            </a:r>
            <a:endParaRPr kumimoji="0" lang="ja-JP" altLang="en-US" sz="1200" kern="0" dirty="0">
              <a:solidFill>
                <a:prstClr val="black">
                  <a:lumMod val="65000"/>
                  <a:lumOff val="35000"/>
                </a:prstClr>
              </a:solidFill>
              <a:cs typeface="Verdana" pitchFamily="34" charset="0"/>
            </a:endParaRPr>
          </a:p>
        </p:txBody>
      </p:sp>
      <p:sp>
        <p:nvSpPr>
          <p:cNvPr id="47" name="ホームベース 46"/>
          <p:cNvSpPr/>
          <p:nvPr/>
        </p:nvSpPr>
        <p:spPr bwMode="auto">
          <a:xfrm>
            <a:off x="8400256" y="2811171"/>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納品・掲載</a:t>
            </a:r>
            <a:endParaRPr kumimoji="0" lang="ja-JP" altLang="en-US" sz="1200" kern="0" dirty="0">
              <a:solidFill>
                <a:prstClr val="black">
                  <a:lumMod val="65000"/>
                  <a:lumOff val="35000"/>
                </a:prstClr>
              </a:solidFill>
              <a:cs typeface="Verdana" pitchFamily="34" charset="0"/>
            </a:endParaRPr>
          </a:p>
        </p:txBody>
      </p:sp>
      <p:sp>
        <p:nvSpPr>
          <p:cNvPr id="48" name="ホームベース 47"/>
          <p:cNvSpPr/>
          <p:nvPr/>
        </p:nvSpPr>
        <p:spPr bwMode="auto">
          <a:xfrm>
            <a:off x="9355319" y="2811171"/>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請求書</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発行</a:t>
            </a:r>
          </a:p>
        </p:txBody>
      </p:sp>
      <p:sp>
        <p:nvSpPr>
          <p:cNvPr id="49" name="ホームベース 48"/>
          <p:cNvSpPr/>
          <p:nvPr/>
        </p:nvSpPr>
        <p:spPr bwMode="auto">
          <a:xfrm>
            <a:off x="6892310" y="4083694"/>
            <a:ext cx="2381735"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確認・検収</a:t>
            </a:r>
          </a:p>
        </p:txBody>
      </p:sp>
      <p:sp>
        <p:nvSpPr>
          <p:cNvPr id="50" name="ホームベース 49"/>
          <p:cNvSpPr/>
          <p:nvPr/>
        </p:nvSpPr>
        <p:spPr bwMode="auto">
          <a:xfrm>
            <a:off x="9690441" y="4083694"/>
            <a:ext cx="71838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お支払い</a:t>
            </a:r>
          </a:p>
        </p:txBody>
      </p:sp>
      <p:sp>
        <p:nvSpPr>
          <p:cNvPr id="51" name="タイトル 2"/>
          <p:cNvSpPr txBox="1">
            <a:spLocks/>
          </p:cNvSpPr>
          <p:nvPr/>
        </p:nvSpPr>
        <p:spPr>
          <a:xfrm>
            <a:off x="3261378" y="4782623"/>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以下をセットで確認</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いただきます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・フォームに記載の</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　</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申し込み内容</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・商品資料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・該当する約款</a:t>
            </a:r>
            <a:endPar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52" name="直線コネクタ 51"/>
          <p:cNvCxnSpPr/>
          <p:nvPr/>
        </p:nvCxnSpPr>
        <p:spPr>
          <a:xfrm>
            <a:off x="1943063" y="2811171"/>
            <a:ext cx="0" cy="660616"/>
          </a:xfrm>
          <a:prstGeom prst="line">
            <a:avLst/>
          </a:prstGeom>
          <a:noFill/>
          <a:ln w="76200" cap="flat" cmpd="sng" algn="ctr">
            <a:solidFill>
              <a:srgbClr val="D00216">
                <a:lumMod val="20000"/>
                <a:lumOff val="80000"/>
              </a:srgbClr>
            </a:solidFill>
            <a:prstDash val="solid"/>
          </a:ln>
          <a:effectLst/>
        </p:spPr>
      </p:cxnSp>
      <p:cxnSp>
        <p:nvCxnSpPr>
          <p:cNvPr id="53" name="直線コネクタ 52"/>
          <p:cNvCxnSpPr/>
          <p:nvPr/>
        </p:nvCxnSpPr>
        <p:spPr>
          <a:xfrm>
            <a:off x="1943063" y="4090355"/>
            <a:ext cx="0" cy="660616"/>
          </a:xfrm>
          <a:prstGeom prst="line">
            <a:avLst/>
          </a:prstGeom>
          <a:noFill/>
          <a:ln w="76200" cap="flat" cmpd="sng" algn="ctr">
            <a:solidFill>
              <a:sysClr val="windowText" lastClr="000000">
                <a:lumMod val="50000"/>
                <a:lumOff val="50000"/>
              </a:sysClr>
            </a:solidFill>
            <a:prstDash val="solid"/>
          </a:ln>
          <a:effectLst/>
        </p:spPr>
      </p:cxnSp>
      <p:sp>
        <p:nvSpPr>
          <p:cNvPr id="23" name="タイトル 2"/>
          <p:cNvSpPr txBox="1">
            <a:spLocks/>
          </p:cNvSpPr>
          <p:nvPr/>
        </p:nvSpPr>
        <p:spPr>
          <a:xfrm>
            <a:off x="407624" y="1364022"/>
            <a:ext cx="11449016" cy="990549"/>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defRPr/>
            </a:pPr>
            <a:r>
              <a:rPr lang="ja-JP" altLang="en-US" sz="1400" dirty="0">
                <a:solidFill>
                  <a:prstClr val="black">
                    <a:lumMod val="65000"/>
                    <a:lumOff val="35000"/>
                  </a:prstClr>
                </a:solidFill>
                <a:latin typeface="+mn-ea"/>
              </a:rPr>
              <a:t>以下のフローに沿ってお申し込み</a:t>
            </a:r>
            <a:r>
              <a:rPr lang="en-US" altLang="ja-JP" sz="1400" dirty="0">
                <a:solidFill>
                  <a:prstClr val="black">
                    <a:lumMod val="65000"/>
                    <a:lumOff val="35000"/>
                  </a:prstClr>
                </a:solidFill>
                <a:latin typeface="+mn-ea"/>
              </a:rPr>
              <a:t>(※)</a:t>
            </a:r>
            <a:r>
              <a:rPr lang="ja-JP" altLang="en-US" sz="1400" dirty="0">
                <a:solidFill>
                  <a:prstClr val="black">
                    <a:lumMod val="65000"/>
                    <a:lumOff val="35000"/>
                  </a:prstClr>
                </a:solidFill>
                <a:latin typeface="+mn-ea"/>
              </a:rPr>
              <a:t>の上、</a:t>
            </a:r>
            <a:r>
              <a:rPr lang="ja-JP" altLang="en-US" sz="1400" dirty="0">
                <a:solidFill>
                  <a:schemeClr val="tx1">
                    <a:lumMod val="65000"/>
                    <a:lumOff val="35000"/>
                  </a:schemeClr>
                </a:solidFill>
                <a:latin typeface="+mn-ea"/>
              </a:rPr>
              <a:t>クリエイティブ制作委託約款の第</a:t>
            </a:r>
            <a:r>
              <a:rPr lang="en-US" altLang="ja-JP" sz="1400" dirty="0">
                <a:solidFill>
                  <a:schemeClr val="tx1">
                    <a:lumMod val="65000"/>
                    <a:lumOff val="35000"/>
                  </a:schemeClr>
                </a:solidFill>
                <a:latin typeface="+mn-ea"/>
              </a:rPr>
              <a:t>9</a:t>
            </a:r>
            <a:r>
              <a:rPr lang="ja-JP" altLang="en-US" sz="1400" dirty="0">
                <a:solidFill>
                  <a:schemeClr val="tx1">
                    <a:lumMod val="65000"/>
                    <a:lumOff val="35000"/>
                  </a:schemeClr>
                </a:solidFill>
                <a:latin typeface="+mn-ea"/>
              </a:rPr>
              <a:t>条</a:t>
            </a:r>
            <a:r>
              <a:rPr lang="en-US" altLang="ja-JP" sz="1400" dirty="0">
                <a:solidFill>
                  <a:schemeClr val="tx1">
                    <a:lumMod val="65000"/>
                    <a:lumOff val="35000"/>
                  </a:schemeClr>
                </a:solidFill>
                <a:latin typeface="+mn-ea"/>
              </a:rPr>
              <a:t>(2)</a:t>
            </a:r>
            <a:r>
              <a:rPr lang="ja-JP" altLang="en-US" sz="1400" dirty="0">
                <a:solidFill>
                  <a:schemeClr val="tx1">
                    <a:lumMod val="65000"/>
                    <a:lumOff val="35000"/>
                  </a:schemeClr>
                </a:solidFill>
                <a:latin typeface="+mn-ea"/>
              </a:rPr>
              <a:t>支払条件</a:t>
            </a:r>
            <a:r>
              <a:rPr lang="en-US" altLang="ja-JP" sz="1400" dirty="0">
                <a:solidFill>
                  <a:schemeClr val="tx1">
                    <a:lumMod val="65000"/>
                    <a:lumOff val="35000"/>
                  </a:schemeClr>
                </a:solidFill>
                <a:latin typeface="+mn-ea"/>
              </a:rPr>
              <a:t>2</a:t>
            </a:r>
            <a:r>
              <a:rPr lang="ja-JP" altLang="en-US" sz="1400" dirty="0">
                <a:solidFill>
                  <a:prstClr val="black">
                    <a:lumMod val="65000"/>
                    <a:lumOff val="35000"/>
                  </a:prstClr>
                </a:solidFill>
                <a:latin typeface="+mn-ea"/>
              </a:rPr>
              <a:t>にしたがってお支払いいただきます。ただし、協賛内容のうち広告配信を伴うものは当該広告商品のお申し込み方法に準じます。</a:t>
            </a:r>
            <a:endParaRPr lang="en-US" altLang="ja-JP" sz="1400" dirty="0">
              <a:solidFill>
                <a:prstClr val="black">
                  <a:lumMod val="65000"/>
                  <a:lumOff val="35000"/>
                </a:prstClr>
              </a:solidFill>
              <a:latin typeface="+mn-ea"/>
            </a:endParaRPr>
          </a:p>
          <a:p>
            <a:pPr lvl="0">
              <a:defRPr/>
            </a:pPr>
            <a:r>
              <a:rPr lang="ja-JP" altLang="en-US" sz="1400" dirty="0">
                <a:solidFill>
                  <a:prstClr val="black">
                    <a:lumMod val="65000"/>
                    <a:lumOff val="35000"/>
                  </a:prstClr>
                </a:solidFill>
              </a:rPr>
              <a:t>詳細は、お申し込みのマニュアル資料「</a:t>
            </a:r>
            <a:r>
              <a:rPr lang="en-US" altLang="ja-JP" sz="1400" dirty="0">
                <a:solidFill>
                  <a:prstClr val="black">
                    <a:lumMod val="65000"/>
                    <a:lumOff val="35000"/>
                  </a:prstClr>
                </a:solidFill>
                <a:hlinkClick r:id="rId2"/>
              </a:rPr>
              <a:t>Yahoo!</a:t>
            </a:r>
            <a:r>
              <a:rPr lang="ja-JP" altLang="en-US" sz="1400" dirty="0">
                <a:solidFill>
                  <a:prstClr val="black">
                    <a:lumMod val="65000"/>
                    <a:lumOff val="35000"/>
                  </a:prstClr>
                </a:solidFill>
                <a:hlinkClick r:id="rId2"/>
              </a:rPr>
              <a:t>広告ディスプレイ広告（予約型）広告関連サービスのお申込について</a:t>
            </a:r>
            <a:r>
              <a:rPr lang="ja-JP" altLang="en-US" sz="1400" dirty="0">
                <a:solidFill>
                  <a:prstClr val="black">
                    <a:lumMod val="65000"/>
                    <a:lumOff val="35000"/>
                  </a:prstClr>
                </a:solidFill>
              </a:rPr>
              <a:t>」をご参照ください。</a:t>
            </a:r>
            <a:endParaRPr lang="en-US" altLang="ja-JP" sz="1400" dirty="0">
              <a:solidFill>
                <a:prstClr val="black">
                  <a:lumMod val="65000"/>
                  <a:lumOff val="35000"/>
                </a:prstClr>
              </a:solidFill>
            </a:endParaRPr>
          </a:p>
          <a:p>
            <a:pPr lvl="0">
              <a:defRPr/>
            </a:pPr>
            <a:r>
              <a:rPr lang="ja-JP" altLang="en-US" sz="1400" dirty="0">
                <a:solidFill>
                  <a:prstClr val="black">
                    <a:lumMod val="65000"/>
                    <a:lumOff val="35000"/>
                  </a:prstClr>
                </a:solidFill>
              </a:rPr>
              <a:t>なお、お申し込み可能な代理店様に一部制限がございますので、事前に弊社担当営業までお問い合わせください。</a:t>
            </a:r>
            <a:endParaRPr lang="en-US" altLang="ja-JP" sz="1200" dirty="0">
              <a:solidFill>
                <a:prstClr val="black">
                  <a:lumMod val="65000"/>
                  <a:lumOff val="35000"/>
                </a:prstClr>
              </a:solidFill>
              <a:latin typeface="+mn-ea"/>
            </a:endParaRPr>
          </a:p>
        </p:txBody>
      </p:sp>
    </p:spTree>
    <p:extLst>
      <p:ext uri="{BB962C8B-B14F-4D97-AF65-F5344CB8AC3E}">
        <p14:creationId xmlns:p14="http://schemas.microsoft.com/office/powerpoint/2010/main" val="3797402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実施可否の問い合わせフロー</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6" name="正方形/長方形 5"/>
          <p:cNvSpPr/>
          <p:nvPr/>
        </p:nvSpPr>
        <p:spPr>
          <a:xfrm>
            <a:off x="457990" y="1268760"/>
            <a:ext cx="11182625" cy="1015663"/>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000" u="sng" dirty="0" smtClean="0">
                <a:solidFill>
                  <a:schemeClr val="tx1">
                    <a:lumMod val="65000"/>
                    <a:lumOff val="35000"/>
                  </a:schemeClr>
                </a:solidFill>
              </a:rPr>
              <a:t>Yahoo!</a:t>
            </a:r>
            <a:r>
              <a:rPr lang="ja-JP" altLang="en-US" sz="2000" u="sng" dirty="0" smtClean="0">
                <a:solidFill>
                  <a:schemeClr val="tx1">
                    <a:lumMod val="65000"/>
                    <a:lumOff val="35000"/>
                  </a:schemeClr>
                </a:solidFill>
              </a:rPr>
              <a:t>映画トップページカスタマイズ</a:t>
            </a:r>
            <a:r>
              <a:rPr lang="ja-JP" altLang="en-US" sz="2000" dirty="0" smtClean="0">
                <a:solidFill>
                  <a:schemeClr val="tx1">
                    <a:lumMod val="65000"/>
                    <a:lumOff val="35000"/>
                  </a:schemeClr>
                </a:solidFill>
              </a:rPr>
              <a:t>の実施を</a:t>
            </a:r>
            <a:r>
              <a:rPr lang="ja-JP" altLang="en-US" sz="2000" dirty="0">
                <a:solidFill>
                  <a:schemeClr val="tx1">
                    <a:lumMod val="65000"/>
                    <a:lumOff val="35000"/>
                  </a:schemeClr>
                </a:solidFill>
              </a:rPr>
              <a:t>ご希望の場合は</a:t>
            </a:r>
            <a:r>
              <a:rPr lang="ja-JP" altLang="en-US" sz="2000" dirty="0" smtClean="0">
                <a:solidFill>
                  <a:schemeClr val="tx1">
                    <a:lumMod val="65000"/>
                    <a:lumOff val="35000"/>
                  </a:schemeClr>
                </a:solidFill>
              </a:rPr>
              <a:t>、弊社担当営業</a:t>
            </a:r>
            <a:r>
              <a:rPr lang="ja-JP" altLang="en-US" sz="2000" dirty="0">
                <a:solidFill>
                  <a:schemeClr val="tx1">
                    <a:lumMod val="65000"/>
                    <a:lumOff val="35000"/>
                  </a:schemeClr>
                </a:solidFill>
              </a:rPr>
              <a:t>また</a:t>
            </a:r>
            <a:r>
              <a:rPr lang="ja-JP" altLang="en-US" sz="2000" dirty="0" smtClean="0">
                <a:solidFill>
                  <a:schemeClr val="tx1">
                    <a:lumMod val="65000"/>
                    <a:lumOff val="35000"/>
                  </a:schemeClr>
                </a:solidFill>
              </a:rPr>
              <a:t>は</a:t>
            </a:r>
            <a:endParaRPr lang="en-US" altLang="ja-JP" sz="2000" dirty="0" smtClean="0">
              <a:solidFill>
                <a:schemeClr val="tx1">
                  <a:lumMod val="65000"/>
                  <a:lumOff val="35000"/>
                </a:schemeClr>
              </a:solidFill>
            </a:endParaRPr>
          </a:p>
          <a:p>
            <a:r>
              <a:rPr lang="en-US" altLang="ja-JP" sz="2000" dirty="0" smtClean="0">
                <a:solidFill>
                  <a:schemeClr val="tx1">
                    <a:lumMod val="65000"/>
                    <a:lumOff val="35000"/>
                  </a:schemeClr>
                </a:solidFill>
              </a:rPr>
              <a:t>Yahoo!</a:t>
            </a:r>
            <a:r>
              <a:rPr lang="ja-JP" altLang="en-US" sz="2000" dirty="0" smtClean="0">
                <a:solidFill>
                  <a:schemeClr val="tx1">
                    <a:lumMod val="65000"/>
                    <a:lumOff val="35000"/>
                  </a:schemeClr>
                </a:solidFill>
              </a:rPr>
              <a:t>広告パートナーサポート宛に以下の項目を</a:t>
            </a:r>
            <a:r>
              <a:rPr lang="ja-JP" altLang="en-US" sz="2000" dirty="0">
                <a:solidFill>
                  <a:schemeClr val="tx1">
                    <a:lumMod val="65000"/>
                    <a:lumOff val="35000"/>
                  </a:schemeClr>
                </a:solidFill>
              </a:rPr>
              <a:t>ご連絡ください</a:t>
            </a:r>
            <a:r>
              <a:rPr lang="ja-JP" altLang="en-US" sz="2000" dirty="0" smtClean="0">
                <a:solidFill>
                  <a:schemeClr val="tx1">
                    <a:lumMod val="65000"/>
                    <a:lumOff val="35000"/>
                  </a:schemeClr>
                </a:solidFill>
              </a:rPr>
              <a:t>。</a:t>
            </a:r>
            <a:endParaRPr lang="en-US" altLang="ja-JP" sz="2000" dirty="0" smtClean="0">
              <a:solidFill>
                <a:schemeClr val="tx1">
                  <a:lumMod val="65000"/>
                  <a:lumOff val="35000"/>
                </a:schemeClr>
              </a:solidFill>
            </a:endParaRPr>
          </a:p>
          <a:p>
            <a:r>
              <a:rPr lang="ja-JP" altLang="en-US" sz="2000" dirty="0" smtClean="0">
                <a:solidFill>
                  <a:schemeClr val="tx1">
                    <a:lumMod val="65000"/>
                    <a:lumOff val="35000"/>
                  </a:schemeClr>
                </a:solidFill>
              </a:rPr>
              <a:t>回答まで最大</a:t>
            </a:r>
            <a:r>
              <a:rPr lang="en-US" altLang="ja-JP" sz="2000" dirty="0" smtClean="0">
                <a:solidFill>
                  <a:schemeClr val="tx1">
                    <a:lumMod val="65000"/>
                    <a:lumOff val="35000"/>
                  </a:schemeClr>
                </a:solidFill>
              </a:rPr>
              <a:t>5</a:t>
            </a:r>
            <a:r>
              <a:rPr lang="ja-JP" altLang="en-US" sz="2000" dirty="0" smtClean="0">
                <a:solidFill>
                  <a:schemeClr val="tx1">
                    <a:lumMod val="65000"/>
                    <a:lumOff val="35000"/>
                  </a:schemeClr>
                </a:solidFill>
              </a:rPr>
              <a:t>営業日いただきます。</a:t>
            </a:r>
            <a:endParaRPr lang="en-US" altLang="ja-JP" sz="2000" dirty="0">
              <a:solidFill>
                <a:schemeClr val="tx1">
                  <a:lumMod val="65000"/>
                  <a:lumOff val="35000"/>
                </a:schemeClr>
              </a:solidFill>
            </a:endParaRPr>
          </a:p>
        </p:txBody>
      </p:sp>
      <p:sp>
        <p:nvSpPr>
          <p:cNvPr id="7" name="正方形/長方形 6"/>
          <p:cNvSpPr/>
          <p:nvPr/>
        </p:nvSpPr>
        <p:spPr>
          <a:xfrm>
            <a:off x="551384" y="2492896"/>
            <a:ext cx="7423714" cy="3262432"/>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u="sng" dirty="0">
                <a:solidFill>
                  <a:schemeClr val="tx1">
                    <a:lumMod val="65000"/>
                    <a:lumOff val="35000"/>
                  </a:schemeClr>
                </a:solidFill>
              </a:rPr>
              <a:t>▼ご連絡いただきたい項目</a:t>
            </a:r>
            <a:endParaRPr lang="en-US" altLang="ja-JP" u="sng" dirty="0">
              <a:solidFill>
                <a:schemeClr val="tx1">
                  <a:lumMod val="65000"/>
                  <a:lumOff val="35000"/>
                </a:schemeClr>
              </a:solidFill>
            </a:endParaRPr>
          </a:p>
          <a:p>
            <a:endParaRPr lang="en-US" altLang="ja-JP" sz="1200" u="sng"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広告</a:t>
            </a:r>
            <a:r>
              <a:rPr lang="ja-JP" altLang="en-US" sz="1600" dirty="0" smtClean="0">
                <a:solidFill>
                  <a:schemeClr val="tx1">
                    <a:lumMod val="65000"/>
                    <a:lumOff val="35000"/>
                  </a:schemeClr>
                </a:solidFill>
              </a:rPr>
              <a:t>商品：</a:t>
            </a:r>
            <a:r>
              <a:rPr lang="en-US" altLang="ja-JP" sz="1600" dirty="0" smtClean="0">
                <a:solidFill>
                  <a:schemeClr val="tx1">
                    <a:lumMod val="65000"/>
                    <a:lumOff val="35000"/>
                  </a:schemeClr>
                </a:solidFill>
              </a:rPr>
              <a:t>Yahoo!</a:t>
            </a:r>
            <a:r>
              <a:rPr lang="ja-JP" altLang="en-US" sz="1600" dirty="0" smtClean="0">
                <a:solidFill>
                  <a:schemeClr val="tx1">
                    <a:lumMod val="65000"/>
                    <a:lumOff val="35000"/>
                  </a:schemeClr>
                </a:solidFill>
              </a:rPr>
              <a:t>映画トップページカスタマイズ</a:t>
            </a:r>
            <a:endParaRPr lang="ja-JP" altLang="en-US"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広告主：</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プロモーション商品・内容：</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リンク先</a:t>
            </a:r>
            <a:r>
              <a:rPr lang="en-US" altLang="ja-JP" sz="1600" dirty="0">
                <a:solidFill>
                  <a:schemeClr val="tx1">
                    <a:lumMod val="65000"/>
                    <a:lumOff val="35000"/>
                  </a:schemeClr>
                </a:solidFill>
              </a:rPr>
              <a:t>URL:</a:t>
            </a:r>
            <a:endParaRPr lang="ja-JP" altLang="en-US"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600" dirty="0">
                <a:solidFill>
                  <a:schemeClr val="tx1">
                    <a:lumMod val="65000"/>
                    <a:lumOff val="35000"/>
                  </a:schemeClr>
                </a:solidFill>
              </a:rPr>
              <a:t>代理店：</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予約型対応アカウント</a:t>
            </a:r>
            <a:r>
              <a:rPr lang="en-US" altLang="ja-JP" sz="1600" dirty="0" smtClean="0">
                <a:solidFill>
                  <a:schemeClr val="tx1">
                    <a:lumMod val="65000"/>
                    <a:lumOff val="35000"/>
                  </a:schemeClr>
                </a:solidFill>
              </a:rPr>
              <a:t>ID</a:t>
            </a:r>
            <a:r>
              <a:rPr lang="ja-JP" altLang="en-US" sz="1600" dirty="0" smtClean="0">
                <a:solidFill>
                  <a:schemeClr val="tx1">
                    <a:lumMod val="65000"/>
                    <a:lumOff val="35000"/>
                  </a:schemeClr>
                </a:solidFill>
              </a:rPr>
              <a:t>：</a:t>
            </a:r>
            <a:endParaRPr lang="ja-JP" altLang="en-US"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希望</a:t>
            </a:r>
            <a:r>
              <a:rPr lang="ja-JP" altLang="en-US" sz="1600" dirty="0" smtClean="0">
                <a:solidFill>
                  <a:schemeClr val="tx1">
                    <a:lumMod val="65000"/>
                    <a:lumOff val="35000"/>
                  </a:schemeClr>
                </a:solidFill>
              </a:rPr>
              <a:t>掲載</a:t>
            </a:r>
            <a:r>
              <a:rPr lang="ja-JP" altLang="en-US" sz="1600" dirty="0">
                <a:solidFill>
                  <a:schemeClr val="tx1">
                    <a:lumMod val="65000"/>
                    <a:lumOff val="35000"/>
                  </a:schemeClr>
                </a:solidFill>
              </a:rPr>
              <a:t>期間：</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予算：</a:t>
            </a:r>
          </a:p>
          <a:p>
            <a:pPr marL="171450" indent="-171450">
              <a:buFont typeface="Arial" panose="020B0604020202020204" pitchFamily="34" charset="0"/>
              <a:buChar char="•"/>
            </a:pPr>
            <a:r>
              <a:rPr lang="ja-JP" altLang="en-US" sz="1600" dirty="0" smtClean="0">
                <a:solidFill>
                  <a:schemeClr val="tx1">
                    <a:lumMod val="65000"/>
                    <a:lumOff val="35000"/>
                  </a:schemeClr>
                </a:solidFill>
              </a:rPr>
              <a:t>懸念点</a:t>
            </a:r>
            <a:r>
              <a:rPr lang="ja-JP" altLang="en-US" sz="1600" dirty="0">
                <a:solidFill>
                  <a:schemeClr val="tx1">
                    <a:lumMod val="65000"/>
                    <a:lumOff val="35000"/>
                  </a:schemeClr>
                </a:solidFill>
              </a:rPr>
              <a:t>：</a:t>
            </a:r>
          </a:p>
          <a:p>
            <a:pPr marL="171450" indent="-171450">
              <a:buFont typeface="Arial" panose="020B0604020202020204" pitchFamily="34" charset="0"/>
              <a:buChar char="•"/>
            </a:pPr>
            <a:r>
              <a:rPr lang="ja-JP" altLang="en-US" sz="1600" dirty="0">
                <a:solidFill>
                  <a:schemeClr val="tx1">
                    <a:lumMod val="65000"/>
                    <a:lumOff val="35000"/>
                  </a:schemeClr>
                </a:solidFill>
              </a:rPr>
              <a:t>備考</a:t>
            </a:r>
            <a:r>
              <a:rPr lang="ja-JP" altLang="en-US" sz="1600" dirty="0" smtClean="0">
                <a:solidFill>
                  <a:schemeClr val="tx1">
                    <a:lumMod val="65000"/>
                    <a:lumOff val="35000"/>
                  </a:schemeClr>
                </a:solidFill>
              </a:rPr>
              <a:t>：</a:t>
            </a:r>
            <a:endParaRPr lang="en-US" altLang="ja-JP" sz="1600" dirty="0">
              <a:solidFill>
                <a:schemeClr val="tx1">
                  <a:lumMod val="65000"/>
                  <a:lumOff val="35000"/>
                </a:schemeClr>
              </a:solidFill>
            </a:endParaRPr>
          </a:p>
        </p:txBody>
      </p:sp>
    </p:spTree>
    <p:extLst>
      <p:ext uri="{BB962C8B-B14F-4D97-AF65-F5344CB8AC3E}">
        <p14:creationId xmlns:p14="http://schemas.microsoft.com/office/powerpoint/2010/main" val="1453170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注意事項　　　</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8" name="Rectangle 46"/>
          <p:cNvSpPr>
            <a:spLocks noChangeArrowheads="1"/>
          </p:cNvSpPr>
          <p:nvPr/>
        </p:nvSpPr>
        <p:spPr bwMode="auto">
          <a:xfrm>
            <a:off x="241048" y="1022617"/>
            <a:ext cx="11950952"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主様とヤフーと</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の間で協議の上決定し、最終的な編集権</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主様より提供</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に係わる財産権</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全ての権利処理が</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完了</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して</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いること、情報の正確性に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ついてヤフーに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・企画ページ上</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提供：○○」の</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スポンサークレジットの掲載が</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200" dirty="0" smtClean="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、ヤフーを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利用するお客様に対して速やかに災害情報をお伝えするために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、企画ページについても</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、ページ上部に災害</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情報</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告知</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モジュールの掲載を行います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a:t>
            </a:r>
            <a:r>
              <a:rPr lang="ja-JP" altLang="en-US" sz="1000" dirty="0" smtClean="0">
                <a:solidFill>
                  <a:schemeClr val="tx1">
                    <a:lumMod val="65000"/>
                    <a:lumOff val="35000"/>
                  </a:schemeClr>
                </a:solidFill>
                <a:latin typeface="メイリオ"/>
                <a:ea typeface="メイリオ"/>
              </a:rPr>
              <a:t>、ヤフーの</a:t>
            </a:r>
            <a:r>
              <a:rPr lang="ja-JP" altLang="en-US" sz="1000" dirty="0">
                <a:solidFill>
                  <a:schemeClr val="tx1">
                    <a:lumMod val="65000"/>
                    <a:lumOff val="35000"/>
                  </a:schemeClr>
                </a:solidFill>
                <a:latin typeface="メイリオ"/>
                <a:ea typeface="メイリオ"/>
              </a:rPr>
              <a:t>統一運用ルール</a:t>
            </a:r>
            <a:r>
              <a:rPr lang="ja-JP" altLang="en-US" sz="1000" dirty="0" smtClean="0">
                <a:solidFill>
                  <a:schemeClr val="tx1">
                    <a:lumMod val="65000"/>
                    <a:lumOff val="35000"/>
                  </a:schemeClr>
                </a:solidFill>
                <a:latin typeface="メイリオ"/>
                <a:ea typeface="メイリオ"/>
              </a:rPr>
              <a:t>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・誘導</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広告は申込者・広告主様に制作いただきます。その際、別紙「</a:t>
            </a:r>
            <a:r>
              <a:rPr lang="ja-JP" altLang="en-US" sz="1200" u="sng" dirty="0">
                <a:solidFill>
                  <a:srgbClr val="0070C0"/>
                </a:solidFill>
                <a:latin typeface="メイリオ" panose="020B0604030504040204" pitchFamily="50" charset="-128"/>
                <a:ea typeface="メイリオ" panose="020B0604030504040204" pitchFamily="50" charset="-128"/>
                <a:hlinkClick r:id="rId2"/>
              </a:rPr>
              <a:t>タイアップ広告セールスシート</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P9</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18</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の</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ガイドラインを遵守してください</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ま</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た</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原則</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として、タイアップを実施するヤフーサービスのロゴやテキストの掲載が必須と</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なります。そのため、通常の審査とは別にサービス部門でのブランド</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a:solidFill>
                  <a:srgbClr val="000000">
                    <a:lumMod val="65000"/>
                    <a:lumOff val="35000"/>
                  </a:srgbClr>
                </a:solidFill>
                <a:latin typeface="メイリオ"/>
                <a:ea typeface="メイリオ"/>
              </a:rPr>
              <a:t>■</a:t>
            </a:r>
            <a:r>
              <a:rPr lang="ja-JP" altLang="en-US" sz="600" dirty="0">
                <a:solidFill>
                  <a:srgbClr val="000000">
                    <a:lumMod val="65000"/>
                    <a:lumOff val="35000"/>
                  </a:srgbClr>
                </a:solidFill>
                <a:latin typeface="メイリオ"/>
                <a:ea typeface="メイリオ"/>
              </a:rPr>
              <a:t>　</a:t>
            </a:r>
            <a:r>
              <a:rPr lang="ja-JP" altLang="en-US" sz="1600" dirty="0" smtClean="0">
                <a:solidFill>
                  <a:srgbClr val="000000">
                    <a:lumMod val="65000"/>
                    <a:lumOff val="35000"/>
                  </a:srgbClr>
                </a:solidFill>
                <a:latin typeface="メイリオ"/>
                <a:ea typeface="メイリオ"/>
              </a:rPr>
              <a:t>効果計測用</a:t>
            </a:r>
            <a:r>
              <a:rPr lang="en-US" altLang="ja-JP" sz="1600" dirty="0" smtClean="0">
                <a:solidFill>
                  <a:srgbClr val="000000">
                    <a:lumMod val="65000"/>
                    <a:lumOff val="35000"/>
                  </a:srgbClr>
                </a:solidFill>
                <a:latin typeface="メイリオ"/>
                <a:ea typeface="メイリオ"/>
              </a:rPr>
              <a:t>URL</a:t>
            </a:r>
            <a:endParaRPr lang="en-US" altLang="ja-JP" sz="1600" dirty="0">
              <a:solidFill>
                <a:srgbClr val="000000">
                  <a:lumMod val="65000"/>
                  <a:lumOff val="35000"/>
                </a:srgbClr>
              </a:solidFill>
              <a:latin typeface="メイリオ"/>
              <a:ea typeface="メイリオ"/>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・セキュリティ等の観点から、下記いずれの場合もリンク先への効果計測用</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の</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パラメータ付き</a:t>
            </a:r>
            <a:r>
              <a:rPr lang="en-US" altLang="ja-JP" sz="1200" dirty="0" smtClean="0">
                <a:solidFill>
                  <a:srgbClr val="000000">
                    <a:lumMod val="65000"/>
                    <a:lumOff val="35000"/>
                  </a:srgbClr>
                </a:solidFill>
                <a:latin typeface="メイリオ" panose="020B0604030504040204" pitchFamily="50" charset="-128"/>
                <a:ea typeface="メイリオ" panose="020B0604030504040204" pitchFamily="50" charset="-128"/>
              </a:rPr>
              <a:t>URL</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の設定は不可となります</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。ただし、一部効果計測ベンダー</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に</a:t>
            </a:r>
            <a:endParaRPr lang="en-US" altLang="ja-JP" sz="1200" dirty="0" smtClean="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　おいては効果</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測定データ取扱約款の確認・同意</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をいただいた上で</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設定することが可能です。弊社担当営業までご相談</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ください。</a:t>
            </a:r>
            <a:endParaRPr lang="en-US" altLang="ja-JP" sz="1200" dirty="0" smtClean="0">
              <a:solidFill>
                <a:srgbClr val="000000">
                  <a:lumMod val="65000"/>
                  <a:lumOff val="35000"/>
                </a:srgb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　</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　　　誘導広告→</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企画</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ページ ｜ 企画ページ→広告</a:t>
            </a:r>
            <a:r>
              <a:rPr lang="ja-JP" altLang="en-US" sz="1200" dirty="0">
                <a:solidFill>
                  <a:srgbClr val="000000">
                    <a:lumMod val="65000"/>
                    <a:lumOff val="35000"/>
                  </a:srgbClr>
                </a:solidFill>
                <a:latin typeface="メイリオ" panose="020B0604030504040204" pitchFamily="50" charset="-128"/>
                <a:ea typeface="メイリオ" panose="020B0604030504040204" pitchFamily="50" charset="-128"/>
              </a:rPr>
              <a:t>主様</a:t>
            </a:r>
            <a:r>
              <a:rPr lang="ja-JP" altLang="en-US" sz="1200" dirty="0" smtClean="0">
                <a:solidFill>
                  <a:srgbClr val="000000">
                    <a:lumMod val="65000"/>
                    <a:lumOff val="35000"/>
                  </a:srgbClr>
                </a:solidFill>
                <a:latin typeface="メイリオ" panose="020B0604030504040204" pitchFamily="50" charset="-128"/>
                <a:ea typeface="メイリオ" panose="020B0604030504040204" pitchFamily="50" charset="-128"/>
              </a:rPr>
              <a:t>サイト</a:t>
            </a:r>
            <a:endParaRPr lang="en-US" altLang="ja-JP" sz="1000" dirty="0">
              <a:solidFill>
                <a:srgbClr val="000000">
                  <a:lumMod val="65000"/>
                  <a:lumOff val="35000"/>
                </a:srgbClr>
              </a:solidFill>
              <a:latin typeface="メイリオ"/>
              <a:ea typeface="メイリオ"/>
            </a:endParaRPr>
          </a:p>
          <a:p>
            <a:pPr marL="0" lvl="0" indent="0" eaLnBrk="1" hangingPunct="1">
              <a:spcBef>
                <a:spcPct val="0"/>
              </a:spcBef>
              <a:buNone/>
            </a:pPr>
            <a:endParaRPr lang="en-US" altLang="ja-JP" sz="16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smtClean="0">
                <a:solidFill>
                  <a:schemeClr val="tx1">
                    <a:lumMod val="65000"/>
                    <a:lumOff val="35000"/>
                  </a:schemeClr>
                </a:solidFill>
                <a:latin typeface="メイリオ"/>
                <a:ea typeface="メイリオ"/>
              </a:rPr>
              <a:t>■ 効果</a:t>
            </a:r>
            <a:r>
              <a:rPr lang="ja-JP" altLang="en-US" sz="1600" dirty="0">
                <a:solidFill>
                  <a:schemeClr val="tx1">
                    <a:lumMod val="65000"/>
                    <a:lumOff val="35000"/>
                  </a:schemeClr>
                </a:solidFill>
                <a:latin typeface="メイリオ"/>
                <a:ea typeface="メイリオ"/>
              </a:rPr>
              <a:t>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a:t>
            </a:r>
            <a:r>
              <a:rPr lang="ja-JP" altLang="en-US" sz="1200" dirty="0" smtClean="0">
                <a:solidFill>
                  <a:schemeClr val="tx1">
                    <a:lumMod val="65000"/>
                    <a:lumOff val="35000"/>
                  </a:schemeClr>
                </a:solidFill>
                <a:latin typeface="メイリオ"/>
                <a:ea typeface="メイリオ"/>
              </a:rPr>
              <a:t>が含まれる場合があります。</a:t>
            </a:r>
            <a:r>
              <a:rPr lang="ja-JP" altLang="en-US" sz="1200" dirty="0">
                <a:solidFill>
                  <a:schemeClr val="tx1">
                    <a:lumMod val="65000"/>
                    <a:lumOff val="35000"/>
                  </a:schemeClr>
                </a:solidFill>
                <a:latin typeface="メイリオ"/>
                <a:ea typeface="メイリオ"/>
              </a:rPr>
              <a:t>個人情報の</a:t>
            </a:r>
            <a:r>
              <a:rPr lang="ja-JP" altLang="en-US" sz="1200" dirty="0" smtClean="0">
                <a:solidFill>
                  <a:schemeClr val="tx1">
                    <a:lumMod val="65000"/>
                    <a:lumOff val="35000"/>
                  </a:schemeClr>
                </a:solidFill>
                <a:latin typeface="メイリオ"/>
                <a:ea typeface="メイリオ"/>
              </a:rPr>
              <a:t>保護</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に</a:t>
            </a:r>
            <a:r>
              <a:rPr lang="ja-JP" altLang="en-US" sz="1200" dirty="0">
                <a:solidFill>
                  <a:schemeClr val="tx1">
                    <a:lumMod val="65000"/>
                    <a:lumOff val="35000"/>
                  </a:schemeClr>
                </a:solidFill>
                <a:latin typeface="メイリオ"/>
                <a:ea typeface="メイリオ"/>
              </a:rPr>
              <a:t>関する法律その他の関係法令・ガイドラインを遵守するとともに、善良な管理者</a:t>
            </a:r>
            <a:r>
              <a:rPr lang="ja-JP" altLang="en-US" sz="1200" dirty="0" smtClean="0">
                <a:solidFill>
                  <a:schemeClr val="tx1">
                    <a:lumMod val="65000"/>
                    <a:lumOff val="35000"/>
                  </a:schemeClr>
                </a:solidFill>
                <a:latin typeface="メイリオ"/>
                <a:ea typeface="メイリオ"/>
              </a:rPr>
              <a:t>の注意をもって</a:t>
            </a:r>
            <a:r>
              <a:rPr lang="ja-JP" altLang="en-US" sz="1200" dirty="0">
                <a:solidFill>
                  <a:schemeClr val="tx1">
                    <a:lumMod val="65000"/>
                    <a:lumOff val="35000"/>
                  </a:schemeClr>
                </a:solidFill>
                <a:latin typeface="メイリオ"/>
                <a:ea typeface="メイリオ"/>
              </a:rPr>
              <a:t>適切に取り扱い、不正アクセスおよび不正利用の防止に努めて</a:t>
            </a:r>
            <a:r>
              <a:rPr lang="ja-JP" altLang="en-US" sz="1200" dirty="0" err="1" smtClean="0">
                <a:solidFill>
                  <a:schemeClr val="tx1">
                    <a:lumMod val="65000"/>
                    <a:lumOff val="35000"/>
                  </a:schemeClr>
                </a:solidFill>
                <a:latin typeface="メイリオ"/>
                <a:ea typeface="メイリオ"/>
              </a:rPr>
              <a:t>い</a:t>
            </a:r>
            <a:r>
              <a:rPr lang="ja-JP" altLang="en-US" sz="1200" dirty="0" smtClean="0">
                <a:solidFill>
                  <a:schemeClr val="tx1">
                    <a:lumMod val="65000"/>
                    <a:lumOff val="35000"/>
                  </a:schemeClr>
                </a:solidFill>
                <a:latin typeface="メイリオ"/>
                <a:ea typeface="メイリオ"/>
              </a:rPr>
              <a:t>　　</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ただ</a:t>
            </a:r>
            <a:r>
              <a:rPr lang="ja-JP" altLang="en-US" sz="1200" dirty="0">
                <a:solidFill>
                  <a:schemeClr val="tx1">
                    <a:lumMod val="65000"/>
                    <a:lumOff val="35000"/>
                  </a:schemeClr>
                </a:solidFill>
                <a:latin typeface="メイリオ"/>
                <a:ea typeface="メイリオ"/>
              </a:rPr>
              <a:t>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en-US" altLang="ja-JP" sz="1000" dirty="0" smtClean="0">
                <a:solidFill>
                  <a:schemeClr val="tx1">
                    <a:lumMod val="65000"/>
                    <a:lumOff val="35000"/>
                  </a:schemeClr>
                </a:solidFill>
                <a:latin typeface="メイリオ"/>
                <a:ea typeface="メイリオ"/>
              </a:rPr>
              <a:t>.</a:t>
            </a:r>
            <a:r>
              <a:rPr lang="ja-JP" altLang="en-US" sz="1000" dirty="0" smtClean="0">
                <a:solidFill>
                  <a:schemeClr val="tx1">
                    <a:lumMod val="65000"/>
                    <a:lumOff val="35000"/>
                  </a:schemeClr>
                </a:solidFill>
                <a:latin typeface="メイリオ"/>
                <a:ea typeface="メイリオ"/>
              </a:rPr>
              <a:t>例：ユーザーアンケートを実施し自由回答を含む場合、ヤフー</a:t>
            </a:r>
            <a:r>
              <a:rPr lang="ja-JP" altLang="en-US" sz="1000" dirty="0">
                <a:solidFill>
                  <a:schemeClr val="tx1">
                    <a:lumMod val="65000"/>
                    <a:lumOff val="35000"/>
                  </a:schemeClr>
                </a:solidFill>
                <a:latin typeface="メイリオ"/>
                <a:ea typeface="メイリオ"/>
              </a:rPr>
              <a:t>において特定の個人を識別することができる情報に</a:t>
            </a:r>
            <a:r>
              <a:rPr lang="ja-JP" altLang="en-US" sz="1000" dirty="0" smtClean="0">
                <a:solidFill>
                  <a:schemeClr val="tx1">
                    <a:lumMod val="65000"/>
                    <a:lumOff val="35000"/>
                  </a:schemeClr>
                </a:solidFill>
                <a:latin typeface="メイリオ"/>
                <a:ea typeface="メイリオ"/>
              </a:rPr>
              <a:t>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4084510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中表紙と裏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2411</TotalTime>
  <Words>2496</Words>
  <Application>Microsoft Office PowerPoint</Application>
  <PresentationFormat>ワイド画面</PresentationFormat>
  <Paragraphs>205</Paragraphs>
  <Slides>11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11</vt:i4>
      </vt:variant>
    </vt:vector>
  </HeadingPairs>
  <TitlesOfParts>
    <vt:vector size="21" baseType="lpstr">
      <vt:lpstr>Meiryo UI</vt:lpstr>
      <vt:lpstr>ＭＳ Ｐゴシック</vt:lpstr>
      <vt:lpstr>メイリオ</vt:lpstr>
      <vt:lpstr>Arial</vt:lpstr>
      <vt:lpstr>Calibri</vt:lpstr>
      <vt:lpstr>Verdana</vt:lpstr>
      <vt:lpstr>Wingdings</vt:lpstr>
      <vt:lpstr>表紙</vt:lpstr>
      <vt:lpstr>中表紙と裏表紙</vt:lpstr>
      <vt:lpstr>コンテンツページ</vt:lpstr>
      <vt:lpstr>Yahoo!広告 ディスプレイ広告（予約型）クリエイティブ企画</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加賀谷 有里</dc:creator>
  <cp:lastModifiedBy>松本 恵実</cp:lastModifiedBy>
  <cp:revision>236</cp:revision>
  <dcterms:created xsi:type="dcterms:W3CDTF">2020-02-26T07:28:11Z</dcterms:created>
  <dcterms:modified xsi:type="dcterms:W3CDTF">2022-04-07T05:34:26Z</dcterms:modified>
</cp:coreProperties>
</file>