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5"/>
  </p:notesMasterIdLst>
  <p:sldIdLst>
    <p:sldId id="313" r:id="rId4"/>
    <p:sldId id="343" r:id="rId5"/>
    <p:sldId id="327" r:id="rId6"/>
    <p:sldId id="339" r:id="rId7"/>
    <p:sldId id="341" r:id="rId8"/>
    <p:sldId id="328" r:id="rId9"/>
    <p:sldId id="344" r:id="rId10"/>
    <p:sldId id="347" r:id="rId11"/>
    <p:sldId id="345" r:id="rId12"/>
    <p:sldId id="346" r:id="rId13"/>
    <p:sldId id="312"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4D5E"/>
    <a:srgbClr val="FFFFFF"/>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78" autoAdjust="0"/>
    <p:restoredTop sz="96327" autoAdjust="0"/>
  </p:normalViewPr>
  <p:slideViewPr>
    <p:cSldViewPr>
      <p:cViewPr varScale="1">
        <p:scale>
          <a:sx n="90" d="100"/>
          <a:sy n="90" d="100"/>
        </p:scale>
        <p:origin x="87"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2021/11/18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timing>
    <p:tnLst>
      <p:par>
        <p:cTn id="1" dur="indefinite" restart="never" nodeType="tmRoot"/>
      </p:par>
    </p:tnLst>
  </p:timing>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43D171D-B8FA-8240-85CF-F102E8602C9A}"/>
              </a:ext>
            </a:extLst>
          </p:cNvPr>
          <p:cNvSpPr>
            <a:spLocks noGrp="1"/>
          </p:cNvSpPr>
          <p:nvPr>
            <p:ph type="body" sz="quarter" idx="12"/>
          </p:nvPr>
        </p:nvSpPr>
        <p:spPr/>
        <p:txBody>
          <a:bodyPr/>
          <a:lstStyle/>
          <a:p>
            <a:r>
              <a:rPr kumimoji="1" lang="en-US" altLang="ja-JP" dirty="0" smtClean="0"/>
              <a:t>2021</a:t>
            </a:r>
            <a:r>
              <a:rPr kumimoji="1" lang="ja-JP" altLang="en-US" dirty="0" smtClean="0"/>
              <a:t>年</a:t>
            </a:r>
            <a:r>
              <a:rPr lang="en-US" altLang="ja-JP" dirty="0"/>
              <a:t>11</a:t>
            </a:r>
            <a:r>
              <a:rPr kumimoji="1" lang="ja-JP" altLang="en-US" dirty="0" smtClean="0"/>
              <a:t>月</a:t>
            </a:r>
            <a:r>
              <a:rPr lang="en-US" altLang="ja-JP" dirty="0" smtClean="0"/>
              <a:t>24</a:t>
            </a:r>
            <a:r>
              <a:rPr kumimoji="1" lang="ja-JP" altLang="en-US" dirty="0" smtClean="0"/>
              <a:t>日</a:t>
            </a:r>
            <a:endParaRPr kumimoji="1" lang="ja-JP" altLang="en-US" dirty="0"/>
          </a:p>
        </p:txBody>
      </p:sp>
      <p:sp>
        <p:nvSpPr>
          <p:cNvPr id="5" name="テキスト プレースホルダー 4">
            <a:extLst>
              <a:ext uri="{FF2B5EF4-FFF2-40B4-BE49-F238E27FC236}">
                <a16:creationId xmlns:a16="http://schemas.microsoft.com/office/drawing/2014/main" id="{C4244CEF-553B-0C43-A090-F4259801956C}"/>
              </a:ext>
            </a:extLst>
          </p:cNvPr>
          <p:cNvSpPr>
            <a:spLocks noGrp="1"/>
          </p:cNvSpPr>
          <p:nvPr>
            <p:ph type="body" sz="quarter" idx="14"/>
          </p:nvPr>
        </p:nvSpPr>
        <p:spPr>
          <a:xfrm>
            <a:off x="911424" y="4434710"/>
            <a:ext cx="2880320" cy="360040"/>
          </a:xfrm>
        </p:spPr>
        <p:txBody>
          <a:bodyPr>
            <a:noAutofit/>
          </a:bodyPr>
          <a:lstStyle/>
          <a:p>
            <a:r>
              <a:rPr kumimoji="1" lang="en-US" altLang="ja-JP" sz="1000" b="1" dirty="0" smtClean="0"/>
              <a:t>Yahoo!</a:t>
            </a:r>
            <a:r>
              <a:rPr kumimoji="1" lang="ja-JP" altLang="en-US" sz="1000" b="1" dirty="0" smtClean="0"/>
              <a:t>映画 トップページカスタマイズ </a:t>
            </a:r>
            <a:r>
              <a:rPr kumimoji="1" lang="en-US" altLang="ja-JP" sz="1000" b="1" dirty="0" smtClean="0"/>
              <a:t>SP</a:t>
            </a:r>
          </a:p>
          <a:p>
            <a:r>
              <a:rPr lang="ja-JP" altLang="en-US" sz="1000" b="1" dirty="0" smtClean="0"/>
              <a:t>（</a:t>
            </a:r>
            <a:r>
              <a:rPr lang="en-US" altLang="ja-JP" sz="1000" b="1" dirty="0" smtClean="0"/>
              <a:t>2022</a:t>
            </a:r>
            <a:r>
              <a:rPr lang="ja-JP" altLang="en-US" sz="1000" b="1" dirty="0" smtClean="0"/>
              <a:t>年</a:t>
            </a:r>
            <a:r>
              <a:rPr lang="en-US" altLang="ja-JP" sz="1000" b="1" dirty="0" smtClean="0"/>
              <a:t>1</a:t>
            </a:r>
            <a:r>
              <a:rPr lang="ja-JP" altLang="en-US" sz="1000" b="1" dirty="0" smtClean="0"/>
              <a:t>月～</a:t>
            </a:r>
            <a:r>
              <a:rPr lang="en-US" altLang="ja-JP" sz="1000" b="1" dirty="0" smtClean="0"/>
              <a:t>3</a:t>
            </a:r>
            <a:r>
              <a:rPr lang="ja-JP" altLang="en-US" sz="1000" b="1" dirty="0" smtClean="0"/>
              <a:t>月）</a:t>
            </a:r>
            <a:endParaRPr kumimoji="1" lang="ja-JP" altLang="en-US" sz="1000" b="1" dirty="0"/>
          </a:p>
        </p:txBody>
      </p:sp>
      <p:sp>
        <p:nvSpPr>
          <p:cNvPr id="7" name="タイトル 2">
            <a:extLst>
              <a:ext uri="{FF2B5EF4-FFF2-40B4-BE49-F238E27FC236}">
                <a16:creationId xmlns:a16="http://schemas.microsoft.com/office/drawing/2014/main" id="{BDF9010D-9A42-1A40-9FE4-E8571BE355D4}"/>
              </a:ext>
            </a:extLst>
          </p:cNvPr>
          <p:cNvSpPr>
            <a:spLocks noGrp="1"/>
          </p:cNvSpPr>
          <p:nvPr>
            <p:ph type="ctrTitle"/>
          </p:nvPr>
        </p:nvSpPr>
        <p:spPr>
          <a:xfrm>
            <a:off x="825116" y="2755314"/>
            <a:ext cx="10671484" cy="817702"/>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企画</a:t>
            </a:r>
          </a:p>
        </p:txBody>
      </p:sp>
    </p:spTree>
    <p:extLst>
      <p:ext uri="{BB962C8B-B14F-4D97-AF65-F5344CB8AC3E}">
        <p14:creationId xmlns:p14="http://schemas.microsoft.com/office/powerpoint/2010/main" val="2529611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7" name="Rectangle 46"/>
          <p:cNvSpPr>
            <a:spLocks noChangeArrowheads="1"/>
          </p:cNvSpPr>
          <p:nvPr/>
        </p:nvSpPr>
        <p:spPr bwMode="auto">
          <a:xfrm>
            <a:off x="387048" y="1237445"/>
            <a:ext cx="11469592"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責に帰すべき事由以外の原因により、特集・タイアップ広告ページ</a:t>
            </a:r>
            <a:r>
              <a:rPr lang="ja-JP" altLang="en-US" sz="1200" dirty="0" smtClean="0">
                <a:solidFill>
                  <a:schemeClr val="tx1">
                    <a:lumMod val="65000"/>
                    <a:lumOff val="35000"/>
                  </a:schemeClr>
                </a:solidFill>
                <a:latin typeface="+mn-ea"/>
                <a:ea typeface="+mn-ea"/>
              </a:rPr>
              <a:t>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a:solidFill>
                <a:schemeClr val="tx1">
                  <a:lumMod val="65000"/>
                  <a:lumOff val="35000"/>
                </a:schemeClr>
              </a:solidFill>
              <a:latin typeface="+mn-ea"/>
              <a:ea typeface="+mn-ea"/>
            </a:endParaRP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広告の掲載期間を保証する広告商品は、常時掲載を保証するものではありません。 広告掲載ができなかった時間が広告購入時に指定された総掲載予定時間</a:t>
            </a:r>
            <a:r>
              <a:rPr lang="ja-JP" altLang="en-US" sz="1200" dirty="0" smtClean="0">
                <a:solidFill>
                  <a:schemeClr val="tx1">
                    <a:lumMod val="65000"/>
                    <a:lumOff val="35000"/>
                  </a:schemeClr>
                </a:solidFill>
                <a:latin typeface="+mn-ea"/>
                <a:ea typeface="+mn-ea"/>
              </a:rPr>
              <a:t>の</a:t>
            </a:r>
            <a:r>
              <a:rPr lang="en-US" altLang="ja-JP" sz="1200" dirty="0" smtClean="0">
                <a:solidFill>
                  <a:schemeClr val="tx1">
                    <a:lumMod val="65000"/>
                    <a:lumOff val="35000"/>
                  </a:schemeClr>
                </a:solidFill>
                <a:latin typeface="+mn-ea"/>
                <a:ea typeface="+mn-ea"/>
              </a:rPr>
              <a:t>10</a:t>
            </a:r>
            <a:r>
              <a:rPr lang="ja-JP" altLang="en-US" sz="1200" dirty="0">
                <a:solidFill>
                  <a:schemeClr val="tx1">
                    <a:lumMod val="65000"/>
                    <a:lumOff val="35000"/>
                  </a:schemeClr>
                </a:solidFill>
                <a:latin typeface="+mn-ea"/>
                <a:ea typeface="+mn-ea"/>
              </a:rPr>
              <a:t>％未満の場合については、 ヤフーは免責されます。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2442649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2"/>
          <a:stretch>
            <a:fillRect/>
          </a:stretch>
        </p:blipFill>
        <p:spPr>
          <a:xfrm>
            <a:off x="2135560" y="1268760"/>
            <a:ext cx="7920880" cy="5377585"/>
          </a:xfrm>
          <a:prstGeom prst="rect">
            <a:avLst/>
          </a:prstGeom>
        </p:spPr>
      </p:pic>
      <p:sp>
        <p:nvSpPr>
          <p:cNvPr id="3" name="テキスト プレースホルダー 2"/>
          <p:cNvSpPr>
            <a:spLocks noGrp="1"/>
          </p:cNvSpPr>
          <p:nvPr>
            <p:ph type="body" sz="quarter" idx="11"/>
          </p:nvPr>
        </p:nvSpPr>
        <p:spPr/>
        <p:txBody>
          <a:bodyPr/>
          <a:lstStyle/>
          <a:p>
            <a:r>
              <a:rPr kumimoji="1" lang="en-US" altLang="ja-JP" dirty="0" smtClean="0"/>
              <a:t>Yahoo!</a:t>
            </a:r>
            <a:r>
              <a:rPr kumimoji="1" lang="ja-JP" altLang="en-US" dirty="0" smtClean="0"/>
              <a:t>映画トップページカスタマイズ </a:t>
            </a:r>
            <a:r>
              <a:rPr kumimoji="1" lang="en-US" altLang="ja-JP" dirty="0" smtClean="0"/>
              <a:t>SP</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51" name="テキスト ボックス 50"/>
          <p:cNvSpPr txBox="1"/>
          <p:nvPr/>
        </p:nvSpPr>
        <p:spPr>
          <a:xfrm>
            <a:off x="821414" y="859727"/>
            <a:ext cx="10549172" cy="369332"/>
          </a:xfrm>
          <a:prstGeom prst="rect">
            <a:avLst/>
          </a:prstGeom>
          <a:noFill/>
        </p:spPr>
        <p:txBody>
          <a:bodyPr wrap="square" rtlCol="0">
            <a:spAutoFit/>
          </a:bodyPr>
          <a:lstStyle/>
          <a:p>
            <a:pPr algn="ctr"/>
            <a:r>
              <a:rPr lang="ja-JP" altLang="en-US" dirty="0" smtClean="0">
                <a:solidFill>
                  <a:schemeClr val="tx1">
                    <a:lumMod val="65000"/>
                    <a:lumOff val="35000"/>
                  </a:schemeClr>
                </a:solidFill>
              </a:rPr>
              <a:t>スマートフォン</a:t>
            </a:r>
            <a:r>
              <a:rPr lang="ja-JP" altLang="en-US" dirty="0">
                <a:solidFill>
                  <a:schemeClr val="tx1">
                    <a:lumMod val="65000"/>
                    <a:lumOff val="35000"/>
                  </a:schemeClr>
                </a:solidFill>
              </a:rPr>
              <a:t>版</a:t>
            </a:r>
            <a:r>
              <a:rPr kumimoji="1" lang="en-US" altLang="ja-JP" dirty="0" smtClean="0">
                <a:solidFill>
                  <a:schemeClr val="tx1">
                    <a:lumMod val="65000"/>
                    <a:lumOff val="35000"/>
                  </a:schemeClr>
                </a:solidFill>
              </a:rPr>
              <a:t>Yahoo</a:t>
            </a:r>
            <a:r>
              <a:rPr kumimoji="1" lang="en-US" altLang="ja-JP" dirty="0">
                <a:solidFill>
                  <a:schemeClr val="tx1">
                    <a:lumMod val="65000"/>
                    <a:lumOff val="35000"/>
                  </a:schemeClr>
                </a:solidFill>
              </a:rPr>
              <a:t>!</a:t>
            </a:r>
            <a:r>
              <a:rPr kumimoji="1" lang="ja-JP" altLang="en-US" dirty="0" smtClean="0">
                <a:solidFill>
                  <a:schemeClr val="tx1">
                    <a:lumMod val="65000"/>
                    <a:lumOff val="35000"/>
                  </a:schemeClr>
                </a:solidFill>
              </a:rPr>
              <a:t>映画トップページ</a:t>
            </a:r>
            <a:r>
              <a:rPr kumimoji="1" lang="ja-JP" altLang="en-US" dirty="0">
                <a:solidFill>
                  <a:schemeClr val="tx1">
                    <a:lumMod val="65000"/>
                    <a:lumOff val="35000"/>
                  </a:schemeClr>
                </a:solidFill>
              </a:rPr>
              <a:t>を広告主様用に独自デザインし、掲載いたします。</a:t>
            </a:r>
          </a:p>
        </p:txBody>
      </p:sp>
      <p:sp>
        <p:nvSpPr>
          <p:cNvPr id="2" name="テキスト ボックス 1"/>
          <p:cNvSpPr txBox="1"/>
          <p:nvPr/>
        </p:nvSpPr>
        <p:spPr>
          <a:xfrm>
            <a:off x="2746188" y="6226679"/>
            <a:ext cx="1872208" cy="169277"/>
          </a:xfrm>
          <a:prstGeom prst="rect">
            <a:avLst/>
          </a:prstGeom>
          <a:noFill/>
        </p:spPr>
        <p:txBody>
          <a:bodyPr wrap="square" rtlCol="0">
            <a:spAutoFit/>
          </a:bodyPr>
          <a:lstStyle/>
          <a:p>
            <a:pPr algn="l"/>
            <a:r>
              <a:rPr lang="ja-JP" altLang="en-US" sz="500" dirty="0" smtClean="0">
                <a:solidFill>
                  <a:schemeClr val="bg1"/>
                </a:solidFill>
              </a:rPr>
              <a:t>ヘッダーカスタマイズ表示終了後、掲載されます。</a:t>
            </a:r>
            <a:endParaRPr lang="en-US" altLang="ja-JP" sz="500" dirty="0">
              <a:solidFill>
                <a:schemeClr val="bg1"/>
              </a:solidFill>
            </a:endParaRPr>
          </a:p>
        </p:txBody>
      </p:sp>
    </p:spTree>
    <p:extLst>
      <p:ext uri="{BB962C8B-B14F-4D97-AF65-F5344CB8AC3E}">
        <p14:creationId xmlns:p14="http://schemas.microsoft.com/office/powerpoint/2010/main" val="906001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kumimoji="1" lang="ja-JP" altLang="en-US" dirty="0" smtClean="0"/>
              <a:t>スペック詳細</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3393371608"/>
              </p:ext>
            </p:extLst>
          </p:nvPr>
        </p:nvGraphicFramePr>
        <p:xfrm>
          <a:off x="551384" y="836712"/>
          <a:ext cx="11089232" cy="5733195"/>
        </p:xfrm>
        <a:graphic>
          <a:graphicData uri="http://schemas.openxmlformats.org/drawingml/2006/table">
            <a:tbl>
              <a:tblPr firstRow="1" bandRow="1"/>
              <a:tblGrid>
                <a:gridCol w="1672186">
                  <a:extLst>
                    <a:ext uri="{9D8B030D-6E8A-4147-A177-3AD203B41FA5}">
                      <a16:colId xmlns:a16="http://schemas.microsoft.com/office/drawing/2014/main" val="20000"/>
                    </a:ext>
                  </a:extLst>
                </a:gridCol>
                <a:gridCol w="9417046">
                  <a:extLst>
                    <a:ext uri="{9D8B030D-6E8A-4147-A177-3AD203B41FA5}">
                      <a16:colId xmlns:a16="http://schemas.microsoft.com/office/drawing/2014/main" val="20001"/>
                    </a:ext>
                  </a:extLst>
                </a:gridCol>
              </a:tblGrid>
              <a:tr h="107741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タイアップ</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65000"/>
                              <a:lumOff val="35000"/>
                            </a:schemeClr>
                          </a:solidFill>
                          <a:latin typeface="メイリオ"/>
                          <a:ea typeface="メイリオ"/>
                          <a:cs typeface="メイリオ" panose="020B0604030504040204" pitchFamily="50" charset="-128"/>
                        </a:rPr>
                        <a:t>・掲載場所：スマートフォン版</a:t>
                      </a:r>
                      <a:r>
                        <a:rPr lang="en-US" altLang="ja-JP" sz="1200" dirty="0">
                          <a:solidFill>
                            <a:schemeClr val="tx1">
                              <a:lumMod val="65000"/>
                              <a:lumOff val="35000"/>
                            </a:schemeClr>
                          </a:solidFill>
                          <a:latin typeface="メイリオ"/>
                          <a:ea typeface="メイリオ"/>
                          <a:cs typeface="メイリオ" panose="020B0604030504040204" pitchFamily="50" charset="-128"/>
                        </a:rPr>
                        <a:t>Yahoo!</a:t>
                      </a:r>
                      <a:r>
                        <a:rPr lang="ja-JP" altLang="en-US" sz="1200" dirty="0">
                          <a:solidFill>
                            <a:schemeClr val="tx1">
                              <a:lumMod val="65000"/>
                              <a:lumOff val="35000"/>
                            </a:schemeClr>
                          </a:solidFill>
                          <a:latin typeface="メイリオ"/>
                          <a:ea typeface="メイリオ"/>
                          <a:cs typeface="メイリオ" panose="020B0604030504040204" pitchFamily="50" charset="-128"/>
                        </a:rPr>
                        <a:t>映画　トップページ</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想定</a:t>
                      </a:r>
                      <a:r>
                        <a:rPr lang="en-US" altLang="ja-JP" sz="1200" dirty="0">
                          <a:solidFill>
                            <a:schemeClr val="tx1">
                              <a:lumMod val="65000"/>
                              <a:lumOff val="35000"/>
                            </a:schemeClr>
                          </a:solidFill>
                          <a:latin typeface="メイリオ"/>
                          <a:ea typeface="メイリオ"/>
                          <a:cs typeface="メイリオ" panose="020B0604030504040204" pitchFamily="50" charset="-128"/>
                        </a:rPr>
                        <a:t>PV</a:t>
                      </a:r>
                      <a:r>
                        <a:rPr lang="ja-JP" altLang="en-US" sz="1200" dirty="0">
                          <a:solidFill>
                            <a:schemeClr val="tx1">
                              <a:lumMod val="65000"/>
                              <a:lumOff val="35000"/>
                            </a:schemeClr>
                          </a:solidFill>
                          <a:latin typeface="メイリオ"/>
                          <a:ea typeface="メイリオ"/>
                          <a:cs typeface="メイリオ" panose="020B0604030504040204" pitchFamily="50" charset="-128"/>
                        </a:rPr>
                        <a:t>：</a:t>
                      </a:r>
                      <a:r>
                        <a:rPr lang="en-US" altLang="ja-JP" sz="1200" dirty="0">
                          <a:solidFill>
                            <a:schemeClr val="tx1">
                              <a:lumMod val="65000"/>
                              <a:lumOff val="35000"/>
                            </a:schemeClr>
                          </a:solidFill>
                          <a:latin typeface="メイリオ"/>
                          <a:ea typeface="メイリオ"/>
                          <a:cs typeface="メイリオ" panose="020B0604030504040204" pitchFamily="50" charset="-128"/>
                        </a:rPr>
                        <a:t>15</a:t>
                      </a:r>
                      <a:r>
                        <a:rPr lang="ja-JP" altLang="en-US" sz="1200" dirty="0">
                          <a:solidFill>
                            <a:schemeClr val="tx1">
                              <a:lumMod val="65000"/>
                              <a:lumOff val="35000"/>
                            </a:schemeClr>
                          </a:solidFill>
                          <a:latin typeface="メイリオ"/>
                          <a:ea typeface="メイリオ"/>
                          <a:cs typeface="メイリオ" panose="020B0604030504040204" pitchFamily="50" charset="-128"/>
                        </a:rPr>
                        <a:t>万</a:t>
                      </a:r>
                      <a:r>
                        <a:rPr lang="en-US" altLang="ja-JP" sz="1200" dirty="0">
                          <a:solidFill>
                            <a:schemeClr val="tx1">
                              <a:lumMod val="65000"/>
                              <a:lumOff val="35000"/>
                            </a:schemeClr>
                          </a:solidFill>
                          <a:latin typeface="メイリオ"/>
                          <a:ea typeface="メイリオ"/>
                          <a:cs typeface="メイリオ" panose="020B0604030504040204" pitchFamily="50" charset="-128"/>
                        </a:rPr>
                        <a:t>PV</a:t>
                      </a:r>
                      <a:r>
                        <a:rPr lang="ja-JP" altLang="en-US" sz="1200" dirty="0">
                          <a:solidFill>
                            <a:schemeClr val="tx1">
                              <a:lumMod val="65000"/>
                              <a:lumOff val="35000"/>
                            </a:schemeClr>
                          </a:solidFill>
                          <a:latin typeface="メイリオ"/>
                          <a:ea typeface="メイリオ"/>
                          <a:cs typeface="メイリオ" panose="020B0604030504040204" pitchFamily="50" charset="-128"/>
                        </a:rPr>
                        <a:t>　</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保証するものではございません。</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・更新、二次利用　：不可</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9208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カスタマイズ</a:t>
                      </a:r>
                      <a:endParaRPr kumimoji="1" lang="en-US" altLang="ja-JP" sz="105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可能箇所</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・ヘッダー、</a:t>
                      </a:r>
                      <a:r>
                        <a:rPr lang="ja-JP" altLang="en-US" sz="1200" dirty="0" smtClean="0">
                          <a:solidFill>
                            <a:schemeClr val="tx1">
                              <a:lumMod val="65000"/>
                              <a:lumOff val="35000"/>
                            </a:schemeClr>
                          </a:solidFill>
                          <a:latin typeface="メイリオ"/>
                          <a:ea typeface="メイリオ"/>
                          <a:cs typeface="メイリオ" panose="020B0604030504040204" pitchFamily="50" charset="-128"/>
                        </a:rPr>
                        <a:t>フッター、追従バナー</a:t>
                      </a:r>
                      <a:r>
                        <a:rPr lang="ja-JP" altLang="en-US" sz="1200" dirty="0">
                          <a:solidFill>
                            <a:schemeClr val="tx1">
                              <a:lumMod val="65000"/>
                              <a:lumOff val="35000"/>
                            </a:schemeClr>
                          </a:solidFill>
                          <a:latin typeface="メイリオ"/>
                          <a:ea typeface="メイリオ"/>
                          <a:cs typeface="メイリオ" panose="020B0604030504040204" pitchFamily="50" charset="-128"/>
                        </a:rPr>
                        <a:t>　</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リンク先設定可</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・動画エンベッド、動画プレイヤー上中段カスタマイズ枠　</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リンク先設定不可</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mn-lt"/>
                          <a:ea typeface="+mn-ea"/>
                          <a:cs typeface="メイリオ" panose="020B0604030504040204" pitchFamily="50" charset="-128"/>
                        </a:rPr>
                        <a:t>・最上部ナビゲーション、検索エリア背景色カスタマイズ</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他、提供表記が上部に、コピーライト表記が最下部に入ります。</a:t>
                      </a:r>
                      <a:endParaRPr lang="ja-JP" altLang="en-US" sz="11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15454301"/>
                  </a:ext>
                </a:extLst>
              </a:tr>
              <a:tr h="79208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掲載</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制作</a:t>
                      </a:r>
                      <a:r>
                        <a:rPr lang="en-US" altLang="ja-JP" sz="1200" dirty="0">
                          <a:solidFill>
                            <a:schemeClr val="tx1">
                              <a:lumMod val="65000"/>
                              <a:lumOff val="35000"/>
                            </a:schemeClr>
                          </a:solidFill>
                          <a:latin typeface="メイリオ"/>
                          <a:ea typeface="メイリオ"/>
                          <a:cs typeface="メイリオ" panose="020B0604030504040204" pitchFamily="50" charset="-128"/>
                        </a:rPr>
                        <a:t>+</a:t>
                      </a:r>
                      <a:r>
                        <a:rPr lang="ja-JP" altLang="en-US" sz="1200" dirty="0">
                          <a:solidFill>
                            <a:schemeClr val="tx1">
                              <a:lumMod val="65000"/>
                              <a:lumOff val="35000"/>
                            </a:schemeClr>
                          </a:solidFill>
                          <a:latin typeface="メイリオ"/>
                          <a:ea typeface="メイリオ"/>
                          <a:cs typeface="メイリオ" panose="020B0604030504040204" pitchFamily="50" charset="-128"/>
                        </a:rPr>
                        <a:t>掲載</a:t>
                      </a:r>
                      <a:r>
                        <a:rPr lang="en-US" altLang="ja-JP" sz="1200" dirty="0">
                          <a:solidFill>
                            <a:schemeClr val="tx1">
                              <a:lumMod val="65000"/>
                              <a:lumOff val="35000"/>
                            </a:schemeClr>
                          </a:solidFill>
                          <a:latin typeface="メイリオ"/>
                          <a:ea typeface="メイリオ"/>
                          <a:cs typeface="メイリオ" panose="020B0604030504040204" pitchFamily="50" charset="-128"/>
                        </a:rPr>
                        <a:t>】Yahoo!</a:t>
                      </a:r>
                      <a:r>
                        <a:rPr lang="ja-JP" altLang="en-US" sz="1200" dirty="0">
                          <a:solidFill>
                            <a:schemeClr val="tx1">
                              <a:lumMod val="65000"/>
                              <a:lumOff val="35000"/>
                            </a:schemeClr>
                          </a:solidFill>
                          <a:latin typeface="メイリオ"/>
                          <a:ea typeface="メイリオ"/>
                          <a:cs typeface="メイリオ" panose="020B0604030504040204" pitchFamily="50" charset="-128"/>
                        </a:rPr>
                        <a:t>映画　トップページカスタマイズ</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200" dirty="0">
                          <a:solidFill>
                            <a:schemeClr val="tx1">
                              <a:lumMod val="65000"/>
                              <a:lumOff val="35000"/>
                            </a:schemeClr>
                          </a:solidFill>
                          <a:latin typeface="メイリオ"/>
                          <a:ea typeface="メイリオ"/>
                          <a:cs typeface="メイリオ" panose="020B0604030504040204" pitchFamily="50" charset="-128"/>
                        </a:rPr>
                        <a:t>Yahoo!</a:t>
                      </a:r>
                      <a:r>
                        <a:rPr lang="ja-JP" altLang="en-US" sz="1200" dirty="0">
                          <a:solidFill>
                            <a:schemeClr val="tx1">
                              <a:lumMod val="65000"/>
                              <a:lumOff val="35000"/>
                            </a:schemeClr>
                          </a:solidFill>
                          <a:latin typeface="メイリオ"/>
                          <a:ea typeface="メイリオ"/>
                          <a:cs typeface="メイリオ" panose="020B0604030504040204" pitchFamily="50" charset="-128"/>
                        </a:rPr>
                        <a:t>映画　トップページカスタマイズ　制作・掲載費</a:t>
                      </a:r>
                      <a:endParaRPr lang="en-US" altLang="ja-JP" sz="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6733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65000"/>
                              <a:lumOff val="35000"/>
                            </a:schemeClr>
                          </a:solidFill>
                          <a:latin typeface="メイリオ"/>
                          <a:ea typeface="メイリオ"/>
                          <a:cs typeface="Meiryo UI" panose="020B0604030504040204" pitchFamily="50" charset="-128"/>
                        </a:rPr>
                        <a:t>1</a:t>
                      </a:r>
                      <a:r>
                        <a:rPr lang="ja-JP" altLang="en-US" sz="1200" dirty="0">
                          <a:solidFill>
                            <a:schemeClr val="tx1">
                              <a:lumMod val="65000"/>
                              <a:lumOff val="35000"/>
                            </a:schemeClr>
                          </a:solidFill>
                          <a:latin typeface="メイリオ"/>
                          <a:ea typeface="メイリオ"/>
                          <a:cs typeface="Meiryo UI" panose="020B0604030504040204" pitchFamily="50" charset="-128"/>
                        </a:rPr>
                        <a:t>週間（月曜日掲載開始、日曜日掲載終了）</a:t>
                      </a:r>
                      <a:endParaRPr lang="en-US" altLang="ja-JP" sz="1200" dirty="0">
                        <a:solidFill>
                          <a:schemeClr val="tx1">
                            <a:lumMod val="65000"/>
                            <a:lumOff val="35000"/>
                          </a:schemeClr>
                        </a:solidFill>
                        <a:latin typeface="メイリオ"/>
                        <a:ea typeface="メイリオ"/>
                        <a:cs typeface="Meiryo UI" panose="020B0604030504040204" pitchFamily="50" charset="-128"/>
                      </a:endParaRPr>
                    </a:p>
                    <a:p>
                      <a:r>
                        <a:rPr lang="en-US" altLang="ja-JP" sz="1000" dirty="0">
                          <a:solidFill>
                            <a:schemeClr val="tx1">
                              <a:lumMod val="65000"/>
                              <a:lumOff val="35000"/>
                            </a:schemeClr>
                          </a:solidFill>
                          <a:latin typeface="メイリオ"/>
                          <a:ea typeface="メイリオ"/>
                          <a:cs typeface="Meiryo UI" panose="020B0604030504040204" pitchFamily="50" charset="-128"/>
                        </a:rPr>
                        <a:t>※</a:t>
                      </a:r>
                      <a:r>
                        <a:rPr lang="ja-JP" altLang="en-US" sz="1000" dirty="0">
                          <a:solidFill>
                            <a:schemeClr val="tx1">
                              <a:lumMod val="65000"/>
                              <a:lumOff val="35000"/>
                            </a:schemeClr>
                          </a:solidFill>
                          <a:latin typeface="メイリオ"/>
                          <a:ea typeface="メイリオ"/>
                          <a:cs typeface="Meiryo UI" panose="020B0604030504040204" pitchFamily="50" charset="-128"/>
                        </a:rPr>
                        <a:t>上記期間以外の掲載は原則不可　</a:t>
                      </a:r>
                      <a:r>
                        <a:rPr lang="en-US" altLang="ja-JP" sz="1000" dirty="0">
                          <a:solidFill>
                            <a:schemeClr val="tx1">
                              <a:lumMod val="65000"/>
                              <a:lumOff val="35000"/>
                            </a:schemeClr>
                          </a:solidFill>
                          <a:latin typeface="メイリオ"/>
                          <a:ea typeface="メイリオ"/>
                          <a:cs typeface="Meiryo UI" panose="020B0604030504040204" pitchFamily="50" charset="-128"/>
                        </a:rPr>
                        <a:t>※</a:t>
                      </a:r>
                      <a:r>
                        <a:rPr lang="ja-JP" altLang="en-US" sz="1000" dirty="0">
                          <a:solidFill>
                            <a:schemeClr val="tx1">
                              <a:lumMod val="65000"/>
                              <a:lumOff val="35000"/>
                            </a:schemeClr>
                          </a:solidFill>
                          <a:latin typeface="メイリオ"/>
                          <a:ea typeface="メイリオ"/>
                          <a:cs typeface="Meiryo UI" panose="020B0604030504040204" pitchFamily="50" charset="-128"/>
                        </a:rPr>
                        <a:t>週</a:t>
                      </a:r>
                      <a:r>
                        <a:rPr lang="en-US" altLang="ja-JP" sz="1000" dirty="0">
                          <a:solidFill>
                            <a:schemeClr val="tx1">
                              <a:lumMod val="65000"/>
                              <a:lumOff val="35000"/>
                            </a:schemeClr>
                          </a:solidFill>
                          <a:latin typeface="メイリオ"/>
                          <a:ea typeface="メイリオ"/>
                          <a:cs typeface="Meiryo UI" panose="020B0604030504040204" pitchFamily="50" charset="-128"/>
                        </a:rPr>
                        <a:t>1</a:t>
                      </a:r>
                      <a:r>
                        <a:rPr lang="ja-JP" altLang="en-US" sz="1000" dirty="0">
                          <a:solidFill>
                            <a:schemeClr val="tx1">
                              <a:lumMod val="65000"/>
                              <a:lumOff val="35000"/>
                            </a:schemeClr>
                          </a:solidFill>
                          <a:latin typeface="メイリオ"/>
                          <a:ea typeface="メイリオ"/>
                          <a:cs typeface="Meiryo UI" panose="020B0604030504040204" pitchFamily="50" charset="-128"/>
                        </a:rPr>
                        <a:t>枠商品です。</a:t>
                      </a:r>
                      <a:endParaRPr lang="en-US" altLang="ja-JP" sz="1000" dirty="0">
                        <a:solidFill>
                          <a:schemeClr val="tx1">
                            <a:lumMod val="65000"/>
                            <a:lumOff val="35000"/>
                          </a:schemeClr>
                        </a:solidFill>
                        <a:latin typeface="メイリオ"/>
                        <a:ea typeface="メイリオ"/>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52262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lumMod val="65000"/>
                              <a:lumOff val="35000"/>
                            </a:schemeClr>
                          </a:solidFill>
                          <a:effectLst/>
                          <a:uLnTx/>
                          <a:uFillTx/>
                          <a:latin typeface="+mn-lt"/>
                          <a:ea typeface="+mn-ea"/>
                        </a:rPr>
                        <a:t>200</a:t>
                      </a:r>
                      <a:r>
                        <a:rPr kumimoji="1" lang="ja-JP" altLang="en-US" sz="1200" b="0" u="none" strike="noStrike" kern="1200" cap="none" spc="0" normalizeH="0" baseline="0" noProof="0" dirty="0">
                          <a:ln>
                            <a:noFill/>
                          </a:ln>
                          <a:solidFill>
                            <a:schemeClr val="tx1">
                              <a:lumMod val="65000"/>
                              <a:lumOff val="35000"/>
                            </a:schemeClr>
                          </a:solidFill>
                          <a:effectLst/>
                          <a:uLnTx/>
                          <a:uFillTx/>
                          <a:latin typeface="+mn-lt"/>
                          <a:ea typeface="+mn-ea"/>
                        </a:rPr>
                        <a:t>万円（グロス）／ 事前見積もり：</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不要</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200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a:ln>
                            <a:noFill/>
                          </a:ln>
                          <a:solidFill>
                            <a:schemeClr val="tx1">
                              <a:lumMod val="65000"/>
                              <a:lumOff val="35000"/>
                            </a:schemeClr>
                          </a:solidFill>
                          <a:effectLst/>
                          <a:uLnTx/>
                          <a:uFillTx/>
                          <a:latin typeface="メイリオ"/>
                          <a:ea typeface="メイリオ"/>
                        </a:rPr>
                        <a:t>30</a:t>
                      </a:r>
                      <a:r>
                        <a:rPr kumimoji="1" lang="ja-JP" altLang="en-US" sz="12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営業日前までにお申し込みください</a:t>
                      </a:r>
                      <a:endParaRPr kumimoji="1" lang="en-US" altLang="ja-JP" sz="12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320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2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200" dirty="0" smtClean="0">
                          <a:solidFill>
                            <a:schemeClr val="tx1">
                              <a:lumMod val="65000"/>
                              <a:lumOff val="35000"/>
                            </a:schemeClr>
                          </a:solidFill>
                          <a:latin typeface="メイリオ"/>
                          <a:ea typeface="メイリオ"/>
                          <a:cs typeface="Meiryo UI" panose="020B0604030504040204" pitchFamily="50" charset="-128"/>
                        </a:rPr>
                        <a:t>1</a:t>
                      </a:r>
                      <a:r>
                        <a:rPr lang="ja-JP" altLang="en-US" sz="12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200" dirty="0" smtClean="0">
                          <a:solidFill>
                            <a:schemeClr val="tx1">
                              <a:lumMod val="65000"/>
                              <a:lumOff val="35000"/>
                            </a:schemeClr>
                          </a:solidFill>
                          <a:latin typeface="メイリオ"/>
                          <a:ea typeface="メイリオ"/>
                          <a:cs typeface="Meiryo UI" panose="020B0604030504040204" pitchFamily="50" charset="-128"/>
                        </a:rPr>
                        <a:t>31</a:t>
                      </a:r>
                      <a:r>
                        <a:rPr lang="ja-JP" altLang="en-US" sz="1200" dirty="0" smtClean="0">
                          <a:solidFill>
                            <a:schemeClr val="tx1">
                              <a:lumMod val="65000"/>
                              <a:lumOff val="35000"/>
                            </a:schemeClr>
                          </a:solidFill>
                          <a:latin typeface="メイリオ"/>
                          <a:ea typeface="メイリオ"/>
                          <a:cs typeface="Meiryo UI" panose="020B0604030504040204" pitchFamily="50" charset="-128"/>
                        </a:rPr>
                        <a:t>日（月）掲載開始～</a:t>
                      </a:r>
                      <a:r>
                        <a:rPr lang="en-US" altLang="ja-JP" sz="12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2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200" dirty="0" smtClean="0">
                          <a:solidFill>
                            <a:schemeClr val="tx1">
                              <a:lumMod val="65000"/>
                              <a:lumOff val="35000"/>
                            </a:schemeClr>
                          </a:solidFill>
                          <a:latin typeface="メイリオ"/>
                          <a:ea typeface="メイリオ"/>
                          <a:cs typeface="Meiryo UI" panose="020B0604030504040204" pitchFamily="50" charset="-128"/>
                        </a:rPr>
                        <a:t>4</a:t>
                      </a:r>
                      <a:r>
                        <a:rPr lang="ja-JP" altLang="en-US" sz="12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200" dirty="0" smtClean="0">
                          <a:solidFill>
                            <a:schemeClr val="tx1">
                              <a:lumMod val="65000"/>
                              <a:lumOff val="35000"/>
                            </a:schemeClr>
                          </a:solidFill>
                          <a:latin typeface="メイリオ"/>
                          <a:ea typeface="メイリオ"/>
                          <a:cs typeface="Meiryo UI" panose="020B0604030504040204" pitchFamily="50" charset="-128"/>
                        </a:rPr>
                        <a:t>3</a:t>
                      </a:r>
                      <a:r>
                        <a:rPr lang="ja-JP" altLang="en-US" sz="1200" dirty="0" smtClean="0">
                          <a:solidFill>
                            <a:schemeClr val="tx1">
                              <a:lumMod val="65000"/>
                              <a:lumOff val="35000"/>
                            </a:schemeClr>
                          </a:solidFill>
                          <a:latin typeface="メイリオ"/>
                          <a:ea typeface="メイリオ"/>
                          <a:cs typeface="Meiryo UI" panose="020B0604030504040204" pitchFamily="50" charset="-128"/>
                        </a:rPr>
                        <a:t>日（日）掲載終了分まで</a:t>
                      </a:r>
                      <a:endParaRPr lang="en-US" altLang="ja-JP" sz="1200" dirty="0" smtClean="0">
                        <a:solidFill>
                          <a:schemeClr val="tx1">
                            <a:lumMod val="65000"/>
                            <a:lumOff val="35000"/>
                          </a:schemeClr>
                        </a:solidFill>
                        <a:latin typeface="メイリオ"/>
                        <a:ea typeface="メイリオ"/>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17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65000"/>
                              <a:lumOff val="35000"/>
                            </a:schemeClr>
                          </a:solidFill>
                          <a:latin typeface="メイリオ"/>
                          <a:ea typeface="メイリオ"/>
                          <a:cs typeface="Verdana" pitchFamily="34" charset="0"/>
                        </a:rPr>
                        <a:t>PV</a:t>
                      </a:r>
                      <a:r>
                        <a:rPr lang="ja-JP" altLang="en-US" sz="1200" dirty="0" err="1">
                          <a:solidFill>
                            <a:schemeClr val="tx1">
                              <a:lumMod val="65000"/>
                              <a:lumOff val="35000"/>
                            </a:schemeClr>
                          </a:solidFill>
                          <a:latin typeface="メイリオ"/>
                          <a:ea typeface="メイリオ"/>
                          <a:cs typeface="Verdana" pitchFamily="34" charset="0"/>
                        </a:rPr>
                        <a:t>、</a:t>
                      </a:r>
                      <a:r>
                        <a:rPr lang="en-US" altLang="ja-JP" sz="1200" dirty="0" smtClean="0">
                          <a:solidFill>
                            <a:schemeClr val="tx1">
                              <a:lumMod val="65000"/>
                              <a:lumOff val="35000"/>
                            </a:schemeClr>
                          </a:solidFill>
                          <a:latin typeface="メイリオ"/>
                          <a:ea typeface="メイリオ"/>
                          <a:cs typeface="Verdana" pitchFamily="34" charset="0"/>
                        </a:rPr>
                        <a:t>UB</a:t>
                      </a:r>
                      <a:r>
                        <a:rPr lang="ja-JP" altLang="en-US" sz="1200" dirty="0" err="1" smtClean="0">
                          <a:solidFill>
                            <a:schemeClr val="tx1">
                              <a:lumMod val="65000"/>
                              <a:lumOff val="35000"/>
                            </a:schemeClr>
                          </a:solidFill>
                          <a:latin typeface="メイリオ"/>
                          <a:ea typeface="メイリオ"/>
                          <a:cs typeface="Verdana" pitchFamily="34" charset="0"/>
                        </a:rPr>
                        <a:t>、</a:t>
                      </a:r>
                      <a:r>
                        <a:rPr lang="ja-JP" altLang="en-US" sz="1200" dirty="0" smtClean="0">
                          <a:solidFill>
                            <a:schemeClr val="tx1">
                              <a:lumMod val="65000"/>
                              <a:lumOff val="35000"/>
                            </a:schemeClr>
                          </a:solidFill>
                          <a:latin typeface="メイリオ"/>
                          <a:ea typeface="メイリオ"/>
                          <a:cs typeface="Verdana" pitchFamily="34" charset="0"/>
                        </a:rPr>
                        <a:t>ヘッダー・フッター・追従バナークリック数</a:t>
                      </a:r>
                      <a:r>
                        <a:rPr lang="ja-JP" altLang="en-US" sz="1200" dirty="0">
                          <a:solidFill>
                            <a:schemeClr val="tx1">
                              <a:lumMod val="65000"/>
                              <a:lumOff val="35000"/>
                            </a:schemeClr>
                          </a:solidFill>
                          <a:latin typeface="メイリオ"/>
                          <a:ea typeface="メイリオ"/>
                          <a:cs typeface="Verdana" pitchFamily="34" charset="0"/>
                        </a:rPr>
                        <a:t>、動画再生回数　</a:t>
                      </a:r>
                      <a:r>
                        <a:rPr lang="en-US" altLang="ja-JP" sz="1000" dirty="0">
                          <a:solidFill>
                            <a:schemeClr val="tx1">
                              <a:lumMod val="65000"/>
                              <a:lumOff val="35000"/>
                            </a:schemeClr>
                          </a:solidFill>
                          <a:latin typeface="メイリオ"/>
                          <a:ea typeface="メイリオ"/>
                          <a:cs typeface="Verdana" pitchFamily="34" charset="0"/>
                        </a:rPr>
                        <a:t>※</a:t>
                      </a:r>
                      <a:r>
                        <a:rPr lang="ja-JP" altLang="en-US" sz="1000" dirty="0">
                          <a:solidFill>
                            <a:schemeClr val="tx1">
                              <a:lumMod val="65000"/>
                              <a:lumOff val="35000"/>
                            </a:schemeClr>
                          </a:solidFill>
                          <a:latin typeface="メイリオ"/>
                          <a:ea typeface="メイリオ"/>
                          <a:cs typeface="Verdana" pitchFamily="34" charset="0"/>
                        </a:rPr>
                        <a:t>掲載終了から</a:t>
                      </a:r>
                      <a:r>
                        <a:rPr lang="en-US" altLang="ja-JP" sz="1000" dirty="0">
                          <a:solidFill>
                            <a:schemeClr val="tx1">
                              <a:lumMod val="65000"/>
                              <a:lumOff val="35000"/>
                            </a:schemeClr>
                          </a:solidFill>
                          <a:latin typeface="メイリオ"/>
                          <a:ea typeface="メイリオ"/>
                          <a:cs typeface="Verdana" pitchFamily="34" charset="0"/>
                        </a:rPr>
                        <a:t>2</a:t>
                      </a:r>
                      <a:r>
                        <a:rPr lang="ja-JP" altLang="en-US" sz="10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060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mn-lt"/>
                          <a:ea typeface="+mn-ea"/>
                          <a:cs typeface="Meiryo UI" panose="020B0604030504040204" pitchFamily="50" charset="-128"/>
                        </a:rPr>
                        <a:t>事前提案可否必須商品となります。また販売制限も設定されております。詳細</a:t>
                      </a:r>
                      <a:r>
                        <a:rPr lang="ja-JP" altLang="en-US" sz="1200" dirty="0" smtClean="0">
                          <a:solidFill>
                            <a:schemeClr val="tx1">
                              <a:lumMod val="65000"/>
                              <a:lumOff val="35000"/>
                            </a:schemeClr>
                          </a:solidFill>
                          <a:latin typeface="+mn-lt"/>
                          <a:ea typeface="+mn-ea"/>
                          <a:cs typeface="Meiryo UI" panose="020B0604030504040204" pitchFamily="50" charset="-128"/>
                        </a:rPr>
                        <a:t>は</a:t>
                      </a:r>
                      <a:r>
                        <a:rPr lang="en-US" altLang="ja-JP" sz="1200" dirty="0" smtClean="0">
                          <a:solidFill>
                            <a:schemeClr val="tx1">
                              <a:lumMod val="65000"/>
                              <a:lumOff val="35000"/>
                            </a:schemeClr>
                          </a:solidFill>
                          <a:latin typeface="+mn-lt"/>
                          <a:ea typeface="+mn-ea"/>
                          <a:cs typeface="Meiryo UI" panose="020B0604030504040204" pitchFamily="50" charset="-128"/>
                        </a:rPr>
                        <a:t>P5</a:t>
                      </a:r>
                      <a:r>
                        <a:rPr lang="ja-JP" altLang="en-US" sz="1200" dirty="0" err="1" smtClean="0">
                          <a:solidFill>
                            <a:schemeClr val="tx1">
                              <a:lumMod val="65000"/>
                              <a:lumOff val="35000"/>
                            </a:schemeClr>
                          </a:solidFill>
                          <a:latin typeface="+mn-lt"/>
                          <a:ea typeface="+mn-ea"/>
                          <a:cs typeface="Meiryo UI" panose="020B0604030504040204" pitchFamily="50" charset="-128"/>
                        </a:rPr>
                        <a:t>、</a:t>
                      </a:r>
                      <a:r>
                        <a:rPr lang="en-US" altLang="ja-JP" sz="1200" smtClean="0">
                          <a:solidFill>
                            <a:schemeClr val="tx1">
                              <a:lumMod val="65000"/>
                              <a:lumOff val="35000"/>
                            </a:schemeClr>
                          </a:solidFill>
                          <a:latin typeface="+mn-lt"/>
                          <a:ea typeface="+mn-ea"/>
                          <a:cs typeface="Meiryo UI" panose="020B0604030504040204" pitchFamily="50" charset="-128"/>
                        </a:rPr>
                        <a:t>P8</a:t>
                      </a:r>
                      <a:r>
                        <a:rPr lang="ja-JP" altLang="en-US" sz="1200" smtClean="0">
                          <a:solidFill>
                            <a:schemeClr val="tx1">
                              <a:lumMod val="65000"/>
                              <a:lumOff val="35000"/>
                            </a:schemeClr>
                          </a:solidFill>
                          <a:latin typeface="+mn-lt"/>
                          <a:ea typeface="+mn-ea"/>
                          <a:cs typeface="Meiryo UI" panose="020B0604030504040204" pitchFamily="50" charset="-128"/>
                        </a:rPr>
                        <a:t>を</a:t>
                      </a:r>
                      <a:r>
                        <a:rPr lang="ja-JP" altLang="en-US" sz="1200" dirty="0">
                          <a:solidFill>
                            <a:schemeClr val="tx1">
                              <a:lumMod val="65000"/>
                              <a:lumOff val="35000"/>
                            </a:schemeClr>
                          </a:solidFill>
                          <a:latin typeface="+mn-lt"/>
                          <a:ea typeface="+mn-ea"/>
                          <a:cs typeface="Meiryo UI" panose="020B0604030504040204" pitchFamily="50" charset="-128"/>
                        </a:rPr>
                        <a:t>ご確認ください。</a:t>
                      </a:r>
                      <a:endParaRPr lang="en-US" altLang="ja-JP" sz="1200" dirty="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65000"/>
                              <a:lumOff val="35000"/>
                            </a:schemeClr>
                          </a:solidFill>
                          <a:latin typeface="+mn-lt"/>
                          <a:ea typeface="+mn-ea"/>
                          <a:cs typeface="Meiryo UI" panose="020B0604030504040204" pitchFamily="50" charset="-128"/>
                        </a:rPr>
                        <a:t>ページ上部にサービスのおすすめコンテンツ誘導枠が掲載される場合があります。</a:t>
                      </a:r>
                      <a:endParaRPr lang="en-US" altLang="ja-JP" sz="12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7866487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必要素材につい</a:t>
            </a:r>
            <a:r>
              <a:rPr lang="ja-JP" altLang="en-US" dirty="0"/>
              <a:t>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8" name="テキスト ボックス 7"/>
          <p:cNvSpPr txBox="1"/>
          <p:nvPr/>
        </p:nvSpPr>
        <p:spPr>
          <a:xfrm>
            <a:off x="449398" y="947636"/>
            <a:ext cx="9001000" cy="523220"/>
          </a:xfrm>
          <a:prstGeom prst="rect">
            <a:avLst/>
          </a:prstGeom>
          <a:noFill/>
        </p:spPr>
        <p:txBody>
          <a:bodyPr wrap="square" rtlCol="0">
            <a:spAutoFit/>
          </a:bodyPr>
          <a:lstStyle/>
          <a:p>
            <a:r>
              <a:rPr lang="ja-JP" altLang="en-US" sz="1400" dirty="0">
                <a:solidFill>
                  <a:schemeClr val="tx1">
                    <a:lumMod val="65000"/>
                    <a:lumOff val="35000"/>
                  </a:schemeClr>
                </a:solidFill>
              </a:rPr>
              <a:t>実施に</a:t>
            </a:r>
            <a:r>
              <a:rPr lang="ja-JP" altLang="en-US" sz="1400" dirty="0" smtClean="0">
                <a:solidFill>
                  <a:schemeClr val="tx1">
                    <a:lumMod val="65000"/>
                    <a:lumOff val="35000"/>
                  </a:schemeClr>
                </a:solidFill>
              </a:rPr>
              <a:t>は素材</a:t>
            </a:r>
            <a:r>
              <a:rPr lang="ja-JP" altLang="en-US" sz="1400" dirty="0">
                <a:solidFill>
                  <a:schemeClr val="tx1">
                    <a:lumMod val="65000"/>
                    <a:lumOff val="35000"/>
                  </a:schemeClr>
                </a:solidFill>
              </a:rPr>
              <a:t>のご納品が必要です。いずれも権利処理されたもののご納品をお願いいたします。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p:txBody>
      </p:sp>
      <p:sp>
        <p:nvSpPr>
          <p:cNvPr id="9" name="正方形/長方形 8"/>
          <p:cNvSpPr/>
          <p:nvPr/>
        </p:nvSpPr>
        <p:spPr>
          <a:xfrm>
            <a:off x="416496" y="1618078"/>
            <a:ext cx="5751512" cy="1508105"/>
          </a:xfrm>
          <a:prstGeom prst="rect">
            <a:avLst/>
          </a:prstGeom>
        </p:spPr>
        <p:txBody>
          <a:bodyPr wrap="square">
            <a:spAutoFit/>
          </a:bodyPr>
          <a:lstStyle/>
          <a:p>
            <a:r>
              <a:rPr lang="ja-JP" altLang="en-US" sz="1400" dirty="0">
                <a:solidFill>
                  <a:schemeClr val="tx1">
                    <a:lumMod val="65000"/>
                    <a:lumOff val="35000"/>
                  </a:schemeClr>
                </a:solidFill>
              </a:rPr>
              <a:t>・ヘッダー、</a:t>
            </a:r>
            <a:r>
              <a:rPr lang="ja-JP" altLang="en-US" sz="1400" dirty="0" smtClean="0">
                <a:solidFill>
                  <a:schemeClr val="tx1">
                    <a:lumMod val="65000"/>
                    <a:lumOff val="35000"/>
                  </a:schemeClr>
                </a:solidFill>
              </a:rPr>
              <a:t>フッター、追従バナー作成用画像素材</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ja-JP" altLang="en-US" sz="1400" dirty="0" smtClean="0">
                <a:solidFill>
                  <a:schemeClr val="tx1">
                    <a:lumMod val="65000"/>
                    <a:lumOff val="35000"/>
                  </a:schemeClr>
                </a:solidFill>
              </a:rPr>
              <a:t>ヘッダー</a:t>
            </a:r>
            <a:r>
              <a:rPr lang="ja-JP" altLang="en-US" sz="1400" dirty="0">
                <a:solidFill>
                  <a:schemeClr val="tx1">
                    <a:lumMod val="65000"/>
                    <a:lumOff val="35000"/>
                  </a:schemeClr>
                </a:solidFill>
              </a:rPr>
              <a:t>、</a:t>
            </a:r>
            <a:r>
              <a:rPr lang="ja-JP" altLang="en-US" sz="1400" dirty="0" smtClean="0">
                <a:solidFill>
                  <a:schemeClr val="tx1">
                    <a:lumMod val="65000"/>
                    <a:lumOff val="35000"/>
                  </a:schemeClr>
                </a:solidFill>
              </a:rPr>
              <a:t>フッター、追従バナー設定用</a:t>
            </a:r>
            <a:r>
              <a:rPr lang="ja-JP" altLang="en-US" sz="1400" dirty="0">
                <a:solidFill>
                  <a:schemeClr val="tx1">
                    <a:lumMod val="65000"/>
                    <a:lumOff val="35000"/>
                  </a:schemeClr>
                </a:solidFill>
              </a:rPr>
              <a:t>遷移先</a:t>
            </a:r>
            <a:r>
              <a:rPr lang="en-US" altLang="ja-JP" sz="1400" dirty="0">
                <a:solidFill>
                  <a:schemeClr val="tx1">
                    <a:lumMod val="65000"/>
                    <a:lumOff val="35000"/>
                  </a:schemeClr>
                </a:solidFill>
              </a:rPr>
              <a:t>URL</a:t>
            </a:r>
          </a:p>
          <a:p>
            <a:r>
              <a:rPr lang="ja-JP" altLang="en-US" sz="1400" dirty="0">
                <a:solidFill>
                  <a:schemeClr val="tx1">
                    <a:lumMod val="65000"/>
                    <a:lumOff val="35000"/>
                  </a:schemeClr>
                </a:solidFill>
              </a:rPr>
              <a:t>・作品</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ブランド名ロゴ</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・エンベッド用動画素材</a:t>
            </a:r>
            <a:r>
              <a:rPr lang="ja-JP" altLang="en-US" sz="1100" dirty="0">
                <a:solidFill>
                  <a:schemeClr val="tx1">
                    <a:lumMod val="65000"/>
                    <a:lumOff val="35000"/>
                  </a:schemeClr>
                </a:solidFill>
              </a:rPr>
              <a:t>（詳細仕様は右記ご参照ください）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en-US" altLang="ja-JP" sz="1100" dirty="0">
                <a:solidFill>
                  <a:schemeClr val="tx1">
                    <a:lumMod val="65000"/>
                    <a:lumOff val="35000"/>
                  </a:schemeClr>
                </a:solidFill>
              </a:rPr>
              <a:t>※</a:t>
            </a:r>
            <a:r>
              <a:rPr lang="ja-JP" altLang="en-US" sz="1100" dirty="0">
                <a:solidFill>
                  <a:schemeClr val="tx1">
                    <a:lumMod val="65000"/>
                    <a:lumOff val="35000"/>
                  </a:schemeClr>
                </a:solidFill>
              </a:rPr>
              <a:t>ご要望カスタマイズ内容に</a:t>
            </a:r>
            <a:r>
              <a:rPr lang="ja-JP" altLang="en-US" sz="1100" dirty="0" smtClean="0">
                <a:solidFill>
                  <a:schemeClr val="tx1">
                    <a:lumMod val="65000"/>
                    <a:lumOff val="35000"/>
                  </a:schemeClr>
                </a:solidFill>
              </a:rPr>
              <a:t>よって上記</a:t>
            </a:r>
            <a:r>
              <a:rPr lang="ja-JP" altLang="en-US" sz="1100" dirty="0">
                <a:solidFill>
                  <a:schemeClr val="tx1">
                    <a:lumMod val="65000"/>
                    <a:lumOff val="35000"/>
                  </a:schemeClr>
                </a:solidFill>
              </a:rPr>
              <a:t>以外の素材が必要となる場合もあります。</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　詳細は弊社担当までご確認ください。</a:t>
            </a:r>
            <a:endParaRPr lang="en-US" altLang="ja-JP" sz="1100" dirty="0">
              <a:solidFill>
                <a:schemeClr val="tx1">
                  <a:lumMod val="65000"/>
                  <a:lumOff val="35000"/>
                </a:schemeClr>
              </a:solidFill>
            </a:endParaRPr>
          </a:p>
        </p:txBody>
      </p:sp>
      <p:sp>
        <p:nvSpPr>
          <p:cNvPr id="10" name="テキスト ボックス 9"/>
          <p:cNvSpPr txBox="1"/>
          <p:nvPr/>
        </p:nvSpPr>
        <p:spPr>
          <a:xfrm>
            <a:off x="6036441" y="1282857"/>
            <a:ext cx="3528392" cy="261610"/>
          </a:xfrm>
          <a:prstGeom prst="rect">
            <a:avLst/>
          </a:prstGeom>
          <a:noFill/>
        </p:spPr>
        <p:txBody>
          <a:bodyPr wrap="square" rtlCol="0">
            <a:spAutoFit/>
          </a:bodyPr>
          <a:lstStyle/>
          <a:p>
            <a:r>
              <a:rPr lang="ja-JP" altLang="en-US" sz="1050" dirty="0"/>
              <a:t>・エンベッド用動画素材仕様</a:t>
            </a:r>
            <a:endParaRPr kumimoji="1" lang="ja-JP" altLang="en-US" sz="1050" dirty="0"/>
          </a:p>
        </p:txBody>
      </p:sp>
      <p:pic>
        <p:nvPicPr>
          <p:cNvPr id="13" name="図 12"/>
          <p:cNvPicPr>
            <a:picLocks noChangeAspect="1"/>
          </p:cNvPicPr>
          <p:nvPr/>
        </p:nvPicPr>
        <p:blipFill>
          <a:blip r:embed="rId2"/>
          <a:stretch>
            <a:fillRect/>
          </a:stretch>
        </p:blipFill>
        <p:spPr>
          <a:xfrm>
            <a:off x="6672064" y="1470856"/>
            <a:ext cx="4785775" cy="5145470"/>
          </a:xfrm>
          <a:prstGeom prst="rect">
            <a:avLst/>
          </a:prstGeom>
        </p:spPr>
      </p:pic>
    </p:spTree>
    <p:extLst>
      <p:ext uri="{BB962C8B-B14F-4D97-AF65-F5344CB8AC3E}">
        <p14:creationId xmlns:p14="http://schemas.microsoft.com/office/powerpoint/2010/main" val="711632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6" name="Text Box 1031"/>
          <p:cNvSpPr txBox="1">
            <a:spLocks noChangeArrowheads="1"/>
          </p:cNvSpPr>
          <p:nvPr/>
        </p:nvSpPr>
        <p:spPr bwMode="auto">
          <a:xfrm>
            <a:off x="479376" y="1052736"/>
            <a:ext cx="11161240"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映画トップページカスタマイズ </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実施は原則不可となります。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ただし、以下に該当しない業種やサービスでも、プロモーション内容や取り上げるテーマ等によっては、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トップページカスタマイズ </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を実施いただけない場合がありますので、必ず事前に掲載可否を弊社にお問い合わせください。</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また、広告主様のサイトが弊社の広告掲載基準を満たすことが、</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映画トップページカスタマイス </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実施の条件となります。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2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ギャンブル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・あん摩業、マッサージ業、指圧業、はり業、きゅう業等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・不妊治療</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・国家資格を有する業種（弁護士、司法書士、行政書士、弁理士、公認会計士、税理士）</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・代理店募集、フランチャイズ、起業支援、経営セミナー</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31562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kumimoji="1" lang="ja-JP" altLang="en-US" dirty="0" smtClean="0"/>
              <a:t>実施フロー</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テキスト ボックス 5"/>
          <p:cNvSpPr txBox="1"/>
          <p:nvPr/>
        </p:nvSpPr>
        <p:spPr>
          <a:xfrm>
            <a:off x="1286538" y="5766936"/>
            <a:ext cx="8775257" cy="861774"/>
          </a:xfrm>
          <a:prstGeom prst="rect">
            <a:avLst/>
          </a:prstGeom>
          <a:noFill/>
        </p:spPr>
        <p:txBody>
          <a:bodyPr wrap="square">
            <a:spAutoFit/>
          </a:bodyPr>
          <a:lstStyle/>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行い、指摘</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事項</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は広告</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主様側で特別な理由がない限り修正いたします。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
            </a:r>
            <a:b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1000" b="0"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企画や取材等の</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内容</a:t>
            </a:r>
            <a:r>
              <a:rPr kumimoji="0" lang="ja-JP" altLang="en-US" sz="1000" b="0"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によって、制作期間が変動します</a:t>
            </a:r>
            <a:r>
              <a:rPr kumimoji="0" lang="ja-JP" altLang="en-US" sz="1000" kern="0" noProof="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実施が</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確定した段階で正式なスケジュールを広告主様に提出し、こちらの確認回数や期間</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に</a:t>
            </a:r>
            <a:endParaRPr kumimoji="0" lang="en-US" altLang="ja-JP" sz="1000" kern="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したがって</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進行</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いただきます。ただし、</a:t>
            </a:r>
            <a:r>
              <a:rPr kumimoji="0" lang="ja-JP" altLang="en-US" sz="1000" kern="0" noProof="0" dirty="0" smtClean="0">
                <a:solidFill>
                  <a:schemeClr val="tx1">
                    <a:lumMod val="65000"/>
                    <a:lumOff val="35000"/>
                  </a:schemeClr>
                </a:solidFill>
                <a:latin typeface="メイリオ" panose="020B0604030504040204" pitchFamily="50" charset="-128"/>
                <a:ea typeface="メイリオ" panose="020B0604030504040204" pitchFamily="50" charset="-128"/>
              </a:rPr>
              <a:t>制作の進捗状況により進行途中でスケジュールを変更させていただく場合があります。</a:t>
            </a:r>
            <a:endParaRPr kumimoji="0" lang="en-US" altLang="ja-JP" sz="1000" kern="0" noProof="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a:t>
            </a:r>
            <a:endParaRPr kumimoji="0" lang="en-US" altLang="ja-JP" sz="1000" b="0"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1746969" y="764704"/>
            <a:ext cx="8132769" cy="896190"/>
          </a:xfrm>
          <a:prstGeom prst="rect">
            <a:avLst/>
          </a:prstGeom>
        </p:spPr>
      </p:pic>
      <p:sp>
        <p:nvSpPr>
          <p:cNvPr id="37" name="テキスト ボックス 36"/>
          <p:cNvSpPr txBox="1"/>
          <p:nvPr/>
        </p:nvSpPr>
        <p:spPr>
          <a:xfrm>
            <a:off x="1559496" y="2314742"/>
            <a:ext cx="8733560" cy="2893100"/>
          </a:xfrm>
          <a:prstGeom prst="rect">
            <a:avLst/>
          </a:prstGeom>
          <a:noFill/>
        </p:spPr>
        <p:txBody>
          <a:bodyPr wrap="square" anchor="t">
            <a:spAutoFit/>
          </a:bodyPr>
          <a:lstStyle/>
          <a:p>
            <a:pPr>
              <a:defRPr/>
            </a:pPr>
            <a:r>
              <a:rPr kumimoji="0" lang="ja-JP" altLang="en-US" sz="14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❶</a:t>
            </a:r>
            <a:r>
              <a:rPr kumimoji="0" lang="ja-JP" altLang="en-US" sz="6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4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a:defRPr/>
            </a:pPr>
            <a:r>
              <a:rPr kumimoji="0" lang="ja-JP" altLang="en-US" sz="1100" b="0"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a:t>
            </a:r>
            <a:r>
              <a:rPr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rPr>
              <a:t>訴求ポイント、トンマナなど目的を明確に</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します。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デザイン用素材のご納品</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①で合意した内容を元に、必要な素材のご納品をお願いいたします。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100" dirty="0">
                <a:solidFill>
                  <a:schemeClr val="tx1">
                    <a:lumMod val="65000"/>
                    <a:lumOff val="35000"/>
                  </a:schemeClr>
                </a:solidFill>
                <a:cs typeface="Meiryo UI" panose="020B0604030504040204" pitchFamily="50" charset="-128"/>
              </a:rPr>
              <a:t>ページ制作に必要な素材は個々のケースによって異なる場合もあります。</a:t>
            </a:r>
            <a:endParaRPr lang="en-US" altLang="ja-JP" sz="1100" dirty="0">
              <a:solidFill>
                <a:schemeClr val="tx1">
                  <a:lumMod val="65000"/>
                  <a:lumOff val="35000"/>
                </a:schemeClr>
              </a:solidFill>
              <a:cs typeface="Meiryo UI" panose="020B0604030504040204" pitchFamily="50" charset="-128"/>
            </a:endParaRPr>
          </a:p>
          <a:p>
            <a:pPr lvl="0">
              <a:defRPr/>
            </a:pPr>
            <a:r>
              <a:rPr lang="ja-JP" altLang="en-US" sz="1100" dirty="0">
                <a:solidFill>
                  <a:schemeClr val="tx1">
                    <a:lumMod val="65000"/>
                    <a:lumOff val="35000"/>
                  </a:schemeClr>
                </a:solidFill>
                <a:cs typeface="Meiryo UI" panose="020B0604030504040204" pitchFamily="50" charset="-128"/>
              </a:rPr>
              <a:t>　　</a:t>
            </a:r>
            <a:r>
              <a:rPr lang="en-US" altLang="ja-JP" sz="1100" dirty="0">
                <a:solidFill>
                  <a:schemeClr val="tx1">
                    <a:lumMod val="65000"/>
                    <a:lumOff val="35000"/>
                  </a:schemeClr>
                </a:solidFill>
                <a:cs typeface="Meiryo UI" panose="020B0604030504040204" pitchFamily="50" charset="-128"/>
              </a:rPr>
              <a:t>※</a:t>
            </a:r>
            <a:r>
              <a:rPr lang="ja-JP" altLang="en-US" sz="1100" dirty="0">
                <a:solidFill>
                  <a:schemeClr val="tx1">
                    <a:lumMod val="65000"/>
                    <a:lumOff val="35000"/>
                  </a:schemeClr>
                </a:solidFill>
                <a:cs typeface="Meiryo UI" panose="020B0604030504040204" pitchFamily="50" charset="-128"/>
              </a:rPr>
              <a:t>使用素材は権利処理されたものをご納品ください。</a:t>
            </a: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en-US" altLang="ja-JP" sz="900" b="1" kern="0" dirty="0">
              <a:solidFill>
                <a:schemeClr val="tx1">
                  <a:lumMod val="65000"/>
                  <a:lumOff val="35000"/>
                </a:schemeClr>
              </a:solidFill>
              <a:latin typeface="メイリオ"/>
              <a:ea typeface="メイリオ"/>
            </a:endParaRPr>
          </a:p>
          <a:p>
            <a:pPr lvl="0">
              <a:defRPr/>
            </a:pPr>
            <a:r>
              <a:rPr kumimoji="0" lang="ja-JP" altLang="en-US" sz="1400" b="1" kern="0" dirty="0">
                <a:solidFill>
                  <a:schemeClr val="tx1">
                    <a:lumMod val="65000"/>
                    <a:lumOff val="35000"/>
                  </a:schemeClr>
                </a:solidFill>
                <a:latin typeface="メイリオ"/>
                <a:ea typeface="メイリオ"/>
              </a:rPr>
              <a:t>❸</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デザイン・原稿のご提出</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ご確認</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デザインの作成を行います。広告主様に確認いただき、適宜修正を加えながら確定させます。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ご確認は初校、再校の</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回となります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弊社内チェック</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本番環境へのファイルアップ</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2887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2000" u="sng" dirty="0" smtClean="0">
                <a:solidFill>
                  <a:schemeClr val="tx1">
                    <a:lumMod val="65000"/>
                    <a:lumOff val="35000"/>
                  </a:schemeClr>
                </a:solidFill>
              </a:rPr>
              <a:t>Yahoo!</a:t>
            </a:r>
            <a:r>
              <a:rPr lang="ja-JP" altLang="en-US" sz="2000" u="sng" dirty="0" smtClean="0">
                <a:solidFill>
                  <a:schemeClr val="tx1">
                    <a:lumMod val="65000"/>
                    <a:lumOff val="35000"/>
                  </a:schemeClr>
                </a:solidFill>
              </a:rPr>
              <a:t>映画トップページカスタマイズ</a:t>
            </a:r>
            <a:r>
              <a:rPr lang="ja-JP" altLang="en-US" sz="2000" dirty="0" smtClean="0">
                <a:solidFill>
                  <a:schemeClr val="tx1">
                    <a:lumMod val="65000"/>
                    <a:lumOff val="35000"/>
                  </a:schemeClr>
                </a:solidFill>
              </a:rPr>
              <a:t>の実施を</a:t>
            </a:r>
            <a:r>
              <a:rPr lang="ja-JP" altLang="en-US" sz="2000" dirty="0">
                <a:solidFill>
                  <a:schemeClr val="tx1">
                    <a:lumMod val="65000"/>
                    <a:lumOff val="35000"/>
                  </a:schemeClr>
                </a:solidFill>
              </a:rPr>
              <a:t>ご希望の場合は</a:t>
            </a:r>
            <a:r>
              <a:rPr lang="ja-JP" altLang="en-US" sz="2000" dirty="0" smtClean="0">
                <a:solidFill>
                  <a:schemeClr val="tx1">
                    <a:lumMod val="65000"/>
                    <a:lumOff val="35000"/>
                  </a:schemeClr>
                </a:solidFill>
              </a:rPr>
              <a:t>、弊社担当営業</a:t>
            </a:r>
            <a:r>
              <a:rPr lang="ja-JP" altLang="en-US" sz="2000" dirty="0">
                <a:solidFill>
                  <a:schemeClr val="tx1">
                    <a:lumMod val="65000"/>
                    <a:lumOff val="35000"/>
                  </a:schemeClr>
                </a:solidFill>
              </a:rPr>
              <a:t>また</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Yahoo!</a:t>
            </a:r>
            <a:r>
              <a:rPr lang="ja-JP" altLang="en-US" sz="2000" dirty="0" smtClean="0">
                <a:solidFill>
                  <a:schemeClr val="tx1">
                    <a:lumMod val="65000"/>
                    <a:lumOff val="35000"/>
                  </a:schemeClr>
                </a:solidFill>
              </a:rPr>
              <a:t>広告パートナーサポート宛に以下の項目を</a:t>
            </a:r>
            <a:r>
              <a:rPr lang="ja-JP" altLang="en-US" sz="2000" dirty="0">
                <a:solidFill>
                  <a:schemeClr val="tx1">
                    <a:lumMod val="65000"/>
                    <a:lumOff val="35000"/>
                  </a:schemeClr>
                </a:solidFill>
              </a:rPr>
              <a:t>ご連絡ください</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回答まで最大</a:t>
            </a:r>
            <a:r>
              <a:rPr lang="en-US" altLang="ja-JP" sz="2000" dirty="0" smtClean="0">
                <a:solidFill>
                  <a:schemeClr val="tx1">
                    <a:lumMod val="65000"/>
                    <a:lumOff val="35000"/>
                  </a:schemeClr>
                </a:solidFill>
              </a:rPr>
              <a:t>5</a:t>
            </a:r>
            <a:r>
              <a:rPr lang="ja-JP" altLang="en-US" sz="2000" dirty="0" smtClean="0">
                <a:solidFill>
                  <a:schemeClr val="tx1">
                    <a:lumMod val="65000"/>
                    <a:lumOff val="35000"/>
                  </a:schemeClr>
                </a:solidFill>
              </a:rPr>
              <a:t>営業日いただきます。</a:t>
            </a:r>
            <a:endParaRPr lang="en-US" altLang="ja-JP" sz="2000" dirty="0">
              <a:solidFill>
                <a:schemeClr val="tx1">
                  <a:lumMod val="65000"/>
                  <a:lumOff val="35000"/>
                </a:schemeClr>
              </a:solidFill>
            </a:endParaRPr>
          </a:p>
        </p:txBody>
      </p:sp>
      <p:sp>
        <p:nvSpPr>
          <p:cNvPr id="7" name="正方形/長方形 6"/>
          <p:cNvSpPr/>
          <p:nvPr/>
        </p:nvSpPr>
        <p:spPr>
          <a:xfrm>
            <a:off x="551384" y="2492896"/>
            <a:ext cx="7423714" cy="3262432"/>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a:t>
            </a:r>
            <a:r>
              <a:rPr lang="ja-JP" altLang="en-US" sz="1600" dirty="0" smtClean="0">
                <a:solidFill>
                  <a:schemeClr val="tx1">
                    <a:lumMod val="65000"/>
                    <a:lumOff val="35000"/>
                  </a:schemeClr>
                </a:solidFill>
              </a:rPr>
              <a:t>商品：</a:t>
            </a:r>
            <a:r>
              <a:rPr lang="en-US" altLang="ja-JP" sz="1600" dirty="0" smtClean="0">
                <a:solidFill>
                  <a:schemeClr val="tx1">
                    <a:lumMod val="65000"/>
                    <a:lumOff val="35000"/>
                  </a:schemeClr>
                </a:solidFill>
              </a:rPr>
              <a:t>Yahoo!</a:t>
            </a:r>
            <a:r>
              <a:rPr lang="ja-JP" altLang="en-US" sz="1600" dirty="0" smtClean="0">
                <a:solidFill>
                  <a:schemeClr val="tx1">
                    <a:lumMod val="65000"/>
                    <a:lumOff val="35000"/>
                  </a:schemeClr>
                </a:solidFill>
              </a:rPr>
              <a:t>映画トップページカスタマイズ</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広告主：</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プロモーション商品・内容：</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リンク先</a:t>
            </a:r>
            <a:r>
              <a:rPr lang="en-US" altLang="ja-JP" sz="1600" dirty="0">
                <a:solidFill>
                  <a:schemeClr val="tx1">
                    <a:lumMod val="65000"/>
                    <a:lumOff val="35000"/>
                  </a:schemeClr>
                </a:solidFill>
              </a:rPr>
              <a:t>URL:</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600" dirty="0">
                <a:solidFill>
                  <a:schemeClr val="tx1">
                    <a:lumMod val="65000"/>
                    <a:lumOff val="35000"/>
                  </a:schemeClr>
                </a:solidFill>
              </a:rPr>
              <a:t>代理店：</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予約型対応アカウント</a:t>
            </a:r>
            <a:r>
              <a:rPr lang="en-US" altLang="ja-JP" sz="1600" dirty="0">
                <a:solidFill>
                  <a:schemeClr val="tx1">
                    <a:lumMod val="65000"/>
                    <a:lumOff val="35000"/>
                  </a:schemeClr>
                </a:solidFill>
              </a:rPr>
              <a:t>ID</a:t>
            </a:r>
            <a:r>
              <a:rPr lang="ja-JP" altLang="en-US" sz="1600" dirty="0">
                <a:solidFill>
                  <a:schemeClr val="tx1">
                    <a:lumMod val="65000"/>
                    <a:lumOff val="35000"/>
                  </a:schemeClr>
                </a:solidFill>
              </a:rPr>
              <a:t>（用意があれば）：</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予算：</a:t>
            </a:r>
          </a:p>
          <a:p>
            <a:pPr marL="171450" indent="-171450">
              <a:buFont typeface="Arial" panose="020B0604020202020204" pitchFamily="34" charset="0"/>
              <a:buChar char="•"/>
            </a:pPr>
            <a:r>
              <a:rPr lang="ja-JP" altLang="en-US" sz="1600" dirty="0" smtClean="0">
                <a:solidFill>
                  <a:schemeClr val="tx1">
                    <a:lumMod val="65000"/>
                    <a:lumOff val="35000"/>
                  </a:schemeClr>
                </a:solidFill>
              </a:rPr>
              <a:t>懸念点</a:t>
            </a:r>
            <a:r>
              <a:rPr lang="ja-JP" altLang="en-US"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備考</a:t>
            </a:r>
            <a:r>
              <a:rPr lang="ja-JP" altLang="en-US" sz="1600" dirty="0" smtClean="0">
                <a:solidFill>
                  <a:schemeClr val="tx1">
                    <a:lumMod val="65000"/>
                    <a:lumOff val="35000"/>
                  </a:schemeClr>
                </a:solidFill>
              </a:rPr>
              <a:t>：</a:t>
            </a:r>
            <a:endParaRPr lang="en-US" altLang="ja-JP" sz="1600" dirty="0">
              <a:solidFill>
                <a:schemeClr val="tx1">
                  <a:lumMod val="65000"/>
                  <a:lumOff val="35000"/>
                </a:schemeClr>
              </a:solidFill>
            </a:endParaRPr>
          </a:p>
        </p:txBody>
      </p:sp>
    </p:spTree>
    <p:extLst>
      <p:ext uri="{BB962C8B-B14F-4D97-AF65-F5344CB8AC3E}">
        <p14:creationId xmlns:p14="http://schemas.microsoft.com/office/powerpoint/2010/main" val="1453170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お申込方法</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36" name="タイトル 2"/>
          <p:cNvSpPr txBox="1">
            <a:spLocks/>
          </p:cNvSpPr>
          <p:nvPr/>
        </p:nvSpPr>
        <p:spPr>
          <a:xfrm>
            <a:off x="1048446" y="2960287"/>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2665222"/>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197978"/>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083694"/>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2797481"/>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076665"/>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54913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167084"/>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2811171"/>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2811171"/>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083694"/>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083694"/>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4782623"/>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2811171"/>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090355"/>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solidFill>
                  <a:schemeClr val="tx1">
                    <a:lumMod val="65000"/>
                    <a:lumOff val="35000"/>
                  </a:schemeClr>
                </a:solidFill>
                <a:latin typeface="+mj-lt"/>
              </a:rPr>
              <a:t>以下のフローに沿ってお申し込みの上、</a:t>
            </a:r>
            <a:r>
              <a:rPr lang="ja-JP" altLang="en-US" sz="1600" dirty="0" smtClean="0">
                <a:solidFill>
                  <a:schemeClr val="tx1">
                    <a:lumMod val="65000"/>
                    <a:lumOff val="35000"/>
                  </a:schemeClr>
                </a:solidFill>
              </a:rPr>
              <a:t>クリエイティブ</a:t>
            </a:r>
            <a:r>
              <a:rPr lang="ja-JP" altLang="en-US" sz="1600" dirty="0">
                <a:solidFill>
                  <a:schemeClr val="tx1">
                    <a:lumMod val="65000"/>
                    <a:lumOff val="35000"/>
                  </a:schemeClr>
                </a:solidFill>
              </a:rPr>
              <a:t>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smtClean="0">
                <a:solidFill>
                  <a:schemeClr val="tx1">
                    <a:lumMod val="65000"/>
                    <a:lumOff val="35000"/>
                  </a:schemeClr>
                </a:solidFill>
              </a:rPr>
              <a:t>にしたがってお支払いいただきます。</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ただし</a:t>
            </a:r>
            <a:r>
              <a:rPr lang="ja-JP" altLang="en-US" sz="1600" dirty="0">
                <a:solidFill>
                  <a:schemeClr val="tx1">
                    <a:lumMod val="65000"/>
                    <a:lumOff val="35000"/>
                  </a:schemeClr>
                </a:solidFill>
              </a:rPr>
              <a:t>、協賛内容のうち広告配信を伴うものは当該広告商品のお申し込み方法に準じます</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p:txBody>
      </p:sp>
    </p:spTree>
    <p:extLst>
      <p:ext uri="{BB962C8B-B14F-4D97-AF65-F5344CB8AC3E}">
        <p14:creationId xmlns:p14="http://schemas.microsoft.com/office/powerpoint/2010/main" val="379740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　　　</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Rectangle 46"/>
          <p:cNvSpPr>
            <a:spLocks noChangeArrowheads="1"/>
          </p:cNvSpPr>
          <p:nvPr/>
        </p:nvSpPr>
        <p:spPr bwMode="auto">
          <a:xfrm>
            <a:off x="263352" y="1143759"/>
            <a:ext cx="116876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・企画ページから</a:t>
            </a:r>
            <a:r>
              <a:rPr lang="ja-JP" altLang="en-US" sz="1200" dirty="0">
                <a:solidFill>
                  <a:schemeClr val="tx1">
                    <a:lumMod val="65000"/>
                    <a:lumOff val="35000"/>
                  </a:schemeClr>
                </a:solidFill>
                <a:latin typeface="メイリオ"/>
                <a:ea typeface="メイリオ"/>
              </a:rPr>
              <a:t>広告主様</a:t>
            </a:r>
            <a:r>
              <a:rPr lang="ja-JP" altLang="en-US" sz="1200" dirty="0" smtClean="0">
                <a:solidFill>
                  <a:schemeClr val="tx1">
                    <a:lumMod val="65000"/>
                    <a:lumOff val="35000"/>
                  </a:schemeClr>
                </a:solidFill>
                <a:latin typeface="メイリオ"/>
                <a:ea typeface="メイリオ"/>
              </a:rPr>
              <a:t>サイト</a:t>
            </a:r>
            <a:r>
              <a:rPr lang="ja-JP" altLang="en-US" sz="1200" dirty="0">
                <a:solidFill>
                  <a:schemeClr val="tx1">
                    <a:lumMod val="65000"/>
                    <a:lumOff val="35000"/>
                  </a:schemeClr>
                </a:solidFill>
                <a:latin typeface="メイリオ"/>
                <a:ea typeface="メイリオ"/>
              </a:rPr>
              <a:t>へ誘導するバナーやテキストリンクに、効果計測用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a:t>
            </a:r>
            <a:r>
              <a:rPr lang="ja-JP" altLang="en-US" sz="1200" dirty="0" smtClean="0">
                <a:solidFill>
                  <a:schemeClr val="tx1">
                    <a:lumMod val="65000"/>
                    <a:lumOff val="35000"/>
                  </a:schemeClr>
                </a:solidFill>
                <a:latin typeface="メイリオ"/>
                <a:ea typeface="メイリオ"/>
              </a:rPr>
              <a:t>ことはできませ</a:t>
            </a:r>
            <a:r>
              <a:rPr lang="ja-JP" altLang="en-US" sz="1200" dirty="0">
                <a:solidFill>
                  <a:schemeClr val="tx1">
                    <a:lumMod val="65000"/>
                    <a:lumOff val="35000"/>
                  </a:schemeClr>
                </a:solidFill>
                <a:latin typeface="メイリオ"/>
                <a:ea typeface="メイリオ"/>
              </a:rPr>
              <a:t>ん</a:t>
            </a:r>
            <a:r>
              <a:rPr lang="ja-JP" altLang="en-US" sz="1200" dirty="0" smtClean="0">
                <a:solidFill>
                  <a:schemeClr val="tx1">
                    <a:lumMod val="65000"/>
                    <a:lumOff val="35000"/>
                  </a:schemeClr>
                </a:solidFill>
                <a:latin typeface="メイリオ"/>
                <a:ea typeface="メイリオ"/>
              </a:rPr>
              <a:t>。</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、ページ上部に災害情報告知モジュールの掲載を行います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・企画ページに効果計測用</a:t>
            </a:r>
            <a:r>
              <a:rPr lang="en-US" altLang="ja-JP" sz="1200" dirty="0" smtClean="0">
                <a:solidFill>
                  <a:schemeClr val="tx1">
                    <a:lumMod val="65000"/>
                    <a:lumOff val="35000"/>
                  </a:schemeClr>
                </a:solidFill>
                <a:latin typeface="メイリオ"/>
                <a:ea typeface="メイリオ"/>
              </a:rPr>
              <a:t>URL</a:t>
            </a:r>
            <a:r>
              <a:rPr lang="ja-JP" altLang="en-US" sz="1200" dirty="0" smtClean="0">
                <a:solidFill>
                  <a:schemeClr val="tx1">
                    <a:lumMod val="65000"/>
                    <a:lumOff val="35000"/>
                  </a:schemeClr>
                </a:solidFill>
                <a:latin typeface="メイリオ"/>
                <a:ea typeface="メイリオ"/>
              </a:rPr>
              <a:t>を設定することはできません。</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408451082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2398</TotalTime>
  <Words>2388</Words>
  <Application>Microsoft Office PowerPoint</Application>
  <PresentationFormat>ワイド画面</PresentationFormat>
  <Paragraphs>203</Paragraphs>
  <Slides>11</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11</vt:i4>
      </vt:variant>
    </vt:vector>
  </HeadingPairs>
  <TitlesOfParts>
    <vt:vector size="21"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226</cp:revision>
  <dcterms:created xsi:type="dcterms:W3CDTF">2020-02-26T07:28:11Z</dcterms:created>
  <dcterms:modified xsi:type="dcterms:W3CDTF">2021-11-18T04:46:28Z</dcterms:modified>
</cp:coreProperties>
</file>