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2"/>
  </p:notesMasterIdLst>
  <p:handoutMasterIdLst>
    <p:handoutMasterId r:id="rId13"/>
  </p:handoutMasterIdLst>
  <p:sldIdLst>
    <p:sldId id="678" r:id="rId2"/>
    <p:sldId id="728" r:id="rId3"/>
    <p:sldId id="729" r:id="rId4"/>
    <p:sldId id="741" r:id="rId5"/>
    <p:sldId id="739" r:id="rId6"/>
    <p:sldId id="731" r:id="rId7"/>
    <p:sldId id="730" r:id="rId8"/>
    <p:sldId id="736" r:id="rId9"/>
    <p:sldId id="723" r:id="rId10"/>
    <p:sldId id="733" r:id="rId11"/>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4D5E"/>
    <a:srgbClr val="FFFFFF"/>
    <a:srgbClr val="F9F9F9"/>
    <a:srgbClr val="FFE9EA"/>
    <a:srgbClr val="F5F5F9"/>
    <a:srgbClr val="E4E4EC"/>
    <a:srgbClr val="FFCCD1"/>
    <a:srgbClr val="7F7F7F"/>
    <a:srgbClr val="003399"/>
    <a:srgbClr val="FAFA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CC9F33-23F3-452A-9A69-66755C27C7BC}" v="23" dt="2020-10-05T03:18:25.217"/>
    <p1510:client id="{35F03815-3E0D-48C8-A6C6-427ACDF0EF6B}" v="31" dt="2021-02-09T01:54:34.580"/>
    <p1510:client id="{7CA7F79C-84F6-476D-B8A6-699422EA7B24}" v="206" dt="2020-06-23T01:15:54.452"/>
    <p1510:client id="{FA19EAFE-512D-4D32-A08E-00C7A2EC4103}" v="16" dt="2020-09-17T04:13:34.528"/>
    <p1510:client id="{FB591AEA-AB11-4387-B684-B068FD424C79}" v="125" dt="2020-09-24T02:11:11.655"/>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0" autoAdjust="0"/>
    <p:restoredTop sz="95032" autoAdjust="0"/>
  </p:normalViewPr>
  <p:slideViewPr>
    <p:cSldViewPr>
      <p:cViewPr varScale="1">
        <p:scale>
          <a:sx n="110" d="100"/>
          <a:sy n="110" d="100"/>
        </p:scale>
        <p:origin x="1587" y="39"/>
      </p:cViewPr>
      <p:guideLst>
        <p:guide orient="horz" pos="2160"/>
        <p:guide pos="312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smiyazak" userId="fzgxfhLGUM4XWADjrFiAltUgLhdVdaSdGq4h9WOKtRk=" providerId="None" clId="Web-{24CC9F33-23F3-452A-9A69-66755C27C7BC}"/>
    <pc:docChg chg="modSld">
      <pc:chgData name="smiyazak" userId="fzgxfhLGUM4XWADjrFiAltUgLhdVdaSdGq4h9WOKtRk=" providerId="None" clId="Web-{24CC9F33-23F3-452A-9A69-66755C27C7BC}" dt="2020-10-05T03:18:22.639" v="7"/>
      <pc:docMkLst>
        <pc:docMk/>
      </pc:docMkLst>
      <pc:sldChg chg="modSp">
        <pc:chgData name="smiyazak" userId="fzgxfhLGUM4XWADjrFiAltUgLhdVdaSdGq4h9WOKtRk=" providerId="None" clId="Web-{24CC9F33-23F3-452A-9A69-66755C27C7BC}" dt="2020-10-05T03:18:01.529" v="1"/>
        <pc:sldMkLst>
          <pc:docMk/>
          <pc:sldMk cId="4277606802" sldId="733"/>
        </pc:sldMkLst>
        <pc:graphicFrameChg chg="mod modGraphic">
          <ac:chgData name="smiyazak" userId="fzgxfhLGUM4XWADjrFiAltUgLhdVdaSdGq4h9WOKtRk=" providerId="None" clId="Web-{24CC9F33-23F3-452A-9A69-66755C27C7BC}" dt="2020-10-05T03:18:01.529" v="1"/>
          <ac:graphicFrameMkLst>
            <pc:docMk/>
            <pc:sldMk cId="4277606802" sldId="733"/>
            <ac:graphicFrameMk id="15" creationId="{5C4374D8-C7AA-A044-9BC8-03321DB933E1}"/>
          </ac:graphicFrameMkLst>
        </pc:graphicFrameChg>
      </pc:sldChg>
      <pc:sldChg chg="modSp">
        <pc:chgData name="smiyazak" userId="fzgxfhLGUM4XWADjrFiAltUgLhdVdaSdGq4h9WOKtRk=" providerId="None" clId="Web-{24CC9F33-23F3-452A-9A69-66755C27C7BC}" dt="2020-10-05T03:18:10.014" v="4"/>
        <pc:sldMkLst>
          <pc:docMk/>
          <pc:sldMk cId="1574332077" sldId="734"/>
        </pc:sldMkLst>
        <pc:graphicFrameChg chg="mod modGraphic">
          <ac:chgData name="smiyazak" userId="fzgxfhLGUM4XWADjrFiAltUgLhdVdaSdGq4h9WOKtRk=" providerId="None" clId="Web-{24CC9F33-23F3-452A-9A69-66755C27C7BC}" dt="2020-10-05T03:18:10.014" v="4"/>
          <ac:graphicFrameMkLst>
            <pc:docMk/>
            <pc:sldMk cId="1574332077" sldId="734"/>
            <ac:graphicFrameMk id="15" creationId="{5C4374D8-C7AA-A044-9BC8-03321DB933E1}"/>
          </ac:graphicFrameMkLst>
        </pc:graphicFrameChg>
      </pc:sldChg>
      <pc:sldChg chg="modSp">
        <pc:chgData name="smiyazak" userId="fzgxfhLGUM4XWADjrFiAltUgLhdVdaSdGq4h9WOKtRk=" providerId="None" clId="Web-{24CC9F33-23F3-452A-9A69-66755C27C7BC}" dt="2020-10-05T03:18:22.639" v="7"/>
        <pc:sldMkLst>
          <pc:docMk/>
          <pc:sldMk cId="3532094771" sldId="736"/>
        </pc:sldMkLst>
        <pc:graphicFrameChg chg="mod modGraphic">
          <ac:chgData name="smiyazak" userId="fzgxfhLGUM4XWADjrFiAltUgLhdVdaSdGq4h9WOKtRk=" providerId="None" clId="Web-{24CC9F33-23F3-452A-9A69-66755C27C7BC}" dt="2020-10-05T03:18:22.639" v="7"/>
          <ac:graphicFrameMkLst>
            <pc:docMk/>
            <pc:sldMk cId="3532094771" sldId="736"/>
            <ac:graphicFrameMk id="15" creationId="{5C4374D8-C7AA-A044-9BC8-03321DB933E1}"/>
          </ac:graphicFrameMkLst>
        </pc:graphicFrameChg>
      </pc:sldChg>
    </pc:docChg>
  </pc:docChgLst>
  <pc:docChgLst>
    <pc:chgData name="松本恵実" userId="YQm2krEEfVvpx1Y4ZMwjoFv781hPg5KYFGyemOhvTrM=" providerId="None" clId="Web-{35F03815-3E0D-48C8-A6C6-427ACDF0EF6B}"/>
    <pc:docChg chg="modSld">
      <pc:chgData name="松本恵実" userId="YQm2krEEfVvpx1Y4ZMwjoFv781hPg5KYFGyemOhvTrM=" providerId="None" clId="Web-{35F03815-3E0D-48C8-A6C6-427ACDF0EF6B}" dt="2021-02-09T01:54:30.940" v="14" actId="20577"/>
      <pc:docMkLst>
        <pc:docMk/>
      </pc:docMkLst>
      <pc:sldChg chg="modSp">
        <pc:chgData name="松本恵実" userId="YQm2krEEfVvpx1Y4ZMwjoFv781hPg5KYFGyemOhvTrM=" providerId="None" clId="Web-{35F03815-3E0D-48C8-A6C6-427ACDF0EF6B}" dt="2021-02-09T01:54:30.940" v="14" actId="20577"/>
        <pc:sldMkLst>
          <pc:docMk/>
          <pc:sldMk cId="3682515511" sldId="678"/>
        </pc:sldMkLst>
        <pc:spChg chg="mod">
          <ac:chgData name="松本恵実" userId="YQm2krEEfVvpx1Y4ZMwjoFv781hPg5KYFGyemOhvTrM=" providerId="None" clId="Web-{35F03815-3E0D-48C8-A6C6-427ACDF0EF6B}" dt="2021-02-09T01:54:30.940" v="14" actId="20577"/>
          <ac:spMkLst>
            <pc:docMk/>
            <pc:sldMk cId="3682515511" sldId="678"/>
            <ac:spMk id="9" creationId="{1743E5D1-7053-1E45-ABCD-B20FA969A2F6}"/>
          </ac:spMkLst>
        </pc:spChg>
      </pc:sldChg>
    </pc:docChg>
  </pc:docChgLst>
  <pc:docChgLst>
    <pc:chgData name="smiyazak" userId="fzgxfhLGUM4XWADjrFiAltUgLhdVdaSdGq4h9WOKtRk=" providerId="None" clId="Web-{FA19EAFE-512D-4D32-A08E-00C7A2EC4103}"/>
    <pc:docChg chg="modSld">
      <pc:chgData name="smiyazak" userId="fzgxfhLGUM4XWADjrFiAltUgLhdVdaSdGq4h9WOKtRk=" providerId="None" clId="Web-{FA19EAFE-512D-4D32-A08E-00C7A2EC4103}" dt="2020-09-17T04:13:26.122" v="12" actId="20577"/>
      <pc:docMkLst>
        <pc:docMk/>
      </pc:docMkLst>
      <pc:sldChg chg="modSp">
        <pc:chgData name="smiyazak" userId="fzgxfhLGUM4XWADjrFiAltUgLhdVdaSdGq4h9WOKtRk=" providerId="None" clId="Web-{FA19EAFE-512D-4D32-A08E-00C7A2EC4103}" dt="2020-09-17T04:13:12.794" v="2" actId="20577"/>
        <pc:sldMkLst>
          <pc:docMk/>
          <pc:sldMk cId="4277606802" sldId="733"/>
        </pc:sldMkLst>
        <pc:spChg chg="mod">
          <ac:chgData name="smiyazak" userId="fzgxfhLGUM4XWADjrFiAltUgLhdVdaSdGq4h9WOKtRk=" providerId="None" clId="Web-{FA19EAFE-512D-4D32-A08E-00C7A2EC4103}" dt="2020-09-17T04:13:12.794" v="2" actId="20577"/>
          <ac:spMkLst>
            <pc:docMk/>
            <pc:sldMk cId="4277606802" sldId="733"/>
            <ac:spMk id="5" creationId="{80B0730C-3B9E-4841-8DAD-6780CB507DD0}"/>
          </ac:spMkLst>
        </pc:spChg>
      </pc:sldChg>
      <pc:sldChg chg="modSp">
        <pc:chgData name="smiyazak" userId="fzgxfhLGUM4XWADjrFiAltUgLhdVdaSdGq4h9WOKtRk=" providerId="None" clId="Web-{FA19EAFE-512D-4D32-A08E-00C7A2EC4103}" dt="2020-09-17T04:13:17.044" v="7" actId="20577"/>
        <pc:sldMkLst>
          <pc:docMk/>
          <pc:sldMk cId="1574332077" sldId="734"/>
        </pc:sldMkLst>
        <pc:spChg chg="mod">
          <ac:chgData name="smiyazak" userId="fzgxfhLGUM4XWADjrFiAltUgLhdVdaSdGq4h9WOKtRk=" providerId="None" clId="Web-{FA19EAFE-512D-4D32-A08E-00C7A2EC4103}" dt="2020-09-17T04:13:17.044" v="7" actId="20577"/>
          <ac:spMkLst>
            <pc:docMk/>
            <pc:sldMk cId="1574332077" sldId="734"/>
            <ac:spMk id="5" creationId="{80B0730C-3B9E-4841-8DAD-6780CB507DD0}"/>
          </ac:spMkLst>
        </pc:spChg>
      </pc:sldChg>
      <pc:sldChg chg="modSp">
        <pc:chgData name="smiyazak" userId="fzgxfhLGUM4XWADjrFiAltUgLhdVdaSdGq4h9WOKtRk=" providerId="None" clId="Web-{FA19EAFE-512D-4D32-A08E-00C7A2EC4103}" dt="2020-09-17T04:13:24.934" v="10" actId="20577"/>
        <pc:sldMkLst>
          <pc:docMk/>
          <pc:sldMk cId="3532094771" sldId="736"/>
        </pc:sldMkLst>
        <pc:spChg chg="mod">
          <ac:chgData name="smiyazak" userId="fzgxfhLGUM4XWADjrFiAltUgLhdVdaSdGq4h9WOKtRk=" providerId="None" clId="Web-{FA19EAFE-512D-4D32-A08E-00C7A2EC4103}" dt="2020-09-17T04:13:24.934" v="10" actId="20577"/>
          <ac:spMkLst>
            <pc:docMk/>
            <pc:sldMk cId="3532094771" sldId="736"/>
            <ac:spMk id="5" creationId="{80B0730C-3B9E-4841-8DAD-6780CB507DD0}"/>
          </ac:spMkLst>
        </pc:spChg>
      </pc:sldChg>
    </pc:docChg>
  </pc:docChgLst>
  <pc:docChgLst>
    <pc:chgData name="mhiguchi" userId="NbHeIkdE0LhaLYNyBMZYozbDZdIty0KAIZWEN4inVbk=" providerId="None" clId="Web-{FB591AEA-AB11-4387-B684-B068FD424C79}"/>
    <pc:docChg chg="modSld">
      <pc:chgData name="mhiguchi" userId="NbHeIkdE0LhaLYNyBMZYozbDZdIty0KAIZWEN4inVbk=" providerId="None" clId="Web-{FB591AEA-AB11-4387-B684-B068FD424C79}" dt="2020-09-24T02:10:59.780" v="72"/>
      <pc:docMkLst>
        <pc:docMk/>
      </pc:docMkLst>
      <pc:sldChg chg="modSp">
        <pc:chgData name="mhiguchi" userId="NbHeIkdE0LhaLYNyBMZYozbDZdIty0KAIZWEN4inVbk=" providerId="None" clId="Web-{FB591AEA-AB11-4387-B684-B068FD424C79}" dt="2020-09-24T02:10:59.780" v="72"/>
        <pc:sldMkLst>
          <pc:docMk/>
          <pc:sldMk cId="4082721140" sldId="725"/>
        </pc:sldMkLst>
        <pc:spChg chg="mod">
          <ac:chgData name="mhiguchi" userId="NbHeIkdE0LhaLYNyBMZYozbDZdIty0KAIZWEN4inVbk=" providerId="None" clId="Web-{FB591AEA-AB11-4387-B684-B068FD424C79}" dt="2020-09-24T02:10:53.389" v="59" actId="20577"/>
          <ac:spMkLst>
            <pc:docMk/>
            <pc:sldMk cId="4082721140" sldId="725"/>
            <ac:spMk id="3" creationId="{00000000-0000-0000-0000-000000000000}"/>
          </ac:spMkLst>
        </pc:spChg>
        <pc:graphicFrameChg chg="mod modGraphic">
          <ac:chgData name="mhiguchi" userId="NbHeIkdE0LhaLYNyBMZYozbDZdIty0KAIZWEN4inVbk=" providerId="None" clId="Web-{FB591AEA-AB11-4387-B684-B068FD424C79}" dt="2020-09-24T02:10:59.780" v="72"/>
          <ac:graphicFrameMkLst>
            <pc:docMk/>
            <pc:sldMk cId="4082721140" sldId="725"/>
            <ac:graphicFrameMk id="5" creationId="{5C4374D8-C7AA-A044-9BC8-03321DB933E1}"/>
          </ac:graphicFrameMkLst>
        </pc:graphicFrameChg>
      </pc:sldChg>
      <pc:sldChg chg="modSp">
        <pc:chgData name="mhiguchi" userId="NbHeIkdE0LhaLYNyBMZYozbDZdIty0KAIZWEN4inVbk=" providerId="None" clId="Web-{FB591AEA-AB11-4387-B684-B068FD424C79}" dt="2020-09-24T02:10:26.982" v="12"/>
        <pc:sldMkLst>
          <pc:docMk/>
          <pc:sldMk cId="2664336359" sldId="744"/>
        </pc:sldMkLst>
        <pc:spChg chg="mod">
          <ac:chgData name="mhiguchi" userId="NbHeIkdE0LhaLYNyBMZYozbDZdIty0KAIZWEN4inVbk=" providerId="None" clId="Web-{FB591AEA-AB11-4387-B684-B068FD424C79}" dt="2020-09-24T02:10:19.201" v="8" actId="20577"/>
          <ac:spMkLst>
            <pc:docMk/>
            <pc:sldMk cId="2664336359" sldId="744"/>
            <ac:spMk id="3" creationId="{00000000-0000-0000-0000-000000000000}"/>
          </ac:spMkLst>
        </pc:spChg>
        <pc:graphicFrameChg chg="mod modGraphic">
          <ac:chgData name="mhiguchi" userId="NbHeIkdE0LhaLYNyBMZYozbDZdIty0KAIZWEN4inVbk=" providerId="None" clId="Web-{FB591AEA-AB11-4387-B684-B068FD424C79}" dt="2020-09-24T02:10:26.982" v="12"/>
          <ac:graphicFrameMkLst>
            <pc:docMk/>
            <pc:sldMk cId="2664336359" sldId="744"/>
            <ac:graphicFrameMk id="5" creationId="{5C4374D8-C7AA-A044-9BC8-03321DB933E1}"/>
          </ac:graphicFrameMkLst>
        </pc:graphicFrameChg>
      </pc:sldChg>
      <pc:sldChg chg="modSp">
        <pc:chgData name="mhiguchi" userId="NbHeIkdE0LhaLYNyBMZYozbDZdIty0KAIZWEN4inVbk=" providerId="None" clId="Web-{FB591AEA-AB11-4387-B684-B068FD424C79}" dt="2020-09-24T02:10:44.467" v="38"/>
        <pc:sldMkLst>
          <pc:docMk/>
          <pc:sldMk cId="112280498" sldId="745"/>
        </pc:sldMkLst>
        <pc:spChg chg="mod">
          <ac:chgData name="mhiguchi" userId="NbHeIkdE0LhaLYNyBMZYozbDZdIty0KAIZWEN4inVbk=" providerId="None" clId="Web-{FB591AEA-AB11-4387-B684-B068FD424C79}" dt="2020-09-24T02:10:38.701" v="26" actId="20577"/>
          <ac:spMkLst>
            <pc:docMk/>
            <pc:sldMk cId="112280498" sldId="745"/>
            <ac:spMk id="3" creationId="{00000000-0000-0000-0000-000000000000}"/>
          </ac:spMkLst>
        </pc:spChg>
        <pc:graphicFrameChg chg="mod modGraphic">
          <ac:chgData name="mhiguchi" userId="NbHeIkdE0LhaLYNyBMZYozbDZdIty0KAIZWEN4inVbk=" providerId="None" clId="Web-{FB591AEA-AB11-4387-B684-B068FD424C79}" dt="2020-09-24T02:10:44.467" v="38"/>
          <ac:graphicFrameMkLst>
            <pc:docMk/>
            <pc:sldMk cId="112280498" sldId="745"/>
            <ac:graphicFrameMk id="5" creationId="{5C4374D8-C7AA-A044-9BC8-03321DB933E1}"/>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2021/3/5</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2021/3/5</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231498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4080583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023039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3006034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8"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2021/3/5</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9"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0" y="4532392"/>
            <a:ext cx="9906000" cy="2758035"/>
          </a:xfrm>
          <a:prstGeom prst="rect">
            <a:avLst/>
          </a:prstGeom>
        </p:spPr>
      </p:pic>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20</a:t>
            </a:r>
            <a:r>
              <a:rPr lang="en-US" altLang="ja-JP" sz="650" dirty="0">
                <a:solidFill>
                  <a:schemeClr val="tx1"/>
                </a:solidFill>
                <a:latin typeface="メイリオ" panose="020B0604030504040204" pitchFamily="50" charset="-128"/>
                <a:ea typeface="メイリオ" panose="020B0604030504040204" pitchFamily="50" charset="-128"/>
              </a:rPr>
              <a:t>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60529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a:solidFill>
                  <a:srgbClr val="454958"/>
                </a:solidFill>
                <a:latin typeface="メイリオ" pitchFamily="50" charset="-128"/>
                <a:ea typeface="メイリオ" pitchFamily="50" charset="-128"/>
                <a:cs typeface="メイリオ" pitchFamily="50" charset="-128"/>
              </a:rPr>
              <a:t>3</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200" dirty="0">
                <a:solidFill>
                  <a:srgbClr val="454958"/>
                </a:solidFill>
                <a:latin typeface="メイリオ" pitchFamily="50" charset="-128"/>
                <a:ea typeface="メイリオ" pitchFamily="50" charset="-128"/>
                <a:cs typeface="メイリオ" pitchFamily="50" charset="-128"/>
              </a:rPr>
              <a:t>更新日：</a:t>
            </a:r>
            <a:r>
              <a:rPr lang="en-US" altLang="ja-JP" sz="1200" dirty="0">
                <a:solidFill>
                  <a:srgbClr val="454958"/>
                </a:solidFill>
                <a:latin typeface="メイリオ" pitchFamily="50" charset="-128"/>
                <a:ea typeface="メイリオ" pitchFamily="50" charset="-128"/>
                <a:cs typeface="メイリオ" pitchFamily="50" charset="-128"/>
              </a:rPr>
              <a:t>2021</a:t>
            </a:r>
            <a:r>
              <a:rPr lang="ja-JP" altLang="en-US" sz="1200" dirty="0" smtClean="0">
                <a:solidFill>
                  <a:srgbClr val="454958"/>
                </a:solidFill>
                <a:latin typeface="メイリオ" pitchFamily="50" charset="-128"/>
                <a:ea typeface="メイリオ" pitchFamily="50" charset="-128"/>
                <a:cs typeface="メイリオ" pitchFamily="50" charset="-128"/>
              </a:rPr>
              <a:t>年</a:t>
            </a:r>
            <a:r>
              <a:rPr lang="en-US" altLang="ja-JP" sz="1200" dirty="0" smtClean="0">
                <a:solidFill>
                  <a:srgbClr val="454958"/>
                </a:solidFill>
                <a:latin typeface="メイリオ" pitchFamily="50" charset="-128"/>
                <a:ea typeface="メイリオ" pitchFamily="50" charset="-128"/>
                <a:cs typeface="メイリオ" pitchFamily="50" charset="-128"/>
              </a:rPr>
              <a:t>3</a:t>
            </a:r>
            <a:r>
              <a:rPr lang="ja-JP" altLang="en-US" sz="1200" dirty="0" smtClean="0">
                <a:solidFill>
                  <a:srgbClr val="454958"/>
                </a:solidFill>
                <a:latin typeface="メイリオ" pitchFamily="50" charset="-128"/>
                <a:ea typeface="メイリオ" pitchFamily="50" charset="-128"/>
                <a:cs typeface="メイリオ" pitchFamily="50" charset="-128"/>
              </a:rPr>
              <a:t>月</a:t>
            </a:r>
            <a:r>
              <a:rPr lang="en-US" altLang="ja-JP" sz="1200" dirty="0">
                <a:solidFill>
                  <a:srgbClr val="454958"/>
                </a:solidFill>
                <a:latin typeface="メイリオ" pitchFamily="50" charset="-128"/>
                <a:ea typeface="メイリオ" pitchFamily="50" charset="-128"/>
                <a:cs typeface="メイリオ" pitchFamily="50" charset="-128"/>
              </a:rPr>
              <a:t>5</a:t>
            </a:r>
            <a:r>
              <a:rPr lang="ja-JP" altLang="en-US" sz="1200" dirty="0" smtClean="0">
                <a:solidFill>
                  <a:srgbClr val="454958"/>
                </a:solidFill>
                <a:latin typeface="メイリオ" pitchFamily="50" charset="-128"/>
                <a:ea typeface="メイリオ" pitchFamily="50" charset="-128"/>
                <a:cs typeface="メイリオ" pitchFamily="50" charset="-128"/>
              </a:rPr>
              <a:t>日</a:t>
            </a:r>
            <a:endParaRPr lang="en-US" altLang="ja-JP" sz="1200" dirty="0">
              <a:solidFill>
                <a:srgbClr val="454958"/>
              </a:solidFill>
              <a:latin typeface="メイリオ" pitchFamily="50" charset="-128"/>
              <a:ea typeface="メイリオ" pitchFamily="50" charset="-128"/>
              <a:cs typeface="メイリオ" pitchFamily="50" charset="-128"/>
            </a:endParaRPr>
          </a:p>
        </p:txBody>
      </p:sp>
      <p:sp>
        <p:nvSpPr>
          <p:cNvPr id="9" name="正方形/長方形 8">
            <a:extLst>
              <a:ext uri="{FF2B5EF4-FFF2-40B4-BE49-F238E27FC236}">
                <a16:creationId xmlns:a16="http://schemas.microsoft.com/office/drawing/2014/main" id="{1743E5D1-7053-1E45-ABCD-B20FA969A2F6}"/>
              </a:ext>
            </a:extLst>
          </p:cNvPr>
          <p:cNvSpPr/>
          <p:nvPr/>
        </p:nvSpPr>
        <p:spPr>
          <a:xfrm>
            <a:off x="394954" y="2095621"/>
            <a:ext cx="9022542" cy="1042593"/>
          </a:xfrm>
          <a:prstGeom prst="rect">
            <a:avLst/>
          </a:prstGeom>
          <a:ln>
            <a:noFill/>
          </a:ln>
        </p:spPr>
        <p:txBody>
          <a:bodyPr wrap="square" lIns="91440" tIns="45720" rIns="91440" bIns="45720" anchor="t">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a:latin typeface="メイリオ"/>
                <a:ea typeface="メイリオ"/>
                <a:cs typeface="メイリオ" panose="020B0604030504040204" pitchFamily="50" charset="-128"/>
              </a:rPr>
              <a:t>クリエイティブ企画</a:t>
            </a:r>
            <a:endParaRPr lang="ja-JP" altLang="en-US" sz="2600" dirty="0">
              <a:latin typeface="メイリオ"/>
              <a:ea typeface="メイリオ"/>
              <a:cs typeface="メイリオ" panose="020B0604030504040204" pitchFamily="50" charset="-128"/>
            </a:endParaRPr>
          </a:p>
        </p:txBody>
      </p:sp>
      <p:sp>
        <p:nvSpPr>
          <p:cNvPr id="8" name="テキスト ボックス 7">
            <a:extLst>
              <a:ext uri="{FF2B5EF4-FFF2-40B4-BE49-F238E27FC236}">
                <a16:creationId xmlns:a16="http://schemas.microsoft.com/office/drawing/2014/main" id="{8EE68EAC-0CA1-1045-A7ED-C36237BAF05C}"/>
              </a:ext>
            </a:extLst>
          </p:cNvPr>
          <p:cNvSpPr txBox="1"/>
          <p:nvPr/>
        </p:nvSpPr>
        <p:spPr>
          <a:xfrm>
            <a:off x="416496" y="3140968"/>
            <a:ext cx="6696744" cy="369332"/>
          </a:xfrm>
          <a:prstGeom prst="rect">
            <a:avLst/>
          </a:prstGeom>
          <a:noFill/>
        </p:spPr>
        <p:txBody>
          <a:bodyPr wrap="square" rtlCol="0">
            <a:spAutoFit/>
          </a:bodyPr>
          <a:lstStyle/>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映画　トップページカスタマイズ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スマートフォン</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a:t>免責事項</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8" name="Rectangle 46"/>
          <p:cNvSpPr>
            <a:spLocks noChangeArrowheads="1"/>
          </p:cNvSpPr>
          <p:nvPr/>
        </p:nvSpPr>
        <p:spPr bwMode="auto">
          <a:xfrm>
            <a:off x="238050" y="1237445"/>
            <a:ext cx="939547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a:solidFill>
                  <a:schemeClr val="tx1">
                    <a:lumMod val="65000"/>
                    <a:lumOff val="35000"/>
                  </a:schemeClr>
                </a:solidFill>
                <a:latin typeface="+mn-ea"/>
                <a:ea typeface="+mn-ea"/>
              </a:rPr>
              <a:t>■ 免責事項</a:t>
            </a:r>
          </a:p>
          <a:p>
            <a:pPr eaLnBrk="1" hangingPunct="1">
              <a:spcBef>
                <a:spcPct val="0"/>
              </a:spcBef>
              <a:buFontTx/>
              <a:buNone/>
            </a:pPr>
            <a:r>
              <a:rPr lang="ja-JP" altLang="en-US" sz="1200" dirty="0">
                <a:solidFill>
                  <a:schemeClr val="tx1">
                    <a:lumMod val="65000"/>
                    <a:lumOff val="35000"/>
                  </a:schemeClr>
                </a:solidFill>
                <a:latin typeface="+mn-ea"/>
                <a:ea typeface="+mn-ea"/>
              </a:rPr>
              <a:t>　・申込者の故意または過失によって、期日までに特集・タイアップ広告ページの掲載を開始できなかった場合、ヤフーは広告掲載</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契約に基づく誘導枠およびページ掲載の債務を履行する義務を免れるものとします。</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ただし、ヤフーは当該特集・タイアップ広告ページの掲載を行うことができなかった期間の協賛料金を申込者に対して請求する</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ことができるものとします。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・停電・通信回線の事故・天災等の不可抗力、通信事業者の不履行、インターネットインフラその他サーバー等のシステム上の不具</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合、緊急メンテナンスの発生などヤフーの責に帰すべき事由以外の原因により、特集・タイアップ広告ページの全部または一部を</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掲載できなかった場合、ヤフーはその責を問われないものとし、当該履行については、当該原因の影響とみなされる範囲まで義務</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を免除されるものとします。ただし、ヤフーの故意または重過失による場合はこの限りではありません。</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なお、この場合、ヤフーが掲載を行わなかった部分については、協賛料金への申込者の支払債務は生じないものとします。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・特集・タイアップ広告ページ掲載中に、当該サイトからのリンクがデッドリンクとなった場合や、リンク先のサイトに不具合が</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発生した場合、ヤフーは当該特集・タイアップ広告ページの掲載を停止することができるものとし、この場合、ヤフーは特集・</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タイアップ広告ページ不掲載の責を負わないものとします。</a:t>
            </a:r>
          </a:p>
          <a:p>
            <a:pPr eaLnBrk="1" hangingPunct="1">
              <a:spcBef>
                <a:spcPct val="0"/>
              </a:spcBef>
              <a:buFontTx/>
              <a:buNone/>
            </a:pPr>
            <a:endParaRPr lang="en-US" altLang="ja-JP" sz="1600" dirty="0">
              <a:solidFill>
                <a:schemeClr val="tx1">
                  <a:lumMod val="65000"/>
                  <a:lumOff val="35000"/>
                </a:schemeClr>
              </a:solidFill>
              <a:latin typeface="+mn-ea"/>
              <a:ea typeface="+mn-ea"/>
            </a:endParaRPr>
          </a:p>
          <a:p>
            <a:pPr eaLnBrk="1" hangingPunct="1">
              <a:spcBef>
                <a:spcPct val="0"/>
              </a:spcBef>
              <a:buFontTx/>
              <a:buNone/>
            </a:pPr>
            <a:r>
              <a:rPr lang="ja-JP" altLang="en-US" sz="1600" dirty="0">
                <a:solidFill>
                  <a:schemeClr val="tx1">
                    <a:lumMod val="65000"/>
                    <a:lumOff val="35000"/>
                  </a:schemeClr>
                </a:solidFill>
                <a:latin typeface="+mn-ea"/>
                <a:ea typeface="+mn-ea"/>
              </a:rPr>
              <a:t>■ 免責期間</a:t>
            </a:r>
            <a:endParaRPr lang="en-US" altLang="ja-JP" sz="1600" dirty="0">
              <a:solidFill>
                <a:schemeClr val="tx1">
                  <a:lumMod val="65000"/>
                  <a:lumOff val="35000"/>
                </a:schemeClr>
              </a:solidFill>
              <a:latin typeface="+mn-ea"/>
              <a:ea typeface="+mn-ea"/>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・本商品につきましては、以下①～③を特集・タイアップ広告ページの掲載調整時間とし、ヤフーは当該掲載調整時間内の不具合、</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不完全掲載または未掲載について免責されるものとします。</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①特集・タイアップ広告ページ掲載の初日の午前</a:t>
            </a:r>
            <a:r>
              <a:rPr lang="en-US" altLang="ja-JP" sz="1200" dirty="0">
                <a:solidFill>
                  <a:schemeClr val="tx1">
                    <a:lumMod val="65000"/>
                    <a:lumOff val="35000"/>
                  </a:schemeClr>
                </a:solidFill>
                <a:latin typeface="メイリオ"/>
                <a:ea typeface="メイリオ"/>
              </a:rPr>
              <a:t>0</a:t>
            </a:r>
            <a:r>
              <a:rPr lang="ja-JP" altLang="en-US" sz="1200" dirty="0">
                <a:solidFill>
                  <a:schemeClr val="tx1">
                    <a:lumMod val="65000"/>
                    <a:lumOff val="35000"/>
                  </a:schemeClr>
                </a:solidFill>
                <a:latin typeface="メイリオ"/>
                <a:ea typeface="メイリオ"/>
              </a:rPr>
              <a:t>時から</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時間、および特集・タイアップ広告ページの内容が変更もしくは追加</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された場合における、当該ページの掲載予定時刻から</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②特集・タイアップ広告ページの掲載開始日が営業日以外の場合における、当該掲載開始時間から翌営業日正午まで</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③特集・タイアップ広告ページの総掲載予定時間が</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時間未満の場合における、総掲載予定時間の</a:t>
            </a:r>
            <a:r>
              <a:rPr lang="en-US" altLang="ja-JP" sz="1200" dirty="0">
                <a:solidFill>
                  <a:schemeClr val="tx1">
                    <a:lumMod val="65000"/>
                    <a:lumOff val="35000"/>
                  </a:schemeClr>
                </a:solidFill>
                <a:latin typeface="メイリオ"/>
                <a:ea typeface="メイリオ"/>
              </a:rPr>
              <a:t>10%</a:t>
            </a:r>
            <a:r>
              <a:rPr lang="ja-JP" altLang="en-US" sz="1200" dirty="0">
                <a:solidFill>
                  <a:schemeClr val="tx1">
                    <a:lumMod val="65000"/>
                    <a:lumOff val="35000"/>
                  </a:schemeClr>
                </a:solidFill>
                <a:latin typeface="メイリオ"/>
                <a:ea typeface="メイリオ"/>
              </a:rPr>
              <a:t>にあたる時間まで</a:t>
            </a:r>
          </a:p>
        </p:txBody>
      </p:sp>
    </p:spTree>
    <p:extLst>
      <p:ext uri="{BB962C8B-B14F-4D97-AF65-F5344CB8AC3E}">
        <p14:creationId xmlns:p14="http://schemas.microsoft.com/office/powerpoint/2010/main" val="3493372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88504" y="260648"/>
            <a:ext cx="7992888" cy="432048"/>
          </a:xfrm>
        </p:spPr>
        <p:txBody>
          <a:bodyPr>
            <a:normAutofit/>
          </a:bodyPr>
          <a:lstStyle/>
          <a:p>
            <a:r>
              <a:rPr kumimoji="1" lang="en-US" altLang="ja-JP" sz="2200" dirty="0"/>
              <a:t>Yahoo!</a:t>
            </a:r>
            <a:r>
              <a:rPr kumimoji="1" lang="ja-JP" altLang="en-US" sz="2200" dirty="0"/>
              <a:t>映画　トップページカスタマイズ</a:t>
            </a:r>
          </a:p>
        </p:txBody>
      </p:sp>
      <p:sp>
        <p:nvSpPr>
          <p:cNvPr id="3" name="テキスト ボックス 2"/>
          <p:cNvSpPr txBox="1"/>
          <p:nvPr/>
        </p:nvSpPr>
        <p:spPr>
          <a:xfrm>
            <a:off x="452500" y="1052736"/>
            <a:ext cx="9001000" cy="369332"/>
          </a:xfrm>
          <a:prstGeom prst="rect">
            <a:avLst/>
          </a:prstGeom>
          <a:noFill/>
        </p:spPr>
        <p:txBody>
          <a:bodyPr wrap="square" rtlCol="0">
            <a:spAutoFit/>
          </a:bodyPr>
          <a:lstStyle/>
          <a:p>
            <a:pPr algn="ctr"/>
            <a:r>
              <a:rPr kumimoji="1" lang="en-US" altLang="ja-JP" dirty="0">
                <a:solidFill>
                  <a:schemeClr val="tx1">
                    <a:lumMod val="65000"/>
                    <a:lumOff val="35000"/>
                  </a:schemeClr>
                </a:solidFill>
              </a:rPr>
              <a:t>Yahoo!</a:t>
            </a:r>
            <a:r>
              <a:rPr kumimoji="1" lang="ja-JP" altLang="en-US" dirty="0">
                <a:solidFill>
                  <a:schemeClr val="tx1">
                    <a:lumMod val="65000"/>
                    <a:lumOff val="35000"/>
                  </a:schemeClr>
                </a:solidFill>
              </a:rPr>
              <a:t>映画のトップページを広告主様用に独自デザインし、掲載いたします。</a:t>
            </a:r>
          </a:p>
        </p:txBody>
      </p:sp>
      <p:sp>
        <p:nvSpPr>
          <p:cNvPr id="55" name="正方形/長方形 54"/>
          <p:cNvSpPr/>
          <p:nvPr/>
        </p:nvSpPr>
        <p:spPr bwMode="auto">
          <a:xfrm>
            <a:off x="3974115" y="6465634"/>
            <a:ext cx="1554949" cy="131581"/>
          </a:xfrm>
          <a:prstGeom prst="rect">
            <a:avLst/>
          </a:prstGeom>
          <a:solidFill>
            <a:srgbClr val="F9F9F9"/>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050" b="1" i="0" u="none" strike="noStrike" kern="0" cap="none" spc="0" normalizeH="0" baseline="0" noProof="0" dirty="0">
              <a:ln>
                <a:noFill/>
              </a:ln>
              <a:solidFill>
                <a:schemeClr val="bg1"/>
              </a:solidFill>
              <a:effectLst/>
              <a:uLnTx/>
              <a:uFillTx/>
              <a:latin typeface="+mn-ea"/>
              <a:cs typeface="Verdana" pitchFamily="34" charset="0"/>
            </a:endParaRPr>
          </a:p>
        </p:txBody>
      </p:sp>
      <p:grpSp>
        <p:nvGrpSpPr>
          <p:cNvPr id="7" name="グループ化 6"/>
          <p:cNvGrpSpPr/>
          <p:nvPr/>
        </p:nvGrpSpPr>
        <p:grpSpPr>
          <a:xfrm>
            <a:off x="1280592" y="1596525"/>
            <a:ext cx="7590068" cy="4694651"/>
            <a:chOff x="1280592" y="1596525"/>
            <a:chExt cx="7590068" cy="4694651"/>
          </a:xfrm>
        </p:grpSpPr>
        <p:sp>
          <p:nvSpPr>
            <p:cNvPr id="91" name="正方形/長方形 90"/>
            <p:cNvSpPr/>
            <p:nvPr/>
          </p:nvSpPr>
          <p:spPr bwMode="auto">
            <a:xfrm>
              <a:off x="3951848" y="4005064"/>
              <a:ext cx="2153280" cy="449259"/>
            </a:xfrm>
            <a:prstGeom prst="rect">
              <a:avLst/>
            </a:prstGeom>
            <a:solidFill>
              <a:schemeClr val="accent5">
                <a:lumMod val="60000"/>
                <a:lumOff val="40000"/>
              </a:schemeClr>
            </a:solidFill>
            <a:ln w="3175" algn="ctr">
              <a:solidFill>
                <a:srgbClr val="FF0000"/>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dirty="0">
                  <a:ln>
                    <a:noFill/>
                  </a:ln>
                  <a:solidFill>
                    <a:schemeClr val="bg1"/>
                  </a:solidFill>
                  <a:effectLst/>
                  <a:uLnTx/>
                  <a:uFillTx/>
                  <a:latin typeface="+mn-ea"/>
                  <a:cs typeface="Verdana" pitchFamily="34" charset="0"/>
                </a:rPr>
                <a:t>中段カスタマイズ枠</a:t>
              </a:r>
            </a:p>
          </p:txBody>
        </p:sp>
        <p:grpSp>
          <p:nvGrpSpPr>
            <p:cNvPr id="5" name="グループ化 4"/>
            <p:cNvGrpSpPr/>
            <p:nvPr/>
          </p:nvGrpSpPr>
          <p:grpSpPr>
            <a:xfrm>
              <a:off x="1280592" y="1596525"/>
              <a:ext cx="7590068" cy="4694651"/>
              <a:chOff x="1280592" y="1596525"/>
              <a:chExt cx="7590068" cy="4694651"/>
            </a:xfrm>
          </p:grpSpPr>
          <p:grpSp>
            <p:nvGrpSpPr>
              <p:cNvPr id="89" name="グループ化 88"/>
              <p:cNvGrpSpPr/>
              <p:nvPr/>
            </p:nvGrpSpPr>
            <p:grpSpPr>
              <a:xfrm>
                <a:off x="1280592" y="1596525"/>
                <a:ext cx="7590068" cy="4694651"/>
                <a:chOff x="909807" y="1470200"/>
                <a:chExt cx="8349050" cy="5152608"/>
              </a:xfrm>
            </p:grpSpPr>
            <p:pic>
              <p:nvPicPr>
                <p:cNvPr id="9" name="図 8"/>
                <p:cNvPicPr>
                  <a:picLocks noChangeAspect="1"/>
                </p:cNvPicPr>
                <p:nvPr/>
              </p:nvPicPr>
              <p:blipFill rotWithShape="1">
                <a:blip r:embed="rId2"/>
                <a:srcRect t="-1" b="19452"/>
                <a:stretch/>
              </p:blipFill>
              <p:spPr>
                <a:xfrm>
                  <a:off x="1038030" y="1593529"/>
                  <a:ext cx="2345968" cy="4846972"/>
                </a:xfrm>
                <a:prstGeom prst="rect">
                  <a:avLst/>
                </a:prstGeom>
                <a:ln>
                  <a:solidFill>
                    <a:schemeClr val="bg1">
                      <a:lumMod val="65000"/>
                    </a:schemeClr>
                  </a:solidFill>
                </a:ln>
              </p:spPr>
            </p:pic>
            <p:pic>
              <p:nvPicPr>
                <p:cNvPr id="51" name="図 50"/>
                <p:cNvPicPr>
                  <a:picLocks noChangeAspect="1"/>
                </p:cNvPicPr>
                <p:nvPr/>
              </p:nvPicPr>
              <p:blipFill rotWithShape="1">
                <a:blip r:embed="rId3"/>
                <a:srcRect t="5472" b="2741"/>
                <a:stretch/>
              </p:blipFill>
              <p:spPr>
                <a:xfrm>
                  <a:off x="3826619" y="1628800"/>
                  <a:ext cx="2420042" cy="4819903"/>
                </a:xfrm>
                <a:prstGeom prst="rect">
                  <a:avLst/>
                </a:prstGeom>
                <a:ln>
                  <a:solidFill>
                    <a:schemeClr val="bg1">
                      <a:lumMod val="65000"/>
                    </a:schemeClr>
                  </a:solidFill>
                </a:ln>
              </p:spPr>
            </p:pic>
            <p:sp>
              <p:nvSpPr>
                <p:cNvPr id="52" name="正方形/長方形 51"/>
                <p:cNvSpPr/>
                <p:nvPr/>
              </p:nvSpPr>
              <p:spPr bwMode="auto">
                <a:xfrm>
                  <a:off x="1116155" y="5041683"/>
                  <a:ext cx="2113202" cy="239730"/>
                </a:xfrm>
                <a:prstGeom prst="rect">
                  <a:avLst/>
                </a:prstGeom>
                <a:solidFill>
                  <a:schemeClr val="accent5">
                    <a:lumMod val="60000"/>
                    <a:lumOff val="40000"/>
                  </a:schemeClr>
                </a:solidFill>
                <a:ln w="3175" algn="ctr">
                  <a:solidFill>
                    <a:srgbClr val="FF0000"/>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dirty="0">
                      <a:solidFill>
                        <a:schemeClr val="bg1"/>
                      </a:solidFill>
                      <a:latin typeface="+mn-ea"/>
                      <a:cs typeface="Verdana" pitchFamily="34" charset="0"/>
                    </a:rPr>
                    <a:t>コーナー帯カスタマイズ</a:t>
                  </a:r>
                  <a:endParaRPr kumimoji="0" lang="ja-JP" altLang="en-US" sz="105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54" name="正方形/長方形 53"/>
                <p:cNvSpPr/>
                <p:nvPr/>
              </p:nvSpPr>
              <p:spPr bwMode="auto">
                <a:xfrm>
                  <a:off x="3900807" y="2383077"/>
                  <a:ext cx="2190918" cy="234794"/>
                </a:xfrm>
                <a:prstGeom prst="rect">
                  <a:avLst/>
                </a:prstGeom>
                <a:solidFill>
                  <a:schemeClr val="accent5">
                    <a:lumMod val="60000"/>
                    <a:lumOff val="40000"/>
                  </a:schemeClr>
                </a:solidFill>
                <a:ln w="3175" algn="ctr">
                  <a:solidFill>
                    <a:srgbClr val="FF0000"/>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dirty="0">
                      <a:solidFill>
                        <a:schemeClr val="bg1"/>
                      </a:solidFill>
                      <a:latin typeface="+mn-ea"/>
                      <a:cs typeface="Verdana" pitchFamily="34" charset="0"/>
                    </a:rPr>
                    <a:t>コーナー帯カスタマイズ</a:t>
                  </a:r>
                  <a:endParaRPr kumimoji="0" lang="ja-JP" altLang="en-US" sz="105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57" name="正方形/長方形 56"/>
                <p:cNvSpPr/>
                <p:nvPr/>
              </p:nvSpPr>
              <p:spPr bwMode="auto">
                <a:xfrm>
                  <a:off x="3974115" y="4825418"/>
                  <a:ext cx="2113202" cy="239730"/>
                </a:xfrm>
                <a:prstGeom prst="rect">
                  <a:avLst/>
                </a:prstGeom>
                <a:solidFill>
                  <a:schemeClr val="accent5">
                    <a:lumMod val="60000"/>
                    <a:lumOff val="40000"/>
                  </a:schemeClr>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dirty="0">
                      <a:solidFill>
                        <a:schemeClr val="bg1"/>
                      </a:solidFill>
                      <a:latin typeface="+mn-ea"/>
                      <a:cs typeface="Verdana" pitchFamily="34" charset="0"/>
                    </a:rPr>
                    <a:t>動画広告エンベッド</a:t>
                  </a:r>
                  <a:endParaRPr kumimoji="0" lang="en-US" altLang="ja-JP" sz="105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050" b="1" kern="0" dirty="0">
                      <a:solidFill>
                        <a:schemeClr val="bg1"/>
                      </a:solidFill>
                      <a:latin typeface="+mn-ea"/>
                      <a:cs typeface="Verdana" pitchFamily="34" charset="0"/>
                    </a:rPr>
                    <a:t>Tap</a:t>
                  </a:r>
                  <a:r>
                    <a:rPr kumimoji="0" lang="ja-JP" altLang="en-US" sz="1050" b="1" kern="0" dirty="0">
                      <a:solidFill>
                        <a:schemeClr val="bg1"/>
                      </a:solidFill>
                      <a:latin typeface="+mn-ea"/>
                      <a:cs typeface="Verdana" pitchFamily="34" charset="0"/>
                    </a:rPr>
                    <a:t> </a:t>
                  </a:r>
                  <a:r>
                    <a:rPr kumimoji="0" lang="en-US" altLang="ja-JP" sz="1050" b="1" kern="0" dirty="0">
                      <a:solidFill>
                        <a:schemeClr val="bg1"/>
                      </a:solidFill>
                      <a:latin typeface="+mn-ea"/>
                      <a:cs typeface="Verdana" pitchFamily="34" charset="0"/>
                    </a:rPr>
                    <a:t>to</a:t>
                  </a:r>
                  <a:r>
                    <a:rPr kumimoji="0" lang="ja-JP" altLang="en-US" sz="1050" b="1" kern="0" dirty="0">
                      <a:solidFill>
                        <a:schemeClr val="bg1"/>
                      </a:solidFill>
                      <a:latin typeface="+mn-ea"/>
                      <a:cs typeface="Verdana" pitchFamily="34" charset="0"/>
                    </a:rPr>
                    <a:t> </a:t>
                  </a:r>
                  <a:r>
                    <a:rPr kumimoji="0" lang="en-US" altLang="ja-JP" sz="1050" b="1" kern="0" dirty="0">
                      <a:solidFill>
                        <a:schemeClr val="bg1"/>
                      </a:solidFill>
                      <a:latin typeface="+mn-ea"/>
                      <a:cs typeface="Verdana" pitchFamily="34" charset="0"/>
                    </a:rPr>
                    <a:t>Play</a:t>
                  </a:r>
                </a:p>
              </p:txBody>
            </p:sp>
            <p:sp>
              <p:nvSpPr>
                <p:cNvPr id="65" name="フローチャート: せん孔テープ 64"/>
                <p:cNvSpPr/>
                <p:nvPr/>
              </p:nvSpPr>
              <p:spPr bwMode="auto">
                <a:xfrm>
                  <a:off x="3728864" y="1479607"/>
                  <a:ext cx="2572627" cy="246657"/>
                </a:xfrm>
                <a:prstGeom prst="flowChartPunchedTape">
                  <a:avLst/>
                </a:prstGeom>
                <a:solidFill>
                  <a:schemeClr val="bg1">
                    <a:lumMod val="85000"/>
                  </a:schemeClr>
                </a:solidFill>
                <a:ln w="3175" algn="ctr">
                  <a:solidFill>
                    <a:schemeClr val="bg1">
                      <a:lumMod val="5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a:ln>
                      <a:noFill/>
                    </a:ln>
                    <a:solidFill>
                      <a:schemeClr val="bg1"/>
                    </a:solidFill>
                    <a:effectLst/>
                    <a:uLnTx/>
                    <a:uFillTx/>
                    <a:latin typeface="+mn-ea"/>
                    <a:cs typeface="Verdana" pitchFamily="34" charset="0"/>
                  </a:endParaRPr>
                </a:p>
              </p:txBody>
            </p:sp>
            <p:pic>
              <p:nvPicPr>
                <p:cNvPr id="85" name="図 84"/>
                <p:cNvPicPr>
                  <a:picLocks noChangeAspect="1"/>
                </p:cNvPicPr>
                <p:nvPr/>
              </p:nvPicPr>
              <p:blipFill>
                <a:blip r:embed="rId4"/>
                <a:stretch>
                  <a:fillRect/>
                </a:stretch>
              </p:blipFill>
              <p:spPr>
                <a:xfrm>
                  <a:off x="6753208" y="1675353"/>
                  <a:ext cx="2458915" cy="4947455"/>
                </a:xfrm>
                <a:prstGeom prst="rect">
                  <a:avLst/>
                </a:prstGeom>
              </p:spPr>
            </p:pic>
            <p:sp>
              <p:nvSpPr>
                <p:cNvPr id="86" name="フローチャート: せん孔テープ 85"/>
                <p:cNvSpPr/>
                <p:nvPr/>
              </p:nvSpPr>
              <p:spPr bwMode="auto">
                <a:xfrm>
                  <a:off x="6686230" y="1470200"/>
                  <a:ext cx="2572627" cy="246657"/>
                </a:xfrm>
                <a:prstGeom prst="flowChartPunchedTape">
                  <a:avLst/>
                </a:prstGeom>
                <a:solidFill>
                  <a:schemeClr val="bg1">
                    <a:lumMod val="85000"/>
                  </a:schemeClr>
                </a:solidFill>
                <a:ln w="3175" algn="ctr">
                  <a:solidFill>
                    <a:schemeClr val="bg1">
                      <a:lumMod val="5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87" name="フローチャート: せん孔テープ 86"/>
                <p:cNvSpPr/>
                <p:nvPr/>
              </p:nvSpPr>
              <p:spPr bwMode="auto">
                <a:xfrm>
                  <a:off x="3744402" y="6376151"/>
                  <a:ext cx="2572627" cy="246657"/>
                </a:xfrm>
                <a:prstGeom prst="flowChartPunchedTape">
                  <a:avLst/>
                </a:prstGeom>
                <a:solidFill>
                  <a:schemeClr val="bg1">
                    <a:lumMod val="85000"/>
                  </a:schemeClr>
                </a:solidFill>
                <a:ln w="3175" algn="ctr">
                  <a:solidFill>
                    <a:schemeClr val="bg1">
                      <a:lumMod val="5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88" name="フローチャート: せん孔テープ 87"/>
                <p:cNvSpPr/>
                <p:nvPr/>
              </p:nvSpPr>
              <p:spPr bwMode="auto">
                <a:xfrm>
                  <a:off x="909807" y="6307281"/>
                  <a:ext cx="2572627" cy="246657"/>
                </a:xfrm>
                <a:prstGeom prst="flowChartPunchedTape">
                  <a:avLst/>
                </a:prstGeom>
                <a:solidFill>
                  <a:schemeClr val="bg1">
                    <a:lumMod val="85000"/>
                  </a:schemeClr>
                </a:solidFill>
                <a:ln w="3175" algn="ctr">
                  <a:solidFill>
                    <a:schemeClr val="bg1">
                      <a:lumMod val="5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a:ln>
                      <a:noFill/>
                    </a:ln>
                    <a:solidFill>
                      <a:schemeClr val="bg1"/>
                    </a:solidFill>
                    <a:effectLst/>
                    <a:uLnTx/>
                    <a:uFillTx/>
                    <a:latin typeface="+mn-ea"/>
                    <a:cs typeface="Verdana" pitchFamily="34" charset="0"/>
                  </a:endParaRPr>
                </a:p>
              </p:txBody>
            </p:sp>
          </p:grpSp>
          <p:sp>
            <p:nvSpPr>
              <p:cNvPr id="90" name="正方形/長方形 89"/>
              <p:cNvSpPr/>
              <p:nvPr/>
            </p:nvSpPr>
            <p:spPr bwMode="auto">
              <a:xfrm>
                <a:off x="1460586" y="2761803"/>
                <a:ext cx="1928694" cy="235149"/>
              </a:xfrm>
              <a:prstGeom prst="rect">
                <a:avLst/>
              </a:prstGeom>
              <a:solidFill>
                <a:schemeClr val="accent5">
                  <a:lumMod val="60000"/>
                  <a:lumOff val="40000"/>
                </a:schemeClr>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dirty="0">
                    <a:solidFill>
                      <a:schemeClr val="bg1"/>
                    </a:solidFill>
                    <a:latin typeface="+mn-ea"/>
                    <a:cs typeface="Verdana" pitchFamily="34" charset="0"/>
                  </a:rPr>
                  <a:t>ヘッダーカスタマイズ</a:t>
                </a:r>
                <a:endParaRPr kumimoji="0" lang="en-US" altLang="ja-JP" sz="105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050" b="1" kern="0" dirty="0">
                    <a:solidFill>
                      <a:schemeClr val="bg1"/>
                    </a:solidFill>
                    <a:latin typeface="+mn-ea"/>
                    <a:cs typeface="Verdana" pitchFamily="34" charset="0"/>
                  </a:rPr>
                  <a:t>※</a:t>
                </a:r>
                <a:r>
                  <a:rPr kumimoji="0" lang="ja-JP" altLang="en-US" sz="1050" b="1" kern="0" dirty="0">
                    <a:solidFill>
                      <a:schemeClr val="bg1"/>
                    </a:solidFill>
                    <a:latin typeface="+mn-ea"/>
                    <a:cs typeface="Verdana" pitchFamily="34" charset="0"/>
                  </a:rPr>
                  <a:t>クリック遷 可</a:t>
                </a:r>
                <a:endParaRPr kumimoji="0" lang="en-US" altLang="ja-JP" sz="1050" b="1" kern="0" dirty="0">
                  <a:solidFill>
                    <a:schemeClr val="bg1"/>
                  </a:solidFill>
                  <a:latin typeface="+mn-ea"/>
                  <a:cs typeface="Verdana" pitchFamily="34" charset="0"/>
                </a:endParaRPr>
              </a:p>
            </p:txBody>
          </p:sp>
          <p:sp>
            <p:nvSpPr>
              <p:cNvPr id="4" name="正方形/長方形 3"/>
              <p:cNvSpPr/>
              <p:nvPr/>
            </p:nvSpPr>
            <p:spPr>
              <a:xfrm>
                <a:off x="7168188" y="5344802"/>
                <a:ext cx="1146469" cy="230832"/>
              </a:xfrm>
              <a:prstGeom prst="rect">
                <a:avLst/>
              </a:prstGeom>
            </p:spPr>
            <p:txBody>
              <a:bodyPr wrap="none">
                <a:spAutoFit/>
              </a:bodyPr>
              <a:lstStyle/>
              <a:p>
                <a:pPr algn="ctr"/>
                <a:r>
                  <a:rPr kumimoji="0" lang="en-US" altLang="ja-JP" sz="900" b="1" kern="0" dirty="0">
                    <a:solidFill>
                      <a:schemeClr val="bg1"/>
                    </a:solidFill>
                    <a:latin typeface="+mn-ea"/>
                    <a:cs typeface="Verdana" pitchFamily="34" charset="0"/>
                  </a:rPr>
                  <a:t>※</a:t>
                </a:r>
                <a:r>
                  <a:rPr kumimoji="0" lang="ja-JP" altLang="en-US" sz="900" b="1" kern="0" dirty="0">
                    <a:solidFill>
                      <a:schemeClr val="bg1"/>
                    </a:solidFill>
                    <a:latin typeface="+mn-ea"/>
                    <a:cs typeface="Verdana" pitchFamily="34" charset="0"/>
                  </a:rPr>
                  <a:t>クリック遷移 可</a:t>
                </a:r>
                <a:endParaRPr kumimoji="0" lang="en-US" altLang="ja-JP" sz="900" b="1" kern="0" dirty="0">
                  <a:solidFill>
                    <a:schemeClr val="bg1"/>
                  </a:solidFill>
                  <a:latin typeface="+mn-ea"/>
                  <a:cs typeface="Verdana" pitchFamily="34" charset="0"/>
                </a:endParaRPr>
              </a:p>
            </p:txBody>
          </p:sp>
        </p:grpSp>
        <p:sp>
          <p:nvSpPr>
            <p:cNvPr id="6" name="正方形/長方形 5"/>
            <p:cNvSpPr/>
            <p:nvPr/>
          </p:nvSpPr>
          <p:spPr bwMode="auto">
            <a:xfrm>
              <a:off x="3951848" y="4005064"/>
              <a:ext cx="2153280" cy="449259"/>
            </a:xfrm>
            <a:prstGeom prst="rect">
              <a:avLst/>
            </a:prstGeom>
            <a:solidFill>
              <a:srgbClr val="FD4D5E"/>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b="1" i="0" u="none" strike="noStrike" kern="0" cap="none" spc="0" normalizeH="0" baseline="0" noProof="0" dirty="0">
                  <a:ln>
                    <a:noFill/>
                  </a:ln>
                  <a:solidFill>
                    <a:schemeClr val="bg1"/>
                  </a:solidFill>
                  <a:effectLst/>
                  <a:uLnTx/>
                  <a:uFillTx/>
                  <a:latin typeface="+mn-ea"/>
                  <a:cs typeface="Verdana" pitchFamily="34" charset="0"/>
                </a:rPr>
                <a:t>中段カスタマイズ</a:t>
              </a:r>
              <a:endParaRPr kumimoji="0" lang="en-US" altLang="ja-JP" sz="120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900" b="1" i="0" u="none" strike="noStrike" kern="0" cap="none" spc="0" normalizeH="0" baseline="0" noProof="0" dirty="0">
                  <a:ln>
                    <a:noFill/>
                  </a:ln>
                  <a:solidFill>
                    <a:schemeClr val="bg1"/>
                  </a:solidFill>
                  <a:effectLst/>
                  <a:uLnTx/>
                  <a:uFillTx/>
                  <a:latin typeface="+mn-ea"/>
                  <a:cs typeface="Verdana" pitchFamily="34" charset="0"/>
                </a:rPr>
                <a:t>※</a:t>
              </a:r>
              <a:r>
                <a:rPr kumimoji="0" lang="ja-JP" altLang="en-US" sz="900" b="1" i="0" u="none" strike="noStrike" kern="0" cap="none" spc="0" normalizeH="0" baseline="0" noProof="0" dirty="0">
                  <a:ln>
                    <a:noFill/>
                  </a:ln>
                  <a:solidFill>
                    <a:schemeClr val="bg1"/>
                  </a:solidFill>
                  <a:effectLst/>
                  <a:uLnTx/>
                  <a:uFillTx/>
                  <a:latin typeface="+mn-ea"/>
                  <a:cs typeface="Verdana" pitchFamily="34" charset="0"/>
                </a:rPr>
                <a:t>クリック遷移 不可</a:t>
              </a:r>
              <a:endParaRPr kumimoji="0" lang="en-US" altLang="ja-JP" sz="900" b="1" i="0" u="none" strike="noStrike" kern="0" cap="none" spc="0" normalizeH="0" baseline="0" noProof="0" dirty="0">
                <a:ln>
                  <a:noFill/>
                </a:ln>
                <a:solidFill>
                  <a:schemeClr val="bg1"/>
                </a:solidFill>
                <a:effectLst/>
                <a:uLnTx/>
                <a:uFillTx/>
                <a:latin typeface="+mn-ea"/>
                <a:cs typeface="Verdana" pitchFamily="34" charset="0"/>
              </a:endParaRPr>
            </a:p>
          </p:txBody>
        </p:sp>
      </p:grpSp>
      <p:sp>
        <p:nvSpPr>
          <p:cNvPr id="8" name="テキスト ボックス 7"/>
          <p:cNvSpPr txBox="1"/>
          <p:nvPr/>
        </p:nvSpPr>
        <p:spPr>
          <a:xfrm>
            <a:off x="1208584" y="6367947"/>
            <a:ext cx="3645243" cy="261610"/>
          </a:xfrm>
          <a:prstGeom prst="rect">
            <a:avLst/>
          </a:prstGeom>
          <a:noFill/>
        </p:spPr>
        <p:txBody>
          <a:bodyPr wrap="square" rtlCol="0">
            <a:spAutoFit/>
          </a:bodyPr>
          <a:lstStyle/>
          <a:p>
            <a:r>
              <a:rPr lang="en-US" altLang="ja-JP" sz="1100" dirty="0"/>
              <a:t>※</a:t>
            </a:r>
            <a:r>
              <a:rPr lang="ja-JP" altLang="en-US" sz="1100" dirty="0"/>
              <a:t>上記カスタマイズ項目に加え、背景色も変更します。</a:t>
            </a:r>
            <a:endParaRPr kumimoji="1" lang="ja-JP" altLang="en-US" sz="1100" dirty="0"/>
          </a:p>
        </p:txBody>
      </p:sp>
    </p:spTree>
    <p:extLst>
      <p:ext uri="{BB962C8B-B14F-4D97-AF65-F5344CB8AC3E}">
        <p14:creationId xmlns:p14="http://schemas.microsoft.com/office/powerpoint/2010/main" val="4091829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88504" y="260648"/>
            <a:ext cx="7992888" cy="432048"/>
          </a:xfrm>
        </p:spPr>
        <p:txBody>
          <a:bodyPr>
            <a:normAutofit/>
          </a:bodyPr>
          <a:lstStyle/>
          <a:p>
            <a:r>
              <a:rPr kumimoji="1" lang="ja-JP" altLang="en-US" sz="2200" dirty="0"/>
              <a:t>スペック詳細</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7" name="正方形/長方形 6"/>
          <p:cNvSpPr/>
          <p:nvPr/>
        </p:nvSpPr>
        <p:spPr>
          <a:xfrm>
            <a:off x="7304988" y="4757512"/>
            <a:ext cx="415498" cy="369332"/>
          </a:xfrm>
          <a:prstGeom prst="rect">
            <a:avLst/>
          </a:prstGeom>
        </p:spPr>
        <p:txBody>
          <a:bodyPr wrap="none">
            <a:spAutoFit/>
          </a:bodyPr>
          <a:lstStyle/>
          <a:p>
            <a:r>
              <a:rPr lang="ja-JP" altLang="en-US" dirty="0">
                <a:solidFill>
                  <a:srgbClr val="FF0000"/>
                </a:solidFill>
              </a:rPr>
              <a:t>★</a:t>
            </a:r>
            <a:endParaRPr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1946741078"/>
              </p:ext>
            </p:extLst>
          </p:nvPr>
        </p:nvGraphicFramePr>
        <p:xfrm>
          <a:off x="560512" y="731745"/>
          <a:ext cx="9073008" cy="5826558"/>
        </p:xfrm>
        <a:graphic>
          <a:graphicData uri="http://schemas.openxmlformats.org/drawingml/2006/table">
            <a:tbl>
              <a:tblPr firstRow="1" bandRow="1"/>
              <a:tblGrid>
                <a:gridCol w="1368152">
                  <a:extLst>
                    <a:ext uri="{9D8B030D-6E8A-4147-A177-3AD203B41FA5}">
                      <a16:colId xmlns:a16="http://schemas.microsoft.com/office/drawing/2014/main" val="20000"/>
                    </a:ext>
                  </a:extLst>
                </a:gridCol>
                <a:gridCol w="7704856">
                  <a:extLst>
                    <a:ext uri="{9D8B030D-6E8A-4147-A177-3AD203B41FA5}">
                      <a16:colId xmlns:a16="http://schemas.microsoft.com/office/drawing/2014/main" val="20001"/>
                    </a:ext>
                  </a:extLst>
                </a:gridCol>
              </a:tblGrid>
              <a:tr h="107741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タイアップ</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ページ</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200" dirty="0">
                          <a:solidFill>
                            <a:schemeClr val="tx1">
                              <a:lumMod val="65000"/>
                              <a:lumOff val="35000"/>
                            </a:schemeClr>
                          </a:solidFill>
                          <a:latin typeface="メイリオ"/>
                          <a:ea typeface="メイリオ"/>
                          <a:cs typeface="メイリオ" panose="020B0604030504040204" pitchFamily="50" charset="-128"/>
                        </a:rPr>
                        <a:t>・掲載場所：スマートフォン版</a:t>
                      </a:r>
                      <a:r>
                        <a:rPr lang="en-US" altLang="ja-JP" sz="1200" dirty="0">
                          <a:solidFill>
                            <a:schemeClr val="tx1">
                              <a:lumMod val="65000"/>
                              <a:lumOff val="35000"/>
                            </a:schemeClr>
                          </a:solidFill>
                          <a:latin typeface="メイリオ"/>
                          <a:ea typeface="メイリオ"/>
                          <a:cs typeface="メイリオ" panose="020B0604030504040204" pitchFamily="50" charset="-128"/>
                        </a:rPr>
                        <a:t>Yahoo!</a:t>
                      </a:r>
                      <a:r>
                        <a:rPr lang="ja-JP" altLang="en-US" sz="1200" dirty="0">
                          <a:solidFill>
                            <a:schemeClr val="tx1">
                              <a:lumMod val="65000"/>
                              <a:lumOff val="35000"/>
                            </a:schemeClr>
                          </a:solidFill>
                          <a:latin typeface="メイリオ"/>
                          <a:ea typeface="メイリオ"/>
                          <a:cs typeface="メイリオ" panose="020B0604030504040204" pitchFamily="50" charset="-128"/>
                        </a:rPr>
                        <a:t>映画　トップページ</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200" dirty="0">
                          <a:solidFill>
                            <a:schemeClr val="tx1">
                              <a:lumMod val="65000"/>
                              <a:lumOff val="35000"/>
                            </a:schemeClr>
                          </a:solidFill>
                          <a:latin typeface="メイリオ"/>
                          <a:ea typeface="メイリオ"/>
                          <a:cs typeface="メイリオ" panose="020B0604030504040204" pitchFamily="50" charset="-128"/>
                        </a:rPr>
                        <a:t>・デバイス：スマートフォン</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想定</a:t>
                      </a:r>
                      <a:r>
                        <a:rPr lang="en-US" altLang="ja-JP" sz="1200" dirty="0">
                          <a:solidFill>
                            <a:schemeClr val="tx1">
                              <a:lumMod val="65000"/>
                              <a:lumOff val="35000"/>
                            </a:schemeClr>
                          </a:solidFill>
                          <a:latin typeface="メイリオ"/>
                          <a:ea typeface="メイリオ"/>
                          <a:cs typeface="メイリオ" panose="020B0604030504040204" pitchFamily="50" charset="-128"/>
                        </a:rPr>
                        <a:t>PV</a:t>
                      </a:r>
                      <a:r>
                        <a:rPr lang="ja-JP" altLang="en-US" sz="1200" dirty="0">
                          <a:solidFill>
                            <a:schemeClr val="tx1">
                              <a:lumMod val="65000"/>
                              <a:lumOff val="35000"/>
                            </a:schemeClr>
                          </a:solidFill>
                          <a:latin typeface="メイリオ"/>
                          <a:ea typeface="メイリオ"/>
                          <a:cs typeface="メイリオ" panose="020B0604030504040204" pitchFamily="50" charset="-128"/>
                        </a:rPr>
                        <a:t>：</a:t>
                      </a:r>
                      <a:r>
                        <a:rPr lang="en-US" altLang="ja-JP" sz="1200" dirty="0">
                          <a:solidFill>
                            <a:schemeClr val="tx1">
                              <a:lumMod val="65000"/>
                              <a:lumOff val="35000"/>
                            </a:schemeClr>
                          </a:solidFill>
                          <a:latin typeface="メイリオ"/>
                          <a:ea typeface="メイリオ"/>
                          <a:cs typeface="メイリオ" panose="020B0604030504040204" pitchFamily="50" charset="-128"/>
                        </a:rPr>
                        <a:t>15</a:t>
                      </a:r>
                      <a:r>
                        <a:rPr lang="ja-JP" altLang="en-US" sz="1200" dirty="0">
                          <a:solidFill>
                            <a:schemeClr val="tx1">
                              <a:lumMod val="65000"/>
                              <a:lumOff val="35000"/>
                            </a:schemeClr>
                          </a:solidFill>
                          <a:latin typeface="メイリオ"/>
                          <a:ea typeface="メイリオ"/>
                          <a:cs typeface="メイリオ" panose="020B0604030504040204" pitchFamily="50" charset="-128"/>
                        </a:rPr>
                        <a:t>万</a:t>
                      </a:r>
                      <a:r>
                        <a:rPr lang="en-US" altLang="ja-JP" sz="1200" dirty="0">
                          <a:solidFill>
                            <a:schemeClr val="tx1">
                              <a:lumMod val="65000"/>
                              <a:lumOff val="35000"/>
                            </a:schemeClr>
                          </a:solidFill>
                          <a:latin typeface="メイリオ"/>
                          <a:ea typeface="メイリオ"/>
                          <a:cs typeface="メイリオ" panose="020B0604030504040204" pitchFamily="50" charset="-128"/>
                        </a:rPr>
                        <a:t>PV</a:t>
                      </a:r>
                      <a:r>
                        <a:rPr lang="ja-JP" altLang="en-US" sz="1200" dirty="0">
                          <a:solidFill>
                            <a:schemeClr val="tx1">
                              <a:lumMod val="65000"/>
                              <a:lumOff val="35000"/>
                            </a:schemeClr>
                          </a:solidFill>
                          <a:latin typeface="メイリオ"/>
                          <a:ea typeface="メイリオ"/>
                          <a:cs typeface="メイリオ" panose="020B0604030504040204" pitchFamily="50" charset="-128"/>
                        </a:rPr>
                        <a:t>　</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保証するものではございません。</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・更新、二次利用　：不可</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79208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メイリオ"/>
                          <a:ea typeface="メイリオ"/>
                          <a:cs typeface="Meiryo UI" pitchFamily="50" charset="-128"/>
                        </a:rPr>
                        <a:t>カスタマイズ</a:t>
                      </a:r>
                      <a:endParaRPr kumimoji="1" lang="en-US" altLang="ja-JP" sz="105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メイリオ"/>
                          <a:ea typeface="メイリオ"/>
                          <a:cs typeface="Meiryo UI" pitchFamily="50" charset="-128"/>
                        </a:rPr>
                        <a:t>可能箇所</a:t>
                      </a:r>
                      <a:endParaRPr kumimoji="1" lang="en-US" altLang="ja-JP" sz="105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・ヘッダー、フッター　</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リンク先設定可</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・動画エンベッド、動画プレイヤー上中段カスタマイズ枠　</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リンク先設定不可</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mn-lt"/>
                          <a:ea typeface="+mn-ea"/>
                          <a:cs typeface="メイリオ" panose="020B0604030504040204" pitchFamily="50" charset="-128"/>
                        </a:rPr>
                        <a:t>・各コーナー帯（アイコン掲載、帯色）</a:t>
                      </a:r>
                      <a:endParaRPr lang="en-US" altLang="ja-JP" sz="1200" dirty="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・各ボタン色、背景色</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15454301"/>
                  </a:ext>
                </a:extLst>
              </a:tr>
              <a:tr h="79208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契約分類</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800" b="0" i="0" dirty="0">
                          <a:solidFill>
                            <a:schemeClr val="bg1"/>
                          </a:solidFill>
                          <a:latin typeface="メイリオ"/>
                          <a:ea typeface="メイリオ"/>
                          <a:cs typeface="Meiryo UI" pitchFamily="50" charset="-128"/>
                        </a:rPr>
                        <a:t>※</a:t>
                      </a:r>
                      <a:r>
                        <a:rPr kumimoji="1" lang="ja-JP" altLang="en-US" sz="800" b="0" i="0" dirty="0">
                          <a:solidFill>
                            <a:schemeClr val="bg1"/>
                          </a:solidFill>
                          <a:latin typeface="メイリオ"/>
                          <a:ea typeface="メイリオ"/>
                          <a:cs typeface="Meiryo UI" pitchFamily="50" charset="-128"/>
                        </a:rPr>
                        <a:t>お申し込み時に選択</a:t>
                      </a:r>
                      <a:endParaRPr kumimoji="1" lang="en-US" altLang="ja-JP" sz="8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①契約分類：制作</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掲載</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②契約サービス：</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制作</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掲載</a:t>
                      </a:r>
                      <a:r>
                        <a:rPr lang="en-US" altLang="ja-JP" sz="1200" dirty="0">
                          <a:solidFill>
                            <a:schemeClr val="tx1">
                              <a:lumMod val="65000"/>
                              <a:lumOff val="35000"/>
                            </a:schemeClr>
                          </a:solidFill>
                          <a:latin typeface="メイリオ"/>
                          <a:ea typeface="メイリオ"/>
                          <a:cs typeface="メイリオ" panose="020B0604030504040204" pitchFamily="50" charset="-128"/>
                        </a:rPr>
                        <a:t>】Yahoo!</a:t>
                      </a:r>
                      <a:r>
                        <a:rPr lang="ja-JP" altLang="en-US" sz="1200">
                          <a:solidFill>
                            <a:schemeClr val="tx1">
                              <a:lumMod val="65000"/>
                              <a:lumOff val="35000"/>
                            </a:schemeClr>
                          </a:solidFill>
                          <a:latin typeface="メイリオ"/>
                          <a:ea typeface="メイリオ"/>
                          <a:cs typeface="メイリオ" panose="020B0604030504040204" pitchFamily="50" charset="-128"/>
                        </a:rPr>
                        <a:t>映画　トップページカスタマイズ</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③契約サービス詳細：</a:t>
                      </a:r>
                      <a:r>
                        <a:rPr lang="en-US" altLang="ja-JP" sz="1200" dirty="0">
                          <a:solidFill>
                            <a:schemeClr val="tx1">
                              <a:lumMod val="65000"/>
                              <a:lumOff val="35000"/>
                            </a:schemeClr>
                          </a:solidFill>
                          <a:latin typeface="メイリオ"/>
                          <a:ea typeface="メイリオ"/>
                          <a:cs typeface="メイリオ" panose="020B0604030504040204" pitchFamily="50" charset="-128"/>
                        </a:rPr>
                        <a:t>Yahoo!</a:t>
                      </a:r>
                      <a:r>
                        <a:rPr lang="ja-JP" altLang="en-US" sz="1200" dirty="0">
                          <a:solidFill>
                            <a:schemeClr val="tx1">
                              <a:lumMod val="65000"/>
                              <a:lumOff val="35000"/>
                            </a:schemeClr>
                          </a:solidFill>
                          <a:latin typeface="メイリオ"/>
                          <a:ea typeface="メイリオ"/>
                          <a:cs typeface="メイリオ" panose="020B0604030504040204" pitchFamily="50" charset="-128"/>
                        </a:rPr>
                        <a:t>映画　トップページカスタマイズ　制作・掲載費</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649267">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メイリオ"/>
                          <a:ea typeface="メイリオ"/>
                        </a:rPr>
                        <a:t>掲載期間</a:t>
                      </a:r>
                      <a:endParaRPr kumimoji="1" lang="ja-JP" altLang="en-US"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200" dirty="0">
                          <a:solidFill>
                            <a:schemeClr val="tx1">
                              <a:lumMod val="65000"/>
                              <a:lumOff val="35000"/>
                            </a:schemeClr>
                          </a:solidFill>
                          <a:latin typeface="メイリオ"/>
                          <a:ea typeface="メイリオ"/>
                          <a:cs typeface="Meiryo UI" panose="020B0604030504040204" pitchFamily="50" charset="-128"/>
                        </a:rPr>
                        <a:t>1</a:t>
                      </a:r>
                      <a:r>
                        <a:rPr lang="ja-JP" altLang="en-US" sz="1200" dirty="0">
                          <a:solidFill>
                            <a:schemeClr val="tx1">
                              <a:lumMod val="65000"/>
                              <a:lumOff val="35000"/>
                            </a:schemeClr>
                          </a:solidFill>
                          <a:latin typeface="メイリオ"/>
                          <a:ea typeface="メイリオ"/>
                          <a:cs typeface="Meiryo UI" panose="020B0604030504040204" pitchFamily="50" charset="-128"/>
                        </a:rPr>
                        <a:t>週間（月曜日掲載開始、日曜日掲載終了）</a:t>
                      </a:r>
                      <a:endParaRPr lang="en-US" altLang="ja-JP" sz="1200" dirty="0">
                        <a:solidFill>
                          <a:schemeClr val="tx1">
                            <a:lumMod val="65000"/>
                            <a:lumOff val="35000"/>
                          </a:schemeClr>
                        </a:solidFill>
                        <a:latin typeface="メイリオ"/>
                        <a:ea typeface="メイリオ"/>
                        <a:cs typeface="Meiryo UI" panose="020B0604030504040204" pitchFamily="50" charset="-128"/>
                      </a:endParaRPr>
                    </a:p>
                    <a:p>
                      <a:r>
                        <a:rPr lang="en-US" altLang="ja-JP" sz="1000" dirty="0">
                          <a:solidFill>
                            <a:schemeClr val="tx1">
                              <a:lumMod val="65000"/>
                              <a:lumOff val="35000"/>
                            </a:schemeClr>
                          </a:solidFill>
                          <a:latin typeface="メイリオ"/>
                          <a:ea typeface="メイリオ"/>
                          <a:cs typeface="Meiryo UI" panose="020B0604030504040204" pitchFamily="50" charset="-128"/>
                        </a:rPr>
                        <a:t>※</a:t>
                      </a:r>
                      <a:r>
                        <a:rPr lang="ja-JP" altLang="en-US" sz="1000" dirty="0">
                          <a:solidFill>
                            <a:schemeClr val="tx1">
                              <a:lumMod val="65000"/>
                              <a:lumOff val="35000"/>
                            </a:schemeClr>
                          </a:solidFill>
                          <a:latin typeface="メイリオ"/>
                          <a:ea typeface="メイリオ"/>
                          <a:cs typeface="Meiryo UI" panose="020B0604030504040204" pitchFamily="50" charset="-128"/>
                        </a:rPr>
                        <a:t>上記期間以外の掲載は原則不可　</a:t>
                      </a:r>
                      <a:r>
                        <a:rPr lang="en-US" altLang="ja-JP" sz="1000" dirty="0">
                          <a:solidFill>
                            <a:schemeClr val="tx1">
                              <a:lumMod val="65000"/>
                              <a:lumOff val="35000"/>
                            </a:schemeClr>
                          </a:solidFill>
                          <a:latin typeface="メイリオ"/>
                          <a:ea typeface="メイリオ"/>
                          <a:cs typeface="Meiryo UI" panose="020B0604030504040204" pitchFamily="50" charset="-128"/>
                        </a:rPr>
                        <a:t>※</a:t>
                      </a:r>
                      <a:r>
                        <a:rPr lang="ja-JP" altLang="en-US" sz="1000" dirty="0">
                          <a:solidFill>
                            <a:schemeClr val="tx1">
                              <a:lumMod val="65000"/>
                              <a:lumOff val="35000"/>
                            </a:schemeClr>
                          </a:solidFill>
                          <a:latin typeface="メイリオ"/>
                          <a:ea typeface="メイリオ"/>
                          <a:cs typeface="Meiryo UI" panose="020B0604030504040204" pitchFamily="50" charset="-128"/>
                        </a:rPr>
                        <a:t>週</a:t>
                      </a:r>
                      <a:r>
                        <a:rPr lang="en-US" altLang="ja-JP" sz="1000" dirty="0">
                          <a:solidFill>
                            <a:schemeClr val="tx1">
                              <a:lumMod val="65000"/>
                              <a:lumOff val="35000"/>
                            </a:schemeClr>
                          </a:solidFill>
                          <a:latin typeface="メイリオ"/>
                          <a:ea typeface="メイリオ"/>
                          <a:cs typeface="Meiryo UI" panose="020B0604030504040204" pitchFamily="50" charset="-128"/>
                        </a:rPr>
                        <a:t>1</a:t>
                      </a:r>
                      <a:r>
                        <a:rPr lang="ja-JP" altLang="en-US" sz="1000" dirty="0">
                          <a:solidFill>
                            <a:schemeClr val="tx1">
                              <a:lumMod val="65000"/>
                              <a:lumOff val="35000"/>
                            </a:schemeClr>
                          </a:solidFill>
                          <a:latin typeface="メイリオ"/>
                          <a:ea typeface="メイリオ"/>
                          <a:cs typeface="Meiryo UI" panose="020B0604030504040204" pitchFamily="50" charset="-128"/>
                        </a:rPr>
                        <a:t>枠商品です。</a:t>
                      </a:r>
                      <a:endParaRPr lang="en-US" altLang="ja-JP" sz="1000" dirty="0">
                        <a:solidFill>
                          <a:schemeClr val="tx1">
                            <a:lumMod val="65000"/>
                            <a:lumOff val="35000"/>
                          </a:schemeClr>
                        </a:solidFill>
                        <a:latin typeface="メイリオ"/>
                        <a:ea typeface="メイリオ"/>
                        <a:cs typeface="Meiryo UI"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52262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b="0" u="none" strike="noStrike" kern="1200" cap="none" spc="0" normalizeH="0" baseline="0" noProof="0" dirty="0">
                          <a:ln>
                            <a:noFill/>
                          </a:ln>
                          <a:solidFill>
                            <a:schemeClr val="tx1">
                              <a:lumMod val="65000"/>
                              <a:lumOff val="35000"/>
                            </a:schemeClr>
                          </a:solidFill>
                          <a:effectLst/>
                          <a:uLnTx/>
                          <a:uFillTx/>
                          <a:latin typeface="+mn-lt"/>
                          <a:ea typeface="+mn-ea"/>
                        </a:rPr>
                        <a:t>200</a:t>
                      </a:r>
                      <a:r>
                        <a:rPr kumimoji="1" lang="ja-JP" altLang="en-US" sz="1200" b="0" u="none" strike="noStrike" kern="1200" cap="none" spc="0" normalizeH="0" baseline="0" noProof="0" dirty="0">
                          <a:ln>
                            <a:noFill/>
                          </a:ln>
                          <a:solidFill>
                            <a:schemeClr val="tx1">
                              <a:lumMod val="65000"/>
                              <a:lumOff val="35000"/>
                            </a:schemeClr>
                          </a:solidFill>
                          <a:effectLst/>
                          <a:uLnTx/>
                          <a:uFillTx/>
                          <a:latin typeface="+mn-lt"/>
                          <a:ea typeface="+mn-ea"/>
                        </a:rPr>
                        <a:t>万円（グロス）／ 事前見積もり：不要</a:t>
                      </a:r>
                      <a:endParaRPr kumimoji="1" lang="en-US" altLang="ja-JP" sz="1200" b="0" u="none" strike="noStrike" kern="1200" cap="none" spc="0" normalizeH="0" baseline="0" noProof="0" dirty="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企画内容によって、別途費用が発生する場合があります。</a:t>
                      </a:r>
                      <a:endPar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72008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お申し込み</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期限</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a:ln>
                            <a:noFill/>
                          </a:ln>
                          <a:solidFill>
                            <a:schemeClr val="tx1">
                              <a:lumMod val="65000"/>
                              <a:lumOff val="35000"/>
                            </a:schemeClr>
                          </a:solidFill>
                          <a:effectLst/>
                          <a:uLnTx/>
                          <a:uFillTx/>
                          <a:latin typeface="メイリオ"/>
                          <a:ea typeface="メイリオ"/>
                        </a:rPr>
                        <a:t>原則として、掲載開始の</a:t>
                      </a:r>
                      <a:r>
                        <a:rPr kumimoji="1" lang="en-US" altLang="ja-JP" sz="1200" b="0" u="none" strike="noStrike" kern="1200" cap="none" spc="0" normalizeH="0" baseline="0" noProof="0" dirty="0">
                          <a:ln>
                            <a:noFill/>
                          </a:ln>
                          <a:solidFill>
                            <a:schemeClr val="tx1">
                              <a:lumMod val="65000"/>
                              <a:lumOff val="35000"/>
                            </a:schemeClr>
                          </a:solidFill>
                          <a:effectLst/>
                          <a:uLnTx/>
                          <a:uFillTx/>
                          <a:latin typeface="メイリオ"/>
                          <a:ea typeface="メイリオ"/>
                        </a:rPr>
                        <a:t>30</a:t>
                      </a:r>
                      <a:r>
                        <a:rPr kumimoji="1" lang="ja-JP" altLang="en-US" sz="1200" b="0" u="none" strike="noStrike" kern="1200" cap="none" spc="0" normalizeH="0" baseline="0" noProof="0" dirty="0">
                          <a:ln>
                            <a:noFill/>
                          </a:ln>
                          <a:solidFill>
                            <a:schemeClr val="tx1">
                              <a:lumMod val="65000"/>
                              <a:lumOff val="35000"/>
                            </a:schemeClr>
                          </a:solidFill>
                          <a:effectLst/>
                          <a:uLnTx/>
                          <a:uFillTx/>
                          <a:latin typeface="メイリオ"/>
                          <a:ea typeface="メイリオ"/>
                        </a:rPr>
                        <a:t>営業日前までにお申し込みください</a:t>
                      </a:r>
                      <a:endParaRPr kumimoji="1" lang="en-US" altLang="ja-JP" sz="1200" b="0" u="none" strike="noStrike" kern="1200" cap="none" spc="0" normalizeH="0" baseline="0" noProof="0" dirty="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所定の方法によるお申し込み契約の成立後はキャンセルは不可となります</a:t>
                      </a:r>
                      <a:endPar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お申し込み時に掲載期間が未決定の場合は、別途、掲載開始日の</a:t>
                      </a: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5</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営業日前までに掲載期間のご連絡をメールでいただきます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43204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mn-lt"/>
                          <a:ea typeface="+mn-ea"/>
                        </a:rPr>
                        <a:t>有効期限</a:t>
                      </a:r>
                      <a:endParaRPr kumimoji="1" lang="ja-JP" altLang="en-US"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lumMod val="65000"/>
                              <a:lumOff val="35000"/>
                            </a:schemeClr>
                          </a:solidFill>
                          <a:latin typeface="メイリオ"/>
                          <a:ea typeface="メイリオ"/>
                          <a:cs typeface="Meiryo UI" panose="020B0604030504040204" pitchFamily="50" charset="-128"/>
                        </a:rPr>
                        <a:t>2021</a:t>
                      </a:r>
                      <a:r>
                        <a:rPr lang="ja-JP" altLang="en-US" sz="1200" dirty="0">
                          <a:solidFill>
                            <a:schemeClr val="tx1">
                              <a:lumMod val="65000"/>
                              <a:lumOff val="35000"/>
                            </a:schemeClr>
                          </a:solidFill>
                          <a:latin typeface="メイリオ"/>
                          <a:ea typeface="メイリオ"/>
                          <a:cs typeface="Meiryo UI" panose="020B0604030504040204" pitchFamily="50" charset="-128"/>
                        </a:rPr>
                        <a:t>年</a:t>
                      </a:r>
                      <a:r>
                        <a:rPr lang="en-US" altLang="ja-JP" sz="1200" dirty="0">
                          <a:solidFill>
                            <a:schemeClr val="tx1">
                              <a:lumMod val="65000"/>
                              <a:lumOff val="35000"/>
                            </a:schemeClr>
                          </a:solidFill>
                          <a:latin typeface="メイリオ"/>
                          <a:ea typeface="メイリオ"/>
                          <a:cs typeface="Meiryo UI" panose="020B0604030504040204" pitchFamily="50" charset="-128"/>
                        </a:rPr>
                        <a:t>7</a:t>
                      </a:r>
                      <a:r>
                        <a:rPr lang="ja-JP" altLang="en-US" sz="1200" dirty="0">
                          <a:solidFill>
                            <a:schemeClr val="tx1">
                              <a:lumMod val="65000"/>
                              <a:lumOff val="35000"/>
                            </a:schemeClr>
                          </a:solidFill>
                          <a:latin typeface="メイリオ"/>
                          <a:ea typeface="メイリオ"/>
                          <a:cs typeface="Meiryo UI" panose="020B0604030504040204" pitchFamily="50" charset="-128"/>
                        </a:rPr>
                        <a:t>年</a:t>
                      </a:r>
                      <a:r>
                        <a:rPr lang="en-US" altLang="ja-JP" sz="1200" dirty="0">
                          <a:solidFill>
                            <a:schemeClr val="tx1">
                              <a:lumMod val="65000"/>
                              <a:lumOff val="35000"/>
                            </a:schemeClr>
                          </a:solidFill>
                          <a:latin typeface="メイリオ"/>
                          <a:ea typeface="メイリオ"/>
                          <a:cs typeface="Meiryo UI" panose="020B0604030504040204" pitchFamily="50" charset="-128"/>
                        </a:rPr>
                        <a:t>4</a:t>
                      </a:r>
                      <a:r>
                        <a:rPr lang="ja-JP" altLang="en-US" sz="1200" dirty="0">
                          <a:solidFill>
                            <a:schemeClr val="tx1">
                              <a:lumMod val="65000"/>
                              <a:lumOff val="35000"/>
                            </a:schemeClr>
                          </a:solidFill>
                          <a:latin typeface="メイリオ"/>
                          <a:ea typeface="メイリオ"/>
                          <a:cs typeface="Meiryo UI" panose="020B0604030504040204" pitchFamily="50" charset="-128"/>
                        </a:rPr>
                        <a:t>日掲載終了分</a:t>
                      </a:r>
                      <a:endParaRPr lang="ja-JP" altLang="en-US" sz="1200" dirty="0">
                        <a:solidFill>
                          <a:schemeClr val="tx1">
                            <a:lumMod val="65000"/>
                            <a:lumOff val="35000"/>
                          </a:schemeClr>
                        </a:solidFill>
                        <a:latin typeface="メイリオ"/>
                        <a:ea typeface="メイリオ"/>
                        <a:cs typeface="Verdana" pitchFamily="34"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39175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レポート項目</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lumMod val="65000"/>
                              <a:lumOff val="35000"/>
                            </a:schemeClr>
                          </a:solidFill>
                          <a:latin typeface="メイリオ"/>
                          <a:ea typeface="メイリオ"/>
                          <a:cs typeface="Verdana" pitchFamily="34" charset="0"/>
                        </a:rPr>
                        <a:t>PV</a:t>
                      </a:r>
                      <a:r>
                        <a:rPr lang="ja-JP" altLang="en-US" sz="1200" dirty="0" err="1">
                          <a:solidFill>
                            <a:schemeClr val="tx1">
                              <a:lumMod val="65000"/>
                              <a:lumOff val="35000"/>
                            </a:schemeClr>
                          </a:solidFill>
                          <a:latin typeface="メイリオ"/>
                          <a:ea typeface="メイリオ"/>
                          <a:cs typeface="Verdana" pitchFamily="34" charset="0"/>
                        </a:rPr>
                        <a:t>、</a:t>
                      </a:r>
                      <a:r>
                        <a:rPr lang="en-US" altLang="ja-JP" sz="1200" dirty="0">
                          <a:solidFill>
                            <a:schemeClr val="tx1">
                              <a:lumMod val="65000"/>
                              <a:lumOff val="35000"/>
                            </a:schemeClr>
                          </a:solidFill>
                          <a:latin typeface="メイリオ"/>
                          <a:ea typeface="メイリオ"/>
                          <a:cs typeface="Verdana" pitchFamily="34" charset="0"/>
                        </a:rPr>
                        <a:t>UB</a:t>
                      </a:r>
                      <a:r>
                        <a:rPr lang="ja-JP" altLang="en-US" sz="1200" dirty="0" err="1">
                          <a:solidFill>
                            <a:schemeClr val="tx1">
                              <a:lumMod val="65000"/>
                              <a:lumOff val="35000"/>
                            </a:schemeClr>
                          </a:solidFill>
                          <a:latin typeface="メイリオ"/>
                          <a:ea typeface="メイリオ"/>
                          <a:cs typeface="Verdana" pitchFamily="34" charset="0"/>
                        </a:rPr>
                        <a:t>、</a:t>
                      </a:r>
                      <a:r>
                        <a:rPr lang="ja-JP" altLang="en-US" sz="1200" dirty="0">
                          <a:solidFill>
                            <a:schemeClr val="tx1">
                              <a:lumMod val="65000"/>
                              <a:lumOff val="35000"/>
                            </a:schemeClr>
                          </a:solidFill>
                          <a:latin typeface="メイリオ"/>
                          <a:ea typeface="メイリオ"/>
                          <a:cs typeface="Verdana" pitchFamily="34" charset="0"/>
                        </a:rPr>
                        <a:t>ヘッダー・フッタークリック数、動画再生回数　</a:t>
                      </a:r>
                      <a:r>
                        <a:rPr lang="en-US" altLang="ja-JP" sz="1000" dirty="0">
                          <a:solidFill>
                            <a:schemeClr val="tx1">
                              <a:lumMod val="65000"/>
                              <a:lumOff val="35000"/>
                            </a:schemeClr>
                          </a:solidFill>
                          <a:latin typeface="メイリオ"/>
                          <a:ea typeface="メイリオ"/>
                          <a:cs typeface="Verdana" pitchFamily="34" charset="0"/>
                        </a:rPr>
                        <a:t>※</a:t>
                      </a:r>
                      <a:r>
                        <a:rPr lang="ja-JP" altLang="en-US" sz="1000" dirty="0">
                          <a:solidFill>
                            <a:schemeClr val="tx1">
                              <a:lumMod val="65000"/>
                              <a:lumOff val="35000"/>
                            </a:schemeClr>
                          </a:solidFill>
                          <a:latin typeface="メイリオ"/>
                          <a:ea typeface="メイリオ"/>
                          <a:cs typeface="Verdana" pitchFamily="34" charset="0"/>
                        </a:rPr>
                        <a:t>掲載終了から</a:t>
                      </a:r>
                      <a:r>
                        <a:rPr lang="en-US" altLang="ja-JP" sz="1000" dirty="0">
                          <a:solidFill>
                            <a:schemeClr val="tx1">
                              <a:lumMod val="65000"/>
                              <a:lumOff val="35000"/>
                            </a:schemeClr>
                          </a:solidFill>
                          <a:latin typeface="メイリオ"/>
                          <a:ea typeface="メイリオ"/>
                          <a:cs typeface="Verdana" pitchFamily="34" charset="0"/>
                        </a:rPr>
                        <a:t>2</a:t>
                      </a:r>
                      <a:r>
                        <a:rPr lang="ja-JP" altLang="en-US" sz="1000" dirty="0">
                          <a:solidFill>
                            <a:schemeClr val="tx1">
                              <a:lumMod val="65000"/>
                              <a:lumOff val="35000"/>
                            </a:schemeClr>
                          </a:solidFill>
                          <a:latin typeface="メイリオ"/>
                          <a:ea typeface="メイリオ"/>
                          <a:cs typeface="Verdana" pitchFamily="34" charset="0"/>
                        </a:rPr>
                        <a:t>週間程度でご提出いたします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3060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備考</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mn-lt"/>
                          <a:ea typeface="+mn-ea"/>
                          <a:cs typeface="Meiryo UI" panose="020B0604030504040204" pitchFamily="50" charset="-128"/>
                        </a:rPr>
                        <a:t>事前提案可否必須商品となります。また販売制限も設定されております。詳細は</a:t>
                      </a:r>
                      <a:r>
                        <a:rPr lang="en-US" altLang="ja-JP" sz="1200" dirty="0">
                          <a:solidFill>
                            <a:schemeClr val="tx1">
                              <a:lumMod val="65000"/>
                              <a:lumOff val="35000"/>
                            </a:schemeClr>
                          </a:solidFill>
                          <a:latin typeface="+mn-lt"/>
                          <a:ea typeface="+mn-ea"/>
                          <a:cs typeface="Meiryo UI" panose="020B0604030504040204" pitchFamily="50" charset="-128"/>
                        </a:rPr>
                        <a:t>P5-6</a:t>
                      </a:r>
                      <a:r>
                        <a:rPr lang="ja-JP" altLang="en-US" sz="1200" dirty="0">
                          <a:solidFill>
                            <a:schemeClr val="tx1">
                              <a:lumMod val="65000"/>
                              <a:lumOff val="35000"/>
                            </a:schemeClr>
                          </a:solidFill>
                          <a:latin typeface="+mn-lt"/>
                          <a:ea typeface="+mn-ea"/>
                          <a:cs typeface="Meiryo UI" panose="020B0604030504040204" pitchFamily="50" charset="-128"/>
                        </a:rPr>
                        <a:t>をご確認ください。</a:t>
                      </a:r>
                      <a:endParaRPr lang="en-US" altLang="ja-JP" sz="1200" dirty="0">
                        <a:solidFill>
                          <a:schemeClr val="tx1">
                            <a:lumMod val="65000"/>
                            <a:lumOff val="35000"/>
                          </a:schemeClr>
                        </a:solidFill>
                        <a:latin typeface="+mn-lt"/>
                        <a:ea typeface="+mn-ea"/>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mn-lt"/>
                          <a:ea typeface="+mn-ea"/>
                          <a:cs typeface="Meiryo UI" panose="020B0604030504040204" pitchFamily="50" charset="-128"/>
                        </a:rPr>
                        <a:t>ページ上部にサービスのおすすめコンテンツ誘導枠が掲載される場合があります。</a:t>
                      </a:r>
                      <a:endParaRPr lang="en-US" altLang="ja-JP" sz="1200" dirty="0">
                        <a:solidFill>
                          <a:schemeClr val="tx1">
                            <a:lumMod val="65000"/>
                            <a:lumOff val="35000"/>
                          </a:schemeClr>
                        </a:solidFill>
                        <a:latin typeface="+mn-lt"/>
                        <a:ea typeface="+mn-ea"/>
                        <a:cs typeface="Meiryo UI"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2326627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a:t>必要素材について</a:t>
            </a:r>
          </a:p>
        </p:txBody>
      </p:sp>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graphicFrame>
        <p:nvGraphicFramePr>
          <p:cNvPr id="4" name="表 3"/>
          <p:cNvGraphicFramePr>
            <a:graphicFrameLocks noGrp="1"/>
          </p:cNvGraphicFramePr>
          <p:nvPr>
            <p:extLst>
              <p:ext uri="{D42A27DB-BD31-4B8C-83A1-F6EECF244321}">
                <p14:modId xmlns:p14="http://schemas.microsoft.com/office/powerpoint/2010/main" val="3801905409"/>
              </p:ext>
            </p:extLst>
          </p:nvPr>
        </p:nvGraphicFramePr>
        <p:xfrm>
          <a:off x="5097016" y="1478709"/>
          <a:ext cx="4752528" cy="3461503"/>
        </p:xfrm>
        <a:graphic>
          <a:graphicData uri="http://schemas.openxmlformats.org/drawingml/2006/table">
            <a:tbl>
              <a:tblPr firstRow="1" bandRow="1">
                <a:tableStyleId>{93296810-A885-4BE3-A3E7-6D5BEEA58F35}</a:tableStyleId>
              </a:tblPr>
              <a:tblGrid>
                <a:gridCol w="811417">
                  <a:extLst>
                    <a:ext uri="{9D8B030D-6E8A-4147-A177-3AD203B41FA5}">
                      <a16:colId xmlns:a16="http://schemas.microsoft.com/office/drawing/2014/main" val="20000"/>
                    </a:ext>
                  </a:extLst>
                </a:gridCol>
                <a:gridCol w="1142464">
                  <a:extLst>
                    <a:ext uri="{9D8B030D-6E8A-4147-A177-3AD203B41FA5}">
                      <a16:colId xmlns:a16="http://schemas.microsoft.com/office/drawing/2014/main" val="20001"/>
                    </a:ext>
                  </a:extLst>
                </a:gridCol>
                <a:gridCol w="2798647">
                  <a:extLst>
                    <a:ext uri="{9D8B030D-6E8A-4147-A177-3AD203B41FA5}">
                      <a16:colId xmlns:a16="http://schemas.microsoft.com/office/drawing/2014/main" val="20002"/>
                    </a:ext>
                  </a:extLst>
                </a:gridCol>
              </a:tblGrid>
              <a:tr h="277594">
                <a:tc>
                  <a:txBody>
                    <a:bodyPr/>
                    <a:lstStyle/>
                    <a:p>
                      <a:r>
                        <a:rPr kumimoji="1" lang="ja-JP" altLang="en-US" sz="800" dirty="0"/>
                        <a:t>映像</a:t>
                      </a:r>
                      <a:r>
                        <a:rPr kumimoji="1" lang="en-US" altLang="ja-JP" sz="800" dirty="0"/>
                        <a:t>/</a:t>
                      </a:r>
                      <a:r>
                        <a:rPr kumimoji="1" lang="ja-JP" altLang="en-US" sz="800" dirty="0"/>
                        <a:t>音声</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a:t>仕様</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a:t>詳細</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226462">
                <a:tc>
                  <a:txBody>
                    <a:bodyPr/>
                    <a:lstStyle/>
                    <a:p>
                      <a:r>
                        <a:rPr kumimoji="1" lang="ja-JP" altLang="en-US" sz="800" dirty="0"/>
                        <a:t>映像</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800" dirty="0"/>
                        <a:t>インターレース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ja-JP" altLang="en-US" sz="800" dirty="0"/>
                        <a:t>ノンインターレース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1"/>
                  </a:ext>
                </a:extLst>
              </a:tr>
              <a:tr h="493587">
                <a:tc>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ja-JP" altLang="en-US" sz="800" dirty="0"/>
                        <a:t>画素数</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ja-JP" altLang="en-US" sz="800" dirty="0"/>
                        <a:t>水平方向最大</a:t>
                      </a:r>
                      <a:r>
                        <a:rPr lang="en-US" altLang="ja-JP" sz="800" dirty="0"/>
                        <a:t>1920</a:t>
                      </a:r>
                      <a:r>
                        <a:rPr lang="ja-JP" altLang="en-US" sz="800" dirty="0"/>
                        <a:t>ピクセル、</a:t>
                      </a:r>
                      <a:endParaRPr lang="en-US" altLang="ja-JP" sz="800" dirty="0"/>
                    </a:p>
                    <a:p>
                      <a:r>
                        <a:rPr lang="ja-JP" altLang="en-US" sz="800" dirty="0"/>
                        <a:t>垂直方向はアスペクト比に準拠</a:t>
                      </a:r>
                      <a:endParaRPr lang="en-US" altLang="ja-JP" sz="800" dirty="0"/>
                    </a:p>
                    <a:p>
                      <a:r>
                        <a:rPr lang="en-US" altLang="ja-JP" sz="700" dirty="0"/>
                        <a:t>【</a:t>
                      </a:r>
                      <a:r>
                        <a:rPr lang="ja-JP" altLang="en-US" sz="700" dirty="0"/>
                        <a:t>例</a:t>
                      </a:r>
                      <a:r>
                        <a:rPr lang="en-US" altLang="ja-JP" sz="700" dirty="0"/>
                        <a:t>】SD</a:t>
                      </a:r>
                      <a:r>
                        <a:rPr lang="ja-JP" altLang="en-US" sz="700" dirty="0"/>
                        <a:t>用</a:t>
                      </a:r>
                      <a:r>
                        <a:rPr lang="en-US" altLang="ja-JP" sz="700" dirty="0"/>
                        <a:t>854×480</a:t>
                      </a:r>
                      <a:r>
                        <a:rPr lang="ja-JP" altLang="en-US" sz="700" dirty="0"/>
                        <a:t>（</a:t>
                      </a:r>
                      <a:r>
                        <a:rPr lang="en-US" altLang="ja-JP" sz="700" dirty="0"/>
                        <a:t>16</a:t>
                      </a:r>
                      <a:r>
                        <a:rPr lang="ja-JP" altLang="en-US" sz="700" dirty="0"/>
                        <a:t>：</a:t>
                      </a:r>
                      <a:r>
                        <a:rPr lang="en-US" altLang="ja-JP" sz="700" dirty="0"/>
                        <a:t>9</a:t>
                      </a:r>
                      <a:r>
                        <a:rPr lang="ja-JP" altLang="en-US" sz="700" dirty="0"/>
                        <a:t>）、</a:t>
                      </a:r>
                      <a:r>
                        <a:rPr lang="en-US" altLang="ja-JP" sz="700" dirty="0"/>
                        <a:t>HD</a:t>
                      </a:r>
                      <a:r>
                        <a:rPr lang="ja-JP" altLang="en-US" sz="700" dirty="0"/>
                        <a:t>用</a:t>
                      </a:r>
                      <a:r>
                        <a:rPr lang="en-US" altLang="ja-JP" sz="700" dirty="0"/>
                        <a:t>1280×720</a:t>
                      </a:r>
                      <a:r>
                        <a:rPr lang="ja-JP" altLang="en-US" sz="700" dirty="0"/>
                        <a:t>（</a:t>
                      </a:r>
                      <a:r>
                        <a:rPr lang="en-US" altLang="ja-JP" sz="700" dirty="0"/>
                        <a:t>16</a:t>
                      </a:r>
                      <a:r>
                        <a:rPr lang="ja-JP" altLang="en-US" sz="700" dirty="0"/>
                        <a:t>：</a:t>
                      </a:r>
                      <a:r>
                        <a:rPr lang="en-US" altLang="ja-JP" sz="700" dirty="0"/>
                        <a:t>9</a:t>
                      </a:r>
                      <a:r>
                        <a:rPr lang="ja-JP" altLang="en-US" sz="700" dirty="0"/>
                        <a:t>）</a:t>
                      </a:r>
                      <a:endParaRPr lang="ja-JP" altLang="en-US" sz="7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2"/>
                  </a:ext>
                </a:extLst>
              </a:tr>
              <a:tr h="262800">
                <a:tc>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ja-JP" altLang="en-US" sz="800" dirty="0"/>
                        <a:t>スクイーズ</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u="none" strike="noStrike" kern="1200" baseline="0" dirty="0"/>
                        <a:t>非対応</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3"/>
                  </a:ext>
                </a:extLst>
              </a:tr>
              <a:tr h="349598">
                <a:tc>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err="1"/>
                        <a:t>FrameRate</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a:t>30fps</a:t>
                      </a:r>
                      <a:r>
                        <a:rPr lang="ja-JP" altLang="en-US" sz="800" dirty="0"/>
                        <a:t>（</a:t>
                      </a:r>
                      <a:r>
                        <a:rPr lang="en-US" altLang="ja-JP" sz="800" dirty="0"/>
                        <a:t>29.97fps</a:t>
                      </a:r>
                      <a:r>
                        <a:rPr lang="ja-JP" altLang="en-US" sz="800" dirty="0"/>
                        <a:t>）</a:t>
                      </a:r>
                      <a:endParaRPr lang="en-US" altLang="ja-JP" sz="800" dirty="0"/>
                    </a:p>
                    <a:p>
                      <a:r>
                        <a:rPr kumimoji="1" lang="en-US" altLang="ja-JP" sz="800" u="none" strike="noStrike" kern="1200" baseline="0" dirty="0"/>
                        <a:t>VFR</a:t>
                      </a:r>
                      <a:r>
                        <a:rPr kumimoji="1" lang="ja-JP" altLang="en-US" sz="800" u="none" strike="noStrike" kern="1200" baseline="0" dirty="0"/>
                        <a:t>（</a:t>
                      </a:r>
                      <a:r>
                        <a:rPr kumimoji="1" lang="en-US" altLang="ja-JP" sz="800" u="none" strike="noStrike" kern="1200" baseline="0" dirty="0" err="1"/>
                        <a:t>Vriable</a:t>
                      </a:r>
                      <a:r>
                        <a:rPr kumimoji="1" lang="en-US" altLang="ja-JP" sz="800" u="none" strike="noStrike" kern="1200" baseline="0" dirty="0"/>
                        <a:t> Frame Rate</a:t>
                      </a:r>
                      <a:r>
                        <a:rPr kumimoji="1" lang="ja-JP" altLang="en-US" sz="800" u="none" strike="noStrike" kern="1200" baseline="0" dirty="0"/>
                        <a:t>）</a:t>
                      </a:r>
                      <a:r>
                        <a:rPr lang="ja-JP" altLang="en-US" sz="800" dirty="0"/>
                        <a:t>不可</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4"/>
                  </a:ext>
                </a:extLst>
              </a:tr>
              <a:tr h="199862">
                <a:tc>
                  <a:txBody>
                    <a:bodyPr/>
                    <a:lstStyle/>
                    <a:p>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ja-JP" altLang="en-US" sz="800" dirty="0"/>
                        <a:t>平均ビットレート</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a:t>SD</a:t>
                      </a:r>
                      <a:r>
                        <a:rPr lang="ja-JP" altLang="en-US" sz="800" dirty="0"/>
                        <a:t>用３</a:t>
                      </a:r>
                      <a:r>
                        <a:rPr lang="en-US" altLang="ja-JP" sz="800" dirty="0"/>
                        <a:t>Mbps</a:t>
                      </a:r>
                      <a:r>
                        <a:rPr lang="ja-JP" altLang="en-US" sz="800" dirty="0"/>
                        <a:t>以上、</a:t>
                      </a:r>
                      <a:r>
                        <a:rPr lang="en-US" altLang="ja-JP" sz="800" dirty="0"/>
                        <a:t>HD</a:t>
                      </a:r>
                      <a:r>
                        <a:rPr lang="ja-JP" altLang="en-US" sz="800" dirty="0"/>
                        <a:t>用６</a:t>
                      </a:r>
                      <a:r>
                        <a:rPr lang="en-US" altLang="ja-JP" sz="800" dirty="0"/>
                        <a:t>Mbps</a:t>
                      </a:r>
                      <a:r>
                        <a:rPr lang="ja-JP" altLang="en-US" sz="800" dirty="0"/>
                        <a:t>以上</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5"/>
                  </a:ext>
                </a:extLst>
              </a:tr>
              <a:tr h="187286">
                <a:tc>
                  <a:txBody>
                    <a:bodyPr/>
                    <a:lstStyle/>
                    <a:p>
                      <a:r>
                        <a:rPr kumimoji="1" lang="ja-JP" altLang="en-US" sz="800" dirty="0"/>
                        <a:t>音声</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700" u="none" strike="noStrike" kern="1200" baseline="0" dirty="0"/>
                        <a:t>サンプリングレート</a:t>
                      </a:r>
                      <a:endParaRPr kumimoji="1" lang="ja-JP" altLang="en-US" sz="7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en-US" altLang="ja-JP" sz="800" u="none" strike="noStrike" kern="1200" baseline="0" dirty="0"/>
                        <a:t>44kHz</a:t>
                      </a:r>
                      <a:r>
                        <a:rPr kumimoji="1" lang="ja-JP" altLang="en-US" sz="800" u="none" strike="noStrike" kern="1200" baseline="0" dirty="0" err="1"/>
                        <a:t>、</a:t>
                      </a:r>
                      <a:r>
                        <a:rPr kumimoji="1" lang="en-US" altLang="ja-JP" sz="800" u="none" strike="noStrike" kern="1200" baseline="0" dirty="0"/>
                        <a:t>48khz</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6"/>
                  </a:ext>
                </a:extLst>
              </a:tr>
              <a:tr h="246718">
                <a:tc>
                  <a:txBody>
                    <a:bodyPr/>
                    <a:lstStyle/>
                    <a:p>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ja-JP" altLang="en-US" sz="800" dirty="0"/>
                        <a:t>平均ビットレート</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a:t>128kbps</a:t>
                      </a:r>
                      <a:r>
                        <a:rPr lang="ja-JP" altLang="en-US" sz="800" dirty="0"/>
                        <a:t>（</a:t>
                      </a:r>
                      <a:r>
                        <a:rPr lang="en-US" altLang="ja-JP" sz="800" dirty="0"/>
                        <a:t>64kbps</a:t>
                      </a:r>
                      <a:r>
                        <a:rPr lang="ja-JP" altLang="en-US" sz="800" dirty="0"/>
                        <a:t>～</a:t>
                      </a:r>
                      <a:r>
                        <a:rPr lang="en-US" altLang="ja-JP" sz="800" dirty="0"/>
                        <a:t>256kbps</a:t>
                      </a:r>
                      <a:r>
                        <a:rPr lang="ja-JP" altLang="en-US" sz="800" dirty="0"/>
                        <a:t>）</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7"/>
                  </a:ext>
                </a:extLst>
              </a:tr>
              <a:tr h="216024">
                <a:tc>
                  <a:txBody>
                    <a:bodyPr/>
                    <a:lstStyle/>
                    <a:p>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ja-JP" altLang="en-US" sz="800" dirty="0"/>
                        <a:t>チャンネル</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a:t>Stereo</a:t>
                      </a:r>
                      <a:r>
                        <a:rPr lang="ja-JP" altLang="en-US" sz="800" dirty="0"/>
                        <a:t>　</a:t>
                      </a:r>
                      <a:r>
                        <a:rPr lang="en-US" altLang="ja-JP" sz="800" dirty="0"/>
                        <a:t>2ch</a:t>
                      </a:r>
                      <a:r>
                        <a:rPr lang="ja-JP" altLang="en-US" sz="800" dirty="0"/>
                        <a:t>以上</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8"/>
                  </a:ext>
                </a:extLst>
              </a:tr>
              <a:tr h="347464">
                <a:tc>
                  <a:txBody>
                    <a:bodyPr/>
                    <a:lstStyle/>
                    <a:p>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a:t>ppm</a:t>
                      </a:r>
                      <a:r>
                        <a:rPr lang="ja-JP" altLang="en-US" sz="800" dirty="0"/>
                        <a:t>値</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ja-JP" altLang="en-US" sz="800" dirty="0"/>
                        <a:t>基準値</a:t>
                      </a:r>
                      <a:r>
                        <a:rPr lang="en-US" altLang="ja-JP" sz="800" dirty="0"/>
                        <a:t>-14.5dBfs +-2.0dBfs</a:t>
                      </a:r>
                      <a:r>
                        <a:rPr lang="ja-JP" altLang="en-US" sz="800" dirty="0"/>
                        <a:t>以内　</a:t>
                      </a:r>
                      <a:endParaRPr lang="en-US" altLang="ja-JP" sz="800" dirty="0"/>
                    </a:p>
                    <a:p>
                      <a:r>
                        <a:rPr lang="ja-JP" altLang="en-US" sz="800" dirty="0"/>
                        <a:t>最大</a:t>
                      </a:r>
                      <a:r>
                        <a:rPr lang="en-US" altLang="ja-JP" sz="800" dirty="0"/>
                        <a:t>-2.0dBfs</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9"/>
                  </a:ext>
                </a:extLst>
              </a:tr>
              <a:tr h="197728">
                <a:tc>
                  <a:txBody>
                    <a:bodyPr/>
                    <a:lstStyle/>
                    <a:p>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a:t>VU</a:t>
                      </a:r>
                      <a:r>
                        <a:rPr lang="ja-JP" altLang="en-US" sz="800" dirty="0"/>
                        <a:t>値</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800" dirty="0"/>
                        <a:t>基準値</a:t>
                      </a:r>
                      <a:r>
                        <a:rPr lang="en-US" altLang="ja-JP" sz="800" dirty="0"/>
                        <a:t>-14.5dBfs +-2.0dBfs</a:t>
                      </a:r>
                      <a:r>
                        <a:rPr lang="ja-JP" altLang="en-US" sz="800" dirty="0"/>
                        <a:t>以内</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10"/>
                  </a:ext>
                </a:extLst>
              </a:tr>
              <a:tr h="401176">
                <a:tc>
                  <a:txBody>
                    <a:bodyPr/>
                    <a:lstStyle/>
                    <a:p>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ja-JP" altLang="en-US" sz="800" dirty="0"/>
                        <a:t>全体の</a:t>
                      </a:r>
                      <a:r>
                        <a:rPr lang="en-US" altLang="ja-JP" sz="800" dirty="0"/>
                        <a:t>RMS</a:t>
                      </a:r>
                      <a:r>
                        <a:rPr lang="ja-JP" altLang="en-US" sz="800" dirty="0"/>
                        <a:t>値</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800" dirty="0"/>
                        <a:t>基準値</a:t>
                      </a:r>
                      <a:r>
                        <a:rPr lang="en-US" altLang="ja-JP" sz="800" dirty="0"/>
                        <a:t>-20.0dBfs +-4.0dBfs</a:t>
                      </a:r>
                      <a:r>
                        <a:rPr lang="ja-JP" altLang="en-US" sz="800" dirty="0"/>
                        <a:t>以内</a:t>
                      </a:r>
                      <a:endParaRPr lang="en-US" altLang="ja-JP" sz="800" dirty="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800" dirty="0"/>
                        <a:t>（</a:t>
                      </a:r>
                      <a:r>
                        <a:rPr lang="en-US" altLang="ja-JP" sz="800" dirty="0"/>
                        <a:t>-20.0dBfs</a:t>
                      </a:r>
                      <a:r>
                        <a:rPr lang="ja-JP" altLang="en-US" sz="800" dirty="0"/>
                        <a:t>以下は制限なし）</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11"/>
                  </a:ext>
                </a:extLst>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356093932"/>
              </p:ext>
            </p:extLst>
          </p:nvPr>
        </p:nvGraphicFramePr>
        <p:xfrm>
          <a:off x="5097016" y="4990552"/>
          <a:ext cx="4752529" cy="1606800"/>
        </p:xfrm>
        <a:graphic>
          <a:graphicData uri="http://schemas.openxmlformats.org/drawingml/2006/table">
            <a:tbl>
              <a:tblPr firstRow="1" bandRow="1">
                <a:tableStyleId>{93296810-A885-4BE3-A3E7-6D5BEEA58F35}</a:tableStyleId>
              </a:tblPr>
              <a:tblGrid>
                <a:gridCol w="792088">
                  <a:extLst>
                    <a:ext uri="{9D8B030D-6E8A-4147-A177-3AD203B41FA5}">
                      <a16:colId xmlns:a16="http://schemas.microsoft.com/office/drawing/2014/main" val="20000"/>
                    </a:ext>
                  </a:extLst>
                </a:gridCol>
                <a:gridCol w="1869329">
                  <a:extLst>
                    <a:ext uri="{9D8B030D-6E8A-4147-A177-3AD203B41FA5}">
                      <a16:colId xmlns:a16="http://schemas.microsoft.com/office/drawing/2014/main" val="20001"/>
                    </a:ext>
                  </a:extLst>
                </a:gridCol>
                <a:gridCol w="2091112">
                  <a:extLst>
                    <a:ext uri="{9D8B030D-6E8A-4147-A177-3AD203B41FA5}">
                      <a16:colId xmlns:a16="http://schemas.microsoft.com/office/drawing/2014/main" val="20002"/>
                    </a:ext>
                  </a:extLst>
                </a:gridCol>
              </a:tblGrid>
              <a:tr h="277200">
                <a:tc>
                  <a:txBody>
                    <a:bodyPr/>
                    <a:lstStyle/>
                    <a:p>
                      <a:r>
                        <a:rPr lang="ja-JP" altLang="en-US" sz="800" dirty="0"/>
                        <a:t>コンテナ</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ja-JP" altLang="en-US" sz="800" dirty="0"/>
                        <a:t>映像コーデック</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ja-JP" altLang="en-US" sz="800" dirty="0"/>
                        <a:t>音声コーデック</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199854">
                <a:tc>
                  <a:txBody>
                    <a:bodyPr/>
                    <a:lstStyle/>
                    <a:p>
                      <a:r>
                        <a:rPr lang="en-US" altLang="ja-JP" sz="800" dirty="0"/>
                        <a:t>MP4</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800" dirty="0"/>
                        <a:t>H.264 AVC</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a:t>AAC</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1"/>
                  </a:ext>
                </a:extLst>
              </a:tr>
              <a:tr h="187278">
                <a:tc>
                  <a:txBody>
                    <a:bodyPr/>
                    <a:lstStyle/>
                    <a:p>
                      <a:r>
                        <a:rPr lang="en-US" altLang="ja-JP" sz="800" dirty="0"/>
                        <a:t>MPEGPS</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a:t>MPEG-2</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a:t>MPEG1LAYER2</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7"/>
                  </a:ext>
                </a:extLst>
              </a:tr>
              <a:tr h="174702">
                <a:tc>
                  <a:txBody>
                    <a:bodyPr/>
                    <a:lstStyle/>
                    <a:p>
                      <a:r>
                        <a:rPr lang="en-US" altLang="ja-JP" sz="800" dirty="0"/>
                        <a:t>WMV</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a:t>VC-1</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a:t>Windows Media Audio 10Pro</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9"/>
                  </a:ext>
                </a:extLst>
              </a:tr>
              <a:tr h="162126">
                <a:tc>
                  <a:txBody>
                    <a:bodyPr/>
                    <a:lstStyle/>
                    <a:p>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800" dirty="0"/>
                        <a:t>Windows Media Video 7</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800" dirty="0"/>
                        <a:t>Windows Media Audio 9.2</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10"/>
                  </a:ext>
                </a:extLst>
              </a:tr>
              <a:tr h="149550">
                <a:tc>
                  <a:txBody>
                    <a:bodyPr/>
                    <a:lstStyle/>
                    <a:p>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altLang="ja-JP" sz="800" dirty="0"/>
                        <a:t>Windows Media Video 8</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800" dirty="0"/>
                        <a:t>Windows Media Audio 9.2</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11"/>
                  </a:ext>
                </a:extLst>
              </a:tr>
              <a:tr h="262800">
                <a:tc>
                  <a:txBody>
                    <a:bodyPr/>
                    <a:lstStyle/>
                    <a:p>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lang="en-US" sz="800" dirty="0"/>
                        <a:t> Windows Media Video 9</a:t>
                      </a:r>
                      <a:endParaRPr 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800" dirty="0"/>
                        <a:t>Windows Media Audio 9.2</a:t>
                      </a:r>
                      <a:endParaRPr kumimoji="1" lang="ja-JP" altLang="en-US" sz="8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12"/>
                  </a:ext>
                </a:extLst>
              </a:tr>
            </a:tbl>
          </a:graphicData>
        </a:graphic>
      </p:graphicFrame>
      <p:sp>
        <p:nvSpPr>
          <p:cNvPr id="8" name="テキスト ボックス 7"/>
          <p:cNvSpPr txBox="1"/>
          <p:nvPr/>
        </p:nvSpPr>
        <p:spPr>
          <a:xfrm>
            <a:off x="449398" y="947636"/>
            <a:ext cx="9001000" cy="523220"/>
          </a:xfrm>
          <a:prstGeom prst="rect">
            <a:avLst/>
          </a:prstGeom>
          <a:noFill/>
        </p:spPr>
        <p:txBody>
          <a:bodyPr wrap="square" rtlCol="0">
            <a:spAutoFit/>
          </a:bodyPr>
          <a:lstStyle/>
          <a:p>
            <a:r>
              <a:rPr lang="ja-JP" altLang="en-US" sz="1400" dirty="0">
                <a:solidFill>
                  <a:schemeClr val="tx1">
                    <a:lumMod val="65000"/>
                    <a:lumOff val="35000"/>
                  </a:schemeClr>
                </a:solidFill>
              </a:rPr>
              <a:t>実施には素材のご納品が必要です。いずれも権利処理されたもののご納品をお願いいたします。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p:txBody>
      </p:sp>
      <p:sp>
        <p:nvSpPr>
          <p:cNvPr id="9" name="正方形/長方形 8"/>
          <p:cNvSpPr/>
          <p:nvPr/>
        </p:nvSpPr>
        <p:spPr>
          <a:xfrm>
            <a:off x="416496" y="1618078"/>
            <a:ext cx="4953000" cy="1677382"/>
          </a:xfrm>
          <a:prstGeom prst="rect">
            <a:avLst/>
          </a:prstGeom>
        </p:spPr>
        <p:txBody>
          <a:bodyPr>
            <a:spAutoFit/>
          </a:bodyPr>
          <a:lstStyle/>
          <a:p>
            <a:r>
              <a:rPr lang="ja-JP" altLang="en-US" sz="1400" dirty="0">
                <a:solidFill>
                  <a:schemeClr val="tx1">
                    <a:lumMod val="65000"/>
                    <a:lumOff val="35000"/>
                  </a:schemeClr>
                </a:solidFill>
              </a:rPr>
              <a:t>・ヘッダー、フッター用画像</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・ヘッダー及びフッター設定用遷移先</a:t>
            </a:r>
            <a:r>
              <a:rPr lang="en-US" altLang="ja-JP" sz="1400" dirty="0">
                <a:solidFill>
                  <a:schemeClr val="tx1">
                    <a:lumMod val="65000"/>
                    <a:lumOff val="35000"/>
                  </a:schemeClr>
                </a:solidFill>
              </a:rPr>
              <a:t>URL</a:t>
            </a:r>
          </a:p>
          <a:p>
            <a:r>
              <a:rPr lang="ja-JP" altLang="en-US" sz="1400" dirty="0">
                <a:solidFill>
                  <a:schemeClr val="tx1">
                    <a:lumMod val="65000"/>
                    <a:lumOff val="35000"/>
                  </a:schemeClr>
                </a:solidFill>
              </a:rPr>
              <a:t>・作品</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商品</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ブランド名ロゴ</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・エンベッド用動画素材</a:t>
            </a:r>
            <a:r>
              <a:rPr lang="ja-JP" altLang="en-US" sz="1100" dirty="0">
                <a:solidFill>
                  <a:schemeClr val="tx1">
                    <a:lumMod val="65000"/>
                    <a:lumOff val="35000"/>
                  </a:schemeClr>
                </a:solidFill>
              </a:rPr>
              <a:t>（詳細仕様は右記ご参照ください）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en-US" altLang="ja-JP" sz="1100" dirty="0">
                <a:solidFill>
                  <a:schemeClr val="tx1">
                    <a:lumMod val="65000"/>
                    <a:lumOff val="35000"/>
                  </a:schemeClr>
                </a:solidFill>
              </a:rPr>
              <a:t>※</a:t>
            </a:r>
            <a:r>
              <a:rPr lang="ja-JP" altLang="en-US" sz="1100" dirty="0">
                <a:solidFill>
                  <a:schemeClr val="tx1">
                    <a:lumMod val="65000"/>
                    <a:lumOff val="35000"/>
                  </a:schemeClr>
                </a:solidFill>
              </a:rPr>
              <a:t>ご要望カスタマイズ内容によって</a:t>
            </a:r>
            <a:endParaRPr lang="en-US" altLang="ja-JP" sz="1100" dirty="0">
              <a:solidFill>
                <a:schemeClr val="tx1">
                  <a:lumMod val="65000"/>
                  <a:lumOff val="35000"/>
                </a:schemeClr>
              </a:solidFill>
            </a:endParaRPr>
          </a:p>
          <a:p>
            <a:r>
              <a:rPr lang="ja-JP" altLang="en-US" sz="1100" dirty="0">
                <a:solidFill>
                  <a:schemeClr val="tx1">
                    <a:lumMod val="65000"/>
                    <a:lumOff val="35000"/>
                  </a:schemeClr>
                </a:solidFill>
              </a:rPr>
              <a:t>　上記以外の素材が必要となる場合もあります。</a:t>
            </a:r>
            <a:endParaRPr lang="en-US" altLang="ja-JP" sz="1100" dirty="0">
              <a:solidFill>
                <a:schemeClr val="tx1">
                  <a:lumMod val="65000"/>
                  <a:lumOff val="35000"/>
                </a:schemeClr>
              </a:solidFill>
            </a:endParaRPr>
          </a:p>
          <a:p>
            <a:r>
              <a:rPr lang="ja-JP" altLang="en-US" sz="1100" dirty="0">
                <a:solidFill>
                  <a:schemeClr val="tx1">
                    <a:lumMod val="65000"/>
                    <a:lumOff val="35000"/>
                  </a:schemeClr>
                </a:solidFill>
              </a:rPr>
              <a:t>　詳細は弊社担当までご確認ください。</a:t>
            </a:r>
            <a:endParaRPr lang="en-US" altLang="ja-JP" sz="1100" dirty="0">
              <a:solidFill>
                <a:schemeClr val="tx1">
                  <a:lumMod val="65000"/>
                  <a:lumOff val="35000"/>
                </a:schemeClr>
              </a:solidFill>
            </a:endParaRPr>
          </a:p>
        </p:txBody>
      </p:sp>
      <p:sp>
        <p:nvSpPr>
          <p:cNvPr id="6" name="テキスト ボックス 5"/>
          <p:cNvSpPr txBox="1"/>
          <p:nvPr/>
        </p:nvSpPr>
        <p:spPr>
          <a:xfrm>
            <a:off x="5025008" y="1253870"/>
            <a:ext cx="3528392" cy="261610"/>
          </a:xfrm>
          <a:prstGeom prst="rect">
            <a:avLst/>
          </a:prstGeom>
          <a:noFill/>
        </p:spPr>
        <p:txBody>
          <a:bodyPr wrap="square" rtlCol="0">
            <a:spAutoFit/>
          </a:bodyPr>
          <a:lstStyle/>
          <a:p>
            <a:r>
              <a:rPr lang="ja-JP" altLang="en-US" sz="1050" dirty="0"/>
              <a:t>・エンベッド用動画素材仕様</a:t>
            </a:r>
            <a:endParaRPr kumimoji="1" lang="ja-JP" altLang="en-US" sz="1050" dirty="0"/>
          </a:p>
        </p:txBody>
      </p:sp>
    </p:spTree>
    <p:extLst>
      <p:ext uri="{BB962C8B-B14F-4D97-AF65-F5344CB8AC3E}">
        <p14:creationId xmlns:p14="http://schemas.microsoft.com/office/powerpoint/2010/main" val="2910789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事前提案可否</a:t>
            </a:r>
            <a:r>
              <a:rPr kumimoji="1" lang="ja-JP" altLang="en-US" dirty="0"/>
              <a:t>について</a:t>
            </a:r>
          </a:p>
        </p:txBody>
      </p:sp>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sp>
        <p:nvSpPr>
          <p:cNvPr id="4" name="正方形/長方形 3"/>
          <p:cNvSpPr/>
          <p:nvPr/>
        </p:nvSpPr>
        <p:spPr>
          <a:xfrm>
            <a:off x="343312" y="1124744"/>
            <a:ext cx="9219376" cy="1015663"/>
          </a:xfrm>
          <a:prstGeom prst="rect">
            <a:avLst/>
          </a:prstGeom>
        </p:spPr>
        <p:txBody>
          <a:bodyPr wrap="square" lIns="91440" tIns="45720" rIns="91440" bIns="4572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000" u="sng" dirty="0">
                <a:solidFill>
                  <a:schemeClr val="tx1">
                    <a:lumMod val="65000"/>
                    <a:lumOff val="35000"/>
                  </a:schemeClr>
                </a:solidFill>
              </a:rPr>
              <a:t>本企画</a:t>
            </a:r>
            <a:r>
              <a:rPr lang="ja-JP" altLang="en-US" sz="2000" u="sng" dirty="0" smtClean="0">
                <a:solidFill>
                  <a:schemeClr val="tx1">
                    <a:lumMod val="65000"/>
                    <a:lumOff val="35000"/>
                  </a:schemeClr>
                </a:solidFill>
              </a:rPr>
              <a:t>は事前</a:t>
            </a:r>
            <a:r>
              <a:rPr lang="ja-JP" altLang="en-US" sz="2000" u="sng" dirty="0">
                <a:solidFill>
                  <a:schemeClr val="tx1">
                    <a:lumMod val="65000"/>
                    <a:lumOff val="35000"/>
                  </a:schemeClr>
                </a:solidFill>
              </a:rPr>
              <a:t>提案可否必須</a:t>
            </a:r>
            <a:r>
              <a:rPr lang="ja-JP" altLang="en-US" sz="2000" u="sng" dirty="0" smtClean="0">
                <a:solidFill>
                  <a:schemeClr val="tx1">
                    <a:lumMod val="65000"/>
                    <a:lumOff val="35000"/>
                  </a:schemeClr>
                </a:solidFill>
              </a:rPr>
              <a:t>商品です</a:t>
            </a:r>
            <a:r>
              <a:rPr lang="ja-JP" altLang="en-US" sz="2000" u="sng" dirty="0">
                <a:solidFill>
                  <a:schemeClr val="tx1">
                    <a:lumMod val="65000"/>
                    <a:lumOff val="35000"/>
                  </a:schemeClr>
                </a:solidFill>
              </a:rPr>
              <a:t>。</a:t>
            </a:r>
            <a:endParaRPr lang="en-US" altLang="ja-JP" sz="2000" u="sng" dirty="0">
              <a:solidFill>
                <a:schemeClr val="tx1">
                  <a:lumMod val="65000"/>
                  <a:lumOff val="35000"/>
                </a:schemeClr>
              </a:solidFill>
            </a:endParaRPr>
          </a:p>
          <a:p>
            <a:r>
              <a:rPr lang="ja-JP" altLang="en-US" sz="2000" dirty="0">
                <a:solidFill>
                  <a:schemeClr val="tx1">
                    <a:lumMod val="65000"/>
                    <a:lumOff val="35000"/>
                  </a:schemeClr>
                </a:solidFill>
              </a:rPr>
              <a:t>掲載をご希望の場合は、弊社担当営業または</a:t>
            </a:r>
            <a:r>
              <a:rPr lang="en-US" altLang="ja-JP" sz="2000" dirty="0">
                <a:solidFill>
                  <a:schemeClr val="tx1">
                    <a:lumMod val="65000"/>
                    <a:lumOff val="35000"/>
                  </a:schemeClr>
                </a:solidFill>
              </a:rPr>
              <a:t>Yahoo!</a:t>
            </a:r>
            <a:r>
              <a:rPr lang="ja-JP" altLang="en-US" sz="2000" dirty="0">
                <a:solidFill>
                  <a:schemeClr val="tx1">
                    <a:lumMod val="65000"/>
                    <a:lumOff val="35000"/>
                  </a:schemeClr>
                </a:solidFill>
              </a:rPr>
              <a:t>広告パートナーサポート宛に以下の項目をご連絡ください。回答まで最大5営業日いただきます。</a:t>
            </a:r>
            <a:endParaRPr lang="en-US" altLang="ja-JP" sz="2000" dirty="0">
              <a:solidFill>
                <a:schemeClr val="tx1">
                  <a:lumMod val="65000"/>
                  <a:lumOff val="35000"/>
                </a:schemeClr>
              </a:solidFill>
            </a:endParaRPr>
          </a:p>
        </p:txBody>
      </p:sp>
      <p:sp>
        <p:nvSpPr>
          <p:cNvPr id="5" name="正方形/長方形 4"/>
          <p:cNvSpPr/>
          <p:nvPr/>
        </p:nvSpPr>
        <p:spPr>
          <a:xfrm>
            <a:off x="632520" y="2708920"/>
            <a:ext cx="3706220" cy="2462213"/>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600" u="sng" dirty="0">
                <a:solidFill>
                  <a:schemeClr val="tx1">
                    <a:lumMod val="65000"/>
                    <a:lumOff val="35000"/>
                  </a:schemeClr>
                </a:solidFill>
              </a:rPr>
              <a:t>▼ご連絡いただきたい項目</a:t>
            </a:r>
            <a:endParaRPr lang="en-US" altLang="ja-JP" sz="1600" u="sng" dirty="0">
              <a:solidFill>
                <a:schemeClr val="tx1">
                  <a:lumMod val="65000"/>
                  <a:lumOff val="35000"/>
                </a:schemeClr>
              </a:solidFill>
            </a:endParaRPr>
          </a:p>
          <a:p>
            <a:endParaRPr lang="en-US" altLang="ja-JP" sz="12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商品名：</a:t>
            </a:r>
          </a:p>
          <a:p>
            <a:pPr marL="171450" indent="-171450">
              <a:buFont typeface="Arial" panose="020B0604020202020204" pitchFamily="34" charset="0"/>
              <a:buChar char="•"/>
            </a:pPr>
            <a:r>
              <a:rPr lang="ja-JP" altLang="en-US" sz="1400" dirty="0">
                <a:solidFill>
                  <a:schemeClr val="tx1">
                    <a:lumMod val="65000"/>
                    <a:lumOff val="35000"/>
                  </a:schemeClr>
                </a:solidFill>
              </a:rPr>
              <a:t>広告主：</a:t>
            </a:r>
            <a:endParaRPr lang="en-US" altLang="ja-JP"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リンク先</a:t>
            </a:r>
            <a:r>
              <a:rPr lang="en-US" altLang="ja-JP" sz="1400" dirty="0">
                <a:solidFill>
                  <a:schemeClr val="tx1">
                    <a:lumMod val="65000"/>
                    <a:lumOff val="35000"/>
                  </a:schemeClr>
                </a:solidFill>
              </a:rPr>
              <a:t>URL:</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ヤフー営業担当者：</a:t>
            </a:r>
          </a:p>
          <a:p>
            <a:pPr marL="171450" indent="-171450">
              <a:buFont typeface="Arial" panose="020B0604020202020204" pitchFamily="34" charset="0"/>
              <a:buChar char="•"/>
            </a:pPr>
            <a:r>
              <a:rPr lang="ja-JP" altLang="en-US" sz="1400" dirty="0">
                <a:solidFill>
                  <a:schemeClr val="tx1">
                    <a:lumMod val="65000"/>
                    <a:lumOff val="35000"/>
                  </a:schemeClr>
                </a:solidFill>
              </a:rPr>
              <a:t>代理店：</a:t>
            </a:r>
          </a:p>
          <a:p>
            <a:pPr marL="171450" indent="-171450">
              <a:buFont typeface="Arial" panose="020B0604020202020204" pitchFamily="34" charset="0"/>
              <a:buChar char="•"/>
            </a:pPr>
            <a:r>
              <a:rPr lang="ja-JP" altLang="en-US" sz="1400" dirty="0">
                <a:solidFill>
                  <a:schemeClr val="tx1">
                    <a:lumMod val="65000"/>
                    <a:lumOff val="35000"/>
                  </a:schemeClr>
                </a:solidFill>
              </a:rPr>
              <a:t>掲載期間：</a:t>
            </a:r>
          </a:p>
          <a:p>
            <a:pPr marL="171450" indent="-171450">
              <a:buFont typeface="Arial" panose="020B0604020202020204" pitchFamily="34" charset="0"/>
              <a:buChar char="•"/>
            </a:pPr>
            <a:r>
              <a:rPr lang="ja-JP" altLang="en-US" sz="1400" dirty="0">
                <a:solidFill>
                  <a:schemeClr val="tx1">
                    <a:lumMod val="65000"/>
                    <a:lumOff val="35000"/>
                  </a:schemeClr>
                </a:solidFill>
              </a:rPr>
              <a:t>プロモーション内容：</a:t>
            </a:r>
          </a:p>
          <a:p>
            <a:pPr marL="171450" indent="-171450">
              <a:buFont typeface="Arial" panose="020B0604020202020204" pitchFamily="34" charset="0"/>
              <a:buChar char="•"/>
            </a:pPr>
            <a:r>
              <a:rPr lang="ja-JP" altLang="en-US" sz="1400" dirty="0">
                <a:solidFill>
                  <a:schemeClr val="tx1">
                    <a:lumMod val="65000"/>
                    <a:lumOff val="35000"/>
                  </a:schemeClr>
                </a:solidFill>
              </a:rPr>
              <a:t>懸念点：</a:t>
            </a:r>
          </a:p>
          <a:p>
            <a:pPr marL="171450" indent="-171450">
              <a:buFont typeface="Arial" panose="020B0604020202020204" pitchFamily="34" charset="0"/>
              <a:buChar char="•"/>
            </a:pPr>
            <a:r>
              <a:rPr lang="ja-JP" altLang="en-US" sz="1400" dirty="0">
                <a:solidFill>
                  <a:schemeClr val="tx1">
                    <a:lumMod val="65000"/>
                    <a:lumOff val="35000"/>
                  </a:schemeClr>
                </a:solidFill>
              </a:rPr>
              <a:t>備考：</a:t>
            </a:r>
            <a:endParaRPr lang="ja-JP" altLang="ja-JP" sz="1400" dirty="0">
              <a:solidFill>
                <a:schemeClr val="tx1">
                  <a:lumMod val="65000"/>
                  <a:lumOff val="35000"/>
                </a:schemeClr>
              </a:solidFill>
            </a:endParaRPr>
          </a:p>
        </p:txBody>
      </p:sp>
    </p:spTree>
    <p:extLst>
      <p:ext uri="{BB962C8B-B14F-4D97-AF65-F5344CB8AC3E}">
        <p14:creationId xmlns:p14="http://schemas.microsoft.com/office/powerpoint/2010/main" val="1449958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a:t>販売制限</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344488" y="1124744"/>
            <a:ext cx="9217024"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以下に該当する業種、商品・サービスにつきましては、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映画トップページカスタマイズ </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SP</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の実施は原則不可となります。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ただし、以下に該当しない業種やサービスでも、プロモーション内容や取り上げるテーマ等によっては、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トップページカスタマイズ </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SP</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を実施いただけない場合がありますので、必ず事前に掲載可否を弊社にお問い合わせください。</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また、広告主様のサイトが弊社の広告掲載基準を満たすことが、</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映画トップページカスタマイス </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SP</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実施の条件となります。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消費者金融業（消費者向無担保貸金業）</a:t>
            </a:r>
            <a:r>
              <a:rPr lang="ja-JP" altLang="en-US" sz="1200" dirty="0" err="1">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・パチンコ・パチスロの営業および機種、カジノ（企業広告含む）</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・レーシック、美容整形・美容外科・美容皮膚科、その他医療機関全般</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・美容エステティックサロン</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・あん摩業、マッサージ業、指圧業、はり業、きゅう業等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・不妊治療</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・治験</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ED</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（治療、医薬品、情報、啓蒙サイト等）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・性的機能強化、改善を期待させる経口物</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・ダイエット効果を訴求する健康食品、器具、その他商品やサービス</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（ただし、医薬品の場合、その効果・効能の範囲内で疾患の啓発・対策という観点から掲載可とする場合あり）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・発毛、育毛・増毛効果を訴求する商品・サービス全般（医薬品の発毛・育毛剤は除く）、かつら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・薬機法上、商品の効果・効能の標榜が禁じられている健康食品、化粧品などで、含有成分の効果・効能を訴求するプロモーション</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能力開発関連商品</a:t>
            </a:r>
            <a:endPar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・占い</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・国家資格を有する業種（弁護士、司法書士、行政書士、弁理士、公認会計士、税理士）</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・探偵業</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・葬儀社、斎場、墓石販売</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・ナイトワーク求人</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・出会い系サイト、結婚紹介（インターネット異性紹介事業）</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・代理店募集、フランチャイズ、起業支援、経営セミナー</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・団体による意見広告</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宗教団体、活動</a:t>
            </a:r>
            <a:endParaRPr lang="en-US" altLang="zh-TW" sz="120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416496" y="6387723"/>
            <a:ext cx="4320480" cy="246221"/>
          </a:xfrm>
          <a:prstGeom prst="rect">
            <a:avLst/>
          </a:prstGeom>
          <a:noFill/>
        </p:spPr>
        <p:txBody>
          <a:bodyPr wrap="square" rtlCol="0">
            <a:spAutoFit/>
          </a:bodyPr>
          <a:lstStyle/>
          <a:p>
            <a:r>
              <a:rPr kumimoji="1" lang="en-US" altLang="ja-JP" sz="1000" dirty="0" smtClean="0">
                <a:solidFill>
                  <a:schemeClr val="tx1">
                    <a:lumMod val="65000"/>
                    <a:lumOff val="35000"/>
                  </a:schemeClr>
                </a:solidFill>
              </a:rPr>
              <a:t>※SP</a:t>
            </a:r>
            <a:r>
              <a:rPr kumimoji="1" lang="ja-JP" altLang="en-US" sz="1000" dirty="0" smtClean="0">
                <a:solidFill>
                  <a:schemeClr val="tx1">
                    <a:lumMod val="65000"/>
                    <a:lumOff val="35000"/>
                  </a:schemeClr>
                </a:solidFill>
              </a:rPr>
              <a:t>はスマートフォンの略称です。</a:t>
            </a:r>
            <a:endParaRPr kumimoji="1" lang="ja-JP" altLang="en-US" sz="1000" dirty="0">
              <a:solidFill>
                <a:schemeClr val="tx1">
                  <a:lumMod val="65000"/>
                  <a:lumOff val="35000"/>
                </a:schemeClr>
              </a:solidFill>
            </a:endParaRPr>
          </a:p>
        </p:txBody>
      </p:sp>
    </p:spTree>
    <p:extLst>
      <p:ext uri="{BB962C8B-B14F-4D97-AF65-F5344CB8AC3E}">
        <p14:creationId xmlns:p14="http://schemas.microsoft.com/office/powerpoint/2010/main" val="832014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sp>
        <p:nvSpPr>
          <p:cNvPr id="38" name="タイトル 2"/>
          <p:cNvSpPr>
            <a:spLocks noGrp="1"/>
          </p:cNvSpPr>
          <p:nvPr>
            <p:ph type="title"/>
          </p:nvPr>
        </p:nvSpPr>
        <p:spPr>
          <a:xfrm>
            <a:off x="472210" y="282027"/>
            <a:ext cx="7992888" cy="432048"/>
          </a:xfrm>
        </p:spPr>
        <p:txBody>
          <a:bodyPr>
            <a:normAutofit/>
          </a:bodyPr>
          <a:lstStyle/>
          <a:p>
            <a:r>
              <a:rPr kumimoji="1" lang="ja-JP" altLang="en-US" sz="2200" dirty="0"/>
              <a:t>実施フロー</a:t>
            </a:r>
          </a:p>
        </p:txBody>
      </p:sp>
      <p:sp>
        <p:nvSpPr>
          <p:cNvPr id="39" name="テキスト ボックス 38"/>
          <p:cNvSpPr txBox="1"/>
          <p:nvPr/>
        </p:nvSpPr>
        <p:spPr>
          <a:xfrm>
            <a:off x="669519" y="5534821"/>
            <a:ext cx="8775257" cy="861774"/>
          </a:xfrm>
          <a:prstGeom prst="rect">
            <a:avLst/>
          </a:prstGeom>
          <a:noFill/>
        </p:spPr>
        <p:txBody>
          <a:bodyPr wrap="square">
            <a:spAutoFit/>
          </a:bodyPr>
          <a:lstStyle/>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各工程で弊社内確認を行い、指摘事項は広告主様側で特別な理由がない限り修正いたします。</a:t>
            </a:r>
            <a:endPar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
            </a:r>
            <a:b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br>
            <a:r>
              <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企画や取材等の内容</a:t>
            </a:r>
            <a:r>
              <a:rPr kumimoji="0" lang="ja-JP" altLang="en-US"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によって、制作期間が変動します</a:t>
            </a:r>
            <a:r>
              <a:rPr kumimoji="0" lang="ja-JP" altLang="en-US" sz="1000" kern="0" noProof="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実施が確定した段階で正式なスケジュールを広告主様に提出し、こちらの確認回数や期間に</a:t>
            </a:r>
            <a:endPar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したがって進行いただきます。ただし、</a:t>
            </a:r>
            <a:r>
              <a:rPr kumimoji="0" lang="ja-JP" altLang="en-US" sz="1000" kern="0" noProof="0" dirty="0">
                <a:solidFill>
                  <a:schemeClr val="tx1">
                    <a:lumMod val="65000"/>
                    <a:lumOff val="35000"/>
                  </a:schemeClr>
                </a:solidFill>
                <a:latin typeface="メイリオ" panose="020B0604030504040204" pitchFamily="50" charset="-128"/>
                <a:ea typeface="メイリオ" panose="020B0604030504040204" pitchFamily="50" charset="-128"/>
              </a:rPr>
              <a:t>制作の進捗状況により進行途中でスケジュールを変更させていただく場合があります。</a:t>
            </a:r>
            <a:endParaRPr kumimoji="0" lang="en-US" altLang="ja-JP" sz="1000" kern="0" noProof="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p:txBody>
      </p:sp>
      <p:grpSp>
        <p:nvGrpSpPr>
          <p:cNvPr id="2" name="グループ化 1"/>
          <p:cNvGrpSpPr/>
          <p:nvPr/>
        </p:nvGrpSpPr>
        <p:grpSpPr>
          <a:xfrm>
            <a:off x="788494" y="1052736"/>
            <a:ext cx="8112987" cy="861304"/>
            <a:chOff x="771920" y="970259"/>
            <a:chExt cx="8112987" cy="861304"/>
          </a:xfrm>
        </p:grpSpPr>
        <p:sp>
          <p:nvSpPr>
            <p:cNvPr id="40" name="ホームベース 39"/>
            <p:cNvSpPr/>
            <p:nvPr/>
          </p:nvSpPr>
          <p:spPr>
            <a:xfrm>
              <a:off x="7221179" y="970259"/>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2" name="ホームベース 41"/>
            <p:cNvSpPr/>
            <p:nvPr/>
          </p:nvSpPr>
          <p:spPr>
            <a:xfrm>
              <a:off x="5440092" y="970259"/>
              <a:ext cx="2237326"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4" name="ホームベース 43"/>
            <p:cNvSpPr/>
            <p:nvPr/>
          </p:nvSpPr>
          <p:spPr>
            <a:xfrm>
              <a:off x="3800873" y="978647"/>
              <a:ext cx="2479402"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5" name="ホームベース 44"/>
            <p:cNvSpPr/>
            <p:nvPr/>
          </p:nvSpPr>
          <p:spPr>
            <a:xfrm>
              <a:off x="2216696" y="984832"/>
              <a:ext cx="2389263"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6" name="ホームベース 45"/>
            <p:cNvSpPr/>
            <p:nvPr/>
          </p:nvSpPr>
          <p:spPr>
            <a:xfrm>
              <a:off x="1072369" y="970259"/>
              <a:ext cx="2096880"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7" name="テキスト ボックス 46"/>
            <p:cNvSpPr txBox="1"/>
            <p:nvPr/>
          </p:nvSpPr>
          <p:spPr>
            <a:xfrm>
              <a:off x="771920" y="1034249"/>
              <a:ext cx="2264754" cy="738664"/>
            </a:xfrm>
            <a:prstGeom prst="rect">
              <a:avLst/>
            </a:prstGeom>
            <a:noFill/>
          </p:spPr>
          <p:txBody>
            <a:bodyPr wrap="square" rtlCol="0">
              <a:spAutoFit/>
            </a:bodyPr>
            <a:lstStyle/>
            <a:p>
              <a:pPr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➊お申し込み</a:t>
              </a: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オリエン</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テーション</a:t>
              </a:r>
            </a:p>
          </p:txBody>
        </p:sp>
        <p:sp>
          <p:nvSpPr>
            <p:cNvPr id="48" name="正方形/長方形 47"/>
            <p:cNvSpPr/>
            <p:nvPr/>
          </p:nvSpPr>
          <p:spPr>
            <a:xfrm>
              <a:off x="3008120" y="1140402"/>
              <a:ext cx="1311644" cy="523220"/>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❷素材</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納品</a:t>
              </a:r>
            </a:p>
          </p:txBody>
        </p:sp>
        <p:sp>
          <p:nvSpPr>
            <p:cNvPr id="49" name="正方形/長方形 48"/>
            <p:cNvSpPr/>
            <p:nvPr/>
          </p:nvSpPr>
          <p:spPr>
            <a:xfrm>
              <a:off x="4738533" y="1127786"/>
              <a:ext cx="1094071" cy="523220"/>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❸デザイン</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提出・確認</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6245178" y="1160811"/>
              <a:ext cx="1094072" cy="523220"/>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❹公開</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準備</a:t>
              </a:r>
            </a:p>
          </p:txBody>
        </p:sp>
        <p:sp>
          <p:nvSpPr>
            <p:cNvPr id="52" name="正方形/長方形 51"/>
            <p:cNvSpPr/>
            <p:nvPr/>
          </p:nvSpPr>
          <p:spPr>
            <a:xfrm>
              <a:off x="7653905" y="1232913"/>
              <a:ext cx="1094071"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掲載開始</a:t>
              </a:r>
            </a:p>
          </p:txBody>
        </p:sp>
      </p:grpSp>
      <p:sp>
        <p:nvSpPr>
          <p:cNvPr id="53" name="テキスト ボックス 52"/>
          <p:cNvSpPr txBox="1"/>
          <p:nvPr/>
        </p:nvSpPr>
        <p:spPr>
          <a:xfrm>
            <a:off x="700755" y="2396340"/>
            <a:ext cx="8733560" cy="2893100"/>
          </a:xfrm>
          <a:prstGeom prst="rect">
            <a:avLst/>
          </a:prstGeom>
          <a:noFill/>
        </p:spPr>
        <p:txBody>
          <a:bodyPr wrap="square" anchor="t">
            <a:spAutoFit/>
          </a:bodyPr>
          <a:lstStyle/>
          <a:p>
            <a:pPr>
              <a:defRPr/>
            </a:pPr>
            <a:r>
              <a:rPr kumimoji="0" lang="ja-JP" altLang="en-US" sz="14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❶</a:t>
            </a:r>
            <a:r>
              <a:rPr kumimoji="0" lang="ja-JP" altLang="en-US" sz="6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オリエンテーション実施</a:t>
            </a:r>
            <a:endParaRPr kumimoji="0" lang="en-US" altLang="ja-JP" sz="14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a:p>
            <a:pPr>
              <a:defRPr/>
            </a:pPr>
            <a:r>
              <a:rPr kumimoji="0" lang="ja-JP" altLang="en-US" sz="11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訴求ポイント、トンマナなど目的を明確に</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します。</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制作・掲載内容が固まり次第、代理店様より、所定の手続きにて正式にお申し込みいただきます。</a:t>
            </a: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❷</a:t>
            </a:r>
            <a:r>
              <a:rPr kumimoji="0" lang="ja-JP" altLang="en-US" sz="600"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デザイン用素材のご納品</a:t>
            </a:r>
            <a:endPar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①で合意した内容を元に、必要な素材のご納品をお願いいたします。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100" dirty="0">
                <a:solidFill>
                  <a:schemeClr val="tx1">
                    <a:lumMod val="65000"/>
                    <a:lumOff val="35000"/>
                  </a:schemeClr>
                </a:solidFill>
                <a:cs typeface="Meiryo UI" panose="020B0604030504040204" pitchFamily="50" charset="-128"/>
              </a:rPr>
              <a:t>ページ制作に必要な素材は個々のケースによって異なる場合もあります。</a:t>
            </a:r>
            <a:endParaRPr lang="en-US" altLang="ja-JP" sz="1100" dirty="0">
              <a:solidFill>
                <a:schemeClr val="tx1">
                  <a:lumMod val="65000"/>
                  <a:lumOff val="35000"/>
                </a:schemeClr>
              </a:solidFill>
              <a:cs typeface="Meiryo UI" panose="020B0604030504040204" pitchFamily="50" charset="-128"/>
            </a:endParaRPr>
          </a:p>
          <a:p>
            <a:pPr lvl="0">
              <a:defRPr/>
            </a:pPr>
            <a:r>
              <a:rPr lang="ja-JP" altLang="en-US" sz="1100" dirty="0">
                <a:solidFill>
                  <a:schemeClr val="tx1">
                    <a:lumMod val="65000"/>
                    <a:lumOff val="35000"/>
                  </a:schemeClr>
                </a:solidFill>
                <a:cs typeface="Meiryo UI" panose="020B0604030504040204" pitchFamily="50" charset="-128"/>
              </a:rPr>
              <a:t>　　</a:t>
            </a:r>
            <a:r>
              <a:rPr lang="en-US" altLang="ja-JP" sz="1100" dirty="0">
                <a:solidFill>
                  <a:schemeClr val="tx1">
                    <a:lumMod val="65000"/>
                    <a:lumOff val="35000"/>
                  </a:schemeClr>
                </a:solidFill>
                <a:cs typeface="Meiryo UI" panose="020B0604030504040204" pitchFamily="50" charset="-128"/>
              </a:rPr>
              <a:t>※</a:t>
            </a:r>
            <a:r>
              <a:rPr lang="ja-JP" altLang="en-US" sz="1100" dirty="0">
                <a:solidFill>
                  <a:schemeClr val="tx1">
                    <a:lumMod val="65000"/>
                    <a:lumOff val="35000"/>
                  </a:schemeClr>
                </a:solidFill>
                <a:cs typeface="Meiryo UI" panose="020B0604030504040204" pitchFamily="50" charset="-128"/>
              </a:rPr>
              <a:t>使用素材は権利処理されたものをご納品ください。</a:t>
            </a:r>
            <a:endPar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en-US" altLang="ja-JP" sz="900" b="1" kern="0" dirty="0">
              <a:solidFill>
                <a:schemeClr val="tx1">
                  <a:lumMod val="65000"/>
                  <a:lumOff val="35000"/>
                </a:schemeClr>
              </a:solidFill>
              <a:latin typeface="メイリオ"/>
              <a:ea typeface="メイリオ"/>
            </a:endParaRPr>
          </a:p>
          <a:p>
            <a:pPr lvl="0">
              <a:defRPr/>
            </a:pPr>
            <a:r>
              <a:rPr kumimoji="0" lang="ja-JP" altLang="en-US" sz="1400" b="1" kern="0" dirty="0">
                <a:solidFill>
                  <a:schemeClr val="tx1">
                    <a:lumMod val="65000"/>
                    <a:lumOff val="35000"/>
                  </a:schemeClr>
                </a:solidFill>
                <a:latin typeface="メイリオ"/>
                <a:ea typeface="メイリオ"/>
              </a:rPr>
              <a:t>❸</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デザイン・原稿のご提出</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ご確認</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デザインの作成を行います。広告主様に確認いただき、適宜修正を加えながら確定させます。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ご確認は初校、再校の</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2</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回となります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再校の段階では初校でのご指摘事項の反映確認のみとなります。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a:ea typeface="メイリオ"/>
              </a:rPr>
              <a:t>❹</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弊社内チェック</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本番環境へのファイルアップ</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弊社において最終確認を行った上で、本番公開を行います。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24605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fontScale="90000"/>
          </a:bodyPr>
          <a:lstStyle/>
          <a:p>
            <a:r>
              <a:rPr lang="ja-JP" altLang="en-US" dirty="0"/>
              <a:t>制作・掲載のお申し込み方法</a:t>
            </a:r>
            <a:endParaRPr kumimoji="1" lang="ja-JP" altLang="en-US"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4" name="タイトル 2"/>
          <p:cNvSpPr txBox="1">
            <a:spLocks/>
          </p:cNvSpPr>
          <p:nvPr/>
        </p:nvSpPr>
        <p:spPr>
          <a:xfrm>
            <a:off x="313967" y="3343350"/>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a:solidFill>
                  <a:schemeClr val="tx1">
                    <a:lumMod val="65000"/>
                    <a:lumOff val="35000"/>
                  </a:schemeClr>
                </a:solidFill>
                <a:latin typeface="+mj-lt"/>
              </a:rPr>
              <a:t>ヤフー</a:t>
            </a:r>
          </a:p>
        </p:txBody>
      </p:sp>
      <p:cxnSp>
        <p:nvCxnSpPr>
          <p:cNvPr id="29" name="直線コネクタ 28"/>
          <p:cNvCxnSpPr/>
          <p:nvPr/>
        </p:nvCxnSpPr>
        <p:spPr>
          <a:xfrm>
            <a:off x="6537176" y="661018"/>
            <a:ext cx="9144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flipH="1">
            <a:off x="6136911" y="3048285"/>
            <a:ext cx="1" cy="2871194"/>
          </a:xfrm>
          <a:prstGeom prst="line">
            <a:avLst/>
          </a:prstGeom>
          <a:noFill/>
          <a:ln w="34925" cap="flat" cmpd="sng" algn="ctr">
            <a:solidFill>
              <a:schemeClr val="accent5">
                <a:lumMod val="60000"/>
                <a:lumOff val="40000"/>
              </a:schemeClr>
            </a:solidFill>
            <a:prstDash val="sysDash"/>
          </a:ln>
          <a:effectLst/>
        </p:spPr>
      </p:cxnSp>
      <p:sp>
        <p:nvSpPr>
          <p:cNvPr id="70" name="タイトル 2"/>
          <p:cNvSpPr txBox="1">
            <a:spLocks/>
          </p:cNvSpPr>
          <p:nvPr/>
        </p:nvSpPr>
        <p:spPr>
          <a:xfrm>
            <a:off x="241959" y="4581041"/>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a:solidFill>
                  <a:schemeClr val="tx1">
                    <a:lumMod val="65000"/>
                    <a:lumOff val="35000"/>
                  </a:schemeClr>
                </a:solidFill>
                <a:latin typeface="+mj-lt"/>
              </a:rPr>
              <a:t>代理店様</a:t>
            </a:r>
          </a:p>
        </p:txBody>
      </p:sp>
      <p:sp>
        <p:nvSpPr>
          <p:cNvPr id="71" name="ホームベース 70"/>
          <p:cNvSpPr/>
          <p:nvPr/>
        </p:nvSpPr>
        <p:spPr bwMode="auto">
          <a:xfrm>
            <a:off x="1465437" y="3194234"/>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solidFill>
                  <a:schemeClr val="tx1">
                    <a:lumMod val="65000"/>
                    <a:lumOff val="35000"/>
                  </a:schemeClr>
                </a:solidFill>
                <a:latin typeface="+mn-ea"/>
                <a:cs typeface="Verdana" pitchFamily="34" charset="0"/>
              </a:rPr>
              <a:t>申し込みフォーム</a:t>
            </a:r>
            <a:endParaRPr kumimoji="0" lang="en-US" altLang="ja-JP" sz="1200" kern="0" dirty="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rPr>
              <a:t>ご連絡</a:t>
            </a:r>
          </a:p>
        </p:txBody>
      </p:sp>
      <p:sp>
        <p:nvSpPr>
          <p:cNvPr id="73" name="ホームベース 72"/>
          <p:cNvSpPr/>
          <p:nvPr/>
        </p:nvSpPr>
        <p:spPr bwMode="auto">
          <a:xfrm>
            <a:off x="2545556" y="4466757"/>
            <a:ext cx="158417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solidFill>
                  <a:schemeClr val="tx1">
                    <a:lumMod val="65000"/>
                    <a:lumOff val="35000"/>
                  </a:schemeClr>
                </a:solidFill>
                <a:latin typeface="+mn-ea"/>
                <a:cs typeface="Verdana" pitchFamily="34" charset="0"/>
              </a:rPr>
              <a:t>申し込みフォーム</a:t>
            </a:r>
            <a:endParaRPr kumimoji="0" lang="en-US" altLang="ja-JP" sz="1200" kern="0" dirty="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solidFill>
                  <a:schemeClr val="tx1">
                    <a:lumMod val="65000"/>
                    <a:lumOff val="35000"/>
                  </a:schemeClr>
                </a:solidFill>
                <a:latin typeface="+mn-ea"/>
                <a:cs typeface="Verdana" pitchFamily="34" charset="0"/>
              </a:rPr>
              <a:t>確認・</a:t>
            </a:r>
            <a:r>
              <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rPr>
              <a:t>申し込み</a:t>
            </a:r>
          </a:p>
        </p:txBody>
      </p:sp>
      <p:sp>
        <p:nvSpPr>
          <p:cNvPr id="74" name="ホームベース 73"/>
          <p:cNvSpPr/>
          <p:nvPr/>
        </p:nvSpPr>
        <p:spPr bwMode="auto">
          <a:xfrm>
            <a:off x="3731911" y="3194234"/>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schemeClr val="tx1">
                    <a:lumMod val="65000"/>
                    <a:lumOff val="35000"/>
                  </a:schemeClr>
                </a:solidFill>
                <a:latin typeface="+mn-ea"/>
                <a:cs typeface="Verdana" pitchFamily="34" charset="0"/>
              </a:rPr>
              <a:t>申し込み内容</a:t>
            </a:r>
            <a:endParaRPr kumimoji="0" lang="en-US" altLang="ja-JP" sz="1200" kern="0" dirty="0">
              <a:solidFill>
                <a:schemeClr val="tx1">
                  <a:lumMod val="65000"/>
                  <a:lumOff val="35000"/>
                </a:schemeClr>
              </a:solidFill>
              <a:latin typeface="+mn-ea"/>
              <a:cs typeface="Verdana" pitchFamily="34" charset="0"/>
            </a:endParaRPr>
          </a:p>
          <a:p>
            <a:pPr algn="ctr"/>
            <a:r>
              <a:rPr kumimoji="0" lang="ja-JP" altLang="en-US" sz="1200" kern="0" dirty="0">
                <a:solidFill>
                  <a:schemeClr val="tx1">
                    <a:lumMod val="65000"/>
                    <a:lumOff val="35000"/>
                  </a:schemeClr>
                </a:solidFill>
                <a:latin typeface="+mn-ea"/>
                <a:cs typeface="Verdana" pitchFamily="34" charset="0"/>
              </a:rPr>
              <a:t>確認・承認</a:t>
            </a:r>
          </a:p>
        </p:txBody>
      </p:sp>
      <p:sp>
        <p:nvSpPr>
          <p:cNvPr id="77" name="山形 76"/>
          <p:cNvSpPr/>
          <p:nvPr/>
        </p:nvSpPr>
        <p:spPr bwMode="auto">
          <a:xfrm>
            <a:off x="5182815" y="3180544"/>
            <a:ext cx="946281" cy="674306"/>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rPr>
              <a:t>承認メール</a:t>
            </a:r>
            <a:endParaRPr kumimoji="0" lang="en-US" altLang="ja-JP"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solidFill>
                  <a:schemeClr val="tx1">
                    <a:lumMod val="65000"/>
                    <a:lumOff val="35000"/>
                  </a:schemeClr>
                </a:solidFill>
                <a:latin typeface="+mn-ea"/>
                <a:cs typeface="Verdana" pitchFamily="34" charset="0"/>
              </a:rPr>
              <a:t>送信</a:t>
            </a:r>
            <a:endPar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p:txBody>
      </p:sp>
      <p:sp>
        <p:nvSpPr>
          <p:cNvPr id="78" name="山形 77"/>
          <p:cNvSpPr/>
          <p:nvPr/>
        </p:nvSpPr>
        <p:spPr bwMode="auto">
          <a:xfrm>
            <a:off x="5182815" y="4459728"/>
            <a:ext cx="946281" cy="674306"/>
          </a:xfrm>
          <a:prstGeom prst="chevron">
            <a:avLst>
              <a:gd name="adj" fmla="val 25836"/>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rPr>
              <a:t>承認メール</a:t>
            </a:r>
            <a:endParaRPr kumimoji="0" lang="en-US" altLang="ja-JP"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solidFill>
                  <a:schemeClr val="tx1">
                    <a:lumMod val="65000"/>
                    <a:lumOff val="35000"/>
                  </a:schemeClr>
                </a:solidFill>
                <a:latin typeface="+mn-ea"/>
                <a:cs typeface="Verdana" pitchFamily="34" charset="0"/>
              </a:rPr>
              <a:t>受信</a:t>
            </a:r>
            <a:endPar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p:txBody>
      </p:sp>
      <p:sp>
        <p:nvSpPr>
          <p:cNvPr id="79" name="タイトル 2"/>
          <p:cNvSpPr txBox="1">
            <a:spLocks/>
          </p:cNvSpPr>
          <p:nvPr/>
        </p:nvSpPr>
        <p:spPr>
          <a:xfrm>
            <a:off x="4997471" y="5919478"/>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a:latin typeface="+mj-lt"/>
              </a:rPr>
              <a:t>※</a:t>
            </a:r>
            <a:r>
              <a:rPr lang="ja-JP" altLang="en-US" sz="1100" dirty="0">
                <a:latin typeface="+mj-lt"/>
              </a:rPr>
              <a:t>これ以降のキャンセルは</a:t>
            </a:r>
            <a:endParaRPr lang="en-US" altLang="ja-JP" sz="1100" dirty="0">
              <a:latin typeface="+mj-lt"/>
            </a:endParaRPr>
          </a:p>
          <a:p>
            <a:pPr lvl="0"/>
            <a:r>
              <a:rPr lang="ja-JP" altLang="en-US" sz="1100" dirty="0">
                <a:latin typeface="+mj-lt"/>
              </a:rPr>
              <a:t>不可となります</a:t>
            </a:r>
          </a:p>
        </p:txBody>
      </p:sp>
      <p:sp>
        <p:nvSpPr>
          <p:cNvPr id="80" name="テキスト ボックス 79"/>
          <p:cNvSpPr txBox="1"/>
          <p:nvPr/>
        </p:nvSpPr>
        <p:spPr>
          <a:xfrm>
            <a:off x="5025008" y="5550147"/>
            <a:ext cx="1107996" cy="369332"/>
          </a:xfrm>
          <a:prstGeom prst="rect">
            <a:avLst/>
          </a:prstGeom>
          <a:solidFill>
            <a:schemeClr val="accent5">
              <a:lumMod val="60000"/>
              <a:lumOff val="40000"/>
            </a:schemeClr>
          </a:solidFill>
        </p:spPr>
        <p:txBody>
          <a:bodyPr wrap="none" rtlCol="0">
            <a:spAutoFit/>
          </a:bodyPr>
          <a:lstStyle/>
          <a:p>
            <a:r>
              <a:rPr kumimoji="1" lang="ja-JP" altLang="en-US" b="1" dirty="0">
                <a:solidFill>
                  <a:schemeClr val="bg1"/>
                </a:solidFill>
              </a:rPr>
              <a:t>契約成立</a:t>
            </a:r>
          </a:p>
        </p:txBody>
      </p:sp>
      <p:sp>
        <p:nvSpPr>
          <p:cNvPr id="84" name="ホームベース 83"/>
          <p:cNvSpPr/>
          <p:nvPr/>
        </p:nvSpPr>
        <p:spPr bwMode="auto">
          <a:xfrm>
            <a:off x="6157832" y="3194234"/>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schemeClr val="tx1">
                    <a:lumMod val="65000"/>
                    <a:lumOff val="35000"/>
                  </a:schemeClr>
                </a:solidFill>
                <a:latin typeface="+mn-ea"/>
                <a:cs typeface="Verdana" pitchFamily="34" charset="0"/>
              </a:rPr>
              <a:t>制作・掲載準備</a:t>
            </a:r>
          </a:p>
        </p:txBody>
      </p:sp>
      <p:sp>
        <p:nvSpPr>
          <p:cNvPr id="85" name="ホームベース 84"/>
          <p:cNvSpPr/>
          <p:nvPr/>
        </p:nvSpPr>
        <p:spPr bwMode="auto">
          <a:xfrm>
            <a:off x="7665777" y="3194234"/>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schemeClr val="tx1">
                    <a:lumMod val="65000"/>
                    <a:lumOff val="35000"/>
                  </a:schemeClr>
                </a:solidFill>
                <a:latin typeface="+mn-ea"/>
                <a:cs typeface="Verdana" pitchFamily="34" charset="0"/>
              </a:rPr>
              <a:t>納品・掲載</a:t>
            </a:r>
          </a:p>
        </p:txBody>
      </p:sp>
      <p:sp>
        <p:nvSpPr>
          <p:cNvPr id="86" name="ホームベース 85"/>
          <p:cNvSpPr/>
          <p:nvPr/>
        </p:nvSpPr>
        <p:spPr bwMode="auto">
          <a:xfrm>
            <a:off x="8620840" y="3194234"/>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schemeClr val="tx1">
                    <a:lumMod val="65000"/>
                    <a:lumOff val="35000"/>
                  </a:schemeClr>
                </a:solidFill>
                <a:latin typeface="+mn-ea"/>
                <a:cs typeface="Verdana" pitchFamily="34" charset="0"/>
              </a:rPr>
              <a:t>請求書</a:t>
            </a:r>
            <a:endParaRPr kumimoji="0" lang="en-US" altLang="ja-JP" sz="1200" kern="0" dirty="0">
              <a:solidFill>
                <a:schemeClr val="tx1">
                  <a:lumMod val="65000"/>
                  <a:lumOff val="35000"/>
                </a:schemeClr>
              </a:solidFill>
              <a:latin typeface="+mn-ea"/>
              <a:cs typeface="Verdana" pitchFamily="34" charset="0"/>
            </a:endParaRPr>
          </a:p>
          <a:p>
            <a:pPr algn="ctr"/>
            <a:r>
              <a:rPr kumimoji="0" lang="ja-JP" altLang="en-US" sz="1200" kern="0" dirty="0">
                <a:solidFill>
                  <a:schemeClr val="tx1">
                    <a:lumMod val="65000"/>
                    <a:lumOff val="35000"/>
                  </a:schemeClr>
                </a:solidFill>
                <a:latin typeface="+mn-ea"/>
                <a:cs typeface="Verdana" pitchFamily="34" charset="0"/>
              </a:rPr>
              <a:t>発行</a:t>
            </a:r>
          </a:p>
        </p:txBody>
      </p:sp>
      <p:sp>
        <p:nvSpPr>
          <p:cNvPr id="87" name="ホームベース 86"/>
          <p:cNvSpPr/>
          <p:nvPr/>
        </p:nvSpPr>
        <p:spPr bwMode="auto">
          <a:xfrm>
            <a:off x="6157831" y="4466757"/>
            <a:ext cx="2381735"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solidFill>
                  <a:schemeClr val="tx1">
                    <a:lumMod val="65000"/>
                    <a:lumOff val="35000"/>
                  </a:schemeClr>
                </a:solidFill>
                <a:latin typeface="+mn-ea"/>
                <a:cs typeface="Verdana" pitchFamily="34" charset="0"/>
              </a:rPr>
              <a:t>確認・検収</a:t>
            </a:r>
            <a:endPar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p:txBody>
      </p:sp>
      <p:sp>
        <p:nvSpPr>
          <p:cNvPr id="88" name="ホームベース 87"/>
          <p:cNvSpPr/>
          <p:nvPr/>
        </p:nvSpPr>
        <p:spPr bwMode="auto">
          <a:xfrm>
            <a:off x="8955962" y="4466757"/>
            <a:ext cx="71838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solidFill>
                  <a:schemeClr val="tx1">
                    <a:lumMod val="65000"/>
                    <a:lumOff val="35000"/>
                  </a:schemeClr>
                </a:solidFill>
                <a:latin typeface="+mn-ea"/>
                <a:cs typeface="Verdana" pitchFamily="34" charset="0"/>
              </a:rPr>
              <a:t>お支払い</a:t>
            </a:r>
            <a:endPar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p:txBody>
      </p:sp>
      <p:sp>
        <p:nvSpPr>
          <p:cNvPr id="90" name="タイトル 2"/>
          <p:cNvSpPr txBox="1">
            <a:spLocks/>
          </p:cNvSpPr>
          <p:nvPr/>
        </p:nvSpPr>
        <p:spPr>
          <a:xfrm>
            <a:off x="2526899" y="5165686"/>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a:solidFill>
                  <a:schemeClr val="tx1">
                    <a:lumMod val="65000"/>
                    <a:lumOff val="35000"/>
                  </a:schemeClr>
                </a:solidFill>
                <a:latin typeface="+mj-lt"/>
              </a:rPr>
              <a:t>※</a:t>
            </a:r>
            <a:r>
              <a:rPr lang="ja-JP" altLang="en-US" sz="1100" dirty="0">
                <a:solidFill>
                  <a:schemeClr val="tx1">
                    <a:lumMod val="65000"/>
                    <a:lumOff val="35000"/>
                  </a:schemeClr>
                </a:solidFill>
                <a:latin typeface="+mj-lt"/>
              </a:rPr>
              <a:t>以下をセットで確認</a:t>
            </a:r>
            <a:endParaRPr lang="en-US" altLang="ja-JP" sz="1100" dirty="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いただきます</a:t>
            </a:r>
            <a:endParaRPr lang="en-US" altLang="ja-JP" sz="1100" dirty="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・フォームに記載の</a:t>
            </a:r>
            <a:endParaRPr lang="en-US" altLang="ja-JP" sz="1100" dirty="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　申し込み内容</a:t>
            </a:r>
            <a:endParaRPr lang="en-US" altLang="ja-JP" sz="1100" dirty="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・商品のセールスシート</a:t>
            </a:r>
            <a:endParaRPr lang="en-US" altLang="ja-JP" sz="1100" dirty="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・該当する約款</a:t>
            </a:r>
          </a:p>
        </p:txBody>
      </p:sp>
      <p:cxnSp>
        <p:nvCxnSpPr>
          <p:cNvPr id="92" name="直線コネクタ 91"/>
          <p:cNvCxnSpPr/>
          <p:nvPr/>
        </p:nvCxnSpPr>
        <p:spPr>
          <a:xfrm>
            <a:off x="1208584" y="3194234"/>
            <a:ext cx="0" cy="660616"/>
          </a:xfrm>
          <a:prstGeom prst="line">
            <a:avLst/>
          </a:prstGeom>
          <a:ln w="762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1208584" y="4473418"/>
            <a:ext cx="0" cy="660616"/>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タイトル 2"/>
          <p:cNvSpPr txBox="1">
            <a:spLocks/>
          </p:cNvSpPr>
          <p:nvPr/>
        </p:nvSpPr>
        <p:spPr>
          <a:xfrm>
            <a:off x="441656" y="1016382"/>
            <a:ext cx="9041828" cy="1656056"/>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r>
              <a:rPr lang="ja-JP" altLang="en-US" sz="1400" dirty="0">
                <a:solidFill>
                  <a:schemeClr val="tx1">
                    <a:lumMod val="65000"/>
                    <a:lumOff val="35000"/>
                  </a:schemeClr>
                </a:solidFill>
                <a:latin typeface="+mj-lt"/>
              </a:rPr>
              <a:t>以下のフローに沿ってお申し込みの上、クリエイティブ制作委託約款の第</a:t>
            </a:r>
            <a:r>
              <a:rPr lang="en-US" altLang="ja-JP" sz="1400" dirty="0">
                <a:solidFill>
                  <a:schemeClr val="tx1">
                    <a:lumMod val="65000"/>
                    <a:lumOff val="35000"/>
                  </a:schemeClr>
                </a:solidFill>
                <a:latin typeface="+mj-lt"/>
              </a:rPr>
              <a:t>9</a:t>
            </a:r>
            <a:r>
              <a:rPr lang="ja-JP" altLang="en-US" sz="1400" dirty="0">
                <a:solidFill>
                  <a:schemeClr val="tx1">
                    <a:lumMod val="65000"/>
                    <a:lumOff val="35000"/>
                  </a:schemeClr>
                </a:solidFill>
                <a:latin typeface="+mj-lt"/>
              </a:rPr>
              <a:t>条</a:t>
            </a:r>
            <a:r>
              <a:rPr lang="en-US" altLang="ja-JP" sz="1400" dirty="0">
                <a:solidFill>
                  <a:schemeClr val="tx1">
                    <a:lumMod val="65000"/>
                    <a:lumOff val="35000"/>
                  </a:schemeClr>
                </a:solidFill>
                <a:latin typeface="+mj-lt"/>
              </a:rPr>
              <a:t>(2)</a:t>
            </a:r>
            <a:r>
              <a:rPr lang="ja-JP" altLang="en-US" sz="1400" dirty="0">
                <a:solidFill>
                  <a:schemeClr val="tx1">
                    <a:lumMod val="65000"/>
                    <a:lumOff val="35000"/>
                  </a:schemeClr>
                </a:solidFill>
                <a:latin typeface="+mj-lt"/>
              </a:rPr>
              <a:t>支払条件</a:t>
            </a:r>
            <a:r>
              <a:rPr lang="en-US" altLang="ja-JP" sz="1400" dirty="0">
                <a:solidFill>
                  <a:schemeClr val="tx1">
                    <a:lumMod val="65000"/>
                    <a:lumOff val="35000"/>
                  </a:schemeClr>
                </a:solidFill>
                <a:latin typeface="+mj-lt"/>
              </a:rPr>
              <a:t>2</a:t>
            </a:r>
            <a:r>
              <a:rPr lang="ja-JP" altLang="en-US" sz="1400" dirty="0">
                <a:solidFill>
                  <a:schemeClr val="tx1">
                    <a:lumMod val="65000"/>
                    <a:lumOff val="35000"/>
                  </a:schemeClr>
                </a:solidFill>
                <a:latin typeface="+mj-lt"/>
              </a:rPr>
              <a:t>にしたがってお支払いいただきます</a:t>
            </a:r>
            <a:r>
              <a:rPr lang="ja-JP" altLang="en-US" sz="1400" dirty="0" smtClean="0">
                <a:solidFill>
                  <a:schemeClr val="tx1">
                    <a:lumMod val="65000"/>
                    <a:lumOff val="35000"/>
                  </a:schemeClr>
                </a:solidFill>
                <a:latin typeface="+mj-lt"/>
              </a:rPr>
              <a:t>。</a:t>
            </a:r>
            <a:endParaRPr lang="en-US" altLang="ja-JP" sz="1400" dirty="0" smtClean="0">
              <a:solidFill>
                <a:schemeClr val="tx1">
                  <a:lumMod val="65000"/>
                  <a:lumOff val="35000"/>
                </a:schemeClr>
              </a:solidFill>
              <a:latin typeface="+mj-lt"/>
            </a:endParaRPr>
          </a:p>
          <a:p>
            <a:endParaRPr lang="en-US" altLang="ja-JP" sz="1400" dirty="0">
              <a:solidFill>
                <a:schemeClr val="tx1">
                  <a:lumMod val="65000"/>
                  <a:lumOff val="35000"/>
                </a:schemeClr>
              </a:solidFill>
              <a:latin typeface="+mj-lt"/>
            </a:endParaRPr>
          </a:p>
          <a:p>
            <a:r>
              <a:rPr lang="en-US" altLang="ja-JP" sz="1200" dirty="0" smtClean="0">
                <a:solidFill>
                  <a:schemeClr val="tx1">
                    <a:lumMod val="65000"/>
                    <a:lumOff val="35000"/>
                  </a:schemeClr>
                </a:solidFill>
                <a:latin typeface="+mj-lt"/>
              </a:rPr>
              <a:t>【</a:t>
            </a:r>
            <a:r>
              <a:rPr lang="ja-JP" altLang="en-US" sz="1200" dirty="0">
                <a:solidFill>
                  <a:schemeClr val="tx1">
                    <a:lumMod val="65000"/>
                    <a:lumOff val="35000"/>
                  </a:schemeClr>
                </a:solidFill>
                <a:latin typeface="+mj-lt"/>
              </a:rPr>
              <a:t>クリエイティブ制作委託約款より抜粋</a:t>
            </a:r>
            <a:r>
              <a:rPr lang="en-US" altLang="ja-JP" sz="1200" dirty="0">
                <a:solidFill>
                  <a:schemeClr val="tx1">
                    <a:lumMod val="65000"/>
                    <a:lumOff val="35000"/>
                  </a:schemeClr>
                </a:solidFill>
                <a:latin typeface="+mj-lt"/>
              </a:rPr>
              <a:t>】</a:t>
            </a:r>
            <a:r>
              <a:rPr lang="ja-JP" altLang="en-US" sz="1200" dirty="0">
                <a:solidFill>
                  <a:schemeClr val="tx1">
                    <a:lumMod val="65000"/>
                    <a:lumOff val="35000"/>
                  </a:schemeClr>
                </a:solidFill>
                <a:latin typeface="+mj-lt"/>
              </a:rPr>
              <a:t>第</a:t>
            </a:r>
            <a:r>
              <a:rPr lang="en-US" altLang="ja-JP" sz="1200" dirty="0">
                <a:solidFill>
                  <a:schemeClr val="tx1">
                    <a:lumMod val="65000"/>
                    <a:lumOff val="35000"/>
                  </a:schemeClr>
                </a:solidFill>
                <a:latin typeface="+mj-lt"/>
              </a:rPr>
              <a:t>9</a:t>
            </a:r>
            <a:r>
              <a:rPr lang="ja-JP" altLang="en-US" sz="1200" dirty="0">
                <a:solidFill>
                  <a:schemeClr val="tx1">
                    <a:lumMod val="65000"/>
                    <a:lumOff val="35000"/>
                  </a:schemeClr>
                </a:solidFill>
                <a:latin typeface="+mj-lt"/>
              </a:rPr>
              <a:t>条</a:t>
            </a:r>
            <a:r>
              <a:rPr lang="en-US" altLang="ja-JP" sz="1200" dirty="0">
                <a:solidFill>
                  <a:schemeClr val="tx1">
                    <a:lumMod val="65000"/>
                    <a:lumOff val="35000"/>
                  </a:schemeClr>
                </a:solidFill>
                <a:latin typeface="+mj-lt"/>
              </a:rPr>
              <a:t>(2)</a:t>
            </a:r>
            <a:r>
              <a:rPr lang="ja-JP" altLang="en-US" sz="1200" dirty="0">
                <a:solidFill>
                  <a:schemeClr val="tx1">
                    <a:lumMod val="65000"/>
                    <a:lumOff val="35000"/>
                  </a:schemeClr>
                </a:solidFill>
                <a:latin typeface="+mj-lt"/>
              </a:rPr>
              <a:t>支払条件</a:t>
            </a:r>
            <a:r>
              <a:rPr lang="en-US" altLang="ja-JP" sz="1200" dirty="0" smtClean="0">
                <a:solidFill>
                  <a:schemeClr val="tx1">
                    <a:lumMod val="65000"/>
                    <a:lumOff val="35000"/>
                  </a:schemeClr>
                </a:solidFill>
                <a:latin typeface="+mj-lt"/>
              </a:rPr>
              <a:t>2</a:t>
            </a:r>
          </a:p>
          <a:p>
            <a:r>
              <a:rPr lang="ja-JP" altLang="en-US" sz="1200" dirty="0" smtClean="0">
                <a:solidFill>
                  <a:schemeClr val="tx1">
                    <a:lumMod val="65000"/>
                    <a:lumOff val="35000"/>
                  </a:schemeClr>
                </a:solidFill>
                <a:latin typeface="+mj-lt"/>
              </a:rPr>
              <a:t>・</a:t>
            </a:r>
            <a:r>
              <a:rPr lang="ja-JP" altLang="en-US" sz="1200" dirty="0">
                <a:solidFill>
                  <a:schemeClr val="tx1">
                    <a:lumMod val="65000"/>
                    <a:lumOff val="35000"/>
                  </a:schemeClr>
                </a:solidFill>
                <a:latin typeface="+mj-lt"/>
              </a:rPr>
              <a:t>支払方法：ヤフーは、申込条件にて指定する本件配信契約に基づく広告配信期間中の毎月末日締めにて、広告配信期間全体</a:t>
            </a:r>
            <a:r>
              <a:rPr lang="ja-JP" altLang="en-US" sz="1200" dirty="0" smtClean="0">
                <a:solidFill>
                  <a:schemeClr val="tx1">
                    <a:lumMod val="65000"/>
                    <a:lumOff val="35000"/>
                  </a:schemeClr>
                </a:solidFill>
                <a:latin typeface="+mj-lt"/>
              </a:rPr>
              <a:t>に</a:t>
            </a:r>
            <a:endParaRPr lang="en-US" altLang="ja-JP" sz="1200" dirty="0" smtClean="0">
              <a:solidFill>
                <a:schemeClr val="tx1">
                  <a:lumMod val="65000"/>
                  <a:lumOff val="35000"/>
                </a:schemeClr>
              </a:solidFill>
              <a:latin typeface="+mj-lt"/>
            </a:endParaRPr>
          </a:p>
          <a:p>
            <a:r>
              <a:rPr lang="en-US" altLang="ja-JP" sz="1200" dirty="0">
                <a:solidFill>
                  <a:schemeClr val="tx1">
                    <a:lumMod val="65000"/>
                    <a:lumOff val="35000"/>
                  </a:schemeClr>
                </a:solidFill>
                <a:latin typeface="+mj-lt"/>
              </a:rPr>
              <a:t>	</a:t>
            </a:r>
            <a:r>
              <a:rPr lang="ja-JP" altLang="en-US" sz="1200" dirty="0" smtClean="0">
                <a:solidFill>
                  <a:schemeClr val="tx1">
                    <a:lumMod val="65000"/>
                    <a:lumOff val="35000"/>
                  </a:schemeClr>
                </a:solidFill>
                <a:latin typeface="+mj-lt"/>
              </a:rPr>
              <a:t>占める</a:t>
            </a:r>
            <a:r>
              <a:rPr lang="ja-JP" altLang="en-US" sz="1200" dirty="0">
                <a:solidFill>
                  <a:schemeClr val="tx1">
                    <a:lumMod val="65000"/>
                    <a:lumOff val="35000"/>
                  </a:schemeClr>
                </a:solidFill>
                <a:latin typeface="+mj-lt"/>
              </a:rPr>
              <a:t>当月の広告配信期間の割合に応じて按分したサービス利用料に係る請求書をすみやかに発行する。申込者は</a:t>
            </a:r>
            <a:r>
              <a:rPr lang="ja-JP" altLang="en-US" sz="1200" dirty="0" smtClean="0">
                <a:solidFill>
                  <a:schemeClr val="tx1">
                    <a:lumMod val="65000"/>
                    <a:lumOff val="35000"/>
                  </a:schemeClr>
                </a:solidFill>
                <a:latin typeface="+mj-lt"/>
              </a:rPr>
              <a:t>、</a:t>
            </a:r>
            <a:endParaRPr lang="en-US" altLang="ja-JP" sz="1200" dirty="0" smtClean="0">
              <a:solidFill>
                <a:schemeClr val="tx1">
                  <a:lumMod val="65000"/>
                  <a:lumOff val="35000"/>
                </a:schemeClr>
              </a:solidFill>
              <a:latin typeface="+mj-lt"/>
            </a:endParaRPr>
          </a:p>
          <a:p>
            <a:r>
              <a:rPr lang="en-US" altLang="ja-JP" sz="1200" dirty="0">
                <a:solidFill>
                  <a:schemeClr val="tx1">
                    <a:lumMod val="65000"/>
                    <a:lumOff val="35000"/>
                  </a:schemeClr>
                </a:solidFill>
                <a:latin typeface="+mj-lt"/>
              </a:rPr>
              <a:t>	</a:t>
            </a:r>
            <a:r>
              <a:rPr lang="ja-JP" altLang="en-US" sz="1200" dirty="0" smtClean="0">
                <a:solidFill>
                  <a:schemeClr val="tx1">
                    <a:lumMod val="65000"/>
                    <a:lumOff val="35000"/>
                  </a:schemeClr>
                </a:solidFill>
                <a:latin typeface="+mj-lt"/>
              </a:rPr>
              <a:t>当該</a:t>
            </a:r>
            <a:r>
              <a:rPr lang="ja-JP" altLang="en-US" sz="1200" dirty="0">
                <a:solidFill>
                  <a:schemeClr val="tx1">
                    <a:lumMod val="65000"/>
                    <a:lumOff val="35000"/>
                  </a:schemeClr>
                </a:solidFill>
                <a:latin typeface="+mj-lt"/>
              </a:rPr>
              <a:t>按分されたサービス利用料に消費税および地方消費税を付加した金額を次に定める期日（該当日が銀行休業日</a:t>
            </a:r>
            <a:r>
              <a:rPr lang="ja-JP" altLang="en-US" sz="1200" dirty="0" smtClean="0">
                <a:solidFill>
                  <a:schemeClr val="tx1">
                    <a:lumMod val="65000"/>
                    <a:lumOff val="35000"/>
                  </a:schemeClr>
                </a:solidFill>
                <a:latin typeface="+mj-lt"/>
              </a:rPr>
              <a:t>の</a:t>
            </a:r>
            <a:endParaRPr lang="en-US" altLang="ja-JP" sz="1200" dirty="0" smtClean="0">
              <a:solidFill>
                <a:schemeClr val="tx1">
                  <a:lumMod val="65000"/>
                  <a:lumOff val="35000"/>
                </a:schemeClr>
              </a:solidFill>
              <a:latin typeface="+mj-lt"/>
            </a:endParaRPr>
          </a:p>
          <a:p>
            <a:r>
              <a:rPr lang="en-US" altLang="ja-JP" sz="1200" dirty="0">
                <a:solidFill>
                  <a:schemeClr val="tx1">
                    <a:lumMod val="65000"/>
                    <a:lumOff val="35000"/>
                  </a:schemeClr>
                </a:solidFill>
                <a:latin typeface="+mj-lt"/>
              </a:rPr>
              <a:t>	</a:t>
            </a:r>
            <a:r>
              <a:rPr lang="ja-JP" altLang="en-US" sz="1200" dirty="0" smtClean="0">
                <a:solidFill>
                  <a:schemeClr val="tx1">
                    <a:lumMod val="65000"/>
                    <a:lumOff val="35000"/>
                  </a:schemeClr>
                </a:solidFill>
                <a:latin typeface="+mj-lt"/>
              </a:rPr>
              <a:t>場合</a:t>
            </a:r>
            <a:r>
              <a:rPr lang="ja-JP" altLang="en-US" sz="1200" dirty="0">
                <a:solidFill>
                  <a:schemeClr val="tx1">
                    <a:lumMod val="65000"/>
                    <a:lumOff val="35000"/>
                  </a:schemeClr>
                </a:solidFill>
                <a:latin typeface="+mj-lt"/>
              </a:rPr>
              <a:t>はその前営業日とする）までにヤフーの指定する銀行口座へ振り込み支払う</a:t>
            </a:r>
            <a:r>
              <a:rPr lang="ja-JP" altLang="en-US" sz="1200" dirty="0" smtClean="0">
                <a:solidFill>
                  <a:schemeClr val="tx1">
                    <a:lumMod val="65000"/>
                    <a:lumOff val="35000"/>
                  </a:schemeClr>
                </a:solidFill>
                <a:latin typeface="+mj-lt"/>
              </a:rPr>
              <a:t>。</a:t>
            </a:r>
            <a:endParaRPr lang="en-US" altLang="ja-JP" sz="1200" dirty="0" smtClean="0">
              <a:solidFill>
                <a:schemeClr val="tx1">
                  <a:lumMod val="65000"/>
                  <a:lumOff val="35000"/>
                </a:schemeClr>
              </a:solidFill>
              <a:latin typeface="+mj-lt"/>
            </a:endParaRPr>
          </a:p>
          <a:p>
            <a:r>
              <a:rPr lang="ja-JP" altLang="en-US" sz="1200" dirty="0" smtClean="0">
                <a:solidFill>
                  <a:schemeClr val="tx1">
                    <a:lumMod val="65000"/>
                    <a:lumOff val="35000"/>
                  </a:schemeClr>
                </a:solidFill>
                <a:latin typeface="+mj-lt"/>
              </a:rPr>
              <a:t>・</a:t>
            </a:r>
            <a:r>
              <a:rPr lang="ja-JP" altLang="en-US" sz="1200" dirty="0">
                <a:solidFill>
                  <a:schemeClr val="tx1">
                    <a:lumMod val="65000"/>
                    <a:lumOff val="35000"/>
                  </a:schemeClr>
                </a:solidFill>
                <a:latin typeface="+mj-lt"/>
              </a:rPr>
              <a:t>支払期日：本件配信契約に定める広告商品の配信料の支払期日に準じる。</a:t>
            </a:r>
            <a:endParaRPr lang="ja-JP" altLang="en-US" sz="1100" dirty="0">
              <a:solidFill>
                <a:schemeClr val="tx1">
                  <a:lumMod val="65000"/>
                  <a:lumOff val="35000"/>
                </a:schemeClr>
              </a:solidFill>
              <a:latin typeface="+mj-lt"/>
            </a:endParaRPr>
          </a:p>
        </p:txBody>
      </p:sp>
      <p:sp>
        <p:nvSpPr>
          <p:cNvPr id="25" name="テキスト ボックス 24"/>
          <p:cNvSpPr txBox="1"/>
          <p:nvPr/>
        </p:nvSpPr>
        <p:spPr>
          <a:xfrm>
            <a:off x="416496" y="6387723"/>
            <a:ext cx="2088232" cy="230832"/>
          </a:xfrm>
          <a:prstGeom prst="rect">
            <a:avLst/>
          </a:prstGeom>
          <a:noFill/>
        </p:spPr>
        <p:txBody>
          <a:bodyPr wrap="square" rtlCol="0">
            <a:spAutoFit/>
          </a:bodyPr>
          <a:lstStyle/>
          <a:p>
            <a:r>
              <a:rPr kumimoji="1" lang="en-US" altLang="ja-JP" sz="900" dirty="0" smtClean="0">
                <a:solidFill>
                  <a:schemeClr val="tx1">
                    <a:lumMod val="65000"/>
                    <a:lumOff val="35000"/>
                  </a:schemeClr>
                </a:solidFill>
              </a:rPr>
              <a:t>※SP</a:t>
            </a:r>
            <a:r>
              <a:rPr kumimoji="1" lang="ja-JP" altLang="en-US" sz="900" dirty="0" smtClean="0">
                <a:solidFill>
                  <a:schemeClr val="tx1">
                    <a:lumMod val="65000"/>
                    <a:lumOff val="35000"/>
                  </a:schemeClr>
                </a:solidFill>
              </a:rPr>
              <a:t>はスマートフォンの略称です。</a:t>
            </a:r>
            <a:endParaRPr kumimoji="1" lang="ja-JP" altLang="en-US" sz="900" dirty="0">
              <a:solidFill>
                <a:schemeClr val="tx1">
                  <a:lumMod val="65000"/>
                  <a:lumOff val="35000"/>
                </a:schemeClr>
              </a:solidFill>
            </a:endParaRPr>
          </a:p>
        </p:txBody>
      </p:sp>
    </p:spTree>
    <p:extLst>
      <p:ext uri="{BB962C8B-B14F-4D97-AF65-F5344CB8AC3E}">
        <p14:creationId xmlns:p14="http://schemas.microsoft.com/office/powerpoint/2010/main" val="28039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a:t>注意事項</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6" name="Rectangle 46"/>
          <p:cNvSpPr>
            <a:spLocks noChangeArrowheads="1"/>
          </p:cNvSpPr>
          <p:nvPr/>
        </p:nvSpPr>
        <p:spPr bwMode="auto">
          <a:xfrm>
            <a:off x="241048" y="1253019"/>
            <a:ext cx="9423904" cy="3708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・企画内容は広告主様とヤフーとの間で協議の上決定し、最終的な編集権はヤフーに帰属します。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・広告主様より提供いただく製品画像等の素材については第三者の権利を侵害するものではないこと、および記載内容に係わる</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財産権全ての権利処理が完了していること、情報の正確性についてヤフーに対して保証いただくものとします</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smtClean="0">
                <a:solidFill>
                  <a:schemeClr val="tx1">
                    <a:lumMod val="65000"/>
                    <a:lumOff val="35000"/>
                  </a:schemeClr>
                </a:solidFill>
                <a:latin typeface="メイリオ"/>
                <a:ea typeface="メイリオ"/>
              </a:rPr>
              <a:t>　・ヤフーが定めるサポート環境（</a:t>
            </a:r>
            <a:r>
              <a:rPr lang="en-US" altLang="ja-JP" sz="1200" dirty="0" smtClean="0">
                <a:solidFill>
                  <a:schemeClr val="tx1">
                    <a:lumMod val="65000"/>
                    <a:lumOff val="35000"/>
                  </a:schemeClr>
                </a:solidFill>
                <a:latin typeface="メイリオ"/>
                <a:ea typeface="メイリオ"/>
              </a:rPr>
              <a:t>OS/</a:t>
            </a:r>
            <a:r>
              <a:rPr lang="ja-JP" altLang="en-US" sz="1200" dirty="0" smtClean="0">
                <a:solidFill>
                  <a:schemeClr val="tx1">
                    <a:lumMod val="65000"/>
                    <a:lumOff val="35000"/>
                  </a:schemeClr>
                </a:solidFill>
                <a:latin typeface="メイリオ"/>
                <a:ea typeface="メイリオ"/>
              </a:rPr>
              <a:t>ブラウザー）に準じ、それ以外ではページの非表示や表示崩れを起こす場合があります。</a:t>
            </a:r>
            <a:endParaRPr lang="en-US" altLang="ja-JP" sz="1200" dirty="0" smtClean="0">
              <a:solidFill>
                <a:schemeClr val="tx1">
                  <a:lumMod val="65000"/>
                  <a:lumOff val="35000"/>
                </a:schemeClr>
              </a:solidFill>
              <a:latin typeface="メイリオ"/>
              <a:ea typeface="メイリオ"/>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・原則として掲載終了後はアーカイブ保存せず、ページは削除いたします。</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defRPr/>
            </a:pPr>
            <a:r>
              <a:rPr lang="ja-JP" altLang="en-US" sz="1200" dirty="0">
                <a:solidFill>
                  <a:schemeClr val="tx1">
                    <a:lumMod val="65000"/>
                    <a:lumOff val="35000"/>
                  </a:schemeClr>
                </a:solidFill>
                <a:latin typeface="メイリオ"/>
                <a:ea typeface="メイリオ"/>
              </a:rPr>
              <a:t>　・ページからクライアント様サイトへ誘導するバナーやテキストリンクに、効果計測用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を設定することは不可となります。</a:t>
            </a:r>
            <a:endParaRPr lang="en-US" altLang="ja-JP" sz="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・地震、津波、その他有事が発生した際、ヤフーを利用するお客様に対して速やかに災害情報をお伝えするために、</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特集・タイアップ広告ページにおきましても、ページ上部に災害情報告知モジュールの掲載を行います。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掲載方法（場所、内容、タイミングと期間など）は、ヤフーの統一運用ルールにしたがいます</a:t>
            </a:r>
            <a:endParaRPr lang="en-US" altLang="ja-JP" sz="1000" dirty="0">
              <a:solidFill>
                <a:schemeClr val="tx1">
                  <a:lumMod val="65000"/>
                  <a:lumOff val="35000"/>
                </a:scheme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a:solidFill>
                  <a:schemeClr val="tx1">
                    <a:lumMod val="65000"/>
                    <a:lumOff val="35000"/>
                  </a:schemeClr>
                </a:solidFill>
                <a:latin typeface="メイリオ"/>
                <a:ea typeface="メイリオ"/>
              </a:rPr>
              <a:t>■ 効果検証レポート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（個人情報の保護に関する法律に定める個人情報。以下同じ。）が</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含まれる場合があります。個人情報の保護に関する法律その他の関係法令・ガイドラインを遵守するとともに、善良な管理者の</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注意をもって適切に取り扱い、不正アクセスおよび不正利用の防止に努めていただくようにお願いいたします。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ja-JP" altLang="en-US" sz="1000" dirty="0">
                <a:solidFill>
                  <a:schemeClr val="tx1">
                    <a:lumMod val="65000"/>
                    <a:lumOff val="35000"/>
                  </a:schemeClr>
                </a:solidFill>
                <a:latin typeface="メイリオ"/>
                <a:ea typeface="メイリオ"/>
              </a:rPr>
              <a:t>例：ユーザーアンケートを実施し自由回答を含む場合、ヤフーにおいて特定の個人を識別することができる情報に該当</a:t>
            </a:r>
            <a:endParaRPr lang="en-US" altLang="ja-JP" sz="10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2017624498"/>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47985</TotalTime>
  <Words>2754</Words>
  <Application>Microsoft Office PowerPoint</Application>
  <PresentationFormat>A4 210 x 297 mm</PresentationFormat>
  <Paragraphs>281</Paragraphs>
  <Slides>10</Slides>
  <Notes>5</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10</vt:i4>
      </vt:variant>
    </vt:vector>
  </HeadingPairs>
  <TitlesOfParts>
    <vt:vector size="18" baseType="lpstr">
      <vt:lpstr>Meiryo UI</vt:lpstr>
      <vt:lpstr>ＭＳ Ｐゴシック</vt:lpstr>
      <vt:lpstr>メイリオ</vt:lpstr>
      <vt:lpstr>Arial</vt:lpstr>
      <vt:lpstr>Calibri</vt:lpstr>
      <vt:lpstr>Verdana</vt:lpstr>
      <vt:lpstr>Wingdings</vt:lpstr>
      <vt:lpstr>2_【社外秘】MSCテンプレート_2013</vt:lpstr>
      <vt:lpstr>PowerPoint プレゼンテーション</vt:lpstr>
      <vt:lpstr>Yahoo!映画　トップページカスタマイズ</vt:lpstr>
      <vt:lpstr>スペック詳細</vt:lpstr>
      <vt:lpstr>必要素材について</vt:lpstr>
      <vt:lpstr>事前提案可否について</vt:lpstr>
      <vt:lpstr>販売制限</vt:lpstr>
      <vt:lpstr>実施フロー</vt:lpstr>
      <vt:lpstr>制作・掲載のお申し込み方法</vt:lpstr>
      <vt:lpstr>注意事項</vt:lpstr>
      <vt:lpstr>免責事項</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松本 恵実</cp:lastModifiedBy>
  <cp:revision>1006</cp:revision>
  <dcterms:created xsi:type="dcterms:W3CDTF">2013-09-17T05:48:50Z</dcterms:created>
  <dcterms:modified xsi:type="dcterms:W3CDTF">2021-03-05T04:47:21Z</dcterms:modified>
</cp:coreProperties>
</file>