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15.jpg" ContentType="image/jpg"/>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4"/>
  </p:notesMasterIdLst>
  <p:sldIdLst>
    <p:sldId id="316" r:id="rId4"/>
    <p:sldId id="342" r:id="rId5"/>
    <p:sldId id="343" r:id="rId6"/>
    <p:sldId id="344" r:id="rId7"/>
    <p:sldId id="348" r:id="rId8"/>
    <p:sldId id="345" r:id="rId9"/>
    <p:sldId id="346" r:id="rId10"/>
    <p:sldId id="347" r:id="rId11"/>
    <p:sldId id="362" r:id="rId12"/>
    <p:sldId id="349" r:id="rId13"/>
    <p:sldId id="351" r:id="rId14"/>
    <p:sldId id="350" r:id="rId15"/>
    <p:sldId id="353" r:id="rId16"/>
    <p:sldId id="364" r:id="rId17"/>
    <p:sldId id="352" r:id="rId18"/>
    <p:sldId id="354" r:id="rId19"/>
    <p:sldId id="355" r:id="rId20"/>
    <p:sldId id="361" r:id="rId21"/>
    <p:sldId id="363" r:id="rId22"/>
    <p:sldId id="31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55" d="100"/>
          <a:sy n="55" d="100"/>
        </p:scale>
        <p:origin x="36" y="306"/>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2022/2/2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600116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portal.yadui.business.yahoo.co.jp/agencyportal/917648/"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a:cs typeface="メイリオ" pitchFamily="50" charset="-128"/>
              </a:rPr>
              <a:t>11</a:t>
            </a:r>
            <a:r>
              <a:rPr lang="ja-JP" altLang="en-US" sz="1600" dirty="0" smtClean="0">
                <a:cs typeface="メイリオ" pitchFamily="50" charset="-128"/>
              </a:rPr>
              <a:t>月</a:t>
            </a:r>
            <a:r>
              <a:rPr lang="en-US" altLang="ja-JP" sz="1600" dirty="0">
                <a:cs typeface="メイリオ" pitchFamily="50" charset="-128"/>
              </a:rPr>
              <a:t>10</a:t>
            </a:r>
            <a:r>
              <a:rPr lang="ja-JP" altLang="en-US" sz="1600" dirty="0" smtClean="0">
                <a:cs typeface="メイリオ" pitchFamily="50" charset="-128"/>
              </a:rPr>
              <a:t>日</a:t>
            </a:r>
            <a:endParaRPr lang="ja-JP" altLang="en-US" sz="1600" dirty="0">
              <a:cs typeface="メイリオ" pitchFamily="50" charset="-128"/>
            </a:endParaRPr>
          </a:p>
        </p:txBody>
      </p:sp>
      <p:sp>
        <p:nvSpPr>
          <p:cNvPr id="2" name="テキスト ボックス 1"/>
          <p:cNvSpPr txBox="1"/>
          <p:nvPr/>
        </p:nvSpPr>
        <p:spPr>
          <a:xfrm>
            <a:off x="825116" y="4469571"/>
            <a:ext cx="1896673" cy="276999"/>
          </a:xfrm>
          <a:prstGeom prst="rect">
            <a:avLst/>
          </a:prstGeom>
          <a:noFill/>
        </p:spPr>
        <p:txBody>
          <a:bodyPr wrap="none" rtlCol="0">
            <a:spAutoFit/>
          </a:bodyPr>
          <a:lstStyle/>
          <a:p>
            <a:pPr algn="l"/>
            <a:r>
              <a:rPr kumimoji="1" lang="ja-JP" altLang="en-US" sz="1200" dirty="0" smtClean="0"/>
              <a:t>更新日：</a:t>
            </a:r>
            <a:r>
              <a:rPr kumimoji="1" lang="en-US" altLang="ja-JP" sz="1200" dirty="0" smtClean="0"/>
              <a:t>2022</a:t>
            </a:r>
            <a:r>
              <a:rPr kumimoji="1" lang="ja-JP" altLang="en-US" sz="1200" dirty="0" smtClean="0"/>
              <a:t>年</a:t>
            </a:r>
            <a:r>
              <a:rPr lang="en-US" altLang="ja-JP" sz="1200" dirty="0"/>
              <a:t>2</a:t>
            </a:r>
            <a:r>
              <a:rPr kumimoji="1" lang="ja-JP" altLang="en-US" sz="1200" dirty="0" smtClean="0"/>
              <a:t>月</a:t>
            </a:r>
            <a:r>
              <a:rPr lang="en-US" altLang="ja-JP" sz="1200" dirty="0"/>
              <a:t>2</a:t>
            </a:r>
            <a:r>
              <a:rPr kumimoji="1" lang="ja-JP" altLang="en-US" sz="1200" dirty="0" smtClean="0"/>
              <a:t>日</a:t>
            </a:r>
            <a:endParaRPr kumimoji="1" lang="ja-JP" altLang="en-US" sz="1200" dirty="0" smtClean="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Rectangle 46"/>
          <p:cNvSpPr>
            <a:spLocks noChangeArrowheads="1"/>
          </p:cNvSpPr>
          <p:nvPr/>
        </p:nvSpPr>
        <p:spPr bwMode="auto">
          <a:xfrm>
            <a:off x="1384048" y="908721"/>
            <a:ext cx="9664952"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ページ上には「</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・通信</a:t>
            </a:r>
            <a:r>
              <a:rPr lang="ja-JP" altLang="en-US" sz="1200" dirty="0">
                <a:solidFill>
                  <a:prstClr val="black">
                    <a:lumMod val="65000"/>
                    <a:lumOff val="35000"/>
                  </a:prstClr>
                </a:solidFill>
                <a:latin typeface="メイリオ"/>
                <a:ea typeface="メイリオ"/>
              </a:rPr>
              <a:t>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marL="266700" indent="-26670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a:ea typeface="メイリオ"/>
              </a:rPr>
              <a:t>企画ページから広告主様サイトへ誘導する</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に、効果計測用</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を設定することはできません。</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endParaRPr lang="en-US" altLang="ja-JP" sz="1200" dirty="0">
              <a:solidFill>
                <a:srgbClr val="00B05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・誘導広告の広告クリエイティブを代理店様・広告主様で制作の際は、以下を遵守願います</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P9</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prstClr val="black">
                    <a:lumMod val="65000"/>
                    <a:lumOff val="35000"/>
                  </a:prstClr>
                </a:solidFill>
                <a:latin typeface="メイリオ"/>
                <a:ea typeface="メイリオ"/>
              </a:rPr>
              <a:t>■</a:t>
            </a:r>
            <a:r>
              <a:rPr lang="ja-JP" altLang="en-US" sz="1400" dirty="0" smtClean="0">
                <a:solidFill>
                  <a:prstClr val="black">
                    <a:lumMod val="65000"/>
                    <a:lumOff val="35000"/>
                  </a:prstClr>
                </a:solidFill>
                <a:latin typeface="メイリオ"/>
                <a:ea typeface="メイリオ"/>
              </a:rPr>
              <a:t>公開前サイト審査について</a:t>
            </a:r>
            <a:endParaRPr lang="en-US" altLang="ja-JP" sz="1400" dirty="0" smtClean="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a:t>
            </a:r>
            <a:r>
              <a:rPr lang="ja-JP" altLang="en-US" sz="1400" b="1" dirty="0" smtClean="0">
                <a:solidFill>
                  <a:srgbClr val="FF0000"/>
                </a:solidFill>
                <a:latin typeface="メイリオ"/>
                <a:ea typeface="メイリオ"/>
              </a:rPr>
              <a:t>主様のリンク先サイト</a:t>
            </a:r>
            <a:r>
              <a:rPr lang="ja-JP" altLang="en-US" sz="1400" b="1" dirty="0">
                <a:solidFill>
                  <a:srgbClr val="FF0000"/>
                </a:solidFill>
                <a:latin typeface="メイリオ"/>
                <a:ea typeface="メイリオ"/>
              </a:rPr>
              <a:t>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smtClean="0">
                <a:solidFill>
                  <a:prstClr val="black">
                    <a:lumMod val="65000"/>
                    <a:lumOff val="35000"/>
                  </a:prstClr>
                </a:solidFill>
                <a:latin typeface="メイリオ"/>
                <a:ea typeface="メイリオ"/>
              </a:rPr>
              <a:t>上記</a:t>
            </a:r>
            <a:r>
              <a:rPr lang="ja-JP" altLang="en-US" sz="1400" dirty="0">
                <a:solidFill>
                  <a:prstClr val="black">
                    <a:lumMod val="65000"/>
                    <a:lumOff val="35000"/>
                  </a:prstClr>
                </a:solidFill>
                <a:latin typeface="メイリオ"/>
                <a:ea typeface="メイリオ"/>
              </a:rPr>
              <a:t>①②どちらも未公開の</a:t>
            </a:r>
            <a:r>
              <a:rPr lang="ja-JP" altLang="en-US" sz="1400" dirty="0" smtClean="0">
                <a:solidFill>
                  <a:prstClr val="black">
                    <a:lumMod val="65000"/>
                    <a:lumOff val="35000"/>
                  </a:prstClr>
                </a:solidFill>
                <a:latin typeface="メイリオ"/>
                <a:ea typeface="メイリオ"/>
              </a:rPr>
              <a:t>場合、①</a:t>
            </a:r>
            <a:r>
              <a:rPr lang="ja-JP" altLang="en-US" sz="1400" dirty="0">
                <a:solidFill>
                  <a:prstClr val="black">
                    <a:lumMod val="65000"/>
                    <a:lumOff val="35000"/>
                  </a:prstClr>
                </a:solidFill>
                <a:latin typeface="メイリオ"/>
                <a:ea typeface="メイリオ"/>
              </a:rPr>
              <a:t>②どちらかが未公開の</a:t>
            </a:r>
            <a:r>
              <a:rPr lang="ja-JP" altLang="en-US" sz="1400" dirty="0" smtClean="0">
                <a:solidFill>
                  <a:prstClr val="black">
                    <a:lumMod val="65000"/>
                    <a:lumOff val="35000"/>
                  </a:prstClr>
                </a:solidFill>
                <a:latin typeface="メイリオ"/>
                <a:ea typeface="メイリオ"/>
              </a:rPr>
              <a:t>場合も以下</a:t>
            </a:r>
            <a:r>
              <a:rPr lang="ja-JP" altLang="en-US" sz="1400" dirty="0">
                <a:solidFill>
                  <a:prstClr val="black">
                    <a:lumMod val="65000"/>
                    <a:lumOff val="35000"/>
                  </a:prstClr>
                </a:solidFill>
                <a:latin typeface="メイリオ"/>
                <a:ea typeface="メイリオ"/>
              </a:rPr>
              <a:t>申請が</a:t>
            </a:r>
            <a:r>
              <a:rPr lang="ja-JP" altLang="en-US" sz="1400" b="1" dirty="0" smtClean="0">
                <a:solidFill>
                  <a:srgbClr val="FF0000"/>
                </a:solidFill>
                <a:latin typeface="メイリオ"/>
                <a:ea typeface="メイリオ"/>
              </a:rPr>
              <a:t>必須</a:t>
            </a:r>
            <a:r>
              <a:rPr lang="ja-JP" altLang="en-US" sz="1400" dirty="0" smtClean="0">
                <a:solidFill>
                  <a:prstClr val="black">
                    <a:lumMod val="65000"/>
                    <a:lumOff val="35000"/>
                  </a:prstClr>
                </a:solidFill>
                <a:latin typeface="メイリオ"/>
                <a:ea typeface="メイリオ"/>
              </a:rPr>
              <a:t>となります。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smtClean="0">
                <a:solidFill>
                  <a:prstClr val="black">
                    <a:lumMod val="65000"/>
                    <a:lumOff val="35000"/>
                  </a:prstClr>
                </a:solidFill>
                <a:latin typeface="メイリオ"/>
                <a:ea typeface="メイリオ"/>
              </a:rPr>
              <a:t>申請後</a:t>
            </a:r>
            <a:r>
              <a:rPr lang="ja-JP" altLang="en-US" sz="1400" dirty="0">
                <a:solidFill>
                  <a:prstClr val="black">
                    <a:lumMod val="65000"/>
                    <a:lumOff val="35000"/>
                  </a:prstClr>
                </a:solidFill>
                <a:latin typeface="メイリオ"/>
                <a:ea typeface="メイリオ"/>
              </a:rPr>
              <a:t>に発行</a:t>
            </a:r>
            <a:r>
              <a:rPr lang="ja-JP" altLang="en-US" sz="1400" dirty="0" smtClean="0">
                <a:solidFill>
                  <a:prstClr val="black">
                    <a:lumMod val="65000"/>
                    <a:lumOff val="35000"/>
                  </a:prstClr>
                </a:solidFill>
                <a:latin typeface="メイリオ"/>
                <a:ea typeface="メイリオ"/>
              </a:rPr>
              <a:t>される</a:t>
            </a:r>
            <a:r>
              <a:rPr lang="en-US" altLang="ja-JP" sz="1400" dirty="0" smtClean="0">
                <a:solidFill>
                  <a:prstClr val="black">
                    <a:lumMod val="65000"/>
                    <a:lumOff val="35000"/>
                  </a:prstClr>
                </a:solidFill>
                <a:latin typeface="メイリオ"/>
                <a:ea typeface="メイリオ"/>
              </a:rPr>
              <a:t> </a:t>
            </a:r>
            <a:r>
              <a:rPr lang="ja-JP" altLang="en-US" sz="1400" dirty="0" smtClean="0">
                <a:solidFill>
                  <a:prstClr val="black">
                    <a:lumMod val="65000"/>
                    <a:lumOff val="35000"/>
                  </a:prstClr>
                </a:solidFill>
                <a:latin typeface="メイリオ"/>
                <a:ea typeface="メイリオ"/>
              </a:rPr>
              <a:t>事前</a:t>
            </a:r>
            <a:r>
              <a:rPr lang="ja-JP" altLang="en-US" sz="1400" dirty="0">
                <a:solidFill>
                  <a:prstClr val="black">
                    <a:lumMod val="65000"/>
                    <a:lumOff val="35000"/>
                  </a:prstClr>
                </a:solidFill>
                <a:latin typeface="メイリオ"/>
                <a:ea typeface="メイリオ"/>
              </a:rPr>
              <a:t>承認</a:t>
            </a:r>
            <a:r>
              <a:rPr lang="en-US" altLang="ja-JP" sz="1400" dirty="0" smtClean="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a:t>
            </a:r>
            <a:r>
              <a:rPr lang="ja-JP" altLang="en-US" sz="1400" dirty="0" smtClean="0">
                <a:solidFill>
                  <a:prstClr val="black">
                    <a:lumMod val="65000"/>
                    <a:lumOff val="35000"/>
                  </a:prstClr>
                </a:solidFill>
                <a:latin typeface="メイリオ"/>
                <a:ea typeface="メイリオ"/>
              </a:rPr>
              <a:t>）を、</a:t>
            </a:r>
            <a:r>
              <a:rPr lang="ja-JP" altLang="en-US" sz="1400" dirty="0">
                <a:solidFill>
                  <a:prstClr val="black">
                    <a:lumMod val="65000"/>
                    <a:lumOff val="35000"/>
                  </a:prstClr>
                </a:solidFill>
                <a:latin typeface="メイリオ"/>
                <a:ea typeface="メイリオ"/>
              </a:rPr>
              <a:t>広告管理ツールへの入稿時に</a:t>
            </a:r>
            <a:r>
              <a:rPr lang="ja-JP" altLang="en-US" sz="1400" dirty="0" smtClean="0">
                <a:solidFill>
                  <a:prstClr val="black">
                    <a:lumMod val="65000"/>
                    <a:lumOff val="35000"/>
                  </a:prstClr>
                </a:solidFill>
                <a:latin typeface="メイリオ"/>
                <a:ea typeface="メイリオ"/>
              </a:rPr>
              <a:t>入力をお願いします。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nvPr>
        </p:nvGraphicFramePr>
        <p:xfrm>
          <a:off x="1647219" y="3284984"/>
          <a:ext cx="9649073" cy="2448272"/>
        </p:xfrm>
        <a:graphic>
          <a:graphicData uri="http://schemas.openxmlformats.org/drawingml/2006/table">
            <a:tbl>
              <a:tblPr firstRow="1" bandRow="1">
                <a:tableStyleId>{C083E6E3-FA7D-4D7B-A595-EF9225AFEA82}</a:tableStyleId>
              </a:tblPr>
              <a:tblGrid>
                <a:gridCol w="704365">
                  <a:extLst>
                    <a:ext uri="{9D8B030D-6E8A-4147-A177-3AD203B41FA5}">
                      <a16:colId xmlns:a16="http://schemas.microsoft.com/office/drawing/2014/main" val="3923907519"/>
                    </a:ext>
                  </a:extLst>
                </a:gridCol>
                <a:gridCol w="1512168">
                  <a:extLst>
                    <a:ext uri="{9D8B030D-6E8A-4147-A177-3AD203B41FA5}">
                      <a16:colId xmlns:a16="http://schemas.microsoft.com/office/drawing/2014/main" val="2511399564"/>
                    </a:ext>
                  </a:extLst>
                </a:gridCol>
                <a:gridCol w="1296144">
                  <a:extLst>
                    <a:ext uri="{9D8B030D-6E8A-4147-A177-3AD203B41FA5}">
                      <a16:colId xmlns:a16="http://schemas.microsoft.com/office/drawing/2014/main" val="1290269770"/>
                    </a:ext>
                  </a:extLst>
                </a:gridCol>
                <a:gridCol w="1800200">
                  <a:extLst>
                    <a:ext uri="{9D8B030D-6E8A-4147-A177-3AD203B41FA5}">
                      <a16:colId xmlns:a16="http://schemas.microsoft.com/office/drawing/2014/main" val="1439314750"/>
                    </a:ext>
                  </a:extLst>
                </a:gridCol>
                <a:gridCol w="3096344">
                  <a:extLst>
                    <a:ext uri="{9D8B030D-6E8A-4147-A177-3AD203B41FA5}">
                      <a16:colId xmlns:a16="http://schemas.microsoft.com/office/drawing/2014/main" val="2098683737"/>
                    </a:ext>
                  </a:extLst>
                </a:gridCol>
                <a:gridCol w="1239852">
                  <a:extLst>
                    <a:ext uri="{9D8B030D-6E8A-4147-A177-3AD203B41FA5}">
                      <a16:colId xmlns:a16="http://schemas.microsoft.com/office/drawing/2014/main" val="1668186724"/>
                    </a:ext>
                  </a:extLst>
                </a:gridCol>
              </a:tblGrid>
              <a:tr h="487058">
                <a:tc>
                  <a:txBody>
                    <a:bodyPr/>
                    <a:lstStyle/>
                    <a:p>
                      <a:pPr algn="ctr"/>
                      <a:r>
                        <a:rPr kumimoji="1" lang="ja-JP" altLang="en-US" sz="1050" dirty="0" smtClean="0">
                          <a:solidFill>
                            <a:schemeClr val="bg1"/>
                          </a:solidFill>
                          <a:latin typeface="+mj-lt"/>
                        </a:rPr>
                        <a:t>申請者</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フォーム</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お問い合わせ内容</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出稿予定の</a:t>
                      </a:r>
                      <a:r>
                        <a:rPr kumimoji="1" lang="en-US" altLang="ja-JP" sz="1050" dirty="0" smtClean="0">
                          <a:solidFill>
                            <a:schemeClr val="bg1"/>
                          </a:solidFill>
                          <a:latin typeface="+mj-lt"/>
                        </a:rPr>
                        <a:t/>
                      </a:r>
                      <a:br>
                        <a:rPr kumimoji="1" lang="en-US" altLang="ja-JP" sz="1050" dirty="0" smtClean="0">
                          <a:solidFill>
                            <a:schemeClr val="bg1"/>
                          </a:solidFill>
                          <a:latin typeface="+mj-lt"/>
                        </a:rPr>
                      </a:br>
                      <a:r>
                        <a:rPr kumimoji="1" lang="ja-JP" altLang="en-US" sz="1050" dirty="0" smtClean="0">
                          <a:solidFill>
                            <a:schemeClr val="bg1"/>
                          </a:solidFill>
                          <a:latin typeface="+mj-lt"/>
                        </a:rPr>
                        <a:t>広告フォーマット</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お問い合わせ内容詳細</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1961214">
                <a:tc>
                  <a:txBody>
                    <a:bodyPr/>
                    <a:lstStyle/>
                    <a:p>
                      <a:pPr algn="l"/>
                      <a:r>
                        <a:rPr kumimoji="1" lang="ja-JP" altLang="en-US" sz="1050" dirty="0" smtClean="0">
                          <a:latin typeface="+mj-lt"/>
                        </a:rPr>
                        <a:t>代理店</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ja-JP" altLang="en-US" sz="1050" dirty="0" smtClean="0">
                          <a:latin typeface="+mj-lt"/>
                        </a:rPr>
                        <a:t>「ディスプレイ広告（予約型）専用　審査相談フォーム」</a:t>
                      </a:r>
                      <a:endParaRPr lang="en-US" altLang="ja-JP" sz="1050" dirty="0" smtClean="0">
                        <a:latin typeface="+mj-lt"/>
                      </a:endParaRPr>
                    </a:p>
                    <a:p>
                      <a:pPr algn="l"/>
                      <a:endParaRPr kumimoji="1" lang="en-US" altLang="ja-JP" sz="1050" dirty="0" smtClean="0">
                        <a:latin typeface="+mj-lt"/>
                      </a:endParaRPr>
                    </a:p>
                    <a:p>
                      <a:pPr algn="l"/>
                      <a:r>
                        <a:rPr kumimoji="1" lang="en-US" altLang="ja-JP" sz="1050" dirty="0" smtClean="0">
                          <a:latin typeface="+mj-lt"/>
                          <a:hlinkClick r:id="rId3"/>
                        </a:rPr>
                        <a:t>https://portal.yadui.business.yahoo.co.jp/agencyportal/917648/</a:t>
                      </a:r>
                      <a:endParaRPr kumimoji="1" lang="en-US" altLang="ja-JP" sz="1050" dirty="0" smtClean="0">
                        <a:latin typeface="+mj-lt"/>
                      </a:endParaRPr>
                    </a:p>
                    <a:p>
                      <a:pPr algn="l"/>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公開前サイト審査</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その他特殊な広告</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トップページカスタマイズである旨を記載</a:t>
                      </a:r>
                      <a:endParaRPr kumimoji="1" lang="en-US" altLang="ja-JP" sz="1050" kern="1200" dirty="0" smtClean="0">
                        <a:effectLst/>
                        <a:latin typeface="+mj-lt"/>
                      </a:endParaRPr>
                    </a:p>
                    <a:p>
                      <a:pPr algn="l"/>
                      <a:endParaRPr kumimoji="1" lang="ja-JP" altLang="en-US" sz="1050" kern="1200" dirty="0" smtClean="0">
                        <a:effectLst/>
                        <a:latin typeface="+mj-lt"/>
                      </a:endParaRPr>
                    </a:p>
                    <a:p>
                      <a:pPr algn="l"/>
                      <a:r>
                        <a:rPr kumimoji="1" lang="ja-JP" altLang="en-US" sz="1050" b="1" kern="1200" dirty="0" smtClean="0">
                          <a:solidFill>
                            <a:schemeClr val="tx1"/>
                          </a:solidFill>
                          <a:effectLst/>
                          <a:latin typeface="+mn-lt"/>
                          <a:ea typeface="+mn-ea"/>
                          <a:cs typeface="+mn-cs"/>
                        </a:rPr>
                        <a:t>■広告主様サイト</a:t>
                      </a:r>
                    </a:p>
                    <a:p>
                      <a:pPr algn="l"/>
                      <a:r>
                        <a:rPr kumimoji="1" lang="ja-JP" altLang="en-US" sz="1050" kern="1200" dirty="0" smtClean="0">
                          <a:solidFill>
                            <a:schemeClr val="tx1"/>
                          </a:solidFill>
                          <a:effectLst/>
                          <a:latin typeface="+mn-lt"/>
                          <a:ea typeface="+mn-ea"/>
                          <a:cs typeface="+mn-cs"/>
                        </a:rPr>
                        <a:t>リンク先更新日時</a:t>
                      </a:r>
                    </a:p>
                    <a:p>
                      <a:pPr algn="l"/>
                      <a:endParaRPr kumimoji="1" lang="en-US" altLang="ja-JP" sz="1050" b="1" kern="1200" dirty="0" smtClean="0">
                        <a:effectLst/>
                        <a:latin typeface="+mj-lt"/>
                      </a:endParaRPr>
                    </a:p>
                    <a:p>
                      <a:pPr algn="l"/>
                      <a:r>
                        <a:rPr kumimoji="1" lang="ja-JP" altLang="en-US" sz="1050" b="1" kern="1200" dirty="0" smtClean="0">
                          <a:effectLst/>
                          <a:latin typeface="+mj-lt"/>
                        </a:rPr>
                        <a:t>■企画ページ</a:t>
                      </a:r>
                    </a:p>
                    <a:p>
                      <a:pPr algn="l"/>
                      <a:r>
                        <a:rPr kumimoji="1" lang="ja-JP" altLang="en-US" sz="1050" kern="1200" dirty="0" smtClean="0">
                          <a:effectLst/>
                          <a:latin typeface="+mj-lt"/>
                        </a:rPr>
                        <a:t>ヤフー営業が社内にて入稿前審査を実施し承認がおりたラフ案と</a:t>
                      </a:r>
                      <a:br>
                        <a:rPr kumimoji="1" lang="ja-JP" altLang="en-US" sz="1050" kern="1200" dirty="0" smtClean="0">
                          <a:effectLst/>
                          <a:latin typeface="+mj-lt"/>
                        </a:rPr>
                      </a:br>
                      <a:r>
                        <a:rPr kumimoji="1" lang="ja-JP" altLang="en-US" sz="1050" kern="1200" dirty="0" smtClean="0">
                          <a:effectLst/>
                          <a:latin typeface="+mj-lt"/>
                        </a:rPr>
                        <a:t>演出を組み込む企画ページのリンク先更新日時</a:t>
                      </a:r>
                      <a:endParaRPr kumimoji="1" lang="en-US" altLang="ja-JP" sz="1050" kern="1200" dirty="0" smtClean="0">
                        <a:effectLst/>
                        <a:latin typeface="+mj-lt"/>
                      </a:endParaRPr>
                    </a:p>
                    <a:p>
                      <a:pPr algn="l"/>
                      <a:endParaRPr kumimoji="1" lang="ja-JP" altLang="en-US" sz="1050" kern="1200" dirty="0" smtClean="0">
                        <a:effectLst/>
                        <a:latin typeface="+mj-lt"/>
                      </a:endParaRPr>
                    </a:p>
                    <a:p>
                      <a:pPr algn="l"/>
                      <a:r>
                        <a:rPr kumimoji="1" lang="ja-JP" altLang="en-US" sz="1050" kern="1200" dirty="0" smtClean="0">
                          <a:effectLst/>
                          <a:latin typeface="+mj-lt"/>
                        </a:rPr>
                        <a:t>を記載して申請</a:t>
                      </a:r>
                      <a:endParaRPr kumimoji="1" lang="ja-JP" altLang="en-US" sz="1050" b="0" i="0" kern="1200" dirty="0" smtClean="0">
                        <a:solidFill>
                          <a:schemeClr val="dk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effectLst/>
                          <a:latin typeface="+mj-lt"/>
                          <a:ea typeface="+mn-ea"/>
                          <a:cs typeface="+mn-cs"/>
                        </a:rPr>
                        <a:t>誘導用広告の審査も同時に行えます（任意）</a:t>
                      </a:r>
                      <a:endParaRPr kumimoji="1" lang="ja-JP" altLang="en-US" sz="1050" kern="1200" dirty="0">
                        <a:solidFill>
                          <a:schemeClr val="tx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1044402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更新履歴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7" name="テキスト ボックス 6"/>
          <p:cNvSpPr txBox="1"/>
          <p:nvPr/>
        </p:nvSpPr>
        <p:spPr>
          <a:xfrm>
            <a:off x="551384" y="1196752"/>
            <a:ext cx="5420074" cy="1200329"/>
          </a:xfrm>
          <a:prstGeom prst="rect">
            <a:avLst/>
          </a:prstGeom>
          <a:noFill/>
        </p:spPr>
        <p:txBody>
          <a:bodyPr wrap="none" rtlCol="0">
            <a:spAutoFit/>
          </a:bodyPr>
          <a:lstStyle/>
          <a:p>
            <a:r>
              <a:rPr lang="ja-JP" altLang="en-US" dirty="0" smtClean="0">
                <a:solidFill>
                  <a:prstClr val="black">
                    <a:lumMod val="65000"/>
                    <a:lumOff val="35000"/>
                  </a:prstClr>
                </a:solidFill>
              </a:rPr>
              <a:t>・</a:t>
            </a:r>
            <a:r>
              <a:rPr lang="en-US" altLang="ja-JP" dirty="0">
                <a:solidFill>
                  <a:prstClr val="black">
                    <a:lumMod val="65000"/>
                    <a:lumOff val="35000"/>
                  </a:prstClr>
                </a:solidFill>
              </a:rPr>
              <a:t>2021/11/16</a:t>
            </a:r>
            <a:r>
              <a:rPr lang="ja-JP" altLang="en-US" dirty="0">
                <a:solidFill>
                  <a:prstClr val="black">
                    <a:lumMod val="65000"/>
                    <a:lumOff val="35000"/>
                  </a:prstClr>
                </a:solidFill>
              </a:rPr>
              <a:t>　</a:t>
            </a:r>
            <a:r>
              <a:rPr lang="en-US" altLang="ja-JP" dirty="0">
                <a:solidFill>
                  <a:prstClr val="black">
                    <a:lumMod val="65000"/>
                    <a:lumOff val="35000"/>
                  </a:prstClr>
                </a:solidFill>
              </a:rPr>
              <a:t>P12</a:t>
            </a:r>
            <a:r>
              <a:rPr lang="ja-JP" altLang="en-US" dirty="0">
                <a:solidFill>
                  <a:prstClr val="black">
                    <a:lumMod val="65000"/>
                    <a:lumOff val="35000"/>
                  </a:prstClr>
                </a:solidFill>
              </a:rPr>
              <a:t>　誘導広告の一部文言を</a:t>
            </a:r>
            <a:r>
              <a:rPr lang="ja-JP" altLang="en-US" dirty="0" smtClean="0">
                <a:solidFill>
                  <a:prstClr val="black">
                    <a:lumMod val="65000"/>
                    <a:lumOff val="35000"/>
                  </a:prstClr>
                </a:solidFill>
              </a:rPr>
              <a:t>変更</a:t>
            </a:r>
            <a:endParaRPr lang="en-US" altLang="ja-JP" dirty="0" smtClean="0">
              <a:solidFill>
                <a:prstClr val="black">
                  <a:lumMod val="65000"/>
                  <a:lumOff val="35000"/>
                </a:prstClr>
              </a:solidFill>
            </a:endParaRPr>
          </a:p>
          <a:p>
            <a:endParaRPr lang="en-US" altLang="ja-JP" dirty="0">
              <a:solidFill>
                <a:prstClr val="black">
                  <a:lumMod val="65000"/>
                  <a:lumOff val="35000"/>
                </a:prstClr>
              </a:solidFill>
            </a:endParaRPr>
          </a:p>
          <a:p>
            <a:r>
              <a:rPr lang="ja-JP" altLang="en-US" dirty="0" smtClean="0">
                <a:solidFill>
                  <a:prstClr val="black">
                    <a:lumMod val="65000"/>
                    <a:lumOff val="35000"/>
                  </a:prstClr>
                </a:solidFill>
              </a:rPr>
              <a:t>・</a:t>
            </a:r>
            <a:r>
              <a:rPr lang="en-US" altLang="ja-JP" dirty="0" smtClean="0">
                <a:solidFill>
                  <a:prstClr val="black">
                    <a:lumMod val="65000"/>
                    <a:lumOff val="35000"/>
                  </a:prstClr>
                </a:solidFill>
              </a:rPr>
              <a:t>2022/2/2</a:t>
            </a:r>
            <a:r>
              <a:rPr lang="ja-JP" altLang="en-US" dirty="0" smtClean="0">
                <a:solidFill>
                  <a:prstClr val="black">
                    <a:lumMod val="65000"/>
                    <a:lumOff val="35000"/>
                  </a:prstClr>
                </a:solidFill>
              </a:rPr>
              <a:t>　　</a:t>
            </a:r>
            <a:r>
              <a:rPr lang="en-US" altLang="ja-JP" dirty="0" smtClean="0">
                <a:solidFill>
                  <a:prstClr val="black">
                    <a:lumMod val="65000"/>
                    <a:lumOff val="35000"/>
                  </a:prstClr>
                </a:solidFill>
              </a:rPr>
              <a:t>P14</a:t>
            </a:r>
            <a:r>
              <a:rPr lang="ja-JP" altLang="en-US" dirty="0" smtClean="0">
                <a:solidFill>
                  <a:prstClr val="black">
                    <a:lumMod val="65000"/>
                    <a:lumOff val="35000"/>
                  </a:prstClr>
                </a:solidFill>
              </a:rPr>
              <a:t> </a:t>
            </a:r>
            <a:r>
              <a:rPr lang="ja-JP" altLang="en-US" dirty="0" smtClean="0">
                <a:solidFill>
                  <a:prstClr val="black">
                    <a:lumMod val="65000"/>
                    <a:lumOff val="35000"/>
                  </a:prstClr>
                </a:solidFill>
              </a:rPr>
              <a:t>　追加</a:t>
            </a:r>
            <a:endParaRPr lang="en-US" altLang="ja-JP" dirty="0">
              <a:solidFill>
                <a:prstClr val="black">
                  <a:lumMod val="65000"/>
                  <a:lumOff val="35000"/>
                </a:prstClr>
              </a:solidFill>
            </a:endParaRPr>
          </a:p>
          <a:p>
            <a:pPr algn="l"/>
            <a:endParaRPr lang="ja-JP" altLang="en-US" dirty="0">
              <a:solidFill>
                <a:prstClr val="black">
                  <a:lumMod val="65000"/>
                  <a:lumOff val="35000"/>
                </a:prstClr>
              </a:solidFill>
            </a:endParaRPr>
          </a:p>
        </p:txBody>
      </p:sp>
    </p:spTree>
    <p:extLst>
      <p:ext uri="{BB962C8B-B14F-4D97-AF65-F5344CB8AC3E}">
        <p14:creationId xmlns:p14="http://schemas.microsoft.com/office/powerpoint/2010/main" val="2464565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smtClean="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prstClr val="black"/>
                </a:solidFill>
                <a:effectLst/>
                <a:uLnTx/>
                <a:uFillTx/>
              </a:rPr>
              <a:t>Yahoo! JAPAN </a:t>
            </a:r>
            <a:r>
              <a:rPr kumimoji="0" lang="ja-JP" altLang="en-US" sz="1600" b="0" i="0" u="none" strike="noStrike" kern="0" cap="none" spc="0" normalizeH="0" baseline="0" noProof="0" dirty="0" smtClean="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smtClean="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次のいずれかに遷移します。</a:t>
            </a:r>
            <a:endParaRPr kumimoji="0" lang="en-US" altLang="ja-JP" sz="16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・クライアントサイトへ自動遷移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prstClr val="black"/>
                </a:solidFill>
                <a:effectLst/>
                <a:uLnTx/>
                <a:uFillTx/>
              </a:rPr>
              <a:t>Yahoo!</a:t>
            </a:r>
            <a:r>
              <a:rPr kumimoji="0" lang="ja-JP" altLang="en-US" sz="1600" b="0" i="0" u="none" strike="noStrike" kern="0" cap="none" spc="0" normalizeH="0" baseline="0" noProof="0" dirty="0" smtClean="0">
                <a:ln>
                  <a:noFill/>
                </a:ln>
                <a:solidFill>
                  <a:prstClr val="black"/>
                </a:solidFill>
                <a:effectLst/>
                <a:uLnTx/>
                <a:uFillTx/>
              </a:rPr>
              <a:t> </a:t>
            </a:r>
            <a:r>
              <a:rPr kumimoji="0" lang="en-US" altLang="ja-JP" sz="1600" b="0" i="0" u="none" strike="noStrike" kern="0" cap="none" spc="0" normalizeH="0" baseline="0" noProof="0" dirty="0" smtClean="0">
                <a:ln>
                  <a:noFill/>
                </a:ln>
                <a:solidFill>
                  <a:prstClr val="black"/>
                </a:solidFill>
                <a:effectLst/>
                <a:uLnTx/>
                <a:uFillTx/>
              </a:rPr>
              <a:t>JAPAN</a:t>
            </a:r>
            <a:r>
              <a:rPr kumimoji="0" lang="ja-JP" altLang="en-US" sz="1600" b="0" i="0" u="none" strike="noStrike" kern="0" cap="none" spc="0" normalizeH="0" baseline="0" noProof="0" dirty="0" smtClean="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 トップページを模したミラーサイト</a:t>
            </a: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a:t>
            </a:r>
            <a:r>
              <a:rPr kumimoji="0" lang="ja-JP" altLang="en-US" sz="1600" b="0" i="0" u="none" strike="noStrike" kern="0" cap="none" spc="0" normalizeH="0" baseline="0" noProof="0" dirty="0" smtClean="0">
                <a:ln>
                  <a:noFill/>
                </a:ln>
                <a:solidFill>
                  <a:srgbClr val="000000"/>
                </a:solidFill>
                <a:effectLst/>
                <a:uLnTx/>
                <a:uFillTx/>
              </a:rPr>
              <a:t>ミラーサイト実施時）</a:t>
            </a:r>
            <a:endParaRPr kumimoji="0" lang="ja-JP" altLang="en-US" sz="16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のダミーページ</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をベースに</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、アニメーション</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6" name="object 17"/>
          <p:cNvSpPr/>
          <p:nvPr/>
        </p:nvSpPr>
        <p:spPr>
          <a:xfrm>
            <a:off x="6135638" y="3239392"/>
            <a:ext cx="1743737" cy="1358245"/>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10"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6" name="正方形/長方形 5"/>
          <p:cNvSpPr/>
          <p:nvPr/>
        </p:nvSpPr>
        <p:spPr>
          <a:xfrm>
            <a:off x="479376" y="2211852"/>
            <a:ext cx="1440160" cy="314178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5425641"/>
            <a:ext cx="1431367" cy="48446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78912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77281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78912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93784"/>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smtClean="0">
                <a:ln>
                  <a:noFill/>
                </a:ln>
                <a:solidFill>
                  <a:prstClr val="black"/>
                </a:solidFill>
                <a:effectLst/>
                <a:uLnTx/>
                <a:uFillTx/>
              </a:rPr>
              <a:t>URL</a:t>
            </a:r>
            <a:r>
              <a:rPr kumimoji="0" lang="ja-JP" altLang="en-US" sz="1200" b="0" i="0" u="none" strike="noStrike" kern="0" cap="none" spc="0" normalizeH="0" baseline="0" noProof="0" dirty="0" smtClean="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8355986" y="4719580"/>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solidFill>
                <a:effectLst/>
                <a:uLnTx/>
                <a:uFillTx/>
              </a:rPr>
              <a:t>※</a:t>
            </a:r>
            <a:r>
              <a:rPr kumimoji="0" lang="ja-JP" altLang="en-US" sz="800" b="0" i="0" u="none" strike="noStrike" kern="0" cap="none" spc="0" normalizeH="0" baseline="0" noProof="0" dirty="0" smtClean="0">
                <a:ln>
                  <a:noFill/>
                </a:ln>
                <a:solidFill>
                  <a:prstClr val="black"/>
                </a:solidFill>
                <a:effectLst/>
                <a:uLnTx/>
                <a:uFillTx/>
              </a:rPr>
              <a:t>上記以外に、</a:t>
            </a:r>
            <a:r>
              <a:rPr kumimoji="0" lang="en-US" altLang="ja-JP" sz="800" b="0" i="0" u="none" strike="noStrike" kern="0" cap="none" spc="0" normalizeH="0" baseline="0" noProof="0" dirty="0" smtClean="0">
                <a:ln>
                  <a:noFill/>
                </a:ln>
                <a:solidFill>
                  <a:prstClr val="black"/>
                </a:solidFill>
                <a:effectLst/>
                <a:uLnTx/>
                <a:uFillTx/>
              </a:rPr>
              <a:t>PC</a:t>
            </a:r>
            <a:r>
              <a:rPr kumimoji="0" lang="ja-JP" altLang="en-US" sz="800" b="0" i="0" u="none" strike="noStrike" kern="0" cap="none" spc="0" normalizeH="0" baseline="0" noProof="0" dirty="0" smtClean="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484493" y="5957923"/>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5392811"/>
            <a:ext cx="3023912" cy="48446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925093"/>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5392811"/>
            <a:ext cx="3011218"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7" name="正方形/長方形 16"/>
          <p:cNvSpPr/>
          <p:nvPr/>
        </p:nvSpPr>
        <p:spPr>
          <a:xfrm>
            <a:off x="5173023" y="5925093"/>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5392811"/>
            <a:ext cx="3527999"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925093"/>
            <a:ext cx="3527999"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79376" y="6436255"/>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a:t>
            </a:r>
            <a:r>
              <a:rPr kumimoji="0" lang="ja-JP" altLang="en-US" sz="900" b="0" i="0" u="none" strike="noStrike" kern="0" cap="none" spc="0" normalizeH="0" baseline="0" noProof="0" dirty="0" smtClean="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※SP</a:t>
            </a:r>
            <a:r>
              <a:rPr kumimoji="0" lang="ja-JP" altLang="en-US" sz="900" b="0" i="0" u="none" strike="noStrike" kern="0" cap="none" spc="0" normalizeH="0" baseline="0" noProof="0" dirty="0" smtClean="0">
                <a:ln>
                  <a:noFill/>
                </a:ln>
                <a:solidFill>
                  <a:prstClr val="black"/>
                </a:solidFill>
                <a:effectLst/>
                <a:uLnTx/>
                <a:uFillTx/>
              </a:rPr>
              <a:t>はスマートフォンの略称です。</a:t>
            </a:r>
            <a:endParaRPr kumimoji="0" lang="en-US" altLang="ja-JP" sz="1200" b="0" i="0" u="none" strike="noStrike" kern="0" cap="none" spc="0" normalizeH="0" baseline="0" noProof="0" dirty="0" smtClean="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3750866221"/>
              </p:ext>
            </p:extLst>
          </p:nvPr>
        </p:nvGraphicFramePr>
        <p:xfrm>
          <a:off x="2063552" y="2208403"/>
          <a:ext cx="3023912" cy="3088944"/>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27414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14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1796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r h="663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2000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467105524"/>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851387964"/>
              </p:ext>
            </p:extLst>
          </p:nvPr>
        </p:nvGraphicFramePr>
        <p:xfrm>
          <a:off x="5173022" y="2208403"/>
          <a:ext cx="3011218" cy="2412007"/>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27801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851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1000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14882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38748312"/>
              </p:ext>
            </p:extLst>
          </p:nvPr>
        </p:nvGraphicFramePr>
        <p:xfrm>
          <a:off x="8256240" y="2208401"/>
          <a:ext cx="3528000" cy="2401252"/>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28855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7865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11340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en-US" altLang="ja-JP" sz="900" u="none" strike="noStrike" dirty="0" smtClean="0">
                        <a:effectLst/>
                      </a:endParaRPr>
                    </a:p>
                    <a:p>
                      <a:pPr algn="ctr" rtl="0" fontAlgn="ctr"/>
                      <a:r>
                        <a:rPr lang="ja-JP" altLang="en-US" sz="900" u="none" strike="noStrike" dirty="0" smtClean="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Tree>
    <p:extLst>
      <p:ext uri="{BB962C8B-B14F-4D97-AF65-F5344CB8AC3E}">
        <p14:creationId xmlns:p14="http://schemas.microsoft.com/office/powerpoint/2010/main" val="3460571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4" name="正方形/長方形 23"/>
          <p:cNvSpPr/>
          <p:nvPr/>
        </p:nvSpPr>
        <p:spPr>
          <a:xfrm>
            <a:off x="479376" y="2272985"/>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644592"/>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807669"/>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807669"/>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・制作費はエージェンシーポータル上の共通フォームからお申込ください。制作費無償の場合もお申し込みが必要となります。</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29" name="テキスト ボックス 28"/>
          <p:cNvSpPr txBox="1"/>
          <p:nvPr/>
        </p:nvSpPr>
        <p:spPr>
          <a:xfrm>
            <a:off x="407368" y="5541990"/>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smtClean="0">
                <a:ln>
                  <a:noFill/>
                </a:ln>
                <a:solidFill>
                  <a:prstClr val="black"/>
                </a:solidFill>
                <a:effectLst/>
                <a:uLnTx/>
                <a:uFillTx/>
              </a:rPr>
              <a:t>100</a:t>
            </a:r>
            <a:r>
              <a:rPr kumimoji="0" lang="ja-JP" altLang="en-US" sz="1000" b="0" i="0" u="none" strike="noStrike" kern="0" cap="none" spc="0" normalizeH="0" baseline="0" noProof="0" dirty="0" smtClean="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※SP</a:t>
            </a:r>
            <a:r>
              <a:rPr kumimoji="0" lang="ja-JP" altLang="en-US" sz="1000" b="0" i="0" u="none" strike="noStrike" kern="0" cap="none" spc="0" normalizeH="0" baseline="0" noProof="0" dirty="0" smtClean="0">
                <a:ln>
                  <a:noFill/>
                </a:ln>
                <a:solidFill>
                  <a:prstClr val="black"/>
                </a:solidFill>
                <a:effectLst/>
                <a:uLnTx/>
                <a:uFillTx/>
              </a:rPr>
              <a:t>はスマートフォンの略称です。</a:t>
            </a:r>
          </a:p>
        </p:txBody>
      </p:sp>
      <p:sp>
        <p:nvSpPr>
          <p:cNvPr id="30" name="正方形/長方形 29"/>
          <p:cNvSpPr/>
          <p:nvPr/>
        </p:nvSpPr>
        <p:spPr>
          <a:xfrm>
            <a:off x="8472264" y="1801071"/>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639322"/>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639321"/>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639322"/>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4280934040"/>
              </p:ext>
            </p:extLst>
          </p:nvPr>
        </p:nvGraphicFramePr>
        <p:xfrm>
          <a:off x="1881923" y="2272985"/>
          <a:ext cx="2989941" cy="2280121"/>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25870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13567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r h="885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・ブランドパネルパノラマ</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・ブランドパネルトップインパクトパノラマ</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645576525"/>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28924037"/>
              </p:ext>
            </p:extLst>
          </p:nvPr>
        </p:nvGraphicFramePr>
        <p:xfrm>
          <a:off x="4978268" y="2272984"/>
          <a:ext cx="3421988" cy="1326654"/>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2451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07805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3700379793"/>
              </p:ext>
            </p:extLst>
          </p:nvPr>
        </p:nvGraphicFramePr>
        <p:xfrm>
          <a:off x="8472264" y="2272984"/>
          <a:ext cx="3456384" cy="2280122"/>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930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8702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smtClean="0">
                          <a:effectLst/>
                          <a:latin typeface="+mn-ea"/>
                          <a:ea typeface="+mn-ea"/>
                        </a:rPr>
                        <a:t>※</a:t>
                      </a:r>
                      <a:r>
                        <a:rPr lang="ja-JP" altLang="en-US" sz="900" u="none" strike="noStrike" dirty="0" smtClean="0">
                          <a:effectLst/>
                          <a:latin typeface="+mn-ea"/>
                          <a:ea typeface="+mn-ea"/>
                        </a:rPr>
                        <a:t>静止画</a:t>
                      </a:r>
                      <a:r>
                        <a:rPr lang="ja-JP" altLang="en-US" sz="900" u="none" strike="noStrike" dirty="0">
                          <a:effectLst/>
                          <a:latin typeface="+mn-ea"/>
                          <a:ea typeface="+mn-ea"/>
                        </a:rPr>
                        <a:t>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Tree>
    <p:extLst>
      <p:ext uri="{BB962C8B-B14F-4D97-AF65-F5344CB8AC3E}">
        <p14:creationId xmlns:p14="http://schemas.microsoft.com/office/powerpoint/2010/main" val="1246419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0000"/>
                </a:solidFill>
                <a:effectLst/>
                <a:uLnTx/>
                <a:uFillTx/>
              </a:rPr>
              <a:t>★</a:t>
            </a:r>
            <a:endParaRPr kumimoji="0" lang="ja-JP" altLang="en-US" sz="1800" b="0" i="0" u="none" strike="noStrike" kern="0" cap="none" spc="0" normalizeH="0" baseline="0" noProof="0" dirty="0" smtClean="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4265736780"/>
              </p:ext>
            </p:extLst>
          </p:nvPr>
        </p:nvGraphicFramePr>
        <p:xfrm>
          <a:off x="551384" y="908720"/>
          <a:ext cx="10801200" cy="5724780"/>
        </p:xfrm>
        <a:graphic>
          <a:graphicData uri="http://schemas.openxmlformats.org/drawingml/2006/table">
            <a:tbl>
              <a:tblPr firstRow="1" bandRow="1"/>
              <a:tblGrid>
                <a:gridCol w="1593620">
                  <a:extLst>
                    <a:ext uri="{9D8B030D-6E8A-4147-A177-3AD203B41FA5}">
                      <a16:colId xmlns:a16="http://schemas.microsoft.com/office/drawing/2014/main" val="20000"/>
                    </a:ext>
                  </a:extLst>
                </a:gridCol>
                <a:gridCol w="9207580">
                  <a:extLst>
                    <a:ext uri="{9D8B030D-6E8A-4147-A177-3AD203B41FA5}">
                      <a16:colId xmlns:a16="http://schemas.microsoft.com/office/drawing/2014/main" val="20001"/>
                    </a:ext>
                  </a:extLst>
                </a:gridCol>
              </a:tblGrid>
              <a:tr h="3736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P5</a:t>
                      </a:r>
                      <a:r>
                        <a:rPr kumimoji="1" lang="ja-JP" altLang="en-US" sz="1200" kern="1200" dirty="0" err="1"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6</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969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200" kern="1200" dirty="0" smtClean="0">
                          <a:solidFill>
                            <a:schemeClr val="tx1">
                              <a:lumMod val="65000"/>
                              <a:lumOff val="35000"/>
                            </a:schemeClr>
                          </a:solidFill>
                          <a:latin typeface="+mn-ea"/>
                          <a:ea typeface="メイリオ"/>
                          <a:cs typeface="+mn-cs"/>
                        </a:rPr>
                        <a:t>Yahoo! JAPAN PR</a:t>
                      </a:r>
                      <a:r>
                        <a:rPr kumimoji="1" lang="ja-JP" altLang="en-US" sz="1200" kern="1200" dirty="0" smtClean="0">
                          <a:solidFill>
                            <a:schemeClr val="tx1">
                              <a:lumMod val="65000"/>
                              <a:lumOff val="35000"/>
                            </a:schemeClr>
                          </a:solidFill>
                          <a:latin typeface="+mn-ea"/>
                          <a:ea typeface="メイリオ"/>
                          <a:cs typeface="+mn-cs"/>
                        </a:rPr>
                        <a:t>企画 広告主様専用ページ</a:t>
                      </a:r>
                      <a:endParaRPr kumimoji="1" lang="en-US" altLang="ja-JP" sz="1200" kern="1200" dirty="0" smtClean="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200" dirty="0" smtClean="0">
                          <a:solidFill>
                            <a:schemeClr val="tx1">
                              <a:lumMod val="65000"/>
                              <a:lumOff val="35000"/>
                            </a:schemeClr>
                          </a:solidFill>
                          <a:latin typeface="+mn-ea"/>
                        </a:rPr>
                        <a:t>PC</a:t>
                      </a:r>
                      <a:r>
                        <a:rPr lang="ja-JP" altLang="en-US" sz="1200" dirty="0" smtClean="0">
                          <a:solidFill>
                            <a:schemeClr val="tx1">
                              <a:lumMod val="65000"/>
                              <a:lumOff val="35000"/>
                            </a:schemeClr>
                          </a:solidFill>
                          <a:latin typeface="+mn-ea"/>
                        </a:rPr>
                        <a:t>・スマホ・マルチデバイス</a:t>
                      </a:r>
                      <a:endParaRPr lang="en-US" altLang="ja-JP" sz="1200" dirty="0" smtClean="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・更新：</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969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2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制作</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掲載</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a:t>
                      </a:r>
                      <a:endParaRPr lang="en-US" altLang="ja-JP" sz="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　制作・掲載費</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5278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2</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週間</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lang="ja-JP" altLang="en-US" sz="1200" b="0" i="0" dirty="0" smtClean="0">
                          <a:solidFill>
                            <a:schemeClr val="tx1">
                              <a:lumMod val="65000"/>
                              <a:lumOff val="35000"/>
                            </a:schemeClr>
                          </a:solidFill>
                          <a:effectLst/>
                          <a:latin typeface="Arial" panose="020B0604020202020204" pitchFamily="34" charset="0"/>
                        </a:rPr>
                        <a:t> </a:t>
                      </a:r>
                      <a:endParaRPr lang="en-US" altLang="ja-JP" sz="1200" b="0" i="0" dirty="0" smtClean="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34103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a:t>
                      </a:r>
                      <a:r>
                        <a:rPr kumimoji="1" lang="ja-JP" altLang="en-US" sz="1200" b="0" i="0" kern="1200" dirty="0" smtClean="0">
                          <a:solidFill>
                            <a:schemeClr val="tx1">
                              <a:lumMod val="65000"/>
                              <a:lumOff val="35000"/>
                            </a:schemeClr>
                          </a:solidFill>
                          <a:effectLst/>
                          <a:latin typeface="+mn-lt"/>
                          <a:ea typeface="+mn-ea"/>
                          <a:cs typeface="+mn-cs"/>
                        </a:rPr>
                        <a:t>５、</a:t>
                      </a:r>
                      <a:r>
                        <a:rPr kumimoji="1" lang="en-US" altLang="ja-JP" sz="1200" b="0" i="0" kern="1200" dirty="0" smtClean="0">
                          <a:solidFill>
                            <a:schemeClr val="tx1">
                              <a:lumMod val="65000"/>
                              <a:lumOff val="35000"/>
                            </a:schemeClr>
                          </a:solidFill>
                          <a:effectLst/>
                          <a:latin typeface="+mn-lt"/>
                          <a:ea typeface="+mn-ea"/>
                          <a:cs typeface="+mn-cs"/>
                        </a:rPr>
                        <a:t>6</a:t>
                      </a:r>
                      <a:r>
                        <a:rPr kumimoji="1" lang="ja-JP" altLang="en-US" sz="1200" b="0" i="0" kern="1200" dirty="0" smtClean="0">
                          <a:solidFill>
                            <a:schemeClr val="tx1">
                              <a:lumMod val="65000"/>
                              <a:lumOff val="35000"/>
                            </a:schemeClr>
                          </a:solidFill>
                          <a:effectLst/>
                          <a:latin typeface="+mn-lt"/>
                          <a:ea typeface="+mn-ea"/>
                          <a:cs typeface="+mn-cs"/>
                        </a:rPr>
                        <a:t>参照／</a:t>
                      </a:r>
                      <a:r>
                        <a:rPr kumimoji="1" lang="en-US" altLang="ja-JP" sz="1200" b="0" i="0" kern="1200" dirty="0" smtClean="0">
                          <a:solidFill>
                            <a:schemeClr val="tx1">
                              <a:lumMod val="65000"/>
                              <a:lumOff val="35000"/>
                            </a:schemeClr>
                          </a:solidFill>
                          <a:effectLst/>
                          <a:latin typeface="+mn-lt"/>
                          <a:ea typeface="+mn-ea"/>
                          <a:cs typeface="+mn-cs"/>
                        </a:rPr>
                        <a:t>Yahoo!</a:t>
                      </a:r>
                      <a:r>
                        <a:rPr kumimoji="1" lang="ja-JP" altLang="en-US" sz="1200" b="0" i="0" kern="1200" dirty="0" smtClean="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■制作・掲載費</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P5</a:t>
                      </a:r>
                      <a:r>
                        <a:rPr kumimoji="1" lang="ja-JP" altLang="en-US" sz="1200" b="0" i="0" kern="1200" dirty="0" smtClean="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P6</a:t>
                      </a:r>
                      <a:r>
                        <a:rPr kumimoji="1" lang="ja-JP" altLang="en-US" sz="1200" b="0" i="0" kern="1200" dirty="0" smtClean="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制作費無償プランの場合も、関連約款に同意いただく必要があるため</a:t>
                      </a:r>
                      <a:r>
                        <a:rPr kumimoji="1" lang="en-US" altLang="ja-JP" sz="1200" b="0" i="0" kern="1200" dirty="0" smtClean="0">
                          <a:solidFill>
                            <a:schemeClr val="tx1">
                              <a:lumMod val="65000"/>
                              <a:lumOff val="35000"/>
                            </a:schemeClr>
                          </a:solidFill>
                          <a:effectLst/>
                          <a:latin typeface="+mn-lt"/>
                          <a:ea typeface="+mn-ea"/>
                          <a:cs typeface="+mn-cs"/>
                        </a:rPr>
                        <a:t>0</a:t>
                      </a:r>
                      <a:r>
                        <a:rPr kumimoji="1" lang="ja-JP" altLang="en-US" sz="1200" b="0" i="0" kern="1200" dirty="0" smtClean="0">
                          <a:solidFill>
                            <a:schemeClr val="tx1">
                              <a:lumMod val="65000"/>
                              <a:lumOff val="35000"/>
                            </a:schemeClr>
                          </a:solidFill>
                          <a:effectLst/>
                          <a:latin typeface="+mn-lt"/>
                          <a:ea typeface="+mn-ea"/>
                          <a:cs typeface="+mn-cs"/>
                        </a:rPr>
                        <a:t>円でお申し込みいただきます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6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noProof="0" dirty="0" smtClean="0">
                          <a:solidFill>
                            <a:schemeClr val="tx1">
                              <a:lumMod val="65000"/>
                              <a:lumOff val="35000"/>
                            </a:schemeClr>
                          </a:solidFill>
                          <a:effectLst/>
                          <a:latin typeface="+mn-lt"/>
                          <a:ea typeface="+mn-ea"/>
                          <a:cs typeface="+mn-cs"/>
                        </a:rPr>
                        <a:t>※</a:t>
                      </a:r>
                      <a:r>
                        <a:rPr kumimoji="1" lang="ja-JP" altLang="en-US" sz="1000" b="0" i="0" kern="1200" dirty="0" smtClean="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1000" b="0" i="0" kern="1200" noProof="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719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2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200" dirty="0" smtClean="0">
                          <a:solidFill>
                            <a:schemeClr val="tx1">
                              <a:lumMod val="65000"/>
                              <a:lumOff val="35000"/>
                            </a:schemeClr>
                          </a:solidFill>
                          <a:latin typeface="メイリオ"/>
                          <a:ea typeface="メイリオ"/>
                          <a:cs typeface="Meiryo UI" panose="020B0604030504040204" pitchFamily="50" charset="-128"/>
                        </a:rPr>
                        <a:t>3</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月</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31</a:t>
                      </a:r>
                      <a:r>
                        <a:rPr lang="ja-JP" altLang="en-US" sz="12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2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8530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r>
                        <a:rPr kumimoji="1" lang="en-US" altLang="ja-JP" sz="1200" b="0" i="0" kern="1200" dirty="0" smtClean="0">
                          <a:solidFill>
                            <a:schemeClr val="tx1">
                              <a:lumMod val="65000"/>
                              <a:lumOff val="35000"/>
                            </a:schemeClr>
                          </a:solidFill>
                          <a:effectLst/>
                          <a:latin typeface="+mn-lt"/>
                          <a:ea typeface="+mn-ea"/>
                          <a:cs typeface="+mn-cs"/>
                        </a:rPr>
                        <a:t>imps</a:t>
                      </a:r>
                      <a:r>
                        <a:rPr kumimoji="1" lang="ja-JP" altLang="en-US" sz="1200" b="0" i="0" kern="1200" dirty="0" smtClean="0">
                          <a:solidFill>
                            <a:schemeClr val="tx1">
                              <a:lumMod val="65000"/>
                              <a:lumOff val="35000"/>
                            </a:schemeClr>
                          </a:solidFill>
                          <a:effectLst/>
                          <a:latin typeface="+mn-lt"/>
                          <a:ea typeface="+mn-ea"/>
                          <a:cs typeface="+mn-cs"/>
                        </a:rPr>
                        <a:t>数、クリック数、クリック率</a:t>
                      </a:r>
                      <a:endParaRPr kumimoji="1" lang="en-US" altLang="ja-JP" sz="1200" b="0" i="0" kern="1200" dirty="0" smtClean="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■企画ページ：</a:t>
                      </a:r>
                      <a:r>
                        <a:rPr kumimoji="1" lang="en-US" altLang="ja-JP" sz="1200" b="0" i="0" kern="1200" dirty="0" smtClean="0">
                          <a:solidFill>
                            <a:schemeClr val="tx1">
                              <a:lumMod val="65000"/>
                              <a:lumOff val="35000"/>
                            </a:schemeClr>
                          </a:solidFill>
                          <a:effectLst/>
                          <a:latin typeface="+mn-lt"/>
                          <a:ea typeface="+mn-ea"/>
                          <a:cs typeface="+mn-cs"/>
                        </a:rPr>
                        <a:t>PV</a:t>
                      </a:r>
                      <a:r>
                        <a:rPr kumimoji="1" lang="ja-JP" altLang="en-US" sz="1200" b="0" i="0" kern="1200" dirty="0" err="1"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着地ページへの遷移数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掲載終了から</a:t>
                      </a:r>
                      <a:r>
                        <a:rPr lang="en-US" altLang="ja-JP" sz="1000" dirty="0" smtClean="0">
                          <a:solidFill>
                            <a:schemeClr val="tx1">
                              <a:lumMod val="65000"/>
                              <a:lumOff val="35000"/>
                            </a:schemeClr>
                          </a:solidFill>
                          <a:latin typeface="メイリオ"/>
                          <a:ea typeface="メイリオ"/>
                          <a:cs typeface="Verdana" pitchFamily="34" charset="0"/>
                        </a:rPr>
                        <a:t>2</a:t>
                      </a:r>
                      <a:r>
                        <a:rPr lang="ja-JP" altLang="en-US" sz="1000" dirty="0" smtClean="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1978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smtClean="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lumMod val="65000"/>
                    <a:lumOff val="35000"/>
                  </a:prstClr>
                </a:solidFill>
                <a:effectLst/>
                <a:uLnTx/>
                <a:uFillTx/>
              </a:rPr>
              <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smtClean="0"/>
              <a:t>▼</a:t>
            </a:r>
            <a:r>
              <a:rPr kumimoji="1" lang="ja-JP" altLang="en-US" sz="900" dirty="0" smtClean="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a:t>
            </a:r>
            <a:r>
              <a:rPr lang="ja-JP" altLang="en-US" sz="800" kern="0" dirty="0" smtClean="0">
                <a:solidFill>
                  <a:srgbClr val="FF0000"/>
                </a:solidFill>
                <a:cs typeface="メイリオ" panose="020B0604030504040204" pitchFamily="50" charset="-128"/>
              </a:rPr>
              <a:t>」　＋</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a:t>
            </a:r>
            <a:r>
              <a:rPr lang="ja-JP" altLang="en-US" sz="800" kern="0" dirty="0">
                <a:solidFill>
                  <a:srgbClr val="FF0000"/>
                </a:solidFill>
                <a:cs typeface="メイリオ" panose="020B0604030504040204" pitchFamily="50" charset="-128"/>
              </a:rPr>
              <a:t>広告・広告主体者表記</a:t>
            </a:r>
            <a:r>
              <a:rPr lang="ja-JP" altLang="en-US" sz="800" kern="0" dirty="0" smtClean="0">
                <a:solidFill>
                  <a:srgbClr val="FF0000"/>
                </a:solidFill>
                <a:cs typeface="メイリオ" panose="020B0604030504040204" pitchFamily="50" charset="-128"/>
              </a:rPr>
              <a:t>」</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を</a:t>
            </a:r>
            <a:r>
              <a:rPr lang="ja-JP" altLang="en-US" sz="800" kern="0" dirty="0">
                <a:solidFill>
                  <a:srgbClr val="FF0000"/>
                </a:solidFill>
                <a:cs typeface="メイリオ" panose="020B0604030504040204" pitchFamily="50" charset="-128"/>
              </a:rPr>
              <a:t>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smtClean="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2242</TotalTime>
  <Words>4536</Words>
  <Application>Microsoft Office PowerPoint</Application>
  <PresentationFormat>ワイド画面</PresentationFormat>
  <Paragraphs>455</Paragraphs>
  <Slides>20</Slides>
  <Notes>1</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20</vt:i4>
      </vt:variant>
    </vt:vector>
  </HeadingPairs>
  <TitlesOfParts>
    <vt:vector size="32" baseType="lpstr">
      <vt:lpstr>Meiryo UI</vt:lpstr>
      <vt:lpstr>ＭＳ Ｐゴシック</vt:lpstr>
      <vt:lpstr>メイリオ</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223</cp:revision>
  <dcterms:created xsi:type="dcterms:W3CDTF">2020-02-26T07:28:11Z</dcterms:created>
  <dcterms:modified xsi:type="dcterms:W3CDTF">2022-02-02T04:14:56Z</dcterms:modified>
</cp:coreProperties>
</file>