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media/image15.jpg" ContentType="image/jp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23"/>
  </p:notesMasterIdLst>
  <p:sldIdLst>
    <p:sldId id="316" r:id="rId4"/>
    <p:sldId id="342" r:id="rId5"/>
    <p:sldId id="343" r:id="rId6"/>
    <p:sldId id="344" r:id="rId7"/>
    <p:sldId id="348" r:id="rId8"/>
    <p:sldId id="345" r:id="rId9"/>
    <p:sldId id="346" r:id="rId10"/>
    <p:sldId id="347" r:id="rId11"/>
    <p:sldId id="362" r:id="rId12"/>
    <p:sldId id="349" r:id="rId13"/>
    <p:sldId id="351" r:id="rId14"/>
    <p:sldId id="350" r:id="rId15"/>
    <p:sldId id="353" r:id="rId16"/>
    <p:sldId id="352" r:id="rId17"/>
    <p:sldId id="354" r:id="rId18"/>
    <p:sldId id="355" r:id="rId19"/>
    <p:sldId id="361" r:id="rId20"/>
    <p:sldId id="363" r:id="rId21"/>
    <p:sldId id="312" r:id="rId22"/>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11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F9F9"/>
    <a:srgbClr val="FDFDFD"/>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352" autoAdjust="0"/>
    <p:restoredTop sz="96327" autoAdjust="0"/>
  </p:normalViewPr>
  <p:slideViewPr>
    <p:cSldViewPr>
      <p:cViewPr varScale="1">
        <p:scale>
          <a:sx n="66" d="100"/>
          <a:sy n="66" d="100"/>
        </p:scale>
        <p:origin x="72" y="141"/>
      </p:cViewPr>
      <p:guideLst>
        <p:guide orient="horz" pos="2160"/>
        <p:guide pos="1164"/>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2021/11/16</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2021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l"/>
            <a:endParaRPr kumimoji="1" lang="ja-JP" altLang="en-US" sz="80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2" Type="http://schemas.openxmlformats.org/officeDocument/2006/relationships/hyperlink" Target="https://ads-help.yahoo.co.jp/yahooads/guideline/articledetail?lan=ja&amp;aid=62815&amp;o=default#abc" TargetMode="Externa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2" Type="http://schemas.openxmlformats.org/officeDocument/2006/relationships/image" Target="../media/image23.gif"/><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1.xml"/><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jpg"/><Relationship Id="rId7" Type="http://schemas.openxmlformats.org/officeDocument/2006/relationships/image" Target="../media/image19.png"/><Relationship Id="rId2" Type="http://schemas.openxmlformats.org/officeDocument/2006/relationships/image" Target="../media/image14.jpeg"/><Relationship Id="rId1" Type="http://schemas.openxmlformats.org/officeDocument/2006/relationships/slideLayout" Target="../slideLayouts/slideLayout21.xml"/><Relationship Id="rId6" Type="http://schemas.openxmlformats.org/officeDocument/2006/relationships/image" Target="../media/image18.png"/><Relationship Id="rId11" Type="http://schemas.openxmlformats.org/officeDocument/2006/relationships/image" Target="../media/image22.jpeg"/><Relationship Id="rId5" Type="http://schemas.openxmlformats.org/officeDocument/2006/relationships/image" Target="../media/image17.png"/><Relationship Id="rId10" Type="http://schemas.openxmlformats.org/officeDocument/2006/relationships/image" Target="../media/image13.png"/><Relationship Id="rId4" Type="http://schemas.openxmlformats.org/officeDocument/2006/relationships/image" Target="../media/image16.png"/><Relationship Id="rId9" Type="http://schemas.openxmlformats.org/officeDocument/2006/relationships/image" Target="../media/image2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2" Type="http://schemas.openxmlformats.org/officeDocument/2006/relationships/hyperlink" Target="https://ads-help.yahoo.co.jp/yahooads/guideline/articledetail?lan=ja&amp;aid=1617&amp;o=default" TargetMode="External"/><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a:xfrm>
            <a:off x="825116" y="2060848"/>
            <a:ext cx="11366884" cy="1504516"/>
          </a:xfrm>
        </p:spPr>
        <p:txBody>
          <a:bodyPr/>
          <a:lstStyle/>
          <a:p>
            <a:r>
              <a:rPr lang="en-US" altLang="ja-JP" sz="36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3600" dirty="0">
                <a:latin typeface="メイリオ" panose="020B0604030504040204" pitchFamily="50" charset="-128"/>
                <a:ea typeface="メイリオ" panose="020B0604030504040204" pitchFamily="50" charset="-128"/>
                <a:cs typeface="メイリオ" panose="020B0604030504040204" pitchFamily="50" charset="-128"/>
              </a:rPr>
              <a:t>広告</a:t>
            </a:r>
            <a:r>
              <a:rPr lang="en-US" altLang="ja-JP" sz="36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36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36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a:t>
            </a:r>
            <a:r>
              <a:rPr lang="ja-JP" altLang="en-US" sz="3600" dirty="0" smtClean="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3600" dirty="0">
                <a:latin typeface="メイリオ" panose="020B0604030504040204" pitchFamily="50" charset="-128"/>
                <a:ea typeface="メイリオ" panose="020B0604030504040204" pitchFamily="50" charset="-128"/>
                <a:cs typeface="メイリオ" panose="020B0604030504040204" pitchFamily="50" charset="-128"/>
              </a:rPr>
              <a:t>クリエイティブ企画</a:t>
            </a:r>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endParaRPr lang="ja-JP" altLang="en-US" sz="4000" dirty="0"/>
          </a:p>
        </p:txBody>
      </p:sp>
      <p:pic>
        <p:nvPicPr>
          <p:cNvPr id="8" name="図 7"/>
          <p:cNvPicPr>
            <a:picLocks noChangeAspect="1"/>
          </p:cNvPicPr>
          <p:nvPr/>
        </p:nvPicPr>
        <p:blipFill>
          <a:blip r:embed="rId2"/>
          <a:stretch>
            <a:fillRect/>
          </a:stretch>
        </p:blipFill>
        <p:spPr>
          <a:xfrm>
            <a:off x="631343" y="3789040"/>
            <a:ext cx="6688793" cy="576064"/>
          </a:xfrm>
          <a:prstGeom prst="rect">
            <a:avLst/>
          </a:prstGeom>
        </p:spPr>
      </p:pic>
      <p:sp>
        <p:nvSpPr>
          <p:cNvPr id="11" name="テキスト プレースホルダー 4">
            <a:extLst>
              <a:ext uri="{FF2B5EF4-FFF2-40B4-BE49-F238E27FC236}">
                <a16:creationId xmlns:a16="http://schemas.microsoft.com/office/drawing/2014/main" id="{8D6EB350-A61F-774C-9F9D-145FC8530B33}"/>
              </a:ext>
            </a:extLst>
          </p:cNvPr>
          <p:cNvSpPr txBox="1">
            <a:spLocks/>
          </p:cNvSpPr>
          <p:nvPr/>
        </p:nvSpPr>
        <p:spPr>
          <a:xfrm>
            <a:off x="776536" y="3878105"/>
            <a:ext cx="6399584" cy="414991"/>
          </a:xfrm>
          <a:prstGeom prst="rect">
            <a:avLst/>
          </a:prstGeom>
        </p:spPr>
        <p:txBody>
          <a:bodyPr vert="horz" lIns="0" tIns="45720" rIns="0" bIns="45720" rtlCol="0">
            <a:no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　トップページ カスタマイズ</a:t>
            </a:r>
            <a:r>
              <a:rPr lang="ja-JP" altLang="en-US" sz="1200" b="1" dirty="0" smtClean="0">
                <a:latin typeface="メイリオ" panose="020B0604030504040204" pitchFamily="50" charset="-128"/>
                <a:ea typeface="メイリオ" panose="020B0604030504040204" pitchFamily="50" charset="-128"/>
                <a:cs typeface="メイリオ" panose="020B0604030504040204" pitchFamily="50" charset="-128"/>
              </a:rPr>
              <a:t>企画（</a:t>
            </a:r>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PC</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版・スマホ版・マルチデバイス版</a:t>
            </a:r>
            <a:r>
              <a:rPr lang="ja-JP" altLang="en-US" sz="1200" b="1" dirty="0" smtClean="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100" b="1" dirty="0" smtClean="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100" b="1" dirty="0" smtClean="0">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sz="1100" b="1"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1100" b="1" dirty="0">
                <a:latin typeface="メイリオ" panose="020B0604030504040204" pitchFamily="50" charset="-128"/>
                <a:ea typeface="メイリオ" panose="020B0604030504040204" pitchFamily="50" charset="-128"/>
                <a:cs typeface="メイリオ" panose="020B0604030504040204" pitchFamily="50" charset="-128"/>
              </a:rPr>
              <a:t>10</a:t>
            </a:r>
            <a:r>
              <a:rPr lang="ja-JP" altLang="en-US" sz="1100" b="1" dirty="0" smtClean="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1100" b="1" dirty="0">
                <a:latin typeface="メイリオ" panose="020B0604030504040204" pitchFamily="50" charset="-128"/>
                <a:ea typeface="メイリオ" panose="020B0604030504040204" pitchFamily="50" charset="-128"/>
                <a:cs typeface="メイリオ" panose="020B0604030504040204" pitchFamily="50" charset="-128"/>
              </a:rPr>
              <a:t>12</a:t>
            </a:r>
            <a:r>
              <a:rPr lang="ja-JP" altLang="en-US" sz="1100" b="1" dirty="0" smtClean="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sz="1100"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テキスト ボックス 12">
            <a:extLst>
              <a:ext uri="{FF2B5EF4-FFF2-40B4-BE49-F238E27FC236}">
                <a16:creationId xmlns:a16="http://schemas.microsoft.com/office/drawing/2014/main" id="{ABB9CC9C-09B1-BB47-BD44-20EA92154E94}"/>
              </a:ext>
            </a:extLst>
          </p:cNvPr>
          <p:cNvSpPr txBox="1"/>
          <p:nvPr/>
        </p:nvSpPr>
        <p:spPr>
          <a:xfrm>
            <a:off x="9912424" y="5741623"/>
            <a:ext cx="2049172" cy="584775"/>
          </a:xfrm>
          <a:prstGeom prst="rect">
            <a:avLst/>
          </a:prstGeom>
          <a:noFill/>
        </p:spPr>
        <p:txBody>
          <a:bodyPr wrap="square" rtlCol="0">
            <a:spAutoFit/>
          </a:bodyPr>
          <a:lstStyle/>
          <a:p>
            <a:pPr algn="r"/>
            <a:r>
              <a:rPr kumimoji="1" lang="ja-JP" altLang="en-US" sz="1600" dirty="0"/>
              <a:t>ヤフー株式</a:t>
            </a:r>
            <a:r>
              <a:rPr kumimoji="1" lang="ja-JP" altLang="en-US" sz="1600" dirty="0" smtClean="0"/>
              <a:t>会社</a:t>
            </a:r>
            <a:endParaRPr kumimoji="1" lang="en-US" altLang="ja-JP" sz="1600" dirty="0" smtClean="0"/>
          </a:p>
          <a:p>
            <a:pPr algn="r"/>
            <a:r>
              <a:rPr lang="en-US" altLang="ja-JP" sz="1600" dirty="0" smtClean="0">
                <a:cs typeface="メイリオ" pitchFamily="50" charset="-128"/>
              </a:rPr>
              <a:t>2021</a:t>
            </a:r>
            <a:r>
              <a:rPr lang="ja-JP" altLang="en-US" sz="1600" dirty="0" smtClean="0">
                <a:cs typeface="メイリオ" pitchFamily="50" charset="-128"/>
              </a:rPr>
              <a:t>年</a:t>
            </a:r>
            <a:r>
              <a:rPr lang="en-US" altLang="ja-JP" sz="1600" dirty="0">
                <a:cs typeface="メイリオ" pitchFamily="50" charset="-128"/>
              </a:rPr>
              <a:t>8</a:t>
            </a:r>
            <a:r>
              <a:rPr lang="ja-JP" altLang="en-US" sz="1600" dirty="0" smtClean="0">
                <a:cs typeface="メイリオ" pitchFamily="50" charset="-128"/>
              </a:rPr>
              <a:t>月</a:t>
            </a:r>
            <a:r>
              <a:rPr lang="en-US" altLang="ja-JP" sz="1600" dirty="0" smtClean="0">
                <a:cs typeface="メイリオ" pitchFamily="50" charset="-128"/>
              </a:rPr>
              <a:t>4</a:t>
            </a:r>
            <a:r>
              <a:rPr lang="ja-JP" altLang="en-US" sz="1600" dirty="0" smtClean="0">
                <a:cs typeface="メイリオ" pitchFamily="50" charset="-128"/>
              </a:rPr>
              <a:t>日</a:t>
            </a:r>
            <a:endParaRPr lang="ja-JP" altLang="en-US" sz="1600" dirty="0">
              <a:cs typeface="メイリオ" pitchFamily="50" charset="-128"/>
            </a:endParaRPr>
          </a:p>
        </p:txBody>
      </p:sp>
      <p:sp>
        <p:nvSpPr>
          <p:cNvPr id="6" name="テキスト ボックス 5"/>
          <p:cNvSpPr txBox="1"/>
          <p:nvPr/>
        </p:nvSpPr>
        <p:spPr>
          <a:xfrm>
            <a:off x="825116" y="4469571"/>
            <a:ext cx="2031325" cy="276999"/>
          </a:xfrm>
          <a:prstGeom prst="rect">
            <a:avLst/>
          </a:prstGeom>
          <a:noFill/>
        </p:spPr>
        <p:txBody>
          <a:bodyPr wrap="none" rtlCol="0">
            <a:spAutoFit/>
          </a:bodyPr>
          <a:lstStyle/>
          <a:p>
            <a:pPr algn="l"/>
            <a:r>
              <a:rPr kumimoji="1" lang="ja-JP" altLang="en-US" sz="1200" dirty="0" smtClean="0"/>
              <a:t>更新日：</a:t>
            </a:r>
            <a:r>
              <a:rPr kumimoji="1" lang="en-US" altLang="ja-JP" sz="1200" dirty="0" smtClean="0"/>
              <a:t>2021</a:t>
            </a:r>
            <a:r>
              <a:rPr kumimoji="1" lang="ja-JP" altLang="en-US" sz="1200" dirty="0" smtClean="0"/>
              <a:t>年</a:t>
            </a:r>
            <a:r>
              <a:rPr kumimoji="1" lang="en-US" altLang="ja-JP" sz="1200" dirty="0" smtClean="0"/>
              <a:t>11</a:t>
            </a:r>
            <a:r>
              <a:rPr kumimoji="1" lang="ja-JP" altLang="en-US" sz="1200" dirty="0" smtClean="0"/>
              <a:t>月</a:t>
            </a:r>
            <a:r>
              <a:rPr kumimoji="1" lang="en-US" altLang="ja-JP" sz="1200" dirty="0" smtClean="0"/>
              <a:t>16</a:t>
            </a:r>
            <a:r>
              <a:rPr kumimoji="1" lang="ja-JP" altLang="en-US" sz="1200" dirty="0" smtClean="0"/>
              <a:t>日</a:t>
            </a:r>
            <a:endParaRPr kumimoji="1" lang="ja-JP" altLang="en-US" sz="1200" dirty="0" smtClean="0"/>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販売制限</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sp>
        <p:nvSpPr>
          <p:cNvPr id="24" name="Text Box 1031"/>
          <p:cNvSpPr txBox="1">
            <a:spLocks noChangeArrowheads="1"/>
          </p:cNvSpPr>
          <p:nvPr/>
        </p:nvSpPr>
        <p:spPr bwMode="auto">
          <a:xfrm>
            <a:off x="1415480" y="1106440"/>
            <a:ext cx="9217024"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以下に該当する業種、商品・サービスにつきましては、</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トップページカスタマイズ企画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の実施は原則不可となります。</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ただし、以下に該当しない業種やサービスでも、プロモーション内容や取り上げるテーマ等によっては、</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トップページカスタマイズ企画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を実施いただけない場合がありますので、必ず事前に掲載可否を弊社にお問い合わせください。</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また、広告主様のサイトが弊社の広告掲載基準を満たすことが、</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トップページカスタマイズ企画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実施の条件となります。</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消費者金融業（消費者向無担保貸金業）</a:t>
            </a:r>
            <a:r>
              <a:rPr kumimoji="1" lang="ja-JP" altLang="en-US" sz="1200" b="0" i="0" u="none" strike="noStrike" kern="1200" cap="none" spc="0" normalizeH="0" baseline="0" noProof="0" dirty="0" err="1">
                <a:ln>
                  <a:noFill/>
                </a:ln>
                <a:solidFill>
                  <a:prstClr val="black">
                    <a:lumMod val="65000"/>
                    <a:lumOff val="35000"/>
                  </a:prstClr>
                </a:solidFill>
                <a:effectLst/>
                <a:uLnTx/>
                <a:uFillTx/>
                <a:latin typeface="メイリオ"/>
                <a:ea typeface="メイリオ"/>
                <a:cs typeface="+mn-cs"/>
              </a:rPr>
              <a:t>、</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商工ローン、手形割引、その他ハイリスク型の金融商品</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・パチンコ・パチスロの営業および機種、カジノ（企業広告含む）</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・レーシック、美容整形・美容外科・美容皮膚科、その他医療機関全般</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・美容エステティックサロン</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・あん摩業、マッサージ業、指圧業、はり業、きゅう業等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・不妊治療</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・治験</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ED</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（治療、医薬品、情報、啓蒙サイト等）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・性的機能強化、改善を期待させる経口物</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・ダイエット効果を訴求する健康食品、器具、その他商品やサービス</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（ただし、医薬品の場合、その効果・効能の範囲内で疾患の啓発・対策という観点から掲載可とする場合あり）</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・発毛、育毛・増毛効果を訴求する商品・サービス全般（医薬品の発毛・育毛剤は除く）、かつら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・薬機法上、商品の効果・効能の標榜が禁じられている健康食品、化粧品などで、含有成分の効果・効能を訴求するプロモーション</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能力開発関連商品</a:t>
            </a:r>
            <a:endPar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・占い</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・国家資格を有する業種（弁護士、司法書士、行政書士、弁理士、公認会計士、税理士）</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・探偵業</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・葬儀社、斎場、墓石販売</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・ナイトワーク求人</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・出会い系サイト、結婚紹介（インターネット異性紹介事業）</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・代理店募集、フランチャイズ、起業支援、経営セミナー</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・団体による意見広告</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宗教団体、活動</a:t>
            </a:r>
            <a:endParaRPr kumimoji="1" lang="en-US" altLang="zh-TW"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p:txBody>
      </p:sp>
    </p:spTree>
    <p:extLst>
      <p:ext uri="{BB962C8B-B14F-4D97-AF65-F5344CB8AC3E}">
        <p14:creationId xmlns:p14="http://schemas.microsoft.com/office/powerpoint/2010/main" val="345036011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企画ページの制作・掲載のお申し込み方法</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sp>
        <p:nvSpPr>
          <p:cNvPr id="4" name="タイトル 2"/>
          <p:cNvSpPr txBox="1">
            <a:spLocks/>
          </p:cNvSpPr>
          <p:nvPr/>
        </p:nvSpPr>
        <p:spPr>
          <a:xfrm>
            <a:off x="6140472" y="5919479"/>
            <a:ext cx="2228605" cy="611907"/>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これ以降のキャンセルは</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不可となります</a:t>
            </a:r>
          </a:p>
        </p:txBody>
      </p:sp>
      <p:sp>
        <p:nvSpPr>
          <p:cNvPr id="6" name="タイトル 2"/>
          <p:cNvSpPr txBox="1">
            <a:spLocks/>
          </p:cNvSpPr>
          <p:nvPr/>
        </p:nvSpPr>
        <p:spPr>
          <a:xfrm>
            <a:off x="1456967" y="3343350"/>
            <a:ext cx="798662"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ヤフー</a:t>
            </a:r>
          </a:p>
        </p:txBody>
      </p:sp>
      <p:cxnSp>
        <p:nvCxnSpPr>
          <p:cNvPr id="7" name="直線コネクタ 6"/>
          <p:cNvCxnSpPr/>
          <p:nvPr/>
        </p:nvCxnSpPr>
        <p:spPr>
          <a:xfrm flipH="1">
            <a:off x="7279912" y="3048285"/>
            <a:ext cx="1" cy="2871194"/>
          </a:xfrm>
          <a:prstGeom prst="line">
            <a:avLst/>
          </a:prstGeom>
          <a:noFill/>
          <a:ln w="34925" cap="flat" cmpd="sng" algn="ctr">
            <a:solidFill>
              <a:srgbClr val="D00216">
                <a:lumMod val="60000"/>
                <a:lumOff val="40000"/>
              </a:srgbClr>
            </a:solidFill>
            <a:prstDash val="sysDash"/>
          </a:ln>
          <a:effectLst/>
        </p:spPr>
      </p:cxnSp>
      <p:sp>
        <p:nvSpPr>
          <p:cNvPr id="8" name="タイトル 2"/>
          <p:cNvSpPr txBox="1">
            <a:spLocks/>
          </p:cNvSpPr>
          <p:nvPr/>
        </p:nvSpPr>
        <p:spPr>
          <a:xfrm>
            <a:off x="1384959" y="4581041"/>
            <a:ext cx="942678"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代理店様</a:t>
            </a:r>
          </a:p>
        </p:txBody>
      </p:sp>
      <p:sp>
        <p:nvSpPr>
          <p:cNvPr id="9" name="ホームベース 8"/>
          <p:cNvSpPr/>
          <p:nvPr/>
        </p:nvSpPr>
        <p:spPr bwMode="auto">
          <a:xfrm>
            <a:off x="2608437"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申し込みフォーム</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ご連絡</a:t>
            </a:r>
          </a:p>
        </p:txBody>
      </p:sp>
      <p:sp>
        <p:nvSpPr>
          <p:cNvPr id="10" name="ホームベース 9"/>
          <p:cNvSpPr/>
          <p:nvPr/>
        </p:nvSpPr>
        <p:spPr bwMode="auto">
          <a:xfrm>
            <a:off x="3688556" y="4466757"/>
            <a:ext cx="158417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申し込みフォーム</a:t>
            </a:r>
            <a:endParaRPr kumimoji="0" lang="en-US" altLang="ja-JP" sz="1200" b="0" i="0" u="none" strike="noStrike" kern="0" cap="none" spc="0" normalizeH="0" baseline="0" noProof="0" dirty="0" smtClean="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確認・申し込み</a:t>
            </a:r>
          </a:p>
        </p:txBody>
      </p:sp>
      <p:sp>
        <p:nvSpPr>
          <p:cNvPr id="11" name="ホームベース 10"/>
          <p:cNvSpPr/>
          <p:nvPr/>
        </p:nvSpPr>
        <p:spPr bwMode="auto">
          <a:xfrm>
            <a:off x="4874911"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申し込み内容</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確認・承認</a:t>
            </a:r>
          </a:p>
        </p:txBody>
      </p:sp>
      <p:sp>
        <p:nvSpPr>
          <p:cNvPr id="12" name="山形 11"/>
          <p:cNvSpPr/>
          <p:nvPr/>
        </p:nvSpPr>
        <p:spPr bwMode="auto">
          <a:xfrm>
            <a:off x="6325816" y="3180544"/>
            <a:ext cx="946281" cy="674306"/>
          </a:xfrm>
          <a:prstGeom prst="chevron">
            <a:avLst>
              <a:gd name="adj" fmla="val 25836"/>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承認メール</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送信</a:t>
            </a:r>
          </a:p>
        </p:txBody>
      </p:sp>
      <p:sp>
        <p:nvSpPr>
          <p:cNvPr id="13" name="山形 12"/>
          <p:cNvSpPr/>
          <p:nvPr/>
        </p:nvSpPr>
        <p:spPr bwMode="auto">
          <a:xfrm>
            <a:off x="6325816" y="4459728"/>
            <a:ext cx="946281" cy="674306"/>
          </a:xfrm>
          <a:prstGeom prst="chevron">
            <a:avLst>
              <a:gd name="adj" fmla="val 25836"/>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承認メール</a:t>
            </a:r>
            <a:endParaRPr kumimoji="0" lang="en-US" altLang="ja-JP" sz="1200" b="0" i="0" u="none" strike="noStrike" kern="0" cap="none" spc="0" normalizeH="0" baseline="0" noProof="0" dirty="0" smtClean="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受信</a:t>
            </a:r>
          </a:p>
        </p:txBody>
      </p:sp>
      <p:sp>
        <p:nvSpPr>
          <p:cNvPr id="14" name="テキスト ボックス 13"/>
          <p:cNvSpPr txBox="1"/>
          <p:nvPr/>
        </p:nvSpPr>
        <p:spPr>
          <a:xfrm>
            <a:off x="6168008" y="5550147"/>
            <a:ext cx="1107996" cy="369332"/>
          </a:xfrm>
          <a:prstGeom prst="rect">
            <a:avLst/>
          </a:prstGeom>
          <a:solidFill>
            <a:srgbClr val="D00216">
              <a:lumMod val="60000"/>
              <a:lumOff val="40000"/>
            </a:srgbClr>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smtClean="0">
                <a:ln>
                  <a:noFill/>
                </a:ln>
                <a:solidFill>
                  <a:srgbClr val="FFFFFF"/>
                </a:solidFill>
                <a:effectLst/>
                <a:uLnTx/>
                <a:uFillTx/>
              </a:rPr>
              <a:t>契約成立</a:t>
            </a:r>
          </a:p>
        </p:txBody>
      </p:sp>
      <p:sp>
        <p:nvSpPr>
          <p:cNvPr id="15" name="ホームベース 14"/>
          <p:cNvSpPr/>
          <p:nvPr/>
        </p:nvSpPr>
        <p:spPr bwMode="auto">
          <a:xfrm>
            <a:off x="7300832"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制作・掲載準備</a:t>
            </a:r>
          </a:p>
        </p:txBody>
      </p:sp>
      <p:sp>
        <p:nvSpPr>
          <p:cNvPr id="16" name="ホームベース 15"/>
          <p:cNvSpPr/>
          <p:nvPr/>
        </p:nvSpPr>
        <p:spPr bwMode="auto">
          <a:xfrm>
            <a:off x="8808777" y="3194234"/>
            <a:ext cx="873790" cy="660616"/>
          </a:xfrm>
          <a:prstGeom prst="homePlate">
            <a:avLst>
              <a:gd name="adj" fmla="val 0"/>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納品・掲載</a:t>
            </a:r>
          </a:p>
        </p:txBody>
      </p:sp>
      <p:sp>
        <p:nvSpPr>
          <p:cNvPr id="17" name="ホームベース 16"/>
          <p:cNvSpPr/>
          <p:nvPr/>
        </p:nvSpPr>
        <p:spPr bwMode="auto">
          <a:xfrm>
            <a:off x="9763840" y="3194234"/>
            <a:ext cx="909492"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請求書</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発行</a:t>
            </a:r>
          </a:p>
        </p:txBody>
      </p:sp>
      <p:sp>
        <p:nvSpPr>
          <p:cNvPr id="18" name="ホームベース 17"/>
          <p:cNvSpPr/>
          <p:nvPr/>
        </p:nvSpPr>
        <p:spPr bwMode="auto">
          <a:xfrm>
            <a:off x="7300832" y="4466757"/>
            <a:ext cx="2381735"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確認・検収</a:t>
            </a:r>
          </a:p>
        </p:txBody>
      </p:sp>
      <p:sp>
        <p:nvSpPr>
          <p:cNvPr id="19" name="ホームベース 18"/>
          <p:cNvSpPr/>
          <p:nvPr/>
        </p:nvSpPr>
        <p:spPr bwMode="auto">
          <a:xfrm>
            <a:off x="10098962" y="4466757"/>
            <a:ext cx="71838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お支払い</a:t>
            </a:r>
          </a:p>
        </p:txBody>
      </p:sp>
      <p:sp>
        <p:nvSpPr>
          <p:cNvPr id="20" name="タイトル 2"/>
          <p:cNvSpPr txBox="1">
            <a:spLocks/>
          </p:cNvSpPr>
          <p:nvPr/>
        </p:nvSpPr>
        <p:spPr>
          <a:xfrm>
            <a:off x="3669900" y="5165686"/>
            <a:ext cx="2081147" cy="1140172"/>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以下をセットで確認</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いただきます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・フォームに記載の</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　申し込み内容</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・商品資料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・該当する約款</a:t>
            </a:r>
          </a:p>
        </p:txBody>
      </p:sp>
      <p:cxnSp>
        <p:nvCxnSpPr>
          <p:cNvPr id="21" name="直線コネクタ 20"/>
          <p:cNvCxnSpPr/>
          <p:nvPr/>
        </p:nvCxnSpPr>
        <p:spPr>
          <a:xfrm>
            <a:off x="2351584" y="3194234"/>
            <a:ext cx="0" cy="660616"/>
          </a:xfrm>
          <a:prstGeom prst="line">
            <a:avLst/>
          </a:prstGeom>
          <a:noFill/>
          <a:ln w="76200" cap="flat" cmpd="sng" algn="ctr">
            <a:solidFill>
              <a:srgbClr val="D00216">
                <a:lumMod val="20000"/>
                <a:lumOff val="80000"/>
              </a:srgbClr>
            </a:solidFill>
            <a:prstDash val="solid"/>
          </a:ln>
          <a:effectLst/>
        </p:spPr>
      </p:cxnSp>
      <p:cxnSp>
        <p:nvCxnSpPr>
          <p:cNvPr id="22" name="直線コネクタ 21"/>
          <p:cNvCxnSpPr/>
          <p:nvPr/>
        </p:nvCxnSpPr>
        <p:spPr>
          <a:xfrm>
            <a:off x="2351584" y="4473418"/>
            <a:ext cx="0" cy="660616"/>
          </a:xfrm>
          <a:prstGeom prst="line">
            <a:avLst/>
          </a:prstGeom>
          <a:noFill/>
          <a:ln w="76200" cap="flat" cmpd="sng" algn="ctr">
            <a:solidFill>
              <a:sysClr val="windowText" lastClr="000000">
                <a:lumMod val="50000"/>
                <a:lumOff val="50000"/>
              </a:sysClr>
            </a:solidFill>
            <a:prstDash val="solid"/>
          </a:ln>
          <a:effectLst/>
        </p:spPr>
      </p:cxnSp>
      <p:sp>
        <p:nvSpPr>
          <p:cNvPr id="23" name="タイトル 2"/>
          <p:cNvSpPr txBox="1">
            <a:spLocks/>
          </p:cNvSpPr>
          <p:nvPr/>
        </p:nvSpPr>
        <p:spPr>
          <a:xfrm>
            <a:off x="494352" y="1422425"/>
            <a:ext cx="11662928" cy="549845"/>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j-cs"/>
              </a:rPr>
              <a:t>以下のフローに沿ってお申し込みの上、クリエイティブ制作委託約款の第</a:t>
            </a:r>
            <a:r>
              <a:rPr kumimoji="1" lang="en-US" altLang="ja-JP" sz="1400" b="0" i="0" u="none" strike="noStrike" kern="1200" cap="none" spc="0" normalizeH="0" baseline="0" noProof="0" dirty="0">
                <a:ln>
                  <a:noFill/>
                </a:ln>
                <a:solidFill>
                  <a:prstClr val="black"/>
                </a:solidFill>
                <a:effectLst/>
                <a:uLnTx/>
                <a:uFillTx/>
                <a:latin typeface="メイリオ"/>
                <a:ea typeface="メイリオ"/>
                <a:cs typeface="+mj-cs"/>
              </a:rPr>
              <a:t>9</a:t>
            </a: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j-cs"/>
              </a:rPr>
              <a:t>条</a:t>
            </a:r>
            <a:r>
              <a:rPr kumimoji="1" lang="en-US" altLang="ja-JP" sz="1400" b="0" i="0" u="none" strike="noStrike" kern="1200" cap="none" spc="0" normalizeH="0" baseline="0" noProof="0" dirty="0">
                <a:ln>
                  <a:noFill/>
                </a:ln>
                <a:solidFill>
                  <a:prstClr val="black"/>
                </a:solidFill>
                <a:effectLst/>
                <a:uLnTx/>
                <a:uFillTx/>
                <a:latin typeface="メイリオ"/>
                <a:ea typeface="メイリオ"/>
                <a:cs typeface="+mj-cs"/>
              </a:rPr>
              <a:t>(2)</a:t>
            </a: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j-cs"/>
              </a:rPr>
              <a:t>支払条件</a:t>
            </a:r>
            <a:r>
              <a:rPr kumimoji="1" lang="en-US" altLang="ja-JP" sz="1400" b="0" i="0" u="none" strike="noStrike" kern="1200" cap="none" spc="0" normalizeH="0" baseline="0" noProof="0" dirty="0">
                <a:ln>
                  <a:noFill/>
                </a:ln>
                <a:solidFill>
                  <a:prstClr val="black"/>
                </a:solidFill>
                <a:effectLst/>
                <a:uLnTx/>
                <a:uFillTx/>
                <a:latin typeface="メイリオ"/>
                <a:ea typeface="メイリオ"/>
                <a:cs typeface="+mj-cs"/>
              </a:rPr>
              <a:t>2</a:t>
            </a: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j-cs"/>
              </a:rPr>
              <a:t>にしたがってお支払いいただきます。</a:t>
            </a:r>
            <a:r>
              <a:rPr kumimoji="1" lang="ja-JP" altLang="en-US" sz="1400" b="0" i="0" u="none" strike="noStrike" kern="1200" cap="none" spc="0" normalizeH="0" baseline="0" noProof="0" dirty="0" smtClean="0">
                <a:ln>
                  <a:noFill/>
                </a:ln>
                <a:solidFill>
                  <a:prstClr val="black"/>
                </a:solidFill>
                <a:effectLst/>
                <a:uLnTx/>
                <a:uFillTx/>
                <a:latin typeface="メイリオ"/>
                <a:ea typeface="メイリオ"/>
                <a:cs typeface="+mj-cs"/>
              </a:rPr>
              <a:t>ただし、</a:t>
            </a: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j-cs"/>
              </a:rPr>
              <a:t>協賛内容のうち広告配信を伴うものは当該広告商品のお申し込み方法に準じます。</a:t>
            </a: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j-cs"/>
            </a:endParaRPr>
          </a:p>
        </p:txBody>
      </p:sp>
    </p:spTree>
    <p:extLst>
      <p:ext uri="{BB962C8B-B14F-4D97-AF65-F5344CB8AC3E}">
        <p14:creationId xmlns:p14="http://schemas.microsoft.com/office/powerpoint/2010/main" val="349337306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注意事項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4" name="Rectangle 46"/>
          <p:cNvSpPr>
            <a:spLocks noChangeArrowheads="1"/>
          </p:cNvSpPr>
          <p:nvPr/>
        </p:nvSpPr>
        <p:spPr bwMode="auto">
          <a:xfrm>
            <a:off x="1384048" y="908721"/>
            <a:ext cx="9664952" cy="5555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solidFill>
                  <a:prstClr val="black">
                    <a:lumMod val="65000"/>
                    <a:lumOff val="35000"/>
                  </a:prstClr>
                </a:solidFill>
                <a:latin typeface="メイリオ"/>
                <a:ea typeface="メイリオ"/>
              </a:rPr>
              <a:t>■</a:t>
            </a:r>
            <a:r>
              <a:rPr lang="ja-JP" altLang="en-US" sz="600" dirty="0">
                <a:solidFill>
                  <a:prstClr val="black">
                    <a:lumMod val="65000"/>
                    <a:lumOff val="35000"/>
                  </a:prstClr>
                </a:solidFill>
                <a:latin typeface="メイリオ"/>
                <a:ea typeface="メイリオ"/>
              </a:rPr>
              <a:t>　</a:t>
            </a:r>
            <a:r>
              <a:rPr lang="ja-JP" altLang="en-US" sz="1600" dirty="0">
                <a:solidFill>
                  <a:prstClr val="black">
                    <a:lumMod val="65000"/>
                    <a:lumOff val="35000"/>
                  </a:prstClr>
                </a:solidFill>
                <a:latin typeface="メイリオ"/>
                <a:ea typeface="メイリオ"/>
              </a:rPr>
              <a:t>編集・制作</a:t>
            </a:r>
            <a:endParaRPr lang="en-US" altLang="ja-JP" sz="1600" dirty="0">
              <a:solidFill>
                <a:prstClr val="black">
                  <a:lumMod val="65000"/>
                  <a:lumOff val="35000"/>
                </a:prstClr>
              </a:solidFill>
              <a:latin typeface="メイリオ"/>
              <a:ea typeface="メイリオ"/>
            </a:endParaRPr>
          </a:p>
          <a:p>
            <a:pPr eaLnBrk="1" hangingPunct="1">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a:t>
            </a: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・企画内容は申込者・広告主様とヤフーとの間で協議の上決定し、最終的な編集権はヤフーに帰属します。</a:t>
            </a:r>
            <a:endParaRPr lang="en-US" altLang="ja-JP" sz="1200" dirty="0" smtClean="0">
              <a:solidFill>
                <a:prstClr val="black">
                  <a:lumMod val="65000"/>
                  <a:lumOff val="35000"/>
                </a:prstClr>
              </a:solidFill>
              <a:latin typeface="メイリオ" panose="020B0604030504040204" pitchFamily="50" charset="-128"/>
              <a:ea typeface="メイリオ" panose="020B0604030504040204" pitchFamily="50" charset="-128"/>
            </a:endParaRPr>
          </a:p>
          <a:p>
            <a:pPr marL="268288" indent="-268288" eaLnBrk="1" hangingPunct="1">
              <a:spcBef>
                <a:spcPct val="0"/>
              </a:spcBef>
              <a:buFontTx/>
              <a:buNone/>
            </a:pP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　・申込者・広告主様より提供いただく製品画像等の素材については第三者の権利を侵害するものではないこと、および記載内容に係わる財産権全ての権利処理が完了していること、情報の正確性についてヤフーに対して保証いただくものとします。</a:t>
            </a:r>
            <a:endParaRPr lang="en-US" altLang="ja-JP" sz="1200" dirty="0" smtClean="0">
              <a:solidFill>
                <a:prstClr val="black">
                  <a:lumMod val="65000"/>
                  <a:lumOff val="35000"/>
                </a:prstClr>
              </a:solidFill>
              <a:latin typeface="メイリオ" panose="020B0604030504040204" pitchFamily="50" charset="-128"/>
              <a:ea typeface="メイリオ" panose="020B0604030504040204" pitchFamily="50" charset="-128"/>
            </a:endParaRPr>
          </a:p>
          <a:p>
            <a:pPr marL="0" indent="0" eaLnBrk="1" hangingPunct="1">
              <a:spcBef>
                <a:spcPct val="0"/>
              </a:spcBef>
              <a:buFontTx/>
              <a:buNone/>
              <a:defRPr/>
            </a:pP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　・</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企画</a:t>
            </a: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ページ上には「</a:t>
            </a:r>
            <a:r>
              <a:rPr lang="en-US" altLang="ja-JP" sz="1200" dirty="0" smtClean="0">
                <a:solidFill>
                  <a:prstClr val="black">
                    <a:lumMod val="65000"/>
                    <a:lumOff val="35000"/>
                  </a:prstClr>
                </a:solidFill>
                <a:latin typeface="メイリオ" panose="020B0604030504040204" pitchFamily="50" charset="-128"/>
                <a:ea typeface="メイリオ" panose="020B0604030504040204" pitchFamily="50" charset="-128"/>
              </a:rPr>
              <a:t>Yahoo! JAPAN PR</a:t>
            </a: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企画」の表記と 「提供：○○」のスポンサークレジット、掲載期間の掲載が必須となります。</a:t>
            </a:r>
            <a:endParaRPr lang="en-US" altLang="ja-JP" sz="1200" dirty="0" smtClean="0">
              <a:solidFill>
                <a:prstClr val="black">
                  <a:lumMod val="65000"/>
                  <a:lumOff val="35000"/>
                </a:prstClr>
              </a:solidFill>
              <a:latin typeface="メイリオ" panose="020B0604030504040204" pitchFamily="50" charset="-128"/>
              <a:ea typeface="メイリオ" panose="020B0604030504040204" pitchFamily="50" charset="-128"/>
            </a:endParaRPr>
          </a:p>
          <a:p>
            <a:pPr marL="0" indent="0" eaLnBrk="1" hangingPunct="1">
              <a:spcBef>
                <a:spcPct val="0"/>
              </a:spcBef>
              <a:buFontTx/>
              <a:buNone/>
              <a:defRPr/>
            </a:pPr>
            <a:r>
              <a:rPr lang="ja-JP" altLang="en-US" sz="1200" dirty="0">
                <a:solidFill>
                  <a:prstClr val="black">
                    <a:lumMod val="65000"/>
                    <a:lumOff val="35000"/>
                  </a:prstClr>
                </a:solidFill>
                <a:latin typeface="メイリオ"/>
                <a:ea typeface="メイリオ"/>
              </a:rPr>
              <a:t>　</a:t>
            </a:r>
            <a:r>
              <a:rPr lang="ja-JP" altLang="en-US" sz="1200" dirty="0" smtClean="0">
                <a:solidFill>
                  <a:prstClr val="black">
                    <a:lumMod val="65000"/>
                    <a:lumOff val="35000"/>
                  </a:prstClr>
                </a:solidFill>
                <a:latin typeface="メイリオ"/>
                <a:ea typeface="メイリオ"/>
              </a:rPr>
              <a:t>・通信</a:t>
            </a:r>
            <a:r>
              <a:rPr lang="ja-JP" altLang="en-US" sz="1200" dirty="0">
                <a:solidFill>
                  <a:prstClr val="black">
                    <a:lumMod val="65000"/>
                    <a:lumOff val="35000"/>
                  </a:prstClr>
                </a:solidFill>
                <a:latin typeface="メイリオ"/>
                <a:ea typeface="メイリオ"/>
              </a:rPr>
              <a:t>環境が低速の場合、ダイアログ表示により動画のスキップが選択可能になることをご了承ください。</a:t>
            </a:r>
            <a:endParaRPr lang="en-US" altLang="ja-JP" sz="1200" dirty="0">
              <a:solidFill>
                <a:prstClr val="black">
                  <a:lumMod val="65000"/>
                  <a:lumOff val="35000"/>
                </a:prstClr>
              </a:solidFill>
              <a:latin typeface="メイリオ"/>
              <a:ea typeface="メイリオ"/>
            </a:endParaRPr>
          </a:p>
          <a:p>
            <a:pPr marL="0" indent="0" eaLnBrk="1" hangingPunct="1">
              <a:spcBef>
                <a:spcPct val="0"/>
              </a:spcBef>
              <a:buFontTx/>
              <a:buNone/>
              <a:defRPr/>
            </a:pPr>
            <a:r>
              <a:rPr lang="ja-JP" altLang="en-US" sz="1200" dirty="0">
                <a:solidFill>
                  <a:prstClr val="black">
                    <a:lumMod val="65000"/>
                    <a:lumOff val="35000"/>
                  </a:prstClr>
                </a:solidFill>
                <a:latin typeface="メイリオ"/>
                <a:ea typeface="メイリオ"/>
              </a:rPr>
              <a:t>　・原則として掲載終了後はアーカイブ保存せず、企画ページは削除いたします。</a:t>
            </a:r>
            <a:endParaRPr lang="en-US" altLang="ja-JP" sz="1200" dirty="0">
              <a:solidFill>
                <a:prstClr val="black">
                  <a:lumMod val="65000"/>
                  <a:lumOff val="35000"/>
                </a:prstClr>
              </a:solidFill>
              <a:latin typeface="メイリオ"/>
              <a:ea typeface="メイリオ"/>
            </a:endParaRPr>
          </a:p>
          <a:p>
            <a:pPr marL="266700" indent="-266700" eaLnBrk="1" hangingPunct="1">
              <a:spcBef>
                <a:spcPct val="0"/>
              </a:spcBef>
              <a:buFontTx/>
              <a:buNone/>
              <a:defRPr/>
            </a:pPr>
            <a:r>
              <a:rPr lang="ja-JP" altLang="en-US" sz="1200" dirty="0">
                <a:solidFill>
                  <a:prstClr val="black">
                    <a:lumMod val="65000"/>
                    <a:lumOff val="35000"/>
                  </a:prstClr>
                </a:solidFill>
                <a:latin typeface="メイリオ"/>
                <a:ea typeface="メイリオ"/>
              </a:rPr>
              <a:t>　</a:t>
            </a:r>
            <a:r>
              <a:rPr lang="ja-JP" altLang="en-US" sz="1200" dirty="0" smtClean="0">
                <a:solidFill>
                  <a:prstClr val="black">
                    <a:lumMod val="65000"/>
                    <a:lumOff val="35000"/>
                  </a:prstClr>
                </a:solidFill>
                <a:latin typeface="メイリオ"/>
                <a:ea typeface="メイリオ"/>
              </a:rPr>
              <a:t>・</a:t>
            </a:r>
            <a:r>
              <a:rPr lang="ja-JP" altLang="en-US" sz="1200" dirty="0">
                <a:solidFill>
                  <a:prstClr val="black">
                    <a:lumMod val="65000"/>
                    <a:lumOff val="35000"/>
                  </a:prstClr>
                </a:solidFill>
                <a:latin typeface="メイリオ"/>
                <a:ea typeface="メイリオ"/>
              </a:rPr>
              <a:t>企画ページから広告主様サイトへ誘導する</a:t>
            </a:r>
            <a:r>
              <a:rPr lang="en-US" altLang="ja-JP" sz="1200" dirty="0">
                <a:solidFill>
                  <a:prstClr val="black">
                    <a:lumMod val="65000"/>
                    <a:lumOff val="35000"/>
                  </a:prstClr>
                </a:solidFill>
                <a:latin typeface="メイリオ"/>
                <a:ea typeface="メイリオ"/>
              </a:rPr>
              <a:t>URL</a:t>
            </a:r>
            <a:r>
              <a:rPr lang="ja-JP" altLang="en-US" sz="1200" dirty="0">
                <a:solidFill>
                  <a:prstClr val="black">
                    <a:lumMod val="65000"/>
                    <a:lumOff val="35000"/>
                  </a:prstClr>
                </a:solidFill>
                <a:latin typeface="メイリオ"/>
                <a:ea typeface="メイリオ"/>
              </a:rPr>
              <a:t>に、効果計測用</a:t>
            </a:r>
            <a:r>
              <a:rPr lang="en-US" altLang="ja-JP" sz="1200" dirty="0">
                <a:solidFill>
                  <a:prstClr val="black">
                    <a:lumMod val="65000"/>
                    <a:lumOff val="35000"/>
                  </a:prstClr>
                </a:solidFill>
                <a:latin typeface="メイリオ"/>
                <a:ea typeface="メイリオ"/>
              </a:rPr>
              <a:t>URL</a:t>
            </a:r>
            <a:r>
              <a:rPr lang="ja-JP" altLang="en-US" sz="1200" dirty="0">
                <a:solidFill>
                  <a:prstClr val="black">
                    <a:lumMod val="65000"/>
                    <a:lumOff val="35000"/>
                  </a:prstClr>
                </a:solidFill>
                <a:latin typeface="メイリオ"/>
                <a:ea typeface="メイリオ"/>
              </a:rPr>
              <a:t>を設定することはできません。</a:t>
            </a:r>
            <a:br>
              <a:rPr lang="ja-JP" altLang="en-US" sz="1200" dirty="0">
                <a:solidFill>
                  <a:prstClr val="black">
                    <a:lumMod val="65000"/>
                    <a:lumOff val="35000"/>
                  </a:prstClr>
                </a:solidFill>
                <a:latin typeface="メイリオ"/>
                <a:ea typeface="メイリオ"/>
              </a:rPr>
            </a:br>
            <a:r>
              <a:rPr lang="ja-JP" altLang="en-US" sz="1200" dirty="0">
                <a:solidFill>
                  <a:prstClr val="black">
                    <a:lumMod val="65000"/>
                    <a:lumOff val="35000"/>
                  </a:prstClr>
                </a:solidFill>
                <a:latin typeface="メイリオ"/>
                <a:ea typeface="メイリオ"/>
              </a:rPr>
              <a:t>ただし、一部効果計測ベンダーにおいては効果測定データ取扱約款の確認・同意を頂いたうえで設定することが可能です。弊社担当営業までご相談ください。</a:t>
            </a:r>
            <a:endParaRPr lang="en-US" altLang="ja-JP" sz="1200" dirty="0">
              <a:solidFill>
                <a:prstClr val="black">
                  <a:lumMod val="65000"/>
                  <a:lumOff val="35000"/>
                </a:prstClr>
              </a:solidFill>
              <a:latin typeface="メイリオ"/>
              <a:ea typeface="メイリオ"/>
            </a:endParaRPr>
          </a:p>
          <a:p>
            <a:pPr marL="0" indent="0" eaLnBrk="1" hangingPunct="1">
              <a:spcBef>
                <a:spcPct val="0"/>
              </a:spcBef>
              <a:buFontTx/>
              <a:buNone/>
              <a:defRPr/>
            </a:pPr>
            <a:endParaRPr lang="en-US" altLang="ja-JP" sz="1200" dirty="0">
              <a:solidFill>
                <a:srgbClr val="00B050"/>
              </a:solidFill>
              <a:latin typeface="メイリオ" panose="020B0604030504040204" pitchFamily="50" charset="-128"/>
              <a:ea typeface="メイリオ" panose="020B0604030504040204" pitchFamily="50" charset="-128"/>
            </a:endParaRPr>
          </a:p>
          <a:p>
            <a:pPr eaLnBrk="1" hangingPunct="1">
              <a:spcBef>
                <a:spcPct val="0"/>
              </a:spcBef>
              <a:buFontTx/>
              <a:buNone/>
              <a:defRPr/>
            </a:pPr>
            <a:r>
              <a:rPr lang="ja-JP" altLang="en-US" sz="1600" dirty="0">
                <a:solidFill>
                  <a:prstClr val="black">
                    <a:lumMod val="65000"/>
                    <a:lumOff val="35000"/>
                  </a:prstClr>
                </a:solidFill>
                <a:latin typeface="メイリオ"/>
                <a:ea typeface="メイリオ"/>
              </a:rPr>
              <a:t>■誘導広告</a:t>
            </a:r>
            <a:endParaRPr lang="en-US" altLang="ja-JP" sz="1600" dirty="0">
              <a:solidFill>
                <a:prstClr val="black">
                  <a:lumMod val="65000"/>
                  <a:lumOff val="35000"/>
                </a:prstClr>
              </a:solidFill>
              <a:latin typeface="メイリオ"/>
              <a:ea typeface="メイリオ"/>
            </a:endParaRP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・誘導広告の広告クリエイティブを代理店様・広告主様で制作の際は、以下を遵守願います。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357188" indent="-177800" eaLnBrk="1" hangingPunct="1">
              <a:spcBef>
                <a:spcPct val="0"/>
              </a:spcBef>
              <a:buFontTx/>
              <a:buNone/>
              <a:defRPr/>
            </a:pP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スマートフォンブランドパネル広告仕様</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a:t>
            </a:r>
            <a:r>
              <a:rPr lang="ja-JP" altLang="en-US" sz="1000" dirty="0">
                <a:solidFill>
                  <a:prstClr val="black">
                    <a:lumMod val="65000"/>
                    <a:lumOff val="35000"/>
                  </a:prstClr>
                </a:solidFill>
                <a:latin typeface="メイリオ" panose="020B0604030504040204" pitchFamily="50" charset="-128"/>
                <a:ea typeface="メイリオ" panose="020B0604030504040204" pitchFamily="50" charset="-128"/>
              </a:rPr>
              <a:t>スマートフォンブランドパネル（静止画）</a:t>
            </a:r>
            <a:r>
              <a:rPr lang="en-US" altLang="ja-JP" sz="1000" dirty="0">
                <a:solidFill>
                  <a:prstClr val="black">
                    <a:lumMod val="65000"/>
                    <a:lumOff val="35000"/>
                  </a:prstClr>
                </a:solidFill>
                <a:latin typeface="メイリオ" panose="020B0604030504040204" pitchFamily="50" charset="-128"/>
                <a:ea typeface="メイリオ" panose="020B0604030504040204" pitchFamily="50" charset="-128"/>
                <a:hlinkClick r:id="rId2"/>
              </a:rPr>
              <a:t>https://ads-help.yahoo.co.jp/yahooads/guideline/articledetail?lan=ja&amp;aid=62815&amp;o=default#abc</a:t>
            </a:r>
            <a:endParaRPr lang="en-US" altLang="ja-JP" sz="1000" dirty="0">
              <a:solidFill>
                <a:prstClr val="black">
                  <a:lumMod val="65000"/>
                  <a:lumOff val="35000"/>
                </a:prstClr>
              </a:solidFill>
              <a:latin typeface="メイリオ" panose="020B0604030504040204" pitchFamily="50" charset="-128"/>
              <a:ea typeface="メイリオ" panose="020B0604030504040204" pitchFamily="50" charset="-128"/>
            </a:endParaRPr>
          </a:p>
          <a:p>
            <a:pPr marL="357188" indent="-177800" eaLnBrk="1" hangingPunct="1">
              <a:spcBef>
                <a:spcPct val="0"/>
              </a:spcBef>
              <a:buNone/>
              <a:defRPr/>
            </a:pP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　また、</a:t>
            </a:r>
            <a:r>
              <a:rPr lang="en-US" altLang="ja-JP" sz="1200" dirty="0" smtClean="0">
                <a:solidFill>
                  <a:prstClr val="black">
                    <a:lumMod val="65000"/>
                    <a:lumOff val="35000"/>
                  </a:prstClr>
                </a:solidFill>
                <a:latin typeface="メイリオ" panose="020B0604030504040204" pitchFamily="50" charset="-128"/>
                <a:ea typeface="メイリオ" panose="020B0604030504040204" pitchFamily="50" charset="-128"/>
              </a:rPr>
              <a:t>P9</a:t>
            </a: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誘導広告上の表記ガイドライン」の内容を遵守願います。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357188" indent="-177800" eaLnBrk="1" hangingPunct="1">
              <a:spcBef>
                <a:spcPct val="0"/>
              </a:spcBef>
              <a:buFontTx/>
              <a:buNone/>
              <a:defRPr/>
            </a:pP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誘導用広告のリンク先（企画ページ）への効果計測用</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URL</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の設定は不可となります。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0" eaLnBrk="1" hangingPunct="1">
              <a:spcBef>
                <a:spcPct val="0"/>
              </a:spcBef>
              <a:buFontTx/>
              <a:buNone/>
              <a:defRPr/>
            </a:pPr>
            <a:endParaRPr lang="en-US" altLang="ja-JP" sz="1200" dirty="0">
              <a:solidFill>
                <a:prstClr val="black">
                  <a:lumMod val="65000"/>
                  <a:lumOff val="35000"/>
                </a:prstClr>
              </a:solidFill>
              <a:latin typeface="メイリオ"/>
              <a:ea typeface="メイリオ"/>
            </a:endParaRPr>
          </a:p>
          <a:p>
            <a:pPr eaLnBrk="1" hangingPunct="1">
              <a:spcBef>
                <a:spcPct val="0"/>
              </a:spcBef>
              <a:buFontTx/>
              <a:buNone/>
            </a:pPr>
            <a:r>
              <a:rPr lang="ja-JP" altLang="en-US" sz="1600" dirty="0">
                <a:solidFill>
                  <a:prstClr val="black">
                    <a:lumMod val="65000"/>
                    <a:lumOff val="35000"/>
                  </a:prstClr>
                </a:solidFill>
                <a:latin typeface="メイリオ"/>
                <a:ea typeface="メイリオ"/>
              </a:rPr>
              <a:t>■</a:t>
            </a:r>
            <a:r>
              <a:rPr lang="ja-JP" altLang="en-US" sz="600" dirty="0">
                <a:solidFill>
                  <a:prstClr val="black">
                    <a:lumMod val="65000"/>
                    <a:lumOff val="35000"/>
                  </a:prstClr>
                </a:solidFill>
                <a:latin typeface="メイリオ"/>
                <a:ea typeface="メイリオ"/>
              </a:rPr>
              <a:t>　</a:t>
            </a:r>
            <a:r>
              <a:rPr lang="ja-JP" altLang="en-US" sz="1600" dirty="0">
                <a:solidFill>
                  <a:prstClr val="black">
                    <a:lumMod val="65000"/>
                    <a:lumOff val="35000"/>
                  </a:prstClr>
                </a:solidFill>
                <a:latin typeface="メイリオ"/>
                <a:ea typeface="メイリオ"/>
              </a:rPr>
              <a:t>災害情報告知モジュールの掲載</a:t>
            </a:r>
            <a:endParaRPr lang="en-US" altLang="ja-JP" sz="1600" dirty="0">
              <a:solidFill>
                <a:prstClr val="black">
                  <a:lumMod val="65000"/>
                  <a:lumOff val="35000"/>
                </a:prstClr>
              </a:solidFill>
              <a:latin typeface="メイリオ"/>
              <a:ea typeface="メイリオ"/>
            </a:endParaRPr>
          </a:p>
          <a:p>
            <a:pPr eaLnBrk="1" hangingPunct="1">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・地震、津波、その他有事が発生した際、ヤフーを利用するお客様に対して速やかに災害情報をお伝えするために、</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企画ページについても、ページ上部に災害情報告知モジュールの掲載を行います。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0" eaLnBrk="1" hangingPunct="1">
              <a:spcBef>
                <a:spcPct val="0"/>
              </a:spcBef>
              <a:buFontTx/>
              <a:buNone/>
            </a:pPr>
            <a:r>
              <a:rPr lang="ja-JP" altLang="en-US" sz="1100" dirty="0">
                <a:solidFill>
                  <a:prstClr val="black">
                    <a:lumMod val="65000"/>
                    <a:lumOff val="35000"/>
                  </a:prstClr>
                </a:solidFill>
                <a:latin typeface="メイリオ"/>
                <a:ea typeface="メイリオ"/>
              </a:rPr>
              <a:t>　　</a:t>
            </a:r>
            <a:r>
              <a:rPr lang="en-US" altLang="ja-JP" sz="1000" dirty="0">
                <a:solidFill>
                  <a:prstClr val="black">
                    <a:lumMod val="65000"/>
                    <a:lumOff val="35000"/>
                  </a:prstClr>
                </a:solidFill>
                <a:latin typeface="メイリオ"/>
                <a:ea typeface="メイリオ"/>
              </a:rPr>
              <a:t>※</a:t>
            </a:r>
            <a:r>
              <a:rPr lang="ja-JP" altLang="en-US" sz="1000" dirty="0">
                <a:solidFill>
                  <a:prstClr val="black">
                    <a:lumMod val="65000"/>
                    <a:lumOff val="35000"/>
                  </a:prstClr>
                </a:solidFill>
                <a:latin typeface="メイリオ"/>
                <a:ea typeface="メイリオ"/>
              </a:rPr>
              <a:t>掲載方法（場所、内容、タイミングと期間など）は、ヤフーの統一運用ルールにしたがいます</a:t>
            </a:r>
            <a:endParaRPr lang="en-US" altLang="ja-JP" sz="1000" dirty="0">
              <a:solidFill>
                <a:prstClr val="black">
                  <a:lumMod val="65000"/>
                  <a:lumOff val="35000"/>
                </a:prstClr>
              </a:solidFill>
              <a:latin typeface="メイリオ"/>
              <a:ea typeface="メイリオ"/>
            </a:endParaRPr>
          </a:p>
          <a:p>
            <a:pPr marL="0" indent="0" eaLnBrk="1" hangingPunct="1">
              <a:spcBef>
                <a:spcPct val="0"/>
              </a:spcBef>
              <a:buFontTx/>
              <a:buNone/>
            </a:pPr>
            <a:endParaRPr lang="en-US" altLang="ja-JP" sz="1600" dirty="0">
              <a:solidFill>
                <a:prstClr val="black">
                  <a:lumMod val="65000"/>
                  <a:lumOff val="35000"/>
                </a:prstClr>
              </a:solidFill>
              <a:latin typeface="メイリオ"/>
              <a:ea typeface="メイリオ"/>
            </a:endParaRPr>
          </a:p>
          <a:p>
            <a:pPr marL="0" indent="0" eaLnBrk="1" hangingPunct="1">
              <a:spcBef>
                <a:spcPct val="0"/>
              </a:spcBef>
              <a:buFontTx/>
              <a:buNone/>
            </a:pPr>
            <a:r>
              <a:rPr lang="ja-JP" altLang="en-US" sz="1600" dirty="0">
                <a:solidFill>
                  <a:prstClr val="black">
                    <a:lumMod val="65000"/>
                    <a:lumOff val="35000"/>
                  </a:prstClr>
                </a:solidFill>
                <a:latin typeface="メイリオ"/>
                <a:ea typeface="メイリオ"/>
              </a:rPr>
              <a:t>■ 効果検証レポート</a:t>
            </a:r>
            <a:endParaRPr lang="en-US" altLang="ja-JP" sz="1600" dirty="0">
              <a:solidFill>
                <a:prstClr val="black">
                  <a:lumMod val="65000"/>
                  <a:lumOff val="35000"/>
                </a:prstClr>
              </a:solidFill>
              <a:latin typeface="メイリオ"/>
              <a:ea typeface="メイリオ"/>
            </a:endParaRPr>
          </a:p>
          <a:p>
            <a:pPr marL="0" indent="0" eaLnBrk="1" hangingPunct="1">
              <a:spcBef>
                <a:spcPct val="0"/>
              </a:spcBef>
              <a:buFontTx/>
              <a:buNone/>
            </a:pPr>
            <a:r>
              <a:rPr lang="ja-JP" altLang="en-US" sz="1200" dirty="0">
                <a:solidFill>
                  <a:prstClr val="black">
                    <a:lumMod val="65000"/>
                    <a:lumOff val="35000"/>
                  </a:prstClr>
                </a:solidFill>
                <a:latin typeface="メイリオ"/>
                <a:ea typeface="メイリオ"/>
              </a:rPr>
              <a:t>　・レポートには、ヤフーの管理するお客様の個人情報</a:t>
            </a:r>
            <a:r>
              <a:rPr lang="en-US" altLang="ja-JP" sz="1200" dirty="0">
                <a:solidFill>
                  <a:prstClr val="black">
                    <a:lumMod val="65000"/>
                    <a:lumOff val="35000"/>
                  </a:prstClr>
                </a:solidFill>
                <a:latin typeface="メイリオ"/>
                <a:ea typeface="メイリオ"/>
              </a:rPr>
              <a:t>*1</a:t>
            </a:r>
            <a:r>
              <a:rPr lang="ja-JP" altLang="en-US" sz="1200" dirty="0">
                <a:solidFill>
                  <a:prstClr val="black">
                    <a:lumMod val="65000"/>
                    <a:lumOff val="35000"/>
                  </a:prstClr>
                </a:solidFill>
                <a:latin typeface="メイリオ"/>
                <a:ea typeface="メイリオ"/>
              </a:rPr>
              <a:t>（個人情報の保護に関する法律に定める個人情報。以下同じ。）が</a:t>
            </a:r>
            <a:endParaRPr lang="en-US" altLang="ja-JP" sz="1200" dirty="0">
              <a:solidFill>
                <a:prstClr val="black">
                  <a:lumMod val="65000"/>
                  <a:lumOff val="35000"/>
                </a:prstClr>
              </a:solidFill>
              <a:latin typeface="メイリオ"/>
              <a:ea typeface="メイリオ"/>
            </a:endParaRPr>
          </a:p>
          <a:p>
            <a:pPr marL="0" indent="0" eaLnBrk="1" hangingPunct="1">
              <a:spcBef>
                <a:spcPct val="0"/>
              </a:spcBef>
              <a:buFontTx/>
              <a:buNone/>
            </a:pPr>
            <a:r>
              <a:rPr lang="ja-JP" altLang="en-US" sz="1200" dirty="0">
                <a:solidFill>
                  <a:prstClr val="black">
                    <a:lumMod val="65000"/>
                    <a:lumOff val="35000"/>
                  </a:prstClr>
                </a:solidFill>
                <a:latin typeface="メイリオ"/>
                <a:ea typeface="メイリオ"/>
              </a:rPr>
              <a:t>　　含まれる場合があります。個人情報の保護に関する法律その他の関係法令・ガイドラインを遵守するとともに、善良な管理者の</a:t>
            </a:r>
            <a:endParaRPr lang="en-US" altLang="ja-JP" sz="1200" dirty="0">
              <a:solidFill>
                <a:prstClr val="black">
                  <a:lumMod val="65000"/>
                  <a:lumOff val="35000"/>
                </a:prstClr>
              </a:solidFill>
              <a:latin typeface="メイリオ"/>
              <a:ea typeface="メイリオ"/>
            </a:endParaRPr>
          </a:p>
          <a:p>
            <a:pPr marL="0" indent="0" eaLnBrk="1" hangingPunct="1">
              <a:spcBef>
                <a:spcPct val="0"/>
              </a:spcBef>
              <a:buFontTx/>
              <a:buNone/>
            </a:pPr>
            <a:r>
              <a:rPr lang="ja-JP" altLang="en-US" sz="1200" dirty="0">
                <a:solidFill>
                  <a:prstClr val="black">
                    <a:lumMod val="65000"/>
                    <a:lumOff val="35000"/>
                  </a:prstClr>
                </a:solidFill>
                <a:latin typeface="メイリオ"/>
                <a:ea typeface="メイリオ"/>
              </a:rPr>
              <a:t>　　注意をもって適切に取り扱い、不正アクセスおよび不正利用の防止に努めていただくようにお願いいたします。</a:t>
            </a:r>
            <a:br>
              <a:rPr lang="ja-JP" altLang="en-US" sz="1200" dirty="0">
                <a:solidFill>
                  <a:prstClr val="black">
                    <a:lumMod val="65000"/>
                    <a:lumOff val="35000"/>
                  </a:prstClr>
                </a:solidFill>
                <a:latin typeface="メイリオ"/>
                <a:ea typeface="メイリオ"/>
              </a:rPr>
            </a:br>
            <a:r>
              <a:rPr lang="ja-JP" altLang="en-US" sz="1200" dirty="0">
                <a:solidFill>
                  <a:prstClr val="black">
                    <a:lumMod val="65000"/>
                    <a:lumOff val="35000"/>
                  </a:prstClr>
                </a:solidFill>
                <a:latin typeface="メイリオ"/>
                <a:ea typeface="メイリオ"/>
              </a:rPr>
              <a:t>　　</a:t>
            </a:r>
            <a:r>
              <a:rPr lang="en-US" altLang="ja-JP" sz="1000" dirty="0">
                <a:solidFill>
                  <a:prstClr val="black">
                    <a:lumMod val="65000"/>
                    <a:lumOff val="35000"/>
                  </a:prstClr>
                </a:solidFill>
                <a:latin typeface="メイリオ"/>
                <a:ea typeface="メイリオ"/>
              </a:rPr>
              <a:t>*1.</a:t>
            </a:r>
            <a:r>
              <a:rPr lang="ja-JP" altLang="en-US" sz="1000" dirty="0">
                <a:solidFill>
                  <a:prstClr val="black">
                    <a:lumMod val="65000"/>
                    <a:lumOff val="35000"/>
                  </a:prstClr>
                </a:solidFill>
                <a:latin typeface="メイリオ"/>
                <a:ea typeface="メイリオ"/>
              </a:rPr>
              <a:t>例：ユーザーアンケートを実施し自由回答を含む場合、ヤフーにおいて特定の個人を識別することができる情報に該当</a:t>
            </a:r>
            <a:endParaRPr lang="en-US" altLang="ja-JP" sz="1000" dirty="0">
              <a:solidFill>
                <a:prstClr val="black">
                  <a:lumMod val="65000"/>
                  <a:lumOff val="35000"/>
                </a:prstClr>
              </a:solidFill>
              <a:latin typeface="メイリオ"/>
              <a:ea typeface="メイリオ"/>
            </a:endParaRPr>
          </a:p>
        </p:txBody>
      </p:sp>
    </p:spTree>
    <p:extLst>
      <p:ext uri="{BB962C8B-B14F-4D97-AF65-F5344CB8AC3E}">
        <p14:creationId xmlns:p14="http://schemas.microsoft.com/office/powerpoint/2010/main" val="317321988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注意事項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a:p>
        </p:txBody>
      </p:sp>
      <p:sp>
        <p:nvSpPr>
          <p:cNvPr id="4" name="Rectangle 46"/>
          <p:cNvSpPr>
            <a:spLocks noChangeArrowheads="1"/>
          </p:cNvSpPr>
          <p:nvPr/>
        </p:nvSpPr>
        <p:spPr bwMode="auto">
          <a:xfrm>
            <a:off x="1384048" y="1253020"/>
            <a:ext cx="9423904" cy="262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solidFill>
                  <a:prstClr val="black">
                    <a:lumMod val="65000"/>
                    <a:lumOff val="35000"/>
                  </a:prstClr>
                </a:solidFill>
                <a:latin typeface="メイリオ"/>
                <a:ea typeface="メイリオ"/>
              </a:rPr>
              <a:t>■その他</a:t>
            </a:r>
            <a:endParaRPr lang="en-US" altLang="ja-JP" sz="1600" dirty="0">
              <a:solidFill>
                <a:prstClr val="black">
                  <a:lumMod val="65000"/>
                  <a:lumOff val="35000"/>
                </a:prstClr>
              </a:solidFill>
              <a:latin typeface="メイリオ"/>
              <a:ea typeface="メイリオ"/>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・当社制作ガイドラインに準じて制作を行います（広告主様および広告会社様からの完パケ納品不可）。</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・実制作および、弊社のトップページ、ブランド管理の担当部署による表現確認、動作検証等に時間がかかりますため、</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
            </a:r>
            <a:b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b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お申し込み期限は掲載開始の</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2</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か月前を目安としてください。また、制作途中にて弊社の仕様に応じて表現、レイアウト変更を</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
            </a:r>
            <a:b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b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行う場合があります。</a:t>
            </a: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・正規の</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Yahoo! JAPAN </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トップページとは異なる仕様、デザインとなる部分がありますのでご了承ください。　</a:t>
            </a: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・原則、掲載期間内における途中更新はお受けできません。</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・同期間に掲載可能な案件数を制限させていただいております。空き枠の状況は、弊社営業へお問合わせ下さい。</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1</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企画のご発注は、</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1</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社の広告会社様から一元的に行っていただきます。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（誘導広告の商品ごとに、複数の広告会社様から分散発注するなどは不可となります）</a:t>
            </a:r>
          </a:p>
        </p:txBody>
      </p:sp>
    </p:spTree>
    <p:extLst>
      <p:ext uri="{BB962C8B-B14F-4D97-AF65-F5344CB8AC3E}">
        <p14:creationId xmlns:p14="http://schemas.microsoft.com/office/powerpoint/2010/main" val="151478518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免責事項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14</a:t>
            </a:fld>
            <a:endParaRPr lang="ja-JP" altLang="en-US"/>
          </a:p>
        </p:txBody>
      </p:sp>
      <p:sp>
        <p:nvSpPr>
          <p:cNvPr id="4" name="Rectangle 46"/>
          <p:cNvSpPr>
            <a:spLocks noChangeArrowheads="1"/>
          </p:cNvSpPr>
          <p:nvPr/>
        </p:nvSpPr>
        <p:spPr bwMode="auto">
          <a:xfrm>
            <a:off x="1381050" y="1237445"/>
            <a:ext cx="9395470" cy="5139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spcBef>
                <a:spcPct val="0"/>
              </a:spcBef>
              <a:buNone/>
              <a:defRPr/>
            </a:pPr>
            <a:r>
              <a:rPr lang="ja-JP" altLang="en-US" sz="1600" kern="0" dirty="0">
                <a:solidFill>
                  <a:prstClr val="black">
                    <a:lumMod val="65000"/>
                    <a:lumOff val="35000"/>
                  </a:prstClr>
                </a:solidFill>
                <a:latin typeface="メイリオ"/>
                <a:ea typeface="メイリオ"/>
              </a:rPr>
              <a:t>■ 免責事項</a:t>
            </a:r>
            <a:endParaRPr lang="en-US" altLang="ja-JP" sz="1600" kern="0" dirty="0">
              <a:solidFill>
                <a:prstClr val="black">
                  <a:lumMod val="65000"/>
                  <a:lumOff val="35000"/>
                </a:prstClr>
              </a:solidFill>
              <a:latin typeface="メイリオ"/>
              <a:ea typeface="メイリオ"/>
            </a:endParaRPr>
          </a:p>
          <a:p>
            <a:pPr marL="361950" indent="-271463" eaLnBrk="1" hangingPunct="1">
              <a:spcBef>
                <a:spcPct val="0"/>
              </a:spcBef>
              <a:buNone/>
              <a:defRPr/>
            </a:pPr>
            <a:r>
              <a:rPr lang="ja-JP" altLang="en-US" sz="1200" kern="0" dirty="0">
                <a:solidFill>
                  <a:srgbClr val="00B050"/>
                </a:solidFill>
                <a:latin typeface="メイリオ"/>
                <a:ea typeface="メイリオ"/>
              </a:rPr>
              <a:t>　</a:t>
            </a:r>
            <a:r>
              <a:rPr lang="ja-JP" altLang="en-US" sz="1200" kern="0" dirty="0">
                <a:solidFill>
                  <a:prstClr val="black">
                    <a:lumMod val="65000"/>
                    <a:lumOff val="35000"/>
                  </a:prstClr>
                </a:solidFill>
                <a:latin typeface="メイリオ"/>
                <a:ea typeface="メイリオ"/>
              </a:rPr>
              <a:t>・ 申込者・広告主様の故意または過失によって、ヤフーと申込者間の広告掲載契約に定める掲載開始日までに企画ページの掲載を開始できなかった場合、ヤフーは広告掲載契約に基づく企画ページの掲載を履行する義務を免れるものとします。また、その場合、当該企画ページの掲載を行うことができなかった期間の広告料金（広告掲載費、制作費その他広告掲載契約に基づき申込者およびヤフー間で事前に合意した金額をいいます）は何ら減免されません。</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lang="ja-JP" altLang="en-US" sz="1200" kern="0" dirty="0">
                <a:solidFill>
                  <a:prstClr val="black">
                    <a:lumMod val="65000"/>
                    <a:lumOff val="35000"/>
                  </a:prstClr>
                </a:solidFill>
                <a:latin typeface="メイリオ"/>
                <a:ea typeface="メイリオ"/>
              </a:rPr>
              <a:t>　</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lang="ja-JP" altLang="en-US" sz="1200" kern="0" dirty="0">
                <a:solidFill>
                  <a:prstClr val="black">
                    <a:lumMod val="65000"/>
                    <a:lumOff val="35000"/>
                  </a:prstClr>
                </a:solidFill>
                <a:latin typeface="メイリオ"/>
                <a:ea typeface="メイリオ"/>
              </a:rPr>
              <a:t>　・ヤフーが定めるサポート環境（</a:t>
            </a:r>
            <a:r>
              <a:rPr lang="en-US" altLang="ja-JP" sz="1200" kern="0" dirty="0">
                <a:solidFill>
                  <a:prstClr val="black">
                    <a:lumMod val="65000"/>
                    <a:lumOff val="35000"/>
                  </a:prstClr>
                </a:solidFill>
                <a:latin typeface="メイリオ"/>
                <a:ea typeface="メイリオ"/>
              </a:rPr>
              <a:t>OS/</a:t>
            </a:r>
            <a:r>
              <a:rPr lang="ja-JP" altLang="en-US" sz="1200" kern="0" dirty="0">
                <a:solidFill>
                  <a:prstClr val="black">
                    <a:lumMod val="65000"/>
                    <a:lumOff val="35000"/>
                  </a:prstClr>
                </a:solidFill>
                <a:latin typeface="メイリオ"/>
                <a:ea typeface="メイリオ"/>
              </a:rPr>
              <a:t>ブラウザー）以外では、企画ページの非表示や表示崩れを起こす場合があり、ヤフーは当該非表示または表示崩れに関して一切の責任を負いません。</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endPar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・停電・通信回線の事故・天災等の不可抗力、通信事業者の不履行、インターネットインフラその他サーバー等のシステム上の不具</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合、緊急メンテナンスの発生などヤフーの責に帰すべき事由以外の原因により、企画ページの全部または一部を</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掲載できなかった場合、ヤフーはその責を問われないものとし、当該履行については、当該原因の影響とみなされる範囲まで義務</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を免除されるものとします。ただし、ヤフーの故意または重過失による場合はこの限りではありません。</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なお、この場合、ヤフーが掲載を行わなかった部分については、協賛料金への申込者の支払債務は生じないものとします。</a:t>
            </a:r>
          </a:p>
          <a:p>
            <a:pPr marL="457200" marR="0" lvl="0" indent="-457200" algn="l" defTabSz="914400" eaLnBrk="1" fontAlgn="auto" latinLnBrk="0" hangingPunct="1">
              <a:lnSpc>
                <a:spcPct val="100000"/>
              </a:lnSpc>
              <a:spcBef>
                <a:spcPct val="0"/>
              </a:spcBef>
              <a:spcAft>
                <a:spcPts val="0"/>
              </a:spcAft>
              <a:buClrTx/>
              <a:buSzTx/>
              <a:buFontTx/>
              <a:buNone/>
              <a:tabLst/>
              <a:defRPr/>
            </a:pPr>
            <a:endPar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・企画ページ掲載中に、当該サイトからのリンクがデッドリンクとなった場合や、リンク先のサイトに不具合が</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発生した場合、ヤフーは当該企画ページの掲載を停止することができるものとし、この場合、ヤフーは企画ページ不掲載の責を</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192088"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負わないものとします。</a:t>
            </a:r>
          </a:p>
          <a:p>
            <a:pPr marL="457200" marR="0" lvl="0" indent="-457200" algn="l" defTabSz="914400" eaLnBrk="1" fontAlgn="auto" latinLnBrk="0" hangingPunct="1">
              <a:lnSpc>
                <a:spcPct val="100000"/>
              </a:lnSpc>
              <a:spcBef>
                <a:spcPct val="0"/>
              </a:spcBef>
              <a:spcAft>
                <a:spcPts val="0"/>
              </a:spcAft>
              <a:buClrTx/>
              <a:buSzTx/>
              <a:buFontTx/>
              <a:buNone/>
              <a:tabLst/>
              <a:defRPr/>
            </a:pPr>
            <a:endParaRPr kumimoji="1" lang="en-US" altLang="ja-JP" sz="16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rPr>
              <a:t>■ 免責期間</a:t>
            </a:r>
            <a:endParaRPr kumimoji="1" lang="en-US" altLang="ja-JP" sz="16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・本商品につきましては、以下①～③を企画ページの掲載調整時間とし、ヤフーは当該掲載調整時間内の不具合、</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不完全掲載または未掲載について免責されるものとします。</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①企画ページ掲載の初日の午前</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0</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時から</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時間、および企画ページの内容が変更もしくは追加</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された場合における、当該</a:t>
            </a:r>
            <a:r>
              <a:rPr lang="ja-JP" altLang="en-US" sz="1200" kern="0" dirty="0">
                <a:solidFill>
                  <a:prstClr val="black">
                    <a:lumMod val="65000"/>
                    <a:lumOff val="35000"/>
                  </a:prstClr>
                </a:solidFill>
                <a:latin typeface="メイリオ"/>
                <a:ea typeface="メイリオ"/>
              </a:rPr>
              <a:t>企画ページ</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の掲載予定時刻から</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②企画ページの掲載開始日が営業日以外の場合における、当該掲載開始時間から翌営業日正午まで</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③企画ページの総掲載予定時間が</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時間未満の場合における、総掲載予定時間の</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10%</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にあたる時間まで</a:t>
            </a:r>
          </a:p>
        </p:txBody>
      </p:sp>
    </p:spTree>
    <p:extLst>
      <p:ext uri="{BB962C8B-B14F-4D97-AF65-F5344CB8AC3E}">
        <p14:creationId xmlns:p14="http://schemas.microsoft.com/office/powerpoint/2010/main" val="54860280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en-US" altLang="ja-JP" dirty="0">
                <a:latin typeface="Meiryo" charset="-128"/>
                <a:ea typeface="Meiryo" charset="-128"/>
                <a:cs typeface="Meiryo" charset="-128"/>
              </a:rPr>
              <a:t>PC</a:t>
            </a:r>
            <a:r>
              <a:rPr lang="ja-JP" altLang="en-US" dirty="0">
                <a:latin typeface="Meiryo" charset="-128"/>
                <a:ea typeface="Meiryo" charset="-128"/>
                <a:cs typeface="Meiryo" charset="-128"/>
              </a:rPr>
              <a:t>版「ミラーサイト版」の仕様（カスタマイズ箇所）</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15</a:t>
            </a:fld>
            <a:endParaRPr lang="ja-JP" altLang="en-US"/>
          </a:p>
        </p:txBody>
      </p:sp>
      <p:sp>
        <p:nvSpPr>
          <p:cNvPr id="23" name="Text Box 16"/>
          <p:cNvSpPr txBox="1">
            <a:spLocks noChangeArrowheads="1"/>
          </p:cNvSpPr>
          <p:nvPr/>
        </p:nvSpPr>
        <p:spPr bwMode="auto">
          <a:xfrm>
            <a:off x="5584914" y="4735812"/>
            <a:ext cx="5184576" cy="1573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a:spcBef>
                <a:spcPct val="15000"/>
              </a:spcBef>
            </a:pPr>
            <a:r>
              <a:rPr lang="en-US" altLang="ja-JP" sz="1100" dirty="0">
                <a:solidFill>
                  <a:prstClr val="black"/>
                </a:solidFill>
                <a:latin typeface="メイリオ"/>
              </a:rPr>
              <a:t>※Yahoo! JAPAN</a:t>
            </a:r>
            <a:r>
              <a:rPr lang="ja-JP" altLang="en-US" sz="1100" dirty="0">
                <a:solidFill>
                  <a:prstClr val="black"/>
                </a:solidFill>
                <a:latin typeface="メイリオ"/>
              </a:rPr>
              <a:t>の制作ガイドラインに準じて制作します。</a:t>
            </a:r>
            <a:endParaRPr lang="en-US" altLang="ja-JP" sz="1100" dirty="0">
              <a:solidFill>
                <a:prstClr val="black"/>
              </a:solidFill>
              <a:latin typeface="メイリオ"/>
            </a:endParaRPr>
          </a:p>
          <a:p>
            <a:pPr>
              <a:spcBef>
                <a:spcPct val="15000"/>
              </a:spcBef>
            </a:pPr>
            <a:r>
              <a:rPr lang="en-US" altLang="ja-JP" sz="1100" dirty="0">
                <a:solidFill>
                  <a:prstClr val="black"/>
                </a:solidFill>
                <a:latin typeface="メイリオ"/>
              </a:rPr>
              <a:t>※</a:t>
            </a:r>
            <a:r>
              <a:rPr lang="ja-JP" altLang="en-US" sz="1100" dirty="0">
                <a:solidFill>
                  <a:prstClr val="black"/>
                </a:solidFill>
                <a:latin typeface="メイリオ"/>
              </a:rPr>
              <a:t>ページのレイアウト、カスタマイズ領域や条件は、予告なく変更させていただく場合があります。</a:t>
            </a:r>
            <a:endParaRPr lang="en-US" altLang="ja-JP" sz="1100" dirty="0">
              <a:solidFill>
                <a:prstClr val="black"/>
              </a:solidFill>
              <a:latin typeface="メイリオ"/>
            </a:endParaRPr>
          </a:p>
          <a:p>
            <a:pPr>
              <a:spcBef>
                <a:spcPct val="15000"/>
              </a:spcBef>
            </a:pPr>
            <a:r>
              <a:rPr lang="ja-JP" altLang="en-US" sz="1100" dirty="0">
                <a:solidFill>
                  <a:prstClr val="black"/>
                </a:solidFill>
                <a:latin typeface="メイリオ"/>
              </a:rPr>
              <a:t>その時点での最新ガイドラインにしたがって制作いたします。</a:t>
            </a:r>
            <a:endParaRPr lang="en-US" altLang="ja-JP" sz="1100" dirty="0">
              <a:solidFill>
                <a:prstClr val="black"/>
              </a:solidFill>
              <a:latin typeface="メイリオ"/>
            </a:endParaRPr>
          </a:p>
          <a:p>
            <a:pPr>
              <a:spcBef>
                <a:spcPct val="15000"/>
              </a:spcBef>
            </a:pPr>
            <a:r>
              <a:rPr lang="en-US" altLang="ja-JP" sz="1100" dirty="0">
                <a:solidFill>
                  <a:prstClr val="black"/>
                </a:solidFill>
                <a:latin typeface="メイリオ"/>
              </a:rPr>
              <a:t>※</a:t>
            </a:r>
            <a:r>
              <a:rPr lang="ja-JP" altLang="en-US" sz="1100" dirty="0">
                <a:solidFill>
                  <a:prstClr val="black"/>
                </a:solidFill>
                <a:latin typeface="メイリオ"/>
              </a:rPr>
              <a:t>対応ブラウザは正規の</a:t>
            </a:r>
            <a:r>
              <a:rPr lang="en-US" altLang="ja-JP" sz="1100" dirty="0">
                <a:solidFill>
                  <a:prstClr val="black"/>
                </a:solidFill>
                <a:latin typeface="メイリオ"/>
              </a:rPr>
              <a:t>Yahoo! JAPAN</a:t>
            </a:r>
            <a:r>
              <a:rPr lang="ja-JP" altLang="en-US" sz="1100" dirty="0">
                <a:solidFill>
                  <a:prstClr val="black"/>
                </a:solidFill>
                <a:latin typeface="メイリオ"/>
              </a:rPr>
              <a:t>のトップページと同期し、対応外の</a:t>
            </a:r>
            <a:endParaRPr lang="en-US" altLang="ja-JP" sz="1100" dirty="0">
              <a:solidFill>
                <a:prstClr val="black"/>
              </a:solidFill>
              <a:latin typeface="メイリオ"/>
            </a:endParaRPr>
          </a:p>
          <a:p>
            <a:pPr>
              <a:spcBef>
                <a:spcPct val="15000"/>
              </a:spcBef>
            </a:pPr>
            <a:r>
              <a:rPr lang="ja-JP" altLang="en-US" sz="1100" dirty="0">
                <a:solidFill>
                  <a:prstClr val="black"/>
                </a:solidFill>
                <a:latin typeface="メイリオ"/>
              </a:rPr>
              <a:t>ブラウザからのアクセスには、非対応コメントを表示します。</a:t>
            </a:r>
            <a:endParaRPr lang="en-US" altLang="ja-JP" sz="1100" dirty="0">
              <a:solidFill>
                <a:prstClr val="black"/>
              </a:solidFill>
              <a:latin typeface="メイリオ"/>
            </a:endParaRPr>
          </a:p>
          <a:p>
            <a:pPr>
              <a:spcBef>
                <a:spcPct val="15000"/>
              </a:spcBef>
            </a:pPr>
            <a:r>
              <a:rPr lang="en-US" altLang="ja-JP" sz="1100" dirty="0">
                <a:solidFill>
                  <a:prstClr val="black"/>
                </a:solidFill>
                <a:latin typeface="メイリオ"/>
              </a:rPr>
              <a:t>※</a:t>
            </a:r>
            <a:r>
              <a:rPr lang="ja-JP" altLang="en-US" sz="1100" dirty="0">
                <a:solidFill>
                  <a:prstClr val="black"/>
                </a:solidFill>
                <a:latin typeface="メイリオ"/>
              </a:rPr>
              <a:t>当ページの下階層に、商品・サービスの詳細を紹介するタイアップページの設置も可能です。</a:t>
            </a:r>
          </a:p>
        </p:txBody>
      </p:sp>
      <p:sp>
        <p:nvSpPr>
          <p:cNvPr id="24" name="Rectangle 24"/>
          <p:cNvSpPr>
            <a:spLocks noChangeArrowheads="1"/>
          </p:cNvSpPr>
          <p:nvPr/>
        </p:nvSpPr>
        <p:spPr bwMode="auto">
          <a:xfrm>
            <a:off x="5641727" y="1132015"/>
            <a:ext cx="4918769" cy="1658146"/>
          </a:xfrm>
          <a:prstGeom prst="rect">
            <a:avLst/>
          </a:prstGeom>
          <a:solidFill>
            <a:srgbClr val="FFFFFF"/>
          </a:solidFill>
          <a:ln w="28575">
            <a:solidFill>
              <a:srgbClr val="D00216">
                <a:lumMod val="75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■ヘッダ周辺</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a:t>
            </a:r>
            <a:r>
              <a:rPr kumimoji="0" lang="en-US" altLang="ja-JP" sz="1100" b="0" i="0" u="none" strike="noStrike" kern="0" cap="none" spc="0" normalizeH="0" baseline="0" noProof="0" dirty="0">
                <a:ln>
                  <a:noFill/>
                </a:ln>
                <a:solidFill>
                  <a:prstClr val="black"/>
                </a:solidFill>
                <a:effectLst/>
                <a:uLnTx/>
                <a:uFillTx/>
              </a:rPr>
              <a:t>PR</a:t>
            </a:r>
            <a:r>
              <a:rPr kumimoji="0" lang="ja-JP" altLang="en-US" sz="1100" b="0" i="0" u="none" strike="noStrike" kern="0" cap="none" spc="0" normalizeH="0" baseline="0" noProof="0" dirty="0">
                <a:ln>
                  <a:noFill/>
                </a:ln>
                <a:solidFill>
                  <a:prstClr val="black"/>
                </a:solidFill>
                <a:effectLst/>
                <a:uLnTx/>
                <a:uFillTx/>
              </a:rPr>
              <a:t>企画クレジット</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掲載期間を以下の通りテキスト表記します</a:t>
            </a: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a:t>
            </a:r>
            <a:r>
              <a:rPr kumimoji="0" lang="en-US" altLang="ja-JP" sz="1100" b="0" i="0" u="none" strike="noStrike" kern="0" cap="none" spc="0" normalizeH="0" baseline="0" noProof="0" dirty="0">
                <a:ln>
                  <a:noFill/>
                </a:ln>
                <a:solidFill>
                  <a:prstClr val="black"/>
                </a:solidFill>
                <a:effectLst/>
                <a:uLnTx/>
                <a:uFillTx/>
              </a:rPr>
              <a:t>Yahoo! JAPAN PR</a:t>
            </a:r>
            <a:r>
              <a:rPr kumimoji="0" lang="ja-JP" altLang="en-US" sz="1100" b="0" i="0" u="none" strike="noStrike" kern="0" cap="none" spc="0" normalizeH="0" baseline="0" noProof="0" dirty="0">
                <a:ln>
                  <a:noFill/>
                </a:ln>
                <a:solidFill>
                  <a:prstClr val="black"/>
                </a:solidFill>
                <a:effectLst/>
                <a:uLnTx/>
                <a:uFillTx/>
              </a:rPr>
              <a:t>企画］　掲載期間：</a:t>
            </a:r>
            <a:r>
              <a:rPr kumimoji="0" lang="en-US" altLang="ja-JP" sz="1100" b="0" i="0" u="none" strike="noStrike" kern="0" cap="none" spc="0" normalizeH="0" baseline="0" noProof="0" dirty="0">
                <a:ln>
                  <a:noFill/>
                </a:ln>
                <a:solidFill>
                  <a:prstClr val="black"/>
                </a:solidFill>
                <a:effectLst/>
                <a:uLnTx/>
                <a:uFillTx/>
              </a:rPr>
              <a:t>20○○</a:t>
            </a:r>
            <a:r>
              <a:rPr kumimoji="0" lang="ja-JP" altLang="en-US" sz="1100" b="0" i="0" u="none" strike="noStrike" kern="0" cap="none" spc="0" normalizeH="0" baseline="0" noProof="0" dirty="0">
                <a:ln>
                  <a:noFill/>
                </a:ln>
                <a:solidFill>
                  <a:prstClr val="black"/>
                </a:solidFill>
                <a:effectLst/>
                <a:uLnTx/>
                <a:uFillTx/>
              </a:rPr>
              <a:t>年</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月</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日～</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月</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日</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endParaRPr kumimoji="0" lang="ja-JP" altLang="en-US"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・センターロゴ（</a:t>
            </a:r>
            <a:r>
              <a:rPr kumimoji="0" lang="en-US" altLang="ja-JP" sz="1100" b="0" i="0" u="none" strike="noStrike" kern="0" cap="none" spc="0" normalizeH="0" baseline="0" noProof="0" dirty="0">
                <a:ln>
                  <a:noFill/>
                </a:ln>
                <a:solidFill>
                  <a:prstClr val="black"/>
                </a:solidFill>
                <a:effectLst/>
                <a:uLnTx/>
                <a:uFillTx/>
              </a:rPr>
              <a:t>Yahoo! JAPAN</a:t>
            </a:r>
            <a:r>
              <a:rPr kumimoji="0" lang="ja-JP" altLang="en-US" sz="1100" b="0" i="0" u="none" strike="noStrike" kern="0" cap="none" spc="0" normalizeH="0" baseline="0" noProof="0" dirty="0">
                <a:ln>
                  <a:noFill/>
                </a:ln>
                <a:solidFill>
                  <a:prstClr val="black"/>
                </a:solidFill>
                <a:effectLst/>
                <a:uLnTx/>
                <a:uFillTx/>
              </a:rPr>
              <a:t>ロゴ）、及びその左右のアイコン（</a:t>
            </a:r>
            <a:r>
              <a:rPr kumimoji="0" lang="en-US" altLang="ja-JP" sz="1100" b="0" i="0" u="none" strike="noStrike" kern="0" cap="none" spc="0" normalizeH="0" baseline="0" noProof="0" dirty="0">
                <a:ln>
                  <a:noFill/>
                </a:ln>
                <a:solidFill>
                  <a:prstClr val="black"/>
                </a:solidFill>
                <a:effectLst/>
                <a:uLnTx/>
                <a:uFillTx/>
              </a:rPr>
              <a:t>6</a:t>
            </a:r>
            <a:r>
              <a:rPr kumimoji="0" lang="ja-JP" altLang="en-US" sz="1100" b="0" i="0" u="none" strike="noStrike" kern="0" cap="none" spc="0" normalizeH="0" baseline="0" noProof="0" dirty="0">
                <a:ln>
                  <a:noFill/>
                </a:ln>
                <a:solidFill>
                  <a:prstClr val="black"/>
                </a:solidFill>
                <a:effectLst/>
                <a:uLnTx/>
                <a:uFillTx/>
              </a:rPr>
              <a:t>個）は、クライアント様の企業ロゴやブランドロゴ、商品パッケージなどに置き換えていただきます。</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en-US" altLang="ja-JP" sz="1100" b="0" i="0" u="none" strike="noStrike" kern="0" cap="none" spc="0" normalizeH="0" baseline="0" noProof="0" dirty="0">
                <a:ln>
                  <a:noFill/>
                </a:ln>
                <a:solidFill>
                  <a:srgbClr val="FF0000"/>
                </a:solidFill>
                <a:effectLst/>
                <a:uLnTx/>
                <a:uFillTx/>
              </a:rPr>
              <a:t>※Yahoo! JAPAN</a:t>
            </a:r>
            <a:r>
              <a:rPr kumimoji="0" lang="ja-JP" altLang="en-US" sz="1100" b="0" i="0" u="none" strike="noStrike" kern="0" cap="none" spc="0" normalizeH="0" baseline="0" noProof="0" dirty="0">
                <a:ln>
                  <a:noFill/>
                </a:ln>
                <a:solidFill>
                  <a:srgbClr val="FF0000"/>
                </a:solidFill>
                <a:effectLst/>
                <a:uLnTx/>
                <a:uFillTx/>
              </a:rPr>
              <a:t>のロゴやアイコンは使用できません。</a:t>
            </a:r>
            <a:endParaRPr kumimoji="0" lang="ja-JP" altLang="en-US" sz="1100" b="0" i="0" u="none" strike="noStrike" kern="0" cap="none" spc="0" normalizeH="0" baseline="0" noProof="0" dirty="0">
              <a:ln>
                <a:noFill/>
              </a:ln>
              <a:solidFill>
                <a:prstClr val="black"/>
              </a:solidFill>
              <a:effectLst/>
              <a:uLnTx/>
              <a:uFillTx/>
            </a:endParaRPr>
          </a:p>
        </p:txBody>
      </p:sp>
      <p:sp>
        <p:nvSpPr>
          <p:cNvPr id="25" name="Rectangle 37"/>
          <p:cNvSpPr>
            <a:spLocks noChangeArrowheads="1"/>
          </p:cNvSpPr>
          <p:nvPr/>
        </p:nvSpPr>
        <p:spPr bwMode="auto">
          <a:xfrm>
            <a:off x="5641727" y="3044730"/>
            <a:ext cx="4918768" cy="456279"/>
          </a:xfrm>
          <a:prstGeom prst="rect">
            <a:avLst/>
          </a:prstGeom>
          <a:noFill/>
          <a:ln w="28575">
            <a:solidFill>
              <a:srgbClr val="FFFFFF">
                <a:lumMod val="50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15000"/>
              </a:spcBef>
              <a:spcAft>
                <a:spcPts val="0"/>
              </a:spcAft>
              <a:buClrTx/>
              <a:buSzTx/>
              <a:buFontTx/>
              <a:buNone/>
              <a:tabLst/>
              <a:defRPr/>
            </a:pP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検索枠、主なサービス枠（コンテンツ列）、</a:t>
            </a:r>
            <a:r>
              <a:rPr kumimoji="0" lang="en-US" altLang="ja-JP" sz="1100" b="0" i="0" u="none" strike="noStrike" kern="0" cap="none" spc="0" normalizeH="0" baseline="0" noProof="0" dirty="0">
                <a:ln>
                  <a:noFill/>
                </a:ln>
                <a:solidFill>
                  <a:prstClr val="black"/>
                </a:solidFill>
                <a:effectLst/>
                <a:uLnTx/>
                <a:uFillTx/>
              </a:rPr>
              <a:t>ID</a:t>
            </a:r>
            <a:r>
              <a:rPr kumimoji="0" lang="ja-JP" altLang="en-US" sz="1100" b="0" i="0" u="none" strike="noStrike" kern="0" cap="none" spc="0" normalizeH="0" baseline="0" noProof="0" dirty="0">
                <a:ln>
                  <a:noFill/>
                </a:ln>
                <a:solidFill>
                  <a:prstClr val="black"/>
                </a:solidFill>
                <a:effectLst/>
                <a:uLnTx/>
                <a:uFillTx/>
              </a:rPr>
              <a:t>連携パーソナライズ枠</a:t>
            </a:r>
          </a:p>
          <a:p>
            <a:pPr marL="0" marR="0" lvl="0" indent="0" defTabSz="914400" eaLnBrk="1" fontAlgn="auto" latinLnBrk="0" hangingPunct="1">
              <a:lnSpc>
                <a:spcPct val="100000"/>
              </a:lnSpc>
              <a:spcBef>
                <a:spcPct val="1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原則として、カスタマイズ不可のエリアです。</a:t>
            </a:r>
          </a:p>
        </p:txBody>
      </p:sp>
      <p:sp>
        <p:nvSpPr>
          <p:cNvPr id="26" name="Rectangle 39"/>
          <p:cNvSpPr>
            <a:spLocks noChangeArrowheads="1"/>
          </p:cNvSpPr>
          <p:nvPr/>
        </p:nvSpPr>
        <p:spPr bwMode="auto">
          <a:xfrm>
            <a:off x="5641727" y="3933056"/>
            <a:ext cx="4918768" cy="473206"/>
          </a:xfrm>
          <a:prstGeom prst="rect">
            <a:avLst/>
          </a:prstGeom>
          <a:solidFill>
            <a:srgbClr val="FFFFFF"/>
          </a:solidFill>
          <a:ln w="28575">
            <a:solidFill>
              <a:srgbClr val="000000">
                <a:lumMod val="60000"/>
                <a:lumOff val="40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25000"/>
              </a:spcBef>
              <a:spcAft>
                <a:spcPts val="0"/>
              </a:spcAft>
              <a:buClrTx/>
              <a:buSzTx/>
              <a:buFontTx/>
              <a:buNone/>
              <a:tabLst/>
              <a:defRPr/>
            </a:pP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その他エリア</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テキスト、画像、リンク先をカスタマイズいただけます。</a:t>
            </a:r>
          </a:p>
        </p:txBody>
      </p:sp>
      <p:pic>
        <p:nvPicPr>
          <p:cNvPr id="27" name="Picture 2" descr="C:\Users\koyamaya\Desktop\PCキャプチャイメージ.gif"/>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14268"/>
          <a:stretch/>
        </p:blipFill>
        <p:spPr bwMode="auto">
          <a:xfrm>
            <a:off x="1703512" y="764705"/>
            <a:ext cx="3456384" cy="5862005"/>
          </a:xfrm>
          <a:prstGeom prst="rect">
            <a:avLst/>
          </a:prstGeom>
          <a:noFill/>
          <a:ln>
            <a:solidFill>
              <a:sysClr val="windowText" lastClr="000000"/>
            </a:solidFill>
          </a:ln>
          <a:extLst>
            <a:ext uri="{909E8E84-426E-40DD-AFC4-6F175D3DCCD1}">
              <a14:hiddenFill xmlns:a14="http://schemas.microsoft.com/office/drawing/2010/main">
                <a:solidFill>
                  <a:srgbClr val="FFFFFF"/>
                </a:solidFill>
              </a14:hiddenFill>
            </a:ext>
          </a:extLst>
        </p:spPr>
      </p:pic>
      <p:sp>
        <p:nvSpPr>
          <p:cNvPr id="28" name="正方形/長方形 27"/>
          <p:cNvSpPr/>
          <p:nvPr/>
        </p:nvSpPr>
        <p:spPr>
          <a:xfrm>
            <a:off x="1775520" y="764704"/>
            <a:ext cx="3312368" cy="288033"/>
          </a:xfrm>
          <a:prstGeom prst="rect">
            <a:avLst/>
          </a:prstGeom>
          <a:solidFill>
            <a:srgbClr val="D00216">
              <a:lumMod val="50000"/>
              <a:alpha val="50196"/>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29" name="正方形/長方形 28"/>
          <p:cNvSpPr/>
          <p:nvPr/>
        </p:nvSpPr>
        <p:spPr>
          <a:xfrm>
            <a:off x="1775520" y="1405028"/>
            <a:ext cx="576064" cy="2208917"/>
          </a:xfrm>
          <a:prstGeom prst="rect">
            <a:avLst/>
          </a:prstGeom>
          <a:solidFill>
            <a:srgbClr val="E4E4EC">
              <a:lumMod val="50000"/>
              <a:alpha val="50196"/>
            </a:srgbClr>
          </a:solidFill>
          <a:ln w="9525" cap="flat" cmpd="sng" algn="ctr">
            <a:solidFill>
              <a:srgbClr val="E4E4EC">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30" name="正方形/長方形 29"/>
          <p:cNvSpPr/>
          <p:nvPr/>
        </p:nvSpPr>
        <p:spPr>
          <a:xfrm>
            <a:off x="2423592" y="1405028"/>
            <a:ext cx="1368152" cy="871845"/>
          </a:xfrm>
          <a:prstGeom prst="rect">
            <a:avLst/>
          </a:prstGeom>
          <a:solidFill>
            <a:srgbClr val="FD4D5E">
              <a:alpha val="50196"/>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31" name="テキスト ボックス 30"/>
          <p:cNvSpPr txBox="1"/>
          <p:nvPr/>
        </p:nvSpPr>
        <p:spPr>
          <a:xfrm>
            <a:off x="4079776" y="1700808"/>
            <a:ext cx="720080" cy="215444"/>
          </a:xfrm>
          <a:prstGeom prst="rect">
            <a:avLst/>
          </a:prstGeom>
          <a:solidFill>
            <a:srgbClr val="FFFFFF">
              <a:alpha val="50196"/>
            </a:srgbClr>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smtClean="0">
                <a:ln>
                  <a:noFill/>
                </a:ln>
                <a:solidFill>
                  <a:prstClr val="black"/>
                </a:solidFill>
                <a:effectLst/>
                <a:uLnTx/>
                <a:uFillTx/>
              </a:rPr>
              <a:t>バナー掲載</a:t>
            </a:r>
          </a:p>
        </p:txBody>
      </p:sp>
      <p:sp>
        <p:nvSpPr>
          <p:cNvPr id="32" name="正方形/長方形 31"/>
          <p:cNvSpPr/>
          <p:nvPr/>
        </p:nvSpPr>
        <p:spPr>
          <a:xfrm>
            <a:off x="2423592" y="2348880"/>
            <a:ext cx="1368152" cy="144016"/>
          </a:xfrm>
          <a:prstGeom prst="rect">
            <a:avLst/>
          </a:prstGeom>
          <a:solidFill>
            <a:srgbClr val="FD4D5E">
              <a:alpha val="50196"/>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33" name="正方形/長方形 32"/>
          <p:cNvSpPr/>
          <p:nvPr/>
        </p:nvSpPr>
        <p:spPr>
          <a:xfrm>
            <a:off x="1775520" y="3645024"/>
            <a:ext cx="576064" cy="1800200"/>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34" name="正方形/長方形 33"/>
          <p:cNvSpPr/>
          <p:nvPr/>
        </p:nvSpPr>
        <p:spPr>
          <a:xfrm>
            <a:off x="3863752" y="3429000"/>
            <a:ext cx="1152128" cy="1296144"/>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35" name="正方形/長方形 34"/>
          <p:cNvSpPr/>
          <p:nvPr/>
        </p:nvSpPr>
        <p:spPr>
          <a:xfrm>
            <a:off x="2207568" y="1408925"/>
            <a:ext cx="144016" cy="73945"/>
          </a:xfrm>
          <a:prstGeom prst="rect">
            <a:avLst/>
          </a:prstGeom>
          <a:solidFill>
            <a:sysClr val="windowText" lastClr="000000"/>
          </a:solidFill>
          <a:ln w="9525" cap="flat" cmpd="sng" algn="ctr">
            <a:solidFill>
              <a:srgbClr val="45495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600" b="0"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55" name="正方形/長方形 54"/>
          <p:cNvSpPr/>
          <p:nvPr/>
        </p:nvSpPr>
        <p:spPr>
          <a:xfrm>
            <a:off x="3647728" y="1056493"/>
            <a:ext cx="144016" cy="73945"/>
          </a:xfrm>
          <a:prstGeom prst="rect">
            <a:avLst/>
          </a:prstGeom>
          <a:solidFill>
            <a:sysClr val="windowText" lastClr="000000"/>
          </a:solidFill>
          <a:ln w="9525" cap="flat" cmpd="sng" algn="ctr">
            <a:solidFill>
              <a:srgbClr val="45495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400" b="0"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56" name="テキスト ボックス 55"/>
          <p:cNvSpPr txBox="1"/>
          <p:nvPr/>
        </p:nvSpPr>
        <p:spPr>
          <a:xfrm>
            <a:off x="3719736" y="1013980"/>
            <a:ext cx="1224136" cy="184666"/>
          </a:xfrm>
          <a:prstGeom prst="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600" b="0" i="0" u="none" strike="noStrike" kern="0" cap="none" spc="0" normalizeH="0" baseline="0" noProof="0" dirty="0" smtClean="0">
                <a:ln>
                  <a:noFill/>
                </a:ln>
                <a:solidFill>
                  <a:srgbClr val="FFFFFF"/>
                </a:solidFill>
                <a:effectLst/>
                <a:uLnTx/>
                <a:uFillTx/>
              </a:rPr>
              <a:t>←一覧タブ表示なし</a:t>
            </a:r>
          </a:p>
        </p:txBody>
      </p:sp>
      <p:sp>
        <p:nvSpPr>
          <p:cNvPr id="57" name="テキスト ボックス 56"/>
          <p:cNvSpPr txBox="1"/>
          <p:nvPr/>
        </p:nvSpPr>
        <p:spPr>
          <a:xfrm>
            <a:off x="2174316" y="1482869"/>
            <a:ext cx="144016" cy="1292662"/>
          </a:xfrm>
          <a:prstGeom prst="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600" b="0" i="0" u="none" strike="noStrike" kern="0" cap="none" spc="0" normalizeH="0" baseline="0" noProof="0" dirty="0" smtClean="0">
                <a:ln>
                  <a:noFill/>
                </a:ln>
                <a:solidFill>
                  <a:srgbClr val="FFFFFF"/>
                </a:solidFill>
                <a:effectLst/>
                <a:uLnTx/>
                <a:uFillTx/>
              </a:rPr>
              <a:t>↑サ｜ビス一覧タブ表示なし</a:t>
            </a:r>
          </a:p>
        </p:txBody>
      </p:sp>
      <p:sp>
        <p:nvSpPr>
          <p:cNvPr id="58" name="正方形/長方形 57"/>
          <p:cNvSpPr/>
          <p:nvPr/>
        </p:nvSpPr>
        <p:spPr>
          <a:xfrm>
            <a:off x="1775520" y="1306722"/>
            <a:ext cx="3312368" cy="61622"/>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59" name="正方形/長方形 58"/>
          <p:cNvSpPr/>
          <p:nvPr/>
        </p:nvSpPr>
        <p:spPr>
          <a:xfrm>
            <a:off x="2423592" y="1405027"/>
            <a:ext cx="1368152" cy="864096"/>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60" name="正方形/長方形 59"/>
          <p:cNvSpPr/>
          <p:nvPr/>
        </p:nvSpPr>
        <p:spPr>
          <a:xfrm>
            <a:off x="2423592" y="2332255"/>
            <a:ext cx="1368152" cy="144015"/>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cxnSp>
        <p:nvCxnSpPr>
          <p:cNvPr id="61" name="直線コネクタ 60"/>
          <p:cNvCxnSpPr/>
          <p:nvPr/>
        </p:nvCxnSpPr>
        <p:spPr>
          <a:xfrm>
            <a:off x="5087888" y="1160748"/>
            <a:ext cx="276920" cy="0"/>
          </a:xfrm>
          <a:prstGeom prst="line">
            <a:avLst/>
          </a:prstGeom>
          <a:noFill/>
          <a:ln w="28575" cap="flat" cmpd="sng" algn="ctr">
            <a:solidFill>
              <a:srgbClr val="FFFFFF">
                <a:lumMod val="50000"/>
              </a:srgbClr>
            </a:solidFill>
            <a:prstDash val="solid"/>
          </a:ln>
          <a:effectLst/>
        </p:spPr>
      </p:cxnSp>
      <p:cxnSp>
        <p:nvCxnSpPr>
          <p:cNvPr id="62" name="直線コネクタ 61"/>
          <p:cNvCxnSpPr>
            <a:endCxn id="25" idx="1"/>
          </p:cNvCxnSpPr>
          <p:nvPr/>
        </p:nvCxnSpPr>
        <p:spPr>
          <a:xfrm flipV="1">
            <a:off x="2351585" y="3272869"/>
            <a:ext cx="3290143" cy="3636"/>
          </a:xfrm>
          <a:prstGeom prst="line">
            <a:avLst/>
          </a:prstGeom>
          <a:noFill/>
          <a:ln w="28575" cap="flat" cmpd="sng" algn="ctr">
            <a:solidFill>
              <a:srgbClr val="FFFFFF">
                <a:lumMod val="50000"/>
              </a:srgbClr>
            </a:solidFill>
            <a:prstDash val="solid"/>
          </a:ln>
          <a:effectLst/>
        </p:spPr>
      </p:cxnSp>
      <p:sp>
        <p:nvSpPr>
          <p:cNvPr id="63" name="正方形/長方形 62"/>
          <p:cNvSpPr/>
          <p:nvPr/>
        </p:nvSpPr>
        <p:spPr>
          <a:xfrm>
            <a:off x="1775520" y="1056493"/>
            <a:ext cx="3312368" cy="250230"/>
          </a:xfrm>
          <a:prstGeom prst="rect">
            <a:avLst/>
          </a:prstGeom>
          <a:solidFill>
            <a:srgbClr val="E4E4EC">
              <a:lumMod val="50000"/>
              <a:alpha val="50196"/>
            </a:srgbClr>
          </a:solidFill>
          <a:ln w="9525" cap="flat" cmpd="sng" algn="ctr">
            <a:solidFill>
              <a:srgbClr val="45495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64" name="正方形/長方形 63"/>
          <p:cNvSpPr/>
          <p:nvPr/>
        </p:nvSpPr>
        <p:spPr>
          <a:xfrm>
            <a:off x="2423592" y="2518942"/>
            <a:ext cx="1368152" cy="3718370"/>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cxnSp>
        <p:nvCxnSpPr>
          <p:cNvPr id="65" name="直線コネクタ 64"/>
          <p:cNvCxnSpPr/>
          <p:nvPr/>
        </p:nvCxnSpPr>
        <p:spPr>
          <a:xfrm>
            <a:off x="5015880" y="2708920"/>
            <a:ext cx="348928" cy="0"/>
          </a:xfrm>
          <a:prstGeom prst="line">
            <a:avLst/>
          </a:prstGeom>
          <a:noFill/>
          <a:ln w="28575" cap="flat" cmpd="sng" algn="ctr">
            <a:solidFill>
              <a:srgbClr val="FFFFFF">
                <a:lumMod val="50000"/>
              </a:srgbClr>
            </a:solidFill>
            <a:prstDash val="solid"/>
          </a:ln>
          <a:effectLst/>
        </p:spPr>
      </p:cxnSp>
      <p:cxnSp>
        <p:nvCxnSpPr>
          <p:cNvPr id="66" name="直線コネクタ 65"/>
          <p:cNvCxnSpPr/>
          <p:nvPr/>
        </p:nvCxnSpPr>
        <p:spPr>
          <a:xfrm>
            <a:off x="5359370" y="1160748"/>
            <a:ext cx="0" cy="2112120"/>
          </a:xfrm>
          <a:prstGeom prst="line">
            <a:avLst/>
          </a:prstGeom>
          <a:noFill/>
          <a:ln w="28575" cap="flat" cmpd="sng" algn="ctr">
            <a:solidFill>
              <a:srgbClr val="FFFFFF">
                <a:lumMod val="50000"/>
              </a:srgbClr>
            </a:solidFill>
            <a:prstDash val="solid"/>
          </a:ln>
          <a:effectLst/>
        </p:spPr>
      </p:cxnSp>
      <p:sp>
        <p:nvSpPr>
          <p:cNvPr id="67" name="正方形/長方形 66"/>
          <p:cNvSpPr/>
          <p:nvPr/>
        </p:nvSpPr>
        <p:spPr>
          <a:xfrm>
            <a:off x="3860201" y="2257189"/>
            <a:ext cx="1152128" cy="1087869"/>
          </a:xfrm>
          <a:prstGeom prst="rect">
            <a:avLst/>
          </a:prstGeom>
          <a:solidFill>
            <a:srgbClr val="E4E4EC">
              <a:lumMod val="50000"/>
              <a:alpha val="50196"/>
            </a:srgbClr>
          </a:solidFill>
          <a:ln w="9525" cap="flat" cmpd="sng" algn="ctr">
            <a:solidFill>
              <a:srgbClr val="45495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68" name="正方形/長方形 67"/>
          <p:cNvSpPr/>
          <p:nvPr/>
        </p:nvSpPr>
        <p:spPr>
          <a:xfrm>
            <a:off x="1767504" y="6316427"/>
            <a:ext cx="3312368" cy="241285"/>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cxnSp>
        <p:nvCxnSpPr>
          <p:cNvPr id="69" name="直線コネクタ 68"/>
          <p:cNvCxnSpPr/>
          <p:nvPr/>
        </p:nvCxnSpPr>
        <p:spPr>
          <a:xfrm>
            <a:off x="5511770" y="908718"/>
            <a:ext cx="0" cy="899812"/>
          </a:xfrm>
          <a:prstGeom prst="line">
            <a:avLst/>
          </a:prstGeom>
          <a:noFill/>
          <a:ln w="28575" cap="flat" cmpd="sng" algn="ctr">
            <a:solidFill>
              <a:srgbClr val="D00216">
                <a:lumMod val="75000"/>
              </a:srgbClr>
            </a:solidFill>
            <a:prstDash val="solid"/>
          </a:ln>
          <a:effectLst/>
        </p:spPr>
      </p:cxnSp>
      <p:cxnSp>
        <p:nvCxnSpPr>
          <p:cNvPr id="70" name="直線コネクタ 69"/>
          <p:cNvCxnSpPr/>
          <p:nvPr/>
        </p:nvCxnSpPr>
        <p:spPr>
          <a:xfrm flipV="1">
            <a:off x="5087888" y="908718"/>
            <a:ext cx="423882" cy="2"/>
          </a:xfrm>
          <a:prstGeom prst="line">
            <a:avLst/>
          </a:prstGeom>
          <a:noFill/>
          <a:ln w="28575" cap="flat" cmpd="sng" algn="ctr">
            <a:solidFill>
              <a:srgbClr val="D00216">
                <a:lumMod val="75000"/>
              </a:srgbClr>
            </a:solidFill>
            <a:prstDash val="solid"/>
          </a:ln>
          <a:effectLst/>
        </p:spPr>
      </p:cxnSp>
      <p:cxnSp>
        <p:nvCxnSpPr>
          <p:cNvPr id="71" name="直線コネクタ 70"/>
          <p:cNvCxnSpPr/>
          <p:nvPr/>
        </p:nvCxnSpPr>
        <p:spPr>
          <a:xfrm>
            <a:off x="5528103" y="1789002"/>
            <a:ext cx="113625" cy="0"/>
          </a:xfrm>
          <a:prstGeom prst="line">
            <a:avLst/>
          </a:prstGeom>
          <a:noFill/>
          <a:ln w="28575" cap="flat" cmpd="sng" algn="ctr">
            <a:solidFill>
              <a:srgbClr val="D00216">
                <a:lumMod val="75000"/>
              </a:srgbClr>
            </a:solidFill>
            <a:prstDash val="solid"/>
          </a:ln>
          <a:effectLst/>
        </p:spPr>
      </p:cxnSp>
      <p:cxnSp>
        <p:nvCxnSpPr>
          <p:cNvPr id="72" name="直線コネクタ 71"/>
          <p:cNvCxnSpPr/>
          <p:nvPr/>
        </p:nvCxnSpPr>
        <p:spPr>
          <a:xfrm>
            <a:off x="2351585" y="4181448"/>
            <a:ext cx="3290143" cy="0"/>
          </a:xfrm>
          <a:prstGeom prst="line">
            <a:avLst/>
          </a:prstGeom>
          <a:noFill/>
          <a:ln w="28575" cap="flat" cmpd="sng" algn="ctr">
            <a:solidFill>
              <a:srgbClr val="000000">
                <a:lumMod val="60000"/>
                <a:lumOff val="40000"/>
              </a:srgbClr>
            </a:solidFill>
            <a:prstDash val="solid"/>
          </a:ln>
          <a:effectLst/>
        </p:spPr>
      </p:cxnSp>
    </p:spTree>
    <p:extLst>
      <p:ext uri="{BB962C8B-B14F-4D97-AF65-F5344CB8AC3E}">
        <p14:creationId xmlns:p14="http://schemas.microsoft.com/office/powerpoint/2010/main" val="122923407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a:xfrm>
            <a:off x="334962" y="130175"/>
            <a:ext cx="10369549" cy="814388"/>
          </a:xfrm>
        </p:spPr>
        <p:txBody>
          <a:bodyPr>
            <a:normAutofit fontScale="92500"/>
          </a:bodyPr>
          <a:lstStyle/>
          <a:p>
            <a:r>
              <a:rPr lang="ja-JP" altLang="en-US" dirty="0"/>
              <a:t>スマートフォン版「ミラーサイト版」の仕様（カスタマイズ箇所）</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16</a:t>
            </a:fld>
            <a:endParaRPr lang="ja-JP" altLang="en-US"/>
          </a:p>
        </p:txBody>
      </p:sp>
      <p:sp>
        <p:nvSpPr>
          <p:cNvPr id="4" name="Rectangle 24"/>
          <p:cNvSpPr>
            <a:spLocks noChangeArrowheads="1"/>
          </p:cNvSpPr>
          <p:nvPr/>
        </p:nvSpPr>
        <p:spPr bwMode="auto">
          <a:xfrm>
            <a:off x="5616443" y="957574"/>
            <a:ext cx="4918769" cy="1488869"/>
          </a:xfrm>
          <a:prstGeom prst="rect">
            <a:avLst/>
          </a:prstGeom>
          <a:solidFill>
            <a:srgbClr val="FFFFFF"/>
          </a:solidFill>
          <a:ln w="28575">
            <a:solidFill>
              <a:srgbClr val="D00216">
                <a:lumMod val="75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■ヘッダ周辺</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a:t>
            </a:r>
            <a:r>
              <a:rPr kumimoji="0" lang="en-US" altLang="ja-JP" sz="1100" b="0" i="0" u="none" strike="noStrike" kern="0" cap="none" spc="0" normalizeH="0" baseline="0" noProof="0" dirty="0">
                <a:ln>
                  <a:noFill/>
                </a:ln>
                <a:solidFill>
                  <a:prstClr val="black"/>
                </a:solidFill>
                <a:effectLst/>
                <a:uLnTx/>
                <a:uFillTx/>
              </a:rPr>
              <a:t>PR</a:t>
            </a:r>
            <a:r>
              <a:rPr kumimoji="0" lang="ja-JP" altLang="en-US" sz="1100" b="0" i="0" u="none" strike="noStrike" kern="0" cap="none" spc="0" normalizeH="0" baseline="0" noProof="0" dirty="0">
                <a:ln>
                  <a:noFill/>
                </a:ln>
                <a:solidFill>
                  <a:prstClr val="black"/>
                </a:solidFill>
                <a:effectLst/>
                <a:uLnTx/>
                <a:uFillTx/>
              </a:rPr>
              <a:t>企画クレジット</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掲載期間を以下の通りテキスト表記します</a:t>
            </a: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a:t>
            </a:r>
            <a:r>
              <a:rPr kumimoji="0" lang="en-US" altLang="ja-JP" sz="1100" b="0" i="0" u="none" strike="noStrike" kern="0" cap="none" spc="0" normalizeH="0" baseline="0" noProof="0" dirty="0">
                <a:ln>
                  <a:noFill/>
                </a:ln>
                <a:solidFill>
                  <a:prstClr val="black"/>
                </a:solidFill>
                <a:effectLst/>
                <a:uLnTx/>
                <a:uFillTx/>
              </a:rPr>
              <a:t>Yahoo! JAPAN PR</a:t>
            </a:r>
            <a:r>
              <a:rPr kumimoji="0" lang="ja-JP" altLang="en-US" sz="1100" b="0" i="0" u="none" strike="noStrike" kern="0" cap="none" spc="0" normalizeH="0" baseline="0" noProof="0" dirty="0">
                <a:ln>
                  <a:noFill/>
                </a:ln>
                <a:solidFill>
                  <a:prstClr val="black"/>
                </a:solidFill>
                <a:effectLst/>
                <a:uLnTx/>
                <a:uFillTx/>
              </a:rPr>
              <a:t>企画］　掲載期間：</a:t>
            </a:r>
            <a:r>
              <a:rPr kumimoji="0" lang="en-US" altLang="ja-JP" sz="1100" b="0" i="0" u="none" strike="noStrike" kern="0" cap="none" spc="0" normalizeH="0" baseline="0" noProof="0" dirty="0">
                <a:ln>
                  <a:noFill/>
                </a:ln>
                <a:solidFill>
                  <a:prstClr val="black"/>
                </a:solidFill>
                <a:effectLst/>
                <a:uLnTx/>
                <a:uFillTx/>
              </a:rPr>
              <a:t>20○○</a:t>
            </a:r>
            <a:r>
              <a:rPr kumimoji="0" lang="ja-JP" altLang="en-US" sz="1100" b="0" i="0" u="none" strike="noStrike" kern="0" cap="none" spc="0" normalizeH="0" baseline="0" noProof="0" dirty="0">
                <a:ln>
                  <a:noFill/>
                </a:ln>
                <a:solidFill>
                  <a:prstClr val="black"/>
                </a:solidFill>
                <a:effectLst/>
                <a:uLnTx/>
                <a:uFillTx/>
              </a:rPr>
              <a:t>年</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月</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日～</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月</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日</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endParaRPr kumimoji="0" lang="ja-JP" altLang="en-US"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・ロゴ（</a:t>
            </a:r>
            <a:r>
              <a:rPr kumimoji="0" lang="en-US" altLang="ja-JP" sz="1100" b="0" i="0" u="none" strike="noStrike" kern="0" cap="none" spc="0" normalizeH="0" baseline="0" noProof="0" dirty="0">
                <a:ln>
                  <a:noFill/>
                </a:ln>
                <a:solidFill>
                  <a:prstClr val="black"/>
                </a:solidFill>
                <a:effectLst/>
                <a:uLnTx/>
                <a:uFillTx/>
              </a:rPr>
              <a:t>Yahoo! JAPAN</a:t>
            </a:r>
            <a:r>
              <a:rPr kumimoji="0" lang="ja-JP" altLang="en-US" sz="1100" b="0" i="0" u="none" strike="noStrike" kern="0" cap="none" spc="0" normalizeH="0" baseline="0" noProof="0" dirty="0">
                <a:ln>
                  <a:noFill/>
                </a:ln>
                <a:solidFill>
                  <a:prstClr val="black"/>
                </a:solidFill>
                <a:effectLst/>
                <a:uLnTx/>
                <a:uFillTx/>
              </a:rPr>
              <a:t>ロゴ）は、クライアント様の企業ロゴやブランドロゴ、商品パッケージなどに置き換えていただきます。</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en-US" altLang="ja-JP" sz="1100" b="0" i="0" u="none" strike="noStrike" kern="0" cap="none" spc="0" normalizeH="0" baseline="0" noProof="0" dirty="0">
                <a:ln>
                  <a:noFill/>
                </a:ln>
                <a:solidFill>
                  <a:srgbClr val="FF0000"/>
                </a:solidFill>
                <a:effectLst/>
                <a:uLnTx/>
                <a:uFillTx/>
              </a:rPr>
              <a:t>※Yahoo! JAPAN</a:t>
            </a:r>
            <a:r>
              <a:rPr kumimoji="0" lang="ja-JP" altLang="en-US" sz="1100" b="0" i="0" u="none" strike="noStrike" kern="0" cap="none" spc="0" normalizeH="0" baseline="0" noProof="0" dirty="0">
                <a:ln>
                  <a:noFill/>
                </a:ln>
                <a:solidFill>
                  <a:srgbClr val="FF0000"/>
                </a:solidFill>
                <a:effectLst/>
                <a:uLnTx/>
                <a:uFillTx/>
              </a:rPr>
              <a:t>のロゴやアイコンは使用できません。</a:t>
            </a:r>
            <a:endParaRPr kumimoji="0" lang="ja-JP" altLang="en-US" sz="1100" b="0" i="0" u="none" strike="noStrike" kern="0" cap="none" spc="0" normalizeH="0" baseline="0" noProof="0" dirty="0">
              <a:ln>
                <a:noFill/>
              </a:ln>
              <a:solidFill>
                <a:prstClr val="black"/>
              </a:solidFill>
              <a:effectLst/>
              <a:uLnTx/>
              <a:uFillTx/>
            </a:endParaRPr>
          </a:p>
        </p:txBody>
      </p:sp>
      <p:sp>
        <p:nvSpPr>
          <p:cNvPr id="6" name="Rectangle 37"/>
          <p:cNvSpPr>
            <a:spLocks noChangeArrowheads="1"/>
          </p:cNvSpPr>
          <p:nvPr/>
        </p:nvSpPr>
        <p:spPr bwMode="auto">
          <a:xfrm>
            <a:off x="5603190" y="2724517"/>
            <a:ext cx="4957307" cy="430887"/>
          </a:xfrm>
          <a:prstGeom prst="rect">
            <a:avLst/>
          </a:prstGeom>
          <a:noFill/>
          <a:ln w="28575">
            <a:solidFill>
              <a:srgbClr val="FFFFFF">
                <a:lumMod val="50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15000"/>
              </a:spcBef>
              <a:spcAft>
                <a:spcPts val="0"/>
              </a:spcAft>
              <a:buClrTx/>
              <a:buSzTx/>
              <a:buFontTx/>
              <a:buNone/>
              <a:tabLst/>
              <a:defRPr/>
            </a:pP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検索枠の位置は変更不可。また原則としてカスタマイズ不可ですが、枠線、検索ボタンの色、背景は全体のトンマナに合わせて設定することが可能です</a:t>
            </a:r>
          </a:p>
        </p:txBody>
      </p:sp>
      <p:sp>
        <p:nvSpPr>
          <p:cNvPr id="7" name="Rectangle 39"/>
          <p:cNvSpPr>
            <a:spLocks noChangeArrowheads="1"/>
          </p:cNvSpPr>
          <p:nvPr/>
        </p:nvSpPr>
        <p:spPr bwMode="auto">
          <a:xfrm>
            <a:off x="5616442" y="4394719"/>
            <a:ext cx="4918770" cy="642484"/>
          </a:xfrm>
          <a:prstGeom prst="rect">
            <a:avLst/>
          </a:prstGeom>
          <a:solidFill>
            <a:srgbClr val="FFFFFF"/>
          </a:solidFill>
          <a:ln w="28575">
            <a:solidFill>
              <a:srgbClr val="000000">
                <a:lumMod val="60000"/>
                <a:lumOff val="40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25000"/>
              </a:spcBef>
              <a:spcAft>
                <a:spcPts val="0"/>
              </a:spcAft>
              <a:buClrTx/>
              <a:buSzTx/>
              <a:buFontTx/>
              <a:buNone/>
              <a:tabLst/>
              <a:defRPr/>
            </a:pP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その他エリア</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コンテンツメニュー、タブ、テキスト、画像、リンク先をカスタマイズいただけます。</a:t>
            </a:r>
          </a:p>
        </p:txBody>
      </p:sp>
      <p:cxnSp>
        <p:nvCxnSpPr>
          <p:cNvPr id="8" name="直線コネクタ 7"/>
          <p:cNvCxnSpPr/>
          <p:nvPr/>
        </p:nvCxnSpPr>
        <p:spPr>
          <a:xfrm>
            <a:off x="4992860" y="1343704"/>
            <a:ext cx="276920" cy="0"/>
          </a:xfrm>
          <a:prstGeom prst="line">
            <a:avLst/>
          </a:prstGeom>
          <a:noFill/>
          <a:ln w="28575" cap="flat" cmpd="sng" algn="ctr">
            <a:solidFill>
              <a:srgbClr val="FFFFFF">
                <a:lumMod val="50000"/>
              </a:srgbClr>
            </a:solidFill>
            <a:prstDash val="solid"/>
          </a:ln>
          <a:effectLst/>
        </p:spPr>
      </p:cxnSp>
      <p:cxnSp>
        <p:nvCxnSpPr>
          <p:cNvPr id="9" name="直線コネクタ 8"/>
          <p:cNvCxnSpPr/>
          <p:nvPr/>
        </p:nvCxnSpPr>
        <p:spPr>
          <a:xfrm>
            <a:off x="5259076" y="3934505"/>
            <a:ext cx="0" cy="1875617"/>
          </a:xfrm>
          <a:prstGeom prst="line">
            <a:avLst/>
          </a:prstGeom>
          <a:noFill/>
          <a:ln w="28575" cap="flat" cmpd="sng" algn="ctr">
            <a:solidFill>
              <a:srgbClr val="000000">
                <a:lumMod val="60000"/>
                <a:lumOff val="40000"/>
              </a:srgbClr>
            </a:solidFill>
            <a:prstDash val="solid"/>
          </a:ln>
          <a:effectLst/>
        </p:spPr>
      </p:cxnSp>
      <p:cxnSp>
        <p:nvCxnSpPr>
          <p:cNvPr id="10" name="直線コネクタ 9"/>
          <p:cNvCxnSpPr/>
          <p:nvPr/>
        </p:nvCxnSpPr>
        <p:spPr>
          <a:xfrm>
            <a:off x="5396836" y="906490"/>
            <a:ext cx="0" cy="899812"/>
          </a:xfrm>
          <a:prstGeom prst="line">
            <a:avLst/>
          </a:prstGeom>
          <a:noFill/>
          <a:ln w="28575" cap="flat" cmpd="sng" algn="ctr">
            <a:solidFill>
              <a:srgbClr val="D00216">
                <a:lumMod val="75000"/>
              </a:srgbClr>
            </a:solidFill>
            <a:prstDash val="solid"/>
          </a:ln>
          <a:effectLst/>
        </p:spPr>
      </p:cxnSp>
      <p:cxnSp>
        <p:nvCxnSpPr>
          <p:cNvPr id="11" name="直線コネクタ 10"/>
          <p:cNvCxnSpPr/>
          <p:nvPr/>
        </p:nvCxnSpPr>
        <p:spPr>
          <a:xfrm flipV="1">
            <a:off x="4972954" y="894764"/>
            <a:ext cx="423882" cy="2"/>
          </a:xfrm>
          <a:prstGeom prst="line">
            <a:avLst/>
          </a:prstGeom>
          <a:noFill/>
          <a:ln w="28575" cap="flat" cmpd="sng" algn="ctr">
            <a:solidFill>
              <a:srgbClr val="D00216">
                <a:lumMod val="75000"/>
              </a:srgbClr>
            </a:solidFill>
            <a:prstDash val="solid"/>
          </a:ln>
          <a:effectLst/>
        </p:spPr>
      </p:cxnSp>
      <p:cxnSp>
        <p:nvCxnSpPr>
          <p:cNvPr id="12" name="直線コネクタ 11"/>
          <p:cNvCxnSpPr/>
          <p:nvPr/>
        </p:nvCxnSpPr>
        <p:spPr>
          <a:xfrm>
            <a:off x="5398814" y="1781706"/>
            <a:ext cx="207797" cy="4940"/>
          </a:xfrm>
          <a:prstGeom prst="line">
            <a:avLst/>
          </a:prstGeom>
          <a:noFill/>
          <a:ln w="28575" cap="flat" cmpd="sng" algn="ctr">
            <a:solidFill>
              <a:srgbClr val="D00216">
                <a:lumMod val="75000"/>
              </a:srgbClr>
            </a:solidFill>
            <a:prstDash val="solid"/>
          </a:ln>
          <a:effectLst/>
        </p:spPr>
      </p:cxnSp>
      <p:cxnSp>
        <p:nvCxnSpPr>
          <p:cNvPr id="13" name="直線コネクタ 12"/>
          <p:cNvCxnSpPr/>
          <p:nvPr/>
        </p:nvCxnSpPr>
        <p:spPr>
          <a:xfrm>
            <a:off x="5313898" y="2933319"/>
            <a:ext cx="276920" cy="0"/>
          </a:xfrm>
          <a:prstGeom prst="line">
            <a:avLst/>
          </a:prstGeom>
          <a:noFill/>
          <a:ln w="28575" cap="flat" cmpd="sng" algn="ctr">
            <a:solidFill>
              <a:srgbClr val="FFFFFF">
                <a:lumMod val="50000"/>
              </a:srgbClr>
            </a:solidFill>
            <a:prstDash val="solid"/>
          </a:ln>
          <a:effectLst/>
        </p:spPr>
      </p:cxnSp>
      <p:cxnSp>
        <p:nvCxnSpPr>
          <p:cNvPr id="14" name="直線コネクタ 13"/>
          <p:cNvCxnSpPr/>
          <p:nvPr/>
        </p:nvCxnSpPr>
        <p:spPr>
          <a:xfrm>
            <a:off x="4982156" y="3934504"/>
            <a:ext cx="276920" cy="0"/>
          </a:xfrm>
          <a:prstGeom prst="line">
            <a:avLst/>
          </a:prstGeom>
          <a:noFill/>
          <a:ln w="28575" cap="flat" cmpd="sng" algn="ctr">
            <a:solidFill>
              <a:srgbClr val="000000">
                <a:lumMod val="60000"/>
                <a:lumOff val="40000"/>
              </a:srgbClr>
            </a:solidFill>
            <a:prstDash val="solid"/>
          </a:ln>
          <a:effectLst/>
        </p:spPr>
      </p:cxnSp>
      <p:cxnSp>
        <p:nvCxnSpPr>
          <p:cNvPr id="15" name="直線コネクタ 14"/>
          <p:cNvCxnSpPr/>
          <p:nvPr/>
        </p:nvCxnSpPr>
        <p:spPr>
          <a:xfrm>
            <a:off x="4992860" y="4637304"/>
            <a:ext cx="276920" cy="0"/>
          </a:xfrm>
          <a:prstGeom prst="line">
            <a:avLst/>
          </a:prstGeom>
          <a:noFill/>
          <a:ln w="28575" cap="flat" cmpd="sng" algn="ctr">
            <a:solidFill>
              <a:srgbClr val="000000">
                <a:lumMod val="60000"/>
                <a:lumOff val="40000"/>
              </a:srgbClr>
            </a:solidFill>
            <a:prstDash val="solid"/>
          </a:ln>
          <a:effectLst/>
        </p:spPr>
      </p:cxnSp>
      <p:cxnSp>
        <p:nvCxnSpPr>
          <p:cNvPr id="16" name="直線コネクタ 15"/>
          <p:cNvCxnSpPr/>
          <p:nvPr/>
        </p:nvCxnSpPr>
        <p:spPr>
          <a:xfrm>
            <a:off x="4992860" y="5810121"/>
            <a:ext cx="276920" cy="0"/>
          </a:xfrm>
          <a:prstGeom prst="line">
            <a:avLst/>
          </a:prstGeom>
          <a:noFill/>
          <a:ln w="28575" cap="flat" cmpd="sng" algn="ctr">
            <a:solidFill>
              <a:srgbClr val="000000">
                <a:lumMod val="60000"/>
                <a:lumOff val="40000"/>
              </a:srgbClr>
            </a:solidFill>
            <a:prstDash val="solid"/>
          </a:ln>
          <a:effectLst/>
        </p:spPr>
      </p:cxnSp>
      <p:cxnSp>
        <p:nvCxnSpPr>
          <p:cNvPr id="17" name="直線コネクタ 16"/>
          <p:cNvCxnSpPr/>
          <p:nvPr/>
        </p:nvCxnSpPr>
        <p:spPr>
          <a:xfrm>
            <a:off x="5283665" y="1339743"/>
            <a:ext cx="15158" cy="1606828"/>
          </a:xfrm>
          <a:prstGeom prst="line">
            <a:avLst/>
          </a:prstGeom>
          <a:noFill/>
          <a:ln w="28575" cap="flat" cmpd="sng" algn="ctr">
            <a:solidFill>
              <a:srgbClr val="FFFFFF">
                <a:lumMod val="50000"/>
              </a:srgbClr>
            </a:solidFill>
            <a:prstDash val="solid"/>
          </a:ln>
          <a:effectLst/>
        </p:spPr>
      </p:cxnSp>
      <p:cxnSp>
        <p:nvCxnSpPr>
          <p:cNvPr id="18" name="直線コネクタ 17"/>
          <p:cNvCxnSpPr>
            <a:endCxn id="7" idx="1"/>
          </p:cNvCxnSpPr>
          <p:nvPr/>
        </p:nvCxnSpPr>
        <p:spPr>
          <a:xfrm>
            <a:off x="5265352" y="4631323"/>
            <a:ext cx="351091" cy="84639"/>
          </a:xfrm>
          <a:prstGeom prst="line">
            <a:avLst/>
          </a:prstGeom>
          <a:noFill/>
          <a:ln w="28575" cap="flat" cmpd="sng" algn="ctr">
            <a:solidFill>
              <a:srgbClr val="000000">
                <a:lumMod val="60000"/>
                <a:lumOff val="40000"/>
              </a:srgbClr>
            </a:solidFill>
            <a:prstDash val="solid"/>
          </a:ln>
          <a:effectLst/>
        </p:spPr>
      </p:cxnSp>
      <p:sp>
        <p:nvSpPr>
          <p:cNvPr id="19" name="Rectangle 37"/>
          <p:cNvSpPr>
            <a:spLocks noChangeArrowheads="1"/>
          </p:cNvSpPr>
          <p:nvPr/>
        </p:nvSpPr>
        <p:spPr bwMode="auto">
          <a:xfrm>
            <a:off x="5568778" y="3407178"/>
            <a:ext cx="2821068" cy="261610"/>
          </a:xfrm>
          <a:prstGeom prst="rect">
            <a:avLst/>
          </a:prstGeom>
          <a:noFill/>
          <a:ln w="28575">
            <a:solidFill>
              <a:srgbClr val="FFFFFF">
                <a:lumMod val="50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15000"/>
              </a:spcBef>
              <a:spcAft>
                <a:spcPts val="0"/>
              </a:spcAft>
              <a:buClrTx/>
              <a:buSzTx/>
              <a:buFontTx/>
              <a:buNone/>
              <a:tabLst/>
              <a:defRPr/>
            </a:pP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静止画もしくは動画を設定可能</a:t>
            </a:r>
          </a:p>
        </p:txBody>
      </p:sp>
      <p:cxnSp>
        <p:nvCxnSpPr>
          <p:cNvPr id="20" name="直線コネクタ 19"/>
          <p:cNvCxnSpPr/>
          <p:nvPr/>
        </p:nvCxnSpPr>
        <p:spPr>
          <a:xfrm>
            <a:off x="4957567" y="2460927"/>
            <a:ext cx="214200" cy="0"/>
          </a:xfrm>
          <a:prstGeom prst="line">
            <a:avLst/>
          </a:prstGeom>
          <a:noFill/>
          <a:ln w="28575" cap="flat" cmpd="sng" algn="ctr">
            <a:solidFill>
              <a:srgbClr val="FFFFFF">
                <a:lumMod val="50000"/>
              </a:srgbClr>
            </a:solidFill>
            <a:prstDash val="solid"/>
          </a:ln>
          <a:effectLst/>
        </p:spPr>
      </p:cxnSp>
      <p:cxnSp>
        <p:nvCxnSpPr>
          <p:cNvPr id="21" name="直線コネクタ 20"/>
          <p:cNvCxnSpPr/>
          <p:nvPr/>
        </p:nvCxnSpPr>
        <p:spPr>
          <a:xfrm>
            <a:off x="5184895" y="3594176"/>
            <a:ext cx="383882" cy="0"/>
          </a:xfrm>
          <a:prstGeom prst="line">
            <a:avLst/>
          </a:prstGeom>
          <a:noFill/>
          <a:ln w="28575" cap="flat" cmpd="sng" algn="ctr">
            <a:solidFill>
              <a:srgbClr val="FFFFFF">
                <a:lumMod val="50000"/>
              </a:srgbClr>
            </a:solidFill>
            <a:prstDash val="solid"/>
          </a:ln>
          <a:effectLst/>
        </p:spPr>
      </p:cxnSp>
      <p:cxnSp>
        <p:nvCxnSpPr>
          <p:cNvPr id="22" name="直線コネクタ 21"/>
          <p:cNvCxnSpPr/>
          <p:nvPr/>
        </p:nvCxnSpPr>
        <p:spPr>
          <a:xfrm>
            <a:off x="5184139" y="2446442"/>
            <a:ext cx="757" cy="1147734"/>
          </a:xfrm>
          <a:prstGeom prst="line">
            <a:avLst/>
          </a:prstGeom>
          <a:noFill/>
          <a:ln w="28575" cap="flat" cmpd="sng" algn="ctr">
            <a:solidFill>
              <a:srgbClr val="FFFFFF">
                <a:lumMod val="50000"/>
              </a:srgbClr>
            </a:solidFill>
            <a:prstDash val="solid"/>
          </a:ln>
          <a:effectLst/>
        </p:spPr>
      </p:cxnSp>
      <p:pic>
        <p:nvPicPr>
          <p:cNvPr id="23" name="図 22"/>
          <p:cNvPicPr>
            <a:picLocks noChangeAspect="1"/>
          </p:cNvPicPr>
          <p:nvPr/>
        </p:nvPicPr>
        <p:blipFill>
          <a:blip r:embed="rId2"/>
          <a:stretch>
            <a:fillRect/>
          </a:stretch>
        </p:blipFill>
        <p:spPr>
          <a:xfrm>
            <a:off x="1642252" y="687586"/>
            <a:ext cx="3340898" cy="5962405"/>
          </a:xfrm>
          <a:prstGeom prst="rect">
            <a:avLst/>
          </a:prstGeom>
        </p:spPr>
      </p:pic>
    </p:spTree>
    <p:extLst>
      <p:ext uri="{BB962C8B-B14F-4D97-AF65-F5344CB8AC3E}">
        <p14:creationId xmlns:p14="http://schemas.microsoft.com/office/powerpoint/2010/main" val="165226841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クリエイティブ企画の事前提案可否について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17</a:t>
            </a:fld>
            <a:endParaRPr lang="ja-JP" altLang="en-US"/>
          </a:p>
        </p:txBody>
      </p:sp>
      <p:sp>
        <p:nvSpPr>
          <p:cNvPr id="4" name="正方形/長方形 3"/>
          <p:cNvSpPr/>
          <p:nvPr/>
        </p:nvSpPr>
        <p:spPr>
          <a:xfrm>
            <a:off x="1629795" y="1070136"/>
            <a:ext cx="9219376" cy="1631216"/>
          </a:xfrm>
          <a:prstGeom prst="rect">
            <a:avLst/>
          </a:prstGeom>
        </p:spPr>
        <p:txBody>
          <a:bodyPr wrap="square" lIns="91440" tIns="45720" rIns="91440" bIns="4572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sng" strike="noStrike" kern="0" cap="none" spc="0" normalizeH="0" baseline="0" noProof="0" dirty="0" smtClean="0">
                <a:ln>
                  <a:noFill/>
                </a:ln>
                <a:solidFill>
                  <a:prstClr val="black">
                    <a:lumMod val="65000"/>
                    <a:lumOff val="35000"/>
                  </a:prstClr>
                </a:solidFill>
                <a:effectLst/>
                <a:uLnTx/>
                <a:uFillTx/>
              </a:rPr>
              <a:t>クリエイティブ企画</a:t>
            </a:r>
            <a:r>
              <a:rPr kumimoji="0" lang="ja-JP" altLang="en-US" sz="2000" b="0" i="0" u="none" strike="noStrike" kern="0" cap="none" spc="0" normalizeH="0" baseline="0" noProof="0" dirty="0" smtClean="0">
                <a:ln>
                  <a:noFill/>
                </a:ln>
                <a:solidFill>
                  <a:prstClr val="black">
                    <a:lumMod val="65000"/>
                    <a:lumOff val="35000"/>
                  </a:prstClr>
                </a:solidFill>
                <a:effectLst/>
                <a:uLnTx/>
                <a:uFillTx/>
              </a:rPr>
              <a:t>への掲載をご希望の場合は、</a:t>
            </a:r>
            <a:endParaRPr kumimoji="0" lang="en-US" altLang="ja-JP" sz="2000" b="0"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smtClean="0">
                <a:ln>
                  <a:noFill/>
                </a:ln>
                <a:solidFill>
                  <a:prstClr val="black">
                    <a:lumMod val="65000"/>
                    <a:lumOff val="35000"/>
                  </a:prstClr>
                </a:solidFill>
                <a:effectLst/>
                <a:uLnTx/>
                <a:uFillTx/>
              </a:rPr>
              <a:t>弊社担当営業または</a:t>
            </a:r>
            <a:r>
              <a:rPr kumimoji="0" lang="en-US" altLang="ja-JP" sz="2000" b="0" i="0" u="none" strike="noStrike" kern="0" cap="none" spc="0" normalizeH="0" baseline="0" noProof="0" dirty="0" smtClean="0">
                <a:ln>
                  <a:noFill/>
                </a:ln>
                <a:solidFill>
                  <a:prstClr val="black">
                    <a:lumMod val="65000"/>
                    <a:lumOff val="35000"/>
                  </a:prstClr>
                </a:solidFill>
                <a:effectLst/>
                <a:uLnTx/>
                <a:uFillTx/>
              </a:rPr>
              <a:t>Yahoo!</a:t>
            </a:r>
            <a:r>
              <a:rPr kumimoji="0" lang="ja-JP" altLang="en-US" sz="2000" b="0" i="0" u="none" strike="noStrike" kern="0" cap="none" spc="0" normalizeH="0" baseline="0" noProof="0" dirty="0" smtClean="0">
                <a:ln>
                  <a:noFill/>
                </a:ln>
                <a:solidFill>
                  <a:prstClr val="black">
                    <a:lumMod val="65000"/>
                    <a:lumOff val="35000"/>
                  </a:prstClr>
                </a:solidFill>
                <a:effectLst/>
                <a:uLnTx/>
                <a:uFillTx/>
              </a:rPr>
              <a:t>広告パートナーサポート宛に</a:t>
            </a:r>
            <a:endParaRPr kumimoji="0" lang="en-US" altLang="ja-JP" sz="2000" b="0"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smtClean="0">
                <a:ln>
                  <a:noFill/>
                </a:ln>
                <a:solidFill>
                  <a:prstClr val="black">
                    <a:lumMod val="65000"/>
                    <a:lumOff val="35000"/>
                  </a:prstClr>
                </a:solidFill>
                <a:effectLst/>
                <a:uLnTx/>
                <a:uFillTx/>
              </a:rPr>
              <a:t>以下の項目をご連絡ください。回答まで最大5営業日いただきます。</a:t>
            </a:r>
            <a:endParaRPr kumimoji="0" lang="en-US" altLang="ja-JP" sz="2000" b="0" i="0" u="none" strike="noStrike" kern="0" cap="none" spc="0" normalizeH="0" baseline="0" noProof="0" dirty="0" smtClean="0">
              <a:ln>
                <a:noFill/>
              </a:ln>
              <a:solidFill>
                <a:prstClr val="black">
                  <a:lumMod val="65000"/>
                  <a:lumOff val="35000"/>
                </a:prstClr>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000" b="1"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2000" b="0" i="0" u="none" strike="noStrike" kern="0" cap="none" spc="0" normalizeH="0" baseline="0" noProof="0" dirty="0" smtClean="0">
              <a:ln>
                <a:noFill/>
              </a:ln>
              <a:solidFill>
                <a:prstClr val="black">
                  <a:lumMod val="65000"/>
                  <a:lumOff val="35000"/>
                </a:prstClr>
              </a:solidFill>
              <a:effectLst/>
              <a:uLnTx/>
              <a:uFillTx/>
            </a:endParaRPr>
          </a:p>
        </p:txBody>
      </p:sp>
      <p:sp>
        <p:nvSpPr>
          <p:cNvPr id="6" name="正方形/長方形 5"/>
          <p:cNvSpPr/>
          <p:nvPr/>
        </p:nvSpPr>
        <p:spPr>
          <a:xfrm>
            <a:off x="1775520" y="2348881"/>
            <a:ext cx="8712968" cy="332398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sng" strike="noStrike" kern="0" cap="none" spc="0" normalizeH="0" baseline="0" noProof="0" dirty="0" smtClean="0">
                <a:ln>
                  <a:noFill/>
                </a:ln>
                <a:solidFill>
                  <a:prstClr val="black">
                    <a:lumMod val="65000"/>
                    <a:lumOff val="35000"/>
                  </a:prstClr>
                </a:solidFill>
                <a:effectLst/>
                <a:uLnTx/>
                <a:uFillTx/>
              </a:rPr>
              <a:t>▼ご連絡いただきたい項目</a:t>
            </a:r>
            <a:endParaRPr kumimoji="0" lang="en-US" altLang="ja-JP" sz="1600" b="0" i="0" u="sng"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2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商品名：</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広告主：</a:t>
            </a: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リンク先</a:t>
            </a:r>
            <a:r>
              <a:rPr kumimoji="0" lang="en-US" altLang="ja-JP" sz="1400" b="0" i="0" u="none" strike="noStrike" kern="0" cap="none" spc="0" normalizeH="0" baseline="0" noProof="0" dirty="0" smtClean="0">
                <a:ln>
                  <a:noFill/>
                </a:ln>
                <a:solidFill>
                  <a:prstClr val="black">
                    <a:lumMod val="65000"/>
                    <a:lumOff val="35000"/>
                  </a:prstClr>
                </a:solidFill>
                <a:effectLst/>
                <a:uLnTx/>
                <a:uFillTx/>
              </a:rPr>
              <a:t>URL:</a:t>
            </a:r>
            <a:endParaRPr kumimoji="0" lang="ja-JP" altLang="en-US"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ヤフー営業担当者：</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代理店：</a:t>
            </a: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予約型対応アカウント</a:t>
            </a:r>
            <a:r>
              <a:rPr kumimoji="0" lang="en-US" altLang="ja-JP" sz="1400" b="0" i="0" u="none" strike="noStrike" kern="0" cap="none" spc="0" normalizeH="0" baseline="0" noProof="0" dirty="0" smtClean="0">
                <a:ln>
                  <a:noFill/>
                </a:ln>
                <a:solidFill>
                  <a:prstClr val="black">
                    <a:lumMod val="65000"/>
                    <a:lumOff val="35000"/>
                  </a:prstClr>
                </a:solidFill>
                <a:effectLst/>
                <a:uLnTx/>
                <a:uFillTx/>
              </a:rPr>
              <a:t>ID</a:t>
            </a:r>
            <a:r>
              <a:rPr kumimoji="0" lang="ja-JP" altLang="en-US" sz="1400" b="0" i="0" u="none" strike="noStrike" kern="0" cap="none" spc="0" normalizeH="0" baseline="0" noProof="0" dirty="0" smtClean="0">
                <a:ln>
                  <a:noFill/>
                </a:ln>
                <a:solidFill>
                  <a:prstClr val="black">
                    <a:lumMod val="65000"/>
                    <a:lumOff val="35000"/>
                  </a:prstClr>
                </a:solidFill>
                <a:effectLst/>
                <a:uLnTx/>
                <a:uFillTx/>
              </a:rPr>
              <a:t>（用意があれば）：</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掲載期間：</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プロモーション商品・内容：</a:t>
            </a: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特集・タイアップ広告で実現したいこと（コンテンツイメージなど）</a:t>
            </a: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懸念点：</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備考：</a:t>
            </a: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p:txBody>
      </p:sp>
    </p:spTree>
    <p:extLst>
      <p:ext uri="{BB962C8B-B14F-4D97-AF65-F5344CB8AC3E}">
        <p14:creationId xmlns:p14="http://schemas.microsoft.com/office/powerpoint/2010/main" val="222301808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smtClean="0"/>
              <a:t>更新履歴</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18</a:t>
            </a:fld>
            <a:endParaRPr lang="ja-JP" altLang="en-US"/>
          </a:p>
        </p:txBody>
      </p:sp>
      <p:sp>
        <p:nvSpPr>
          <p:cNvPr id="7" name="テキスト ボックス 6"/>
          <p:cNvSpPr txBox="1"/>
          <p:nvPr/>
        </p:nvSpPr>
        <p:spPr>
          <a:xfrm>
            <a:off x="551384" y="1196752"/>
            <a:ext cx="8008924" cy="646331"/>
          </a:xfrm>
          <a:prstGeom prst="rect">
            <a:avLst/>
          </a:prstGeom>
          <a:noFill/>
        </p:spPr>
        <p:txBody>
          <a:bodyPr wrap="none" rtlCol="0">
            <a:spAutoFit/>
          </a:bodyPr>
          <a:lstStyle/>
          <a:p>
            <a:pPr algn="l"/>
            <a:r>
              <a:rPr lang="ja-JP" altLang="en-US" dirty="0">
                <a:solidFill>
                  <a:prstClr val="black">
                    <a:lumMod val="65000"/>
                    <a:lumOff val="35000"/>
                  </a:prstClr>
                </a:solidFill>
              </a:rPr>
              <a:t>・</a:t>
            </a:r>
            <a:r>
              <a:rPr lang="en-US" altLang="ja-JP" dirty="0">
                <a:solidFill>
                  <a:prstClr val="black">
                    <a:lumMod val="65000"/>
                    <a:lumOff val="35000"/>
                  </a:prstClr>
                </a:solidFill>
              </a:rPr>
              <a:t>2021/11/16</a:t>
            </a:r>
            <a:r>
              <a:rPr lang="ja-JP" altLang="en-US" dirty="0">
                <a:solidFill>
                  <a:prstClr val="black">
                    <a:lumMod val="65000"/>
                    <a:lumOff val="35000"/>
                  </a:prstClr>
                </a:solidFill>
              </a:rPr>
              <a:t>　</a:t>
            </a:r>
            <a:r>
              <a:rPr lang="en-US" altLang="ja-JP" dirty="0">
                <a:solidFill>
                  <a:prstClr val="black">
                    <a:lumMod val="65000"/>
                    <a:lumOff val="35000"/>
                  </a:prstClr>
                </a:solidFill>
              </a:rPr>
              <a:t>P9</a:t>
            </a:r>
            <a:r>
              <a:rPr lang="ja-JP" altLang="en-US" dirty="0">
                <a:solidFill>
                  <a:prstClr val="black">
                    <a:lumMod val="65000"/>
                    <a:lumOff val="35000"/>
                  </a:prstClr>
                </a:solidFill>
              </a:rPr>
              <a:t>　画像部分を</a:t>
            </a:r>
            <a:r>
              <a:rPr lang="ja-JP" altLang="en-US" dirty="0" smtClean="0">
                <a:solidFill>
                  <a:prstClr val="black">
                    <a:lumMod val="65000"/>
                    <a:lumOff val="35000"/>
                  </a:prstClr>
                </a:solidFill>
              </a:rPr>
              <a:t>変更、</a:t>
            </a:r>
            <a:r>
              <a:rPr lang="en-US" altLang="ja-JP" dirty="0" smtClean="0">
                <a:solidFill>
                  <a:prstClr val="black">
                    <a:lumMod val="65000"/>
                    <a:lumOff val="35000"/>
                  </a:prstClr>
                </a:solidFill>
              </a:rPr>
              <a:t>P12</a:t>
            </a:r>
            <a:r>
              <a:rPr lang="ja-JP" altLang="en-US" dirty="0">
                <a:solidFill>
                  <a:prstClr val="black">
                    <a:lumMod val="65000"/>
                    <a:lumOff val="35000"/>
                  </a:prstClr>
                </a:solidFill>
              </a:rPr>
              <a:t>　</a:t>
            </a:r>
            <a:r>
              <a:rPr lang="ja-JP" altLang="en-US" dirty="0">
                <a:solidFill>
                  <a:prstClr val="black">
                    <a:lumMod val="65000"/>
                    <a:lumOff val="35000"/>
                  </a:prstClr>
                </a:solidFill>
              </a:rPr>
              <a:t>誘導</a:t>
            </a:r>
            <a:r>
              <a:rPr lang="ja-JP" altLang="en-US" dirty="0">
                <a:solidFill>
                  <a:prstClr val="black">
                    <a:lumMod val="65000"/>
                    <a:lumOff val="35000"/>
                  </a:prstClr>
                </a:solidFill>
              </a:rPr>
              <a:t>広告の一部文言を変更</a:t>
            </a:r>
            <a:endParaRPr lang="en-US" altLang="ja-JP" dirty="0">
              <a:solidFill>
                <a:prstClr val="black">
                  <a:lumMod val="65000"/>
                  <a:lumOff val="35000"/>
                </a:prstClr>
              </a:solidFill>
            </a:endParaRPr>
          </a:p>
          <a:p>
            <a:pPr algn="l"/>
            <a:endParaRPr lang="ja-JP" altLang="en-US" dirty="0">
              <a:solidFill>
                <a:prstClr val="black">
                  <a:lumMod val="65000"/>
                  <a:lumOff val="35000"/>
                </a:prstClr>
              </a:solidFill>
            </a:endParaRPr>
          </a:p>
        </p:txBody>
      </p:sp>
    </p:spTree>
    <p:extLst>
      <p:ext uri="{BB962C8B-B14F-4D97-AF65-F5344CB8AC3E}">
        <p14:creationId xmlns:p14="http://schemas.microsoft.com/office/powerpoint/2010/main" val="12184590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商品概要（共通）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a:t>
            </a:fld>
            <a:endParaRPr lang="ja-JP" altLang="en-US"/>
          </a:p>
        </p:txBody>
      </p:sp>
      <p:sp>
        <p:nvSpPr>
          <p:cNvPr id="6" name="正方形/長方形 5"/>
          <p:cNvSpPr/>
          <p:nvPr/>
        </p:nvSpPr>
        <p:spPr>
          <a:xfrm>
            <a:off x="1445335" y="4365104"/>
            <a:ext cx="1968947" cy="1656434"/>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smtClean="0">
                <a:ln>
                  <a:noFill/>
                </a:ln>
                <a:solidFill>
                  <a:srgbClr val="FFFFFF"/>
                </a:solidFill>
                <a:effectLst/>
                <a:uLnTx/>
                <a:uFillTx/>
                <a:latin typeface="メイリオ"/>
                <a:ea typeface="メイリオ"/>
                <a:cs typeface="+mn-cs"/>
              </a:rPr>
              <a:t>演出後</a:t>
            </a:r>
            <a:endParaRPr kumimoji="0" lang="en-US" altLang="ja-JP" sz="160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9" name="テキスト ボックス 8"/>
          <p:cNvSpPr txBox="1"/>
          <p:nvPr/>
        </p:nvSpPr>
        <p:spPr>
          <a:xfrm>
            <a:off x="3398585" y="1299424"/>
            <a:ext cx="7101949" cy="107721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0" normalizeH="0" baseline="0" noProof="0" dirty="0" smtClean="0">
                <a:ln>
                  <a:noFill/>
                </a:ln>
                <a:solidFill>
                  <a:srgbClr val="000000"/>
                </a:solidFill>
                <a:effectLst/>
                <a:uLnTx/>
                <a:uFillTx/>
              </a:rPr>
              <a:t>Yahoo! JAPAN</a:t>
            </a:r>
            <a:r>
              <a:rPr kumimoji="0" lang="ja-JP" altLang="en-US" sz="1600" b="0" i="0" u="none" strike="noStrike" kern="0" cap="none" spc="0" normalizeH="0" baseline="0" noProof="0" dirty="0" smtClean="0">
                <a:ln>
                  <a:noFill/>
                </a:ln>
                <a:solidFill>
                  <a:srgbClr val="000000"/>
                </a:solidFill>
                <a:effectLst/>
                <a:uLnTx/>
                <a:uFillTx/>
              </a:rPr>
              <a:t>トップページのインターフェイスをベースに、クライアント様用に独自の演出やデザインを施したタイアップサイトを、制作・ホスティングいたします。</a:t>
            </a:r>
            <a:endParaRPr kumimoji="0" lang="en-US" altLang="ja-JP" sz="1600" b="0" i="0" u="none" strike="noStrike" kern="0" cap="none" spc="0" normalizeH="0" baseline="0" noProof="0" dirty="0" smtClean="0">
              <a:ln>
                <a:noFill/>
              </a:ln>
              <a:solidFill>
                <a:srgbClr val="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srgbClr val="000000"/>
                </a:solidFill>
                <a:effectLst/>
                <a:uLnTx/>
                <a:uFillTx/>
              </a:rPr>
              <a:t>インパクト重視、話題性喚起を目的としたプロモーションに最適です。</a:t>
            </a:r>
            <a:endParaRPr kumimoji="0" lang="en-US" altLang="ja-JP" sz="1600" b="0" i="0" u="none" strike="noStrike" kern="0" cap="none" spc="0" normalizeH="0" baseline="0" noProof="0" dirty="0" smtClean="0">
              <a:ln>
                <a:noFill/>
              </a:ln>
              <a:solidFill>
                <a:srgbClr val="000000"/>
              </a:solidFill>
              <a:effectLst/>
              <a:uLnTx/>
              <a:uFillTx/>
            </a:endParaRPr>
          </a:p>
        </p:txBody>
      </p:sp>
      <p:sp>
        <p:nvSpPr>
          <p:cNvPr id="10" name="テキスト ボックス 9"/>
          <p:cNvSpPr txBox="1"/>
          <p:nvPr/>
        </p:nvSpPr>
        <p:spPr>
          <a:xfrm>
            <a:off x="3473762" y="2904492"/>
            <a:ext cx="7101949" cy="107721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0" normalizeH="0" baseline="0" noProof="0" dirty="0" smtClean="0">
                <a:ln>
                  <a:noFill/>
                </a:ln>
                <a:solidFill>
                  <a:prstClr val="black"/>
                </a:solidFill>
                <a:effectLst/>
                <a:uLnTx/>
                <a:uFillTx/>
              </a:rPr>
              <a:t>Yahoo! JAPAN </a:t>
            </a:r>
            <a:r>
              <a:rPr kumimoji="0" lang="ja-JP" altLang="en-US" sz="1600" b="0" i="0" u="none" strike="noStrike" kern="0" cap="none" spc="0" normalizeH="0" baseline="0" noProof="0" dirty="0" smtClean="0">
                <a:ln>
                  <a:noFill/>
                </a:ln>
                <a:solidFill>
                  <a:prstClr val="black"/>
                </a:solidFill>
                <a:effectLst/>
                <a:uLnTx/>
                <a:uFillTx/>
              </a:rPr>
              <a:t>トップページのデザインをベースに、崩れる、倒れるなどのアクションをします。</a:t>
            </a:r>
            <a:endParaRPr kumimoji="0" lang="en-US" altLang="ja-JP" sz="16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solidFill>
                <a:effectLst/>
                <a:uLnTx/>
                <a:uFillTx/>
              </a:rPr>
              <a:t>クライアント様のブランド素材を効果的に露出し、意外性とインパクトをユーザーに与えます。</a:t>
            </a:r>
            <a:endParaRPr kumimoji="0" lang="en-US" altLang="ja-JP" sz="1600" b="0" i="0" u="none" strike="noStrike" kern="0" cap="none" spc="0" normalizeH="0" baseline="0" noProof="0" dirty="0" smtClean="0">
              <a:ln>
                <a:noFill/>
              </a:ln>
              <a:solidFill>
                <a:prstClr val="black"/>
              </a:solidFill>
              <a:effectLst/>
              <a:uLnTx/>
              <a:uFillTx/>
            </a:endParaRPr>
          </a:p>
        </p:txBody>
      </p:sp>
      <p:sp>
        <p:nvSpPr>
          <p:cNvPr id="11" name="正方形/長方形 10"/>
          <p:cNvSpPr/>
          <p:nvPr/>
        </p:nvSpPr>
        <p:spPr>
          <a:xfrm>
            <a:off x="1437885" y="1139738"/>
            <a:ext cx="1968947" cy="1353158"/>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smtClean="0">
                <a:ln>
                  <a:noFill/>
                </a:ln>
                <a:solidFill>
                  <a:srgbClr val="FFFFFF"/>
                </a:solidFill>
                <a:effectLst/>
                <a:uLnTx/>
                <a:uFillTx/>
                <a:latin typeface="メイリオ"/>
                <a:ea typeface="メイリオ"/>
                <a:cs typeface="+mn-cs"/>
              </a:rPr>
              <a:t>商品概要</a:t>
            </a:r>
            <a:endParaRPr kumimoji="0" lang="en-US" altLang="ja-JP" sz="160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12" name="正方形/長方形 11"/>
          <p:cNvSpPr/>
          <p:nvPr/>
        </p:nvSpPr>
        <p:spPr>
          <a:xfrm>
            <a:off x="1434936" y="2877809"/>
            <a:ext cx="1963649" cy="1116281"/>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smtClean="0">
                <a:ln>
                  <a:noFill/>
                </a:ln>
                <a:solidFill>
                  <a:srgbClr val="FFFFFF"/>
                </a:solidFill>
                <a:effectLst/>
                <a:uLnTx/>
                <a:uFillTx/>
                <a:latin typeface="メイリオ"/>
                <a:ea typeface="メイリオ"/>
                <a:cs typeface="+mn-cs"/>
              </a:rPr>
              <a:t>演出</a:t>
            </a:r>
            <a:endParaRPr kumimoji="0" lang="en-US" altLang="ja-JP" sz="160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13" name="テキスト ボックス 12">
            <a:extLst>
              <a:ext uri="{FF2B5EF4-FFF2-40B4-BE49-F238E27FC236}">
                <a16:creationId xmlns:a16="http://schemas.microsoft.com/office/drawing/2014/main" id="{7ACED847-7E40-9549-AC86-91EEF230121D}"/>
              </a:ext>
            </a:extLst>
          </p:cNvPr>
          <p:cNvSpPr txBox="1"/>
          <p:nvPr/>
        </p:nvSpPr>
        <p:spPr>
          <a:xfrm>
            <a:off x="3498129" y="4654712"/>
            <a:ext cx="7570912" cy="107721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solidFill>
                <a:effectLst/>
                <a:uLnTx/>
                <a:uFillTx/>
              </a:rPr>
              <a:t>次のいずれかに遷移します。</a:t>
            </a:r>
            <a:endParaRPr kumimoji="0" lang="en-US" altLang="ja-JP" sz="1600" b="1"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solidFill>
                <a:effectLst/>
                <a:uLnTx/>
                <a:uFillTx/>
              </a:rPr>
              <a:t>・クライアントサイトへ自動遷移</a:t>
            </a:r>
            <a:endParaRPr kumimoji="0" lang="en-US" altLang="ja-JP" sz="16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solidFill>
                <a:effectLst/>
                <a:uLnTx/>
                <a:uFillTx/>
              </a:rPr>
              <a:t>・</a:t>
            </a:r>
            <a:r>
              <a:rPr kumimoji="0" lang="en-US" altLang="ja-JP" sz="1600" b="0" i="0" u="none" strike="noStrike" kern="0" cap="none" spc="0" normalizeH="0" baseline="0" noProof="0" dirty="0" smtClean="0">
                <a:ln>
                  <a:noFill/>
                </a:ln>
                <a:solidFill>
                  <a:prstClr val="black"/>
                </a:solidFill>
                <a:effectLst/>
                <a:uLnTx/>
                <a:uFillTx/>
              </a:rPr>
              <a:t>Yahoo!</a:t>
            </a:r>
            <a:r>
              <a:rPr kumimoji="0" lang="ja-JP" altLang="en-US" sz="1600" b="0" i="0" u="none" strike="noStrike" kern="0" cap="none" spc="0" normalizeH="0" baseline="0" noProof="0" dirty="0" smtClean="0">
                <a:ln>
                  <a:noFill/>
                </a:ln>
                <a:solidFill>
                  <a:prstClr val="black"/>
                </a:solidFill>
                <a:effectLst/>
                <a:uLnTx/>
                <a:uFillTx/>
              </a:rPr>
              <a:t> </a:t>
            </a:r>
            <a:r>
              <a:rPr kumimoji="0" lang="en-US" altLang="ja-JP" sz="1600" b="0" i="0" u="none" strike="noStrike" kern="0" cap="none" spc="0" normalizeH="0" baseline="0" noProof="0" dirty="0" smtClean="0">
                <a:ln>
                  <a:noFill/>
                </a:ln>
                <a:solidFill>
                  <a:prstClr val="black"/>
                </a:solidFill>
                <a:effectLst/>
                <a:uLnTx/>
                <a:uFillTx/>
              </a:rPr>
              <a:t>JAPAN</a:t>
            </a:r>
            <a:r>
              <a:rPr kumimoji="0" lang="ja-JP" altLang="en-US" sz="1600" b="0" i="0" u="none" strike="noStrike" kern="0" cap="none" spc="0" normalizeH="0" baseline="0" noProof="0" dirty="0" smtClean="0">
                <a:ln>
                  <a:noFill/>
                </a:ln>
                <a:solidFill>
                  <a:prstClr val="black"/>
                </a:solidFill>
                <a:effectLst/>
                <a:uLnTx/>
                <a:uFillTx/>
              </a:rPr>
              <a:t>が作成したランディングページへ自動遷移</a:t>
            </a:r>
            <a:endParaRPr kumimoji="0" lang="en-US" altLang="ja-JP" sz="16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solidFill>
                <a:effectLst/>
                <a:uLnTx/>
                <a:uFillTx/>
              </a:rPr>
              <a:t>・</a:t>
            </a:r>
            <a:r>
              <a:rPr kumimoji="0" lang="en-US" altLang="ja-JP" sz="1600" b="0" i="0" u="none" strike="noStrike" kern="0" cap="none" spc="0" normalizeH="0" baseline="0" noProof="0" dirty="0" smtClean="0">
                <a:ln>
                  <a:noFill/>
                </a:ln>
                <a:solidFill>
                  <a:srgbClr val="000000"/>
                </a:solidFill>
                <a:effectLst/>
                <a:uLnTx/>
                <a:uFillTx/>
              </a:rPr>
              <a:t>Yahoo! JAPAN</a:t>
            </a:r>
            <a:r>
              <a:rPr kumimoji="0" lang="ja-JP" altLang="en-US" sz="1600" b="0" i="0" u="none" strike="noStrike" kern="0" cap="none" spc="0" normalizeH="0" baseline="0" noProof="0" dirty="0" smtClean="0">
                <a:ln>
                  <a:noFill/>
                </a:ln>
                <a:solidFill>
                  <a:srgbClr val="000000"/>
                </a:solidFill>
                <a:effectLst/>
                <a:uLnTx/>
                <a:uFillTx/>
              </a:rPr>
              <a:t> トップページを模したミラーサイト</a:t>
            </a:r>
            <a:r>
              <a:rPr kumimoji="0" lang="ja-JP" altLang="en-US" sz="1600" b="0" i="0" u="none" strike="noStrike" kern="0" cap="none" spc="0" normalizeH="0" baseline="0" noProof="0" dirty="0" smtClean="0">
                <a:ln>
                  <a:noFill/>
                </a:ln>
                <a:solidFill>
                  <a:prstClr val="black"/>
                </a:solidFill>
                <a:effectLst/>
                <a:uLnTx/>
                <a:uFillTx/>
              </a:rPr>
              <a:t>（</a:t>
            </a:r>
            <a:r>
              <a:rPr kumimoji="0" lang="en-US" altLang="ja-JP" sz="1600" b="0" i="0" u="none" strike="noStrike" kern="0" cap="none" spc="0" normalizeH="0" baseline="0" noProof="0" dirty="0" smtClean="0">
                <a:ln>
                  <a:noFill/>
                </a:ln>
                <a:solidFill>
                  <a:srgbClr val="000000"/>
                </a:solidFill>
                <a:effectLst/>
                <a:uLnTx/>
                <a:uFillTx/>
              </a:rPr>
              <a:t>※</a:t>
            </a:r>
            <a:r>
              <a:rPr kumimoji="0" lang="ja-JP" altLang="en-US" sz="1600" b="0" i="0" u="none" strike="noStrike" kern="0" cap="none" spc="0" normalizeH="0" baseline="0" noProof="0" dirty="0" smtClean="0">
                <a:ln>
                  <a:noFill/>
                </a:ln>
                <a:solidFill>
                  <a:srgbClr val="000000"/>
                </a:solidFill>
                <a:effectLst/>
                <a:uLnTx/>
                <a:uFillTx/>
              </a:rPr>
              <a:t>ミラーサイト実施時）</a:t>
            </a:r>
            <a:endParaRPr kumimoji="0" lang="ja-JP" altLang="en-US" sz="1600" b="0" i="0" u="none" strike="noStrike" kern="0" cap="none" spc="0" normalizeH="0" baseline="0" noProof="0" dirty="0" smtClean="0">
              <a:ln>
                <a:noFill/>
              </a:ln>
              <a:solidFill>
                <a:prstClr val="black"/>
              </a:solidFill>
              <a:effectLst/>
              <a:uLnTx/>
              <a:uFillTx/>
            </a:endParaRPr>
          </a:p>
        </p:txBody>
      </p:sp>
    </p:spTree>
    <p:extLst>
      <p:ext uri="{BB962C8B-B14F-4D97-AF65-F5344CB8AC3E}">
        <p14:creationId xmlns:p14="http://schemas.microsoft.com/office/powerpoint/2010/main" val="21974726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a:latin typeface="Meiryo" charset="-128"/>
                <a:ea typeface="Meiryo" charset="-128"/>
                <a:cs typeface="Meiryo" charset="-128"/>
              </a:rPr>
              <a:t>Yahoo!</a:t>
            </a:r>
            <a:r>
              <a:rPr lang="ja-JP" altLang="en-US" dirty="0">
                <a:latin typeface="Meiryo" charset="-128"/>
                <a:ea typeface="Meiryo" charset="-128"/>
                <a:cs typeface="Meiryo" charset="-128"/>
              </a:rPr>
              <a:t> </a:t>
            </a:r>
            <a:r>
              <a:rPr lang="en-US" altLang="ja-JP" dirty="0">
                <a:latin typeface="Meiryo" charset="-128"/>
                <a:ea typeface="Meiryo" charset="-128"/>
                <a:cs typeface="Meiryo" charset="-128"/>
              </a:rPr>
              <a:t>JAPAN</a:t>
            </a:r>
            <a:r>
              <a:rPr lang="ja-JP" altLang="en-US" dirty="0">
                <a:latin typeface="Meiryo" charset="-128"/>
                <a:ea typeface="Meiryo" charset="-128"/>
                <a:cs typeface="Meiryo" charset="-128"/>
              </a:rPr>
              <a:t> トップページカスタマイズ企画</a:t>
            </a:r>
            <a:r>
              <a:rPr lang="en-US" altLang="ja-JP" dirty="0">
                <a:latin typeface="Meiryo" charset="-128"/>
                <a:ea typeface="Meiryo" charset="-128"/>
                <a:cs typeface="Meiryo" charset="-128"/>
              </a:rPr>
              <a:t>:PC</a:t>
            </a:r>
            <a:r>
              <a:rPr lang="ja-JP" altLang="en-US" dirty="0">
                <a:latin typeface="Meiryo" charset="-128"/>
                <a:ea typeface="Meiryo" charset="-128"/>
                <a:cs typeface="Meiryo" charset="-128"/>
              </a:rPr>
              <a:t>版</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pic>
        <p:nvPicPr>
          <p:cNvPr id="4" name="図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16683" y="2641493"/>
            <a:ext cx="3063787" cy="2624889"/>
          </a:xfrm>
          <a:prstGeom prst="rect">
            <a:avLst/>
          </a:prstGeom>
        </p:spPr>
      </p:pic>
      <p:pic>
        <p:nvPicPr>
          <p:cNvPr id="6" name="図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2640" y="2528624"/>
            <a:ext cx="3283658" cy="2813263"/>
          </a:xfrm>
          <a:prstGeom prst="rect">
            <a:avLst/>
          </a:prstGeom>
        </p:spPr>
      </p:pic>
      <p:sp>
        <p:nvSpPr>
          <p:cNvPr id="7" name="object 37"/>
          <p:cNvSpPr/>
          <p:nvPr/>
        </p:nvSpPr>
        <p:spPr>
          <a:xfrm>
            <a:off x="8271611" y="4021132"/>
            <a:ext cx="810562" cy="94160"/>
          </a:xfrm>
          <a:custGeom>
            <a:avLst/>
            <a:gdLst/>
            <a:ahLst/>
            <a:cxnLst/>
            <a:rect l="l" t="t" r="r" b="b"/>
            <a:pathLst>
              <a:path w="655954" h="76200">
                <a:moveTo>
                  <a:pt x="635789" y="43636"/>
                </a:moveTo>
                <a:lnTo>
                  <a:pt x="587298" y="68973"/>
                </a:lnTo>
                <a:lnTo>
                  <a:pt x="585685" y="69507"/>
                </a:lnTo>
                <a:lnTo>
                  <a:pt x="584606" y="72199"/>
                </a:lnTo>
                <a:lnTo>
                  <a:pt x="586765" y="75437"/>
                </a:lnTo>
                <a:lnTo>
                  <a:pt x="588924" y="75971"/>
                </a:lnTo>
                <a:lnTo>
                  <a:pt x="590537" y="75437"/>
                </a:lnTo>
                <a:lnTo>
                  <a:pt x="649639" y="44183"/>
                </a:lnTo>
                <a:lnTo>
                  <a:pt x="648195" y="44183"/>
                </a:lnTo>
                <a:lnTo>
                  <a:pt x="635789" y="43636"/>
                </a:lnTo>
                <a:close/>
              </a:path>
              <a:path w="655954" h="76200">
                <a:moveTo>
                  <a:pt x="641706" y="40545"/>
                </a:moveTo>
                <a:lnTo>
                  <a:pt x="635789" y="43636"/>
                </a:lnTo>
                <a:lnTo>
                  <a:pt x="648195" y="44183"/>
                </a:lnTo>
                <a:lnTo>
                  <a:pt x="648235" y="43649"/>
                </a:lnTo>
                <a:lnTo>
                  <a:pt x="646569" y="43649"/>
                </a:lnTo>
                <a:lnTo>
                  <a:pt x="641706" y="40545"/>
                </a:lnTo>
                <a:close/>
              </a:path>
              <a:path w="655954" h="76200">
                <a:moveTo>
                  <a:pt x="592162" y="0"/>
                </a:moveTo>
                <a:lnTo>
                  <a:pt x="590003" y="533"/>
                </a:lnTo>
                <a:lnTo>
                  <a:pt x="587844" y="3771"/>
                </a:lnTo>
                <a:lnTo>
                  <a:pt x="588378" y="6464"/>
                </a:lnTo>
                <a:lnTo>
                  <a:pt x="590003" y="7543"/>
                </a:lnTo>
                <a:lnTo>
                  <a:pt x="635513" y="36592"/>
                </a:lnTo>
                <a:lnTo>
                  <a:pt x="648728" y="37185"/>
                </a:lnTo>
                <a:lnTo>
                  <a:pt x="648195" y="44183"/>
                </a:lnTo>
                <a:lnTo>
                  <a:pt x="649639" y="44183"/>
                </a:lnTo>
                <a:lnTo>
                  <a:pt x="655739" y="40957"/>
                </a:lnTo>
                <a:lnTo>
                  <a:pt x="593775" y="1079"/>
                </a:lnTo>
                <a:lnTo>
                  <a:pt x="592162" y="0"/>
                </a:lnTo>
                <a:close/>
              </a:path>
              <a:path w="655954" h="76200">
                <a:moveTo>
                  <a:pt x="647115" y="37718"/>
                </a:moveTo>
                <a:lnTo>
                  <a:pt x="641706" y="40545"/>
                </a:lnTo>
                <a:lnTo>
                  <a:pt x="646569" y="43649"/>
                </a:lnTo>
                <a:lnTo>
                  <a:pt x="647115" y="37718"/>
                </a:lnTo>
                <a:close/>
              </a:path>
              <a:path w="655954" h="76200">
                <a:moveTo>
                  <a:pt x="648688" y="37718"/>
                </a:moveTo>
                <a:lnTo>
                  <a:pt x="647115" y="37718"/>
                </a:lnTo>
                <a:lnTo>
                  <a:pt x="646569" y="43649"/>
                </a:lnTo>
                <a:lnTo>
                  <a:pt x="648235" y="43649"/>
                </a:lnTo>
                <a:lnTo>
                  <a:pt x="648688" y="37718"/>
                </a:lnTo>
                <a:close/>
              </a:path>
              <a:path w="655954" h="76200">
                <a:moveTo>
                  <a:pt x="0" y="8089"/>
                </a:moveTo>
                <a:lnTo>
                  <a:pt x="0" y="15633"/>
                </a:lnTo>
                <a:lnTo>
                  <a:pt x="635789" y="43636"/>
                </a:lnTo>
                <a:lnTo>
                  <a:pt x="641706" y="40545"/>
                </a:lnTo>
                <a:lnTo>
                  <a:pt x="635513" y="36592"/>
                </a:lnTo>
                <a:lnTo>
                  <a:pt x="0" y="8089"/>
                </a:lnTo>
                <a:close/>
              </a:path>
              <a:path w="655954" h="76200">
                <a:moveTo>
                  <a:pt x="635513" y="36592"/>
                </a:moveTo>
                <a:lnTo>
                  <a:pt x="641706" y="40545"/>
                </a:lnTo>
                <a:lnTo>
                  <a:pt x="647115" y="37718"/>
                </a:lnTo>
                <a:lnTo>
                  <a:pt x="648688" y="37718"/>
                </a:lnTo>
                <a:lnTo>
                  <a:pt x="648728" y="37185"/>
                </a:lnTo>
                <a:lnTo>
                  <a:pt x="635513" y="36592"/>
                </a:lnTo>
                <a:close/>
              </a:path>
            </a:pathLst>
          </a:custGeom>
          <a:solidFill>
            <a:srgbClr val="6C7383"/>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8" name="object 38"/>
          <p:cNvSpPr/>
          <p:nvPr/>
        </p:nvSpPr>
        <p:spPr>
          <a:xfrm>
            <a:off x="8267625" y="4034457"/>
            <a:ext cx="825471" cy="1840047"/>
          </a:xfrm>
          <a:custGeom>
            <a:avLst/>
            <a:gdLst/>
            <a:ahLst/>
            <a:cxnLst/>
            <a:rect l="l" t="t" r="r" b="b"/>
            <a:pathLst>
              <a:path w="668020" h="1489075">
                <a:moveTo>
                  <a:pt x="602399" y="1438617"/>
                </a:moveTo>
                <a:lnTo>
                  <a:pt x="599706" y="1438617"/>
                </a:lnTo>
                <a:lnTo>
                  <a:pt x="597547" y="1441856"/>
                </a:lnTo>
                <a:lnTo>
                  <a:pt x="598081" y="1444002"/>
                </a:lnTo>
                <a:lnTo>
                  <a:pt x="599706" y="1445628"/>
                </a:lnTo>
                <a:lnTo>
                  <a:pt x="658977" y="1488732"/>
                </a:lnTo>
                <a:lnTo>
                  <a:pt x="659611" y="1483347"/>
                </a:lnTo>
                <a:lnTo>
                  <a:pt x="653046" y="1483347"/>
                </a:lnTo>
                <a:lnTo>
                  <a:pt x="647731" y="1471295"/>
                </a:lnTo>
                <a:lnTo>
                  <a:pt x="604011" y="1439697"/>
                </a:lnTo>
                <a:lnTo>
                  <a:pt x="602399" y="1438617"/>
                </a:lnTo>
                <a:close/>
              </a:path>
              <a:path w="668020" h="1489075">
                <a:moveTo>
                  <a:pt x="647731" y="1471295"/>
                </a:moveTo>
                <a:lnTo>
                  <a:pt x="653046" y="1483347"/>
                </a:lnTo>
                <a:lnTo>
                  <a:pt x="656949" y="1481721"/>
                </a:lnTo>
                <a:lnTo>
                  <a:pt x="652500" y="1481721"/>
                </a:lnTo>
                <a:lnTo>
                  <a:pt x="653230" y="1475270"/>
                </a:lnTo>
                <a:lnTo>
                  <a:pt x="647731" y="1471295"/>
                </a:lnTo>
                <a:close/>
              </a:path>
              <a:path w="668020" h="1489075">
                <a:moveTo>
                  <a:pt x="662203" y="1411135"/>
                </a:moveTo>
                <a:lnTo>
                  <a:pt x="660590" y="1412760"/>
                </a:lnTo>
                <a:lnTo>
                  <a:pt x="660057" y="1414907"/>
                </a:lnTo>
                <a:lnTo>
                  <a:pt x="654027" y="1468221"/>
                </a:lnTo>
                <a:lnTo>
                  <a:pt x="659510" y="1480654"/>
                </a:lnTo>
                <a:lnTo>
                  <a:pt x="653046" y="1483347"/>
                </a:lnTo>
                <a:lnTo>
                  <a:pt x="659611" y="1483347"/>
                </a:lnTo>
                <a:lnTo>
                  <a:pt x="667600" y="1415453"/>
                </a:lnTo>
                <a:lnTo>
                  <a:pt x="667600" y="1413294"/>
                </a:lnTo>
                <a:lnTo>
                  <a:pt x="665975" y="1411681"/>
                </a:lnTo>
                <a:lnTo>
                  <a:pt x="664362" y="1411681"/>
                </a:lnTo>
                <a:lnTo>
                  <a:pt x="662203" y="1411135"/>
                </a:lnTo>
                <a:close/>
              </a:path>
              <a:path w="668020" h="1489075">
                <a:moveTo>
                  <a:pt x="653230" y="1475270"/>
                </a:moveTo>
                <a:lnTo>
                  <a:pt x="652500" y="1481721"/>
                </a:lnTo>
                <a:lnTo>
                  <a:pt x="658431" y="1479029"/>
                </a:lnTo>
                <a:lnTo>
                  <a:pt x="653230" y="1475270"/>
                </a:lnTo>
                <a:close/>
              </a:path>
              <a:path w="668020" h="1489075">
                <a:moveTo>
                  <a:pt x="654027" y="1468221"/>
                </a:moveTo>
                <a:lnTo>
                  <a:pt x="653230" y="1475270"/>
                </a:lnTo>
                <a:lnTo>
                  <a:pt x="658431" y="1479029"/>
                </a:lnTo>
                <a:lnTo>
                  <a:pt x="652500" y="1481721"/>
                </a:lnTo>
                <a:lnTo>
                  <a:pt x="656949" y="1481721"/>
                </a:lnTo>
                <a:lnTo>
                  <a:pt x="659510" y="1480654"/>
                </a:lnTo>
                <a:lnTo>
                  <a:pt x="654027" y="1468221"/>
                </a:lnTo>
                <a:close/>
              </a:path>
              <a:path w="668020" h="1489075">
                <a:moveTo>
                  <a:pt x="6476" y="0"/>
                </a:moveTo>
                <a:lnTo>
                  <a:pt x="0" y="2692"/>
                </a:lnTo>
                <a:lnTo>
                  <a:pt x="647731" y="1471295"/>
                </a:lnTo>
                <a:lnTo>
                  <a:pt x="653230" y="1475270"/>
                </a:lnTo>
                <a:lnTo>
                  <a:pt x="654027" y="1468221"/>
                </a:lnTo>
                <a:lnTo>
                  <a:pt x="6476" y="0"/>
                </a:lnTo>
                <a:close/>
              </a:path>
            </a:pathLst>
          </a:custGeom>
          <a:solidFill>
            <a:srgbClr val="6C7383"/>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9" name="object 39"/>
          <p:cNvSpPr/>
          <p:nvPr/>
        </p:nvSpPr>
        <p:spPr>
          <a:xfrm>
            <a:off x="1402650" y="1844728"/>
            <a:ext cx="3198437" cy="272280"/>
          </a:xfrm>
          <a:custGeom>
            <a:avLst/>
            <a:gdLst/>
            <a:ahLst/>
            <a:cxnLst/>
            <a:rect l="l" t="t" r="r" b="b"/>
            <a:pathLst>
              <a:path w="1649095" h="220344">
                <a:moveTo>
                  <a:pt x="0" y="219837"/>
                </a:moveTo>
                <a:lnTo>
                  <a:pt x="1648764" y="219837"/>
                </a:lnTo>
                <a:lnTo>
                  <a:pt x="1648764" y="0"/>
                </a:lnTo>
                <a:lnTo>
                  <a:pt x="0" y="0"/>
                </a:lnTo>
                <a:lnTo>
                  <a:pt x="0" y="219837"/>
                </a:lnTo>
                <a:close/>
              </a:path>
            </a:pathLst>
          </a:cu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050" b="1" i="0" u="none" strike="noStrike" kern="0" cap="none" spc="0" normalizeH="0" baseline="0" noProof="0" smtClean="0">
              <a:ln>
                <a:noFill/>
              </a:ln>
              <a:solidFill>
                <a:srgbClr val="FFFFFF"/>
              </a:solidFill>
              <a:effectLst/>
              <a:uLnTx/>
              <a:uFillTx/>
              <a:latin typeface="メイリオ"/>
              <a:ea typeface="メイリオ"/>
              <a:cs typeface="+mn-cs"/>
            </a:endParaRPr>
          </a:p>
        </p:txBody>
      </p:sp>
      <p:sp>
        <p:nvSpPr>
          <p:cNvPr id="10" name="object 41"/>
          <p:cNvSpPr/>
          <p:nvPr/>
        </p:nvSpPr>
        <p:spPr>
          <a:xfrm>
            <a:off x="5074666" y="1844728"/>
            <a:ext cx="2894486" cy="272280"/>
          </a:xfrm>
          <a:custGeom>
            <a:avLst/>
            <a:gdLst/>
            <a:ahLst/>
            <a:cxnLst/>
            <a:rect l="l" t="t" r="r" b="b"/>
            <a:pathLst>
              <a:path w="3231515" h="220344">
                <a:moveTo>
                  <a:pt x="0" y="219837"/>
                </a:moveTo>
                <a:lnTo>
                  <a:pt x="3231248" y="219837"/>
                </a:lnTo>
                <a:lnTo>
                  <a:pt x="3231248" y="0"/>
                </a:lnTo>
                <a:lnTo>
                  <a:pt x="0" y="0"/>
                </a:lnTo>
                <a:lnTo>
                  <a:pt x="0" y="219837"/>
                </a:lnTo>
                <a:close/>
              </a:path>
            </a:pathLst>
          </a:cu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smtClean="0">
                <a:ln>
                  <a:noFill/>
                </a:ln>
                <a:solidFill>
                  <a:srgbClr val="FFFFFF"/>
                </a:solidFill>
                <a:effectLst/>
                <a:uLnTx/>
                <a:uFillTx/>
                <a:latin typeface="メイリオ"/>
                <a:ea typeface="メイリオ"/>
                <a:cs typeface="+mn-cs"/>
              </a:rPr>
              <a:t>演出アニメーション</a:t>
            </a:r>
            <a:endParaRPr kumimoji="0" sz="120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11" name="object 43"/>
          <p:cNvSpPr/>
          <p:nvPr/>
        </p:nvSpPr>
        <p:spPr>
          <a:xfrm>
            <a:off x="8325065" y="1833147"/>
            <a:ext cx="2263768" cy="272280"/>
          </a:xfrm>
          <a:custGeom>
            <a:avLst/>
            <a:gdLst/>
            <a:ahLst/>
            <a:cxnLst/>
            <a:rect l="l" t="t" r="r" b="b"/>
            <a:pathLst>
              <a:path w="1831975" h="220344">
                <a:moveTo>
                  <a:pt x="0" y="219837"/>
                </a:moveTo>
                <a:lnTo>
                  <a:pt x="1831962" y="219837"/>
                </a:lnTo>
                <a:lnTo>
                  <a:pt x="1831962" y="0"/>
                </a:lnTo>
                <a:lnTo>
                  <a:pt x="0" y="0"/>
                </a:lnTo>
                <a:lnTo>
                  <a:pt x="0" y="219837"/>
                </a:lnTo>
                <a:close/>
              </a:path>
            </a:pathLst>
          </a:cu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smtClean="0">
                <a:ln>
                  <a:noFill/>
                </a:ln>
                <a:solidFill>
                  <a:srgbClr val="FFFFFF"/>
                </a:solidFill>
                <a:effectLst/>
                <a:uLnTx/>
                <a:uFillTx/>
                <a:latin typeface="メイリオ"/>
                <a:ea typeface="メイリオ"/>
                <a:cs typeface="+mn-cs"/>
              </a:rPr>
              <a:t>ランディングページ</a:t>
            </a:r>
            <a:endParaRPr kumimoji="0" sz="120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12" name="object 45"/>
          <p:cNvSpPr/>
          <p:nvPr/>
        </p:nvSpPr>
        <p:spPr>
          <a:xfrm>
            <a:off x="8267625" y="2369940"/>
            <a:ext cx="2177202" cy="1668502"/>
          </a:xfrm>
          <a:prstGeom prst="rect">
            <a:avLst/>
          </a:prstGeom>
          <a:blipFill>
            <a:blip r:embed="rId4"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13" name="object 48"/>
          <p:cNvSpPr/>
          <p:nvPr/>
        </p:nvSpPr>
        <p:spPr>
          <a:xfrm>
            <a:off x="8107364" y="4989916"/>
            <a:ext cx="356239" cy="714833"/>
          </a:xfrm>
          <a:custGeom>
            <a:avLst/>
            <a:gdLst/>
            <a:ahLst/>
            <a:cxnLst/>
            <a:rect l="l" t="t" r="r" b="b"/>
            <a:pathLst>
              <a:path w="288289" h="578485">
                <a:moveTo>
                  <a:pt x="287870" y="577875"/>
                </a:moveTo>
                <a:lnTo>
                  <a:pt x="0" y="577875"/>
                </a:lnTo>
                <a:lnTo>
                  <a:pt x="0" y="0"/>
                </a:lnTo>
                <a:lnTo>
                  <a:pt x="287870" y="0"/>
                </a:lnTo>
                <a:lnTo>
                  <a:pt x="287870" y="577875"/>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14" name="object 57"/>
          <p:cNvSpPr/>
          <p:nvPr/>
        </p:nvSpPr>
        <p:spPr>
          <a:xfrm>
            <a:off x="3431606" y="3955604"/>
            <a:ext cx="1253251" cy="1406397"/>
          </a:xfrm>
          <a:custGeom>
            <a:avLst/>
            <a:gdLst/>
            <a:ahLst/>
            <a:cxnLst/>
            <a:rect l="l" t="t" r="r" b="b"/>
            <a:pathLst>
              <a:path w="1536064" h="1412875">
                <a:moveTo>
                  <a:pt x="1535595" y="1412252"/>
                </a:moveTo>
                <a:lnTo>
                  <a:pt x="0" y="1412252"/>
                </a:lnTo>
                <a:lnTo>
                  <a:pt x="0" y="0"/>
                </a:lnTo>
                <a:lnTo>
                  <a:pt x="1535595" y="0"/>
                </a:lnTo>
                <a:lnTo>
                  <a:pt x="1535595" y="1412252"/>
                </a:lnTo>
                <a:close/>
              </a:path>
            </a:pathLst>
          </a:custGeom>
          <a:solidFill>
            <a:srgbClr val="FFFFFF">
              <a:alpha val="59999"/>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15" name="object 58"/>
          <p:cNvSpPr/>
          <p:nvPr/>
        </p:nvSpPr>
        <p:spPr>
          <a:xfrm>
            <a:off x="1445595" y="2483935"/>
            <a:ext cx="1985453" cy="2840790"/>
          </a:xfrm>
          <a:custGeom>
            <a:avLst/>
            <a:gdLst/>
            <a:ahLst/>
            <a:cxnLst/>
            <a:rect l="l" t="t" r="r" b="b"/>
            <a:pathLst>
              <a:path w="1536064" h="436880">
                <a:moveTo>
                  <a:pt x="1535595" y="436714"/>
                </a:moveTo>
                <a:lnTo>
                  <a:pt x="0" y="436714"/>
                </a:lnTo>
                <a:lnTo>
                  <a:pt x="0" y="0"/>
                </a:lnTo>
                <a:lnTo>
                  <a:pt x="1535595" y="0"/>
                </a:lnTo>
                <a:lnTo>
                  <a:pt x="1535595" y="436714"/>
                </a:lnTo>
                <a:close/>
              </a:path>
            </a:pathLst>
          </a:custGeom>
          <a:solidFill>
            <a:srgbClr val="FFFFFF">
              <a:alpha val="59999"/>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16" name="object 51"/>
          <p:cNvSpPr/>
          <p:nvPr/>
        </p:nvSpPr>
        <p:spPr>
          <a:xfrm>
            <a:off x="6179232" y="4786118"/>
            <a:ext cx="1834554" cy="1059302"/>
          </a:xfrm>
          <a:custGeom>
            <a:avLst/>
            <a:gdLst/>
            <a:ahLst/>
            <a:cxnLst/>
            <a:rect l="l" t="t" r="r" b="b"/>
            <a:pathLst>
              <a:path w="1484629" h="857250">
                <a:moveTo>
                  <a:pt x="1484274" y="428561"/>
                </a:moveTo>
                <a:lnTo>
                  <a:pt x="1474561" y="498079"/>
                </a:lnTo>
                <a:lnTo>
                  <a:pt x="1446440" y="564025"/>
                </a:lnTo>
                <a:lnTo>
                  <a:pt x="1401440" y="625516"/>
                </a:lnTo>
                <a:lnTo>
                  <a:pt x="1373087" y="654315"/>
                </a:lnTo>
                <a:lnTo>
                  <a:pt x="1341087" y="681670"/>
                </a:lnTo>
                <a:lnTo>
                  <a:pt x="1305631" y="707470"/>
                </a:lnTo>
                <a:lnTo>
                  <a:pt x="1266910" y="731605"/>
                </a:lnTo>
                <a:lnTo>
                  <a:pt x="1225115" y="753965"/>
                </a:lnTo>
                <a:lnTo>
                  <a:pt x="1180437" y="774439"/>
                </a:lnTo>
                <a:lnTo>
                  <a:pt x="1133067" y="792918"/>
                </a:lnTo>
                <a:lnTo>
                  <a:pt x="1083195" y="809290"/>
                </a:lnTo>
                <a:lnTo>
                  <a:pt x="1031014" y="823446"/>
                </a:lnTo>
                <a:lnTo>
                  <a:pt x="976713" y="835276"/>
                </a:lnTo>
                <a:lnTo>
                  <a:pt x="920484" y="844668"/>
                </a:lnTo>
                <a:lnTo>
                  <a:pt x="862517" y="851514"/>
                </a:lnTo>
                <a:lnTo>
                  <a:pt x="803005" y="855702"/>
                </a:lnTo>
                <a:lnTo>
                  <a:pt x="742137" y="857122"/>
                </a:lnTo>
                <a:lnTo>
                  <a:pt x="681270" y="855702"/>
                </a:lnTo>
                <a:lnTo>
                  <a:pt x="621759" y="851514"/>
                </a:lnTo>
                <a:lnTo>
                  <a:pt x="563794" y="844668"/>
                </a:lnTo>
                <a:lnTo>
                  <a:pt x="507565" y="835276"/>
                </a:lnTo>
                <a:lnTo>
                  <a:pt x="453265" y="823446"/>
                </a:lnTo>
                <a:lnTo>
                  <a:pt x="401084" y="809290"/>
                </a:lnTo>
                <a:lnTo>
                  <a:pt x="351212" y="792918"/>
                </a:lnTo>
                <a:lnTo>
                  <a:pt x="303842" y="774439"/>
                </a:lnTo>
                <a:lnTo>
                  <a:pt x="259163" y="753965"/>
                </a:lnTo>
                <a:lnTo>
                  <a:pt x="217368" y="731605"/>
                </a:lnTo>
                <a:lnTo>
                  <a:pt x="178646" y="707470"/>
                </a:lnTo>
                <a:lnTo>
                  <a:pt x="143190" y="681670"/>
                </a:lnTo>
                <a:lnTo>
                  <a:pt x="111190" y="654315"/>
                </a:lnTo>
                <a:lnTo>
                  <a:pt x="82836" y="625516"/>
                </a:lnTo>
                <a:lnTo>
                  <a:pt x="58321" y="595383"/>
                </a:lnTo>
                <a:lnTo>
                  <a:pt x="21568" y="531554"/>
                </a:lnTo>
                <a:lnTo>
                  <a:pt x="2460" y="463712"/>
                </a:lnTo>
                <a:lnTo>
                  <a:pt x="0" y="428561"/>
                </a:lnTo>
                <a:lnTo>
                  <a:pt x="2460" y="393412"/>
                </a:lnTo>
                <a:lnTo>
                  <a:pt x="21568" y="325572"/>
                </a:lnTo>
                <a:lnTo>
                  <a:pt x="58321" y="261745"/>
                </a:lnTo>
                <a:lnTo>
                  <a:pt x="82836" y="231611"/>
                </a:lnTo>
                <a:lnTo>
                  <a:pt x="111190" y="202812"/>
                </a:lnTo>
                <a:lnTo>
                  <a:pt x="143190" y="175457"/>
                </a:lnTo>
                <a:lnTo>
                  <a:pt x="178646" y="149657"/>
                </a:lnTo>
                <a:lnTo>
                  <a:pt x="217368" y="125522"/>
                </a:lnTo>
                <a:lnTo>
                  <a:pt x="259163" y="103161"/>
                </a:lnTo>
                <a:lnTo>
                  <a:pt x="303842" y="82686"/>
                </a:lnTo>
                <a:lnTo>
                  <a:pt x="351212" y="64207"/>
                </a:lnTo>
                <a:lnTo>
                  <a:pt x="401084" y="47834"/>
                </a:lnTo>
                <a:lnTo>
                  <a:pt x="453265" y="33678"/>
                </a:lnTo>
                <a:lnTo>
                  <a:pt x="507565" y="21848"/>
                </a:lnTo>
                <a:lnTo>
                  <a:pt x="563794" y="12455"/>
                </a:lnTo>
                <a:lnTo>
                  <a:pt x="621759" y="5609"/>
                </a:lnTo>
                <a:lnTo>
                  <a:pt x="681270" y="1420"/>
                </a:lnTo>
                <a:lnTo>
                  <a:pt x="742137" y="0"/>
                </a:lnTo>
                <a:lnTo>
                  <a:pt x="803005" y="1420"/>
                </a:lnTo>
                <a:lnTo>
                  <a:pt x="862517" y="5609"/>
                </a:lnTo>
                <a:lnTo>
                  <a:pt x="920484" y="12455"/>
                </a:lnTo>
                <a:lnTo>
                  <a:pt x="976713" y="21848"/>
                </a:lnTo>
                <a:lnTo>
                  <a:pt x="1031014" y="33678"/>
                </a:lnTo>
                <a:lnTo>
                  <a:pt x="1083195" y="47834"/>
                </a:lnTo>
                <a:lnTo>
                  <a:pt x="1133067" y="64207"/>
                </a:lnTo>
                <a:lnTo>
                  <a:pt x="1180437" y="82686"/>
                </a:lnTo>
                <a:lnTo>
                  <a:pt x="1225115" y="103161"/>
                </a:lnTo>
                <a:lnTo>
                  <a:pt x="1266910" y="125522"/>
                </a:lnTo>
                <a:lnTo>
                  <a:pt x="1305631" y="149657"/>
                </a:lnTo>
                <a:lnTo>
                  <a:pt x="1341087" y="175457"/>
                </a:lnTo>
                <a:lnTo>
                  <a:pt x="1373087" y="202812"/>
                </a:lnTo>
                <a:lnTo>
                  <a:pt x="1401440" y="231611"/>
                </a:lnTo>
                <a:lnTo>
                  <a:pt x="1425954" y="261745"/>
                </a:lnTo>
                <a:lnTo>
                  <a:pt x="1462706" y="325572"/>
                </a:lnTo>
                <a:lnTo>
                  <a:pt x="1481814" y="393412"/>
                </a:lnTo>
                <a:lnTo>
                  <a:pt x="1484274" y="428561"/>
                </a:lnTo>
                <a:close/>
              </a:path>
            </a:pathLst>
          </a:custGeom>
          <a:solidFill>
            <a:srgbClr val="FFFFFF"/>
          </a:solidFill>
          <a:ln w="127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17" name="object 53"/>
          <p:cNvSpPr txBox="1"/>
          <p:nvPr/>
        </p:nvSpPr>
        <p:spPr>
          <a:xfrm>
            <a:off x="6455831" y="5051808"/>
            <a:ext cx="1286856" cy="571126"/>
          </a:xfrm>
          <a:prstGeom prst="rect">
            <a:avLst/>
          </a:prstGeom>
        </p:spPr>
        <p:txBody>
          <a:bodyPr vert="horz" wrap="square" lIns="0" tIns="15693" rIns="0" bIns="0" rtlCol="0">
            <a:spAutoFit/>
          </a:bodyPr>
          <a:lstStyle/>
          <a:p>
            <a:pPr marL="250310" marR="6277" indent="-235401">
              <a:lnSpc>
                <a:spcPct val="145800"/>
              </a:lnSpc>
              <a:spcBef>
                <a:spcPts val="124"/>
              </a:spcBef>
            </a:pPr>
            <a:r>
              <a:rPr sz="1236" dirty="0">
                <a:solidFill>
                  <a:srgbClr val="231F20"/>
                </a:solidFill>
                <a:cs typeface="Meiryo" charset="-128"/>
              </a:rPr>
              <a:t>クルマが飛び出て 走り出す！</a:t>
            </a:r>
            <a:endParaRPr sz="1236" dirty="0">
              <a:solidFill>
                <a:prstClr val="black"/>
              </a:solidFill>
              <a:cs typeface="Meiryo" charset="-128"/>
            </a:endParaRPr>
          </a:p>
        </p:txBody>
      </p:sp>
      <p:sp>
        <p:nvSpPr>
          <p:cNvPr id="18" name="object 54"/>
          <p:cNvSpPr txBox="1"/>
          <p:nvPr/>
        </p:nvSpPr>
        <p:spPr>
          <a:xfrm>
            <a:off x="1402650" y="1880336"/>
            <a:ext cx="3197782" cy="206027"/>
          </a:xfrm>
          <a:prstGeom prst="rect">
            <a:avLst/>
          </a:prstGeom>
        </p:spPr>
        <p:txBody>
          <a:bodyPr vert="horz" wrap="square" lIns="0" tIns="15693" rIns="0" bIns="0" rtlCol="0">
            <a:spAutoFit/>
          </a:bodyPr>
          <a:lstStyle/>
          <a:p>
            <a:pPr marL="15693" algn="ctr">
              <a:spcBef>
                <a:spcPts val="124"/>
              </a:spcBef>
            </a:pPr>
            <a:r>
              <a:rPr lang="ja-JP" altLang="en-US" sz="1236" b="1" dirty="0">
                <a:solidFill>
                  <a:srgbClr val="FFFFFF"/>
                </a:solidFill>
                <a:cs typeface="Meiryo" charset="-128"/>
              </a:rPr>
              <a:t>トップページ</a:t>
            </a:r>
            <a:endParaRPr sz="1236" b="1" dirty="0">
              <a:solidFill>
                <a:srgbClr val="FFFFFF"/>
              </a:solidFill>
              <a:cs typeface="Meiryo" charset="-128"/>
            </a:endParaRPr>
          </a:p>
        </p:txBody>
      </p:sp>
      <p:sp>
        <p:nvSpPr>
          <p:cNvPr id="19" name="object 57"/>
          <p:cNvSpPr/>
          <p:nvPr/>
        </p:nvSpPr>
        <p:spPr>
          <a:xfrm>
            <a:off x="3416580" y="2560080"/>
            <a:ext cx="1253251" cy="582791"/>
          </a:xfrm>
          <a:custGeom>
            <a:avLst/>
            <a:gdLst/>
            <a:ahLst/>
            <a:cxnLst/>
            <a:rect l="l" t="t" r="r" b="b"/>
            <a:pathLst>
              <a:path w="1536064" h="1412875">
                <a:moveTo>
                  <a:pt x="1535595" y="1412252"/>
                </a:moveTo>
                <a:lnTo>
                  <a:pt x="0" y="1412252"/>
                </a:lnTo>
                <a:lnTo>
                  <a:pt x="0" y="0"/>
                </a:lnTo>
                <a:lnTo>
                  <a:pt x="1535595" y="0"/>
                </a:lnTo>
                <a:lnTo>
                  <a:pt x="1535595" y="1412252"/>
                </a:lnTo>
                <a:close/>
              </a:path>
            </a:pathLst>
          </a:custGeom>
          <a:solidFill>
            <a:srgbClr val="FFFFFF">
              <a:alpha val="59999"/>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20" name="Text Box 40"/>
          <p:cNvSpPr txBox="1">
            <a:spLocks noChangeArrowheads="1"/>
          </p:cNvSpPr>
          <p:nvPr/>
        </p:nvSpPr>
        <p:spPr bwMode="auto">
          <a:xfrm>
            <a:off x="1467065" y="1361254"/>
            <a:ext cx="9121767" cy="32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5000"/>
              </a:spcBef>
              <a:spcAft>
                <a:spcPts val="0"/>
              </a:spcAft>
              <a:buClrTx/>
              <a:buSzTx/>
              <a:buFontTx/>
              <a:buNone/>
              <a:tabLst/>
              <a:defRPr/>
            </a:pPr>
            <a:r>
              <a:rPr kumimoji="1" lang="en-US" altLang="ja-JP" sz="1483" b="0" i="0" u="none" strike="noStrike" kern="1200" cap="none" spc="0" normalizeH="0" baseline="0" noProof="0" dirty="0">
                <a:ln>
                  <a:noFill/>
                </a:ln>
                <a:solidFill>
                  <a:prstClr val="black"/>
                </a:solidFill>
                <a:effectLst/>
                <a:uLnTx/>
                <a:uFillTx/>
                <a:latin typeface="メイリオ"/>
                <a:ea typeface="メイリオ"/>
                <a:cs typeface="+mn-cs"/>
              </a:rPr>
              <a:t>Yahoo! JAPAN</a:t>
            </a:r>
            <a:r>
              <a:rPr kumimoji="1" lang="ja-JP" altLang="en-US" sz="1483" b="0" i="0" u="none" strike="noStrike" kern="1200" cap="none" spc="0" normalizeH="0" baseline="0" noProof="0" dirty="0">
                <a:ln>
                  <a:noFill/>
                </a:ln>
                <a:solidFill>
                  <a:prstClr val="black"/>
                </a:solidFill>
                <a:effectLst/>
                <a:uLnTx/>
                <a:uFillTx/>
                <a:latin typeface="メイリオ"/>
                <a:ea typeface="メイリオ"/>
                <a:cs typeface="+mn-cs"/>
              </a:rPr>
              <a:t>広報用</a:t>
            </a:r>
            <a:r>
              <a:rPr kumimoji="1" lang="ja-JP" altLang="en-US" sz="1483" b="0" i="0" u="none" strike="noStrike" kern="1200" cap="none" spc="0" normalizeH="0" baseline="0" noProof="0" dirty="0" smtClean="0">
                <a:ln>
                  <a:noFill/>
                </a:ln>
                <a:solidFill>
                  <a:prstClr val="black"/>
                </a:solidFill>
                <a:effectLst/>
                <a:uLnTx/>
                <a:uFillTx/>
                <a:latin typeface="メイリオ"/>
                <a:ea typeface="メイリオ"/>
                <a:cs typeface="+mn-cs"/>
              </a:rPr>
              <a:t>のダミーページ</a:t>
            </a:r>
            <a:r>
              <a:rPr kumimoji="1" lang="ja-JP" altLang="en-US" sz="1483" b="0" i="0" u="none" strike="noStrike" kern="1200" cap="none" spc="0" normalizeH="0" baseline="0" noProof="0" dirty="0">
                <a:ln>
                  <a:noFill/>
                </a:ln>
                <a:solidFill>
                  <a:prstClr val="black"/>
                </a:solidFill>
                <a:effectLst/>
                <a:uLnTx/>
                <a:uFillTx/>
                <a:latin typeface="メイリオ"/>
                <a:ea typeface="メイリオ"/>
                <a:cs typeface="+mn-cs"/>
              </a:rPr>
              <a:t>をベースに</a:t>
            </a:r>
            <a:r>
              <a:rPr kumimoji="1" lang="ja-JP" altLang="en-US" sz="1483" b="0" i="0" u="none" strike="noStrike" kern="1200" cap="none" spc="0" normalizeH="0" baseline="0" noProof="0" dirty="0" smtClean="0">
                <a:ln>
                  <a:noFill/>
                </a:ln>
                <a:solidFill>
                  <a:prstClr val="black"/>
                </a:solidFill>
                <a:effectLst/>
                <a:uLnTx/>
                <a:uFillTx/>
                <a:latin typeface="メイリオ"/>
                <a:ea typeface="メイリオ"/>
                <a:cs typeface="+mn-cs"/>
              </a:rPr>
              <a:t>、アニメーション</a:t>
            </a:r>
            <a:r>
              <a:rPr kumimoji="1" lang="ja-JP" altLang="en-US" sz="1483" b="0" i="0" u="none" strike="noStrike" kern="1200" cap="none" spc="0" normalizeH="0" baseline="0" noProof="0" dirty="0">
                <a:ln>
                  <a:noFill/>
                </a:ln>
                <a:solidFill>
                  <a:prstClr val="black"/>
                </a:solidFill>
                <a:effectLst/>
                <a:uLnTx/>
                <a:uFillTx/>
                <a:latin typeface="メイリオ"/>
                <a:ea typeface="メイリオ"/>
                <a:cs typeface="+mn-cs"/>
              </a:rPr>
              <a:t>を制作いたします。</a:t>
            </a:r>
            <a:endParaRPr kumimoji="1" lang="en-US" altLang="ja-JP" sz="1483" b="0" i="0" u="none" strike="noStrike" kern="1200" cap="none" spc="0" normalizeH="0" baseline="0" noProof="0" dirty="0">
              <a:ln>
                <a:noFill/>
              </a:ln>
              <a:solidFill>
                <a:prstClr val="black"/>
              </a:solidFill>
              <a:effectLst/>
              <a:uLnTx/>
              <a:uFillTx/>
              <a:latin typeface="メイリオ"/>
              <a:ea typeface="メイリオ"/>
              <a:cs typeface="+mn-cs"/>
            </a:endParaRPr>
          </a:p>
        </p:txBody>
      </p:sp>
      <p:sp>
        <p:nvSpPr>
          <p:cNvPr id="21" name="Text Box 11"/>
          <p:cNvSpPr txBox="1">
            <a:spLocks noChangeArrowheads="1"/>
          </p:cNvSpPr>
          <p:nvPr/>
        </p:nvSpPr>
        <p:spPr bwMode="auto">
          <a:xfrm>
            <a:off x="1284012" y="980835"/>
            <a:ext cx="9573351" cy="358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algn="ctr">
              <a:spcBef>
                <a:spcPct val="50000"/>
              </a:spcBef>
            </a:pPr>
            <a:r>
              <a:rPr lang="ja-JP" altLang="en-US" sz="1730" dirty="0">
                <a:solidFill>
                  <a:prstClr val="black"/>
                </a:solidFill>
                <a:latin typeface="メイリオ"/>
              </a:rPr>
              <a:t>誘導バナーから遷移後、演出アニメーションを展開</a:t>
            </a:r>
          </a:p>
        </p:txBody>
      </p:sp>
      <p:sp>
        <p:nvSpPr>
          <p:cNvPr id="22" name="object 34"/>
          <p:cNvSpPr/>
          <p:nvPr/>
        </p:nvSpPr>
        <p:spPr>
          <a:xfrm>
            <a:off x="3935761" y="3738024"/>
            <a:ext cx="1044393" cy="896970"/>
          </a:xfrm>
          <a:custGeom>
            <a:avLst/>
            <a:gdLst/>
            <a:ahLst/>
            <a:cxnLst/>
            <a:rect l="l" t="t" r="r" b="b"/>
            <a:pathLst>
              <a:path w="845185" h="558164">
                <a:moveTo>
                  <a:pt x="566293" y="0"/>
                </a:moveTo>
                <a:lnTo>
                  <a:pt x="566293" y="139547"/>
                </a:lnTo>
                <a:lnTo>
                  <a:pt x="0" y="139547"/>
                </a:lnTo>
                <a:lnTo>
                  <a:pt x="0" y="418109"/>
                </a:lnTo>
                <a:lnTo>
                  <a:pt x="566293" y="418109"/>
                </a:lnTo>
                <a:lnTo>
                  <a:pt x="566293" y="557657"/>
                </a:lnTo>
                <a:lnTo>
                  <a:pt x="844854" y="278549"/>
                </a:lnTo>
                <a:lnTo>
                  <a:pt x="566293" y="0"/>
                </a:lnTo>
                <a:close/>
              </a:path>
            </a:pathLst>
          </a:custGeom>
          <a:solidFill>
            <a:srgbClr val="FFFFFF">
              <a:lumMod val="50000"/>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srgbClr val="FFFFFF"/>
              </a:solidFill>
              <a:effectLst/>
              <a:uLnTx/>
              <a:uFillTx/>
            </a:endParaRPr>
          </a:p>
        </p:txBody>
      </p:sp>
      <p:sp>
        <p:nvSpPr>
          <p:cNvPr id="23" name="object 55"/>
          <p:cNvSpPr txBox="1"/>
          <p:nvPr/>
        </p:nvSpPr>
        <p:spPr>
          <a:xfrm>
            <a:off x="4132580" y="3960337"/>
            <a:ext cx="609687" cy="398365"/>
          </a:xfrm>
          <a:prstGeom prst="rect">
            <a:avLst/>
          </a:prstGeom>
        </p:spPr>
        <p:txBody>
          <a:bodyPr vert="horz" wrap="square" lIns="0" tIns="14909" rIns="0" bIns="0" rtlCol="0">
            <a:spAutoFit/>
          </a:bodyPr>
          <a:lstStyle/>
          <a:p>
            <a:pPr marL="15693" marR="6277">
              <a:lnSpc>
                <a:spcPct val="112300"/>
              </a:lnSpc>
              <a:spcBef>
                <a:spcPts val="117"/>
              </a:spcBef>
            </a:pPr>
            <a:r>
              <a:rPr sz="1112" spc="19" dirty="0">
                <a:solidFill>
                  <a:srgbClr val="FFFFFF"/>
                </a:solidFill>
                <a:cs typeface="Meiryo" charset="-128"/>
              </a:rPr>
              <a:t>バナーを クリック</a:t>
            </a:r>
            <a:endParaRPr sz="1112" dirty="0">
              <a:solidFill>
                <a:srgbClr val="FFFFFF"/>
              </a:solidFill>
              <a:cs typeface="Meiryo" charset="-128"/>
            </a:endParaRPr>
          </a:p>
        </p:txBody>
      </p:sp>
      <p:sp>
        <p:nvSpPr>
          <p:cNvPr id="24" name="正方形/長方形 23"/>
          <p:cNvSpPr/>
          <p:nvPr/>
        </p:nvSpPr>
        <p:spPr bwMode="auto">
          <a:xfrm>
            <a:off x="9126350" y="3557948"/>
            <a:ext cx="1296144" cy="1037841"/>
          </a:xfrm>
          <a:prstGeom prst="rect">
            <a:avLst/>
          </a:prstGeom>
          <a:solidFill>
            <a:srgbClr val="FFCCD1"/>
          </a:solidFill>
          <a:ln w="3175" algn="ctr">
            <a:solidFill>
              <a:srgbClr val="292929"/>
            </a:solidFill>
            <a:prstDash val="solid"/>
            <a:miter lim="800000"/>
            <a:headEnd/>
            <a:tailEnd/>
          </a:ln>
        </p:spPr>
        <p:txBody>
          <a:bodyPr lIns="0" tIns="0" rIns="0" bIns="0" rtlCol="0" anchor="ctr"/>
          <a:lstStyle/>
          <a:p>
            <a:pPr algn="ctr"/>
            <a:r>
              <a:rPr kumimoji="0" lang="en-US" altLang="ja-JP" sz="1100" kern="0" dirty="0">
                <a:solidFill>
                  <a:prstClr val="black"/>
                </a:solidFill>
                <a:cs typeface="Verdana" pitchFamily="34" charset="0"/>
              </a:rPr>
              <a:t>Yahoo! JAPAN</a:t>
            </a:r>
          </a:p>
          <a:p>
            <a:pPr algn="ctr"/>
            <a:r>
              <a:rPr kumimoji="0" lang="en-US" altLang="ja-JP" sz="1100" kern="0" dirty="0">
                <a:solidFill>
                  <a:prstClr val="black"/>
                </a:solidFill>
                <a:cs typeface="Verdana" pitchFamily="34" charset="0"/>
              </a:rPr>
              <a:t>PR</a:t>
            </a:r>
            <a:r>
              <a:rPr kumimoji="0" lang="ja-JP" altLang="en-US" sz="1100" kern="0" dirty="0">
                <a:solidFill>
                  <a:prstClr val="black"/>
                </a:solidFill>
                <a:cs typeface="Verdana" pitchFamily="34" charset="0"/>
              </a:rPr>
              <a:t>企画</a:t>
            </a:r>
            <a:endParaRPr kumimoji="0" lang="en-US" altLang="ja-JP" sz="1100" kern="0" dirty="0">
              <a:solidFill>
                <a:prstClr val="black"/>
              </a:solidFill>
              <a:cs typeface="Verdana" pitchFamily="34" charset="0"/>
            </a:endParaRPr>
          </a:p>
          <a:p>
            <a:pPr algn="ctr"/>
            <a:r>
              <a:rPr kumimoji="0" lang="en-US" altLang="ja-JP" sz="1100" kern="0" dirty="0">
                <a:solidFill>
                  <a:prstClr val="black"/>
                </a:solidFill>
                <a:cs typeface="Verdana" pitchFamily="34" charset="0"/>
              </a:rPr>
              <a:t>LP</a:t>
            </a:r>
          </a:p>
          <a:p>
            <a:pPr algn="ctr"/>
            <a:r>
              <a:rPr kumimoji="0" lang="ja-JP" altLang="en-US" sz="1000" kern="0" dirty="0">
                <a:solidFill>
                  <a:prstClr val="black"/>
                </a:solidFill>
                <a:cs typeface="Verdana" pitchFamily="34" charset="0"/>
              </a:rPr>
              <a:t>（ヤフー作成ページ）</a:t>
            </a:r>
            <a:endParaRPr kumimoji="0" lang="en-US" altLang="ja-JP" sz="1000" kern="0" dirty="0">
              <a:solidFill>
                <a:prstClr val="black"/>
              </a:solidFill>
              <a:cs typeface="Verdana" pitchFamily="34" charset="0"/>
            </a:endParaRPr>
          </a:p>
        </p:txBody>
      </p:sp>
      <p:sp>
        <p:nvSpPr>
          <p:cNvPr id="25" name="正方形/長方形 24"/>
          <p:cNvSpPr/>
          <p:nvPr/>
        </p:nvSpPr>
        <p:spPr bwMode="auto">
          <a:xfrm>
            <a:off x="9093762" y="5362000"/>
            <a:ext cx="1351732" cy="1091336"/>
          </a:xfrm>
          <a:prstGeom prst="rect">
            <a:avLst/>
          </a:prstGeom>
          <a:solidFill>
            <a:srgbClr val="FFCCD1"/>
          </a:solidFill>
          <a:ln w="3175" algn="ctr">
            <a:solidFill>
              <a:srgbClr val="292929"/>
            </a:solidFill>
            <a:prstDash val="solid"/>
            <a:miter lim="800000"/>
            <a:headEnd/>
            <a:tailEnd/>
          </a:ln>
        </p:spPr>
        <p:txBody>
          <a:bodyPr lIns="0" tIns="0" rIns="0" bIns="0" rtlCol="0" anchor="ctr"/>
          <a:lstStyle/>
          <a:p>
            <a:pPr algn="ctr"/>
            <a:r>
              <a:rPr kumimoji="0" lang="en-US" altLang="ja-JP" sz="1100" kern="0" dirty="0">
                <a:solidFill>
                  <a:prstClr val="black"/>
                </a:solidFill>
                <a:cs typeface="Verdana" pitchFamily="34" charset="0"/>
              </a:rPr>
              <a:t>Yahoo! JAPAN</a:t>
            </a:r>
          </a:p>
          <a:p>
            <a:pPr algn="ctr"/>
            <a:r>
              <a:rPr kumimoji="0" lang="en-US" altLang="ja-JP" sz="1100" kern="0" dirty="0">
                <a:solidFill>
                  <a:prstClr val="black"/>
                </a:solidFill>
                <a:cs typeface="Verdana" pitchFamily="34" charset="0"/>
              </a:rPr>
              <a:t>PR</a:t>
            </a:r>
            <a:r>
              <a:rPr kumimoji="0" lang="ja-JP" altLang="en-US" sz="1100" kern="0" dirty="0">
                <a:solidFill>
                  <a:prstClr val="black"/>
                </a:solidFill>
                <a:cs typeface="Verdana" pitchFamily="34" charset="0"/>
              </a:rPr>
              <a:t>企画</a:t>
            </a:r>
            <a:endParaRPr kumimoji="0" lang="en-US" altLang="ja-JP" sz="1100" kern="0" dirty="0">
              <a:solidFill>
                <a:prstClr val="black"/>
              </a:solidFill>
              <a:cs typeface="Verdana" pitchFamily="34" charset="0"/>
            </a:endParaRPr>
          </a:p>
          <a:p>
            <a:pPr algn="ctr"/>
            <a:r>
              <a:rPr kumimoji="0" lang="en-US" altLang="ja-JP" sz="1100" kern="0" dirty="0">
                <a:solidFill>
                  <a:prstClr val="black"/>
                </a:solidFill>
                <a:cs typeface="Verdana" pitchFamily="34" charset="0"/>
              </a:rPr>
              <a:t>LP</a:t>
            </a:r>
          </a:p>
          <a:p>
            <a:pPr algn="ctr"/>
            <a:r>
              <a:rPr kumimoji="0" lang="ja-JP" altLang="en-US" sz="1000" kern="0" dirty="0">
                <a:solidFill>
                  <a:prstClr val="black"/>
                </a:solidFill>
                <a:cs typeface="Verdana" pitchFamily="34" charset="0"/>
              </a:rPr>
              <a:t>（ヤフー作成ページ）</a:t>
            </a:r>
            <a:endParaRPr kumimoji="0" lang="en-US" altLang="ja-JP" sz="1000" kern="0" dirty="0">
              <a:solidFill>
                <a:prstClr val="black"/>
              </a:solidFill>
              <a:cs typeface="Verdana" pitchFamily="34" charset="0"/>
            </a:endParaRPr>
          </a:p>
        </p:txBody>
      </p:sp>
      <p:sp>
        <p:nvSpPr>
          <p:cNvPr id="26" name="正方形/長方形 25"/>
          <p:cNvSpPr/>
          <p:nvPr/>
        </p:nvSpPr>
        <p:spPr bwMode="auto">
          <a:xfrm>
            <a:off x="9093095" y="4773684"/>
            <a:ext cx="1351732" cy="722912"/>
          </a:xfrm>
          <a:prstGeom prst="rect">
            <a:avLst/>
          </a:prstGeom>
          <a:solidFill>
            <a:srgbClr val="FF0000"/>
          </a:solidFill>
          <a:ln w="3175" algn="ctr">
            <a:solidFill>
              <a:srgbClr val="292929"/>
            </a:solidFill>
            <a:prstDash val="solid"/>
            <a:miter lim="800000"/>
            <a:headEnd/>
            <a:tailEnd/>
          </a:ln>
        </p:spPr>
        <p:txBody>
          <a:bodyPr lIns="0" tIns="0" rIns="0" bIns="0" rtlCol="0" anchor="ctr"/>
          <a:lstStyle/>
          <a:p>
            <a:pPr algn="ctr"/>
            <a:r>
              <a:rPr kumimoji="0" lang="ja-JP" altLang="en-US" sz="1100" kern="0" dirty="0">
                <a:solidFill>
                  <a:srgbClr val="FFFFFF"/>
                </a:solidFill>
                <a:cs typeface="Verdana" pitchFamily="34" charset="0"/>
              </a:rPr>
              <a:t>ミラーサイト版</a:t>
            </a:r>
            <a:endParaRPr kumimoji="0" lang="en-US" altLang="ja-JP" sz="1100" kern="0" dirty="0">
              <a:solidFill>
                <a:srgbClr val="FFFFFF"/>
              </a:solidFill>
              <a:cs typeface="Verdana" pitchFamily="34" charset="0"/>
            </a:endParaRPr>
          </a:p>
          <a:p>
            <a:pPr algn="ctr"/>
            <a:endParaRPr kumimoji="0" lang="en-US" altLang="ja-JP" sz="1100" kern="0" dirty="0">
              <a:solidFill>
                <a:srgbClr val="FFFFFF"/>
              </a:solidFill>
              <a:cs typeface="Verdana" pitchFamily="34" charset="0"/>
            </a:endParaRPr>
          </a:p>
          <a:p>
            <a:pPr algn="ctr"/>
            <a:r>
              <a:rPr kumimoji="0" lang="ja-JP" altLang="en-US" sz="1000" kern="0" dirty="0">
                <a:solidFill>
                  <a:srgbClr val="FFFFFF"/>
                </a:solidFill>
                <a:cs typeface="Verdana" pitchFamily="34" charset="0"/>
              </a:rPr>
              <a:t>（ヤフートップページを模した</a:t>
            </a:r>
            <a:r>
              <a:rPr kumimoji="0" lang="en-US" altLang="ja-JP" sz="1000" kern="0" dirty="0">
                <a:solidFill>
                  <a:srgbClr val="FFFFFF"/>
                </a:solidFill>
                <a:cs typeface="Verdana" pitchFamily="34" charset="0"/>
              </a:rPr>
              <a:t>LP</a:t>
            </a:r>
            <a:r>
              <a:rPr kumimoji="0" lang="ja-JP" altLang="en-US" sz="1000" kern="0" dirty="0">
                <a:solidFill>
                  <a:srgbClr val="FFFFFF"/>
                </a:solidFill>
                <a:cs typeface="Verdana" pitchFamily="34" charset="0"/>
              </a:rPr>
              <a:t>）</a:t>
            </a:r>
            <a:endParaRPr kumimoji="0" lang="en-US" altLang="ja-JP" sz="1000" kern="0" dirty="0">
              <a:solidFill>
                <a:srgbClr val="FFFFFF"/>
              </a:solidFill>
              <a:cs typeface="Verdana" pitchFamily="34" charset="0"/>
            </a:endParaRPr>
          </a:p>
        </p:txBody>
      </p:sp>
    </p:spTree>
    <p:extLst>
      <p:ext uri="{BB962C8B-B14F-4D97-AF65-F5344CB8AC3E}">
        <p14:creationId xmlns:p14="http://schemas.microsoft.com/office/powerpoint/2010/main" val="25027427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a:xfrm>
            <a:off x="334962" y="130175"/>
            <a:ext cx="10153525" cy="814388"/>
          </a:xfrm>
        </p:spPr>
        <p:txBody>
          <a:bodyPr>
            <a:normAutofit fontScale="92500"/>
          </a:bodyPr>
          <a:lstStyle/>
          <a:p>
            <a:r>
              <a:rPr lang="en-US" altLang="ja-JP" dirty="0">
                <a:latin typeface="Meiryo" charset="-128"/>
                <a:ea typeface="Meiryo" charset="-128"/>
                <a:cs typeface="Meiryo" charset="-128"/>
              </a:rPr>
              <a:t>Yahoo! JAPAN</a:t>
            </a:r>
            <a:r>
              <a:rPr lang="ja-JP" altLang="en-US" dirty="0">
                <a:latin typeface="Meiryo" charset="-128"/>
                <a:ea typeface="Meiryo" charset="-128"/>
                <a:cs typeface="Meiryo" charset="-128"/>
              </a:rPr>
              <a:t> トップページカスタマイズ企画</a:t>
            </a:r>
            <a:r>
              <a:rPr lang="en-US" altLang="ja-JP" dirty="0">
                <a:latin typeface="Meiryo" charset="-128"/>
                <a:ea typeface="Meiryo" charset="-128"/>
                <a:cs typeface="Meiryo" charset="-128"/>
              </a:rPr>
              <a:t>:</a:t>
            </a:r>
            <a:r>
              <a:rPr lang="ja-JP" altLang="en-US" dirty="0">
                <a:latin typeface="Meiryo" charset="-128"/>
                <a:ea typeface="Meiryo" charset="-128"/>
                <a:cs typeface="Meiryo" charset="-128"/>
              </a:rPr>
              <a:t>スマートフォン版</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pic>
        <p:nvPicPr>
          <p:cNvPr id="4" name="図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81362" y="2087781"/>
            <a:ext cx="2173320" cy="4074975"/>
          </a:xfrm>
          <a:prstGeom prst="rect">
            <a:avLst/>
          </a:prstGeom>
        </p:spPr>
      </p:pic>
      <p:sp>
        <p:nvSpPr>
          <p:cNvPr id="6" name="object 17"/>
          <p:cNvSpPr/>
          <p:nvPr/>
        </p:nvSpPr>
        <p:spPr>
          <a:xfrm>
            <a:off x="6135638" y="3239392"/>
            <a:ext cx="1743737" cy="1358245"/>
          </a:xfrm>
          <a:prstGeom prst="rect">
            <a:avLst/>
          </a:prstGeom>
          <a:blipFill>
            <a:blip r:embed="rId3"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7" name="object 18"/>
          <p:cNvSpPr/>
          <p:nvPr/>
        </p:nvSpPr>
        <p:spPr>
          <a:xfrm>
            <a:off x="6126990" y="3230744"/>
            <a:ext cx="1762365" cy="1376308"/>
          </a:xfrm>
          <a:custGeom>
            <a:avLst/>
            <a:gdLst/>
            <a:ahLst/>
            <a:cxnLst/>
            <a:rect l="l" t="t" r="r" b="b"/>
            <a:pathLst>
              <a:path w="1426210" h="1113789">
                <a:moveTo>
                  <a:pt x="1425689" y="0"/>
                </a:moveTo>
                <a:lnTo>
                  <a:pt x="0" y="0"/>
                </a:lnTo>
                <a:lnTo>
                  <a:pt x="0" y="1113713"/>
                </a:lnTo>
                <a:lnTo>
                  <a:pt x="1425689" y="1113713"/>
                </a:lnTo>
                <a:lnTo>
                  <a:pt x="1425689" y="1109954"/>
                </a:lnTo>
                <a:lnTo>
                  <a:pt x="6985" y="1109954"/>
                </a:lnTo>
                <a:lnTo>
                  <a:pt x="3225" y="1106182"/>
                </a:lnTo>
                <a:lnTo>
                  <a:pt x="6985" y="1106182"/>
                </a:lnTo>
                <a:lnTo>
                  <a:pt x="6985" y="6997"/>
                </a:lnTo>
                <a:lnTo>
                  <a:pt x="3225" y="6997"/>
                </a:lnTo>
                <a:lnTo>
                  <a:pt x="6985" y="3771"/>
                </a:lnTo>
                <a:lnTo>
                  <a:pt x="1425689" y="3771"/>
                </a:lnTo>
                <a:lnTo>
                  <a:pt x="1425689" y="0"/>
                </a:lnTo>
                <a:close/>
              </a:path>
              <a:path w="1426210" h="1113789">
                <a:moveTo>
                  <a:pt x="6985" y="1106182"/>
                </a:moveTo>
                <a:lnTo>
                  <a:pt x="3225" y="1106182"/>
                </a:lnTo>
                <a:lnTo>
                  <a:pt x="6985" y="1109954"/>
                </a:lnTo>
                <a:lnTo>
                  <a:pt x="6985" y="1106182"/>
                </a:lnTo>
                <a:close/>
              </a:path>
              <a:path w="1426210" h="1113789">
                <a:moveTo>
                  <a:pt x="1418132" y="1106182"/>
                </a:moveTo>
                <a:lnTo>
                  <a:pt x="6985" y="1106182"/>
                </a:lnTo>
                <a:lnTo>
                  <a:pt x="6985" y="1109954"/>
                </a:lnTo>
                <a:lnTo>
                  <a:pt x="1418132" y="1109954"/>
                </a:lnTo>
                <a:lnTo>
                  <a:pt x="1418132" y="1106182"/>
                </a:lnTo>
                <a:close/>
              </a:path>
              <a:path w="1426210" h="1113789">
                <a:moveTo>
                  <a:pt x="1418132" y="3771"/>
                </a:moveTo>
                <a:lnTo>
                  <a:pt x="1418132" y="1109954"/>
                </a:lnTo>
                <a:lnTo>
                  <a:pt x="1421917" y="1106182"/>
                </a:lnTo>
                <a:lnTo>
                  <a:pt x="1425689" y="1106182"/>
                </a:lnTo>
                <a:lnTo>
                  <a:pt x="1425689" y="6997"/>
                </a:lnTo>
                <a:lnTo>
                  <a:pt x="1421917" y="6997"/>
                </a:lnTo>
                <a:lnTo>
                  <a:pt x="1418132" y="3771"/>
                </a:lnTo>
                <a:close/>
              </a:path>
              <a:path w="1426210" h="1113789">
                <a:moveTo>
                  <a:pt x="1425689" y="1106182"/>
                </a:moveTo>
                <a:lnTo>
                  <a:pt x="1421917" y="1106182"/>
                </a:lnTo>
                <a:lnTo>
                  <a:pt x="1418132" y="1109954"/>
                </a:lnTo>
                <a:lnTo>
                  <a:pt x="1425689" y="1109954"/>
                </a:lnTo>
                <a:lnTo>
                  <a:pt x="1425689" y="1106182"/>
                </a:lnTo>
                <a:close/>
              </a:path>
              <a:path w="1426210" h="1113789">
                <a:moveTo>
                  <a:pt x="6985" y="3771"/>
                </a:moveTo>
                <a:lnTo>
                  <a:pt x="3225" y="6997"/>
                </a:lnTo>
                <a:lnTo>
                  <a:pt x="6985" y="6997"/>
                </a:lnTo>
                <a:lnTo>
                  <a:pt x="6985" y="3771"/>
                </a:lnTo>
                <a:close/>
              </a:path>
              <a:path w="1426210" h="1113789">
                <a:moveTo>
                  <a:pt x="1418132" y="3771"/>
                </a:moveTo>
                <a:lnTo>
                  <a:pt x="6985" y="3771"/>
                </a:lnTo>
                <a:lnTo>
                  <a:pt x="6985" y="6997"/>
                </a:lnTo>
                <a:lnTo>
                  <a:pt x="1418132" y="6997"/>
                </a:lnTo>
                <a:lnTo>
                  <a:pt x="1418132" y="3771"/>
                </a:lnTo>
                <a:close/>
              </a:path>
              <a:path w="1426210" h="1113789">
                <a:moveTo>
                  <a:pt x="1425689" y="3771"/>
                </a:moveTo>
                <a:lnTo>
                  <a:pt x="1418132" y="3771"/>
                </a:lnTo>
                <a:lnTo>
                  <a:pt x="1421917" y="6997"/>
                </a:lnTo>
                <a:lnTo>
                  <a:pt x="1425689" y="6997"/>
                </a:lnTo>
                <a:lnTo>
                  <a:pt x="1425689" y="3771"/>
                </a:lnTo>
                <a:close/>
              </a:path>
            </a:pathLst>
          </a:custGeom>
          <a:solidFill>
            <a:srgbClr val="0501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8" name="object 19"/>
          <p:cNvSpPr/>
          <p:nvPr/>
        </p:nvSpPr>
        <p:spPr>
          <a:xfrm>
            <a:off x="5326675" y="3807994"/>
            <a:ext cx="934540" cy="215784"/>
          </a:xfrm>
          <a:custGeom>
            <a:avLst/>
            <a:gdLst/>
            <a:ahLst/>
            <a:cxnLst/>
            <a:rect l="l" t="t" r="r" b="b"/>
            <a:pathLst>
              <a:path w="756285" h="174625">
                <a:moveTo>
                  <a:pt x="58191" y="58191"/>
                </a:moveTo>
                <a:lnTo>
                  <a:pt x="0" y="58191"/>
                </a:lnTo>
                <a:lnTo>
                  <a:pt x="0" y="116382"/>
                </a:lnTo>
                <a:lnTo>
                  <a:pt x="58191" y="116382"/>
                </a:lnTo>
                <a:lnTo>
                  <a:pt x="58191" y="58191"/>
                </a:lnTo>
                <a:close/>
              </a:path>
              <a:path w="756285" h="174625">
                <a:moveTo>
                  <a:pt x="174574" y="58191"/>
                </a:moveTo>
                <a:lnTo>
                  <a:pt x="116382" y="58191"/>
                </a:lnTo>
                <a:lnTo>
                  <a:pt x="116382" y="116382"/>
                </a:lnTo>
                <a:lnTo>
                  <a:pt x="174574" y="116382"/>
                </a:lnTo>
                <a:lnTo>
                  <a:pt x="174574" y="58191"/>
                </a:lnTo>
                <a:close/>
              </a:path>
              <a:path w="756285" h="174625">
                <a:moveTo>
                  <a:pt x="290957" y="58191"/>
                </a:moveTo>
                <a:lnTo>
                  <a:pt x="232765" y="58191"/>
                </a:lnTo>
                <a:lnTo>
                  <a:pt x="232765" y="116382"/>
                </a:lnTo>
                <a:lnTo>
                  <a:pt x="290957" y="116382"/>
                </a:lnTo>
                <a:lnTo>
                  <a:pt x="290957" y="58191"/>
                </a:lnTo>
                <a:close/>
              </a:path>
              <a:path w="756285" h="174625">
                <a:moveTo>
                  <a:pt x="407339" y="58191"/>
                </a:moveTo>
                <a:lnTo>
                  <a:pt x="349148" y="58191"/>
                </a:lnTo>
                <a:lnTo>
                  <a:pt x="349148" y="116382"/>
                </a:lnTo>
                <a:lnTo>
                  <a:pt x="407339" y="116382"/>
                </a:lnTo>
                <a:lnTo>
                  <a:pt x="407339" y="58191"/>
                </a:lnTo>
                <a:close/>
              </a:path>
              <a:path w="756285" h="174625">
                <a:moveTo>
                  <a:pt x="523722" y="58191"/>
                </a:moveTo>
                <a:lnTo>
                  <a:pt x="465531" y="58191"/>
                </a:lnTo>
                <a:lnTo>
                  <a:pt x="465531" y="116382"/>
                </a:lnTo>
                <a:lnTo>
                  <a:pt x="523722" y="116382"/>
                </a:lnTo>
                <a:lnTo>
                  <a:pt x="523722" y="58191"/>
                </a:lnTo>
                <a:close/>
              </a:path>
              <a:path w="756285" h="174625">
                <a:moveTo>
                  <a:pt x="581913" y="0"/>
                </a:moveTo>
                <a:lnTo>
                  <a:pt x="581913" y="174574"/>
                </a:lnTo>
                <a:lnTo>
                  <a:pt x="697941" y="116382"/>
                </a:lnTo>
                <a:lnTo>
                  <a:pt x="611009" y="116382"/>
                </a:lnTo>
                <a:lnTo>
                  <a:pt x="611009" y="58191"/>
                </a:lnTo>
                <a:lnTo>
                  <a:pt x="697941" y="58191"/>
                </a:lnTo>
                <a:lnTo>
                  <a:pt x="581913" y="0"/>
                </a:lnTo>
                <a:close/>
              </a:path>
              <a:path w="756285" h="174625">
                <a:moveTo>
                  <a:pt x="697941" y="58191"/>
                </a:moveTo>
                <a:lnTo>
                  <a:pt x="611009" y="58191"/>
                </a:lnTo>
                <a:lnTo>
                  <a:pt x="611009" y="116382"/>
                </a:lnTo>
                <a:lnTo>
                  <a:pt x="697941" y="116382"/>
                </a:lnTo>
                <a:lnTo>
                  <a:pt x="755954" y="87287"/>
                </a:lnTo>
                <a:lnTo>
                  <a:pt x="697941" y="58191"/>
                </a:lnTo>
                <a:close/>
              </a:path>
            </a:pathLst>
          </a:custGeom>
          <a:solidFill>
            <a:srgbClr val="EE2E2A"/>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9" name="object 21"/>
          <p:cNvSpPr/>
          <p:nvPr/>
        </p:nvSpPr>
        <p:spPr>
          <a:xfrm>
            <a:off x="5231226" y="2635104"/>
            <a:ext cx="1482944" cy="135589"/>
          </a:xfrm>
          <a:prstGeom prst="rect">
            <a:avLst/>
          </a:prstGeom>
          <a:blipFill>
            <a:blip r:embed="rId4"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10" name="object 22"/>
          <p:cNvSpPr/>
          <p:nvPr/>
        </p:nvSpPr>
        <p:spPr>
          <a:xfrm>
            <a:off x="5154535" y="2894374"/>
            <a:ext cx="1714735" cy="134900"/>
          </a:xfrm>
          <a:prstGeom prst="rect">
            <a:avLst/>
          </a:prstGeom>
          <a:blipFill>
            <a:blip r:embed="rId5"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12" name="object 27"/>
          <p:cNvSpPr/>
          <p:nvPr/>
        </p:nvSpPr>
        <p:spPr>
          <a:xfrm>
            <a:off x="6139009" y="4713595"/>
            <a:ext cx="1757390" cy="130270"/>
          </a:xfrm>
          <a:prstGeom prst="rect">
            <a:avLst/>
          </a:prstGeom>
          <a:blipFill>
            <a:blip r:embed="rId6"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13" name="object 28"/>
          <p:cNvSpPr/>
          <p:nvPr/>
        </p:nvSpPr>
        <p:spPr>
          <a:xfrm>
            <a:off x="6129892" y="4930310"/>
            <a:ext cx="1904421" cy="129422"/>
          </a:xfrm>
          <a:prstGeom prst="rect">
            <a:avLst/>
          </a:prstGeom>
          <a:blipFill>
            <a:blip r:embed="rId7"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14" name="object 29"/>
          <p:cNvSpPr/>
          <p:nvPr/>
        </p:nvSpPr>
        <p:spPr>
          <a:xfrm>
            <a:off x="6142967" y="5137505"/>
            <a:ext cx="1893827" cy="109131"/>
          </a:xfrm>
          <a:prstGeom prst="rect">
            <a:avLst/>
          </a:prstGeom>
          <a:blipFill>
            <a:blip r:embed="rId8"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15" name="object 30"/>
          <p:cNvSpPr/>
          <p:nvPr/>
        </p:nvSpPr>
        <p:spPr>
          <a:xfrm>
            <a:off x="6128748" y="5315096"/>
            <a:ext cx="1828809" cy="109962"/>
          </a:xfrm>
          <a:prstGeom prst="rect">
            <a:avLst/>
          </a:prstGeom>
          <a:blipFill>
            <a:blip r:embed="rId9"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16" name="object 37"/>
          <p:cNvSpPr/>
          <p:nvPr/>
        </p:nvSpPr>
        <p:spPr>
          <a:xfrm>
            <a:off x="7938159" y="3903864"/>
            <a:ext cx="810562" cy="94160"/>
          </a:xfrm>
          <a:custGeom>
            <a:avLst/>
            <a:gdLst/>
            <a:ahLst/>
            <a:cxnLst/>
            <a:rect l="l" t="t" r="r" b="b"/>
            <a:pathLst>
              <a:path w="655954" h="76200">
                <a:moveTo>
                  <a:pt x="635789" y="43636"/>
                </a:moveTo>
                <a:lnTo>
                  <a:pt x="587298" y="68973"/>
                </a:lnTo>
                <a:lnTo>
                  <a:pt x="585685" y="69507"/>
                </a:lnTo>
                <a:lnTo>
                  <a:pt x="584606" y="72199"/>
                </a:lnTo>
                <a:lnTo>
                  <a:pt x="586765" y="75437"/>
                </a:lnTo>
                <a:lnTo>
                  <a:pt x="588924" y="75971"/>
                </a:lnTo>
                <a:lnTo>
                  <a:pt x="590537" y="75437"/>
                </a:lnTo>
                <a:lnTo>
                  <a:pt x="649639" y="44183"/>
                </a:lnTo>
                <a:lnTo>
                  <a:pt x="648195" y="44183"/>
                </a:lnTo>
                <a:lnTo>
                  <a:pt x="635789" y="43636"/>
                </a:lnTo>
                <a:close/>
              </a:path>
              <a:path w="655954" h="76200">
                <a:moveTo>
                  <a:pt x="641706" y="40545"/>
                </a:moveTo>
                <a:lnTo>
                  <a:pt x="635789" y="43636"/>
                </a:lnTo>
                <a:lnTo>
                  <a:pt x="648195" y="44183"/>
                </a:lnTo>
                <a:lnTo>
                  <a:pt x="648235" y="43649"/>
                </a:lnTo>
                <a:lnTo>
                  <a:pt x="646569" y="43649"/>
                </a:lnTo>
                <a:lnTo>
                  <a:pt x="641706" y="40545"/>
                </a:lnTo>
                <a:close/>
              </a:path>
              <a:path w="655954" h="76200">
                <a:moveTo>
                  <a:pt x="592162" y="0"/>
                </a:moveTo>
                <a:lnTo>
                  <a:pt x="590003" y="533"/>
                </a:lnTo>
                <a:lnTo>
                  <a:pt x="587844" y="3771"/>
                </a:lnTo>
                <a:lnTo>
                  <a:pt x="588378" y="6464"/>
                </a:lnTo>
                <a:lnTo>
                  <a:pt x="590003" y="7543"/>
                </a:lnTo>
                <a:lnTo>
                  <a:pt x="635513" y="36592"/>
                </a:lnTo>
                <a:lnTo>
                  <a:pt x="648728" y="37185"/>
                </a:lnTo>
                <a:lnTo>
                  <a:pt x="648195" y="44183"/>
                </a:lnTo>
                <a:lnTo>
                  <a:pt x="649639" y="44183"/>
                </a:lnTo>
                <a:lnTo>
                  <a:pt x="655739" y="40957"/>
                </a:lnTo>
                <a:lnTo>
                  <a:pt x="593775" y="1079"/>
                </a:lnTo>
                <a:lnTo>
                  <a:pt x="592162" y="0"/>
                </a:lnTo>
                <a:close/>
              </a:path>
              <a:path w="655954" h="76200">
                <a:moveTo>
                  <a:pt x="647115" y="37718"/>
                </a:moveTo>
                <a:lnTo>
                  <a:pt x="641706" y="40545"/>
                </a:lnTo>
                <a:lnTo>
                  <a:pt x="646569" y="43649"/>
                </a:lnTo>
                <a:lnTo>
                  <a:pt x="647115" y="37718"/>
                </a:lnTo>
                <a:close/>
              </a:path>
              <a:path w="655954" h="76200">
                <a:moveTo>
                  <a:pt x="648688" y="37718"/>
                </a:moveTo>
                <a:lnTo>
                  <a:pt x="647115" y="37718"/>
                </a:lnTo>
                <a:lnTo>
                  <a:pt x="646569" y="43649"/>
                </a:lnTo>
                <a:lnTo>
                  <a:pt x="648235" y="43649"/>
                </a:lnTo>
                <a:lnTo>
                  <a:pt x="648688" y="37718"/>
                </a:lnTo>
                <a:close/>
              </a:path>
              <a:path w="655954" h="76200">
                <a:moveTo>
                  <a:pt x="0" y="8089"/>
                </a:moveTo>
                <a:lnTo>
                  <a:pt x="0" y="15633"/>
                </a:lnTo>
                <a:lnTo>
                  <a:pt x="635789" y="43636"/>
                </a:lnTo>
                <a:lnTo>
                  <a:pt x="641706" y="40545"/>
                </a:lnTo>
                <a:lnTo>
                  <a:pt x="635513" y="36592"/>
                </a:lnTo>
                <a:lnTo>
                  <a:pt x="0" y="8089"/>
                </a:lnTo>
                <a:close/>
              </a:path>
              <a:path w="655954" h="76200">
                <a:moveTo>
                  <a:pt x="635513" y="36592"/>
                </a:moveTo>
                <a:lnTo>
                  <a:pt x="641706" y="40545"/>
                </a:lnTo>
                <a:lnTo>
                  <a:pt x="647115" y="37718"/>
                </a:lnTo>
                <a:lnTo>
                  <a:pt x="648688" y="37718"/>
                </a:lnTo>
                <a:lnTo>
                  <a:pt x="648728" y="37185"/>
                </a:lnTo>
                <a:lnTo>
                  <a:pt x="635513" y="36592"/>
                </a:lnTo>
                <a:close/>
              </a:path>
            </a:pathLst>
          </a:custGeom>
          <a:solidFill>
            <a:srgbClr val="6C7383"/>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17" name="object 38"/>
          <p:cNvSpPr/>
          <p:nvPr/>
        </p:nvSpPr>
        <p:spPr>
          <a:xfrm>
            <a:off x="7934173" y="3917189"/>
            <a:ext cx="825471" cy="1840047"/>
          </a:xfrm>
          <a:custGeom>
            <a:avLst/>
            <a:gdLst/>
            <a:ahLst/>
            <a:cxnLst/>
            <a:rect l="l" t="t" r="r" b="b"/>
            <a:pathLst>
              <a:path w="668020" h="1489075">
                <a:moveTo>
                  <a:pt x="602399" y="1438617"/>
                </a:moveTo>
                <a:lnTo>
                  <a:pt x="599706" y="1438617"/>
                </a:lnTo>
                <a:lnTo>
                  <a:pt x="597547" y="1441856"/>
                </a:lnTo>
                <a:lnTo>
                  <a:pt x="598081" y="1444002"/>
                </a:lnTo>
                <a:lnTo>
                  <a:pt x="599706" y="1445628"/>
                </a:lnTo>
                <a:lnTo>
                  <a:pt x="658977" y="1488732"/>
                </a:lnTo>
                <a:lnTo>
                  <a:pt x="659611" y="1483347"/>
                </a:lnTo>
                <a:lnTo>
                  <a:pt x="653046" y="1483347"/>
                </a:lnTo>
                <a:lnTo>
                  <a:pt x="647731" y="1471295"/>
                </a:lnTo>
                <a:lnTo>
                  <a:pt x="604011" y="1439697"/>
                </a:lnTo>
                <a:lnTo>
                  <a:pt x="602399" y="1438617"/>
                </a:lnTo>
                <a:close/>
              </a:path>
              <a:path w="668020" h="1489075">
                <a:moveTo>
                  <a:pt x="647731" y="1471295"/>
                </a:moveTo>
                <a:lnTo>
                  <a:pt x="653046" y="1483347"/>
                </a:lnTo>
                <a:lnTo>
                  <a:pt x="656949" y="1481721"/>
                </a:lnTo>
                <a:lnTo>
                  <a:pt x="652500" y="1481721"/>
                </a:lnTo>
                <a:lnTo>
                  <a:pt x="653230" y="1475270"/>
                </a:lnTo>
                <a:lnTo>
                  <a:pt x="647731" y="1471295"/>
                </a:lnTo>
                <a:close/>
              </a:path>
              <a:path w="668020" h="1489075">
                <a:moveTo>
                  <a:pt x="662203" y="1411135"/>
                </a:moveTo>
                <a:lnTo>
                  <a:pt x="660590" y="1412760"/>
                </a:lnTo>
                <a:lnTo>
                  <a:pt x="660057" y="1414907"/>
                </a:lnTo>
                <a:lnTo>
                  <a:pt x="654027" y="1468221"/>
                </a:lnTo>
                <a:lnTo>
                  <a:pt x="659510" y="1480654"/>
                </a:lnTo>
                <a:lnTo>
                  <a:pt x="653046" y="1483347"/>
                </a:lnTo>
                <a:lnTo>
                  <a:pt x="659611" y="1483347"/>
                </a:lnTo>
                <a:lnTo>
                  <a:pt x="667600" y="1415453"/>
                </a:lnTo>
                <a:lnTo>
                  <a:pt x="667600" y="1413294"/>
                </a:lnTo>
                <a:lnTo>
                  <a:pt x="665975" y="1411681"/>
                </a:lnTo>
                <a:lnTo>
                  <a:pt x="664362" y="1411681"/>
                </a:lnTo>
                <a:lnTo>
                  <a:pt x="662203" y="1411135"/>
                </a:lnTo>
                <a:close/>
              </a:path>
              <a:path w="668020" h="1489075">
                <a:moveTo>
                  <a:pt x="653230" y="1475270"/>
                </a:moveTo>
                <a:lnTo>
                  <a:pt x="652500" y="1481721"/>
                </a:lnTo>
                <a:lnTo>
                  <a:pt x="658431" y="1479029"/>
                </a:lnTo>
                <a:lnTo>
                  <a:pt x="653230" y="1475270"/>
                </a:lnTo>
                <a:close/>
              </a:path>
              <a:path w="668020" h="1489075">
                <a:moveTo>
                  <a:pt x="654027" y="1468221"/>
                </a:moveTo>
                <a:lnTo>
                  <a:pt x="653230" y="1475270"/>
                </a:lnTo>
                <a:lnTo>
                  <a:pt x="658431" y="1479029"/>
                </a:lnTo>
                <a:lnTo>
                  <a:pt x="652500" y="1481721"/>
                </a:lnTo>
                <a:lnTo>
                  <a:pt x="656949" y="1481721"/>
                </a:lnTo>
                <a:lnTo>
                  <a:pt x="659510" y="1480654"/>
                </a:lnTo>
                <a:lnTo>
                  <a:pt x="654027" y="1468221"/>
                </a:lnTo>
                <a:close/>
              </a:path>
              <a:path w="668020" h="1489075">
                <a:moveTo>
                  <a:pt x="6476" y="0"/>
                </a:moveTo>
                <a:lnTo>
                  <a:pt x="0" y="2692"/>
                </a:lnTo>
                <a:lnTo>
                  <a:pt x="647731" y="1471295"/>
                </a:lnTo>
                <a:lnTo>
                  <a:pt x="653230" y="1475270"/>
                </a:lnTo>
                <a:lnTo>
                  <a:pt x="654027" y="1468221"/>
                </a:lnTo>
                <a:lnTo>
                  <a:pt x="6476" y="0"/>
                </a:lnTo>
                <a:close/>
              </a:path>
            </a:pathLst>
          </a:custGeom>
          <a:solidFill>
            <a:srgbClr val="6C7383"/>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18" name="object 45"/>
          <p:cNvSpPr/>
          <p:nvPr/>
        </p:nvSpPr>
        <p:spPr>
          <a:xfrm>
            <a:off x="7934173" y="2252672"/>
            <a:ext cx="2177202" cy="1668502"/>
          </a:xfrm>
          <a:prstGeom prst="rect">
            <a:avLst/>
          </a:prstGeom>
          <a:blipFill>
            <a:blip r:embed="rId10"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20" name="object 48"/>
          <p:cNvSpPr/>
          <p:nvPr/>
        </p:nvSpPr>
        <p:spPr>
          <a:xfrm>
            <a:off x="7715126" y="4872648"/>
            <a:ext cx="356239" cy="714833"/>
          </a:xfrm>
          <a:custGeom>
            <a:avLst/>
            <a:gdLst/>
            <a:ahLst/>
            <a:cxnLst/>
            <a:rect l="l" t="t" r="r" b="b"/>
            <a:pathLst>
              <a:path w="288289" h="578485">
                <a:moveTo>
                  <a:pt x="287870" y="577875"/>
                </a:moveTo>
                <a:lnTo>
                  <a:pt x="0" y="577875"/>
                </a:lnTo>
                <a:lnTo>
                  <a:pt x="0" y="0"/>
                </a:lnTo>
                <a:lnTo>
                  <a:pt x="287870" y="0"/>
                </a:lnTo>
                <a:lnTo>
                  <a:pt x="287870" y="577875"/>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21" name="object 50"/>
          <p:cNvSpPr/>
          <p:nvPr/>
        </p:nvSpPr>
        <p:spPr>
          <a:xfrm>
            <a:off x="5952463" y="4389307"/>
            <a:ext cx="1834554" cy="1059302"/>
          </a:xfrm>
          <a:custGeom>
            <a:avLst/>
            <a:gdLst/>
            <a:ahLst/>
            <a:cxnLst/>
            <a:rect l="l" t="t" r="r" b="b"/>
            <a:pathLst>
              <a:path w="1484629" h="857250">
                <a:moveTo>
                  <a:pt x="742137" y="0"/>
                </a:moveTo>
                <a:lnTo>
                  <a:pt x="681270" y="1420"/>
                </a:lnTo>
                <a:lnTo>
                  <a:pt x="621759" y="5609"/>
                </a:lnTo>
                <a:lnTo>
                  <a:pt x="563794" y="12455"/>
                </a:lnTo>
                <a:lnTo>
                  <a:pt x="507565" y="21848"/>
                </a:lnTo>
                <a:lnTo>
                  <a:pt x="453265" y="33678"/>
                </a:lnTo>
                <a:lnTo>
                  <a:pt x="401084" y="47834"/>
                </a:lnTo>
                <a:lnTo>
                  <a:pt x="351212" y="64207"/>
                </a:lnTo>
                <a:lnTo>
                  <a:pt x="303842" y="82686"/>
                </a:lnTo>
                <a:lnTo>
                  <a:pt x="259163" y="103161"/>
                </a:lnTo>
                <a:lnTo>
                  <a:pt x="217368" y="125522"/>
                </a:lnTo>
                <a:lnTo>
                  <a:pt x="178646" y="149657"/>
                </a:lnTo>
                <a:lnTo>
                  <a:pt x="143190" y="175457"/>
                </a:lnTo>
                <a:lnTo>
                  <a:pt x="111190" y="202812"/>
                </a:lnTo>
                <a:lnTo>
                  <a:pt x="82836" y="231611"/>
                </a:lnTo>
                <a:lnTo>
                  <a:pt x="58321" y="261745"/>
                </a:lnTo>
                <a:lnTo>
                  <a:pt x="21568" y="325572"/>
                </a:lnTo>
                <a:lnTo>
                  <a:pt x="2460" y="393412"/>
                </a:lnTo>
                <a:lnTo>
                  <a:pt x="0" y="428561"/>
                </a:lnTo>
                <a:lnTo>
                  <a:pt x="2460" y="463712"/>
                </a:lnTo>
                <a:lnTo>
                  <a:pt x="21568" y="531554"/>
                </a:lnTo>
                <a:lnTo>
                  <a:pt x="58321" y="595383"/>
                </a:lnTo>
                <a:lnTo>
                  <a:pt x="82836" y="625516"/>
                </a:lnTo>
                <a:lnTo>
                  <a:pt x="111190" y="654315"/>
                </a:lnTo>
                <a:lnTo>
                  <a:pt x="143190" y="681670"/>
                </a:lnTo>
                <a:lnTo>
                  <a:pt x="178646" y="707470"/>
                </a:lnTo>
                <a:lnTo>
                  <a:pt x="217368" y="731605"/>
                </a:lnTo>
                <a:lnTo>
                  <a:pt x="259163" y="753965"/>
                </a:lnTo>
                <a:lnTo>
                  <a:pt x="303842" y="774439"/>
                </a:lnTo>
                <a:lnTo>
                  <a:pt x="351212" y="792918"/>
                </a:lnTo>
                <a:lnTo>
                  <a:pt x="401084" y="809290"/>
                </a:lnTo>
                <a:lnTo>
                  <a:pt x="453265" y="823446"/>
                </a:lnTo>
                <a:lnTo>
                  <a:pt x="507565" y="835276"/>
                </a:lnTo>
                <a:lnTo>
                  <a:pt x="563794" y="844668"/>
                </a:lnTo>
                <a:lnTo>
                  <a:pt x="621759" y="851514"/>
                </a:lnTo>
                <a:lnTo>
                  <a:pt x="681270" y="855702"/>
                </a:lnTo>
                <a:lnTo>
                  <a:pt x="742137" y="857122"/>
                </a:lnTo>
                <a:lnTo>
                  <a:pt x="803005" y="855702"/>
                </a:lnTo>
                <a:lnTo>
                  <a:pt x="862517" y="851514"/>
                </a:lnTo>
                <a:lnTo>
                  <a:pt x="920484" y="844668"/>
                </a:lnTo>
                <a:lnTo>
                  <a:pt x="976713" y="835276"/>
                </a:lnTo>
                <a:lnTo>
                  <a:pt x="1031014" y="823446"/>
                </a:lnTo>
                <a:lnTo>
                  <a:pt x="1083195" y="809290"/>
                </a:lnTo>
                <a:lnTo>
                  <a:pt x="1133067" y="792918"/>
                </a:lnTo>
                <a:lnTo>
                  <a:pt x="1180437" y="774439"/>
                </a:lnTo>
                <a:lnTo>
                  <a:pt x="1225115" y="753965"/>
                </a:lnTo>
                <a:lnTo>
                  <a:pt x="1266910" y="731605"/>
                </a:lnTo>
                <a:lnTo>
                  <a:pt x="1305631" y="707470"/>
                </a:lnTo>
                <a:lnTo>
                  <a:pt x="1341087" y="681670"/>
                </a:lnTo>
                <a:lnTo>
                  <a:pt x="1373087" y="654315"/>
                </a:lnTo>
                <a:lnTo>
                  <a:pt x="1401440" y="625516"/>
                </a:lnTo>
                <a:lnTo>
                  <a:pt x="1425954" y="595383"/>
                </a:lnTo>
                <a:lnTo>
                  <a:pt x="1462706" y="531554"/>
                </a:lnTo>
                <a:lnTo>
                  <a:pt x="1481814" y="463712"/>
                </a:lnTo>
                <a:lnTo>
                  <a:pt x="1484274" y="428561"/>
                </a:lnTo>
                <a:lnTo>
                  <a:pt x="1481814" y="393412"/>
                </a:lnTo>
                <a:lnTo>
                  <a:pt x="1462706" y="325572"/>
                </a:lnTo>
                <a:lnTo>
                  <a:pt x="1425954" y="261745"/>
                </a:lnTo>
                <a:lnTo>
                  <a:pt x="1401440" y="231611"/>
                </a:lnTo>
                <a:lnTo>
                  <a:pt x="1373087" y="202812"/>
                </a:lnTo>
                <a:lnTo>
                  <a:pt x="1341087" y="175457"/>
                </a:lnTo>
                <a:lnTo>
                  <a:pt x="1305631" y="149657"/>
                </a:lnTo>
                <a:lnTo>
                  <a:pt x="1266910" y="125522"/>
                </a:lnTo>
                <a:lnTo>
                  <a:pt x="1225115" y="103161"/>
                </a:lnTo>
                <a:lnTo>
                  <a:pt x="1180437" y="82686"/>
                </a:lnTo>
                <a:lnTo>
                  <a:pt x="1133067" y="64207"/>
                </a:lnTo>
                <a:lnTo>
                  <a:pt x="1083195" y="47834"/>
                </a:lnTo>
                <a:lnTo>
                  <a:pt x="1031014" y="33678"/>
                </a:lnTo>
                <a:lnTo>
                  <a:pt x="976713" y="21848"/>
                </a:lnTo>
                <a:lnTo>
                  <a:pt x="920484" y="12455"/>
                </a:lnTo>
                <a:lnTo>
                  <a:pt x="862517" y="5609"/>
                </a:lnTo>
                <a:lnTo>
                  <a:pt x="803005" y="1420"/>
                </a:lnTo>
                <a:lnTo>
                  <a:pt x="742137" y="0"/>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22" name="object 57"/>
          <p:cNvSpPr/>
          <p:nvPr/>
        </p:nvSpPr>
        <p:spPr>
          <a:xfrm>
            <a:off x="1562561" y="2087781"/>
            <a:ext cx="2350970" cy="567217"/>
          </a:xfrm>
          <a:custGeom>
            <a:avLst/>
            <a:gdLst/>
            <a:ahLst/>
            <a:cxnLst/>
            <a:rect l="l" t="t" r="r" b="b"/>
            <a:pathLst>
              <a:path w="1536064" h="1412875">
                <a:moveTo>
                  <a:pt x="1535595" y="1412252"/>
                </a:moveTo>
                <a:lnTo>
                  <a:pt x="0" y="1412252"/>
                </a:lnTo>
                <a:lnTo>
                  <a:pt x="0" y="0"/>
                </a:lnTo>
                <a:lnTo>
                  <a:pt x="1535595" y="0"/>
                </a:lnTo>
                <a:lnTo>
                  <a:pt x="1535595" y="1412252"/>
                </a:lnTo>
                <a:close/>
              </a:path>
            </a:pathLst>
          </a:custGeom>
          <a:solidFill>
            <a:srgbClr val="FFFFFF">
              <a:alpha val="59999"/>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23" name="object 58"/>
          <p:cNvSpPr/>
          <p:nvPr/>
        </p:nvSpPr>
        <p:spPr>
          <a:xfrm>
            <a:off x="1587440" y="3883100"/>
            <a:ext cx="2386497" cy="2356752"/>
          </a:xfrm>
          <a:custGeom>
            <a:avLst/>
            <a:gdLst/>
            <a:ahLst/>
            <a:cxnLst/>
            <a:rect l="l" t="t" r="r" b="b"/>
            <a:pathLst>
              <a:path w="1536064" h="436880">
                <a:moveTo>
                  <a:pt x="1535595" y="436714"/>
                </a:moveTo>
                <a:lnTo>
                  <a:pt x="0" y="436714"/>
                </a:lnTo>
                <a:lnTo>
                  <a:pt x="0" y="0"/>
                </a:lnTo>
                <a:lnTo>
                  <a:pt x="1535595" y="0"/>
                </a:lnTo>
                <a:lnTo>
                  <a:pt x="1535595" y="436714"/>
                </a:lnTo>
                <a:close/>
              </a:path>
            </a:pathLst>
          </a:custGeom>
          <a:solidFill>
            <a:srgbClr val="FFFFFF">
              <a:alpha val="59999"/>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24" name="object 34"/>
          <p:cNvSpPr/>
          <p:nvPr/>
        </p:nvSpPr>
        <p:spPr>
          <a:xfrm>
            <a:off x="3935761" y="3429000"/>
            <a:ext cx="1044393" cy="896970"/>
          </a:xfrm>
          <a:custGeom>
            <a:avLst/>
            <a:gdLst/>
            <a:ahLst/>
            <a:cxnLst/>
            <a:rect l="l" t="t" r="r" b="b"/>
            <a:pathLst>
              <a:path w="845185" h="558164">
                <a:moveTo>
                  <a:pt x="566293" y="0"/>
                </a:moveTo>
                <a:lnTo>
                  <a:pt x="566293" y="139547"/>
                </a:lnTo>
                <a:lnTo>
                  <a:pt x="0" y="139547"/>
                </a:lnTo>
                <a:lnTo>
                  <a:pt x="0" y="418109"/>
                </a:lnTo>
                <a:lnTo>
                  <a:pt x="566293" y="418109"/>
                </a:lnTo>
                <a:lnTo>
                  <a:pt x="566293" y="557657"/>
                </a:lnTo>
                <a:lnTo>
                  <a:pt x="844854" y="278549"/>
                </a:lnTo>
                <a:lnTo>
                  <a:pt x="566293" y="0"/>
                </a:lnTo>
                <a:close/>
              </a:path>
            </a:pathLst>
          </a:custGeom>
          <a:solidFill>
            <a:srgbClr val="FFFFFF">
              <a:lumMod val="50000"/>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srgbClr val="FFFFFF"/>
              </a:solidFill>
              <a:effectLst/>
              <a:uLnTx/>
              <a:uFillTx/>
            </a:endParaRPr>
          </a:p>
        </p:txBody>
      </p:sp>
      <p:sp>
        <p:nvSpPr>
          <p:cNvPr id="25" name="object 55"/>
          <p:cNvSpPr txBox="1"/>
          <p:nvPr/>
        </p:nvSpPr>
        <p:spPr>
          <a:xfrm>
            <a:off x="4132580" y="3651313"/>
            <a:ext cx="609687" cy="398365"/>
          </a:xfrm>
          <a:prstGeom prst="rect">
            <a:avLst/>
          </a:prstGeom>
        </p:spPr>
        <p:txBody>
          <a:bodyPr vert="horz" wrap="square" lIns="0" tIns="14909" rIns="0" bIns="0" rtlCol="0">
            <a:spAutoFit/>
          </a:bodyPr>
          <a:lstStyle/>
          <a:p>
            <a:pPr marL="15693" marR="6277">
              <a:lnSpc>
                <a:spcPct val="112300"/>
              </a:lnSpc>
              <a:spcBef>
                <a:spcPts val="117"/>
              </a:spcBef>
            </a:pPr>
            <a:r>
              <a:rPr sz="1112" spc="19" dirty="0">
                <a:solidFill>
                  <a:srgbClr val="FFFFFF"/>
                </a:solidFill>
                <a:cs typeface="Meiryo" charset="-128"/>
              </a:rPr>
              <a:t>バナーを クリック</a:t>
            </a:r>
            <a:endParaRPr sz="1112" dirty="0">
              <a:solidFill>
                <a:srgbClr val="FFFFFF"/>
              </a:solidFill>
              <a:cs typeface="Meiryo" charset="-128"/>
            </a:endParaRPr>
          </a:p>
        </p:txBody>
      </p:sp>
      <p:pic>
        <p:nvPicPr>
          <p:cNvPr id="26" name="図 2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073494" y="2259618"/>
            <a:ext cx="2198246" cy="4121711"/>
          </a:xfrm>
          <a:prstGeom prst="rect">
            <a:avLst/>
          </a:prstGeom>
        </p:spPr>
      </p:pic>
      <p:sp>
        <p:nvSpPr>
          <p:cNvPr id="27" name="object 51"/>
          <p:cNvSpPr/>
          <p:nvPr/>
        </p:nvSpPr>
        <p:spPr>
          <a:xfrm>
            <a:off x="6272278" y="4627967"/>
            <a:ext cx="1834554" cy="1059302"/>
          </a:xfrm>
          <a:custGeom>
            <a:avLst/>
            <a:gdLst/>
            <a:ahLst/>
            <a:cxnLst/>
            <a:rect l="l" t="t" r="r" b="b"/>
            <a:pathLst>
              <a:path w="1484629" h="857250">
                <a:moveTo>
                  <a:pt x="1484274" y="428561"/>
                </a:moveTo>
                <a:lnTo>
                  <a:pt x="1474561" y="498079"/>
                </a:lnTo>
                <a:lnTo>
                  <a:pt x="1446440" y="564025"/>
                </a:lnTo>
                <a:lnTo>
                  <a:pt x="1401440" y="625516"/>
                </a:lnTo>
                <a:lnTo>
                  <a:pt x="1373087" y="654315"/>
                </a:lnTo>
                <a:lnTo>
                  <a:pt x="1341087" y="681670"/>
                </a:lnTo>
                <a:lnTo>
                  <a:pt x="1305631" y="707470"/>
                </a:lnTo>
                <a:lnTo>
                  <a:pt x="1266910" y="731605"/>
                </a:lnTo>
                <a:lnTo>
                  <a:pt x="1225115" y="753965"/>
                </a:lnTo>
                <a:lnTo>
                  <a:pt x="1180437" y="774439"/>
                </a:lnTo>
                <a:lnTo>
                  <a:pt x="1133067" y="792918"/>
                </a:lnTo>
                <a:lnTo>
                  <a:pt x="1083195" y="809290"/>
                </a:lnTo>
                <a:lnTo>
                  <a:pt x="1031014" y="823446"/>
                </a:lnTo>
                <a:lnTo>
                  <a:pt x="976713" y="835276"/>
                </a:lnTo>
                <a:lnTo>
                  <a:pt x="920484" y="844668"/>
                </a:lnTo>
                <a:lnTo>
                  <a:pt x="862517" y="851514"/>
                </a:lnTo>
                <a:lnTo>
                  <a:pt x="803005" y="855702"/>
                </a:lnTo>
                <a:lnTo>
                  <a:pt x="742137" y="857122"/>
                </a:lnTo>
                <a:lnTo>
                  <a:pt x="681270" y="855702"/>
                </a:lnTo>
                <a:lnTo>
                  <a:pt x="621759" y="851514"/>
                </a:lnTo>
                <a:lnTo>
                  <a:pt x="563794" y="844668"/>
                </a:lnTo>
                <a:lnTo>
                  <a:pt x="507565" y="835276"/>
                </a:lnTo>
                <a:lnTo>
                  <a:pt x="453265" y="823446"/>
                </a:lnTo>
                <a:lnTo>
                  <a:pt x="401084" y="809290"/>
                </a:lnTo>
                <a:lnTo>
                  <a:pt x="351212" y="792918"/>
                </a:lnTo>
                <a:lnTo>
                  <a:pt x="303842" y="774439"/>
                </a:lnTo>
                <a:lnTo>
                  <a:pt x="259163" y="753965"/>
                </a:lnTo>
                <a:lnTo>
                  <a:pt x="217368" y="731605"/>
                </a:lnTo>
                <a:lnTo>
                  <a:pt x="178646" y="707470"/>
                </a:lnTo>
                <a:lnTo>
                  <a:pt x="143190" y="681670"/>
                </a:lnTo>
                <a:lnTo>
                  <a:pt x="111190" y="654315"/>
                </a:lnTo>
                <a:lnTo>
                  <a:pt x="82836" y="625516"/>
                </a:lnTo>
                <a:lnTo>
                  <a:pt x="58321" y="595383"/>
                </a:lnTo>
                <a:lnTo>
                  <a:pt x="21568" y="531554"/>
                </a:lnTo>
                <a:lnTo>
                  <a:pt x="2460" y="463712"/>
                </a:lnTo>
                <a:lnTo>
                  <a:pt x="0" y="428561"/>
                </a:lnTo>
                <a:lnTo>
                  <a:pt x="2460" y="393412"/>
                </a:lnTo>
                <a:lnTo>
                  <a:pt x="21568" y="325572"/>
                </a:lnTo>
                <a:lnTo>
                  <a:pt x="58321" y="261745"/>
                </a:lnTo>
                <a:lnTo>
                  <a:pt x="82836" y="231611"/>
                </a:lnTo>
                <a:lnTo>
                  <a:pt x="111190" y="202812"/>
                </a:lnTo>
                <a:lnTo>
                  <a:pt x="143190" y="175457"/>
                </a:lnTo>
                <a:lnTo>
                  <a:pt x="178646" y="149657"/>
                </a:lnTo>
                <a:lnTo>
                  <a:pt x="217368" y="125522"/>
                </a:lnTo>
                <a:lnTo>
                  <a:pt x="259163" y="103161"/>
                </a:lnTo>
                <a:lnTo>
                  <a:pt x="303842" y="82686"/>
                </a:lnTo>
                <a:lnTo>
                  <a:pt x="351212" y="64207"/>
                </a:lnTo>
                <a:lnTo>
                  <a:pt x="401084" y="47834"/>
                </a:lnTo>
                <a:lnTo>
                  <a:pt x="453265" y="33678"/>
                </a:lnTo>
                <a:lnTo>
                  <a:pt x="507565" y="21848"/>
                </a:lnTo>
                <a:lnTo>
                  <a:pt x="563794" y="12455"/>
                </a:lnTo>
                <a:lnTo>
                  <a:pt x="621759" y="5609"/>
                </a:lnTo>
                <a:lnTo>
                  <a:pt x="681270" y="1420"/>
                </a:lnTo>
                <a:lnTo>
                  <a:pt x="742137" y="0"/>
                </a:lnTo>
                <a:lnTo>
                  <a:pt x="803005" y="1420"/>
                </a:lnTo>
                <a:lnTo>
                  <a:pt x="862517" y="5609"/>
                </a:lnTo>
                <a:lnTo>
                  <a:pt x="920484" y="12455"/>
                </a:lnTo>
                <a:lnTo>
                  <a:pt x="976713" y="21848"/>
                </a:lnTo>
                <a:lnTo>
                  <a:pt x="1031014" y="33678"/>
                </a:lnTo>
                <a:lnTo>
                  <a:pt x="1083195" y="47834"/>
                </a:lnTo>
                <a:lnTo>
                  <a:pt x="1133067" y="64207"/>
                </a:lnTo>
                <a:lnTo>
                  <a:pt x="1180437" y="82686"/>
                </a:lnTo>
                <a:lnTo>
                  <a:pt x="1225115" y="103161"/>
                </a:lnTo>
                <a:lnTo>
                  <a:pt x="1266910" y="125522"/>
                </a:lnTo>
                <a:lnTo>
                  <a:pt x="1305631" y="149657"/>
                </a:lnTo>
                <a:lnTo>
                  <a:pt x="1341087" y="175457"/>
                </a:lnTo>
                <a:lnTo>
                  <a:pt x="1373087" y="202812"/>
                </a:lnTo>
                <a:lnTo>
                  <a:pt x="1401440" y="231611"/>
                </a:lnTo>
                <a:lnTo>
                  <a:pt x="1425954" y="261745"/>
                </a:lnTo>
                <a:lnTo>
                  <a:pt x="1462706" y="325572"/>
                </a:lnTo>
                <a:lnTo>
                  <a:pt x="1481814" y="393412"/>
                </a:lnTo>
                <a:lnTo>
                  <a:pt x="1484274" y="428561"/>
                </a:lnTo>
                <a:close/>
              </a:path>
            </a:pathLst>
          </a:custGeom>
          <a:solidFill>
            <a:srgbClr val="FFFFFF"/>
          </a:solidFill>
          <a:ln w="127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28" name="object 53"/>
          <p:cNvSpPr txBox="1"/>
          <p:nvPr/>
        </p:nvSpPr>
        <p:spPr>
          <a:xfrm>
            <a:off x="6551478" y="4850367"/>
            <a:ext cx="1286856" cy="571126"/>
          </a:xfrm>
          <a:prstGeom prst="rect">
            <a:avLst/>
          </a:prstGeom>
        </p:spPr>
        <p:txBody>
          <a:bodyPr vert="horz" wrap="square" lIns="0" tIns="15693" rIns="0" bIns="0" rtlCol="0">
            <a:spAutoFit/>
          </a:bodyPr>
          <a:lstStyle/>
          <a:p>
            <a:pPr marL="250310" marR="6277" indent="-235401">
              <a:lnSpc>
                <a:spcPct val="145800"/>
              </a:lnSpc>
              <a:spcBef>
                <a:spcPts val="124"/>
              </a:spcBef>
            </a:pPr>
            <a:r>
              <a:rPr sz="1236" dirty="0">
                <a:solidFill>
                  <a:srgbClr val="231F20"/>
                </a:solidFill>
                <a:cs typeface="Meiryo" charset="-128"/>
              </a:rPr>
              <a:t>クルマが飛び出て 走り出す！</a:t>
            </a:r>
            <a:endParaRPr sz="1236" dirty="0">
              <a:solidFill>
                <a:prstClr val="black"/>
              </a:solidFill>
              <a:cs typeface="Meiryo" charset="-128"/>
            </a:endParaRPr>
          </a:p>
        </p:txBody>
      </p:sp>
      <p:sp>
        <p:nvSpPr>
          <p:cNvPr id="29" name="テキスト ボックス 45"/>
          <p:cNvSpPr txBox="1"/>
          <p:nvPr/>
        </p:nvSpPr>
        <p:spPr>
          <a:xfrm>
            <a:off x="2201316" y="1297825"/>
            <a:ext cx="8412734" cy="307777"/>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rPr>
              <a:t>Yahoo! JAPAN</a:t>
            </a: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n-cs"/>
              </a:rPr>
              <a:t>アプリに表示される際はアプリ内ブラウザで演出アニメーションが展開されます。</a:t>
            </a: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endParaRPr>
          </a:p>
        </p:txBody>
      </p:sp>
      <p:sp>
        <p:nvSpPr>
          <p:cNvPr id="30" name="Text Box 11"/>
          <p:cNvSpPr txBox="1">
            <a:spLocks noChangeArrowheads="1"/>
          </p:cNvSpPr>
          <p:nvPr/>
        </p:nvSpPr>
        <p:spPr bwMode="auto">
          <a:xfrm>
            <a:off x="1415481" y="820403"/>
            <a:ext cx="9573351" cy="358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algn="ctr">
              <a:spcBef>
                <a:spcPct val="50000"/>
              </a:spcBef>
            </a:pPr>
            <a:r>
              <a:rPr lang="ja-JP" altLang="en-US" sz="1730" dirty="0">
                <a:solidFill>
                  <a:prstClr val="black"/>
                </a:solidFill>
                <a:latin typeface="メイリオ"/>
              </a:rPr>
              <a:t>誘導バナーから遷移後、演出アニメーションを展開します</a:t>
            </a:r>
          </a:p>
        </p:txBody>
      </p:sp>
      <p:sp>
        <p:nvSpPr>
          <p:cNvPr id="31" name="object 39"/>
          <p:cNvSpPr/>
          <p:nvPr/>
        </p:nvSpPr>
        <p:spPr>
          <a:xfrm>
            <a:off x="1402650" y="1798096"/>
            <a:ext cx="3198437" cy="272280"/>
          </a:xfrm>
          <a:custGeom>
            <a:avLst/>
            <a:gdLst/>
            <a:ahLst/>
            <a:cxnLst/>
            <a:rect l="l" t="t" r="r" b="b"/>
            <a:pathLst>
              <a:path w="1649095" h="220344">
                <a:moveTo>
                  <a:pt x="0" y="219837"/>
                </a:moveTo>
                <a:lnTo>
                  <a:pt x="1648764" y="219837"/>
                </a:lnTo>
                <a:lnTo>
                  <a:pt x="1648764" y="0"/>
                </a:lnTo>
                <a:lnTo>
                  <a:pt x="0" y="0"/>
                </a:lnTo>
                <a:lnTo>
                  <a:pt x="0" y="219837"/>
                </a:lnTo>
                <a:close/>
              </a:path>
            </a:pathLst>
          </a:cu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050" b="1" i="0" u="none" strike="noStrike" kern="0" cap="none" spc="0" normalizeH="0" baseline="0" noProof="0" smtClean="0">
              <a:ln>
                <a:noFill/>
              </a:ln>
              <a:solidFill>
                <a:srgbClr val="FFFFFF"/>
              </a:solidFill>
              <a:effectLst/>
              <a:uLnTx/>
              <a:uFillTx/>
              <a:latin typeface="メイリオ"/>
              <a:ea typeface="メイリオ"/>
              <a:cs typeface="+mn-cs"/>
            </a:endParaRPr>
          </a:p>
        </p:txBody>
      </p:sp>
      <p:sp>
        <p:nvSpPr>
          <p:cNvPr id="32" name="object 41"/>
          <p:cNvSpPr/>
          <p:nvPr/>
        </p:nvSpPr>
        <p:spPr>
          <a:xfrm>
            <a:off x="5015880" y="1798096"/>
            <a:ext cx="2894486" cy="272280"/>
          </a:xfrm>
          <a:custGeom>
            <a:avLst/>
            <a:gdLst/>
            <a:ahLst/>
            <a:cxnLst/>
            <a:rect l="l" t="t" r="r" b="b"/>
            <a:pathLst>
              <a:path w="3231515" h="220344">
                <a:moveTo>
                  <a:pt x="0" y="219837"/>
                </a:moveTo>
                <a:lnTo>
                  <a:pt x="3231248" y="219837"/>
                </a:lnTo>
                <a:lnTo>
                  <a:pt x="3231248" y="0"/>
                </a:lnTo>
                <a:lnTo>
                  <a:pt x="0" y="0"/>
                </a:lnTo>
                <a:lnTo>
                  <a:pt x="0" y="219837"/>
                </a:lnTo>
                <a:close/>
              </a:path>
            </a:pathLst>
          </a:cu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smtClean="0">
                <a:ln>
                  <a:noFill/>
                </a:ln>
                <a:solidFill>
                  <a:srgbClr val="FFFFFF"/>
                </a:solidFill>
                <a:effectLst/>
                <a:uLnTx/>
                <a:uFillTx/>
                <a:latin typeface="メイリオ"/>
                <a:ea typeface="メイリオ"/>
                <a:cs typeface="+mn-cs"/>
              </a:rPr>
              <a:t>演出アニメーション</a:t>
            </a:r>
            <a:endParaRPr kumimoji="0" sz="120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33" name="object 43"/>
          <p:cNvSpPr/>
          <p:nvPr/>
        </p:nvSpPr>
        <p:spPr>
          <a:xfrm>
            <a:off x="8325065" y="1786515"/>
            <a:ext cx="2263768" cy="272280"/>
          </a:xfrm>
          <a:custGeom>
            <a:avLst/>
            <a:gdLst/>
            <a:ahLst/>
            <a:cxnLst/>
            <a:rect l="l" t="t" r="r" b="b"/>
            <a:pathLst>
              <a:path w="1831975" h="220344">
                <a:moveTo>
                  <a:pt x="0" y="219837"/>
                </a:moveTo>
                <a:lnTo>
                  <a:pt x="1831962" y="219837"/>
                </a:lnTo>
                <a:lnTo>
                  <a:pt x="1831962" y="0"/>
                </a:lnTo>
                <a:lnTo>
                  <a:pt x="0" y="0"/>
                </a:lnTo>
                <a:lnTo>
                  <a:pt x="0" y="219837"/>
                </a:lnTo>
                <a:close/>
              </a:path>
            </a:pathLst>
          </a:cu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smtClean="0">
                <a:ln>
                  <a:noFill/>
                </a:ln>
                <a:solidFill>
                  <a:srgbClr val="FFFFFF"/>
                </a:solidFill>
                <a:effectLst/>
                <a:uLnTx/>
                <a:uFillTx/>
                <a:latin typeface="メイリオ"/>
                <a:ea typeface="メイリオ"/>
                <a:cs typeface="+mn-cs"/>
              </a:rPr>
              <a:t>ランディングページ</a:t>
            </a:r>
            <a:endParaRPr kumimoji="0" sz="120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34" name="object 54"/>
          <p:cNvSpPr txBox="1"/>
          <p:nvPr/>
        </p:nvSpPr>
        <p:spPr>
          <a:xfrm>
            <a:off x="1402650" y="1833704"/>
            <a:ext cx="3197782" cy="206027"/>
          </a:xfrm>
          <a:prstGeom prst="rect">
            <a:avLst/>
          </a:prstGeom>
        </p:spPr>
        <p:txBody>
          <a:bodyPr vert="horz" wrap="square" lIns="0" tIns="15693" rIns="0" bIns="0" rtlCol="0">
            <a:spAutoFit/>
          </a:bodyPr>
          <a:lstStyle/>
          <a:p>
            <a:pPr marL="15693" algn="ctr">
              <a:spcBef>
                <a:spcPts val="124"/>
              </a:spcBef>
            </a:pPr>
            <a:r>
              <a:rPr lang="ja-JP" altLang="en-US" sz="1236" b="1" dirty="0">
                <a:solidFill>
                  <a:srgbClr val="FFFFFF"/>
                </a:solidFill>
                <a:cs typeface="Meiryo" charset="-128"/>
              </a:rPr>
              <a:t>トップページ</a:t>
            </a:r>
            <a:endParaRPr sz="1236" b="1" dirty="0">
              <a:solidFill>
                <a:srgbClr val="FFFFFF"/>
              </a:solidFill>
              <a:cs typeface="Meiryo" charset="-128"/>
            </a:endParaRPr>
          </a:p>
        </p:txBody>
      </p:sp>
      <p:sp>
        <p:nvSpPr>
          <p:cNvPr id="35" name="正方形/長方形 34"/>
          <p:cNvSpPr/>
          <p:nvPr/>
        </p:nvSpPr>
        <p:spPr bwMode="auto">
          <a:xfrm>
            <a:off x="8778764" y="3432024"/>
            <a:ext cx="1296144" cy="1037841"/>
          </a:xfrm>
          <a:prstGeom prst="rect">
            <a:avLst/>
          </a:prstGeom>
          <a:solidFill>
            <a:srgbClr val="FFCCD1"/>
          </a:solidFill>
          <a:ln w="3175" algn="ctr">
            <a:solidFill>
              <a:srgbClr val="292929"/>
            </a:solidFill>
            <a:prstDash val="solid"/>
            <a:miter lim="800000"/>
            <a:headEnd/>
            <a:tailEnd/>
          </a:ln>
        </p:spPr>
        <p:txBody>
          <a:bodyPr lIns="0" tIns="0" rIns="0" bIns="0" rtlCol="0" anchor="ctr"/>
          <a:lstStyle/>
          <a:p>
            <a:pPr algn="ctr"/>
            <a:r>
              <a:rPr kumimoji="0" lang="en-US" altLang="ja-JP" sz="1100" kern="0" dirty="0">
                <a:solidFill>
                  <a:prstClr val="black"/>
                </a:solidFill>
                <a:cs typeface="Verdana" pitchFamily="34" charset="0"/>
              </a:rPr>
              <a:t>Yahoo! JAPAN</a:t>
            </a:r>
          </a:p>
          <a:p>
            <a:pPr algn="ctr"/>
            <a:r>
              <a:rPr kumimoji="0" lang="en-US" altLang="ja-JP" sz="1100" kern="0" dirty="0">
                <a:solidFill>
                  <a:prstClr val="black"/>
                </a:solidFill>
                <a:cs typeface="Verdana" pitchFamily="34" charset="0"/>
              </a:rPr>
              <a:t>PR</a:t>
            </a:r>
            <a:r>
              <a:rPr kumimoji="0" lang="ja-JP" altLang="en-US" sz="1100" kern="0" dirty="0">
                <a:solidFill>
                  <a:prstClr val="black"/>
                </a:solidFill>
                <a:cs typeface="Verdana" pitchFamily="34" charset="0"/>
              </a:rPr>
              <a:t>企画</a:t>
            </a:r>
            <a:endParaRPr kumimoji="0" lang="en-US" altLang="ja-JP" sz="1100" kern="0" dirty="0">
              <a:solidFill>
                <a:prstClr val="black"/>
              </a:solidFill>
              <a:cs typeface="Verdana" pitchFamily="34" charset="0"/>
            </a:endParaRPr>
          </a:p>
          <a:p>
            <a:pPr algn="ctr"/>
            <a:r>
              <a:rPr kumimoji="0" lang="en-US" altLang="ja-JP" sz="1100" kern="0" dirty="0">
                <a:solidFill>
                  <a:prstClr val="black"/>
                </a:solidFill>
                <a:cs typeface="Verdana" pitchFamily="34" charset="0"/>
              </a:rPr>
              <a:t>LP</a:t>
            </a:r>
          </a:p>
          <a:p>
            <a:pPr algn="ctr"/>
            <a:r>
              <a:rPr kumimoji="0" lang="ja-JP" altLang="en-US" sz="1000" kern="0" dirty="0">
                <a:solidFill>
                  <a:prstClr val="black"/>
                </a:solidFill>
                <a:cs typeface="Verdana" pitchFamily="34" charset="0"/>
              </a:rPr>
              <a:t>（ヤフー作成ページ）</a:t>
            </a:r>
            <a:endParaRPr kumimoji="0" lang="en-US" altLang="ja-JP" sz="1000" kern="0" dirty="0">
              <a:solidFill>
                <a:prstClr val="black"/>
              </a:solidFill>
              <a:cs typeface="Verdana" pitchFamily="34" charset="0"/>
            </a:endParaRPr>
          </a:p>
        </p:txBody>
      </p:sp>
      <p:sp>
        <p:nvSpPr>
          <p:cNvPr id="36" name="正方形/長方形 35"/>
          <p:cNvSpPr/>
          <p:nvPr/>
        </p:nvSpPr>
        <p:spPr bwMode="auto">
          <a:xfrm>
            <a:off x="8776716" y="5362000"/>
            <a:ext cx="1351732" cy="1091336"/>
          </a:xfrm>
          <a:prstGeom prst="rect">
            <a:avLst/>
          </a:prstGeom>
          <a:solidFill>
            <a:srgbClr val="FFCCD1"/>
          </a:solidFill>
          <a:ln w="3175" algn="ctr">
            <a:solidFill>
              <a:srgbClr val="292929"/>
            </a:solidFill>
            <a:prstDash val="solid"/>
            <a:miter lim="800000"/>
            <a:headEnd/>
            <a:tailEnd/>
          </a:ln>
        </p:spPr>
        <p:txBody>
          <a:bodyPr lIns="0" tIns="0" rIns="0" bIns="0" rtlCol="0" anchor="ctr"/>
          <a:lstStyle/>
          <a:p>
            <a:pPr algn="ctr"/>
            <a:r>
              <a:rPr kumimoji="0" lang="en-US" altLang="ja-JP" sz="1100" kern="0" dirty="0">
                <a:solidFill>
                  <a:prstClr val="black"/>
                </a:solidFill>
                <a:cs typeface="Verdana" pitchFamily="34" charset="0"/>
              </a:rPr>
              <a:t>Yahoo! JAPAN</a:t>
            </a:r>
          </a:p>
          <a:p>
            <a:pPr algn="ctr"/>
            <a:r>
              <a:rPr kumimoji="0" lang="en-US" altLang="ja-JP" sz="1100" kern="0" dirty="0">
                <a:solidFill>
                  <a:prstClr val="black"/>
                </a:solidFill>
                <a:cs typeface="Verdana" pitchFamily="34" charset="0"/>
              </a:rPr>
              <a:t>PR</a:t>
            </a:r>
            <a:r>
              <a:rPr kumimoji="0" lang="ja-JP" altLang="en-US" sz="1100" kern="0" dirty="0">
                <a:solidFill>
                  <a:prstClr val="black"/>
                </a:solidFill>
                <a:cs typeface="Verdana" pitchFamily="34" charset="0"/>
              </a:rPr>
              <a:t>企画</a:t>
            </a:r>
            <a:endParaRPr kumimoji="0" lang="en-US" altLang="ja-JP" sz="1100" kern="0" dirty="0">
              <a:solidFill>
                <a:prstClr val="black"/>
              </a:solidFill>
              <a:cs typeface="Verdana" pitchFamily="34" charset="0"/>
            </a:endParaRPr>
          </a:p>
          <a:p>
            <a:pPr algn="ctr"/>
            <a:r>
              <a:rPr kumimoji="0" lang="en-US" altLang="ja-JP" sz="1100" kern="0" dirty="0">
                <a:solidFill>
                  <a:prstClr val="black"/>
                </a:solidFill>
                <a:cs typeface="Verdana" pitchFamily="34" charset="0"/>
              </a:rPr>
              <a:t>LP</a:t>
            </a:r>
          </a:p>
          <a:p>
            <a:pPr algn="ctr"/>
            <a:r>
              <a:rPr kumimoji="0" lang="ja-JP" altLang="en-US" sz="1000" kern="0" dirty="0">
                <a:solidFill>
                  <a:prstClr val="black"/>
                </a:solidFill>
                <a:cs typeface="Verdana" pitchFamily="34" charset="0"/>
              </a:rPr>
              <a:t>（ヤフー作成ページ）</a:t>
            </a:r>
            <a:endParaRPr kumimoji="0" lang="en-US" altLang="ja-JP" sz="1000" kern="0" dirty="0">
              <a:solidFill>
                <a:prstClr val="black"/>
              </a:solidFill>
              <a:cs typeface="Verdana" pitchFamily="34" charset="0"/>
            </a:endParaRPr>
          </a:p>
        </p:txBody>
      </p:sp>
      <p:sp>
        <p:nvSpPr>
          <p:cNvPr id="37" name="正方形/長方形 36"/>
          <p:cNvSpPr/>
          <p:nvPr/>
        </p:nvSpPr>
        <p:spPr bwMode="auto">
          <a:xfrm>
            <a:off x="8776049" y="4773684"/>
            <a:ext cx="1351732" cy="722912"/>
          </a:xfrm>
          <a:prstGeom prst="rect">
            <a:avLst/>
          </a:prstGeom>
          <a:solidFill>
            <a:srgbClr val="FF0000"/>
          </a:solidFill>
          <a:ln w="3175" algn="ctr">
            <a:solidFill>
              <a:srgbClr val="292929"/>
            </a:solidFill>
            <a:prstDash val="solid"/>
            <a:miter lim="800000"/>
            <a:headEnd/>
            <a:tailEnd/>
          </a:ln>
        </p:spPr>
        <p:txBody>
          <a:bodyPr lIns="0" tIns="0" rIns="0" bIns="0" rtlCol="0" anchor="ctr"/>
          <a:lstStyle/>
          <a:p>
            <a:pPr algn="ctr"/>
            <a:r>
              <a:rPr kumimoji="0" lang="ja-JP" altLang="en-US" sz="1100" kern="0" dirty="0">
                <a:solidFill>
                  <a:srgbClr val="FFFFFF"/>
                </a:solidFill>
                <a:cs typeface="Verdana" pitchFamily="34" charset="0"/>
              </a:rPr>
              <a:t>ミラーサイト版</a:t>
            </a:r>
            <a:endParaRPr kumimoji="0" lang="en-US" altLang="ja-JP" sz="1100" kern="0" dirty="0">
              <a:solidFill>
                <a:srgbClr val="FFFFFF"/>
              </a:solidFill>
              <a:cs typeface="Verdana" pitchFamily="34" charset="0"/>
            </a:endParaRPr>
          </a:p>
          <a:p>
            <a:pPr algn="ctr"/>
            <a:endParaRPr kumimoji="0" lang="en-US" altLang="ja-JP" sz="1100" kern="0" dirty="0">
              <a:solidFill>
                <a:srgbClr val="FFFFFF"/>
              </a:solidFill>
              <a:cs typeface="Verdana" pitchFamily="34" charset="0"/>
            </a:endParaRPr>
          </a:p>
          <a:p>
            <a:pPr algn="ctr"/>
            <a:r>
              <a:rPr kumimoji="0" lang="ja-JP" altLang="en-US" sz="1000" kern="0" dirty="0">
                <a:solidFill>
                  <a:srgbClr val="FFFFFF"/>
                </a:solidFill>
                <a:cs typeface="Verdana" pitchFamily="34" charset="0"/>
              </a:rPr>
              <a:t>（ヤフートップページを模した</a:t>
            </a:r>
            <a:r>
              <a:rPr kumimoji="0" lang="en-US" altLang="ja-JP" sz="1000" kern="0" dirty="0">
                <a:solidFill>
                  <a:srgbClr val="FFFFFF"/>
                </a:solidFill>
                <a:cs typeface="Verdana" pitchFamily="34" charset="0"/>
              </a:rPr>
              <a:t>LP</a:t>
            </a:r>
            <a:r>
              <a:rPr kumimoji="0" lang="ja-JP" altLang="en-US" sz="1000" kern="0" dirty="0">
                <a:solidFill>
                  <a:srgbClr val="FFFFFF"/>
                </a:solidFill>
                <a:cs typeface="Verdana" pitchFamily="34" charset="0"/>
              </a:rPr>
              <a:t>）</a:t>
            </a:r>
            <a:endParaRPr kumimoji="0" lang="en-US" altLang="ja-JP" sz="1000" kern="0" dirty="0">
              <a:solidFill>
                <a:srgbClr val="FFFFFF"/>
              </a:solidFill>
              <a:cs typeface="Verdana" pitchFamily="34" charset="0"/>
            </a:endParaRPr>
          </a:p>
        </p:txBody>
      </p:sp>
      <p:sp>
        <p:nvSpPr>
          <p:cNvPr id="11" name="object 26"/>
          <p:cNvSpPr/>
          <p:nvPr/>
        </p:nvSpPr>
        <p:spPr>
          <a:xfrm>
            <a:off x="3599574" y="4375094"/>
            <a:ext cx="1422603" cy="128684"/>
          </a:xfrm>
          <a:custGeom>
            <a:avLst/>
            <a:gdLst/>
            <a:ahLst/>
            <a:cxnLst/>
            <a:rect l="l" t="t" r="r" b="b"/>
            <a:pathLst>
              <a:path w="1151254" h="104139">
                <a:moveTo>
                  <a:pt x="218211" y="84785"/>
                </a:moveTo>
                <a:lnTo>
                  <a:pt x="111937" y="84785"/>
                </a:lnTo>
                <a:lnTo>
                  <a:pt x="111937" y="93878"/>
                </a:lnTo>
                <a:lnTo>
                  <a:pt x="218211" y="93878"/>
                </a:lnTo>
                <a:lnTo>
                  <a:pt x="218211" y="84785"/>
                </a:lnTo>
                <a:close/>
              </a:path>
              <a:path w="1151254" h="104139">
                <a:moveTo>
                  <a:pt x="444614" y="50406"/>
                </a:moveTo>
                <a:lnTo>
                  <a:pt x="350621" y="50406"/>
                </a:lnTo>
                <a:lnTo>
                  <a:pt x="350621" y="58813"/>
                </a:lnTo>
                <a:lnTo>
                  <a:pt x="444614" y="58813"/>
                </a:lnTo>
                <a:lnTo>
                  <a:pt x="444614" y="50406"/>
                </a:lnTo>
                <a:close/>
              </a:path>
              <a:path w="1151254" h="104139">
                <a:moveTo>
                  <a:pt x="560260" y="41033"/>
                </a:moveTo>
                <a:lnTo>
                  <a:pt x="530034" y="72085"/>
                </a:lnTo>
                <a:lnTo>
                  <a:pt x="488773" y="88596"/>
                </a:lnTo>
                <a:lnTo>
                  <a:pt x="470534" y="91668"/>
                </a:lnTo>
                <a:lnTo>
                  <a:pt x="472859" y="100076"/>
                </a:lnTo>
                <a:lnTo>
                  <a:pt x="517353" y="89088"/>
                </a:lnTo>
                <a:lnTo>
                  <a:pt x="552272" y="66089"/>
                </a:lnTo>
                <a:lnTo>
                  <a:pt x="568388" y="45123"/>
                </a:lnTo>
                <a:lnTo>
                  <a:pt x="560260" y="41033"/>
                </a:lnTo>
                <a:close/>
              </a:path>
              <a:path w="1151254" h="104139">
                <a:moveTo>
                  <a:pt x="468198" y="36258"/>
                </a:moveTo>
                <a:lnTo>
                  <a:pt x="464680" y="43713"/>
                </a:lnTo>
                <a:lnTo>
                  <a:pt x="477419" y="47144"/>
                </a:lnTo>
                <a:lnTo>
                  <a:pt x="489043" y="50693"/>
                </a:lnTo>
                <a:lnTo>
                  <a:pt x="499550" y="54359"/>
                </a:lnTo>
                <a:lnTo>
                  <a:pt x="508939" y="58140"/>
                </a:lnTo>
                <a:lnTo>
                  <a:pt x="513600" y="49898"/>
                </a:lnTo>
                <a:lnTo>
                  <a:pt x="500939" y="45295"/>
                </a:lnTo>
                <a:lnTo>
                  <a:pt x="489151" y="41487"/>
                </a:lnTo>
                <a:lnTo>
                  <a:pt x="478237" y="38475"/>
                </a:lnTo>
                <a:lnTo>
                  <a:pt x="468198" y="36258"/>
                </a:lnTo>
                <a:close/>
              </a:path>
              <a:path w="1151254" h="104139">
                <a:moveTo>
                  <a:pt x="791489" y="40132"/>
                </a:moveTo>
                <a:lnTo>
                  <a:pt x="760145" y="72771"/>
                </a:lnTo>
                <a:lnTo>
                  <a:pt x="719659" y="88804"/>
                </a:lnTo>
                <a:lnTo>
                  <a:pt x="702094" y="91440"/>
                </a:lnTo>
                <a:lnTo>
                  <a:pt x="704088" y="100190"/>
                </a:lnTo>
                <a:lnTo>
                  <a:pt x="742810" y="91871"/>
                </a:lnTo>
                <a:lnTo>
                  <a:pt x="781754" y="67449"/>
                </a:lnTo>
                <a:lnTo>
                  <a:pt x="799274" y="45008"/>
                </a:lnTo>
                <a:lnTo>
                  <a:pt x="791489" y="40132"/>
                </a:lnTo>
                <a:close/>
              </a:path>
              <a:path w="1151254" h="104139">
                <a:moveTo>
                  <a:pt x="664997" y="29032"/>
                </a:moveTo>
                <a:lnTo>
                  <a:pt x="592023" y="29032"/>
                </a:lnTo>
                <a:lnTo>
                  <a:pt x="592023" y="36029"/>
                </a:lnTo>
                <a:lnTo>
                  <a:pt x="656018" y="36029"/>
                </a:lnTo>
                <a:lnTo>
                  <a:pt x="656018" y="58877"/>
                </a:lnTo>
                <a:lnTo>
                  <a:pt x="592251" y="58877"/>
                </a:lnTo>
                <a:lnTo>
                  <a:pt x="592251" y="65989"/>
                </a:lnTo>
                <a:lnTo>
                  <a:pt x="656018" y="65989"/>
                </a:lnTo>
                <a:lnTo>
                  <a:pt x="656018" y="92519"/>
                </a:lnTo>
                <a:lnTo>
                  <a:pt x="590257" y="92519"/>
                </a:lnTo>
                <a:lnTo>
                  <a:pt x="590257" y="99860"/>
                </a:lnTo>
                <a:lnTo>
                  <a:pt x="664997" y="99860"/>
                </a:lnTo>
                <a:lnTo>
                  <a:pt x="664997" y="29032"/>
                </a:lnTo>
                <a:close/>
              </a:path>
              <a:path w="1151254" h="104139">
                <a:moveTo>
                  <a:pt x="50965" y="28587"/>
                </a:moveTo>
                <a:lnTo>
                  <a:pt x="41084" y="28587"/>
                </a:lnTo>
                <a:lnTo>
                  <a:pt x="40970" y="44335"/>
                </a:lnTo>
                <a:lnTo>
                  <a:pt x="40208" y="53510"/>
                </a:lnTo>
                <a:lnTo>
                  <a:pt x="20167" y="86858"/>
                </a:lnTo>
                <a:lnTo>
                  <a:pt x="2209" y="94449"/>
                </a:lnTo>
                <a:lnTo>
                  <a:pt x="5676" y="101892"/>
                </a:lnTo>
                <a:lnTo>
                  <a:pt x="44132" y="74676"/>
                </a:lnTo>
                <a:lnTo>
                  <a:pt x="50856" y="35915"/>
                </a:lnTo>
                <a:lnTo>
                  <a:pt x="50965" y="28587"/>
                </a:lnTo>
                <a:close/>
              </a:path>
              <a:path w="1151254" h="104139">
                <a:moveTo>
                  <a:pt x="101485" y="10121"/>
                </a:moveTo>
                <a:lnTo>
                  <a:pt x="0" y="10121"/>
                </a:lnTo>
                <a:lnTo>
                  <a:pt x="0" y="18135"/>
                </a:lnTo>
                <a:lnTo>
                  <a:pt x="91490" y="18135"/>
                </a:lnTo>
                <a:lnTo>
                  <a:pt x="89712" y="22783"/>
                </a:lnTo>
                <a:lnTo>
                  <a:pt x="59550" y="54102"/>
                </a:lnTo>
                <a:lnTo>
                  <a:pt x="64668" y="60248"/>
                </a:lnTo>
                <a:lnTo>
                  <a:pt x="94945" y="32804"/>
                </a:lnTo>
                <a:lnTo>
                  <a:pt x="104381" y="12788"/>
                </a:lnTo>
                <a:lnTo>
                  <a:pt x="101485" y="10121"/>
                </a:lnTo>
                <a:close/>
              </a:path>
              <a:path w="1151254" h="104139">
                <a:moveTo>
                  <a:pt x="211112" y="18478"/>
                </a:moveTo>
                <a:lnTo>
                  <a:pt x="120192" y="18478"/>
                </a:lnTo>
                <a:lnTo>
                  <a:pt x="120192" y="26835"/>
                </a:lnTo>
                <a:lnTo>
                  <a:pt x="211112" y="26835"/>
                </a:lnTo>
                <a:lnTo>
                  <a:pt x="211112" y="18478"/>
                </a:lnTo>
                <a:close/>
              </a:path>
              <a:path w="1151254" h="104139">
                <a:moveTo>
                  <a:pt x="707732" y="9842"/>
                </a:moveTo>
                <a:lnTo>
                  <a:pt x="702843" y="16929"/>
                </a:lnTo>
                <a:lnTo>
                  <a:pt x="712937" y="21473"/>
                </a:lnTo>
                <a:lnTo>
                  <a:pt x="723045" y="26500"/>
                </a:lnTo>
                <a:lnTo>
                  <a:pt x="733168" y="32014"/>
                </a:lnTo>
                <a:lnTo>
                  <a:pt x="743305" y="38023"/>
                </a:lnTo>
                <a:lnTo>
                  <a:pt x="749719" y="30581"/>
                </a:lnTo>
                <a:lnTo>
                  <a:pt x="739320" y="24490"/>
                </a:lnTo>
                <a:lnTo>
                  <a:pt x="728854" y="19002"/>
                </a:lnTo>
                <a:lnTo>
                  <a:pt x="718324" y="14118"/>
                </a:lnTo>
                <a:lnTo>
                  <a:pt x="707732" y="9842"/>
                </a:lnTo>
                <a:close/>
              </a:path>
              <a:path w="1151254" h="104139">
                <a:moveTo>
                  <a:pt x="480415" y="7556"/>
                </a:moveTo>
                <a:lnTo>
                  <a:pt x="476554" y="14490"/>
                </a:lnTo>
                <a:lnTo>
                  <a:pt x="490566" y="18624"/>
                </a:lnTo>
                <a:lnTo>
                  <a:pt x="502596" y="22550"/>
                </a:lnTo>
                <a:lnTo>
                  <a:pt x="512645" y="26268"/>
                </a:lnTo>
                <a:lnTo>
                  <a:pt x="520712" y="29781"/>
                </a:lnTo>
                <a:lnTo>
                  <a:pt x="525487" y="21704"/>
                </a:lnTo>
                <a:lnTo>
                  <a:pt x="518464" y="18796"/>
                </a:lnTo>
                <a:lnTo>
                  <a:pt x="510539" y="15963"/>
                </a:lnTo>
                <a:lnTo>
                  <a:pt x="492848" y="10515"/>
                </a:lnTo>
                <a:lnTo>
                  <a:pt x="485762" y="8623"/>
                </a:lnTo>
                <a:lnTo>
                  <a:pt x="480415" y="7556"/>
                </a:lnTo>
                <a:close/>
              </a:path>
              <a:path w="1151254" h="104139">
                <a:moveTo>
                  <a:pt x="1026985" y="977"/>
                </a:moveTo>
                <a:lnTo>
                  <a:pt x="1018349" y="977"/>
                </a:lnTo>
                <a:lnTo>
                  <a:pt x="1018349" y="91440"/>
                </a:lnTo>
                <a:lnTo>
                  <a:pt x="1017892" y="92481"/>
                </a:lnTo>
                <a:lnTo>
                  <a:pt x="1016977" y="93281"/>
                </a:lnTo>
                <a:lnTo>
                  <a:pt x="1016076" y="94107"/>
                </a:lnTo>
                <a:lnTo>
                  <a:pt x="1014971" y="94513"/>
                </a:lnTo>
                <a:lnTo>
                  <a:pt x="1001242" y="94513"/>
                </a:lnTo>
                <a:lnTo>
                  <a:pt x="1002550" y="102298"/>
                </a:lnTo>
                <a:lnTo>
                  <a:pt x="1020000" y="102298"/>
                </a:lnTo>
                <a:lnTo>
                  <a:pt x="1022248" y="101536"/>
                </a:lnTo>
                <a:lnTo>
                  <a:pt x="1026032" y="98552"/>
                </a:lnTo>
                <a:lnTo>
                  <a:pt x="1026985" y="96570"/>
                </a:lnTo>
                <a:lnTo>
                  <a:pt x="1026985" y="977"/>
                </a:lnTo>
                <a:close/>
              </a:path>
              <a:path w="1151254" h="104139">
                <a:moveTo>
                  <a:pt x="1006576" y="7442"/>
                </a:moveTo>
                <a:lnTo>
                  <a:pt x="998169" y="7442"/>
                </a:lnTo>
                <a:lnTo>
                  <a:pt x="998169" y="76327"/>
                </a:lnTo>
                <a:lnTo>
                  <a:pt x="1006576" y="76327"/>
                </a:lnTo>
                <a:lnTo>
                  <a:pt x="1006576" y="7442"/>
                </a:lnTo>
                <a:close/>
              </a:path>
              <a:path w="1151254" h="104139">
                <a:moveTo>
                  <a:pt x="251345" y="26708"/>
                </a:moveTo>
                <a:lnTo>
                  <a:pt x="245884" y="33591"/>
                </a:lnTo>
                <a:lnTo>
                  <a:pt x="258062" y="40151"/>
                </a:lnTo>
                <a:lnTo>
                  <a:pt x="268628" y="46135"/>
                </a:lnTo>
                <a:lnTo>
                  <a:pt x="277583" y="51543"/>
                </a:lnTo>
                <a:lnTo>
                  <a:pt x="284924" y="56375"/>
                </a:lnTo>
                <a:lnTo>
                  <a:pt x="272896" y="68879"/>
                </a:lnTo>
                <a:lnTo>
                  <a:pt x="259824" y="79109"/>
                </a:lnTo>
                <a:lnTo>
                  <a:pt x="245707" y="87066"/>
                </a:lnTo>
                <a:lnTo>
                  <a:pt x="230543" y="92748"/>
                </a:lnTo>
                <a:lnTo>
                  <a:pt x="234530" y="100647"/>
                </a:lnTo>
                <a:lnTo>
                  <a:pt x="251097" y="94541"/>
                </a:lnTo>
                <a:lnTo>
                  <a:pt x="266317" y="86055"/>
                </a:lnTo>
                <a:lnTo>
                  <a:pt x="280191" y="75187"/>
                </a:lnTo>
                <a:lnTo>
                  <a:pt x="292722" y="61937"/>
                </a:lnTo>
                <a:lnTo>
                  <a:pt x="309130" y="61937"/>
                </a:lnTo>
                <a:lnTo>
                  <a:pt x="306801" y="60221"/>
                </a:lnTo>
                <a:lnTo>
                  <a:pt x="298450" y="54394"/>
                </a:lnTo>
                <a:lnTo>
                  <a:pt x="301794" y="49047"/>
                </a:lnTo>
                <a:lnTo>
                  <a:pt x="290499" y="49047"/>
                </a:lnTo>
                <a:lnTo>
                  <a:pt x="282001" y="43729"/>
                </a:lnTo>
                <a:lnTo>
                  <a:pt x="272642" y="38234"/>
                </a:lnTo>
                <a:lnTo>
                  <a:pt x="262423" y="32561"/>
                </a:lnTo>
                <a:lnTo>
                  <a:pt x="251345" y="26708"/>
                </a:lnTo>
                <a:close/>
              </a:path>
              <a:path w="1151254" h="104139">
                <a:moveTo>
                  <a:pt x="309130" y="61937"/>
                </a:moveTo>
                <a:lnTo>
                  <a:pt x="292722" y="61937"/>
                </a:lnTo>
                <a:lnTo>
                  <a:pt x="302110" y="68745"/>
                </a:lnTo>
                <a:lnTo>
                  <a:pt x="309948" y="74728"/>
                </a:lnTo>
                <a:lnTo>
                  <a:pt x="316230" y="79884"/>
                </a:lnTo>
                <a:lnTo>
                  <a:pt x="320954" y="84213"/>
                </a:lnTo>
                <a:lnTo>
                  <a:pt x="328409" y="77127"/>
                </a:lnTo>
                <a:lnTo>
                  <a:pt x="321779" y="71585"/>
                </a:lnTo>
                <a:lnTo>
                  <a:pt x="314577" y="65951"/>
                </a:lnTo>
                <a:lnTo>
                  <a:pt x="309130" y="61937"/>
                </a:lnTo>
                <a:close/>
              </a:path>
              <a:path w="1151254" h="104139">
                <a:moveTo>
                  <a:pt x="308851" y="5689"/>
                </a:moveTo>
                <a:lnTo>
                  <a:pt x="306067" y="17088"/>
                </a:lnTo>
                <a:lnTo>
                  <a:pt x="302080" y="28116"/>
                </a:lnTo>
                <a:lnTo>
                  <a:pt x="296890" y="38770"/>
                </a:lnTo>
                <a:lnTo>
                  <a:pt x="290499" y="49047"/>
                </a:lnTo>
                <a:lnTo>
                  <a:pt x="301794" y="49047"/>
                </a:lnTo>
                <a:lnTo>
                  <a:pt x="305612" y="42942"/>
                </a:lnTo>
                <a:lnTo>
                  <a:pt x="311364" y="31216"/>
                </a:lnTo>
                <a:lnTo>
                  <a:pt x="315703" y="19214"/>
                </a:lnTo>
                <a:lnTo>
                  <a:pt x="318630" y="6934"/>
                </a:lnTo>
                <a:lnTo>
                  <a:pt x="308851" y="5689"/>
                </a:lnTo>
                <a:close/>
              </a:path>
              <a:path w="1151254" h="104139">
                <a:moveTo>
                  <a:pt x="875694" y="45059"/>
                </a:moveTo>
                <a:lnTo>
                  <a:pt x="864666" y="45059"/>
                </a:lnTo>
                <a:lnTo>
                  <a:pt x="867448" y="46774"/>
                </a:lnTo>
                <a:lnTo>
                  <a:pt x="869010" y="50190"/>
                </a:lnTo>
                <a:lnTo>
                  <a:pt x="836066" y="77241"/>
                </a:lnTo>
                <a:lnTo>
                  <a:pt x="836104" y="88430"/>
                </a:lnTo>
                <a:lnTo>
                  <a:pt x="880033" y="100939"/>
                </a:lnTo>
                <a:lnTo>
                  <a:pt x="888632" y="100839"/>
                </a:lnTo>
                <a:lnTo>
                  <a:pt x="896708" y="100539"/>
                </a:lnTo>
                <a:lnTo>
                  <a:pt x="904261" y="100039"/>
                </a:lnTo>
                <a:lnTo>
                  <a:pt x="911288" y="99339"/>
                </a:lnTo>
                <a:lnTo>
                  <a:pt x="910862" y="93192"/>
                </a:lnTo>
                <a:lnTo>
                  <a:pt x="862545" y="93192"/>
                </a:lnTo>
                <a:lnTo>
                  <a:pt x="854328" y="92151"/>
                </a:lnTo>
                <a:lnTo>
                  <a:pt x="846518" y="87947"/>
                </a:lnTo>
                <a:lnTo>
                  <a:pt x="844575" y="85115"/>
                </a:lnTo>
                <a:lnTo>
                  <a:pt x="844575" y="81546"/>
                </a:lnTo>
                <a:lnTo>
                  <a:pt x="846208" y="76057"/>
                </a:lnTo>
                <a:lnTo>
                  <a:pt x="851109" y="70259"/>
                </a:lnTo>
                <a:lnTo>
                  <a:pt x="859277" y="64151"/>
                </a:lnTo>
                <a:lnTo>
                  <a:pt x="870712" y="57734"/>
                </a:lnTo>
                <a:lnTo>
                  <a:pt x="879122" y="57734"/>
                </a:lnTo>
                <a:lnTo>
                  <a:pt x="879068" y="56896"/>
                </a:lnTo>
                <a:lnTo>
                  <a:pt x="878611" y="54038"/>
                </a:lnTo>
                <a:lnTo>
                  <a:pt x="898619" y="46710"/>
                </a:lnTo>
                <a:lnTo>
                  <a:pt x="876503" y="46710"/>
                </a:lnTo>
                <a:lnTo>
                  <a:pt x="875694" y="45059"/>
                </a:lnTo>
                <a:close/>
              </a:path>
              <a:path w="1151254" h="104139">
                <a:moveTo>
                  <a:pt x="910716" y="91097"/>
                </a:moveTo>
                <a:lnTo>
                  <a:pt x="903504" y="92019"/>
                </a:lnTo>
                <a:lnTo>
                  <a:pt x="895162" y="92673"/>
                </a:lnTo>
                <a:lnTo>
                  <a:pt x="885692" y="93063"/>
                </a:lnTo>
                <a:lnTo>
                  <a:pt x="875093" y="93192"/>
                </a:lnTo>
                <a:lnTo>
                  <a:pt x="910862" y="93192"/>
                </a:lnTo>
                <a:lnTo>
                  <a:pt x="910716" y="91097"/>
                </a:lnTo>
                <a:close/>
              </a:path>
              <a:path w="1151254" h="104139">
                <a:moveTo>
                  <a:pt x="879122" y="57734"/>
                </a:moveTo>
                <a:lnTo>
                  <a:pt x="870712" y="57734"/>
                </a:lnTo>
                <a:lnTo>
                  <a:pt x="870794" y="58854"/>
                </a:lnTo>
                <a:lnTo>
                  <a:pt x="870877" y="82003"/>
                </a:lnTo>
                <a:lnTo>
                  <a:pt x="879297" y="82003"/>
                </a:lnTo>
                <a:lnTo>
                  <a:pt x="879194" y="58854"/>
                </a:lnTo>
                <a:lnTo>
                  <a:pt x="879122" y="57734"/>
                </a:lnTo>
                <a:close/>
              </a:path>
              <a:path w="1151254" h="104139">
                <a:moveTo>
                  <a:pt x="852868" y="24828"/>
                </a:moveTo>
                <a:lnTo>
                  <a:pt x="843140" y="24828"/>
                </a:lnTo>
                <a:lnTo>
                  <a:pt x="837371" y="35094"/>
                </a:lnTo>
                <a:lnTo>
                  <a:pt x="830276" y="44729"/>
                </a:lnTo>
                <a:lnTo>
                  <a:pt x="821860" y="53735"/>
                </a:lnTo>
                <a:lnTo>
                  <a:pt x="812126" y="62115"/>
                </a:lnTo>
                <a:lnTo>
                  <a:pt x="817003" y="67906"/>
                </a:lnTo>
                <a:lnTo>
                  <a:pt x="826439" y="59956"/>
                </a:lnTo>
                <a:lnTo>
                  <a:pt x="834199" y="53327"/>
                </a:lnTo>
                <a:lnTo>
                  <a:pt x="840714" y="49187"/>
                </a:lnTo>
                <a:lnTo>
                  <a:pt x="851204" y="45897"/>
                </a:lnTo>
                <a:lnTo>
                  <a:pt x="856107" y="45059"/>
                </a:lnTo>
                <a:lnTo>
                  <a:pt x="875694" y="45059"/>
                </a:lnTo>
                <a:lnTo>
                  <a:pt x="874476" y="42570"/>
                </a:lnTo>
                <a:lnTo>
                  <a:pt x="842632" y="42570"/>
                </a:lnTo>
                <a:lnTo>
                  <a:pt x="841781" y="42113"/>
                </a:lnTo>
                <a:lnTo>
                  <a:pt x="847051" y="34950"/>
                </a:lnTo>
                <a:lnTo>
                  <a:pt x="850747" y="29197"/>
                </a:lnTo>
                <a:lnTo>
                  <a:pt x="852868" y="24828"/>
                </a:lnTo>
                <a:close/>
              </a:path>
              <a:path w="1151254" h="104139">
                <a:moveTo>
                  <a:pt x="909980" y="33807"/>
                </a:moveTo>
                <a:lnTo>
                  <a:pt x="876503" y="46710"/>
                </a:lnTo>
                <a:lnTo>
                  <a:pt x="898619" y="46710"/>
                </a:lnTo>
                <a:lnTo>
                  <a:pt x="907097" y="43724"/>
                </a:lnTo>
                <a:lnTo>
                  <a:pt x="913726" y="41490"/>
                </a:lnTo>
                <a:lnTo>
                  <a:pt x="909980" y="33807"/>
                </a:lnTo>
                <a:close/>
              </a:path>
              <a:path w="1151254" h="104139">
                <a:moveTo>
                  <a:pt x="868794" y="38481"/>
                </a:moveTo>
                <a:lnTo>
                  <a:pt x="859091" y="38481"/>
                </a:lnTo>
                <a:lnTo>
                  <a:pt x="855751" y="38925"/>
                </a:lnTo>
                <a:lnTo>
                  <a:pt x="847039" y="40690"/>
                </a:lnTo>
                <a:lnTo>
                  <a:pt x="844118" y="41630"/>
                </a:lnTo>
                <a:lnTo>
                  <a:pt x="842632" y="42570"/>
                </a:lnTo>
                <a:lnTo>
                  <a:pt x="874476" y="42570"/>
                </a:lnTo>
                <a:lnTo>
                  <a:pt x="873810" y="41211"/>
                </a:lnTo>
                <a:lnTo>
                  <a:pt x="868794" y="38481"/>
                </a:lnTo>
                <a:close/>
              </a:path>
              <a:path w="1151254" h="104139">
                <a:moveTo>
                  <a:pt x="898105" y="17449"/>
                </a:moveTo>
                <a:lnTo>
                  <a:pt x="816660" y="17449"/>
                </a:lnTo>
                <a:lnTo>
                  <a:pt x="816660" y="24828"/>
                </a:lnTo>
                <a:lnTo>
                  <a:pt x="898105" y="24828"/>
                </a:lnTo>
                <a:lnTo>
                  <a:pt x="898105" y="17449"/>
                </a:lnTo>
                <a:close/>
              </a:path>
              <a:path w="1151254" h="104139">
                <a:moveTo>
                  <a:pt x="850303" y="3810"/>
                </a:moveTo>
                <a:lnTo>
                  <a:pt x="849363" y="8394"/>
                </a:lnTo>
                <a:lnTo>
                  <a:pt x="848017" y="12941"/>
                </a:lnTo>
                <a:lnTo>
                  <a:pt x="846264" y="17449"/>
                </a:lnTo>
                <a:lnTo>
                  <a:pt x="855878" y="17449"/>
                </a:lnTo>
                <a:lnTo>
                  <a:pt x="857503" y="13246"/>
                </a:lnTo>
                <a:lnTo>
                  <a:pt x="858799" y="8953"/>
                </a:lnTo>
                <a:lnTo>
                  <a:pt x="859739" y="4610"/>
                </a:lnTo>
                <a:lnTo>
                  <a:pt x="850303" y="3810"/>
                </a:lnTo>
                <a:close/>
              </a:path>
              <a:path w="1151254" h="104139">
                <a:moveTo>
                  <a:pt x="965047" y="62801"/>
                </a:moveTo>
                <a:lnTo>
                  <a:pt x="956233" y="62801"/>
                </a:lnTo>
                <a:lnTo>
                  <a:pt x="956233" y="103492"/>
                </a:lnTo>
                <a:lnTo>
                  <a:pt x="965047" y="103492"/>
                </a:lnTo>
                <a:lnTo>
                  <a:pt x="965047" y="62801"/>
                </a:lnTo>
                <a:close/>
              </a:path>
              <a:path w="1151254" h="104139">
                <a:moveTo>
                  <a:pt x="989482" y="56489"/>
                </a:moveTo>
                <a:lnTo>
                  <a:pt x="932256" y="56489"/>
                </a:lnTo>
                <a:lnTo>
                  <a:pt x="932256" y="95084"/>
                </a:lnTo>
                <a:lnTo>
                  <a:pt x="940828" y="95084"/>
                </a:lnTo>
                <a:lnTo>
                  <a:pt x="940828" y="62801"/>
                </a:lnTo>
                <a:lnTo>
                  <a:pt x="989482" y="62801"/>
                </a:lnTo>
                <a:lnTo>
                  <a:pt x="989482" y="56489"/>
                </a:lnTo>
                <a:close/>
              </a:path>
              <a:path w="1151254" h="104139">
                <a:moveTo>
                  <a:pt x="989482" y="62801"/>
                </a:moveTo>
                <a:lnTo>
                  <a:pt x="981075" y="62801"/>
                </a:lnTo>
                <a:lnTo>
                  <a:pt x="981075" y="84137"/>
                </a:lnTo>
                <a:lnTo>
                  <a:pt x="980655" y="85001"/>
                </a:lnTo>
                <a:lnTo>
                  <a:pt x="978979" y="86512"/>
                </a:lnTo>
                <a:lnTo>
                  <a:pt x="977887" y="86893"/>
                </a:lnTo>
                <a:lnTo>
                  <a:pt x="970381" y="86893"/>
                </a:lnTo>
                <a:lnTo>
                  <a:pt x="971346" y="93878"/>
                </a:lnTo>
                <a:lnTo>
                  <a:pt x="982370" y="93878"/>
                </a:lnTo>
                <a:lnTo>
                  <a:pt x="984643" y="93116"/>
                </a:lnTo>
                <a:lnTo>
                  <a:pt x="988517" y="90043"/>
                </a:lnTo>
                <a:lnTo>
                  <a:pt x="989482" y="88011"/>
                </a:lnTo>
                <a:lnTo>
                  <a:pt x="989482" y="62801"/>
                </a:lnTo>
                <a:close/>
              </a:path>
              <a:path w="1151254" h="104139">
                <a:moveTo>
                  <a:pt x="965047" y="42621"/>
                </a:moveTo>
                <a:lnTo>
                  <a:pt x="956233" y="42621"/>
                </a:lnTo>
                <a:lnTo>
                  <a:pt x="956233" y="56489"/>
                </a:lnTo>
                <a:lnTo>
                  <a:pt x="965047" y="56489"/>
                </a:lnTo>
                <a:lnTo>
                  <a:pt x="965047" y="42621"/>
                </a:lnTo>
                <a:close/>
              </a:path>
              <a:path w="1151254" h="104139">
                <a:moveTo>
                  <a:pt x="991641" y="36093"/>
                </a:moveTo>
                <a:lnTo>
                  <a:pt x="927874" y="36093"/>
                </a:lnTo>
                <a:lnTo>
                  <a:pt x="927874" y="42621"/>
                </a:lnTo>
                <a:lnTo>
                  <a:pt x="991641" y="42621"/>
                </a:lnTo>
                <a:lnTo>
                  <a:pt x="991641" y="36093"/>
                </a:lnTo>
                <a:close/>
              </a:path>
              <a:path w="1151254" h="104139">
                <a:moveTo>
                  <a:pt x="965047" y="22783"/>
                </a:moveTo>
                <a:lnTo>
                  <a:pt x="956233" y="22783"/>
                </a:lnTo>
                <a:lnTo>
                  <a:pt x="956233" y="36093"/>
                </a:lnTo>
                <a:lnTo>
                  <a:pt x="965047" y="36093"/>
                </a:lnTo>
                <a:lnTo>
                  <a:pt x="965047" y="22783"/>
                </a:lnTo>
                <a:close/>
              </a:path>
              <a:path w="1151254" h="104139">
                <a:moveTo>
                  <a:pt x="938898" y="3530"/>
                </a:moveTo>
                <a:lnTo>
                  <a:pt x="936448" y="10863"/>
                </a:lnTo>
                <a:lnTo>
                  <a:pt x="933575" y="17622"/>
                </a:lnTo>
                <a:lnTo>
                  <a:pt x="930281" y="23813"/>
                </a:lnTo>
                <a:lnTo>
                  <a:pt x="926566" y="29438"/>
                </a:lnTo>
                <a:lnTo>
                  <a:pt x="933221" y="32512"/>
                </a:lnTo>
                <a:lnTo>
                  <a:pt x="935037" y="30391"/>
                </a:lnTo>
                <a:lnTo>
                  <a:pt x="937120" y="27152"/>
                </a:lnTo>
                <a:lnTo>
                  <a:pt x="939469" y="22783"/>
                </a:lnTo>
                <a:lnTo>
                  <a:pt x="990104" y="22783"/>
                </a:lnTo>
                <a:lnTo>
                  <a:pt x="990104" y="16141"/>
                </a:lnTo>
                <a:lnTo>
                  <a:pt x="942822" y="16141"/>
                </a:lnTo>
                <a:lnTo>
                  <a:pt x="944714" y="12014"/>
                </a:lnTo>
                <a:lnTo>
                  <a:pt x="946099" y="8242"/>
                </a:lnTo>
                <a:lnTo>
                  <a:pt x="946975" y="4826"/>
                </a:lnTo>
                <a:lnTo>
                  <a:pt x="938898" y="3530"/>
                </a:lnTo>
                <a:close/>
              </a:path>
              <a:path w="1151254" h="104139">
                <a:moveTo>
                  <a:pt x="965047" y="1193"/>
                </a:moveTo>
                <a:lnTo>
                  <a:pt x="956233" y="1193"/>
                </a:lnTo>
                <a:lnTo>
                  <a:pt x="956233" y="16141"/>
                </a:lnTo>
                <a:lnTo>
                  <a:pt x="965047" y="16141"/>
                </a:lnTo>
                <a:lnTo>
                  <a:pt x="965047" y="1193"/>
                </a:lnTo>
                <a:close/>
              </a:path>
              <a:path w="1151254" h="104139">
                <a:moveTo>
                  <a:pt x="1066139" y="46024"/>
                </a:moveTo>
                <a:lnTo>
                  <a:pt x="1057617" y="46024"/>
                </a:lnTo>
                <a:lnTo>
                  <a:pt x="1057617" y="104000"/>
                </a:lnTo>
                <a:lnTo>
                  <a:pt x="1066139" y="104000"/>
                </a:lnTo>
                <a:lnTo>
                  <a:pt x="1066139" y="46024"/>
                </a:lnTo>
                <a:close/>
              </a:path>
              <a:path w="1151254" h="104139">
                <a:moveTo>
                  <a:pt x="1113307" y="26479"/>
                </a:moveTo>
                <a:lnTo>
                  <a:pt x="1104379" y="26479"/>
                </a:lnTo>
                <a:lnTo>
                  <a:pt x="1104379" y="103035"/>
                </a:lnTo>
                <a:lnTo>
                  <a:pt x="1113307" y="103035"/>
                </a:lnTo>
                <a:lnTo>
                  <a:pt x="1113307" y="75018"/>
                </a:lnTo>
                <a:lnTo>
                  <a:pt x="1148092" y="75018"/>
                </a:lnTo>
                <a:lnTo>
                  <a:pt x="1148092" y="68033"/>
                </a:lnTo>
                <a:lnTo>
                  <a:pt x="1113307" y="68033"/>
                </a:lnTo>
                <a:lnTo>
                  <a:pt x="1113307" y="50914"/>
                </a:lnTo>
                <a:lnTo>
                  <a:pt x="1147457" y="50914"/>
                </a:lnTo>
                <a:lnTo>
                  <a:pt x="1147457" y="44043"/>
                </a:lnTo>
                <a:lnTo>
                  <a:pt x="1113307" y="44043"/>
                </a:lnTo>
                <a:lnTo>
                  <a:pt x="1113307" y="26479"/>
                </a:lnTo>
                <a:close/>
              </a:path>
              <a:path w="1151254" h="104139">
                <a:moveTo>
                  <a:pt x="1068184" y="228"/>
                </a:moveTo>
                <a:lnTo>
                  <a:pt x="1052577" y="38603"/>
                </a:lnTo>
                <a:lnTo>
                  <a:pt x="1039202" y="59207"/>
                </a:lnTo>
                <a:lnTo>
                  <a:pt x="1045057" y="63881"/>
                </a:lnTo>
                <a:lnTo>
                  <a:pt x="1049604" y="58381"/>
                </a:lnTo>
                <a:lnTo>
                  <a:pt x="1053782" y="52438"/>
                </a:lnTo>
                <a:lnTo>
                  <a:pt x="1057617" y="46024"/>
                </a:lnTo>
                <a:lnTo>
                  <a:pt x="1066139" y="46024"/>
                </a:lnTo>
                <a:lnTo>
                  <a:pt x="1066139" y="33921"/>
                </a:lnTo>
                <a:lnTo>
                  <a:pt x="1064209" y="33921"/>
                </a:lnTo>
                <a:lnTo>
                  <a:pt x="1068800" y="24503"/>
                </a:lnTo>
                <a:lnTo>
                  <a:pt x="1072516" y="16024"/>
                </a:lnTo>
                <a:lnTo>
                  <a:pt x="1075358" y="8482"/>
                </a:lnTo>
                <a:lnTo>
                  <a:pt x="1077328" y="1879"/>
                </a:lnTo>
                <a:lnTo>
                  <a:pt x="1068184" y="228"/>
                </a:lnTo>
                <a:close/>
              </a:path>
              <a:path w="1151254" h="104139">
                <a:moveTo>
                  <a:pt x="1095349" y="0"/>
                </a:moveTo>
                <a:lnTo>
                  <a:pt x="1079934" y="39441"/>
                </a:lnTo>
                <a:lnTo>
                  <a:pt x="1071257" y="52235"/>
                </a:lnTo>
                <a:lnTo>
                  <a:pt x="1077556" y="56718"/>
                </a:lnTo>
                <a:lnTo>
                  <a:pt x="1082619" y="50077"/>
                </a:lnTo>
                <a:lnTo>
                  <a:pt x="1087348" y="42822"/>
                </a:lnTo>
                <a:lnTo>
                  <a:pt x="1091744" y="34956"/>
                </a:lnTo>
                <a:lnTo>
                  <a:pt x="1095806" y="26479"/>
                </a:lnTo>
                <a:lnTo>
                  <a:pt x="1150924" y="26479"/>
                </a:lnTo>
                <a:lnTo>
                  <a:pt x="1150924" y="19723"/>
                </a:lnTo>
                <a:lnTo>
                  <a:pt x="1098588" y="19723"/>
                </a:lnTo>
                <a:lnTo>
                  <a:pt x="1100937" y="13690"/>
                </a:lnTo>
                <a:lnTo>
                  <a:pt x="1102906" y="7645"/>
                </a:lnTo>
                <a:lnTo>
                  <a:pt x="1104493" y="1536"/>
                </a:lnTo>
                <a:lnTo>
                  <a:pt x="1095349" y="0"/>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Tree>
    <p:extLst>
      <p:ext uri="{BB962C8B-B14F-4D97-AF65-F5344CB8AC3E}">
        <p14:creationId xmlns:p14="http://schemas.microsoft.com/office/powerpoint/2010/main" val="27033166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商品価格</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sp>
        <p:nvSpPr>
          <p:cNvPr id="6" name="正方形/長方形 5"/>
          <p:cNvSpPr/>
          <p:nvPr/>
        </p:nvSpPr>
        <p:spPr>
          <a:xfrm>
            <a:off x="479376" y="2211852"/>
            <a:ext cx="1440160" cy="3141780"/>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srgbClr val="FFFFFF"/>
                </a:solidFill>
                <a:effectLst/>
                <a:uLnTx/>
                <a:uFillTx/>
                <a:latin typeface="メイリオ"/>
                <a:ea typeface="メイリオ"/>
                <a:cs typeface="+mn-cs"/>
              </a:rPr>
              <a:t>誘導用</a:t>
            </a:r>
            <a:endParaRPr kumimoji="0" lang="en-US" altLang="ja-JP" sz="1050" b="1" i="0" u="none" strike="noStrike" kern="0" cap="none" spc="0" normalizeH="0" baseline="0" noProof="0" dirty="0" smtClean="0">
              <a:ln>
                <a:noFill/>
              </a:ln>
              <a:solidFill>
                <a:srgbClr val="FFFFFF"/>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srgbClr val="FFFFFF"/>
                </a:solidFill>
                <a:effectLst/>
                <a:uLnTx/>
                <a:uFillTx/>
                <a:latin typeface="メイリオ"/>
                <a:ea typeface="メイリオ"/>
                <a:cs typeface="+mn-cs"/>
              </a:rPr>
              <a:t>広告</a:t>
            </a:r>
            <a:endParaRPr kumimoji="0" lang="en-US" altLang="ja-JP" sz="105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7" name="正方形/長方形 6"/>
          <p:cNvSpPr/>
          <p:nvPr/>
        </p:nvSpPr>
        <p:spPr>
          <a:xfrm>
            <a:off x="489613" y="5425641"/>
            <a:ext cx="1431367" cy="484463"/>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srgbClr val="FFFFFF"/>
                </a:solidFill>
                <a:effectLst/>
                <a:uLnTx/>
                <a:uFillTx/>
                <a:latin typeface="メイリオ"/>
                <a:ea typeface="メイリオ"/>
                <a:cs typeface="+mn-cs"/>
              </a:rPr>
              <a:t>制作費</a:t>
            </a:r>
            <a:r>
              <a:rPr kumimoji="0" lang="en-US" altLang="ja-JP" sz="1050" b="1" i="0" u="none" strike="noStrike" kern="0" cap="none" spc="0" normalizeH="0" baseline="0" noProof="0" dirty="0" smtClean="0">
                <a:ln>
                  <a:noFill/>
                </a:ln>
                <a:solidFill>
                  <a:srgbClr val="FFFFFF"/>
                </a:solidFill>
                <a:effectLst/>
                <a:uLnTx/>
                <a:uFillTx/>
                <a:latin typeface="メイリオ"/>
                <a:ea typeface="メイリオ"/>
                <a:cs typeface="+mn-cs"/>
              </a:rPr>
              <a:t>※</a:t>
            </a:r>
          </a:p>
        </p:txBody>
      </p:sp>
      <p:sp>
        <p:nvSpPr>
          <p:cNvPr id="8" name="正方形/長方形 7"/>
          <p:cNvSpPr/>
          <p:nvPr/>
        </p:nvSpPr>
        <p:spPr>
          <a:xfrm>
            <a:off x="5166243" y="1789123"/>
            <a:ext cx="3011218" cy="342236"/>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prstClr val="black">
                    <a:lumMod val="85000"/>
                    <a:lumOff val="15000"/>
                  </a:prstClr>
                </a:solidFill>
                <a:effectLst/>
                <a:uLnTx/>
                <a:uFillTx/>
                <a:latin typeface="メイリオ"/>
                <a:ea typeface="メイリオ"/>
                <a:cs typeface="+mn-cs"/>
              </a:rPr>
              <a:t>スマートフォン</a:t>
            </a:r>
            <a:endParaRPr kumimoji="0" lang="en-US" altLang="ja-JP" sz="1050" b="1" i="0" u="none" strike="noStrike" kern="0" cap="none" spc="0" normalizeH="0" baseline="0" noProof="0" dirty="0" smtClean="0">
              <a:ln>
                <a:noFill/>
              </a:ln>
              <a:solidFill>
                <a:prstClr val="black">
                  <a:lumMod val="85000"/>
                  <a:lumOff val="15000"/>
                </a:prstClr>
              </a:solidFill>
              <a:effectLst/>
              <a:uLnTx/>
              <a:uFillTx/>
              <a:latin typeface="メイリオ"/>
              <a:ea typeface="メイリオ"/>
              <a:cs typeface="+mn-cs"/>
            </a:endParaRPr>
          </a:p>
        </p:txBody>
      </p:sp>
      <p:sp>
        <p:nvSpPr>
          <p:cNvPr id="9" name="正方形/長方形 8"/>
          <p:cNvSpPr/>
          <p:nvPr/>
        </p:nvSpPr>
        <p:spPr>
          <a:xfrm>
            <a:off x="2063553" y="1772816"/>
            <a:ext cx="3023910" cy="342236"/>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50" b="1" i="0" u="none" strike="noStrike" kern="0" cap="none" spc="0" normalizeH="0" baseline="0" noProof="0" dirty="0" smtClean="0">
                <a:ln>
                  <a:noFill/>
                </a:ln>
                <a:solidFill>
                  <a:prstClr val="black">
                    <a:lumMod val="85000"/>
                    <a:lumOff val="15000"/>
                  </a:prstClr>
                </a:solidFill>
                <a:effectLst/>
                <a:uLnTx/>
                <a:uFillTx/>
                <a:latin typeface="メイリオ"/>
                <a:ea typeface="メイリオ"/>
                <a:cs typeface="+mn-cs"/>
              </a:rPr>
              <a:t>PC</a:t>
            </a:r>
          </a:p>
        </p:txBody>
      </p:sp>
      <p:sp>
        <p:nvSpPr>
          <p:cNvPr id="10" name="正方形/長方形 9"/>
          <p:cNvSpPr/>
          <p:nvPr/>
        </p:nvSpPr>
        <p:spPr>
          <a:xfrm>
            <a:off x="8256241" y="1789124"/>
            <a:ext cx="3527998" cy="342235"/>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prstClr val="black">
                    <a:lumMod val="85000"/>
                    <a:lumOff val="15000"/>
                  </a:prstClr>
                </a:solidFill>
                <a:effectLst/>
                <a:uLnTx/>
                <a:uFillTx/>
                <a:latin typeface="メイリオ"/>
                <a:ea typeface="メイリオ"/>
                <a:cs typeface="+mn-cs"/>
              </a:rPr>
              <a:t>マルチデバイス</a:t>
            </a:r>
            <a:endParaRPr kumimoji="0" lang="en-US" altLang="ja-JP" sz="1050" b="1" i="0" u="none" strike="noStrike" kern="0" cap="none" spc="0" normalizeH="0" baseline="0" noProof="0" dirty="0" smtClean="0">
              <a:ln>
                <a:noFill/>
              </a:ln>
              <a:solidFill>
                <a:prstClr val="black">
                  <a:lumMod val="85000"/>
                  <a:lumOff val="15000"/>
                </a:prstClr>
              </a:solidFill>
              <a:effectLst/>
              <a:uLnTx/>
              <a:uFillTx/>
              <a:latin typeface="メイリオ"/>
              <a:ea typeface="メイリオ"/>
              <a:cs typeface="+mn-cs"/>
            </a:endParaRPr>
          </a:p>
        </p:txBody>
      </p:sp>
      <p:sp>
        <p:nvSpPr>
          <p:cNvPr id="11" name="テキスト ボックス 10"/>
          <p:cNvSpPr txBox="1"/>
          <p:nvPr/>
        </p:nvSpPr>
        <p:spPr>
          <a:xfrm>
            <a:off x="1271464" y="793784"/>
            <a:ext cx="9497498" cy="9233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smtClean="0">
                <a:ln>
                  <a:noFill/>
                </a:ln>
                <a:solidFill>
                  <a:prstClr val="black"/>
                </a:solidFill>
                <a:effectLst/>
                <a:uLnTx/>
                <a:uFillTx/>
              </a:rPr>
              <a:t>商品価格は、誘導枠と演出方法によって異なります。</a:t>
            </a:r>
            <a:endParaRPr kumimoji="0" lang="en-US" altLang="ja-JP" sz="18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solidFill>
                <a:effectLst/>
                <a:uLnTx/>
                <a:uFillTx/>
              </a:rPr>
              <a:t>・誘導用広告は広告管理ツールより予約してください。</a:t>
            </a:r>
            <a:endParaRPr kumimoji="0" lang="en-US" altLang="ja-JP" sz="12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solidFill>
                <a:effectLst/>
                <a:uLnTx/>
                <a:uFillTx/>
              </a:rPr>
              <a:t>・制作費は都度見積もりが必要となります。見積もり承認後ヤフー営業担当から代理店様に専用の申込フォーム</a:t>
            </a:r>
            <a:r>
              <a:rPr kumimoji="0" lang="en-US" altLang="ja-JP" sz="1200" b="0" i="0" u="none" strike="noStrike" kern="0" cap="none" spc="0" normalizeH="0" baseline="0" noProof="0" dirty="0" smtClean="0">
                <a:ln>
                  <a:noFill/>
                </a:ln>
                <a:solidFill>
                  <a:prstClr val="black"/>
                </a:solidFill>
                <a:effectLst/>
                <a:uLnTx/>
                <a:uFillTx/>
              </a:rPr>
              <a:t>URL</a:t>
            </a:r>
            <a:r>
              <a:rPr kumimoji="0" lang="ja-JP" altLang="en-US" sz="1200" b="0" i="0" u="none" strike="noStrike" kern="0" cap="none" spc="0" normalizeH="0" baseline="0" noProof="0" dirty="0" smtClean="0">
                <a:ln>
                  <a:noFill/>
                </a:ln>
                <a:solidFill>
                  <a:prstClr val="black"/>
                </a:solidFill>
                <a:effectLst/>
                <a:uLnTx/>
                <a:uFillTx/>
              </a:rPr>
              <a:t>をご連絡いたします。当該フォームよりお申込みください。</a:t>
            </a:r>
            <a:endParaRPr kumimoji="0" lang="en-US" altLang="ja-JP" sz="1200" b="0" i="0" u="none" strike="noStrike" kern="0" cap="none" spc="0" normalizeH="0" baseline="0" noProof="0" dirty="0" smtClean="0">
              <a:ln>
                <a:noFill/>
              </a:ln>
              <a:solidFill>
                <a:prstClr val="black"/>
              </a:solidFill>
              <a:effectLst/>
              <a:uLnTx/>
              <a:uFillTx/>
            </a:endParaRPr>
          </a:p>
        </p:txBody>
      </p:sp>
      <p:sp>
        <p:nvSpPr>
          <p:cNvPr id="12" name="テキスト ボックス 11"/>
          <p:cNvSpPr txBox="1"/>
          <p:nvPr/>
        </p:nvSpPr>
        <p:spPr>
          <a:xfrm>
            <a:off x="8355986" y="4719580"/>
            <a:ext cx="3428253"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solidFill>
                <a:effectLst/>
                <a:uLnTx/>
                <a:uFillTx/>
              </a:rPr>
              <a:t>※</a:t>
            </a:r>
            <a:r>
              <a:rPr kumimoji="0" lang="ja-JP" altLang="en-US" sz="800" b="0" i="0" u="none" strike="noStrike" kern="0" cap="none" spc="0" normalizeH="0" baseline="0" noProof="0" dirty="0" smtClean="0">
                <a:ln>
                  <a:noFill/>
                </a:ln>
                <a:solidFill>
                  <a:prstClr val="black"/>
                </a:solidFill>
                <a:effectLst/>
                <a:uLnTx/>
                <a:uFillTx/>
              </a:rPr>
              <a:t>上記以外に、</a:t>
            </a:r>
            <a:r>
              <a:rPr kumimoji="0" lang="en-US" altLang="ja-JP" sz="800" b="0" i="0" u="none" strike="noStrike" kern="0" cap="none" spc="0" normalizeH="0" baseline="0" noProof="0" dirty="0" smtClean="0">
                <a:ln>
                  <a:noFill/>
                </a:ln>
                <a:solidFill>
                  <a:prstClr val="black"/>
                </a:solidFill>
                <a:effectLst/>
                <a:uLnTx/>
                <a:uFillTx/>
              </a:rPr>
              <a:t>PC</a:t>
            </a:r>
            <a:r>
              <a:rPr kumimoji="0" lang="ja-JP" altLang="en-US" sz="800" b="0" i="0" u="none" strike="noStrike" kern="0" cap="none" spc="0" normalizeH="0" baseline="0" noProof="0" dirty="0" smtClean="0">
                <a:ln>
                  <a:noFill/>
                </a:ln>
                <a:solidFill>
                  <a:prstClr val="black"/>
                </a:solidFill>
                <a:effectLst/>
                <a:uLnTx/>
                <a:uFillTx/>
              </a:rPr>
              <a:t>とスマートフォンのブランドパネルを購入いただいても実施可能です。</a:t>
            </a:r>
            <a:endParaRPr kumimoji="0" lang="en-US" altLang="ja-JP" sz="8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smtClean="0">
                <a:ln>
                  <a:noFill/>
                </a:ln>
                <a:solidFill>
                  <a:prstClr val="black"/>
                </a:solidFill>
                <a:effectLst/>
                <a:uLnTx/>
                <a:uFillTx/>
              </a:rPr>
              <a:t>その場合の最低出稿金額は、左記に準じます</a:t>
            </a:r>
            <a:endParaRPr kumimoji="0" lang="en-US" altLang="ja-JP" sz="800" b="0" i="0" u="none" strike="noStrike" kern="0" cap="none" spc="0" normalizeH="0" baseline="0" noProof="0" dirty="0" smtClean="0">
              <a:ln>
                <a:noFill/>
              </a:ln>
              <a:solidFill>
                <a:prstClr val="black"/>
              </a:solidFill>
              <a:effectLst/>
              <a:uLnTx/>
              <a:uFillTx/>
            </a:endParaRPr>
          </a:p>
        </p:txBody>
      </p:sp>
      <p:sp>
        <p:nvSpPr>
          <p:cNvPr id="13" name="正方形/長方形 12"/>
          <p:cNvSpPr/>
          <p:nvPr/>
        </p:nvSpPr>
        <p:spPr>
          <a:xfrm>
            <a:off x="484493" y="5957923"/>
            <a:ext cx="1431367" cy="434119"/>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srgbClr val="FFFFFF"/>
                </a:solidFill>
                <a:effectLst/>
                <a:uLnTx/>
                <a:uFillTx/>
                <a:latin typeface="メイリオ"/>
                <a:ea typeface="メイリオ"/>
                <a:cs typeface="+mn-cs"/>
              </a:rPr>
              <a:t>制作費</a:t>
            </a:r>
            <a:r>
              <a:rPr kumimoji="0" lang="en-US" altLang="ja-JP" sz="1050" b="1" i="0" u="none" strike="noStrike" kern="0" cap="none" spc="0" normalizeH="0" baseline="0" noProof="0" dirty="0" smtClean="0">
                <a:ln>
                  <a:noFill/>
                </a:ln>
                <a:solidFill>
                  <a:srgbClr val="FFFFFF"/>
                </a:solidFill>
                <a:effectLst/>
                <a:uLnTx/>
                <a:uFillTx/>
                <a:latin typeface="メイリオ"/>
                <a:ea typeface="メイリオ"/>
                <a:cs typeface="+mn-cs"/>
              </a:rPr>
              <a: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srgbClr val="FFFFFF"/>
                </a:solidFill>
                <a:effectLst/>
                <a:uLnTx/>
                <a:uFillTx/>
                <a:latin typeface="メイリオ"/>
                <a:ea typeface="メイリオ"/>
                <a:cs typeface="+mn-cs"/>
              </a:rPr>
              <a:t>（</a:t>
            </a:r>
            <a:r>
              <a:rPr kumimoji="0" lang="en-US" altLang="ja-JP" sz="1050" b="1" i="0" u="none" strike="noStrike" kern="0" cap="none" spc="0" normalizeH="0" baseline="0" noProof="0" dirty="0" smtClean="0">
                <a:ln>
                  <a:noFill/>
                </a:ln>
                <a:solidFill>
                  <a:srgbClr val="FFFFFF"/>
                </a:solidFill>
                <a:effectLst/>
                <a:uLnTx/>
                <a:uFillTx/>
                <a:latin typeface="メイリオ"/>
                <a:ea typeface="メイリオ"/>
                <a:cs typeface="+mn-cs"/>
              </a:rPr>
              <a:t>+</a:t>
            </a:r>
            <a:r>
              <a:rPr kumimoji="0" lang="ja-JP" altLang="en-US" sz="1050" b="1" i="0" u="none" strike="noStrike" kern="0" cap="none" spc="0" normalizeH="0" baseline="0" noProof="0" dirty="0" smtClean="0">
                <a:ln>
                  <a:noFill/>
                </a:ln>
                <a:solidFill>
                  <a:srgbClr val="FFFFFF"/>
                </a:solidFill>
                <a:effectLst/>
                <a:uLnTx/>
                <a:uFillTx/>
                <a:latin typeface="メイリオ"/>
                <a:ea typeface="メイリオ"/>
                <a:cs typeface="+mn-cs"/>
              </a:rPr>
              <a:t>ミラーサイト）</a:t>
            </a:r>
            <a:endParaRPr kumimoji="0" lang="en-US" altLang="ja-JP" sz="105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14" name="正方形/長方形 13"/>
          <p:cNvSpPr/>
          <p:nvPr/>
        </p:nvSpPr>
        <p:spPr>
          <a:xfrm>
            <a:off x="2063552" y="5392811"/>
            <a:ext cx="3023912" cy="484463"/>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prstClr val="black"/>
                </a:solidFill>
                <a:effectLst/>
                <a:uLnTx/>
                <a:uFillTx/>
                <a:latin typeface="メイリオ"/>
                <a:ea typeface="メイリオ"/>
                <a:cs typeface="+mn-cs"/>
              </a:rPr>
              <a:t>250</a:t>
            </a:r>
            <a:r>
              <a:rPr kumimoji="0" lang="ja-JP" altLang="en-US" sz="1000" b="0" i="0" u="none" strike="noStrike" kern="0" cap="none" spc="0" normalizeH="0" baseline="0" noProof="0" dirty="0" smtClean="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5" name="正方形/長方形 14"/>
          <p:cNvSpPr/>
          <p:nvPr/>
        </p:nvSpPr>
        <p:spPr>
          <a:xfrm>
            <a:off x="2063552" y="5925093"/>
            <a:ext cx="3023911" cy="434119"/>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prstClr val="black"/>
                </a:solidFill>
                <a:effectLst/>
                <a:uLnTx/>
                <a:uFillTx/>
                <a:latin typeface="メイリオ"/>
                <a:ea typeface="メイリオ"/>
                <a:cs typeface="+mn-cs"/>
              </a:rPr>
              <a:t>350</a:t>
            </a:r>
            <a:r>
              <a:rPr kumimoji="0" lang="ja-JP" altLang="en-US" sz="1000" b="0" i="0" u="none" strike="noStrike" kern="0" cap="none" spc="0" normalizeH="0" baseline="0" noProof="0" dirty="0" smtClean="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6" name="正方形/長方形 15"/>
          <p:cNvSpPr/>
          <p:nvPr/>
        </p:nvSpPr>
        <p:spPr>
          <a:xfrm>
            <a:off x="5173023" y="5392811"/>
            <a:ext cx="3011218" cy="484462"/>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prstClr val="black"/>
                </a:solidFill>
                <a:effectLst/>
                <a:uLnTx/>
                <a:uFillTx/>
                <a:latin typeface="メイリオ"/>
                <a:ea typeface="メイリオ"/>
                <a:cs typeface="+mn-cs"/>
              </a:rPr>
              <a:t>250</a:t>
            </a:r>
            <a:r>
              <a:rPr kumimoji="0" lang="ja-JP" altLang="en-US" sz="1000" b="0" i="0" u="none" strike="noStrike" kern="0" cap="none" spc="0" normalizeH="0" baseline="0" noProof="0" dirty="0" smtClean="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7" name="正方形/長方形 16"/>
          <p:cNvSpPr/>
          <p:nvPr/>
        </p:nvSpPr>
        <p:spPr>
          <a:xfrm>
            <a:off x="5173023" y="5925093"/>
            <a:ext cx="3011218" cy="434118"/>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prstClr val="black"/>
                </a:solidFill>
                <a:effectLst/>
                <a:uLnTx/>
                <a:uFillTx/>
                <a:latin typeface="メイリオ"/>
                <a:ea typeface="メイリオ"/>
                <a:cs typeface="+mn-cs"/>
              </a:rPr>
              <a:t>350</a:t>
            </a:r>
            <a:r>
              <a:rPr kumimoji="0" lang="ja-JP" altLang="en-US" sz="1000" b="0" i="0" u="none" strike="noStrike" kern="0" cap="none" spc="0" normalizeH="0" baseline="0" noProof="0" dirty="0" smtClean="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8" name="正方形/長方形 17"/>
          <p:cNvSpPr/>
          <p:nvPr/>
        </p:nvSpPr>
        <p:spPr>
          <a:xfrm>
            <a:off x="8256240" y="5392811"/>
            <a:ext cx="3527999" cy="484462"/>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prstClr val="black"/>
                </a:solidFill>
                <a:effectLst/>
                <a:uLnTx/>
                <a:uFillTx/>
                <a:latin typeface="メイリオ"/>
                <a:ea typeface="メイリオ"/>
                <a:cs typeface="+mn-cs"/>
              </a:rPr>
              <a:t>500</a:t>
            </a:r>
            <a:r>
              <a:rPr kumimoji="0" lang="ja-JP" altLang="en-US" sz="1000" b="0" i="0" u="none" strike="noStrike" kern="0" cap="none" spc="0" normalizeH="0" baseline="0" noProof="0" dirty="0" smtClean="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9" name="正方形/長方形 18"/>
          <p:cNvSpPr/>
          <p:nvPr/>
        </p:nvSpPr>
        <p:spPr>
          <a:xfrm>
            <a:off x="8256240" y="5925093"/>
            <a:ext cx="3527999" cy="434118"/>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prstClr val="black"/>
                </a:solidFill>
                <a:effectLst/>
                <a:uLnTx/>
                <a:uFillTx/>
                <a:latin typeface="メイリオ"/>
                <a:ea typeface="メイリオ"/>
                <a:cs typeface="+mn-cs"/>
              </a:rPr>
              <a:t>700</a:t>
            </a:r>
            <a:r>
              <a:rPr kumimoji="0" lang="ja-JP" altLang="en-US" sz="1000" b="0" i="0" u="none" strike="noStrike" kern="0" cap="none" spc="0" normalizeH="0" baseline="0" noProof="0" dirty="0" smtClean="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20" name="正方形/長方形 19"/>
          <p:cNvSpPr/>
          <p:nvPr/>
        </p:nvSpPr>
        <p:spPr>
          <a:xfrm>
            <a:off x="479376" y="6436255"/>
            <a:ext cx="5378395"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smtClean="0">
                <a:ln>
                  <a:noFill/>
                </a:ln>
                <a:solidFill>
                  <a:prstClr val="black"/>
                </a:solidFill>
                <a:effectLst/>
                <a:uLnTx/>
                <a:uFillTx/>
              </a:rPr>
              <a:t>※</a:t>
            </a:r>
            <a:r>
              <a:rPr kumimoji="0" lang="ja-JP" altLang="en-US" sz="900" b="0" i="0" u="none" strike="noStrike" kern="0" cap="none" spc="0" normalizeH="0" baseline="0" noProof="0" dirty="0" smtClean="0">
                <a:ln>
                  <a:noFill/>
                </a:ln>
                <a:solidFill>
                  <a:prstClr val="black"/>
                </a:solidFill>
                <a:effectLst/>
                <a:uLnTx/>
                <a:uFillTx/>
              </a:rPr>
              <a:t>制作費について：演出プランによっては上記金額にプラスして費用が発生する場合がございます。</a:t>
            </a:r>
            <a:endParaRPr kumimoji="0" lang="en-US" altLang="ja-JP" sz="9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smtClean="0">
                <a:ln>
                  <a:noFill/>
                </a:ln>
                <a:solidFill>
                  <a:prstClr val="black"/>
                </a:solidFill>
                <a:effectLst/>
                <a:uLnTx/>
                <a:uFillTx/>
              </a:rPr>
              <a:t>※SP</a:t>
            </a:r>
            <a:r>
              <a:rPr kumimoji="0" lang="ja-JP" altLang="en-US" sz="900" b="0" i="0" u="none" strike="noStrike" kern="0" cap="none" spc="0" normalizeH="0" baseline="0" noProof="0" dirty="0" smtClean="0">
                <a:ln>
                  <a:noFill/>
                </a:ln>
                <a:solidFill>
                  <a:prstClr val="black"/>
                </a:solidFill>
                <a:effectLst/>
                <a:uLnTx/>
                <a:uFillTx/>
              </a:rPr>
              <a:t>はスマートフォンの略称です。</a:t>
            </a:r>
            <a:endParaRPr kumimoji="0" lang="en-US" altLang="ja-JP" sz="1200" b="0" i="0" u="none" strike="noStrike" kern="0" cap="none" spc="0" normalizeH="0" baseline="0" noProof="0" dirty="0" smtClean="0">
              <a:ln>
                <a:noFill/>
              </a:ln>
              <a:solidFill>
                <a:prstClr val="black"/>
              </a:solidFill>
              <a:effectLst/>
              <a:uLnTx/>
              <a:uFillTx/>
            </a:endParaRPr>
          </a:p>
        </p:txBody>
      </p:sp>
      <p:graphicFrame>
        <p:nvGraphicFramePr>
          <p:cNvPr id="21" name="表 20"/>
          <p:cNvGraphicFramePr>
            <a:graphicFrameLocks noGrp="1"/>
          </p:cNvGraphicFramePr>
          <p:nvPr>
            <p:extLst>
              <p:ext uri="{D42A27DB-BD31-4B8C-83A1-F6EECF244321}">
                <p14:modId xmlns:p14="http://schemas.microsoft.com/office/powerpoint/2010/main" val="3750866221"/>
              </p:ext>
            </p:extLst>
          </p:nvPr>
        </p:nvGraphicFramePr>
        <p:xfrm>
          <a:off x="2063552" y="2208403"/>
          <a:ext cx="3023912" cy="3088944"/>
        </p:xfrm>
        <a:graphic>
          <a:graphicData uri="http://schemas.openxmlformats.org/drawingml/2006/table">
            <a:tbl>
              <a:tblPr/>
              <a:tblGrid>
                <a:gridCol w="936000">
                  <a:extLst>
                    <a:ext uri="{9D8B030D-6E8A-4147-A177-3AD203B41FA5}">
                      <a16:colId xmlns:a16="http://schemas.microsoft.com/office/drawing/2014/main" val="613025909"/>
                    </a:ext>
                  </a:extLst>
                </a:gridCol>
                <a:gridCol w="2087912">
                  <a:extLst>
                    <a:ext uri="{9D8B030D-6E8A-4147-A177-3AD203B41FA5}">
                      <a16:colId xmlns:a16="http://schemas.microsoft.com/office/drawing/2014/main" val="2953605484"/>
                    </a:ext>
                  </a:extLst>
                </a:gridCol>
              </a:tblGrid>
              <a:tr h="274146">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zh-TW" altLang="en-US" sz="800" u="none" strike="noStrike" dirty="0" smtClean="0">
                          <a:effectLst/>
                        </a:rPr>
                        <a:t>最低出稿</a:t>
                      </a:r>
                      <a:endParaRPr lang="en-US" altLang="zh-TW" sz="800" u="none" strike="noStrike" dirty="0" smtClean="0">
                        <a:effectLst/>
                      </a:endParaRPr>
                    </a:p>
                    <a:p>
                      <a:pPr algn="ctr" fontAlgn="ctr"/>
                      <a:r>
                        <a:rPr lang="zh-TW" altLang="en-US" sz="800" u="none" strike="noStrike" dirty="0" smtClean="0">
                          <a:effectLst/>
                        </a:rPr>
                        <a:t>金額</a:t>
                      </a:r>
                      <a:endParaRPr lang="zh-TW" altLang="en-US" sz="800" b="1" i="0" u="none" strike="noStrike" dirty="0">
                        <a:solidFill>
                          <a:srgbClr val="FFFFFF"/>
                        </a:solidFill>
                        <a:effectLst/>
                        <a:latin typeface="+mj-lt"/>
                        <a:ea typeface="游ゴシック" panose="020B0400000000000000"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u="none" strike="noStrike" dirty="0">
                          <a:effectLst/>
                        </a:rPr>
                        <a:t>商品名</a:t>
                      </a:r>
                      <a:endParaRPr lang="ja-JP" altLang="en-US" sz="800" b="1" i="0" u="none" strike="noStrike" dirty="0">
                        <a:solidFill>
                          <a:srgbClr val="FFFFFF"/>
                        </a:solidFill>
                        <a:effectLst/>
                        <a:latin typeface="+mj-lt"/>
                        <a:ea typeface="游ゴシック" panose="020B0400000000000000"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4245321825"/>
                  </a:ext>
                </a:extLst>
              </a:tr>
              <a:tr h="971449">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rPr>
                        <a:t>1000</a:t>
                      </a:r>
                      <a:r>
                        <a:rPr lang="ja-JP" altLang="en-US" sz="900" u="none" strike="noStrike" dirty="0">
                          <a:effectLst/>
                        </a:rPr>
                        <a:t>万円～</a:t>
                      </a:r>
                      <a:endParaRPr lang="ja-JP" altLang="en-US" sz="900" b="1" i="0" u="none" strike="noStrike" dirty="0">
                        <a:solidFill>
                          <a:srgbClr val="595959"/>
                        </a:solidFill>
                        <a:effectLst/>
                        <a:latin typeface="+mn-lt"/>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rPr>
                        <a:t>・ブランドパネル</a:t>
                      </a:r>
                      <a:r>
                        <a:rPr lang="en-US" altLang="ja-JP" sz="900" u="none" strike="noStrike" dirty="0">
                          <a:effectLst/>
                        </a:rPr>
                        <a:t>PC</a:t>
                      </a:r>
                      <a:r>
                        <a:rPr lang="ja-JP" altLang="en-US" sz="900" u="none" strike="noStrike" dirty="0">
                          <a:effectLst/>
                        </a:rPr>
                        <a:t>（</a:t>
                      </a:r>
                      <a:r>
                        <a:rPr lang="en-US" altLang="ja-JP" sz="900" u="none" strike="noStrike" dirty="0">
                          <a:effectLst/>
                        </a:rPr>
                        <a:t>1000</a:t>
                      </a:r>
                      <a:r>
                        <a:rPr lang="ja-JP" altLang="en-US" sz="900" u="none" strike="noStrike" dirty="0">
                          <a:effectLst/>
                        </a:rPr>
                        <a:t>万円～）　</a:t>
                      </a:r>
                      <a:br>
                        <a:rPr lang="ja-JP" altLang="en-US" sz="900" u="none" strike="noStrike" dirty="0">
                          <a:effectLst/>
                        </a:rPr>
                      </a:br>
                      <a:r>
                        <a:rPr lang="ja-JP" altLang="en-US" sz="900" u="none" strike="noStrike" dirty="0">
                          <a:effectLst/>
                        </a:rPr>
                        <a:t>・ブランドパネルトップインパクト</a:t>
                      </a:r>
                      <a:r>
                        <a:rPr lang="en-US" altLang="ja-JP" sz="900" u="none" strike="noStrike" dirty="0">
                          <a:effectLst/>
                        </a:rPr>
                        <a:t>PC</a:t>
                      </a:r>
                      <a:endParaRPr lang="en-US" altLang="ja-JP" sz="900" b="0" i="0" u="none" strike="noStrike" dirty="0">
                        <a:solidFill>
                          <a:srgbClr val="595959"/>
                        </a:solidFill>
                        <a:effectLst/>
                        <a:latin typeface="+mn-lt"/>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370546377"/>
                  </a:ext>
                </a:extLst>
              </a:tr>
              <a:tr h="1179616">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smtClean="0">
                          <a:effectLst/>
                        </a:rPr>
                        <a:t>500</a:t>
                      </a:r>
                      <a:r>
                        <a:rPr lang="ja-JP" altLang="en-US" sz="900" u="none" strike="noStrike" dirty="0" smtClean="0">
                          <a:effectLst/>
                        </a:rPr>
                        <a:t>万円～</a:t>
                      </a:r>
                      <a:endParaRPr lang="ja-JP" altLang="en-US" sz="900" b="1" i="0" u="none" strike="noStrike" dirty="0">
                        <a:solidFill>
                          <a:srgbClr val="595959"/>
                        </a:solidFill>
                        <a:effectLst/>
                        <a:latin typeface="+mn-lt"/>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en-US" altLang="ja-JP" sz="900" u="none" strike="noStrike" dirty="0">
                          <a:solidFill>
                            <a:srgbClr val="FF0000"/>
                          </a:solidFill>
                          <a:effectLst/>
                        </a:rPr>
                        <a:t>※</a:t>
                      </a:r>
                      <a:r>
                        <a:rPr lang="ja-JP" altLang="en-US" sz="900" u="none" strike="noStrike" dirty="0">
                          <a:solidFill>
                            <a:srgbClr val="FF0000"/>
                          </a:solidFill>
                          <a:effectLst/>
                        </a:rPr>
                        <a:t>エリアの場合</a:t>
                      </a:r>
                      <a:r>
                        <a:rPr lang="ja-JP" altLang="en-US" sz="900" u="none" strike="noStrike" dirty="0">
                          <a:effectLst/>
                        </a:rPr>
                        <a:t>：</a:t>
                      </a:r>
                      <a:br>
                        <a:rPr lang="ja-JP" altLang="en-US" sz="900" u="none" strike="noStrike" dirty="0">
                          <a:effectLst/>
                        </a:rPr>
                      </a:br>
                      <a:r>
                        <a:rPr lang="ja-JP" altLang="en-US" sz="900" u="none" strike="noStrike" dirty="0">
                          <a:effectLst/>
                        </a:rPr>
                        <a:t>・ブランドパネル</a:t>
                      </a:r>
                      <a:r>
                        <a:rPr lang="en-US" altLang="ja-JP" sz="900" u="none" strike="noStrike" dirty="0">
                          <a:effectLst/>
                        </a:rPr>
                        <a:t>PC</a:t>
                      </a:r>
                      <a:r>
                        <a:rPr lang="ja-JP" altLang="en-US" sz="900" u="none" strike="noStrike" dirty="0">
                          <a:effectLst/>
                        </a:rPr>
                        <a:t>（都道府県）</a:t>
                      </a:r>
                      <a:br>
                        <a:rPr lang="ja-JP" altLang="en-US" sz="900" u="none" strike="noStrike" dirty="0">
                          <a:effectLst/>
                        </a:rPr>
                      </a:br>
                      <a:r>
                        <a:rPr lang="ja-JP" altLang="en-US" sz="900" u="none" strike="noStrike" dirty="0">
                          <a:effectLst/>
                        </a:rPr>
                        <a:t>・ブランドパネル</a:t>
                      </a:r>
                      <a:r>
                        <a:rPr lang="en-US" altLang="ja-JP" sz="900" u="none" strike="noStrike" dirty="0">
                          <a:effectLst/>
                        </a:rPr>
                        <a:t>PC</a:t>
                      </a:r>
                      <a:r>
                        <a:rPr lang="ja-JP" altLang="en-US" sz="900" u="none" strike="noStrike" dirty="0">
                          <a:effectLst/>
                        </a:rPr>
                        <a:t>（市区郡）</a:t>
                      </a:r>
                      <a:br>
                        <a:rPr lang="ja-JP" altLang="en-US" sz="900" u="none" strike="noStrike" dirty="0">
                          <a:effectLst/>
                        </a:rPr>
                      </a:br>
                      <a:r>
                        <a:rPr lang="ja-JP" altLang="en-US" sz="900" u="none" strike="noStrike" dirty="0">
                          <a:effectLst/>
                        </a:rPr>
                        <a:t>・ブランドパネルトップインパクト</a:t>
                      </a:r>
                      <a:r>
                        <a:rPr lang="en-US" altLang="ja-JP" sz="900" u="none" strike="noStrike" dirty="0">
                          <a:effectLst/>
                        </a:rPr>
                        <a:t>PC</a:t>
                      </a:r>
                      <a:r>
                        <a:rPr lang="ja-JP" altLang="en-US" sz="900" u="none" strike="noStrike" dirty="0">
                          <a:effectLst/>
                        </a:rPr>
                        <a:t>（都道府県）</a:t>
                      </a:r>
                      <a:endParaRPr lang="ja-JP" altLang="en-US" sz="900" b="0" i="0" u="none" strike="noStrike" dirty="0">
                        <a:solidFill>
                          <a:srgbClr val="C00000"/>
                        </a:solidFill>
                        <a:effectLst/>
                        <a:latin typeface="+mn-lt"/>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4853172"/>
                  </a:ext>
                </a:extLst>
              </a:tr>
              <a:tr h="663733">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rPr>
                        <a:t>2000</a:t>
                      </a:r>
                      <a:r>
                        <a:rPr lang="ja-JP" altLang="en-US" sz="900" u="none" strike="noStrike" dirty="0">
                          <a:effectLst/>
                        </a:rPr>
                        <a:t>万円～</a:t>
                      </a:r>
                      <a:endParaRPr lang="ja-JP" altLang="en-US" sz="900" b="1" i="0" u="none" strike="noStrike" dirty="0">
                        <a:solidFill>
                          <a:srgbClr val="595959"/>
                        </a:solidFill>
                        <a:effectLst/>
                        <a:latin typeface="+mn-lt"/>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rPr>
                        <a:t>・ブランドパネルパノラマ</a:t>
                      </a:r>
                      <a:r>
                        <a:rPr lang="en-US" altLang="ja-JP" sz="900" u="none" strike="noStrike" dirty="0">
                          <a:effectLst/>
                        </a:rPr>
                        <a:t>PC</a:t>
                      </a:r>
                      <a:br>
                        <a:rPr lang="en-US" altLang="ja-JP" sz="900" u="none" strike="noStrike" dirty="0">
                          <a:effectLst/>
                        </a:rPr>
                      </a:br>
                      <a:r>
                        <a:rPr lang="ja-JP" altLang="en-US" sz="900" u="none" strike="noStrike" dirty="0">
                          <a:effectLst/>
                        </a:rPr>
                        <a:t>・ブランドパネルトップインパクトパノラマ</a:t>
                      </a:r>
                      <a:r>
                        <a:rPr lang="en-US" altLang="ja-JP" sz="900" u="none" strike="noStrike" dirty="0">
                          <a:effectLst/>
                        </a:rPr>
                        <a:t>PC</a:t>
                      </a:r>
                      <a:r>
                        <a:rPr lang="ja-JP" altLang="en-US" sz="900" u="none" strike="noStrike" dirty="0">
                          <a:effectLst/>
                        </a:rPr>
                        <a:t>（</a:t>
                      </a:r>
                      <a:r>
                        <a:rPr lang="en-US" altLang="ja-JP" sz="900" u="none" strike="noStrike" dirty="0">
                          <a:effectLst/>
                        </a:rPr>
                        <a:t>2000</a:t>
                      </a:r>
                      <a:r>
                        <a:rPr lang="ja-JP" altLang="en-US" sz="900" u="none" strike="noStrike" dirty="0">
                          <a:effectLst/>
                        </a:rPr>
                        <a:t>万円～）</a:t>
                      </a:r>
                      <a:endParaRPr lang="ja-JP" altLang="en-US" sz="900" b="0" i="0" u="none" strike="noStrike" dirty="0">
                        <a:solidFill>
                          <a:srgbClr val="595959"/>
                        </a:solidFill>
                        <a:effectLst/>
                        <a:latin typeface="+mn-lt"/>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2467105524"/>
                  </a:ext>
                </a:extLst>
              </a:tr>
            </a:tbl>
          </a:graphicData>
        </a:graphic>
      </p:graphicFrame>
      <p:graphicFrame>
        <p:nvGraphicFramePr>
          <p:cNvPr id="22" name="表 21"/>
          <p:cNvGraphicFramePr>
            <a:graphicFrameLocks noGrp="1"/>
          </p:cNvGraphicFramePr>
          <p:nvPr>
            <p:extLst>
              <p:ext uri="{D42A27DB-BD31-4B8C-83A1-F6EECF244321}">
                <p14:modId xmlns:p14="http://schemas.microsoft.com/office/powerpoint/2010/main" val="1851387964"/>
              </p:ext>
            </p:extLst>
          </p:nvPr>
        </p:nvGraphicFramePr>
        <p:xfrm>
          <a:off x="5173022" y="2208403"/>
          <a:ext cx="3011218" cy="2412007"/>
        </p:xfrm>
        <a:graphic>
          <a:graphicData uri="http://schemas.openxmlformats.org/drawingml/2006/table">
            <a:tbl>
              <a:tblPr/>
              <a:tblGrid>
                <a:gridCol w="994986">
                  <a:extLst>
                    <a:ext uri="{9D8B030D-6E8A-4147-A177-3AD203B41FA5}">
                      <a16:colId xmlns:a16="http://schemas.microsoft.com/office/drawing/2014/main" val="3457985965"/>
                    </a:ext>
                  </a:extLst>
                </a:gridCol>
                <a:gridCol w="2016232">
                  <a:extLst>
                    <a:ext uri="{9D8B030D-6E8A-4147-A177-3AD203B41FA5}">
                      <a16:colId xmlns:a16="http://schemas.microsoft.com/office/drawing/2014/main" val="1318985483"/>
                    </a:ext>
                  </a:extLst>
                </a:gridCol>
              </a:tblGrid>
              <a:tr h="278017">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zh-TW" altLang="en-US" sz="800" u="none" strike="noStrike" kern="1200" dirty="0" smtClean="0">
                          <a:solidFill>
                            <a:schemeClr val="dk1"/>
                          </a:solidFill>
                          <a:effectLst/>
                          <a:latin typeface="+mn-lt"/>
                          <a:ea typeface="+mn-ea"/>
                          <a:cs typeface="+mn-cs"/>
                        </a:rPr>
                        <a:t>最低出稿</a:t>
                      </a:r>
                      <a:endParaRPr kumimoji="1" lang="en-US" altLang="zh-TW" sz="800" u="none" strike="noStrike" kern="1200" dirty="0" smtClean="0">
                        <a:solidFill>
                          <a:schemeClr val="dk1"/>
                        </a:solidFill>
                        <a:effectLst/>
                        <a:latin typeface="+mn-lt"/>
                        <a:ea typeface="+mn-ea"/>
                        <a:cs typeface="+mn-cs"/>
                      </a:endParaRPr>
                    </a:p>
                    <a:p>
                      <a:pPr marL="0" algn="ctr" defTabSz="914400" rtl="0" eaLnBrk="1" fontAlgn="ctr" latinLnBrk="0" hangingPunct="1"/>
                      <a:r>
                        <a:rPr kumimoji="1" lang="zh-TW" altLang="en-US" sz="800" u="none" strike="noStrike" kern="1200" dirty="0" smtClean="0">
                          <a:solidFill>
                            <a:schemeClr val="dk1"/>
                          </a:solidFill>
                          <a:effectLst/>
                          <a:latin typeface="+mn-lt"/>
                          <a:ea typeface="+mn-ea"/>
                          <a:cs typeface="+mn-cs"/>
                        </a:rPr>
                        <a:t>金額</a:t>
                      </a:r>
                      <a:endParaRPr kumimoji="1" lang="zh-TW" altLang="en-US" sz="800" u="none" strike="noStrike" kern="1200" dirty="0">
                        <a:solidFill>
                          <a:schemeClr val="dk1"/>
                        </a:solidFill>
                        <a:effectLst/>
                        <a:latin typeface="+mn-lt"/>
                        <a:ea typeface="+mn-ea"/>
                        <a:cs typeface="+mn-cs"/>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ja-JP" altLang="en-US" sz="800" u="none" strike="noStrike" kern="1200" dirty="0">
                          <a:solidFill>
                            <a:schemeClr val="dk1"/>
                          </a:solidFill>
                          <a:effectLst/>
                          <a:latin typeface="+mn-lt"/>
                          <a:ea typeface="+mn-ea"/>
                          <a:cs typeface="+mn-cs"/>
                        </a:rPr>
                        <a:t>商品名</a:t>
                      </a: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3249928401"/>
                  </a:ext>
                </a:extLst>
              </a:tr>
              <a:tr h="985162">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smtClean="0">
                          <a:effectLst/>
                        </a:rPr>
                        <a:t>1000</a:t>
                      </a:r>
                      <a:r>
                        <a:rPr lang="ja-JP" altLang="en-US" sz="900" u="none" strike="noStrike" dirty="0" smtClean="0">
                          <a:effectLst/>
                        </a:rPr>
                        <a:t>万円～</a:t>
                      </a:r>
                      <a:endParaRPr lang="ja-JP" altLang="en-US" sz="900" b="1"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rPr>
                        <a:t>・ブランドパネル</a:t>
                      </a:r>
                      <a:r>
                        <a:rPr lang="en-US" altLang="ja-JP" sz="900" u="none" strike="noStrike" dirty="0">
                          <a:effectLst/>
                        </a:rPr>
                        <a:t>SP</a:t>
                      </a:r>
                      <a:r>
                        <a:rPr lang="ja-JP" altLang="en-US" sz="900" u="none" strike="noStrike" dirty="0">
                          <a:effectLst/>
                        </a:rPr>
                        <a:t>（</a:t>
                      </a:r>
                      <a:r>
                        <a:rPr lang="en-US" altLang="ja-JP" sz="900" u="none" strike="noStrike" dirty="0">
                          <a:effectLst/>
                        </a:rPr>
                        <a:t>1000</a:t>
                      </a:r>
                      <a:r>
                        <a:rPr lang="ja-JP" altLang="en-US" sz="900" u="none" strike="noStrike" dirty="0">
                          <a:effectLst/>
                        </a:rPr>
                        <a:t>万円～）</a:t>
                      </a:r>
                      <a:br>
                        <a:rPr lang="ja-JP" altLang="en-US" sz="900" u="none" strike="noStrike" dirty="0">
                          <a:effectLst/>
                        </a:rPr>
                      </a:br>
                      <a:r>
                        <a:rPr lang="ja-JP" altLang="en-US" sz="900" u="none" strike="noStrike" dirty="0">
                          <a:effectLst/>
                        </a:rPr>
                        <a:t>・ブランドパネル</a:t>
                      </a:r>
                      <a:r>
                        <a:rPr lang="en-US" altLang="ja-JP" sz="900" u="none" strike="noStrike" dirty="0">
                          <a:effectLst/>
                        </a:rPr>
                        <a:t>SP</a:t>
                      </a:r>
                      <a:r>
                        <a:rPr lang="ja-JP" altLang="en-US" sz="900" u="none" strike="noStrike" dirty="0">
                          <a:effectLst/>
                        </a:rPr>
                        <a:t>（</a:t>
                      </a:r>
                      <a:r>
                        <a:rPr lang="en-US" altLang="ja-JP" sz="900" u="none" strike="noStrike" dirty="0">
                          <a:effectLst/>
                        </a:rPr>
                        <a:t>FQ1</a:t>
                      </a:r>
                      <a:r>
                        <a:rPr lang="ja-JP" altLang="en-US" sz="900" u="none" strike="noStrike" dirty="0">
                          <a:effectLst/>
                        </a:rPr>
                        <a:t>）</a:t>
                      </a:r>
                      <a:br>
                        <a:rPr lang="ja-JP" altLang="en-US" sz="900" u="none" strike="noStrike" dirty="0">
                          <a:effectLst/>
                        </a:rPr>
                      </a:br>
                      <a:r>
                        <a:rPr lang="en-US" altLang="ja-JP" sz="900" u="none" strike="noStrike" dirty="0">
                          <a:effectLst/>
                        </a:rPr>
                        <a:t>※</a:t>
                      </a:r>
                      <a:r>
                        <a:rPr lang="ja-JP" altLang="en-US" sz="900" u="none" strike="noStrike" dirty="0">
                          <a:effectLst/>
                        </a:rPr>
                        <a:t>静止画のみ対応可</a:t>
                      </a:r>
                      <a:endParaRPr lang="ja-JP" altLang="en-US" sz="900" b="0"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134175483"/>
                  </a:ext>
                </a:extLst>
              </a:tr>
              <a:tr h="1148828">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smtClean="0">
                          <a:effectLst/>
                        </a:rPr>
                        <a:t>500</a:t>
                      </a:r>
                      <a:r>
                        <a:rPr lang="ja-JP" altLang="en-US" sz="900" u="none" strike="noStrike" dirty="0" smtClean="0">
                          <a:effectLst/>
                        </a:rPr>
                        <a:t>万円～</a:t>
                      </a:r>
                      <a:endParaRPr lang="ja-JP" altLang="en-US" sz="900" b="1"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en-US" altLang="ja-JP" sz="900" u="none" strike="noStrike" dirty="0">
                          <a:solidFill>
                            <a:srgbClr val="FF0000"/>
                          </a:solidFill>
                          <a:effectLst/>
                        </a:rPr>
                        <a:t>※</a:t>
                      </a:r>
                      <a:r>
                        <a:rPr lang="ja-JP" altLang="en-US" sz="900" u="none" strike="noStrike" dirty="0">
                          <a:solidFill>
                            <a:srgbClr val="FF0000"/>
                          </a:solidFill>
                          <a:effectLst/>
                        </a:rPr>
                        <a:t>エリアの場合</a:t>
                      </a:r>
                      <a:r>
                        <a:rPr lang="ja-JP" altLang="en-US" sz="900" u="none" strike="noStrike" dirty="0">
                          <a:effectLst/>
                        </a:rPr>
                        <a:t>：</a:t>
                      </a:r>
                      <a:br>
                        <a:rPr lang="ja-JP" altLang="en-US" sz="900" u="none" strike="noStrike" dirty="0">
                          <a:effectLst/>
                        </a:rPr>
                      </a:br>
                      <a:r>
                        <a:rPr lang="ja-JP" altLang="en-US" sz="900" u="none" strike="noStrike" dirty="0">
                          <a:effectLst/>
                        </a:rPr>
                        <a:t>・ブランドパネル</a:t>
                      </a:r>
                      <a:r>
                        <a:rPr lang="en-US" altLang="ja-JP" sz="900" u="none" strike="noStrike" dirty="0">
                          <a:effectLst/>
                        </a:rPr>
                        <a:t>SP</a:t>
                      </a:r>
                      <a:r>
                        <a:rPr lang="ja-JP" altLang="en-US" sz="900" u="none" strike="noStrike" dirty="0">
                          <a:effectLst/>
                        </a:rPr>
                        <a:t>（都道府県）（</a:t>
                      </a:r>
                      <a:r>
                        <a:rPr lang="en-US" altLang="ja-JP" sz="900" u="none" strike="noStrike" dirty="0">
                          <a:effectLst/>
                        </a:rPr>
                        <a:t>300</a:t>
                      </a:r>
                      <a:r>
                        <a:rPr lang="ja-JP" altLang="en-US" sz="900" u="none" strike="noStrike" dirty="0">
                          <a:effectLst/>
                        </a:rPr>
                        <a:t>万円～）</a:t>
                      </a:r>
                      <a:br>
                        <a:rPr lang="ja-JP" altLang="en-US" sz="900" u="none" strike="noStrike" dirty="0">
                          <a:effectLst/>
                        </a:rPr>
                      </a:br>
                      <a:r>
                        <a:rPr lang="ja-JP" altLang="en-US" sz="900" u="none" strike="noStrike" dirty="0">
                          <a:effectLst/>
                        </a:rPr>
                        <a:t>・ブランドパネル</a:t>
                      </a:r>
                      <a:r>
                        <a:rPr lang="en-US" altLang="ja-JP" sz="900" u="none" strike="noStrike" dirty="0">
                          <a:effectLst/>
                        </a:rPr>
                        <a:t>SP</a:t>
                      </a:r>
                      <a:r>
                        <a:rPr lang="ja-JP" altLang="en-US" sz="900" u="none" strike="noStrike" dirty="0">
                          <a:effectLst/>
                        </a:rPr>
                        <a:t>（市区郡）</a:t>
                      </a:r>
                      <a:br>
                        <a:rPr lang="ja-JP" altLang="en-US" sz="900" u="none" strike="noStrike" dirty="0">
                          <a:effectLst/>
                        </a:rPr>
                      </a:br>
                      <a:r>
                        <a:rPr lang="en-US" altLang="ja-JP" sz="900" u="none" strike="noStrike" dirty="0">
                          <a:effectLst/>
                        </a:rPr>
                        <a:t>※</a:t>
                      </a:r>
                      <a:r>
                        <a:rPr lang="ja-JP" altLang="en-US" sz="900" u="none" strike="noStrike" dirty="0">
                          <a:effectLst/>
                        </a:rPr>
                        <a:t>静止画のみ対応可</a:t>
                      </a:r>
                      <a:endParaRPr lang="ja-JP" altLang="en-US" sz="900" b="0" i="0" u="none" strike="noStrike" dirty="0">
                        <a:solidFill>
                          <a:srgbClr val="C00000"/>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304168619"/>
                  </a:ext>
                </a:extLst>
              </a:tr>
            </a:tbl>
          </a:graphicData>
        </a:graphic>
      </p:graphicFrame>
      <p:graphicFrame>
        <p:nvGraphicFramePr>
          <p:cNvPr id="23" name="表 22"/>
          <p:cNvGraphicFramePr>
            <a:graphicFrameLocks noGrp="1"/>
          </p:cNvGraphicFramePr>
          <p:nvPr>
            <p:extLst>
              <p:ext uri="{D42A27DB-BD31-4B8C-83A1-F6EECF244321}">
                <p14:modId xmlns:p14="http://schemas.microsoft.com/office/powerpoint/2010/main" val="238748312"/>
              </p:ext>
            </p:extLst>
          </p:nvPr>
        </p:nvGraphicFramePr>
        <p:xfrm>
          <a:off x="8256240" y="2208401"/>
          <a:ext cx="3528000" cy="2401252"/>
        </p:xfrm>
        <a:graphic>
          <a:graphicData uri="http://schemas.openxmlformats.org/drawingml/2006/table">
            <a:tbl>
              <a:tblPr/>
              <a:tblGrid>
                <a:gridCol w="936000">
                  <a:extLst>
                    <a:ext uri="{9D8B030D-6E8A-4147-A177-3AD203B41FA5}">
                      <a16:colId xmlns:a16="http://schemas.microsoft.com/office/drawing/2014/main" val="1105101417"/>
                    </a:ext>
                  </a:extLst>
                </a:gridCol>
                <a:gridCol w="2592000">
                  <a:extLst>
                    <a:ext uri="{9D8B030D-6E8A-4147-A177-3AD203B41FA5}">
                      <a16:colId xmlns:a16="http://schemas.microsoft.com/office/drawing/2014/main" val="2763407411"/>
                    </a:ext>
                  </a:extLst>
                </a:gridCol>
              </a:tblGrid>
              <a:tr h="288553">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zh-TW" altLang="en-US" sz="800" u="none" strike="noStrike" kern="1200" dirty="0" smtClean="0">
                          <a:solidFill>
                            <a:schemeClr val="dk1"/>
                          </a:solidFill>
                          <a:effectLst/>
                          <a:latin typeface="+mn-lt"/>
                          <a:ea typeface="+mn-ea"/>
                          <a:cs typeface="+mn-cs"/>
                        </a:rPr>
                        <a:t>最低出稿</a:t>
                      </a:r>
                      <a:endParaRPr kumimoji="1" lang="en-US" altLang="zh-TW" sz="800" u="none" strike="noStrike" kern="1200" dirty="0" smtClean="0">
                        <a:solidFill>
                          <a:schemeClr val="dk1"/>
                        </a:solidFill>
                        <a:effectLst/>
                        <a:latin typeface="+mn-lt"/>
                        <a:ea typeface="+mn-ea"/>
                        <a:cs typeface="+mn-cs"/>
                      </a:endParaRPr>
                    </a:p>
                    <a:p>
                      <a:pPr marL="0" algn="ctr" defTabSz="914400" rtl="0" eaLnBrk="1" fontAlgn="ctr" latinLnBrk="0" hangingPunct="1"/>
                      <a:r>
                        <a:rPr kumimoji="1" lang="zh-TW" altLang="en-US" sz="800" u="none" strike="noStrike" kern="1200" dirty="0" smtClean="0">
                          <a:solidFill>
                            <a:schemeClr val="dk1"/>
                          </a:solidFill>
                          <a:effectLst/>
                          <a:latin typeface="+mn-lt"/>
                          <a:ea typeface="+mn-ea"/>
                          <a:cs typeface="+mn-cs"/>
                        </a:rPr>
                        <a:t>金額</a:t>
                      </a:r>
                      <a:endParaRPr kumimoji="1" lang="zh-TW" altLang="en-US" sz="800" u="none" strike="noStrike" kern="1200" dirty="0">
                        <a:solidFill>
                          <a:schemeClr val="dk1"/>
                        </a:solidFill>
                        <a:effectLst/>
                        <a:latin typeface="+mn-lt"/>
                        <a:ea typeface="+mn-ea"/>
                        <a:cs typeface="+mn-cs"/>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ja-JP" altLang="en-US" sz="800" u="none" strike="noStrike" kern="1200" dirty="0">
                          <a:solidFill>
                            <a:schemeClr val="dk1"/>
                          </a:solidFill>
                          <a:effectLst/>
                          <a:latin typeface="+mn-lt"/>
                          <a:ea typeface="+mn-ea"/>
                          <a:cs typeface="+mn-cs"/>
                        </a:rPr>
                        <a:t>商品名</a:t>
                      </a: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2536799931"/>
                  </a:ext>
                </a:extLst>
              </a:tr>
              <a:tr h="978650">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rPr>
                        <a:t>1000</a:t>
                      </a:r>
                      <a:r>
                        <a:rPr lang="ja-JP" altLang="en-US" sz="900" u="none" strike="noStrike" dirty="0">
                          <a:effectLst/>
                        </a:rPr>
                        <a:t>万円～</a:t>
                      </a:r>
                      <a:endParaRPr lang="ja-JP" altLang="en-US" sz="900" b="1"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rPr>
                        <a:t>・ブランドパネル</a:t>
                      </a:r>
                      <a:r>
                        <a:rPr lang="en-US" altLang="ja-JP" sz="900" u="none" strike="noStrike" dirty="0">
                          <a:effectLst/>
                        </a:rPr>
                        <a:t>MD</a:t>
                      </a:r>
                      <a:r>
                        <a:rPr lang="ja-JP" altLang="en-US" sz="900" u="none" strike="noStrike" dirty="0">
                          <a:effectLst/>
                        </a:rPr>
                        <a:t>（</a:t>
                      </a:r>
                      <a:r>
                        <a:rPr lang="en-US" altLang="ja-JP" sz="900" u="none" strike="noStrike" dirty="0">
                          <a:effectLst/>
                        </a:rPr>
                        <a:t>1000</a:t>
                      </a:r>
                      <a:r>
                        <a:rPr lang="ja-JP" altLang="en-US" sz="900" u="none" strike="noStrike" dirty="0">
                          <a:effectLst/>
                        </a:rPr>
                        <a:t>万円～）</a:t>
                      </a:r>
                      <a:br>
                        <a:rPr lang="ja-JP" altLang="en-US" sz="900" u="none" strike="noStrike" dirty="0">
                          <a:effectLst/>
                        </a:rPr>
                      </a:br>
                      <a:r>
                        <a:rPr lang="ja-JP" altLang="en-US" sz="900" u="none" strike="noStrike" dirty="0">
                          <a:effectLst/>
                        </a:rPr>
                        <a:t>・ブランドパネル</a:t>
                      </a:r>
                      <a:r>
                        <a:rPr lang="en-US" altLang="ja-JP" sz="900" u="none" strike="noStrike" dirty="0">
                          <a:effectLst/>
                        </a:rPr>
                        <a:t>MD</a:t>
                      </a:r>
                      <a:r>
                        <a:rPr lang="ja-JP" altLang="en-US" sz="900" u="none" strike="noStrike" dirty="0">
                          <a:effectLst/>
                        </a:rPr>
                        <a:t>（</a:t>
                      </a:r>
                      <a:r>
                        <a:rPr lang="en-US" altLang="ja-JP" sz="900" u="none" strike="noStrike" dirty="0">
                          <a:effectLst/>
                        </a:rPr>
                        <a:t>FQ1</a:t>
                      </a:r>
                      <a:r>
                        <a:rPr lang="ja-JP" altLang="en-US" sz="900" u="none" strike="noStrike" dirty="0">
                          <a:effectLst/>
                        </a:rPr>
                        <a:t>）</a:t>
                      </a:r>
                      <a:br>
                        <a:rPr lang="ja-JP" altLang="en-US" sz="900" u="none" strike="noStrike" dirty="0">
                          <a:effectLst/>
                        </a:rPr>
                      </a:br>
                      <a:r>
                        <a:rPr lang="ja-JP" altLang="en-US" sz="900" u="none" strike="noStrike" dirty="0">
                          <a:effectLst/>
                        </a:rPr>
                        <a:t>・ブランドパネルリッチフォーマット</a:t>
                      </a:r>
                      <a:r>
                        <a:rPr lang="en-US" altLang="ja-JP" sz="900" u="none" strike="noStrike" dirty="0">
                          <a:effectLst/>
                        </a:rPr>
                        <a:t>MD</a:t>
                      </a:r>
                      <a:br>
                        <a:rPr lang="en-US" altLang="ja-JP" sz="900" u="none" strike="noStrike" dirty="0">
                          <a:effectLst/>
                        </a:rPr>
                      </a:br>
                      <a:r>
                        <a:rPr lang="ja-JP" altLang="en-US" sz="900" u="none" strike="noStrike" dirty="0">
                          <a:effectLst/>
                        </a:rPr>
                        <a:t>・ブランドパネルリッチフォーマット</a:t>
                      </a:r>
                      <a:r>
                        <a:rPr lang="en-US" altLang="ja-JP" sz="900" u="none" strike="noStrike" dirty="0">
                          <a:effectLst/>
                        </a:rPr>
                        <a:t>MD</a:t>
                      </a:r>
                      <a:r>
                        <a:rPr lang="ja-JP" altLang="en-US" sz="900" u="none" strike="noStrike" dirty="0">
                          <a:effectLst/>
                        </a:rPr>
                        <a:t>（</a:t>
                      </a:r>
                      <a:r>
                        <a:rPr lang="en-US" altLang="ja-JP" sz="900" u="none" strike="noStrike" dirty="0">
                          <a:effectLst/>
                        </a:rPr>
                        <a:t>FQ1</a:t>
                      </a:r>
                      <a:r>
                        <a:rPr lang="ja-JP" altLang="en-US" sz="900" u="none" strike="noStrike" dirty="0">
                          <a:effectLst/>
                        </a:rPr>
                        <a:t>）</a:t>
                      </a:r>
                      <a:br>
                        <a:rPr lang="ja-JP" altLang="en-US" sz="900" u="none" strike="noStrike" dirty="0">
                          <a:effectLst/>
                        </a:rPr>
                      </a:br>
                      <a:r>
                        <a:rPr lang="en-US" altLang="ja-JP" sz="900" u="none" strike="noStrike" dirty="0">
                          <a:effectLst/>
                        </a:rPr>
                        <a:t>※</a:t>
                      </a:r>
                      <a:r>
                        <a:rPr lang="ja-JP" altLang="en-US" sz="900" u="none" strike="noStrike" dirty="0">
                          <a:effectLst/>
                        </a:rPr>
                        <a:t>静止画のみ</a:t>
                      </a:r>
                      <a:r>
                        <a:rPr lang="ja-JP" altLang="en-US" sz="900" u="none" strike="noStrike" dirty="0" smtClean="0">
                          <a:effectLst/>
                        </a:rPr>
                        <a:t>対応可</a:t>
                      </a:r>
                      <a:endParaRPr lang="ja-JP" altLang="en-US" sz="900" b="0"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532630293"/>
                  </a:ext>
                </a:extLst>
              </a:tr>
              <a:tr h="1134049">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smtClean="0">
                          <a:effectLst/>
                        </a:rPr>
                        <a:t>500</a:t>
                      </a:r>
                      <a:r>
                        <a:rPr lang="ja-JP" altLang="en-US" sz="900" u="none" strike="noStrike" dirty="0" smtClean="0">
                          <a:effectLst/>
                        </a:rPr>
                        <a:t>万円</a:t>
                      </a:r>
                      <a:endParaRPr lang="en-US" altLang="ja-JP" sz="900" u="none" strike="noStrike" dirty="0" smtClean="0">
                        <a:effectLst/>
                      </a:endParaRPr>
                    </a:p>
                    <a:p>
                      <a:pPr algn="ctr" rtl="0" fontAlgn="ctr"/>
                      <a:r>
                        <a:rPr lang="ja-JP" altLang="en-US" sz="900" u="none" strike="noStrike" dirty="0" smtClean="0">
                          <a:effectLst/>
                        </a:rPr>
                        <a:t>～</a:t>
                      </a:r>
                      <a:endParaRPr lang="ja-JP" altLang="en-US" sz="900" b="1"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en-US" altLang="ja-JP" sz="900" u="none" strike="noStrike" dirty="0">
                          <a:solidFill>
                            <a:srgbClr val="FF0000"/>
                          </a:solidFill>
                          <a:effectLst/>
                        </a:rPr>
                        <a:t>※</a:t>
                      </a:r>
                      <a:r>
                        <a:rPr lang="ja-JP" altLang="en-US" sz="900" u="none" strike="noStrike" dirty="0">
                          <a:solidFill>
                            <a:srgbClr val="FF0000"/>
                          </a:solidFill>
                          <a:effectLst/>
                        </a:rPr>
                        <a:t>エリアの場合</a:t>
                      </a:r>
                      <a:r>
                        <a:rPr lang="ja-JP" altLang="en-US" sz="900" u="none" strike="noStrike" dirty="0">
                          <a:effectLst/>
                        </a:rPr>
                        <a:t>：</a:t>
                      </a:r>
                      <a:br>
                        <a:rPr lang="ja-JP" altLang="en-US" sz="900" u="none" strike="noStrike" dirty="0">
                          <a:effectLst/>
                        </a:rPr>
                      </a:br>
                      <a:r>
                        <a:rPr lang="ja-JP" altLang="en-US" sz="900" u="none" strike="noStrike" dirty="0">
                          <a:effectLst/>
                        </a:rPr>
                        <a:t>・ブランドパネル</a:t>
                      </a:r>
                      <a:r>
                        <a:rPr lang="en-US" altLang="ja-JP" sz="900" u="none" strike="noStrike" dirty="0">
                          <a:effectLst/>
                        </a:rPr>
                        <a:t>MD</a:t>
                      </a:r>
                      <a:r>
                        <a:rPr lang="ja-JP" altLang="en-US" sz="900" u="none" strike="noStrike" dirty="0">
                          <a:effectLst/>
                        </a:rPr>
                        <a:t>（都道府県）（</a:t>
                      </a:r>
                      <a:r>
                        <a:rPr lang="en-US" altLang="ja-JP" sz="900" u="none" strike="noStrike" dirty="0">
                          <a:effectLst/>
                        </a:rPr>
                        <a:t>300</a:t>
                      </a:r>
                      <a:r>
                        <a:rPr lang="ja-JP" altLang="en-US" sz="900" u="none" strike="noStrike" dirty="0">
                          <a:effectLst/>
                        </a:rPr>
                        <a:t>万円～）</a:t>
                      </a:r>
                      <a:br>
                        <a:rPr lang="ja-JP" altLang="en-US" sz="900" u="none" strike="noStrike" dirty="0">
                          <a:effectLst/>
                        </a:rPr>
                      </a:br>
                      <a:r>
                        <a:rPr lang="ja-JP" altLang="en-US" sz="900" u="none" strike="noStrike" dirty="0">
                          <a:effectLst/>
                        </a:rPr>
                        <a:t>・ブランドパネル</a:t>
                      </a:r>
                      <a:r>
                        <a:rPr lang="en-US" altLang="ja-JP" sz="900" u="none" strike="noStrike" dirty="0">
                          <a:effectLst/>
                        </a:rPr>
                        <a:t>MD</a:t>
                      </a:r>
                      <a:r>
                        <a:rPr lang="ja-JP" altLang="en-US" sz="900" u="none" strike="noStrike" dirty="0">
                          <a:effectLst/>
                        </a:rPr>
                        <a:t>（市区郡）</a:t>
                      </a:r>
                      <a:br>
                        <a:rPr lang="ja-JP" altLang="en-US" sz="900" u="none" strike="noStrike" dirty="0">
                          <a:effectLst/>
                        </a:rPr>
                      </a:br>
                      <a:r>
                        <a:rPr lang="ja-JP" altLang="en-US" sz="900" u="none" strike="noStrike" dirty="0">
                          <a:effectLst/>
                        </a:rPr>
                        <a:t>・ブランドパネルリッチフォーマット</a:t>
                      </a:r>
                      <a:r>
                        <a:rPr lang="en-US" altLang="ja-JP" sz="900" u="none" strike="noStrike" dirty="0">
                          <a:effectLst/>
                        </a:rPr>
                        <a:t>MD</a:t>
                      </a:r>
                      <a:r>
                        <a:rPr lang="ja-JP" altLang="en-US" sz="900" u="none" strike="noStrike" dirty="0">
                          <a:effectLst/>
                        </a:rPr>
                        <a:t>（都道府県）</a:t>
                      </a:r>
                      <a:br>
                        <a:rPr lang="ja-JP" altLang="en-US" sz="900" u="none" strike="noStrike" dirty="0">
                          <a:effectLst/>
                        </a:rPr>
                      </a:br>
                      <a:r>
                        <a:rPr lang="en-US" altLang="ja-JP" sz="900" u="none" strike="noStrike" dirty="0">
                          <a:effectLst/>
                        </a:rPr>
                        <a:t>※</a:t>
                      </a:r>
                      <a:r>
                        <a:rPr lang="ja-JP" altLang="en-US" sz="900" u="none" strike="noStrike" dirty="0">
                          <a:effectLst/>
                        </a:rPr>
                        <a:t>静止画のみ</a:t>
                      </a:r>
                      <a:r>
                        <a:rPr lang="ja-JP" altLang="en-US" sz="900" u="none" strike="noStrike" dirty="0" smtClean="0">
                          <a:effectLst/>
                        </a:rPr>
                        <a:t>対応可</a:t>
                      </a:r>
                      <a:endParaRPr lang="ja-JP" altLang="en-US" sz="900" b="0" i="0" u="none" strike="noStrike" dirty="0">
                        <a:solidFill>
                          <a:srgbClr val="C00000"/>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3200072"/>
                  </a:ext>
                </a:extLst>
              </a:tr>
            </a:tbl>
          </a:graphicData>
        </a:graphic>
      </p:graphicFrame>
    </p:spTree>
    <p:extLst>
      <p:ext uri="{BB962C8B-B14F-4D97-AF65-F5344CB8AC3E}">
        <p14:creationId xmlns:p14="http://schemas.microsoft.com/office/powerpoint/2010/main" val="346057180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商品価格（制作費無償プラン）</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sp>
        <p:nvSpPr>
          <p:cNvPr id="24" name="正方形/長方形 23"/>
          <p:cNvSpPr/>
          <p:nvPr/>
        </p:nvSpPr>
        <p:spPr>
          <a:xfrm>
            <a:off x="479376" y="2272985"/>
            <a:ext cx="1296144" cy="2280121"/>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srgbClr val="FFFFFF"/>
                </a:solidFill>
                <a:effectLst/>
                <a:uLnTx/>
                <a:uFillTx/>
                <a:latin typeface="メイリオ"/>
                <a:ea typeface="メイリオ"/>
                <a:cs typeface="+mn-cs"/>
              </a:rPr>
              <a:t>誘導用広告</a:t>
            </a:r>
            <a:endParaRPr kumimoji="0" lang="en-US" altLang="ja-JP" sz="105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25" name="正方形/長方形 24"/>
          <p:cNvSpPr/>
          <p:nvPr/>
        </p:nvSpPr>
        <p:spPr>
          <a:xfrm>
            <a:off x="479377" y="4644592"/>
            <a:ext cx="1289083" cy="820110"/>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srgbClr val="FFFFFF"/>
                </a:solidFill>
                <a:effectLst/>
                <a:uLnTx/>
                <a:uFillTx/>
                <a:latin typeface="メイリオ"/>
                <a:ea typeface="メイリオ"/>
                <a:cs typeface="+mn-cs"/>
              </a:rPr>
              <a:t>制作費</a:t>
            </a:r>
            <a:endParaRPr kumimoji="0" lang="en-US" altLang="ja-JP" sz="105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26" name="正方形/長方形 25"/>
          <p:cNvSpPr/>
          <p:nvPr/>
        </p:nvSpPr>
        <p:spPr>
          <a:xfrm>
            <a:off x="4978268" y="1807669"/>
            <a:ext cx="3421988" cy="303316"/>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prstClr val="black">
                    <a:lumMod val="85000"/>
                    <a:lumOff val="15000"/>
                  </a:prstClr>
                </a:solidFill>
                <a:effectLst/>
                <a:uLnTx/>
                <a:uFillTx/>
                <a:latin typeface="メイリオ"/>
                <a:ea typeface="メイリオ"/>
                <a:cs typeface="+mn-cs"/>
              </a:rPr>
              <a:t>スマートフォン</a:t>
            </a:r>
            <a:endParaRPr kumimoji="0" lang="en-US" altLang="ja-JP" sz="1050" b="1" i="0" u="none" strike="noStrike" kern="0" cap="none" spc="0" normalizeH="0" baseline="0" noProof="0" dirty="0" smtClean="0">
              <a:ln>
                <a:noFill/>
              </a:ln>
              <a:solidFill>
                <a:prstClr val="black">
                  <a:lumMod val="85000"/>
                  <a:lumOff val="15000"/>
                </a:prstClr>
              </a:solidFill>
              <a:effectLst/>
              <a:uLnTx/>
              <a:uFillTx/>
              <a:latin typeface="メイリオ"/>
              <a:ea typeface="メイリオ"/>
              <a:cs typeface="+mn-cs"/>
            </a:endParaRPr>
          </a:p>
        </p:txBody>
      </p:sp>
      <p:sp>
        <p:nvSpPr>
          <p:cNvPr id="27" name="正方形/長方形 26"/>
          <p:cNvSpPr/>
          <p:nvPr/>
        </p:nvSpPr>
        <p:spPr>
          <a:xfrm>
            <a:off x="1899892" y="1807669"/>
            <a:ext cx="2971972" cy="330166"/>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50" b="1" i="0" u="none" strike="noStrike" kern="0" cap="none" spc="0" normalizeH="0" baseline="0" noProof="0" dirty="0" smtClean="0">
                <a:ln>
                  <a:noFill/>
                </a:ln>
                <a:solidFill>
                  <a:prstClr val="black">
                    <a:lumMod val="85000"/>
                    <a:lumOff val="15000"/>
                  </a:prstClr>
                </a:solidFill>
                <a:effectLst/>
                <a:uLnTx/>
                <a:uFillTx/>
                <a:latin typeface="メイリオ"/>
                <a:ea typeface="メイリオ"/>
                <a:cs typeface="+mn-cs"/>
              </a:rPr>
              <a:t>PC</a:t>
            </a:r>
          </a:p>
        </p:txBody>
      </p:sp>
      <p:sp>
        <p:nvSpPr>
          <p:cNvPr id="28" name="テキスト ボックス 27"/>
          <p:cNvSpPr txBox="1"/>
          <p:nvPr/>
        </p:nvSpPr>
        <p:spPr>
          <a:xfrm>
            <a:off x="1351032" y="884705"/>
            <a:ext cx="9065449"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smtClean="0">
                <a:ln>
                  <a:noFill/>
                </a:ln>
                <a:solidFill>
                  <a:prstClr val="black"/>
                </a:solidFill>
                <a:effectLst/>
                <a:uLnTx/>
                <a:uFillTx/>
              </a:rPr>
              <a:t>誘導枠を一定額以上ご購入いただいた場合、制作費を無償とさせていただきます。</a:t>
            </a:r>
            <a:endParaRPr kumimoji="0" lang="en-US" altLang="ja-JP" sz="18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solidFill>
                <a:effectLst/>
                <a:uLnTx/>
                <a:uFillTx/>
              </a:rPr>
              <a:t>・誘導用広告は広告管理ツールより予約してください。</a:t>
            </a:r>
            <a:endParaRPr kumimoji="0" lang="en-US" altLang="ja-JP" sz="12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solidFill>
                <a:effectLst/>
                <a:uLnTx/>
                <a:uFillTx/>
              </a:rPr>
              <a:t>・制作費はエージェンシーポータル上の共通フォームからお申込ください。制作費無償の場合もお申し込みが必要となります。</a:t>
            </a:r>
            <a:endParaRPr kumimoji="0" lang="en-US" altLang="ja-JP" sz="1200" b="0" i="0" u="none" strike="noStrike" kern="0" cap="none" spc="0" normalizeH="0" baseline="0" noProof="0" dirty="0" smtClean="0">
              <a:ln>
                <a:noFill/>
              </a:ln>
              <a:solidFill>
                <a:prstClr val="black"/>
              </a:solidFill>
              <a:effectLst/>
              <a:uLnTx/>
              <a:uFillTx/>
            </a:endParaRPr>
          </a:p>
        </p:txBody>
      </p:sp>
      <p:sp>
        <p:nvSpPr>
          <p:cNvPr id="29" name="テキスト ボックス 28"/>
          <p:cNvSpPr txBox="1"/>
          <p:nvPr/>
        </p:nvSpPr>
        <p:spPr>
          <a:xfrm>
            <a:off x="407368" y="5541990"/>
            <a:ext cx="8290206" cy="55399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prstClr val="black"/>
                </a:solidFill>
                <a:effectLst/>
                <a:uLnTx/>
                <a:uFillTx/>
              </a:rPr>
              <a:t>※</a:t>
            </a:r>
            <a:r>
              <a:rPr kumimoji="0" lang="ja-JP" altLang="en-US" sz="1000" b="0" i="0" u="none" strike="noStrike" kern="0" cap="none" spc="0" normalizeH="0" baseline="0" noProof="0" dirty="0" smtClean="0">
                <a:ln>
                  <a:noFill/>
                </a:ln>
                <a:solidFill>
                  <a:prstClr val="black"/>
                </a:solidFill>
                <a:effectLst/>
                <a:uLnTx/>
                <a:uFillTx/>
              </a:rPr>
              <a:t>演出プランによっては追加で制作費用が発生する場合がございます。</a:t>
            </a:r>
            <a:endParaRPr kumimoji="0" lang="en-US" altLang="ja-JP" sz="10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prstClr val="black"/>
                </a:solidFill>
                <a:effectLst/>
                <a:uLnTx/>
                <a:uFillTx/>
              </a:rPr>
              <a:t>※</a:t>
            </a:r>
            <a:r>
              <a:rPr kumimoji="0" lang="ja-JP" altLang="en-US" sz="1000" b="0" i="0" u="none" strike="noStrike" kern="0" cap="none" spc="0" normalizeH="0" baseline="0" noProof="0" dirty="0" smtClean="0">
                <a:ln>
                  <a:noFill/>
                </a:ln>
                <a:solidFill>
                  <a:prstClr val="black"/>
                </a:solidFill>
                <a:effectLst/>
                <a:uLnTx/>
                <a:uFillTx/>
              </a:rPr>
              <a:t>ミラーサイト版実施時にはミラーサイト制作費（</a:t>
            </a:r>
            <a:r>
              <a:rPr kumimoji="0" lang="en-US" altLang="ja-JP" sz="1000" b="0" i="0" u="none" strike="noStrike" kern="0" cap="none" spc="0" normalizeH="0" baseline="0" noProof="0" dirty="0" smtClean="0">
                <a:ln>
                  <a:noFill/>
                </a:ln>
                <a:solidFill>
                  <a:prstClr val="black"/>
                </a:solidFill>
                <a:effectLst/>
                <a:uLnTx/>
                <a:uFillTx/>
              </a:rPr>
              <a:t>100</a:t>
            </a:r>
            <a:r>
              <a:rPr kumimoji="0" lang="ja-JP" altLang="en-US" sz="1000" b="0" i="0" u="none" strike="noStrike" kern="0" cap="none" spc="0" normalizeH="0" baseline="0" noProof="0" dirty="0" smtClean="0">
                <a:ln>
                  <a:noFill/>
                </a:ln>
                <a:solidFill>
                  <a:prstClr val="black"/>
                </a:solidFill>
                <a:effectLst/>
                <a:uLnTx/>
                <a:uFillTx/>
              </a:rPr>
              <a:t>万円～都度見積もり）が発生いたします。</a:t>
            </a:r>
            <a:endParaRPr kumimoji="0" lang="en-US" altLang="ja-JP" sz="10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prstClr val="black"/>
                </a:solidFill>
                <a:effectLst/>
                <a:uLnTx/>
                <a:uFillTx/>
              </a:rPr>
              <a:t>※SP</a:t>
            </a:r>
            <a:r>
              <a:rPr kumimoji="0" lang="ja-JP" altLang="en-US" sz="1000" b="0" i="0" u="none" strike="noStrike" kern="0" cap="none" spc="0" normalizeH="0" baseline="0" noProof="0" dirty="0" smtClean="0">
                <a:ln>
                  <a:noFill/>
                </a:ln>
                <a:solidFill>
                  <a:prstClr val="black"/>
                </a:solidFill>
                <a:effectLst/>
                <a:uLnTx/>
                <a:uFillTx/>
              </a:rPr>
              <a:t>はスマートフォンの略称です。</a:t>
            </a:r>
          </a:p>
        </p:txBody>
      </p:sp>
      <p:sp>
        <p:nvSpPr>
          <p:cNvPr id="30" name="正方形/長方形 29"/>
          <p:cNvSpPr/>
          <p:nvPr/>
        </p:nvSpPr>
        <p:spPr>
          <a:xfrm>
            <a:off x="8472264" y="1801071"/>
            <a:ext cx="3456384" cy="311731"/>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prstClr val="black">
                    <a:lumMod val="85000"/>
                    <a:lumOff val="15000"/>
                  </a:prstClr>
                </a:solidFill>
                <a:effectLst/>
                <a:uLnTx/>
                <a:uFillTx/>
                <a:latin typeface="メイリオ"/>
                <a:ea typeface="メイリオ"/>
                <a:cs typeface="+mn-cs"/>
              </a:rPr>
              <a:t>マルチデバイス</a:t>
            </a:r>
            <a:endParaRPr kumimoji="0" lang="en-US" altLang="ja-JP" sz="1050" b="1" i="0" u="none" strike="noStrike" kern="0" cap="none" spc="0" normalizeH="0" baseline="0" noProof="0" dirty="0" smtClean="0">
              <a:ln>
                <a:noFill/>
              </a:ln>
              <a:solidFill>
                <a:prstClr val="black">
                  <a:lumMod val="85000"/>
                  <a:lumOff val="15000"/>
                </a:prstClr>
              </a:solidFill>
              <a:effectLst/>
              <a:uLnTx/>
              <a:uFillTx/>
              <a:latin typeface="メイリオ"/>
              <a:ea typeface="メイリオ"/>
              <a:cs typeface="+mn-cs"/>
            </a:endParaRPr>
          </a:p>
        </p:txBody>
      </p:sp>
      <p:sp>
        <p:nvSpPr>
          <p:cNvPr id="31" name="正方形/長方形 30"/>
          <p:cNvSpPr/>
          <p:nvPr/>
        </p:nvSpPr>
        <p:spPr>
          <a:xfrm>
            <a:off x="1881923" y="4639322"/>
            <a:ext cx="2989941" cy="754759"/>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smtClean="0">
                <a:ln>
                  <a:noFill/>
                </a:ln>
                <a:solidFill>
                  <a:prstClr val="black"/>
                </a:solidFill>
                <a:effectLst/>
                <a:uLnTx/>
                <a:uFillTx/>
                <a:latin typeface="メイリオ"/>
                <a:ea typeface="メイリオ"/>
                <a:cs typeface="+mn-cs"/>
              </a:rPr>
              <a:t>無償～</a:t>
            </a:r>
            <a:r>
              <a:rPr kumimoji="0" lang="en-US" altLang="ja-JP" sz="1100" b="0" i="0" u="none" strike="noStrike" kern="0" cap="none" spc="0" normalizeH="0" baseline="0" noProof="0" smtClean="0">
                <a:ln>
                  <a:noFill/>
                </a:ln>
                <a:solidFill>
                  <a:prstClr val="black"/>
                </a:solidFill>
                <a:effectLst/>
                <a:uLnTx/>
                <a:uFillTx/>
                <a:latin typeface="メイリオ"/>
                <a:ea typeface="メイリオ"/>
                <a:cs typeface="+mn-cs"/>
              </a:rPr>
              <a:t>※</a:t>
            </a:r>
            <a:endParaRPr kumimoji="0" lang="en-US" altLang="ja-JP" sz="11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32" name="正方形/長方形 31"/>
          <p:cNvSpPr/>
          <p:nvPr/>
        </p:nvSpPr>
        <p:spPr>
          <a:xfrm>
            <a:off x="4943872" y="4639321"/>
            <a:ext cx="3456384" cy="754759"/>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smtClean="0">
                <a:ln>
                  <a:noFill/>
                </a:ln>
                <a:solidFill>
                  <a:prstClr val="black"/>
                </a:solidFill>
                <a:effectLst/>
                <a:uLnTx/>
                <a:uFillTx/>
                <a:latin typeface="メイリオ"/>
                <a:ea typeface="メイリオ"/>
                <a:cs typeface="+mn-cs"/>
              </a:rPr>
              <a:t>無償～</a:t>
            </a:r>
            <a:r>
              <a:rPr kumimoji="0" lang="en-US" altLang="ja-JP" sz="1100" b="0" i="0" u="none" strike="noStrike" kern="0" cap="none" spc="0" normalizeH="0" baseline="0" noProof="0" smtClean="0">
                <a:ln>
                  <a:noFill/>
                </a:ln>
                <a:solidFill>
                  <a:prstClr val="black"/>
                </a:solidFill>
                <a:effectLst/>
                <a:uLnTx/>
                <a:uFillTx/>
                <a:latin typeface="メイリオ"/>
                <a:ea typeface="メイリオ"/>
                <a:cs typeface="+mn-cs"/>
              </a:rPr>
              <a:t>※</a:t>
            </a:r>
            <a:endParaRPr kumimoji="0" lang="en-US" altLang="ja-JP" sz="11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33" name="正方形/長方形 32"/>
          <p:cNvSpPr/>
          <p:nvPr/>
        </p:nvSpPr>
        <p:spPr>
          <a:xfrm>
            <a:off x="8472264" y="4639322"/>
            <a:ext cx="3456384" cy="754758"/>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smtClean="0">
                <a:ln>
                  <a:noFill/>
                </a:ln>
                <a:solidFill>
                  <a:prstClr val="black"/>
                </a:solidFill>
                <a:effectLst/>
                <a:uLnTx/>
                <a:uFillTx/>
                <a:latin typeface="メイリオ"/>
                <a:ea typeface="メイリオ"/>
                <a:cs typeface="+mn-cs"/>
              </a:rPr>
              <a:t>無償～</a:t>
            </a:r>
            <a:r>
              <a:rPr kumimoji="0" lang="en-US" altLang="ja-JP" sz="1100" b="0" i="0" u="none" strike="noStrike" kern="0" cap="none" spc="0" normalizeH="0" baseline="0" noProof="0" dirty="0" smtClean="0">
                <a:ln>
                  <a:noFill/>
                </a:ln>
                <a:solidFill>
                  <a:prstClr val="black"/>
                </a:solidFill>
                <a:effectLst/>
                <a:uLnTx/>
                <a:uFillTx/>
                <a:latin typeface="メイリオ"/>
                <a:ea typeface="メイリオ"/>
                <a:cs typeface="+mn-cs"/>
              </a:rPr>
              <a:t>※</a:t>
            </a:r>
          </a:p>
        </p:txBody>
      </p:sp>
      <p:graphicFrame>
        <p:nvGraphicFramePr>
          <p:cNvPr id="34" name="表 33"/>
          <p:cNvGraphicFramePr>
            <a:graphicFrameLocks noGrp="1"/>
          </p:cNvGraphicFramePr>
          <p:nvPr>
            <p:extLst>
              <p:ext uri="{D42A27DB-BD31-4B8C-83A1-F6EECF244321}">
                <p14:modId xmlns:p14="http://schemas.microsoft.com/office/powerpoint/2010/main" val="4280934040"/>
              </p:ext>
            </p:extLst>
          </p:nvPr>
        </p:nvGraphicFramePr>
        <p:xfrm>
          <a:off x="1881923" y="2272985"/>
          <a:ext cx="2989941" cy="2280121"/>
        </p:xfrm>
        <a:graphic>
          <a:graphicData uri="http://schemas.openxmlformats.org/drawingml/2006/table">
            <a:tbl>
              <a:tblPr/>
              <a:tblGrid>
                <a:gridCol w="674611">
                  <a:extLst>
                    <a:ext uri="{9D8B030D-6E8A-4147-A177-3AD203B41FA5}">
                      <a16:colId xmlns:a16="http://schemas.microsoft.com/office/drawing/2014/main" val="1935790819"/>
                    </a:ext>
                  </a:extLst>
                </a:gridCol>
                <a:gridCol w="2315330">
                  <a:extLst>
                    <a:ext uri="{9D8B030D-6E8A-4147-A177-3AD203B41FA5}">
                      <a16:colId xmlns:a16="http://schemas.microsoft.com/office/drawing/2014/main" val="1253614714"/>
                    </a:ext>
                  </a:extLst>
                </a:gridCol>
              </a:tblGrid>
              <a:tr h="258709">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zh-TW" altLang="en-US" sz="800" u="none" strike="noStrike" dirty="0" smtClean="0">
                          <a:effectLst/>
                        </a:rPr>
                        <a:t>最低出稿</a:t>
                      </a:r>
                      <a:endParaRPr lang="en-US" altLang="zh-TW" sz="800" u="none" strike="noStrike" dirty="0" smtClean="0">
                        <a:effectLst/>
                      </a:endParaRPr>
                    </a:p>
                    <a:p>
                      <a:pPr algn="ctr" fontAlgn="ctr"/>
                      <a:r>
                        <a:rPr lang="zh-TW" altLang="en-US" sz="800" u="none" strike="noStrike" dirty="0" smtClean="0">
                          <a:effectLst/>
                        </a:rPr>
                        <a:t>金額</a:t>
                      </a:r>
                      <a:endParaRPr lang="zh-TW"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u="none" strike="noStrike" dirty="0">
                          <a:effectLst/>
                        </a:rPr>
                        <a:t>商品名</a:t>
                      </a:r>
                      <a:endParaRPr lang="ja-JP"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1835143599"/>
                  </a:ext>
                </a:extLst>
              </a:tr>
              <a:tr h="1135679">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latin typeface="+mn-ea"/>
                          <a:ea typeface="+mn-ea"/>
                        </a:rPr>
                        <a:t>2000</a:t>
                      </a:r>
                      <a:r>
                        <a:rPr lang="ja-JP" altLang="en-US" sz="900" u="none" strike="noStrike" dirty="0">
                          <a:effectLst/>
                          <a:latin typeface="+mn-ea"/>
                          <a:ea typeface="+mn-ea"/>
                        </a:rPr>
                        <a:t>万円～</a:t>
                      </a:r>
                      <a:endParaRPr lang="ja-JP" altLang="en-US" sz="900" b="1"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latin typeface="+mn-ea"/>
                          <a:ea typeface="+mn-ea"/>
                        </a:rPr>
                        <a:t>・ブランドパネル</a:t>
                      </a:r>
                      <a:r>
                        <a:rPr lang="en-US" altLang="ja-JP" sz="900" u="none" strike="noStrike" dirty="0">
                          <a:effectLst/>
                          <a:latin typeface="+mn-ea"/>
                          <a:ea typeface="+mn-ea"/>
                        </a:rPr>
                        <a:t>PC</a:t>
                      </a:r>
                      <a:r>
                        <a:rPr lang="ja-JP" altLang="en-US" sz="900" u="none" strike="noStrike" dirty="0">
                          <a:effectLst/>
                          <a:latin typeface="+mn-ea"/>
                          <a:ea typeface="+mn-ea"/>
                        </a:rPr>
                        <a:t>（</a:t>
                      </a:r>
                      <a:r>
                        <a:rPr lang="en-US" altLang="ja-JP" sz="900" u="none" strike="noStrike" dirty="0">
                          <a:effectLst/>
                          <a:latin typeface="+mn-ea"/>
                          <a:ea typeface="+mn-ea"/>
                        </a:rPr>
                        <a:t>1000</a:t>
                      </a:r>
                      <a:r>
                        <a:rPr lang="ja-JP" altLang="en-US" sz="900" u="none" strike="noStrike" dirty="0">
                          <a:effectLst/>
                          <a:latin typeface="+mn-ea"/>
                          <a:ea typeface="+mn-ea"/>
                        </a:rPr>
                        <a:t>万円～）　</a:t>
                      </a:r>
                      <a:br>
                        <a:rPr lang="ja-JP" altLang="en-US" sz="900" u="none" strike="noStrike" dirty="0">
                          <a:effectLst/>
                          <a:latin typeface="+mn-ea"/>
                          <a:ea typeface="+mn-ea"/>
                        </a:rPr>
                      </a:br>
                      <a:r>
                        <a:rPr lang="ja-JP" altLang="en-US" sz="900" u="none" strike="noStrike" dirty="0">
                          <a:effectLst/>
                          <a:latin typeface="+mn-ea"/>
                          <a:ea typeface="+mn-ea"/>
                        </a:rPr>
                        <a:t>・ブランドパネルトップインパクト</a:t>
                      </a:r>
                      <a:r>
                        <a:rPr lang="en-US" altLang="ja-JP" sz="900" u="none" strike="noStrike" dirty="0">
                          <a:effectLst/>
                          <a:latin typeface="+mn-ea"/>
                          <a:ea typeface="+mn-ea"/>
                        </a:rPr>
                        <a:t>PC</a:t>
                      </a:r>
                      <a:br>
                        <a:rPr lang="en-US" altLang="ja-JP"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PC</a:t>
                      </a:r>
                      <a:r>
                        <a:rPr lang="ja-JP" altLang="en-US" sz="900" u="none" strike="noStrike" dirty="0">
                          <a:effectLst/>
                          <a:latin typeface="+mn-ea"/>
                          <a:ea typeface="+mn-ea"/>
                        </a:rPr>
                        <a:t>（都道府県）</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PC</a:t>
                      </a:r>
                      <a:r>
                        <a:rPr lang="ja-JP" altLang="en-US" sz="900" u="none" strike="noStrike" dirty="0">
                          <a:effectLst/>
                          <a:latin typeface="+mn-ea"/>
                          <a:ea typeface="+mn-ea"/>
                        </a:rPr>
                        <a:t>（市区郡）</a:t>
                      </a:r>
                      <a:br>
                        <a:rPr lang="ja-JP" altLang="en-US" sz="900" u="none" strike="noStrike" dirty="0">
                          <a:effectLst/>
                          <a:latin typeface="+mn-ea"/>
                          <a:ea typeface="+mn-ea"/>
                        </a:rPr>
                      </a:br>
                      <a:r>
                        <a:rPr lang="ja-JP" altLang="en-US" sz="900" u="none" strike="noStrike" dirty="0">
                          <a:effectLst/>
                          <a:latin typeface="+mn-ea"/>
                          <a:ea typeface="+mn-ea"/>
                        </a:rPr>
                        <a:t>・ブランドパネルトップインパクト</a:t>
                      </a:r>
                      <a:r>
                        <a:rPr lang="en-US" altLang="ja-JP" sz="900" u="none" strike="noStrike" dirty="0">
                          <a:effectLst/>
                          <a:latin typeface="+mn-ea"/>
                          <a:ea typeface="+mn-ea"/>
                        </a:rPr>
                        <a:t>PC</a:t>
                      </a:r>
                      <a:r>
                        <a:rPr lang="ja-JP" altLang="en-US" sz="900" u="none" strike="noStrike" dirty="0">
                          <a:effectLst/>
                          <a:latin typeface="+mn-ea"/>
                          <a:ea typeface="+mn-ea"/>
                        </a:rPr>
                        <a:t>（都道府県）</a:t>
                      </a:r>
                      <a:br>
                        <a:rPr lang="ja-JP" altLang="en-US" sz="900" u="none" strike="noStrike" dirty="0">
                          <a:effectLst/>
                          <a:latin typeface="+mn-ea"/>
                          <a:ea typeface="+mn-ea"/>
                        </a:rPr>
                      </a:br>
                      <a:endParaRPr lang="ja-JP" altLang="en-US" sz="900" b="0"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807085546"/>
                  </a:ext>
                </a:extLst>
              </a:tr>
              <a:tr h="885733">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latin typeface="+mn-ea"/>
                          <a:ea typeface="+mn-ea"/>
                        </a:rPr>
                        <a:t>3000</a:t>
                      </a:r>
                      <a:r>
                        <a:rPr lang="ja-JP" altLang="en-US" sz="900" u="none" strike="noStrike" dirty="0">
                          <a:effectLst/>
                          <a:latin typeface="+mn-ea"/>
                          <a:ea typeface="+mn-ea"/>
                        </a:rPr>
                        <a:t>万円～</a:t>
                      </a:r>
                      <a:endParaRPr lang="ja-JP" altLang="en-US" sz="900" b="1"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latin typeface="+mn-ea"/>
                          <a:ea typeface="+mn-ea"/>
                        </a:rPr>
                        <a:t>・ブランドパネルパノラマ</a:t>
                      </a:r>
                      <a:r>
                        <a:rPr lang="en-US" altLang="ja-JP" sz="900" u="none" strike="noStrike" dirty="0">
                          <a:effectLst/>
                          <a:latin typeface="+mn-ea"/>
                          <a:ea typeface="+mn-ea"/>
                        </a:rPr>
                        <a:t>PC</a:t>
                      </a:r>
                      <a:br>
                        <a:rPr lang="en-US" altLang="ja-JP" sz="900" u="none" strike="noStrike" dirty="0">
                          <a:effectLst/>
                          <a:latin typeface="+mn-ea"/>
                          <a:ea typeface="+mn-ea"/>
                        </a:rPr>
                      </a:br>
                      <a:r>
                        <a:rPr lang="ja-JP" altLang="en-US" sz="900" u="none" strike="noStrike" dirty="0">
                          <a:effectLst/>
                          <a:latin typeface="+mn-ea"/>
                          <a:ea typeface="+mn-ea"/>
                        </a:rPr>
                        <a:t>・ブランドパネルトップインパクトパノラマ</a:t>
                      </a:r>
                      <a:r>
                        <a:rPr lang="en-US" altLang="ja-JP" sz="900" u="none" strike="noStrike" dirty="0">
                          <a:effectLst/>
                          <a:latin typeface="+mn-ea"/>
                          <a:ea typeface="+mn-ea"/>
                        </a:rPr>
                        <a:t>PC</a:t>
                      </a:r>
                      <a:r>
                        <a:rPr lang="ja-JP" altLang="en-US" sz="900" u="none" strike="noStrike" dirty="0">
                          <a:effectLst/>
                          <a:latin typeface="+mn-ea"/>
                          <a:ea typeface="+mn-ea"/>
                        </a:rPr>
                        <a:t>（</a:t>
                      </a:r>
                      <a:r>
                        <a:rPr lang="en-US" altLang="ja-JP" sz="900" u="none" strike="noStrike" dirty="0">
                          <a:effectLst/>
                          <a:latin typeface="+mn-ea"/>
                          <a:ea typeface="+mn-ea"/>
                        </a:rPr>
                        <a:t>2000</a:t>
                      </a:r>
                      <a:r>
                        <a:rPr lang="ja-JP" altLang="en-US" sz="900" u="none" strike="noStrike" dirty="0">
                          <a:effectLst/>
                          <a:latin typeface="+mn-ea"/>
                          <a:ea typeface="+mn-ea"/>
                        </a:rPr>
                        <a:t>万円～）</a:t>
                      </a:r>
                      <a:endParaRPr lang="ja-JP" altLang="en-US" sz="900" b="0"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645576525"/>
                  </a:ext>
                </a:extLst>
              </a:tr>
            </a:tbl>
          </a:graphicData>
        </a:graphic>
      </p:graphicFrame>
      <p:graphicFrame>
        <p:nvGraphicFramePr>
          <p:cNvPr id="35" name="表 34"/>
          <p:cNvGraphicFramePr>
            <a:graphicFrameLocks noGrp="1"/>
          </p:cNvGraphicFramePr>
          <p:nvPr>
            <p:extLst>
              <p:ext uri="{D42A27DB-BD31-4B8C-83A1-F6EECF244321}">
                <p14:modId xmlns:p14="http://schemas.microsoft.com/office/powerpoint/2010/main" val="1628924037"/>
              </p:ext>
            </p:extLst>
          </p:nvPr>
        </p:nvGraphicFramePr>
        <p:xfrm>
          <a:off x="4978268" y="2272984"/>
          <a:ext cx="3421988" cy="1326654"/>
        </p:xfrm>
        <a:graphic>
          <a:graphicData uri="http://schemas.openxmlformats.org/drawingml/2006/table">
            <a:tbl>
              <a:tblPr/>
              <a:tblGrid>
                <a:gridCol w="772091">
                  <a:extLst>
                    <a:ext uri="{9D8B030D-6E8A-4147-A177-3AD203B41FA5}">
                      <a16:colId xmlns:a16="http://schemas.microsoft.com/office/drawing/2014/main" val="2492514097"/>
                    </a:ext>
                  </a:extLst>
                </a:gridCol>
                <a:gridCol w="2649897">
                  <a:extLst>
                    <a:ext uri="{9D8B030D-6E8A-4147-A177-3AD203B41FA5}">
                      <a16:colId xmlns:a16="http://schemas.microsoft.com/office/drawing/2014/main" val="373034963"/>
                    </a:ext>
                  </a:extLst>
                </a:gridCol>
              </a:tblGrid>
              <a:tr h="245118">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zh-TW" altLang="en-US" sz="800" u="none" strike="noStrike" dirty="0" smtClean="0">
                          <a:effectLst/>
                        </a:rPr>
                        <a:t>最低出稿</a:t>
                      </a:r>
                      <a:endParaRPr lang="en-US" altLang="zh-TW" sz="800" u="none" strike="noStrike" dirty="0" smtClean="0">
                        <a:effectLst/>
                      </a:endParaRPr>
                    </a:p>
                    <a:p>
                      <a:pPr algn="ctr" fontAlgn="ctr"/>
                      <a:r>
                        <a:rPr lang="zh-TW" altLang="en-US" sz="800" u="none" strike="noStrike" dirty="0" smtClean="0">
                          <a:effectLst/>
                        </a:rPr>
                        <a:t>金額</a:t>
                      </a:r>
                      <a:endParaRPr lang="zh-TW"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u="none" strike="noStrike" dirty="0">
                          <a:effectLst/>
                        </a:rPr>
                        <a:t>商品名</a:t>
                      </a:r>
                      <a:endParaRPr lang="ja-JP"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3405780075"/>
                  </a:ext>
                </a:extLst>
              </a:tr>
              <a:tr h="107805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latin typeface="+mn-ea"/>
                          <a:ea typeface="+mn-ea"/>
                        </a:rPr>
                        <a:t>2000</a:t>
                      </a:r>
                      <a:r>
                        <a:rPr lang="ja-JP" altLang="en-US" sz="900" u="none" strike="noStrike" dirty="0">
                          <a:effectLst/>
                          <a:latin typeface="+mn-ea"/>
                          <a:ea typeface="+mn-ea"/>
                        </a:rPr>
                        <a:t>万円～</a:t>
                      </a:r>
                      <a:endParaRPr lang="ja-JP" altLang="en-US" sz="900" b="1"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latin typeface="+mn-ea"/>
                          <a:ea typeface="+mn-ea"/>
                        </a:rPr>
                        <a:t>・ブランドパネル</a:t>
                      </a:r>
                      <a:r>
                        <a:rPr lang="en-US" altLang="ja-JP" sz="900" u="none" strike="noStrike" dirty="0">
                          <a:effectLst/>
                          <a:latin typeface="+mn-ea"/>
                          <a:ea typeface="+mn-ea"/>
                        </a:rPr>
                        <a:t>SP</a:t>
                      </a:r>
                      <a:r>
                        <a:rPr lang="ja-JP" altLang="en-US" sz="900" u="none" strike="noStrike" dirty="0">
                          <a:effectLst/>
                          <a:latin typeface="+mn-ea"/>
                          <a:ea typeface="+mn-ea"/>
                        </a:rPr>
                        <a:t>（</a:t>
                      </a:r>
                      <a:r>
                        <a:rPr lang="en-US" altLang="ja-JP" sz="900" u="none" strike="noStrike" dirty="0">
                          <a:effectLst/>
                          <a:latin typeface="+mn-ea"/>
                          <a:ea typeface="+mn-ea"/>
                        </a:rPr>
                        <a:t>1000</a:t>
                      </a:r>
                      <a:r>
                        <a:rPr lang="ja-JP" altLang="en-US" sz="900" u="none" strike="noStrike" dirty="0">
                          <a:effectLst/>
                          <a:latin typeface="+mn-ea"/>
                          <a:ea typeface="+mn-ea"/>
                        </a:rPr>
                        <a:t>万円～）</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SP</a:t>
                      </a:r>
                      <a:r>
                        <a:rPr lang="ja-JP" altLang="en-US" sz="900" u="none" strike="noStrike" dirty="0">
                          <a:effectLst/>
                          <a:latin typeface="+mn-ea"/>
                          <a:ea typeface="+mn-ea"/>
                        </a:rPr>
                        <a:t>（</a:t>
                      </a:r>
                      <a:r>
                        <a:rPr lang="en-US" altLang="ja-JP" sz="900" u="none" strike="noStrike" dirty="0">
                          <a:effectLst/>
                          <a:latin typeface="+mn-ea"/>
                          <a:ea typeface="+mn-ea"/>
                        </a:rPr>
                        <a:t>FQ1</a:t>
                      </a:r>
                      <a:r>
                        <a:rPr lang="ja-JP" altLang="en-US" sz="900" u="none" strike="noStrike" dirty="0">
                          <a:effectLst/>
                          <a:latin typeface="+mn-ea"/>
                          <a:ea typeface="+mn-ea"/>
                        </a:rPr>
                        <a:t>）</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SP</a:t>
                      </a:r>
                      <a:r>
                        <a:rPr lang="ja-JP" altLang="en-US" sz="900" u="none" strike="noStrike" dirty="0">
                          <a:effectLst/>
                          <a:latin typeface="+mn-ea"/>
                          <a:ea typeface="+mn-ea"/>
                        </a:rPr>
                        <a:t>（都道府県）（</a:t>
                      </a:r>
                      <a:r>
                        <a:rPr lang="en-US" altLang="ja-JP" sz="900" u="none" strike="noStrike" dirty="0">
                          <a:effectLst/>
                          <a:latin typeface="+mn-ea"/>
                          <a:ea typeface="+mn-ea"/>
                        </a:rPr>
                        <a:t>300</a:t>
                      </a:r>
                      <a:r>
                        <a:rPr lang="ja-JP" altLang="en-US" sz="900" u="none" strike="noStrike" dirty="0">
                          <a:effectLst/>
                          <a:latin typeface="+mn-ea"/>
                          <a:ea typeface="+mn-ea"/>
                        </a:rPr>
                        <a:t>万円～）</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SP</a:t>
                      </a:r>
                      <a:r>
                        <a:rPr lang="ja-JP" altLang="en-US" sz="900" u="none" strike="noStrike" dirty="0">
                          <a:effectLst/>
                          <a:latin typeface="+mn-ea"/>
                          <a:ea typeface="+mn-ea"/>
                        </a:rPr>
                        <a:t>（市区郡）</a:t>
                      </a:r>
                      <a:br>
                        <a:rPr lang="ja-JP" altLang="en-US" sz="900" u="none" strike="noStrike" dirty="0">
                          <a:effectLst/>
                          <a:latin typeface="+mn-ea"/>
                          <a:ea typeface="+mn-ea"/>
                        </a:rPr>
                      </a:br>
                      <a:r>
                        <a:rPr lang="en-US" altLang="ja-JP" sz="900" u="none" strike="noStrike" dirty="0">
                          <a:effectLst/>
                          <a:latin typeface="+mn-ea"/>
                          <a:ea typeface="+mn-ea"/>
                        </a:rPr>
                        <a:t>※</a:t>
                      </a:r>
                      <a:r>
                        <a:rPr lang="ja-JP" altLang="en-US" sz="900" u="none" strike="noStrike" dirty="0">
                          <a:effectLst/>
                          <a:latin typeface="+mn-ea"/>
                          <a:ea typeface="+mn-ea"/>
                        </a:rPr>
                        <a:t>静止画のみ対応可 　</a:t>
                      </a:r>
                      <a:endParaRPr lang="ja-JP" altLang="en-US" sz="900" b="0"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159871062"/>
                  </a:ext>
                </a:extLst>
              </a:tr>
            </a:tbl>
          </a:graphicData>
        </a:graphic>
      </p:graphicFrame>
      <p:graphicFrame>
        <p:nvGraphicFramePr>
          <p:cNvPr id="36" name="表 35"/>
          <p:cNvGraphicFramePr>
            <a:graphicFrameLocks noGrp="1"/>
          </p:cNvGraphicFramePr>
          <p:nvPr>
            <p:extLst>
              <p:ext uri="{D42A27DB-BD31-4B8C-83A1-F6EECF244321}">
                <p14:modId xmlns:p14="http://schemas.microsoft.com/office/powerpoint/2010/main" val="3700379793"/>
              </p:ext>
            </p:extLst>
          </p:nvPr>
        </p:nvGraphicFramePr>
        <p:xfrm>
          <a:off x="8472264" y="2272984"/>
          <a:ext cx="3456384" cy="2280122"/>
        </p:xfrm>
        <a:graphic>
          <a:graphicData uri="http://schemas.openxmlformats.org/drawingml/2006/table">
            <a:tbl>
              <a:tblPr/>
              <a:tblGrid>
                <a:gridCol w="779852">
                  <a:extLst>
                    <a:ext uri="{9D8B030D-6E8A-4147-A177-3AD203B41FA5}">
                      <a16:colId xmlns:a16="http://schemas.microsoft.com/office/drawing/2014/main" val="3294315854"/>
                    </a:ext>
                  </a:extLst>
                </a:gridCol>
                <a:gridCol w="2676532">
                  <a:extLst>
                    <a:ext uri="{9D8B030D-6E8A-4147-A177-3AD203B41FA5}">
                      <a16:colId xmlns:a16="http://schemas.microsoft.com/office/drawing/2014/main" val="1731775858"/>
                    </a:ext>
                  </a:extLst>
                </a:gridCol>
              </a:tblGrid>
              <a:tr h="293098">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zh-TW" altLang="en-US" sz="800" u="none" strike="noStrike" dirty="0" smtClean="0">
                          <a:effectLst/>
                        </a:rPr>
                        <a:t>最低出稿</a:t>
                      </a:r>
                      <a:endParaRPr lang="en-US" altLang="zh-TW" sz="800" u="none" strike="noStrike" dirty="0" smtClean="0">
                        <a:effectLst/>
                      </a:endParaRPr>
                    </a:p>
                    <a:p>
                      <a:pPr algn="ctr" fontAlgn="ctr"/>
                      <a:r>
                        <a:rPr lang="zh-TW" altLang="en-US" sz="800" u="none" strike="noStrike" dirty="0" smtClean="0">
                          <a:effectLst/>
                        </a:rPr>
                        <a:t>金額</a:t>
                      </a:r>
                      <a:endParaRPr lang="zh-TW"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u="none" strike="noStrike" dirty="0">
                          <a:effectLst/>
                        </a:rPr>
                        <a:t>商品名</a:t>
                      </a:r>
                      <a:endParaRPr lang="ja-JP"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2566023969"/>
                  </a:ext>
                </a:extLst>
              </a:tr>
              <a:tr h="1987024">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latin typeface="+mn-ea"/>
                          <a:ea typeface="+mn-ea"/>
                        </a:rPr>
                        <a:t>3000</a:t>
                      </a:r>
                      <a:r>
                        <a:rPr lang="ja-JP" altLang="en-US" sz="900" u="none" strike="noStrike" dirty="0">
                          <a:effectLst/>
                          <a:latin typeface="+mn-ea"/>
                          <a:ea typeface="+mn-ea"/>
                        </a:rPr>
                        <a:t>万円～</a:t>
                      </a:r>
                      <a:endParaRPr lang="ja-JP" altLang="en-US" sz="900" b="1"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latin typeface="+mn-ea"/>
                          <a:ea typeface="+mn-ea"/>
                        </a:rPr>
                        <a:t>・ブランドパネル</a:t>
                      </a:r>
                      <a:r>
                        <a:rPr lang="en-US" altLang="ja-JP" sz="900" u="none" strike="noStrike" dirty="0">
                          <a:effectLst/>
                          <a:latin typeface="+mn-ea"/>
                          <a:ea typeface="+mn-ea"/>
                        </a:rPr>
                        <a:t>MD</a:t>
                      </a:r>
                      <a:r>
                        <a:rPr lang="ja-JP" altLang="en-US" sz="900" u="none" strike="noStrike" dirty="0">
                          <a:effectLst/>
                          <a:latin typeface="+mn-ea"/>
                          <a:ea typeface="+mn-ea"/>
                        </a:rPr>
                        <a:t>（</a:t>
                      </a:r>
                      <a:r>
                        <a:rPr lang="en-US" altLang="ja-JP" sz="900" u="none" strike="noStrike" dirty="0">
                          <a:effectLst/>
                          <a:latin typeface="+mn-ea"/>
                          <a:ea typeface="+mn-ea"/>
                        </a:rPr>
                        <a:t>1000</a:t>
                      </a:r>
                      <a:r>
                        <a:rPr lang="ja-JP" altLang="en-US" sz="900" u="none" strike="noStrike" dirty="0">
                          <a:effectLst/>
                          <a:latin typeface="+mn-ea"/>
                          <a:ea typeface="+mn-ea"/>
                        </a:rPr>
                        <a:t>万円～）</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MD</a:t>
                      </a:r>
                      <a:r>
                        <a:rPr lang="ja-JP" altLang="en-US" sz="900" u="none" strike="noStrike" dirty="0">
                          <a:effectLst/>
                          <a:latin typeface="+mn-ea"/>
                          <a:ea typeface="+mn-ea"/>
                        </a:rPr>
                        <a:t>（</a:t>
                      </a:r>
                      <a:r>
                        <a:rPr lang="en-US" altLang="ja-JP" sz="900" u="none" strike="noStrike" dirty="0">
                          <a:effectLst/>
                          <a:latin typeface="+mn-ea"/>
                          <a:ea typeface="+mn-ea"/>
                        </a:rPr>
                        <a:t>FQ1</a:t>
                      </a:r>
                      <a:r>
                        <a:rPr lang="ja-JP" altLang="en-US" sz="900" u="none" strike="noStrike" dirty="0">
                          <a:effectLst/>
                          <a:latin typeface="+mn-ea"/>
                          <a:ea typeface="+mn-ea"/>
                        </a:rPr>
                        <a:t>）</a:t>
                      </a:r>
                      <a:br>
                        <a:rPr lang="ja-JP" altLang="en-US" sz="900" u="none" strike="noStrike" dirty="0">
                          <a:effectLst/>
                          <a:latin typeface="+mn-ea"/>
                          <a:ea typeface="+mn-ea"/>
                        </a:rPr>
                      </a:br>
                      <a:r>
                        <a:rPr lang="ja-JP" altLang="en-US" sz="900" u="none" strike="noStrike" dirty="0">
                          <a:effectLst/>
                          <a:latin typeface="+mn-ea"/>
                          <a:ea typeface="+mn-ea"/>
                        </a:rPr>
                        <a:t>・ブランドパネルリッチフォーマット</a:t>
                      </a:r>
                      <a:r>
                        <a:rPr lang="en-US" altLang="ja-JP" sz="900" u="none" strike="noStrike" dirty="0">
                          <a:effectLst/>
                          <a:latin typeface="+mn-ea"/>
                          <a:ea typeface="+mn-ea"/>
                        </a:rPr>
                        <a:t>MD</a:t>
                      </a:r>
                      <a:br>
                        <a:rPr lang="en-US" altLang="ja-JP" sz="900" u="none" strike="noStrike" dirty="0">
                          <a:effectLst/>
                          <a:latin typeface="+mn-ea"/>
                          <a:ea typeface="+mn-ea"/>
                        </a:rPr>
                      </a:br>
                      <a:r>
                        <a:rPr lang="ja-JP" altLang="en-US" sz="900" u="none" strike="noStrike" dirty="0">
                          <a:effectLst/>
                          <a:latin typeface="+mn-ea"/>
                          <a:ea typeface="+mn-ea"/>
                        </a:rPr>
                        <a:t>・ブランドパネルリッチフォーマット</a:t>
                      </a:r>
                      <a:r>
                        <a:rPr lang="en-US" altLang="ja-JP" sz="900" u="none" strike="noStrike" dirty="0">
                          <a:effectLst/>
                          <a:latin typeface="+mn-ea"/>
                          <a:ea typeface="+mn-ea"/>
                        </a:rPr>
                        <a:t>MD</a:t>
                      </a:r>
                      <a:r>
                        <a:rPr lang="ja-JP" altLang="en-US" sz="900" u="none" strike="noStrike" dirty="0">
                          <a:effectLst/>
                          <a:latin typeface="+mn-ea"/>
                          <a:ea typeface="+mn-ea"/>
                        </a:rPr>
                        <a:t>（</a:t>
                      </a:r>
                      <a:r>
                        <a:rPr lang="en-US" altLang="ja-JP" sz="900" u="none" strike="noStrike" dirty="0">
                          <a:effectLst/>
                          <a:latin typeface="+mn-ea"/>
                          <a:ea typeface="+mn-ea"/>
                        </a:rPr>
                        <a:t>FQ1</a:t>
                      </a:r>
                      <a:r>
                        <a:rPr lang="ja-JP" altLang="en-US" sz="900" u="none" strike="noStrike" dirty="0">
                          <a:effectLst/>
                          <a:latin typeface="+mn-ea"/>
                          <a:ea typeface="+mn-ea"/>
                        </a:rPr>
                        <a:t>）</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MD</a:t>
                      </a:r>
                      <a:r>
                        <a:rPr lang="ja-JP" altLang="en-US" sz="900" u="none" strike="noStrike" dirty="0">
                          <a:effectLst/>
                          <a:latin typeface="+mn-ea"/>
                          <a:ea typeface="+mn-ea"/>
                        </a:rPr>
                        <a:t>（都道府県）（</a:t>
                      </a:r>
                      <a:r>
                        <a:rPr lang="en-US" altLang="ja-JP" sz="900" u="none" strike="noStrike" dirty="0">
                          <a:effectLst/>
                          <a:latin typeface="+mn-ea"/>
                          <a:ea typeface="+mn-ea"/>
                        </a:rPr>
                        <a:t>300</a:t>
                      </a:r>
                      <a:r>
                        <a:rPr lang="ja-JP" altLang="en-US" sz="900" u="none" strike="noStrike" dirty="0">
                          <a:effectLst/>
                          <a:latin typeface="+mn-ea"/>
                          <a:ea typeface="+mn-ea"/>
                        </a:rPr>
                        <a:t>万円～）</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MD</a:t>
                      </a:r>
                      <a:r>
                        <a:rPr lang="ja-JP" altLang="en-US" sz="900" u="none" strike="noStrike" dirty="0">
                          <a:effectLst/>
                          <a:latin typeface="+mn-ea"/>
                          <a:ea typeface="+mn-ea"/>
                        </a:rPr>
                        <a:t>（市区郡）</a:t>
                      </a:r>
                      <a:br>
                        <a:rPr lang="ja-JP" altLang="en-US" sz="900" u="none" strike="noStrike" dirty="0">
                          <a:effectLst/>
                          <a:latin typeface="+mn-ea"/>
                          <a:ea typeface="+mn-ea"/>
                        </a:rPr>
                      </a:br>
                      <a:r>
                        <a:rPr lang="ja-JP" altLang="en-US" sz="900" u="none" strike="noStrike" dirty="0">
                          <a:effectLst/>
                          <a:latin typeface="+mn-ea"/>
                          <a:ea typeface="+mn-ea"/>
                        </a:rPr>
                        <a:t>・ブランドパネルリッチフォーマット</a:t>
                      </a:r>
                      <a:r>
                        <a:rPr lang="en-US" altLang="ja-JP" sz="900" u="none" strike="noStrike" dirty="0">
                          <a:effectLst/>
                          <a:latin typeface="+mn-ea"/>
                          <a:ea typeface="+mn-ea"/>
                        </a:rPr>
                        <a:t>MD</a:t>
                      </a:r>
                      <a:r>
                        <a:rPr lang="ja-JP" altLang="en-US" sz="900" u="none" strike="noStrike" dirty="0">
                          <a:effectLst/>
                          <a:latin typeface="+mn-ea"/>
                          <a:ea typeface="+mn-ea"/>
                        </a:rPr>
                        <a:t>（都道府県）</a:t>
                      </a:r>
                      <a:br>
                        <a:rPr lang="ja-JP" altLang="en-US" sz="900" u="none" strike="noStrike" dirty="0">
                          <a:effectLst/>
                          <a:latin typeface="+mn-ea"/>
                          <a:ea typeface="+mn-ea"/>
                        </a:rPr>
                      </a:br>
                      <a:r>
                        <a:rPr lang="en-US" altLang="ja-JP" sz="900" u="none" strike="noStrike" dirty="0" smtClean="0">
                          <a:effectLst/>
                          <a:latin typeface="+mn-ea"/>
                          <a:ea typeface="+mn-ea"/>
                        </a:rPr>
                        <a:t>※</a:t>
                      </a:r>
                      <a:r>
                        <a:rPr lang="ja-JP" altLang="en-US" sz="900" u="none" strike="noStrike" dirty="0" smtClean="0">
                          <a:effectLst/>
                          <a:latin typeface="+mn-ea"/>
                          <a:ea typeface="+mn-ea"/>
                        </a:rPr>
                        <a:t>静止画</a:t>
                      </a:r>
                      <a:r>
                        <a:rPr lang="ja-JP" altLang="en-US" sz="900" u="none" strike="noStrike" dirty="0">
                          <a:effectLst/>
                          <a:latin typeface="+mn-ea"/>
                          <a:ea typeface="+mn-ea"/>
                        </a:rPr>
                        <a:t>のみ対応可</a:t>
                      </a:r>
                      <a:br>
                        <a:rPr lang="ja-JP" altLang="en-US" sz="900" u="none" strike="noStrike" dirty="0">
                          <a:effectLst/>
                          <a:latin typeface="+mn-ea"/>
                          <a:ea typeface="+mn-ea"/>
                        </a:rPr>
                      </a:br>
                      <a:endParaRPr lang="ja-JP" altLang="en-US" sz="900" b="0"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2063181961"/>
                  </a:ext>
                </a:extLst>
              </a:tr>
            </a:tbl>
          </a:graphicData>
        </a:graphic>
      </p:graphicFrame>
    </p:spTree>
    <p:extLst>
      <p:ext uri="{BB962C8B-B14F-4D97-AF65-F5344CB8AC3E}">
        <p14:creationId xmlns:p14="http://schemas.microsoft.com/office/powerpoint/2010/main" val="12464197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スペック詳細</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sp>
        <p:nvSpPr>
          <p:cNvPr id="7" name="正方形/長方形 6"/>
          <p:cNvSpPr/>
          <p:nvPr/>
        </p:nvSpPr>
        <p:spPr>
          <a:xfrm>
            <a:off x="8616280" y="4658181"/>
            <a:ext cx="415498"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smtClean="0">
                <a:ln>
                  <a:noFill/>
                </a:ln>
                <a:solidFill>
                  <a:srgbClr val="FF0000"/>
                </a:solidFill>
                <a:effectLst/>
                <a:uLnTx/>
                <a:uFillTx/>
              </a:rPr>
              <a:t>★</a:t>
            </a:r>
            <a:endParaRPr kumimoji="0" lang="ja-JP" altLang="en-US" sz="1800" b="0" i="0" u="none" strike="noStrike" kern="0" cap="none" spc="0" normalizeH="0" baseline="0" noProof="0" dirty="0" smtClean="0">
              <a:ln>
                <a:noFill/>
              </a:ln>
              <a:solidFill>
                <a:prstClr val="black"/>
              </a:solidFill>
              <a:effectLst/>
              <a:uLnTx/>
              <a:uFillTx/>
            </a:endParaRPr>
          </a:p>
        </p:txBody>
      </p:sp>
      <p:graphicFrame>
        <p:nvGraphicFramePr>
          <p:cNvPr id="8" name="表 7"/>
          <p:cNvGraphicFramePr>
            <a:graphicFrameLocks noGrp="1"/>
          </p:cNvGraphicFramePr>
          <p:nvPr>
            <p:extLst>
              <p:ext uri="{D42A27DB-BD31-4B8C-83A1-F6EECF244321}">
                <p14:modId xmlns:p14="http://schemas.microsoft.com/office/powerpoint/2010/main" val="4089757927"/>
              </p:ext>
            </p:extLst>
          </p:nvPr>
        </p:nvGraphicFramePr>
        <p:xfrm>
          <a:off x="551384" y="908720"/>
          <a:ext cx="10801200" cy="5724780"/>
        </p:xfrm>
        <a:graphic>
          <a:graphicData uri="http://schemas.openxmlformats.org/drawingml/2006/table">
            <a:tbl>
              <a:tblPr firstRow="1" bandRow="1"/>
              <a:tblGrid>
                <a:gridCol w="1593620">
                  <a:extLst>
                    <a:ext uri="{9D8B030D-6E8A-4147-A177-3AD203B41FA5}">
                      <a16:colId xmlns:a16="http://schemas.microsoft.com/office/drawing/2014/main" val="20000"/>
                    </a:ext>
                  </a:extLst>
                </a:gridCol>
                <a:gridCol w="9207580">
                  <a:extLst>
                    <a:ext uri="{9D8B030D-6E8A-4147-A177-3AD203B41FA5}">
                      <a16:colId xmlns:a16="http://schemas.microsoft.com/office/drawing/2014/main" val="20001"/>
                    </a:ext>
                  </a:extLst>
                </a:gridCol>
              </a:tblGrid>
              <a:tr h="373699">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企画ページへの</a:t>
                      </a:r>
                      <a:endParaRPr kumimoji="1" lang="en-US" altLang="ja-JP" sz="1000" b="0" i="0" dirty="0" smtClean="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誘導枠</a:t>
                      </a:r>
                      <a:endParaRPr kumimoji="1" lang="en-US" altLang="ja-JP" sz="1000" b="0" i="0" dirty="0" smtClean="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ブランドパネル関連商品（詳細は</a:t>
                      </a:r>
                      <a:r>
                        <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rPr>
                        <a:t>P5</a:t>
                      </a:r>
                      <a:r>
                        <a:rPr kumimoji="1" lang="ja-JP" altLang="en-US" sz="1200" kern="1200" dirty="0" err="1" smtClean="0">
                          <a:solidFill>
                            <a:schemeClr val="tx1">
                              <a:lumMod val="65000"/>
                              <a:lumOff val="35000"/>
                            </a:schemeClr>
                          </a:solidFill>
                          <a:latin typeface="メイリオ"/>
                          <a:ea typeface="メイリオ"/>
                          <a:cs typeface="メイリオ" panose="020B0604030504040204" pitchFamily="50" charset="-128"/>
                        </a:rPr>
                        <a:t>、</a:t>
                      </a:r>
                      <a:r>
                        <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rPr>
                        <a:t>6</a:t>
                      </a: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参照）</a:t>
                      </a:r>
                      <a:endPar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r h="796909">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企画ページ</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smtClean="0">
                          <a:solidFill>
                            <a:schemeClr val="tx1">
                              <a:lumMod val="65000"/>
                              <a:lumOff val="35000"/>
                            </a:schemeClr>
                          </a:solidFill>
                          <a:latin typeface="メイリオ"/>
                          <a:ea typeface="メイリオ"/>
                          <a:cs typeface="メイリオ" panose="020B0604030504040204" pitchFamily="50" charset="-128"/>
                        </a:rPr>
                        <a:t>・掲載場所：</a:t>
                      </a:r>
                      <a:r>
                        <a:rPr kumimoji="1" lang="en-US" altLang="ja-JP" sz="1200" kern="1200" dirty="0" smtClean="0">
                          <a:solidFill>
                            <a:schemeClr val="tx1">
                              <a:lumMod val="65000"/>
                              <a:lumOff val="35000"/>
                            </a:schemeClr>
                          </a:solidFill>
                          <a:latin typeface="+mn-ea"/>
                          <a:ea typeface="メイリオ"/>
                          <a:cs typeface="+mn-cs"/>
                        </a:rPr>
                        <a:t>Yahoo! JAPAN PR</a:t>
                      </a:r>
                      <a:r>
                        <a:rPr kumimoji="1" lang="ja-JP" altLang="en-US" sz="1200" kern="1200" dirty="0" smtClean="0">
                          <a:solidFill>
                            <a:schemeClr val="tx1">
                              <a:lumMod val="65000"/>
                              <a:lumOff val="35000"/>
                            </a:schemeClr>
                          </a:solidFill>
                          <a:latin typeface="+mn-ea"/>
                          <a:ea typeface="メイリオ"/>
                          <a:cs typeface="+mn-cs"/>
                        </a:rPr>
                        <a:t>企画 広告主様専用ページ</a:t>
                      </a:r>
                      <a:endParaRPr kumimoji="1" lang="en-US" altLang="ja-JP" sz="1200" kern="1200" dirty="0" smtClean="0">
                        <a:solidFill>
                          <a:schemeClr val="tx1">
                            <a:lumMod val="65000"/>
                            <a:lumOff val="35000"/>
                          </a:schemeClr>
                        </a:solidFill>
                        <a:latin typeface="+mn-ea"/>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smtClean="0">
                          <a:solidFill>
                            <a:schemeClr val="tx1">
                              <a:lumMod val="65000"/>
                              <a:lumOff val="35000"/>
                            </a:schemeClr>
                          </a:solidFill>
                          <a:latin typeface="メイリオ"/>
                          <a:ea typeface="メイリオ"/>
                          <a:cs typeface="メイリオ" panose="020B0604030504040204" pitchFamily="50" charset="-128"/>
                        </a:rPr>
                        <a:t>・デバイス：</a:t>
                      </a:r>
                      <a:r>
                        <a:rPr lang="en-US" altLang="ja-JP" sz="1200" dirty="0" smtClean="0">
                          <a:solidFill>
                            <a:schemeClr val="tx1">
                              <a:lumMod val="65000"/>
                              <a:lumOff val="35000"/>
                            </a:schemeClr>
                          </a:solidFill>
                          <a:latin typeface="+mn-ea"/>
                        </a:rPr>
                        <a:t>PC</a:t>
                      </a:r>
                      <a:r>
                        <a:rPr lang="ja-JP" altLang="en-US" sz="1200" dirty="0" smtClean="0">
                          <a:solidFill>
                            <a:schemeClr val="tx1">
                              <a:lumMod val="65000"/>
                              <a:lumOff val="35000"/>
                            </a:schemeClr>
                          </a:solidFill>
                          <a:latin typeface="+mn-ea"/>
                        </a:rPr>
                        <a:t>・スマホ・マルチデバイス</a:t>
                      </a:r>
                      <a:endParaRPr lang="en-US" altLang="ja-JP" sz="1200" dirty="0" smtClean="0">
                        <a:solidFill>
                          <a:schemeClr val="tx1">
                            <a:lumMod val="65000"/>
                            <a:lumOff val="35000"/>
                          </a:schemeClr>
                        </a:solidFill>
                        <a:latin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smtClean="0">
                          <a:solidFill>
                            <a:schemeClr val="tx1">
                              <a:lumMod val="65000"/>
                              <a:lumOff val="35000"/>
                            </a:schemeClr>
                          </a:solidFill>
                          <a:latin typeface="メイリオ"/>
                          <a:ea typeface="メイリオ"/>
                          <a:cs typeface="メイリオ" panose="020B0604030504040204" pitchFamily="50" charset="-128"/>
                        </a:rPr>
                        <a:t>・更新：</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原則、掲載期間内における途中更新はお受けできません。</a:t>
                      </a:r>
                      <a:endParaRPr lang="en-US" altLang="ja-JP" sz="12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smtClean="0">
                          <a:solidFill>
                            <a:schemeClr val="tx1">
                              <a:lumMod val="65000"/>
                              <a:lumOff val="35000"/>
                            </a:schemeClr>
                          </a:solidFill>
                          <a:latin typeface="メイリオ" panose="020B0604030504040204" pitchFamily="50" charset="-128"/>
                          <a:ea typeface="メイリオ" panose="020B0604030504040204" pitchFamily="50" charset="-128"/>
                          <a:cs typeface="+mn-cs"/>
                        </a:rPr>
                        <a:t>・二次利用：不可</a:t>
                      </a:r>
                      <a:endParaRPr kumimoji="1" lang="en-US" altLang="ja-JP" sz="1200" kern="1200" dirty="0" smtClean="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3"/>
                  </a:ext>
                </a:extLst>
              </a:tr>
              <a:tr h="796909">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契約分類</a:t>
                      </a:r>
                      <a:endParaRPr kumimoji="1" lang="en-US" altLang="ja-JP" sz="1000" b="0" i="0" dirty="0" smtClean="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800" b="0" i="0" dirty="0" smtClean="0">
                          <a:solidFill>
                            <a:schemeClr val="bg1"/>
                          </a:solidFill>
                          <a:latin typeface="メイリオ"/>
                          <a:ea typeface="メイリオ"/>
                          <a:cs typeface="Meiryo UI" pitchFamily="50" charset="-128"/>
                        </a:rPr>
                        <a:t>※</a:t>
                      </a:r>
                      <a:r>
                        <a:rPr kumimoji="1" lang="ja-JP" altLang="en-US" sz="800" b="0" i="0" dirty="0" smtClean="0">
                          <a:solidFill>
                            <a:schemeClr val="bg1"/>
                          </a:solidFill>
                          <a:latin typeface="メイリオ"/>
                          <a:ea typeface="メイリオ"/>
                          <a:cs typeface="Meiryo UI" pitchFamily="50" charset="-128"/>
                        </a:rPr>
                        <a:t>お申し込み時に選択</a:t>
                      </a:r>
                      <a:endParaRPr kumimoji="1" lang="en-US" altLang="ja-JP" sz="800" b="0" i="0" dirty="0" smtClean="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■企画ページの制作・掲載</a:t>
                      </a:r>
                      <a:endPar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smtClean="0">
                          <a:solidFill>
                            <a:schemeClr val="tx1">
                              <a:lumMod val="65000"/>
                              <a:lumOff val="35000"/>
                            </a:schemeClr>
                          </a:solidFill>
                          <a:latin typeface="メイリオ"/>
                          <a:ea typeface="メイリオ"/>
                          <a:cs typeface="メイリオ" panose="020B0604030504040204" pitchFamily="50" charset="-128"/>
                        </a:rPr>
                        <a:t>①契約分類：制作</a:t>
                      </a:r>
                      <a:r>
                        <a:rPr lang="en-US" altLang="ja-JP" sz="1200" dirty="0" smtClean="0">
                          <a:solidFill>
                            <a:schemeClr val="tx1">
                              <a:lumMod val="65000"/>
                              <a:lumOff val="35000"/>
                            </a:schemeClr>
                          </a:solidFill>
                          <a:latin typeface="メイリオ"/>
                          <a:ea typeface="メイリオ"/>
                          <a:cs typeface="メイリオ" panose="020B0604030504040204" pitchFamily="50" charset="-128"/>
                        </a:rPr>
                        <a:t>+</a:t>
                      </a:r>
                      <a:r>
                        <a:rPr lang="ja-JP" altLang="en-US" sz="1200" dirty="0" smtClean="0">
                          <a:solidFill>
                            <a:schemeClr val="tx1">
                              <a:lumMod val="65000"/>
                              <a:lumOff val="35000"/>
                            </a:schemeClr>
                          </a:solidFill>
                          <a:latin typeface="メイリオ"/>
                          <a:ea typeface="メイリオ"/>
                          <a:cs typeface="メイリオ" panose="020B0604030504040204" pitchFamily="50" charset="-128"/>
                        </a:rPr>
                        <a:t>掲載</a:t>
                      </a:r>
                      <a:endParaRPr lang="en-US" altLang="ja-JP" sz="120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smtClean="0">
                          <a:solidFill>
                            <a:schemeClr val="tx1">
                              <a:lumMod val="65000"/>
                              <a:lumOff val="35000"/>
                            </a:schemeClr>
                          </a:solidFill>
                          <a:latin typeface="メイリオ"/>
                          <a:ea typeface="メイリオ"/>
                          <a:cs typeface="メイリオ" panose="020B0604030504040204" pitchFamily="50" charset="-128"/>
                        </a:rPr>
                        <a:t>②契約サービス：</a:t>
                      </a:r>
                      <a:r>
                        <a:rPr lang="en-US" altLang="ja-JP" sz="1200" dirty="0" smtClean="0">
                          <a:solidFill>
                            <a:schemeClr val="tx1">
                              <a:lumMod val="65000"/>
                              <a:lumOff val="35000"/>
                            </a:schemeClr>
                          </a:solidFill>
                          <a:latin typeface="+mn-lt"/>
                          <a:ea typeface="+mn-ea"/>
                          <a:cs typeface="メイリオ" panose="020B0604030504040204" pitchFamily="50" charset="-128"/>
                        </a:rPr>
                        <a:t>【</a:t>
                      </a:r>
                      <a:r>
                        <a:rPr lang="ja-JP" altLang="en-US" sz="1200" dirty="0" smtClean="0">
                          <a:solidFill>
                            <a:schemeClr val="tx1">
                              <a:lumMod val="65000"/>
                              <a:lumOff val="35000"/>
                            </a:schemeClr>
                          </a:solidFill>
                          <a:latin typeface="+mn-lt"/>
                          <a:ea typeface="+mn-ea"/>
                          <a:cs typeface="メイリオ" panose="020B0604030504040204" pitchFamily="50" charset="-128"/>
                        </a:rPr>
                        <a:t>制作</a:t>
                      </a:r>
                      <a:r>
                        <a:rPr lang="en-US" altLang="ja-JP" sz="1200" dirty="0" smtClean="0">
                          <a:solidFill>
                            <a:schemeClr val="tx1">
                              <a:lumMod val="65000"/>
                              <a:lumOff val="35000"/>
                            </a:schemeClr>
                          </a:solidFill>
                          <a:latin typeface="+mn-lt"/>
                          <a:ea typeface="+mn-ea"/>
                          <a:cs typeface="メイリオ" panose="020B0604030504040204" pitchFamily="50" charset="-128"/>
                        </a:rPr>
                        <a:t>+</a:t>
                      </a:r>
                      <a:r>
                        <a:rPr lang="ja-JP" altLang="en-US" sz="1200" dirty="0" smtClean="0">
                          <a:solidFill>
                            <a:schemeClr val="tx1">
                              <a:lumMod val="65000"/>
                              <a:lumOff val="35000"/>
                            </a:schemeClr>
                          </a:solidFill>
                          <a:latin typeface="+mn-lt"/>
                          <a:ea typeface="+mn-ea"/>
                          <a:cs typeface="メイリオ" panose="020B0604030504040204" pitchFamily="50" charset="-128"/>
                        </a:rPr>
                        <a:t>掲載</a:t>
                      </a:r>
                      <a:r>
                        <a:rPr lang="en-US" altLang="ja-JP" sz="1200" dirty="0" smtClean="0">
                          <a:solidFill>
                            <a:schemeClr val="tx1">
                              <a:lumMod val="65000"/>
                              <a:lumOff val="35000"/>
                            </a:schemeClr>
                          </a:solidFill>
                          <a:latin typeface="+mn-lt"/>
                          <a:ea typeface="+mn-ea"/>
                          <a:cs typeface="メイリオ" panose="020B0604030504040204" pitchFamily="50" charset="-128"/>
                        </a:rPr>
                        <a:t>】Yahoo! JAPAN</a:t>
                      </a:r>
                      <a:r>
                        <a:rPr lang="ja-JP" altLang="en-US" sz="1200" dirty="0" smtClean="0">
                          <a:solidFill>
                            <a:schemeClr val="tx1">
                              <a:lumMod val="65000"/>
                              <a:lumOff val="35000"/>
                            </a:schemeClr>
                          </a:solidFill>
                          <a:latin typeface="+mn-lt"/>
                          <a:ea typeface="+mn-ea"/>
                          <a:cs typeface="メイリオ" panose="020B0604030504040204" pitchFamily="50" charset="-128"/>
                        </a:rPr>
                        <a:t>　トップページ カスタマイズ企画</a:t>
                      </a:r>
                      <a:endParaRPr lang="en-US" altLang="ja-JP" sz="1200" dirty="0" smtClean="0">
                        <a:solidFill>
                          <a:schemeClr val="tx1">
                            <a:lumMod val="65000"/>
                            <a:lumOff val="35000"/>
                          </a:schemeClr>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smtClean="0">
                          <a:solidFill>
                            <a:schemeClr val="tx1">
                              <a:lumMod val="65000"/>
                              <a:lumOff val="35000"/>
                            </a:schemeClr>
                          </a:solidFill>
                          <a:latin typeface="メイリオ"/>
                          <a:ea typeface="メイリオ"/>
                          <a:cs typeface="メイリオ" panose="020B0604030504040204" pitchFamily="50" charset="-128"/>
                        </a:rPr>
                        <a:t>③契約サービス詳細：</a:t>
                      </a:r>
                      <a:r>
                        <a:rPr lang="en-US" altLang="ja-JP" sz="1200" dirty="0" smtClean="0">
                          <a:solidFill>
                            <a:schemeClr val="tx1">
                              <a:lumMod val="65000"/>
                              <a:lumOff val="35000"/>
                            </a:schemeClr>
                          </a:solidFill>
                          <a:latin typeface="+mn-lt"/>
                          <a:ea typeface="+mn-ea"/>
                          <a:cs typeface="メイリオ" panose="020B0604030504040204" pitchFamily="50" charset="-128"/>
                        </a:rPr>
                        <a:t>Yahoo! JAPAN</a:t>
                      </a:r>
                      <a:r>
                        <a:rPr lang="ja-JP" altLang="en-US" sz="1200" dirty="0" smtClean="0">
                          <a:solidFill>
                            <a:schemeClr val="tx1">
                              <a:lumMod val="65000"/>
                              <a:lumOff val="35000"/>
                            </a:schemeClr>
                          </a:solidFill>
                          <a:latin typeface="+mn-lt"/>
                          <a:ea typeface="+mn-ea"/>
                          <a:cs typeface="メイリオ" panose="020B0604030504040204" pitchFamily="50" charset="-128"/>
                        </a:rPr>
                        <a:t>　トップページ カスタマイズ企画　制作・掲載費</a:t>
                      </a:r>
                      <a:endParaRPr lang="en-US" altLang="ja-JP" sz="1200" dirty="0" smtClean="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252782">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smtClean="0">
                          <a:solidFill>
                            <a:schemeClr val="bg1"/>
                          </a:solidFill>
                          <a:latin typeface="メイリオ"/>
                          <a:ea typeface="メイリオ"/>
                        </a:rPr>
                        <a:t>掲載期間</a:t>
                      </a:r>
                      <a:endParaRPr kumimoji="1" lang="ja-JP" altLang="en-US" sz="1000" b="0" i="0" dirty="0" smtClean="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ja-JP" altLang="en-US" sz="1200" dirty="0" smtClean="0">
                          <a:solidFill>
                            <a:schemeClr val="tx1">
                              <a:lumMod val="65000"/>
                              <a:lumOff val="35000"/>
                            </a:schemeClr>
                          </a:solidFill>
                          <a:latin typeface="メイリオ"/>
                          <a:ea typeface="メイリオ"/>
                          <a:cs typeface="Meiryo UI" panose="020B0604030504040204" pitchFamily="50" charset="-128"/>
                        </a:rPr>
                        <a:t>誘導用広告の掲載期間に準ずる</a:t>
                      </a:r>
                      <a:r>
                        <a:rPr kumimoji="1" lang="ja-JP" altLang="en-US" sz="1200" kern="1200" dirty="0" smtClean="0">
                          <a:solidFill>
                            <a:schemeClr val="tx1">
                              <a:lumMod val="65000"/>
                              <a:lumOff val="35000"/>
                            </a:schemeClr>
                          </a:solidFill>
                          <a:latin typeface="メイリオ"/>
                          <a:ea typeface="メイリオ"/>
                          <a:cs typeface="Meiryo UI" panose="020B0604030504040204" pitchFamily="50" charset="-128"/>
                        </a:rPr>
                        <a:t>、かつ最大</a:t>
                      </a:r>
                      <a:r>
                        <a:rPr kumimoji="1" lang="en-US" altLang="ja-JP" sz="1200" kern="1200" dirty="0" smtClean="0">
                          <a:solidFill>
                            <a:schemeClr val="tx1">
                              <a:lumMod val="65000"/>
                              <a:lumOff val="35000"/>
                            </a:schemeClr>
                          </a:solidFill>
                          <a:latin typeface="メイリオ"/>
                          <a:ea typeface="メイリオ"/>
                          <a:cs typeface="Meiryo UI" panose="020B0604030504040204" pitchFamily="50" charset="-128"/>
                        </a:rPr>
                        <a:t>2</a:t>
                      </a:r>
                      <a:r>
                        <a:rPr kumimoji="1" lang="ja-JP" altLang="en-US" sz="1200" kern="1200" dirty="0" smtClean="0">
                          <a:solidFill>
                            <a:schemeClr val="tx1">
                              <a:lumMod val="65000"/>
                              <a:lumOff val="35000"/>
                            </a:schemeClr>
                          </a:solidFill>
                          <a:latin typeface="メイリオ"/>
                          <a:ea typeface="メイリオ"/>
                          <a:cs typeface="Meiryo UI" panose="020B0604030504040204" pitchFamily="50" charset="-128"/>
                        </a:rPr>
                        <a:t>週間</a:t>
                      </a:r>
                      <a:r>
                        <a:rPr kumimoji="1" lang="en-US" altLang="ja-JP" sz="1200" kern="1200" dirty="0" smtClean="0">
                          <a:solidFill>
                            <a:schemeClr val="tx1">
                              <a:lumMod val="65000"/>
                              <a:lumOff val="35000"/>
                            </a:schemeClr>
                          </a:solidFill>
                          <a:latin typeface="メイリオ"/>
                          <a:ea typeface="メイリオ"/>
                          <a:cs typeface="Meiryo UI" panose="020B0604030504040204" pitchFamily="50" charset="-128"/>
                        </a:rPr>
                        <a:t>(</a:t>
                      </a:r>
                      <a:r>
                        <a:rPr kumimoji="1" lang="ja-JP" altLang="en-US" sz="1200" kern="1200" dirty="0" smtClean="0">
                          <a:solidFill>
                            <a:schemeClr val="tx1">
                              <a:lumMod val="65000"/>
                              <a:lumOff val="35000"/>
                            </a:schemeClr>
                          </a:solidFill>
                          <a:latin typeface="メイリオ"/>
                          <a:ea typeface="メイリオ"/>
                          <a:cs typeface="Meiryo UI" panose="020B0604030504040204" pitchFamily="50" charset="-128"/>
                        </a:rPr>
                        <a:t>平日開始</a:t>
                      </a:r>
                      <a:r>
                        <a:rPr kumimoji="1" lang="en-US" altLang="ja-JP" sz="1200" kern="1200" dirty="0" smtClean="0">
                          <a:solidFill>
                            <a:schemeClr val="tx1">
                              <a:lumMod val="65000"/>
                              <a:lumOff val="35000"/>
                            </a:schemeClr>
                          </a:solidFill>
                          <a:latin typeface="メイリオ"/>
                          <a:ea typeface="メイリオ"/>
                          <a:cs typeface="Meiryo UI" panose="020B0604030504040204" pitchFamily="50" charset="-128"/>
                        </a:rPr>
                        <a:t>)</a:t>
                      </a:r>
                      <a:r>
                        <a:rPr lang="ja-JP" altLang="en-US" sz="1200" b="0" i="0" dirty="0" smtClean="0">
                          <a:solidFill>
                            <a:schemeClr val="tx1">
                              <a:lumMod val="65000"/>
                              <a:lumOff val="35000"/>
                            </a:schemeClr>
                          </a:solidFill>
                          <a:effectLst/>
                          <a:latin typeface="Arial" panose="020B0604020202020204" pitchFamily="34" charset="0"/>
                        </a:rPr>
                        <a:t> </a:t>
                      </a:r>
                      <a:endParaRPr lang="en-US" altLang="ja-JP" sz="1200" b="0" i="0" dirty="0" smtClean="0">
                        <a:solidFill>
                          <a:schemeClr val="tx1">
                            <a:lumMod val="65000"/>
                            <a:lumOff val="35000"/>
                          </a:schemeClr>
                        </a:solidFill>
                        <a:effectLst/>
                        <a:latin typeface="Arial" panose="020B0604020202020204"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5"/>
                  </a:ext>
                </a:extLst>
              </a:tr>
              <a:tr h="1341033">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料金</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i="0" kern="1200" dirty="0" smtClean="0">
                          <a:solidFill>
                            <a:schemeClr val="tx1">
                              <a:lumMod val="65000"/>
                              <a:lumOff val="35000"/>
                            </a:schemeClr>
                          </a:solidFill>
                          <a:effectLst/>
                          <a:latin typeface="+mn-lt"/>
                          <a:ea typeface="+mn-ea"/>
                          <a:cs typeface="+mn-cs"/>
                        </a:rPr>
                        <a:t>■誘導広告</a:t>
                      </a:r>
                      <a:endParaRPr kumimoji="1" lang="en-US" altLang="ja-JP" sz="1200" b="0" i="0" kern="1200" dirty="0" smtClean="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i="0" kern="1200" dirty="0" smtClean="0">
                          <a:solidFill>
                            <a:schemeClr val="tx1">
                              <a:lumMod val="65000"/>
                              <a:lumOff val="35000"/>
                            </a:schemeClr>
                          </a:solidFill>
                          <a:effectLst/>
                          <a:latin typeface="+mn-lt"/>
                          <a:ea typeface="+mn-ea"/>
                          <a:cs typeface="+mn-cs"/>
                        </a:rPr>
                        <a:t>料金は</a:t>
                      </a:r>
                      <a:r>
                        <a:rPr kumimoji="1" lang="en-US" altLang="ja-JP" sz="1200" b="0" i="0" kern="1200" dirty="0" smtClean="0">
                          <a:solidFill>
                            <a:schemeClr val="tx1">
                              <a:lumMod val="65000"/>
                              <a:lumOff val="35000"/>
                            </a:schemeClr>
                          </a:solidFill>
                          <a:effectLst/>
                          <a:latin typeface="+mn-lt"/>
                          <a:ea typeface="+mn-ea"/>
                          <a:cs typeface="+mn-cs"/>
                        </a:rPr>
                        <a:t>P</a:t>
                      </a:r>
                      <a:r>
                        <a:rPr kumimoji="1" lang="ja-JP" altLang="en-US" sz="1200" b="0" i="0" kern="1200" dirty="0" smtClean="0">
                          <a:solidFill>
                            <a:schemeClr val="tx1">
                              <a:lumMod val="65000"/>
                              <a:lumOff val="35000"/>
                            </a:schemeClr>
                          </a:solidFill>
                          <a:effectLst/>
                          <a:latin typeface="+mn-lt"/>
                          <a:ea typeface="+mn-ea"/>
                          <a:cs typeface="+mn-cs"/>
                        </a:rPr>
                        <a:t>５、</a:t>
                      </a:r>
                      <a:r>
                        <a:rPr kumimoji="1" lang="en-US" altLang="ja-JP" sz="1200" b="0" i="0" kern="1200" dirty="0" smtClean="0">
                          <a:solidFill>
                            <a:schemeClr val="tx1">
                              <a:lumMod val="65000"/>
                              <a:lumOff val="35000"/>
                            </a:schemeClr>
                          </a:solidFill>
                          <a:effectLst/>
                          <a:latin typeface="+mn-lt"/>
                          <a:ea typeface="+mn-ea"/>
                          <a:cs typeface="+mn-cs"/>
                        </a:rPr>
                        <a:t>6</a:t>
                      </a:r>
                      <a:r>
                        <a:rPr kumimoji="1" lang="ja-JP" altLang="en-US" sz="1200" b="0" i="0" kern="1200" dirty="0" smtClean="0">
                          <a:solidFill>
                            <a:schemeClr val="tx1">
                              <a:lumMod val="65000"/>
                              <a:lumOff val="35000"/>
                            </a:schemeClr>
                          </a:solidFill>
                          <a:effectLst/>
                          <a:latin typeface="+mn-lt"/>
                          <a:ea typeface="+mn-ea"/>
                          <a:cs typeface="+mn-cs"/>
                        </a:rPr>
                        <a:t>参照／</a:t>
                      </a:r>
                      <a:r>
                        <a:rPr kumimoji="1" lang="en-US" altLang="ja-JP" sz="1200" b="0" i="0" kern="1200" dirty="0" smtClean="0">
                          <a:solidFill>
                            <a:schemeClr val="tx1">
                              <a:lumMod val="65000"/>
                              <a:lumOff val="35000"/>
                            </a:schemeClr>
                          </a:solidFill>
                          <a:effectLst/>
                          <a:latin typeface="+mn-lt"/>
                          <a:ea typeface="+mn-ea"/>
                          <a:cs typeface="+mn-cs"/>
                        </a:rPr>
                        <a:t>Yahoo!</a:t>
                      </a:r>
                      <a:r>
                        <a:rPr kumimoji="1" lang="ja-JP" altLang="en-US" sz="1200" b="0" i="0" kern="1200" dirty="0" smtClean="0">
                          <a:solidFill>
                            <a:schemeClr val="tx1">
                              <a:lumMod val="65000"/>
                              <a:lumOff val="35000"/>
                            </a:schemeClr>
                          </a:solidFill>
                          <a:effectLst/>
                          <a:latin typeface="+mn-lt"/>
                          <a:ea typeface="+mn-ea"/>
                          <a:cs typeface="+mn-cs"/>
                        </a:rPr>
                        <a:t>ディスプレイ広告の広告管理ツールからお申し込み</a:t>
                      </a:r>
                      <a:endParaRPr kumimoji="1" lang="en-US" altLang="ja-JP" sz="1200" b="0" i="0" kern="1200" dirty="0" smtClean="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i="0" kern="1200" dirty="0" smtClean="0">
                          <a:solidFill>
                            <a:schemeClr val="tx1">
                              <a:lumMod val="65000"/>
                              <a:lumOff val="35000"/>
                            </a:schemeClr>
                          </a:solidFill>
                          <a:effectLst/>
                          <a:latin typeface="+mn-lt"/>
                          <a:ea typeface="+mn-ea"/>
                          <a:cs typeface="+mn-cs"/>
                        </a:rPr>
                        <a:t>■制作・掲載費</a:t>
                      </a:r>
                      <a:endParaRPr kumimoji="1" lang="en-US" altLang="ja-JP" sz="1200" b="0" i="0" kern="1200" dirty="0" smtClean="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i="0" kern="1200" dirty="0" smtClean="0">
                          <a:solidFill>
                            <a:schemeClr val="tx1">
                              <a:lumMod val="65000"/>
                              <a:lumOff val="35000"/>
                            </a:schemeClr>
                          </a:solidFill>
                          <a:effectLst/>
                          <a:latin typeface="+mn-lt"/>
                          <a:ea typeface="+mn-ea"/>
                          <a:cs typeface="+mn-cs"/>
                        </a:rPr>
                        <a:t>料金は</a:t>
                      </a:r>
                      <a:r>
                        <a:rPr kumimoji="1" lang="en-US" altLang="ja-JP" sz="1200" b="0" i="0" kern="1200" dirty="0" smtClean="0">
                          <a:solidFill>
                            <a:schemeClr val="tx1">
                              <a:lumMod val="65000"/>
                              <a:lumOff val="35000"/>
                            </a:schemeClr>
                          </a:solidFill>
                          <a:effectLst/>
                          <a:latin typeface="+mn-lt"/>
                          <a:ea typeface="+mn-ea"/>
                          <a:cs typeface="+mn-cs"/>
                        </a:rPr>
                        <a:t>P5</a:t>
                      </a:r>
                      <a:r>
                        <a:rPr kumimoji="1" lang="ja-JP" altLang="en-US" sz="1200" b="0" i="0" kern="1200" dirty="0" smtClean="0">
                          <a:solidFill>
                            <a:schemeClr val="tx1">
                              <a:lumMod val="65000"/>
                              <a:lumOff val="35000"/>
                            </a:schemeClr>
                          </a:solidFill>
                          <a:effectLst/>
                          <a:latin typeface="+mn-lt"/>
                          <a:ea typeface="+mn-ea"/>
                          <a:cs typeface="+mn-cs"/>
                        </a:rPr>
                        <a:t>参照／事前見積もり：必要／専用のフォームからお申し込み</a:t>
                      </a:r>
                      <a:endParaRPr kumimoji="1" lang="en-US" altLang="ja-JP" sz="1200" b="0" i="0" kern="1200" dirty="0" smtClean="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i="0" kern="1200" dirty="0" smtClean="0">
                          <a:solidFill>
                            <a:schemeClr val="tx1">
                              <a:lumMod val="65000"/>
                              <a:lumOff val="35000"/>
                            </a:schemeClr>
                          </a:solidFill>
                          <a:effectLst/>
                          <a:latin typeface="+mn-lt"/>
                          <a:ea typeface="+mn-ea"/>
                          <a:cs typeface="+mn-cs"/>
                        </a:rPr>
                        <a:t>料金は</a:t>
                      </a:r>
                      <a:r>
                        <a:rPr kumimoji="1" lang="en-US" altLang="ja-JP" sz="1200" b="0" i="0" kern="1200" dirty="0" smtClean="0">
                          <a:solidFill>
                            <a:schemeClr val="tx1">
                              <a:lumMod val="65000"/>
                              <a:lumOff val="35000"/>
                            </a:schemeClr>
                          </a:solidFill>
                          <a:effectLst/>
                          <a:latin typeface="+mn-lt"/>
                          <a:ea typeface="+mn-ea"/>
                          <a:cs typeface="+mn-cs"/>
                        </a:rPr>
                        <a:t>P6</a:t>
                      </a:r>
                      <a:r>
                        <a:rPr kumimoji="1" lang="ja-JP" altLang="en-US" sz="1200" b="0" i="0" kern="1200" dirty="0" smtClean="0">
                          <a:solidFill>
                            <a:schemeClr val="tx1">
                              <a:lumMod val="65000"/>
                              <a:lumOff val="35000"/>
                            </a:schemeClr>
                          </a:solidFill>
                          <a:effectLst/>
                          <a:latin typeface="+mn-lt"/>
                          <a:ea typeface="+mn-ea"/>
                          <a:cs typeface="+mn-cs"/>
                        </a:rPr>
                        <a:t>参照／事前見積もり：不要／共通のフォームからお申し込み</a:t>
                      </a:r>
                      <a:endParaRPr kumimoji="1" lang="en-US" altLang="ja-JP" sz="1200" b="0" i="0" kern="1200" dirty="0" smtClean="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200" b="0" i="0" kern="1200" dirty="0" smtClean="0">
                          <a:solidFill>
                            <a:schemeClr val="tx1">
                              <a:lumMod val="65000"/>
                              <a:lumOff val="35000"/>
                            </a:schemeClr>
                          </a:solidFill>
                          <a:effectLst/>
                          <a:latin typeface="+mn-lt"/>
                          <a:ea typeface="+mn-ea"/>
                          <a:cs typeface="+mn-cs"/>
                        </a:rPr>
                        <a:t>※</a:t>
                      </a:r>
                      <a:r>
                        <a:rPr kumimoji="1" lang="ja-JP" altLang="en-US" sz="1200" b="0" i="0" kern="1200" dirty="0" smtClean="0">
                          <a:solidFill>
                            <a:schemeClr val="tx1">
                              <a:lumMod val="65000"/>
                              <a:lumOff val="35000"/>
                            </a:schemeClr>
                          </a:solidFill>
                          <a:effectLst/>
                          <a:latin typeface="+mn-lt"/>
                          <a:ea typeface="+mn-ea"/>
                          <a:cs typeface="+mn-cs"/>
                        </a:rPr>
                        <a:t>企画内容によって、別途費用が発生する場合があります</a:t>
                      </a:r>
                      <a:endParaRPr kumimoji="1" lang="en-US" altLang="ja-JP" sz="1200" b="0" i="0" kern="1200" dirty="0" smtClean="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200" b="0" i="0" kern="1200" dirty="0" smtClean="0">
                          <a:solidFill>
                            <a:schemeClr val="tx1">
                              <a:lumMod val="65000"/>
                              <a:lumOff val="35000"/>
                            </a:schemeClr>
                          </a:solidFill>
                          <a:effectLst/>
                          <a:latin typeface="+mn-lt"/>
                          <a:ea typeface="+mn-ea"/>
                          <a:cs typeface="+mn-cs"/>
                        </a:rPr>
                        <a:t>※</a:t>
                      </a:r>
                      <a:r>
                        <a:rPr kumimoji="1" lang="ja-JP" altLang="en-US" sz="1200" b="0" i="0" kern="1200" dirty="0" smtClean="0">
                          <a:solidFill>
                            <a:schemeClr val="tx1">
                              <a:lumMod val="65000"/>
                              <a:lumOff val="35000"/>
                            </a:schemeClr>
                          </a:solidFill>
                          <a:effectLst/>
                          <a:latin typeface="+mn-lt"/>
                          <a:ea typeface="+mn-ea"/>
                          <a:cs typeface="+mn-cs"/>
                        </a:rPr>
                        <a:t>制作費無償プランの場合も、関連約款に同意いただく必要があるため</a:t>
                      </a:r>
                      <a:r>
                        <a:rPr kumimoji="1" lang="en-US" altLang="ja-JP" sz="1200" b="0" i="0" kern="1200" dirty="0" smtClean="0">
                          <a:solidFill>
                            <a:schemeClr val="tx1">
                              <a:lumMod val="65000"/>
                              <a:lumOff val="35000"/>
                            </a:schemeClr>
                          </a:solidFill>
                          <a:effectLst/>
                          <a:latin typeface="+mn-lt"/>
                          <a:ea typeface="+mn-ea"/>
                          <a:cs typeface="+mn-cs"/>
                        </a:rPr>
                        <a:t>0</a:t>
                      </a:r>
                      <a:r>
                        <a:rPr kumimoji="1" lang="ja-JP" altLang="en-US" sz="1200" b="0" i="0" kern="1200" dirty="0" smtClean="0">
                          <a:solidFill>
                            <a:schemeClr val="tx1">
                              <a:lumMod val="65000"/>
                              <a:lumOff val="35000"/>
                            </a:schemeClr>
                          </a:solidFill>
                          <a:effectLst/>
                          <a:latin typeface="+mn-lt"/>
                          <a:ea typeface="+mn-ea"/>
                          <a:cs typeface="+mn-cs"/>
                        </a:rPr>
                        <a:t>円でお申し込みいただきます</a:t>
                      </a:r>
                      <a:endParaRPr kumimoji="1" lang="en-US" altLang="ja-JP" sz="700" b="0" u="none" strike="noStrike" kern="1200" cap="none" spc="0" normalizeH="0" baseline="0" noProof="0" dirty="0" smtClean="0">
                        <a:ln>
                          <a:noFill/>
                        </a:ln>
                        <a:solidFill>
                          <a:schemeClr val="tx1">
                            <a:lumMod val="65000"/>
                            <a:lumOff val="35000"/>
                          </a:schemeClr>
                        </a:solidFill>
                        <a:effectLst/>
                        <a:uLnTx/>
                        <a:uFillTx/>
                        <a:latin typeface="メイリオ"/>
                        <a:ea typeface="メイリオ"/>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6"/>
                  </a:ext>
                </a:extLst>
              </a:tr>
              <a:tr h="70622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お申し込み</a:t>
                      </a:r>
                      <a:endParaRPr kumimoji="1" lang="en-US" altLang="ja-JP" sz="1000" b="0" i="0" dirty="0" smtClean="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期限</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原則として、掲載開始の</a:t>
                      </a:r>
                      <a:r>
                        <a:rPr kumimoji="1" lang="en-US" altLang="ja-JP" sz="12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2</a:t>
                      </a:r>
                      <a:r>
                        <a:rPr kumimoji="1" lang="ja-JP" altLang="en-US" sz="12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か月前までにお申し込みください</a:t>
                      </a:r>
                      <a:endParaRPr kumimoji="1" lang="en-US" altLang="ja-JP" sz="1200" b="0" u="none" strike="noStrike" kern="1200" cap="none" spc="0" normalizeH="0" baseline="0" noProof="0" dirty="0" smtClean="0">
                        <a:ln>
                          <a:noFill/>
                        </a:ln>
                        <a:solidFill>
                          <a:schemeClr val="tx1">
                            <a:lumMod val="65000"/>
                            <a:lumOff val="3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i="0" kern="1200" noProof="0" dirty="0" smtClean="0">
                          <a:solidFill>
                            <a:schemeClr val="tx1">
                              <a:lumMod val="65000"/>
                              <a:lumOff val="35000"/>
                            </a:schemeClr>
                          </a:solidFill>
                          <a:effectLst/>
                          <a:latin typeface="+mn-lt"/>
                          <a:ea typeface="+mn-ea"/>
                          <a:cs typeface="+mn-cs"/>
                        </a:rPr>
                        <a:t>※</a:t>
                      </a:r>
                      <a:r>
                        <a:rPr kumimoji="1" lang="ja-JP" altLang="en-US" sz="1000" b="0" i="0" kern="1200" dirty="0" smtClean="0">
                          <a:solidFill>
                            <a:schemeClr val="tx1">
                              <a:lumMod val="65000"/>
                              <a:lumOff val="35000"/>
                            </a:schemeClr>
                          </a:solidFill>
                          <a:effectLst/>
                          <a:latin typeface="+mn-lt"/>
                          <a:ea typeface="+mn-ea"/>
                          <a:cs typeface="+mn-cs"/>
                        </a:rPr>
                        <a:t>制作および、弊社のトップページ、ブランド管理の担当部署による表現確認、動作検証等含む</a:t>
                      </a:r>
                      <a:endParaRPr kumimoji="1" lang="en-US" altLang="ja-JP" sz="1000" b="0" i="0" kern="1200" noProof="0" dirty="0" smtClean="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a:t>
                      </a:r>
                      <a:r>
                        <a:rPr kumimoji="1" lang="ja-JP" altLang="en-US"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所定の方法によるお申し込み契約の成立後はキャンセルは不可となります</a:t>
                      </a:r>
                      <a:endPar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a:t>
                      </a:r>
                      <a:r>
                        <a:rPr kumimoji="1" lang="ja-JP" altLang="en-US"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お申し込み時に掲載期間が未決定の場合は、別途、掲載開始日の</a:t>
                      </a:r>
                      <a:r>
                        <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5</a:t>
                      </a:r>
                      <a:r>
                        <a:rPr kumimoji="1" lang="ja-JP" altLang="en-US"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営業日前までに掲載期間のご連絡をメールでいただきます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7"/>
                  </a:ext>
                </a:extLst>
              </a:tr>
              <a:tr h="271980">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smtClean="0">
                          <a:solidFill>
                            <a:schemeClr val="bg1"/>
                          </a:solidFill>
                          <a:latin typeface="+mn-lt"/>
                          <a:ea typeface="+mn-ea"/>
                        </a:rPr>
                        <a:t>有効期限</a:t>
                      </a:r>
                      <a:endParaRPr kumimoji="1" lang="ja-JP" altLang="en-US" sz="1000" b="0" i="0" dirty="0" smtClean="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smtClean="0">
                          <a:solidFill>
                            <a:schemeClr val="tx1">
                              <a:lumMod val="65000"/>
                              <a:lumOff val="35000"/>
                            </a:schemeClr>
                          </a:solidFill>
                          <a:latin typeface="メイリオ"/>
                          <a:ea typeface="メイリオ"/>
                          <a:cs typeface="Meiryo UI" panose="020B0604030504040204" pitchFamily="50" charset="-128"/>
                        </a:rPr>
                        <a:t>2021</a:t>
                      </a:r>
                      <a:r>
                        <a:rPr lang="ja-JP" altLang="en-US" sz="1200" dirty="0" smtClean="0">
                          <a:solidFill>
                            <a:schemeClr val="tx1">
                              <a:lumMod val="65000"/>
                              <a:lumOff val="35000"/>
                            </a:schemeClr>
                          </a:solidFill>
                          <a:latin typeface="メイリオ"/>
                          <a:ea typeface="メイリオ"/>
                          <a:cs typeface="Meiryo UI" panose="020B0604030504040204" pitchFamily="50" charset="-128"/>
                        </a:rPr>
                        <a:t>年</a:t>
                      </a:r>
                      <a:r>
                        <a:rPr kumimoji="1" lang="en-US" altLang="ja-JP" sz="1200" kern="1200" dirty="0" smtClean="0">
                          <a:solidFill>
                            <a:schemeClr val="tx1">
                              <a:lumMod val="65000"/>
                              <a:lumOff val="35000"/>
                            </a:schemeClr>
                          </a:solidFill>
                          <a:latin typeface="メイリオ"/>
                          <a:ea typeface="メイリオ"/>
                          <a:cs typeface="Meiryo UI" panose="020B0604030504040204" pitchFamily="50" charset="-128"/>
                        </a:rPr>
                        <a:t>12</a:t>
                      </a:r>
                      <a:r>
                        <a:rPr kumimoji="1" lang="ja-JP" altLang="en-US" sz="1200" kern="1200" dirty="0" smtClean="0">
                          <a:solidFill>
                            <a:schemeClr val="tx1">
                              <a:lumMod val="65000"/>
                              <a:lumOff val="35000"/>
                            </a:schemeClr>
                          </a:solidFill>
                          <a:latin typeface="メイリオ"/>
                          <a:ea typeface="メイリオ"/>
                          <a:cs typeface="Meiryo UI" panose="020B0604030504040204" pitchFamily="50" charset="-128"/>
                        </a:rPr>
                        <a:t>月</a:t>
                      </a:r>
                      <a:r>
                        <a:rPr kumimoji="1" lang="en-US" altLang="ja-JP" sz="1200" kern="1200" dirty="0" smtClean="0">
                          <a:solidFill>
                            <a:schemeClr val="tx1">
                              <a:lumMod val="65000"/>
                              <a:lumOff val="35000"/>
                            </a:schemeClr>
                          </a:solidFill>
                          <a:latin typeface="メイリオ"/>
                          <a:ea typeface="メイリオ"/>
                          <a:cs typeface="Meiryo UI" panose="020B0604030504040204" pitchFamily="50" charset="-128"/>
                        </a:rPr>
                        <a:t>29</a:t>
                      </a:r>
                      <a:r>
                        <a:rPr lang="ja-JP" altLang="en-US" sz="1200" dirty="0" smtClean="0">
                          <a:solidFill>
                            <a:schemeClr val="tx1">
                              <a:lumMod val="65000"/>
                              <a:lumOff val="35000"/>
                            </a:schemeClr>
                          </a:solidFill>
                          <a:latin typeface="メイリオ"/>
                          <a:ea typeface="メイリオ"/>
                          <a:cs typeface="Meiryo UI" panose="020B0604030504040204" pitchFamily="50" charset="-128"/>
                        </a:rPr>
                        <a:t>日掲載終了分</a:t>
                      </a:r>
                      <a:endParaRPr lang="ja-JP" altLang="en-US" sz="1200" dirty="0" smtClean="0">
                        <a:solidFill>
                          <a:schemeClr val="tx1">
                            <a:lumMod val="65000"/>
                            <a:lumOff val="35000"/>
                          </a:schemeClr>
                        </a:solidFill>
                        <a:latin typeface="メイリオ"/>
                        <a:ea typeface="メイリオ"/>
                        <a:cs typeface="Verdana"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752225600"/>
                  </a:ext>
                </a:extLst>
              </a:tr>
              <a:tr h="585304">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レポート項目</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kern="1200" dirty="0" smtClean="0">
                          <a:solidFill>
                            <a:schemeClr val="tx1">
                              <a:lumMod val="65000"/>
                              <a:lumOff val="35000"/>
                            </a:schemeClr>
                          </a:solidFill>
                          <a:effectLst/>
                          <a:latin typeface="+mn-lt"/>
                          <a:ea typeface="+mn-ea"/>
                          <a:cs typeface="+mn-cs"/>
                        </a:rPr>
                        <a:t>■誘導広告：</a:t>
                      </a:r>
                      <a:r>
                        <a:rPr kumimoji="1" lang="en-US" altLang="ja-JP" sz="1200" b="0" i="0" kern="1200" dirty="0" smtClean="0">
                          <a:solidFill>
                            <a:schemeClr val="tx1">
                              <a:lumMod val="65000"/>
                              <a:lumOff val="35000"/>
                            </a:schemeClr>
                          </a:solidFill>
                          <a:effectLst/>
                          <a:latin typeface="+mn-lt"/>
                          <a:ea typeface="+mn-ea"/>
                          <a:cs typeface="+mn-cs"/>
                        </a:rPr>
                        <a:t>imps</a:t>
                      </a:r>
                      <a:r>
                        <a:rPr kumimoji="1" lang="ja-JP" altLang="en-US" sz="1200" b="0" i="0" kern="1200" dirty="0" smtClean="0">
                          <a:solidFill>
                            <a:schemeClr val="tx1">
                              <a:lumMod val="65000"/>
                              <a:lumOff val="35000"/>
                            </a:schemeClr>
                          </a:solidFill>
                          <a:effectLst/>
                          <a:latin typeface="+mn-lt"/>
                          <a:ea typeface="+mn-ea"/>
                          <a:cs typeface="+mn-cs"/>
                        </a:rPr>
                        <a:t>数、クリック数、クリック率</a:t>
                      </a:r>
                      <a:endParaRPr kumimoji="1" lang="en-US" altLang="ja-JP" sz="1200" b="0" i="0" kern="1200" dirty="0" smtClean="0">
                        <a:solidFill>
                          <a:schemeClr val="tx1">
                            <a:lumMod val="65000"/>
                            <a:lumOff val="35000"/>
                          </a:schemeClr>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kern="1200" dirty="0" smtClean="0">
                          <a:solidFill>
                            <a:schemeClr val="tx1">
                              <a:lumMod val="65000"/>
                              <a:lumOff val="35000"/>
                            </a:schemeClr>
                          </a:solidFill>
                          <a:effectLst/>
                          <a:latin typeface="+mn-lt"/>
                          <a:ea typeface="+mn-ea"/>
                          <a:cs typeface="+mn-cs"/>
                        </a:rPr>
                        <a:t>■企画ページ：</a:t>
                      </a:r>
                      <a:r>
                        <a:rPr kumimoji="1" lang="en-US" altLang="ja-JP" sz="1200" b="0" i="0" kern="1200" dirty="0" smtClean="0">
                          <a:solidFill>
                            <a:schemeClr val="tx1">
                              <a:lumMod val="65000"/>
                              <a:lumOff val="35000"/>
                            </a:schemeClr>
                          </a:solidFill>
                          <a:effectLst/>
                          <a:latin typeface="+mn-lt"/>
                          <a:ea typeface="+mn-ea"/>
                          <a:cs typeface="+mn-cs"/>
                        </a:rPr>
                        <a:t>PV</a:t>
                      </a:r>
                      <a:r>
                        <a:rPr kumimoji="1" lang="ja-JP" altLang="en-US" sz="1200" b="0" i="0" kern="1200" dirty="0" err="1" smtClean="0">
                          <a:solidFill>
                            <a:schemeClr val="tx1">
                              <a:lumMod val="65000"/>
                              <a:lumOff val="35000"/>
                            </a:schemeClr>
                          </a:solidFill>
                          <a:effectLst/>
                          <a:latin typeface="+mn-lt"/>
                          <a:ea typeface="+mn-ea"/>
                          <a:cs typeface="+mn-cs"/>
                        </a:rPr>
                        <a:t>、</a:t>
                      </a:r>
                      <a:r>
                        <a:rPr kumimoji="1" lang="ja-JP" altLang="en-US" sz="1200" b="0" i="0" kern="1200" dirty="0" smtClean="0">
                          <a:solidFill>
                            <a:schemeClr val="tx1">
                              <a:lumMod val="65000"/>
                              <a:lumOff val="35000"/>
                            </a:schemeClr>
                          </a:solidFill>
                          <a:effectLst/>
                          <a:latin typeface="+mn-lt"/>
                          <a:ea typeface="+mn-ea"/>
                          <a:cs typeface="+mn-cs"/>
                        </a:rPr>
                        <a:t>着地ページへの遷移数</a:t>
                      </a:r>
                      <a:endParaRPr lang="en-US" altLang="ja-JP" sz="800" dirty="0" smtClean="0">
                        <a:solidFill>
                          <a:schemeClr val="tx1">
                            <a:lumMod val="65000"/>
                            <a:lumOff val="35000"/>
                          </a:schemeClr>
                        </a:solidFill>
                        <a:latin typeface="+mn-lt"/>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smtClean="0">
                          <a:solidFill>
                            <a:schemeClr val="tx1">
                              <a:lumMod val="65000"/>
                              <a:lumOff val="35000"/>
                            </a:schemeClr>
                          </a:solidFill>
                          <a:latin typeface="メイリオ"/>
                          <a:ea typeface="メイリオ"/>
                          <a:cs typeface="Verdana" pitchFamily="34" charset="0"/>
                        </a:rPr>
                        <a:t>※</a:t>
                      </a:r>
                      <a:r>
                        <a:rPr lang="ja-JP" altLang="en-US" sz="1000" dirty="0" smtClean="0">
                          <a:solidFill>
                            <a:schemeClr val="tx1">
                              <a:lumMod val="65000"/>
                              <a:lumOff val="35000"/>
                            </a:schemeClr>
                          </a:solidFill>
                          <a:latin typeface="メイリオ"/>
                          <a:ea typeface="メイリオ"/>
                          <a:cs typeface="Verdana" pitchFamily="34" charset="0"/>
                        </a:rPr>
                        <a:t>掲載終了から</a:t>
                      </a:r>
                      <a:r>
                        <a:rPr lang="en-US" altLang="ja-JP" sz="1000" dirty="0" smtClean="0">
                          <a:solidFill>
                            <a:schemeClr val="tx1">
                              <a:lumMod val="65000"/>
                              <a:lumOff val="35000"/>
                            </a:schemeClr>
                          </a:solidFill>
                          <a:latin typeface="メイリオ"/>
                          <a:ea typeface="メイリオ"/>
                          <a:cs typeface="Verdana" pitchFamily="34" charset="0"/>
                        </a:rPr>
                        <a:t>2</a:t>
                      </a:r>
                      <a:r>
                        <a:rPr lang="ja-JP" altLang="en-US" sz="1000" dirty="0" smtClean="0">
                          <a:solidFill>
                            <a:schemeClr val="tx1">
                              <a:lumMod val="65000"/>
                              <a:lumOff val="35000"/>
                            </a:schemeClr>
                          </a:solidFill>
                          <a:latin typeface="メイリオ"/>
                          <a:ea typeface="メイリオ"/>
                          <a:cs typeface="Verdana" pitchFamily="34" charset="0"/>
                        </a:rPr>
                        <a:t>週間程度でご提出いたします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3120150108"/>
                  </a:ext>
                </a:extLst>
              </a:tr>
              <a:tr h="41978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kern="1200" dirty="0" smtClean="0">
                          <a:solidFill>
                            <a:schemeClr val="bg1"/>
                          </a:solidFill>
                          <a:latin typeface="メイリオ"/>
                          <a:ea typeface="メイリオ"/>
                          <a:cs typeface="Meiryo UI" pitchFamily="50" charset="-128"/>
                        </a:rPr>
                        <a:t>備考</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r>
                        <a:rPr kumimoji="1" lang="ja-JP" altLang="ja-JP" sz="12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制作・掲載費の申し込みの際に、備考欄に予約した誘導用広告の</a:t>
                      </a:r>
                      <a:r>
                        <a:rPr kumimoji="1" lang="ja-JP" altLang="en-US" sz="12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アカウント</a:t>
                      </a:r>
                      <a:r>
                        <a:rPr kumimoji="1" lang="en-US" altLang="ja-JP" sz="12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ID/</a:t>
                      </a:r>
                      <a:r>
                        <a:rPr kumimoji="1" lang="ja-JP" altLang="ja-JP" sz="12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キャンペーン</a:t>
                      </a:r>
                      <a:r>
                        <a:rPr kumimoji="1" lang="en-US" altLang="ja-JP" sz="12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ID/</a:t>
                      </a:r>
                      <a:r>
                        <a:rPr kumimoji="1" lang="ja-JP" altLang="ja-JP" sz="12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金額を記載してください</a:t>
                      </a:r>
                    </a:p>
                    <a:p>
                      <a:r>
                        <a:rPr kumimoji="1" lang="ja-JP" altLang="ja-JP" sz="10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※お申し込み時に掲載期間が未決定の場合は、別途、掲載開始日の</a:t>
                      </a:r>
                      <a:r>
                        <a:rPr kumimoji="1" lang="en-US" altLang="ja-JP" sz="10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5</a:t>
                      </a:r>
                      <a:r>
                        <a:rPr kumimoji="1" lang="ja-JP" altLang="ja-JP" sz="10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営業日前までに予約した誘導用広告の</a:t>
                      </a:r>
                      <a:r>
                        <a:rPr kumimoji="1" lang="ja-JP" altLang="en-US" sz="10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アカウント</a:t>
                      </a:r>
                      <a:r>
                        <a:rPr kumimoji="1" lang="en-US" altLang="ja-JP" sz="10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ID/</a:t>
                      </a:r>
                      <a:r>
                        <a:rPr kumimoji="1" lang="ja-JP" altLang="ja-JP" sz="10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キャンペーン</a:t>
                      </a:r>
                      <a:r>
                        <a:rPr kumimoji="1" lang="en-US" altLang="ja-JP" sz="10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ID/</a:t>
                      </a:r>
                      <a:r>
                        <a:rPr kumimoji="1" lang="ja-JP" altLang="ja-JP" sz="10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金額をメールでご連絡ください</a:t>
                      </a:r>
                      <a:endParaRPr kumimoji="1" lang="ja-JP" altLang="en-US" sz="10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232953740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実施フロー</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sp>
        <p:nvSpPr>
          <p:cNvPr id="4" name="テキスト ボックス 3"/>
          <p:cNvSpPr txBox="1"/>
          <p:nvPr/>
        </p:nvSpPr>
        <p:spPr>
          <a:xfrm>
            <a:off x="1775521" y="5896642"/>
            <a:ext cx="8775257" cy="861774"/>
          </a:xfrm>
          <a:prstGeom prst="rect">
            <a:avLst/>
          </a:prstGeom>
          <a:noFill/>
        </p:spPr>
        <p:txBody>
          <a:bodyPr wrap="square">
            <a:spAutoFit/>
          </a:bodyPr>
          <a:lstStyle/>
          <a:p>
            <a:pPr lvl="0">
              <a:defRPr/>
            </a:pPr>
            <a:r>
              <a:rPr kumimoji="0" lang="en-US" altLang="ja-JP" sz="1000" b="0" i="0" u="none" strike="noStrike" kern="0" cap="none" spc="0" normalizeH="0" baseline="0" noProof="0" dirty="0" smtClean="0">
                <a:ln>
                  <a:noFill/>
                </a:ln>
                <a:solidFill>
                  <a:prstClr val="black">
                    <a:lumMod val="65000"/>
                    <a:lumOff val="35000"/>
                  </a:prstClr>
                </a:solidFill>
                <a:effectLst/>
                <a:uLnTx/>
                <a:uFillTx/>
              </a:rPr>
              <a:t>※</a:t>
            </a:r>
            <a:r>
              <a:rPr kumimoji="0" lang="ja-JP" altLang="en-US" sz="1000" kern="0" dirty="0">
                <a:solidFill>
                  <a:prstClr val="black">
                    <a:lumMod val="65000"/>
                    <a:lumOff val="35000"/>
                  </a:prstClr>
                </a:solidFill>
              </a:rPr>
              <a:t>③の工程において、原則</a:t>
            </a:r>
            <a:r>
              <a:rPr kumimoji="0" lang="en-US" altLang="ja-JP" sz="1000" kern="0" dirty="0">
                <a:solidFill>
                  <a:prstClr val="black">
                    <a:lumMod val="65000"/>
                    <a:lumOff val="35000"/>
                  </a:prstClr>
                </a:solidFill>
              </a:rPr>
              <a:t>2</a:t>
            </a:r>
            <a:r>
              <a:rPr kumimoji="0" lang="ja-JP" altLang="en-US" sz="1000" kern="0" dirty="0">
                <a:solidFill>
                  <a:prstClr val="black">
                    <a:lumMod val="65000"/>
                    <a:lumOff val="35000"/>
                  </a:prstClr>
                </a:solidFill>
              </a:rPr>
              <a:t>回までの修正となります。</a:t>
            </a:r>
            <a:endParaRPr kumimoji="0" lang="en-US" altLang="ja-JP" sz="1000" kern="0" dirty="0">
              <a:solidFill>
                <a:prstClr val="black">
                  <a:lumMod val="65000"/>
                  <a:lumOff val="35000"/>
                </a:prstClr>
              </a:solidFill>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lumMod val="65000"/>
                    <a:lumOff val="35000"/>
                  </a:prstClr>
                </a:solidFill>
                <a:effectLst/>
                <a:uLnTx/>
                <a:uFillTx/>
              </a:rPr>
              <a:t>※</a:t>
            </a:r>
            <a:r>
              <a:rPr kumimoji="0" lang="ja-JP" altLang="en-US" sz="1000" b="0" i="0" u="none" strike="noStrike" kern="0" cap="none" spc="0" normalizeH="0" baseline="0" noProof="0" dirty="0">
                <a:ln>
                  <a:noFill/>
                </a:ln>
                <a:solidFill>
                  <a:prstClr val="black">
                    <a:lumMod val="65000"/>
                    <a:lumOff val="35000"/>
                  </a:prstClr>
                </a:solidFill>
                <a:effectLst/>
                <a:uLnTx/>
                <a:uFillTx/>
              </a:rPr>
              <a:t>薬機法など、法的な規制がかかる商品、プロモーションでは、制作期間が増加する場合があります。</a:t>
            </a:r>
            <a:r>
              <a:rPr kumimoji="0" lang="en-US" altLang="ja-JP" sz="1000" b="0" i="0" u="none" strike="noStrike" kern="0" cap="none" spc="0" normalizeH="0" baseline="0" noProof="0" dirty="0">
                <a:ln>
                  <a:noFill/>
                </a:ln>
                <a:solidFill>
                  <a:prstClr val="black">
                    <a:lumMod val="65000"/>
                    <a:lumOff val="35000"/>
                  </a:prstClr>
                </a:solidFill>
                <a:effectLst/>
                <a:uLnTx/>
                <a:uFillTx/>
              </a:rPr>
              <a:t/>
            </a:r>
            <a:br>
              <a:rPr kumimoji="0" lang="en-US" altLang="ja-JP" sz="1000" b="0" i="0" u="none" strike="noStrike" kern="0" cap="none" spc="0" normalizeH="0" baseline="0" noProof="0" dirty="0">
                <a:ln>
                  <a:noFill/>
                </a:ln>
                <a:solidFill>
                  <a:prstClr val="black">
                    <a:lumMod val="65000"/>
                    <a:lumOff val="35000"/>
                  </a:prstClr>
                </a:solidFill>
                <a:effectLst/>
                <a:uLnTx/>
                <a:uFillTx/>
              </a:rPr>
            </a:br>
            <a:r>
              <a:rPr kumimoji="0" lang="en-US" altLang="ja-JP" sz="1000" b="0" i="0" u="none" strike="noStrike" kern="0" cap="none" spc="0" normalizeH="0" baseline="0" noProof="0" dirty="0">
                <a:ln>
                  <a:noFill/>
                </a:ln>
                <a:solidFill>
                  <a:prstClr val="black">
                    <a:lumMod val="65000"/>
                    <a:lumOff val="35000"/>
                  </a:prstClr>
                </a:solidFill>
                <a:effectLst/>
                <a:uLnTx/>
                <a:uFillTx/>
              </a:rPr>
              <a:t>※</a:t>
            </a:r>
            <a:r>
              <a:rPr kumimoji="0" lang="ja-JP" altLang="en-US" sz="1000" b="0" i="0" u="none" strike="noStrike" kern="0" cap="none" spc="0" normalizeH="0" baseline="0" noProof="0" dirty="0">
                <a:ln>
                  <a:noFill/>
                </a:ln>
                <a:solidFill>
                  <a:prstClr val="black">
                    <a:lumMod val="65000"/>
                    <a:lumOff val="35000"/>
                  </a:prstClr>
                </a:solidFill>
                <a:effectLst/>
                <a:uLnTx/>
                <a:uFillTx/>
              </a:rPr>
              <a:t>企画や取材等の内容によって、制作期間が変動します。実施が確定した段階で正式なスケジュールを広告主様に提出し、こちらの確認回数や期間に</a:t>
            </a:r>
            <a:endParaRPr kumimoji="0" lang="en-US" altLang="ja-JP" sz="1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lumMod val="65000"/>
                    <a:lumOff val="35000"/>
                  </a:prstClr>
                </a:solidFill>
                <a:effectLst/>
                <a:uLnTx/>
                <a:uFillTx/>
              </a:rPr>
              <a:t>　したがって進行いただきます。ただし、制作の進捗状況により進行途中でスケジュールを変更させていただく場合があります。</a:t>
            </a:r>
            <a:endParaRPr kumimoji="0" lang="en-US" altLang="ja-JP" sz="1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lumMod val="65000"/>
                    <a:lumOff val="35000"/>
                  </a:prstClr>
                </a:solidFill>
                <a:effectLst/>
                <a:uLnTx/>
                <a:uFillTx/>
              </a:rPr>
              <a:t>　</a:t>
            </a:r>
            <a:endParaRPr kumimoji="0" lang="en-US" altLang="ja-JP" sz="1000" b="0" i="0" u="none" strike="noStrike" kern="0" cap="none" spc="0" normalizeH="0" baseline="0" noProof="0" dirty="0">
              <a:ln>
                <a:noFill/>
              </a:ln>
              <a:solidFill>
                <a:prstClr val="black">
                  <a:lumMod val="65000"/>
                  <a:lumOff val="35000"/>
                </a:prstClr>
              </a:solidFill>
              <a:effectLst/>
              <a:uLnTx/>
              <a:uFillTx/>
            </a:endParaRPr>
          </a:p>
        </p:txBody>
      </p:sp>
      <p:sp>
        <p:nvSpPr>
          <p:cNvPr id="6" name="ホームベース 5"/>
          <p:cNvSpPr/>
          <p:nvPr/>
        </p:nvSpPr>
        <p:spPr>
          <a:xfrm>
            <a:off x="8464720" y="980729"/>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7" name="ホームベース 6"/>
          <p:cNvSpPr/>
          <p:nvPr/>
        </p:nvSpPr>
        <p:spPr>
          <a:xfrm>
            <a:off x="6659019" y="980729"/>
            <a:ext cx="2237326"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8" name="ホームベース 7"/>
          <p:cNvSpPr/>
          <p:nvPr/>
        </p:nvSpPr>
        <p:spPr>
          <a:xfrm>
            <a:off x="6032160" y="980729"/>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9" name="ホームベース 8"/>
          <p:cNvSpPr/>
          <p:nvPr/>
        </p:nvSpPr>
        <p:spPr>
          <a:xfrm>
            <a:off x="4763064" y="980729"/>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10" name="ホームベース 9"/>
          <p:cNvSpPr/>
          <p:nvPr/>
        </p:nvSpPr>
        <p:spPr>
          <a:xfrm>
            <a:off x="3550206" y="980729"/>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11" name="ホームベース 10"/>
          <p:cNvSpPr/>
          <p:nvPr/>
        </p:nvSpPr>
        <p:spPr>
          <a:xfrm>
            <a:off x="2291296" y="980729"/>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12" name="テキスト ボックス 11"/>
          <p:cNvSpPr txBox="1"/>
          <p:nvPr/>
        </p:nvSpPr>
        <p:spPr>
          <a:xfrm>
            <a:off x="1990848" y="1044718"/>
            <a:ext cx="1877561" cy="73866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➊お申し込み</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オリエン</a:t>
            </a:r>
            <a:endParaRPr kumimoji="0" lang="en-US" altLang="ja-JP" sz="14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　テーション</a:t>
            </a:r>
          </a:p>
        </p:txBody>
      </p:sp>
      <p:sp>
        <p:nvSpPr>
          <p:cNvPr id="13" name="正方形/長方形 12"/>
          <p:cNvSpPr/>
          <p:nvPr/>
        </p:nvSpPr>
        <p:spPr>
          <a:xfrm>
            <a:off x="3748573" y="1142482"/>
            <a:ext cx="1311644" cy="52322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❷演出案</a:t>
            </a:r>
            <a:endParaRPr kumimoji="0" lang="en-US" altLang="ja-JP" sz="14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確定</a:t>
            </a:r>
          </a:p>
        </p:txBody>
      </p:sp>
      <p:sp>
        <p:nvSpPr>
          <p:cNvPr id="14" name="正方形/長方形 13"/>
          <p:cNvSpPr/>
          <p:nvPr/>
        </p:nvSpPr>
        <p:spPr>
          <a:xfrm>
            <a:off x="5149013" y="1145461"/>
            <a:ext cx="1094071" cy="52322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❸演出映像</a:t>
            </a:r>
            <a:endParaRPr kumimoji="0" lang="en-US" altLang="ja-JP" sz="14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確定</a:t>
            </a:r>
            <a:endParaRPr kumimoji="0" lang="en-US" altLang="ja-JP" sz="1400" b="1" i="0" u="none" strike="noStrike" kern="0" cap="none" spc="0" normalizeH="0" baseline="0" noProof="0" dirty="0">
              <a:ln>
                <a:noFill/>
              </a:ln>
              <a:solidFill>
                <a:srgbClr val="FFFFFF"/>
              </a:solidFill>
              <a:effectLst/>
              <a:uLnTx/>
              <a:uFillTx/>
            </a:endParaRPr>
          </a:p>
        </p:txBody>
      </p:sp>
      <p:sp>
        <p:nvSpPr>
          <p:cNvPr id="15" name="正方形/長方形 14"/>
          <p:cNvSpPr/>
          <p:nvPr/>
        </p:nvSpPr>
        <p:spPr>
          <a:xfrm>
            <a:off x="7604781" y="1168552"/>
            <a:ext cx="1094072" cy="52322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❺公開</a:t>
            </a:r>
            <a:endParaRPr kumimoji="0" lang="en-US" altLang="ja-JP" sz="14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準備</a:t>
            </a:r>
          </a:p>
        </p:txBody>
      </p:sp>
      <p:sp>
        <p:nvSpPr>
          <p:cNvPr id="16" name="正方形/長方形 15"/>
          <p:cNvSpPr/>
          <p:nvPr/>
        </p:nvSpPr>
        <p:spPr>
          <a:xfrm>
            <a:off x="8715635" y="1243886"/>
            <a:ext cx="1371720"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掲載開始</a:t>
            </a:r>
          </a:p>
        </p:txBody>
      </p:sp>
      <p:sp>
        <p:nvSpPr>
          <p:cNvPr id="17" name="テキスト ボックス 16"/>
          <p:cNvSpPr txBox="1"/>
          <p:nvPr/>
        </p:nvSpPr>
        <p:spPr>
          <a:xfrm>
            <a:off x="1829908" y="2513595"/>
            <a:ext cx="8733560" cy="2939266"/>
          </a:xfrm>
          <a:prstGeom prst="rect">
            <a:avLst/>
          </a:prstGeom>
          <a:noFill/>
        </p:spPr>
        <p:txBody>
          <a:bodyPr wrap="square"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❶</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オリエンテーション実施</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ja-JP" altLang="en-US" sz="1100" b="1" i="0" u="none" strike="noStrike" kern="0" cap="none" spc="0" normalizeH="0" baseline="0" noProof="0" dirty="0">
                <a:ln>
                  <a:noFill/>
                </a:ln>
                <a:solidFill>
                  <a:prstClr val="black">
                    <a:lumMod val="65000"/>
                    <a:lumOff val="35000"/>
                  </a:prstClr>
                </a:solidFill>
                <a:effectLst/>
                <a:uLnTx/>
                <a:uFillTx/>
              </a:rPr>
              <a:t>誰に向けて何のために実施するのか、目的を明確</a:t>
            </a:r>
            <a:r>
              <a:rPr kumimoji="0" lang="ja-JP" altLang="en-US" sz="1100" b="0" i="0" u="none" strike="noStrike" kern="0" cap="none" spc="0" normalizeH="0" baseline="0" noProof="0" dirty="0">
                <a:ln>
                  <a:noFill/>
                </a:ln>
                <a:solidFill>
                  <a:prstClr val="black">
                    <a:lumMod val="65000"/>
                    <a:lumOff val="35000"/>
                  </a:prstClr>
                </a:solidFill>
                <a:effectLst/>
                <a:uLnTx/>
                <a:uFillTx/>
              </a:rPr>
              <a:t>にします。</a:t>
            </a:r>
            <a:endParaRPr kumimoji="0" lang="en-US" altLang="ja-JP" sz="11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en-US" altLang="ja-JP" sz="1100" b="0" i="0" u="none" strike="noStrike" kern="0" cap="none" spc="0" normalizeH="0" baseline="0" noProof="0" dirty="0">
                <a:ln>
                  <a:noFill/>
                </a:ln>
                <a:solidFill>
                  <a:prstClr val="black">
                    <a:lumMod val="65000"/>
                    <a:lumOff val="35000"/>
                  </a:prstClr>
                </a:solidFill>
                <a:effectLst/>
                <a:uLnTx/>
                <a:uFillTx/>
              </a:rPr>
              <a:t>※</a:t>
            </a:r>
            <a:r>
              <a:rPr kumimoji="0" lang="ja-JP" altLang="en-US" sz="1100" b="0" i="0" u="none" strike="noStrike" kern="0" cap="none" spc="0" normalizeH="0" baseline="0" noProof="0" dirty="0">
                <a:ln>
                  <a:noFill/>
                </a:ln>
                <a:solidFill>
                  <a:prstClr val="black">
                    <a:lumMod val="65000"/>
                    <a:lumOff val="35000"/>
                  </a:prstClr>
                </a:solidFill>
                <a:effectLst/>
                <a:uLnTx/>
                <a:uFillTx/>
              </a:rPr>
              <a:t>制作・掲載内容が固まり次第、代理店様より、所定の手続きにて正式にお申し込みいただきます。</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❷</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 演出案のご提出</a:t>
            </a:r>
            <a:r>
              <a:rPr kumimoji="0" lang="en-US" altLang="ja-JP" sz="1400" b="1" i="0" u="none" strike="noStrike" kern="0" cap="none" spc="0" normalizeH="0" baseline="0" noProof="0" dirty="0">
                <a:ln>
                  <a:noFill/>
                </a:ln>
                <a:solidFill>
                  <a:prstClr val="black">
                    <a:lumMod val="65000"/>
                    <a:lumOff val="35000"/>
                  </a:prstClr>
                </a:solidFill>
                <a:effectLst/>
                <a:uLnTx/>
                <a:uFillTx/>
              </a:rPr>
              <a:t>/</a:t>
            </a:r>
            <a:r>
              <a:rPr kumimoji="0" lang="ja-JP" altLang="en-US" sz="1400" b="1" i="0" u="none" strike="noStrike" kern="0" cap="none" spc="0" normalizeH="0" baseline="0" noProof="0" dirty="0">
                <a:ln>
                  <a:noFill/>
                </a:ln>
                <a:solidFill>
                  <a:prstClr val="black">
                    <a:lumMod val="65000"/>
                    <a:lumOff val="35000"/>
                  </a:prstClr>
                </a:solidFill>
                <a:effectLst/>
                <a:uLnTx/>
                <a:uFillTx/>
              </a:rPr>
              <a:t>ご確認</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ja-JP" altLang="en-US" sz="1100" b="0" i="0" u="none" strike="noStrike" kern="0" cap="none" spc="0" normalizeH="0" baseline="0" noProof="0" dirty="0">
                <a:ln>
                  <a:noFill/>
                </a:ln>
                <a:solidFill>
                  <a:prstClr val="black"/>
                </a:solidFill>
                <a:effectLst/>
                <a:uLnTx/>
                <a:uFillTx/>
              </a:rPr>
              <a:t>弊社より演出案をご提案し、広告主様と擦り合わせの上、内容を確定させます</a:t>
            </a:r>
            <a:r>
              <a:rPr kumimoji="0" lang="ja-JP" altLang="en-US" sz="1100" b="0" i="0" u="none" strike="noStrike" kern="0" cap="none" spc="0" normalizeH="0" baseline="0" noProof="0" dirty="0">
                <a:ln>
                  <a:noFill/>
                </a:ln>
                <a:solidFill>
                  <a:prstClr val="black">
                    <a:lumMod val="65000"/>
                    <a:lumOff val="35000"/>
                  </a:prstClr>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9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❸ </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演出映像のご提出</a:t>
            </a:r>
            <a:r>
              <a:rPr kumimoji="0" lang="en-US" altLang="ja-JP" sz="1400" b="1" i="0" u="none" strike="noStrike" kern="0" cap="none" spc="0" normalizeH="0" baseline="0" noProof="0" dirty="0">
                <a:ln>
                  <a:noFill/>
                </a:ln>
                <a:solidFill>
                  <a:prstClr val="black">
                    <a:lumMod val="65000"/>
                    <a:lumOff val="35000"/>
                  </a:prstClr>
                </a:solidFill>
                <a:effectLst/>
                <a:uLnTx/>
                <a:uFillTx/>
              </a:rPr>
              <a:t>/</a:t>
            </a:r>
            <a:r>
              <a:rPr kumimoji="0" lang="ja-JP" altLang="en-US" sz="1400" b="1" i="0" u="none" strike="noStrike" kern="0" cap="none" spc="0" normalizeH="0" baseline="0" noProof="0" dirty="0">
                <a:ln>
                  <a:noFill/>
                </a:ln>
                <a:solidFill>
                  <a:prstClr val="black">
                    <a:lumMod val="65000"/>
                    <a:lumOff val="35000"/>
                  </a:prstClr>
                </a:solidFill>
                <a:effectLst/>
                <a:uLnTx/>
                <a:uFillTx/>
              </a:rPr>
              <a:t>ご確認</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ja-JP" altLang="en-US" sz="1100" b="0" i="0" u="none" strike="noStrike" kern="0" cap="none" spc="0" normalizeH="0" baseline="0" noProof="0" dirty="0">
                <a:ln>
                  <a:noFill/>
                </a:ln>
                <a:solidFill>
                  <a:prstClr val="black"/>
                </a:solidFill>
                <a:effectLst/>
                <a:uLnTx/>
                <a:uFillTx/>
              </a:rPr>
              <a:t>②で確定させた内容に基づいて演出映像をご提案し、広告主様ご確認の上要素を確定します。</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endParaRPr kumimoji="0" lang="ja-JP" altLang="en-US" sz="9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❹ </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en-US" altLang="ja-JP" sz="1400" b="1" i="0" u="none" strike="noStrike" kern="0" cap="none" spc="0" normalizeH="0" baseline="0" noProof="0" dirty="0">
                <a:ln>
                  <a:noFill/>
                </a:ln>
                <a:solidFill>
                  <a:prstClr val="black">
                    <a:lumMod val="65000"/>
                    <a:lumOff val="35000"/>
                  </a:prstClr>
                </a:solidFill>
                <a:effectLst/>
                <a:uLnTx/>
                <a:uFillTx/>
              </a:rPr>
              <a:t>HTML</a:t>
            </a:r>
            <a:r>
              <a:rPr kumimoji="0" lang="ja-JP" altLang="en-US" sz="1400" b="1" i="0" u="none" strike="noStrike" kern="0" cap="none" spc="0" normalizeH="0" baseline="0" noProof="0" dirty="0" err="1">
                <a:ln>
                  <a:noFill/>
                </a:ln>
                <a:solidFill>
                  <a:prstClr val="black">
                    <a:lumMod val="65000"/>
                    <a:lumOff val="35000"/>
                  </a:prstClr>
                </a:solidFill>
                <a:effectLst/>
                <a:uLnTx/>
                <a:uFillTx/>
              </a:rPr>
              <a:t>での</a:t>
            </a:r>
            <a:r>
              <a:rPr kumimoji="0" lang="ja-JP" altLang="en-US" sz="1400" b="1" i="0" u="none" strike="noStrike" kern="0" cap="none" spc="0" normalizeH="0" baseline="0" noProof="0" dirty="0">
                <a:ln>
                  <a:noFill/>
                </a:ln>
                <a:solidFill>
                  <a:prstClr val="black">
                    <a:lumMod val="65000"/>
                    <a:lumOff val="35000"/>
                  </a:prstClr>
                </a:solidFill>
                <a:effectLst/>
                <a:uLnTx/>
                <a:uFillTx/>
              </a:rPr>
              <a:t>動作確認</a:t>
            </a:r>
            <a:r>
              <a:rPr kumimoji="0" lang="en-US" altLang="ja-JP" sz="1400" b="1" i="0" u="none" strike="noStrike" kern="0" cap="none" spc="0" normalizeH="0" baseline="0" noProof="0" dirty="0">
                <a:ln>
                  <a:noFill/>
                </a:ln>
                <a:solidFill>
                  <a:prstClr val="black">
                    <a:lumMod val="65000"/>
                    <a:lumOff val="35000"/>
                  </a:prstClr>
                </a:solidFill>
                <a:effectLst/>
                <a:uLnTx/>
                <a:uFillTx/>
              </a:rPr>
              <a:t>/</a:t>
            </a:r>
            <a:r>
              <a:rPr kumimoji="0" lang="ja-JP" altLang="en-US" sz="1400" b="1" i="0" u="none" strike="noStrike" kern="0" cap="none" spc="0" normalizeH="0" baseline="0" noProof="0" dirty="0">
                <a:ln>
                  <a:noFill/>
                </a:ln>
                <a:solidFill>
                  <a:prstClr val="black">
                    <a:lumMod val="65000"/>
                    <a:lumOff val="35000"/>
                  </a:prstClr>
                </a:solidFill>
                <a:effectLst/>
                <a:uLnTx/>
                <a:uFillTx/>
              </a:rPr>
              <a:t>校了</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テストサーバー上もしくは</a:t>
            </a:r>
            <a:r>
              <a:rPr kumimoji="0" lang="en-US" altLang="ja-JP" sz="1100" b="0" i="0" u="none" strike="noStrike" kern="0" cap="none" spc="0" normalizeH="0" baseline="0" noProof="0" dirty="0">
                <a:ln>
                  <a:noFill/>
                </a:ln>
                <a:solidFill>
                  <a:prstClr val="black">
                    <a:lumMod val="65000"/>
                    <a:lumOff val="35000"/>
                  </a:prstClr>
                </a:solidFill>
                <a:effectLst/>
                <a:uLnTx/>
                <a:uFillTx/>
              </a:rPr>
              <a:t>HTML</a:t>
            </a:r>
            <a:r>
              <a:rPr kumimoji="0" lang="ja-JP" altLang="en-US" sz="1100" b="0" i="0" u="none" strike="noStrike" kern="0" cap="none" spc="0" normalizeH="0" baseline="0" noProof="0" dirty="0">
                <a:ln>
                  <a:noFill/>
                </a:ln>
                <a:solidFill>
                  <a:prstClr val="black">
                    <a:lumMod val="65000"/>
                    <a:lumOff val="35000"/>
                  </a:prstClr>
                </a:solidFill>
                <a:effectLst/>
                <a:uLnTx/>
                <a:uFillTx/>
              </a:rPr>
              <a:t>ファイルにて、企画ページの動作確認を行っていただき校了となります。</a:t>
            </a:r>
            <a:endParaRPr kumimoji="0" lang="en-US" altLang="ja-JP" sz="11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en-US" altLang="ja-JP" sz="1100" b="0" i="0" u="none" strike="noStrike" kern="0" cap="none" spc="0" normalizeH="0" baseline="0" noProof="0" dirty="0">
                <a:ln>
                  <a:noFill/>
                </a:ln>
                <a:solidFill>
                  <a:prstClr val="black">
                    <a:lumMod val="65000"/>
                    <a:lumOff val="35000"/>
                  </a:prstClr>
                </a:solidFill>
                <a:effectLst/>
                <a:uLnTx/>
                <a:uFillTx/>
              </a:rPr>
              <a:t>※</a:t>
            </a:r>
            <a:r>
              <a:rPr kumimoji="0" lang="ja-JP" altLang="en-US" sz="1100" b="0" i="0" u="none" strike="noStrike" kern="0" cap="none" spc="0" normalizeH="0" baseline="0" noProof="0" dirty="0">
                <a:ln>
                  <a:noFill/>
                </a:ln>
                <a:solidFill>
                  <a:prstClr val="black">
                    <a:lumMod val="65000"/>
                    <a:lumOff val="35000"/>
                  </a:prstClr>
                </a:solidFill>
                <a:effectLst/>
                <a:uLnTx/>
                <a:uFillTx/>
              </a:rPr>
              <a:t>原則として、この段階での修正はお受けできません。</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❻</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弊社内チェック</a:t>
            </a:r>
            <a:r>
              <a:rPr kumimoji="0" lang="en-US" altLang="ja-JP" sz="1400" b="1" i="0" u="none" strike="noStrike" kern="0" cap="none" spc="0" normalizeH="0" baseline="0" noProof="0" dirty="0">
                <a:ln>
                  <a:noFill/>
                </a:ln>
                <a:solidFill>
                  <a:prstClr val="black">
                    <a:lumMod val="65000"/>
                    <a:lumOff val="35000"/>
                  </a:prstClr>
                </a:solidFill>
                <a:effectLst/>
                <a:uLnTx/>
                <a:uFillTx/>
              </a:rPr>
              <a:t>/</a:t>
            </a:r>
            <a:r>
              <a:rPr kumimoji="0" lang="ja-JP" altLang="en-US" sz="1400" b="1" i="0" u="none" strike="noStrike" kern="0" cap="none" spc="0" normalizeH="0" baseline="0" noProof="0" dirty="0">
                <a:ln>
                  <a:noFill/>
                </a:ln>
                <a:solidFill>
                  <a:prstClr val="black">
                    <a:lumMod val="65000"/>
                    <a:lumOff val="35000"/>
                  </a:prstClr>
                </a:solidFill>
                <a:effectLst/>
                <a:uLnTx/>
                <a:uFillTx/>
              </a:rPr>
              <a:t>本番環境へのファイルアップ</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弊社において最終確認を行った上で、本番公開を行います。</a:t>
            </a:r>
            <a:endParaRPr kumimoji="0" lang="en-US" altLang="ja-JP" sz="1100" b="0" i="0" u="none" strike="noStrike" kern="0" cap="none" spc="0" normalizeH="0" baseline="0" noProof="0" dirty="0">
              <a:ln>
                <a:noFill/>
              </a:ln>
              <a:solidFill>
                <a:prstClr val="black">
                  <a:lumMod val="65000"/>
                  <a:lumOff val="35000"/>
                </a:prstClr>
              </a:solidFill>
              <a:effectLst/>
              <a:uLnTx/>
              <a:uFillTx/>
            </a:endParaRPr>
          </a:p>
        </p:txBody>
      </p:sp>
      <p:sp>
        <p:nvSpPr>
          <p:cNvPr id="18" name="正方形/長方形 17"/>
          <p:cNvSpPr/>
          <p:nvPr/>
        </p:nvSpPr>
        <p:spPr>
          <a:xfrm>
            <a:off x="6344016" y="1164142"/>
            <a:ext cx="1094071" cy="52322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❹テスト</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　アップ　</a:t>
            </a:r>
            <a:endParaRPr kumimoji="0" lang="en-US" altLang="ja-JP" sz="1400" b="1" i="0" u="none" strike="noStrike" kern="0" cap="none" spc="0" normalizeH="0" baseline="0" noProof="0" dirty="0">
              <a:ln>
                <a:noFill/>
              </a:ln>
              <a:solidFill>
                <a:srgbClr val="FFFFFF"/>
              </a:solidFill>
              <a:effectLst/>
              <a:uLnTx/>
              <a:uFillTx/>
            </a:endParaRPr>
          </a:p>
        </p:txBody>
      </p:sp>
      <p:sp>
        <p:nvSpPr>
          <p:cNvPr id="19" name="正方形/長方形 18"/>
          <p:cNvSpPr/>
          <p:nvPr/>
        </p:nvSpPr>
        <p:spPr>
          <a:xfrm>
            <a:off x="2301271" y="2138850"/>
            <a:ext cx="6482331" cy="472694"/>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36" b="1" i="0" u="none" strike="noStrike" kern="0" cap="none" spc="0" normalizeH="0" baseline="0" noProof="0" dirty="0">
                <a:ln>
                  <a:noFill/>
                </a:ln>
                <a:solidFill>
                  <a:prstClr val="black"/>
                </a:solidFill>
                <a:effectLst/>
                <a:uLnTx/>
                <a:uFillTx/>
              </a:rPr>
              <a:t>オリエン～掲載開始</a:t>
            </a:r>
            <a:endParaRPr kumimoji="0" lang="en-US" altLang="ja-JP" sz="1236" b="1" i="0" u="none" strike="noStrike" kern="0" cap="none" spc="0" normalizeH="0" baseline="0" noProof="0" dirty="0">
              <a:ln>
                <a:noFill/>
              </a:ln>
              <a:solidFill>
                <a:prstClr val="black"/>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36" b="1" i="0" u="none" strike="noStrike" kern="0" cap="none" spc="0" normalizeH="0" baseline="0" noProof="0" dirty="0">
                <a:ln>
                  <a:noFill/>
                </a:ln>
                <a:solidFill>
                  <a:prstClr val="black"/>
                </a:solidFill>
                <a:effectLst/>
                <a:uLnTx/>
                <a:uFillTx/>
              </a:rPr>
              <a:t>2</a:t>
            </a:r>
            <a:r>
              <a:rPr kumimoji="0" lang="ja-JP" altLang="en-US" sz="1236" b="1" i="0" u="none" strike="noStrike" kern="0" cap="none" spc="0" normalizeH="0" baseline="0" noProof="0" dirty="0">
                <a:ln>
                  <a:noFill/>
                </a:ln>
                <a:solidFill>
                  <a:prstClr val="black"/>
                </a:solidFill>
                <a:effectLst/>
                <a:uLnTx/>
                <a:uFillTx/>
              </a:rPr>
              <a:t>ヶ月</a:t>
            </a:r>
            <a:endParaRPr kumimoji="0" lang="en-US" altLang="ja-JP" sz="1236" b="1" i="0" u="none" strike="noStrike" kern="0" cap="none" spc="0" normalizeH="0" baseline="0" noProof="0" dirty="0">
              <a:ln>
                <a:noFill/>
              </a:ln>
              <a:solidFill>
                <a:prstClr val="black"/>
              </a:solidFill>
              <a:effectLst/>
              <a:uLnTx/>
              <a:uFillTx/>
            </a:endParaRPr>
          </a:p>
        </p:txBody>
      </p:sp>
      <p:sp>
        <p:nvSpPr>
          <p:cNvPr id="20" name="右大かっこ 19"/>
          <p:cNvSpPr/>
          <p:nvPr/>
        </p:nvSpPr>
        <p:spPr>
          <a:xfrm rot="5400000">
            <a:off x="5457901" y="-1211675"/>
            <a:ext cx="159098" cy="6492307"/>
          </a:xfrm>
          <a:prstGeom prst="rightBracket">
            <a:avLst/>
          </a:prstGeom>
          <a:noFill/>
          <a:ln w="9525"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224" b="0" i="0" u="none" strike="noStrike" kern="0" cap="none" spc="0" normalizeH="0" baseline="0" noProof="0" smtClean="0">
              <a:ln>
                <a:noFill/>
              </a:ln>
              <a:solidFill>
                <a:prstClr val="black"/>
              </a:solidFill>
              <a:effectLst/>
              <a:uLnTx/>
              <a:uFillTx/>
              <a:latin typeface="メイリオ"/>
              <a:ea typeface="メイリオ"/>
              <a:cs typeface="+mn-cs"/>
            </a:endParaRPr>
          </a:p>
        </p:txBody>
      </p:sp>
    </p:spTree>
    <p:extLst>
      <p:ext uri="{BB962C8B-B14F-4D97-AF65-F5344CB8AC3E}">
        <p14:creationId xmlns:p14="http://schemas.microsoft.com/office/powerpoint/2010/main" val="10155403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誘導広告上の表記</a:t>
            </a:r>
            <a:r>
              <a:rPr lang="ja-JP" altLang="en-US" dirty="0" smtClean="0"/>
              <a:t>ガイドライン</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sp>
        <p:nvSpPr>
          <p:cNvPr id="4" name="正方形/長方形 3"/>
          <p:cNvSpPr/>
          <p:nvPr/>
        </p:nvSpPr>
        <p:spPr>
          <a:xfrm>
            <a:off x="695400" y="1032693"/>
            <a:ext cx="8424936" cy="2893100"/>
          </a:xfrm>
          <a:prstGeom prst="rect">
            <a:avLst/>
          </a:prstGeom>
        </p:spPr>
        <p:txBody>
          <a:bodyPr wrap="square">
            <a:spAutoFit/>
          </a:bodyPr>
          <a:lstStyle/>
          <a:p>
            <a:r>
              <a:rPr lang="ja-JP" altLang="en-US" sz="1200" kern="0" dirty="0">
                <a:solidFill>
                  <a:prstClr val="black"/>
                </a:solidFill>
                <a:cs typeface="メイリオ" panose="020B0604030504040204" pitchFamily="50" charset="-128"/>
              </a:rPr>
              <a:t>標準（推奨）表記</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企画テキスト」＋「広告・広告主体者表記」を必ずセットで掲載</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ja-JP" altLang="en-US" sz="1200" kern="0" dirty="0">
                <a:solidFill>
                  <a:srgbClr val="FF0000"/>
                </a:solidFill>
                <a:cs typeface="メイリオ" panose="020B0604030504040204" pitchFamily="50" charset="-128"/>
              </a:rPr>
              <a:t>上記</a:t>
            </a:r>
            <a:r>
              <a:rPr lang="en-US" altLang="ja-JP" sz="1200" kern="0" dirty="0">
                <a:solidFill>
                  <a:srgbClr val="FF0000"/>
                </a:solidFill>
                <a:cs typeface="メイリオ" panose="020B0604030504040204" pitchFamily="50" charset="-128"/>
              </a:rPr>
              <a:t>2</a:t>
            </a:r>
            <a:r>
              <a:rPr lang="ja-JP" altLang="en-US" sz="1200" kern="0" dirty="0">
                <a:solidFill>
                  <a:srgbClr val="FF0000"/>
                </a:solidFill>
                <a:cs typeface="メイリオ" panose="020B0604030504040204" pitchFamily="50" charset="-128"/>
              </a:rPr>
              <a:t>要素は最大限離す必要があるため、以下のいずれかの通り対角線上に配置</a:t>
            </a:r>
            <a:endParaRPr lang="en-US" altLang="ja-JP" sz="1200" kern="0" dirty="0">
              <a:solidFill>
                <a:srgbClr val="FF0000"/>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①</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企画：左上、広告・広告主体者表記：右下</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②</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企画：右上、広告・広告主体者表記：左下</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企画テキストは、視認性を確保でき、かつ大き過ぎない適正なサイズで掲載</a:t>
            </a:r>
            <a:r>
              <a:rPr lang="ja-JP" altLang="en-US" sz="1200" kern="0" dirty="0" smtClean="0">
                <a:solidFill>
                  <a:prstClr val="black"/>
                </a:solidFill>
                <a:cs typeface="メイリオ" panose="020B0604030504040204" pitchFamily="50" charset="-128"/>
              </a:rPr>
              <a:t>。</a:t>
            </a:r>
            <a:endParaRPr lang="en-US" altLang="ja-JP" sz="1200" kern="0" dirty="0">
              <a:solidFill>
                <a:prstClr val="black"/>
              </a:solidFill>
              <a:cs typeface="メイリオ" panose="020B0604030504040204" pitchFamily="50" charset="-128"/>
            </a:endParaRPr>
          </a:p>
          <a:p>
            <a:r>
              <a:rPr lang="ja-JP" altLang="en-US" sz="1200" dirty="0">
                <a:solidFill>
                  <a:prstClr val="black"/>
                </a:solidFill>
                <a:cs typeface="メイリオ" panose="020B0604030504040204" pitchFamily="50" charset="-128"/>
              </a:rPr>
              <a:t>・</a:t>
            </a:r>
            <a:r>
              <a:rPr lang="ja-JP" altLang="en-US" sz="1200" kern="0" dirty="0">
                <a:solidFill>
                  <a:prstClr val="black"/>
                </a:solidFill>
                <a:cs typeface="メイリオ" panose="020B0604030504040204" pitchFamily="50" charset="-128"/>
              </a:rPr>
              <a:t>広告・広告主体者表記は、以下いずれかの表記、形式で掲載。</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①提供：クライアント名（テキスト </a:t>
            </a:r>
            <a:r>
              <a:rPr lang="en-US" altLang="ja-JP" sz="1200" kern="0" dirty="0">
                <a:solidFill>
                  <a:prstClr val="black"/>
                </a:solidFill>
                <a:cs typeface="メイリオ" panose="020B0604030504040204" pitchFamily="50" charset="-128"/>
              </a:rPr>
              <a:t>or </a:t>
            </a:r>
            <a:r>
              <a:rPr lang="ja-JP" altLang="en-US" sz="1200" kern="0" dirty="0">
                <a:solidFill>
                  <a:prstClr val="black"/>
                </a:solidFill>
                <a:cs typeface="メイリオ" panose="020B0604030504040204" pitchFamily="50" charset="-128"/>
              </a:rPr>
              <a:t>ロゴ）</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②</a:t>
            </a:r>
            <a:r>
              <a:rPr lang="en-US" altLang="ja-JP" sz="1200" kern="0" dirty="0">
                <a:solidFill>
                  <a:prstClr val="black"/>
                </a:solidFill>
                <a:cs typeface="メイリオ" panose="020B0604030504040204" pitchFamily="50" charset="-128"/>
              </a:rPr>
              <a:t>Sponsored by </a:t>
            </a:r>
            <a:r>
              <a:rPr lang="ja-JP" altLang="en-US" sz="1200" kern="0" dirty="0">
                <a:solidFill>
                  <a:prstClr val="black"/>
                </a:solidFill>
                <a:cs typeface="メイリオ" panose="020B0604030504040204" pitchFamily="50" charset="-128"/>
              </a:rPr>
              <a:t>クライアント名（テキスト </a:t>
            </a:r>
            <a:r>
              <a:rPr lang="en-US" altLang="ja-JP" sz="1200" kern="0" dirty="0">
                <a:solidFill>
                  <a:prstClr val="black"/>
                </a:solidFill>
                <a:cs typeface="メイリオ" panose="020B0604030504040204" pitchFamily="50" charset="-128"/>
              </a:rPr>
              <a:t>or </a:t>
            </a:r>
            <a:r>
              <a:rPr lang="ja-JP" altLang="en-US" sz="1200" kern="0" dirty="0">
                <a:solidFill>
                  <a:prstClr val="black"/>
                </a:solidFill>
                <a:cs typeface="メイリオ" panose="020B0604030504040204" pitchFamily="50" charset="-128"/>
              </a:rPr>
              <a:t>ロゴ）</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a:t>
            </a:r>
            <a:r>
              <a:rPr lang="en-US" altLang="ja-JP" sz="1000" kern="0" dirty="0">
                <a:solidFill>
                  <a:prstClr val="black"/>
                </a:solidFill>
                <a:cs typeface="メイリオ" panose="020B0604030504040204" pitchFamily="50" charset="-128"/>
              </a:rPr>
              <a:t>※</a:t>
            </a:r>
            <a:r>
              <a:rPr lang="ja-JP" altLang="en-US" sz="1000" kern="0" dirty="0">
                <a:solidFill>
                  <a:prstClr val="black"/>
                </a:solidFill>
                <a:cs typeface="メイリオ" panose="020B0604030504040204" pitchFamily="50" charset="-128"/>
              </a:rPr>
              <a:t>ロゴの場合、「提供」「</a:t>
            </a:r>
            <a:r>
              <a:rPr lang="en-US" altLang="ja-JP" sz="1000" kern="0" dirty="0">
                <a:solidFill>
                  <a:prstClr val="black"/>
                </a:solidFill>
                <a:cs typeface="メイリオ" panose="020B0604030504040204" pitchFamily="50" charset="-128"/>
              </a:rPr>
              <a:t>Sponsored by</a:t>
            </a:r>
            <a:r>
              <a:rPr lang="ja-JP" altLang="en-US" sz="1000" kern="0" dirty="0">
                <a:solidFill>
                  <a:prstClr val="black"/>
                </a:solidFill>
                <a:cs typeface="メイリオ" panose="020B0604030504040204" pitchFamily="50" charset="-128"/>
              </a:rPr>
              <a:t>」の広告表記は非表示でも可。</a:t>
            </a:r>
            <a:endParaRPr lang="en-US" altLang="ja-JP" sz="1000" kern="0" dirty="0">
              <a:solidFill>
                <a:prstClr val="black"/>
              </a:solidFill>
              <a:cs typeface="メイリオ" panose="020B0604030504040204" pitchFamily="50" charset="-128"/>
            </a:endParaRPr>
          </a:p>
          <a:p>
            <a:pPr algn="just"/>
            <a:r>
              <a:rPr lang="ja-JP" altLang="en-US" sz="1200" kern="0" dirty="0">
                <a:solidFill>
                  <a:srgbClr val="000000"/>
                </a:solidFill>
                <a:cs typeface="メイリオ" panose="020B0604030504040204" pitchFamily="50" charset="-128"/>
              </a:rPr>
              <a:t>　　</a:t>
            </a:r>
            <a:r>
              <a:rPr lang="en-US" altLang="ja-JP" sz="1000" kern="0" dirty="0">
                <a:solidFill>
                  <a:prstClr val="black"/>
                </a:solidFill>
                <a:cs typeface="メイリオ" panose="020B0604030504040204" pitchFamily="50" charset="-128"/>
              </a:rPr>
              <a:t>※</a:t>
            </a:r>
            <a:r>
              <a:rPr lang="ja-JP" altLang="ja-JP" sz="1000" dirty="0">
                <a:solidFill>
                  <a:prstClr val="black"/>
                </a:solidFill>
                <a:cs typeface="ＭＳ Ｐゴシック" panose="020B0600070205080204" pitchFamily="50" charset="-128"/>
              </a:rPr>
              <a:t>広告に適用される「広告掲載基準」に</a:t>
            </a:r>
            <a:r>
              <a:rPr lang="ja-JP" altLang="en-US" sz="1000" dirty="0">
                <a:solidFill>
                  <a:prstClr val="black"/>
                </a:solidFill>
                <a:cs typeface="ＭＳ Ｐゴシック" panose="020B0600070205080204" pitchFamily="50" charset="-128"/>
              </a:rPr>
              <a:t>おい</a:t>
            </a:r>
            <a:r>
              <a:rPr lang="ja-JP" altLang="ja-JP" sz="1000" dirty="0">
                <a:solidFill>
                  <a:prstClr val="black"/>
                </a:solidFill>
                <a:cs typeface="ＭＳ Ｐゴシック" panose="020B0600070205080204" pitchFamily="50" charset="-128"/>
              </a:rPr>
              <a:t>て「主体者の明示」が規定されています。</a:t>
            </a:r>
          </a:p>
          <a:p>
            <a:pPr algn="just"/>
            <a:r>
              <a:rPr lang="ja-JP" altLang="en-US" sz="1000" dirty="0">
                <a:solidFill>
                  <a:prstClr val="black"/>
                </a:solidFill>
                <a:cs typeface="ＭＳ Ｐゴシック" panose="020B0600070205080204" pitchFamily="50" charset="-128"/>
              </a:rPr>
              <a:t>　　　（</a:t>
            </a:r>
            <a:r>
              <a:rPr lang="ja-JP" altLang="ja-JP" sz="1000" dirty="0">
                <a:solidFill>
                  <a:prstClr val="black"/>
                </a:solidFill>
                <a:cs typeface="ＭＳ Ｐゴシック" panose="020B0600070205080204" pitchFamily="50" charset="-128"/>
              </a:rPr>
              <a:t>参照）</a:t>
            </a:r>
            <a:r>
              <a:rPr lang="en-US" altLang="ja-JP" sz="1000" dirty="0">
                <a:solidFill>
                  <a:prstClr val="black"/>
                </a:solidFill>
                <a:cs typeface="ＭＳ Ｐゴシック" panose="020B0600070205080204" pitchFamily="50" charset="-128"/>
              </a:rPr>
              <a:t>Yahoo!</a:t>
            </a:r>
            <a:r>
              <a:rPr lang="ja-JP" altLang="ja-JP" sz="1000" dirty="0">
                <a:solidFill>
                  <a:prstClr val="black"/>
                </a:solidFill>
                <a:cs typeface="ＭＳ Ｐゴシック" panose="020B0600070205080204" pitchFamily="50" charset="-128"/>
              </a:rPr>
              <a:t>広告ヘルプページ</a:t>
            </a:r>
            <a:r>
              <a:rPr lang="ja-JP" altLang="en-US" sz="1000" dirty="0">
                <a:solidFill>
                  <a:prstClr val="black"/>
                </a:solidFill>
                <a:cs typeface="ＭＳ Ｐゴシック" panose="020B0600070205080204" pitchFamily="50" charset="-128"/>
              </a:rPr>
              <a:t>：</a:t>
            </a:r>
            <a:endParaRPr lang="en-US" altLang="ja-JP" sz="1000" dirty="0">
              <a:solidFill>
                <a:prstClr val="black"/>
              </a:solidFill>
              <a:cs typeface="ＭＳ Ｐゴシック" panose="020B0600070205080204" pitchFamily="50" charset="-128"/>
            </a:endParaRPr>
          </a:p>
          <a:p>
            <a:pPr indent="446088" algn="just"/>
            <a:r>
              <a:rPr lang="en-US" altLang="ja-JP" sz="1000" u="sng" dirty="0">
                <a:solidFill>
                  <a:prstClr val="black"/>
                </a:solidFill>
                <a:cs typeface="ＭＳ Ｐゴシック" panose="020B0600070205080204" pitchFamily="50" charset="-128"/>
                <a:hlinkClick r:id="rId2"/>
              </a:rPr>
              <a:t>https://ads-help.yahoo.co.jp/yahooads/guideline/articledetail?lan=ja&amp;aid=1617&amp;o=default</a:t>
            </a:r>
            <a:endParaRPr lang="ja-JP" altLang="ja-JP" sz="1000" dirty="0">
              <a:solidFill>
                <a:prstClr val="black"/>
              </a:solidFill>
              <a:cs typeface="ＭＳ Ｐゴシック" panose="020B0600070205080204" pitchFamily="50" charset="-128"/>
            </a:endParaRPr>
          </a:p>
          <a:p>
            <a:pPr algn="just"/>
            <a:r>
              <a:rPr lang="en-US" altLang="ja-JP" sz="1000" dirty="0">
                <a:solidFill>
                  <a:prstClr val="black"/>
                </a:solidFill>
                <a:cs typeface="ＭＳ Ｐゴシック" panose="020B0600070205080204" pitchFamily="50" charset="-128"/>
              </a:rPr>
              <a:t> </a:t>
            </a:r>
            <a:r>
              <a:rPr lang="ja-JP" altLang="en-US" sz="1000" dirty="0">
                <a:solidFill>
                  <a:prstClr val="black"/>
                </a:solidFill>
                <a:cs typeface="ＭＳ Ｐゴシック" panose="020B0600070205080204" pitchFamily="50" charset="-128"/>
              </a:rPr>
              <a:t>　　　　</a:t>
            </a:r>
            <a:r>
              <a:rPr lang="en-US" altLang="ja-JP" sz="1000" dirty="0">
                <a:solidFill>
                  <a:prstClr val="black"/>
                </a:solidFill>
                <a:cs typeface="ＭＳ Ｐゴシック" panose="020B0600070205080204" pitchFamily="50" charset="-128"/>
              </a:rPr>
              <a:t>1.</a:t>
            </a:r>
            <a:r>
              <a:rPr lang="ja-JP" altLang="ja-JP" sz="1000" dirty="0">
                <a:solidFill>
                  <a:prstClr val="black"/>
                </a:solidFill>
                <a:cs typeface="ＭＳ Ｐゴシック" panose="020B0600070205080204" pitchFamily="50" charset="-128"/>
              </a:rPr>
              <a:t>会社名、ブランド名、商品名、サービス名のいずれかのロゴマークの表記商品写真などでの代替はできません。</a:t>
            </a:r>
          </a:p>
          <a:p>
            <a:pPr algn="just"/>
            <a:r>
              <a:rPr lang="ja-JP" altLang="en-US" sz="1000" dirty="0">
                <a:solidFill>
                  <a:prstClr val="black"/>
                </a:solidFill>
                <a:cs typeface="ＭＳ Ｐゴシック" panose="020B0600070205080204" pitchFamily="50" charset="-128"/>
              </a:rPr>
              <a:t>　　　 　　</a:t>
            </a:r>
            <a:r>
              <a:rPr lang="ja-JP" altLang="ja-JP" sz="1000" dirty="0">
                <a:solidFill>
                  <a:prstClr val="black"/>
                </a:solidFill>
                <a:cs typeface="ＭＳ Ｐゴシック" panose="020B0600070205080204" pitchFamily="50" charset="-128"/>
              </a:rPr>
              <a:t>また、商標登録されていないものを使用する場合は、必ず会社名も明記してください。</a:t>
            </a:r>
          </a:p>
          <a:p>
            <a:pPr algn="just"/>
            <a:r>
              <a:rPr lang="en-US" altLang="ja-JP" sz="1000" dirty="0">
                <a:solidFill>
                  <a:prstClr val="black"/>
                </a:solidFill>
                <a:cs typeface="ＭＳ Ｐゴシック" panose="020B0600070205080204" pitchFamily="50" charset="-128"/>
              </a:rPr>
              <a:t> </a:t>
            </a:r>
            <a:r>
              <a:rPr lang="ja-JP" altLang="en-US" sz="1000" dirty="0">
                <a:solidFill>
                  <a:prstClr val="black"/>
                </a:solidFill>
                <a:cs typeface="ＭＳ Ｐゴシック" panose="020B0600070205080204" pitchFamily="50" charset="-128"/>
              </a:rPr>
              <a:t>　　　　</a:t>
            </a:r>
            <a:r>
              <a:rPr lang="en-US" altLang="ja-JP" sz="1000" dirty="0">
                <a:solidFill>
                  <a:prstClr val="black"/>
                </a:solidFill>
                <a:cs typeface="ＭＳ Ｐゴシック" panose="020B0600070205080204" pitchFamily="50" charset="-128"/>
              </a:rPr>
              <a:t>2.</a:t>
            </a:r>
            <a:r>
              <a:rPr lang="ja-JP" altLang="ja-JP" sz="1000" dirty="0">
                <a:solidFill>
                  <a:prstClr val="black"/>
                </a:solidFill>
                <a:cs typeface="ＭＳ Ｐゴシック" panose="020B0600070205080204" pitchFamily="50" charset="-128"/>
              </a:rPr>
              <a:t>「提供：○○」などの表記</a:t>
            </a:r>
          </a:p>
        </p:txBody>
      </p:sp>
      <p:sp>
        <p:nvSpPr>
          <p:cNvPr id="6" name="正方形/長方形 5"/>
          <p:cNvSpPr/>
          <p:nvPr/>
        </p:nvSpPr>
        <p:spPr>
          <a:xfrm>
            <a:off x="7782293" y="1052737"/>
            <a:ext cx="2227565" cy="2227565"/>
          </a:xfrm>
          <a:prstGeom prst="rect">
            <a:avLst/>
          </a:prstGeom>
          <a:solidFill>
            <a:schemeClr val="accent6">
              <a:lumMod val="20000"/>
              <a:lumOff val="80000"/>
            </a:schemeClr>
          </a:solidFill>
          <a:ln w="9525" cap="flat" cmpd="sng" algn="ctr">
            <a:solidFill>
              <a:sysClr val="windowText" lastClr="000000"/>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7" name="フッター プレースホルダー 3"/>
          <p:cNvSpPr txBox="1">
            <a:spLocks/>
          </p:cNvSpPr>
          <p:nvPr/>
        </p:nvSpPr>
        <p:spPr>
          <a:xfrm>
            <a:off x="7777609" y="1052737"/>
            <a:ext cx="1440160"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solidFill>
                <a:effectLst/>
                <a:uLnTx/>
                <a:uFillTx/>
                <a:latin typeface="メイリオ"/>
                <a:ea typeface="メイリオ"/>
                <a:cs typeface="+mn-cs"/>
              </a:rPr>
              <a:t>Yahoo! JAPAN PR</a:t>
            </a:r>
            <a:r>
              <a:rPr kumimoji="1" lang="ja-JP" altLang="en-US" sz="800" b="0" i="0" u="none" strike="noStrike" kern="1200" cap="none" spc="0" normalizeH="0" baseline="0" noProof="0" dirty="0">
                <a:ln>
                  <a:noFill/>
                </a:ln>
                <a:solidFill>
                  <a:prstClr val="black"/>
                </a:solidFill>
                <a:effectLst/>
                <a:uLnTx/>
                <a:uFillTx/>
                <a:latin typeface="メイリオ"/>
                <a:ea typeface="メイリオ"/>
                <a:cs typeface="+mn-cs"/>
              </a:rPr>
              <a:t>企画</a:t>
            </a:r>
          </a:p>
        </p:txBody>
      </p:sp>
      <p:sp>
        <p:nvSpPr>
          <p:cNvPr id="8" name="角丸四角形 7"/>
          <p:cNvSpPr/>
          <p:nvPr/>
        </p:nvSpPr>
        <p:spPr>
          <a:xfrm>
            <a:off x="9198719" y="2928671"/>
            <a:ext cx="720080" cy="293117"/>
          </a:xfrm>
          <a:prstGeom prst="roundRect">
            <a:avLst/>
          </a:prstGeom>
          <a:solidFill>
            <a:sysClr val="windowText" lastClr="000000">
              <a:lumMod val="50000"/>
              <a:lumOff val="50000"/>
            </a:sys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9" name="フッター プレースホルダー 3"/>
          <p:cNvSpPr txBox="1">
            <a:spLocks/>
          </p:cNvSpPr>
          <p:nvPr/>
        </p:nvSpPr>
        <p:spPr>
          <a:xfrm>
            <a:off x="9144620" y="2913813"/>
            <a:ext cx="85571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クライアント</a:t>
            </a:r>
            <a:endParaRPr kumimoji="1" lang="en-US" altLang="ja-JP" sz="800" b="0" i="0" u="none" strike="noStrike" kern="1200" cap="none" spc="0" normalizeH="0" baseline="0" noProof="0" dirty="0">
              <a:ln>
                <a:noFill/>
              </a:ln>
              <a:solidFill>
                <a:srgbClr val="FFFFFF"/>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ロゴ</a:t>
            </a:r>
          </a:p>
        </p:txBody>
      </p:sp>
      <p:sp>
        <p:nvSpPr>
          <p:cNvPr id="2" name="テキスト ボックス 1"/>
          <p:cNvSpPr txBox="1"/>
          <p:nvPr/>
        </p:nvSpPr>
        <p:spPr>
          <a:xfrm>
            <a:off x="7680176" y="793678"/>
            <a:ext cx="2431797" cy="276999"/>
          </a:xfrm>
          <a:prstGeom prst="rect">
            <a:avLst/>
          </a:prstGeom>
          <a:noFill/>
        </p:spPr>
        <p:txBody>
          <a:bodyPr wrap="square" rtlCol="0">
            <a:spAutoFit/>
          </a:bodyPr>
          <a:lstStyle/>
          <a:p>
            <a:pPr algn="l"/>
            <a:r>
              <a:rPr kumimoji="1" lang="ja-JP" altLang="en-US" sz="1200" dirty="0" smtClean="0"/>
              <a:t>▼</a:t>
            </a:r>
            <a:r>
              <a:rPr kumimoji="1" lang="ja-JP" altLang="en-US" sz="900" dirty="0" smtClean="0"/>
              <a:t>誘導広告　クリエイティブイメージ</a:t>
            </a:r>
          </a:p>
        </p:txBody>
      </p:sp>
      <p:sp>
        <p:nvSpPr>
          <p:cNvPr id="10" name="正方形/長方形 9"/>
          <p:cNvSpPr/>
          <p:nvPr/>
        </p:nvSpPr>
        <p:spPr>
          <a:xfrm>
            <a:off x="9120336" y="2887038"/>
            <a:ext cx="844536" cy="359596"/>
          </a:xfrm>
          <a:prstGeom prst="rect">
            <a:avLst/>
          </a:prstGeom>
          <a:noFill/>
          <a:ln w="28575">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1" name="正方形/長方形 10"/>
          <p:cNvSpPr/>
          <p:nvPr/>
        </p:nvSpPr>
        <p:spPr>
          <a:xfrm>
            <a:off x="7813658" y="1113180"/>
            <a:ext cx="1205086" cy="201167"/>
          </a:xfrm>
          <a:prstGeom prst="rect">
            <a:avLst/>
          </a:prstGeom>
          <a:noFill/>
          <a:ln w="28575">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cxnSp>
        <p:nvCxnSpPr>
          <p:cNvPr id="13" name="直線矢印コネクタ 12"/>
          <p:cNvCxnSpPr/>
          <p:nvPr/>
        </p:nvCxnSpPr>
        <p:spPr>
          <a:xfrm>
            <a:off x="9054703" y="1196752"/>
            <a:ext cx="1145753" cy="0"/>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線矢印コネクタ 14"/>
          <p:cNvCxnSpPr/>
          <p:nvPr/>
        </p:nvCxnSpPr>
        <p:spPr>
          <a:xfrm flipV="1">
            <a:off x="9696400" y="1314348"/>
            <a:ext cx="477748" cy="1538588"/>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8" name="正方形/長方形 17"/>
          <p:cNvSpPr/>
          <p:nvPr/>
        </p:nvSpPr>
        <p:spPr>
          <a:xfrm>
            <a:off x="10200456" y="1022349"/>
            <a:ext cx="1872208" cy="584775"/>
          </a:xfrm>
          <a:prstGeom prst="rect">
            <a:avLst/>
          </a:prstGeom>
          <a:ln>
            <a:solidFill>
              <a:srgbClr val="AEB1BF"/>
            </a:solidFill>
          </a:ln>
        </p:spPr>
        <p:txBody>
          <a:bodyPr wrap="square">
            <a:spAutoFit/>
          </a:bodyPr>
          <a:lstStyle/>
          <a:p>
            <a:pPr algn="ctr"/>
            <a:r>
              <a:rPr lang="ja-JP" altLang="en-US" sz="800" kern="0" dirty="0">
                <a:solidFill>
                  <a:srgbClr val="FF0000"/>
                </a:solidFill>
                <a:cs typeface="メイリオ" panose="020B0604030504040204" pitchFamily="50" charset="-128"/>
              </a:rPr>
              <a:t>「</a:t>
            </a:r>
            <a:r>
              <a:rPr lang="en-US" altLang="ja-JP" sz="800" kern="0" dirty="0">
                <a:solidFill>
                  <a:srgbClr val="FF0000"/>
                </a:solidFill>
                <a:cs typeface="メイリオ" panose="020B0604030504040204" pitchFamily="50" charset="-128"/>
              </a:rPr>
              <a:t>Yahoo!</a:t>
            </a:r>
            <a:r>
              <a:rPr lang="ja-JP" altLang="en-US" sz="800" kern="0" dirty="0">
                <a:solidFill>
                  <a:srgbClr val="FF0000"/>
                </a:solidFill>
                <a:cs typeface="メイリオ" panose="020B0604030504040204" pitchFamily="50" charset="-128"/>
              </a:rPr>
              <a:t> </a:t>
            </a:r>
            <a:r>
              <a:rPr lang="en-US" altLang="ja-JP" sz="800" kern="0" dirty="0">
                <a:solidFill>
                  <a:srgbClr val="FF0000"/>
                </a:solidFill>
                <a:cs typeface="メイリオ" panose="020B0604030504040204" pitchFamily="50" charset="-128"/>
              </a:rPr>
              <a:t>JAPAN PR</a:t>
            </a:r>
            <a:r>
              <a:rPr lang="ja-JP" altLang="en-US" sz="800" kern="0" dirty="0">
                <a:solidFill>
                  <a:srgbClr val="FF0000"/>
                </a:solidFill>
                <a:cs typeface="メイリオ" panose="020B0604030504040204" pitchFamily="50" charset="-128"/>
              </a:rPr>
              <a:t>企画テキスト</a:t>
            </a:r>
            <a:r>
              <a:rPr lang="ja-JP" altLang="en-US" sz="800" kern="0" dirty="0" smtClean="0">
                <a:solidFill>
                  <a:srgbClr val="FF0000"/>
                </a:solidFill>
                <a:cs typeface="メイリオ" panose="020B0604030504040204" pitchFamily="50" charset="-128"/>
              </a:rPr>
              <a:t>」　＋</a:t>
            </a:r>
            <a:endParaRPr lang="en-US" altLang="ja-JP" sz="800" kern="0" dirty="0" smtClean="0">
              <a:solidFill>
                <a:srgbClr val="FF0000"/>
              </a:solidFill>
              <a:cs typeface="メイリオ" panose="020B0604030504040204" pitchFamily="50" charset="-128"/>
            </a:endParaRPr>
          </a:p>
          <a:p>
            <a:pPr algn="ctr"/>
            <a:r>
              <a:rPr lang="ja-JP" altLang="en-US" sz="800" kern="0" dirty="0" smtClean="0">
                <a:solidFill>
                  <a:srgbClr val="FF0000"/>
                </a:solidFill>
                <a:cs typeface="メイリオ" panose="020B0604030504040204" pitchFamily="50" charset="-128"/>
              </a:rPr>
              <a:t>「</a:t>
            </a:r>
            <a:r>
              <a:rPr lang="ja-JP" altLang="en-US" sz="800" kern="0" dirty="0">
                <a:solidFill>
                  <a:srgbClr val="FF0000"/>
                </a:solidFill>
                <a:cs typeface="メイリオ" panose="020B0604030504040204" pitchFamily="50" charset="-128"/>
              </a:rPr>
              <a:t>広告・広告主体者表記</a:t>
            </a:r>
            <a:r>
              <a:rPr lang="ja-JP" altLang="en-US" sz="800" kern="0" dirty="0" smtClean="0">
                <a:solidFill>
                  <a:srgbClr val="FF0000"/>
                </a:solidFill>
                <a:cs typeface="メイリオ" panose="020B0604030504040204" pitchFamily="50" charset="-128"/>
              </a:rPr>
              <a:t>」</a:t>
            </a:r>
            <a:endParaRPr lang="en-US" altLang="ja-JP" sz="800" kern="0" dirty="0" smtClean="0">
              <a:solidFill>
                <a:srgbClr val="FF0000"/>
              </a:solidFill>
              <a:cs typeface="メイリオ" panose="020B0604030504040204" pitchFamily="50" charset="-128"/>
            </a:endParaRPr>
          </a:p>
          <a:p>
            <a:pPr algn="ctr"/>
            <a:r>
              <a:rPr lang="ja-JP" altLang="en-US" sz="800" kern="0" dirty="0" smtClean="0">
                <a:solidFill>
                  <a:srgbClr val="FF0000"/>
                </a:solidFill>
                <a:cs typeface="メイリオ" panose="020B0604030504040204" pitchFamily="50" charset="-128"/>
              </a:rPr>
              <a:t>を</a:t>
            </a:r>
            <a:r>
              <a:rPr lang="ja-JP" altLang="en-US" sz="800" kern="0" dirty="0">
                <a:solidFill>
                  <a:srgbClr val="FF0000"/>
                </a:solidFill>
                <a:cs typeface="メイリオ" panose="020B0604030504040204" pitchFamily="50" charset="-128"/>
              </a:rPr>
              <a:t>必ずセットで掲載</a:t>
            </a:r>
            <a:endParaRPr lang="en-US" altLang="ja-JP" sz="800" kern="0" dirty="0">
              <a:solidFill>
                <a:srgbClr val="FF0000"/>
              </a:solidFill>
              <a:cs typeface="メイリオ" panose="020B0604030504040204" pitchFamily="50" charset="-128"/>
            </a:endParaRPr>
          </a:p>
        </p:txBody>
      </p:sp>
      <p:sp>
        <p:nvSpPr>
          <p:cNvPr id="12" name="テキスト ボックス 11"/>
          <p:cNvSpPr txBox="1"/>
          <p:nvPr/>
        </p:nvSpPr>
        <p:spPr>
          <a:xfrm>
            <a:off x="7947257" y="1946943"/>
            <a:ext cx="1897634" cy="338554"/>
          </a:xfrm>
          <a:prstGeom prst="rect">
            <a:avLst/>
          </a:prstGeom>
          <a:noFill/>
        </p:spPr>
        <p:txBody>
          <a:bodyPr wrap="square" rtlCol="0">
            <a:spAutoFit/>
          </a:bodyPr>
          <a:lstStyle/>
          <a:p>
            <a:pPr algn="ctr"/>
            <a:r>
              <a:rPr kumimoji="1" lang="ja-JP" altLang="en-US" sz="1600" dirty="0" smtClean="0">
                <a:solidFill>
                  <a:schemeClr val="bg1">
                    <a:lumMod val="50000"/>
                  </a:schemeClr>
                </a:solidFill>
              </a:rPr>
              <a:t>誘導広告バナー</a:t>
            </a:r>
          </a:p>
        </p:txBody>
      </p:sp>
    </p:spTree>
    <p:extLst>
      <p:ext uri="{BB962C8B-B14F-4D97-AF65-F5344CB8AC3E}">
        <p14:creationId xmlns:p14="http://schemas.microsoft.com/office/powerpoint/2010/main" val="2283049929"/>
      </p:ext>
    </p:extLst>
  </p:cSld>
  <p:clrMapOvr>
    <a:masterClrMapping/>
  </p:clrMapOvr>
  <p:timing>
    <p:tnLst>
      <p:par>
        <p:cTn id="1" dur="indefinite" restart="never" nodeType="tmRoot"/>
      </p:par>
    </p:tnLst>
  </p:timing>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2241</TotalTime>
  <Words>4346</Words>
  <Application>Microsoft Office PowerPoint</Application>
  <PresentationFormat>ワイド画面</PresentationFormat>
  <Paragraphs>415</Paragraphs>
  <Slides>19</Slides>
  <Notes>0</Notes>
  <HiddenSlides>0</HiddenSlides>
  <MMClips>0</MMClips>
  <ScaleCrop>false</ScaleCrop>
  <HeadingPairs>
    <vt:vector size="6" baseType="variant">
      <vt:variant>
        <vt:lpstr>使用されているフォント</vt:lpstr>
      </vt:variant>
      <vt:variant>
        <vt:i4>9</vt:i4>
      </vt:variant>
      <vt:variant>
        <vt:lpstr>テーマ</vt:lpstr>
      </vt:variant>
      <vt:variant>
        <vt:i4>3</vt:i4>
      </vt:variant>
      <vt:variant>
        <vt:lpstr>スライド タイトル</vt:lpstr>
      </vt:variant>
      <vt:variant>
        <vt:i4>19</vt:i4>
      </vt:variant>
    </vt:vector>
  </HeadingPairs>
  <TitlesOfParts>
    <vt:vector size="31" baseType="lpstr">
      <vt:lpstr>Meiryo UI</vt:lpstr>
      <vt:lpstr>ＭＳ Ｐゴシック</vt:lpstr>
      <vt:lpstr>メイリオ</vt:lpstr>
      <vt:lpstr>メイリオ</vt:lpstr>
      <vt:lpstr>游ゴシック</vt:lpstr>
      <vt:lpstr>Arial</vt:lpstr>
      <vt:lpstr>Calibri</vt:lpstr>
      <vt:lpstr>Verdana</vt:lpstr>
      <vt:lpstr>Wingdings</vt:lpstr>
      <vt:lpstr>表紙</vt:lpstr>
      <vt:lpstr>中表紙と裏表紙</vt:lpstr>
      <vt:lpstr>コンテンツページ</vt:lpstr>
      <vt:lpstr>Yahoo!広告 ディスプレイ広告（予約型）クリエイティブ企画 </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宮崎 佐津紀</cp:lastModifiedBy>
  <cp:revision>219</cp:revision>
  <dcterms:created xsi:type="dcterms:W3CDTF">2020-02-26T07:28:11Z</dcterms:created>
  <dcterms:modified xsi:type="dcterms:W3CDTF">2021-11-16T01:59:25Z</dcterms:modified>
</cp:coreProperties>
</file>