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15.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4"/>
  </p:notesMasterIdLst>
  <p:sldIdLst>
    <p:sldId id="316" r:id="rId4"/>
    <p:sldId id="300" r:id="rId5"/>
    <p:sldId id="342" r:id="rId6"/>
    <p:sldId id="343" r:id="rId7"/>
    <p:sldId id="344" r:id="rId8"/>
    <p:sldId id="348" r:id="rId9"/>
    <p:sldId id="345" r:id="rId10"/>
    <p:sldId id="346" r:id="rId11"/>
    <p:sldId id="347" r:id="rId12"/>
    <p:sldId id="360" r:id="rId13"/>
    <p:sldId id="349" r:id="rId14"/>
    <p:sldId id="351" r:id="rId15"/>
    <p:sldId id="350" r:id="rId16"/>
    <p:sldId id="353" r:id="rId17"/>
    <p:sldId id="352" r:id="rId18"/>
    <p:sldId id="354" r:id="rId19"/>
    <p:sldId id="355" r:id="rId20"/>
    <p:sldId id="356" r:id="rId21"/>
    <p:sldId id="361" r:id="rId22"/>
    <p:sldId id="31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63" d="100"/>
          <a:sy n="63" d="100"/>
        </p:scale>
        <p:origin x="75" y="132"/>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2021/5/6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62815&amp;o=default#abc" TargetMode="Externa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5</a:t>
            </a:r>
            <a:r>
              <a:rPr lang="ja-JP" altLang="en-US" sz="1600" dirty="0" smtClean="0">
                <a:cs typeface="メイリオ" pitchFamily="50" charset="-128"/>
              </a:rPr>
              <a:t>月</a:t>
            </a:r>
            <a:r>
              <a:rPr lang="en-US" altLang="ja-JP" sz="1600" dirty="0" smtClean="0">
                <a:cs typeface="メイリオ" pitchFamily="50" charset="-128"/>
              </a:rPr>
              <a:t>12</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正方形/長方形 3"/>
          <p:cNvSpPr/>
          <p:nvPr/>
        </p:nvSpPr>
        <p:spPr>
          <a:xfrm>
            <a:off x="1415480" y="1052736"/>
            <a:ext cx="8424936" cy="3077766"/>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その他、使用にあたっては、</a:t>
            </a:r>
            <a:r>
              <a:rPr lang="en-US" altLang="ja-JP" sz="1200" kern="0" dirty="0">
                <a:solidFill>
                  <a:prstClr val="black"/>
                </a:solidFill>
                <a:cs typeface="メイリオ" panose="020B0604030504040204" pitchFamily="50" charset="-128"/>
              </a:rPr>
              <a:t>P14</a:t>
            </a:r>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19</a:t>
            </a:r>
            <a:r>
              <a:rPr lang="ja-JP" altLang="en-US" sz="1200" kern="0" dirty="0">
                <a:solidFill>
                  <a:prstClr val="black"/>
                </a:solidFill>
                <a:cs typeface="メイリオ" panose="020B0604030504040204" pitchFamily="50" charset="-128"/>
              </a:rPr>
              <a:t>の「</a:t>
            </a:r>
            <a:r>
              <a:rPr lang="en-US" altLang="ja-JP" sz="1200" kern="0" dirty="0">
                <a:solidFill>
                  <a:prstClr val="black"/>
                </a:solidFill>
                <a:cs typeface="メイリオ" panose="020B0604030504040204" pitchFamily="50" charset="-128"/>
              </a:rPr>
              <a:t>Yahoo! JAPAN</a:t>
            </a:r>
            <a:r>
              <a:rPr lang="ja-JP" altLang="en-US" sz="1200" kern="0" dirty="0">
                <a:solidFill>
                  <a:prstClr val="black"/>
                </a:solidFill>
                <a:cs typeface="メイリオ" panose="020B0604030504040204" pitchFamily="50" charset="-128"/>
              </a:rPr>
              <a:t>ブランドガイドライン」を遵守。</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8404940" y="1052737"/>
            <a:ext cx="2227565" cy="2227565"/>
          </a:xfrm>
          <a:prstGeom prst="rect">
            <a:avLst/>
          </a:prstGeom>
          <a:solidFill>
            <a:srgbClr val="FFFFFF"/>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8400256"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821366"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767267"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Tree>
    <p:extLst>
      <p:ext uri="{BB962C8B-B14F-4D97-AF65-F5344CB8AC3E}">
        <p14:creationId xmlns:p14="http://schemas.microsoft.com/office/powerpoint/2010/main" val="2746757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以下のフローに沿ってお申し込みの上、クリエイティブ制作委託約款の第</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にしたがってお支払いいただきます。</a:t>
            </a:r>
            <a:r>
              <a:rPr kumimoji="1" lang="ja-JP" altLang="en-US" sz="1400" b="0" i="0" u="none" strike="noStrike" kern="1200" cap="none" spc="0" normalizeH="0" baseline="0" noProof="0" dirty="0" smtClean="0">
                <a:ln>
                  <a:noFill/>
                </a:ln>
                <a:solidFill>
                  <a:prstClr val="black"/>
                </a:solidFill>
                <a:effectLst/>
                <a:uLnTx/>
                <a:uFillTx/>
                <a:latin typeface="メイリオ"/>
                <a:ea typeface="メイリオ"/>
                <a:cs typeface="+mj-cs"/>
              </a:rPr>
              <a:t>ただし、</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j-cs"/>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Rectangle 46"/>
          <p:cNvSpPr>
            <a:spLocks noChangeArrowheads="1"/>
          </p:cNvSpPr>
          <p:nvPr/>
        </p:nvSpPr>
        <p:spPr bwMode="auto">
          <a:xfrm>
            <a:off x="1384048" y="908721"/>
            <a:ext cx="9664952"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編集・制作</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・企画内容は申込者・広告主様とヤフーとの間で協議の上決定し、最終的な編集権はヤフーに帰属します。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ページ上には「</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・通信</a:t>
            </a:r>
            <a:r>
              <a:rPr lang="ja-JP" altLang="en-US" sz="1200" dirty="0">
                <a:solidFill>
                  <a:prstClr val="black">
                    <a:lumMod val="65000"/>
                    <a:lumOff val="35000"/>
                  </a:prstClr>
                </a:solidFill>
                <a:latin typeface="メイリオ"/>
                <a:ea typeface="メイリオ"/>
              </a:rPr>
              <a:t>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marL="266700" indent="-266700" eaLnBrk="1" hangingPunct="1">
              <a:spcBef>
                <a:spcPct val="0"/>
              </a:spcBef>
              <a:buFontTx/>
              <a:buNone/>
              <a:defRPr/>
            </a:pPr>
            <a:r>
              <a:rPr lang="ja-JP" altLang="en-US" sz="1200" dirty="0">
                <a:solidFill>
                  <a:prstClr val="black">
                    <a:lumMod val="65000"/>
                    <a:lumOff val="35000"/>
                  </a:prstClr>
                </a:solidFill>
                <a:latin typeface="メイリオ"/>
                <a:ea typeface="メイリオ"/>
              </a:rPr>
              <a:t>　</a:t>
            </a:r>
            <a:r>
              <a:rPr lang="ja-JP" altLang="en-US" sz="1200" dirty="0" smtClean="0">
                <a:solidFill>
                  <a:prstClr val="black">
                    <a:lumMod val="65000"/>
                    <a:lumOff val="35000"/>
                  </a:prstClr>
                </a:solidFill>
                <a:latin typeface="メイリオ"/>
                <a:ea typeface="メイリオ"/>
              </a:rPr>
              <a:t>・</a:t>
            </a:r>
            <a:r>
              <a:rPr lang="ja-JP" altLang="en-US" sz="1200" dirty="0">
                <a:solidFill>
                  <a:prstClr val="black">
                    <a:lumMod val="65000"/>
                    <a:lumOff val="35000"/>
                  </a:prstClr>
                </a:solidFill>
                <a:latin typeface="メイリオ"/>
                <a:ea typeface="メイリオ"/>
              </a:rPr>
              <a:t>企画ページから広告主様サイトへ誘導する</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に、効果計測用</a:t>
            </a:r>
            <a:r>
              <a:rPr lang="en-US" altLang="ja-JP" sz="1200" dirty="0">
                <a:solidFill>
                  <a:prstClr val="black">
                    <a:lumMod val="65000"/>
                    <a:lumOff val="35000"/>
                  </a:prstClr>
                </a:solidFill>
                <a:latin typeface="メイリオ"/>
                <a:ea typeface="メイリオ"/>
              </a:rPr>
              <a:t>URL</a:t>
            </a:r>
            <a:r>
              <a:rPr lang="ja-JP" altLang="en-US" sz="1200" dirty="0">
                <a:solidFill>
                  <a:prstClr val="black">
                    <a:lumMod val="65000"/>
                    <a:lumOff val="35000"/>
                  </a:prstClr>
                </a:solidFill>
                <a:latin typeface="メイリオ"/>
                <a:ea typeface="メイリオ"/>
              </a:rPr>
              <a:t>を設定することはできません。</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ただし、一部効果計測ベンダーにおいては効果測定データ取扱約款の確認・同意を頂いたうえで設定することが可能です。弊社担当営業までご相談ください。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endParaRPr lang="en-US" altLang="ja-JP" sz="1200" dirty="0">
              <a:solidFill>
                <a:srgbClr val="00B05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600" dirty="0">
                <a:solidFill>
                  <a:prstClr val="black">
                    <a:lumMod val="65000"/>
                    <a:lumOff val="35000"/>
                  </a:prstClr>
                </a:solidFill>
                <a:latin typeface="メイリオ"/>
                <a:ea typeface="メイリオ"/>
              </a:rPr>
              <a:t>■誘導広告</a:t>
            </a:r>
            <a:endParaRPr lang="en-US" altLang="ja-JP" sz="1600" dirty="0">
              <a:solidFill>
                <a:prstClr val="black">
                  <a:lumMod val="65000"/>
                  <a:lumOff val="35000"/>
                </a:prstClr>
              </a:solidFill>
              <a:latin typeface="メイリオ"/>
              <a:ea typeface="メイリオ"/>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a:t>
            </a:r>
            <a:r>
              <a:rPr lang="ja-JP" altLang="en-US" sz="10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スマートフォンブランドパネル（静止画）</a:t>
            </a:r>
            <a:r>
              <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hlinkClick r:id="rId2"/>
              </a:rPr>
              <a:t>https://ads-help.yahoo.co.jp/yahooads/guideline/articledetail?lan=ja&amp;aid=62815&amp;o=default#abc</a:t>
            </a:r>
            <a:endParaRPr lang="en-US" altLang="ja-JP" sz="10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P10</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誘導用広告のリンク先（企画ページ）への効果計測用</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URL</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の設定は不可となります。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600" dirty="0">
                <a:solidFill>
                  <a:prstClr val="black">
                    <a:lumMod val="65000"/>
                    <a:lumOff val="35000"/>
                  </a:prstClr>
                </a:solidFill>
                <a:latin typeface="メイリオ"/>
                <a:ea typeface="メイリオ"/>
              </a:rPr>
              <a:t>　</a:t>
            </a:r>
            <a:r>
              <a:rPr lang="ja-JP" altLang="en-US" sz="1600" dirty="0">
                <a:solidFill>
                  <a:prstClr val="black">
                    <a:lumMod val="65000"/>
                    <a:lumOff val="35000"/>
                  </a:prstClr>
                </a:solidFill>
                <a:latin typeface="メイリオ"/>
                <a:ea typeface="メイリオ"/>
              </a:rPr>
              <a:t>災害情報告知モジュールの掲載</a:t>
            </a:r>
            <a:endParaRPr lang="en-US" altLang="ja-JP" sz="1600" dirty="0">
              <a:solidFill>
                <a:prstClr val="black">
                  <a:lumMod val="65000"/>
                  <a:lumOff val="35000"/>
                </a:prst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企画ページについても、ページ上部に災害情報告知モジュールの掲載を行います。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pPr>
            <a:r>
              <a:rPr lang="ja-JP" altLang="en-US" sz="11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a:t>
            </a:r>
            <a:r>
              <a:rPr lang="ja-JP" altLang="en-US" sz="1000" dirty="0">
                <a:solidFill>
                  <a:prstClr val="black">
                    <a:lumMod val="65000"/>
                    <a:lumOff val="35000"/>
                  </a:prstClr>
                </a:solidFill>
                <a:latin typeface="メイリオ"/>
                <a:ea typeface="メイリオ"/>
              </a:rPr>
              <a:t>掲載方法（場所、内容、タイミングと期間など）は、ヤフーの統一運用ルールにしたがいます</a:t>
            </a:r>
            <a:endParaRPr lang="en-US" altLang="ja-JP" sz="1000" dirty="0">
              <a:solidFill>
                <a:prstClr val="black">
                  <a:lumMod val="65000"/>
                  <a:lumOff val="35000"/>
                </a:prstClr>
              </a:solidFill>
              <a:latin typeface="メイリオ"/>
              <a:ea typeface="メイリオ"/>
            </a:endParaRPr>
          </a:p>
          <a:p>
            <a:pPr marL="0" indent="0" eaLnBrk="1" hangingPunct="1">
              <a:spcBef>
                <a:spcPct val="0"/>
              </a:spcBef>
              <a:buFontTx/>
              <a:buNone/>
            </a:pP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600" dirty="0">
                <a:solidFill>
                  <a:prstClr val="black">
                    <a:lumMod val="65000"/>
                    <a:lumOff val="35000"/>
                  </a:prstClr>
                </a:solidFill>
                <a:latin typeface="メイリオ"/>
                <a:ea typeface="メイリオ"/>
              </a:rPr>
              <a:t>■ 効果検証レポート</a:t>
            </a:r>
            <a:endParaRPr lang="en-US" altLang="ja-JP" sz="16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・レポートには、ヤフーの管理するお客様の個人情報</a:t>
            </a:r>
            <a:r>
              <a:rPr lang="en-US" altLang="ja-JP" sz="1200" dirty="0">
                <a:solidFill>
                  <a:prstClr val="black">
                    <a:lumMod val="65000"/>
                    <a:lumOff val="35000"/>
                  </a:prstClr>
                </a:solidFill>
                <a:latin typeface="メイリオ"/>
                <a:ea typeface="メイリオ"/>
              </a:rPr>
              <a:t>*1</a:t>
            </a:r>
            <a:r>
              <a:rPr lang="ja-JP" altLang="en-US" sz="1200" dirty="0">
                <a:solidFill>
                  <a:prstClr val="black">
                    <a:lumMod val="65000"/>
                    <a:lumOff val="35000"/>
                  </a:prstClr>
                </a:solidFill>
                <a:latin typeface="メイリオ"/>
                <a:ea typeface="メイリオ"/>
              </a:rPr>
              <a:t>（個人情報の保護に関する法律に定める個人情報。以下同じ。）が</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含まれる場合があります。個人情報の保護に関する法律その他の関係法令・ガイドラインを遵守するとともに、善良な管理者の</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pPr>
            <a:r>
              <a:rPr lang="ja-JP" altLang="en-US" sz="1200" dirty="0">
                <a:solidFill>
                  <a:prstClr val="black">
                    <a:lumMod val="65000"/>
                    <a:lumOff val="35000"/>
                  </a:prstClr>
                </a:solidFill>
                <a:latin typeface="メイリオ"/>
                <a:ea typeface="メイリオ"/>
              </a:rPr>
              <a:t>　　注意をもって適切に取り扱い、不正アクセスおよび不正利用の防止に努めていただくようにお願いいたします。</a:t>
            </a:r>
            <a:br>
              <a:rPr lang="ja-JP" altLang="en-US" sz="1200" dirty="0">
                <a:solidFill>
                  <a:prstClr val="black">
                    <a:lumMod val="65000"/>
                    <a:lumOff val="35000"/>
                  </a:prstClr>
                </a:solidFill>
                <a:latin typeface="メイリオ"/>
                <a:ea typeface="メイリオ"/>
              </a:rPr>
            </a:br>
            <a:r>
              <a:rPr lang="ja-JP" altLang="en-US" sz="1200" dirty="0">
                <a:solidFill>
                  <a:prstClr val="black">
                    <a:lumMod val="65000"/>
                    <a:lumOff val="35000"/>
                  </a:prstClr>
                </a:solidFill>
                <a:latin typeface="メイリオ"/>
                <a:ea typeface="メイリオ"/>
              </a:rPr>
              <a:t>　　</a:t>
            </a:r>
            <a:r>
              <a:rPr lang="en-US" altLang="ja-JP" sz="1000" dirty="0">
                <a:solidFill>
                  <a:prstClr val="black">
                    <a:lumMod val="65000"/>
                    <a:lumOff val="35000"/>
                  </a:prstClr>
                </a:solidFill>
                <a:latin typeface="メイリオ"/>
                <a:ea typeface="メイリオ"/>
              </a:rPr>
              <a:t>*1.</a:t>
            </a:r>
            <a:r>
              <a:rPr lang="ja-JP" altLang="en-US" sz="1000" dirty="0">
                <a:solidFill>
                  <a:prstClr val="black">
                    <a:lumMod val="65000"/>
                    <a:lumOff val="35000"/>
                  </a:prst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prstClr val="black">
                  <a:lumMod val="65000"/>
                  <a:lumOff val="35000"/>
                </a:prstClr>
              </a:solidFill>
              <a:latin typeface="メイリオ"/>
              <a:ea typeface="メイリオ"/>
            </a:endParaRPr>
          </a:p>
        </p:txBody>
      </p:sp>
    </p:spTree>
    <p:extLst>
      <p:ext uri="{BB962C8B-B14F-4D97-AF65-F5344CB8AC3E}">
        <p14:creationId xmlns:p14="http://schemas.microsoft.com/office/powerpoint/2010/main" val="31732198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6104240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smtClean="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prstClr val="black"/>
                </a:solidFill>
                <a:effectLst/>
                <a:uLnTx/>
                <a:uFillTx/>
              </a:rPr>
              <a:t>Yahoo! JAPAN </a:t>
            </a:r>
            <a:r>
              <a:rPr kumimoji="0" lang="ja-JP" altLang="en-US" sz="1600" b="0" i="0" u="none" strike="noStrike" kern="0" cap="none" spc="0" normalizeH="0" baseline="0" noProof="0" dirty="0" smtClean="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smtClean="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次のいずれかに遷移します。</a:t>
            </a:r>
            <a:endParaRPr kumimoji="0" lang="en-US" altLang="ja-JP" sz="16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・クライアントサイトへ自動遷移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prstClr val="black"/>
                </a:solidFill>
                <a:effectLst/>
                <a:uLnTx/>
                <a:uFillTx/>
              </a:rPr>
              <a:t>Yahoo!</a:t>
            </a:r>
            <a:r>
              <a:rPr kumimoji="0" lang="ja-JP" altLang="en-US" sz="1600" b="0" i="0" u="none" strike="noStrike" kern="0" cap="none" spc="0" normalizeH="0" baseline="0" noProof="0" dirty="0" smtClean="0">
                <a:ln>
                  <a:noFill/>
                </a:ln>
                <a:solidFill>
                  <a:prstClr val="black"/>
                </a:solidFill>
                <a:effectLst/>
                <a:uLnTx/>
                <a:uFillTx/>
              </a:rPr>
              <a:t> </a:t>
            </a:r>
            <a:r>
              <a:rPr kumimoji="0" lang="en-US" altLang="ja-JP" sz="1600" b="0" i="0" u="none" strike="noStrike" kern="0" cap="none" spc="0" normalizeH="0" baseline="0" noProof="0" dirty="0" smtClean="0">
                <a:ln>
                  <a:noFill/>
                </a:ln>
                <a:solidFill>
                  <a:prstClr val="black"/>
                </a:solidFill>
                <a:effectLst/>
                <a:uLnTx/>
                <a:uFillTx/>
              </a:rPr>
              <a:t>JAPAN</a:t>
            </a:r>
            <a:r>
              <a:rPr kumimoji="0" lang="ja-JP" altLang="en-US" sz="1600" b="0" i="0" u="none" strike="noStrike" kern="0" cap="none" spc="0" normalizeH="0" baseline="0" noProof="0" dirty="0" smtClean="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 トップページを模したミラーサイト</a:t>
            </a: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a:t>
            </a:r>
            <a:r>
              <a:rPr kumimoji="0" lang="ja-JP" altLang="en-US" sz="1600" b="0" i="0" u="none" strike="noStrike" kern="0" cap="none" spc="0" normalizeH="0" baseline="0" noProof="0" dirty="0" smtClean="0">
                <a:ln>
                  <a:noFill/>
                </a:ln>
                <a:solidFill>
                  <a:srgbClr val="000000"/>
                </a:solidFill>
                <a:effectLst/>
                <a:uLnTx/>
                <a:uFillTx/>
              </a:rPr>
              <a:t>ミラーサイト実施時）</a:t>
            </a:r>
            <a:endParaRPr kumimoji="0" lang="ja-JP" altLang="en-US" sz="16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のダミーページ</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をベースに</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、アニメーション</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6" name="object 17"/>
          <p:cNvSpPr/>
          <p:nvPr/>
        </p:nvSpPr>
        <p:spPr>
          <a:xfrm>
            <a:off x="6135638" y="3239392"/>
            <a:ext cx="1743737" cy="1358245"/>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10"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6" name="正方形/長方形 5"/>
          <p:cNvSpPr/>
          <p:nvPr/>
        </p:nvSpPr>
        <p:spPr>
          <a:xfrm>
            <a:off x="479376" y="2211852"/>
            <a:ext cx="1440160" cy="314178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5425641"/>
            <a:ext cx="1431367" cy="484463"/>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78912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77281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78912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93784"/>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smtClean="0">
                <a:ln>
                  <a:noFill/>
                </a:ln>
                <a:solidFill>
                  <a:prstClr val="black"/>
                </a:solidFill>
                <a:effectLst/>
                <a:uLnTx/>
                <a:uFillTx/>
              </a:rPr>
              <a:t>URL</a:t>
            </a:r>
            <a:r>
              <a:rPr kumimoji="0" lang="ja-JP" altLang="en-US" sz="1200" b="0" i="0" u="none" strike="noStrike" kern="0" cap="none" spc="0" normalizeH="0" baseline="0" noProof="0" dirty="0" smtClean="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8355986" y="4719580"/>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solidFill>
                <a:effectLst/>
                <a:uLnTx/>
                <a:uFillTx/>
              </a:rPr>
              <a:t>※</a:t>
            </a:r>
            <a:r>
              <a:rPr kumimoji="0" lang="ja-JP" altLang="en-US" sz="800" b="0" i="0" u="none" strike="noStrike" kern="0" cap="none" spc="0" normalizeH="0" baseline="0" noProof="0" dirty="0" smtClean="0">
                <a:ln>
                  <a:noFill/>
                </a:ln>
                <a:solidFill>
                  <a:prstClr val="black"/>
                </a:solidFill>
                <a:effectLst/>
                <a:uLnTx/>
                <a:uFillTx/>
              </a:rPr>
              <a:t>上記以外に、</a:t>
            </a:r>
            <a:r>
              <a:rPr kumimoji="0" lang="en-US" altLang="ja-JP" sz="800" b="0" i="0" u="none" strike="noStrike" kern="0" cap="none" spc="0" normalizeH="0" baseline="0" noProof="0" dirty="0" smtClean="0">
                <a:ln>
                  <a:noFill/>
                </a:ln>
                <a:solidFill>
                  <a:prstClr val="black"/>
                </a:solidFill>
                <a:effectLst/>
                <a:uLnTx/>
                <a:uFillTx/>
              </a:rPr>
              <a:t>PC</a:t>
            </a:r>
            <a:r>
              <a:rPr kumimoji="0" lang="ja-JP" altLang="en-US" sz="800" b="0" i="0" u="none" strike="noStrike" kern="0" cap="none" spc="0" normalizeH="0" baseline="0" noProof="0" dirty="0" smtClean="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484493" y="5957923"/>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5392811"/>
            <a:ext cx="3023912" cy="484463"/>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925093"/>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5392811"/>
            <a:ext cx="3011218"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7" name="正方形/長方形 16"/>
          <p:cNvSpPr/>
          <p:nvPr/>
        </p:nvSpPr>
        <p:spPr>
          <a:xfrm>
            <a:off x="5173023" y="5925093"/>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5392811"/>
            <a:ext cx="3527999" cy="484462"/>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925093"/>
            <a:ext cx="3527999"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79376" y="6436255"/>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a:t>
            </a:r>
            <a:r>
              <a:rPr kumimoji="0" lang="ja-JP" altLang="en-US" sz="900" b="0" i="0" u="none" strike="noStrike" kern="0" cap="none" spc="0" normalizeH="0" baseline="0" noProof="0" dirty="0" smtClean="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※SP</a:t>
            </a:r>
            <a:r>
              <a:rPr kumimoji="0" lang="ja-JP" altLang="en-US" sz="900" b="0" i="0" u="none" strike="noStrike" kern="0" cap="none" spc="0" normalizeH="0" baseline="0" noProof="0" dirty="0" smtClean="0">
                <a:ln>
                  <a:noFill/>
                </a:ln>
                <a:solidFill>
                  <a:prstClr val="black"/>
                </a:solidFill>
                <a:effectLst/>
                <a:uLnTx/>
                <a:uFillTx/>
              </a:rPr>
              <a:t>はスマートフォンの略称です。</a:t>
            </a:r>
            <a:endParaRPr kumimoji="0" lang="en-US" altLang="ja-JP" sz="1200" b="0" i="0" u="none" strike="noStrike" kern="0" cap="none" spc="0" normalizeH="0" baseline="0" noProof="0" dirty="0" smtClean="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3750866221"/>
              </p:ext>
            </p:extLst>
          </p:nvPr>
        </p:nvGraphicFramePr>
        <p:xfrm>
          <a:off x="2063552" y="2208403"/>
          <a:ext cx="3023912" cy="3088944"/>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27414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9714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11796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r h="663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2000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467105524"/>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851387964"/>
              </p:ext>
            </p:extLst>
          </p:nvPr>
        </p:nvGraphicFramePr>
        <p:xfrm>
          <a:off x="5173022" y="2208403"/>
          <a:ext cx="3011218" cy="2412007"/>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27801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9851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1000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114882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38748312"/>
              </p:ext>
            </p:extLst>
          </p:nvPr>
        </p:nvGraphicFramePr>
        <p:xfrm>
          <a:off x="8256240" y="2208401"/>
          <a:ext cx="3528000" cy="2401252"/>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28855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97865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113404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en-US" altLang="ja-JP" sz="900" u="none" strike="noStrike" dirty="0" smtClean="0">
                        <a:effectLst/>
                      </a:endParaRPr>
                    </a:p>
                    <a:p>
                      <a:pPr algn="ctr" rtl="0" fontAlgn="ctr"/>
                      <a:r>
                        <a:rPr lang="ja-JP" altLang="en-US" sz="900" u="none" strike="noStrike" dirty="0" smtClean="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Tree>
    <p:extLst>
      <p:ext uri="{BB962C8B-B14F-4D97-AF65-F5344CB8AC3E}">
        <p14:creationId xmlns:p14="http://schemas.microsoft.com/office/powerpoint/2010/main" val="34605718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24" name="正方形/長方形 23"/>
          <p:cNvSpPr/>
          <p:nvPr/>
        </p:nvSpPr>
        <p:spPr>
          <a:xfrm>
            <a:off x="479376" y="2272985"/>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644592"/>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807669"/>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807669"/>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・制作費はエージェンシーポータル上の共通フォームからお申込ください。制作費無償の場合もお申し込みが必要となります。</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29" name="テキスト ボックス 28"/>
          <p:cNvSpPr txBox="1"/>
          <p:nvPr/>
        </p:nvSpPr>
        <p:spPr>
          <a:xfrm>
            <a:off x="407368" y="5541990"/>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smtClean="0">
                <a:ln>
                  <a:noFill/>
                </a:ln>
                <a:solidFill>
                  <a:prstClr val="black"/>
                </a:solidFill>
                <a:effectLst/>
                <a:uLnTx/>
                <a:uFillTx/>
              </a:rPr>
              <a:t>100</a:t>
            </a:r>
            <a:r>
              <a:rPr kumimoji="0" lang="ja-JP" altLang="en-US" sz="1000" b="0" i="0" u="none" strike="noStrike" kern="0" cap="none" spc="0" normalizeH="0" baseline="0" noProof="0" dirty="0" smtClean="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※SP</a:t>
            </a:r>
            <a:r>
              <a:rPr kumimoji="0" lang="ja-JP" altLang="en-US" sz="1000" b="0" i="0" u="none" strike="noStrike" kern="0" cap="none" spc="0" normalizeH="0" baseline="0" noProof="0" dirty="0" smtClean="0">
                <a:ln>
                  <a:noFill/>
                </a:ln>
                <a:solidFill>
                  <a:prstClr val="black"/>
                </a:solidFill>
                <a:effectLst/>
                <a:uLnTx/>
                <a:uFillTx/>
              </a:rPr>
              <a:t>はスマートフォンの略称です。</a:t>
            </a:r>
          </a:p>
        </p:txBody>
      </p:sp>
      <p:sp>
        <p:nvSpPr>
          <p:cNvPr id="30" name="正方形/長方形 29"/>
          <p:cNvSpPr/>
          <p:nvPr/>
        </p:nvSpPr>
        <p:spPr>
          <a:xfrm>
            <a:off x="8472264" y="1801071"/>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639322"/>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639321"/>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639322"/>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4280934040"/>
              </p:ext>
            </p:extLst>
          </p:nvPr>
        </p:nvGraphicFramePr>
        <p:xfrm>
          <a:off x="1881923" y="2272985"/>
          <a:ext cx="2989941" cy="2280121"/>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25870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13567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r h="885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・ブランドパネルパノラマ</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・ブランドパネルトップインパクトパノラマ</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645576525"/>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28924037"/>
              </p:ext>
            </p:extLst>
          </p:nvPr>
        </p:nvGraphicFramePr>
        <p:xfrm>
          <a:off x="4978268" y="2272984"/>
          <a:ext cx="3421988" cy="1326654"/>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2451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07805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3700379793"/>
              </p:ext>
            </p:extLst>
          </p:nvPr>
        </p:nvGraphicFramePr>
        <p:xfrm>
          <a:off x="8472264" y="2272984"/>
          <a:ext cx="3456384" cy="2280122"/>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930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8702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smtClean="0">
                          <a:effectLst/>
                          <a:latin typeface="+mn-ea"/>
                          <a:ea typeface="+mn-ea"/>
                        </a:rPr>
                        <a:t>※</a:t>
                      </a:r>
                      <a:r>
                        <a:rPr lang="ja-JP" altLang="en-US" sz="900" u="none" strike="noStrike" dirty="0" smtClean="0">
                          <a:effectLst/>
                          <a:latin typeface="+mn-ea"/>
                          <a:ea typeface="+mn-ea"/>
                        </a:rPr>
                        <a:t>静止画</a:t>
                      </a:r>
                      <a:r>
                        <a:rPr lang="ja-JP" altLang="en-US" sz="900" u="none" strike="noStrike" dirty="0">
                          <a:effectLst/>
                          <a:latin typeface="+mn-ea"/>
                          <a:ea typeface="+mn-ea"/>
                        </a:rPr>
                        <a:t>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Tree>
    <p:extLst>
      <p:ext uri="{BB962C8B-B14F-4D97-AF65-F5344CB8AC3E}">
        <p14:creationId xmlns:p14="http://schemas.microsoft.com/office/powerpoint/2010/main" val="1246419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0000"/>
                </a:solidFill>
                <a:effectLst/>
                <a:uLnTx/>
                <a:uFillTx/>
              </a:rPr>
              <a:t>★</a:t>
            </a:r>
            <a:endParaRPr kumimoji="0" lang="ja-JP" altLang="en-US" sz="1800" b="0" i="0" u="none" strike="noStrike" kern="0" cap="none" spc="0" normalizeH="0" baseline="0" noProof="0" dirty="0" smtClean="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1569752333"/>
              </p:ext>
            </p:extLst>
          </p:nvPr>
        </p:nvGraphicFramePr>
        <p:xfrm>
          <a:off x="551384" y="908720"/>
          <a:ext cx="10801200" cy="5724780"/>
        </p:xfrm>
        <a:graphic>
          <a:graphicData uri="http://schemas.openxmlformats.org/drawingml/2006/table">
            <a:tbl>
              <a:tblPr firstRow="1" bandRow="1"/>
              <a:tblGrid>
                <a:gridCol w="1593620">
                  <a:extLst>
                    <a:ext uri="{9D8B030D-6E8A-4147-A177-3AD203B41FA5}">
                      <a16:colId xmlns:a16="http://schemas.microsoft.com/office/drawing/2014/main" val="20000"/>
                    </a:ext>
                  </a:extLst>
                </a:gridCol>
                <a:gridCol w="9207580">
                  <a:extLst>
                    <a:ext uri="{9D8B030D-6E8A-4147-A177-3AD203B41FA5}">
                      <a16:colId xmlns:a16="http://schemas.microsoft.com/office/drawing/2014/main" val="20001"/>
                    </a:ext>
                  </a:extLst>
                </a:gridCol>
              </a:tblGrid>
              <a:tr h="3736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企画ページへの</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P6</a:t>
                      </a:r>
                      <a:r>
                        <a:rPr kumimoji="1" lang="ja-JP" altLang="en-US" sz="1200" kern="1200" dirty="0" err="1"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rPr>
                        <a:t>7</a:t>
                      </a: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969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200" kern="1200" dirty="0" smtClean="0">
                          <a:solidFill>
                            <a:schemeClr val="tx1">
                              <a:lumMod val="65000"/>
                              <a:lumOff val="35000"/>
                            </a:schemeClr>
                          </a:solidFill>
                          <a:latin typeface="+mn-ea"/>
                          <a:ea typeface="メイリオ"/>
                          <a:cs typeface="+mn-cs"/>
                        </a:rPr>
                        <a:t>Yahoo! JAPAN PR</a:t>
                      </a:r>
                      <a:r>
                        <a:rPr kumimoji="1" lang="ja-JP" altLang="en-US" sz="1200" kern="1200" dirty="0" smtClean="0">
                          <a:solidFill>
                            <a:schemeClr val="tx1">
                              <a:lumMod val="65000"/>
                              <a:lumOff val="35000"/>
                            </a:schemeClr>
                          </a:solidFill>
                          <a:latin typeface="+mn-ea"/>
                          <a:ea typeface="メイリオ"/>
                          <a:cs typeface="+mn-cs"/>
                        </a:rPr>
                        <a:t>企画 広告主様専用ページ</a:t>
                      </a:r>
                      <a:endParaRPr kumimoji="1" lang="en-US" altLang="ja-JP" sz="1200" kern="1200" dirty="0" smtClean="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200" dirty="0" smtClean="0">
                          <a:solidFill>
                            <a:schemeClr val="tx1">
                              <a:lumMod val="65000"/>
                              <a:lumOff val="35000"/>
                            </a:schemeClr>
                          </a:solidFill>
                          <a:latin typeface="+mn-ea"/>
                        </a:rPr>
                        <a:t>PC</a:t>
                      </a:r>
                      <a:r>
                        <a:rPr lang="ja-JP" altLang="en-US" sz="1200" dirty="0" smtClean="0">
                          <a:solidFill>
                            <a:schemeClr val="tx1">
                              <a:lumMod val="65000"/>
                              <a:lumOff val="35000"/>
                            </a:schemeClr>
                          </a:solidFill>
                          <a:latin typeface="+mn-ea"/>
                        </a:rPr>
                        <a:t>・スマホ・マルチデバイス</a:t>
                      </a:r>
                      <a:endParaRPr lang="en-US" altLang="ja-JP" sz="1200" dirty="0" smtClean="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・更新：</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20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969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20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200" dirty="0" smtClean="0">
                          <a:solidFill>
                            <a:schemeClr val="tx1">
                              <a:lumMod val="65000"/>
                              <a:lumOff val="35000"/>
                            </a:schemeClr>
                          </a:solidFill>
                          <a:latin typeface="メイリオ"/>
                          <a:ea typeface="メイリオ"/>
                          <a:cs typeface="メイリオ" panose="020B0604030504040204" pitchFamily="50" charset="-128"/>
                        </a:rPr>
                        <a:t>+</a:t>
                      </a:r>
                      <a:r>
                        <a:rPr lang="ja-JP" altLang="en-US" sz="120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制作</a:t>
                      </a:r>
                      <a:r>
                        <a:rPr lang="en-US" altLang="ja-JP" sz="1200" dirty="0" smtClean="0">
                          <a:solidFill>
                            <a:schemeClr val="tx1">
                              <a:lumMod val="65000"/>
                              <a:lumOff val="35000"/>
                            </a:schemeClr>
                          </a:solidFill>
                          <a:latin typeface="+mn-lt"/>
                          <a:ea typeface="+mn-ea"/>
                          <a:cs typeface="メイリオ" panose="020B0604030504040204" pitchFamily="50" charset="-128"/>
                        </a:rPr>
                        <a:t>+</a:t>
                      </a:r>
                      <a:r>
                        <a:rPr lang="ja-JP" altLang="en-US" sz="1200" dirty="0" smtClean="0">
                          <a:solidFill>
                            <a:schemeClr val="tx1">
                              <a:lumMod val="65000"/>
                              <a:lumOff val="35000"/>
                            </a:schemeClr>
                          </a:solidFill>
                          <a:latin typeface="+mn-lt"/>
                          <a:ea typeface="+mn-ea"/>
                          <a:cs typeface="メイリオ" panose="020B0604030504040204" pitchFamily="50" charset="-128"/>
                        </a:rPr>
                        <a:t>掲載</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a:t>
                      </a:r>
                      <a:endParaRPr lang="en-US" altLang="ja-JP" sz="12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200" dirty="0" smtClean="0">
                          <a:solidFill>
                            <a:schemeClr val="tx1">
                              <a:lumMod val="65000"/>
                              <a:lumOff val="35000"/>
                            </a:schemeClr>
                          </a:solidFill>
                          <a:latin typeface="+mn-lt"/>
                          <a:ea typeface="+mn-ea"/>
                          <a:cs typeface="メイリオ" panose="020B0604030504040204" pitchFamily="50" charset="-128"/>
                        </a:rPr>
                        <a:t>Yahoo! JAPAN</a:t>
                      </a:r>
                      <a:r>
                        <a:rPr lang="ja-JP" altLang="en-US" sz="1200" dirty="0" smtClean="0">
                          <a:solidFill>
                            <a:schemeClr val="tx1">
                              <a:lumMod val="65000"/>
                              <a:lumOff val="35000"/>
                            </a:schemeClr>
                          </a:solidFill>
                          <a:latin typeface="+mn-lt"/>
                          <a:ea typeface="+mn-ea"/>
                          <a:cs typeface="メイリオ" panose="020B0604030504040204" pitchFamily="50" charset="-128"/>
                        </a:rPr>
                        <a:t>　トップページ カスタマイズ企画　制作・掲載費</a:t>
                      </a:r>
                      <a:endParaRPr lang="en-US" altLang="ja-JP" sz="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5278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2</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週間</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a:t>
                      </a:r>
                      <a:r>
                        <a:rPr lang="ja-JP" altLang="en-US" sz="1200" b="0" i="0" dirty="0" smtClean="0">
                          <a:solidFill>
                            <a:schemeClr val="tx1">
                              <a:lumMod val="65000"/>
                              <a:lumOff val="35000"/>
                            </a:schemeClr>
                          </a:solidFill>
                          <a:effectLst/>
                          <a:latin typeface="Arial" panose="020B0604020202020204" pitchFamily="34" charset="0"/>
                        </a:rPr>
                        <a:t> </a:t>
                      </a:r>
                      <a:endParaRPr lang="en-US" altLang="ja-JP" sz="1200" b="0" i="0" dirty="0" smtClean="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34103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P6</a:t>
                      </a:r>
                      <a:r>
                        <a:rPr kumimoji="1" lang="ja-JP" altLang="en-US" sz="1200" b="0" i="0" kern="1200" dirty="0" err="1" smtClean="0">
                          <a:solidFill>
                            <a:schemeClr val="tx1">
                              <a:lumMod val="65000"/>
                              <a:lumOff val="35000"/>
                            </a:schemeClr>
                          </a:solidFill>
                          <a:effectLst/>
                          <a:latin typeface="+mn-lt"/>
                          <a:ea typeface="+mn-ea"/>
                          <a:cs typeface="+mn-cs"/>
                        </a:rPr>
                        <a:t>、</a:t>
                      </a:r>
                      <a:r>
                        <a:rPr kumimoji="1" lang="en-US" altLang="ja-JP" sz="1200" b="0" i="0" kern="1200" dirty="0" smtClean="0">
                          <a:solidFill>
                            <a:schemeClr val="tx1">
                              <a:lumMod val="65000"/>
                              <a:lumOff val="35000"/>
                            </a:schemeClr>
                          </a:solidFill>
                          <a:effectLst/>
                          <a:latin typeface="+mn-lt"/>
                          <a:ea typeface="+mn-ea"/>
                          <a:cs typeface="+mn-cs"/>
                        </a:rPr>
                        <a:t>7</a:t>
                      </a:r>
                      <a:r>
                        <a:rPr kumimoji="1" lang="ja-JP" altLang="en-US" sz="1200" b="0" i="0" kern="1200" dirty="0" smtClean="0">
                          <a:solidFill>
                            <a:schemeClr val="tx1">
                              <a:lumMod val="65000"/>
                              <a:lumOff val="35000"/>
                            </a:schemeClr>
                          </a:solidFill>
                          <a:effectLst/>
                          <a:latin typeface="+mn-lt"/>
                          <a:ea typeface="+mn-ea"/>
                          <a:cs typeface="+mn-cs"/>
                        </a:rPr>
                        <a:t>参照／</a:t>
                      </a:r>
                      <a:r>
                        <a:rPr kumimoji="1" lang="en-US" altLang="ja-JP" sz="1200" b="0" i="0" kern="1200" dirty="0" smtClean="0">
                          <a:solidFill>
                            <a:schemeClr val="tx1">
                              <a:lumMod val="65000"/>
                              <a:lumOff val="35000"/>
                            </a:schemeClr>
                          </a:solidFill>
                          <a:effectLst/>
                          <a:latin typeface="+mn-lt"/>
                          <a:ea typeface="+mn-ea"/>
                          <a:cs typeface="+mn-cs"/>
                        </a:rPr>
                        <a:t>Yahoo!</a:t>
                      </a:r>
                      <a:r>
                        <a:rPr kumimoji="1" lang="ja-JP" altLang="en-US" sz="1200" b="0" i="0" kern="1200" dirty="0" smtClean="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■制作・掲載費</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P6</a:t>
                      </a:r>
                      <a:r>
                        <a:rPr kumimoji="1" lang="ja-JP" altLang="en-US" sz="1200" b="0" i="0" kern="1200" dirty="0" smtClean="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kern="1200" dirty="0" smtClean="0">
                          <a:solidFill>
                            <a:schemeClr val="tx1">
                              <a:lumMod val="65000"/>
                              <a:lumOff val="35000"/>
                            </a:schemeClr>
                          </a:solidFill>
                          <a:effectLst/>
                          <a:latin typeface="+mn-lt"/>
                          <a:ea typeface="+mn-ea"/>
                          <a:cs typeface="+mn-cs"/>
                        </a:rPr>
                        <a:t>料金は</a:t>
                      </a:r>
                      <a:r>
                        <a:rPr kumimoji="1" lang="en-US" altLang="ja-JP" sz="1200" b="0" i="0" kern="1200" dirty="0" smtClean="0">
                          <a:solidFill>
                            <a:schemeClr val="tx1">
                              <a:lumMod val="65000"/>
                              <a:lumOff val="35000"/>
                            </a:schemeClr>
                          </a:solidFill>
                          <a:effectLst/>
                          <a:latin typeface="+mn-lt"/>
                          <a:ea typeface="+mn-ea"/>
                          <a:cs typeface="+mn-cs"/>
                        </a:rPr>
                        <a:t>P7</a:t>
                      </a:r>
                      <a:r>
                        <a:rPr kumimoji="1" lang="ja-JP" altLang="en-US" sz="1200" b="0" i="0" kern="1200" dirty="0" smtClean="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20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i="0" kern="1200" dirty="0"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制作費無償プランの場合も、関連約款に同意いただく必要があるため</a:t>
                      </a:r>
                      <a:r>
                        <a:rPr kumimoji="1" lang="en-US" altLang="ja-JP" sz="1200" b="0" i="0" kern="1200" dirty="0" smtClean="0">
                          <a:solidFill>
                            <a:schemeClr val="tx1">
                              <a:lumMod val="65000"/>
                              <a:lumOff val="35000"/>
                            </a:schemeClr>
                          </a:solidFill>
                          <a:effectLst/>
                          <a:latin typeface="+mn-lt"/>
                          <a:ea typeface="+mn-ea"/>
                          <a:cs typeface="+mn-cs"/>
                        </a:rPr>
                        <a:t>0</a:t>
                      </a:r>
                      <a:r>
                        <a:rPr kumimoji="1" lang="ja-JP" altLang="en-US" sz="1200" b="0" i="0" kern="1200" dirty="0" smtClean="0">
                          <a:solidFill>
                            <a:schemeClr val="tx1">
                              <a:lumMod val="65000"/>
                              <a:lumOff val="35000"/>
                            </a:schemeClr>
                          </a:solidFill>
                          <a:effectLst/>
                          <a:latin typeface="+mn-lt"/>
                          <a:ea typeface="+mn-ea"/>
                          <a:cs typeface="+mn-cs"/>
                        </a:rPr>
                        <a:t>円でお申し込みいただきます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6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2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noProof="0" dirty="0" smtClean="0">
                          <a:solidFill>
                            <a:schemeClr val="tx1">
                              <a:lumMod val="65000"/>
                              <a:lumOff val="35000"/>
                            </a:schemeClr>
                          </a:solidFill>
                          <a:effectLst/>
                          <a:latin typeface="+mn-lt"/>
                          <a:ea typeface="+mn-ea"/>
                          <a:cs typeface="+mn-cs"/>
                        </a:rPr>
                        <a:t>※</a:t>
                      </a:r>
                      <a:r>
                        <a:rPr kumimoji="1" lang="ja-JP" altLang="en-US" sz="1000" b="0" i="0" kern="1200" dirty="0" smtClean="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1000" b="0" i="0" kern="1200" noProof="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10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27198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solidFill>
                            <a:schemeClr val="tx1">
                              <a:lumMod val="65000"/>
                              <a:lumOff val="35000"/>
                            </a:schemeClr>
                          </a:solidFill>
                          <a:latin typeface="メイリオ"/>
                          <a:ea typeface="メイリオ"/>
                          <a:cs typeface="Meiryo UI" panose="020B0604030504040204" pitchFamily="50" charset="-128"/>
                        </a:rPr>
                        <a:t>2021</a:t>
                      </a:r>
                      <a:r>
                        <a:rPr lang="ja-JP" altLang="en-US" sz="1200" dirty="0" smtClean="0">
                          <a:solidFill>
                            <a:schemeClr val="tx1">
                              <a:lumMod val="65000"/>
                              <a:lumOff val="35000"/>
                            </a:schemeClr>
                          </a:solidFill>
                          <a:latin typeface="メイリオ"/>
                          <a:ea typeface="メイリオ"/>
                          <a:cs typeface="Meiryo UI" panose="020B0604030504040204" pitchFamily="50" charset="-128"/>
                        </a:rPr>
                        <a:t>年</a:t>
                      </a:r>
                      <a:r>
                        <a:rPr kumimoji="1" lang="en-US" altLang="ja-JP" sz="1200" kern="1200" dirty="0" smtClean="0">
                          <a:solidFill>
                            <a:schemeClr val="tx1">
                              <a:lumMod val="65000"/>
                              <a:lumOff val="35000"/>
                            </a:schemeClr>
                          </a:solidFill>
                          <a:latin typeface="メイリオ"/>
                          <a:ea typeface="メイリオ"/>
                          <a:cs typeface="Meiryo UI" panose="020B0604030504040204" pitchFamily="50" charset="-128"/>
                        </a:rPr>
                        <a:t>9</a:t>
                      </a:r>
                      <a:r>
                        <a:rPr kumimoji="1" lang="ja-JP" altLang="en-US" sz="1200" kern="1200" dirty="0" smtClean="0">
                          <a:solidFill>
                            <a:schemeClr val="tx1">
                              <a:lumMod val="65000"/>
                              <a:lumOff val="35000"/>
                            </a:schemeClr>
                          </a:solidFill>
                          <a:latin typeface="メイリオ"/>
                          <a:ea typeface="メイリオ"/>
                          <a:cs typeface="Meiryo UI" panose="020B0604030504040204" pitchFamily="50" charset="-128"/>
                        </a:rPr>
                        <a:t>月</a:t>
                      </a:r>
                      <a:r>
                        <a:rPr lang="en-US" altLang="ja-JP" sz="1200" dirty="0" smtClean="0">
                          <a:solidFill>
                            <a:schemeClr val="tx1">
                              <a:lumMod val="65000"/>
                              <a:lumOff val="35000"/>
                            </a:schemeClr>
                          </a:solidFill>
                          <a:latin typeface="メイリオ"/>
                          <a:ea typeface="メイリオ"/>
                          <a:cs typeface="Meiryo UI" panose="020B0604030504040204" pitchFamily="50" charset="-128"/>
                        </a:rPr>
                        <a:t>30</a:t>
                      </a:r>
                      <a:r>
                        <a:rPr lang="ja-JP" altLang="en-US" sz="120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20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8530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■誘導広告：</a:t>
                      </a:r>
                      <a:r>
                        <a:rPr kumimoji="1" lang="en-US" altLang="ja-JP" sz="1200" b="0" i="0" kern="1200" dirty="0" smtClean="0">
                          <a:solidFill>
                            <a:schemeClr val="tx1">
                              <a:lumMod val="65000"/>
                              <a:lumOff val="35000"/>
                            </a:schemeClr>
                          </a:solidFill>
                          <a:effectLst/>
                          <a:latin typeface="+mn-lt"/>
                          <a:ea typeface="+mn-ea"/>
                          <a:cs typeface="+mn-cs"/>
                        </a:rPr>
                        <a:t>imps</a:t>
                      </a:r>
                      <a:r>
                        <a:rPr kumimoji="1" lang="ja-JP" altLang="en-US" sz="1200" b="0" i="0" kern="1200" dirty="0" smtClean="0">
                          <a:solidFill>
                            <a:schemeClr val="tx1">
                              <a:lumMod val="65000"/>
                              <a:lumOff val="35000"/>
                            </a:schemeClr>
                          </a:solidFill>
                          <a:effectLst/>
                          <a:latin typeface="+mn-lt"/>
                          <a:ea typeface="+mn-ea"/>
                          <a:cs typeface="+mn-cs"/>
                        </a:rPr>
                        <a:t>数、クリック数、クリック率</a:t>
                      </a:r>
                      <a:endParaRPr kumimoji="1" lang="en-US" altLang="ja-JP" sz="1200" b="0" i="0" kern="1200" dirty="0" smtClean="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lumMod val="65000"/>
                              <a:lumOff val="35000"/>
                            </a:schemeClr>
                          </a:solidFill>
                          <a:effectLst/>
                          <a:latin typeface="+mn-lt"/>
                          <a:ea typeface="+mn-ea"/>
                          <a:cs typeface="+mn-cs"/>
                        </a:rPr>
                        <a:t>■企画ページ：</a:t>
                      </a:r>
                      <a:r>
                        <a:rPr kumimoji="1" lang="en-US" altLang="ja-JP" sz="1200" b="0" i="0" kern="1200" dirty="0" smtClean="0">
                          <a:solidFill>
                            <a:schemeClr val="tx1">
                              <a:lumMod val="65000"/>
                              <a:lumOff val="35000"/>
                            </a:schemeClr>
                          </a:solidFill>
                          <a:effectLst/>
                          <a:latin typeface="+mn-lt"/>
                          <a:ea typeface="+mn-ea"/>
                          <a:cs typeface="+mn-cs"/>
                        </a:rPr>
                        <a:t>PV</a:t>
                      </a:r>
                      <a:r>
                        <a:rPr kumimoji="1" lang="ja-JP" altLang="en-US" sz="1200" b="0" i="0" kern="1200" dirty="0" err="1" smtClean="0">
                          <a:solidFill>
                            <a:schemeClr val="tx1">
                              <a:lumMod val="65000"/>
                              <a:lumOff val="35000"/>
                            </a:schemeClr>
                          </a:solidFill>
                          <a:effectLst/>
                          <a:latin typeface="+mn-lt"/>
                          <a:ea typeface="+mn-ea"/>
                          <a:cs typeface="+mn-cs"/>
                        </a:rPr>
                        <a:t>、</a:t>
                      </a:r>
                      <a:r>
                        <a:rPr kumimoji="1" lang="ja-JP" altLang="en-US" sz="1200" b="0" i="0" kern="1200" dirty="0" smtClean="0">
                          <a:solidFill>
                            <a:schemeClr val="tx1">
                              <a:lumMod val="65000"/>
                              <a:lumOff val="35000"/>
                            </a:schemeClr>
                          </a:solidFill>
                          <a:effectLst/>
                          <a:latin typeface="+mn-lt"/>
                          <a:ea typeface="+mn-ea"/>
                          <a:cs typeface="+mn-cs"/>
                        </a:rPr>
                        <a:t>着地ページへの遷移数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smtClean="0">
                          <a:solidFill>
                            <a:schemeClr val="tx1">
                              <a:lumMod val="65000"/>
                              <a:lumOff val="35000"/>
                            </a:schemeClr>
                          </a:solidFill>
                          <a:latin typeface="メイリオ"/>
                          <a:ea typeface="メイリオ"/>
                          <a:cs typeface="Verdana" pitchFamily="34" charset="0"/>
                        </a:rPr>
                        <a:t>※</a:t>
                      </a:r>
                      <a:r>
                        <a:rPr lang="ja-JP" altLang="en-US" sz="1000" dirty="0" smtClean="0">
                          <a:solidFill>
                            <a:schemeClr val="tx1">
                              <a:lumMod val="65000"/>
                              <a:lumOff val="35000"/>
                            </a:schemeClr>
                          </a:solidFill>
                          <a:latin typeface="メイリオ"/>
                          <a:ea typeface="メイリオ"/>
                          <a:cs typeface="Verdana" pitchFamily="34" charset="0"/>
                        </a:rPr>
                        <a:t>掲載終了から</a:t>
                      </a:r>
                      <a:r>
                        <a:rPr lang="en-US" altLang="ja-JP" sz="1000" dirty="0" smtClean="0">
                          <a:solidFill>
                            <a:schemeClr val="tx1">
                              <a:lumMod val="65000"/>
                              <a:lumOff val="35000"/>
                            </a:schemeClr>
                          </a:solidFill>
                          <a:latin typeface="メイリオ"/>
                          <a:ea typeface="メイリオ"/>
                          <a:cs typeface="Verdana" pitchFamily="34" charset="0"/>
                        </a:rPr>
                        <a:t>2</a:t>
                      </a:r>
                      <a:r>
                        <a:rPr lang="ja-JP" altLang="en-US" sz="1000" dirty="0" smtClean="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1978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制作・掲載費の申し込みの際に、備考欄に予約した誘導用広告の</a:t>
                      </a:r>
                      <a:r>
                        <a:rPr kumimoji="1" lang="ja-JP" altLang="en-US"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2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金額を記載してください</a:t>
                      </a:r>
                    </a:p>
                    <a:p>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5</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営業日前までに予約した誘導用広告</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の</a:t>
                      </a:r>
                      <a:r>
                        <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10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smtClean="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lumMod val="65000"/>
                    <a:lumOff val="35000"/>
                  </a:prstClr>
                </a:solidFill>
                <a:effectLst/>
                <a:uLnTx/>
                <a:uFillTx/>
              </a:rPr>
              <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2205</TotalTime>
  <Words>4414</Words>
  <Application>Microsoft Office PowerPoint</Application>
  <PresentationFormat>ワイド画面</PresentationFormat>
  <Paragraphs>426</Paragraphs>
  <Slides>20</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20</vt:i4>
      </vt:variant>
    </vt:vector>
  </HeadingPairs>
  <TitlesOfParts>
    <vt:vector size="32" baseType="lpstr">
      <vt:lpstr>Meiryo UI</vt:lpstr>
      <vt:lpstr>ＭＳ Ｐゴシック</vt:lpstr>
      <vt:lpstr>メイリオ</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212</cp:revision>
  <dcterms:created xsi:type="dcterms:W3CDTF">2020-02-26T07:28:11Z</dcterms:created>
  <dcterms:modified xsi:type="dcterms:W3CDTF">2021-05-06T02:18:14Z</dcterms:modified>
</cp:coreProperties>
</file>