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27"/>
  </p:notesMasterIdLst>
  <p:sldIdLst>
    <p:sldId id="316" r:id="rId4"/>
    <p:sldId id="342" r:id="rId5"/>
    <p:sldId id="369" r:id="rId6"/>
    <p:sldId id="371" r:id="rId7"/>
    <p:sldId id="370" r:id="rId8"/>
    <p:sldId id="372" r:id="rId9"/>
    <p:sldId id="374" r:id="rId10"/>
    <p:sldId id="360" r:id="rId11"/>
    <p:sldId id="361" r:id="rId12"/>
    <p:sldId id="362" r:id="rId13"/>
    <p:sldId id="365" r:id="rId14"/>
    <p:sldId id="366" r:id="rId15"/>
    <p:sldId id="375" r:id="rId16"/>
    <p:sldId id="376" r:id="rId17"/>
    <p:sldId id="377" r:id="rId18"/>
    <p:sldId id="368" r:id="rId19"/>
    <p:sldId id="349" r:id="rId20"/>
    <p:sldId id="351" r:id="rId21"/>
    <p:sldId id="350" r:id="rId22"/>
    <p:sldId id="353" r:id="rId23"/>
    <p:sldId id="352" r:id="rId24"/>
    <p:sldId id="356" r:id="rId25"/>
    <p:sldId id="312" r:id="rId26"/>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11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F9F9"/>
    <a:srgbClr val="FDFDFD"/>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680" autoAdjust="0"/>
    <p:restoredTop sz="96327" autoAdjust="0"/>
  </p:normalViewPr>
  <p:slideViewPr>
    <p:cSldViewPr>
      <p:cViewPr varScale="1">
        <p:scale>
          <a:sx n="93" d="100"/>
          <a:sy n="93" d="100"/>
        </p:scale>
        <p:origin x="66" y="33"/>
      </p:cViewPr>
      <p:guideLst>
        <p:guide orient="horz" pos="2160"/>
        <p:guide pos="1164"/>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2021/7/30</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4D79FAC-C8F0-6146-9E93-58F95DBB458E}" type="slidenum">
              <a:rPr kumimoji="1" lang="ja-JP" altLang="en-US" smtClean="0"/>
              <a:t>3</a:t>
            </a:fld>
            <a:endParaRPr kumimoji="1" lang="ja-JP" altLang="en-US"/>
          </a:p>
        </p:txBody>
      </p:sp>
    </p:spTree>
    <p:extLst>
      <p:ext uri="{BB962C8B-B14F-4D97-AF65-F5344CB8AC3E}">
        <p14:creationId xmlns:p14="http://schemas.microsoft.com/office/powerpoint/2010/main" val="25541943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D4D79FAC-C8F0-6146-9E93-58F95DBB458E}" type="slidenum">
              <a:rPr kumimoji="1" lang="ja-JP" altLang="en-US" smtClean="0"/>
              <a:t>6</a:t>
            </a:fld>
            <a:endParaRPr kumimoji="1" lang="ja-JP" altLang="en-US"/>
          </a:p>
        </p:txBody>
      </p:sp>
    </p:spTree>
    <p:extLst>
      <p:ext uri="{BB962C8B-B14F-4D97-AF65-F5344CB8AC3E}">
        <p14:creationId xmlns:p14="http://schemas.microsoft.com/office/powerpoint/2010/main" val="3438381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4D79FAC-C8F0-6146-9E93-58F95DBB458E}" type="slidenum">
              <a:rPr kumimoji="1" lang="ja-JP" altLang="en-US" smtClean="0"/>
              <a:t>7</a:t>
            </a:fld>
            <a:endParaRPr kumimoji="1" lang="ja-JP" altLang="en-US"/>
          </a:p>
        </p:txBody>
      </p:sp>
    </p:spTree>
    <p:extLst>
      <p:ext uri="{BB962C8B-B14F-4D97-AF65-F5344CB8AC3E}">
        <p14:creationId xmlns:p14="http://schemas.microsoft.com/office/powerpoint/2010/main" val="20592102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5AF0DF9-548D-C443-AE94-A625BCBDBCD8}" type="slidenum">
              <a:rPr kumimoji="1" lang="ja-JP" altLang="en-US" smtClean="0"/>
              <a:t>13</a:t>
            </a:fld>
            <a:endParaRPr kumimoji="1" lang="ja-JP" altLang="en-US"/>
          </a:p>
        </p:txBody>
      </p:sp>
    </p:spTree>
    <p:extLst>
      <p:ext uri="{BB962C8B-B14F-4D97-AF65-F5344CB8AC3E}">
        <p14:creationId xmlns:p14="http://schemas.microsoft.com/office/powerpoint/2010/main" val="2603952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5AF0DF9-548D-C443-AE94-A625BCBDBCD8}" type="slidenum">
              <a:rPr kumimoji="1" lang="ja-JP" altLang="en-US" smtClean="0"/>
              <a:t>14</a:t>
            </a:fld>
            <a:endParaRPr kumimoji="1" lang="ja-JP" altLang="en-US"/>
          </a:p>
        </p:txBody>
      </p:sp>
    </p:spTree>
    <p:extLst>
      <p:ext uri="{BB962C8B-B14F-4D97-AF65-F5344CB8AC3E}">
        <p14:creationId xmlns:p14="http://schemas.microsoft.com/office/powerpoint/2010/main" val="29980246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5AF0DF9-548D-C443-AE94-A625BCBDBCD8}" type="slidenum">
              <a:rPr kumimoji="1" lang="ja-JP" altLang="en-US" smtClean="0"/>
              <a:t>15</a:t>
            </a:fld>
            <a:endParaRPr kumimoji="1" lang="ja-JP" altLang="en-US"/>
          </a:p>
        </p:txBody>
      </p:sp>
    </p:spTree>
    <p:extLst>
      <p:ext uri="{BB962C8B-B14F-4D97-AF65-F5344CB8AC3E}">
        <p14:creationId xmlns:p14="http://schemas.microsoft.com/office/powerpoint/2010/main" val="3790928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Tree>
    <p:extLst>
      <p:ext uri="{BB962C8B-B14F-4D97-AF65-F5344CB8AC3E}">
        <p14:creationId xmlns:p14="http://schemas.microsoft.com/office/powerpoint/2010/main" val="236311513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timing>
    <p:tnLst>
      <p:par>
        <p:cTn id="1" dur="indefinite" restart="never" nodeType="tmRoot"/>
      </p:par>
    </p:tnLst>
  </p:timing>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2021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timing>
    <p:tnLst>
      <p:par>
        <p:cTn id="1" dur="indefinite" restart="never" nodeType="tmRoot"/>
      </p:par>
    </p:tnLst>
  </p:timing>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l"/>
            <a:endParaRPr kumimoji="1" lang="ja-JP" altLang="en-US" sz="80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timing>
    <p:tnLst>
      <p:par>
        <p:cTn id="1" dur="indefinite" restart="never" nodeType="tmRoot"/>
      </p:par>
    </p:tnLst>
  </p:timing>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8" Type="http://schemas.openxmlformats.org/officeDocument/2006/relationships/image" Target="../media/image21.png"/><Relationship Id="rId3" Type="http://schemas.microsoft.com/office/2007/relationships/media" Target="../media/media7.mp4"/><Relationship Id="rId7" Type="http://schemas.openxmlformats.org/officeDocument/2006/relationships/slideLayout" Target="../slideLayouts/slideLayout21.xml"/><Relationship Id="rId2" Type="http://schemas.openxmlformats.org/officeDocument/2006/relationships/video" Target="../media/media6.mp4"/><Relationship Id="rId1" Type="http://schemas.microsoft.com/office/2007/relationships/media" Target="../media/media6.mp4"/><Relationship Id="rId6" Type="http://schemas.openxmlformats.org/officeDocument/2006/relationships/video" Target="../media/media8.mp4"/><Relationship Id="rId5" Type="http://schemas.microsoft.com/office/2007/relationships/media" Target="../media/media8.mp4"/><Relationship Id="rId10" Type="http://schemas.openxmlformats.org/officeDocument/2006/relationships/image" Target="../media/image23.png"/><Relationship Id="rId4" Type="http://schemas.openxmlformats.org/officeDocument/2006/relationships/video" Target="../media/media7.mp4"/><Relationship Id="rId9"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21.xml"/><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21.xml"/><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21.xml"/><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2" Type="http://schemas.openxmlformats.org/officeDocument/2006/relationships/hyperlink" Target="https://ads-help.yahoo.co.jp/yahooads/guideline/articledetail?lan=ja&amp;aid=1617&amp;o=default" TargetMode="External"/><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2" Type="http://schemas.openxmlformats.org/officeDocument/2006/relationships/hyperlink" Target="https://ads-help.yahoo.co.jp/yahooads/guideline/articledetail?lan=ja&amp;aid=62815&amp;o=default#abc" TargetMode="Externa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1.xml"/><Relationship Id="rId4" Type="http://schemas.openxmlformats.org/officeDocument/2006/relationships/image" Target="../media/image1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1.xml"/><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microsoft.com/office/2007/relationships/media" Target="../media/media2.mp4"/><Relationship Id="rId7" Type="http://schemas.openxmlformats.org/officeDocument/2006/relationships/slideLayout" Target="../slideLayouts/slideLayout2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video" Target="../media/media3.mp4"/><Relationship Id="rId5" Type="http://schemas.microsoft.com/office/2007/relationships/media" Target="../media/media3.mp4"/><Relationship Id="rId4" Type="http://schemas.openxmlformats.org/officeDocument/2006/relationships/video" Target="../media/media2.mp4"/><Relationship Id="rId9"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21.xml"/><Relationship Id="rId5" Type="http://schemas.openxmlformats.org/officeDocument/2006/relationships/image" Target="../media/image19.jpg"/><Relationship Id="rId4" Type="http://schemas.openxmlformats.org/officeDocument/2006/relationships/image" Target="../media/image18.jpg"/></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2.xml"/><Relationship Id="rId3" Type="http://schemas.microsoft.com/office/2007/relationships/media" Target="../media/media5.mp4"/><Relationship Id="rId7" Type="http://schemas.openxmlformats.org/officeDocument/2006/relationships/slideLayout" Target="../slideLayouts/slideLayout21.xml"/><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video" Target="../media/media1.mp4"/><Relationship Id="rId5" Type="http://schemas.microsoft.com/office/2007/relationships/media" Target="../media/media1.mp4"/><Relationship Id="rId10" Type="http://schemas.openxmlformats.org/officeDocument/2006/relationships/image" Target="../media/image14.png"/><Relationship Id="rId4" Type="http://schemas.openxmlformats.org/officeDocument/2006/relationships/video" Target="../media/media5.mp4"/><Relationship Id="rId9" Type="http://schemas.openxmlformats.org/officeDocument/2006/relationships/image" Target="../media/image15.png"/></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3.xml"/><Relationship Id="rId13" Type="http://schemas.openxmlformats.org/officeDocument/2006/relationships/image" Target="../media/image18.jpg"/><Relationship Id="rId3" Type="http://schemas.microsoft.com/office/2007/relationships/media" Target="../media/media2.mp4"/><Relationship Id="rId7" Type="http://schemas.openxmlformats.org/officeDocument/2006/relationships/slideLayout" Target="../slideLayouts/slideLayout21.xml"/><Relationship Id="rId12" Type="http://schemas.openxmlformats.org/officeDocument/2006/relationships/image" Target="../media/image17.jp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video" Target="../media/media1.mp4"/><Relationship Id="rId11" Type="http://schemas.openxmlformats.org/officeDocument/2006/relationships/image" Target="../media/image14.png"/><Relationship Id="rId5" Type="http://schemas.microsoft.com/office/2007/relationships/media" Target="../media/media1.mp4"/><Relationship Id="rId10" Type="http://schemas.openxmlformats.org/officeDocument/2006/relationships/image" Target="../media/image15.png"/><Relationship Id="rId4" Type="http://schemas.openxmlformats.org/officeDocument/2006/relationships/video" Target="../media/media2.mp4"/><Relationship Id="rId9" Type="http://schemas.openxmlformats.org/officeDocument/2006/relationships/image" Target="../media/image20.png"/><Relationship Id="rId14" Type="http://schemas.openxmlformats.org/officeDocument/2006/relationships/image" Target="../media/image19.jpg"/></Relationships>
</file>

<file path=ppt/slides/_rels/slide8.xml.rels><?xml version="1.0" encoding="UTF-8" standalone="yes"?>
<Relationships xmlns="http://schemas.openxmlformats.org/package/2006/relationships"><Relationship Id="rId2" Type="http://schemas.openxmlformats.org/officeDocument/2006/relationships/hyperlink" Target="https://portal.yadui.business.yahoo.co.jp/agencyportal/888301/index.html" TargetMode="Externa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a:xfrm>
            <a:off x="825116" y="2060848"/>
            <a:ext cx="11366884" cy="1504516"/>
          </a:xfrm>
        </p:spPr>
        <p:txBody>
          <a:bodyPr/>
          <a:lstStyle/>
          <a:p>
            <a:r>
              <a:rPr lang="en-US" altLang="ja-JP" sz="36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3600" dirty="0">
                <a:latin typeface="メイリオ" panose="020B0604030504040204" pitchFamily="50" charset="-128"/>
                <a:ea typeface="メイリオ" panose="020B0604030504040204" pitchFamily="50" charset="-128"/>
                <a:cs typeface="メイリオ" panose="020B0604030504040204" pitchFamily="50" charset="-128"/>
              </a:rPr>
              <a:t>広告</a:t>
            </a:r>
            <a:r>
              <a:rPr lang="en-US" altLang="ja-JP" sz="36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36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36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a:t>
            </a:r>
            <a:r>
              <a:rPr lang="ja-JP" altLang="en-US" sz="3600" dirty="0" smtClean="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3600" dirty="0">
                <a:latin typeface="メイリオ" panose="020B0604030504040204" pitchFamily="50" charset="-128"/>
                <a:ea typeface="メイリオ" panose="020B0604030504040204" pitchFamily="50" charset="-128"/>
                <a:cs typeface="メイリオ" panose="020B0604030504040204" pitchFamily="50" charset="-128"/>
              </a:rPr>
              <a:t>クリエイティブ企画</a:t>
            </a:r>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endParaRPr lang="ja-JP" altLang="en-US" sz="4000" dirty="0"/>
          </a:p>
        </p:txBody>
      </p:sp>
      <p:pic>
        <p:nvPicPr>
          <p:cNvPr id="8" name="図 7"/>
          <p:cNvPicPr>
            <a:picLocks noChangeAspect="1"/>
          </p:cNvPicPr>
          <p:nvPr/>
        </p:nvPicPr>
        <p:blipFill>
          <a:blip r:embed="rId2"/>
          <a:stretch>
            <a:fillRect/>
          </a:stretch>
        </p:blipFill>
        <p:spPr>
          <a:xfrm>
            <a:off x="631343" y="3789040"/>
            <a:ext cx="4744577" cy="576064"/>
          </a:xfrm>
          <a:prstGeom prst="rect">
            <a:avLst/>
          </a:prstGeom>
        </p:spPr>
      </p:pic>
      <p:sp>
        <p:nvSpPr>
          <p:cNvPr id="11" name="テキスト プレースホルダー 4">
            <a:extLst>
              <a:ext uri="{FF2B5EF4-FFF2-40B4-BE49-F238E27FC236}">
                <a16:creationId xmlns:a16="http://schemas.microsoft.com/office/drawing/2014/main" id="{8D6EB350-A61F-774C-9F9D-145FC8530B33}"/>
              </a:ext>
            </a:extLst>
          </p:cNvPr>
          <p:cNvSpPr txBox="1">
            <a:spLocks/>
          </p:cNvSpPr>
          <p:nvPr/>
        </p:nvSpPr>
        <p:spPr>
          <a:xfrm>
            <a:off x="776536" y="3878105"/>
            <a:ext cx="6399584" cy="414991"/>
          </a:xfrm>
          <a:prstGeom prst="rect">
            <a:avLst/>
          </a:prstGeom>
        </p:spPr>
        <p:txBody>
          <a:bodyPr vert="horz" lIns="0" tIns="45720" rIns="0" bIns="45720" rtlCol="0">
            <a:no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　トップページ カスタマイズ</a:t>
            </a:r>
            <a:r>
              <a:rPr lang="ja-JP" altLang="en-US" sz="1200" b="1" dirty="0" smtClean="0">
                <a:latin typeface="メイリオ" panose="020B0604030504040204" pitchFamily="50" charset="-128"/>
                <a:ea typeface="メイリオ" panose="020B0604030504040204" pitchFamily="50" charset="-128"/>
                <a:cs typeface="メイリオ" panose="020B0604030504040204" pitchFamily="50" charset="-128"/>
              </a:rPr>
              <a:t>企画　ライト版</a:t>
            </a:r>
            <a:endParaRPr lang="en-US" altLang="ja-JP" sz="1200" b="1" dirty="0" smtClean="0">
              <a:latin typeface="メイリオ" panose="020B0604030504040204" pitchFamily="50" charset="-128"/>
              <a:ea typeface="メイリオ" panose="020B0604030504040204" pitchFamily="50" charset="-128"/>
              <a:cs typeface="メイリオ" panose="020B0604030504040204" pitchFamily="50" charset="-128"/>
            </a:endParaRPr>
          </a:p>
          <a:p>
            <a:pPr algn="l"/>
            <a:r>
              <a:rPr lang="ja-JP" altLang="en-US" sz="1100" b="1" dirty="0" smtClean="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100" b="1" dirty="0" smtClean="0">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sz="1100"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1100" b="1" dirty="0">
                <a:latin typeface="メイリオ" panose="020B0604030504040204" pitchFamily="50" charset="-128"/>
                <a:ea typeface="メイリオ" panose="020B0604030504040204" pitchFamily="50" charset="-128"/>
                <a:cs typeface="メイリオ" panose="020B0604030504040204" pitchFamily="50" charset="-128"/>
              </a:rPr>
              <a:t>10</a:t>
            </a:r>
            <a:r>
              <a:rPr lang="ja-JP" altLang="en-US" sz="1100" b="1" dirty="0" smtClean="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1100" b="1" dirty="0" smtClean="0">
                <a:latin typeface="メイリオ" panose="020B0604030504040204" pitchFamily="50" charset="-128"/>
                <a:ea typeface="メイリオ" panose="020B0604030504040204" pitchFamily="50" charset="-128"/>
                <a:cs typeface="メイリオ" panose="020B0604030504040204" pitchFamily="50" charset="-128"/>
              </a:rPr>
              <a:t>12</a:t>
            </a:r>
            <a:r>
              <a:rPr lang="ja-JP" altLang="en-US" sz="1100" b="1" dirty="0" smtClean="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sz="1100"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テキスト ボックス 12">
            <a:extLst>
              <a:ext uri="{FF2B5EF4-FFF2-40B4-BE49-F238E27FC236}">
                <a16:creationId xmlns:a16="http://schemas.microsoft.com/office/drawing/2014/main" id="{ABB9CC9C-09B1-BB47-BD44-20EA92154E94}"/>
              </a:ext>
            </a:extLst>
          </p:cNvPr>
          <p:cNvSpPr txBox="1"/>
          <p:nvPr/>
        </p:nvSpPr>
        <p:spPr>
          <a:xfrm>
            <a:off x="9912424" y="5741623"/>
            <a:ext cx="2049172" cy="584775"/>
          </a:xfrm>
          <a:prstGeom prst="rect">
            <a:avLst/>
          </a:prstGeom>
          <a:noFill/>
        </p:spPr>
        <p:txBody>
          <a:bodyPr wrap="square" rtlCol="0">
            <a:spAutoFit/>
          </a:bodyPr>
          <a:lstStyle/>
          <a:p>
            <a:pPr algn="r"/>
            <a:r>
              <a:rPr kumimoji="1" lang="ja-JP" altLang="en-US" sz="1600" dirty="0"/>
              <a:t>ヤフー株式</a:t>
            </a:r>
            <a:r>
              <a:rPr kumimoji="1" lang="ja-JP" altLang="en-US" sz="1600" dirty="0" smtClean="0"/>
              <a:t>会社</a:t>
            </a:r>
            <a:endParaRPr kumimoji="1" lang="en-US" altLang="ja-JP" sz="1600" dirty="0" smtClean="0"/>
          </a:p>
          <a:p>
            <a:pPr algn="r"/>
            <a:r>
              <a:rPr lang="en-US" altLang="ja-JP" sz="1600" dirty="0" smtClean="0">
                <a:cs typeface="メイリオ" pitchFamily="50" charset="-128"/>
              </a:rPr>
              <a:t>2021</a:t>
            </a:r>
            <a:r>
              <a:rPr lang="ja-JP" altLang="en-US" sz="1600" dirty="0" smtClean="0">
                <a:cs typeface="メイリオ" pitchFamily="50" charset="-128"/>
              </a:rPr>
              <a:t>年</a:t>
            </a:r>
            <a:r>
              <a:rPr lang="en-US" altLang="ja-JP" sz="1600" dirty="0">
                <a:cs typeface="メイリオ" pitchFamily="50" charset="-128"/>
              </a:rPr>
              <a:t>8</a:t>
            </a:r>
            <a:r>
              <a:rPr lang="ja-JP" altLang="en-US" sz="1600" dirty="0" smtClean="0">
                <a:cs typeface="メイリオ" pitchFamily="50" charset="-128"/>
              </a:rPr>
              <a:t>月</a:t>
            </a:r>
            <a:r>
              <a:rPr lang="en-US" altLang="ja-JP" sz="1600" dirty="0" smtClean="0">
                <a:cs typeface="メイリオ" pitchFamily="50" charset="-128"/>
              </a:rPr>
              <a:t>4</a:t>
            </a:r>
            <a:r>
              <a:rPr lang="ja-JP" altLang="en-US" sz="1600" dirty="0" smtClean="0">
                <a:cs typeface="メイリオ" pitchFamily="50" charset="-128"/>
              </a:rPr>
              <a:t>日</a:t>
            </a:r>
            <a:endParaRPr lang="ja-JP" altLang="en-US" sz="1600" dirty="0">
              <a:cs typeface="メイリオ" pitchFamily="50" charset="-128"/>
            </a:endParaRPr>
          </a:p>
        </p:txBody>
      </p:sp>
    </p:spTree>
    <p:extLst>
      <p:ext uri="{BB962C8B-B14F-4D97-AF65-F5344CB8AC3E}">
        <p14:creationId xmlns:p14="http://schemas.microsoft.com/office/powerpoint/2010/main" val="175277416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スペック詳細</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graphicFrame>
        <p:nvGraphicFramePr>
          <p:cNvPr id="4" name="表 3"/>
          <p:cNvGraphicFramePr>
            <a:graphicFrameLocks noGrp="1"/>
          </p:cNvGraphicFramePr>
          <p:nvPr>
            <p:extLst>
              <p:ext uri="{D42A27DB-BD31-4B8C-83A1-F6EECF244321}">
                <p14:modId xmlns:p14="http://schemas.microsoft.com/office/powerpoint/2010/main" val="111163965"/>
              </p:ext>
            </p:extLst>
          </p:nvPr>
        </p:nvGraphicFramePr>
        <p:xfrm>
          <a:off x="479376" y="764705"/>
          <a:ext cx="10873208" cy="5982000"/>
        </p:xfrm>
        <a:graphic>
          <a:graphicData uri="http://schemas.openxmlformats.org/drawingml/2006/table">
            <a:tbl>
              <a:tblPr firstRow="1" bandRow="1"/>
              <a:tblGrid>
                <a:gridCol w="1604244">
                  <a:extLst>
                    <a:ext uri="{9D8B030D-6E8A-4147-A177-3AD203B41FA5}">
                      <a16:colId xmlns:a16="http://schemas.microsoft.com/office/drawing/2014/main" val="20000"/>
                    </a:ext>
                  </a:extLst>
                </a:gridCol>
                <a:gridCol w="9268964">
                  <a:extLst>
                    <a:ext uri="{9D8B030D-6E8A-4147-A177-3AD203B41FA5}">
                      <a16:colId xmlns:a16="http://schemas.microsoft.com/office/drawing/2014/main" val="20001"/>
                    </a:ext>
                  </a:extLst>
                </a:gridCol>
              </a:tblGrid>
              <a:tr h="358321">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企画ページへの</a:t>
                      </a:r>
                      <a:endParaRPr kumimoji="1" lang="en-US" altLang="ja-JP" sz="10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誘導枠</a:t>
                      </a:r>
                      <a:endParaRPr kumimoji="1" lang="en-US" altLang="ja-JP" sz="10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ブランドパネル</a:t>
                      </a:r>
                      <a:r>
                        <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rPr>
                        <a:t> </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スマートフォン関連商品（詳細は</a:t>
                      </a:r>
                      <a:r>
                        <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rPr>
                        <a:t>P8</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参照</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　</a:t>
                      </a:r>
                      <a:endParaRPr kumimoji="1" lang="en-US" altLang="ja-JP" sz="1200" kern="1200" dirty="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76411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企画ページ</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・掲載場所</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a:t>
                      </a:r>
                      <a:r>
                        <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rPr>
                        <a:t>Yahoo! JAPAN PR</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企画 広告主様専用ページ</a:t>
                      </a:r>
                      <a:endParaRPr kumimoji="1" lang="en-US" altLang="ja-JP" sz="1200" kern="1200" dirty="0">
                        <a:solidFill>
                          <a:schemeClr val="tx1">
                            <a:lumMod val="65000"/>
                            <a:lumOff val="35000"/>
                          </a:schemeClr>
                        </a:solidFill>
                        <a:latin typeface="メイリオ"/>
                        <a:ea typeface="メイリオ"/>
                        <a:cs typeface="メイリオ" panose="020B0604030504040204" pitchFamily="50" charset="-128"/>
                      </a:endParaRPr>
                    </a:p>
                    <a:p>
                      <a:pPr marL="0" indent="0">
                        <a:buNone/>
                      </a:pP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・デバイス：スマートフォン</a:t>
                      </a:r>
                      <a:endParaRPr kumimoji="1" lang="en-US" altLang="ja-JP" sz="12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・更新：掲載期間内における途中更新はお受け</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できません</a:t>
                      </a:r>
                      <a:endPar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・二次利用：不可</a:t>
                      </a:r>
                      <a:endPar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3"/>
                  </a:ext>
                </a:extLst>
              </a:tr>
              <a:tr h="764114">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契約分類</a:t>
                      </a:r>
                      <a:endParaRPr kumimoji="1" lang="en-US" altLang="ja-JP" sz="10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800" b="0" i="0" dirty="0">
                          <a:solidFill>
                            <a:schemeClr val="bg1"/>
                          </a:solidFill>
                          <a:latin typeface="メイリオ"/>
                          <a:ea typeface="メイリオ"/>
                          <a:cs typeface="Meiryo UI" pitchFamily="50" charset="-128"/>
                        </a:rPr>
                        <a:t>※</a:t>
                      </a:r>
                      <a:r>
                        <a:rPr kumimoji="1" lang="ja-JP" altLang="en-US" sz="800" b="0" i="0" dirty="0">
                          <a:solidFill>
                            <a:schemeClr val="bg1"/>
                          </a:solidFill>
                          <a:latin typeface="メイリオ"/>
                          <a:ea typeface="メイリオ"/>
                          <a:cs typeface="Meiryo UI" pitchFamily="50" charset="-128"/>
                        </a:rPr>
                        <a:t>お申し込み時に選択</a:t>
                      </a:r>
                      <a:endParaRPr kumimoji="1" lang="en-US" altLang="ja-JP" sz="8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■企画ページの制作・掲載</a:t>
                      </a:r>
                      <a:endPar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①</a:t>
                      </a: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契約分類：制作</a:t>
                      </a:r>
                      <a:r>
                        <a:rPr kumimoji="1" lang="en-US" altLang="ja-JP" sz="120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掲載</a:t>
                      </a:r>
                      <a:endParaRPr kumimoji="1" lang="en-US" altLang="ja-JP" sz="12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②契約サービス：</a:t>
                      </a:r>
                      <a:r>
                        <a:rPr kumimoji="1" lang="en-US" altLang="ja-JP" sz="120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制作</a:t>
                      </a:r>
                      <a:r>
                        <a:rPr kumimoji="1" lang="en-US" altLang="ja-JP" sz="120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掲載</a:t>
                      </a:r>
                      <a:r>
                        <a:rPr kumimoji="1" lang="en-US" altLang="ja-JP" sz="1200" kern="1200" dirty="0">
                          <a:solidFill>
                            <a:schemeClr val="tx1">
                              <a:lumMod val="65000"/>
                              <a:lumOff val="35000"/>
                            </a:schemeClr>
                          </a:solidFill>
                          <a:latin typeface="メイリオ"/>
                          <a:ea typeface="メイリオ"/>
                          <a:cs typeface="メイリオ" panose="020B0604030504040204" pitchFamily="50" charset="-128"/>
                        </a:rPr>
                        <a:t>】Yahoo! JAPAN</a:t>
                      </a: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　トップページ カスタマイズ企画</a:t>
                      </a:r>
                      <a:endParaRPr kumimoji="1" lang="en-US" altLang="ja-JP" sz="12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③契約サービス詳細：</a:t>
                      </a:r>
                      <a:r>
                        <a:rPr kumimoji="1" lang="en-US" altLang="ja-JP" sz="1200" kern="1200" dirty="0">
                          <a:solidFill>
                            <a:schemeClr val="tx1">
                              <a:lumMod val="65000"/>
                              <a:lumOff val="35000"/>
                            </a:schemeClr>
                          </a:solidFill>
                          <a:latin typeface="メイリオ"/>
                          <a:ea typeface="メイリオ"/>
                          <a:cs typeface="メイリオ" panose="020B0604030504040204" pitchFamily="50" charset="-128"/>
                        </a:rPr>
                        <a:t>Yahoo! JAPAN</a:t>
                      </a: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　トップページ カスタマイズ企画　ライト版　制作・掲載費</a:t>
                      </a:r>
                      <a:endParaRPr kumimoji="1" lang="en-US" altLang="ja-JP" sz="1200" kern="1200" dirty="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416291">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メイリオ"/>
                          <a:ea typeface="メイリオ"/>
                        </a:rPr>
                        <a:t>掲載期間</a:t>
                      </a:r>
                      <a:endParaRPr kumimoji="1" lang="ja-JP" altLang="en-US" sz="10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対象広告（誘導用広告）の掲載期間に準ずる</a:t>
                      </a:r>
                      <a:endParaRPr kumimoji="1" lang="en-US" altLang="ja-JP" sz="12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最大</a:t>
                      </a:r>
                      <a:r>
                        <a:rPr kumimoji="1" lang="en-US" altLang="ja-JP" sz="1200" kern="1200" dirty="0">
                          <a:solidFill>
                            <a:schemeClr val="tx1">
                              <a:lumMod val="65000"/>
                              <a:lumOff val="35000"/>
                            </a:schemeClr>
                          </a:solidFill>
                          <a:latin typeface="メイリオ"/>
                          <a:ea typeface="メイリオ"/>
                          <a:cs typeface="メイリオ" panose="020B0604030504040204" pitchFamily="50" charset="-128"/>
                        </a:rPr>
                        <a:t>2</a:t>
                      </a: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週間</a:t>
                      </a:r>
                      <a:r>
                        <a:rPr kumimoji="1" lang="en-US" altLang="ja-JP" sz="120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平日開始</a:t>
                      </a:r>
                      <a:r>
                        <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rPr>
                        <a:t>)</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5"/>
                  </a:ext>
                </a:extLst>
              </a:tr>
              <a:tr h="1053966">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料金</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■誘導広告</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料金は</a:t>
                      </a:r>
                      <a:r>
                        <a:rPr kumimoji="1" lang="en-US" altLang="ja-JP" sz="1200" kern="1200" noProof="0" dirty="0" smtClean="0">
                          <a:solidFill>
                            <a:schemeClr val="tx1">
                              <a:lumMod val="65000"/>
                              <a:lumOff val="35000"/>
                            </a:schemeClr>
                          </a:solidFill>
                          <a:latin typeface="メイリオ"/>
                          <a:ea typeface="メイリオ"/>
                          <a:cs typeface="メイリオ" panose="020B0604030504040204" pitchFamily="50" charset="-128"/>
                        </a:rPr>
                        <a:t>P8</a:t>
                      </a: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参照</a:t>
                      </a: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a:t>
                      </a:r>
                      <a:r>
                        <a:rPr kumimoji="1" lang="en-US" altLang="ja-JP" sz="1200" kern="1200" noProof="0" dirty="0" smtClean="0">
                          <a:solidFill>
                            <a:schemeClr val="tx1">
                              <a:lumMod val="65000"/>
                              <a:lumOff val="35000"/>
                            </a:schemeClr>
                          </a:solidFill>
                          <a:latin typeface="メイリオ"/>
                          <a:ea typeface="メイリオ"/>
                          <a:cs typeface="メイリオ" panose="020B0604030504040204" pitchFamily="50" charset="-128"/>
                        </a:rPr>
                        <a:t>Yahoo!</a:t>
                      </a: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ディスプレイ広告の広告管理ツールからお申し込み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■制作・掲載費</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料金は</a:t>
                      </a:r>
                      <a:r>
                        <a:rPr kumimoji="1" lang="en-US" altLang="ja-JP" sz="1200" kern="1200" noProof="0" dirty="0" smtClean="0">
                          <a:solidFill>
                            <a:schemeClr val="tx1">
                              <a:lumMod val="65000"/>
                              <a:lumOff val="35000"/>
                            </a:schemeClr>
                          </a:solidFill>
                          <a:latin typeface="メイリオ"/>
                          <a:ea typeface="メイリオ"/>
                          <a:cs typeface="メイリオ" panose="020B0604030504040204" pitchFamily="50" charset="-128"/>
                        </a:rPr>
                        <a:t>P8</a:t>
                      </a: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参照</a:t>
                      </a: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／事前見積もり：不要／共通のフォームからお申し込み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kern="1200" noProof="0" dirty="0" smtClean="0">
                          <a:solidFill>
                            <a:schemeClr val="tx1">
                              <a:lumMod val="65000"/>
                              <a:lumOff val="35000"/>
                            </a:schemeClr>
                          </a:solidFill>
                          <a:latin typeface="メイリオ"/>
                          <a:ea typeface="メイリオ"/>
                          <a:cs typeface="メイリオ" panose="020B0604030504040204" pitchFamily="50" charset="-128"/>
                        </a:rPr>
                        <a:t>※</a:t>
                      </a:r>
                      <a:r>
                        <a:rPr kumimoji="1" lang="ja-JP" altLang="en-US" sz="1000" kern="1200" noProof="0" dirty="0" smtClean="0">
                          <a:solidFill>
                            <a:schemeClr val="tx1">
                              <a:lumMod val="65000"/>
                              <a:lumOff val="35000"/>
                            </a:schemeClr>
                          </a:solidFill>
                          <a:latin typeface="メイリオ"/>
                          <a:ea typeface="メイリオ"/>
                          <a:cs typeface="メイリオ" panose="020B0604030504040204" pitchFamily="50" charset="-128"/>
                        </a:rPr>
                        <a:t>企画内容によって、別途費用が発生する場合があります</a:t>
                      </a:r>
                      <a:endParaRPr kumimoji="1" lang="en-US" altLang="ja-JP" sz="1000" kern="1200" noProof="0" dirty="0" smtClean="0">
                        <a:solidFill>
                          <a:schemeClr val="tx1">
                            <a:lumMod val="65000"/>
                            <a:lumOff val="35000"/>
                          </a:schemeClr>
                        </a:solidFill>
                        <a:latin typeface="メイリオ"/>
                        <a:ea typeface="メイリオ"/>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kern="1200" noProof="0" dirty="0" smtClean="0">
                          <a:solidFill>
                            <a:schemeClr val="tx1">
                              <a:lumMod val="65000"/>
                              <a:lumOff val="35000"/>
                            </a:schemeClr>
                          </a:solidFill>
                          <a:latin typeface="メイリオ"/>
                          <a:ea typeface="メイリオ"/>
                          <a:cs typeface="メイリオ" panose="020B0604030504040204" pitchFamily="50" charset="-128"/>
                        </a:rPr>
                        <a:t>※</a:t>
                      </a:r>
                      <a:r>
                        <a:rPr kumimoji="1" lang="ja-JP" altLang="en-US" sz="1000" kern="1200" noProof="0" dirty="0" smtClean="0">
                          <a:solidFill>
                            <a:schemeClr val="tx1">
                              <a:lumMod val="65000"/>
                              <a:lumOff val="35000"/>
                            </a:schemeClr>
                          </a:solidFill>
                          <a:latin typeface="メイリオ"/>
                          <a:ea typeface="メイリオ"/>
                          <a:cs typeface="メイリオ" panose="020B0604030504040204" pitchFamily="50" charset="-128"/>
                        </a:rPr>
                        <a:t>制作費無償プランの場合も、関連約款に同意いただく必要があるため</a:t>
                      </a:r>
                      <a:r>
                        <a:rPr kumimoji="1" lang="en-US" altLang="ja-JP" sz="1000" kern="1200" noProof="0" dirty="0" smtClean="0">
                          <a:solidFill>
                            <a:schemeClr val="tx1">
                              <a:lumMod val="65000"/>
                              <a:lumOff val="35000"/>
                            </a:schemeClr>
                          </a:solidFill>
                          <a:latin typeface="メイリオ"/>
                          <a:ea typeface="メイリオ"/>
                          <a:cs typeface="メイリオ" panose="020B0604030504040204" pitchFamily="50" charset="-128"/>
                        </a:rPr>
                        <a:t>0</a:t>
                      </a:r>
                      <a:r>
                        <a:rPr kumimoji="1" lang="ja-JP" altLang="en-US" sz="1000" kern="1200" noProof="0" dirty="0" smtClean="0">
                          <a:solidFill>
                            <a:schemeClr val="tx1">
                              <a:lumMod val="65000"/>
                              <a:lumOff val="35000"/>
                            </a:schemeClr>
                          </a:solidFill>
                          <a:latin typeface="メイリオ"/>
                          <a:ea typeface="メイリオ"/>
                          <a:cs typeface="メイリオ" panose="020B0604030504040204" pitchFamily="50" charset="-128"/>
                        </a:rPr>
                        <a:t>円でお申し込みいただきます</a:t>
                      </a:r>
                      <a:endParaRPr kumimoji="1" lang="en-US" altLang="ja-JP" sz="1000" kern="1200" noProof="0" dirty="0" smtClean="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96701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お申し込み</a:t>
                      </a:r>
                      <a:endParaRPr kumimoji="1" lang="en-US" altLang="ja-JP" sz="10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期限</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noProof="0" dirty="0">
                          <a:solidFill>
                            <a:schemeClr val="tx1">
                              <a:lumMod val="65000"/>
                              <a:lumOff val="35000"/>
                            </a:schemeClr>
                          </a:solidFill>
                          <a:latin typeface="メイリオ"/>
                          <a:ea typeface="メイリオ"/>
                          <a:cs typeface="メイリオ" panose="020B0604030504040204" pitchFamily="50" charset="-128"/>
                        </a:rPr>
                        <a:t>原則として、掲載開始の</a:t>
                      </a:r>
                      <a:r>
                        <a:rPr kumimoji="1" lang="en-US" altLang="ja-JP" sz="1200" kern="1200" noProof="0" dirty="0" smtClean="0">
                          <a:solidFill>
                            <a:schemeClr val="tx1">
                              <a:lumMod val="65000"/>
                              <a:lumOff val="35000"/>
                            </a:schemeClr>
                          </a:solidFill>
                          <a:latin typeface="メイリオ"/>
                          <a:ea typeface="メイリオ"/>
                          <a:cs typeface="メイリオ" panose="020B0604030504040204" pitchFamily="50" charset="-128"/>
                        </a:rPr>
                        <a:t>10</a:t>
                      </a: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営業日前</a:t>
                      </a:r>
                      <a:r>
                        <a:rPr kumimoji="1" lang="ja-JP" altLang="en-US" sz="1200" kern="1200" noProof="0" dirty="0">
                          <a:solidFill>
                            <a:schemeClr val="tx1">
                              <a:lumMod val="65000"/>
                              <a:lumOff val="35000"/>
                            </a:schemeClr>
                          </a:solidFill>
                          <a:latin typeface="メイリオ"/>
                          <a:ea typeface="メイリオ"/>
                          <a:cs typeface="メイリオ" panose="020B0604030504040204" pitchFamily="50" charset="-128"/>
                        </a:rPr>
                        <a:t>までにお申し込み</a:t>
                      </a: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ください</a:t>
                      </a:r>
                      <a:endParaRPr kumimoji="1" lang="en-US" altLang="ja-JP" sz="1200" kern="1200" noProof="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kern="1200" noProof="0" dirty="0" smtClean="0">
                          <a:solidFill>
                            <a:schemeClr val="tx1">
                              <a:lumMod val="65000"/>
                              <a:lumOff val="35000"/>
                            </a:schemeClr>
                          </a:solidFill>
                          <a:latin typeface="メイリオ"/>
                          <a:ea typeface="メイリオ"/>
                          <a:cs typeface="メイリオ" panose="020B0604030504040204" pitchFamily="50" charset="-128"/>
                        </a:rPr>
                        <a:t>※</a:t>
                      </a:r>
                      <a:r>
                        <a:rPr kumimoji="1" lang="ja-JP" altLang="en-US" sz="1000" kern="1200" noProof="0" dirty="0" smtClean="0">
                          <a:solidFill>
                            <a:schemeClr val="tx1">
                              <a:lumMod val="65000"/>
                              <a:lumOff val="35000"/>
                            </a:schemeClr>
                          </a:solidFill>
                          <a:latin typeface="メイリオ"/>
                          <a:ea typeface="メイリオ"/>
                          <a:cs typeface="メイリオ" panose="020B0604030504040204" pitchFamily="50" charset="-128"/>
                        </a:rPr>
                        <a:t>制作に必要な入稿素材が全てそろっている状態でのお申込み期限となります。</a:t>
                      </a:r>
                      <a:endParaRPr kumimoji="1" lang="en-US" altLang="ja-JP" sz="1000" kern="1200" noProof="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kern="1200" noProof="0" dirty="0" smtClean="0">
                          <a:solidFill>
                            <a:schemeClr val="tx1">
                              <a:lumMod val="65000"/>
                              <a:lumOff val="35000"/>
                            </a:schemeClr>
                          </a:solidFill>
                          <a:latin typeface="メイリオ"/>
                          <a:ea typeface="メイリオ"/>
                          <a:cs typeface="メイリオ" panose="020B0604030504040204" pitchFamily="50" charset="-128"/>
                        </a:rPr>
                        <a:t>※</a:t>
                      </a:r>
                      <a:r>
                        <a:rPr kumimoji="1" lang="ja-JP" altLang="en-US" sz="1000" kern="1200" noProof="0" dirty="0" smtClean="0">
                          <a:solidFill>
                            <a:schemeClr val="tx1">
                              <a:lumMod val="65000"/>
                              <a:lumOff val="35000"/>
                            </a:schemeClr>
                          </a:solidFill>
                          <a:latin typeface="メイリオ"/>
                          <a:ea typeface="メイリオ"/>
                          <a:cs typeface="メイリオ" panose="020B0604030504040204" pitchFamily="50" charset="-128"/>
                        </a:rPr>
                        <a:t>入稿素材に不備等あった場合、掲載開始日の変更をお願いする場合がございます。</a:t>
                      </a:r>
                      <a:endParaRPr kumimoji="1" lang="en-US" altLang="ja-JP" sz="1000" kern="1200" noProof="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kern="1200" noProof="0" dirty="0" smtClean="0">
                          <a:solidFill>
                            <a:schemeClr val="tx1">
                              <a:lumMod val="65000"/>
                              <a:lumOff val="35000"/>
                            </a:schemeClr>
                          </a:solidFill>
                          <a:latin typeface="メイリオ"/>
                          <a:ea typeface="メイリオ"/>
                          <a:cs typeface="メイリオ" panose="020B0604030504040204" pitchFamily="50" charset="-128"/>
                        </a:rPr>
                        <a:t>※</a:t>
                      </a:r>
                      <a:r>
                        <a:rPr kumimoji="1" lang="ja-JP" altLang="en-US" sz="1000" kern="1200" noProof="0" dirty="0" smtClean="0">
                          <a:solidFill>
                            <a:schemeClr val="tx1">
                              <a:lumMod val="65000"/>
                              <a:lumOff val="35000"/>
                            </a:schemeClr>
                          </a:solidFill>
                          <a:latin typeface="メイリオ"/>
                          <a:ea typeface="メイリオ"/>
                          <a:cs typeface="メイリオ" panose="020B0604030504040204" pitchFamily="50" charset="-128"/>
                        </a:rPr>
                        <a:t>詳細に関しては実施フロー、入稿ガイドラインをご確認ください。</a:t>
                      </a:r>
                      <a:endParaRPr kumimoji="1" lang="en-US" altLang="ja-JP" sz="1000" kern="1200" noProof="0" dirty="0">
                        <a:solidFill>
                          <a:schemeClr val="tx1">
                            <a:lumMod val="65000"/>
                            <a:lumOff val="35000"/>
                          </a:schemeClr>
                        </a:solidFill>
                        <a:latin typeface="メイリオ"/>
                        <a:ea typeface="メイリオ"/>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kern="1200" noProof="0" dirty="0">
                          <a:solidFill>
                            <a:schemeClr val="tx1">
                              <a:lumMod val="65000"/>
                              <a:lumOff val="35000"/>
                            </a:schemeClr>
                          </a:solidFill>
                          <a:latin typeface="メイリオ"/>
                          <a:ea typeface="メイリオ"/>
                          <a:cs typeface="メイリオ" panose="020B0604030504040204" pitchFamily="50" charset="-128"/>
                        </a:rPr>
                        <a:t>※</a:t>
                      </a:r>
                      <a:r>
                        <a:rPr kumimoji="1" lang="ja-JP" altLang="en-US" sz="1000" kern="1200" noProof="0" dirty="0">
                          <a:solidFill>
                            <a:schemeClr val="tx1">
                              <a:lumMod val="65000"/>
                              <a:lumOff val="35000"/>
                            </a:schemeClr>
                          </a:solidFill>
                          <a:latin typeface="メイリオ"/>
                          <a:ea typeface="メイリオ"/>
                          <a:cs typeface="メイリオ" panose="020B0604030504040204" pitchFamily="50" charset="-128"/>
                        </a:rPr>
                        <a:t>所定の方法によるお申し込み契約の成立後はキャンセルは不可となります</a:t>
                      </a:r>
                      <a:endParaRPr kumimoji="1" lang="en-US" altLang="ja-JP" sz="1000" kern="1200" noProof="0" dirty="0">
                        <a:solidFill>
                          <a:schemeClr val="tx1">
                            <a:lumMod val="65000"/>
                            <a:lumOff val="35000"/>
                          </a:schemeClr>
                        </a:solidFill>
                        <a:latin typeface="メイリオ"/>
                        <a:ea typeface="メイリオ"/>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kern="1200" noProof="0" dirty="0">
                          <a:solidFill>
                            <a:schemeClr val="tx1">
                              <a:lumMod val="65000"/>
                              <a:lumOff val="35000"/>
                            </a:schemeClr>
                          </a:solidFill>
                          <a:latin typeface="メイリオ"/>
                          <a:ea typeface="メイリオ"/>
                          <a:cs typeface="メイリオ" panose="020B0604030504040204" pitchFamily="50" charset="-128"/>
                        </a:rPr>
                        <a:t>※</a:t>
                      </a:r>
                      <a:r>
                        <a:rPr kumimoji="1" lang="ja-JP" altLang="en-US" sz="1000" kern="1200" noProof="0" dirty="0">
                          <a:solidFill>
                            <a:schemeClr val="tx1">
                              <a:lumMod val="65000"/>
                              <a:lumOff val="35000"/>
                            </a:schemeClr>
                          </a:solidFill>
                          <a:latin typeface="メイリオ"/>
                          <a:ea typeface="メイリオ"/>
                          <a:cs typeface="メイリオ" panose="020B0604030504040204" pitchFamily="50" charset="-128"/>
                        </a:rPr>
                        <a:t>お申し込み時に掲載期間が未決定の場合は、別途、掲載開始日の</a:t>
                      </a:r>
                      <a:r>
                        <a:rPr kumimoji="1" lang="en-US" altLang="ja-JP" sz="1000" kern="1200" noProof="0" dirty="0">
                          <a:solidFill>
                            <a:schemeClr val="tx1">
                              <a:lumMod val="65000"/>
                              <a:lumOff val="35000"/>
                            </a:schemeClr>
                          </a:solidFill>
                          <a:latin typeface="メイリオ"/>
                          <a:ea typeface="メイリオ"/>
                          <a:cs typeface="メイリオ" panose="020B0604030504040204" pitchFamily="50" charset="-128"/>
                        </a:rPr>
                        <a:t>5</a:t>
                      </a:r>
                      <a:r>
                        <a:rPr kumimoji="1" lang="ja-JP" altLang="en-US" sz="1000" kern="1200" noProof="0" dirty="0">
                          <a:solidFill>
                            <a:schemeClr val="tx1">
                              <a:lumMod val="65000"/>
                              <a:lumOff val="35000"/>
                            </a:schemeClr>
                          </a:solidFill>
                          <a:latin typeface="メイリオ"/>
                          <a:ea typeface="メイリオ"/>
                          <a:cs typeface="メイリオ" panose="020B0604030504040204" pitchFamily="50" charset="-128"/>
                        </a:rPr>
                        <a:t>営業日前までに掲載期間のご連絡をメールでいただきます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7"/>
                  </a:ext>
                </a:extLst>
              </a:tr>
              <a:tr h="24238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mn-lt"/>
                          <a:ea typeface="+mn-ea"/>
                        </a:rPr>
                        <a:t>有効期限</a:t>
                      </a:r>
                      <a:endParaRPr kumimoji="1" lang="ja-JP" altLang="en-US" sz="10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rPr>
                        <a:t>2021</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年</a:t>
                      </a:r>
                      <a:r>
                        <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rPr>
                        <a:t>12</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月</a:t>
                      </a:r>
                      <a:r>
                        <a:rPr kumimoji="1" lang="en-US" altLang="ja-JP" sz="1200" kern="1200" smtClean="0">
                          <a:solidFill>
                            <a:schemeClr val="tx1">
                              <a:lumMod val="65000"/>
                              <a:lumOff val="35000"/>
                            </a:schemeClr>
                          </a:solidFill>
                          <a:latin typeface="メイリオ"/>
                          <a:ea typeface="メイリオ"/>
                          <a:cs typeface="メイリオ" panose="020B0604030504040204" pitchFamily="50" charset="-128"/>
                        </a:rPr>
                        <a:t>29</a:t>
                      </a:r>
                      <a:r>
                        <a:rPr kumimoji="1" lang="ja-JP" altLang="en-US" sz="1200" kern="1200" smtClean="0">
                          <a:solidFill>
                            <a:schemeClr val="tx1">
                              <a:lumMod val="65000"/>
                              <a:lumOff val="35000"/>
                            </a:schemeClr>
                          </a:solidFill>
                          <a:latin typeface="メイリオ"/>
                          <a:ea typeface="メイリオ"/>
                          <a:cs typeface="メイリオ" panose="020B0604030504040204" pitchFamily="50" charset="-128"/>
                        </a:rPr>
                        <a:t>日</a:t>
                      </a: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掲載終了分</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r h="590203">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レポート項目</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■誘導広告：</a:t>
                      </a:r>
                      <a:r>
                        <a:rPr kumimoji="1" lang="en-US" altLang="ja-JP" sz="1200" kern="1200" noProof="0" dirty="0" smtClean="0">
                          <a:solidFill>
                            <a:schemeClr val="tx1">
                              <a:lumMod val="65000"/>
                              <a:lumOff val="35000"/>
                            </a:schemeClr>
                          </a:solidFill>
                          <a:latin typeface="メイリオ"/>
                          <a:ea typeface="メイリオ"/>
                          <a:cs typeface="メイリオ" panose="020B0604030504040204" pitchFamily="50" charset="-128"/>
                        </a:rPr>
                        <a:t>imps</a:t>
                      </a: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数、クリック数、クリック率</a:t>
                      </a:r>
                      <a:endParaRPr kumimoji="1" lang="en-US" altLang="ja-JP" sz="1200" kern="1200" noProof="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■企画ページ：</a:t>
                      </a:r>
                      <a:r>
                        <a:rPr kumimoji="1" lang="en-US" altLang="ja-JP" sz="1200" kern="1200" noProof="0" dirty="0" smtClean="0">
                          <a:solidFill>
                            <a:schemeClr val="tx1">
                              <a:lumMod val="65000"/>
                              <a:lumOff val="35000"/>
                            </a:schemeClr>
                          </a:solidFill>
                          <a:latin typeface="メイリオ"/>
                          <a:ea typeface="メイリオ"/>
                          <a:cs typeface="メイリオ" panose="020B0604030504040204" pitchFamily="50" charset="-128"/>
                        </a:rPr>
                        <a:t>PV</a:t>
                      </a:r>
                      <a:r>
                        <a:rPr kumimoji="1" lang="ja-JP" altLang="en-US" sz="1200" kern="1200" noProof="0" dirty="0" err="1" smtClean="0">
                          <a:solidFill>
                            <a:schemeClr val="tx1">
                              <a:lumMod val="65000"/>
                              <a:lumOff val="35000"/>
                            </a:schemeClr>
                          </a:solidFill>
                          <a:latin typeface="メイリオ"/>
                          <a:ea typeface="メイリオ"/>
                          <a:cs typeface="メイリオ" panose="020B0604030504040204" pitchFamily="50" charset="-128"/>
                        </a:rPr>
                        <a:t>、</a:t>
                      </a: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着地ページへの遷移数</a:t>
                      </a:r>
                      <a:endParaRPr kumimoji="1" lang="en-US" altLang="ja-JP" sz="12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掲載終了から</a:t>
                      </a:r>
                      <a:r>
                        <a:rPr kumimoji="1" lang="en-US" altLang="ja-JP" sz="1200" kern="1200" dirty="0">
                          <a:solidFill>
                            <a:schemeClr val="tx1">
                              <a:lumMod val="65000"/>
                              <a:lumOff val="35000"/>
                            </a:schemeClr>
                          </a:solidFill>
                          <a:latin typeface="メイリオ"/>
                          <a:ea typeface="メイリオ"/>
                          <a:cs typeface="メイリオ" panose="020B0604030504040204" pitchFamily="50" charset="-128"/>
                        </a:rPr>
                        <a:t>2</a:t>
                      </a: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週間程度でご提出いたします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3120150108"/>
                  </a:ext>
                </a:extLst>
              </a:tr>
              <a:tr h="532232">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備考</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r>
                        <a:rPr kumimoji="1" lang="ja-JP" altLang="ja-JP" sz="1200" b="0" u="none" strike="noStrike" kern="1200" cap="none" spc="0" normalizeH="0" baseline="0" dirty="0" smtClean="0">
                          <a:ln>
                            <a:noFill/>
                          </a:ln>
                          <a:solidFill>
                            <a:schemeClr val="tx1">
                              <a:lumMod val="65000"/>
                              <a:lumOff val="35000"/>
                            </a:schemeClr>
                          </a:solidFill>
                          <a:effectLst/>
                          <a:uLnTx/>
                          <a:uFillTx/>
                          <a:latin typeface="+mn-lt"/>
                          <a:ea typeface="+mn-ea"/>
                          <a:cs typeface="+mn-cs"/>
                        </a:rPr>
                        <a:t>制作・掲載費の申し込みの際に、備考欄に予約した誘導用広告の</a:t>
                      </a:r>
                      <a:r>
                        <a:rPr kumimoji="1" lang="ja-JP" altLang="en-US" sz="1200" b="0" u="none" strike="noStrike" kern="1200" cap="none" spc="0" normalizeH="0" baseline="0" dirty="0" smtClean="0">
                          <a:ln>
                            <a:noFill/>
                          </a:ln>
                          <a:solidFill>
                            <a:schemeClr val="tx1">
                              <a:lumMod val="65000"/>
                              <a:lumOff val="35000"/>
                            </a:schemeClr>
                          </a:solidFill>
                          <a:effectLst/>
                          <a:uLnTx/>
                          <a:uFillTx/>
                          <a:latin typeface="+mn-lt"/>
                          <a:ea typeface="+mn-ea"/>
                          <a:cs typeface="+mn-cs"/>
                        </a:rPr>
                        <a:t>アカウント</a:t>
                      </a:r>
                      <a:r>
                        <a:rPr kumimoji="1" lang="en-US" altLang="ja-JP" sz="1200" b="0" u="none" strike="noStrike" kern="1200" cap="none" spc="0" normalizeH="0" baseline="0" dirty="0" smtClean="0">
                          <a:ln>
                            <a:noFill/>
                          </a:ln>
                          <a:solidFill>
                            <a:schemeClr val="tx1">
                              <a:lumMod val="65000"/>
                              <a:lumOff val="35000"/>
                            </a:schemeClr>
                          </a:solidFill>
                          <a:effectLst/>
                          <a:uLnTx/>
                          <a:uFillTx/>
                          <a:latin typeface="+mn-lt"/>
                          <a:ea typeface="+mn-ea"/>
                          <a:cs typeface="+mn-cs"/>
                        </a:rPr>
                        <a:t>ID/</a:t>
                      </a:r>
                      <a:r>
                        <a:rPr kumimoji="1" lang="ja-JP" altLang="ja-JP" sz="1200" b="0" u="none" strike="noStrike" kern="1200" cap="none" spc="0" normalizeH="0" baseline="0" dirty="0" smtClean="0">
                          <a:ln>
                            <a:noFill/>
                          </a:ln>
                          <a:solidFill>
                            <a:schemeClr val="tx1">
                              <a:lumMod val="65000"/>
                              <a:lumOff val="35000"/>
                            </a:schemeClr>
                          </a:solidFill>
                          <a:effectLst/>
                          <a:uLnTx/>
                          <a:uFillTx/>
                          <a:latin typeface="+mn-lt"/>
                          <a:ea typeface="+mn-ea"/>
                          <a:cs typeface="+mn-cs"/>
                        </a:rPr>
                        <a:t>キャンペーン</a:t>
                      </a:r>
                      <a:r>
                        <a:rPr kumimoji="1" lang="en-US" altLang="ja-JP" sz="1200" b="0" u="none" strike="noStrike" kern="1200" cap="none" spc="0" normalizeH="0" baseline="0" dirty="0" smtClean="0">
                          <a:ln>
                            <a:noFill/>
                          </a:ln>
                          <a:solidFill>
                            <a:schemeClr val="tx1">
                              <a:lumMod val="65000"/>
                              <a:lumOff val="35000"/>
                            </a:schemeClr>
                          </a:solidFill>
                          <a:effectLst/>
                          <a:uLnTx/>
                          <a:uFillTx/>
                          <a:latin typeface="+mn-lt"/>
                          <a:ea typeface="+mn-ea"/>
                          <a:cs typeface="+mn-cs"/>
                        </a:rPr>
                        <a:t>ID/</a:t>
                      </a:r>
                      <a:r>
                        <a:rPr kumimoji="1" lang="ja-JP" altLang="ja-JP" sz="1200" b="0" u="none" strike="noStrike" kern="1200" cap="none" spc="0" normalizeH="0" baseline="0" dirty="0" smtClean="0">
                          <a:ln>
                            <a:noFill/>
                          </a:ln>
                          <a:solidFill>
                            <a:schemeClr val="tx1">
                              <a:lumMod val="65000"/>
                              <a:lumOff val="35000"/>
                            </a:schemeClr>
                          </a:solidFill>
                          <a:effectLst/>
                          <a:uLnTx/>
                          <a:uFillTx/>
                          <a:latin typeface="+mn-lt"/>
                          <a:ea typeface="+mn-ea"/>
                          <a:cs typeface="+mn-cs"/>
                        </a:rPr>
                        <a:t>金額を記載してください</a:t>
                      </a:r>
                    </a:p>
                    <a:p>
                      <a:r>
                        <a:rPr kumimoji="1" lang="ja-JP" altLang="ja-JP" sz="1000" b="0" u="none" strike="noStrike" kern="1200" cap="none" spc="0" normalizeH="0" baseline="0" dirty="0" smtClean="0">
                          <a:ln>
                            <a:noFill/>
                          </a:ln>
                          <a:solidFill>
                            <a:schemeClr val="tx1">
                              <a:lumMod val="65000"/>
                              <a:lumOff val="35000"/>
                            </a:schemeClr>
                          </a:solidFill>
                          <a:effectLst/>
                          <a:uLnTx/>
                          <a:uFillTx/>
                          <a:latin typeface="+mn-lt"/>
                          <a:ea typeface="+mn-ea"/>
                          <a:cs typeface="+mn-cs"/>
                        </a:rPr>
                        <a:t>※お申し込み時に掲載期間が未決定の場合は、別途、掲載開始日の</a:t>
                      </a:r>
                      <a:r>
                        <a:rPr kumimoji="1" lang="en-US" altLang="ja-JP" sz="1000" b="0" u="none" strike="noStrike" kern="1200" cap="none" spc="0" normalizeH="0" baseline="0" dirty="0" smtClean="0">
                          <a:ln>
                            <a:noFill/>
                          </a:ln>
                          <a:solidFill>
                            <a:schemeClr val="tx1">
                              <a:lumMod val="65000"/>
                              <a:lumOff val="35000"/>
                            </a:schemeClr>
                          </a:solidFill>
                          <a:effectLst/>
                          <a:uLnTx/>
                          <a:uFillTx/>
                          <a:latin typeface="+mn-lt"/>
                          <a:ea typeface="+mn-ea"/>
                          <a:cs typeface="+mn-cs"/>
                        </a:rPr>
                        <a:t>5</a:t>
                      </a:r>
                      <a:r>
                        <a:rPr kumimoji="1" lang="ja-JP" altLang="ja-JP" sz="1000" b="0" u="none" strike="noStrike" kern="1200" cap="none" spc="0" normalizeH="0" baseline="0" dirty="0" smtClean="0">
                          <a:ln>
                            <a:noFill/>
                          </a:ln>
                          <a:solidFill>
                            <a:schemeClr val="tx1">
                              <a:lumMod val="65000"/>
                              <a:lumOff val="35000"/>
                            </a:schemeClr>
                          </a:solidFill>
                          <a:effectLst/>
                          <a:uLnTx/>
                          <a:uFillTx/>
                          <a:latin typeface="+mn-lt"/>
                          <a:ea typeface="+mn-ea"/>
                          <a:cs typeface="+mn-cs"/>
                        </a:rPr>
                        <a:t>営業日前までに予約した誘導用広告の</a:t>
                      </a:r>
                      <a:r>
                        <a:rPr kumimoji="1" lang="ja-JP" altLang="en-US" sz="10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アカウント</a:t>
                      </a:r>
                      <a:r>
                        <a:rPr kumimoji="1" lang="en-US" altLang="ja-JP" sz="10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ID/</a:t>
                      </a:r>
                      <a:r>
                        <a:rPr kumimoji="1" lang="ja-JP" altLang="ja-JP" sz="1000" b="0" u="none" strike="noStrike" kern="1200" cap="none" spc="0" normalizeH="0" baseline="0" dirty="0" smtClean="0">
                          <a:ln>
                            <a:noFill/>
                          </a:ln>
                          <a:solidFill>
                            <a:schemeClr val="tx1">
                              <a:lumMod val="65000"/>
                              <a:lumOff val="35000"/>
                            </a:schemeClr>
                          </a:solidFill>
                          <a:effectLst/>
                          <a:uLnTx/>
                          <a:uFillTx/>
                          <a:latin typeface="+mn-lt"/>
                          <a:ea typeface="+mn-ea"/>
                          <a:cs typeface="+mn-cs"/>
                        </a:rPr>
                        <a:t>キャンペーン</a:t>
                      </a:r>
                      <a:r>
                        <a:rPr kumimoji="1" lang="en-US" altLang="ja-JP" sz="1000" b="0" u="none" strike="noStrike" kern="1200" cap="none" spc="0" normalizeH="0" baseline="0" dirty="0" smtClean="0">
                          <a:ln>
                            <a:noFill/>
                          </a:ln>
                          <a:solidFill>
                            <a:schemeClr val="tx1">
                              <a:lumMod val="65000"/>
                              <a:lumOff val="35000"/>
                            </a:schemeClr>
                          </a:solidFill>
                          <a:effectLst/>
                          <a:uLnTx/>
                          <a:uFillTx/>
                          <a:latin typeface="+mn-lt"/>
                          <a:ea typeface="+mn-ea"/>
                          <a:cs typeface="+mn-cs"/>
                        </a:rPr>
                        <a:t>ID/</a:t>
                      </a:r>
                      <a:r>
                        <a:rPr kumimoji="1" lang="ja-JP" altLang="ja-JP" sz="1000" b="0" u="none" strike="noStrike" kern="1200" cap="none" spc="0" normalizeH="0" baseline="0" dirty="0" smtClean="0">
                          <a:ln>
                            <a:noFill/>
                          </a:ln>
                          <a:solidFill>
                            <a:schemeClr val="tx1">
                              <a:lumMod val="65000"/>
                              <a:lumOff val="35000"/>
                            </a:schemeClr>
                          </a:solidFill>
                          <a:effectLst/>
                          <a:uLnTx/>
                          <a:uFillTx/>
                          <a:latin typeface="+mn-lt"/>
                          <a:ea typeface="+mn-ea"/>
                          <a:cs typeface="+mn-cs"/>
                        </a:rPr>
                        <a:t>金額をメールでご連絡ください</a:t>
                      </a:r>
                      <a:endParaRPr lang="ja-JP" altLang="en-US" sz="1000" dirty="0">
                        <a:solidFill>
                          <a:schemeClr val="tx1">
                            <a:lumMod val="65000"/>
                            <a:lumOff val="35000"/>
                          </a:schemeClr>
                        </a:solidFill>
                        <a:latin typeface="+mn-lt"/>
                        <a:ea typeface="+mn-ea"/>
                        <a:cs typeface="Meiryo UI"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417521742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実施フロー</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4" name="テキスト ボックス 3"/>
          <p:cNvSpPr txBox="1"/>
          <p:nvPr/>
        </p:nvSpPr>
        <p:spPr>
          <a:xfrm>
            <a:off x="1929256" y="5221650"/>
            <a:ext cx="8775257" cy="1015663"/>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lumMod val="75000"/>
                    <a:lumOff val="25000"/>
                  </a:prstClr>
                </a:solidFill>
                <a:effectLst/>
                <a:uLnTx/>
                <a:uFillTx/>
              </a:rPr>
              <a:t>※</a:t>
            </a:r>
            <a:r>
              <a:rPr kumimoji="0" lang="ja-JP" altLang="en-US" sz="1000" b="0" i="0" u="none" strike="noStrike" kern="0" cap="none" spc="0" normalizeH="0" baseline="0" noProof="0" dirty="0">
                <a:ln>
                  <a:noFill/>
                </a:ln>
                <a:solidFill>
                  <a:prstClr val="black">
                    <a:lumMod val="75000"/>
                    <a:lumOff val="25000"/>
                  </a:prstClr>
                </a:solidFill>
                <a:effectLst/>
                <a:uLnTx/>
                <a:uFillTx/>
              </a:rPr>
              <a:t>クリエイティブ入稿時確認を行い、入稿仕様、審査上問題があった場合は修正をお願いする場合がございます。</a:t>
            </a:r>
            <a:endParaRPr kumimoji="0" lang="en-US" altLang="ja-JP" sz="1000" b="0" i="0" u="none" strike="noStrike" kern="0" cap="none" spc="0" normalizeH="0" baseline="0" noProof="0" dirty="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kern="0" cap="none" spc="0" normalizeH="0" baseline="0" noProof="0" dirty="0">
                <a:ln>
                  <a:noFill/>
                </a:ln>
                <a:effectLst/>
                <a:uLnTx/>
                <a:uFillTx/>
              </a:rPr>
              <a:t>※</a:t>
            </a:r>
            <a:r>
              <a:rPr kumimoji="0" lang="ja-JP" altLang="en-US" sz="1000" b="0" i="0" u="none" kern="0" cap="none" spc="0" normalizeH="0" baseline="0" noProof="0" dirty="0">
                <a:ln>
                  <a:noFill/>
                </a:ln>
                <a:effectLst/>
                <a:uLnTx/>
                <a:uFillTx/>
              </a:rPr>
              <a:t>入稿素材について懸念等がある場合は、事前審査をお願いいたします。</a:t>
            </a:r>
            <a:endParaRPr kumimoji="0" lang="en-US" altLang="ja-JP" sz="1000" b="0" i="0" u="none" kern="0" cap="none" spc="0" normalizeH="0" baseline="0" noProof="0" dirty="0">
              <a:ln>
                <a:noFill/>
              </a:ln>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prstClr val="black">
                    <a:lumMod val="75000"/>
                    <a:lumOff val="25000"/>
                  </a:prstClr>
                </a:solidFill>
                <a:effectLst/>
                <a:uLnTx/>
                <a:uFillTx/>
              </a:rPr>
              <a:t>※</a:t>
            </a:r>
            <a:r>
              <a:rPr kumimoji="0" lang="ja-JP" altLang="en-US" sz="1000" b="0" i="0" u="none" strike="noStrike" kern="0" cap="none" spc="0" normalizeH="0" baseline="0" noProof="0" dirty="0" smtClean="0">
                <a:ln>
                  <a:noFill/>
                </a:ln>
                <a:solidFill>
                  <a:prstClr val="black">
                    <a:lumMod val="75000"/>
                    <a:lumOff val="25000"/>
                  </a:prstClr>
                </a:solidFill>
                <a:effectLst/>
                <a:uLnTx/>
                <a:uFillTx/>
              </a:rPr>
              <a:t>入稿動画の修正は不可。</a:t>
            </a:r>
            <a:endParaRPr kumimoji="0" lang="en-US" altLang="ja-JP" sz="1000" b="0" i="0" u="none" strike="noStrike" kern="0" cap="none" spc="0" normalizeH="0" baseline="0" noProof="0" dirty="0" smtClean="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smtClean="0">
                <a:ln>
                  <a:noFill/>
                </a:ln>
                <a:solidFill>
                  <a:prstClr val="black">
                    <a:lumMod val="75000"/>
                    <a:lumOff val="25000"/>
                  </a:prstClr>
                </a:solidFill>
                <a:effectLst/>
                <a:uLnTx/>
                <a:uFillTx/>
              </a:rPr>
              <a:t>ただし審査</a:t>
            </a:r>
            <a:r>
              <a:rPr kumimoji="0" lang="en-US" altLang="ja-JP" sz="1000" b="0" i="0" u="none" strike="noStrike" kern="0" cap="none" spc="0" normalizeH="0" baseline="0" noProof="0" dirty="0" smtClean="0">
                <a:ln>
                  <a:noFill/>
                </a:ln>
                <a:solidFill>
                  <a:prstClr val="black">
                    <a:lumMod val="75000"/>
                    <a:lumOff val="25000"/>
                  </a:prstClr>
                </a:solidFill>
                <a:effectLst/>
                <a:uLnTx/>
                <a:uFillTx/>
              </a:rPr>
              <a:t>NG</a:t>
            </a:r>
            <a:r>
              <a:rPr kumimoji="0" lang="ja-JP" altLang="en-US" sz="1000" b="0" i="0" u="none" strike="noStrike" kern="0" cap="none" spc="0" normalizeH="0" baseline="0" noProof="0" dirty="0" smtClean="0">
                <a:ln>
                  <a:noFill/>
                </a:ln>
                <a:solidFill>
                  <a:prstClr val="black">
                    <a:lumMod val="75000"/>
                    <a:lumOff val="25000"/>
                  </a:prstClr>
                </a:solidFill>
                <a:effectLst/>
                <a:uLnTx/>
                <a:uFillTx/>
              </a:rPr>
              <a:t>や見切れてはいけない部分が見切れていたなど致命的な場合のみ本番反映前までに入稿動画の修正版をご連絡いただければ対応します。</a:t>
            </a:r>
            <a:endParaRPr kumimoji="0" lang="en-US" altLang="ja-JP" sz="1000" b="0" i="0" u="none" strike="noStrike" kern="0" cap="none" spc="0" normalizeH="0" baseline="0" noProof="0" dirty="0" smtClean="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smtClean="0">
                <a:ln>
                  <a:noFill/>
                </a:ln>
                <a:solidFill>
                  <a:prstClr val="black">
                    <a:lumMod val="75000"/>
                    <a:lumOff val="25000"/>
                  </a:prstClr>
                </a:solidFill>
                <a:effectLst/>
                <a:uLnTx/>
                <a:uFillTx/>
              </a:rPr>
              <a:t>再度問題が発生した場合には掲載延長などの対応をいただく可能性がございます。</a:t>
            </a:r>
            <a:endParaRPr kumimoji="0" lang="en-US" altLang="ja-JP" sz="1000" b="0" i="0" u="none" strike="noStrike" kern="0" cap="none" spc="0" normalizeH="0" baseline="0" noProof="0" dirty="0" smtClean="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000" b="0" i="0" u="none" strike="noStrike" kern="0" cap="none" spc="0" normalizeH="0" baseline="0" noProof="0" dirty="0">
              <a:ln>
                <a:noFill/>
              </a:ln>
              <a:solidFill>
                <a:prstClr val="black">
                  <a:lumMod val="75000"/>
                  <a:lumOff val="25000"/>
                </a:prstClr>
              </a:solidFill>
              <a:effectLst/>
              <a:uLnTx/>
              <a:uFillTx/>
            </a:endParaRPr>
          </a:p>
        </p:txBody>
      </p:sp>
      <p:sp>
        <p:nvSpPr>
          <p:cNvPr id="6" name="ホームベース 5"/>
          <p:cNvSpPr/>
          <p:nvPr/>
        </p:nvSpPr>
        <p:spPr>
          <a:xfrm>
            <a:off x="7690140" y="998094"/>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7" name="ホームベース 6"/>
          <p:cNvSpPr/>
          <p:nvPr/>
        </p:nvSpPr>
        <p:spPr>
          <a:xfrm>
            <a:off x="6029861" y="1005551"/>
            <a:ext cx="2127225"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8" name="ホームベース 7"/>
          <p:cNvSpPr/>
          <p:nvPr/>
        </p:nvSpPr>
        <p:spPr>
          <a:xfrm>
            <a:off x="4079777" y="1011749"/>
            <a:ext cx="2360685"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9" name="ホームベース 8"/>
          <p:cNvSpPr/>
          <p:nvPr/>
        </p:nvSpPr>
        <p:spPr>
          <a:xfrm>
            <a:off x="2258846" y="998094"/>
            <a:ext cx="2275709"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10" name="テキスト ボックス 9"/>
          <p:cNvSpPr txBox="1"/>
          <p:nvPr/>
        </p:nvSpPr>
        <p:spPr>
          <a:xfrm>
            <a:off x="2126482" y="1124745"/>
            <a:ext cx="2025303" cy="830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rPr>
              <a:t>➊誘導用広告の予約　　　</a:t>
            </a:r>
            <a:r>
              <a:rPr kumimoji="0" lang="en-US" altLang="ja-JP" sz="1200" b="1" i="0" u="none" strike="noStrike" kern="0" cap="none" spc="0" normalizeH="0" baseline="0" noProof="0" dirty="0">
                <a:ln>
                  <a:noFill/>
                </a:ln>
                <a:solidFill>
                  <a:srgbClr val="FFFFFF"/>
                </a:solidFill>
                <a:effectLst/>
                <a:uLnTx/>
                <a:uFillTx/>
              </a:rPr>
              <a: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rPr>
              <a:t>　制作費の申し込み</a:t>
            </a:r>
            <a:endParaRPr kumimoji="0" lang="en-US" altLang="ja-JP" sz="12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rPr>
              <a:t>　　クリエイティブ入稿</a:t>
            </a:r>
            <a:endParaRPr kumimoji="0" lang="en-US" altLang="ja-JP" sz="12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1" i="0" u="none" strike="noStrike" kern="0" cap="none" spc="0" normalizeH="0" baseline="0" noProof="0" dirty="0">
              <a:ln>
                <a:noFill/>
              </a:ln>
              <a:solidFill>
                <a:srgbClr val="FFFFFF"/>
              </a:solidFill>
              <a:effectLst/>
              <a:uLnTx/>
              <a:uFillTx/>
            </a:endParaRPr>
          </a:p>
        </p:txBody>
      </p:sp>
      <p:sp>
        <p:nvSpPr>
          <p:cNvPr id="11" name="正方形/長方形 10"/>
          <p:cNvSpPr/>
          <p:nvPr/>
        </p:nvSpPr>
        <p:spPr>
          <a:xfrm>
            <a:off x="4534555" y="1116983"/>
            <a:ext cx="1465361" cy="646331"/>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rPr>
              <a:t>❷演出の組み込み　　</a:t>
            </a:r>
            <a:endParaRPr kumimoji="0" lang="en-US" altLang="ja-JP" sz="1200" b="1" i="0" u="none" strike="noStrike" kern="0" cap="none" spc="0" normalizeH="0" baseline="0" noProof="0" dirty="0">
              <a:ln>
                <a:noFill/>
              </a:ln>
              <a:solidFill>
                <a:srgbClr val="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rPr>
              <a:t>　実装</a:t>
            </a:r>
            <a:endParaRPr kumimoji="0" lang="en-US" altLang="ja-JP" sz="1200" b="1" i="0" u="none" strike="noStrike" kern="0" cap="none" spc="0" normalizeH="0" baseline="0" noProof="0" dirty="0">
              <a:ln>
                <a:noFill/>
              </a:ln>
              <a:solidFill>
                <a:srgbClr val="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rPr>
              <a:t>　本番</a:t>
            </a:r>
            <a:r>
              <a:rPr kumimoji="0" lang="en-US" altLang="ja-JP" sz="1200" b="1" i="0" u="none" strike="noStrike" kern="0" cap="none" spc="0" normalizeH="0" baseline="0" noProof="0" dirty="0">
                <a:ln>
                  <a:noFill/>
                </a:ln>
                <a:solidFill>
                  <a:srgbClr val="FFFFFF"/>
                </a:solidFill>
                <a:effectLst/>
                <a:uLnTx/>
                <a:uFillTx/>
              </a:rPr>
              <a:t>URL</a:t>
            </a:r>
            <a:r>
              <a:rPr kumimoji="0" lang="ja-JP" altLang="en-US" sz="1200" b="1" i="0" u="none" strike="noStrike" kern="0" cap="none" spc="0" normalizeH="0" baseline="0" noProof="0">
                <a:ln>
                  <a:noFill/>
                </a:ln>
                <a:solidFill>
                  <a:srgbClr val="FFFFFF"/>
                </a:solidFill>
                <a:effectLst/>
                <a:uLnTx/>
                <a:uFillTx/>
              </a:rPr>
              <a:t>発行</a:t>
            </a:r>
            <a:endParaRPr kumimoji="0" lang="ja-JP" altLang="en-US" sz="1200" b="1" i="0" u="none" strike="noStrike" kern="0" cap="none" spc="0" normalizeH="0" baseline="0" noProof="0" dirty="0">
              <a:ln>
                <a:noFill/>
              </a:ln>
              <a:solidFill>
                <a:srgbClr val="FFFFFF"/>
              </a:solidFill>
              <a:effectLst/>
              <a:uLnTx/>
              <a:uFillTx/>
            </a:endParaRPr>
          </a:p>
        </p:txBody>
      </p:sp>
      <p:sp>
        <p:nvSpPr>
          <p:cNvPr id="12" name="正方形/長方形 11"/>
          <p:cNvSpPr/>
          <p:nvPr/>
        </p:nvSpPr>
        <p:spPr>
          <a:xfrm>
            <a:off x="6399388" y="1116750"/>
            <a:ext cx="1557029" cy="461665"/>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rPr>
              <a:t>❸最終確認</a:t>
            </a:r>
            <a:endParaRPr kumimoji="0" lang="en-US" altLang="ja-JP" sz="1200" b="1" i="0" u="none" strike="noStrike" kern="0" cap="none" spc="0" normalizeH="0" baseline="0" noProof="0" dirty="0">
              <a:ln>
                <a:noFill/>
              </a:ln>
              <a:solidFill>
                <a:srgbClr val="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rPr>
              <a:t>　誘導用広告入稿</a:t>
            </a:r>
            <a:endParaRPr kumimoji="0" lang="en-US" altLang="ja-JP" sz="1200" b="1" i="0" u="none" strike="noStrike" kern="0" cap="none" spc="0" normalizeH="0" baseline="0" noProof="0" dirty="0">
              <a:ln>
                <a:noFill/>
              </a:ln>
              <a:solidFill>
                <a:srgbClr val="FFFFFF"/>
              </a:solidFill>
              <a:effectLst/>
              <a:uLnTx/>
              <a:uFillTx/>
            </a:endParaRPr>
          </a:p>
        </p:txBody>
      </p:sp>
      <p:sp>
        <p:nvSpPr>
          <p:cNvPr id="13" name="正方形/長方形 12"/>
          <p:cNvSpPr/>
          <p:nvPr/>
        </p:nvSpPr>
        <p:spPr>
          <a:xfrm>
            <a:off x="7941055" y="1243886"/>
            <a:ext cx="1371720"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掲載開始</a:t>
            </a:r>
          </a:p>
        </p:txBody>
      </p:sp>
      <p:sp>
        <p:nvSpPr>
          <p:cNvPr id="14" name="テキスト ボックス 13"/>
          <p:cNvSpPr txBox="1"/>
          <p:nvPr/>
        </p:nvSpPr>
        <p:spPr>
          <a:xfrm>
            <a:off x="1829908" y="2657611"/>
            <a:ext cx="8733560" cy="2562240"/>
          </a:xfrm>
          <a:prstGeom prst="rect">
            <a:avLst/>
          </a:prstGeom>
          <a:noFill/>
        </p:spPr>
        <p:txBody>
          <a:bodyPr wrap="square"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❶</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予約、申し込み、入稿</a:t>
            </a:r>
            <a:r>
              <a:rPr kumimoji="0" lang="en-US" altLang="ja-JP" sz="1400" b="1" i="0" u="none" strike="noStrike" kern="0" cap="none" spc="0" normalizeH="0" baseline="0" noProof="0" dirty="0">
                <a:ln>
                  <a:noFill/>
                </a:ln>
                <a:solidFill>
                  <a:prstClr val="black">
                    <a:lumMod val="65000"/>
                    <a:lumOff val="35000"/>
                  </a:prstClr>
                </a:solidFill>
                <a:effectLst/>
                <a:uLnTx/>
                <a:uFillTx/>
              </a:rPr>
              <a:t> (10</a:t>
            </a:r>
            <a:r>
              <a:rPr kumimoji="0" lang="ja-JP" altLang="en-US" sz="1400" b="1" i="0" u="none" strike="noStrike" kern="0" cap="none" spc="0" normalizeH="0" baseline="0" noProof="0" dirty="0">
                <a:ln>
                  <a:noFill/>
                </a:ln>
                <a:solidFill>
                  <a:prstClr val="black">
                    <a:lumMod val="65000"/>
                    <a:lumOff val="35000"/>
                  </a:prstClr>
                </a:solidFill>
                <a:effectLst/>
                <a:uLnTx/>
                <a:uFillTx/>
              </a:rPr>
              <a:t>営業日前</a:t>
            </a:r>
            <a:r>
              <a:rPr kumimoji="0" lang="en-US" altLang="ja-JP" sz="1400" b="1" i="0" u="none" strike="noStrike" kern="0" cap="none" spc="0" normalizeH="0" baseline="0" noProof="0" dirty="0">
                <a:ln>
                  <a:noFill/>
                </a:ln>
                <a:solidFill>
                  <a:prstClr val="black">
                    <a:lumMod val="65000"/>
                    <a:lumOff val="35000"/>
                  </a:prstClr>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lumMod val="75000"/>
                    <a:lumOff val="25000"/>
                  </a:prstClr>
                </a:solidFill>
                <a:effectLst/>
                <a:uLnTx/>
                <a:uFillTx/>
              </a:rPr>
              <a:t>　　</a:t>
            </a:r>
            <a:r>
              <a:rPr kumimoji="0" lang="ja-JP" altLang="en-US" sz="1050" b="0" i="0" u="none" strike="noStrike" kern="0" cap="none" spc="0" normalizeH="0" baseline="0" noProof="0" dirty="0">
                <a:ln>
                  <a:noFill/>
                </a:ln>
                <a:solidFill>
                  <a:prstClr val="black">
                    <a:lumMod val="75000"/>
                    <a:lumOff val="25000"/>
                  </a:prstClr>
                </a:solidFill>
                <a:effectLst/>
                <a:uLnTx/>
                <a:uFillTx/>
              </a:rPr>
              <a:t>・広告管理ツールより対象広告（ブランドパネル</a:t>
            </a:r>
            <a:r>
              <a:rPr kumimoji="0" lang="en-US" altLang="ja-JP" sz="1050" b="0" i="0" u="none" strike="noStrike" kern="0" cap="none" spc="0" normalizeH="0" baseline="0" noProof="0" dirty="0">
                <a:ln>
                  <a:noFill/>
                </a:ln>
                <a:solidFill>
                  <a:prstClr val="black">
                    <a:lumMod val="75000"/>
                    <a:lumOff val="25000"/>
                  </a:prstClr>
                </a:solidFill>
                <a:effectLst/>
                <a:uLnTx/>
                <a:uFillTx/>
              </a:rPr>
              <a:t>SP</a:t>
            </a:r>
            <a:r>
              <a:rPr kumimoji="0" lang="ja-JP" altLang="en-US" sz="1050" b="0" i="0" u="none" strike="noStrike" kern="0" cap="none" spc="0" normalizeH="0" baseline="0" noProof="0" dirty="0">
                <a:ln>
                  <a:noFill/>
                </a:ln>
                <a:solidFill>
                  <a:prstClr val="black">
                    <a:lumMod val="75000"/>
                    <a:lumOff val="25000"/>
                  </a:prstClr>
                </a:solidFill>
                <a:effectLst/>
                <a:uLnTx/>
                <a:uFillTx/>
              </a:rPr>
              <a:t>関連商品）の予約</a:t>
            </a:r>
            <a:endParaRPr kumimoji="0" lang="en-US" altLang="ja-JP" sz="1050" b="0" i="0" u="none" strike="noStrike" kern="0" cap="none" spc="0" normalizeH="0" baseline="0" noProof="0" dirty="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prstClr val="black">
                    <a:lumMod val="75000"/>
                    <a:lumOff val="25000"/>
                  </a:prstClr>
                </a:solidFill>
                <a:effectLst/>
                <a:uLnTx/>
                <a:uFillTx/>
              </a:rPr>
              <a:t>　　・</a:t>
            </a:r>
            <a:r>
              <a:rPr kumimoji="0" lang="en-US" altLang="ja-JP" sz="1050" b="0" i="0" u="none" strike="noStrike" kern="0" cap="none" spc="0" normalizeH="0" baseline="0" noProof="0" dirty="0">
                <a:ln>
                  <a:noFill/>
                </a:ln>
                <a:solidFill>
                  <a:prstClr val="black">
                    <a:lumMod val="75000"/>
                    <a:lumOff val="25000"/>
                  </a:prstClr>
                </a:solidFill>
                <a:effectLst/>
                <a:uLnTx/>
                <a:uFillTx/>
              </a:rPr>
              <a:t>Yahoo! JAPAN</a:t>
            </a:r>
            <a:r>
              <a:rPr kumimoji="0" lang="ja-JP" altLang="en-US" sz="1050" b="0" i="0" u="none" strike="noStrike" kern="0" cap="none" spc="0" normalizeH="0" baseline="0" noProof="0" dirty="0">
                <a:ln>
                  <a:noFill/>
                </a:ln>
                <a:solidFill>
                  <a:prstClr val="black">
                    <a:lumMod val="75000"/>
                    <a:lumOff val="25000"/>
                  </a:prstClr>
                </a:solidFill>
                <a:effectLst/>
                <a:uLnTx/>
                <a:uFillTx/>
              </a:rPr>
              <a:t>トップページカスタマイズ企画ライト版制作・掲載費の申し込み</a:t>
            </a:r>
            <a:endParaRPr kumimoji="0" lang="en-US" altLang="ja-JP" sz="1050" b="0" i="0" u="none" strike="noStrike" kern="0" cap="none" spc="0" normalizeH="0" baseline="0" noProof="0" dirty="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prstClr val="black">
                    <a:lumMod val="75000"/>
                    <a:lumOff val="25000"/>
                  </a:prstClr>
                </a:solidFill>
                <a:effectLst/>
                <a:uLnTx/>
                <a:uFillTx/>
              </a:rPr>
              <a:t>　　・クリエイティブ入稿</a:t>
            </a:r>
            <a:r>
              <a:rPr kumimoji="0" lang="en-US" altLang="ja-JP" sz="1050" b="0" i="0" u="none" strike="noStrike" kern="0" cap="none" spc="0" normalizeH="0" baseline="0" noProof="0" dirty="0">
                <a:ln>
                  <a:noFill/>
                </a:ln>
                <a:solidFill>
                  <a:prstClr val="black">
                    <a:lumMod val="75000"/>
                    <a:lumOff val="25000"/>
                  </a:prstClr>
                </a:solidFill>
                <a:effectLst/>
                <a:uLnTx/>
                <a:uFillTx/>
              </a:rPr>
              <a:t> </a:t>
            </a:r>
            <a:r>
              <a:rPr kumimoji="0" lang="en-US" altLang="ja-JP" sz="1100" b="0" i="0" u="none" strike="noStrike" kern="0" cap="none" spc="0" normalizeH="0" baseline="0" noProof="0" dirty="0">
                <a:ln>
                  <a:noFill/>
                </a:ln>
                <a:solidFill>
                  <a:srgbClr val="C00000"/>
                </a:solidFill>
                <a:effectLst/>
                <a:uLnTx/>
                <a:uFillTx/>
              </a:rPr>
              <a:t>※</a:t>
            </a:r>
            <a:r>
              <a:rPr kumimoji="0" lang="ja-JP" altLang="en-US" sz="1100" b="0" i="0" u="none" strike="noStrike" kern="0" cap="none" spc="0" normalizeH="0" baseline="0" noProof="0" dirty="0">
                <a:ln>
                  <a:noFill/>
                </a:ln>
                <a:solidFill>
                  <a:srgbClr val="C00000"/>
                </a:solidFill>
                <a:effectLst/>
                <a:uLnTx/>
                <a:uFillTx/>
              </a:rPr>
              <a:t>詳細は「入稿ガイドライン」のページをご確認ください。</a:t>
            </a:r>
            <a:endParaRPr kumimoji="0" lang="en-US" altLang="ja-JP" sz="1100" b="0" i="0" u="none" strike="noStrike" kern="0" cap="none" spc="0" normalizeH="0" baseline="0" noProof="0" dirty="0">
              <a:ln>
                <a:noFill/>
              </a:ln>
              <a:solidFill>
                <a:srgbClr val="C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prstClr val="black"/>
              </a:solidFill>
              <a:effectLst/>
              <a:uLnTx/>
              <a:uFillTx/>
              <a:cs typeface="メイリオ" panose="020B0604030504040204" pitchFamily="50"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FF0000"/>
                </a:solidFill>
                <a:effectLst/>
                <a:uLnTx/>
                <a:uFillTx/>
              </a:rPr>
              <a:t>　　　</a:t>
            </a:r>
            <a:endParaRPr kumimoji="0" lang="ja-JP" altLang="en-US" sz="9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❷</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 演出の組み込み、実装、本番</a:t>
            </a:r>
            <a:r>
              <a:rPr kumimoji="0" lang="en-US" altLang="ja-JP" sz="1400" b="1" i="0" u="none" strike="noStrike" kern="0" cap="none" spc="0" normalizeH="0" baseline="0" noProof="0" dirty="0">
                <a:ln>
                  <a:noFill/>
                </a:ln>
                <a:solidFill>
                  <a:prstClr val="black">
                    <a:lumMod val="65000"/>
                    <a:lumOff val="35000"/>
                  </a:prstClr>
                </a:solidFill>
                <a:effectLst/>
                <a:uLnTx/>
                <a:uFillTx/>
              </a:rPr>
              <a:t>URL</a:t>
            </a:r>
            <a:r>
              <a:rPr kumimoji="0" lang="ja-JP" altLang="en-US" sz="1400" b="1" i="0" u="none" strike="noStrike" kern="0" cap="none" spc="0" normalizeH="0" baseline="0" noProof="0" dirty="0">
                <a:ln>
                  <a:noFill/>
                </a:ln>
                <a:solidFill>
                  <a:prstClr val="black">
                    <a:lumMod val="65000"/>
                    <a:lumOff val="35000"/>
                  </a:prstClr>
                </a:solidFill>
                <a:effectLst/>
                <a:uLnTx/>
                <a:uFillTx/>
              </a:rPr>
              <a:t>発行</a:t>
            </a:r>
            <a:r>
              <a:rPr kumimoji="0" lang="en-US" altLang="ja-JP" sz="1400" b="1" i="0" u="none" strike="noStrike" kern="0" cap="none" spc="0" normalizeH="0" baseline="0" noProof="0" dirty="0">
                <a:ln>
                  <a:noFill/>
                </a:ln>
                <a:solidFill>
                  <a:prstClr val="black">
                    <a:lumMod val="65000"/>
                    <a:lumOff val="35000"/>
                  </a:prstClr>
                </a:solidFill>
                <a:effectLst/>
                <a:uLnTx/>
                <a:uFillTx/>
              </a:rPr>
              <a:t> (9〜</a:t>
            </a:r>
            <a:r>
              <a:rPr kumimoji="0" lang="ja-JP" altLang="en-US" sz="1400" b="1" i="0" u="none" strike="noStrike" kern="0" cap="none" spc="0" normalizeH="0" baseline="0" noProof="0" dirty="0">
                <a:ln>
                  <a:noFill/>
                </a:ln>
                <a:solidFill>
                  <a:prstClr val="black">
                    <a:lumMod val="65000"/>
                    <a:lumOff val="35000"/>
                  </a:prstClr>
                </a:solidFill>
                <a:effectLst/>
                <a:uLnTx/>
                <a:uFillTx/>
              </a:rPr>
              <a:t>６営業日前</a:t>
            </a:r>
            <a:r>
              <a:rPr kumimoji="0" lang="en-US" altLang="ja-JP" sz="1400" b="1" i="0" u="none" strike="noStrike" kern="0" cap="none" spc="0" normalizeH="0" baseline="0" noProof="0" dirty="0">
                <a:ln>
                  <a:noFill/>
                </a:ln>
                <a:solidFill>
                  <a:prstClr val="black">
                    <a:lumMod val="65000"/>
                    <a:lumOff val="35000"/>
                  </a:prstClr>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en-US" altLang="ja-JP" sz="1200" b="0" i="0" u="none" strike="noStrike" kern="0" cap="none" spc="0" normalizeH="0" baseline="0" noProof="0" dirty="0">
                <a:ln>
                  <a:noFill/>
                </a:ln>
                <a:solidFill>
                  <a:prstClr val="black">
                    <a:lumMod val="65000"/>
                    <a:lumOff val="35000"/>
                  </a:prstClr>
                </a:solidFill>
                <a:effectLst/>
                <a:uLnTx/>
                <a:uFillTx/>
              </a:rPr>
              <a:t> </a:t>
            </a:r>
            <a:r>
              <a:rPr kumimoji="0" lang="ja-JP" altLang="en-US" sz="1050" b="0" i="0" u="none" strike="noStrike" kern="0" cap="none" spc="0" normalizeH="0" baseline="0" noProof="0" dirty="0">
                <a:ln>
                  <a:noFill/>
                </a:ln>
                <a:solidFill>
                  <a:prstClr val="black">
                    <a:lumMod val="75000"/>
                    <a:lumOff val="25000"/>
                  </a:prstClr>
                </a:solidFill>
                <a:effectLst/>
                <a:uLnTx/>
                <a:uFillTx/>
              </a:rPr>
              <a:t>動画の組み込み、</a:t>
            </a:r>
            <a:r>
              <a:rPr kumimoji="0" lang="en-US" altLang="ja-JP" sz="1050" b="0" i="0" u="none" strike="noStrike" kern="0" cap="none" spc="0" normalizeH="0" baseline="0" noProof="0" dirty="0">
                <a:ln>
                  <a:noFill/>
                </a:ln>
                <a:solidFill>
                  <a:prstClr val="black">
                    <a:lumMod val="75000"/>
                    <a:lumOff val="25000"/>
                  </a:prstClr>
                </a:solidFill>
                <a:effectLst/>
                <a:uLnTx/>
                <a:uFillTx/>
              </a:rPr>
              <a:t>HTML</a:t>
            </a:r>
            <a:r>
              <a:rPr kumimoji="0" lang="ja-JP" altLang="en-US" sz="1050" b="0" i="0" u="none" strike="noStrike" kern="0" cap="none" spc="0" normalizeH="0" baseline="0" noProof="0" dirty="0">
                <a:ln>
                  <a:noFill/>
                </a:ln>
                <a:solidFill>
                  <a:prstClr val="black">
                    <a:lumMod val="75000"/>
                    <a:lumOff val="25000"/>
                  </a:prstClr>
                </a:solidFill>
                <a:effectLst/>
                <a:uLnTx/>
                <a:uFillTx/>
              </a:rPr>
              <a:t>実装、本番環境反映、動作確認、ログ確認</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1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9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❸ </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最終確認、誘導用広告入稿</a:t>
            </a:r>
            <a:r>
              <a:rPr kumimoji="0" lang="en-US" altLang="ja-JP" sz="1400" b="1" i="0" u="none" strike="noStrike" kern="0" cap="none" spc="0" normalizeH="0" baseline="0" noProof="0" dirty="0">
                <a:ln>
                  <a:noFill/>
                </a:ln>
                <a:solidFill>
                  <a:prstClr val="black">
                    <a:lumMod val="65000"/>
                    <a:lumOff val="35000"/>
                  </a:prstClr>
                </a:solidFill>
                <a:effectLst/>
                <a:uLnTx/>
                <a:uFillTx/>
              </a:rPr>
              <a:t> (5〜</a:t>
            </a:r>
            <a:r>
              <a:rPr kumimoji="0" lang="ja-JP" altLang="en-US" sz="1400" b="1" i="0" u="none" strike="noStrike" kern="0" cap="none" spc="0" normalizeH="0" baseline="0" noProof="0" dirty="0">
                <a:ln>
                  <a:noFill/>
                </a:ln>
                <a:solidFill>
                  <a:prstClr val="black">
                    <a:lumMod val="65000"/>
                    <a:lumOff val="35000"/>
                  </a:prstClr>
                </a:solidFill>
                <a:effectLst/>
                <a:uLnTx/>
                <a:uFillTx/>
              </a:rPr>
              <a:t>４営業日前</a:t>
            </a:r>
            <a:r>
              <a:rPr kumimoji="0" lang="en-US" altLang="ja-JP" sz="1400" b="1" i="0" u="none" strike="noStrike" kern="0" cap="none" spc="0" normalizeH="0" baseline="0" noProof="0" dirty="0">
                <a:ln>
                  <a:noFill/>
                </a:ln>
                <a:solidFill>
                  <a:prstClr val="black">
                    <a:lumMod val="65000"/>
                    <a:lumOff val="35000"/>
                  </a:prstClr>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　</a:t>
            </a:r>
            <a:r>
              <a:rPr kumimoji="0" lang="en-US" altLang="ja-JP" sz="1400" b="1" i="0" u="none" strike="noStrike" kern="0" cap="none" spc="0" normalizeH="0" baseline="0" noProof="0" dirty="0">
                <a:ln>
                  <a:noFill/>
                </a:ln>
                <a:solidFill>
                  <a:prstClr val="black">
                    <a:lumMod val="65000"/>
                    <a:lumOff val="35000"/>
                  </a:prstClr>
                </a:solidFill>
                <a:effectLst/>
                <a:uLnTx/>
                <a:uFillTx/>
              </a:rPr>
              <a:t>  </a:t>
            </a:r>
            <a:r>
              <a:rPr kumimoji="0" lang="ja-JP" altLang="en-US" sz="1050" b="0" i="0" u="none" strike="noStrike" kern="0" cap="none" spc="0" normalizeH="0" baseline="0" noProof="0" dirty="0">
                <a:ln>
                  <a:noFill/>
                </a:ln>
                <a:solidFill>
                  <a:prstClr val="black">
                    <a:lumMod val="75000"/>
                    <a:lumOff val="25000"/>
                  </a:prstClr>
                </a:solidFill>
                <a:effectLst/>
                <a:uLnTx/>
                <a:uFillTx/>
              </a:rPr>
              <a:t>広告主様、代理店様最終確認　</a:t>
            </a:r>
            <a:r>
              <a:rPr kumimoji="0" lang="en-US" altLang="ja-JP" sz="1050" b="0" i="0" u="none" strike="noStrike" kern="0" cap="none" spc="0" normalizeH="0" baseline="0" noProof="0" dirty="0">
                <a:ln>
                  <a:noFill/>
                </a:ln>
                <a:solidFill>
                  <a:prstClr val="black">
                    <a:lumMod val="75000"/>
                    <a:lumOff val="25000"/>
                  </a:prstClr>
                </a:solidFill>
                <a:effectLst/>
                <a:uLnTx/>
                <a:uFillTx/>
              </a:rPr>
              <a:t>※</a:t>
            </a:r>
            <a:r>
              <a:rPr kumimoji="0" lang="ja-JP" altLang="en-US" sz="1050" b="0" i="0" u="none" strike="noStrike" kern="0" cap="none" spc="0" normalizeH="0" baseline="0" noProof="0" dirty="0">
                <a:ln>
                  <a:noFill/>
                </a:ln>
                <a:solidFill>
                  <a:prstClr val="black">
                    <a:lumMod val="75000"/>
                    <a:lumOff val="25000"/>
                  </a:prstClr>
                </a:solidFill>
                <a:effectLst/>
                <a:uLnTx/>
                <a:uFillTx/>
              </a:rPr>
              <a:t>この時点での修正は原則お受けできません</a:t>
            </a:r>
            <a:endParaRPr kumimoji="0" lang="en-US" altLang="ja-JP" sz="1050" b="0" i="0" u="none" strike="noStrike" kern="0" cap="none" spc="0" normalizeH="0" baseline="0" noProof="0" dirty="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prstClr val="black">
                    <a:lumMod val="75000"/>
                    <a:lumOff val="25000"/>
                  </a:prstClr>
                </a:solidFill>
                <a:effectLst/>
                <a:uLnTx/>
                <a:uFillTx/>
              </a:rPr>
              <a:t>　　</a:t>
            </a:r>
            <a:r>
              <a:rPr kumimoji="0" lang="en-US" altLang="ja-JP" sz="1050" b="0" i="0" u="none" strike="noStrike" kern="0" cap="none" spc="0" normalizeH="0" baseline="0" noProof="0" dirty="0">
                <a:ln>
                  <a:noFill/>
                </a:ln>
                <a:solidFill>
                  <a:prstClr val="black">
                    <a:lumMod val="75000"/>
                    <a:lumOff val="25000"/>
                  </a:prstClr>
                </a:solidFill>
                <a:effectLst/>
                <a:uLnTx/>
                <a:uFillTx/>
              </a:rPr>
              <a:t> </a:t>
            </a:r>
            <a:r>
              <a:rPr kumimoji="0" lang="ja-JP" altLang="en-US" sz="1050" b="0" i="0" u="none" strike="noStrike" kern="0" cap="none" spc="0" normalizeH="0" baseline="0" noProof="0" dirty="0">
                <a:ln>
                  <a:noFill/>
                </a:ln>
                <a:solidFill>
                  <a:prstClr val="black">
                    <a:lumMod val="75000"/>
                    <a:lumOff val="25000"/>
                  </a:prstClr>
                </a:solidFill>
                <a:effectLst/>
                <a:uLnTx/>
                <a:uFillTx/>
              </a:rPr>
              <a:t>広告管理ツールにて誘導用広告（ブランドパネル</a:t>
            </a:r>
            <a:r>
              <a:rPr kumimoji="0" lang="en" altLang="ja-JP" sz="1050" b="0" i="0" u="none" strike="noStrike" kern="0" cap="none" spc="0" normalizeH="0" baseline="0" noProof="0" dirty="0">
                <a:ln>
                  <a:noFill/>
                </a:ln>
                <a:solidFill>
                  <a:prstClr val="black">
                    <a:lumMod val="75000"/>
                    <a:lumOff val="25000"/>
                  </a:prstClr>
                </a:solidFill>
                <a:effectLst/>
                <a:uLnTx/>
                <a:uFillTx/>
              </a:rPr>
              <a:t>SP</a:t>
            </a:r>
            <a:r>
              <a:rPr kumimoji="0" lang="ja-JP" altLang="en-US" sz="1050" b="0" i="0" u="none" strike="noStrike" kern="0" cap="none" spc="0" normalizeH="0" baseline="0" noProof="0" dirty="0">
                <a:ln>
                  <a:noFill/>
                </a:ln>
                <a:solidFill>
                  <a:prstClr val="black">
                    <a:lumMod val="75000"/>
                    <a:lumOff val="25000"/>
                  </a:prstClr>
                </a:solidFill>
                <a:effectLst/>
                <a:uLnTx/>
                <a:uFillTx/>
              </a:rPr>
              <a:t>関連商品）の入稿</a:t>
            </a:r>
            <a:r>
              <a:rPr kumimoji="0" lang="en-US" altLang="ja-JP" sz="1050" b="0" i="0" u="none" strike="noStrike" kern="0" cap="none" spc="0" normalizeH="0" baseline="0" noProof="0" dirty="0">
                <a:ln>
                  <a:noFill/>
                </a:ln>
                <a:solidFill>
                  <a:prstClr val="black">
                    <a:lumMod val="75000"/>
                    <a:lumOff val="25000"/>
                  </a:prstClr>
                </a:solidFill>
                <a:effectLst/>
                <a:uLnTx/>
                <a:uFillTx/>
              </a:rPr>
              <a:t>(</a:t>
            </a:r>
            <a:r>
              <a:rPr kumimoji="0" lang="ja-JP" altLang="en-US" sz="1050" b="0" i="0" u="none" strike="noStrike" kern="0" cap="none" spc="0" normalizeH="0" baseline="0" noProof="0" dirty="0">
                <a:ln>
                  <a:noFill/>
                </a:ln>
                <a:solidFill>
                  <a:prstClr val="black">
                    <a:lumMod val="75000"/>
                    <a:lumOff val="25000"/>
                  </a:prstClr>
                </a:solidFill>
                <a:effectLst/>
                <a:uLnTx/>
                <a:uFillTx/>
              </a:rPr>
              <a:t>バナー</a:t>
            </a:r>
            <a:r>
              <a:rPr kumimoji="0" lang="en-US" altLang="ja-JP" sz="1050" b="0" i="0" u="none" strike="noStrike" kern="0" cap="none" spc="0" normalizeH="0" baseline="0" noProof="0" dirty="0">
                <a:ln>
                  <a:noFill/>
                </a:ln>
                <a:solidFill>
                  <a:prstClr val="black">
                    <a:lumMod val="75000"/>
                    <a:lumOff val="25000"/>
                  </a:prstClr>
                </a:solidFill>
                <a:effectLst/>
                <a:uLnTx/>
                <a:uFillTx/>
              </a:rPr>
              <a:t>+</a:t>
            </a:r>
            <a:r>
              <a:rPr kumimoji="0" lang="en" altLang="ja-JP" sz="1050" b="0" i="0" u="none" strike="noStrike" kern="0" cap="none" spc="0" normalizeH="0" baseline="0" noProof="0" dirty="0">
                <a:ln>
                  <a:noFill/>
                </a:ln>
                <a:solidFill>
                  <a:prstClr val="black">
                    <a:lumMod val="75000"/>
                    <a:lumOff val="25000"/>
                  </a:prstClr>
                </a:solidFill>
                <a:effectLst/>
                <a:uLnTx/>
                <a:uFillTx/>
              </a:rPr>
              <a:t>URL)</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000" b="0" i="0" u="none" strike="noStrike" kern="0" cap="none" spc="0" normalizeH="0" baseline="0" noProof="0" dirty="0">
              <a:ln>
                <a:noFill/>
              </a:ln>
              <a:solidFill>
                <a:prstClr val="black">
                  <a:lumMod val="75000"/>
                  <a:lumOff val="25000"/>
                </a:prstClr>
              </a:solidFill>
              <a:effectLst/>
              <a:uLnTx/>
              <a:uFillTx/>
            </a:endParaRPr>
          </a:p>
        </p:txBody>
      </p:sp>
      <p:sp>
        <p:nvSpPr>
          <p:cNvPr id="15" name="正方形/長方形 14"/>
          <p:cNvSpPr/>
          <p:nvPr/>
        </p:nvSpPr>
        <p:spPr>
          <a:xfrm>
            <a:off x="2349974" y="2132856"/>
            <a:ext cx="6482331" cy="472694"/>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36" b="1" i="0" u="none" strike="noStrike" kern="0" cap="none" spc="0" normalizeH="0" baseline="0" noProof="0">
                <a:ln>
                  <a:noFill/>
                </a:ln>
                <a:solidFill>
                  <a:prstClr val="black"/>
                </a:solidFill>
                <a:effectLst/>
                <a:uLnTx/>
                <a:uFillTx/>
              </a:rPr>
              <a:t>申し込み、入稿～</a:t>
            </a:r>
            <a:r>
              <a:rPr kumimoji="0" lang="ja-JP" altLang="en-US" sz="1236" b="1" i="0" u="none" strike="noStrike" kern="0" cap="none" spc="0" normalizeH="0" baseline="0" noProof="0" dirty="0">
                <a:ln>
                  <a:noFill/>
                </a:ln>
                <a:solidFill>
                  <a:prstClr val="black"/>
                </a:solidFill>
                <a:effectLst/>
                <a:uLnTx/>
                <a:uFillTx/>
              </a:rPr>
              <a:t>掲載開始</a:t>
            </a:r>
            <a:endParaRPr kumimoji="0" lang="en-US" altLang="ja-JP" sz="1236" b="1" i="0" u="none" strike="noStrike" kern="0" cap="none" spc="0" normalizeH="0" baseline="0" noProof="0" dirty="0">
              <a:ln>
                <a:noFill/>
              </a:ln>
              <a:solidFill>
                <a:prstClr val="black"/>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36" b="1" i="0" u="none" strike="noStrike" kern="0" cap="none" spc="0" normalizeH="0" baseline="0" noProof="0" dirty="0">
                <a:ln>
                  <a:noFill/>
                </a:ln>
                <a:solidFill>
                  <a:prstClr val="black"/>
                </a:solidFill>
                <a:effectLst/>
                <a:uLnTx/>
                <a:uFillTx/>
              </a:rPr>
              <a:t>10</a:t>
            </a:r>
            <a:r>
              <a:rPr kumimoji="0" lang="ja-JP" altLang="en-US" sz="1236" b="1" i="0" u="none" strike="noStrike" kern="0" cap="none" spc="0" normalizeH="0" baseline="0" noProof="0">
                <a:ln>
                  <a:noFill/>
                </a:ln>
                <a:solidFill>
                  <a:prstClr val="black"/>
                </a:solidFill>
                <a:effectLst/>
                <a:uLnTx/>
                <a:uFillTx/>
              </a:rPr>
              <a:t>営業日</a:t>
            </a:r>
            <a:endParaRPr kumimoji="0" lang="en-US" altLang="ja-JP" sz="1236" b="1" i="0" u="none" strike="noStrike" kern="0" cap="none" spc="0" normalizeH="0" baseline="0" noProof="0" dirty="0">
              <a:ln>
                <a:noFill/>
              </a:ln>
              <a:solidFill>
                <a:prstClr val="black"/>
              </a:solidFill>
              <a:effectLst/>
              <a:uLnTx/>
              <a:uFillTx/>
            </a:endParaRPr>
          </a:p>
        </p:txBody>
      </p:sp>
      <p:sp>
        <p:nvSpPr>
          <p:cNvPr id="16" name="右大かっこ 15"/>
          <p:cNvSpPr/>
          <p:nvPr/>
        </p:nvSpPr>
        <p:spPr>
          <a:xfrm rot="5400000">
            <a:off x="5719264" y="-1473038"/>
            <a:ext cx="165545" cy="7021480"/>
          </a:xfrm>
          <a:prstGeom prst="rightBracket">
            <a:avLst/>
          </a:prstGeom>
          <a:noFill/>
          <a:ln w="9525"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224" b="0" i="0" u="none" strike="noStrike" kern="0" cap="none" spc="0" normalizeH="0" baseline="0" noProof="0" smtClean="0">
              <a:ln>
                <a:noFill/>
              </a:ln>
              <a:solidFill>
                <a:prstClr val="black"/>
              </a:solidFill>
              <a:effectLst/>
              <a:uLnTx/>
              <a:uFillTx/>
              <a:latin typeface="メイリオ"/>
              <a:ea typeface="メイリオ"/>
              <a:cs typeface="+mn-cs"/>
            </a:endParaRPr>
          </a:p>
        </p:txBody>
      </p:sp>
    </p:spTree>
    <p:extLst>
      <p:ext uri="{BB962C8B-B14F-4D97-AF65-F5344CB8AC3E}">
        <p14:creationId xmlns:p14="http://schemas.microsoft.com/office/powerpoint/2010/main" val="10831208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fontScale="92500" lnSpcReduction="20000"/>
          </a:bodyPr>
          <a:lstStyle/>
          <a:p>
            <a:r>
              <a:rPr lang="ja-JP" altLang="en-US" dirty="0"/>
              <a:t>入稿</a:t>
            </a:r>
            <a:r>
              <a:rPr lang="ja-JP" altLang="en-US" dirty="0" smtClean="0"/>
              <a:t>ガイドライン</a:t>
            </a:r>
            <a:endParaRPr lang="en-US" altLang="ja-JP" dirty="0" smtClean="0"/>
          </a:p>
          <a:p>
            <a:r>
              <a:rPr lang="ja-JP" altLang="en-US" dirty="0" smtClean="0"/>
              <a:t>冒頭切り替えパターン</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4" name="テキスト ボックス 3"/>
          <p:cNvSpPr txBox="1"/>
          <p:nvPr/>
        </p:nvSpPr>
        <p:spPr>
          <a:xfrm>
            <a:off x="1415664" y="1015689"/>
            <a:ext cx="7598548" cy="39241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950" b="0" i="0" u="none" strike="noStrike" kern="0" cap="none" spc="0" normalizeH="0" baseline="0" noProof="0" dirty="0" smtClean="0">
                <a:ln>
                  <a:noFill/>
                </a:ln>
                <a:solidFill>
                  <a:prstClr val="black"/>
                </a:solidFill>
                <a:effectLst/>
                <a:uLnTx/>
                <a:uFillTx/>
              </a:rPr>
              <a:t>以下</a:t>
            </a:r>
            <a:r>
              <a:rPr kumimoji="0" lang="en-US" altLang="ja-JP" sz="1950" b="0" i="0" u="none" strike="noStrike" kern="0" cap="none" spc="0" normalizeH="0" baseline="0" noProof="0" dirty="0" smtClean="0">
                <a:ln>
                  <a:noFill/>
                </a:ln>
                <a:solidFill>
                  <a:prstClr val="black"/>
                </a:solidFill>
                <a:effectLst/>
                <a:uLnTx/>
                <a:uFillTx/>
              </a:rPr>
              <a:t>3</a:t>
            </a:r>
            <a:r>
              <a:rPr kumimoji="0" lang="ja-JP" altLang="en-US" sz="1950" b="0" i="0" u="none" strike="noStrike" kern="0" cap="none" spc="0" normalizeH="0" baseline="0" noProof="0" dirty="0" err="1" smtClean="0">
                <a:ln>
                  <a:noFill/>
                </a:ln>
                <a:solidFill>
                  <a:prstClr val="black"/>
                </a:solidFill>
                <a:effectLst/>
                <a:uLnTx/>
                <a:uFillTx/>
              </a:rPr>
              <a:t>つの演</a:t>
            </a:r>
            <a:r>
              <a:rPr kumimoji="0" lang="ja-JP" altLang="en-US" sz="1950" b="0" i="0" u="none" strike="noStrike" kern="0" cap="none" spc="0" normalizeH="0" baseline="0" noProof="0" dirty="0" smtClean="0">
                <a:ln>
                  <a:noFill/>
                </a:ln>
                <a:solidFill>
                  <a:prstClr val="black"/>
                </a:solidFill>
                <a:effectLst/>
                <a:uLnTx/>
                <a:uFillTx/>
              </a:rPr>
              <a:t>出の中から選択</a:t>
            </a:r>
          </a:p>
        </p:txBody>
      </p:sp>
      <p:sp>
        <p:nvSpPr>
          <p:cNvPr id="6" name="テキスト ボックス 5">
            <a:extLst>
              <a:ext uri="{FF2B5EF4-FFF2-40B4-BE49-F238E27FC236}">
                <a16:creationId xmlns:a16="http://schemas.microsoft.com/office/drawing/2014/main" id="{6486C9DF-E4C7-C346-AC22-9A0E0E951B5F}"/>
              </a:ext>
            </a:extLst>
          </p:cNvPr>
          <p:cNvSpPr txBox="1"/>
          <p:nvPr/>
        </p:nvSpPr>
        <p:spPr>
          <a:xfrm>
            <a:off x="1815950" y="1535069"/>
            <a:ext cx="2356082" cy="34240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63" b="1" i="0" u="none" strike="noStrike" kern="0" cap="none" spc="0" normalizeH="0" baseline="0" noProof="0" smtClean="0">
                <a:ln>
                  <a:noFill/>
                </a:ln>
                <a:solidFill>
                  <a:prstClr val="black"/>
                </a:solidFill>
                <a:effectLst/>
                <a:uLnTx/>
                <a:uFillTx/>
              </a:rPr>
              <a:t>演出①「</a:t>
            </a:r>
            <a:r>
              <a:rPr kumimoji="0" lang="ja-JP" altLang="en-US" sz="1625" b="1" i="0" u="none" strike="noStrike" kern="0" cap="none" spc="0" normalizeH="0" baseline="0" noProof="0" smtClean="0">
                <a:ln>
                  <a:noFill/>
                </a:ln>
                <a:solidFill>
                  <a:prstClr val="black">
                    <a:lumMod val="85000"/>
                    <a:lumOff val="15000"/>
                  </a:prstClr>
                </a:solidFill>
                <a:effectLst/>
                <a:uLnTx/>
                <a:uFillTx/>
              </a:rPr>
              <a:t>倒れる」</a:t>
            </a:r>
            <a:endParaRPr kumimoji="0" lang="en-US" altLang="ja-JP" sz="1625" b="1" i="0" u="none" strike="noStrike" kern="0" cap="none" spc="0" normalizeH="0" baseline="0" noProof="0" dirty="0" smtClean="0">
              <a:ln>
                <a:noFill/>
              </a:ln>
              <a:solidFill>
                <a:prstClr val="black">
                  <a:lumMod val="85000"/>
                  <a:lumOff val="15000"/>
                </a:prstClr>
              </a:solidFill>
              <a:effectLst/>
              <a:uLnTx/>
              <a:uFillTx/>
            </a:endParaRPr>
          </a:p>
        </p:txBody>
      </p:sp>
      <p:sp>
        <p:nvSpPr>
          <p:cNvPr id="7" name="テキスト ボックス 6">
            <a:extLst>
              <a:ext uri="{FF2B5EF4-FFF2-40B4-BE49-F238E27FC236}">
                <a16:creationId xmlns:a16="http://schemas.microsoft.com/office/drawing/2014/main" id="{F05076B9-B797-4542-A6C2-985AB1BD2993}"/>
              </a:ext>
            </a:extLst>
          </p:cNvPr>
          <p:cNvSpPr txBox="1"/>
          <p:nvPr/>
        </p:nvSpPr>
        <p:spPr>
          <a:xfrm>
            <a:off x="7954959" y="1563667"/>
            <a:ext cx="2889424" cy="31745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63" b="1" i="0" u="none" strike="noStrike" kern="0" cap="none" spc="0" normalizeH="0" baseline="0" noProof="0" smtClean="0">
                <a:ln>
                  <a:noFill/>
                </a:ln>
                <a:solidFill>
                  <a:prstClr val="black"/>
                </a:solidFill>
                <a:effectLst/>
                <a:uLnTx/>
                <a:uFillTx/>
              </a:rPr>
              <a:t>演出</a:t>
            </a:r>
            <a:r>
              <a:rPr kumimoji="0" lang="en-US" altLang="ja-JP" sz="1463" b="1" i="0" u="none" strike="noStrike" kern="0" cap="none" spc="0" normalizeH="0" baseline="0" noProof="0" dirty="0" smtClean="0">
                <a:ln>
                  <a:noFill/>
                </a:ln>
                <a:solidFill>
                  <a:prstClr val="black"/>
                </a:solidFill>
                <a:effectLst/>
                <a:uLnTx/>
                <a:uFillTx/>
              </a:rPr>
              <a:t>③</a:t>
            </a:r>
            <a:r>
              <a:rPr kumimoji="0" lang="ja-JP" altLang="en-US" sz="1463" b="1" i="0" u="none" strike="noStrike" kern="0" cap="none" spc="0" normalizeH="0" baseline="0" noProof="0" smtClean="0">
                <a:ln>
                  <a:noFill/>
                </a:ln>
                <a:solidFill>
                  <a:prstClr val="black"/>
                </a:solidFill>
                <a:effectLst/>
                <a:uLnTx/>
                <a:uFillTx/>
              </a:rPr>
              <a:t>「</a:t>
            </a:r>
            <a:r>
              <a:rPr kumimoji="0" lang="ja-JP" altLang="en-US" sz="1463" b="1" i="0" u="none" strike="noStrike" kern="0" cap="none" spc="0" normalizeH="0" baseline="0" noProof="0" smtClean="0">
                <a:ln>
                  <a:noFill/>
                </a:ln>
                <a:solidFill>
                  <a:prstClr val="black">
                    <a:lumMod val="85000"/>
                    <a:lumOff val="15000"/>
                  </a:prstClr>
                </a:solidFill>
                <a:effectLst/>
                <a:uLnTx/>
                <a:uFillTx/>
              </a:rPr>
              <a:t>分かれる」</a:t>
            </a:r>
            <a:endParaRPr kumimoji="0" lang="en-US" altLang="ja-JP" sz="1463" b="1" i="0" u="none" strike="noStrike" kern="0" cap="none" spc="0" normalizeH="0" baseline="0" noProof="0" dirty="0" smtClean="0">
              <a:ln>
                <a:noFill/>
              </a:ln>
              <a:solidFill>
                <a:prstClr val="black">
                  <a:lumMod val="85000"/>
                  <a:lumOff val="15000"/>
                </a:prstClr>
              </a:solidFill>
              <a:effectLst/>
              <a:uLnTx/>
              <a:uFillTx/>
            </a:endParaRPr>
          </a:p>
        </p:txBody>
      </p:sp>
      <p:sp>
        <p:nvSpPr>
          <p:cNvPr id="8" name="テキスト ボックス 7">
            <a:extLst>
              <a:ext uri="{FF2B5EF4-FFF2-40B4-BE49-F238E27FC236}">
                <a16:creationId xmlns:a16="http://schemas.microsoft.com/office/drawing/2014/main" id="{7CDDFEE2-8DF5-A74E-A4EC-7BB6959472CA}"/>
              </a:ext>
            </a:extLst>
          </p:cNvPr>
          <p:cNvSpPr txBox="1"/>
          <p:nvPr/>
        </p:nvSpPr>
        <p:spPr>
          <a:xfrm>
            <a:off x="4786252" y="1547573"/>
            <a:ext cx="2889425" cy="31745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63" b="1" i="0" u="none" strike="noStrike" kern="0" cap="none" spc="0" normalizeH="0" baseline="0" noProof="0" smtClean="0">
                <a:ln>
                  <a:noFill/>
                </a:ln>
                <a:solidFill>
                  <a:prstClr val="black"/>
                </a:solidFill>
                <a:effectLst/>
                <a:uLnTx/>
                <a:uFillTx/>
              </a:rPr>
              <a:t>演出</a:t>
            </a:r>
            <a:r>
              <a:rPr kumimoji="0" lang="en-US" altLang="ja-JP" sz="1463" b="1" i="0" u="none" strike="noStrike" kern="0" cap="none" spc="0" normalizeH="0" baseline="0" noProof="0" dirty="0" smtClean="0">
                <a:ln>
                  <a:noFill/>
                </a:ln>
                <a:solidFill>
                  <a:prstClr val="black"/>
                </a:solidFill>
                <a:effectLst/>
                <a:uLnTx/>
                <a:uFillTx/>
              </a:rPr>
              <a:t>②</a:t>
            </a:r>
            <a:r>
              <a:rPr kumimoji="0" lang="ja-JP" altLang="en-US" sz="1463" b="1" i="0" u="none" strike="noStrike" kern="0" cap="none" spc="0" normalizeH="0" baseline="0" noProof="0" smtClean="0">
                <a:ln>
                  <a:noFill/>
                </a:ln>
                <a:solidFill>
                  <a:prstClr val="black"/>
                </a:solidFill>
                <a:effectLst/>
                <a:uLnTx/>
                <a:uFillTx/>
              </a:rPr>
              <a:t>「</a:t>
            </a:r>
            <a:r>
              <a:rPr kumimoji="0" lang="ja-JP" altLang="en-US" sz="1463" b="1" i="0" u="none" strike="noStrike" kern="0" cap="none" spc="0" normalizeH="0" baseline="0" noProof="0" smtClean="0">
                <a:ln>
                  <a:noFill/>
                </a:ln>
                <a:solidFill>
                  <a:prstClr val="black">
                    <a:lumMod val="85000"/>
                    <a:lumOff val="15000"/>
                  </a:prstClr>
                </a:solidFill>
                <a:effectLst/>
                <a:uLnTx/>
                <a:uFillTx/>
              </a:rPr>
              <a:t>フェードアウト」</a:t>
            </a:r>
            <a:endParaRPr kumimoji="0" lang="en-US" altLang="ja-JP" sz="1463" b="1" i="0" u="none" strike="noStrike" kern="0" cap="none" spc="0" normalizeH="0" baseline="0" noProof="0" dirty="0" smtClean="0">
              <a:ln>
                <a:noFill/>
              </a:ln>
              <a:solidFill>
                <a:prstClr val="black">
                  <a:lumMod val="85000"/>
                  <a:lumOff val="15000"/>
                </a:prstClr>
              </a:solidFill>
              <a:effectLst/>
              <a:uLnTx/>
              <a:uFillTx/>
            </a:endParaRPr>
          </a:p>
        </p:txBody>
      </p:sp>
      <p:cxnSp>
        <p:nvCxnSpPr>
          <p:cNvPr id="9" name="直線コネクタ 8">
            <a:extLst>
              <a:ext uri="{FF2B5EF4-FFF2-40B4-BE49-F238E27FC236}">
                <a16:creationId xmlns:a16="http://schemas.microsoft.com/office/drawing/2014/main" id="{058900F0-4791-E94A-A13C-0616E0EE7D50}"/>
              </a:ext>
            </a:extLst>
          </p:cNvPr>
          <p:cNvCxnSpPr/>
          <p:nvPr/>
        </p:nvCxnSpPr>
        <p:spPr>
          <a:xfrm>
            <a:off x="4574831" y="1420556"/>
            <a:ext cx="0" cy="4386916"/>
          </a:xfrm>
          <a:prstGeom prst="line">
            <a:avLst/>
          </a:prstGeom>
          <a:noFill/>
          <a:ln w="9525" cap="flat" cmpd="sng" algn="ctr">
            <a:solidFill>
              <a:srgbClr val="687080"/>
            </a:solidFill>
            <a:prstDash val="solid"/>
          </a:ln>
          <a:effectLst/>
        </p:spPr>
      </p:cxnSp>
      <p:cxnSp>
        <p:nvCxnSpPr>
          <p:cNvPr id="10" name="直線コネクタ 9">
            <a:extLst>
              <a:ext uri="{FF2B5EF4-FFF2-40B4-BE49-F238E27FC236}">
                <a16:creationId xmlns:a16="http://schemas.microsoft.com/office/drawing/2014/main" id="{4A8E60FE-42FA-9245-A1A7-FCE2B7E45FDF}"/>
              </a:ext>
            </a:extLst>
          </p:cNvPr>
          <p:cNvCxnSpPr/>
          <p:nvPr/>
        </p:nvCxnSpPr>
        <p:spPr>
          <a:xfrm>
            <a:off x="7675676" y="1420556"/>
            <a:ext cx="0" cy="4386916"/>
          </a:xfrm>
          <a:prstGeom prst="line">
            <a:avLst/>
          </a:prstGeom>
          <a:noFill/>
          <a:ln w="9525" cap="flat" cmpd="sng" algn="ctr">
            <a:solidFill>
              <a:srgbClr val="687080"/>
            </a:solidFill>
            <a:prstDash val="solid"/>
          </a:ln>
          <a:effectLst/>
        </p:spPr>
      </p:cxnSp>
      <p:pic>
        <p:nvPicPr>
          <p:cNvPr id="11" name="TPC_Lite_FadeOut.mp4" descr="TPC_Lite_FadeOut.mp4">
            <a:hlinkClick r:id="" action="ppaction://media"/>
            <a:extLst>
              <a:ext uri="{FF2B5EF4-FFF2-40B4-BE49-F238E27FC236}">
                <a16:creationId xmlns:a16="http://schemas.microsoft.com/office/drawing/2014/main" id="{2BBFCBC5-E606-6648-896A-398DD083A949}"/>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4977631" y="2054909"/>
            <a:ext cx="2341248" cy="3657936"/>
          </a:xfrm>
          <a:prstGeom prst="rect">
            <a:avLst/>
          </a:prstGeom>
        </p:spPr>
      </p:pic>
      <p:pic>
        <p:nvPicPr>
          <p:cNvPr id="12" name="TPC_Lite_Fall.mp4" descr="TPC_Lite_Fall.mp4">
            <a:hlinkClick r:id="" action="ppaction://media"/>
            <a:extLst>
              <a:ext uri="{FF2B5EF4-FFF2-40B4-BE49-F238E27FC236}">
                <a16:creationId xmlns:a16="http://schemas.microsoft.com/office/drawing/2014/main" id="{37F09760-9F9D-2649-90E4-2E0B8DD1D855}"/>
              </a:ext>
            </a:extLst>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1805972" y="2054910"/>
            <a:ext cx="2341248" cy="3657936"/>
          </a:xfrm>
          <a:prstGeom prst="rect">
            <a:avLst/>
          </a:prstGeom>
        </p:spPr>
      </p:pic>
      <p:pic>
        <p:nvPicPr>
          <p:cNvPr id="13" name="TPC_Lite_DoubleWindow.mp4" descr="TPC_Lite_DoubleWindow.mp4">
            <a:hlinkClick r:id="" action="ppaction://media"/>
            <a:extLst>
              <a:ext uri="{FF2B5EF4-FFF2-40B4-BE49-F238E27FC236}">
                <a16:creationId xmlns:a16="http://schemas.microsoft.com/office/drawing/2014/main" id="{153D1D29-7A07-5542-BEEF-7E142007EF5F}"/>
              </a:ext>
            </a:extLst>
          </p:cNvPr>
          <p:cNvPicPr>
            <a:picLocks noChangeAspect="1"/>
          </p:cNvPicPr>
          <p:nvPr>
            <a:videoFile r:link="rId6"/>
            <p:extLst>
              <p:ext uri="{DAA4B4D4-6D71-4841-9C94-3DE7FCFB9230}">
                <p14:media xmlns:p14="http://schemas.microsoft.com/office/powerpoint/2010/main" r:embed="rId5"/>
              </p:ext>
            </p:extLst>
          </p:nvPr>
        </p:nvPicPr>
        <p:blipFill>
          <a:blip r:embed="rId10"/>
          <a:stretch>
            <a:fillRect/>
          </a:stretch>
        </p:blipFill>
        <p:spPr>
          <a:xfrm>
            <a:off x="8229050" y="2054909"/>
            <a:ext cx="2341243" cy="3657928"/>
          </a:xfrm>
          <a:prstGeom prst="rect">
            <a:avLst/>
          </a:prstGeom>
        </p:spPr>
      </p:pic>
    </p:spTree>
    <p:extLst>
      <p:ext uri="{BB962C8B-B14F-4D97-AF65-F5344CB8AC3E}">
        <p14:creationId xmlns:p14="http://schemas.microsoft.com/office/powerpoint/2010/main" val="658661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000" fill="hold"/>
                                        <p:tgtEl>
                                          <p:spTgt spid="11"/>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8000" fill="hold"/>
                                        <p:tgtEl>
                                          <p:spTgt spid="12"/>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000"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11"/>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11"/>
                                        </p:tgtEl>
                                      </p:cBhvr>
                                    </p:cmd>
                                  </p:childTnLst>
                                </p:cTn>
                              </p:par>
                            </p:childTnLst>
                          </p:cTn>
                        </p:par>
                      </p:childTnLst>
                    </p:cTn>
                  </p:par>
                </p:childTnLst>
              </p:cTn>
              <p:nextCondLst>
                <p:cond evt="onClick" delay="0">
                  <p:tgtEl>
                    <p:spTgt spid="11"/>
                  </p:tgtEl>
                </p:cond>
              </p:nextCondLst>
            </p:seq>
            <p:seq concurrent="1" nextAc="seek">
              <p:cTn id="20" restart="whenNotActive" fill="hold" evtFilter="cancelBubble" nodeType="interactiveSeq">
                <p:stCondLst>
                  <p:cond evt="onClick" delay="0">
                    <p:tgtEl>
                      <p:spTgt spid="12"/>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12"/>
                                        </p:tgtEl>
                                      </p:cBhvr>
                                    </p:cmd>
                                  </p:childTnLst>
                                </p:cTn>
                              </p:par>
                            </p:childTnLst>
                          </p:cTn>
                        </p:par>
                      </p:childTnLst>
                    </p:cTn>
                  </p:par>
                </p:childTnLst>
              </p:cTn>
              <p:nextCondLst>
                <p:cond evt="onClick" delay="0">
                  <p:tgtEl>
                    <p:spTgt spid="12"/>
                  </p:tgtEl>
                </p:cond>
              </p:nextCondLst>
            </p:seq>
            <p:seq concurrent="1" nextAc="seek">
              <p:cTn id="25" restart="whenNotActive" fill="hold" evtFilter="cancelBubble" nodeType="interactiveSeq">
                <p:stCondLst>
                  <p:cond evt="onClick" delay="0">
                    <p:tgtEl>
                      <p:spTgt spid="13"/>
                    </p:tgtEl>
                  </p:cond>
                </p:stCondLst>
                <p:endSync evt="end" delay="0">
                  <p:rtn val="all"/>
                </p:endSync>
                <p:childTnLst>
                  <p:par>
                    <p:cTn id="26" fill="hold">
                      <p:stCondLst>
                        <p:cond delay="0"/>
                      </p:stCondLst>
                      <p:childTnLst>
                        <p:par>
                          <p:cTn id="27" fill="hold">
                            <p:stCondLst>
                              <p:cond delay="0"/>
                            </p:stCondLst>
                            <p:childTnLst>
                              <p:par>
                                <p:cTn id="28" presetID="2" presetClass="mediacall" presetSubtype="0" fill="hold" nodeType="clickEffect">
                                  <p:stCondLst>
                                    <p:cond delay="0"/>
                                  </p:stCondLst>
                                  <p:childTnLst>
                                    <p:cmd type="call" cmd="togglePause">
                                      <p:cBhvr>
                                        <p:cTn id="29" dur="1" fill="hold"/>
                                        <p:tgtEl>
                                          <p:spTgt spid="13"/>
                                        </p:tgtEl>
                                      </p:cBhvr>
                                    </p:cmd>
                                  </p:childTnLst>
                                </p:cTn>
                              </p:par>
                            </p:childTnLst>
                          </p:cTn>
                        </p:par>
                      </p:childTnLst>
                    </p:cTn>
                  </p:par>
                </p:childTnLst>
              </p:cTn>
              <p:nextCondLst>
                <p:cond evt="onClick" delay="0">
                  <p:tgtEl>
                    <p:spTgt spid="13"/>
                  </p:tgtEl>
                </p:cond>
              </p:nextCondLst>
            </p:seq>
            <p:video>
              <p:cMediaNode vol="80000">
                <p:cTn id="30" fill="hold" display="0">
                  <p:stCondLst>
                    <p:cond delay="indefinite"/>
                  </p:stCondLst>
                </p:cTn>
                <p:tgtEl>
                  <p:spTgt spid="11"/>
                </p:tgtEl>
              </p:cMediaNode>
            </p:video>
            <p:video>
              <p:cMediaNode vol="80000">
                <p:cTn id="31" fill="hold" display="0">
                  <p:stCondLst>
                    <p:cond delay="indefinite"/>
                  </p:stCondLst>
                </p:cTn>
                <p:tgtEl>
                  <p:spTgt spid="12"/>
                </p:tgtEl>
              </p:cMediaNode>
            </p:video>
            <p:video>
              <p:cMediaNode vol="80000">
                <p:cTn id="32" fill="hold" display="0">
                  <p:stCondLst>
                    <p:cond delay="indefinite"/>
                  </p:stCondLst>
                </p:cTn>
                <p:tgtEl>
                  <p:spTgt spid="13"/>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正方形/長方形 26">
            <a:extLst>
              <a:ext uri="{FF2B5EF4-FFF2-40B4-BE49-F238E27FC236}">
                <a16:creationId xmlns:a16="http://schemas.microsoft.com/office/drawing/2014/main" id="{0C07D06C-47AA-A340-9CFC-5648660C8191}"/>
              </a:ext>
            </a:extLst>
          </p:cNvPr>
          <p:cNvSpPr/>
          <p:nvPr/>
        </p:nvSpPr>
        <p:spPr>
          <a:xfrm>
            <a:off x="1417496" y="5039360"/>
            <a:ext cx="2537903" cy="116027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highlight>
                <a:srgbClr val="808080"/>
              </a:highlight>
            </a:endParaRPr>
          </a:p>
        </p:txBody>
      </p:sp>
      <p:sp>
        <p:nvSpPr>
          <p:cNvPr id="29" name="正方形/長方形 28">
            <a:extLst>
              <a:ext uri="{FF2B5EF4-FFF2-40B4-BE49-F238E27FC236}">
                <a16:creationId xmlns:a16="http://schemas.microsoft.com/office/drawing/2014/main" id="{0DD8E1B1-BB2F-8B45-9AFE-0BDDF6160C94}"/>
              </a:ext>
            </a:extLst>
          </p:cNvPr>
          <p:cNvSpPr/>
          <p:nvPr/>
        </p:nvSpPr>
        <p:spPr>
          <a:xfrm>
            <a:off x="1417496" y="3978319"/>
            <a:ext cx="2537903" cy="106104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0" name="正方形/長方形 19">
            <a:extLst>
              <a:ext uri="{FF2B5EF4-FFF2-40B4-BE49-F238E27FC236}">
                <a16:creationId xmlns:a16="http://schemas.microsoft.com/office/drawing/2014/main" id="{2604041A-6531-AD4C-A894-0F024B7D4311}"/>
              </a:ext>
            </a:extLst>
          </p:cNvPr>
          <p:cNvSpPr/>
          <p:nvPr/>
        </p:nvSpPr>
        <p:spPr>
          <a:xfrm>
            <a:off x="1417496" y="2650330"/>
            <a:ext cx="2537903" cy="1336405"/>
          </a:xfrm>
          <a:prstGeom prst="rect">
            <a:avLst/>
          </a:prstGeom>
          <a:solidFill>
            <a:srgbClr val="8F00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00">
              <a:latin typeface="Meiryo" panose="020B0604030504040204" pitchFamily="34" charset="-128"/>
              <a:ea typeface="Meiryo" panose="020B0604030504040204" pitchFamily="34" charset="-128"/>
            </a:endParaRPr>
          </a:p>
        </p:txBody>
      </p:sp>
      <p:pic>
        <p:nvPicPr>
          <p:cNvPr id="22" name="図 21">
            <a:extLst>
              <a:ext uri="{FF2B5EF4-FFF2-40B4-BE49-F238E27FC236}">
                <a16:creationId xmlns:a16="http://schemas.microsoft.com/office/drawing/2014/main" id="{517B75D6-3274-ED49-8450-D758DF0F2C52}"/>
              </a:ext>
            </a:extLst>
          </p:cNvPr>
          <p:cNvPicPr>
            <a:picLocks noChangeAspect="1"/>
          </p:cNvPicPr>
          <p:nvPr/>
        </p:nvPicPr>
        <p:blipFill>
          <a:blip r:embed="rId3"/>
          <a:stretch>
            <a:fillRect/>
          </a:stretch>
        </p:blipFill>
        <p:spPr>
          <a:xfrm>
            <a:off x="1435542" y="1512861"/>
            <a:ext cx="2537903" cy="140535"/>
          </a:xfrm>
          <a:prstGeom prst="rect">
            <a:avLst/>
          </a:prstGeom>
        </p:spPr>
      </p:pic>
      <p:sp>
        <p:nvSpPr>
          <p:cNvPr id="28" name="テキスト ボックス 27"/>
          <p:cNvSpPr txBox="1"/>
          <p:nvPr/>
        </p:nvSpPr>
        <p:spPr>
          <a:xfrm>
            <a:off x="335360" y="108367"/>
            <a:ext cx="10994665" cy="830997"/>
          </a:xfrm>
          <a:prstGeom prst="rect">
            <a:avLst/>
          </a:prstGeom>
          <a:noFill/>
        </p:spPr>
        <p:txBody>
          <a:bodyPr wrap="square" rtlCol="0">
            <a:spAutoFit/>
          </a:bodyPr>
          <a:lstStyle/>
          <a:p>
            <a:r>
              <a:rPr lang="ja-JP" altLang="en-US" sz="2400" dirty="0">
                <a:latin typeface="+mj-ea"/>
                <a:ea typeface="+mj-ea"/>
              </a:rPr>
              <a:t>入稿</a:t>
            </a:r>
            <a:r>
              <a:rPr lang="ja-JP" altLang="en-US" sz="2400" dirty="0" smtClean="0">
                <a:latin typeface="+mj-ea"/>
                <a:ea typeface="+mj-ea"/>
              </a:rPr>
              <a:t>ガイドライン</a:t>
            </a:r>
            <a:endParaRPr lang="en-US" altLang="ja-JP" sz="2400" dirty="0" smtClean="0">
              <a:latin typeface="+mj-ea"/>
              <a:ea typeface="+mj-ea"/>
            </a:endParaRPr>
          </a:p>
          <a:p>
            <a:r>
              <a:rPr lang="ja-JP" altLang="en-US" sz="2400" dirty="0" smtClean="0">
                <a:latin typeface="+mj-ea"/>
                <a:ea typeface="+mj-ea"/>
              </a:rPr>
              <a:t>演出パターン　</a:t>
            </a:r>
            <a:r>
              <a:rPr lang="en-US" altLang="ja-JP" sz="2400" dirty="0" smtClean="0">
                <a:latin typeface="+mj-ea"/>
                <a:ea typeface="+mj-ea"/>
              </a:rPr>
              <a:t>A.</a:t>
            </a:r>
            <a:r>
              <a:rPr lang="ja-JP" altLang="en-US" sz="2400" dirty="0" smtClean="0">
                <a:latin typeface="+mj-ea"/>
                <a:ea typeface="+mj-ea"/>
              </a:rPr>
              <a:t>「</a:t>
            </a:r>
            <a:r>
              <a:rPr lang="en-US" altLang="ja-JP" sz="2400" dirty="0" smtClean="0">
                <a:latin typeface="+mj-ea"/>
                <a:ea typeface="+mj-ea"/>
              </a:rPr>
              <a:t>16:9</a:t>
            </a:r>
            <a:r>
              <a:rPr lang="ja-JP" altLang="en-US" sz="2400" dirty="0">
                <a:latin typeface="+mj-ea"/>
                <a:ea typeface="+mj-ea"/>
              </a:rPr>
              <a:t>動画＋上下</a:t>
            </a:r>
            <a:r>
              <a:rPr lang="ja-JP" altLang="en-US" sz="2400" dirty="0" smtClean="0">
                <a:latin typeface="+mj-ea"/>
                <a:ea typeface="+mj-ea"/>
              </a:rPr>
              <a:t>静止画」</a:t>
            </a:r>
            <a:r>
              <a:rPr lang="ja-JP" altLang="en-US" sz="2400" dirty="0">
                <a:latin typeface="+mj-ea"/>
                <a:ea typeface="+mj-ea"/>
              </a:rPr>
              <a:t> </a:t>
            </a:r>
            <a:r>
              <a:rPr lang="ja-JP" altLang="en-US" sz="2400" dirty="0" smtClean="0">
                <a:latin typeface="+mj-ea"/>
                <a:ea typeface="+mj-ea"/>
              </a:rPr>
              <a:t>入稿</a:t>
            </a:r>
            <a:r>
              <a:rPr lang="ja-JP" altLang="en-US" sz="2400" dirty="0">
                <a:latin typeface="+mj-ea"/>
                <a:ea typeface="+mj-ea"/>
              </a:rPr>
              <a:t>仕様</a:t>
            </a:r>
          </a:p>
        </p:txBody>
      </p:sp>
      <p:sp>
        <p:nvSpPr>
          <p:cNvPr id="5" name="正方形/長方形 4">
            <a:extLst>
              <a:ext uri="{FF2B5EF4-FFF2-40B4-BE49-F238E27FC236}">
                <a16:creationId xmlns:a16="http://schemas.microsoft.com/office/drawing/2014/main" id="{D93C2C10-F8AD-F044-BB27-4E1262C7832A}"/>
              </a:ext>
            </a:extLst>
          </p:cNvPr>
          <p:cNvSpPr/>
          <p:nvPr/>
        </p:nvSpPr>
        <p:spPr>
          <a:xfrm>
            <a:off x="2989013" y="3409018"/>
            <a:ext cx="261610" cy="369332"/>
          </a:xfrm>
          <a:prstGeom prst="rect">
            <a:avLst/>
          </a:prstGeom>
        </p:spPr>
        <p:txBody>
          <a:bodyPr wrap="none">
            <a:spAutoFit/>
          </a:bodyPr>
          <a:lstStyle/>
          <a:p>
            <a:r>
              <a:rPr lang="ja-JP" altLang="en-US">
                <a:solidFill>
                  <a:srgbClr val="000000"/>
                </a:solidFill>
                <a:latin typeface="Meiryo" panose="020B0604030504040204" pitchFamily="34" charset="-128"/>
                <a:ea typeface="Meiryo" panose="020B0604030504040204" pitchFamily="34" charset="-128"/>
              </a:rPr>
              <a:t> </a:t>
            </a:r>
            <a:endParaRPr lang="ja-JP" altLang="en-US">
              <a:latin typeface="Meiryo" panose="020B0604030504040204" pitchFamily="34" charset="-128"/>
              <a:ea typeface="Meiryo" panose="020B0604030504040204" pitchFamily="34" charset="-128"/>
            </a:endParaRPr>
          </a:p>
        </p:txBody>
      </p:sp>
      <p:sp>
        <p:nvSpPr>
          <p:cNvPr id="13" name="テキスト ボックス 12">
            <a:extLst>
              <a:ext uri="{FF2B5EF4-FFF2-40B4-BE49-F238E27FC236}">
                <a16:creationId xmlns:a16="http://schemas.microsoft.com/office/drawing/2014/main" id="{16813163-E83C-CF49-A329-6C8B481FB279}"/>
              </a:ext>
            </a:extLst>
          </p:cNvPr>
          <p:cNvSpPr txBox="1"/>
          <p:nvPr/>
        </p:nvSpPr>
        <p:spPr>
          <a:xfrm>
            <a:off x="3791744" y="985684"/>
            <a:ext cx="5452953" cy="461665"/>
          </a:xfrm>
          <a:prstGeom prst="rect">
            <a:avLst/>
          </a:prstGeom>
          <a:noFill/>
        </p:spPr>
        <p:txBody>
          <a:bodyPr wrap="square" rtlCol="0">
            <a:spAutoFit/>
          </a:bodyPr>
          <a:lstStyle/>
          <a:p>
            <a:r>
              <a:rPr lang="en-US" altLang="ja-JP" sz="1200" dirty="0">
                <a:latin typeface="Meiryo" panose="020B0604030504040204" pitchFamily="34" charset="-128"/>
                <a:ea typeface="Meiryo" panose="020B0604030504040204" pitchFamily="34" charset="-128"/>
                <a:cs typeface="メイリオ" panose="020B0604030504040204" pitchFamily="50" charset="-128"/>
              </a:rPr>
              <a:t>&lt;</a:t>
            </a:r>
            <a:r>
              <a:rPr lang="ja-JP" altLang="en-US" sz="1200" dirty="0">
                <a:latin typeface="Meiryo" panose="020B0604030504040204" pitchFamily="34" charset="-128"/>
                <a:ea typeface="Meiryo" panose="020B0604030504040204" pitchFamily="34" charset="-128"/>
                <a:cs typeface="メイリオ" panose="020B0604030504040204" pitchFamily="50" charset="-128"/>
              </a:rPr>
              <a:t>上部に</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Yahoo! JAPAN PR</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企画</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 </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 </a:t>
            </a:r>
            <a:r>
              <a:rPr lang="ja-JP" altLang="ja-JP" sz="1200" b="1" kern="0" dirty="0">
                <a:latin typeface="Meiryo" panose="020B0604030504040204" pitchFamily="34" charset="-128"/>
                <a:ea typeface="Meiryo" panose="020B0604030504040204" pitchFamily="34" charset="-128"/>
                <a:cs typeface="メイリオ" panose="020B0604030504040204" pitchFamily="50" charset="-128"/>
              </a:rPr>
              <a:t>掲載期間</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　広告主体者</a:t>
            </a:r>
            <a:r>
              <a:rPr lang="ja-JP" altLang="ja-JP" sz="1200" b="1" kern="0" dirty="0">
                <a:latin typeface="Meiryo" panose="020B0604030504040204" pitchFamily="34" charset="-128"/>
                <a:ea typeface="Meiryo" panose="020B0604030504040204" pitchFamily="34" charset="-128"/>
                <a:cs typeface="メイリオ" panose="020B0604030504040204" pitchFamily="50" charset="-128"/>
              </a:rPr>
              <a:t>表記</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提供：○○</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latin typeface="Meiryo" panose="020B0604030504040204" pitchFamily="34" charset="-128"/>
                <a:ea typeface="Meiryo" panose="020B0604030504040204" pitchFamily="34" charset="-128"/>
                <a:cs typeface="メイリオ" panose="020B0604030504040204" pitchFamily="50" charset="-128"/>
              </a:rPr>
              <a:t>が自動的に表示されます</a:t>
            </a:r>
            <a:r>
              <a:rPr lang="en-US" altLang="ja-JP" sz="1200" dirty="0">
                <a:latin typeface="Meiryo" panose="020B0604030504040204" pitchFamily="34" charset="-128"/>
                <a:ea typeface="Meiryo" panose="020B0604030504040204" pitchFamily="34" charset="-128"/>
                <a:cs typeface="メイリオ" panose="020B0604030504040204" pitchFamily="50" charset="-128"/>
              </a:rPr>
              <a:t>&gt;</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sp>
        <p:nvSpPr>
          <p:cNvPr id="14" name="線吹き出し 2 (枠付き) 13">
            <a:extLst>
              <a:ext uri="{FF2B5EF4-FFF2-40B4-BE49-F238E27FC236}">
                <a16:creationId xmlns:a16="http://schemas.microsoft.com/office/drawing/2014/main" id="{F870369E-74C0-FE40-ADA8-4011538CB021}"/>
              </a:ext>
            </a:extLst>
          </p:cNvPr>
          <p:cNvSpPr/>
          <p:nvPr/>
        </p:nvSpPr>
        <p:spPr>
          <a:xfrm>
            <a:off x="1400817" y="1523555"/>
            <a:ext cx="2670300" cy="144016"/>
          </a:xfrm>
          <a:prstGeom prst="borderCallout2">
            <a:avLst>
              <a:gd name="adj1" fmla="val 14761"/>
              <a:gd name="adj2" fmla="val 51033"/>
              <a:gd name="adj3" fmla="val -261736"/>
              <a:gd name="adj4" fmla="val 76263"/>
              <a:gd name="adj5" fmla="val -264236"/>
              <a:gd name="adj6" fmla="val 87747"/>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6" name="テキスト ボックス 15">
            <a:extLst>
              <a:ext uri="{FF2B5EF4-FFF2-40B4-BE49-F238E27FC236}">
                <a16:creationId xmlns:a16="http://schemas.microsoft.com/office/drawing/2014/main" id="{43F6EE26-0E79-824A-8C97-C62A1E4E2CD8}"/>
              </a:ext>
            </a:extLst>
          </p:cNvPr>
          <p:cNvSpPr txBox="1"/>
          <p:nvPr/>
        </p:nvSpPr>
        <p:spPr>
          <a:xfrm>
            <a:off x="4427083" y="1662261"/>
            <a:ext cx="7566281" cy="461665"/>
          </a:xfrm>
          <a:prstGeom prst="rect">
            <a:avLst/>
          </a:prstGeom>
          <a:noFill/>
        </p:spPr>
        <p:txBody>
          <a:bodyPr wrap="square" rtlCol="0">
            <a:spAutoFit/>
          </a:bodyPr>
          <a:lstStyle/>
          <a:p>
            <a:r>
              <a:rPr lang="ja-JP" altLang="en-US" sz="1200" dirty="0">
                <a:latin typeface="Meiryo" panose="020B0604030504040204" pitchFamily="34" charset="-128"/>
                <a:ea typeface="Meiryo" panose="020B0604030504040204" pitchFamily="34" charset="-128"/>
                <a:cs typeface="メイリオ" panose="020B0604030504040204" pitchFamily="50" charset="-128"/>
              </a:rPr>
              <a:t>自動的にスキップボタンが表示されるためこの位置にはロゴ、商品などの必須要素を配置しないでください</a:t>
            </a:r>
            <a:endParaRPr lang="en-US" altLang="ja-JP" sz="1200" dirty="0">
              <a:latin typeface="Meiryo" panose="020B0604030504040204" pitchFamily="34" charset="-128"/>
              <a:ea typeface="Meiryo" panose="020B0604030504040204" pitchFamily="34" charset="-128"/>
              <a:cs typeface="メイリオ" panose="020B0604030504040204" pitchFamily="50" charset="-128"/>
            </a:endParaRPr>
          </a:p>
          <a:p>
            <a:r>
              <a:rPr lang="ja-JP" altLang="en-US" sz="1200" dirty="0">
                <a:latin typeface="Meiryo" panose="020B0604030504040204" pitchFamily="34" charset="-128"/>
                <a:ea typeface="Meiryo" panose="020B0604030504040204" pitchFamily="34" charset="-128"/>
              </a:rPr>
              <a:t>上部より</a:t>
            </a:r>
            <a:r>
              <a:rPr lang="en-US" altLang="ja-JP" sz="1200" dirty="0">
                <a:latin typeface="Meiryo" panose="020B0604030504040204" pitchFamily="34" charset="-128"/>
                <a:ea typeface="Meiryo" panose="020B0604030504040204" pitchFamily="34" charset="-128"/>
              </a:rPr>
              <a:t>55</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下、右端より</a:t>
            </a:r>
            <a:r>
              <a:rPr lang="en-US" altLang="ja-JP" sz="1200" dirty="0">
                <a:latin typeface="Meiryo" panose="020B0604030504040204" pitchFamily="34" charset="-128"/>
                <a:ea typeface="Meiryo" panose="020B0604030504040204" pitchFamily="34" charset="-128"/>
              </a:rPr>
              <a:t>10</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の位置に、横</a:t>
            </a:r>
            <a:r>
              <a:rPr lang="en-US" altLang="ja-JP" sz="1200" dirty="0">
                <a:latin typeface="Meiryo" panose="020B0604030504040204" pitchFamily="34" charset="-128"/>
                <a:ea typeface="Meiryo" panose="020B0604030504040204" pitchFamily="34" charset="-128"/>
              </a:rPr>
              <a:t>60</a:t>
            </a:r>
            <a:r>
              <a:rPr lang="en" altLang="ja-JP" sz="1200" dirty="0">
                <a:latin typeface="Meiryo" panose="020B0604030504040204" pitchFamily="34" charset="-128"/>
                <a:ea typeface="Meiryo" panose="020B0604030504040204" pitchFamily="34" charset="-128"/>
              </a:rPr>
              <a:t>px </a:t>
            </a:r>
            <a:r>
              <a:rPr lang="ja-JP" altLang="en-US" sz="1200" dirty="0">
                <a:latin typeface="Meiryo" panose="020B0604030504040204" pitchFamily="34" charset="-128"/>
                <a:ea typeface="Meiryo" panose="020B0604030504040204" pitchFamily="34" charset="-128"/>
              </a:rPr>
              <a:t>縦</a:t>
            </a:r>
            <a:r>
              <a:rPr lang="en-US" altLang="ja-JP" sz="1200" dirty="0">
                <a:latin typeface="Meiryo" panose="020B0604030504040204" pitchFamily="34" charset="-128"/>
                <a:ea typeface="Meiryo" panose="020B0604030504040204" pitchFamily="34" charset="-128"/>
              </a:rPr>
              <a:t>30</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のボタンが配置されます</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cxnSp>
        <p:nvCxnSpPr>
          <p:cNvPr id="30" name="直線コネクタ 29">
            <a:extLst>
              <a:ext uri="{FF2B5EF4-FFF2-40B4-BE49-F238E27FC236}">
                <a16:creationId xmlns:a16="http://schemas.microsoft.com/office/drawing/2014/main" id="{094601A5-18A3-1C41-B30B-153735500DBC}"/>
              </a:ext>
            </a:extLst>
          </p:cNvPr>
          <p:cNvCxnSpPr>
            <a:cxnSpLocks/>
          </p:cNvCxnSpPr>
          <p:nvPr/>
        </p:nvCxnSpPr>
        <p:spPr>
          <a:xfrm>
            <a:off x="4013147" y="2222306"/>
            <a:ext cx="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graphicFrame>
        <p:nvGraphicFramePr>
          <p:cNvPr id="25" name="表 24">
            <a:extLst>
              <a:ext uri="{FF2B5EF4-FFF2-40B4-BE49-F238E27FC236}">
                <a16:creationId xmlns:a16="http://schemas.microsoft.com/office/drawing/2014/main" id="{757EC282-A430-9347-960C-3E153E69802B}"/>
              </a:ext>
            </a:extLst>
          </p:cNvPr>
          <p:cNvGraphicFramePr>
            <a:graphicFrameLocks noGrp="1"/>
          </p:cNvGraphicFramePr>
          <p:nvPr>
            <p:extLst>
              <p:ext uri="{D42A27DB-BD31-4B8C-83A1-F6EECF244321}">
                <p14:modId xmlns:p14="http://schemas.microsoft.com/office/powerpoint/2010/main" val="288439827"/>
              </p:ext>
            </p:extLst>
          </p:nvPr>
        </p:nvGraphicFramePr>
        <p:xfrm>
          <a:off x="4584700" y="2935538"/>
          <a:ext cx="6899687" cy="3589806"/>
        </p:xfrm>
        <a:graphic>
          <a:graphicData uri="http://schemas.openxmlformats.org/drawingml/2006/table">
            <a:tbl>
              <a:tblPr firstRow="1" bandRow="1">
                <a:tableStyleId>{2D5ABB26-0587-4C30-8999-92F81FD0307C}</a:tableStyleId>
              </a:tblPr>
              <a:tblGrid>
                <a:gridCol w="845954">
                  <a:extLst>
                    <a:ext uri="{9D8B030D-6E8A-4147-A177-3AD203B41FA5}">
                      <a16:colId xmlns:a16="http://schemas.microsoft.com/office/drawing/2014/main" val="2602065699"/>
                    </a:ext>
                  </a:extLst>
                </a:gridCol>
                <a:gridCol w="2017911">
                  <a:extLst>
                    <a:ext uri="{9D8B030D-6E8A-4147-A177-3AD203B41FA5}">
                      <a16:colId xmlns:a16="http://schemas.microsoft.com/office/drawing/2014/main" val="2421663902"/>
                    </a:ext>
                  </a:extLst>
                </a:gridCol>
                <a:gridCol w="2017911">
                  <a:extLst>
                    <a:ext uri="{9D8B030D-6E8A-4147-A177-3AD203B41FA5}">
                      <a16:colId xmlns:a16="http://schemas.microsoft.com/office/drawing/2014/main" val="3636727963"/>
                    </a:ext>
                  </a:extLst>
                </a:gridCol>
                <a:gridCol w="2017911">
                  <a:extLst>
                    <a:ext uri="{9D8B030D-6E8A-4147-A177-3AD203B41FA5}">
                      <a16:colId xmlns:a16="http://schemas.microsoft.com/office/drawing/2014/main" val="1182854310"/>
                    </a:ext>
                  </a:extLst>
                </a:gridCol>
              </a:tblGrid>
              <a:tr h="280779">
                <a:tc>
                  <a:txBody>
                    <a:bodyPr/>
                    <a:lstStyle/>
                    <a:p>
                      <a:pPr algn="ct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1" dirty="0"/>
                        <a:t>16:9</a:t>
                      </a:r>
                      <a:r>
                        <a:rPr kumimoji="1" lang="ja-JP" altLang="en-US" sz="1400" b="1"/>
                        <a:t>動画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400" b="1"/>
                        <a:t>上部静止画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400" b="1"/>
                        <a:t>下部静止画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159947"/>
                  </a:ext>
                </a:extLst>
              </a:tr>
              <a:tr h="1062480">
                <a:tc>
                  <a:txBody>
                    <a:bodyPr/>
                    <a:lstStyle/>
                    <a:p>
                      <a:pPr algn="ctr"/>
                      <a:r>
                        <a:rPr kumimoji="1" lang="ja-JP" altLang="en-US" sz="1200" b="1"/>
                        <a:t>画角</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360px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250px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250px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4506498"/>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容量</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en-US" altLang="ja-JP" sz="1400" dirty="0">
                          <a:latin typeface="+mn-ea"/>
                        </a:rPr>
                        <a:t>30MB</a:t>
                      </a:r>
                      <a:r>
                        <a:rPr lang="ja-JP" altLang="en-US" sz="1400" dirty="0" smtClean="0">
                          <a:latin typeface="+mn-ea"/>
                        </a:rPr>
                        <a:t>以内</a:t>
                      </a:r>
                      <a:endParaRPr lang="en-US" altLang="ja-JP" sz="1400" dirty="0" smtClean="0">
                        <a:latin typeface="+mn-ea"/>
                      </a:endParaRPr>
                    </a:p>
                    <a:p>
                      <a:pPr algn="ctr"/>
                      <a:r>
                        <a:rPr lang="ja-JP" altLang="en-US" sz="1400" dirty="0" smtClean="0">
                          <a:latin typeface="+mn-ea"/>
                        </a:rPr>
                        <a:t>（</a:t>
                      </a:r>
                      <a:r>
                        <a:rPr lang="en-US" altLang="ja-JP" sz="1400" dirty="0">
                          <a:latin typeface="+mn-ea"/>
                        </a:rPr>
                        <a:t>mp4</a:t>
                      </a:r>
                      <a:r>
                        <a:rPr lang="ja-JP" altLang="en-US" sz="1400" dirty="0">
                          <a:latin typeface="+mn-ea"/>
                        </a:rPr>
                        <a:t>形式）</a:t>
                      </a:r>
                      <a:endParaRPr lang="en-US" altLang="ja-JP" sz="1400" dirty="0">
                        <a:latin typeface="+mn-ea"/>
                      </a:endParaRPr>
                    </a:p>
                    <a:p>
                      <a:pPr algn="ctr"/>
                      <a:r>
                        <a:rPr kumimoji="1" lang="en-US" altLang="ja-JP" sz="1000" b="0" dirty="0">
                          <a:solidFill>
                            <a:srgbClr val="FF0000"/>
                          </a:solidFill>
                        </a:rPr>
                        <a:t>※</a:t>
                      </a:r>
                      <a:r>
                        <a:rPr kumimoji="1" lang="ja-JP" altLang="en-US" sz="1000" b="0" dirty="0">
                          <a:solidFill>
                            <a:srgbClr val="FF0000"/>
                          </a:solidFill>
                        </a:rPr>
                        <a:t>配信時は</a:t>
                      </a:r>
                      <a:r>
                        <a:rPr kumimoji="1" lang="en-US" altLang="ja-JP" sz="1000" b="0" dirty="0">
                          <a:solidFill>
                            <a:srgbClr val="FF0000"/>
                          </a:solidFill>
                        </a:rPr>
                        <a:t>5MB</a:t>
                      </a:r>
                      <a:r>
                        <a:rPr kumimoji="1" lang="ja-JP" altLang="en-US" sz="1000" b="0" dirty="0">
                          <a:solidFill>
                            <a:srgbClr val="FF0000"/>
                          </a:solidFill>
                        </a:rPr>
                        <a:t>程度に圧縮するため画質が劣化する可能性があります</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solidFill>
                            <a:schemeClr val="tx1"/>
                          </a:solidFill>
                        </a:rPr>
                        <a:t>200KB</a:t>
                      </a:r>
                      <a:r>
                        <a:rPr kumimoji="1" lang="ja-JP" altLang="en-US" sz="1400" b="0">
                          <a:solidFill>
                            <a:schemeClr val="tx1"/>
                          </a:solidFill>
                        </a:rPr>
                        <a:t>以内</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solidFill>
                            <a:schemeClr val="tx1"/>
                          </a:solidFill>
                        </a:rPr>
                        <a:t>200KB</a:t>
                      </a:r>
                      <a:r>
                        <a:rPr kumimoji="1" lang="ja-JP" altLang="en-US" sz="1400" b="0">
                          <a:solidFill>
                            <a:schemeClr val="tx1"/>
                          </a:solidFill>
                        </a:rPr>
                        <a:t>以内</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44150737"/>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動画秒数</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a:latin typeface="+mn-ea"/>
                        </a:rPr>
                        <a:t>最短</a:t>
                      </a:r>
                      <a:r>
                        <a:rPr lang="en-US" altLang="ja-JP" sz="1400" dirty="0">
                          <a:latin typeface="+mn-ea"/>
                        </a:rPr>
                        <a:t>6</a:t>
                      </a:r>
                      <a:r>
                        <a:rPr lang="ja-JP" altLang="en-US" sz="1400">
                          <a:latin typeface="+mn-ea"/>
                        </a:rPr>
                        <a:t>秒</a:t>
                      </a:r>
                      <a:r>
                        <a:rPr lang="en-US" altLang="ja-JP" sz="1400" dirty="0">
                          <a:latin typeface="+mn-ea"/>
                        </a:rPr>
                        <a:t>〜</a:t>
                      </a:r>
                      <a:r>
                        <a:rPr lang="ja-JP" altLang="en-US" sz="1400">
                          <a:latin typeface="+mn-ea"/>
                        </a:rPr>
                        <a:t>最長</a:t>
                      </a:r>
                      <a:r>
                        <a:rPr lang="en-US" altLang="ja-JP" sz="1400" dirty="0">
                          <a:latin typeface="+mn-ea"/>
                        </a:rPr>
                        <a:t>15</a:t>
                      </a:r>
                      <a:r>
                        <a:rPr lang="ja-JP" altLang="en-US" sz="1400">
                          <a:latin typeface="+mn-ea"/>
                        </a:rPr>
                        <a:t>秒（推奨</a:t>
                      </a:r>
                      <a:r>
                        <a:rPr lang="en-US" altLang="ja-JP" sz="1400" dirty="0">
                          <a:latin typeface="+mn-ea"/>
                        </a:rPr>
                        <a:t>10</a:t>
                      </a:r>
                      <a:r>
                        <a:rPr lang="ja-JP" altLang="en-US" sz="1400">
                          <a:latin typeface="+mn-ea"/>
                        </a:rPr>
                        <a:t>秒）</a:t>
                      </a:r>
                      <a:endParaRPr kumimoji="1" lang="ja-JP" altLang="en-US" sz="1400" b="1"/>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1267613"/>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dirty="0">
                          <a:latin typeface="+mn-ea"/>
                        </a:rPr>
                        <a:t>動画</a:t>
                      </a:r>
                      <a:r>
                        <a:rPr lang="en-US" altLang="ja-JP" sz="1200" b="1" dirty="0">
                          <a:latin typeface="+mn-ea"/>
                        </a:rPr>
                        <a:t>fps</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推奨</a:t>
                      </a:r>
                      <a:r>
                        <a:rPr lang="en-US" altLang="ja-JP" sz="1400" dirty="0">
                          <a:latin typeface="+mn-ea"/>
                        </a:rPr>
                        <a:t>30fps</a:t>
                      </a: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24102052"/>
                  </a:ext>
                </a:extLst>
              </a:tr>
            </a:tbl>
          </a:graphicData>
        </a:graphic>
      </p:graphicFrame>
      <p:sp>
        <p:nvSpPr>
          <p:cNvPr id="33" name="正方形/長方形 32">
            <a:extLst>
              <a:ext uri="{FF2B5EF4-FFF2-40B4-BE49-F238E27FC236}">
                <a16:creationId xmlns:a16="http://schemas.microsoft.com/office/drawing/2014/main" id="{17FA0F38-7F04-9F41-9322-BE7775CD6CA4}"/>
              </a:ext>
            </a:extLst>
          </p:cNvPr>
          <p:cNvSpPr/>
          <p:nvPr/>
        </p:nvSpPr>
        <p:spPr>
          <a:xfrm>
            <a:off x="4511824" y="2584001"/>
            <a:ext cx="1653293" cy="338554"/>
          </a:xfrm>
          <a:prstGeom prst="rect">
            <a:avLst/>
          </a:prstGeom>
        </p:spPr>
        <p:txBody>
          <a:bodyPr wrap="square">
            <a:spAutoFit/>
          </a:bodyPr>
          <a:lstStyle/>
          <a:p>
            <a:r>
              <a:rPr lang="ja-JP" altLang="en-US" sz="1600" b="1">
                <a:latin typeface="Meiryo" panose="020B0604030504040204" pitchFamily="34" charset="-128"/>
                <a:ea typeface="Meiryo" panose="020B0604030504040204" pitchFamily="34" charset="-128"/>
              </a:rPr>
              <a:t>入稿仕様</a:t>
            </a:r>
            <a:endParaRPr lang="en-US" altLang="ja-JP" sz="1600" b="1" dirty="0">
              <a:latin typeface="Meiryo" panose="020B0604030504040204" pitchFamily="34" charset="-128"/>
              <a:ea typeface="Meiryo" panose="020B0604030504040204" pitchFamily="34" charset="-128"/>
            </a:endParaRPr>
          </a:p>
        </p:txBody>
      </p:sp>
      <p:sp>
        <p:nvSpPr>
          <p:cNvPr id="21" name="正方形/長方形 20">
            <a:extLst>
              <a:ext uri="{FF2B5EF4-FFF2-40B4-BE49-F238E27FC236}">
                <a16:creationId xmlns:a16="http://schemas.microsoft.com/office/drawing/2014/main" id="{4DFD0EDB-0746-3747-9820-5DB7BD9EF0AF}"/>
              </a:ext>
            </a:extLst>
          </p:cNvPr>
          <p:cNvSpPr/>
          <p:nvPr/>
        </p:nvSpPr>
        <p:spPr>
          <a:xfrm>
            <a:off x="1417496" y="1685291"/>
            <a:ext cx="2537903" cy="96378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5" name="線吹き出し 2 (枠付き) 14">
            <a:extLst>
              <a:ext uri="{FF2B5EF4-FFF2-40B4-BE49-F238E27FC236}">
                <a16:creationId xmlns:a16="http://schemas.microsoft.com/office/drawing/2014/main" id="{BCE41BEA-4543-CE4D-80DB-E8656D375C94}"/>
              </a:ext>
            </a:extLst>
          </p:cNvPr>
          <p:cNvSpPr/>
          <p:nvPr/>
        </p:nvSpPr>
        <p:spPr>
          <a:xfrm>
            <a:off x="3411986" y="1718250"/>
            <a:ext cx="524039" cy="268435"/>
          </a:xfrm>
          <a:prstGeom prst="borderCallout2">
            <a:avLst>
              <a:gd name="adj1" fmla="val 39673"/>
              <a:gd name="adj2" fmla="val 98835"/>
              <a:gd name="adj3" fmla="val 42490"/>
              <a:gd name="adj4" fmla="val 137007"/>
              <a:gd name="adj5" fmla="val 82668"/>
              <a:gd name="adj6" fmla="val 175370"/>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34" name="テキスト ボックス 33">
            <a:extLst>
              <a:ext uri="{FF2B5EF4-FFF2-40B4-BE49-F238E27FC236}">
                <a16:creationId xmlns:a16="http://schemas.microsoft.com/office/drawing/2014/main" id="{50E1CD35-4D34-F143-BF8F-FFB1F5F4431C}"/>
              </a:ext>
            </a:extLst>
          </p:cNvPr>
          <p:cNvSpPr txBox="1"/>
          <p:nvPr/>
        </p:nvSpPr>
        <p:spPr>
          <a:xfrm>
            <a:off x="119336" y="6464369"/>
            <a:ext cx="4616202" cy="276999"/>
          </a:xfrm>
          <a:prstGeom prst="rect">
            <a:avLst/>
          </a:prstGeom>
          <a:noFill/>
        </p:spPr>
        <p:txBody>
          <a:bodyPr wrap="square" rtlCol="0">
            <a:spAutoFit/>
          </a:bodyPr>
          <a:lstStyle/>
          <a:p>
            <a:r>
              <a:rPr lang="ja-JP" altLang="en-US" sz="1200" dirty="0">
                <a:latin typeface="Meiryo" panose="020B0604030504040204" pitchFamily="34" charset="-128"/>
                <a:ea typeface="Meiryo" panose="020B0604030504040204" pitchFamily="34" charset="-128"/>
                <a:cs typeface="メイリオ" panose="020B0604030504040204" pitchFamily="50" charset="-128"/>
              </a:rPr>
              <a:t>オプションで余白部分の背景色を</a:t>
            </a:r>
            <a:r>
              <a:rPr lang="en-US" altLang="ja-JP" sz="1200" dirty="0">
                <a:latin typeface="Meiryo" panose="020B0604030504040204" pitchFamily="34" charset="-128"/>
                <a:ea typeface="Meiryo" panose="020B0604030504040204" pitchFamily="34" charset="-128"/>
                <a:cs typeface="メイリオ" panose="020B0604030504040204" pitchFamily="50" charset="-128"/>
              </a:rPr>
              <a:t>16</a:t>
            </a:r>
            <a:r>
              <a:rPr lang="ja-JP" altLang="en-US" sz="1200" dirty="0">
                <a:latin typeface="Meiryo" panose="020B0604030504040204" pitchFamily="34" charset="-128"/>
                <a:ea typeface="Meiryo" panose="020B0604030504040204" pitchFamily="34" charset="-128"/>
                <a:cs typeface="メイリオ" panose="020B0604030504040204" pitchFamily="50" charset="-128"/>
              </a:rPr>
              <a:t>進数で指定いただけます</a:t>
            </a:r>
          </a:p>
        </p:txBody>
      </p:sp>
      <p:cxnSp>
        <p:nvCxnSpPr>
          <p:cNvPr id="39" name="直線コネクタ 38">
            <a:extLst>
              <a:ext uri="{FF2B5EF4-FFF2-40B4-BE49-F238E27FC236}">
                <a16:creationId xmlns:a16="http://schemas.microsoft.com/office/drawing/2014/main" id="{481E3092-1F15-E347-B317-79922F20B177}"/>
              </a:ext>
            </a:extLst>
          </p:cNvPr>
          <p:cNvCxnSpPr>
            <a:cxnSpLocks/>
          </p:cNvCxnSpPr>
          <p:nvPr/>
        </p:nvCxnSpPr>
        <p:spPr>
          <a:xfrm flipV="1">
            <a:off x="767408" y="5713750"/>
            <a:ext cx="1261776" cy="572851"/>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
        <p:nvSpPr>
          <p:cNvPr id="37" name="テキスト ボックス 36">
            <a:extLst>
              <a:ext uri="{FF2B5EF4-FFF2-40B4-BE49-F238E27FC236}">
                <a16:creationId xmlns:a16="http://schemas.microsoft.com/office/drawing/2014/main" id="{52E88AAF-0D15-FA44-B373-123FE21B4B60}"/>
              </a:ext>
            </a:extLst>
          </p:cNvPr>
          <p:cNvSpPr txBox="1"/>
          <p:nvPr/>
        </p:nvSpPr>
        <p:spPr>
          <a:xfrm>
            <a:off x="2235653" y="3232330"/>
            <a:ext cx="1176331" cy="323165"/>
          </a:xfrm>
          <a:prstGeom prst="rect">
            <a:avLst/>
          </a:prstGeom>
          <a:noFill/>
        </p:spPr>
        <p:txBody>
          <a:bodyPr wrap="square" rtlCol="0">
            <a:spAutoFit/>
          </a:bodyPr>
          <a:lstStyle/>
          <a:p>
            <a:r>
              <a:rPr lang="en-US" altLang="ja-JP" sz="1500" b="1" dirty="0">
                <a:solidFill>
                  <a:schemeClr val="bg1"/>
                </a:solidFill>
                <a:latin typeface="メイリオ" panose="020B0604030504040204" pitchFamily="50" charset="-128"/>
                <a:ea typeface="メイリオ" panose="020B0604030504040204" pitchFamily="50" charset="-128"/>
              </a:rPr>
              <a:t>16:9</a:t>
            </a:r>
            <a:r>
              <a:rPr lang="ja-JP" altLang="en-US" sz="1500" b="1">
                <a:solidFill>
                  <a:schemeClr val="bg1"/>
                </a:solidFill>
                <a:latin typeface="メイリオ" panose="020B0604030504040204" pitchFamily="50" charset="-128"/>
                <a:ea typeface="メイリオ" panose="020B0604030504040204" pitchFamily="50" charset="-128"/>
              </a:rPr>
              <a:t>動画</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cxnSp>
        <p:nvCxnSpPr>
          <p:cNvPr id="40" name="直線コネクタ 39">
            <a:extLst>
              <a:ext uri="{FF2B5EF4-FFF2-40B4-BE49-F238E27FC236}">
                <a16:creationId xmlns:a16="http://schemas.microsoft.com/office/drawing/2014/main" id="{8B717118-60BF-224B-A3CD-F0333F75B069}"/>
              </a:ext>
            </a:extLst>
          </p:cNvPr>
          <p:cNvCxnSpPr>
            <a:cxnSpLocks/>
          </p:cNvCxnSpPr>
          <p:nvPr/>
        </p:nvCxnSpPr>
        <p:spPr>
          <a:xfrm>
            <a:off x="1909582" y="2610909"/>
            <a:ext cx="0" cy="136610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1" name="テキスト ボックス 40">
            <a:extLst>
              <a:ext uri="{FF2B5EF4-FFF2-40B4-BE49-F238E27FC236}">
                <a16:creationId xmlns:a16="http://schemas.microsoft.com/office/drawing/2014/main" id="{7BB8388F-7497-894F-B3A0-D907F924BCB9}"/>
              </a:ext>
            </a:extLst>
          </p:cNvPr>
          <p:cNvSpPr txBox="1"/>
          <p:nvPr/>
        </p:nvSpPr>
        <p:spPr>
          <a:xfrm>
            <a:off x="1435542" y="3564482"/>
            <a:ext cx="1116849" cy="276999"/>
          </a:xfrm>
          <a:prstGeom prst="rect">
            <a:avLst/>
          </a:prstGeom>
          <a:solidFill>
            <a:srgbClr val="8F0006"/>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360px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42" name="直線コネクタ 41">
            <a:extLst>
              <a:ext uri="{FF2B5EF4-FFF2-40B4-BE49-F238E27FC236}">
                <a16:creationId xmlns:a16="http://schemas.microsoft.com/office/drawing/2014/main" id="{C5AE629C-0E27-874F-A8B5-03C14CF98051}"/>
              </a:ext>
            </a:extLst>
          </p:cNvPr>
          <p:cNvCxnSpPr>
            <a:cxnSpLocks/>
          </p:cNvCxnSpPr>
          <p:nvPr/>
        </p:nvCxnSpPr>
        <p:spPr>
          <a:xfrm>
            <a:off x="1410485" y="2800036"/>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3" name="テキスト ボックス 42">
            <a:extLst>
              <a:ext uri="{FF2B5EF4-FFF2-40B4-BE49-F238E27FC236}">
                <a16:creationId xmlns:a16="http://schemas.microsoft.com/office/drawing/2014/main" id="{B586752F-340F-3F4A-83BC-2CF90F4FA649}"/>
              </a:ext>
            </a:extLst>
          </p:cNvPr>
          <p:cNvSpPr txBox="1"/>
          <p:nvPr/>
        </p:nvSpPr>
        <p:spPr>
          <a:xfrm>
            <a:off x="2250467" y="2681467"/>
            <a:ext cx="987963" cy="276999"/>
          </a:xfrm>
          <a:prstGeom prst="rect">
            <a:avLst/>
          </a:prstGeom>
          <a:solidFill>
            <a:srgbClr val="8F0006"/>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sp>
        <p:nvSpPr>
          <p:cNvPr id="44" name="テキスト ボックス 43">
            <a:extLst>
              <a:ext uri="{FF2B5EF4-FFF2-40B4-BE49-F238E27FC236}">
                <a16:creationId xmlns:a16="http://schemas.microsoft.com/office/drawing/2014/main" id="{5037FD53-8F68-BC4E-BECC-FDD77A7918E0}"/>
              </a:ext>
            </a:extLst>
          </p:cNvPr>
          <p:cNvSpPr txBox="1"/>
          <p:nvPr/>
        </p:nvSpPr>
        <p:spPr>
          <a:xfrm>
            <a:off x="1951379" y="4453990"/>
            <a:ext cx="1600159" cy="323165"/>
          </a:xfrm>
          <a:prstGeom prst="rect">
            <a:avLst/>
          </a:prstGeom>
          <a:noFill/>
        </p:spPr>
        <p:txBody>
          <a:bodyPr wrap="square" rtlCol="0">
            <a:spAutoFit/>
          </a:bodyPr>
          <a:lstStyle/>
          <a:p>
            <a:pPr algn="ctr"/>
            <a:r>
              <a:rPr lang="ja-JP" altLang="en-US" sz="1500" b="1">
                <a:solidFill>
                  <a:schemeClr val="bg1"/>
                </a:solidFill>
                <a:latin typeface="メイリオ" panose="020B0604030504040204" pitchFamily="50" charset="-128"/>
                <a:ea typeface="メイリオ" panose="020B0604030504040204" pitchFamily="50" charset="-128"/>
              </a:rPr>
              <a:t>静止画</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cxnSp>
        <p:nvCxnSpPr>
          <p:cNvPr id="45" name="直線コネクタ 44">
            <a:extLst>
              <a:ext uri="{FF2B5EF4-FFF2-40B4-BE49-F238E27FC236}">
                <a16:creationId xmlns:a16="http://schemas.microsoft.com/office/drawing/2014/main" id="{E5A9CEC1-B2F3-3042-8672-48BE89E6F90B}"/>
              </a:ext>
            </a:extLst>
          </p:cNvPr>
          <p:cNvCxnSpPr>
            <a:cxnSpLocks/>
          </p:cNvCxnSpPr>
          <p:nvPr/>
        </p:nvCxnSpPr>
        <p:spPr>
          <a:xfrm>
            <a:off x="1916593" y="4013838"/>
            <a:ext cx="0" cy="990742"/>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6" name="テキスト ボックス 45">
            <a:extLst>
              <a:ext uri="{FF2B5EF4-FFF2-40B4-BE49-F238E27FC236}">
                <a16:creationId xmlns:a16="http://schemas.microsoft.com/office/drawing/2014/main" id="{B631DE40-D484-1C4F-8316-C9ED5DE70DA4}"/>
              </a:ext>
            </a:extLst>
          </p:cNvPr>
          <p:cNvSpPr txBox="1"/>
          <p:nvPr/>
        </p:nvSpPr>
        <p:spPr>
          <a:xfrm>
            <a:off x="1442554" y="4592053"/>
            <a:ext cx="924326" cy="276999"/>
          </a:xfrm>
          <a:prstGeom prst="rect">
            <a:avLst/>
          </a:prstGeom>
          <a:solidFill>
            <a:srgbClr val="C00000"/>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250px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47" name="直線コネクタ 46">
            <a:extLst>
              <a:ext uri="{FF2B5EF4-FFF2-40B4-BE49-F238E27FC236}">
                <a16:creationId xmlns:a16="http://schemas.microsoft.com/office/drawing/2014/main" id="{FAB71387-EF7C-A94E-BC9A-BA7EAA650E2F}"/>
              </a:ext>
            </a:extLst>
          </p:cNvPr>
          <p:cNvCxnSpPr>
            <a:cxnSpLocks/>
          </p:cNvCxnSpPr>
          <p:nvPr/>
        </p:nvCxnSpPr>
        <p:spPr>
          <a:xfrm>
            <a:off x="1417496" y="4132407"/>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8" name="テキスト ボックス 47">
            <a:extLst>
              <a:ext uri="{FF2B5EF4-FFF2-40B4-BE49-F238E27FC236}">
                <a16:creationId xmlns:a16="http://schemas.microsoft.com/office/drawing/2014/main" id="{510855AF-A9BA-3649-BCC3-02DBF6FB6D2D}"/>
              </a:ext>
            </a:extLst>
          </p:cNvPr>
          <p:cNvSpPr txBox="1"/>
          <p:nvPr/>
        </p:nvSpPr>
        <p:spPr>
          <a:xfrm>
            <a:off x="2257478" y="4013838"/>
            <a:ext cx="987963" cy="276999"/>
          </a:xfrm>
          <a:prstGeom prst="rect">
            <a:avLst/>
          </a:prstGeom>
          <a:solidFill>
            <a:srgbClr val="C00000"/>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sp>
        <p:nvSpPr>
          <p:cNvPr id="54" name="テキスト ボックス 53">
            <a:extLst>
              <a:ext uri="{FF2B5EF4-FFF2-40B4-BE49-F238E27FC236}">
                <a16:creationId xmlns:a16="http://schemas.microsoft.com/office/drawing/2014/main" id="{6485662A-6F36-E740-97BA-D5A01CFA031D}"/>
              </a:ext>
            </a:extLst>
          </p:cNvPr>
          <p:cNvSpPr txBox="1"/>
          <p:nvPr/>
        </p:nvSpPr>
        <p:spPr>
          <a:xfrm>
            <a:off x="1944368" y="2022798"/>
            <a:ext cx="1600159" cy="323165"/>
          </a:xfrm>
          <a:prstGeom prst="rect">
            <a:avLst/>
          </a:prstGeom>
          <a:noFill/>
        </p:spPr>
        <p:txBody>
          <a:bodyPr wrap="square" rtlCol="0">
            <a:spAutoFit/>
          </a:bodyPr>
          <a:lstStyle/>
          <a:p>
            <a:pPr algn="ctr"/>
            <a:r>
              <a:rPr lang="ja-JP" altLang="en-US" sz="1500" b="1">
                <a:solidFill>
                  <a:schemeClr val="bg1"/>
                </a:solidFill>
                <a:latin typeface="メイリオ" panose="020B0604030504040204" pitchFamily="50" charset="-128"/>
                <a:ea typeface="メイリオ" panose="020B0604030504040204" pitchFamily="50" charset="-128"/>
              </a:rPr>
              <a:t>静止画</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cxnSp>
        <p:nvCxnSpPr>
          <p:cNvPr id="55" name="直線コネクタ 54">
            <a:extLst>
              <a:ext uri="{FF2B5EF4-FFF2-40B4-BE49-F238E27FC236}">
                <a16:creationId xmlns:a16="http://schemas.microsoft.com/office/drawing/2014/main" id="{E0AF1C28-4408-D34F-BE3A-9A520E8BC131}"/>
              </a:ext>
            </a:extLst>
          </p:cNvPr>
          <p:cNvCxnSpPr>
            <a:cxnSpLocks/>
          </p:cNvCxnSpPr>
          <p:nvPr/>
        </p:nvCxnSpPr>
        <p:spPr>
          <a:xfrm>
            <a:off x="1910318" y="1667571"/>
            <a:ext cx="0" cy="990742"/>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56" name="テキスト ボックス 55">
            <a:extLst>
              <a:ext uri="{FF2B5EF4-FFF2-40B4-BE49-F238E27FC236}">
                <a16:creationId xmlns:a16="http://schemas.microsoft.com/office/drawing/2014/main" id="{4190C8A1-2E23-4840-9020-2E850B01951F}"/>
              </a:ext>
            </a:extLst>
          </p:cNvPr>
          <p:cNvSpPr txBox="1"/>
          <p:nvPr/>
        </p:nvSpPr>
        <p:spPr>
          <a:xfrm>
            <a:off x="1436279" y="2245786"/>
            <a:ext cx="924326" cy="276999"/>
          </a:xfrm>
          <a:prstGeom prst="rect">
            <a:avLst/>
          </a:prstGeom>
          <a:solidFill>
            <a:srgbClr val="C00000"/>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250px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57" name="直線コネクタ 56">
            <a:extLst>
              <a:ext uri="{FF2B5EF4-FFF2-40B4-BE49-F238E27FC236}">
                <a16:creationId xmlns:a16="http://schemas.microsoft.com/office/drawing/2014/main" id="{3FF63987-37D0-F64C-B67E-1069401EA543}"/>
              </a:ext>
            </a:extLst>
          </p:cNvPr>
          <p:cNvCxnSpPr>
            <a:cxnSpLocks/>
          </p:cNvCxnSpPr>
          <p:nvPr/>
        </p:nvCxnSpPr>
        <p:spPr>
          <a:xfrm>
            <a:off x="1411221" y="1822716"/>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58" name="テキスト ボックス 57">
            <a:extLst>
              <a:ext uri="{FF2B5EF4-FFF2-40B4-BE49-F238E27FC236}">
                <a16:creationId xmlns:a16="http://schemas.microsoft.com/office/drawing/2014/main" id="{EEE0A758-FA91-D940-8BB1-5A36AEF31123}"/>
              </a:ext>
            </a:extLst>
          </p:cNvPr>
          <p:cNvSpPr txBox="1"/>
          <p:nvPr/>
        </p:nvSpPr>
        <p:spPr>
          <a:xfrm>
            <a:off x="2251203" y="1704147"/>
            <a:ext cx="987963" cy="276999"/>
          </a:xfrm>
          <a:prstGeom prst="rect">
            <a:avLst/>
          </a:prstGeom>
          <a:solidFill>
            <a:srgbClr val="C00000"/>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pic>
        <p:nvPicPr>
          <p:cNvPr id="23" name="図 22">
            <a:extLst>
              <a:ext uri="{FF2B5EF4-FFF2-40B4-BE49-F238E27FC236}">
                <a16:creationId xmlns:a16="http://schemas.microsoft.com/office/drawing/2014/main" id="{47B6DDAB-5953-A849-B871-948003798242}"/>
              </a:ext>
            </a:extLst>
          </p:cNvPr>
          <p:cNvPicPr>
            <a:picLocks noChangeAspect="1"/>
          </p:cNvPicPr>
          <p:nvPr/>
        </p:nvPicPr>
        <p:blipFill>
          <a:blip r:embed="rId4"/>
          <a:stretch>
            <a:fillRect/>
          </a:stretch>
        </p:blipFill>
        <p:spPr>
          <a:xfrm>
            <a:off x="3430756" y="1739341"/>
            <a:ext cx="452510" cy="226255"/>
          </a:xfrm>
          <a:prstGeom prst="rect">
            <a:avLst/>
          </a:prstGeom>
        </p:spPr>
      </p:pic>
      <p:sp>
        <p:nvSpPr>
          <p:cNvPr id="51" name="スライド番号プレースホルダー 4">
            <a:extLst>
              <a:ext uri="{FF2B5EF4-FFF2-40B4-BE49-F238E27FC236}">
                <a16:creationId xmlns:a16="http://schemas.microsoft.com/office/drawing/2014/main" id="{9CAC1D9F-BED5-8948-A4CF-8D6ABC9800E6}"/>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13</a:t>
            </a:fld>
            <a:endParaRPr kumimoji="1" lang="ja-JP" altLang="en-US"/>
          </a:p>
        </p:txBody>
      </p:sp>
      <p:sp>
        <p:nvSpPr>
          <p:cNvPr id="36" name="角丸四角形 35"/>
          <p:cNvSpPr/>
          <p:nvPr/>
        </p:nvSpPr>
        <p:spPr>
          <a:xfrm>
            <a:off x="8034543" y="523865"/>
            <a:ext cx="576064" cy="216024"/>
          </a:xfrm>
          <a:prstGeom prst="roundRect">
            <a:avLst/>
          </a:prstGeom>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100" dirty="0" smtClean="0">
                <a:solidFill>
                  <a:schemeClr val="bg1"/>
                </a:solidFill>
              </a:rPr>
              <a:t>NEW</a:t>
            </a:r>
            <a:endParaRPr kumimoji="1" lang="ja-JP" altLang="en-US" sz="1100" dirty="0" smtClean="0">
              <a:solidFill>
                <a:schemeClr val="bg1"/>
              </a:solidFill>
            </a:endParaRPr>
          </a:p>
        </p:txBody>
      </p:sp>
    </p:spTree>
    <p:extLst>
      <p:ext uri="{BB962C8B-B14F-4D97-AF65-F5344CB8AC3E}">
        <p14:creationId xmlns:p14="http://schemas.microsoft.com/office/powerpoint/2010/main" val="2264219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正方形/長方形 20">
            <a:extLst>
              <a:ext uri="{FF2B5EF4-FFF2-40B4-BE49-F238E27FC236}">
                <a16:creationId xmlns:a16="http://schemas.microsoft.com/office/drawing/2014/main" id="{4DFD0EDB-0746-3747-9820-5DB7BD9EF0AF}"/>
              </a:ext>
            </a:extLst>
          </p:cNvPr>
          <p:cNvSpPr/>
          <p:nvPr/>
        </p:nvSpPr>
        <p:spPr>
          <a:xfrm>
            <a:off x="1432159" y="1659641"/>
            <a:ext cx="2537903" cy="470115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highlight>
                <a:srgbClr val="808080"/>
              </a:highlight>
            </a:endParaRPr>
          </a:p>
        </p:txBody>
      </p:sp>
      <p:sp>
        <p:nvSpPr>
          <p:cNvPr id="20" name="正方形/長方形 19">
            <a:extLst>
              <a:ext uri="{FF2B5EF4-FFF2-40B4-BE49-F238E27FC236}">
                <a16:creationId xmlns:a16="http://schemas.microsoft.com/office/drawing/2014/main" id="{2604041A-6531-AD4C-A894-0F024B7D4311}"/>
              </a:ext>
            </a:extLst>
          </p:cNvPr>
          <p:cNvSpPr/>
          <p:nvPr/>
        </p:nvSpPr>
        <p:spPr>
          <a:xfrm>
            <a:off x="1432159" y="2214126"/>
            <a:ext cx="2537903" cy="1397614"/>
          </a:xfrm>
          <a:prstGeom prst="rect">
            <a:avLst/>
          </a:prstGeom>
          <a:solidFill>
            <a:srgbClr val="8F00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00"/>
          </a:p>
        </p:txBody>
      </p:sp>
      <p:pic>
        <p:nvPicPr>
          <p:cNvPr id="22" name="図 21">
            <a:extLst>
              <a:ext uri="{FF2B5EF4-FFF2-40B4-BE49-F238E27FC236}">
                <a16:creationId xmlns:a16="http://schemas.microsoft.com/office/drawing/2014/main" id="{517B75D6-3274-ED49-8450-D758DF0F2C52}"/>
              </a:ext>
            </a:extLst>
          </p:cNvPr>
          <p:cNvPicPr>
            <a:picLocks noChangeAspect="1"/>
          </p:cNvPicPr>
          <p:nvPr/>
        </p:nvPicPr>
        <p:blipFill>
          <a:blip r:embed="rId3"/>
          <a:stretch>
            <a:fillRect/>
          </a:stretch>
        </p:blipFill>
        <p:spPr>
          <a:xfrm>
            <a:off x="1450205" y="1499403"/>
            <a:ext cx="2537903" cy="140535"/>
          </a:xfrm>
          <a:prstGeom prst="rect">
            <a:avLst/>
          </a:prstGeom>
        </p:spPr>
      </p:pic>
      <p:sp>
        <p:nvSpPr>
          <p:cNvPr id="28" name="テキスト ボックス 27"/>
          <p:cNvSpPr txBox="1"/>
          <p:nvPr/>
        </p:nvSpPr>
        <p:spPr>
          <a:xfrm>
            <a:off x="335360" y="150835"/>
            <a:ext cx="11426713" cy="830997"/>
          </a:xfrm>
          <a:prstGeom prst="rect">
            <a:avLst/>
          </a:prstGeom>
          <a:noFill/>
        </p:spPr>
        <p:txBody>
          <a:bodyPr wrap="square" rtlCol="0">
            <a:spAutoFit/>
          </a:bodyPr>
          <a:lstStyle/>
          <a:p>
            <a:r>
              <a:rPr lang="ja-JP" altLang="en-US" sz="2400" dirty="0">
                <a:latin typeface="+mj-ea"/>
                <a:ea typeface="+mj-ea"/>
              </a:rPr>
              <a:t>入稿</a:t>
            </a:r>
            <a:r>
              <a:rPr lang="ja-JP" altLang="en-US" sz="2400" dirty="0" smtClean="0">
                <a:latin typeface="+mj-ea"/>
                <a:ea typeface="+mj-ea"/>
              </a:rPr>
              <a:t>ガイドライン</a:t>
            </a:r>
            <a:endParaRPr lang="en-US" altLang="ja-JP" sz="2400" dirty="0" smtClean="0">
              <a:latin typeface="+mj-ea"/>
              <a:ea typeface="+mj-ea"/>
            </a:endParaRPr>
          </a:p>
          <a:p>
            <a:r>
              <a:rPr lang="ja-JP" altLang="en-US" sz="2400" dirty="0" smtClean="0">
                <a:latin typeface="+mj-ea"/>
              </a:rPr>
              <a:t>演出パターン　</a:t>
            </a:r>
            <a:r>
              <a:rPr lang="en-US" altLang="ja-JP" sz="2400" dirty="0" smtClean="0">
                <a:latin typeface="+mj-ea"/>
                <a:ea typeface="+mj-ea"/>
              </a:rPr>
              <a:t>B.</a:t>
            </a:r>
            <a:r>
              <a:rPr lang="ja-JP" altLang="en-US" sz="2400" dirty="0" smtClean="0">
                <a:latin typeface="+mj-ea"/>
                <a:ea typeface="+mj-ea"/>
              </a:rPr>
              <a:t>「</a:t>
            </a:r>
            <a:r>
              <a:rPr lang="en-US" altLang="ja-JP" sz="2400" dirty="0" smtClean="0">
                <a:latin typeface="+mj-ea"/>
                <a:ea typeface="+mj-ea"/>
              </a:rPr>
              <a:t>16:9</a:t>
            </a:r>
            <a:r>
              <a:rPr lang="ja-JP" altLang="en-US" sz="2400" dirty="0">
                <a:latin typeface="+mj-ea"/>
                <a:ea typeface="+mj-ea"/>
              </a:rPr>
              <a:t>動画＋下部静止画（バナー</a:t>
            </a:r>
            <a:r>
              <a:rPr lang="ja-JP" altLang="en-US" sz="2400" dirty="0" smtClean="0">
                <a:latin typeface="+mj-ea"/>
                <a:ea typeface="+mj-ea"/>
              </a:rPr>
              <a:t>）」</a:t>
            </a:r>
            <a:r>
              <a:rPr lang="ja-JP" altLang="en-US" sz="2400" dirty="0">
                <a:latin typeface="+mj-ea"/>
                <a:ea typeface="+mj-ea"/>
              </a:rPr>
              <a:t> </a:t>
            </a:r>
            <a:r>
              <a:rPr lang="ja-JP" altLang="en-US" sz="2400" dirty="0" smtClean="0">
                <a:latin typeface="+mj-ea"/>
                <a:ea typeface="+mj-ea"/>
              </a:rPr>
              <a:t>入稿</a:t>
            </a:r>
            <a:r>
              <a:rPr lang="ja-JP" altLang="en-US" sz="2400" dirty="0">
                <a:latin typeface="+mj-ea"/>
                <a:ea typeface="+mj-ea"/>
              </a:rPr>
              <a:t>仕様</a:t>
            </a:r>
          </a:p>
        </p:txBody>
      </p:sp>
      <p:sp>
        <p:nvSpPr>
          <p:cNvPr id="5" name="正方形/長方形 4">
            <a:extLst>
              <a:ext uri="{FF2B5EF4-FFF2-40B4-BE49-F238E27FC236}">
                <a16:creationId xmlns:a16="http://schemas.microsoft.com/office/drawing/2014/main" id="{D93C2C10-F8AD-F044-BB27-4E1262C7832A}"/>
              </a:ext>
            </a:extLst>
          </p:cNvPr>
          <p:cNvSpPr/>
          <p:nvPr/>
        </p:nvSpPr>
        <p:spPr>
          <a:xfrm>
            <a:off x="3003676" y="3395560"/>
            <a:ext cx="261610" cy="369332"/>
          </a:xfrm>
          <a:prstGeom prst="rect">
            <a:avLst/>
          </a:prstGeom>
        </p:spPr>
        <p:txBody>
          <a:bodyPr wrap="none">
            <a:spAutoFit/>
          </a:bodyPr>
          <a:lstStyle/>
          <a:p>
            <a:r>
              <a:rPr lang="ja-JP" altLang="en-US">
                <a:solidFill>
                  <a:srgbClr val="000000"/>
                </a:solidFill>
                <a:latin typeface="メイリオ" panose="020B0604030504040204" pitchFamily="50" charset="-128"/>
                <a:ea typeface="メイリオ" panose="020B0604030504040204" pitchFamily="50" charset="-128"/>
              </a:rPr>
              <a:t> </a:t>
            </a:r>
            <a:endParaRPr lang="ja-JP" altLang="en-US">
              <a:latin typeface="メイリオ" panose="020B0604030504040204" pitchFamily="50" charset="-128"/>
              <a:ea typeface="メイリオ" panose="020B0604030504040204" pitchFamily="50" charset="-128"/>
            </a:endParaRPr>
          </a:p>
        </p:txBody>
      </p:sp>
      <p:sp>
        <p:nvSpPr>
          <p:cNvPr id="13" name="テキスト ボックス 12">
            <a:extLst>
              <a:ext uri="{FF2B5EF4-FFF2-40B4-BE49-F238E27FC236}">
                <a16:creationId xmlns:a16="http://schemas.microsoft.com/office/drawing/2014/main" id="{16813163-E83C-CF49-A329-6C8B481FB279}"/>
              </a:ext>
            </a:extLst>
          </p:cNvPr>
          <p:cNvSpPr txBox="1"/>
          <p:nvPr/>
        </p:nvSpPr>
        <p:spPr>
          <a:xfrm>
            <a:off x="3719736" y="996926"/>
            <a:ext cx="5452953" cy="461665"/>
          </a:xfrm>
          <a:prstGeom prst="rect">
            <a:avLst/>
          </a:prstGeom>
          <a:noFill/>
        </p:spPr>
        <p:txBody>
          <a:bodyPr wrap="square" rtlCol="0">
            <a:spAutoFit/>
          </a:bodyPr>
          <a:lstStyle/>
          <a:p>
            <a:r>
              <a:rPr lang="en-US" altLang="ja-JP" sz="1200" dirty="0">
                <a:latin typeface="メイリオ" panose="020B0604030504040204" pitchFamily="50" charset="-128"/>
                <a:ea typeface="メイリオ" panose="020B0604030504040204" pitchFamily="50" charset="-128"/>
                <a:cs typeface="メイリオ" panose="020B0604030504040204" pitchFamily="50" charset="-128"/>
              </a:rPr>
              <a:t>&lt;</a:t>
            </a:r>
            <a:r>
              <a:rPr lang="ja-JP" altLang="en-US" sz="1200" dirty="0">
                <a:latin typeface="メイリオ" panose="020B0604030504040204" pitchFamily="50" charset="-128"/>
                <a:ea typeface="メイリオ" panose="020B0604030504040204" pitchFamily="50" charset="-128"/>
                <a:cs typeface="メイリオ" panose="020B0604030504040204" pitchFamily="50" charset="-128"/>
              </a:rPr>
              <a:t>上部に</a:t>
            </a:r>
            <a:r>
              <a:rPr lang="en-US" altLang="ja-JP" sz="1200" b="1" kern="0" dirty="0">
                <a:latin typeface="メイリオ" panose="020B0604030504040204" pitchFamily="50" charset="-128"/>
                <a:ea typeface="メイリオ" panose="020B0604030504040204" pitchFamily="50" charset="-128"/>
                <a:cs typeface="メイリオ" panose="020B0604030504040204" pitchFamily="50" charset="-128"/>
              </a:rPr>
              <a:t>Yahoo! JAPAN PR</a:t>
            </a:r>
            <a:r>
              <a:rPr lang="ja-JP" altLang="en-US" sz="1200" b="1" kern="0" dirty="0">
                <a:latin typeface="メイリオ" panose="020B0604030504040204" pitchFamily="50" charset="-128"/>
                <a:ea typeface="メイリオ" panose="020B0604030504040204" pitchFamily="50" charset="-128"/>
                <a:cs typeface="メイリオ" panose="020B0604030504040204" pitchFamily="50" charset="-128"/>
              </a:rPr>
              <a:t>企画</a:t>
            </a:r>
            <a:r>
              <a:rPr lang="en-US" altLang="ja-JP" sz="1200" b="1" kern="0" dirty="0">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200" b="1" kern="0" dirty="0">
                <a:latin typeface="メイリオ" panose="020B0604030504040204" pitchFamily="50" charset="-128"/>
                <a:ea typeface="メイリオ" panose="020B0604030504040204" pitchFamily="50" charset="-128"/>
                <a:cs typeface="メイリオ" panose="020B0604030504040204" pitchFamily="50" charset="-128"/>
              </a:rPr>
              <a:t> </a:t>
            </a:r>
            <a:r>
              <a:rPr lang="ja-JP" altLang="ja-JP" sz="1200" b="1" kern="0" dirty="0">
                <a:latin typeface="メイリオ" panose="020B0604030504040204" pitchFamily="50" charset="-128"/>
                <a:ea typeface="メイリオ" panose="020B0604030504040204" pitchFamily="50" charset="-128"/>
                <a:cs typeface="メイリオ" panose="020B0604030504040204" pitchFamily="50" charset="-128"/>
              </a:rPr>
              <a:t>掲載期間</a:t>
            </a:r>
            <a:r>
              <a:rPr lang="ja-JP" altLang="en-US" sz="1200" b="1" kern="0" dirty="0">
                <a:latin typeface="メイリオ" panose="020B0604030504040204" pitchFamily="50" charset="-128"/>
                <a:ea typeface="メイリオ" panose="020B0604030504040204" pitchFamily="50" charset="-128"/>
                <a:cs typeface="メイリオ" panose="020B0604030504040204" pitchFamily="50" charset="-128"/>
              </a:rPr>
              <a:t>　広告主体者</a:t>
            </a:r>
            <a:r>
              <a:rPr lang="ja-JP" altLang="ja-JP" sz="1200" b="1" kern="0" dirty="0">
                <a:latin typeface="メイリオ" panose="020B0604030504040204" pitchFamily="50" charset="-128"/>
                <a:ea typeface="メイリオ" panose="020B0604030504040204" pitchFamily="50" charset="-128"/>
                <a:cs typeface="メイリオ" panose="020B0604030504040204" pitchFamily="50" charset="-128"/>
              </a:rPr>
              <a:t>表記</a:t>
            </a:r>
            <a:r>
              <a:rPr lang="en-US" altLang="ja-JP" sz="1200" b="1" kern="0"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b="1" kern="0" dirty="0">
                <a:latin typeface="メイリオ" panose="020B0604030504040204" pitchFamily="50" charset="-128"/>
                <a:ea typeface="メイリオ" panose="020B0604030504040204" pitchFamily="50" charset="-128"/>
                <a:cs typeface="メイリオ" panose="020B0604030504040204" pitchFamily="50" charset="-128"/>
              </a:rPr>
              <a:t>提供：○○</a:t>
            </a:r>
            <a:r>
              <a:rPr lang="en-US" altLang="ja-JP" sz="1200" b="1" kern="0"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が自動的に表示されます</a:t>
            </a:r>
            <a:r>
              <a:rPr lang="en-US" altLang="ja-JP" sz="1200" dirty="0">
                <a:latin typeface="メイリオ" panose="020B0604030504040204" pitchFamily="50" charset="-128"/>
                <a:ea typeface="メイリオ" panose="020B0604030504040204" pitchFamily="50" charset="-128"/>
                <a:cs typeface="メイリオ" panose="020B0604030504040204" pitchFamily="50" charset="-128"/>
              </a:rPr>
              <a:t>&gt;</a:t>
            </a:r>
            <a:endParaRPr lang="ja-JP" altLang="en-US" sz="12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 name="線吹き出し 2 (枠付き) 13">
            <a:extLst>
              <a:ext uri="{FF2B5EF4-FFF2-40B4-BE49-F238E27FC236}">
                <a16:creationId xmlns:a16="http://schemas.microsoft.com/office/drawing/2014/main" id="{F870369E-74C0-FE40-ADA8-4011538CB021}"/>
              </a:ext>
            </a:extLst>
          </p:cNvPr>
          <p:cNvSpPr/>
          <p:nvPr/>
        </p:nvSpPr>
        <p:spPr>
          <a:xfrm>
            <a:off x="1415480" y="1510097"/>
            <a:ext cx="2670300" cy="144016"/>
          </a:xfrm>
          <a:prstGeom prst="borderCallout2">
            <a:avLst>
              <a:gd name="adj1" fmla="val 14761"/>
              <a:gd name="adj2" fmla="val 51033"/>
              <a:gd name="adj3" fmla="val -261736"/>
              <a:gd name="adj4" fmla="val 76263"/>
              <a:gd name="adj5" fmla="val -264236"/>
              <a:gd name="adj6" fmla="val 87747"/>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6" name="テキスト ボックス 15">
            <a:extLst>
              <a:ext uri="{FF2B5EF4-FFF2-40B4-BE49-F238E27FC236}">
                <a16:creationId xmlns:a16="http://schemas.microsoft.com/office/drawing/2014/main" id="{43F6EE26-0E79-824A-8C97-C62A1E4E2CD8}"/>
              </a:ext>
            </a:extLst>
          </p:cNvPr>
          <p:cNvSpPr txBox="1"/>
          <p:nvPr/>
        </p:nvSpPr>
        <p:spPr>
          <a:xfrm>
            <a:off x="4330602" y="1788207"/>
            <a:ext cx="7200800" cy="276999"/>
          </a:xfrm>
          <a:prstGeom prst="rect">
            <a:avLst/>
          </a:prstGeom>
          <a:noFill/>
        </p:spPr>
        <p:txBody>
          <a:bodyPr wrap="square" rtlCol="0">
            <a:spAutoFit/>
          </a:bodyPr>
          <a:lstStyle/>
          <a:p>
            <a:r>
              <a:rPr lang="ja-JP" altLang="en-US" sz="1200" dirty="0">
                <a:latin typeface="メイリオ" panose="020B0604030504040204" pitchFamily="50" charset="-128"/>
                <a:ea typeface="メイリオ" panose="020B0604030504040204" pitchFamily="50" charset="-128"/>
                <a:cs typeface="メイリオ" panose="020B0604030504040204" pitchFamily="50" charset="-128"/>
              </a:rPr>
              <a:t>自動的に</a:t>
            </a:r>
            <a:r>
              <a:rPr lang="ja-JP" altLang="en-US" sz="1200" dirty="0">
                <a:latin typeface="メイリオ" panose="020B0604030504040204" pitchFamily="50" charset="-128"/>
                <a:ea typeface="メイリオ" panose="020B0604030504040204" pitchFamily="50" charset="-128"/>
              </a:rPr>
              <a:t>上部より</a:t>
            </a:r>
            <a:r>
              <a:rPr lang="en-US" altLang="ja-JP" sz="1200" dirty="0">
                <a:latin typeface="メイリオ" panose="020B0604030504040204" pitchFamily="50" charset="-128"/>
                <a:ea typeface="メイリオ" panose="020B0604030504040204" pitchFamily="50" charset="-128"/>
              </a:rPr>
              <a:t>55</a:t>
            </a:r>
            <a:r>
              <a:rPr lang="en" altLang="ja-JP" sz="1200" dirty="0">
                <a:latin typeface="メイリオ" panose="020B0604030504040204" pitchFamily="50" charset="-128"/>
                <a:ea typeface="メイリオ" panose="020B0604030504040204" pitchFamily="50" charset="-128"/>
              </a:rPr>
              <a:t>px</a:t>
            </a:r>
            <a:r>
              <a:rPr lang="ja-JP" altLang="en-US" sz="1200" dirty="0">
                <a:latin typeface="メイリオ" panose="020B0604030504040204" pitchFamily="50" charset="-128"/>
                <a:ea typeface="メイリオ" panose="020B0604030504040204" pitchFamily="50" charset="-128"/>
              </a:rPr>
              <a:t>下、右端より</a:t>
            </a:r>
            <a:r>
              <a:rPr lang="en-US" altLang="ja-JP" sz="1200" dirty="0">
                <a:latin typeface="メイリオ" panose="020B0604030504040204" pitchFamily="50" charset="-128"/>
                <a:ea typeface="メイリオ" panose="020B0604030504040204" pitchFamily="50" charset="-128"/>
              </a:rPr>
              <a:t>10</a:t>
            </a:r>
            <a:r>
              <a:rPr lang="en" altLang="ja-JP" sz="1200" dirty="0">
                <a:latin typeface="メイリオ" panose="020B0604030504040204" pitchFamily="50" charset="-128"/>
                <a:ea typeface="メイリオ" panose="020B0604030504040204" pitchFamily="50" charset="-128"/>
              </a:rPr>
              <a:t>px</a:t>
            </a:r>
            <a:r>
              <a:rPr lang="ja-JP" altLang="en-US" sz="1200" dirty="0">
                <a:latin typeface="メイリオ" panose="020B0604030504040204" pitchFamily="50" charset="-128"/>
                <a:ea typeface="メイリオ" panose="020B0604030504040204" pitchFamily="50" charset="-128"/>
              </a:rPr>
              <a:t>の位置に、横</a:t>
            </a:r>
            <a:r>
              <a:rPr lang="en-US" altLang="ja-JP" sz="1200" dirty="0">
                <a:latin typeface="メイリオ" panose="020B0604030504040204" pitchFamily="50" charset="-128"/>
                <a:ea typeface="メイリオ" panose="020B0604030504040204" pitchFamily="50" charset="-128"/>
              </a:rPr>
              <a:t>60</a:t>
            </a:r>
            <a:r>
              <a:rPr lang="en" altLang="ja-JP" sz="1200" dirty="0">
                <a:latin typeface="メイリオ" panose="020B0604030504040204" pitchFamily="50" charset="-128"/>
                <a:ea typeface="メイリオ" panose="020B0604030504040204" pitchFamily="50" charset="-128"/>
              </a:rPr>
              <a:t>px </a:t>
            </a:r>
            <a:r>
              <a:rPr lang="ja-JP" altLang="en-US" sz="1200" dirty="0">
                <a:latin typeface="メイリオ" panose="020B0604030504040204" pitchFamily="50" charset="-128"/>
                <a:ea typeface="メイリオ" panose="020B0604030504040204" pitchFamily="50" charset="-128"/>
              </a:rPr>
              <a:t>縦</a:t>
            </a:r>
            <a:r>
              <a:rPr lang="en-US" altLang="ja-JP" sz="1200" dirty="0">
                <a:latin typeface="メイリオ" panose="020B0604030504040204" pitchFamily="50" charset="-128"/>
                <a:ea typeface="メイリオ" panose="020B0604030504040204" pitchFamily="50" charset="-128"/>
              </a:rPr>
              <a:t>30</a:t>
            </a:r>
            <a:r>
              <a:rPr lang="en" altLang="ja-JP" sz="1200" dirty="0">
                <a:latin typeface="メイリオ" panose="020B0604030504040204" pitchFamily="50" charset="-128"/>
                <a:ea typeface="メイリオ" panose="020B0604030504040204" pitchFamily="50" charset="-128"/>
              </a:rPr>
              <a:t>px</a:t>
            </a:r>
            <a:r>
              <a:rPr lang="ja-JP" altLang="en-US" sz="1200" dirty="0">
                <a:latin typeface="メイリオ" panose="020B0604030504040204" pitchFamily="50" charset="-128"/>
                <a:ea typeface="メイリオ" panose="020B0604030504040204" pitchFamily="50" charset="-128"/>
              </a:rPr>
              <a:t>のスキップボタンが配置されます</a:t>
            </a:r>
            <a:endParaRPr lang="ja-JP" altLang="en-US" sz="1200" dirty="0">
              <a:latin typeface="メイリオ" panose="020B0604030504040204" pitchFamily="50" charset="-128"/>
              <a:ea typeface="メイリオ" panose="020B0604030504040204" pitchFamily="50" charset="-128"/>
              <a:cs typeface="メイリオ" panose="020B0604030504040204" pitchFamily="50" charset="-128"/>
            </a:endParaRPr>
          </a:p>
        </p:txBody>
      </p:sp>
      <p:cxnSp>
        <p:nvCxnSpPr>
          <p:cNvPr id="30" name="直線コネクタ 29">
            <a:extLst>
              <a:ext uri="{FF2B5EF4-FFF2-40B4-BE49-F238E27FC236}">
                <a16:creationId xmlns:a16="http://schemas.microsoft.com/office/drawing/2014/main" id="{094601A5-18A3-1C41-B30B-153735500DBC}"/>
              </a:ext>
            </a:extLst>
          </p:cNvPr>
          <p:cNvCxnSpPr>
            <a:cxnSpLocks/>
          </p:cNvCxnSpPr>
          <p:nvPr/>
        </p:nvCxnSpPr>
        <p:spPr>
          <a:xfrm>
            <a:off x="4027810" y="2208848"/>
            <a:ext cx="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graphicFrame>
        <p:nvGraphicFramePr>
          <p:cNvPr id="25" name="表 24">
            <a:extLst>
              <a:ext uri="{FF2B5EF4-FFF2-40B4-BE49-F238E27FC236}">
                <a16:creationId xmlns:a16="http://schemas.microsoft.com/office/drawing/2014/main" id="{757EC282-A430-9347-960C-3E153E69802B}"/>
              </a:ext>
            </a:extLst>
          </p:cNvPr>
          <p:cNvGraphicFramePr>
            <a:graphicFrameLocks noGrp="1"/>
          </p:cNvGraphicFramePr>
          <p:nvPr>
            <p:extLst>
              <p:ext uri="{D42A27DB-BD31-4B8C-83A1-F6EECF244321}">
                <p14:modId xmlns:p14="http://schemas.microsoft.com/office/powerpoint/2010/main" val="3510146708"/>
              </p:ext>
            </p:extLst>
          </p:nvPr>
        </p:nvGraphicFramePr>
        <p:xfrm>
          <a:off x="4512692" y="2784186"/>
          <a:ext cx="7343948" cy="3390429"/>
        </p:xfrm>
        <a:graphic>
          <a:graphicData uri="http://schemas.openxmlformats.org/drawingml/2006/table">
            <a:tbl>
              <a:tblPr firstRow="1" bandRow="1">
                <a:tableStyleId>{2D5ABB26-0587-4C30-8999-92F81FD0307C}</a:tableStyleId>
              </a:tblPr>
              <a:tblGrid>
                <a:gridCol w="1161744">
                  <a:extLst>
                    <a:ext uri="{9D8B030D-6E8A-4147-A177-3AD203B41FA5}">
                      <a16:colId xmlns:a16="http://schemas.microsoft.com/office/drawing/2014/main" val="2602065699"/>
                    </a:ext>
                  </a:extLst>
                </a:gridCol>
                <a:gridCol w="3187234">
                  <a:extLst>
                    <a:ext uri="{9D8B030D-6E8A-4147-A177-3AD203B41FA5}">
                      <a16:colId xmlns:a16="http://schemas.microsoft.com/office/drawing/2014/main" val="2421663902"/>
                    </a:ext>
                  </a:extLst>
                </a:gridCol>
                <a:gridCol w="2994970">
                  <a:extLst>
                    <a:ext uri="{9D8B030D-6E8A-4147-A177-3AD203B41FA5}">
                      <a16:colId xmlns:a16="http://schemas.microsoft.com/office/drawing/2014/main" val="1888171818"/>
                    </a:ext>
                  </a:extLst>
                </a:gridCol>
              </a:tblGrid>
              <a:tr h="280779">
                <a:tc>
                  <a:txBody>
                    <a:bodyPr/>
                    <a:lstStyle/>
                    <a:p>
                      <a:pPr algn="ct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1" dirty="0"/>
                        <a:t>16:9</a:t>
                      </a:r>
                      <a:r>
                        <a:rPr kumimoji="1" lang="ja-JP" altLang="en-US" sz="1400" b="1"/>
                        <a:t>動画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400" b="1"/>
                        <a:t>静止画（誘導バナー）</a:t>
                      </a:r>
                      <a:endParaRPr kumimoji="1" lang="en-US" altLang="ja-JP" sz="1400" b="1" dirty="0"/>
                    </a:p>
                    <a:p>
                      <a:pPr algn="ctr"/>
                      <a:r>
                        <a:rPr kumimoji="1" lang="en-US" altLang="ja-JP" sz="1000" b="0" dirty="0"/>
                        <a:t>※</a:t>
                      </a:r>
                      <a:r>
                        <a:rPr kumimoji="1" lang="ja-JP" altLang="en-US" sz="1000" b="0"/>
                        <a:t>誘導バナー以外の静止画を設定することも可</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159947"/>
                  </a:ext>
                </a:extLst>
              </a:tr>
              <a:tr h="1062480">
                <a:tc>
                  <a:txBody>
                    <a:bodyPr/>
                    <a:lstStyle/>
                    <a:p>
                      <a:pPr algn="ctr"/>
                      <a:r>
                        <a:rPr kumimoji="1" lang="ja-JP" altLang="en-US" sz="1200" b="1"/>
                        <a:t>画角</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360px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360px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4506498"/>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容量</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en-US" altLang="ja-JP" sz="1400" dirty="0">
                          <a:latin typeface="+mn-ea"/>
                        </a:rPr>
                        <a:t>30MB</a:t>
                      </a:r>
                      <a:r>
                        <a:rPr lang="ja-JP" altLang="en-US" sz="1400" dirty="0">
                          <a:latin typeface="+mn-ea"/>
                        </a:rPr>
                        <a:t>以内（</a:t>
                      </a:r>
                      <a:r>
                        <a:rPr lang="en-US" altLang="ja-JP" sz="1400" dirty="0">
                          <a:latin typeface="+mn-ea"/>
                        </a:rPr>
                        <a:t>mp4</a:t>
                      </a:r>
                      <a:r>
                        <a:rPr lang="ja-JP" altLang="en-US" sz="1400" dirty="0">
                          <a:latin typeface="+mn-ea"/>
                        </a:rPr>
                        <a:t>形式）</a:t>
                      </a:r>
                      <a:endParaRPr lang="en-US" altLang="ja-JP" sz="1400" dirty="0">
                        <a:latin typeface="+mn-ea"/>
                      </a:endParaRPr>
                    </a:p>
                    <a:p>
                      <a:pPr algn="ctr"/>
                      <a:r>
                        <a:rPr kumimoji="1" lang="en-US" altLang="ja-JP" sz="1000" b="0" dirty="0">
                          <a:solidFill>
                            <a:srgbClr val="FF0000"/>
                          </a:solidFill>
                        </a:rPr>
                        <a:t>※</a:t>
                      </a:r>
                      <a:r>
                        <a:rPr kumimoji="1" lang="ja-JP" altLang="en-US" sz="1000" b="0" dirty="0">
                          <a:solidFill>
                            <a:srgbClr val="FF0000"/>
                          </a:solidFill>
                        </a:rPr>
                        <a:t>配信時は</a:t>
                      </a:r>
                      <a:r>
                        <a:rPr kumimoji="1" lang="en-US" altLang="ja-JP" sz="1000" b="0" dirty="0">
                          <a:solidFill>
                            <a:srgbClr val="FF0000"/>
                          </a:solidFill>
                        </a:rPr>
                        <a:t>5MB</a:t>
                      </a:r>
                      <a:r>
                        <a:rPr kumimoji="1" lang="ja-JP" altLang="en-US" sz="1000" b="0" dirty="0">
                          <a:solidFill>
                            <a:srgbClr val="FF0000"/>
                          </a:solidFill>
                        </a:rPr>
                        <a:t>程度に圧縮するため画質が劣化する可能性があります</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solidFill>
                            <a:schemeClr val="tx1"/>
                          </a:solidFill>
                        </a:rPr>
                        <a:t>200KB</a:t>
                      </a:r>
                      <a:r>
                        <a:rPr kumimoji="1" lang="ja-JP" altLang="en-US" sz="1400" b="0">
                          <a:solidFill>
                            <a:schemeClr val="tx1"/>
                          </a:solidFill>
                        </a:rPr>
                        <a:t>以内</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44150737"/>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動画秒数</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a:latin typeface="+mn-ea"/>
                        </a:rPr>
                        <a:t>最短</a:t>
                      </a:r>
                      <a:r>
                        <a:rPr lang="en-US" altLang="ja-JP" sz="1400" dirty="0">
                          <a:latin typeface="+mn-ea"/>
                        </a:rPr>
                        <a:t>6</a:t>
                      </a:r>
                      <a:r>
                        <a:rPr lang="ja-JP" altLang="en-US" sz="1400">
                          <a:latin typeface="+mn-ea"/>
                        </a:rPr>
                        <a:t>秒</a:t>
                      </a:r>
                      <a:r>
                        <a:rPr lang="en-US" altLang="ja-JP" sz="1400" dirty="0">
                          <a:latin typeface="+mn-ea"/>
                        </a:rPr>
                        <a:t>〜</a:t>
                      </a:r>
                      <a:r>
                        <a:rPr lang="ja-JP" altLang="en-US" sz="1400">
                          <a:latin typeface="+mn-ea"/>
                        </a:rPr>
                        <a:t>最長</a:t>
                      </a:r>
                      <a:r>
                        <a:rPr lang="en-US" altLang="ja-JP" sz="1400" dirty="0">
                          <a:latin typeface="+mn-ea"/>
                        </a:rPr>
                        <a:t>15</a:t>
                      </a:r>
                      <a:r>
                        <a:rPr lang="ja-JP" altLang="en-US" sz="1400">
                          <a:latin typeface="+mn-ea"/>
                        </a:rPr>
                        <a:t>秒（推奨</a:t>
                      </a:r>
                      <a:r>
                        <a:rPr lang="en-US" altLang="ja-JP" sz="1400" dirty="0">
                          <a:latin typeface="+mn-ea"/>
                        </a:rPr>
                        <a:t>10</a:t>
                      </a:r>
                      <a:r>
                        <a:rPr lang="ja-JP" altLang="en-US" sz="1400">
                          <a:latin typeface="+mn-ea"/>
                        </a:rPr>
                        <a:t>秒）</a:t>
                      </a:r>
                      <a:endParaRPr kumimoji="1" lang="ja-JP" altLang="en-US" sz="1400" b="1"/>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1267613"/>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dirty="0">
                          <a:latin typeface="+mn-ea"/>
                        </a:rPr>
                        <a:t>動画</a:t>
                      </a:r>
                      <a:r>
                        <a:rPr lang="en-US" altLang="ja-JP" sz="1200" b="1" dirty="0">
                          <a:latin typeface="+mn-ea"/>
                        </a:rPr>
                        <a:t>fps</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推奨</a:t>
                      </a:r>
                      <a:r>
                        <a:rPr lang="en-US" altLang="ja-JP" sz="1400" dirty="0">
                          <a:latin typeface="+mn-ea"/>
                        </a:rPr>
                        <a:t>30fps</a:t>
                      </a: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24102052"/>
                  </a:ext>
                </a:extLst>
              </a:tr>
            </a:tbl>
          </a:graphicData>
        </a:graphic>
      </p:graphicFrame>
      <p:sp>
        <p:nvSpPr>
          <p:cNvPr id="33" name="正方形/長方形 32">
            <a:extLst>
              <a:ext uri="{FF2B5EF4-FFF2-40B4-BE49-F238E27FC236}">
                <a16:creationId xmlns:a16="http://schemas.microsoft.com/office/drawing/2014/main" id="{17FA0F38-7F04-9F41-9322-BE7775CD6CA4}"/>
              </a:ext>
            </a:extLst>
          </p:cNvPr>
          <p:cNvSpPr/>
          <p:nvPr/>
        </p:nvSpPr>
        <p:spPr>
          <a:xfrm>
            <a:off x="4439816" y="2432649"/>
            <a:ext cx="1653293" cy="338554"/>
          </a:xfrm>
          <a:prstGeom prst="rect">
            <a:avLst/>
          </a:prstGeom>
        </p:spPr>
        <p:txBody>
          <a:bodyPr wrap="square">
            <a:spAutoFit/>
          </a:bodyPr>
          <a:lstStyle/>
          <a:p>
            <a:r>
              <a:rPr lang="ja-JP" altLang="en-US" sz="1600" b="1">
                <a:latin typeface="メイリオ" panose="020B0604030504040204" pitchFamily="50" charset="-128"/>
                <a:ea typeface="メイリオ" panose="020B0604030504040204" pitchFamily="50" charset="-128"/>
              </a:rPr>
              <a:t>入稿仕様</a:t>
            </a:r>
            <a:endParaRPr lang="en-US" altLang="ja-JP" sz="1600" b="1" dirty="0">
              <a:latin typeface="メイリオ" panose="020B0604030504040204" pitchFamily="50" charset="-128"/>
              <a:ea typeface="メイリオ" panose="020B0604030504040204" pitchFamily="50" charset="-128"/>
            </a:endParaRPr>
          </a:p>
        </p:txBody>
      </p:sp>
      <p:pic>
        <p:nvPicPr>
          <p:cNvPr id="23" name="図 22">
            <a:extLst>
              <a:ext uri="{FF2B5EF4-FFF2-40B4-BE49-F238E27FC236}">
                <a16:creationId xmlns:a16="http://schemas.microsoft.com/office/drawing/2014/main" id="{47B6DDAB-5953-A849-B871-948003798242}"/>
              </a:ext>
            </a:extLst>
          </p:cNvPr>
          <p:cNvPicPr>
            <a:picLocks noChangeAspect="1"/>
          </p:cNvPicPr>
          <p:nvPr/>
        </p:nvPicPr>
        <p:blipFill>
          <a:blip r:embed="rId4"/>
          <a:stretch>
            <a:fillRect/>
          </a:stretch>
        </p:blipFill>
        <p:spPr>
          <a:xfrm>
            <a:off x="3445419" y="1725883"/>
            <a:ext cx="452510" cy="226255"/>
          </a:xfrm>
          <a:prstGeom prst="rect">
            <a:avLst/>
          </a:prstGeom>
        </p:spPr>
      </p:pic>
      <p:sp>
        <p:nvSpPr>
          <p:cNvPr id="26" name="テキスト ボックス 25">
            <a:extLst>
              <a:ext uri="{FF2B5EF4-FFF2-40B4-BE49-F238E27FC236}">
                <a16:creationId xmlns:a16="http://schemas.microsoft.com/office/drawing/2014/main" id="{35A8A832-1198-0948-894C-56C4A6C1E65F}"/>
              </a:ext>
            </a:extLst>
          </p:cNvPr>
          <p:cNvSpPr txBox="1"/>
          <p:nvPr/>
        </p:nvSpPr>
        <p:spPr>
          <a:xfrm>
            <a:off x="2250316" y="2835547"/>
            <a:ext cx="1176331" cy="323165"/>
          </a:xfrm>
          <a:prstGeom prst="rect">
            <a:avLst/>
          </a:prstGeom>
          <a:noFill/>
        </p:spPr>
        <p:txBody>
          <a:bodyPr wrap="square" rtlCol="0">
            <a:spAutoFit/>
          </a:bodyPr>
          <a:lstStyle/>
          <a:p>
            <a:r>
              <a:rPr lang="en-US" altLang="ja-JP" sz="1500" b="1" dirty="0">
                <a:solidFill>
                  <a:schemeClr val="bg1"/>
                </a:solidFill>
                <a:latin typeface="メイリオ" panose="020B0604030504040204" pitchFamily="50" charset="-128"/>
                <a:ea typeface="メイリオ" panose="020B0604030504040204" pitchFamily="50" charset="-128"/>
              </a:rPr>
              <a:t>16:9</a:t>
            </a:r>
            <a:r>
              <a:rPr lang="ja-JP" altLang="en-US" sz="1500" b="1">
                <a:solidFill>
                  <a:schemeClr val="bg1"/>
                </a:solidFill>
                <a:latin typeface="メイリオ" panose="020B0604030504040204" pitchFamily="50" charset="-128"/>
                <a:ea typeface="メイリオ" panose="020B0604030504040204" pitchFamily="50" charset="-128"/>
              </a:rPr>
              <a:t>動画</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sp>
        <p:nvSpPr>
          <p:cNvPr id="15" name="線吹き出し 2 (枠付き) 14">
            <a:extLst>
              <a:ext uri="{FF2B5EF4-FFF2-40B4-BE49-F238E27FC236}">
                <a16:creationId xmlns:a16="http://schemas.microsoft.com/office/drawing/2014/main" id="{BCE41BEA-4543-CE4D-80DB-E8656D375C94}"/>
              </a:ext>
            </a:extLst>
          </p:cNvPr>
          <p:cNvSpPr/>
          <p:nvPr/>
        </p:nvSpPr>
        <p:spPr>
          <a:xfrm>
            <a:off x="3426649" y="1704792"/>
            <a:ext cx="524039" cy="268435"/>
          </a:xfrm>
          <a:prstGeom prst="borderCallout2">
            <a:avLst>
              <a:gd name="adj1" fmla="val 39673"/>
              <a:gd name="adj2" fmla="val 98835"/>
              <a:gd name="adj3" fmla="val 42490"/>
              <a:gd name="adj4" fmla="val 137007"/>
              <a:gd name="adj5" fmla="val 82668"/>
              <a:gd name="adj6" fmla="val 175370"/>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9" name="正方形/長方形 18">
            <a:extLst>
              <a:ext uri="{FF2B5EF4-FFF2-40B4-BE49-F238E27FC236}">
                <a16:creationId xmlns:a16="http://schemas.microsoft.com/office/drawing/2014/main" id="{594DFDCA-A811-674A-86AC-A03575A1A588}"/>
              </a:ext>
            </a:extLst>
          </p:cNvPr>
          <p:cNvSpPr/>
          <p:nvPr/>
        </p:nvSpPr>
        <p:spPr>
          <a:xfrm>
            <a:off x="1432159" y="3611739"/>
            <a:ext cx="2537903" cy="139761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テキスト ボックス 23">
            <a:extLst>
              <a:ext uri="{FF2B5EF4-FFF2-40B4-BE49-F238E27FC236}">
                <a16:creationId xmlns:a16="http://schemas.microsoft.com/office/drawing/2014/main" id="{6A4859BD-D7CA-6C45-A3D9-B8EE0938E16F}"/>
              </a:ext>
            </a:extLst>
          </p:cNvPr>
          <p:cNvSpPr txBox="1"/>
          <p:nvPr/>
        </p:nvSpPr>
        <p:spPr>
          <a:xfrm>
            <a:off x="2038401" y="4107241"/>
            <a:ext cx="1600159" cy="553998"/>
          </a:xfrm>
          <a:prstGeom prst="rect">
            <a:avLst/>
          </a:prstGeom>
          <a:noFill/>
        </p:spPr>
        <p:txBody>
          <a:bodyPr wrap="square" rtlCol="0">
            <a:spAutoFit/>
          </a:bodyPr>
          <a:lstStyle/>
          <a:p>
            <a:pPr algn="ctr"/>
            <a:r>
              <a:rPr lang="ja-JP" altLang="en-US" sz="1500" b="1">
                <a:solidFill>
                  <a:schemeClr val="bg1"/>
                </a:solidFill>
                <a:latin typeface="メイリオ" panose="020B0604030504040204" pitchFamily="50" charset="-128"/>
                <a:ea typeface="メイリオ" panose="020B0604030504040204" pitchFamily="50" charset="-128"/>
              </a:rPr>
              <a:t>静止画</a:t>
            </a:r>
            <a:endParaRPr lang="en-US" altLang="ja-JP" sz="1500" b="1" dirty="0">
              <a:solidFill>
                <a:schemeClr val="bg1"/>
              </a:solidFill>
              <a:latin typeface="メイリオ" panose="020B0604030504040204" pitchFamily="50" charset="-128"/>
              <a:ea typeface="メイリオ" panose="020B0604030504040204" pitchFamily="50" charset="-128"/>
            </a:endParaRPr>
          </a:p>
          <a:p>
            <a:pPr algn="ctr"/>
            <a:r>
              <a:rPr lang="ja-JP" altLang="en-US" sz="1500" b="1">
                <a:solidFill>
                  <a:schemeClr val="bg1"/>
                </a:solidFill>
                <a:latin typeface="メイリオ" panose="020B0604030504040204" pitchFamily="50" charset="-128"/>
                <a:ea typeface="メイリオ" panose="020B0604030504040204" pitchFamily="50" charset="-128"/>
              </a:rPr>
              <a:t>（誘導バナー）</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sp>
        <p:nvSpPr>
          <p:cNvPr id="27" name="テキスト ボックス 26">
            <a:extLst>
              <a:ext uri="{FF2B5EF4-FFF2-40B4-BE49-F238E27FC236}">
                <a16:creationId xmlns:a16="http://schemas.microsoft.com/office/drawing/2014/main" id="{470D0BB6-FFA5-2847-A7D6-20593CEDF131}"/>
              </a:ext>
            </a:extLst>
          </p:cNvPr>
          <p:cNvSpPr txBox="1"/>
          <p:nvPr/>
        </p:nvSpPr>
        <p:spPr>
          <a:xfrm>
            <a:off x="245763" y="6536377"/>
            <a:ext cx="4616202" cy="276999"/>
          </a:xfrm>
          <a:prstGeom prst="rect">
            <a:avLst/>
          </a:prstGeom>
          <a:noFill/>
        </p:spPr>
        <p:txBody>
          <a:bodyPr wrap="square" rtlCol="0">
            <a:spAutoFit/>
          </a:bodyPr>
          <a:lstStyle/>
          <a:p>
            <a:r>
              <a:rPr lang="ja-JP" altLang="en-US" sz="1200">
                <a:latin typeface="Meiryo" panose="020B0604030504040204" pitchFamily="34" charset="-128"/>
                <a:ea typeface="Meiryo" panose="020B0604030504040204" pitchFamily="34" charset="-128"/>
                <a:cs typeface="メイリオ" panose="020B0604030504040204" pitchFamily="50" charset="-128"/>
              </a:rPr>
              <a:t>オプションで余白部分の背景色を</a:t>
            </a:r>
            <a:r>
              <a:rPr lang="en-US" altLang="ja-JP" sz="1200" dirty="0">
                <a:latin typeface="Meiryo" panose="020B0604030504040204" pitchFamily="34" charset="-128"/>
                <a:ea typeface="Meiryo" panose="020B0604030504040204" pitchFamily="34" charset="-128"/>
                <a:cs typeface="メイリオ" panose="020B0604030504040204" pitchFamily="50" charset="-128"/>
              </a:rPr>
              <a:t>16</a:t>
            </a:r>
            <a:r>
              <a:rPr lang="ja-JP" altLang="en-US" sz="1200">
                <a:latin typeface="Meiryo" panose="020B0604030504040204" pitchFamily="34" charset="-128"/>
                <a:ea typeface="Meiryo" panose="020B0604030504040204" pitchFamily="34" charset="-128"/>
                <a:cs typeface="メイリオ" panose="020B0604030504040204" pitchFamily="50" charset="-128"/>
              </a:rPr>
              <a:t>進数で指定いただけます</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cxnSp>
        <p:nvCxnSpPr>
          <p:cNvPr id="29" name="直線コネクタ 28">
            <a:extLst>
              <a:ext uri="{FF2B5EF4-FFF2-40B4-BE49-F238E27FC236}">
                <a16:creationId xmlns:a16="http://schemas.microsoft.com/office/drawing/2014/main" id="{4CC585BF-55D0-DE4C-9A4D-991F30C1D907}"/>
              </a:ext>
            </a:extLst>
          </p:cNvPr>
          <p:cNvCxnSpPr>
            <a:cxnSpLocks/>
          </p:cNvCxnSpPr>
          <p:nvPr/>
        </p:nvCxnSpPr>
        <p:spPr>
          <a:xfrm flipV="1">
            <a:off x="551384" y="1973227"/>
            <a:ext cx="1380660" cy="4398752"/>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1" name="直線コネクタ 30">
            <a:extLst>
              <a:ext uri="{FF2B5EF4-FFF2-40B4-BE49-F238E27FC236}">
                <a16:creationId xmlns:a16="http://schemas.microsoft.com/office/drawing/2014/main" id="{1CA81DEC-FEF2-CD42-B11D-2DE80A2876CB}"/>
              </a:ext>
            </a:extLst>
          </p:cNvPr>
          <p:cNvCxnSpPr>
            <a:cxnSpLocks/>
          </p:cNvCxnSpPr>
          <p:nvPr/>
        </p:nvCxnSpPr>
        <p:spPr>
          <a:xfrm flipV="1">
            <a:off x="551384" y="5799127"/>
            <a:ext cx="1261776" cy="572851"/>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4" name="直線コネクタ 33">
            <a:extLst>
              <a:ext uri="{FF2B5EF4-FFF2-40B4-BE49-F238E27FC236}">
                <a16:creationId xmlns:a16="http://schemas.microsoft.com/office/drawing/2014/main" id="{CC2AE881-A7DA-F244-B806-D3360682CA95}"/>
              </a:ext>
            </a:extLst>
          </p:cNvPr>
          <p:cNvCxnSpPr>
            <a:cxnSpLocks/>
          </p:cNvCxnSpPr>
          <p:nvPr/>
        </p:nvCxnSpPr>
        <p:spPr>
          <a:xfrm>
            <a:off x="1924245" y="2214126"/>
            <a:ext cx="0" cy="136610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35" name="テキスト ボックス 34">
            <a:extLst>
              <a:ext uri="{FF2B5EF4-FFF2-40B4-BE49-F238E27FC236}">
                <a16:creationId xmlns:a16="http://schemas.microsoft.com/office/drawing/2014/main" id="{0153BDFF-5BCC-B547-80A3-F1EFBAAAA960}"/>
              </a:ext>
            </a:extLst>
          </p:cNvPr>
          <p:cNvSpPr txBox="1"/>
          <p:nvPr/>
        </p:nvSpPr>
        <p:spPr>
          <a:xfrm>
            <a:off x="1450205" y="3167699"/>
            <a:ext cx="1116849" cy="276999"/>
          </a:xfrm>
          <a:prstGeom prst="rect">
            <a:avLst/>
          </a:prstGeom>
          <a:solidFill>
            <a:srgbClr val="8F0006"/>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360px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36" name="直線コネクタ 35">
            <a:extLst>
              <a:ext uri="{FF2B5EF4-FFF2-40B4-BE49-F238E27FC236}">
                <a16:creationId xmlns:a16="http://schemas.microsoft.com/office/drawing/2014/main" id="{E17F9C4E-BA94-7A4A-9271-22CC51D3E1F3}"/>
              </a:ext>
            </a:extLst>
          </p:cNvPr>
          <p:cNvCxnSpPr>
            <a:cxnSpLocks/>
          </p:cNvCxnSpPr>
          <p:nvPr/>
        </p:nvCxnSpPr>
        <p:spPr>
          <a:xfrm>
            <a:off x="1425148" y="2403253"/>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37" name="テキスト ボックス 36">
            <a:extLst>
              <a:ext uri="{FF2B5EF4-FFF2-40B4-BE49-F238E27FC236}">
                <a16:creationId xmlns:a16="http://schemas.microsoft.com/office/drawing/2014/main" id="{D04AC3B6-86CA-5A4A-BA35-8DE968439CBD}"/>
              </a:ext>
            </a:extLst>
          </p:cNvPr>
          <p:cNvSpPr txBox="1"/>
          <p:nvPr/>
        </p:nvSpPr>
        <p:spPr>
          <a:xfrm>
            <a:off x="2265130" y="2284684"/>
            <a:ext cx="987963" cy="276999"/>
          </a:xfrm>
          <a:prstGeom prst="rect">
            <a:avLst/>
          </a:prstGeom>
          <a:solidFill>
            <a:srgbClr val="8F0006"/>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39" name="直線コネクタ 38">
            <a:extLst>
              <a:ext uri="{FF2B5EF4-FFF2-40B4-BE49-F238E27FC236}">
                <a16:creationId xmlns:a16="http://schemas.microsoft.com/office/drawing/2014/main" id="{B7E285E6-D9D3-9748-8F39-9125EBCC3A1B}"/>
              </a:ext>
            </a:extLst>
          </p:cNvPr>
          <p:cNvCxnSpPr>
            <a:cxnSpLocks/>
          </p:cNvCxnSpPr>
          <p:nvPr/>
        </p:nvCxnSpPr>
        <p:spPr>
          <a:xfrm>
            <a:off x="1931256" y="3625022"/>
            <a:ext cx="0" cy="136610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0" name="テキスト ボックス 39">
            <a:extLst>
              <a:ext uri="{FF2B5EF4-FFF2-40B4-BE49-F238E27FC236}">
                <a16:creationId xmlns:a16="http://schemas.microsoft.com/office/drawing/2014/main" id="{3C3B5743-CC19-2B4F-A4F7-F6C29F5B4ED9}"/>
              </a:ext>
            </a:extLst>
          </p:cNvPr>
          <p:cNvSpPr txBox="1"/>
          <p:nvPr/>
        </p:nvSpPr>
        <p:spPr>
          <a:xfrm>
            <a:off x="1457216" y="4578595"/>
            <a:ext cx="1116849" cy="276999"/>
          </a:xfrm>
          <a:prstGeom prst="rect">
            <a:avLst/>
          </a:prstGeom>
          <a:solidFill>
            <a:srgbClr val="C00000"/>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360px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41" name="直線コネクタ 40">
            <a:extLst>
              <a:ext uri="{FF2B5EF4-FFF2-40B4-BE49-F238E27FC236}">
                <a16:creationId xmlns:a16="http://schemas.microsoft.com/office/drawing/2014/main" id="{4B68075F-AA64-9A44-9F1F-E95B8CF482F9}"/>
              </a:ext>
            </a:extLst>
          </p:cNvPr>
          <p:cNvCxnSpPr>
            <a:cxnSpLocks/>
          </p:cNvCxnSpPr>
          <p:nvPr/>
        </p:nvCxnSpPr>
        <p:spPr>
          <a:xfrm>
            <a:off x="1432159" y="3814149"/>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2" name="テキスト ボックス 41">
            <a:extLst>
              <a:ext uri="{FF2B5EF4-FFF2-40B4-BE49-F238E27FC236}">
                <a16:creationId xmlns:a16="http://schemas.microsoft.com/office/drawing/2014/main" id="{46015EA2-2AD8-DC49-8E13-E6B67201E6B6}"/>
              </a:ext>
            </a:extLst>
          </p:cNvPr>
          <p:cNvSpPr txBox="1"/>
          <p:nvPr/>
        </p:nvSpPr>
        <p:spPr>
          <a:xfrm>
            <a:off x="2272141" y="3695580"/>
            <a:ext cx="987963" cy="276999"/>
          </a:xfrm>
          <a:prstGeom prst="rect">
            <a:avLst/>
          </a:prstGeom>
          <a:solidFill>
            <a:srgbClr val="C00000"/>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sp>
        <p:nvSpPr>
          <p:cNvPr id="44" name="スライド番号プレースホルダー 4">
            <a:extLst>
              <a:ext uri="{FF2B5EF4-FFF2-40B4-BE49-F238E27FC236}">
                <a16:creationId xmlns:a16="http://schemas.microsoft.com/office/drawing/2014/main" id="{C1AEFF26-8C51-5847-96C9-EFACD7A9A085}"/>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14</a:t>
            </a:fld>
            <a:endParaRPr kumimoji="1" lang="ja-JP" altLang="en-US"/>
          </a:p>
        </p:txBody>
      </p:sp>
      <p:sp>
        <p:nvSpPr>
          <p:cNvPr id="32" name="角丸四角形 31"/>
          <p:cNvSpPr/>
          <p:nvPr/>
        </p:nvSpPr>
        <p:spPr>
          <a:xfrm>
            <a:off x="9624392" y="596108"/>
            <a:ext cx="576064" cy="216024"/>
          </a:xfrm>
          <a:prstGeom prst="roundRect">
            <a:avLst/>
          </a:prstGeom>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100" dirty="0" smtClean="0">
                <a:solidFill>
                  <a:schemeClr val="bg1"/>
                </a:solidFill>
              </a:rPr>
              <a:t>NEW</a:t>
            </a:r>
            <a:endParaRPr kumimoji="1" lang="ja-JP" altLang="en-US" sz="1100" dirty="0" smtClean="0">
              <a:solidFill>
                <a:schemeClr val="bg1"/>
              </a:solidFill>
            </a:endParaRPr>
          </a:p>
        </p:txBody>
      </p:sp>
    </p:spTree>
    <p:extLst>
      <p:ext uri="{BB962C8B-B14F-4D97-AF65-F5344CB8AC3E}">
        <p14:creationId xmlns:p14="http://schemas.microsoft.com/office/powerpoint/2010/main" val="12641727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正方形/長方形 38">
            <a:extLst>
              <a:ext uri="{FF2B5EF4-FFF2-40B4-BE49-F238E27FC236}">
                <a16:creationId xmlns:a16="http://schemas.microsoft.com/office/drawing/2014/main" id="{192D5747-C441-DF49-91D3-8AF35D48A1A2}"/>
              </a:ext>
            </a:extLst>
          </p:cNvPr>
          <p:cNvSpPr/>
          <p:nvPr/>
        </p:nvSpPr>
        <p:spPr>
          <a:xfrm>
            <a:off x="1249342" y="1553715"/>
            <a:ext cx="2537903" cy="5000703"/>
          </a:xfrm>
          <a:prstGeom prst="rect">
            <a:avLst/>
          </a:prstGeom>
          <a:solidFill>
            <a:srgbClr val="8F00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8" name="テキスト ボックス 27"/>
          <p:cNvSpPr txBox="1"/>
          <p:nvPr/>
        </p:nvSpPr>
        <p:spPr>
          <a:xfrm>
            <a:off x="357919" y="244373"/>
            <a:ext cx="9352059" cy="830997"/>
          </a:xfrm>
          <a:prstGeom prst="rect">
            <a:avLst/>
          </a:prstGeom>
          <a:noFill/>
        </p:spPr>
        <p:txBody>
          <a:bodyPr wrap="square" rtlCol="0">
            <a:spAutoFit/>
          </a:bodyPr>
          <a:lstStyle/>
          <a:p>
            <a:r>
              <a:rPr lang="ja-JP" altLang="en-US" sz="2400" dirty="0">
                <a:latin typeface="+mj-ea"/>
                <a:ea typeface="+mj-ea"/>
              </a:rPr>
              <a:t>入稿</a:t>
            </a:r>
            <a:r>
              <a:rPr lang="ja-JP" altLang="en-US" sz="2400" dirty="0" smtClean="0">
                <a:latin typeface="+mj-ea"/>
                <a:ea typeface="+mj-ea"/>
              </a:rPr>
              <a:t>ガイドライン</a:t>
            </a:r>
            <a:endParaRPr lang="en-US" altLang="ja-JP" sz="2400" dirty="0" smtClean="0">
              <a:latin typeface="+mj-ea"/>
              <a:ea typeface="+mj-ea"/>
            </a:endParaRPr>
          </a:p>
          <a:p>
            <a:r>
              <a:rPr lang="ja-JP" altLang="en-US" sz="2400" dirty="0" smtClean="0">
                <a:latin typeface="+mj-ea"/>
              </a:rPr>
              <a:t>演出</a:t>
            </a:r>
            <a:r>
              <a:rPr lang="ja-JP" altLang="en-US" sz="2400" dirty="0">
                <a:latin typeface="+mj-ea"/>
              </a:rPr>
              <a:t>パターン</a:t>
            </a:r>
            <a:r>
              <a:rPr lang="ja-JP" altLang="en-US" sz="2400" dirty="0" smtClean="0">
                <a:latin typeface="+mj-ea"/>
                <a:ea typeface="+mj-ea"/>
              </a:rPr>
              <a:t>　</a:t>
            </a:r>
            <a:r>
              <a:rPr lang="en-US" altLang="ja-JP" sz="2400" dirty="0" smtClean="0">
                <a:latin typeface="+mj-ea"/>
                <a:ea typeface="+mj-ea"/>
              </a:rPr>
              <a:t>C.</a:t>
            </a:r>
            <a:r>
              <a:rPr lang="ja-JP" altLang="en-US" sz="2400" dirty="0" smtClean="0">
                <a:latin typeface="+mj-ea"/>
                <a:ea typeface="+mj-ea"/>
              </a:rPr>
              <a:t>「縦長動画」</a:t>
            </a:r>
            <a:r>
              <a:rPr lang="ja-JP" altLang="en-US" sz="2400" dirty="0">
                <a:latin typeface="+mj-ea"/>
                <a:ea typeface="+mj-ea"/>
              </a:rPr>
              <a:t> </a:t>
            </a:r>
            <a:r>
              <a:rPr lang="ja-JP" altLang="en-US" sz="2400" dirty="0" smtClean="0">
                <a:latin typeface="+mj-ea"/>
                <a:ea typeface="+mj-ea"/>
              </a:rPr>
              <a:t>入稿</a:t>
            </a:r>
            <a:r>
              <a:rPr lang="ja-JP" altLang="en-US" sz="2400" dirty="0">
                <a:latin typeface="+mj-ea"/>
                <a:ea typeface="+mj-ea"/>
              </a:rPr>
              <a:t>仕様</a:t>
            </a:r>
          </a:p>
        </p:txBody>
      </p:sp>
      <p:sp>
        <p:nvSpPr>
          <p:cNvPr id="5" name="正方形/長方形 4">
            <a:extLst>
              <a:ext uri="{FF2B5EF4-FFF2-40B4-BE49-F238E27FC236}">
                <a16:creationId xmlns:a16="http://schemas.microsoft.com/office/drawing/2014/main" id="{D93C2C10-F8AD-F044-BB27-4E1262C7832A}"/>
              </a:ext>
            </a:extLst>
          </p:cNvPr>
          <p:cNvSpPr/>
          <p:nvPr/>
        </p:nvSpPr>
        <p:spPr>
          <a:xfrm>
            <a:off x="3779861" y="3527016"/>
            <a:ext cx="261610" cy="369332"/>
          </a:xfrm>
          <a:prstGeom prst="rect">
            <a:avLst/>
          </a:prstGeom>
        </p:spPr>
        <p:txBody>
          <a:bodyPr wrap="none">
            <a:spAutoFit/>
          </a:bodyPr>
          <a:lstStyle/>
          <a:p>
            <a:r>
              <a:rPr lang="ja-JP" altLang="en-US">
                <a:solidFill>
                  <a:srgbClr val="000000"/>
                </a:solidFill>
                <a:latin typeface="Meiryo" panose="020B0604030504040204" pitchFamily="34" charset="-128"/>
                <a:ea typeface="Meiryo" panose="020B0604030504040204" pitchFamily="34" charset="-128"/>
              </a:rPr>
              <a:t> </a:t>
            </a:r>
            <a:endParaRPr lang="ja-JP" altLang="en-US">
              <a:latin typeface="Meiryo" panose="020B0604030504040204" pitchFamily="34" charset="-128"/>
              <a:ea typeface="Meiryo" panose="020B0604030504040204" pitchFamily="34" charset="-128"/>
            </a:endParaRPr>
          </a:p>
        </p:txBody>
      </p:sp>
      <p:sp>
        <p:nvSpPr>
          <p:cNvPr id="27" name="テキスト ボックス 26">
            <a:extLst>
              <a:ext uri="{FF2B5EF4-FFF2-40B4-BE49-F238E27FC236}">
                <a16:creationId xmlns:a16="http://schemas.microsoft.com/office/drawing/2014/main" id="{1B9E1C24-3C18-6547-B576-9FC14CB8E8A7}"/>
              </a:ext>
            </a:extLst>
          </p:cNvPr>
          <p:cNvSpPr txBox="1"/>
          <p:nvPr/>
        </p:nvSpPr>
        <p:spPr>
          <a:xfrm>
            <a:off x="1256569" y="1185502"/>
            <a:ext cx="1895510" cy="338554"/>
          </a:xfrm>
          <a:prstGeom prst="rect">
            <a:avLst/>
          </a:prstGeom>
          <a:noFill/>
        </p:spPr>
        <p:txBody>
          <a:bodyPr wrap="square" rtlCol="0">
            <a:spAutoFit/>
          </a:bodyPr>
          <a:lstStyle/>
          <a:p>
            <a:r>
              <a:rPr lang="ja-JP" altLang="en-US" sz="1600" b="1" dirty="0">
                <a:latin typeface="Meiryo" panose="020B0604030504040204" pitchFamily="34" charset="-128"/>
                <a:ea typeface="Meiryo" panose="020B0604030504040204" pitchFamily="34" charset="-128"/>
              </a:rPr>
              <a:t>演出</a:t>
            </a:r>
            <a:r>
              <a:rPr lang="en-US" altLang="ja-JP" sz="1600" b="1" dirty="0">
                <a:latin typeface="Meiryo" panose="020B0604030504040204" pitchFamily="34" charset="-128"/>
                <a:ea typeface="Meiryo" panose="020B0604030504040204" pitchFamily="34" charset="-128"/>
              </a:rPr>
              <a:t>(</a:t>
            </a:r>
            <a:r>
              <a:rPr lang="ja-JP" altLang="en-US" sz="1600" b="1" dirty="0">
                <a:latin typeface="Meiryo" panose="020B0604030504040204" pitchFamily="34" charset="-128"/>
                <a:ea typeface="Meiryo" panose="020B0604030504040204" pitchFamily="34" charset="-128"/>
              </a:rPr>
              <a:t>縦長</a:t>
            </a:r>
            <a:r>
              <a:rPr lang="en-US" altLang="ja-JP" sz="1600" b="1" dirty="0">
                <a:latin typeface="Meiryo" panose="020B0604030504040204" pitchFamily="34" charset="-128"/>
                <a:ea typeface="Meiryo" panose="020B0604030504040204" pitchFamily="34" charset="-128"/>
              </a:rPr>
              <a:t>)</a:t>
            </a:r>
            <a:r>
              <a:rPr lang="ja-JP" altLang="en-US" sz="1600" b="1" dirty="0">
                <a:latin typeface="Meiryo" panose="020B0604030504040204" pitchFamily="34" charset="-128"/>
                <a:ea typeface="Meiryo" panose="020B0604030504040204" pitchFamily="34" charset="-128"/>
              </a:rPr>
              <a:t>動画</a:t>
            </a:r>
          </a:p>
        </p:txBody>
      </p:sp>
      <p:sp>
        <p:nvSpPr>
          <p:cNvPr id="13" name="テキスト ボックス 12">
            <a:extLst>
              <a:ext uri="{FF2B5EF4-FFF2-40B4-BE49-F238E27FC236}">
                <a16:creationId xmlns:a16="http://schemas.microsoft.com/office/drawing/2014/main" id="{16813163-E83C-CF49-A329-6C8B481FB279}"/>
              </a:ext>
            </a:extLst>
          </p:cNvPr>
          <p:cNvSpPr txBox="1"/>
          <p:nvPr/>
        </p:nvSpPr>
        <p:spPr>
          <a:xfrm>
            <a:off x="3629223" y="1128382"/>
            <a:ext cx="5452953" cy="461665"/>
          </a:xfrm>
          <a:prstGeom prst="rect">
            <a:avLst/>
          </a:prstGeom>
          <a:noFill/>
        </p:spPr>
        <p:txBody>
          <a:bodyPr wrap="square" rtlCol="0">
            <a:spAutoFit/>
          </a:bodyPr>
          <a:lstStyle/>
          <a:p>
            <a:r>
              <a:rPr lang="en-US" altLang="ja-JP" sz="1200" dirty="0">
                <a:latin typeface="Meiryo" panose="020B0604030504040204" pitchFamily="34" charset="-128"/>
                <a:ea typeface="Meiryo" panose="020B0604030504040204" pitchFamily="34" charset="-128"/>
                <a:cs typeface="メイリオ" panose="020B0604030504040204" pitchFamily="50" charset="-128"/>
              </a:rPr>
              <a:t>&lt;</a:t>
            </a:r>
            <a:r>
              <a:rPr lang="ja-JP" altLang="en-US" sz="1200" dirty="0">
                <a:latin typeface="Meiryo" panose="020B0604030504040204" pitchFamily="34" charset="-128"/>
                <a:ea typeface="Meiryo" panose="020B0604030504040204" pitchFamily="34" charset="-128"/>
                <a:cs typeface="メイリオ" panose="020B0604030504040204" pitchFamily="50" charset="-128"/>
              </a:rPr>
              <a:t>上部に</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Yahoo! JAPAN PR</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企画</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 </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 </a:t>
            </a:r>
            <a:r>
              <a:rPr lang="ja-JP" altLang="ja-JP" sz="1200" b="1" kern="0" dirty="0">
                <a:latin typeface="Meiryo" panose="020B0604030504040204" pitchFamily="34" charset="-128"/>
                <a:ea typeface="Meiryo" panose="020B0604030504040204" pitchFamily="34" charset="-128"/>
                <a:cs typeface="メイリオ" panose="020B0604030504040204" pitchFamily="50" charset="-128"/>
              </a:rPr>
              <a:t>掲載期間</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　広告主体者</a:t>
            </a:r>
            <a:r>
              <a:rPr lang="ja-JP" altLang="ja-JP" sz="1200" b="1" kern="0" dirty="0">
                <a:latin typeface="Meiryo" panose="020B0604030504040204" pitchFamily="34" charset="-128"/>
                <a:ea typeface="Meiryo" panose="020B0604030504040204" pitchFamily="34" charset="-128"/>
                <a:cs typeface="メイリオ" panose="020B0604030504040204" pitchFamily="50" charset="-128"/>
              </a:rPr>
              <a:t>表記</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提供：○○</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latin typeface="Meiryo" panose="020B0604030504040204" pitchFamily="34" charset="-128"/>
                <a:ea typeface="Meiryo" panose="020B0604030504040204" pitchFamily="34" charset="-128"/>
                <a:cs typeface="メイリオ" panose="020B0604030504040204" pitchFamily="50" charset="-128"/>
              </a:rPr>
              <a:t>が自動的に表示されます</a:t>
            </a:r>
            <a:r>
              <a:rPr lang="en-US" altLang="ja-JP" sz="1200" dirty="0">
                <a:latin typeface="Meiryo" panose="020B0604030504040204" pitchFamily="34" charset="-128"/>
                <a:ea typeface="Meiryo" panose="020B0604030504040204" pitchFamily="34" charset="-128"/>
                <a:cs typeface="メイリオ" panose="020B0604030504040204" pitchFamily="50" charset="-128"/>
              </a:rPr>
              <a:t>&gt;</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sp>
        <p:nvSpPr>
          <p:cNvPr id="14" name="線吹き出し 2 (枠付き) 13">
            <a:extLst>
              <a:ext uri="{FF2B5EF4-FFF2-40B4-BE49-F238E27FC236}">
                <a16:creationId xmlns:a16="http://schemas.microsoft.com/office/drawing/2014/main" id="{F870369E-74C0-FE40-ADA8-4011538CB021}"/>
              </a:ext>
            </a:extLst>
          </p:cNvPr>
          <p:cNvSpPr/>
          <p:nvPr/>
        </p:nvSpPr>
        <p:spPr>
          <a:xfrm>
            <a:off x="1249342" y="1629065"/>
            <a:ext cx="2670300" cy="144016"/>
          </a:xfrm>
          <a:prstGeom prst="borderCallout2">
            <a:avLst>
              <a:gd name="adj1" fmla="val 14761"/>
              <a:gd name="adj2" fmla="val 51033"/>
              <a:gd name="adj3" fmla="val -261736"/>
              <a:gd name="adj4" fmla="val 76263"/>
              <a:gd name="adj5" fmla="val -264236"/>
              <a:gd name="adj6" fmla="val 87747"/>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5" name="線吹き出し 2 (枠付き) 14">
            <a:extLst>
              <a:ext uri="{FF2B5EF4-FFF2-40B4-BE49-F238E27FC236}">
                <a16:creationId xmlns:a16="http://schemas.microsoft.com/office/drawing/2014/main" id="{BCE41BEA-4543-CE4D-80DB-E8656D375C94}"/>
              </a:ext>
            </a:extLst>
          </p:cNvPr>
          <p:cNvSpPr/>
          <p:nvPr/>
        </p:nvSpPr>
        <p:spPr>
          <a:xfrm>
            <a:off x="3241188" y="1852456"/>
            <a:ext cx="524039" cy="268435"/>
          </a:xfrm>
          <a:prstGeom prst="borderCallout2">
            <a:avLst>
              <a:gd name="adj1" fmla="val 39673"/>
              <a:gd name="adj2" fmla="val 98835"/>
              <a:gd name="adj3" fmla="val 42490"/>
              <a:gd name="adj4" fmla="val 137007"/>
              <a:gd name="adj5" fmla="val 82668"/>
              <a:gd name="adj6" fmla="val 175370"/>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6" name="テキスト ボックス 15">
            <a:extLst>
              <a:ext uri="{FF2B5EF4-FFF2-40B4-BE49-F238E27FC236}">
                <a16:creationId xmlns:a16="http://schemas.microsoft.com/office/drawing/2014/main" id="{43F6EE26-0E79-824A-8C97-C62A1E4E2CD8}"/>
              </a:ext>
            </a:extLst>
          </p:cNvPr>
          <p:cNvSpPr txBox="1"/>
          <p:nvPr/>
        </p:nvSpPr>
        <p:spPr>
          <a:xfrm>
            <a:off x="4229799" y="1757301"/>
            <a:ext cx="6290024" cy="461665"/>
          </a:xfrm>
          <a:prstGeom prst="rect">
            <a:avLst/>
          </a:prstGeom>
          <a:noFill/>
        </p:spPr>
        <p:txBody>
          <a:bodyPr wrap="square" rtlCol="0">
            <a:spAutoFit/>
          </a:bodyPr>
          <a:lstStyle/>
          <a:p>
            <a:r>
              <a:rPr lang="ja-JP" altLang="en-US" sz="1200" dirty="0">
                <a:latin typeface="Meiryo" panose="020B0604030504040204" pitchFamily="34" charset="-128"/>
                <a:ea typeface="Meiryo" panose="020B0604030504040204" pitchFamily="34" charset="-128"/>
                <a:cs typeface="メイリオ" panose="020B0604030504040204" pitchFamily="50" charset="-128"/>
              </a:rPr>
              <a:t>自動的にスキップボタンが表示されるためこの位置には必須要素を配置しないでください</a:t>
            </a:r>
            <a:endParaRPr lang="en-US" altLang="ja-JP" sz="1200" dirty="0">
              <a:latin typeface="Meiryo" panose="020B0604030504040204" pitchFamily="34" charset="-128"/>
              <a:ea typeface="Meiryo" panose="020B0604030504040204" pitchFamily="34" charset="-128"/>
              <a:cs typeface="メイリオ" panose="020B0604030504040204" pitchFamily="50" charset="-128"/>
            </a:endParaRPr>
          </a:p>
          <a:p>
            <a:r>
              <a:rPr lang="ja-JP" altLang="en-US" sz="1200" dirty="0">
                <a:latin typeface="Meiryo" panose="020B0604030504040204" pitchFamily="34" charset="-128"/>
                <a:ea typeface="Meiryo" panose="020B0604030504040204" pitchFamily="34" charset="-128"/>
              </a:rPr>
              <a:t>上部より</a:t>
            </a:r>
            <a:r>
              <a:rPr lang="en-US" altLang="ja-JP" sz="1200" dirty="0">
                <a:latin typeface="Meiryo" panose="020B0604030504040204" pitchFamily="34" charset="-128"/>
                <a:ea typeface="Meiryo" panose="020B0604030504040204" pitchFamily="34" charset="-128"/>
              </a:rPr>
              <a:t>55</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下、右端より</a:t>
            </a:r>
            <a:r>
              <a:rPr lang="en-US" altLang="ja-JP" sz="1200" dirty="0">
                <a:latin typeface="Meiryo" panose="020B0604030504040204" pitchFamily="34" charset="-128"/>
                <a:ea typeface="Meiryo" panose="020B0604030504040204" pitchFamily="34" charset="-128"/>
              </a:rPr>
              <a:t>10</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の位置に、横</a:t>
            </a:r>
            <a:r>
              <a:rPr lang="en-US" altLang="ja-JP" sz="1200" dirty="0">
                <a:latin typeface="Meiryo" panose="020B0604030504040204" pitchFamily="34" charset="-128"/>
                <a:ea typeface="Meiryo" panose="020B0604030504040204" pitchFamily="34" charset="-128"/>
              </a:rPr>
              <a:t>60</a:t>
            </a:r>
            <a:r>
              <a:rPr lang="en" altLang="ja-JP" sz="1200" dirty="0">
                <a:latin typeface="Meiryo" panose="020B0604030504040204" pitchFamily="34" charset="-128"/>
                <a:ea typeface="Meiryo" panose="020B0604030504040204" pitchFamily="34" charset="-128"/>
              </a:rPr>
              <a:t>px </a:t>
            </a:r>
            <a:r>
              <a:rPr lang="ja-JP" altLang="en-US" sz="1200" dirty="0">
                <a:latin typeface="Meiryo" panose="020B0604030504040204" pitchFamily="34" charset="-128"/>
                <a:ea typeface="Meiryo" panose="020B0604030504040204" pitchFamily="34" charset="-128"/>
              </a:rPr>
              <a:t>縦</a:t>
            </a:r>
            <a:r>
              <a:rPr lang="en-US" altLang="ja-JP" sz="1200" dirty="0">
                <a:latin typeface="Meiryo" panose="020B0604030504040204" pitchFamily="34" charset="-128"/>
                <a:ea typeface="Meiryo" panose="020B0604030504040204" pitchFamily="34" charset="-128"/>
              </a:rPr>
              <a:t>30</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のボタンが配置されます</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cxnSp>
        <p:nvCxnSpPr>
          <p:cNvPr id="30" name="直線コネクタ 29">
            <a:extLst>
              <a:ext uri="{FF2B5EF4-FFF2-40B4-BE49-F238E27FC236}">
                <a16:creationId xmlns:a16="http://schemas.microsoft.com/office/drawing/2014/main" id="{094601A5-18A3-1C41-B30B-153735500DBC}"/>
              </a:ext>
            </a:extLst>
          </p:cNvPr>
          <p:cNvCxnSpPr>
            <a:cxnSpLocks/>
          </p:cNvCxnSpPr>
          <p:nvPr/>
        </p:nvCxnSpPr>
        <p:spPr>
          <a:xfrm>
            <a:off x="4201837" y="2340304"/>
            <a:ext cx="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graphicFrame>
        <p:nvGraphicFramePr>
          <p:cNvPr id="25" name="表 24">
            <a:extLst>
              <a:ext uri="{FF2B5EF4-FFF2-40B4-BE49-F238E27FC236}">
                <a16:creationId xmlns:a16="http://schemas.microsoft.com/office/drawing/2014/main" id="{757EC282-A430-9347-960C-3E153E69802B}"/>
              </a:ext>
            </a:extLst>
          </p:cNvPr>
          <p:cNvGraphicFramePr>
            <a:graphicFrameLocks noGrp="1"/>
          </p:cNvGraphicFramePr>
          <p:nvPr>
            <p:extLst>
              <p:ext uri="{D42A27DB-BD31-4B8C-83A1-F6EECF244321}">
                <p14:modId xmlns:p14="http://schemas.microsoft.com/office/powerpoint/2010/main" val="2535357848"/>
              </p:ext>
            </p:extLst>
          </p:nvPr>
        </p:nvGraphicFramePr>
        <p:xfrm>
          <a:off x="4431790" y="2933907"/>
          <a:ext cx="6444877" cy="2871357"/>
        </p:xfrm>
        <a:graphic>
          <a:graphicData uri="http://schemas.openxmlformats.org/drawingml/2006/table">
            <a:tbl>
              <a:tblPr firstRow="1" bandRow="1">
                <a:tableStyleId>{2D5ABB26-0587-4C30-8999-92F81FD0307C}</a:tableStyleId>
              </a:tblPr>
              <a:tblGrid>
                <a:gridCol w="1903745">
                  <a:extLst>
                    <a:ext uri="{9D8B030D-6E8A-4147-A177-3AD203B41FA5}">
                      <a16:colId xmlns:a16="http://schemas.microsoft.com/office/drawing/2014/main" val="2602065699"/>
                    </a:ext>
                  </a:extLst>
                </a:gridCol>
                <a:gridCol w="4541132">
                  <a:extLst>
                    <a:ext uri="{9D8B030D-6E8A-4147-A177-3AD203B41FA5}">
                      <a16:colId xmlns:a16="http://schemas.microsoft.com/office/drawing/2014/main" val="2421663902"/>
                    </a:ext>
                  </a:extLst>
                </a:gridCol>
              </a:tblGrid>
              <a:tr h="280779">
                <a:tc>
                  <a:txBody>
                    <a:bodyPr/>
                    <a:lstStyle/>
                    <a:p>
                      <a:pPr algn="ct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400" b="1"/>
                        <a:t>縦長動画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159947"/>
                  </a:ext>
                </a:extLst>
              </a:tr>
              <a:tr h="695808">
                <a:tc>
                  <a:txBody>
                    <a:bodyPr/>
                    <a:lstStyle/>
                    <a:p>
                      <a:pPr algn="ctr"/>
                      <a:r>
                        <a:rPr kumimoji="1" lang="ja-JP" altLang="en-US" sz="1200" b="1"/>
                        <a:t>画角</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1284px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4506498"/>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動画容量</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en-US" altLang="ja-JP" sz="1400" dirty="0">
                          <a:latin typeface="+mn-ea"/>
                        </a:rPr>
                        <a:t>30MB</a:t>
                      </a:r>
                      <a:r>
                        <a:rPr lang="ja-JP" altLang="en-US" sz="1400" dirty="0">
                          <a:latin typeface="+mn-ea"/>
                        </a:rPr>
                        <a:t>以内（</a:t>
                      </a:r>
                      <a:r>
                        <a:rPr lang="en-US" altLang="ja-JP" sz="1400" dirty="0">
                          <a:latin typeface="+mn-ea"/>
                        </a:rPr>
                        <a:t>mp4</a:t>
                      </a:r>
                      <a:r>
                        <a:rPr lang="ja-JP" altLang="en-US" sz="1400" dirty="0">
                          <a:latin typeface="+mn-ea"/>
                        </a:rPr>
                        <a:t>形式）</a:t>
                      </a:r>
                      <a:endParaRPr lang="en-US" altLang="ja-JP" sz="1400" dirty="0">
                        <a:latin typeface="+mn-ea"/>
                      </a:endParaRPr>
                    </a:p>
                    <a:p>
                      <a:pPr algn="ctr"/>
                      <a:r>
                        <a:rPr kumimoji="1" lang="en-US" altLang="ja-JP" sz="1000" b="0" dirty="0">
                          <a:solidFill>
                            <a:srgbClr val="FF0000"/>
                          </a:solidFill>
                        </a:rPr>
                        <a:t>※</a:t>
                      </a:r>
                      <a:r>
                        <a:rPr kumimoji="1" lang="ja-JP" altLang="en-US" sz="1000" b="0" dirty="0">
                          <a:solidFill>
                            <a:srgbClr val="FF0000"/>
                          </a:solidFill>
                        </a:rPr>
                        <a:t>配信時は</a:t>
                      </a:r>
                      <a:r>
                        <a:rPr kumimoji="1" lang="en-US" altLang="ja-JP" sz="1000" b="0" dirty="0">
                          <a:solidFill>
                            <a:srgbClr val="FF0000"/>
                          </a:solidFill>
                        </a:rPr>
                        <a:t>5MB</a:t>
                      </a:r>
                      <a:r>
                        <a:rPr kumimoji="1" lang="ja-JP" altLang="en-US" sz="1000" b="0" dirty="0">
                          <a:solidFill>
                            <a:srgbClr val="FF0000"/>
                          </a:solidFill>
                        </a:rPr>
                        <a:t>程度に圧縮するため画質が劣化する可能性があります</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44150737"/>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動画秒数</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a:latin typeface="+mn-ea"/>
                        </a:rPr>
                        <a:t>最短</a:t>
                      </a:r>
                      <a:r>
                        <a:rPr lang="en-US" altLang="ja-JP" sz="1400" dirty="0">
                          <a:latin typeface="+mn-ea"/>
                        </a:rPr>
                        <a:t>6</a:t>
                      </a:r>
                      <a:r>
                        <a:rPr lang="ja-JP" altLang="en-US" sz="1400">
                          <a:latin typeface="+mn-ea"/>
                        </a:rPr>
                        <a:t>秒</a:t>
                      </a:r>
                      <a:r>
                        <a:rPr lang="en-US" altLang="ja-JP" sz="1400" dirty="0">
                          <a:latin typeface="+mn-ea"/>
                        </a:rPr>
                        <a:t>〜</a:t>
                      </a:r>
                      <a:r>
                        <a:rPr lang="ja-JP" altLang="en-US" sz="1400">
                          <a:latin typeface="+mn-ea"/>
                        </a:rPr>
                        <a:t>最長</a:t>
                      </a:r>
                      <a:r>
                        <a:rPr lang="en-US" altLang="ja-JP" sz="1400" dirty="0">
                          <a:latin typeface="+mn-ea"/>
                        </a:rPr>
                        <a:t>15</a:t>
                      </a:r>
                      <a:r>
                        <a:rPr lang="ja-JP" altLang="en-US" sz="1400">
                          <a:latin typeface="+mn-ea"/>
                        </a:rPr>
                        <a:t>秒（推奨</a:t>
                      </a:r>
                      <a:r>
                        <a:rPr lang="en-US" altLang="ja-JP" sz="1400" dirty="0">
                          <a:latin typeface="+mn-ea"/>
                        </a:rPr>
                        <a:t>10</a:t>
                      </a:r>
                      <a:r>
                        <a:rPr lang="ja-JP" altLang="en-US" sz="1400">
                          <a:latin typeface="+mn-ea"/>
                        </a:rPr>
                        <a:t>秒）</a:t>
                      </a:r>
                      <a:endParaRPr kumimoji="1" lang="ja-JP" altLang="en-US" sz="1400" b="1"/>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1267613"/>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dirty="0">
                          <a:latin typeface="+mn-ea"/>
                        </a:rPr>
                        <a:t>動画</a:t>
                      </a:r>
                      <a:r>
                        <a:rPr lang="en-US" altLang="ja-JP" sz="1200" b="1" dirty="0">
                          <a:latin typeface="+mn-ea"/>
                        </a:rPr>
                        <a:t>fps</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推奨</a:t>
                      </a:r>
                      <a:r>
                        <a:rPr lang="en-US" altLang="ja-JP" sz="1400" dirty="0">
                          <a:latin typeface="+mn-ea"/>
                        </a:rPr>
                        <a:t>30fps</a:t>
                      </a: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24102052"/>
                  </a:ext>
                </a:extLst>
              </a:tr>
            </a:tbl>
          </a:graphicData>
        </a:graphic>
      </p:graphicFrame>
      <p:sp>
        <p:nvSpPr>
          <p:cNvPr id="33" name="正方形/長方形 32">
            <a:extLst>
              <a:ext uri="{FF2B5EF4-FFF2-40B4-BE49-F238E27FC236}">
                <a16:creationId xmlns:a16="http://schemas.microsoft.com/office/drawing/2014/main" id="{17FA0F38-7F04-9F41-9322-BE7775CD6CA4}"/>
              </a:ext>
            </a:extLst>
          </p:cNvPr>
          <p:cNvSpPr/>
          <p:nvPr/>
        </p:nvSpPr>
        <p:spPr>
          <a:xfrm>
            <a:off x="4410451" y="2480113"/>
            <a:ext cx="1083392" cy="338554"/>
          </a:xfrm>
          <a:prstGeom prst="rect">
            <a:avLst/>
          </a:prstGeom>
        </p:spPr>
        <p:txBody>
          <a:bodyPr wrap="square">
            <a:spAutoFit/>
          </a:bodyPr>
          <a:lstStyle/>
          <a:p>
            <a:r>
              <a:rPr lang="ja-JP" altLang="en-US" sz="1600" b="1">
                <a:latin typeface="Meiryo" panose="020B0604030504040204" pitchFamily="34" charset="-128"/>
                <a:ea typeface="Meiryo" panose="020B0604030504040204" pitchFamily="34" charset="-128"/>
              </a:rPr>
              <a:t>入稿仕様</a:t>
            </a:r>
            <a:endParaRPr lang="en-US" altLang="ja-JP" sz="1600" b="1" dirty="0">
              <a:latin typeface="Meiryo" panose="020B0604030504040204" pitchFamily="34" charset="-128"/>
              <a:ea typeface="Meiryo" panose="020B0604030504040204" pitchFamily="34" charset="-128"/>
            </a:endParaRPr>
          </a:p>
        </p:txBody>
      </p:sp>
      <p:pic>
        <p:nvPicPr>
          <p:cNvPr id="3" name="図 2">
            <a:extLst>
              <a:ext uri="{FF2B5EF4-FFF2-40B4-BE49-F238E27FC236}">
                <a16:creationId xmlns:a16="http://schemas.microsoft.com/office/drawing/2014/main" id="{29902E6C-87FB-4440-8134-6B9C3B13D95C}"/>
              </a:ext>
            </a:extLst>
          </p:cNvPr>
          <p:cNvPicPr>
            <a:picLocks noChangeAspect="1"/>
          </p:cNvPicPr>
          <p:nvPr/>
        </p:nvPicPr>
        <p:blipFill>
          <a:blip r:embed="rId3"/>
          <a:stretch>
            <a:fillRect/>
          </a:stretch>
        </p:blipFill>
        <p:spPr>
          <a:xfrm>
            <a:off x="1267388" y="1630859"/>
            <a:ext cx="2537903" cy="140535"/>
          </a:xfrm>
          <a:prstGeom prst="rect">
            <a:avLst/>
          </a:prstGeom>
        </p:spPr>
      </p:pic>
      <p:pic>
        <p:nvPicPr>
          <p:cNvPr id="10" name="図 9">
            <a:extLst>
              <a:ext uri="{FF2B5EF4-FFF2-40B4-BE49-F238E27FC236}">
                <a16:creationId xmlns:a16="http://schemas.microsoft.com/office/drawing/2014/main" id="{F0E8C258-FBED-5F41-B1A2-1881974BB3C2}"/>
              </a:ext>
            </a:extLst>
          </p:cNvPr>
          <p:cNvPicPr>
            <a:picLocks noChangeAspect="1"/>
          </p:cNvPicPr>
          <p:nvPr/>
        </p:nvPicPr>
        <p:blipFill>
          <a:blip r:embed="rId4"/>
          <a:stretch>
            <a:fillRect/>
          </a:stretch>
        </p:blipFill>
        <p:spPr>
          <a:xfrm>
            <a:off x="3262602" y="1857339"/>
            <a:ext cx="452510" cy="226255"/>
          </a:xfrm>
          <a:prstGeom prst="rect">
            <a:avLst/>
          </a:prstGeom>
        </p:spPr>
      </p:pic>
      <p:sp>
        <p:nvSpPr>
          <p:cNvPr id="6" name="テキスト ボックス 5">
            <a:extLst>
              <a:ext uri="{FF2B5EF4-FFF2-40B4-BE49-F238E27FC236}">
                <a16:creationId xmlns:a16="http://schemas.microsoft.com/office/drawing/2014/main" id="{A984341E-ABC4-1049-B540-A91939644D62}"/>
              </a:ext>
            </a:extLst>
          </p:cNvPr>
          <p:cNvSpPr txBox="1"/>
          <p:nvPr/>
        </p:nvSpPr>
        <p:spPr>
          <a:xfrm>
            <a:off x="4410451" y="5827234"/>
            <a:ext cx="7106433" cy="830997"/>
          </a:xfrm>
          <a:prstGeom prst="rect">
            <a:avLst/>
          </a:prstGeom>
          <a:noFill/>
        </p:spPr>
        <p:txBody>
          <a:bodyPr wrap="none" rtlCol="0">
            <a:spAutoFit/>
          </a:bodyPr>
          <a:lstStyle/>
          <a:p>
            <a:r>
              <a:rPr lang="en-US" altLang="ja-JP" sz="1600" dirty="0">
                <a:solidFill>
                  <a:srgbClr val="FF0000"/>
                </a:solidFill>
                <a:latin typeface="+mn-ea"/>
              </a:rPr>
              <a:t>【</a:t>
            </a:r>
            <a:r>
              <a:rPr lang="ja-JP" altLang="en-US" sz="1600" dirty="0">
                <a:solidFill>
                  <a:srgbClr val="FF0000"/>
                </a:solidFill>
                <a:latin typeface="+mn-ea"/>
              </a:rPr>
              <a:t>注意事項</a:t>
            </a:r>
            <a:r>
              <a:rPr lang="en-US" altLang="ja-JP" sz="1600" dirty="0">
                <a:solidFill>
                  <a:srgbClr val="FF0000"/>
                </a:solidFill>
                <a:latin typeface="+mn-ea"/>
              </a:rPr>
              <a:t>】</a:t>
            </a:r>
            <a:r>
              <a:rPr lang="ja-JP" altLang="en-US" sz="1600" dirty="0">
                <a:solidFill>
                  <a:srgbClr val="FF0000"/>
                </a:solidFill>
                <a:latin typeface="+mn-ea"/>
              </a:rPr>
              <a:t>縦</a:t>
            </a:r>
            <a:r>
              <a:rPr lang="en-US" altLang="ja-JP" sz="1600" dirty="0">
                <a:solidFill>
                  <a:srgbClr val="FF0000"/>
                </a:solidFill>
                <a:latin typeface="+mn-ea"/>
              </a:rPr>
              <a:t>890px</a:t>
            </a:r>
            <a:r>
              <a:rPr lang="ja-JP" altLang="en-US" sz="1600" dirty="0">
                <a:solidFill>
                  <a:srgbClr val="FF0000"/>
                </a:solidFill>
                <a:latin typeface="+mn-ea"/>
              </a:rPr>
              <a:t>を超えるとデバイスにより見切れることがあります。</a:t>
            </a:r>
            <a:endParaRPr lang="en-US" altLang="ja-JP" sz="1600" dirty="0">
              <a:solidFill>
                <a:srgbClr val="FF0000"/>
              </a:solidFill>
              <a:latin typeface="+mn-ea"/>
            </a:endParaRPr>
          </a:p>
          <a:p>
            <a:r>
              <a:rPr lang="ja-JP" altLang="en-US" sz="1600" dirty="0">
                <a:solidFill>
                  <a:srgbClr val="FF0000"/>
                </a:solidFill>
                <a:latin typeface="+mn-ea"/>
              </a:rPr>
              <a:t>ロゴや商品などの必須要素は縦</a:t>
            </a:r>
            <a:r>
              <a:rPr lang="en-US" altLang="ja-JP" sz="1600" dirty="0">
                <a:solidFill>
                  <a:srgbClr val="FF0000"/>
                </a:solidFill>
                <a:latin typeface="+mn-ea"/>
              </a:rPr>
              <a:t>890px</a:t>
            </a:r>
            <a:r>
              <a:rPr lang="ja-JP" altLang="en-US" sz="1600" dirty="0">
                <a:solidFill>
                  <a:srgbClr val="FF0000"/>
                </a:solidFill>
                <a:latin typeface="+mn-ea"/>
              </a:rPr>
              <a:t>以内に収めてください</a:t>
            </a:r>
            <a:endParaRPr lang="en-US" altLang="ja-JP" sz="1600" dirty="0">
              <a:latin typeface="+mn-ea"/>
            </a:endParaRPr>
          </a:p>
          <a:p>
            <a:endParaRPr kumimoji="1" lang="ja-JP" altLang="en-US" sz="1600" dirty="0"/>
          </a:p>
        </p:txBody>
      </p:sp>
      <p:cxnSp>
        <p:nvCxnSpPr>
          <p:cNvPr id="8" name="直線コネクタ 7">
            <a:extLst>
              <a:ext uri="{FF2B5EF4-FFF2-40B4-BE49-F238E27FC236}">
                <a16:creationId xmlns:a16="http://schemas.microsoft.com/office/drawing/2014/main" id="{DFCB59BA-D964-A346-89C0-31C12B0B9807}"/>
              </a:ext>
            </a:extLst>
          </p:cNvPr>
          <p:cNvCxnSpPr>
            <a:cxnSpLocks/>
          </p:cNvCxnSpPr>
          <p:nvPr/>
        </p:nvCxnSpPr>
        <p:spPr>
          <a:xfrm>
            <a:off x="1696324" y="1555632"/>
            <a:ext cx="0" cy="5004183"/>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6" name="テキスト ボックス 25">
            <a:extLst>
              <a:ext uri="{FF2B5EF4-FFF2-40B4-BE49-F238E27FC236}">
                <a16:creationId xmlns:a16="http://schemas.microsoft.com/office/drawing/2014/main" id="{CBECB232-50D4-CC49-848D-33D3468EF48C}"/>
              </a:ext>
            </a:extLst>
          </p:cNvPr>
          <p:cNvSpPr txBox="1"/>
          <p:nvPr/>
        </p:nvSpPr>
        <p:spPr>
          <a:xfrm>
            <a:off x="1252497" y="4216020"/>
            <a:ext cx="1116849" cy="276999"/>
          </a:xfrm>
          <a:prstGeom prst="rect">
            <a:avLst/>
          </a:prstGeom>
          <a:solidFill>
            <a:srgbClr val="8F0006"/>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1284px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29" name="直線コネクタ 28">
            <a:extLst>
              <a:ext uri="{FF2B5EF4-FFF2-40B4-BE49-F238E27FC236}">
                <a16:creationId xmlns:a16="http://schemas.microsoft.com/office/drawing/2014/main" id="{22097793-6A36-CE4A-977C-B045A42DD4B2}"/>
              </a:ext>
            </a:extLst>
          </p:cNvPr>
          <p:cNvCxnSpPr>
            <a:cxnSpLocks/>
          </p:cNvCxnSpPr>
          <p:nvPr/>
        </p:nvCxnSpPr>
        <p:spPr>
          <a:xfrm>
            <a:off x="1197227" y="2401023"/>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2" name="テキスト ボックス 41">
            <a:extLst>
              <a:ext uri="{FF2B5EF4-FFF2-40B4-BE49-F238E27FC236}">
                <a16:creationId xmlns:a16="http://schemas.microsoft.com/office/drawing/2014/main" id="{17EEB225-8E08-074C-827C-CD64CCBC65FC}"/>
              </a:ext>
            </a:extLst>
          </p:cNvPr>
          <p:cNvSpPr txBox="1"/>
          <p:nvPr/>
        </p:nvSpPr>
        <p:spPr>
          <a:xfrm>
            <a:off x="1947522" y="2267021"/>
            <a:ext cx="1116849" cy="276999"/>
          </a:xfrm>
          <a:prstGeom prst="rect">
            <a:avLst/>
          </a:prstGeom>
          <a:solidFill>
            <a:srgbClr val="8F0006"/>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sp>
        <p:nvSpPr>
          <p:cNvPr id="34" name="スライド番号プレースホルダー 4">
            <a:extLst>
              <a:ext uri="{FF2B5EF4-FFF2-40B4-BE49-F238E27FC236}">
                <a16:creationId xmlns:a16="http://schemas.microsoft.com/office/drawing/2014/main" id="{F6C438F7-87AA-FD49-A1A3-1D3DD65B3C18}"/>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15</a:t>
            </a:fld>
            <a:endParaRPr kumimoji="1" lang="ja-JP" altLang="en-US"/>
          </a:p>
        </p:txBody>
      </p:sp>
      <p:sp>
        <p:nvSpPr>
          <p:cNvPr id="22" name="角丸四角形 21"/>
          <p:cNvSpPr/>
          <p:nvPr/>
        </p:nvSpPr>
        <p:spPr>
          <a:xfrm>
            <a:off x="6168008" y="659871"/>
            <a:ext cx="576064" cy="216024"/>
          </a:xfrm>
          <a:prstGeom prst="roundRect">
            <a:avLst/>
          </a:prstGeom>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100" dirty="0" smtClean="0">
                <a:solidFill>
                  <a:schemeClr val="bg1"/>
                </a:solidFill>
              </a:rPr>
              <a:t>NEW</a:t>
            </a:r>
            <a:endParaRPr kumimoji="1" lang="ja-JP" altLang="en-US" sz="1100" dirty="0" smtClean="0">
              <a:solidFill>
                <a:schemeClr val="bg1"/>
              </a:solidFill>
            </a:endParaRPr>
          </a:p>
        </p:txBody>
      </p:sp>
    </p:spTree>
    <p:extLst>
      <p:ext uri="{BB962C8B-B14F-4D97-AF65-F5344CB8AC3E}">
        <p14:creationId xmlns:p14="http://schemas.microsoft.com/office/powerpoint/2010/main" val="14887351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誘導広告上の表記</a:t>
            </a:r>
            <a:r>
              <a:rPr lang="ja-JP" altLang="en-US" dirty="0" smtClean="0"/>
              <a:t>ガイドライン</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16</a:t>
            </a:fld>
            <a:endParaRPr lang="ja-JP" altLang="en-US"/>
          </a:p>
        </p:txBody>
      </p:sp>
      <p:sp>
        <p:nvSpPr>
          <p:cNvPr id="4" name="正方形/長方形 3"/>
          <p:cNvSpPr/>
          <p:nvPr/>
        </p:nvSpPr>
        <p:spPr>
          <a:xfrm>
            <a:off x="1415480" y="1052736"/>
            <a:ext cx="8424936" cy="2893100"/>
          </a:xfrm>
          <a:prstGeom prst="rect">
            <a:avLst/>
          </a:prstGeom>
        </p:spPr>
        <p:txBody>
          <a:bodyPr wrap="square">
            <a:spAutoFit/>
          </a:bodyPr>
          <a:lstStyle/>
          <a:p>
            <a:r>
              <a:rPr lang="ja-JP" altLang="en-US" sz="1200" kern="0" dirty="0">
                <a:solidFill>
                  <a:prstClr val="black"/>
                </a:solidFill>
                <a:cs typeface="メイリオ" panose="020B0604030504040204" pitchFamily="50" charset="-128"/>
              </a:rPr>
              <a:t>標準（推奨）表記</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企画テキスト」＋「広告・広告主体者表記」を必ずセットで掲載</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ja-JP" altLang="en-US" sz="1200" kern="0" dirty="0">
                <a:solidFill>
                  <a:srgbClr val="FF0000"/>
                </a:solidFill>
                <a:cs typeface="メイリオ" panose="020B0604030504040204" pitchFamily="50" charset="-128"/>
              </a:rPr>
              <a:t>上記</a:t>
            </a:r>
            <a:r>
              <a:rPr lang="en-US" altLang="ja-JP" sz="1200" kern="0" dirty="0">
                <a:solidFill>
                  <a:srgbClr val="FF0000"/>
                </a:solidFill>
                <a:cs typeface="メイリオ" panose="020B0604030504040204" pitchFamily="50" charset="-128"/>
              </a:rPr>
              <a:t>2</a:t>
            </a:r>
            <a:r>
              <a:rPr lang="ja-JP" altLang="en-US" sz="1200" kern="0" dirty="0">
                <a:solidFill>
                  <a:srgbClr val="FF0000"/>
                </a:solidFill>
                <a:cs typeface="メイリオ" panose="020B0604030504040204" pitchFamily="50" charset="-128"/>
              </a:rPr>
              <a:t>要素は最大限離す必要があるため、以下のいずれかの通り対角線上に配置</a:t>
            </a:r>
            <a:endParaRPr lang="en-US" altLang="ja-JP" sz="1200" kern="0" dirty="0">
              <a:solidFill>
                <a:srgbClr val="FF0000"/>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①</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企画：左上、広告・広告主体者表記：右下</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②</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企画：右上、広告・広告主体者表記：左下</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企画テキストは、視認性を確保でき、かつ大き過ぎない適正なサイズで掲載</a:t>
            </a:r>
            <a:r>
              <a:rPr lang="ja-JP" altLang="en-US" sz="1200" kern="0" dirty="0" smtClean="0">
                <a:solidFill>
                  <a:prstClr val="black"/>
                </a:solidFill>
                <a:cs typeface="メイリオ" panose="020B0604030504040204" pitchFamily="50" charset="-128"/>
              </a:rPr>
              <a:t>。</a:t>
            </a:r>
            <a:endParaRPr lang="en-US" altLang="ja-JP" sz="1200" kern="0" dirty="0">
              <a:solidFill>
                <a:prstClr val="black"/>
              </a:solidFill>
              <a:cs typeface="メイリオ" panose="020B0604030504040204" pitchFamily="50" charset="-128"/>
            </a:endParaRPr>
          </a:p>
          <a:p>
            <a:r>
              <a:rPr lang="ja-JP" altLang="en-US" sz="1200" dirty="0">
                <a:solidFill>
                  <a:prstClr val="black"/>
                </a:solidFill>
                <a:cs typeface="メイリオ" panose="020B0604030504040204" pitchFamily="50" charset="-128"/>
              </a:rPr>
              <a:t>・</a:t>
            </a:r>
            <a:r>
              <a:rPr lang="ja-JP" altLang="en-US" sz="1200" kern="0" dirty="0">
                <a:solidFill>
                  <a:prstClr val="black"/>
                </a:solidFill>
                <a:cs typeface="メイリオ" panose="020B0604030504040204" pitchFamily="50" charset="-128"/>
              </a:rPr>
              <a:t>広告・広告主体者表記は、以下いずれかの表記、形式で掲載。</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①提供：クライアント名（テキスト </a:t>
            </a:r>
            <a:r>
              <a:rPr lang="en-US" altLang="ja-JP" sz="1200" kern="0" dirty="0">
                <a:solidFill>
                  <a:prstClr val="black"/>
                </a:solidFill>
                <a:cs typeface="メイリオ" panose="020B0604030504040204" pitchFamily="50" charset="-128"/>
              </a:rPr>
              <a:t>or </a:t>
            </a:r>
            <a:r>
              <a:rPr lang="ja-JP" altLang="en-US" sz="1200" kern="0" dirty="0">
                <a:solidFill>
                  <a:prstClr val="black"/>
                </a:solidFill>
                <a:cs typeface="メイリオ" panose="020B0604030504040204" pitchFamily="50" charset="-128"/>
              </a:rPr>
              <a:t>ロゴ）</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②</a:t>
            </a:r>
            <a:r>
              <a:rPr lang="en-US" altLang="ja-JP" sz="1200" kern="0" dirty="0">
                <a:solidFill>
                  <a:prstClr val="black"/>
                </a:solidFill>
                <a:cs typeface="メイリオ" panose="020B0604030504040204" pitchFamily="50" charset="-128"/>
              </a:rPr>
              <a:t>Sponsored by </a:t>
            </a:r>
            <a:r>
              <a:rPr lang="ja-JP" altLang="en-US" sz="1200" kern="0" dirty="0">
                <a:solidFill>
                  <a:prstClr val="black"/>
                </a:solidFill>
                <a:cs typeface="メイリオ" panose="020B0604030504040204" pitchFamily="50" charset="-128"/>
              </a:rPr>
              <a:t>クライアント名（テキスト </a:t>
            </a:r>
            <a:r>
              <a:rPr lang="en-US" altLang="ja-JP" sz="1200" kern="0" dirty="0">
                <a:solidFill>
                  <a:prstClr val="black"/>
                </a:solidFill>
                <a:cs typeface="メイリオ" panose="020B0604030504040204" pitchFamily="50" charset="-128"/>
              </a:rPr>
              <a:t>or </a:t>
            </a:r>
            <a:r>
              <a:rPr lang="ja-JP" altLang="en-US" sz="1200" kern="0" dirty="0">
                <a:solidFill>
                  <a:prstClr val="black"/>
                </a:solidFill>
                <a:cs typeface="メイリオ" panose="020B0604030504040204" pitchFamily="50" charset="-128"/>
              </a:rPr>
              <a:t>ロゴ）</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a:t>
            </a:r>
            <a:r>
              <a:rPr lang="en-US" altLang="ja-JP" sz="1000" kern="0" dirty="0">
                <a:solidFill>
                  <a:prstClr val="black"/>
                </a:solidFill>
                <a:cs typeface="メイリオ" panose="020B0604030504040204" pitchFamily="50" charset="-128"/>
              </a:rPr>
              <a:t>※</a:t>
            </a:r>
            <a:r>
              <a:rPr lang="ja-JP" altLang="en-US" sz="1000" kern="0" dirty="0">
                <a:solidFill>
                  <a:prstClr val="black"/>
                </a:solidFill>
                <a:cs typeface="メイリオ" panose="020B0604030504040204" pitchFamily="50" charset="-128"/>
              </a:rPr>
              <a:t>ロゴの場合、「提供」「</a:t>
            </a:r>
            <a:r>
              <a:rPr lang="en-US" altLang="ja-JP" sz="1000" kern="0" dirty="0">
                <a:solidFill>
                  <a:prstClr val="black"/>
                </a:solidFill>
                <a:cs typeface="メイリオ" panose="020B0604030504040204" pitchFamily="50" charset="-128"/>
              </a:rPr>
              <a:t>Sponsored by</a:t>
            </a:r>
            <a:r>
              <a:rPr lang="ja-JP" altLang="en-US" sz="1000" kern="0" dirty="0">
                <a:solidFill>
                  <a:prstClr val="black"/>
                </a:solidFill>
                <a:cs typeface="メイリオ" panose="020B0604030504040204" pitchFamily="50" charset="-128"/>
              </a:rPr>
              <a:t>」の広告表記は非表示でも可。</a:t>
            </a:r>
            <a:endParaRPr lang="en-US" altLang="ja-JP" sz="1000" kern="0" dirty="0">
              <a:solidFill>
                <a:prstClr val="black"/>
              </a:solidFill>
              <a:cs typeface="メイリオ" panose="020B0604030504040204" pitchFamily="50" charset="-128"/>
            </a:endParaRPr>
          </a:p>
          <a:p>
            <a:pPr algn="just"/>
            <a:r>
              <a:rPr lang="ja-JP" altLang="en-US" sz="1200" kern="0" dirty="0">
                <a:solidFill>
                  <a:srgbClr val="000000"/>
                </a:solidFill>
                <a:cs typeface="メイリオ" panose="020B0604030504040204" pitchFamily="50" charset="-128"/>
              </a:rPr>
              <a:t>　　</a:t>
            </a:r>
            <a:r>
              <a:rPr lang="en-US" altLang="ja-JP" sz="1000" kern="0" dirty="0">
                <a:solidFill>
                  <a:prstClr val="black"/>
                </a:solidFill>
                <a:cs typeface="メイリオ" panose="020B0604030504040204" pitchFamily="50" charset="-128"/>
              </a:rPr>
              <a:t>※</a:t>
            </a:r>
            <a:r>
              <a:rPr lang="ja-JP" altLang="ja-JP" sz="1000" dirty="0">
                <a:solidFill>
                  <a:prstClr val="black"/>
                </a:solidFill>
                <a:cs typeface="ＭＳ Ｐゴシック" panose="020B0600070205080204" pitchFamily="50" charset="-128"/>
              </a:rPr>
              <a:t>広告に適用される「広告掲載基準」に</a:t>
            </a:r>
            <a:r>
              <a:rPr lang="ja-JP" altLang="en-US" sz="1000" dirty="0">
                <a:solidFill>
                  <a:prstClr val="black"/>
                </a:solidFill>
                <a:cs typeface="ＭＳ Ｐゴシック" panose="020B0600070205080204" pitchFamily="50" charset="-128"/>
              </a:rPr>
              <a:t>おい</a:t>
            </a:r>
            <a:r>
              <a:rPr lang="ja-JP" altLang="ja-JP" sz="1000" dirty="0">
                <a:solidFill>
                  <a:prstClr val="black"/>
                </a:solidFill>
                <a:cs typeface="ＭＳ Ｐゴシック" panose="020B0600070205080204" pitchFamily="50" charset="-128"/>
              </a:rPr>
              <a:t>て「主体者の明示」が規定されています。</a:t>
            </a:r>
          </a:p>
          <a:p>
            <a:pPr algn="just"/>
            <a:r>
              <a:rPr lang="ja-JP" altLang="en-US" sz="1000" dirty="0">
                <a:solidFill>
                  <a:prstClr val="black"/>
                </a:solidFill>
                <a:cs typeface="ＭＳ Ｐゴシック" panose="020B0600070205080204" pitchFamily="50" charset="-128"/>
              </a:rPr>
              <a:t>　　　（</a:t>
            </a:r>
            <a:r>
              <a:rPr lang="ja-JP" altLang="ja-JP" sz="1000" dirty="0">
                <a:solidFill>
                  <a:prstClr val="black"/>
                </a:solidFill>
                <a:cs typeface="ＭＳ Ｐゴシック" panose="020B0600070205080204" pitchFamily="50" charset="-128"/>
              </a:rPr>
              <a:t>参照）</a:t>
            </a:r>
            <a:r>
              <a:rPr lang="en-US" altLang="ja-JP" sz="1000" dirty="0">
                <a:solidFill>
                  <a:prstClr val="black"/>
                </a:solidFill>
                <a:cs typeface="ＭＳ Ｐゴシック" panose="020B0600070205080204" pitchFamily="50" charset="-128"/>
              </a:rPr>
              <a:t>Yahoo!</a:t>
            </a:r>
            <a:r>
              <a:rPr lang="ja-JP" altLang="ja-JP" sz="1000" dirty="0">
                <a:solidFill>
                  <a:prstClr val="black"/>
                </a:solidFill>
                <a:cs typeface="ＭＳ Ｐゴシック" panose="020B0600070205080204" pitchFamily="50" charset="-128"/>
              </a:rPr>
              <a:t>広告ヘルプページ</a:t>
            </a:r>
            <a:r>
              <a:rPr lang="ja-JP" altLang="en-US" sz="1000" dirty="0">
                <a:solidFill>
                  <a:prstClr val="black"/>
                </a:solidFill>
                <a:cs typeface="ＭＳ Ｐゴシック" panose="020B0600070205080204" pitchFamily="50" charset="-128"/>
              </a:rPr>
              <a:t>：</a:t>
            </a:r>
            <a:endParaRPr lang="en-US" altLang="ja-JP" sz="1000" dirty="0">
              <a:solidFill>
                <a:prstClr val="black"/>
              </a:solidFill>
              <a:cs typeface="ＭＳ Ｐゴシック" panose="020B0600070205080204" pitchFamily="50" charset="-128"/>
            </a:endParaRPr>
          </a:p>
          <a:p>
            <a:pPr indent="446088" algn="just"/>
            <a:r>
              <a:rPr lang="en-US" altLang="ja-JP" sz="1000" u="sng" dirty="0">
                <a:solidFill>
                  <a:prstClr val="black"/>
                </a:solidFill>
                <a:cs typeface="ＭＳ Ｐゴシック" panose="020B0600070205080204" pitchFamily="50" charset="-128"/>
                <a:hlinkClick r:id="rId2"/>
              </a:rPr>
              <a:t>https://ads-help.yahoo.co.jp/yahooads/guideline/articledetail?lan=ja&amp;aid=1617&amp;o=default</a:t>
            </a:r>
            <a:endParaRPr lang="ja-JP" altLang="ja-JP" sz="1000" dirty="0">
              <a:solidFill>
                <a:prstClr val="black"/>
              </a:solidFill>
              <a:cs typeface="ＭＳ Ｐゴシック" panose="020B0600070205080204" pitchFamily="50" charset="-128"/>
            </a:endParaRPr>
          </a:p>
          <a:p>
            <a:pPr algn="just"/>
            <a:r>
              <a:rPr lang="en-US" altLang="ja-JP" sz="1000" dirty="0">
                <a:solidFill>
                  <a:prstClr val="black"/>
                </a:solidFill>
                <a:cs typeface="ＭＳ Ｐゴシック" panose="020B0600070205080204" pitchFamily="50" charset="-128"/>
              </a:rPr>
              <a:t> </a:t>
            </a:r>
            <a:r>
              <a:rPr lang="ja-JP" altLang="en-US" sz="1000" dirty="0">
                <a:solidFill>
                  <a:prstClr val="black"/>
                </a:solidFill>
                <a:cs typeface="ＭＳ Ｐゴシック" panose="020B0600070205080204" pitchFamily="50" charset="-128"/>
              </a:rPr>
              <a:t>　　　　</a:t>
            </a:r>
            <a:r>
              <a:rPr lang="en-US" altLang="ja-JP" sz="1000" dirty="0">
                <a:solidFill>
                  <a:prstClr val="black"/>
                </a:solidFill>
                <a:cs typeface="ＭＳ Ｐゴシック" panose="020B0600070205080204" pitchFamily="50" charset="-128"/>
              </a:rPr>
              <a:t>1.</a:t>
            </a:r>
            <a:r>
              <a:rPr lang="ja-JP" altLang="ja-JP" sz="1000" dirty="0">
                <a:solidFill>
                  <a:prstClr val="black"/>
                </a:solidFill>
                <a:cs typeface="ＭＳ Ｐゴシック" panose="020B0600070205080204" pitchFamily="50" charset="-128"/>
              </a:rPr>
              <a:t>会社名、ブランド名、商品名、サービス名のいずれかのロゴマークの表記商品写真などでの代替はできません。</a:t>
            </a:r>
          </a:p>
          <a:p>
            <a:pPr algn="just"/>
            <a:r>
              <a:rPr lang="ja-JP" altLang="en-US" sz="1000" dirty="0">
                <a:solidFill>
                  <a:prstClr val="black"/>
                </a:solidFill>
                <a:cs typeface="ＭＳ Ｐゴシック" panose="020B0600070205080204" pitchFamily="50" charset="-128"/>
              </a:rPr>
              <a:t>　　　 　　</a:t>
            </a:r>
            <a:r>
              <a:rPr lang="ja-JP" altLang="ja-JP" sz="1000" dirty="0">
                <a:solidFill>
                  <a:prstClr val="black"/>
                </a:solidFill>
                <a:cs typeface="ＭＳ Ｐゴシック" panose="020B0600070205080204" pitchFamily="50" charset="-128"/>
              </a:rPr>
              <a:t>また、商標登録されていないものを使用する場合は、必ず会社名も明記してください。</a:t>
            </a:r>
          </a:p>
          <a:p>
            <a:pPr algn="just"/>
            <a:r>
              <a:rPr lang="en-US" altLang="ja-JP" sz="1000" dirty="0">
                <a:solidFill>
                  <a:prstClr val="black"/>
                </a:solidFill>
                <a:cs typeface="ＭＳ Ｐゴシック" panose="020B0600070205080204" pitchFamily="50" charset="-128"/>
              </a:rPr>
              <a:t> </a:t>
            </a:r>
            <a:r>
              <a:rPr lang="ja-JP" altLang="en-US" sz="1000" dirty="0">
                <a:solidFill>
                  <a:prstClr val="black"/>
                </a:solidFill>
                <a:cs typeface="ＭＳ Ｐゴシック" panose="020B0600070205080204" pitchFamily="50" charset="-128"/>
              </a:rPr>
              <a:t>　　　　</a:t>
            </a:r>
            <a:r>
              <a:rPr lang="en-US" altLang="ja-JP" sz="1000" dirty="0">
                <a:solidFill>
                  <a:prstClr val="black"/>
                </a:solidFill>
                <a:cs typeface="ＭＳ Ｐゴシック" panose="020B0600070205080204" pitchFamily="50" charset="-128"/>
              </a:rPr>
              <a:t>2.</a:t>
            </a:r>
            <a:r>
              <a:rPr lang="ja-JP" altLang="ja-JP" sz="1000" dirty="0">
                <a:solidFill>
                  <a:prstClr val="black"/>
                </a:solidFill>
                <a:cs typeface="ＭＳ Ｐゴシック" panose="020B0600070205080204" pitchFamily="50" charset="-128"/>
              </a:rPr>
              <a:t>「提供：○○」などの表記</a:t>
            </a:r>
          </a:p>
        </p:txBody>
      </p:sp>
      <p:sp>
        <p:nvSpPr>
          <p:cNvPr id="6" name="正方形/長方形 5"/>
          <p:cNvSpPr/>
          <p:nvPr/>
        </p:nvSpPr>
        <p:spPr>
          <a:xfrm>
            <a:off x="8404940" y="1052737"/>
            <a:ext cx="2227565" cy="2227565"/>
          </a:xfrm>
          <a:prstGeom prst="rect">
            <a:avLst/>
          </a:prstGeom>
          <a:solidFill>
            <a:srgbClr val="FFFFFF"/>
          </a:solidFill>
          <a:ln w="9525" cap="flat" cmpd="sng" algn="ctr">
            <a:solidFill>
              <a:sysClr val="windowText" lastClr="000000"/>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7" name="フッター プレースホルダー 3"/>
          <p:cNvSpPr txBox="1">
            <a:spLocks/>
          </p:cNvSpPr>
          <p:nvPr/>
        </p:nvSpPr>
        <p:spPr>
          <a:xfrm>
            <a:off x="8400256" y="1052737"/>
            <a:ext cx="1440160"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solidFill>
                <a:effectLst/>
                <a:uLnTx/>
                <a:uFillTx/>
                <a:latin typeface="メイリオ"/>
                <a:ea typeface="メイリオ"/>
                <a:cs typeface="+mn-cs"/>
              </a:rPr>
              <a:t>Yahoo! JAPAN PR</a:t>
            </a:r>
            <a:r>
              <a:rPr kumimoji="1" lang="ja-JP" altLang="en-US" sz="800" b="0" i="0" u="none" strike="noStrike" kern="1200" cap="none" spc="0" normalizeH="0" baseline="0" noProof="0" dirty="0">
                <a:ln>
                  <a:noFill/>
                </a:ln>
                <a:solidFill>
                  <a:prstClr val="black"/>
                </a:solidFill>
                <a:effectLst/>
                <a:uLnTx/>
                <a:uFillTx/>
                <a:latin typeface="メイリオ"/>
                <a:ea typeface="メイリオ"/>
                <a:cs typeface="+mn-cs"/>
              </a:rPr>
              <a:t>企画</a:t>
            </a:r>
          </a:p>
        </p:txBody>
      </p:sp>
      <p:sp>
        <p:nvSpPr>
          <p:cNvPr id="8" name="角丸四角形 7"/>
          <p:cNvSpPr/>
          <p:nvPr/>
        </p:nvSpPr>
        <p:spPr>
          <a:xfrm>
            <a:off x="9821366" y="2928671"/>
            <a:ext cx="720080" cy="293117"/>
          </a:xfrm>
          <a:prstGeom prst="roundRect">
            <a:avLst/>
          </a:prstGeom>
          <a:solidFill>
            <a:sysClr val="windowText" lastClr="000000">
              <a:lumMod val="50000"/>
              <a:lumOff val="50000"/>
            </a:sys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9" name="フッター プレースホルダー 3"/>
          <p:cNvSpPr txBox="1">
            <a:spLocks/>
          </p:cNvSpPr>
          <p:nvPr/>
        </p:nvSpPr>
        <p:spPr>
          <a:xfrm>
            <a:off x="9767267" y="2913813"/>
            <a:ext cx="85571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クライアント</a:t>
            </a:r>
            <a:endParaRPr kumimoji="1" lang="en-US" altLang="ja-JP" sz="800" b="0" i="0" u="none" strike="noStrike" kern="1200" cap="none" spc="0" normalizeH="0" baseline="0" noProof="0" dirty="0">
              <a:ln>
                <a:noFill/>
              </a:ln>
              <a:solidFill>
                <a:srgbClr val="FFFFFF"/>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ロゴ</a:t>
            </a:r>
          </a:p>
        </p:txBody>
      </p:sp>
    </p:spTree>
    <p:extLst>
      <p:ext uri="{BB962C8B-B14F-4D97-AF65-F5344CB8AC3E}">
        <p14:creationId xmlns:p14="http://schemas.microsoft.com/office/powerpoint/2010/main" val="166775950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販売制限</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17</a:t>
            </a:fld>
            <a:endParaRPr lang="ja-JP" altLang="en-US"/>
          </a:p>
        </p:txBody>
      </p:sp>
      <p:sp>
        <p:nvSpPr>
          <p:cNvPr id="24" name="Text Box 1031"/>
          <p:cNvSpPr txBox="1">
            <a:spLocks noChangeArrowheads="1"/>
          </p:cNvSpPr>
          <p:nvPr/>
        </p:nvSpPr>
        <p:spPr bwMode="auto">
          <a:xfrm>
            <a:off x="1415480" y="1106440"/>
            <a:ext cx="9217024"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以下に該当する業種、商品・サービスにつきましては、</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トップページカスタマイズ企画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の実施は原則不可となります。</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ただし、以下に該当しない業種やサービスでも、プロモーション内容や取り上げるテーマ等によっては、</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トップページカスタマイズ企画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を実施いただけない場合がありますので、必ず事前に掲載可否を弊社にお問い合わせください。</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また、広告主様のサイトが弊社の広告掲載基準を満たすことが、</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トップページカスタマイズ企画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実施の条件となります。</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消費者金融業（消費者向無担保貸金業）</a:t>
            </a:r>
            <a:r>
              <a:rPr kumimoji="1" lang="ja-JP" altLang="en-US" sz="1200" b="0" i="0" u="none" strike="noStrike" kern="1200" cap="none" spc="0" normalizeH="0" baseline="0" noProof="0" dirty="0" err="1">
                <a:ln>
                  <a:noFill/>
                </a:ln>
                <a:solidFill>
                  <a:prstClr val="black">
                    <a:lumMod val="65000"/>
                    <a:lumOff val="35000"/>
                  </a:prstClr>
                </a:solidFill>
                <a:effectLst/>
                <a:uLnTx/>
                <a:uFillTx/>
                <a:latin typeface="メイリオ"/>
                <a:ea typeface="メイリオ"/>
                <a:cs typeface="+mn-cs"/>
              </a:rPr>
              <a:t>、</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商工ローン、手形割引、その他ハイリスク型の金融商品</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・パチンコ・パチスロの営業および機種、カジノ（企業広告含む）</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・レーシック、美容整形・美容外科・美容皮膚科、その他医療機関全般</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・美容エステティックサロン</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・あん摩業、マッサージ業、指圧業、はり業、きゅう業等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・不妊治療</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・治験</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ED</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（治療、医薬品、情報、啓蒙サイト等）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・性的機能強化、改善を期待させる経口物</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・ダイエット効果を訴求する健康食品、器具、その他商品やサービス</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（ただし、医薬品の場合、その効果・効能の範囲内で疾患の啓発・対策という観点から掲載可とする場合あり）</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・発毛、育毛・増毛効果を訴求する商品・サービス全般（医薬品の発毛・育毛剤は除く）、かつら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・薬機法上、商品の効果・効能の標榜が禁じられている健康食品、化粧品などで、含有成分の効果・効能を訴求するプロモーション</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能力開発関連商品</a:t>
            </a:r>
            <a:endPar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・占い</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・国家資格を有する業種（弁護士、司法書士、行政書士、弁理士、公認会計士、税理士）</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・探偵業</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・葬儀社、斎場、墓石販売</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・ナイトワーク求人</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・出会い系サイト、結婚紹介（インターネット異性紹介事業）</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・代理店募集、フランチャイズ、起業支援、経営セミナー</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・団体による意見広告</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宗教団体、活動</a:t>
            </a:r>
            <a:endParaRPr kumimoji="1" lang="en-US" altLang="zh-TW"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p:txBody>
      </p:sp>
    </p:spTree>
    <p:extLst>
      <p:ext uri="{BB962C8B-B14F-4D97-AF65-F5344CB8AC3E}">
        <p14:creationId xmlns:p14="http://schemas.microsoft.com/office/powerpoint/2010/main" val="345036011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企画ページの制作・掲載のお申し込み方法</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18</a:t>
            </a:fld>
            <a:endParaRPr lang="ja-JP" altLang="en-US"/>
          </a:p>
        </p:txBody>
      </p:sp>
      <p:sp>
        <p:nvSpPr>
          <p:cNvPr id="4" name="タイトル 2"/>
          <p:cNvSpPr txBox="1">
            <a:spLocks/>
          </p:cNvSpPr>
          <p:nvPr/>
        </p:nvSpPr>
        <p:spPr>
          <a:xfrm>
            <a:off x="6140472" y="5919479"/>
            <a:ext cx="2228605" cy="611907"/>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これ以降のキャンセルは</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不可となります</a:t>
            </a:r>
          </a:p>
        </p:txBody>
      </p:sp>
      <p:sp>
        <p:nvSpPr>
          <p:cNvPr id="6" name="タイトル 2"/>
          <p:cNvSpPr txBox="1">
            <a:spLocks/>
          </p:cNvSpPr>
          <p:nvPr/>
        </p:nvSpPr>
        <p:spPr>
          <a:xfrm>
            <a:off x="1456967" y="3343350"/>
            <a:ext cx="798662"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ヤフー</a:t>
            </a:r>
          </a:p>
        </p:txBody>
      </p:sp>
      <p:cxnSp>
        <p:nvCxnSpPr>
          <p:cNvPr id="7" name="直線コネクタ 6"/>
          <p:cNvCxnSpPr/>
          <p:nvPr/>
        </p:nvCxnSpPr>
        <p:spPr>
          <a:xfrm flipH="1">
            <a:off x="7279912" y="3048285"/>
            <a:ext cx="1" cy="2871194"/>
          </a:xfrm>
          <a:prstGeom prst="line">
            <a:avLst/>
          </a:prstGeom>
          <a:noFill/>
          <a:ln w="34925" cap="flat" cmpd="sng" algn="ctr">
            <a:solidFill>
              <a:srgbClr val="D00216">
                <a:lumMod val="60000"/>
                <a:lumOff val="40000"/>
              </a:srgbClr>
            </a:solidFill>
            <a:prstDash val="sysDash"/>
          </a:ln>
          <a:effectLst/>
        </p:spPr>
      </p:cxnSp>
      <p:sp>
        <p:nvSpPr>
          <p:cNvPr id="8" name="タイトル 2"/>
          <p:cNvSpPr txBox="1">
            <a:spLocks/>
          </p:cNvSpPr>
          <p:nvPr/>
        </p:nvSpPr>
        <p:spPr>
          <a:xfrm>
            <a:off x="1384959" y="4581041"/>
            <a:ext cx="942678"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代理店様</a:t>
            </a:r>
          </a:p>
        </p:txBody>
      </p:sp>
      <p:sp>
        <p:nvSpPr>
          <p:cNvPr id="9" name="ホームベース 8"/>
          <p:cNvSpPr/>
          <p:nvPr/>
        </p:nvSpPr>
        <p:spPr bwMode="auto">
          <a:xfrm>
            <a:off x="2608437"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申し込みフォーム</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ご連絡</a:t>
            </a:r>
          </a:p>
        </p:txBody>
      </p:sp>
      <p:sp>
        <p:nvSpPr>
          <p:cNvPr id="10" name="ホームベース 9"/>
          <p:cNvSpPr/>
          <p:nvPr/>
        </p:nvSpPr>
        <p:spPr bwMode="auto">
          <a:xfrm>
            <a:off x="3688556" y="4466757"/>
            <a:ext cx="158417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申し込みフォーム</a:t>
            </a:r>
            <a:endParaRPr kumimoji="0" lang="en-US" altLang="ja-JP" sz="1200" b="0" i="0" u="none" strike="noStrike" kern="0" cap="none" spc="0" normalizeH="0" baseline="0" noProof="0" dirty="0" smtClean="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確認・申し込み</a:t>
            </a:r>
          </a:p>
        </p:txBody>
      </p:sp>
      <p:sp>
        <p:nvSpPr>
          <p:cNvPr id="11" name="ホームベース 10"/>
          <p:cNvSpPr/>
          <p:nvPr/>
        </p:nvSpPr>
        <p:spPr bwMode="auto">
          <a:xfrm>
            <a:off x="4874911"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申し込み内容</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確認・承認</a:t>
            </a:r>
          </a:p>
        </p:txBody>
      </p:sp>
      <p:sp>
        <p:nvSpPr>
          <p:cNvPr id="12" name="山形 11"/>
          <p:cNvSpPr/>
          <p:nvPr/>
        </p:nvSpPr>
        <p:spPr bwMode="auto">
          <a:xfrm>
            <a:off x="6325816" y="3180544"/>
            <a:ext cx="946281" cy="674306"/>
          </a:xfrm>
          <a:prstGeom prst="chevron">
            <a:avLst>
              <a:gd name="adj" fmla="val 25836"/>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承認メール</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送信</a:t>
            </a:r>
          </a:p>
        </p:txBody>
      </p:sp>
      <p:sp>
        <p:nvSpPr>
          <p:cNvPr id="13" name="山形 12"/>
          <p:cNvSpPr/>
          <p:nvPr/>
        </p:nvSpPr>
        <p:spPr bwMode="auto">
          <a:xfrm>
            <a:off x="6325816" y="4459728"/>
            <a:ext cx="946281" cy="674306"/>
          </a:xfrm>
          <a:prstGeom prst="chevron">
            <a:avLst>
              <a:gd name="adj" fmla="val 25836"/>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承認メール</a:t>
            </a:r>
            <a:endParaRPr kumimoji="0" lang="en-US" altLang="ja-JP" sz="1200" b="0" i="0" u="none" strike="noStrike" kern="0" cap="none" spc="0" normalizeH="0" baseline="0" noProof="0" dirty="0" smtClean="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受信</a:t>
            </a:r>
          </a:p>
        </p:txBody>
      </p:sp>
      <p:sp>
        <p:nvSpPr>
          <p:cNvPr id="14" name="テキスト ボックス 13"/>
          <p:cNvSpPr txBox="1"/>
          <p:nvPr/>
        </p:nvSpPr>
        <p:spPr>
          <a:xfrm>
            <a:off x="6168008" y="5550147"/>
            <a:ext cx="1107996" cy="369332"/>
          </a:xfrm>
          <a:prstGeom prst="rect">
            <a:avLst/>
          </a:prstGeom>
          <a:solidFill>
            <a:srgbClr val="D00216">
              <a:lumMod val="60000"/>
              <a:lumOff val="40000"/>
            </a:srgbClr>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smtClean="0">
                <a:ln>
                  <a:noFill/>
                </a:ln>
                <a:solidFill>
                  <a:srgbClr val="FFFFFF"/>
                </a:solidFill>
                <a:effectLst/>
                <a:uLnTx/>
                <a:uFillTx/>
              </a:rPr>
              <a:t>契約成立</a:t>
            </a:r>
          </a:p>
        </p:txBody>
      </p:sp>
      <p:sp>
        <p:nvSpPr>
          <p:cNvPr id="15" name="ホームベース 14"/>
          <p:cNvSpPr/>
          <p:nvPr/>
        </p:nvSpPr>
        <p:spPr bwMode="auto">
          <a:xfrm>
            <a:off x="7300832"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制作・掲載準備</a:t>
            </a:r>
          </a:p>
        </p:txBody>
      </p:sp>
      <p:sp>
        <p:nvSpPr>
          <p:cNvPr id="16" name="ホームベース 15"/>
          <p:cNvSpPr/>
          <p:nvPr/>
        </p:nvSpPr>
        <p:spPr bwMode="auto">
          <a:xfrm>
            <a:off x="8808777" y="3194234"/>
            <a:ext cx="873790" cy="660616"/>
          </a:xfrm>
          <a:prstGeom prst="homePlate">
            <a:avLst>
              <a:gd name="adj" fmla="val 0"/>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納品・掲載</a:t>
            </a:r>
          </a:p>
        </p:txBody>
      </p:sp>
      <p:sp>
        <p:nvSpPr>
          <p:cNvPr id="17" name="ホームベース 16"/>
          <p:cNvSpPr/>
          <p:nvPr/>
        </p:nvSpPr>
        <p:spPr bwMode="auto">
          <a:xfrm>
            <a:off x="9763840" y="3194234"/>
            <a:ext cx="909492"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請求書</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発行</a:t>
            </a:r>
          </a:p>
        </p:txBody>
      </p:sp>
      <p:sp>
        <p:nvSpPr>
          <p:cNvPr id="18" name="ホームベース 17"/>
          <p:cNvSpPr/>
          <p:nvPr/>
        </p:nvSpPr>
        <p:spPr bwMode="auto">
          <a:xfrm>
            <a:off x="7300832" y="4466757"/>
            <a:ext cx="2381735"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確認・検収</a:t>
            </a:r>
          </a:p>
        </p:txBody>
      </p:sp>
      <p:sp>
        <p:nvSpPr>
          <p:cNvPr id="19" name="ホームベース 18"/>
          <p:cNvSpPr/>
          <p:nvPr/>
        </p:nvSpPr>
        <p:spPr bwMode="auto">
          <a:xfrm>
            <a:off x="10098962" y="4466757"/>
            <a:ext cx="71838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お支払い</a:t>
            </a:r>
          </a:p>
        </p:txBody>
      </p:sp>
      <p:sp>
        <p:nvSpPr>
          <p:cNvPr id="20" name="タイトル 2"/>
          <p:cNvSpPr txBox="1">
            <a:spLocks/>
          </p:cNvSpPr>
          <p:nvPr/>
        </p:nvSpPr>
        <p:spPr>
          <a:xfrm>
            <a:off x="3669900" y="5165686"/>
            <a:ext cx="2081147" cy="1140172"/>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以下をセットで確認</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いただきます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・フォームに記載の</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　申し込み内容</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・商品資料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・該当する約款</a:t>
            </a:r>
          </a:p>
        </p:txBody>
      </p:sp>
      <p:cxnSp>
        <p:nvCxnSpPr>
          <p:cNvPr id="21" name="直線コネクタ 20"/>
          <p:cNvCxnSpPr/>
          <p:nvPr/>
        </p:nvCxnSpPr>
        <p:spPr>
          <a:xfrm>
            <a:off x="2351584" y="3194234"/>
            <a:ext cx="0" cy="660616"/>
          </a:xfrm>
          <a:prstGeom prst="line">
            <a:avLst/>
          </a:prstGeom>
          <a:noFill/>
          <a:ln w="76200" cap="flat" cmpd="sng" algn="ctr">
            <a:solidFill>
              <a:srgbClr val="D00216">
                <a:lumMod val="20000"/>
                <a:lumOff val="80000"/>
              </a:srgbClr>
            </a:solidFill>
            <a:prstDash val="solid"/>
          </a:ln>
          <a:effectLst/>
        </p:spPr>
      </p:cxnSp>
      <p:cxnSp>
        <p:nvCxnSpPr>
          <p:cNvPr id="22" name="直線コネクタ 21"/>
          <p:cNvCxnSpPr/>
          <p:nvPr/>
        </p:nvCxnSpPr>
        <p:spPr>
          <a:xfrm>
            <a:off x="2351584" y="4473418"/>
            <a:ext cx="0" cy="660616"/>
          </a:xfrm>
          <a:prstGeom prst="line">
            <a:avLst/>
          </a:prstGeom>
          <a:noFill/>
          <a:ln w="76200" cap="flat" cmpd="sng" algn="ctr">
            <a:solidFill>
              <a:sysClr val="windowText" lastClr="000000">
                <a:lumMod val="50000"/>
                <a:lumOff val="50000"/>
              </a:sysClr>
            </a:solidFill>
            <a:prstDash val="solid"/>
          </a:ln>
          <a:effectLst/>
        </p:spPr>
      </p:cxnSp>
      <p:sp>
        <p:nvSpPr>
          <p:cNvPr id="23" name="タイトル 2"/>
          <p:cNvSpPr txBox="1">
            <a:spLocks/>
          </p:cNvSpPr>
          <p:nvPr/>
        </p:nvSpPr>
        <p:spPr>
          <a:xfrm>
            <a:off x="494352" y="1422425"/>
            <a:ext cx="11662928" cy="549845"/>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j-cs"/>
              </a:rPr>
              <a:t>以下のフローに沿ってお申し込みの上、クリエイティブ制作委託約款の第</a:t>
            </a:r>
            <a:r>
              <a:rPr kumimoji="1" lang="en-US" altLang="ja-JP" sz="1400" b="0" i="0" u="none" strike="noStrike" kern="1200" cap="none" spc="0" normalizeH="0" baseline="0" noProof="0" dirty="0">
                <a:ln>
                  <a:noFill/>
                </a:ln>
                <a:solidFill>
                  <a:prstClr val="black"/>
                </a:solidFill>
                <a:effectLst/>
                <a:uLnTx/>
                <a:uFillTx/>
                <a:latin typeface="メイリオ"/>
                <a:ea typeface="メイリオ"/>
                <a:cs typeface="+mj-cs"/>
              </a:rPr>
              <a:t>9</a:t>
            </a: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j-cs"/>
              </a:rPr>
              <a:t>条</a:t>
            </a:r>
            <a:r>
              <a:rPr kumimoji="1" lang="en-US" altLang="ja-JP" sz="1400" b="0" i="0" u="none" strike="noStrike" kern="1200" cap="none" spc="0" normalizeH="0" baseline="0" noProof="0" dirty="0">
                <a:ln>
                  <a:noFill/>
                </a:ln>
                <a:solidFill>
                  <a:prstClr val="black"/>
                </a:solidFill>
                <a:effectLst/>
                <a:uLnTx/>
                <a:uFillTx/>
                <a:latin typeface="メイリオ"/>
                <a:ea typeface="メイリオ"/>
                <a:cs typeface="+mj-cs"/>
              </a:rPr>
              <a:t>(2)</a:t>
            </a: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j-cs"/>
              </a:rPr>
              <a:t>支払条件</a:t>
            </a:r>
            <a:r>
              <a:rPr kumimoji="1" lang="en-US" altLang="ja-JP" sz="1400" b="0" i="0" u="none" strike="noStrike" kern="1200" cap="none" spc="0" normalizeH="0" baseline="0" noProof="0" dirty="0">
                <a:ln>
                  <a:noFill/>
                </a:ln>
                <a:solidFill>
                  <a:prstClr val="black"/>
                </a:solidFill>
                <a:effectLst/>
                <a:uLnTx/>
                <a:uFillTx/>
                <a:latin typeface="メイリオ"/>
                <a:ea typeface="メイリオ"/>
                <a:cs typeface="+mj-cs"/>
              </a:rPr>
              <a:t>2</a:t>
            </a: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j-cs"/>
              </a:rPr>
              <a:t>にしたがってお支払いいただきます。</a:t>
            </a:r>
            <a:r>
              <a:rPr kumimoji="1" lang="ja-JP" altLang="en-US" sz="1400" b="0" i="0" u="none" strike="noStrike" kern="1200" cap="none" spc="0" normalizeH="0" baseline="0" noProof="0" dirty="0" smtClean="0">
                <a:ln>
                  <a:noFill/>
                </a:ln>
                <a:solidFill>
                  <a:prstClr val="black"/>
                </a:solidFill>
                <a:effectLst/>
                <a:uLnTx/>
                <a:uFillTx/>
                <a:latin typeface="メイリオ"/>
                <a:ea typeface="メイリオ"/>
                <a:cs typeface="+mj-cs"/>
              </a:rPr>
              <a:t>ただし、</a:t>
            </a: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j-cs"/>
              </a:rPr>
              <a:t>協賛内容のうち広告配信を伴うものは当該広告商品のお申し込み方法に準じます。</a:t>
            </a: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j-cs"/>
            </a:endParaRPr>
          </a:p>
        </p:txBody>
      </p:sp>
    </p:spTree>
    <p:extLst>
      <p:ext uri="{BB962C8B-B14F-4D97-AF65-F5344CB8AC3E}">
        <p14:creationId xmlns:p14="http://schemas.microsoft.com/office/powerpoint/2010/main" val="349337306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注意事項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19</a:t>
            </a:fld>
            <a:endParaRPr lang="ja-JP" altLang="en-US"/>
          </a:p>
        </p:txBody>
      </p:sp>
      <p:sp>
        <p:nvSpPr>
          <p:cNvPr id="4" name="Rectangle 46"/>
          <p:cNvSpPr>
            <a:spLocks noChangeArrowheads="1"/>
          </p:cNvSpPr>
          <p:nvPr/>
        </p:nvSpPr>
        <p:spPr bwMode="auto">
          <a:xfrm>
            <a:off x="1384048" y="908721"/>
            <a:ext cx="9664952" cy="5740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solidFill>
                  <a:prstClr val="black">
                    <a:lumMod val="65000"/>
                    <a:lumOff val="35000"/>
                  </a:prstClr>
                </a:solidFill>
                <a:latin typeface="メイリオ"/>
                <a:ea typeface="メイリオ"/>
              </a:rPr>
              <a:t>■</a:t>
            </a:r>
            <a:r>
              <a:rPr lang="ja-JP" altLang="en-US" sz="600" dirty="0">
                <a:solidFill>
                  <a:prstClr val="black">
                    <a:lumMod val="65000"/>
                    <a:lumOff val="35000"/>
                  </a:prstClr>
                </a:solidFill>
                <a:latin typeface="メイリオ"/>
                <a:ea typeface="メイリオ"/>
              </a:rPr>
              <a:t>　</a:t>
            </a:r>
            <a:r>
              <a:rPr lang="ja-JP" altLang="en-US" sz="1600" dirty="0">
                <a:solidFill>
                  <a:prstClr val="black">
                    <a:lumMod val="65000"/>
                    <a:lumOff val="35000"/>
                  </a:prstClr>
                </a:solidFill>
                <a:latin typeface="メイリオ"/>
                <a:ea typeface="メイリオ"/>
              </a:rPr>
              <a:t>編集・制作</a:t>
            </a:r>
            <a:endParaRPr lang="en-US" altLang="ja-JP" sz="1600" dirty="0">
              <a:solidFill>
                <a:prstClr val="black">
                  <a:lumMod val="65000"/>
                  <a:lumOff val="35000"/>
                </a:prstClr>
              </a:solidFill>
              <a:latin typeface="メイリオ"/>
              <a:ea typeface="メイリオ"/>
            </a:endParaRPr>
          </a:p>
          <a:p>
            <a:pPr eaLnBrk="1" hangingPunct="1">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・企画内容は申込者・広告主様とヤフーとの間で協議の上決定し、最終的な編集権はヤフーに帰属します。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268288" indent="-268288" eaLnBrk="1" hangingPunct="1">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申込者・広告主様より提供いただく製品画像等の素材については第三者の権利を侵害するものではないこと、および記載内容に係わる財産権全ての権利処理が完了していること、情報の正確性についてヤフーに対して保証いただくものとし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・企画ページ上には「</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Yahoo! JAPAN PR</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企画」の表記と 「提供：○○」のスポンサークレジット、掲載期間の掲載が必須となります。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defRPr/>
            </a:pPr>
            <a:r>
              <a:rPr lang="ja-JP" altLang="en-US" sz="1200" dirty="0">
                <a:solidFill>
                  <a:prstClr val="black">
                    <a:lumMod val="65000"/>
                    <a:lumOff val="35000"/>
                  </a:prstClr>
                </a:solidFill>
                <a:latin typeface="メイリオ"/>
                <a:ea typeface="メイリオ"/>
              </a:rPr>
              <a:t>　</a:t>
            </a:r>
            <a:r>
              <a:rPr lang="ja-JP" altLang="en-US" sz="1200" dirty="0" smtClean="0">
                <a:solidFill>
                  <a:prstClr val="black">
                    <a:lumMod val="65000"/>
                    <a:lumOff val="35000"/>
                  </a:prstClr>
                </a:solidFill>
                <a:latin typeface="メイリオ"/>
                <a:ea typeface="メイリオ"/>
              </a:rPr>
              <a:t>・</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通信環境が低速の場合、ダイアログ表示により動画のスキップが選択可能になることをご了承ください。</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・原則として掲載終了後はアーカイブ保存せず、企画ページは削除いたします。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271463" indent="-271463"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・企画ページから広告主様サイトへ誘導する</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URL</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に、効果計測用</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URL</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を設定することはできません。</a:t>
            </a:r>
            <a:b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b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ただし、一部効果計測ベンダーにおいては効果測定データ取扱約款の確認・同意を頂いたうえで設定することが可能です。弊社担当営業までご相談ください。</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271463" indent="-271463" eaLnBrk="1" hangingPunct="1">
              <a:spcBef>
                <a:spcPct val="0"/>
              </a:spcBef>
              <a:buFontTx/>
              <a:buNone/>
              <a:defRPr/>
            </a:pPr>
            <a:endParaRPr lang="en-US" altLang="ja-JP" sz="1200" dirty="0">
              <a:solidFill>
                <a:srgbClr val="00B050"/>
              </a:solidFill>
              <a:latin typeface="メイリオ"/>
              <a:ea typeface="メイリオ"/>
            </a:endParaRPr>
          </a:p>
          <a:p>
            <a:pPr eaLnBrk="1" hangingPunct="1">
              <a:spcBef>
                <a:spcPct val="0"/>
              </a:spcBef>
              <a:buFontTx/>
              <a:buNone/>
              <a:defRPr/>
            </a:pPr>
            <a:r>
              <a:rPr lang="ja-JP" altLang="en-US" sz="1600" dirty="0">
                <a:solidFill>
                  <a:prstClr val="black">
                    <a:lumMod val="65000"/>
                    <a:lumOff val="35000"/>
                  </a:prstClr>
                </a:solidFill>
                <a:latin typeface="メイリオ"/>
                <a:ea typeface="メイリオ"/>
              </a:rPr>
              <a:t>■誘導広告</a:t>
            </a:r>
            <a:endParaRPr lang="en-US" altLang="ja-JP" sz="1600" dirty="0">
              <a:solidFill>
                <a:prstClr val="black">
                  <a:lumMod val="65000"/>
                  <a:lumOff val="35000"/>
                </a:prstClr>
              </a:solidFill>
              <a:latin typeface="メイリオ"/>
              <a:ea typeface="メイリオ"/>
            </a:endParaRP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・誘導広告の広告クリエイティブは代理店様・広告主様で制作いただきます。制作の際、以下を遵守願います。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・スマートフォンブランドパネル広告仕様</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a:t>
            </a:r>
            <a:r>
              <a:rPr lang="ja-JP" altLang="en-US" sz="1000" dirty="0">
                <a:solidFill>
                  <a:prstClr val="black">
                    <a:lumMod val="65000"/>
                    <a:lumOff val="35000"/>
                  </a:prstClr>
                </a:solidFill>
                <a:latin typeface="メイリオ" panose="020B0604030504040204" pitchFamily="50" charset="-128"/>
                <a:ea typeface="メイリオ" panose="020B0604030504040204" pitchFamily="50" charset="-128"/>
              </a:rPr>
              <a:t>スマートフォンブランドパネル（静止画）</a:t>
            </a:r>
            <a:r>
              <a:rPr lang="en-US" altLang="ja-JP" sz="1000" dirty="0">
                <a:solidFill>
                  <a:prstClr val="black">
                    <a:lumMod val="65000"/>
                    <a:lumOff val="35000"/>
                  </a:prstClr>
                </a:solidFill>
                <a:latin typeface="メイリオ" panose="020B0604030504040204" pitchFamily="50" charset="-128"/>
                <a:ea typeface="メイリオ" panose="020B0604030504040204" pitchFamily="50" charset="-128"/>
                <a:hlinkClick r:id="rId2"/>
              </a:rPr>
              <a:t>https://ads-help.yahoo.co.jp/yahooads/guideline/articledetail?lan=ja&amp;aid=62815&amp;o=default#abc</a:t>
            </a:r>
            <a:endParaRPr lang="en-US" altLang="ja-JP" sz="1000" dirty="0">
              <a:solidFill>
                <a:prstClr val="black">
                  <a:lumMod val="65000"/>
                  <a:lumOff val="35000"/>
                </a:prstClr>
              </a:solidFill>
              <a:latin typeface="メイリオ" panose="020B0604030504040204" pitchFamily="50" charset="-128"/>
              <a:ea typeface="メイリオ" panose="020B0604030504040204" pitchFamily="50" charset="-128"/>
            </a:endParaRPr>
          </a:p>
          <a:p>
            <a:pPr marL="360363" indent="-180975" eaLnBrk="1" hangingPunct="1">
              <a:spcBef>
                <a:spcPct val="0"/>
              </a:spcBef>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また、</a:t>
            </a:r>
            <a:r>
              <a:rPr lang="en-US" altLang="ja-JP" sz="1200" dirty="0" smtClean="0">
                <a:solidFill>
                  <a:prstClr val="black">
                    <a:lumMod val="65000"/>
                    <a:lumOff val="35000"/>
                  </a:prstClr>
                </a:solidFill>
                <a:latin typeface="メイリオ" panose="020B0604030504040204" pitchFamily="50" charset="-128"/>
                <a:ea typeface="メイリオ" panose="020B0604030504040204" pitchFamily="50" charset="-128"/>
              </a:rPr>
              <a:t>P16</a:t>
            </a: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誘導広告上の表記ガイドライン」の内容を遵守願います。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FontTx/>
              <a:buNone/>
              <a:defRPr/>
            </a:pP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誘導用広告のリンク先（企画ページ）への効果計測用</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URL</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の設定は不可となります。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defRPr/>
            </a:pPr>
            <a:endParaRPr lang="en-US" altLang="ja-JP" sz="1200" dirty="0">
              <a:solidFill>
                <a:prstClr val="black">
                  <a:lumMod val="65000"/>
                  <a:lumOff val="35000"/>
                </a:prstClr>
              </a:solidFill>
              <a:latin typeface="メイリオ"/>
              <a:ea typeface="メイリオ"/>
            </a:endParaRPr>
          </a:p>
          <a:p>
            <a:pPr eaLnBrk="1" hangingPunct="1">
              <a:spcBef>
                <a:spcPct val="0"/>
              </a:spcBef>
              <a:buFontTx/>
              <a:buNone/>
            </a:pPr>
            <a:r>
              <a:rPr lang="ja-JP" altLang="en-US" sz="1600" dirty="0">
                <a:solidFill>
                  <a:prstClr val="black">
                    <a:lumMod val="65000"/>
                    <a:lumOff val="35000"/>
                  </a:prstClr>
                </a:solidFill>
                <a:latin typeface="メイリオ"/>
                <a:ea typeface="メイリオ"/>
              </a:rPr>
              <a:t>■</a:t>
            </a:r>
            <a:r>
              <a:rPr lang="ja-JP" altLang="en-US" sz="600" dirty="0">
                <a:solidFill>
                  <a:prstClr val="black">
                    <a:lumMod val="65000"/>
                    <a:lumOff val="35000"/>
                  </a:prstClr>
                </a:solidFill>
                <a:latin typeface="メイリオ"/>
                <a:ea typeface="メイリオ"/>
              </a:rPr>
              <a:t>　</a:t>
            </a:r>
            <a:r>
              <a:rPr lang="ja-JP" altLang="en-US" sz="1600" dirty="0">
                <a:solidFill>
                  <a:prstClr val="black">
                    <a:lumMod val="65000"/>
                    <a:lumOff val="35000"/>
                  </a:prstClr>
                </a:solidFill>
                <a:latin typeface="メイリオ"/>
                <a:ea typeface="メイリオ"/>
              </a:rPr>
              <a:t>災害情報告知モジュールの掲載</a:t>
            </a:r>
            <a:endParaRPr lang="en-US" altLang="ja-JP" sz="1600" dirty="0">
              <a:solidFill>
                <a:prstClr val="black">
                  <a:lumMod val="65000"/>
                  <a:lumOff val="35000"/>
                </a:prstClr>
              </a:solidFill>
              <a:latin typeface="メイリオ"/>
              <a:ea typeface="メイリオ"/>
            </a:endParaRPr>
          </a:p>
          <a:p>
            <a:pPr eaLnBrk="1" hangingPunct="1">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・地震、津波、その他有事が発生した際、ヤフーを利用するお客様に対して速やかに災害情報をお伝えするために、</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企画ページについても、ページ上部に災害情報告知モジュールの掲載を行います。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pPr>
            <a:r>
              <a:rPr lang="ja-JP" altLang="en-US" sz="1100" dirty="0">
                <a:solidFill>
                  <a:prstClr val="black">
                    <a:lumMod val="65000"/>
                    <a:lumOff val="35000"/>
                  </a:prstClr>
                </a:solidFill>
                <a:latin typeface="メイリオ"/>
                <a:ea typeface="メイリオ"/>
              </a:rPr>
              <a:t>　　</a:t>
            </a:r>
            <a:r>
              <a:rPr lang="en-US" altLang="ja-JP" sz="1000" dirty="0">
                <a:solidFill>
                  <a:prstClr val="black">
                    <a:lumMod val="65000"/>
                    <a:lumOff val="35000"/>
                  </a:prstClr>
                </a:solidFill>
                <a:latin typeface="メイリオ"/>
                <a:ea typeface="メイリオ"/>
              </a:rPr>
              <a:t>※</a:t>
            </a:r>
            <a:r>
              <a:rPr lang="ja-JP" altLang="en-US" sz="1000" dirty="0">
                <a:solidFill>
                  <a:prstClr val="black">
                    <a:lumMod val="65000"/>
                    <a:lumOff val="35000"/>
                  </a:prstClr>
                </a:solidFill>
                <a:latin typeface="メイリオ"/>
                <a:ea typeface="メイリオ"/>
              </a:rPr>
              <a:t>掲載方法（場所、内容、タイミングと期間など）は、ヤフーの統一運用ルールにしたがいます</a:t>
            </a:r>
            <a:endParaRPr lang="en-US" altLang="ja-JP" sz="1000" dirty="0">
              <a:solidFill>
                <a:prstClr val="black">
                  <a:lumMod val="65000"/>
                  <a:lumOff val="35000"/>
                </a:prstClr>
              </a:solidFill>
              <a:latin typeface="メイリオ"/>
              <a:ea typeface="メイリオ"/>
            </a:endParaRPr>
          </a:p>
          <a:p>
            <a:pPr marL="0" indent="0" eaLnBrk="1" hangingPunct="1">
              <a:spcBef>
                <a:spcPct val="0"/>
              </a:spcBef>
              <a:buFontTx/>
              <a:buNone/>
            </a:pPr>
            <a:endParaRPr lang="en-US" altLang="ja-JP" sz="1600" dirty="0">
              <a:solidFill>
                <a:prstClr val="black">
                  <a:lumMod val="65000"/>
                  <a:lumOff val="35000"/>
                </a:prstClr>
              </a:solidFill>
              <a:latin typeface="メイリオ"/>
              <a:ea typeface="メイリオ"/>
            </a:endParaRPr>
          </a:p>
          <a:p>
            <a:pPr marL="0" indent="0" eaLnBrk="1" hangingPunct="1">
              <a:spcBef>
                <a:spcPct val="0"/>
              </a:spcBef>
              <a:buFontTx/>
              <a:buNone/>
            </a:pPr>
            <a:r>
              <a:rPr lang="ja-JP" altLang="en-US" sz="1600" dirty="0">
                <a:solidFill>
                  <a:prstClr val="black">
                    <a:lumMod val="65000"/>
                    <a:lumOff val="35000"/>
                  </a:prstClr>
                </a:solidFill>
                <a:latin typeface="メイリオ"/>
                <a:ea typeface="メイリオ"/>
              </a:rPr>
              <a:t>■ 効果検証レポート</a:t>
            </a:r>
            <a:endParaRPr lang="en-US" altLang="ja-JP" sz="1600" dirty="0">
              <a:solidFill>
                <a:prstClr val="black">
                  <a:lumMod val="65000"/>
                  <a:lumOff val="35000"/>
                </a:prstClr>
              </a:solidFill>
              <a:latin typeface="メイリオ"/>
              <a:ea typeface="メイリオ"/>
            </a:endParaRPr>
          </a:p>
          <a:p>
            <a:pPr marL="0" indent="0" eaLnBrk="1" hangingPunct="1">
              <a:spcBef>
                <a:spcPct val="0"/>
              </a:spcBef>
              <a:buFontTx/>
              <a:buNone/>
            </a:pPr>
            <a:r>
              <a:rPr lang="ja-JP" altLang="en-US" sz="1200" dirty="0">
                <a:solidFill>
                  <a:prstClr val="black">
                    <a:lumMod val="65000"/>
                    <a:lumOff val="35000"/>
                  </a:prstClr>
                </a:solidFill>
                <a:latin typeface="メイリオ"/>
                <a:ea typeface="メイリオ"/>
              </a:rPr>
              <a:t>　・レポートには、ヤフーの管理するお客様の個人情報</a:t>
            </a:r>
            <a:r>
              <a:rPr lang="en-US" altLang="ja-JP" sz="1200" dirty="0">
                <a:solidFill>
                  <a:prstClr val="black">
                    <a:lumMod val="65000"/>
                    <a:lumOff val="35000"/>
                  </a:prstClr>
                </a:solidFill>
                <a:latin typeface="メイリオ"/>
                <a:ea typeface="メイリオ"/>
              </a:rPr>
              <a:t>*1</a:t>
            </a:r>
            <a:r>
              <a:rPr lang="ja-JP" altLang="en-US" sz="1200" dirty="0">
                <a:solidFill>
                  <a:prstClr val="black">
                    <a:lumMod val="65000"/>
                    <a:lumOff val="35000"/>
                  </a:prstClr>
                </a:solidFill>
                <a:latin typeface="メイリオ"/>
                <a:ea typeface="メイリオ"/>
              </a:rPr>
              <a:t>（個人情報の保護に関する法律に定める個人情報。以下同じ。）が</a:t>
            </a:r>
            <a:endParaRPr lang="en-US" altLang="ja-JP" sz="1200" dirty="0">
              <a:solidFill>
                <a:prstClr val="black">
                  <a:lumMod val="65000"/>
                  <a:lumOff val="35000"/>
                </a:prstClr>
              </a:solidFill>
              <a:latin typeface="メイリオ"/>
              <a:ea typeface="メイリオ"/>
            </a:endParaRPr>
          </a:p>
          <a:p>
            <a:pPr marL="0" indent="0" eaLnBrk="1" hangingPunct="1">
              <a:spcBef>
                <a:spcPct val="0"/>
              </a:spcBef>
              <a:buFontTx/>
              <a:buNone/>
            </a:pPr>
            <a:r>
              <a:rPr lang="ja-JP" altLang="en-US" sz="1200" dirty="0">
                <a:solidFill>
                  <a:prstClr val="black">
                    <a:lumMod val="65000"/>
                    <a:lumOff val="35000"/>
                  </a:prstClr>
                </a:solidFill>
                <a:latin typeface="メイリオ"/>
                <a:ea typeface="メイリオ"/>
              </a:rPr>
              <a:t>　　含まれる場合があります。個人情報の保護に関する法律その他の関係法令・ガイドラインを遵守するとともに、善良な管理者の</a:t>
            </a:r>
            <a:endParaRPr lang="en-US" altLang="ja-JP" sz="1200" dirty="0">
              <a:solidFill>
                <a:prstClr val="black">
                  <a:lumMod val="65000"/>
                  <a:lumOff val="35000"/>
                </a:prstClr>
              </a:solidFill>
              <a:latin typeface="メイリオ"/>
              <a:ea typeface="メイリオ"/>
            </a:endParaRPr>
          </a:p>
          <a:p>
            <a:pPr marL="0" indent="0" eaLnBrk="1" hangingPunct="1">
              <a:spcBef>
                <a:spcPct val="0"/>
              </a:spcBef>
              <a:buFontTx/>
              <a:buNone/>
            </a:pPr>
            <a:r>
              <a:rPr lang="ja-JP" altLang="en-US" sz="1200" dirty="0">
                <a:solidFill>
                  <a:prstClr val="black">
                    <a:lumMod val="65000"/>
                    <a:lumOff val="35000"/>
                  </a:prstClr>
                </a:solidFill>
                <a:latin typeface="メイリオ"/>
                <a:ea typeface="メイリオ"/>
              </a:rPr>
              <a:t>　　注意をもって適切に取り扱い、不正アクセスおよび不正利用の防止に努めていただくようにお願いいたします。</a:t>
            </a:r>
            <a:br>
              <a:rPr lang="ja-JP" altLang="en-US" sz="1200" dirty="0">
                <a:solidFill>
                  <a:prstClr val="black">
                    <a:lumMod val="65000"/>
                    <a:lumOff val="35000"/>
                  </a:prstClr>
                </a:solidFill>
                <a:latin typeface="メイリオ"/>
                <a:ea typeface="メイリオ"/>
              </a:rPr>
            </a:br>
            <a:r>
              <a:rPr lang="ja-JP" altLang="en-US" sz="1200" dirty="0">
                <a:solidFill>
                  <a:prstClr val="black">
                    <a:lumMod val="65000"/>
                    <a:lumOff val="35000"/>
                  </a:prstClr>
                </a:solidFill>
                <a:latin typeface="メイリオ"/>
                <a:ea typeface="メイリオ"/>
              </a:rPr>
              <a:t>　　</a:t>
            </a:r>
            <a:r>
              <a:rPr lang="en-US" altLang="ja-JP" sz="1000" dirty="0">
                <a:solidFill>
                  <a:prstClr val="black">
                    <a:lumMod val="65000"/>
                    <a:lumOff val="35000"/>
                  </a:prstClr>
                </a:solidFill>
                <a:latin typeface="メイリオ"/>
                <a:ea typeface="メイリオ"/>
              </a:rPr>
              <a:t>*1.</a:t>
            </a:r>
            <a:r>
              <a:rPr lang="ja-JP" altLang="en-US" sz="1000" dirty="0">
                <a:solidFill>
                  <a:prstClr val="black">
                    <a:lumMod val="65000"/>
                    <a:lumOff val="35000"/>
                  </a:prstClr>
                </a:solidFill>
                <a:latin typeface="メイリオ"/>
                <a:ea typeface="メイリオ"/>
              </a:rPr>
              <a:t>例：ユーザーアンケートを実施し自由回答を含む場合、ヤフーにおいて特定の個人を識別することができる情報に該当</a:t>
            </a:r>
            <a:endParaRPr lang="en-US" altLang="ja-JP" sz="1000" dirty="0">
              <a:solidFill>
                <a:prstClr val="black">
                  <a:lumMod val="65000"/>
                  <a:lumOff val="35000"/>
                </a:prstClr>
              </a:solidFill>
              <a:latin typeface="メイリオ"/>
              <a:ea typeface="メイリオ"/>
            </a:endParaRPr>
          </a:p>
        </p:txBody>
      </p:sp>
    </p:spTree>
    <p:extLst>
      <p:ext uri="{BB962C8B-B14F-4D97-AF65-F5344CB8AC3E}">
        <p14:creationId xmlns:p14="http://schemas.microsoft.com/office/powerpoint/2010/main" val="31732198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latin typeface="メイリオ" panose="020B0604030504040204" pitchFamily="50" charset="-128"/>
                <a:ea typeface="メイリオ" panose="020B0604030504040204" pitchFamily="50" charset="-128"/>
              </a:rPr>
              <a:t>トップページカスタマイズ企画ライト版とは</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a:t>
            </a:fld>
            <a:endParaRPr lang="ja-JP" altLang="en-US"/>
          </a:p>
        </p:txBody>
      </p:sp>
      <p:pic>
        <p:nvPicPr>
          <p:cNvPr id="14" name="図 13"/>
          <p:cNvPicPr>
            <a:picLocks noChangeAspect="1"/>
          </p:cNvPicPr>
          <p:nvPr/>
        </p:nvPicPr>
        <p:blipFill>
          <a:blip r:embed="rId2"/>
          <a:stretch>
            <a:fillRect/>
          </a:stretch>
        </p:blipFill>
        <p:spPr>
          <a:xfrm>
            <a:off x="4098168" y="3046820"/>
            <a:ext cx="1804944" cy="2862842"/>
          </a:xfrm>
          <a:prstGeom prst="rect">
            <a:avLst/>
          </a:prstGeom>
        </p:spPr>
      </p:pic>
      <p:sp>
        <p:nvSpPr>
          <p:cNvPr id="15" name="テキスト ボックス 14">
            <a:extLst>
              <a:ext uri="{FF2B5EF4-FFF2-40B4-BE49-F238E27FC236}">
                <a16:creationId xmlns:a16="http://schemas.microsoft.com/office/drawing/2014/main" id="{A45E4669-49D5-3945-9AEA-4B544CD1D659}"/>
              </a:ext>
            </a:extLst>
          </p:cNvPr>
          <p:cNvSpPr txBox="1"/>
          <p:nvPr/>
        </p:nvSpPr>
        <p:spPr>
          <a:xfrm>
            <a:off x="1919536" y="2575643"/>
            <a:ext cx="1261884" cy="276999"/>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smtClean="0">
                <a:ln>
                  <a:noFill/>
                </a:ln>
                <a:solidFill>
                  <a:prstClr val="black"/>
                </a:solidFill>
                <a:effectLst/>
                <a:uLnTx/>
                <a:uFillTx/>
              </a:rPr>
              <a:t>バナーをタップ</a:t>
            </a:r>
            <a:endParaRPr kumimoji="0" lang="en-US" altLang="ja-JP" sz="1200" b="1" i="0" u="none" strike="noStrike" kern="0" cap="none" spc="0" normalizeH="0" baseline="0" noProof="0" dirty="0" smtClean="0">
              <a:ln>
                <a:noFill/>
              </a:ln>
              <a:solidFill>
                <a:prstClr val="black"/>
              </a:solidFill>
              <a:effectLst/>
              <a:uLnTx/>
              <a:uFillTx/>
            </a:endParaRPr>
          </a:p>
        </p:txBody>
      </p:sp>
      <p:sp>
        <p:nvSpPr>
          <p:cNvPr id="16" name="テキスト ボックス 15">
            <a:extLst>
              <a:ext uri="{FF2B5EF4-FFF2-40B4-BE49-F238E27FC236}">
                <a16:creationId xmlns:a16="http://schemas.microsoft.com/office/drawing/2014/main" id="{8AC21CF2-986D-7E40-9FCF-4D0C4FA2FCF0}"/>
              </a:ext>
            </a:extLst>
          </p:cNvPr>
          <p:cNvSpPr txBox="1"/>
          <p:nvPr/>
        </p:nvSpPr>
        <p:spPr>
          <a:xfrm>
            <a:off x="4230270" y="2524601"/>
            <a:ext cx="1723550" cy="461665"/>
          </a:xfrm>
          <a:prstGeom prst="rect">
            <a:avLst/>
          </a:prstGeom>
          <a:noFill/>
        </p:spPr>
        <p:txBody>
          <a:bodyPr wrap="none" rtlCol="0">
            <a:spAutoFit/>
          </a:bodyPr>
          <a:lstStyle/>
          <a:p>
            <a:pPr algn="ctr"/>
            <a:r>
              <a:rPr lang="ja-JP" altLang="en-US" sz="1200" b="1" dirty="0">
                <a:solidFill>
                  <a:srgbClr val="C00000"/>
                </a:solidFill>
                <a:latin typeface="メイリオ" panose="020B0604030504040204" pitchFamily="50" charset="-128"/>
                <a:ea typeface="メイリオ" panose="020B0604030504040204" pitchFamily="50" charset="-128"/>
              </a:rPr>
              <a:t>冒頭</a:t>
            </a:r>
            <a:r>
              <a:rPr lang="ja-JP" altLang="en-US" sz="1200" b="1" dirty="0" smtClean="0">
                <a:solidFill>
                  <a:srgbClr val="C00000"/>
                </a:solidFill>
                <a:latin typeface="メイリオ" panose="020B0604030504040204" pitchFamily="50" charset="-128"/>
                <a:ea typeface="メイリオ" panose="020B0604030504040204" pitchFamily="50" charset="-128"/>
              </a:rPr>
              <a:t>切り替え</a:t>
            </a:r>
            <a:endParaRPr lang="en-US" altLang="ja-JP" sz="1200" b="1" dirty="0" smtClean="0">
              <a:solidFill>
                <a:srgbClr val="C00000"/>
              </a:solidFill>
              <a:latin typeface="メイリオ" panose="020B0604030504040204" pitchFamily="50" charset="-128"/>
              <a:ea typeface="メイリオ" panose="020B0604030504040204" pitchFamily="50" charset="-128"/>
            </a:endParaRPr>
          </a:p>
          <a:p>
            <a:pPr algn="ctr"/>
            <a:r>
              <a:rPr lang="ja-JP" altLang="en-US" sz="1200" b="1" dirty="0" smtClean="0">
                <a:solidFill>
                  <a:srgbClr val="C00000"/>
                </a:solidFill>
                <a:latin typeface="メイリオ" panose="020B0604030504040204" pitchFamily="50" charset="-128"/>
                <a:ea typeface="メイリオ" panose="020B0604030504040204" pitchFamily="50" charset="-128"/>
              </a:rPr>
              <a:t>パターンの中</a:t>
            </a:r>
            <a:r>
              <a:rPr lang="ja-JP" altLang="en-US" sz="1200" b="1" dirty="0">
                <a:solidFill>
                  <a:srgbClr val="C00000"/>
                </a:solidFill>
                <a:latin typeface="メイリオ" panose="020B0604030504040204" pitchFamily="50" charset="-128"/>
                <a:ea typeface="メイリオ" panose="020B0604030504040204" pitchFamily="50" charset="-128"/>
              </a:rPr>
              <a:t>から選択</a:t>
            </a:r>
            <a:endParaRPr lang="en-US" altLang="ja-JP" sz="1200" b="1" dirty="0">
              <a:solidFill>
                <a:srgbClr val="C00000"/>
              </a:solidFill>
              <a:latin typeface="メイリオ" panose="020B0604030504040204" pitchFamily="50" charset="-128"/>
              <a:ea typeface="メイリオ" panose="020B0604030504040204" pitchFamily="50" charset="-128"/>
            </a:endParaRPr>
          </a:p>
        </p:txBody>
      </p:sp>
      <p:sp>
        <p:nvSpPr>
          <p:cNvPr id="17" name="テキスト ボックス 16">
            <a:extLst>
              <a:ext uri="{FF2B5EF4-FFF2-40B4-BE49-F238E27FC236}">
                <a16:creationId xmlns:a16="http://schemas.microsoft.com/office/drawing/2014/main" id="{DD9E6D3B-CC7E-604C-ADBB-CF0BEE113BD4}"/>
              </a:ext>
            </a:extLst>
          </p:cNvPr>
          <p:cNvSpPr txBox="1"/>
          <p:nvPr/>
        </p:nvSpPr>
        <p:spPr>
          <a:xfrm>
            <a:off x="6533504" y="2526795"/>
            <a:ext cx="1723549" cy="461665"/>
          </a:xfrm>
          <a:prstGeom prst="rect">
            <a:avLst/>
          </a:prstGeom>
          <a:noFill/>
        </p:spPr>
        <p:txBody>
          <a:bodyPr wrap="none" rtlCol="0">
            <a:spAutoFit/>
          </a:bodyPr>
          <a:lstStyle/>
          <a:p>
            <a:pPr algn="ctr"/>
            <a:r>
              <a:rPr lang="ja-JP" altLang="en-US" sz="1200" b="1" dirty="0" smtClean="0">
                <a:solidFill>
                  <a:srgbClr val="C00000"/>
                </a:solidFill>
                <a:latin typeface="メイリオ" panose="020B0604030504040204" pitchFamily="50" charset="-128"/>
                <a:ea typeface="メイリオ" panose="020B0604030504040204" pitchFamily="50" charset="-128"/>
              </a:rPr>
              <a:t>演出</a:t>
            </a:r>
            <a:endParaRPr lang="en-US" altLang="ja-JP" sz="1200" b="1" dirty="0" smtClean="0">
              <a:solidFill>
                <a:srgbClr val="C00000"/>
              </a:solidFill>
              <a:latin typeface="メイリオ" panose="020B0604030504040204" pitchFamily="50" charset="-128"/>
              <a:ea typeface="メイリオ" panose="020B0604030504040204" pitchFamily="50" charset="-128"/>
            </a:endParaRPr>
          </a:p>
          <a:p>
            <a:pPr algn="ctr"/>
            <a:r>
              <a:rPr lang="ja-JP" altLang="en-US" sz="1200" b="1" dirty="0" smtClean="0">
                <a:solidFill>
                  <a:srgbClr val="C00000"/>
                </a:solidFill>
                <a:latin typeface="メイリオ" panose="020B0604030504040204" pitchFamily="50" charset="-128"/>
                <a:ea typeface="メイリオ" panose="020B0604030504040204" pitchFamily="50" charset="-128"/>
              </a:rPr>
              <a:t>パターン</a:t>
            </a:r>
            <a:r>
              <a:rPr lang="ja-JP" altLang="en-US" sz="1200" b="1" dirty="0">
                <a:solidFill>
                  <a:srgbClr val="C00000"/>
                </a:solidFill>
                <a:latin typeface="メイリオ" panose="020B0604030504040204" pitchFamily="50" charset="-128"/>
                <a:ea typeface="メイリオ" panose="020B0604030504040204" pitchFamily="50" charset="-128"/>
              </a:rPr>
              <a:t>の中から選択</a:t>
            </a:r>
          </a:p>
        </p:txBody>
      </p:sp>
      <p:sp>
        <p:nvSpPr>
          <p:cNvPr id="18" name="三角形 33">
            <a:extLst>
              <a:ext uri="{FF2B5EF4-FFF2-40B4-BE49-F238E27FC236}">
                <a16:creationId xmlns:a16="http://schemas.microsoft.com/office/drawing/2014/main" id="{993A67E6-B8FF-3E4C-ADBA-DB878DA3122E}"/>
              </a:ext>
            </a:extLst>
          </p:cNvPr>
          <p:cNvSpPr/>
          <p:nvPr/>
        </p:nvSpPr>
        <p:spPr>
          <a:xfrm rot="5400000">
            <a:off x="3073235" y="4152471"/>
            <a:ext cx="1765650" cy="314516"/>
          </a:xfrm>
          <a:prstGeom prst="triangle">
            <a:avLst/>
          </a:prstGeom>
          <a:solidFill>
            <a:srgbClr val="E4E4E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9" name="三角形 33">
            <a:extLst>
              <a:ext uri="{FF2B5EF4-FFF2-40B4-BE49-F238E27FC236}">
                <a16:creationId xmlns:a16="http://schemas.microsoft.com/office/drawing/2014/main" id="{993A67E6-B8FF-3E4C-ADBA-DB878DA3122E}"/>
              </a:ext>
            </a:extLst>
          </p:cNvPr>
          <p:cNvSpPr/>
          <p:nvPr/>
        </p:nvSpPr>
        <p:spPr>
          <a:xfrm rot="5400000">
            <a:off x="5357194" y="4173873"/>
            <a:ext cx="1765650" cy="314516"/>
          </a:xfrm>
          <a:prstGeom prst="triangle">
            <a:avLst/>
          </a:prstGeom>
          <a:solidFill>
            <a:srgbClr val="E4E4E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20" name="三角形 33">
            <a:extLst>
              <a:ext uri="{FF2B5EF4-FFF2-40B4-BE49-F238E27FC236}">
                <a16:creationId xmlns:a16="http://schemas.microsoft.com/office/drawing/2014/main" id="{993A67E6-B8FF-3E4C-ADBA-DB878DA3122E}"/>
              </a:ext>
            </a:extLst>
          </p:cNvPr>
          <p:cNvSpPr/>
          <p:nvPr/>
        </p:nvSpPr>
        <p:spPr>
          <a:xfrm rot="5400000">
            <a:off x="7748235" y="4201329"/>
            <a:ext cx="1765650" cy="314516"/>
          </a:xfrm>
          <a:prstGeom prst="triangle">
            <a:avLst/>
          </a:prstGeom>
          <a:solidFill>
            <a:srgbClr val="E4E4E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21" name="円形吹き出し 20"/>
          <p:cNvSpPr/>
          <p:nvPr/>
        </p:nvSpPr>
        <p:spPr>
          <a:xfrm>
            <a:off x="5166429" y="5312267"/>
            <a:ext cx="1280741" cy="661676"/>
          </a:xfrm>
          <a:prstGeom prst="wedgeEllipseCallout">
            <a:avLst>
              <a:gd name="adj1" fmla="val -32961"/>
              <a:gd name="adj2" fmla="val -78037"/>
            </a:avLst>
          </a:prstGeom>
          <a:solidFill>
            <a:srgbClr val="FFFFFF"/>
          </a:solidFill>
          <a:ln w="190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smtClean="0">
                <a:ln>
                  <a:noFill/>
                </a:ln>
                <a:solidFill>
                  <a:prstClr val="black"/>
                </a:solidFill>
                <a:effectLst/>
                <a:uLnTx/>
                <a:uFillTx/>
                <a:latin typeface="メイリオ"/>
                <a:ea typeface="メイリオ"/>
                <a:cs typeface="+mn-cs"/>
              </a:rPr>
              <a:t>前に</a:t>
            </a:r>
            <a:endParaRPr kumimoji="0" lang="en-US" altLang="ja-JP" sz="1400" b="1" i="0" u="none" strike="noStrike" kern="0" cap="none" spc="0" normalizeH="0" baseline="0" noProof="0" smtClean="0">
              <a:ln>
                <a:noFill/>
              </a:ln>
              <a:solidFill>
                <a:prstClr val="black"/>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smtClean="0">
                <a:ln>
                  <a:noFill/>
                </a:ln>
                <a:solidFill>
                  <a:prstClr val="black"/>
                </a:solidFill>
                <a:effectLst/>
                <a:uLnTx/>
                <a:uFillTx/>
                <a:latin typeface="メイリオ"/>
                <a:ea typeface="メイリオ"/>
                <a:cs typeface="+mn-cs"/>
              </a:rPr>
              <a:t>倒れる！</a:t>
            </a:r>
            <a:endParaRPr kumimoji="0" lang="ja-JP" altLang="en-US" sz="1400" b="1"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22" name="テキスト ボックス 21"/>
          <p:cNvSpPr txBox="1"/>
          <p:nvPr/>
        </p:nvSpPr>
        <p:spPr>
          <a:xfrm>
            <a:off x="1487488" y="6278977"/>
            <a:ext cx="7794655"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900" kern="0" dirty="0">
                <a:solidFill>
                  <a:srgbClr val="FF0000"/>
                </a:solidFill>
              </a:rPr>
              <a:t>※</a:t>
            </a:r>
            <a:r>
              <a:rPr kumimoji="0" lang="ja-JP" altLang="en-US" sz="900" kern="0" dirty="0">
                <a:solidFill>
                  <a:srgbClr val="FF0000"/>
                </a:solidFill>
              </a:rPr>
              <a:t>演出アニメーション部分の冒頭切り替えに利用するバナー</a:t>
            </a:r>
            <a:r>
              <a:rPr kumimoji="0" lang="ja-JP" altLang="en-US" sz="900" b="0" i="0" u="none" strike="noStrike" kern="0" cap="none" spc="0" normalizeH="0" baseline="0" noProof="0" dirty="0" smtClean="0">
                <a:ln>
                  <a:noFill/>
                </a:ln>
                <a:solidFill>
                  <a:srgbClr val="FF0000"/>
                </a:solidFill>
                <a:effectLst/>
                <a:uLnTx/>
                <a:uFillTx/>
              </a:rPr>
              <a:t>画像、</a:t>
            </a:r>
            <a:r>
              <a:rPr kumimoji="0" lang="zh-TW" altLang="en-US" sz="900" b="0" i="0" u="none" strike="noStrike" kern="0" cap="none" spc="0" normalizeH="0" baseline="0" noProof="0" dirty="0" smtClean="0">
                <a:ln>
                  <a:noFill/>
                </a:ln>
                <a:solidFill>
                  <a:srgbClr val="FF0000"/>
                </a:solidFill>
                <a:effectLst/>
                <a:uLnTx/>
                <a:uFillTx/>
              </a:rPr>
              <a:t>演出</a:t>
            </a:r>
            <a:r>
              <a:rPr kumimoji="0" lang="ja-JP" altLang="en-US" sz="900" b="0" i="0" u="none" strike="noStrike" kern="0" cap="none" spc="0" normalizeH="0" baseline="0" noProof="0" dirty="0" smtClean="0">
                <a:ln>
                  <a:noFill/>
                </a:ln>
                <a:solidFill>
                  <a:srgbClr val="FF0000"/>
                </a:solidFill>
                <a:effectLst/>
                <a:uLnTx/>
                <a:uFillTx/>
              </a:rPr>
              <a:t>用の</a:t>
            </a:r>
            <a:r>
              <a:rPr kumimoji="0" lang="zh-TW" altLang="en-US" sz="900" b="0" i="0" u="none" strike="noStrike" kern="0" cap="none" spc="0" normalizeH="0" baseline="0" noProof="0" dirty="0" smtClean="0">
                <a:ln>
                  <a:noFill/>
                </a:ln>
                <a:solidFill>
                  <a:srgbClr val="FF0000"/>
                </a:solidFill>
                <a:effectLst/>
                <a:uLnTx/>
                <a:uFillTx/>
              </a:rPr>
              <a:t>動画</a:t>
            </a:r>
            <a:r>
              <a:rPr kumimoji="0" lang="ja-JP" altLang="en-US" sz="900" b="0" i="0" u="none" strike="noStrike" kern="0" cap="none" spc="0" normalizeH="0" baseline="0" noProof="0" dirty="0" smtClean="0">
                <a:ln>
                  <a:noFill/>
                </a:ln>
                <a:solidFill>
                  <a:srgbClr val="FF0000"/>
                </a:solidFill>
                <a:effectLst/>
                <a:uLnTx/>
                <a:uFillTx/>
              </a:rPr>
              <a:t>はヤフーでは制作いたしません。</a:t>
            </a:r>
            <a:endParaRPr kumimoji="0" lang="en-US" altLang="ja-JP" sz="900" b="0" i="0" u="none" strike="noStrike" kern="0" cap="none" spc="0" normalizeH="0" baseline="0" noProof="0" dirty="0" smtClean="0">
              <a:ln>
                <a:noFill/>
              </a:ln>
              <a:solidFill>
                <a:srgbClr val="FF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dirty="0" smtClean="0">
                <a:ln>
                  <a:noFill/>
                </a:ln>
                <a:solidFill>
                  <a:srgbClr val="FF0000"/>
                </a:solidFill>
                <a:effectLst/>
                <a:uLnTx/>
                <a:uFillTx/>
              </a:rPr>
              <a:t>広告主様または代理店様にて、申し込み時にご用意いただく必要がございます。</a:t>
            </a:r>
          </a:p>
        </p:txBody>
      </p:sp>
      <p:pic>
        <p:nvPicPr>
          <p:cNvPr id="23" name="図 22"/>
          <p:cNvPicPr>
            <a:picLocks noChangeAspect="1"/>
          </p:cNvPicPr>
          <p:nvPr/>
        </p:nvPicPr>
        <p:blipFill>
          <a:blip r:embed="rId3"/>
          <a:stretch>
            <a:fillRect/>
          </a:stretch>
        </p:blipFill>
        <p:spPr>
          <a:xfrm>
            <a:off x="1703512" y="2998451"/>
            <a:ext cx="1865110" cy="2882898"/>
          </a:xfrm>
          <a:prstGeom prst="rect">
            <a:avLst/>
          </a:prstGeom>
        </p:spPr>
      </p:pic>
      <p:pic>
        <p:nvPicPr>
          <p:cNvPr id="24" name="図 23"/>
          <p:cNvPicPr>
            <a:picLocks noChangeAspect="1"/>
          </p:cNvPicPr>
          <p:nvPr/>
        </p:nvPicPr>
        <p:blipFill>
          <a:blip r:embed="rId4"/>
          <a:stretch>
            <a:fillRect/>
          </a:stretch>
        </p:blipFill>
        <p:spPr>
          <a:xfrm>
            <a:off x="6519198" y="3027855"/>
            <a:ext cx="1794166" cy="2798509"/>
          </a:xfrm>
          <a:prstGeom prst="rect">
            <a:avLst/>
          </a:prstGeom>
        </p:spPr>
      </p:pic>
      <p:sp>
        <p:nvSpPr>
          <p:cNvPr id="25" name="正方形/長方形 24"/>
          <p:cNvSpPr/>
          <p:nvPr/>
        </p:nvSpPr>
        <p:spPr>
          <a:xfrm>
            <a:off x="1631504" y="932984"/>
            <a:ext cx="9145016" cy="507831"/>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altLang="ja-JP" sz="1800" b="1" i="0" u="none" strike="noStrike" kern="0" cap="none" spc="0" normalizeH="0" baseline="0" noProof="0" dirty="0" smtClean="0">
                <a:ln>
                  <a:noFill/>
                </a:ln>
                <a:solidFill>
                  <a:prstClr val="black"/>
                </a:solidFill>
                <a:effectLst/>
                <a:uLnTx/>
                <a:uFillTx/>
              </a:rPr>
              <a:t>Yahoo! JAPAN</a:t>
            </a:r>
            <a:r>
              <a:rPr kumimoji="0" lang="ja-JP" altLang="en-US" sz="1800" b="1" i="0" u="none" strike="noStrike" kern="0" cap="none" spc="0" normalizeH="0" baseline="0" noProof="0" dirty="0" smtClean="0">
                <a:ln>
                  <a:noFill/>
                </a:ln>
                <a:solidFill>
                  <a:prstClr val="black"/>
                </a:solidFill>
                <a:effectLst/>
                <a:uLnTx/>
                <a:uFillTx/>
              </a:rPr>
              <a:t>のトップページを活用した、インパクトのある特別な演出が可能です。</a:t>
            </a:r>
            <a:endParaRPr kumimoji="0" lang="en-US" altLang="ja-JP" sz="1800" b="1" i="0" u="none" strike="noStrike" kern="0" cap="none" spc="0" normalizeH="0" baseline="0" noProof="0" dirty="0" smtClean="0">
              <a:ln>
                <a:noFill/>
              </a:ln>
              <a:solidFill>
                <a:prstClr val="black"/>
              </a:solidFill>
              <a:effectLst/>
              <a:uLnTx/>
              <a:uFillTx/>
            </a:endParaRPr>
          </a:p>
        </p:txBody>
      </p:sp>
      <p:sp>
        <p:nvSpPr>
          <p:cNvPr id="26" name="テキスト ボックス 45"/>
          <p:cNvSpPr txBox="1"/>
          <p:nvPr/>
        </p:nvSpPr>
        <p:spPr>
          <a:xfrm>
            <a:off x="2067506" y="1423860"/>
            <a:ext cx="8981494" cy="307777"/>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rPr>
              <a:t>Yahoo! JAPAN</a:t>
            </a: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n-cs"/>
              </a:rPr>
              <a:t>アプリに表示される際はアプリ内ブラウザで演出アニメーションが展開されます。</a:t>
            </a: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p:txBody>
      </p:sp>
      <p:sp>
        <p:nvSpPr>
          <p:cNvPr id="27" name="テキスト ボックス 26">
            <a:extLst>
              <a:ext uri="{FF2B5EF4-FFF2-40B4-BE49-F238E27FC236}">
                <a16:creationId xmlns:a16="http://schemas.microsoft.com/office/drawing/2014/main" id="{9A3A66DF-B04D-F545-B947-7A0480B899A9}"/>
              </a:ext>
            </a:extLst>
          </p:cNvPr>
          <p:cNvSpPr txBox="1"/>
          <p:nvPr/>
        </p:nvSpPr>
        <p:spPr>
          <a:xfrm>
            <a:off x="8741198" y="2538214"/>
            <a:ext cx="2088232"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smtClean="0">
                <a:ln>
                  <a:noFill/>
                </a:ln>
                <a:solidFill>
                  <a:prstClr val="black"/>
                </a:solidFill>
                <a:effectLst/>
                <a:uLnTx/>
                <a:uFillTx/>
              </a:rPr>
              <a:t>演出後の遷移先は</a:t>
            </a:r>
            <a:endParaRPr kumimoji="0" lang="en-US" altLang="ja-JP" sz="1200" b="1" i="0" u="none" strike="noStrike" kern="0" cap="none" spc="0" normalizeH="0" baseline="0" noProof="0" dirty="0" smtClean="0">
              <a:ln>
                <a:noFill/>
              </a:ln>
              <a:solidFill>
                <a:prstClr val="black"/>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smtClean="0">
                <a:ln>
                  <a:noFill/>
                </a:ln>
                <a:solidFill>
                  <a:prstClr val="black"/>
                </a:solidFill>
                <a:effectLst/>
                <a:uLnTx/>
                <a:uFillTx/>
              </a:rPr>
              <a:t>クライアント</a:t>
            </a:r>
            <a:r>
              <a:rPr kumimoji="0" lang="en-US" altLang="ja-JP" sz="1200" b="1" i="0" u="none" strike="noStrike" kern="0" cap="none" spc="0" normalizeH="0" baseline="0" noProof="0" dirty="0" smtClean="0">
                <a:ln>
                  <a:noFill/>
                </a:ln>
                <a:solidFill>
                  <a:prstClr val="black"/>
                </a:solidFill>
                <a:effectLst/>
                <a:uLnTx/>
                <a:uFillTx/>
              </a:rPr>
              <a:t>LP</a:t>
            </a:r>
            <a:r>
              <a:rPr kumimoji="0" lang="ja-JP" altLang="en-US" sz="1200" b="1" i="0" u="none" strike="noStrike" kern="0" cap="none" spc="0" normalizeH="0" baseline="0" noProof="0" dirty="0" smtClean="0">
                <a:ln>
                  <a:noFill/>
                </a:ln>
                <a:solidFill>
                  <a:prstClr val="black"/>
                </a:solidFill>
                <a:effectLst/>
                <a:uLnTx/>
                <a:uFillTx/>
              </a:rPr>
              <a:t>のみ</a:t>
            </a:r>
          </a:p>
        </p:txBody>
      </p:sp>
      <p:sp>
        <p:nvSpPr>
          <p:cNvPr id="28" name="正方形/長方形 27">
            <a:extLst>
              <a:ext uri="{FF2B5EF4-FFF2-40B4-BE49-F238E27FC236}">
                <a16:creationId xmlns:a16="http://schemas.microsoft.com/office/drawing/2014/main" id="{34C794AB-A78B-5E49-A495-8B4EE146F5A2}"/>
              </a:ext>
            </a:extLst>
          </p:cNvPr>
          <p:cNvSpPr/>
          <p:nvPr/>
        </p:nvSpPr>
        <p:spPr>
          <a:xfrm>
            <a:off x="8929451" y="3038964"/>
            <a:ext cx="1844003" cy="2879912"/>
          </a:xfrm>
          <a:prstGeom prst="rect">
            <a:avLst/>
          </a:prstGeom>
          <a:solidFill>
            <a:srgbClr val="FFC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smtClean="0">
                <a:ln>
                  <a:noFill/>
                </a:ln>
                <a:solidFill>
                  <a:srgbClr val="FFFFFF"/>
                </a:solidFill>
                <a:effectLst/>
                <a:uLnTx/>
                <a:uFillTx/>
                <a:latin typeface="メイリオ"/>
                <a:ea typeface="メイリオ"/>
                <a:cs typeface="+mn-cs"/>
              </a:rPr>
              <a:t>クライアント様</a:t>
            </a:r>
            <a:endParaRPr kumimoji="0" lang="en-US" altLang="ja-JP" sz="1400" b="1" i="0" u="none" strike="noStrike" kern="0" cap="none" spc="0" normalizeH="0" baseline="0" noProof="0" dirty="0" smtClean="0">
              <a:ln>
                <a:noFill/>
              </a:ln>
              <a:solidFill>
                <a:srgbClr val="FFFFFF"/>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smtClean="0">
                <a:ln>
                  <a:noFill/>
                </a:ln>
                <a:solidFill>
                  <a:srgbClr val="FFFFFF"/>
                </a:solidFill>
                <a:effectLst/>
                <a:uLnTx/>
                <a:uFillTx/>
                <a:latin typeface="メイリオ"/>
                <a:ea typeface="メイリオ"/>
                <a:cs typeface="+mn-cs"/>
              </a:rPr>
              <a:t>LP</a:t>
            </a:r>
            <a:endParaRPr kumimoji="0" lang="ja-JP" altLang="en-US" sz="140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29" name="ホームベース 28">
            <a:extLst>
              <a:ext uri="{FF2B5EF4-FFF2-40B4-BE49-F238E27FC236}">
                <a16:creationId xmlns:a16="http://schemas.microsoft.com/office/drawing/2014/main" id="{5C77D4C3-AF98-944E-B0DA-871C1D523D77}"/>
              </a:ext>
            </a:extLst>
          </p:cNvPr>
          <p:cNvSpPr/>
          <p:nvPr/>
        </p:nvSpPr>
        <p:spPr>
          <a:xfrm>
            <a:off x="8741199" y="1891417"/>
            <a:ext cx="2259119" cy="432034"/>
          </a:xfrm>
          <a:prstGeom prst="homePlate">
            <a:avLst/>
          </a:prstGeom>
          <a:solidFill>
            <a:sysClr val="windowText" lastClr="000000">
              <a:lumMod val="50000"/>
              <a:lumOff val="5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ja-JP" altLang="en-US" sz="1400" b="1" i="0" u="none" strike="noStrike" kern="0" cap="none" spc="0" normalizeH="0" baseline="0" noProof="0" smtClean="0">
                <a:ln>
                  <a:noFill/>
                </a:ln>
                <a:solidFill>
                  <a:srgbClr val="FFFFFF"/>
                </a:solidFill>
                <a:effectLst/>
                <a:uLnTx/>
                <a:uFillTx/>
                <a:latin typeface="メイリオ"/>
                <a:ea typeface="メイリオ"/>
                <a:cs typeface="+mn-cs"/>
              </a:rPr>
              <a:t>遷移先</a:t>
            </a:r>
            <a:endParaRPr kumimoji="0" lang="ja-JP" altLang="en-US" sz="140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30" name="ホームベース 29">
            <a:extLst>
              <a:ext uri="{FF2B5EF4-FFF2-40B4-BE49-F238E27FC236}">
                <a16:creationId xmlns:a16="http://schemas.microsoft.com/office/drawing/2014/main" id="{8226E54B-0C73-9F4E-B164-4D39D02077AD}"/>
              </a:ext>
            </a:extLst>
          </p:cNvPr>
          <p:cNvSpPr/>
          <p:nvPr/>
        </p:nvSpPr>
        <p:spPr>
          <a:xfrm>
            <a:off x="1618225" y="1924640"/>
            <a:ext cx="2317536" cy="432034"/>
          </a:xfrm>
          <a:prstGeom prst="homePlate">
            <a:avLst/>
          </a:prstGeom>
          <a:solidFill>
            <a:sysClr val="windowText" lastClr="000000">
              <a:lumMod val="50000"/>
              <a:lumOff val="5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ja-JP" altLang="en-US" sz="1400" b="1" i="0" u="none" strike="noStrike" kern="0" cap="none" spc="0" normalizeH="0" baseline="0" noProof="0" dirty="0" smtClean="0">
                <a:ln>
                  <a:noFill/>
                </a:ln>
                <a:solidFill>
                  <a:srgbClr val="FFFFFF"/>
                </a:solidFill>
                <a:effectLst/>
                <a:uLnTx/>
                <a:uFillTx/>
                <a:latin typeface="メイリオ"/>
                <a:ea typeface="メイリオ"/>
                <a:cs typeface="+mn-cs"/>
              </a:rPr>
              <a:t>トップページ</a:t>
            </a:r>
          </a:p>
        </p:txBody>
      </p:sp>
      <p:sp>
        <p:nvSpPr>
          <p:cNvPr id="31" name="ホームベース 30">
            <a:extLst>
              <a:ext uri="{FF2B5EF4-FFF2-40B4-BE49-F238E27FC236}">
                <a16:creationId xmlns:a16="http://schemas.microsoft.com/office/drawing/2014/main" id="{54A3A4DC-9F6A-9148-89EB-CA9C10439EEA}"/>
              </a:ext>
            </a:extLst>
          </p:cNvPr>
          <p:cNvSpPr/>
          <p:nvPr/>
        </p:nvSpPr>
        <p:spPr>
          <a:xfrm>
            <a:off x="3999958" y="1904921"/>
            <a:ext cx="4688330" cy="432034"/>
          </a:xfrm>
          <a:prstGeom prst="homePlate">
            <a:avLst/>
          </a:prstGeom>
          <a:solidFill>
            <a:sysClr val="windowText" lastClr="000000">
              <a:lumMod val="50000"/>
              <a:lumOff val="5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ja-JP" altLang="en-US" sz="1400" b="1" i="0" u="none" strike="noStrike" kern="0" cap="none" spc="0" normalizeH="0" baseline="0" noProof="0" smtClean="0">
                <a:ln>
                  <a:noFill/>
                </a:ln>
                <a:solidFill>
                  <a:srgbClr val="FFFFFF"/>
                </a:solidFill>
                <a:effectLst/>
                <a:uLnTx/>
                <a:uFillTx/>
                <a:latin typeface="メイリオ"/>
                <a:ea typeface="メイリオ"/>
                <a:cs typeface="+mn-cs"/>
              </a:rPr>
              <a:t>演出アニメーション</a:t>
            </a:r>
            <a:endParaRPr kumimoji="0" lang="ja-JP" altLang="en-US" sz="140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32" name="テキスト ボックス 31">
            <a:extLst>
              <a:ext uri="{FF2B5EF4-FFF2-40B4-BE49-F238E27FC236}">
                <a16:creationId xmlns:a16="http://schemas.microsoft.com/office/drawing/2014/main" id="{93017460-A16A-5F42-9B65-8E132C0986FE}"/>
              </a:ext>
            </a:extLst>
          </p:cNvPr>
          <p:cNvSpPr txBox="1"/>
          <p:nvPr/>
        </p:nvSpPr>
        <p:spPr>
          <a:xfrm>
            <a:off x="6754274" y="5904312"/>
            <a:ext cx="1324014" cy="24622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srgbClr val="FF0000"/>
                </a:solidFill>
                <a:effectLst/>
                <a:uLnTx/>
                <a:uFillTx/>
              </a:rPr>
              <a:t>※</a:t>
            </a:r>
            <a:r>
              <a:rPr kumimoji="0" lang="ja-JP" altLang="en-US" sz="1000" b="0" i="0" u="none" strike="noStrike" kern="0" cap="none" spc="0" normalizeH="0" baseline="0" noProof="0" dirty="0" smtClean="0">
                <a:ln>
                  <a:noFill/>
                </a:ln>
                <a:solidFill>
                  <a:srgbClr val="FF0000"/>
                </a:solidFill>
                <a:effectLst/>
                <a:uLnTx/>
                <a:uFillTx/>
              </a:rPr>
              <a:t>音声はでません</a:t>
            </a:r>
          </a:p>
        </p:txBody>
      </p:sp>
      <p:sp>
        <p:nvSpPr>
          <p:cNvPr id="33" name="テキスト ボックス 32">
            <a:extLst>
              <a:ext uri="{FF2B5EF4-FFF2-40B4-BE49-F238E27FC236}">
                <a16:creationId xmlns:a16="http://schemas.microsoft.com/office/drawing/2014/main" id="{93017460-A16A-5F42-9B65-8E132C0986FE}"/>
              </a:ext>
            </a:extLst>
          </p:cNvPr>
          <p:cNvSpPr txBox="1"/>
          <p:nvPr/>
        </p:nvSpPr>
        <p:spPr>
          <a:xfrm>
            <a:off x="4385615" y="5959100"/>
            <a:ext cx="1324014" cy="24622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srgbClr val="FF0000"/>
                </a:solidFill>
                <a:effectLst/>
                <a:uLnTx/>
                <a:uFillTx/>
              </a:rPr>
              <a:t>※</a:t>
            </a:r>
            <a:r>
              <a:rPr kumimoji="0" lang="ja-JP" altLang="en-US" sz="1000" b="0" i="0" u="none" strike="noStrike" kern="0" cap="none" spc="0" normalizeH="0" baseline="0" noProof="0" dirty="0" smtClean="0">
                <a:ln>
                  <a:noFill/>
                </a:ln>
                <a:solidFill>
                  <a:srgbClr val="FF0000"/>
                </a:solidFill>
                <a:effectLst/>
                <a:uLnTx/>
                <a:uFillTx/>
              </a:rPr>
              <a:t>音声はでません</a:t>
            </a:r>
          </a:p>
        </p:txBody>
      </p:sp>
    </p:spTree>
    <p:extLst>
      <p:ext uri="{BB962C8B-B14F-4D97-AF65-F5344CB8AC3E}">
        <p14:creationId xmlns:p14="http://schemas.microsoft.com/office/powerpoint/2010/main" val="219747260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注意事項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20</a:t>
            </a:fld>
            <a:endParaRPr lang="ja-JP" altLang="en-US"/>
          </a:p>
        </p:txBody>
      </p:sp>
      <p:sp>
        <p:nvSpPr>
          <p:cNvPr id="4" name="Rectangle 46"/>
          <p:cNvSpPr>
            <a:spLocks noChangeArrowheads="1"/>
          </p:cNvSpPr>
          <p:nvPr/>
        </p:nvSpPr>
        <p:spPr bwMode="auto">
          <a:xfrm>
            <a:off x="1384048" y="1253020"/>
            <a:ext cx="9423904" cy="187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solidFill>
                  <a:prstClr val="black">
                    <a:lumMod val="65000"/>
                    <a:lumOff val="35000"/>
                  </a:prstClr>
                </a:solidFill>
                <a:latin typeface="メイリオ"/>
                <a:ea typeface="メイリオ"/>
              </a:rPr>
              <a:t>■その他</a:t>
            </a:r>
            <a:endParaRPr lang="en-US" altLang="ja-JP" sz="1600" dirty="0">
              <a:solidFill>
                <a:prstClr val="black">
                  <a:lumMod val="65000"/>
                  <a:lumOff val="35000"/>
                </a:prstClr>
              </a:solidFill>
              <a:latin typeface="メイリオ"/>
              <a:ea typeface="メイリオ"/>
            </a:endParaRPr>
          </a:p>
          <a:p>
            <a:pPr marL="0" indent="265113" eaLnBrk="1" hangingPunct="1">
              <a:lnSpc>
                <a:spcPts val="2000"/>
              </a:lnSpc>
              <a:spcBef>
                <a:spcPct val="0"/>
              </a:spcBef>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・弊社の仕様に応じて表現、レイアウト変更をお願いする場合があります。</a:t>
            </a:r>
          </a:p>
          <a:p>
            <a:pPr marL="0" indent="265113" eaLnBrk="1" hangingPunct="1">
              <a:lnSpc>
                <a:spcPts val="2000"/>
              </a:lnSpc>
              <a:spcBef>
                <a:spcPct val="0"/>
              </a:spcBef>
              <a:buFontTx/>
              <a:buNone/>
            </a:pP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正規の</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Yahoo! JAPAN </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トップページとは異なる仕様、デザインとなる部分がありますのでご了承ください。　</a:t>
            </a: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・原則、掲載期間内における途中更新はお受けできません。</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・同期間に掲載可能な案件数を制限させていただいております。空き枠の状況は、弊社営業へお問合わせ下さい。</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1</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企画のご発注は、</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1</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社の広告会社様から一元的に行っていただきます。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（誘導広告の商品ごとに、複数の広告会社様から分散発注するなどは不可となります）</a:t>
            </a:r>
          </a:p>
        </p:txBody>
      </p:sp>
    </p:spTree>
    <p:extLst>
      <p:ext uri="{BB962C8B-B14F-4D97-AF65-F5344CB8AC3E}">
        <p14:creationId xmlns:p14="http://schemas.microsoft.com/office/powerpoint/2010/main" val="151478518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免責事項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21</a:t>
            </a:fld>
            <a:endParaRPr lang="ja-JP" altLang="en-US"/>
          </a:p>
        </p:txBody>
      </p:sp>
      <p:sp>
        <p:nvSpPr>
          <p:cNvPr id="4" name="Rectangle 46"/>
          <p:cNvSpPr>
            <a:spLocks noChangeArrowheads="1"/>
          </p:cNvSpPr>
          <p:nvPr/>
        </p:nvSpPr>
        <p:spPr bwMode="auto">
          <a:xfrm>
            <a:off x="1381050" y="1237445"/>
            <a:ext cx="9395470" cy="5139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spcBef>
                <a:spcPct val="0"/>
              </a:spcBef>
              <a:buNone/>
              <a:defRPr/>
            </a:pPr>
            <a:r>
              <a:rPr lang="ja-JP" altLang="en-US" sz="1600" kern="0" dirty="0">
                <a:solidFill>
                  <a:prstClr val="black">
                    <a:lumMod val="65000"/>
                    <a:lumOff val="35000"/>
                  </a:prstClr>
                </a:solidFill>
                <a:latin typeface="メイリオ"/>
                <a:ea typeface="メイリオ"/>
              </a:rPr>
              <a:t>■ 免責事項</a:t>
            </a:r>
            <a:endParaRPr lang="en-US" altLang="ja-JP" sz="1600" kern="0" dirty="0">
              <a:solidFill>
                <a:prstClr val="black">
                  <a:lumMod val="65000"/>
                  <a:lumOff val="35000"/>
                </a:prstClr>
              </a:solidFill>
              <a:latin typeface="メイリオ"/>
              <a:ea typeface="メイリオ"/>
            </a:endParaRPr>
          </a:p>
          <a:p>
            <a:pPr marL="361950" indent="-271463" eaLnBrk="1" hangingPunct="1">
              <a:spcBef>
                <a:spcPct val="0"/>
              </a:spcBef>
              <a:buNone/>
              <a:defRPr/>
            </a:pPr>
            <a:r>
              <a:rPr lang="ja-JP" altLang="en-US" sz="1200" kern="0" dirty="0">
                <a:solidFill>
                  <a:srgbClr val="00B050"/>
                </a:solidFill>
                <a:latin typeface="メイリオ"/>
                <a:ea typeface="メイリオ"/>
              </a:rPr>
              <a:t>　</a:t>
            </a:r>
            <a:r>
              <a:rPr lang="ja-JP" altLang="en-US" sz="1200" kern="0" dirty="0">
                <a:solidFill>
                  <a:prstClr val="black">
                    <a:lumMod val="65000"/>
                    <a:lumOff val="35000"/>
                  </a:prstClr>
                </a:solidFill>
                <a:latin typeface="メイリオ"/>
                <a:ea typeface="メイリオ"/>
              </a:rPr>
              <a:t>・ 申込者・広告主様の故意または過失によって、ヤフーと申込者間の広告掲載契約に定める掲載開始日までに企画ページの掲載を開始できなかった場合、ヤフーは広告掲載契約に基づく企画ページの掲載を履行する義務を免れるものとします。また、その場合、当該企画ページの掲載を行うことができなかった期間の広告料金（広告掲載費、制作費その他広告掲載契約に基づき申込者およびヤフー間で事前に合意した金額をいいます）は何ら減免されません。</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lang="ja-JP" altLang="en-US" sz="1200" kern="0" dirty="0">
                <a:solidFill>
                  <a:prstClr val="black">
                    <a:lumMod val="65000"/>
                    <a:lumOff val="35000"/>
                  </a:prstClr>
                </a:solidFill>
                <a:latin typeface="メイリオ"/>
                <a:ea typeface="メイリオ"/>
              </a:rPr>
              <a:t>　</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lang="ja-JP" altLang="en-US" sz="1200" kern="0" dirty="0">
                <a:solidFill>
                  <a:prstClr val="black">
                    <a:lumMod val="65000"/>
                    <a:lumOff val="35000"/>
                  </a:prstClr>
                </a:solidFill>
                <a:latin typeface="メイリオ"/>
                <a:ea typeface="メイリオ"/>
              </a:rPr>
              <a:t>　・ヤフーが定めるサポート環境（</a:t>
            </a:r>
            <a:r>
              <a:rPr lang="en-US" altLang="ja-JP" sz="1200" kern="0" dirty="0">
                <a:solidFill>
                  <a:prstClr val="black">
                    <a:lumMod val="65000"/>
                    <a:lumOff val="35000"/>
                  </a:prstClr>
                </a:solidFill>
                <a:latin typeface="メイリオ"/>
                <a:ea typeface="メイリオ"/>
              </a:rPr>
              <a:t>OS/</a:t>
            </a:r>
            <a:r>
              <a:rPr lang="ja-JP" altLang="en-US" sz="1200" kern="0" dirty="0">
                <a:solidFill>
                  <a:prstClr val="black">
                    <a:lumMod val="65000"/>
                    <a:lumOff val="35000"/>
                  </a:prstClr>
                </a:solidFill>
                <a:latin typeface="メイリオ"/>
                <a:ea typeface="メイリオ"/>
              </a:rPr>
              <a:t>ブラウザー）以外では、企画ページの非表示や表示崩れを起こす場合があり、ヤフーは当該非表示または表示崩れに関して一切の責任を負いません。</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endParaRPr lang="ja-JP" altLang="en-US"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・停電・通信回線の事故・天災等の不可抗力、通信事業者の不履行、インターネットインフラその他サーバー等のシステム上の不具</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合、緊急メンテナンスの発生などヤフーの責に帰すべき事由以外の原因により、企画ページの全部または一部を</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掲載できなかった場合、ヤフーはその責を問われないものとし、当該履行については、当該原因の影響とみなされる範囲まで義務</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を免除されるものとします。ただし、ヤフーの故意または重過失による場合はこの限りではありません。</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なお、この場合、ヤフーが掲載を行わなかった部分については、協賛料金への申込者の支払債務は生じないものとします。</a:t>
            </a:r>
          </a:p>
          <a:p>
            <a:pPr marL="457200" marR="0" lvl="0" indent="-457200" algn="l" defTabSz="914400" eaLnBrk="1" fontAlgn="auto" latinLnBrk="0" hangingPunct="1">
              <a:lnSpc>
                <a:spcPct val="100000"/>
              </a:lnSpc>
              <a:spcBef>
                <a:spcPct val="0"/>
              </a:spcBef>
              <a:spcAft>
                <a:spcPts val="0"/>
              </a:spcAft>
              <a:buClrTx/>
              <a:buSzTx/>
              <a:buFontTx/>
              <a:buNone/>
              <a:tabLst/>
              <a:defRPr/>
            </a:pPr>
            <a:endPar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・企画ページ掲載中に、当該サイトからのリンクがデッドリンクとなった場合や、リンク先のサイトに不具合が</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発生した場合、ヤフーは当該企画ページの掲載を停止することができるものとし、この場合、ヤフーは企画ページ不掲載の責を</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192088"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負わないものとします。</a:t>
            </a:r>
          </a:p>
          <a:p>
            <a:pPr marL="457200" marR="0" lvl="0" indent="-457200" algn="l" defTabSz="914400" eaLnBrk="1" fontAlgn="auto" latinLnBrk="0" hangingPunct="1">
              <a:lnSpc>
                <a:spcPct val="100000"/>
              </a:lnSpc>
              <a:spcBef>
                <a:spcPct val="0"/>
              </a:spcBef>
              <a:spcAft>
                <a:spcPts val="0"/>
              </a:spcAft>
              <a:buClrTx/>
              <a:buSzTx/>
              <a:buFontTx/>
              <a:buNone/>
              <a:tabLst/>
              <a:defRPr/>
            </a:pPr>
            <a:endParaRPr kumimoji="1" lang="en-US" altLang="ja-JP" sz="16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rPr>
              <a:t>■ 免責期間</a:t>
            </a:r>
            <a:endParaRPr kumimoji="1" lang="en-US" altLang="ja-JP" sz="16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・本商品につきましては、以下①～③を企画ページの掲載調整時間とし、ヤフーは当該掲載調整時間内の不具合、</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不完全掲載または未掲載について免責されるものとします。</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①企画ページ掲載の初日の午前</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0</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時から</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時間、および企画ページの内容が変更もしくは追加</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された場合における、当該</a:t>
            </a:r>
            <a:r>
              <a:rPr lang="ja-JP" altLang="en-US" sz="1200" kern="0" dirty="0">
                <a:solidFill>
                  <a:prstClr val="black">
                    <a:lumMod val="65000"/>
                    <a:lumOff val="35000"/>
                  </a:prstClr>
                </a:solidFill>
                <a:latin typeface="メイリオ"/>
                <a:ea typeface="メイリオ"/>
              </a:rPr>
              <a:t>企画ペ</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ージの掲載予定時刻から</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②企画ページの掲載開始日が営業日以外の場合における、当該掲載開始時間から翌営業日正午まで</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③企画ページの総掲載予定時間が</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時間未満の場合における、総掲載予定時間の</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10%</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にあたる時間まで</a:t>
            </a:r>
          </a:p>
        </p:txBody>
      </p:sp>
    </p:spTree>
    <p:extLst>
      <p:ext uri="{BB962C8B-B14F-4D97-AF65-F5344CB8AC3E}">
        <p14:creationId xmlns:p14="http://schemas.microsoft.com/office/powerpoint/2010/main" val="54860280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クリエイティブ企画の事前提案可否について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22</a:t>
            </a:fld>
            <a:endParaRPr lang="ja-JP" altLang="en-US"/>
          </a:p>
        </p:txBody>
      </p:sp>
      <p:sp>
        <p:nvSpPr>
          <p:cNvPr id="4" name="正方形/長方形 3"/>
          <p:cNvSpPr/>
          <p:nvPr/>
        </p:nvSpPr>
        <p:spPr>
          <a:xfrm>
            <a:off x="1629795" y="1070136"/>
            <a:ext cx="9219376" cy="1631216"/>
          </a:xfrm>
          <a:prstGeom prst="rect">
            <a:avLst/>
          </a:prstGeom>
        </p:spPr>
        <p:txBody>
          <a:bodyPr wrap="square" lIns="91440" tIns="45720" rIns="91440" bIns="4572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sng" strike="noStrike" kern="0" cap="none" spc="0" normalizeH="0" baseline="0" noProof="0" dirty="0" smtClean="0">
                <a:ln>
                  <a:noFill/>
                </a:ln>
                <a:solidFill>
                  <a:prstClr val="black">
                    <a:lumMod val="65000"/>
                    <a:lumOff val="35000"/>
                  </a:prstClr>
                </a:solidFill>
                <a:effectLst/>
                <a:uLnTx/>
                <a:uFillTx/>
              </a:rPr>
              <a:t>クリエイティブ企画</a:t>
            </a:r>
            <a:r>
              <a:rPr kumimoji="0" lang="ja-JP" altLang="en-US" sz="2000" b="0" i="0" u="none" strike="noStrike" kern="0" cap="none" spc="0" normalizeH="0" baseline="0" noProof="0" dirty="0" smtClean="0">
                <a:ln>
                  <a:noFill/>
                </a:ln>
                <a:solidFill>
                  <a:prstClr val="black">
                    <a:lumMod val="65000"/>
                    <a:lumOff val="35000"/>
                  </a:prstClr>
                </a:solidFill>
                <a:effectLst/>
                <a:uLnTx/>
                <a:uFillTx/>
              </a:rPr>
              <a:t>への掲載をご希望の場合は、</a:t>
            </a:r>
            <a:endParaRPr kumimoji="0" lang="en-US" altLang="ja-JP" sz="2000" b="0"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smtClean="0">
                <a:ln>
                  <a:noFill/>
                </a:ln>
                <a:solidFill>
                  <a:prstClr val="black">
                    <a:lumMod val="65000"/>
                    <a:lumOff val="35000"/>
                  </a:prstClr>
                </a:solidFill>
                <a:effectLst/>
                <a:uLnTx/>
                <a:uFillTx/>
              </a:rPr>
              <a:t>弊社担当営業または</a:t>
            </a:r>
            <a:r>
              <a:rPr kumimoji="0" lang="en-US" altLang="ja-JP" sz="2000" b="0" i="0" u="none" strike="noStrike" kern="0" cap="none" spc="0" normalizeH="0" baseline="0" noProof="0" dirty="0" smtClean="0">
                <a:ln>
                  <a:noFill/>
                </a:ln>
                <a:solidFill>
                  <a:prstClr val="black">
                    <a:lumMod val="65000"/>
                    <a:lumOff val="35000"/>
                  </a:prstClr>
                </a:solidFill>
                <a:effectLst/>
                <a:uLnTx/>
                <a:uFillTx/>
              </a:rPr>
              <a:t>Yahoo!</a:t>
            </a:r>
            <a:r>
              <a:rPr kumimoji="0" lang="ja-JP" altLang="en-US" sz="2000" b="0" i="0" u="none" strike="noStrike" kern="0" cap="none" spc="0" normalizeH="0" baseline="0" noProof="0" dirty="0" smtClean="0">
                <a:ln>
                  <a:noFill/>
                </a:ln>
                <a:solidFill>
                  <a:prstClr val="black">
                    <a:lumMod val="65000"/>
                    <a:lumOff val="35000"/>
                  </a:prstClr>
                </a:solidFill>
                <a:effectLst/>
                <a:uLnTx/>
                <a:uFillTx/>
              </a:rPr>
              <a:t>広告パートナーサポート宛に</a:t>
            </a:r>
            <a:endParaRPr kumimoji="0" lang="en-US" altLang="ja-JP" sz="2000" b="0"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smtClean="0">
                <a:ln>
                  <a:noFill/>
                </a:ln>
                <a:solidFill>
                  <a:prstClr val="black">
                    <a:lumMod val="65000"/>
                    <a:lumOff val="35000"/>
                  </a:prstClr>
                </a:solidFill>
                <a:effectLst/>
                <a:uLnTx/>
                <a:uFillTx/>
              </a:rPr>
              <a:t>以下の項目をご連絡ください。回答まで最大5営業日いただきます。</a:t>
            </a:r>
            <a:endParaRPr kumimoji="0" lang="en-US" altLang="ja-JP" sz="2000" b="0" i="0" u="none" strike="noStrike" kern="0" cap="none" spc="0" normalizeH="0" baseline="0" noProof="0" dirty="0" smtClean="0">
              <a:ln>
                <a:noFill/>
              </a:ln>
              <a:solidFill>
                <a:prstClr val="black">
                  <a:lumMod val="65000"/>
                  <a:lumOff val="35000"/>
                </a:prstClr>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000" b="1"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2000" b="0" i="0" u="none" strike="noStrike" kern="0" cap="none" spc="0" normalizeH="0" baseline="0" noProof="0" dirty="0" smtClean="0">
              <a:ln>
                <a:noFill/>
              </a:ln>
              <a:solidFill>
                <a:prstClr val="black">
                  <a:lumMod val="65000"/>
                  <a:lumOff val="35000"/>
                </a:prstClr>
              </a:solidFill>
              <a:effectLst/>
              <a:uLnTx/>
              <a:uFillTx/>
            </a:endParaRPr>
          </a:p>
        </p:txBody>
      </p:sp>
      <p:sp>
        <p:nvSpPr>
          <p:cNvPr id="6" name="正方形/長方形 5"/>
          <p:cNvSpPr/>
          <p:nvPr/>
        </p:nvSpPr>
        <p:spPr>
          <a:xfrm>
            <a:off x="1775520" y="2348881"/>
            <a:ext cx="8712968" cy="332398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sng" strike="noStrike" kern="0" cap="none" spc="0" normalizeH="0" baseline="0" noProof="0" dirty="0" smtClean="0">
                <a:ln>
                  <a:noFill/>
                </a:ln>
                <a:solidFill>
                  <a:prstClr val="black">
                    <a:lumMod val="65000"/>
                    <a:lumOff val="35000"/>
                  </a:prstClr>
                </a:solidFill>
                <a:effectLst/>
                <a:uLnTx/>
                <a:uFillTx/>
              </a:rPr>
              <a:t>▼ご連絡いただきたい項目</a:t>
            </a:r>
            <a:endParaRPr kumimoji="0" lang="en-US" altLang="ja-JP" sz="1600" b="0" i="0" u="sng"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2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商品名：</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広告主：</a:t>
            </a: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リンク先</a:t>
            </a:r>
            <a:r>
              <a:rPr kumimoji="0" lang="en-US" altLang="ja-JP" sz="1400" b="0" i="0" u="none" strike="noStrike" kern="0" cap="none" spc="0" normalizeH="0" baseline="0" noProof="0" dirty="0" smtClean="0">
                <a:ln>
                  <a:noFill/>
                </a:ln>
                <a:solidFill>
                  <a:prstClr val="black">
                    <a:lumMod val="65000"/>
                    <a:lumOff val="35000"/>
                  </a:prstClr>
                </a:solidFill>
                <a:effectLst/>
                <a:uLnTx/>
                <a:uFillTx/>
              </a:rPr>
              <a:t>URL:</a:t>
            </a:r>
            <a:endParaRPr kumimoji="0" lang="ja-JP" altLang="en-US"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ヤフー営業担当者：</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代理店：</a:t>
            </a: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予約型対応アカウント</a:t>
            </a:r>
            <a:r>
              <a:rPr kumimoji="0" lang="en-US" altLang="ja-JP" sz="1400" b="0" i="0" u="none" strike="noStrike" kern="0" cap="none" spc="0" normalizeH="0" baseline="0" noProof="0" dirty="0" smtClean="0">
                <a:ln>
                  <a:noFill/>
                </a:ln>
                <a:solidFill>
                  <a:prstClr val="black">
                    <a:lumMod val="65000"/>
                    <a:lumOff val="35000"/>
                  </a:prstClr>
                </a:solidFill>
                <a:effectLst/>
                <a:uLnTx/>
                <a:uFillTx/>
              </a:rPr>
              <a:t>ID</a:t>
            </a:r>
            <a:r>
              <a:rPr kumimoji="0" lang="ja-JP" altLang="en-US" sz="1400" b="0" i="0" u="none" strike="noStrike" kern="0" cap="none" spc="0" normalizeH="0" baseline="0" noProof="0" dirty="0" smtClean="0">
                <a:ln>
                  <a:noFill/>
                </a:ln>
                <a:solidFill>
                  <a:prstClr val="black">
                    <a:lumMod val="65000"/>
                    <a:lumOff val="35000"/>
                  </a:prstClr>
                </a:solidFill>
                <a:effectLst/>
                <a:uLnTx/>
                <a:uFillTx/>
              </a:rPr>
              <a:t>（用意があれば）：</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掲載期間：</a:t>
            </a: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プロモーション商品・内容：</a:t>
            </a: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特集・タイアップ広告で実現したいこと（コンテンツイメージなど）</a:t>
            </a: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懸念点：</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備考：</a:t>
            </a: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p:txBody>
      </p:sp>
    </p:spTree>
    <p:extLst>
      <p:ext uri="{BB962C8B-B14F-4D97-AF65-F5344CB8AC3E}">
        <p14:creationId xmlns:p14="http://schemas.microsoft.com/office/powerpoint/2010/main" val="261042402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a:blip r:embed="rId3"/>
          <a:stretch>
            <a:fillRect/>
          </a:stretch>
        </p:blipFill>
        <p:spPr>
          <a:xfrm>
            <a:off x="1772984" y="2691527"/>
            <a:ext cx="2286696" cy="3626955"/>
          </a:xfrm>
          <a:prstGeom prst="rect">
            <a:avLst/>
          </a:prstGeom>
        </p:spPr>
      </p:pic>
      <p:sp>
        <p:nvSpPr>
          <p:cNvPr id="15" name="フッター プレースホルダー 3">
            <a:extLst>
              <a:ext uri="{FF2B5EF4-FFF2-40B4-BE49-F238E27FC236}">
                <a16:creationId xmlns:a16="http://schemas.microsoft.com/office/drawing/2014/main" id="{CD947D17-D6BC-B841-9C6A-6B1FFBF31071}"/>
              </a:ext>
            </a:extLst>
          </p:cNvPr>
          <p:cNvSpPr>
            <a:spLocks noGrp="1"/>
          </p:cNvSpPr>
          <p:nvPr>
            <p:ph type="ftr" sz="quarter" idx="4294967295"/>
          </p:nvPr>
        </p:nvSpPr>
        <p:spPr>
          <a:xfrm>
            <a:off x="7153275" y="6567488"/>
            <a:ext cx="5038725" cy="222250"/>
          </a:xfrm>
        </p:spPr>
        <p:txBody>
          <a:bodyPr/>
          <a:lstStyle/>
          <a:p>
            <a:r>
              <a:rPr kumimoji="1" lang="en-US" altLang="ja-JP" sz="1000" dirty="0"/>
              <a:t> </a:t>
            </a:r>
            <a:endParaRPr kumimoji="1" lang="ja-JP" altLang="en-US" sz="1000" dirty="0"/>
          </a:p>
        </p:txBody>
      </p:sp>
      <p:sp>
        <p:nvSpPr>
          <p:cNvPr id="30" name="テキスト ボックス 29"/>
          <p:cNvSpPr txBox="1"/>
          <p:nvPr/>
        </p:nvSpPr>
        <p:spPr>
          <a:xfrm>
            <a:off x="1171416" y="907223"/>
            <a:ext cx="9849171" cy="515526"/>
          </a:xfrm>
          <a:prstGeom prst="rect">
            <a:avLst/>
          </a:prstGeom>
          <a:noFill/>
        </p:spPr>
        <p:txBody>
          <a:bodyPr wrap="none" rtlCol="0">
            <a:spAutoFit/>
          </a:bodyPr>
          <a:lstStyle/>
          <a:p>
            <a:pPr algn="ctr">
              <a:lnSpc>
                <a:spcPct val="150000"/>
              </a:lnSpc>
            </a:pPr>
            <a:r>
              <a:rPr kumimoji="1" lang="ja-JP" altLang="en-US" sz="2000" b="1">
                <a:latin typeface="メイリオ" panose="020B0604030504040204" pitchFamily="50" charset="-128"/>
                <a:ea typeface="メイリオ" panose="020B0604030504040204" pitchFamily="50" charset="-128"/>
              </a:rPr>
              <a:t>「冒頭の切り替えパターン」と「演出パターン」の組み合わせでリッチな演出が可能</a:t>
            </a:r>
            <a:endParaRPr lang="en-US" altLang="ja-JP" sz="2000" b="1" dirty="0">
              <a:latin typeface="メイリオ" panose="020B0604030504040204" pitchFamily="50" charset="-128"/>
              <a:ea typeface="メイリオ" panose="020B0604030504040204" pitchFamily="50" charset="-128"/>
            </a:endParaRPr>
          </a:p>
        </p:txBody>
      </p:sp>
      <p:sp>
        <p:nvSpPr>
          <p:cNvPr id="23" name="object 54">
            <a:extLst>
              <a:ext uri="{FF2B5EF4-FFF2-40B4-BE49-F238E27FC236}">
                <a16:creationId xmlns:a16="http://schemas.microsoft.com/office/drawing/2014/main" id="{E732B2EB-98C6-AE49-BA45-69DDDF1403DB}"/>
              </a:ext>
            </a:extLst>
          </p:cNvPr>
          <p:cNvSpPr txBox="1"/>
          <p:nvPr/>
        </p:nvSpPr>
        <p:spPr>
          <a:xfrm>
            <a:off x="1769419" y="1945962"/>
            <a:ext cx="2650773" cy="662177"/>
          </a:xfrm>
          <a:prstGeom prst="rect">
            <a:avLst/>
          </a:prstGeom>
        </p:spPr>
        <p:txBody>
          <a:bodyPr vert="horz" wrap="square" lIns="0" tIns="15693" rIns="0" bIns="0" rtlCol="0" anchor="ctr">
            <a:spAutoFit/>
          </a:bodyPr>
          <a:lstStyle/>
          <a:p>
            <a:r>
              <a:rPr lang="ja-JP" altLang="en-US" sz="1400" b="1" dirty="0" smtClean="0">
                <a:latin typeface="メイリオ" panose="020B0604030504040204" pitchFamily="50" charset="-128"/>
                <a:ea typeface="メイリオ" panose="020B0604030504040204" pitchFamily="50" charset="-128"/>
              </a:rPr>
              <a:t>①「</a:t>
            </a:r>
            <a:r>
              <a:rPr lang="ja-JP" altLang="en-US" sz="1400" b="1" dirty="0">
                <a:latin typeface="メイリオ" panose="020B0604030504040204" pitchFamily="50" charset="-128"/>
                <a:ea typeface="メイリオ" panose="020B0604030504040204" pitchFamily="50" charset="-128"/>
              </a:rPr>
              <a:t>倒れる」</a:t>
            </a:r>
            <a:endParaRPr lang="en-US" altLang="ja-JP" sz="1400" b="1" dirty="0">
              <a:latin typeface="メイリオ" panose="020B0604030504040204" pitchFamily="50" charset="-128"/>
              <a:ea typeface="メイリオ" panose="020B0604030504040204" pitchFamily="50" charset="-128"/>
            </a:endParaRPr>
          </a:p>
          <a:p>
            <a:r>
              <a:rPr lang="ja-JP" altLang="en-US" sz="1400" b="1" dirty="0">
                <a:latin typeface="メイリオ" panose="020B0604030504040204" pitchFamily="50" charset="-128"/>
                <a:ea typeface="メイリオ" panose="020B0604030504040204" pitchFamily="50" charset="-128"/>
              </a:rPr>
              <a:t>②</a:t>
            </a:r>
            <a:r>
              <a:rPr lang="ja-JP" altLang="en-US" sz="1400" b="1" dirty="0" smtClean="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フェードアウト」</a:t>
            </a:r>
            <a:endParaRPr lang="en-US" altLang="ja-JP" sz="1400" b="1" dirty="0">
              <a:latin typeface="メイリオ" panose="020B0604030504040204" pitchFamily="50" charset="-128"/>
              <a:ea typeface="メイリオ" panose="020B0604030504040204" pitchFamily="50" charset="-128"/>
            </a:endParaRPr>
          </a:p>
          <a:p>
            <a:r>
              <a:rPr lang="ja-JP" altLang="en-US" sz="1400" b="1" dirty="0" smtClean="0">
                <a:latin typeface="メイリオ" panose="020B0604030504040204" pitchFamily="50" charset="-128"/>
                <a:ea typeface="メイリオ" panose="020B0604030504040204" pitchFamily="50" charset="-128"/>
              </a:rPr>
              <a:t>③「</a:t>
            </a:r>
            <a:r>
              <a:rPr lang="ja-JP" altLang="en-US" sz="1400" b="1" dirty="0">
                <a:latin typeface="メイリオ" panose="020B0604030504040204" pitchFamily="50" charset="-128"/>
                <a:ea typeface="メイリオ" panose="020B0604030504040204" pitchFamily="50" charset="-128"/>
              </a:rPr>
              <a:t>スライドする</a:t>
            </a:r>
            <a:r>
              <a:rPr lang="ja-JP" altLang="en-US" sz="1400" b="1" dirty="0" smtClean="0">
                <a:latin typeface="メイリオ" panose="020B0604030504040204" pitchFamily="50" charset="-128"/>
                <a:ea typeface="メイリオ" panose="020B0604030504040204" pitchFamily="50" charset="-128"/>
              </a:rPr>
              <a:t>」</a:t>
            </a:r>
            <a:endParaRPr lang="en-US" altLang="ja-JP" sz="1400" b="1" dirty="0" smtClean="0">
              <a:latin typeface="メイリオ" panose="020B0604030504040204" pitchFamily="50" charset="-128"/>
              <a:ea typeface="メイリオ" panose="020B0604030504040204" pitchFamily="50" charset="-128"/>
            </a:endParaRPr>
          </a:p>
        </p:txBody>
      </p:sp>
      <p:sp>
        <p:nvSpPr>
          <p:cNvPr id="38" name="テキスト ボックス 37">
            <a:extLst>
              <a:ext uri="{FF2B5EF4-FFF2-40B4-BE49-F238E27FC236}">
                <a16:creationId xmlns:a16="http://schemas.microsoft.com/office/drawing/2014/main" id="{8AC21CF2-986D-7E40-9FCF-4D0C4FA2FCF0}"/>
              </a:ext>
            </a:extLst>
          </p:cNvPr>
          <p:cNvSpPr txBox="1"/>
          <p:nvPr/>
        </p:nvSpPr>
        <p:spPr>
          <a:xfrm>
            <a:off x="666764" y="1594694"/>
            <a:ext cx="4493538" cy="338554"/>
          </a:xfrm>
          <a:prstGeom prst="rect">
            <a:avLst/>
          </a:prstGeom>
          <a:noFill/>
        </p:spPr>
        <p:txBody>
          <a:bodyPr wrap="none" rtlCol="0">
            <a:spAutoFit/>
          </a:bodyPr>
          <a:lstStyle/>
          <a:p>
            <a:pPr algn="ctr"/>
            <a:r>
              <a:rPr kumimoji="1" lang="ja-JP" altLang="en-US" sz="1600" b="1" dirty="0">
                <a:solidFill>
                  <a:srgbClr val="C00000"/>
                </a:solidFill>
                <a:latin typeface="メイリオ" panose="020B0604030504040204" pitchFamily="50" charset="-128"/>
                <a:ea typeface="メイリオ" panose="020B0604030504040204" pitchFamily="50" charset="-128"/>
              </a:rPr>
              <a:t>冒頭切り替えパターンの中から</a:t>
            </a:r>
            <a:r>
              <a:rPr kumimoji="1" lang="ja-JP" altLang="en-US" sz="1600" b="1" dirty="0" smtClean="0">
                <a:solidFill>
                  <a:srgbClr val="C00000"/>
                </a:solidFill>
                <a:latin typeface="メイリオ" panose="020B0604030504040204" pitchFamily="50" charset="-128"/>
                <a:ea typeface="メイリオ" panose="020B0604030504040204" pitchFamily="50" charset="-128"/>
              </a:rPr>
              <a:t>選択（３種類）</a:t>
            </a:r>
            <a:endParaRPr kumimoji="1" lang="en-US" altLang="ja-JP" sz="1600" b="1" dirty="0">
              <a:solidFill>
                <a:srgbClr val="C00000"/>
              </a:solidFill>
              <a:latin typeface="メイリオ" panose="020B0604030504040204" pitchFamily="50" charset="-128"/>
              <a:ea typeface="メイリオ" panose="020B0604030504040204" pitchFamily="50" charset="-128"/>
            </a:endParaRPr>
          </a:p>
        </p:txBody>
      </p:sp>
      <p:sp>
        <p:nvSpPr>
          <p:cNvPr id="39" name="テキスト ボックス 38">
            <a:extLst>
              <a:ext uri="{FF2B5EF4-FFF2-40B4-BE49-F238E27FC236}">
                <a16:creationId xmlns:a16="http://schemas.microsoft.com/office/drawing/2014/main" id="{DD9E6D3B-CC7E-604C-ADBB-CF0BEE113BD4}"/>
              </a:ext>
            </a:extLst>
          </p:cNvPr>
          <p:cNvSpPr txBox="1"/>
          <p:nvPr/>
        </p:nvSpPr>
        <p:spPr>
          <a:xfrm>
            <a:off x="7417685" y="1567586"/>
            <a:ext cx="3672800" cy="338554"/>
          </a:xfrm>
          <a:prstGeom prst="rect">
            <a:avLst/>
          </a:prstGeom>
          <a:noFill/>
        </p:spPr>
        <p:txBody>
          <a:bodyPr wrap="none" rtlCol="0">
            <a:spAutoFit/>
          </a:bodyPr>
          <a:lstStyle/>
          <a:p>
            <a:pPr algn="ctr"/>
            <a:r>
              <a:rPr kumimoji="1" lang="ja-JP" altLang="en-US" sz="1600" b="1" dirty="0">
                <a:solidFill>
                  <a:srgbClr val="C00000"/>
                </a:solidFill>
                <a:latin typeface="メイリオ" panose="020B0604030504040204" pitchFamily="50" charset="-128"/>
                <a:ea typeface="メイリオ" panose="020B0604030504040204" pitchFamily="50" charset="-128"/>
              </a:rPr>
              <a:t>演出パターンの中から</a:t>
            </a:r>
            <a:r>
              <a:rPr kumimoji="1" lang="ja-JP" altLang="en-US" sz="1600" b="1" dirty="0" smtClean="0">
                <a:solidFill>
                  <a:srgbClr val="C00000"/>
                </a:solidFill>
                <a:latin typeface="メイリオ" panose="020B0604030504040204" pitchFamily="50" charset="-128"/>
                <a:ea typeface="メイリオ" panose="020B0604030504040204" pitchFamily="50" charset="-128"/>
              </a:rPr>
              <a:t>選択（３種類）</a:t>
            </a:r>
            <a:endParaRPr kumimoji="1" lang="ja-JP" altLang="en-US" sz="1600" b="1" dirty="0">
              <a:solidFill>
                <a:srgbClr val="C00000"/>
              </a:solidFill>
              <a:latin typeface="メイリオ" panose="020B0604030504040204" pitchFamily="50" charset="-128"/>
              <a:ea typeface="メイリオ" panose="020B0604030504040204" pitchFamily="50" charset="-128"/>
            </a:endParaRPr>
          </a:p>
        </p:txBody>
      </p:sp>
      <p:sp>
        <p:nvSpPr>
          <p:cNvPr id="52" name="三角形 33">
            <a:extLst>
              <a:ext uri="{FF2B5EF4-FFF2-40B4-BE49-F238E27FC236}">
                <a16:creationId xmlns:a16="http://schemas.microsoft.com/office/drawing/2014/main" id="{993A67E6-B8FF-3E4C-ADBA-DB878DA3122E}"/>
              </a:ext>
            </a:extLst>
          </p:cNvPr>
          <p:cNvSpPr/>
          <p:nvPr/>
        </p:nvSpPr>
        <p:spPr>
          <a:xfrm rot="5400000">
            <a:off x="5257107" y="4192667"/>
            <a:ext cx="1765650" cy="314516"/>
          </a:xfrm>
          <a:prstGeom prst="triangle">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pic>
        <p:nvPicPr>
          <p:cNvPr id="11" name="図 10"/>
          <p:cNvPicPr>
            <a:picLocks noChangeAspect="1"/>
          </p:cNvPicPr>
          <p:nvPr/>
        </p:nvPicPr>
        <p:blipFill>
          <a:blip r:embed="rId4"/>
          <a:stretch>
            <a:fillRect/>
          </a:stretch>
        </p:blipFill>
        <p:spPr>
          <a:xfrm>
            <a:off x="8132321" y="2716706"/>
            <a:ext cx="2243522" cy="3499407"/>
          </a:xfrm>
          <a:prstGeom prst="rect">
            <a:avLst/>
          </a:prstGeom>
        </p:spPr>
      </p:pic>
      <p:sp>
        <p:nvSpPr>
          <p:cNvPr id="28" name="object 54">
            <a:extLst>
              <a:ext uri="{FF2B5EF4-FFF2-40B4-BE49-F238E27FC236}">
                <a16:creationId xmlns:a16="http://schemas.microsoft.com/office/drawing/2014/main" id="{230DBF4F-7A93-C549-A532-49CDEB0FEA22}"/>
              </a:ext>
            </a:extLst>
          </p:cNvPr>
          <p:cNvSpPr txBox="1"/>
          <p:nvPr/>
        </p:nvSpPr>
        <p:spPr>
          <a:xfrm>
            <a:off x="8057445" y="1945961"/>
            <a:ext cx="3688928" cy="662177"/>
          </a:xfrm>
          <a:prstGeom prst="rect">
            <a:avLst/>
          </a:prstGeom>
        </p:spPr>
        <p:txBody>
          <a:bodyPr vert="horz" wrap="square" lIns="0" tIns="15693" rIns="0" bIns="0" rtlCol="0" anchor="ctr">
            <a:spAutoFit/>
          </a:bodyPr>
          <a:lstStyle/>
          <a:p>
            <a:r>
              <a:rPr lang="en-US" altLang="ja-JP" sz="1400" b="1" dirty="0" smtClean="0">
                <a:latin typeface="メイリオ" panose="020B0604030504040204" pitchFamily="50" charset="-128"/>
                <a:ea typeface="メイリオ" panose="020B0604030504040204" pitchFamily="50" charset="-128"/>
              </a:rPr>
              <a:t>A.</a:t>
            </a:r>
            <a:r>
              <a:rPr lang="ja-JP" altLang="en-US" sz="1400" b="1" dirty="0" smtClean="0">
                <a:latin typeface="メイリオ" panose="020B0604030504040204" pitchFamily="50" charset="-128"/>
                <a:ea typeface="メイリオ" panose="020B0604030504040204" pitchFamily="50" charset="-128"/>
              </a:rPr>
              <a:t>「</a:t>
            </a:r>
            <a:r>
              <a:rPr lang="en-US" altLang="ja-JP" sz="1400" b="1" dirty="0">
                <a:latin typeface="メイリオ" panose="020B0604030504040204" pitchFamily="50" charset="-128"/>
                <a:ea typeface="メイリオ" panose="020B0604030504040204" pitchFamily="50" charset="-128"/>
              </a:rPr>
              <a:t>16:9</a:t>
            </a:r>
            <a:r>
              <a:rPr lang="ja-JP" altLang="en-US" sz="1400" b="1" dirty="0">
                <a:latin typeface="メイリオ" panose="020B0604030504040204" pitchFamily="50" charset="-128"/>
                <a:ea typeface="メイリオ" panose="020B0604030504040204" pitchFamily="50" charset="-128"/>
              </a:rPr>
              <a:t>動画</a:t>
            </a:r>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上下</a:t>
            </a:r>
            <a:r>
              <a:rPr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静止画」</a:t>
            </a:r>
            <a:endParaRPr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r>
              <a:rPr lang="en-US" altLang="ja-JP" sz="1400" b="1" dirty="0" smtClean="0">
                <a:solidFill>
                  <a:schemeClr val="tx1">
                    <a:lumMod val="85000"/>
                    <a:lumOff val="15000"/>
                  </a:schemeClr>
                </a:solidFill>
                <a:latin typeface="メイリオ" panose="020B0604030504040204" pitchFamily="50" charset="-128"/>
                <a:ea typeface="メイリオ" panose="020B0604030504040204" pitchFamily="50" charset="-128"/>
              </a:rPr>
              <a:t>B.</a:t>
            </a:r>
            <a:r>
              <a:rPr lang="ja-JP" altLang="en-US" sz="1400" b="1" dirty="0" smtClean="0">
                <a:solidFill>
                  <a:schemeClr val="tx1">
                    <a:lumMod val="85000"/>
                    <a:lumOff val="15000"/>
                  </a:schemeClr>
                </a:solidFill>
                <a:latin typeface="メイリオ" panose="020B0604030504040204" pitchFamily="50" charset="-128"/>
                <a:ea typeface="メイリオ" panose="020B0604030504040204" pitchFamily="50" charset="-128"/>
              </a:rPr>
              <a:t>「</a:t>
            </a:r>
            <a:r>
              <a:rPr lang="en-US" altLang="ja-JP" sz="1400" b="1" dirty="0" smtClean="0">
                <a:latin typeface="メイリオ" panose="020B0604030504040204" pitchFamily="50" charset="-128"/>
                <a:ea typeface="メイリオ" panose="020B0604030504040204" pitchFamily="50" charset="-128"/>
              </a:rPr>
              <a:t>16:9</a:t>
            </a:r>
            <a:r>
              <a:rPr lang="ja-JP" altLang="en-US" sz="1400" b="1" dirty="0" smtClean="0">
                <a:latin typeface="メイリオ" panose="020B0604030504040204" pitchFamily="50" charset="-128"/>
                <a:ea typeface="メイリオ" panose="020B0604030504040204" pitchFamily="50" charset="-128"/>
              </a:rPr>
              <a:t>動画</a:t>
            </a:r>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下部</a:t>
            </a:r>
            <a:r>
              <a:rPr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静止画（バナー）」</a:t>
            </a:r>
            <a:endParaRPr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r>
              <a:rPr lang="en-US" altLang="ja-JP" sz="1400" b="1" dirty="0" smtClean="0">
                <a:latin typeface="メイリオ" panose="020B0604030504040204" pitchFamily="50" charset="-128"/>
                <a:ea typeface="メイリオ" panose="020B0604030504040204" pitchFamily="50" charset="-128"/>
              </a:rPr>
              <a:t>C.</a:t>
            </a:r>
            <a:r>
              <a:rPr lang="ja-JP" altLang="en-US" sz="1400" b="1" dirty="0" smtClean="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縦長動画</a:t>
            </a:r>
            <a:r>
              <a:rPr lang="ja-JP" altLang="en-US" sz="1400" b="1" dirty="0" smtClean="0">
                <a:latin typeface="メイリオ" panose="020B0604030504040204" pitchFamily="50" charset="-128"/>
                <a:ea typeface="メイリオ" panose="020B0604030504040204" pitchFamily="50" charset="-128"/>
              </a:rPr>
              <a:t>」</a:t>
            </a:r>
            <a:endParaRPr sz="1236" b="1" dirty="0">
              <a:solidFill>
                <a:schemeClr val="bg1"/>
              </a:solidFill>
              <a:latin typeface="メイリオ" panose="020B0604030504040204" pitchFamily="50" charset="-128"/>
              <a:ea typeface="メイリオ" panose="020B0604030504040204" pitchFamily="50" charset="-128"/>
              <a:cs typeface="Meiryo" charset="-128"/>
            </a:endParaRPr>
          </a:p>
        </p:txBody>
      </p:sp>
      <p:sp>
        <p:nvSpPr>
          <p:cNvPr id="18" name="テキスト プレースホルダー 2">
            <a:extLst>
              <a:ext uri="{FF2B5EF4-FFF2-40B4-BE49-F238E27FC236}">
                <a16:creationId xmlns:a16="http://schemas.microsoft.com/office/drawing/2014/main" id="{EA637870-7599-204B-8FA5-E23632EB0B40}"/>
              </a:ext>
            </a:extLst>
          </p:cNvPr>
          <p:cNvSpPr txBox="1">
            <a:spLocks/>
          </p:cNvSpPr>
          <p:nvPr/>
        </p:nvSpPr>
        <p:spPr>
          <a:xfrm>
            <a:off x="334963" y="130175"/>
            <a:ext cx="9759950"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kern="1200">
                <a:solidFill>
                  <a:schemeClr val="tx1"/>
                </a:solidFill>
                <a:latin typeface="+mj-ea"/>
                <a:ea typeface="+mj-ea"/>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a:latin typeface="メイリオ" panose="020B0604030504040204" pitchFamily="50" charset="-128"/>
                <a:ea typeface="メイリオ" panose="020B0604030504040204" pitchFamily="50" charset="-128"/>
              </a:rPr>
              <a:t>トップページカスタマイズ企画ライト版とは</a:t>
            </a:r>
            <a:endParaRPr lang="ja-JP" altLang="en-US" dirty="0"/>
          </a:p>
        </p:txBody>
      </p:sp>
      <p:sp>
        <p:nvSpPr>
          <p:cNvPr id="20" name="テキスト ボックス 19">
            <a:extLst>
              <a:ext uri="{FF2B5EF4-FFF2-40B4-BE49-F238E27FC236}">
                <a16:creationId xmlns:a16="http://schemas.microsoft.com/office/drawing/2014/main" id="{107D5EBC-E89C-E940-8304-788EA3FBD906}"/>
              </a:ext>
            </a:extLst>
          </p:cNvPr>
          <p:cNvSpPr txBox="1"/>
          <p:nvPr/>
        </p:nvSpPr>
        <p:spPr>
          <a:xfrm>
            <a:off x="5982674" y="6258257"/>
            <a:ext cx="6054409" cy="369332"/>
          </a:xfrm>
          <a:prstGeom prst="rect">
            <a:avLst/>
          </a:prstGeom>
          <a:noFill/>
        </p:spPr>
        <p:txBody>
          <a:bodyPr wrap="square" rtlCol="0">
            <a:spAutoFit/>
          </a:bodyPr>
          <a:lstStyle/>
          <a:p>
            <a:pPr lvl="0">
              <a:defRPr/>
            </a:pPr>
            <a:r>
              <a:rPr kumimoji="0" lang="en-US" altLang="ja-JP" sz="900" b="0" i="0" u="none" strike="noStrike" kern="0" cap="none" spc="0" normalizeH="0" baseline="0" noProof="0" dirty="0" smtClean="0">
                <a:ln>
                  <a:noFill/>
                </a:ln>
                <a:solidFill>
                  <a:srgbClr val="FF0000"/>
                </a:solidFill>
                <a:effectLst/>
                <a:uLnTx/>
                <a:uFillTx/>
              </a:rPr>
              <a:t>※</a:t>
            </a:r>
            <a:r>
              <a:rPr kumimoji="0" lang="ja-JP" altLang="en-US" sz="900" kern="0" dirty="0">
                <a:solidFill>
                  <a:srgbClr val="FF0000"/>
                </a:solidFill>
              </a:rPr>
              <a:t>演出アニメーション部分の冒頭切り替えに利用するバナー画像、</a:t>
            </a:r>
            <a:r>
              <a:rPr kumimoji="0" lang="zh-TW" altLang="en-US" sz="900" kern="0" dirty="0">
                <a:solidFill>
                  <a:srgbClr val="FF0000"/>
                </a:solidFill>
              </a:rPr>
              <a:t>演出</a:t>
            </a:r>
            <a:r>
              <a:rPr kumimoji="0" lang="ja-JP" altLang="en-US" sz="900" kern="0" dirty="0">
                <a:solidFill>
                  <a:srgbClr val="FF0000"/>
                </a:solidFill>
              </a:rPr>
              <a:t>用の</a:t>
            </a:r>
            <a:r>
              <a:rPr kumimoji="0" lang="zh-TW" altLang="en-US" sz="900" kern="0" dirty="0">
                <a:solidFill>
                  <a:srgbClr val="FF0000"/>
                </a:solidFill>
              </a:rPr>
              <a:t>動画</a:t>
            </a:r>
            <a:r>
              <a:rPr kumimoji="0" lang="ja-JP" altLang="en-US" sz="900" kern="0" dirty="0">
                <a:solidFill>
                  <a:srgbClr val="FF0000"/>
                </a:solidFill>
              </a:rPr>
              <a:t>はヤフーでは制作いたしません。</a:t>
            </a:r>
            <a:endParaRPr kumimoji="0" lang="en-US" altLang="ja-JP" sz="900" kern="0" dirty="0">
              <a:solidFill>
                <a:srgbClr val="FF0000"/>
              </a:solidFill>
            </a:endParaRPr>
          </a:p>
          <a:p>
            <a:pPr lvl="0">
              <a:defRPr/>
            </a:pPr>
            <a:r>
              <a:rPr kumimoji="0" lang="ja-JP" altLang="en-US" sz="900" kern="0" dirty="0">
                <a:solidFill>
                  <a:srgbClr val="FF0000"/>
                </a:solidFill>
              </a:rPr>
              <a:t>広告主様または代理店様にて、申し込み時にご用意いただく必要がございます。</a:t>
            </a:r>
          </a:p>
        </p:txBody>
      </p:sp>
      <p:sp>
        <p:nvSpPr>
          <p:cNvPr id="21" name="スライド番号プレースホルダー 4">
            <a:extLst>
              <a:ext uri="{FF2B5EF4-FFF2-40B4-BE49-F238E27FC236}">
                <a16:creationId xmlns:a16="http://schemas.microsoft.com/office/drawing/2014/main" id="{E7CCCAD0-1C2F-1F41-B48D-344A19ED63FA}"/>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3</a:t>
            </a:fld>
            <a:endParaRPr kumimoji="1" lang="ja-JP" altLang="en-US"/>
          </a:p>
        </p:txBody>
      </p:sp>
      <p:sp>
        <p:nvSpPr>
          <p:cNvPr id="2" name="角丸四角形 1"/>
          <p:cNvSpPr/>
          <p:nvPr/>
        </p:nvSpPr>
        <p:spPr>
          <a:xfrm>
            <a:off x="6841621" y="1613599"/>
            <a:ext cx="576064" cy="216024"/>
          </a:xfrm>
          <a:prstGeom prst="roundRect">
            <a:avLst/>
          </a:prstGeom>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100" dirty="0" smtClean="0">
                <a:solidFill>
                  <a:schemeClr val="bg1"/>
                </a:solidFill>
              </a:rPr>
              <a:t>NEW</a:t>
            </a:r>
            <a:endParaRPr kumimoji="1" lang="ja-JP" altLang="en-US" sz="1100" dirty="0" smtClean="0">
              <a:solidFill>
                <a:schemeClr val="bg1"/>
              </a:solidFill>
            </a:endParaRPr>
          </a:p>
        </p:txBody>
      </p:sp>
    </p:spTree>
    <p:extLst>
      <p:ext uri="{BB962C8B-B14F-4D97-AF65-F5344CB8AC3E}">
        <p14:creationId xmlns:p14="http://schemas.microsoft.com/office/powerpoint/2010/main" val="28457321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フッター プレースホルダー 3">
            <a:extLst>
              <a:ext uri="{FF2B5EF4-FFF2-40B4-BE49-F238E27FC236}">
                <a16:creationId xmlns:a16="http://schemas.microsoft.com/office/drawing/2014/main" id="{8F783E0F-A138-6B41-8A0C-380B71243AC4}"/>
              </a:ext>
            </a:extLst>
          </p:cNvPr>
          <p:cNvSpPr>
            <a:spLocks noGrp="1"/>
          </p:cNvSpPr>
          <p:nvPr>
            <p:ph type="ftr" sz="quarter" idx="4294967295"/>
          </p:nvPr>
        </p:nvSpPr>
        <p:spPr>
          <a:xfrm>
            <a:off x="7153275" y="6567488"/>
            <a:ext cx="5038725" cy="222250"/>
          </a:xfrm>
        </p:spPr>
        <p:txBody>
          <a:bodyPr/>
          <a:lstStyle/>
          <a:p>
            <a:r>
              <a:rPr kumimoji="1" lang="en-US" altLang="ja-JP" sz="1000" dirty="0"/>
              <a:t> </a:t>
            </a:r>
            <a:endParaRPr kumimoji="1" lang="ja-JP" altLang="en-US" sz="1000" dirty="0"/>
          </a:p>
        </p:txBody>
      </p:sp>
      <p:sp>
        <p:nvSpPr>
          <p:cNvPr id="29" name="テキスト ボックス 28">
            <a:extLst>
              <a:ext uri="{FF2B5EF4-FFF2-40B4-BE49-F238E27FC236}">
                <a16:creationId xmlns:a16="http://schemas.microsoft.com/office/drawing/2014/main" id="{6486C9DF-E4C7-C346-AC22-9A0E0E951B5F}"/>
              </a:ext>
            </a:extLst>
          </p:cNvPr>
          <p:cNvSpPr txBox="1"/>
          <p:nvPr/>
        </p:nvSpPr>
        <p:spPr>
          <a:xfrm>
            <a:off x="897963" y="1497435"/>
            <a:ext cx="2649194" cy="369332"/>
          </a:xfrm>
          <a:prstGeom prst="rect">
            <a:avLst/>
          </a:prstGeom>
          <a:noFill/>
        </p:spPr>
        <p:txBody>
          <a:bodyPr wrap="square" rtlCol="0">
            <a:spAutoFit/>
          </a:bodyPr>
          <a:lstStyle/>
          <a:p>
            <a:pPr algn="ctr"/>
            <a:r>
              <a:rPr lang="ja-JP" altLang="en-US" b="1" dirty="0" smtClean="0">
                <a:latin typeface="メイリオ" panose="020B0604030504040204" pitchFamily="50" charset="-128"/>
                <a:ea typeface="メイリオ" panose="020B0604030504040204" pitchFamily="50" charset="-128"/>
              </a:rPr>
              <a:t>演出①</a:t>
            </a:r>
            <a:r>
              <a:rPr lang="ja-JP" altLang="en-US" b="1" dirty="0">
                <a:latin typeface="メイリオ" panose="020B0604030504040204" pitchFamily="50" charset="-128"/>
                <a:ea typeface="メイリオ" panose="020B0604030504040204" pitchFamily="50" charset="-128"/>
              </a:rPr>
              <a:t>「</a:t>
            </a:r>
            <a:r>
              <a:rPr kumimoji="1"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倒れる」</a:t>
            </a:r>
            <a:endParaRPr kumimoji="1"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cxnSp>
        <p:nvCxnSpPr>
          <p:cNvPr id="34" name="直線コネクタ 33">
            <a:extLst>
              <a:ext uri="{FF2B5EF4-FFF2-40B4-BE49-F238E27FC236}">
                <a16:creationId xmlns:a16="http://schemas.microsoft.com/office/drawing/2014/main" id="{058900F0-4791-E94A-A13C-0616E0EE7D50}"/>
              </a:ext>
            </a:extLst>
          </p:cNvPr>
          <p:cNvCxnSpPr/>
          <p:nvPr/>
        </p:nvCxnSpPr>
        <p:spPr>
          <a:xfrm>
            <a:off x="4204058" y="2126867"/>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9" name="直線コネクタ 38">
            <a:extLst>
              <a:ext uri="{FF2B5EF4-FFF2-40B4-BE49-F238E27FC236}">
                <a16:creationId xmlns:a16="http://schemas.microsoft.com/office/drawing/2014/main" id="{058900F0-4791-E94A-A13C-0616E0EE7D50}"/>
              </a:ext>
            </a:extLst>
          </p:cNvPr>
          <p:cNvCxnSpPr/>
          <p:nvPr/>
        </p:nvCxnSpPr>
        <p:spPr>
          <a:xfrm>
            <a:off x="8153400" y="2126870"/>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40" name="テキスト ボックス 39"/>
          <p:cNvSpPr txBox="1"/>
          <p:nvPr/>
        </p:nvSpPr>
        <p:spPr>
          <a:xfrm>
            <a:off x="525662" y="907273"/>
            <a:ext cx="11305000" cy="400110"/>
          </a:xfrm>
          <a:prstGeom prst="rect">
            <a:avLst/>
          </a:prstGeom>
          <a:noFill/>
        </p:spPr>
        <p:txBody>
          <a:bodyPr wrap="square" rtlCol="0">
            <a:spAutoFit/>
          </a:bodyPr>
          <a:lstStyle/>
          <a:p>
            <a:pPr algn="ctr"/>
            <a:r>
              <a:rPr lang="ja-JP" altLang="en-US" sz="2000" b="1">
                <a:latin typeface="メイリオ" panose="020B0604030504040204" pitchFamily="50" charset="-128"/>
                <a:ea typeface="メイリオ" panose="020B0604030504040204" pitchFamily="50" charset="-128"/>
              </a:rPr>
              <a:t>「倒れる」「フェードアウト」「スライドする」</a:t>
            </a:r>
            <a:r>
              <a:rPr lang="en-US" altLang="ja-JP" sz="2000" b="1" dirty="0">
                <a:latin typeface="メイリオ" panose="020B0604030504040204" pitchFamily="50" charset="-128"/>
                <a:ea typeface="メイリオ" panose="020B0604030504040204" pitchFamily="50" charset="-128"/>
              </a:rPr>
              <a:t>3</a:t>
            </a:r>
            <a:r>
              <a:rPr lang="ja-JP" altLang="en-US" sz="2000" b="1">
                <a:latin typeface="メイリオ" panose="020B0604030504040204" pitchFamily="50" charset="-128"/>
                <a:ea typeface="メイリオ" panose="020B0604030504040204" pitchFamily="50" charset="-128"/>
              </a:rPr>
              <a:t>種類から選択</a:t>
            </a:r>
            <a:endParaRPr lang="en-US" altLang="ja-JP" sz="2000" b="1" dirty="0">
              <a:latin typeface="メイリオ" panose="020B0604030504040204" pitchFamily="50" charset="-128"/>
              <a:ea typeface="メイリオ" panose="020B0604030504040204" pitchFamily="50" charset="-128"/>
            </a:endParaRPr>
          </a:p>
        </p:txBody>
      </p:sp>
      <p:sp>
        <p:nvSpPr>
          <p:cNvPr id="23" name="テキスト ボックス 22">
            <a:extLst>
              <a:ext uri="{FF2B5EF4-FFF2-40B4-BE49-F238E27FC236}">
                <a16:creationId xmlns:a16="http://schemas.microsoft.com/office/drawing/2014/main" id="{92488FDA-8155-3546-93D6-292AE83B263B}"/>
              </a:ext>
            </a:extLst>
          </p:cNvPr>
          <p:cNvSpPr txBox="1"/>
          <p:nvPr/>
        </p:nvSpPr>
        <p:spPr>
          <a:xfrm>
            <a:off x="8460129" y="1484486"/>
            <a:ext cx="3248887" cy="369332"/>
          </a:xfrm>
          <a:prstGeom prst="rect">
            <a:avLst/>
          </a:prstGeom>
          <a:noFill/>
        </p:spPr>
        <p:txBody>
          <a:bodyPr wrap="square" rtlCol="0">
            <a:spAutoFit/>
          </a:bodyPr>
          <a:lstStyle/>
          <a:p>
            <a:pPr algn="ctr"/>
            <a:r>
              <a:rPr lang="ja-JP" altLang="en-US" b="1" dirty="0" smtClean="0">
                <a:latin typeface="メイリオ" panose="020B0604030504040204" pitchFamily="50" charset="-128"/>
                <a:ea typeface="メイリオ" panose="020B0604030504040204" pitchFamily="50" charset="-128"/>
              </a:rPr>
              <a:t>演出</a:t>
            </a:r>
            <a:r>
              <a:rPr lang="en-US" altLang="ja-JP" b="1" dirty="0" smtClean="0">
                <a:latin typeface="メイリオ" panose="020B0604030504040204" pitchFamily="50" charset="-128"/>
                <a:ea typeface="メイリオ" panose="020B0604030504040204" pitchFamily="50" charset="-128"/>
              </a:rPr>
              <a:t>③</a:t>
            </a:r>
            <a:r>
              <a:rPr lang="ja-JP" altLang="en-US" b="1" dirty="0">
                <a:latin typeface="メイリオ" panose="020B0604030504040204" pitchFamily="50" charset="-128"/>
                <a:ea typeface="メイリオ" panose="020B0604030504040204" pitchFamily="50" charset="-128"/>
              </a:rPr>
              <a:t>「スライドする</a:t>
            </a:r>
            <a:r>
              <a:rPr kumimoji="1"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25" name="テキスト ボックス 24">
            <a:extLst>
              <a:ext uri="{FF2B5EF4-FFF2-40B4-BE49-F238E27FC236}">
                <a16:creationId xmlns:a16="http://schemas.microsoft.com/office/drawing/2014/main" id="{0A19D321-7EAD-744C-9963-681F7BCFA636}"/>
              </a:ext>
            </a:extLst>
          </p:cNvPr>
          <p:cNvSpPr txBox="1"/>
          <p:nvPr/>
        </p:nvSpPr>
        <p:spPr>
          <a:xfrm>
            <a:off x="4547876" y="1497432"/>
            <a:ext cx="3248887" cy="369332"/>
          </a:xfrm>
          <a:prstGeom prst="rect">
            <a:avLst/>
          </a:prstGeom>
          <a:noFill/>
        </p:spPr>
        <p:txBody>
          <a:bodyPr wrap="square" rtlCol="0">
            <a:spAutoFit/>
          </a:bodyPr>
          <a:lstStyle/>
          <a:p>
            <a:pPr algn="ctr"/>
            <a:r>
              <a:rPr lang="ja-JP" altLang="en-US" b="1" dirty="0" smtClean="0">
                <a:latin typeface="メイリオ" panose="020B0604030504040204" pitchFamily="50" charset="-128"/>
                <a:ea typeface="メイリオ" panose="020B0604030504040204" pitchFamily="50" charset="-128"/>
              </a:rPr>
              <a:t>演出</a:t>
            </a:r>
            <a:r>
              <a:rPr lang="en-US" altLang="ja-JP" b="1" dirty="0" smtClean="0">
                <a:latin typeface="メイリオ" panose="020B0604030504040204" pitchFamily="50" charset="-128"/>
                <a:ea typeface="メイリオ" panose="020B0604030504040204" pitchFamily="50" charset="-128"/>
              </a:rPr>
              <a:t>②</a:t>
            </a:r>
            <a:r>
              <a:rPr lang="ja-JP" altLang="en-US" b="1" dirty="0">
                <a:latin typeface="メイリオ" panose="020B0604030504040204" pitchFamily="50" charset="-128"/>
                <a:ea typeface="メイリオ" panose="020B0604030504040204" pitchFamily="50" charset="-128"/>
              </a:rPr>
              <a:t>「</a:t>
            </a:r>
            <a:r>
              <a:rPr kumimoji="1"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フェードアウト」</a:t>
            </a:r>
            <a:endParaRPr kumimoji="1"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pic>
        <p:nvPicPr>
          <p:cNvPr id="13" name="TPC_Lite_Slide" descr="TPC_Lite_Slide">
            <a:hlinkClick r:id="" action="ppaction://media"/>
            <a:extLst>
              <a:ext uri="{FF2B5EF4-FFF2-40B4-BE49-F238E27FC236}">
                <a16:creationId xmlns:a16="http://schemas.microsoft.com/office/drawing/2014/main" id="{6657A0AB-2E53-8644-B221-094249D06CB8}"/>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8946285" y="1853818"/>
            <a:ext cx="2219856" cy="4454147"/>
          </a:xfrm>
          <a:prstGeom prst="rect">
            <a:avLst/>
          </a:prstGeom>
        </p:spPr>
      </p:pic>
      <p:pic>
        <p:nvPicPr>
          <p:cNvPr id="14" name="TPC_Lite_FadeOut" descr="TPC_Lite_FadeOut">
            <a:hlinkClick r:id="" action="ppaction://media"/>
            <a:extLst>
              <a:ext uri="{FF2B5EF4-FFF2-40B4-BE49-F238E27FC236}">
                <a16:creationId xmlns:a16="http://schemas.microsoft.com/office/drawing/2014/main" id="{9D2B4A6E-F8BF-9D48-BE44-A019CF6D18A3}"/>
              </a:ext>
            </a:extLst>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5064234" y="1866764"/>
            <a:ext cx="2249966" cy="4514564"/>
          </a:xfrm>
          <a:prstGeom prst="rect">
            <a:avLst/>
          </a:prstGeom>
        </p:spPr>
      </p:pic>
      <p:pic>
        <p:nvPicPr>
          <p:cNvPr id="15" name="TPC_Lite_Fall" descr="TPC_Lite_Fall">
            <a:hlinkClick r:id="" action="ppaction://media"/>
            <a:extLst>
              <a:ext uri="{FF2B5EF4-FFF2-40B4-BE49-F238E27FC236}">
                <a16:creationId xmlns:a16="http://schemas.microsoft.com/office/drawing/2014/main" id="{D09F595B-54CE-E74B-AF62-B0C59D96E3C4}"/>
              </a:ext>
            </a:extLst>
          </p:cNvPr>
          <p:cNvPicPr>
            <a:picLocks noChangeAspect="1"/>
          </p:cNvPicPr>
          <p:nvPr>
            <a:videoFile r:link="rId6"/>
            <p:extLst>
              <p:ext uri="{DAA4B4D4-6D71-4841-9C94-3DE7FCFB9230}">
                <p14:media xmlns:p14="http://schemas.microsoft.com/office/powerpoint/2010/main" r:embed="rId5"/>
              </p:ext>
            </p:extLst>
          </p:nvPr>
        </p:nvPicPr>
        <p:blipFill>
          <a:blip r:embed="rId9"/>
          <a:stretch>
            <a:fillRect/>
          </a:stretch>
        </p:blipFill>
        <p:spPr>
          <a:xfrm>
            <a:off x="1013442" y="1866764"/>
            <a:ext cx="2249966" cy="4514561"/>
          </a:xfrm>
          <a:prstGeom prst="rect">
            <a:avLst/>
          </a:prstGeom>
        </p:spPr>
      </p:pic>
      <p:sp>
        <p:nvSpPr>
          <p:cNvPr id="19" name="テキスト プレースホルダー 2">
            <a:extLst>
              <a:ext uri="{FF2B5EF4-FFF2-40B4-BE49-F238E27FC236}">
                <a16:creationId xmlns:a16="http://schemas.microsoft.com/office/drawing/2014/main" id="{295296C6-1C0B-0E4E-9809-8E2E34E7E760}"/>
              </a:ext>
            </a:extLst>
          </p:cNvPr>
          <p:cNvSpPr txBox="1">
            <a:spLocks/>
          </p:cNvSpPr>
          <p:nvPr/>
        </p:nvSpPr>
        <p:spPr>
          <a:xfrm>
            <a:off x="334963" y="130175"/>
            <a:ext cx="9759950"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kern="1200">
                <a:solidFill>
                  <a:schemeClr val="tx1"/>
                </a:solidFill>
                <a:latin typeface="+mj-ea"/>
                <a:ea typeface="+mj-ea"/>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latin typeface="メイリオ" panose="020B0604030504040204" pitchFamily="50" charset="-128"/>
                <a:ea typeface="メイリオ" panose="020B0604030504040204" pitchFamily="50" charset="-128"/>
              </a:rPr>
              <a:t>冒頭切り替えパターン</a:t>
            </a:r>
            <a:endParaRPr lang="ja-JP" altLang="en-US" dirty="0"/>
          </a:p>
        </p:txBody>
      </p:sp>
      <p:sp>
        <p:nvSpPr>
          <p:cNvPr id="20" name="テキスト ボックス 19">
            <a:extLst>
              <a:ext uri="{FF2B5EF4-FFF2-40B4-BE49-F238E27FC236}">
                <a16:creationId xmlns:a16="http://schemas.microsoft.com/office/drawing/2014/main" id="{84EEFD70-F547-1644-AC71-E4A6FF0170E6}"/>
              </a:ext>
            </a:extLst>
          </p:cNvPr>
          <p:cNvSpPr txBox="1"/>
          <p:nvPr/>
        </p:nvSpPr>
        <p:spPr>
          <a:xfrm>
            <a:off x="897963" y="6525344"/>
            <a:ext cx="551196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prstClr val="black"/>
                </a:solidFill>
                <a:effectLst/>
                <a:uLnTx/>
                <a:uFillTx/>
              </a:rPr>
              <a:t>※</a:t>
            </a:r>
            <a:r>
              <a:rPr kumimoji="0" lang="ja-JP" altLang="en-US" sz="1200" b="0" i="0" u="none" strike="noStrike" kern="0" cap="none" spc="0" normalizeH="0" baseline="0" noProof="0" dirty="0">
                <a:ln>
                  <a:noFill/>
                </a:ln>
                <a:solidFill>
                  <a:prstClr val="black"/>
                </a:solidFill>
                <a:effectLst/>
                <a:uLnTx/>
                <a:uFillTx/>
              </a:rPr>
              <a:t>クリックすると挙動がご覧いただけます。</a:t>
            </a:r>
          </a:p>
        </p:txBody>
      </p:sp>
      <p:sp>
        <p:nvSpPr>
          <p:cNvPr id="21" name="スライド番号プレースホルダー 4">
            <a:extLst>
              <a:ext uri="{FF2B5EF4-FFF2-40B4-BE49-F238E27FC236}">
                <a16:creationId xmlns:a16="http://schemas.microsoft.com/office/drawing/2014/main" id="{DBFB4401-BCA8-B44D-B599-FF55780A4941}"/>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4</a:t>
            </a:fld>
            <a:endParaRPr kumimoji="1" lang="ja-JP" altLang="en-US" dirty="0"/>
          </a:p>
        </p:txBody>
      </p:sp>
    </p:spTree>
    <p:extLst>
      <p:ext uri="{BB962C8B-B14F-4D97-AF65-F5344CB8AC3E}">
        <p14:creationId xmlns:p14="http://schemas.microsoft.com/office/powerpoint/2010/main" val="3195733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000" fill="hold"/>
                                        <p:tgtEl>
                                          <p:spTgt spid="13"/>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7958" fill="hold"/>
                                        <p:tgtEl>
                                          <p:spTgt spid="14"/>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750"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13"/>
                </p:tgtEl>
              </p:cMediaNode>
            </p:video>
            <p:seq concurrent="1" nextAc="seek">
              <p:cTn id="16" restart="whenNotActive" fill="hold" evtFilter="cancelBubble" nodeType="interactiveSeq">
                <p:stCondLst>
                  <p:cond evt="onClick" delay="0">
                    <p:tgtEl>
                      <p:spTgt spid="13"/>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13"/>
                                        </p:tgtEl>
                                      </p:cBhvr>
                                    </p:cmd>
                                  </p:childTnLst>
                                </p:cTn>
                              </p:par>
                            </p:childTnLst>
                          </p:cTn>
                        </p:par>
                      </p:childTnLst>
                    </p:cTn>
                  </p:par>
                </p:childTnLst>
              </p:cTn>
              <p:nextCondLst>
                <p:cond evt="onClick" delay="0">
                  <p:tgtEl>
                    <p:spTgt spid="13"/>
                  </p:tgtEl>
                </p:cond>
              </p:nextCondLst>
            </p:seq>
            <p:video>
              <p:cMediaNode vol="80000">
                <p:cTn id="21" fill="hold" display="0">
                  <p:stCondLst>
                    <p:cond delay="indefinite"/>
                  </p:stCondLst>
                </p:cTn>
                <p:tgtEl>
                  <p:spTgt spid="14"/>
                </p:tgtEl>
              </p:cMediaNode>
            </p:video>
            <p:seq concurrent="1" nextAc="seek">
              <p:cTn id="22" restart="whenNotActive" fill="hold" evtFilter="cancelBubble" nodeType="interactiveSeq">
                <p:stCondLst>
                  <p:cond evt="onClick" delay="0">
                    <p:tgtEl>
                      <p:spTgt spid="14"/>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clickEffect">
                                  <p:stCondLst>
                                    <p:cond delay="0"/>
                                  </p:stCondLst>
                                  <p:childTnLst>
                                    <p:cmd type="call" cmd="togglePause">
                                      <p:cBhvr>
                                        <p:cTn id="26" dur="1" fill="hold"/>
                                        <p:tgtEl>
                                          <p:spTgt spid="14"/>
                                        </p:tgtEl>
                                      </p:cBhvr>
                                    </p:cmd>
                                  </p:childTnLst>
                                </p:cTn>
                              </p:par>
                            </p:childTnLst>
                          </p:cTn>
                        </p:par>
                      </p:childTnLst>
                    </p:cTn>
                  </p:par>
                </p:childTnLst>
              </p:cTn>
              <p:nextCondLst>
                <p:cond evt="onClick" delay="0">
                  <p:tgtEl>
                    <p:spTgt spid="14"/>
                  </p:tgtEl>
                </p:cond>
              </p:nextCondLst>
            </p:seq>
            <p:video>
              <p:cMediaNode vol="80000">
                <p:cTn id="27" fill="hold" display="0">
                  <p:stCondLst>
                    <p:cond delay="indefinite"/>
                  </p:stCondLst>
                </p:cTn>
                <p:tgtEl>
                  <p:spTgt spid="15"/>
                </p:tgtEl>
              </p:cMediaNode>
            </p:video>
            <p:seq concurrent="1" nextAc="seek">
              <p:cTn id="28" restart="whenNotActive" fill="hold" evtFilter="cancelBubble" nodeType="interactiveSeq">
                <p:stCondLst>
                  <p:cond evt="onClick" delay="0">
                    <p:tgtEl>
                      <p:spTgt spid="15"/>
                    </p:tgtEl>
                  </p:cond>
                </p:stCondLst>
                <p:endSync evt="end" delay="0">
                  <p:rtn val="all"/>
                </p:endSync>
                <p:childTnLst>
                  <p:par>
                    <p:cTn id="29" fill="hold">
                      <p:stCondLst>
                        <p:cond delay="0"/>
                      </p:stCondLst>
                      <p:childTnLst>
                        <p:par>
                          <p:cTn id="30" fill="hold">
                            <p:stCondLst>
                              <p:cond delay="0"/>
                            </p:stCondLst>
                            <p:childTnLst>
                              <p:par>
                                <p:cTn id="31" presetID="2" presetClass="mediacall" presetSubtype="0" fill="hold" nodeType="clickEffect">
                                  <p:stCondLst>
                                    <p:cond delay="0"/>
                                  </p:stCondLst>
                                  <p:childTnLst>
                                    <p:cmd type="call" cmd="togglePause">
                                      <p:cBhvr>
                                        <p:cTn id="32" dur="1" fill="hold"/>
                                        <p:tgtEl>
                                          <p:spTgt spid="15"/>
                                        </p:tgtEl>
                                      </p:cBhvr>
                                    </p:cmd>
                                  </p:childTnLst>
                                </p:cTn>
                              </p:par>
                            </p:childTnLst>
                          </p:cTn>
                        </p:par>
                      </p:childTnLst>
                    </p:cTn>
                  </p:par>
                </p:childTnLst>
              </p:cTn>
              <p:nextCondLst>
                <p:cond evt="onClick" delay="0">
                  <p:tgtEl>
                    <p:spTgt spid="15"/>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図 21">
            <a:extLst>
              <a:ext uri="{FF2B5EF4-FFF2-40B4-BE49-F238E27FC236}">
                <a16:creationId xmlns:a16="http://schemas.microsoft.com/office/drawing/2014/main" id="{6E905D79-AE1D-4F44-A288-3B2283D0B79F}"/>
              </a:ext>
            </a:extLst>
          </p:cNvPr>
          <p:cNvPicPr>
            <a:picLocks noChangeAspect="1"/>
          </p:cNvPicPr>
          <p:nvPr/>
        </p:nvPicPr>
        <p:blipFill>
          <a:blip r:embed="rId2"/>
          <a:srcRect/>
          <a:stretch/>
        </p:blipFill>
        <p:spPr>
          <a:xfrm>
            <a:off x="2598870" y="2229310"/>
            <a:ext cx="1912954" cy="3837863"/>
          </a:xfrm>
          <a:prstGeom prst="rect">
            <a:avLst/>
          </a:prstGeom>
        </p:spPr>
      </p:pic>
      <p:sp>
        <p:nvSpPr>
          <p:cNvPr id="29" name="テキスト ボックス 28">
            <a:extLst>
              <a:ext uri="{FF2B5EF4-FFF2-40B4-BE49-F238E27FC236}">
                <a16:creationId xmlns:a16="http://schemas.microsoft.com/office/drawing/2014/main" id="{6486C9DF-E4C7-C346-AC22-9A0E0E951B5F}"/>
              </a:ext>
            </a:extLst>
          </p:cNvPr>
          <p:cNvSpPr txBox="1"/>
          <p:nvPr/>
        </p:nvSpPr>
        <p:spPr>
          <a:xfrm>
            <a:off x="8847406" y="1670183"/>
            <a:ext cx="2649194" cy="338554"/>
          </a:xfrm>
          <a:prstGeom prst="rect">
            <a:avLst/>
          </a:prstGeom>
          <a:noFill/>
        </p:spPr>
        <p:txBody>
          <a:bodyPr wrap="square" rtlCol="0">
            <a:spAutoFit/>
          </a:bodyPr>
          <a:lstStyle/>
          <a:p>
            <a:pPr algn="ctr"/>
            <a:r>
              <a:rPr lang="en-US" altLang="ja-JP" sz="1600" b="1" dirty="0">
                <a:latin typeface="メイリオ" panose="020B0604030504040204" pitchFamily="50" charset="-128"/>
                <a:ea typeface="メイリオ" panose="020B0604030504040204" pitchFamily="50" charset="-128"/>
              </a:rPr>
              <a:t>C. </a:t>
            </a:r>
            <a:r>
              <a:rPr lang="ja-JP" altLang="en-US" sz="1600" b="1" dirty="0" smtClean="0">
                <a:latin typeface="メイリオ" panose="020B0604030504040204" pitchFamily="50" charset="-128"/>
                <a:ea typeface="メイリオ" panose="020B0604030504040204" pitchFamily="50" charset="-128"/>
              </a:rPr>
              <a:t>「縦長動画」</a:t>
            </a:r>
            <a:endParaRPr kumimoji="1" lang="en-US" altLang="ja-JP" sz="1600"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33" name="テキスト ボックス 32">
            <a:extLst>
              <a:ext uri="{FF2B5EF4-FFF2-40B4-BE49-F238E27FC236}">
                <a16:creationId xmlns:a16="http://schemas.microsoft.com/office/drawing/2014/main" id="{7CDDFEE2-8DF5-A74E-A4EC-7BB6959472CA}"/>
              </a:ext>
            </a:extLst>
          </p:cNvPr>
          <p:cNvSpPr txBox="1"/>
          <p:nvPr/>
        </p:nvSpPr>
        <p:spPr>
          <a:xfrm>
            <a:off x="830888" y="1692946"/>
            <a:ext cx="3536920" cy="338554"/>
          </a:xfrm>
          <a:prstGeom prst="rect">
            <a:avLst/>
          </a:prstGeom>
          <a:noFill/>
        </p:spPr>
        <p:txBody>
          <a:bodyPr wrap="square" rtlCol="0">
            <a:spAutoFit/>
          </a:bodyPr>
          <a:lstStyle/>
          <a:p>
            <a:pPr algn="ctr"/>
            <a:r>
              <a:rPr lang="en-US" altLang="ja-JP" sz="1600" b="1" dirty="0">
                <a:latin typeface="メイリオ" panose="020B0604030504040204" pitchFamily="50" charset="-128"/>
                <a:ea typeface="メイリオ" panose="020B0604030504040204" pitchFamily="50" charset="-128"/>
              </a:rPr>
              <a:t>A. </a:t>
            </a:r>
            <a:r>
              <a:rPr lang="ja-JP" altLang="en-US" sz="1600" b="1" dirty="0" smtClean="0">
                <a:latin typeface="メイリオ" panose="020B0604030504040204" pitchFamily="50" charset="-128"/>
                <a:ea typeface="メイリオ" panose="020B0604030504040204" pitchFamily="50" charset="-128"/>
              </a:rPr>
              <a:t>「</a:t>
            </a:r>
            <a:r>
              <a:rPr lang="en-US" altLang="ja-JP" sz="1600" b="1" dirty="0" smtClean="0">
                <a:latin typeface="メイリオ" panose="020B0604030504040204" pitchFamily="50" charset="-128"/>
                <a:ea typeface="メイリオ" panose="020B0604030504040204" pitchFamily="50" charset="-128"/>
              </a:rPr>
              <a:t>16:9</a:t>
            </a:r>
            <a:r>
              <a:rPr lang="ja-JP" altLang="en-US" sz="1600" b="1" dirty="0">
                <a:latin typeface="メイリオ" panose="020B0604030504040204" pitchFamily="50" charset="-128"/>
                <a:ea typeface="メイリオ" panose="020B0604030504040204" pitchFamily="50" charset="-128"/>
              </a:rPr>
              <a:t>動画</a:t>
            </a:r>
            <a:r>
              <a:rPr lang="en-US" altLang="ja-JP" sz="1600" b="1" dirty="0">
                <a:latin typeface="メイリオ" panose="020B0604030504040204" pitchFamily="50" charset="-128"/>
                <a:ea typeface="メイリオ" panose="020B0604030504040204" pitchFamily="50" charset="-128"/>
              </a:rPr>
              <a:t>+</a:t>
            </a:r>
            <a:r>
              <a:rPr lang="ja-JP" altLang="en-US" sz="1600" b="1" dirty="0">
                <a:latin typeface="メイリオ" panose="020B0604030504040204" pitchFamily="50" charset="-128"/>
                <a:ea typeface="メイリオ" panose="020B0604030504040204" pitchFamily="50" charset="-128"/>
              </a:rPr>
              <a:t>上下</a:t>
            </a:r>
            <a:r>
              <a:rPr lang="ja-JP" altLang="en-US" sz="1600" b="1" dirty="0" smtClean="0">
                <a:solidFill>
                  <a:schemeClr val="tx1">
                    <a:lumMod val="85000"/>
                    <a:lumOff val="15000"/>
                  </a:schemeClr>
                </a:solidFill>
                <a:latin typeface="メイリオ" panose="020B0604030504040204" pitchFamily="50" charset="-128"/>
                <a:ea typeface="メイリオ" panose="020B0604030504040204" pitchFamily="50" charset="-128"/>
              </a:rPr>
              <a:t>静止画」</a:t>
            </a:r>
            <a:endParaRPr lang="en-US" altLang="ja-JP" sz="1600" b="1" dirty="0">
              <a:latin typeface="メイリオ" panose="020B0604030504040204" pitchFamily="50" charset="-128"/>
              <a:ea typeface="メイリオ" panose="020B0604030504040204" pitchFamily="50" charset="-128"/>
            </a:endParaRPr>
          </a:p>
        </p:txBody>
      </p:sp>
      <p:cxnSp>
        <p:nvCxnSpPr>
          <p:cNvPr id="34" name="直線コネクタ 33">
            <a:extLst>
              <a:ext uri="{FF2B5EF4-FFF2-40B4-BE49-F238E27FC236}">
                <a16:creationId xmlns:a16="http://schemas.microsoft.com/office/drawing/2014/main" id="{058900F0-4791-E94A-A13C-0616E0EE7D50}"/>
              </a:ext>
            </a:extLst>
          </p:cNvPr>
          <p:cNvCxnSpPr/>
          <p:nvPr/>
        </p:nvCxnSpPr>
        <p:spPr>
          <a:xfrm>
            <a:off x="4943872" y="2126867"/>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9" name="直線コネクタ 38">
            <a:extLst>
              <a:ext uri="{FF2B5EF4-FFF2-40B4-BE49-F238E27FC236}">
                <a16:creationId xmlns:a16="http://schemas.microsoft.com/office/drawing/2014/main" id="{058900F0-4791-E94A-A13C-0616E0EE7D50}"/>
              </a:ext>
            </a:extLst>
          </p:cNvPr>
          <p:cNvCxnSpPr/>
          <p:nvPr/>
        </p:nvCxnSpPr>
        <p:spPr>
          <a:xfrm>
            <a:off x="8544272" y="2126870"/>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40" name="テキスト ボックス 39"/>
          <p:cNvSpPr txBox="1"/>
          <p:nvPr/>
        </p:nvSpPr>
        <p:spPr>
          <a:xfrm>
            <a:off x="525662" y="850893"/>
            <a:ext cx="11305000" cy="400110"/>
          </a:xfrm>
          <a:prstGeom prst="rect">
            <a:avLst/>
          </a:prstGeom>
          <a:noFill/>
        </p:spPr>
        <p:txBody>
          <a:bodyPr wrap="square" rtlCol="0">
            <a:spAutoFit/>
          </a:bodyPr>
          <a:lstStyle/>
          <a:p>
            <a:pPr algn="ctr"/>
            <a:r>
              <a:rPr lang="ja-JP" altLang="en-US" sz="2000" b="1" dirty="0">
                <a:latin typeface="メイリオ" panose="020B0604030504040204" pitchFamily="50" charset="-128"/>
                <a:ea typeface="メイリオ" panose="020B0604030504040204" pitchFamily="50" charset="-128"/>
              </a:rPr>
              <a:t>３種類から演出方法（入稿物）を選択</a:t>
            </a:r>
            <a:endParaRPr lang="en-US" altLang="ja-JP" sz="2000" b="1" dirty="0">
              <a:latin typeface="メイリオ" panose="020B0604030504040204" pitchFamily="50" charset="-128"/>
              <a:ea typeface="メイリオ" panose="020B0604030504040204" pitchFamily="50" charset="-128"/>
            </a:endParaRPr>
          </a:p>
        </p:txBody>
      </p:sp>
      <p:pic>
        <p:nvPicPr>
          <p:cNvPr id="17" name="図 16">
            <a:extLst>
              <a:ext uri="{FF2B5EF4-FFF2-40B4-BE49-F238E27FC236}">
                <a16:creationId xmlns:a16="http://schemas.microsoft.com/office/drawing/2014/main" id="{C3CDED83-D59D-0142-AE40-1082ADBEE6C0}"/>
              </a:ext>
            </a:extLst>
          </p:cNvPr>
          <p:cNvPicPr>
            <a:picLocks noChangeAspect="1"/>
          </p:cNvPicPr>
          <p:nvPr/>
        </p:nvPicPr>
        <p:blipFill>
          <a:blip r:embed="rId3"/>
          <a:srcRect/>
          <a:stretch/>
        </p:blipFill>
        <p:spPr>
          <a:xfrm>
            <a:off x="479376" y="2229310"/>
            <a:ext cx="1912953" cy="3837864"/>
          </a:xfrm>
          <a:prstGeom prst="rect">
            <a:avLst/>
          </a:prstGeom>
        </p:spPr>
      </p:pic>
      <p:sp>
        <p:nvSpPr>
          <p:cNvPr id="18" name="テキスト ボックス 17">
            <a:extLst>
              <a:ext uri="{FF2B5EF4-FFF2-40B4-BE49-F238E27FC236}">
                <a16:creationId xmlns:a16="http://schemas.microsoft.com/office/drawing/2014/main" id="{D64B894C-FAFD-D541-B5A5-72862822BF60}"/>
              </a:ext>
            </a:extLst>
          </p:cNvPr>
          <p:cNvSpPr txBox="1"/>
          <p:nvPr/>
        </p:nvSpPr>
        <p:spPr>
          <a:xfrm>
            <a:off x="4727848" y="1722584"/>
            <a:ext cx="4226003" cy="338554"/>
          </a:xfrm>
          <a:prstGeom prst="rect">
            <a:avLst/>
          </a:prstGeom>
          <a:noFill/>
        </p:spPr>
        <p:txBody>
          <a:bodyPr wrap="square" rtlCol="0">
            <a:spAutoFit/>
          </a:bodyPr>
          <a:lstStyle/>
          <a:p>
            <a:pPr algn="ctr"/>
            <a:r>
              <a:rPr lang="en-US" altLang="ja-JP" sz="1600" b="1" dirty="0">
                <a:latin typeface="メイリオ" panose="020B0604030504040204" pitchFamily="50" charset="-128"/>
                <a:ea typeface="メイリオ" panose="020B0604030504040204" pitchFamily="50" charset="-128"/>
              </a:rPr>
              <a:t>B. </a:t>
            </a:r>
            <a:r>
              <a:rPr lang="ja-JP" altLang="en-US" sz="1600" b="1" dirty="0" smtClean="0">
                <a:latin typeface="メイリオ" panose="020B0604030504040204" pitchFamily="50" charset="-128"/>
                <a:ea typeface="メイリオ" panose="020B0604030504040204" pitchFamily="50" charset="-128"/>
              </a:rPr>
              <a:t>「</a:t>
            </a:r>
            <a:r>
              <a:rPr lang="en-US" altLang="ja-JP" sz="1600" b="1" dirty="0" smtClean="0">
                <a:latin typeface="メイリオ" panose="020B0604030504040204" pitchFamily="50" charset="-128"/>
                <a:ea typeface="メイリオ" panose="020B0604030504040204" pitchFamily="50" charset="-128"/>
              </a:rPr>
              <a:t>16:9</a:t>
            </a:r>
            <a:r>
              <a:rPr lang="ja-JP" altLang="en-US" sz="1600" b="1" dirty="0">
                <a:latin typeface="メイリオ" panose="020B0604030504040204" pitchFamily="50" charset="-128"/>
                <a:ea typeface="メイリオ" panose="020B0604030504040204" pitchFamily="50" charset="-128"/>
              </a:rPr>
              <a:t>動画</a:t>
            </a:r>
            <a:r>
              <a:rPr lang="en-US" altLang="ja-JP" sz="1600" b="1" dirty="0">
                <a:latin typeface="メイリオ" panose="020B0604030504040204" pitchFamily="50" charset="-128"/>
                <a:ea typeface="メイリオ" panose="020B0604030504040204" pitchFamily="50" charset="-128"/>
              </a:rPr>
              <a:t>+</a:t>
            </a:r>
            <a:r>
              <a:rPr lang="ja-JP" altLang="en-US" sz="1600" b="1" dirty="0">
                <a:latin typeface="メイリオ" panose="020B0604030504040204" pitchFamily="50" charset="-128"/>
                <a:ea typeface="メイリオ" panose="020B0604030504040204" pitchFamily="50" charset="-128"/>
              </a:rPr>
              <a:t>下</a:t>
            </a:r>
            <a:r>
              <a:rPr lang="ja-JP" altLang="en-US" sz="1600" b="1" dirty="0">
                <a:solidFill>
                  <a:schemeClr val="tx1">
                    <a:lumMod val="85000"/>
                    <a:lumOff val="15000"/>
                  </a:schemeClr>
                </a:solidFill>
                <a:latin typeface="メイリオ" panose="020B0604030504040204" pitchFamily="50" charset="-128"/>
                <a:ea typeface="メイリオ" panose="020B0604030504040204" pitchFamily="50" charset="-128"/>
              </a:rPr>
              <a:t>静止画（バナー</a:t>
            </a:r>
            <a:r>
              <a:rPr lang="ja-JP" altLang="en-US" sz="1600" b="1" dirty="0" smtClean="0">
                <a:solidFill>
                  <a:schemeClr val="tx1">
                    <a:lumMod val="85000"/>
                    <a:lumOff val="15000"/>
                  </a:schemeClr>
                </a:solidFill>
                <a:latin typeface="メイリオ" panose="020B0604030504040204" pitchFamily="50" charset="-128"/>
                <a:ea typeface="メイリオ" panose="020B0604030504040204" pitchFamily="50" charset="-128"/>
              </a:rPr>
              <a:t>）」</a:t>
            </a:r>
            <a:endParaRPr lang="en-US" altLang="ja-JP" sz="1600" b="1" dirty="0">
              <a:latin typeface="メイリオ" panose="020B0604030504040204" pitchFamily="50" charset="-128"/>
              <a:ea typeface="メイリオ" panose="020B0604030504040204" pitchFamily="50" charset="-128"/>
            </a:endParaRPr>
          </a:p>
        </p:txBody>
      </p:sp>
      <p:pic>
        <p:nvPicPr>
          <p:cNvPr id="12" name="図 11">
            <a:extLst>
              <a:ext uri="{FF2B5EF4-FFF2-40B4-BE49-F238E27FC236}">
                <a16:creationId xmlns:a16="http://schemas.microsoft.com/office/drawing/2014/main" id="{EFDF9343-F318-5F4A-950E-9F563C08F9D8}"/>
              </a:ext>
            </a:extLst>
          </p:cNvPr>
          <p:cNvPicPr>
            <a:picLocks noChangeAspect="1"/>
          </p:cNvPicPr>
          <p:nvPr/>
        </p:nvPicPr>
        <p:blipFill>
          <a:blip r:embed="rId4"/>
          <a:srcRect/>
          <a:stretch/>
        </p:blipFill>
        <p:spPr>
          <a:xfrm>
            <a:off x="5752820" y="2229310"/>
            <a:ext cx="1994682" cy="4001833"/>
          </a:xfrm>
          <a:prstGeom prst="rect">
            <a:avLst/>
          </a:prstGeom>
        </p:spPr>
      </p:pic>
      <p:pic>
        <p:nvPicPr>
          <p:cNvPr id="3" name="図 2">
            <a:extLst>
              <a:ext uri="{FF2B5EF4-FFF2-40B4-BE49-F238E27FC236}">
                <a16:creationId xmlns:a16="http://schemas.microsoft.com/office/drawing/2014/main" id="{42E69F45-D7BA-7C40-89BE-73F92A11BF1A}"/>
              </a:ext>
            </a:extLst>
          </p:cNvPr>
          <p:cNvPicPr>
            <a:picLocks noChangeAspect="1"/>
          </p:cNvPicPr>
          <p:nvPr/>
        </p:nvPicPr>
        <p:blipFill>
          <a:blip r:embed="rId5"/>
          <a:stretch>
            <a:fillRect/>
          </a:stretch>
        </p:blipFill>
        <p:spPr>
          <a:xfrm>
            <a:off x="9172423" y="2238042"/>
            <a:ext cx="1994684" cy="4001834"/>
          </a:xfrm>
          <a:prstGeom prst="rect">
            <a:avLst/>
          </a:prstGeom>
        </p:spPr>
      </p:pic>
      <p:sp>
        <p:nvSpPr>
          <p:cNvPr id="20" name="テキスト プレースホルダー 2">
            <a:extLst>
              <a:ext uri="{FF2B5EF4-FFF2-40B4-BE49-F238E27FC236}">
                <a16:creationId xmlns:a16="http://schemas.microsoft.com/office/drawing/2014/main" id="{AF588B52-DA12-0742-B37A-27C148F94EC9}"/>
              </a:ext>
            </a:extLst>
          </p:cNvPr>
          <p:cNvSpPr txBox="1">
            <a:spLocks/>
          </p:cNvSpPr>
          <p:nvPr/>
        </p:nvSpPr>
        <p:spPr>
          <a:xfrm>
            <a:off x="334963" y="130175"/>
            <a:ext cx="9759950"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kern="1200">
                <a:solidFill>
                  <a:schemeClr val="tx1"/>
                </a:solidFill>
                <a:latin typeface="+mj-ea"/>
                <a:ea typeface="+mj-ea"/>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a:latin typeface="メイリオ" panose="020B0604030504040204" pitchFamily="50" charset="-128"/>
                <a:ea typeface="メイリオ" panose="020B0604030504040204" pitchFamily="50" charset="-128"/>
              </a:rPr>
              <a:t>演出パターン</a:t>
            </a:r>
            <a:endParaRPr lang="ja-JP" altLang="en-US" dirty="0"/>
          </a:p>
        </p:txBody>
      </p:sp>
      <p:sp>
        <p:nvSpPr>
          <p:cNvPr id="15" name="角丸四角形 14"/>
          <p:cNvSpPr/>
          <p:nvPr/>
        </p:nvSpPr>
        <p:spPr>
          <a:xfrm>
            <a:off x="1055440" y="1458792"/>
            <a:ext cx="576064" cy="216024"/>
          </a:xfrm>
          <a:prstGeom prst="roundRect">
            <a:avLst/>
          </a:prstGeom>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100" dirty="0" smtClean="0">
                <a:solidFill>
                  <a:schemeClr val="bg1"/>
                </a:solidFill>
              </a:rPr>
              <a:t>NEW</a:t>
            </a:r>
            <a:endParaRPr kumimoji="1" lang="ja-JP" altLang="en-US" sz="1100" dirty="0" smtClean="0">
              <a:solidFill>
                <a:schemeClr val="bg1"/>
              </a:solidFill>
            </a:endParaRPr>
          </a:p>
        </p:txBody>
      </p:sp>
      <p:sp>
        <p:nvSpPr>
          <p:cNvPr id="16" name="角丸四角形 15"/>
          <p:cNvSpPr/>
          <p:nvPr/>
        </p:nvSpPr>
        <p:spPr>
          <a:xfrm>
            <a:off x="5087888" y="1449257"/>
            <a:ext cx="576064" cy="216024"/>
          </a:xfrm>
          <a:prstGeom prst="roundRect">
            <a:avLst/>
          </a:prstGeom>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100" dirty="0" smtClean="0">
                <a:solidFill>
                  <a:schemeClr val="bg1"/>
                </a:solidFill>
              </a:rPr>
              <a:t>NEW</a:t>
            </a:r>
            <a:endParaRPr kumimoji="1" lang="ja-JP" altLang="en-US" sz="1100" dirty="0" smtClean="0">
              <a:solidFill>
                <a:schemeClr val="bg1"/>
              </a:solidFill>
            </a:endParaRPr>
          </a:p>
        </p:txBody>
      </p:sp>
      <p:sp>
        <p:nvSpPr>
          <p:cNvPr id="19" name="スライド番号プレースホルダー 4">
            <a:extLst>
              <a:ext uri="{FF2B5EF4-FFF2-40B4-BE49-F238E27FC236}">
                <a16:creationId xmlns:a16="http://schemas.microsoft.com/office/drawing/2014/main" id="{DBFB4401-BCA8-B44D-B599-FF55780A4941}"/>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5</a:t>
            </a:fld>
            <a:endParaRPr kumimoji="1" lang="ja-JP" altLang="en-US" dirty="0"/>
          </a:p>
        </p:txBody>
      </p:sp>
    </p:spTree>
    <p:extLst>
      <p:ext uri="{BB962C8B-B14F-4D97-AF65-F5344CB8AC3E}">
        <p14:creationId xmlns:p14="http://schemas.microsoft.com/office/powerpoint/2010/main" val="18659352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4"/>
          </p:nvPr>
        </p:nvSpPr>
        <p:spPr/>
        <p:txBody>
          <a:bodyPr/>
          <a:lstStyle/>
          <a:p>
            <a:fld id="{960A7A60-E623-C842-8AFE-9F11748E6EB6}" type="slidenum">
              <a:rPr kumimoji="1" lang="ja-JP" altLang="en-US" smtClean="0"/>
              <a:t>6</a:t>
            </a:fld>
            <a:endParaRPr kumimoji="1" lang="ja-JP" altLang="en-US"/>
          </a:p>
        </p:txBody>
      </p:sp>
      <p:sp>
        <p:nvSpPr>
          <p:cNvPr id="32" name="フッター プレースホルダー 3">
            <a:extLst>
              <a:ext uri="{FF2B5EF4-FFF2-40B4-BE49-F238E27FC236}">
                <a16:creationId xmlns:a16="http://schemas.microsoft.com/office/drawing/2014/main" id="{EF37DCE6-801E-3A45-B38E-873A95836FC8}"/>
              </a:ext>
            </a:extLst>
          </p:cNvPr>
          <p:cNvSpPr>
            <a:spLocks noGrp="1"/>
          </p:cNvSpPr>
          <p:nvPr>
            <p:ph type="ftr" sz="quarter" idx="4294967295"/>
          </p:nvPr>
        </p:nvSpPr>
        <p:spPr>
          <a:xfrm>
            <a:off x="7153275" y="6567488"/>
            <a:ext cx="5038725" cy="222250"/>
          </a:xfrm>
        </p:spPr>
        <p:txBody>
          <a:bodyPr/>
          <a:lstStyle/>
          <a:p>
            <a:r>
              <a:rPr kumimoji="1" lang="en-US" altLang="ja-JP" sz="1000" dirty="0"/>
              <a:t> </a:t>
            </a:r>
            <a:endParaRPr kumimoji="1" lang="ja-JP" altLang="en-US" sz="1000" dirty="0"/>
          </a:p>
        </p:txBody>
      </p:sp>
      <p:sp>
        <p:nvSpPr>
          <p:cNvPr id="29" name="テキスト ボックス 28">
            <a:extLst>
              <a:ext uri="{FF2B5EF4-FFF2-40B4-BE49-F238E27FC236}">
                <a16:creationId xmlns:a16="http://schemas.microsoft.com/office/drawing/2014/main" id="{6486C9DF-E4C7-C346-AC22-9A0E0E951B5F}"/>
              </a:ext>
            </a:extLst>
          </p:cNvPr>
          <p:cNvSpPr txBox="1"/>
          <p:nvPr/>
        </p:nvSpPr>
        <p:spPr>
          <a:xfrm>
            <a:off x="519113" y="878675"/>
            <a:ext cx="3306093" cy="738664"/>
          </a:xfrm>
          <a:prstGeom prst="rect">
            <a:avLst/>
          </a:prstGeom>
          <a:solidFill>
            <a:schemeClr val="tx2">
              <a:lumMod val="10000"/>
              <a:lumOff val="90000"/>
            </a:schemeClr>
          </a:solidFill>
        </p:spPr>
        <p:txBody>
          <a:bodyPr wrap="square" rtlCol="0">
            <a:spAutoFit/>
          </a:bodyPr>
          <a:lstStyle/>
          <a:p>
            <a:pPr algn="ctr"/>
            <a:r>
              <a:rPr lang="ja-JP" altLang="en-US" sz="1400" b="1" dirty="0" smtClean="0">
                <a:latin typeface="メイリオ" panose="020B0604030504040204" pitchFamily="50" charset="-128"/>
                <a:ea typeface="メイリオ" panose="020B0604030504040204" pitchFamily="50" charset="-128"/>
              </a:rPr>
              <a:t>①「</a:t>
            </a:r>
            <a:r>
              <a:rPr kumimoji="1"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倒れる</a:t>
            </a:r>
            <a:r>
              <a:rPr kumimoji="1" lang="ja-JP" altLang="en-US" sz="1400" b="1" dirty="0" smtClean="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smtClean="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kumimoji="1" lang="ja-JP" altLang="en-US" sz="1400" b="1" dirty="0" smtClean="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smtClean="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lang="en-US" altLang="ja-JP" sz="1400" b="1" dirty="0">
                <a:latin typeface="メイリオ" panose="020B0604030504040204" pitchFamily="50" charset="-128"/>
                <a:ea typeface="メイリオ" panose="020B0604030504040204" pitchFamily="50" charset="-128"/>
              </a:rPr>
              <a:t>A. </a:t>
            </a:r>
            <a:r>
              <a:rPr lang="ja-JP" altLang="en-US" sz="1400" b="1" dirty="0" smtClean="0">
                <a:latin typeface="メイリオ" panose="020B0604030504040204" pitchFamily="50" charset="-128"/>
                <a:ea typeface="メイリオ" panose="020B0604030504040204" pitchFamily="50" charset="-128"/>
              </a:rPr>
              <a:t>「</a:t>
            </a:r>
            <a:r>
              <a:rPr lang="en-US" altLang="ja-JP" sz="1400" b="1" dirty="0" smtClean="0">
                <a:latin typeface="メイリオ" panose="020B0604030504040204" pitchFamily="50" charset="-128"/>
                <a:ea typeface="メイリオ" panose="020B0604030504040204" pitchFamily="50" charset="-128"/>
              </a:rPr>
              <a:t>16:9</a:t>
            </a:r>
            <a:r>
              <a:rPr lang="ja-JP" altLang="en-US" sz="1400" b="1" dirty="0">
                <a:latin typeface="メイリオ" panose="020B0604030504040204" pitchFamily="50" charset="-128"/>
                <a:ea typeface="メイリオ" panose="020B0604030504040204" pitchFamily="50" charset="-128"/>
              </a:rPr>
              <a:t>動画</a:t>
            </a:r>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上下</a:t>
            </a:r>
            <a:r>
              <a:rPr lang="ja-JP" altLang="en-US" sz="1400" b="1" dirty="0" smtClean="0">
                <a:solidFill>
                  <a:schemeClr val="tx1">
                    <a:lumMod val="85000"/>
                    <a:lumOff val="15000"/>
                  </a:schemeClr>
                </a:solidFill>
                <a:latin typeface="メイリオ" panose="020B0604030504040204" pitchFamily="50" charset="-128"/>
                <a:ea typeface="メイリオ" panose="020B0604030504040204" pitchFamily="50" charset="-128"/>
              </a:rPr>
              <a:t>静止画」</a:t>
            </a:r>
            <a:endParaRPr lang="en-US" altLang="ja-JP" sz="1400" b="1" dirty="0">
              <a:latin typeface="メイリオ" panose="020B0604030504040204" pitchFamily="50" charset="-128"/>
              <a:ea typeface="メイリオ" panose="020B0604030504040204" pitchFamily="50" charset="-128"/>
            </a:endParaRPr>
          </a:p>
        </p:txBody>
      </p:sp>
      <p:cxnSp>
        <p:nvCxnSpPr>
          <p:cNvPr id="34" name="直線コネクタ 33">
            <a:extLst>
              <a:ext uri="{FF2B5EF4-FFF2-40B4-BE49-F238E27FC236}">
                <a16:creationId xmlns:a16="http://schemas.microsoft.com/office/drawing/2014/main" id="{058900F0-4791-E94A-A13C-0616E0EE7D50}"/>
              </a:ext>
            </a:extLst>
          </p:cNvPr>
          <p:cNvCxnSpPr/>
          <p:nvPr/>
        </p:nvCxnSpPr>
        <p:spPr>
          <a:xfrm>
            <a:off x="4204058" y="2126867"/>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9" name="直線コネクタ 38">
            <a:extLst>
              <a:ext uri="{FF2B5EF4-FFF2-40B4-BE49-F238E27FC236}">
                <a16:creationId xmlns:a16="http://schemas.microsoft.com/office/drawing/2014/main" id="{058900F0-4791-E94A-A13C-0616E0EE7D50}"/>
              </a:ext>
            </a:extLst>
          </p:cNvPr>
          <p:cNvCxnSpPr/>
          <p:nvPr/>
        </p:nvCxnSpPr>
        <p:spPr>
          <a:xfrm>
            <a:off x="8153400" y="2126870"/>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3" name="テキスト ボックス 22">
            <a:extLst>
              <a:ext uri="{FF2B5EF4-FFF2-40B4-BE49-F238E27FC236}">
                <a16:creationId xmlns:a16="http://schemas.microsoft.com/office/drawing/2014/main" id="{92488FDA-8155-3546-93D6-292AE83B263B}"/>
              </a:ext>
            </a:extLst>
          </p:cNvPr>
          <p:cNvSpPr txBox="1"/>
          <p:nvPr/>
        </p:nvSpPr>
        <p:spPr>
          <a:xfrm>
            <a:off x="8339347" y="843072"/>
            <a:ext cx="3517293" cy="738664"/>
          </a:xfrm>
          <a:prstGeom prst="rect">
            <a:avLst/>
          </a:prstGeom>
          <a:solidFill>
            <a:schemeClr val="tx2">
              <a:lumMod val="10000"/>
              <a:lumOff val="90000"/>
            </a:schemeClr>
          </a:solidFill>
        </p:spPr>
        <p:txBody>
          <a:bodyPr wrap="square" rtlCol="0">
            <a:spAutoFit/>
          </a:bodyPr>
          <a:lstStyle/>
          <a:p>
            <a:pPr algn="ctr"/>
            <a:r>
              <a:rPr lang="ja-JP" altLang="en-US" sz="1400" b="1" dirty="0" smtClean="0">
                <a:latin typeface="メイリオ" panose="020B0604030504040204" pitchFamily="50" charset="-128"/>
                <a:ea typeface="メイリオ" panose="020B0604030504040204" pitchFamily="50" charset="-128"/>
              </a:rPr>
              <a:t>③「</a:t>
            </a:r>
            <a:r>
              <a:rPr lang="ja-JP" altLang="en-US" sz="1400" b="1" dirty="0">
                <a:latin typeface="メイリオ" panose="020B0604030504040204" pitchFamily="50" charset="-128"/>
                <a:ea typeface="メイリオ" panose="020B0604030504040204" pitchFamily="50" charset="-128"/>
              </a:rPr>
              <a:t>スライドする</a:t>
            </a:r>
            <a:r>
              <a:rPr kumimoji="1" lang="ja-JP" altLang="en-US" sz="1400" b="1" dirty="0" smtClean="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smtClean="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kumimoji="1" lang="ja-JP" altLang="en-US" sz="1400" b="1" dirty="0" smtClean="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smtClean="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lang="en-US" altLang="ja-JP" sz="1400" b="1" dirty="0">
                <a:latin typeface="メイリオ" panose="020B0604030504040204" pitchFamily="50" charset="-128"/>
                <a:ea typeface="メイリオ" panose="020B0604030504040204" pitchFamily="50" charset="-128"/>
              </a:rPr>
              <a:t>C. </a:t>
            </a:r>
            <a:r>
              <a:rPr lang="ja-JP" altLang="en-US" sz="1400" b="1" dirty="0" smtClean="0">
                <a:latin typeface="メイリオ" panose="020B0604030504040204" pitchFamily="50" charset="-128"/>
                <a:ea typeface="メイリオ" panose="020B0604030504040204" pitchFamily="50" charset="-128"/>
              </a:rPr>
              <a:t>「縦長動画」</a:t>
            </a:r>
            <a:endParaRPr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25" name="テキスト ボックス 24">
            <a:extLst>
              <a:ext uri="{FF2B5EF4-FFF2-40B4-BE49-F238E27FC236}">
                <a16:creationId xmlns:a16="http://schemas.microsoft.com/office/drawing/2014/main" id="{0A19D321-7EAD-744C-9963-681F7BCFA636}"/>
              </a:ext>
            </a:extLst>
          </p:cNvPr>
          <p:cNvSpPr txBox="1"/>
          <p:nvPr/>
        </p:nvSpPr>
        <p:spPr>
          <a:xfrm>
            <a:off x="4365201" y="843072"/>
            <a:ext cx="3675779" cy="738664"/>
          </a:xfrm>
          <a:prstGeom prst="rect">
            <a:avLst/>
          </a:prstGeom>
          <a:solidFill>
            <a:schemeClr val="tx2">
              <a:lumMod val="10000"/>
              <a:lumOff val="90000"/>
            </a:schemeClr>
          </a:solidFill>
        </p:spPr>
        <p:txBody>
          <a:bodyPr wrap="square" rtlCol="0">
            <a:spAutoFit/>
          </a:bodyPr>
          <a:lstStyle/>
          <a:p>
            <a:pPr algn="ctr"/>
            <a:r>
              <a:rPr lang="ja-JP" altLang="en-US" sz="1400" b="1" dirty="0" smtClean="0">
                <a:latin typeface="メイリオ" panose="020B0604030504040204" pitchFamily="50" charset="-128"/>
                <a:ea typeface="メイリオ" panose="020B0604030504040204" pitchFamily="50" charset="-128"/>
              </a:rPr>
              <a:t>②「</a:t>
            </a:r>
            <a:r>
              <a:rPr kumimoji="1"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フェードアウト</a:t>
            </a:r>
            <a:r>
              <a:rPr kumimoji="1" lang="ja-JP" altLang="en-US" sz="1400" b="1" dirty="0" smtClean="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smtClean="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kumimoji="1" lang="ja-JP" altLang="en-US" sz="1400" b="1" dirty="0" smtClean="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smtClean="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lang="en-US" altLang="ja-JP" sz="1400" b="1" dirty="0" smtClean="0">
                <a:latin typeface="メイリオ" panose="020B0604030504040204" pitchFamily="50" charset="-128"/>
                <a:ea typeface="メイリオ" panose="020B0604030504040204" pitchFamily="50" charset="-128"/>
              </a:rPr>
              <a:t>B</a:t>
            </a:r>
            <a:r>
              <a:rPr lang="en-US" altLang="ja-JP" sz="1400" b="1" dirty="0">
                <a:latin typeface="メイリオ" panose="020B0604030504040204" pitchFamily="50" charset="-128"/>
                <a:ea typeface="メイリオ" panose="020B0604030504040204" pitchFamily="50" charset="-128"/>
              </a:rPr>
              <a:t>. </a:t>
            </a:r>
            <a:r>
              <a:rPr lang="ja-JP" altLang="en-US" sz="1400" b="1" dirty="0" smtClean="0">
                <a:latin typeface="メイリオ" panose="020B0604030504040204" pitchFamily="50" charset="-128"/>
                <a:ea typeface="メイリオ" panose="020B0604030504040204" pitchFamily="50" charset="-128"/>
              </a:rPr>
              <a:t>「</a:t>
            </a:r>
            <a:r>
              <a:rPr lang="en-US" altLang="ja-JP" sz="1400" b="1" dirty="0" smtClean="0">
                <a:latin typeface="メイリオ" panose="020B0604030504040204" pitchFamily="50" charset="-128"/>
                <a:ea typeface="メイリオ" panose="020B0604030504040204" pitchFamily="50" charset="-128"/>
              </a:rPr>
              <a:t>16:9</a:t>
            </a:r>
            <a:r>
              <a:rPr lang="ja-JP" altLang="en-US" sz="1400" b="1" dirty="0">
                <a:latin typeface="メイリオ" panose="020B0604030504040204" pitchFamily="50" charset="-128"/>
                <a:ea typeface="メイリオ" panose="020B0604030504040204" pitchFamily="50" charset="-128"/>
              </a:rPr>
              <a:t>動画</a:t>
            </a:r>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下</a:t>
            </a:r>
            <a:r>
              <a:rPr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静止画（バナー</a:t>
            </a:r>
            <a:r>
              <a:rPr lang="ja-JP" altLang="en-US" sz="1400" b="1" dirty="0" smtClean="0">
                <a:solidFill>
                  <a:schemeClr val="tx1">
                    <a:lumMod val="85000"/>
                    <a:lumOff val="15000"/>
                  </a:schemeClr>
                </a:solidFill>
                <a:latin typeface="メイリオ" panose="020B0604030504040204" pitchFamily="50" charset="-128"/>
                <a:ea typeface="メイリオ" panose="020B0604030504040204" pitchFamily="50" charset="-128"/>
              </a:rPr>
              <a:t>）」</a:t>
            </a:r>
            <a:endParaRPr lang="en-US" altLang="ja-JP" sz="1400" b="1" dirty="0">
              <a:latin typeface="メイリオ" panose="020B0604030504040204" pitchFamily="50" charset="-128"/>
              <a:ea typeface="メイリオ" panose="020B0604030504040204" pitchFamily="50" charset="-128"/>
            </a:endParaRPr>
          </a:p>
        </p:txBody>
      </p:sp>
      <p:pic>
        <p:nvPicPr>
          <p:cNvPr id="2" name="倒れる×上下静止画.mp4" descr="倒れる×上下静止画.mp4">
            <a:hlinkClick r:id="" action="ppaction://media"/>
            <a:extLst>
              <a:ext uri="{FF2B5EF4-FFF2-40B4-BE49-F238E27FC236}">
                <a16:creationId xmlns:a16="http://schemas.microsoft.com/office/drawing/2014/main" id="{045B246F-42A3-9B4E-9BEA-038F791727A5}"/>
              </a:ext>
            </a:extLst>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1062232" y="1780151"/>
            <a:ext cx="2219856" cy="4454147"/>
          </a:xfrm>
          <a:prstGeom prst="rect">
            <a:avLst/>
          </a:prstGeom>
        </p:spPr>
      </p:pic>
      <p:pic>
        <p:nvPicPr>
          <p:cNvPr id="4" name="フェードアウト×下部静止画" descr="フェードアウト×下部静止画">
            <a:hlinkClick r:id="" action="ppaction://media"/>
            <a:extLst>
              <a:ext uri="{FF2B5EF4-FFF2-40B4-BE49-F238E27FC236}">
                <a16:creationId xmlns:a16="http://schemas.microsoft.com/office/drawing/2014/main" id="{8E59C5A4-6303-C944-991B-C08A41D7AC51}"/>
              </a:ext>
            </a:extLst>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5093163" y="1780151"/>
            <a:ext cx="2219856" cy="4454147"/>
          </a:xfrm>
          <a:prstGeom prst="rect">
            <a:avLst/>
          </a:prstGeom>
        </p:spPr>
      </p:pic>
      <p:pic>
        <p:nvPicPr>
          <p:cNvPr id="33" name="TPC_Lite_Slide" descr="TPC_Lite_Slide">
            <a:hlinkClick r:id="" action="ppaction://media"/>
            <a:extLst>
              <a:ext uri="{FF2B5EF4-FFF2-40B4-BE49-F238E27FC236}">
                <a16:creationId xmlns:a16="http://schemas.microsoft.com/office/drawing/2014/main" id="{183F0541-E6A3-A24F-9E4C-36BEB1805689}"/>
              </a:ext>
            </a:extLst>
          </p:cNvPr>
          <p:cNvPicPr>
            <a:picLocks noChangeAspect="1"/>
          </p:cNvPicPr>
          <p:nvPr>
            <a:videoFile r:link="rId6"/>
            <p:extLst>
              <p:ext uri="{DAA4B4D4-6D71-4841-9C94-3DE7FCFB9230}">
                <p14:media xmlns:p14="http://schemas.microsoft.com/office/powerpoint/2010/main" r:embed="rId5"/>
              </p:ext>
            </p:extLst>
          </p:nvPr>
        </p:nvPicPr>
        <p:blipFill>
          <a:blip r:embed="rId10"/>
          <a:stretch>
            <a:fillRect/>
          </a:stretch>
        </p:blipFill>
        <p:spPr>
          <a:xfrm>
            <a:off x="9048979" y="1780151"/>
            <a:ext cx="2219856" cy="4454147"/>
          </a:xfrm>
          <a:prstGeom prst="rect">
            <a:avLst/>
          </a:prstGeom>
        </p:spPr>
      </p:pic>
      <p:sp>
        <p:nvSpPr>
          <p:cNvPr id="18" name="テキスト プレースホルダー 2">
            <a:extLst>
              <a:ext uri="{FF2B5EF4-FFF2-40B4-BE49-F238E27FC236}">
                <a16:creationId xmlns:a16="http://schemas.microsoft.com/office/drawing/2014/main" id="{5791412E-FA7B-1440-BFCA-157DE461C636}"/>
              </a:ext>
            </a:extLst>
          </p:cNvPr>
          <p:cNvSpPr txBox="1">
            <a:spLocks/>
          </p:cNvSpPr>
          <p:nvPr/>
        </p:nvSpPr>
        <p:spPr>
          <a:xfrm>
            <a:off x="334963" y="130175"/>
            <a:ext cx="9759950"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kern="1200">
                <a:solidFill>
                  <a:schemeClr val="tx1"/>
                </a:solidFill>
                <a:latin typeface="+mj-ea"/>
                <a:ea typeface="+mj-ea"/>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latin typeface="メイリオ" panose="020B0604030504040204" pitchFamily="50" charset="-128"/>
                <a:ea typeface="メイリオ" panose="020B0604030504040204" pitchFamily="50" charset="-128"/>
              </a:rPr>
              <a:t>冒頭</a:t>
            </a:r>
            <a:r>
              <a:rPr lang="ja-JP" altLang="en-US" dirty="0" smtClean="0">
                <a:latin typeface="メイリオ" panose="020B0604030504040204" pitchFamily="50" charset="-128"/>
                <a:ea typeface="メイリオ" panose="020B0604030504040204" pitchFamily="50" charset="-128"/>
              </a:rPr>
              <a:t>切り替え</a:t>
            </a:r>
            <a:r>
              <a:rPr lang="en-US" altLang="ja-JP" dirty="0" smtClean="0">
                <a:latin typeface="メイリオ" panose="020B0604030504040204" pitchFamily="50" charset="-128"/>
                <a:ea typeface="メイリオ" panose="020B0604030504040204" pitchFamily="50" charset="-128"/>
              </a:rPr>
              <a:t>+</a:t>
            </a:r>
            <a:r>
              <a:rPr lang="ja-JP" altLang="en-US" dirty="0" smtClean="0">
                <a:latin typeface="メイリオ" panose="020B0604030504040204" pitchFamily="50" charset="-128"/>
                <a:ea typeface="メイリオ" panose="020B0604030504040204" pitchFamily="50" charset="-128"/>
              </a:rPr>
              <a:t>演出　組み合わせ</a:t>
            </a:r>
            <a:r>
              <a:rPr lang="ja-JP" altLang="en-US" dirty="0">
                <a:latin typeface="メイリオ" panose="020B0604030504040204" pitchFamily="50" charset="-128"/>
                <a:ea typeface="メイリオ" panose="020B0604030504040204" pitchFamily="50" charset="-128"/>
              </a:rPr>
              <a:t>例（デモ）</a:t>
            </a:r>
            <a:endParaRPr lang="ja-JP" altLang="en-US" dirty="0"/>
          </a:p>
        </p:txBody>
      </p:sp>
      <p:sp>
        <p:nvSpPr>
          <p:cNvPr id="20" name="テキスト ボックス 19">
            <a:extLst>
              <a:ext uri="{FF2B5EF4-FFF2-40B4-BE49-F238E27FC236}">
                <a16:creationId xmlns:a16="http://schemas.microsoft.com/office/drawing/2014/main" id="{248CECC7-E01F-EA41-9D71-99595BAA80FC}"/>
              </a:ext>
            </a:extLst>
          </p:cNvPr>
          <p:cNvSpPr txBox="1"/>
          <p:nvPr/>
        </p:nvSpPr>
        <p:spPr>
          <a:xfrm>
            <a:off x="897963" y="6453336"/>
            <a:ext cx="551196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prstClr val="black"/>
                </a:solidFill>
                <a:effectLst/>
                <a:uLnTx/>
                <a:uFillTx/>
              </a:rPr>
              <a:t>※</a:t>
            </a:r>
            <a:r>
              <a:rPr kumimoji="0" lang="ja-JP" altLang="en-US" sz="1200" b="0" i="0" u="none" strike="noStrike" kern="0" cap="none" spc="0" normalizeH="0" baseline="0" noProof="0" dirty="0">
                <a:ln>
                  <a:noFill/>
                </a:ln>
                <a:solidFill>
                  <a:prstClr val="black"/>
                </a:solidFill>
                <a:effectLst/>
                <a:uLnTx/>
                <a:uFillTx/>
              </a:rPr>
              <a:t>クリックすると挙動がご覧いただけます。</a:t>
            </a:r>
          </a:p>
        </p:txBody>
      </p:sp>
      <p:sp>
        <p:nvSpPr>
          <p:cNvPr id="15" name="角丸四角形 14"/>
          <p:cNvSpPr/>
          <p:nvPr/>
        </p:nvSpPr>
        <p:spPr>
          <a:xfrm>
            <a:off x="7321977" y="321345"/>
            <a:ext cx="576064" cy="216024"/>
          </a:xfrm>
          <a:prstGeom prst="roundRect">
            <a:avLst/>
          </a:prstGeom>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100" dirty="0" smtClean="0">
                <a:solidFill>
                  <a:schemeClr val="bg1"/>
                </a:solidFill>
              </a:rPr>
              <a:t>NEW</a:t>
            </a:r>
            <a:endParaRPr kumimoji="1" lang="ja-JP" altLang="en-US" sz="1100" dirty="0" smtClean="0">
              <a:solidFill>
                <a:schemeClr val="bg1"/>
              </a:solidFill>
            </a:endParaRPr>
          </a:p>
        </p:txBody>
      </p:sp>
    </p:spTree>
    <p:extLst>
      <p:ext uri="{BB962C8B-B14F-4D97-AF65-F5344CB8AC3E}">
        <p14:creationId xmlns:p14="http://schemas.microsoft.com/office/powerpoint/2010/main" val="431394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416"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7958" fill="hold"/>
                                        <p:tgtEl>
                                          <p:spTgt spid="4"/>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000" fill="hold"/>
                                        <p:tgtEl>
                                          <p:spTgt spid="3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2"/>
                </p:tgtEl>
              </p:cMediaNode>
            </p:video>
            <p:seq concurrent="1" nextAc="seek">
              <p:cTn id="16" restart="whenNotActive" fill="hold" evtFilter="cancelBubble" nodeType="interactiveSeq">
                <p:stCondLst>
                  <p:cond evt="onClick" delay="0">
                    <p:tgtEl>
                      <p:spTgt spid="2"/>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2"/>
                                        </p:tgtEl>
                                      </p:cBhvr>
                                    </p:cmd>
                                  </p:childTnLst>
                                </p:cTn>
                              </p:par>
                            </p:childTnLst>
                          </p:cTn>
                        </p:par>
                      </p:childTnLst>
                    </p:cTn>
                  </p:par>
                </p:childTnLst>
              </p:cTn>
              <p:nextCondLst>
                <p:cond evt="onClick" delay="0">
                  <p:tgtEl>
                    <p:spTgt spid="2"/>
                  </p:tgtEl>
                </p:cond>
              </p:nextCondLst>
            </p:seq>
            <p:video>
              <p:cMediaNode vol="80000">
                <p:cTn id="21" fill="hold" display="0">
                  <p:stCondLst>
                    <p:cond delay="indefinite"/>
                  </p:stCondLst>
                </p:cTn>
                <p:tgtEl>
                  <p:spTgt spid="4"/>
                </p:tgtEl>
              </p:cMediaNode>
            </p:video>
            <p:seq concurrent="1" nextAc="seek">
              <p:cTn id="22" restart="whenNotActive" fill="hold" evtFilter="cancelBubble" nodeType="interactiveSeq">
                <p:stCondLst>
                  <p:cond evt="onClick" delay="0">
                    <p:tgtEl>
                      <p:spTgt spid="4"/>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clickEffect">
                                  <p:stCondLst>
                                    <p:cond delay="0"/>
                                  </p:stCondLst>
                                  <p:childTnLst>
                                    <p:cmd type="call" cmd="togglePause">
                                      <p:cBhvr>
                                        <p:cTn id="26" dur="1" fill="hold"/>
                                        <p:tgtEl>
                                          <p:spTgt spid="4"/>
                                        </p:tgtEl>
                                      </p:cBhvr>
                                    </p:cmd>
                                  </p:childTnLst>
                                </p:cTn>
                              </p:par>
                            </p:childTnLst>
                          </p:cTn>
                        </p:par>
                      </p:childTnLst>
                    </p:cTn>
                  </p:par>
                </p:childTnLst>
              </p:cTn>
              <p:nextCondLst>
                <p:cond evt="onClick" delay="0">
                  <p:tgtEl>
                    <p:spTgt spid="4"/>
                  </p:tgtEl>
                </p:cond>
              </p:nextCondLst>
            </p:seq>
            <p:seq concurrent="1" nextAc="seek">
              <p:cTn id="27" restart="whenNotActive" fill="hold" evtFilter="cancelBubble" nodeType="interactiveSeq">
                <p:stCondLst>
                  <p:cond evt="onClick" delay="0">
                    <p:tgtEl>
                      <p:spTgt spid="33"/>
                    </p:tgtEl>
                  </p:cond>
                </p:stCondLst>
                <p:endSync evt="end" delay="0">
                  <p:rtn val="all"/>
                </p:endSync>
                <p:childTnLst>
                  <p:par>
                    <p:cTn id="28" fill="hold">
                      <p:stCondLst>
                        <p:cond delay="0"/>
                      </p:stCondLst>
                      <p:childTnLst>
                        <p:par>
                          <p:cTn id="29" fill="hold">
                            <p:stCondLst>
                              <p:cond delay="0"/>
                            </p:stCondLst>
                            <p:childTnLst>
                              <p:par>
                                <p:cTn id="30" presetID="2" presetClass="mediacall" presetSubtype="0" fill="hold" nodeType="clickEffect">
                                  <p:stCondLst>
                                    <p:cond delay="0"/>
                                  </p:stCondLst>
                                  <p:childTnLst>
                                    <p:cmd type="call" cmd="togglePause">
                                      <p:cBhvr>
                                        <p:cTn id="31" dur="1" fill="hold"/>
                                        <p:tgtEl>
                                          <p:spTgt spid="33"/>
                                        </p:tgtEl>
                                      </p:cBhvr>
                                    </p:cmd>
                                  </p:childTnLst>
                                </p:cTn>
                              </p:par>
                            </p:childTnLst>
                          </p:cTn>
                        </p:par>
                      </p:childTnLst>
                    </p:cTn>
                  </p:par>
                </p:childTnLst>
              </p:cTn>
              <p:nextCondLst>
                <p:cond evt="onClick" delay="0">
                  <p:tgtEl>
                    <p:spTgt spid="33"/>
                  </p:tgtEl>
                </p:cond>
              </p:nextCondLst>
            </p:seq>
            <p:video>
              <p:cMediaNode vol="80000">
                <p:cTn id="32" fill="hold" display="0">
                  <p:stCondLst>
                    <p:cond delay="indefinite"/>
                  </p:stCondLst>
                </p:cTn>
                <p:tgtEl>
                  <p:spTgt spid="33"/>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正方形/長方形 50"/>
          <p:cNvSpPr/>
          <p:nvPr/>
        </p:nvSpPr>
        <p:spPr>
          <a:xfrm>
            <a:off x="9950750" y="1378855"/>
            <a:ext cx="1817449" cy="5035029"/>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5" name="フッター プレースホルダー 3">
            <a:extLst>
              <a:ext uri="{FF2B5EF4-FFF2-40B4-BE49-F238E27FC236}">
                <a16:creationId xmlns:a16="http://schemas.microsoft.com/office/drawing/2014/main" id="{CD947D17-D6BC-B841-9C6A-6B1FFBF31071}"/>
              </a:ext>
            </a:extLst>
          </p:cNvPr>
          <p:cNvSpPr>
            <a:spLocks noGrp="1"/>
          </p:cNvSpPr>
          <p:nvPr>
            <p:ph type="ftr" sz="quarter" idx="4294967295"/>
          </p:nvPr>
        </p:nvSpPr>
        <p:spPr>
          <a:xfrm>
            <a:off x="7153275" y="6567488"/>
            <a:ext cx="5038725" cy="222250"/>
          </a:xfrm>
        </p:spPr>
        <p:txBody>
          <a:bodyPr/>
          <a:lstStyle/>
          <a:p>
            <a:r>
              <a:rPr kumimoji="1" lang="en-US" altLang="ja-JP" sz="1000" dirty="0"/>
              <a:t> </a:t>
            </a:r>
            <a:endParaRPr kumimoji="1" lang="ja-JP" altLang="en-US" sz="1000" dirty="0"/>
          </a:p>
        </p:txBody>
      </p:sp>
      <p:sp>
        <p:nvSpPr>
          <p:cNvPr id="30" name="テキスト ボックス 29"/>
          <p:cNvSpPr txBox="1"/>
          <p:nvPr/>
        </p:nvSpPr>
        <p:spPr>
          <a:xfrm>
            <a:off x="1143373" y="610613"/>
            <a:ext cx="9849171" cy="515526"/>
          </a:xfrm>
          <a:prstGeom prst="rect">
            <a:avLst/>
          </a:prstGeom>
          <a:noFill/>
        </p:spPr>
        <p:txBody>
          <a:bodyPr wrap="none" rtlCol="0">
            <a:spAutoFit/>
          </a:bodyPr>
          <a:lstStyle/>
          <a:p>
            <a:pPr algn="ctr">
              <a:lnSpc>
                <a:spcPct val="150000"/>
              </a:lnSpc>
            </a:pPr>
            <a:r>
              <a:rPr kumimoji="1" lang="ja-JP" altLang="en-US" sz="2000" b="1" dirty="0">
                <a:latin typeface="メイリオ" panose="020B0604030504040204" pitchFamily="50" charset="-128"/>
                <a:ea typeface="メイリオ" panose="020B0604030504040204" pitchFamily="50" charset="-128"/>
              </a:rPr>
              <a:t>「冒頭の切り替えパターン」と「演出パターン」の組み合わせでリッチな演出が可能</a:t>
            </a:r>
            <a:endParaRPr lang="en-US" altLang="ja-JP" sz="2000" b="1" dirty="0">
              <a:latin typeface="メイリオ" panose="020B0604030504040204" pitchFamily="50" charset="-128"/>
              <a:ea typeface="メイリオ" panose="020B0604030504040204" pitchFamily="50" charset="-128"/>
            </a:endParaRPr>
          </a:p>
        </p:txBody>
      </p:sp>
      <p:sp>
        <p:nvSpPr>
          <p:cNvPr id="18" name="テキスト プレースホルダー 2">
            <a:extLst>
              <a:ext uri="{FF2B5EF4-FFF2-40B4-BE49-F238E27FC236}">
                <a16:creationId xmlns:a16="http://schemas.microsoft.com/office/drawing/2014/main" id="{EA637870-7599-204B-8FA5-E23632EB0B40}"/>
              </a:ext>
            </a:extLst>
          </p:cNvPr>
          <p:cNvSpPr txBox="1">
            <a:spLocks/>
          </p:cNvSpPr>
          <p:nvPr/>
        </p:nvSpPr>
        <p:spPr>
          <a:xfrm>
            <a:off x="335360" y="109398"/>
            <a:ext cx="9759950"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kern="1200">
                <a:solidFill>
                  <a:schemeClr val="tx1"/>
                </a:solidFill>
                <a:latin typeface="+mj-ea"/>
                <a:ea typeface="+mj-ea"/>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latin typeface="メイリオ" panose="020B0604030504040204" pitchFamily="50" charset="-128"/>
                <a:ea typeface="メイリオ" panose="020B0604030504040204" pitchFamily="50" charset="-128"/>
              </a:rPr>
              <a:t>トップページカスタマイズ企画</a:t>
            </a:r>
            <a:r>
              <a:rPr lang="ja-JP" altLang="en-US" dirty="0" smtClean="0">
                <a:latin typeface="メイリオ" panose="020B0604030504040204" pitchFamily="50" charset="-128"/>
                <a:ea typeface="メイリオ" panose="020B0604030504040204" pitchFamily="50" charset="-128"/>
              </a:rPr>
              <a:t>ライト版の遷移</a:t>
            </a:r>
            <a:endParaRPr lang="ja-JP" altLang="en-US" dirty="0"/>
          </a:p>
        </p:txBody>
      </p:sp>
      <p:sp>
        <p:nvSpPr>
          <p:cNvPr id="21" name="スライド番号プレースホルダー 4">
            <a:extLst>
              <a:ext uri="{FF2B5EF4-FFF2-40B4-BE49-F238E27FC236}">
                <a16:creationId xmlns:a16="http://schemas.microsoft.com/office/drawing/2014/main" id="{E7CCCAD0-1C2F-1F41-B48D-344A19ED63FA}"/>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7</a:t>
            </a:fld>
            <a:endParaRPr kumimoji="1" lang="ja-JP" altLang="en-US"/>
          </a:p>
        </p:txBody>
      </p:sp>
      <p:cxnSp>
        <p:nvCxnSpPr>
          <p:cNvPr id="19" name="直線コネクタ 18">
            <a:extLst>
              <a:ext uri="{FF2B5EF4-FFF2-40B4-BE49-F238E27FC236}">
                <a16:creationId xmlns:a16="http://schemas.microsoft.com/office/drawing/2014/main" id="{49EEA2DB-1141-D440-BECB-E26C5B2A8FCC}"/>
              </a:ext>
            </a:extLst>
          </p:cNvPr>
          <p:cNvCxnSpPr>
            <a:cxnSpLocks/>
          </p:cNvCxnSpPr>
          <p:nvPr/>
        </p:nvCxnSpPr>
        <p:spPr>
          <a:xfrm>
            <a:off x="2304004" y="2613789"/>
            <a:ext cx="7646746" cy="15059"/>
          </a:xfrm>
          <a:prstGeom prst="line">
            <a:avLst/>
          </a:prstGeom>
          <a:ln w="22225" cap="rnd">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25" name="正方形/長方形 24">
            <a:extLst>
              <a:ext uri="{FF2B5EF4-FFF2-40B4-BE49-F238E27FC236}">
                <a16:creationId xmlns:a16="http://schemas.microsoft.com/office/drawing/2014/main" id="{13D55916-7E7D-B14B-BF54-063D1D797465}"/>
              </a:ext>
            </a:extLst>
          </p:cNvPr>
          <p:cNvSpPr/>
          <p:nvPr/>
        </p:nvSpPr>
        <p:spPr>
          <a:xfrm>
            <a:off x="10082702" y="2515649"/>
            <a:ext cx="1629922" cy="2606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任意の遷移先</a:t>
            </a:r>
            <a:endParaRPr kumimoji="1"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26" name="Round Same Side Corner Rectangle 29">
            <a:extLst>
              <a:ext uri="{FF2B5EF4-FFF2-40B4-BE49-F238E27FC236}">
                <a16:creationId xmlns:a16="http://schemas.microsoft.com/office/drawing/2014/main" id="{9C7FFF35-B2FE-0E49-999D-78267B416E79}"/>
              </a:ext>
            </a:extLst>
          </p:cNvPr>
          <p:cNvSpPr/>
          <p:nvPr/>
        </p:nvSpPr>
        <p:spPr>
          <a:xfrm>
            <a:off x="10353251" y="2852936"/>
            <a:ext cx="1168548" cy="1944216"/>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正方形/長方形 26">
            <a:extLst>
              <a:ext uri="{FF2B5EF4-FFF2-40B4-BE49-F238E27FC236}">
                <a16:creationId xmlns:a16="http://schemas.microsoft.com/office/drawing/2014/main" id="{31015814-38EA-2141-8892-C5352C14D969}"/>
              </a:ext>
            </a:extLst>
          </p:cNvPr>
          <p:cNvSpPr/>
          <p:nvPr/>
        </p:nvSpPr>
        <p:spPr>
          <a:xfrm>
            <a:off x="10450742" y="2983497"/>
            <a:ext cx="973566" cy="1544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9" name="直線コネクタ 28">
            <a:extLst>
              <a:ext uri="{FF2B5EF4-FFF2-40B4-BE49-F238E27FC236}">
                <a16:creationId xmlns:a16="http://schemas.microsoft.com/office/drawing/2014/main" id="{49EEA2DB-1141-D440-BECB-E26C5B2A8FCC}"/>
              </a:ext>
            </a:extLst>
          </p:cNvPr>
          <p:cNvCxnSpPr>
            <a:cxnSpLocks/>
          </p:cNvCxnSpPr>
          <p:nvPr/>
        </p:nvCxnSpPr>
        <p:spPr>
          <a:xfrm>
            <a:off x="2272404" y="3908419"/>
            <a:ext cx="7652054" cy="58599"/>
          </a:xfrm>
          <a:prstGeom prst="line">
            <a:avLst/>
          </a:prstGeom>
          <a:ln w="22225" cap="rnd">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31" name="直線コネクタ 30">
            <a:extLst>
              <a:ext uri="{FF2B5EF4-FFF2-40B4-BE49-F238E27FC236}">
                <a16:creationId xmlns:a16="http://schemas.microsoft.com/office/drawing/2014/main" id="{49EEA2DB-1141-D440-BECB-E26C5B2A8FCC}"/>
              </a:ext>
            </a:extLst>
          </p:cNvPr>
          <p:cNvCxnSpPr>
            <a:cxnSpLocks/>
          </p:cNvCxnSpPr>
          <p:nvPr/>
        </p:nvCxnSpPr>
        <p:spPr>
          <a:xfrm>
            <a:off x="2231469" y="5556859"/>
            <a:ext cx="7752963" cy="42985"/>
          </a:xfrm>
          <a:prstGeom prst="line">
            <a:avLst/>
          </a:prstGeom>
          <a:ln w="22225" cap="rnd">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33" name="正方形/長方形 32"/>
          <p:cNvSpPr/>
          <p:nvPr/>
        </p:nvSpPr>
        <p:spPr>
          <a:xfrm>
            <a:off x="853238" y="1340768"/>
            <a:ext cx="1431511" cy="5238997"/>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pic>
        <p:nvPicPr>
          <p:cNvPr id="34" name="図 33">
            <a:extLst>
              <a:ext uri="{FF2B5EF4-FFF2-40B4-BE49-F238E27FC236}">
                <a16:creationId xmlns:a16="http://schemas.microsoft.com/office/drawing/2014/main" id="{324CAD6B-E0EF-9845-B7A9-B900F668734D}"/>
              </a:ext>
            </a:extLst>
          </p:cNvPr>
          <p:cNvPicPr>
            <a:picLocks noChangeAspect="1"/>
          </p:cNvPicPr>
          <p:nvPr/>
        </p:nvPicPr>
        <p:blipFill rotWithShape="1">
          <a:blip r:embed="rId9"/>
          <a:srcRect b="38238"/>
          <a:stretch/>
        </p:blipFill>
        <p:spPr>
          <a:xfrm>
            <a:off x="958276" y="3058899"/>
            <a:ext cx="1184418" cy="1378213"/>
          </a:xfrm>
          <a:prstGeom prst="rect">
            <a:avLst/>
          </a:prstGeom>
        </p:spPr>
      </p:pic>
      <p:sp>
        <p:nvSpPr>
          <p:cNvPr id="42" name="ホームベース 41">
            <a:extLst>
              <a:ext uri="{FF2B5EF4-FFF2-40B4-BE49-F238E27FC236}">
                <a16:creationId xmlns:a16="http://schemas.microsoft.com/office/drawing/2014/main" id="{54FAFD7C-543B-4D4E-B4D4-20E623DF745A}"/>
              </a:ext>
            </a:extLst>
          </p:cNvPr>
          <p:cNvSpPr/>
          <p:nvPr/>
        </p:nvSpPr>
        <p:spPr>
          <a:xfrm>
            <a:off x="453840" y="1275619"/>
            <a:ext cx="1173574" cy="607400"/>
          </a:xfrm>
          <a:prstGeom prst="homePlate">
            <a:avLst>
              <a:gd name="adj" fmla="val 2680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正方形/長方形 42">
            <a:extLst>
              <a:ext uri="{FF2B5EF4-FFF2-40B4-BE49-F238E27FC236}">
                <a16:creationId xmlns:a16="http://schemas.microsoft.com/office/drawing/2014/main" id="{515C86EA-9E05-7245-9230-7BF610DFEECB}"/>
              </a:ext>
            </a:extLst>
          </p:cNvPr>
          <p:cNvSpPr/>
          <p:nvPr/>
        </p:nvSpPr>
        <p:spPr>
          <a:xfrm>
            <a:off x="364282" y="1422085"/>
            <a:ext cx="1245868" cy="3517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smtClean="0">
                <a:solidFill>
                  <a:schemeClr val="bg1"/>
                </a:solidFill>
                <a:latin typeface="Meiryo" panose="020B0604030504040204" pitchFamily="34" charset="-128"/>
                <a:ea typeface="Meiryo" panose="020B0604030504040204" pitchFamily="34" charset="-128"/>
                <a:cs typeface="メイリオ" panose="020B0604030504040204" pitchFamily="50" charset="-128"/>
              </a:rPr>
              <a:t>誘導用広告</a:t>
            </a:r>
            <a:endParaRPr kumimoji="1" lang="en-US" altLang="ja-JP" sz="1000" dirty="0" smtClean="0">
              <a:solidFill>
                <a:schemeClr val="bg1"/>
              </a:solidFill>
              <a:latin typeface="Meiryo" panose="020B0604030504040204" pitchFamily="34" charset="-128"/>
              <a:ea typeface="Meiryo" panose="020B0604030504040204" pitchFamily="34" charset="-128"/>
              <a:cs typeface="メイリオ" panose="020B0604030504040204" pitchFamily="50" charset="-128"/>
            </a:endParaRPr>
          </a:p>
          <a:p>
            <a:pPr algn="ctr"/>
            <a:r>
              <a:rPr kumimoji="1" lang="ja-JP" altLang="en-US" sz="1000" dirty="0" smtClean="0">
                <a:solidFill>
                  <a:schemeClr val="bg1"/>
                </a:solidFill>
                <a:latin typeface="Meiryo" panose="020B0604030504040204" pitchFamily="34" charset="-128"/>
                <a:ea typeface="Meiryo" panose="020B0604030504040204" pitchFamily="34" charset="-128"/>
                <a:cs typeface="メイリオ" panose="020B0604030504040204" pitchFamily="50" charset="-128"/>
              </a:rPr>
              <a:t>ブランドパネル</a:t>
            </a:r>
            <a:endParaRPr kumimoji="1" lang="en-US" altLang="ja-JP" sz="1000" dirty="0" smtClean="0">
              <a:solidFill>
                <a:schemeClr val="bg1"/>
              </a:solidFill>
              <a:latin typeface="Meiryo" panose="020B0604030504040204" pitchFamily="34" charset="-128"/>
              <a:ea typeface="Meiryo" panose="020B0604030504040204" pitchFamily="34" charset="-128"/>
              <a:cs typeface="メイリオ" panose="020B0604030504040204" pitchFamily="50" charset="-128"/>
            </a:endParaRPr>
          </a:p>
          <a:p>
            <a:pPr algn="ctr"/>
            <a:r>
              <a:rPr lang="en-US" altLang="ja-JP" sz="1000" dirty="0" smtClean="0">
                <a:solidFill>
                  <a:schemeClr val="bg1"/>
                </a:solidFill>
                <a:latin typeface="Meiryo" panose="020B0604030504040204" pitchFamily="34" charset="-128"/>
                <a:ea typeface="Meiryo" panose="020B0604030504040204" pitchFamily="34" charset="-128"/>
                <a:cs typeface="メイリオ" panose="020B0604030504040204" pitchFamily="50" charset="-128"/>
              </a:rPr>
              <a:t>SP</a:t>
            </a:r>
            <a:endParaRPr kumimoji="1" lang="ja-JP" altLang="en-US" sz="1000" dirty="0">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45" name="正方形/長方形 44"/>
          <p:cNvSpPr/>
          <p:nvPr/>
        </p:nvSpPr>
        <p:spPr>
          <a:xfrm>
            <a:off x="3097856" y="1340768"/>
            <a:ext cx="2551837" cy="5226720"/>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pic>
        <p:nvPicPr>
          <p:cNvPr id="47" name="TPC_Lite_Fall" descr="TPC_Lite_Fall">
            <a:hlinkClick r:id="" action="ppaction://media"/>
            <a:extLst>
              <a:ext uri="{FF2B5EF4-FFF2-40B4-BE49-F238E27FC236}">
                <a16:creationId xmlns:a16="http://schemas.microsoft.com/office/drawing/2014/main" id="{D09F595B-54CE-E74B-AF62-B0C59D96E3C4}"/>
              </a:ext>
            </a:extLst>
          </p:cNvPr>
          <p:cNvPicPr>
            <a:picLocks noChangeAspect="1"/>
          </p:cNvPicPr>
          <p:nvPr>
            <a:videoFile r:link="rId2"/>
            <p:extLst>
              <p:ext uri="{DAA4B4D4-6D71-4841-9C94-3DE7FCFB9230}">
                <p14:media xmlns:p14="http://schemas.microsoft.com/office/powerpoint/2010/main" r:embed="rId1"/>
              </p:ext>
            </p:extLst>
          </p:nvPr>
        </p:nvPicPr>
        <p:blipFill>
          <a:blip r:embed="rId10"/>
          <a:stretch>
            <a:fillRect/>
          </a:stretch>
        </p:blipFill>
        <p:spPr>
          <a:xfrm>
            <a:off x="4329113" y="1390831"/>
            <a:ext cx="797760" cy="1600707"/>
          </a:xfrm>
          <a:prstGeom prst="rect">
            <a:avLst/>
          </a:prstGeom>
        </p:spPr>
      </p:pic>
      <p:pic>
        <p:nvPicPr>
          <p:cNvPr id="48" name="TPC_Lite_FadeOut" descr="TPC_Lite_FadeOut">
            <a:hlinkClick r:id="" action="ppaction://media"/>
            <a:extLst>
              <a:ext uri="{FF2B5EF4-FFF2-40B4-BE49-F238E27FC236}">
                <a16:creationId xmlns:a16="http://schemas.microsoft.com/office/drawing/2014/main" id="{9D2B4A6E-F8BF-9D48-BE44-A019CF6D18A3}"/>
              </a:ext>
            </a:extLst>
          </p:cNvPr>
          <p:cNvPicPr>
            <a:picLocks noChangeAspect="1"/>
          </p:cNvPicPr>
          <p:nvPr>
            <a:videoFile r:link="rId4"/>
            <p:extLst>
              <p:ext uri="{DAA4B4D4-6D71-4841-9C94-3DE7FCFB9230}">
                <p14:media xmlns:p14="http://schemas.microsoft.com/office/powerpoint/2010/main" r:embed="rId3"/>
              </p:ext>
            </p:extLst>
          </p:nvPr>
        </p:nvPicPr>
        <p:blipFill>
          <a:blip r:embed="rId10"/>
          <a:stretch>
            <a:fillRect/>
          </a:stretch>
        </p:blipFill>
        <p:spPr>
          <a:xfrm>
            <a:off x="4302216" y="3056954"/>
            <a:ext cx="841594" cy="1688660"/>
          </a:xfrm>
          <a:prstGeom prst="rect">
            <a:avLst/>
          </a:prstGeom>
        </p:spPr>
      </p:pic>
      <p:pic>
        <p:nvPicPr>
          <p:cNvPr id="49" name="TPC_Lite_Slide" descr="TPC_Lite_Slide">
            <a:hlinkClick r:id="" action="ppaction://media"/>
            <a:extLst>
              <a:ext uri="{FF2B5EF4-FFF2-40B4-BE49-F238E27FC236}">
                <a16:creationId xmlns:a16="http://schemas.microsoft.com/office/drawing/2014/main" id="{6657A0AB-2E53-8644-B221-094249D06CB8}"/>
              </a:ext>
            </a:extLst>
          </p:cNvPr>
          <p:cNvPicPr>
            <a:picLocks noChangeAspect="1"/>
          </p:cNvPicPr>
          <p:nvPr>
            <a:videoFile r:link="rId6"/>
            <p:extLst>
              <p:ext uri="{DAA4B4D4-6D71-4841-9C94-3DE7FCFB9230}">
                <p14:media xmlns:p14="http://schemas.microsoft.com/office/powerpoint/2010/main" r:embed="rId5"/>
              </p:ext>
            </p:extLst>
          </p:nvPr>
        </p:nvPicPr>
        <p:blipFill>
          <a:blip r:embed="rId11"/>
          <a:stretch>
            <a:fillRect/>
          </a:stretch>
        </p:blipFill>
        <p:spPr>
          <a:xfrm>
            <a:off x="4300328" y="4811030"/>
            <a:ext cx="841594" cy="1688660"/>
          </a:xfrm>
          <a:prstGeom prst="rect">
            <a:avLst/>
          </a:prstGeom>
        </p:spPr>
      </p:pic>
      <p:sp>
        <p:nvSpPr>
          <p:cNvPr id="50" name="正方形/長方形 49"/>
          <p:cNvSpPr/>
          <p:nvPr/>
        </p:nvSpPr>
        <p:spPr>
          <a:xfrm>
            <a:off x="6337615" y="1378856"/>
            <a:ext cx="2838108" cy="5138266"/>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3" name="テキスト ボックス 2"/>
          <p:cNvSpPr txBox="1"/>
          <p:nvPr/>
        </p:nvSpPr>
        <p:spPr>
          <a:xfrm>
            <a:off x="3034298" y="2291177"/>
            <a:ext cx="1024658" cy="461665"/>
          </a:xfrm>
          <a:prstGeom prst="rect">
            <a:avLst/>
          </a:prstGeom>
          <a:noFill/>
        </p:spPr>
        <p:txBody>
          <a:bodyPr wrap="square" rtlCol="0">
            <a:spAutoFit/>
          </a:bodyPr>
          <a:lstStyle/>
          <a:p>
            <a:r>
              <a:rPr lang="ja-JP" altLang="en-US" sz="1200" b="1" dirty="0" smtClean="0">
                <a:latin typeface="メイリオ" panose="020B0604030504040204" pitchFamily="50" charset="-128"/>
                <a:ea typeface="メイリオ" panose="020B0604030504040204" pitchFamily="50" charset="-128"/>
              </a:rPr>
              <a:t>①</a:t>
            </a:r>
            <a:endParaRPr lang="en-US" altLang="ja-JP" sz="1200" b="1" dirty="0" smtClean="0">
              <a:latin typeface="メイリオ" panose="020B0604030504040204" pitchFamily="50" charset="-128"/>
              <a:ea typeface="メイリオ" panose="020B0604030504040204" pitchFamily="50" charset="-128"/>
            </a:endParaRPr>
          </a:p>
          <a:p>
            <a:r>
              <a:rPr lang="ja-JP" altLang="en-US" sz="1200" b="1" dirty="0" smtClean="0">
                <a:latin typeface="メイリオ" panose="020B0604030504040204" pitchFamily="50" charset="-128"/>
                <a:ea typeface="メイリオ" panose="020B0604030504040204" pitchFamily="50" charset="-128"/>
              </a:rPr>
              <a:t>「</a:t>
            </a:r>
            <a:r>
              <a:rPr lang="ja-JP" altLang="en-US" sz="1200" b="1" dirty="0" smtClean="0">
                <a:solidFill>
                  <a:schemeClr val="tx1">
                    <a:lumMod val="85000"/>
                    <a:lumOff val="15000"/>
                  </a:schemeClr>
                </a:solidFill>
                <a:latin typeface="メイリオ" panose="020B0604030504040204" pitchFamily="50" charset="-128"/>
                <a:ea typeface="メイリオ" panose="020B0604030504040204" pitchFamily="50" charset="-128"/>
              </a:rPr>
              <a:t>倒れる」</a:t>
            </a:r>
            <a:endParaRPr kumimoji="1" lang="ja-JP" altLang="en-US" sz="1200" dirty="0" smtClean="0"/>
          </a:p>
        </p:txBody>
      </p:sp>
      <p:sp>
        <p:nvSpPr>
          <p:cNvPr id="4" name="正方形/長方形 3"/>
          <p:cNvSpPr/>
          <p:nvPr/>
        </p:nvSpPr>
        <p:spPr>
          <a:xfrm>
            <a:off x="3079626" y="3634329"/>
            <a:ext cx="954107" cy="646331"/>
          </a:xfrm>
          <a:prstGeom prst="rect">
            <a:avLst/>
          </a:prstGeom>
        </p:spPr>
        <p:txBody>
          <a:bodyPr wrap="none">
            <a:spAutoFit/>
          </a:bodyPr>
          <a:lstStyle/>
          <a:p>
            <a:r>
              <a:rPr lang="ja-JP" altLang="en-US" sz="1200" b="1" dirty="0" smtClean="0">
                <a:latin typeface="メイリオ" panose="020B0604030504040204" pitchFamily="50" charset="-128"/>
                <a:ea typeface="メイリオ" panose="020B0604030504040204" pitchFamily="50" charset="-128"/>
              </a:rPr>
              <a:t>②</a:t>
            </a:r>
            <a:endParaRPr lang="en-US" altLang="ja-JP" sz="1200" b="1" dirty="0" smtClean="0">
              <a:latin typeface="メイリオ" panose="020B0604030504040204" pitchFamily="50" charset="-128"/>
              <a:ea typeface="メイリオ" panose="020B0604030504040204" pitchFamily="50" charset="-128"/>
            </a:endParaRPr>
          </a:p>
          <a:p>
            <a:r>
              <a:rPr lang="ja-JP" altLang="en-US" sz="1200" b="1" dirty="0" smtClean="0">
                <a:latin typeface="メイリオ" panose="020B0604030504040204" pitchFamily="50" charset="-128"/>
                <a:ea typeface="メイリオ" panose="020B0604030504040204" pitchFamily="50" charset="-128"/>
              </a:rPr>
              <a:t>「フェード</a:t>
            </a:r>
            <a:endParaRPr lang="en-US" altLang="ja-JP" sz="1200" b="1" dirty="0" smtClean="0">
              <a:latin typeface="メイリオ" panose="020B0604030504040204" pitchFamily="50" charset="-128"/>
              <a:ea typeface="メイリオ" panose="020B0604030504040204" pitchFamily="50" charset="-128"/>
            </a:endParaRPr>
          </a:p>
          <a:p>
            <a:r>
              <a:rPr lang="ja-JP" altLang="en-US" sz="1200" b="1" dirty="0" smtClean="0">
                <a:latin typeface="メイリオ" panose="020B0604030504040204" pitchFamily="50" charset="-128"/>
                <a:ea typeface="メイリオ" panose="020B0604030504040204" pitchFamily="50" charset="-128"/>
              </a:rPr>
              <a:t>アウト</a:t>
            </a:r>
            <a:r>
              <a:rPr lang="ja-JP" altLang="en-US" sz="1200" b="1" dirty="0">
                <a:latin typeface="メイリオ" panose="020B0604030504040204" pitchFamily="50" charset="-128"/>
                <a:ea typeface="メイリオ" panose="020B0604030504040204" pitchFamily="50" charset="-128"/>
              </a:rPr>
              <a:t>」</a:t>
            </a:r>
            <a:endParaRPr lang="en-US" altLang="ja-JP" sz="1200" b="1" dirty="0">
              <a:latin typeface="メイリオ" panose="020B0604030504040204" pitchFamily="50" charset="-128"/>
              <a:ea typeface="メイリオ" panose="020B0604030504040204" pitchFamily="50" charset="-128"/>
            </a:endParaRPr>
          </a:p>
        </p:txBody>
      </p:sp>
      <p:sp>
        <p:nvSpPr>
          <p:cNvPr id="5" name="正方形/長方形 4"/>
          <p:cNvSpPr/>
          <p:nvPr/>
        </p:nvSpPr>
        <p:spPr>
          <a:xfrm>
            <a:off x="3094921" y="5336330"/>
            <a:ext cx="954107" cy="646331"/>
          </a:xfrm>
          <a:prstGeom prst="rect">
            <a:avLst/>
          </a:prstGeom>
        </p:spPr>
        <p:txBody>
          <a:bodyPr wrap="none">
            <a:spAutoFit/>
          </a:bodyPr>
          <a:lstStyle/>
          <a:p>
            <a:r>
              <a:rPr lang="ja-JP" altLang="en-US" sz="1200" b="1" dirty="0" smtClean="0">
                <a:latin typeface="メイリオ" panose="020B0604030504040204" pitchFamily="50" charset="-128"/>
                <a:ea typeface="メイリオ" panose="020B0604030504040204" pitchFamily="50" charset="-128"/>
              </a:rPr>
              <a:t>③</a:t>
            </a:r>
            <a:endParaRPr lang="en-US" altLang="ja-JP" sz="1200" b="1" dirty="0" smtClean="0">
              <a:latin typeface="メイリオ" panose="020B0604030504040204" pitchFamily="50" charset="-128"/>
              <a:ea typeface="メイリオ" panose="020B0604030504040204" pitchFamily="50" charset="-128"/>
            </a:endParaRPr>
          </a:p>
          <a:p>
            <a:r>
              <a:rPr lang="ja-JP" altLang="en-US" sz="1200" b="1" dirty="0" smtClean="0">
                <a:latin typeface="メイリオ" panose="020B0604030504040204" pitchFamily="50" charset="-128"/>
                <a:ea typeface="メイリオ" panose="020B0604030504040204" pitchFamily="50" charset="-128"/>
              </a:rPr>
              <a:t>「スライド</a:t>
            </a:r>
            <a:endParaRPr lang="en-US" altLang="ja-JP" sz="1200" b="1" dirty="0" smtClean="0">
              <a:latin typeface="メイリオ" panose="020B0604030504040204" pitchFamily="50" charset="-128"/>
              <a:ea typeface="メイリオ" panose="020B0604030504040204" pitchFamily="50" charset="-128"/>
            </a:endParaRPr>
          </a:p>
          <a:p>
            <a:r>
              <a:rPr lang="ja-JP" altLang="en-US" sz="1200" b="1" dirty="0" smtClean="0">
                <a:latin typeface="メイリオ" panose="020B0604030504040204" pitchFamily="50" charset="-128"/>
                <a:ea typeface="メイリオ" panose="020B0604030504040204" pitchFamily="50" charset="-128"/>
              </a:rPr>
              <a:t>する</a:t>
            </a:r>
            <a:r>
              <a:rPr lang="ja-JP" altLang="en-US" sz="1200" b="1" dirty="0">
                <a:latin typeface="メイリオ" panose="020B0604030504040204" pitchFamily="50" charset="-128"/>
                <a:ea typeface="メイリオ" panose="020B0604030504040204" pitchFamily="50" charset="-128"/>
              </a:rPr>
              <a:t>」</a:t>
            </a:r>
            <a:endParaRPr lang="en-US" altLang="ja-JP" sz="1200" b="1" dirty="0">
              <a:latin typeface="メイリオ" panose="020B0604030504040204" pitchFamily="50" charset="-128"/>
              <a:ea typeface="メイリオ" panose="020B0604030504040204" pitchFamily="50" charset="-128"/>
            </a:endParaRPr>
          </a:p>
        </p:txBody>
      </p:sp>
      <p:pic>
        <p:nvPicPr>
          <p:cNvPr id="53" name="図 52">
            <a:extLst>
              <a:ext uri="{FF2B5EF4-FFF2-40B4-BE49-F238E27FC236}">
                <a16:creationId xmlns:a16="http://schemas.microsoft.com/office/drawing/2014/main" id="{C3CDED83-D59D-0142-AE40-1082ADBEE6C0}"/>
              </a:ext>
            </a:extLst>
          </p:cNvPr>
          <p:cNvPicPr>
            <a:picLocks noChangeAspect="1"/>
          </p:cNvPicPr>
          <p:nvPr/>
        </p:nvPicPr>
        <p:blipFill>
          <a:blip r:embed="rId12"/>
          <a:srcRect/>
          <a:stretch/>
        </p:blipFill>
        <p:spPr>
          <a:xfrm>
            <a:off x="8004601" y="1412468"/>
            <a:ext cx="819681" cy="1644486"/>
          </a:xfrm>
          <a:prstGeom prst="rect">
            <a:avLst/>
          </a:prstGeom>
        </p:spPr>
      </p:pic>
      <p:sp>
        <p:nvSpPr>
          <p:cNvPr id="54" name="正方形/長方形 53"/>
          <p:cNvSpPr/>
          <p:nvPr/>
        </p:nvSpPr>
        <p:spPr>
          <a:xfrm>
            <a:off x="6358129" y="2225355"/>
            <a:ext cx="1241929" cy="646331"/>
          </a:xfrm>
          <a:prstGeom prst="rect">
            <a:avLst/>
          </a:prstGeom>
        </p:spPr>
        <p:txBody>
          <a:bodyPr wrap="square">
            <a:spAutoFit/>
          </a:bodyPr>
          <a:lstStyle/>
          <a:p>
            <a:r>
              <a:rPr lang="en-US" altLang="ja-JP" sz="1200" b="1" dirty="0" smtClean="0">
                <a:latin typeface="メイリオ" panose="020B0604030504040204" pitchFamily="50" charset="-128"/>
                <a:ea typeface="メイリオ" panose="020B0604030504040204" pitchFamily="50" charset="-128"/>
              </a:rPr>
              <a:t>A.</a:t>
            </a:r>
          </a:p>
          <a:p>
            <a:r>
              <a:rPr lang="ja-JP" altLang="en-US" sz="1200" b="1" dirty="0" smtClean="0">
                <a:latin typeface="メイリオ" panose="020B0604030504040204" pitchFamily="50" charset="-128"/>
                <a:ea typeface="メイリオ" panose="020B0604030504040204" pitchFamily="50" charset="-128"/>
              </a:rPr>
              <a:t>「</a:t>
            </a:r>
            <a:r>
              <a:rPr lang="en-US" altLang="ja-JP" sz="1200" b="1" dirty="0" smtClean="0">
                <a:latin typeface="メイリオ" panose="020B0604030504040204" pitchFamily="50" charset="-128"/>
                <a:ea typeface="メイリオ" panose="020B0604030504040204" pitchFamily="50" charset="-128"/>
              </a:rPr>
              <a:t>16:9</a:t>
            </a:r>
            <a:r>
              <a:rPr lang="ja-JP" altLang="en-US" sz="1200" b="1" dirty="0">
                <a:latin typeface="メイリオ" panose="020B0604030504040204" pitchFamily="50" charset="-128"/>
                <a:ea typeface="メイリオ" panose="020B0604030504040204" pitchFamily="50" charset="-128"/>
              </a:rPr>
              <a:t>動画</a:t>
            </a:r>
            <a:r>
              <a:rPr lang="en-US" altLang="ja-JP" sz="1200" b="1" dirty="0">
                <a:latin typeface="メイリオ" panose="020B0604030504040204" pitchFamily="50" charset="-128"/>
                <a:ea typeface="メイリオ" panose="020B0604030504040204" pitchFamily="50" charset="-128"/>
              </a:rPr>
              <a:t>+</a:t>
            </a:r>
            <a:r>
              <a:rPr lang="ja-JP" altLang="en-US" sz="1200" b="1" dirty="0">
                <a:latin typeface="メイリオ" panose="020B0604030504040204" pitchFamily="50" charset="-128"/>
                <a:ea typeface="メイリオ" panose="020B0604030504040204" pitchFamily="50" charset="-128"/>
              </a:rPr>
              <a:t>上下</a:t>
            </a:r>
            <a:r>
              <a:rPr lang="ja-JP" altLang="en-US" sz="1200" b="1" dirty="0" smtClean="0">
                <a:solidFill>
                  <a:schemeClr val="tx1">
                    <a:lumMod val="85000"/>
                    <a:lumOff val="15000"/>
                  </a:schemeClr>
                </a:solidFill>
                <a:latin typeface="メイリオ" panose="020B0604030504040204" pitchFamily="50" charset="-128"/>
                <a:ea typeface="メイリオ" panose="020B0604030504040204" pitchFamily="50" charset="-128"/>
              </a:rPr>
              <a:t>静止画」</a:t>
            </a:r>
            <a:endParaRPr lang="en-US" altLang="ja-JP" sz="1200" b="1" dirty="0">
              <a:latin typeface="メイリオ" panose="020B0604030504040204" pitchFamily="50" charset="-128"/>
              <a:ea typeface="メイリオ" panose="020B0604030504040204" pitchFamily="50" charset="-128"/>
            </a:endParaRPr>
          </a:p>
        </p:txBody>
      </p:sp>
      <p:sp>
        <p:nvSpPr>
          <p:cNvPr id="55" name="正方形/長方形 54"/>
          <p:cNvSpPr/>
          <p:nvPr/>
        </p:nvSpPr>
        <p:spPr>
          <a:xfrm>
            <a:off x="6365318" y="3663330"/>
            <a:ext cx="1723549" cy="646331"/>
          </a:xfrm>
          <a:prstGeom prst="rect">
            <a:avLst/>
          </a:prstGeom>
        </p:spPr>
        <p:txBody>
          <a:bodyPr wrap="none">
            <a:spAutoFit/>
          </a:bodyPr>
          <a:lstStyle/>
          <a:p>
            <a:r>
              <a:rPr lang="en-US" altLang="ja-JP" sz="1200" b="1" dirty="0">
                <a:latin typeface="メイリオ" panose="020B0604030504040204" pitchFamily="50" charset="-128"/>
                <a:ea typeface="メイリオ" panose="020B0604030504040204" pitchFamily="50" charset="-128"/>
              </a:rPr>
              <a:t>B</a:t>
            </a:r>
            <a:r>
              <a:rPr lang="en-US" altLang="ja-JP" sz="1200" b="1" dirty="0" smtClean="0">
                <a:latin typeface="メイリオ" panose="020B0604030504040204" pitchFamily="50" charset="-128"/>
                <a:ea typeface="メイリオ" panose="020B0604030504040204" pitchFamily="50" charset="-128"/>
              </a:rPr>
              <a:t>.</a:t>
            </a:r>
          </a:p>
          <a:p>
            <a:r>
              <a:rPr lang="ja-JP" altLang="en-US" sz="1200" b="1" dirty="0" smtClean="0">
                <a:latin typeface="メイリオ" panose="020B0604030504040204" pitchFamily="50" charset="-128"/>
                <a:ea typeface="メイリオ" panose="020B0604030504040204" pitchFamily="50" charset="-128"/>
              </a:rPr>
              <a:t>「</a:t>
            </a:r>
            <a:r>
              <a:rPr lang="en-US" altLang="ja-JP" sz="1200" b="1" dirty="0" smtClean="0">
                <a:latin typeface="メイリオ" panose="020B0604030504040204" pitchFamily="50" charset="-128"/>
                <a:ea typeface="メイリオ" panose="020B0604030504040204" pitchFamily="50" charset="-128"/>
              </a:rPr>
              <a:t>16:9</a:t>
            </a:r>
            <a:r>
              <a:rPr lang="ja-JP" altLang="en-US" sz="1200" b="1" dirty="0">
                <a:latin typeface="メイリオ" panose="020B0604030504040204" pitchFamily="50" charset="-128"/>
                <a:ea typeface="メイリオ" panose="020B0604030504040204" pitchFamily="50" charset="-128"/>
              </a:rPr>
              <a:t>動画</a:t>
            </a:r>
            <a:r>
              <a:rPr lang="en-US" altLang="ja-JP" sz="1200" b="1" dirty="0" smtClean="0">
                <a:latin typeface="メイリオ" panose="020B0604030504040204" pitchFamily="50" charset="-128"/>
                <a:ea typeface="メイリオ" panose="020B0604030504040204" pitchFamily="50" charset="-128"/>
              </a:rPr>
              <a:t>+</a:t>
            </a:r>
          </a:p>
          <a:p>
            <a:r>
              <a:rPr lang="ja-JP" altLang="en-US" sz="1200" b="1" dirty="0" smtClean="0">
                <a:latin typeface="メイリオ" panose="020B0604030504040204" pitchFamily="50" charset="-128"/>
                <a:ea typeface="メイリオ" panose="020B0604030504040204" pitchFamily="50" charset="-128"/>
              </a:rPr>
              <a:t>下</a:t>
            </a:r>
            <a:r>
              <a:rPr lang="ja-JP" altLang="en-US" sz="1200" b="1" dirty="0" smtClean="0">
                <a:solidFill>
                  <a:schemeClr val="tx1">
                    <a:lumMod val="85000"/>
                    <a:lumOff val="15000"/>
                  </a:schemeClr>
                </a:solidFill>
                <a:latin typeface="メイリオ" panose="020B0604030504040204" pitchFamily="50" charset="-128"/>
                <a:ea typeface="メイリオ" panose="020B0604030504040204" pitchFamily="50" charset="-128"/>
              </a:rPr>
              <a:t>静止画</a:t>
            </a:r>
            <a:r>
              <a:rPr lang="ja-JP" altLang="en-US" sz="1200" b="1" dirty="0">
                <a:solidFill>
                  <a:schemeClr val="tx1">
                    <a:lumMod val="85000"/>
                    <a:lumOff val="15000"/>
                  </a:schemeClr>
                </a:solidFill>
                <a:latin typeface="メイリオ" panose="020B0604030504040204" pitchFamily="50" charset="-128"/>
                <a:ea typeface="メイリオ" panose="020B0604030504040204" pitchFamily="50" charset="-128"/>
              </a:rPr>
              <a:t>（バナー</a:t>
            </a:r>
            <a:r>
              <a:rPr lang="ja-JP" altLang="en-US" sz="1200" b="1" dirty="0" smtClean="0">
                <a:solidFill>
                  <a:schemeClr val="tx1">
                    <a:lumMod val="85000"/>
                    <a:lumOff val="15000"/>
                  </a:schemeClr>
                </a:solidFill>
                <a:latin typeface="メイリオ" panose="020B0604030504040204" pitchFamily="50" charset="-128"/>
                <a:ea typeface="メイリオ" panose="020B0604030504040204" pitchFamily="50" charset="-128"/>
              </a:rPr>
              <a:t>）」</a:t>
            </a:r>
            <a:endParaRPr lang="en-US" altLang="ja-JP" sz="1200" b="1" dirty="0">
              <a:latin typeface="メイリオ" panose="020B0604030504040204" pitchFamily="50" charset="-128"/>
              <a:ea typeface="メイリオ" panose="020B0604030504040204" pitchFamily="50" charset="-128"/>
            </a:endParaRPr>
          </a:p>
        </p:txBody>
      </p:sp>
      <p:pic>
        <p:nvPicPr>
          <p:cNvPr id="56" name="図 55">
            <a:extLst>
              <a:ext uri="{FF2B5EF4-FFF2-40B4-BE49-F238E27FC236}">
                <a16:creationId xmlns:a16="http://schemas.microsoft.com/office/drawing/2014/main" id="{EFDF9343-F318-5F4A-950E-9F563C08F9D8}"/>
              </a:ext>
            </a:extLst>
          </p:cNvPr>
          <p:cNvPicPr>
            <a:picLocks noChangeAspect="1"/>
          </p:cNvPicPr>
          <p:nvPr/>
        </p:nvPicPr>
        <p:blipFill>
          <a:blip r:embed="rId13"/>
          <a:srcRect/>
          <a:stretch/>
        </p:blipFill>
        <p:spPr>
          <a:xfrm>
            <a:off x="7996581" y="3099098"/>
            <a:ext cx="835723" cy="1676670"/>
          </a:xfrm>
          <a:prstGeom prst="rect">
            <a:avLst/>
          </a:prstGeom>
        </p:spPr>
      </p:pic>
      <p:pic>
        <p:nvPicPr>
          <p:cNvPr id="57" name="図 56">
            <a:extLst>
              <a:ext uri="{FF2B5EF4-FFF2-40B4-BE49-F238E27FC236}">
                <a16:creationId xmlns:a16="http://schemas.microsoft.com/office/drawing/2014/main" id="{42E69F45-D7BA-7C40-89BE-73F92A11BF1A}"/>
              </a:ext>
            </a:extLst>
          </p:cNvPr>
          <p:cNvPicPr>
            <a:picLocks noChangeAspect="1"/>
          </p:cNvPicPr>
          <p:nvPr/>
        </p:nvPicPr>
        <p:blipFill>
          <a:blip r:embed="rId14"/>
          <a:stretch>
            <a:fillRect/>
          </a:stretch>
        </p:blipFill>
        <p:spPr>
          <a:xfrm>
            <a:off x="8012623" y="4822273"/>
            <a:ext cx="819681" cy="1644484"/>
          </a:xfrm>
          <a:prstGeom prst="rect">
            <a:avLst/>
          </a:prstGeom>
        </p:spPr>
      </p:pic>
      <p:sp>
        <p:nvSpPr>
          <p:cNvPr id="58" name="正方形/長方形 57"/>
          <p:cNvSpPr/>
          <p:nvPr/>
        </p:nvSpPr>
        <p:spPr>
          <a:xfrm>
            <a:off x="6382268" y="5410211"/>
            <a:ext cx="1107996" cy="461665"/>
          </a:xfrm>
          <a:prstGeom prst="rect">
            <a:avLst/>
          </a:prstGeom>
        </p:spPr>
        <p:txBody>
          <a:bodyPr wrap="none">
            <a:spAutoFit/>
          </a:bodyPr>
          <a:lstStyle/>
          <a:p>
            <a:r>
              <a:rPr lang="en-US" altLang="ja-JP" sz="1200" b="1" dirty="0">
                <a:latin typeface="メイリオ" panose="020B0604030504040204" pitchFamily="50" charset="-128"/>
                <a:ea typeface="メイリオ" panose="020B0604030504040204" pitchFamily="50" charset="-128"/>
              </a:rPr>
              <a:t>C. </a:t>
            </a:r>
            <a:endParaRPr lang="en-US" altLang="ja-JP" sz="1200" b="1" dirty="0" smtClean="0">
              <a:latin typeface="メイリオ" panose="020B0604030504040204" pitchFamily="50" charset="-128"/>
              <a:ea typeface="メイリオ" panose="020B0604030504040204" pitchFamily="50" charset="-128"/>
            </a:endParaRPr>
          </a:p>
          <a:p>
            <a:r>
              <a:rPr lang="ja-JP" altLang="en-US" sz="1200" b="1" dirty="0" smtClean="0">
                <a:latin typeface="メイリオ" panose="020B0604030504040204" pitchFamily="50" charset="-128"/>
                <a:ea typeface="メイリオ" panose="020B0604030504040204" pitchFamily="50" charset="-128"/>
              </a:rPr>
              <a:t>「縦長動画」</a:t>
            </a:r>
            <a:endParaRPr lang="en-US" altLang="ja-JP" sz="1200"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59" name="ホームベース 58">
            <a:extLst>
              <a:ext uri="{FF2B5EF4-FFF2-40B4-BE49-F238E27FC236}">
                <a16:creationId xmlns:a16="http://schemas.microsoft.com/office/drawing/2014/main" id="{54FAFD7C-543B-4D4E-B4D4-20E623DF745A}"/>
              </a:ext>
            </a:extLst>
          </p:cNvPr>
          <p:cNvSpPr/>
          <p:nvPr/>
        </p:nvSpPr>
        <p:spPr>
          <a:xfrm>
            <a:off x="2758373" y="1250999"/>
            <a:ext cx="1173574" cy="618085"/>
          </a:xfrm>
          <a:prstGeom prst="homePlate">
            <a:avLst>
              <a:gd name="adj" fmla="val 2680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rPr>
              <a:t>冒頭</a:t>
            </a:r>
            <a:r>
              <a:rPr lang="ja-JP" altLang="en-US" sz="1000" dirty="0" smtClean="0">
                <a:solidFill>
                  <a:schemeClr val="bg1"/>
                </a:solidFill>
              </a:rPr>
              <a:t>切り替え</a:t>
            </a:r>
            <a:endParaRPr lang="en-US" altLang="ja-JP" sz="1000" dirty="0" smtClean="0">
              <a:solidFill>
                <a:schemeClr val="bg1"/>
              </a:solidFill>
            </a:endParaRPr>
          </a:p>
          <a:p>
            <a:pPr algn="ctr"/>
            <a:r>
              <a:rPr lang="ja-JP" altLang="en-US" sz="1000" dirty="0" smtClean="0">
                <a:solidFill>
                  <a:schemeClr val="bg1"/>
                </a:solidFill>
              </a:rPr>
              <a:t>パターン</a:t>
            </a:r>
            <a:endParaRPr lang="en-US" altLang="ja-JP" sz="1000" dirty="0" smtClean="0">
              <a:solidFill>
                <a:schemeClr val="bg1"/>
              </a:solidFill>
            </a:endParaRPr>
          </a:p>
          <a:p>
            <a:pPr algn="ctr"/>
            <a:r>
              <a:rPr lang="en-US" altLang="ja-JP" sz="700" dirty="0">
                <a:solidFill>
                  <a:schemeClr val="bg1"/>
                </a:solidFill>
              </a:rPr>
              <a:t>3</a:t>
            </a:r>
            <a:r>
              <a:rPr lang="ja-JP" altLang="en-US" sz="700" dirty="0">
                <a:solidFill>
                  <a:schemeClr val="bg1"/>
                </a:solidFill>
              </a:rPr>
              <a:t>種類</a:t>
            </a:r>
            <a:r>
              <a:rPr lang="ja-JP" altLang="en-US" sz="700" dirty="0" smtClean="0">
                <a:solidFill>
                  <a:schemeClr val="bg1"/>
                </a:solidFill>
              </a:rPr>
              <a:t>のうち１つ選択</a:t>
            </a:r>
            <a:endParaRPr lang="en-US" altLang="ja-JP" sz="700" dirty="0" smtClean="0">
              <a:solidFill>
                <a:schemeClr val="bg1"/>
              </a:solidFill>
            </a:endParaRPr>
          </a:p>
        </p:txBody>
      </p:sp>
      <p:sp>
        <p:nvSpPr>
          <p:cNvPr id="60" name="ホームベース 59">
            <a:extLst>
              <a:ext uri="{FF2B5EF4-FFF2-40B4-BE49-F238E27FC236}">
                <a16:creationId xmlns:a16="http://schemas.microsoft.com/office/drawing/2014/main" id="{54FAFD7C-543B-4D4E-B4D4-20E623DF745A}"/>
              </a:ext>
            </a:extLst>
          </p:cNvPr>
          <p:cNvSpPr/>
          <p:nvPr/>
        </p:nvSpPr>
        <p:spPr>
          <a:xfrm>
            <a:off x="5919849" y="1242236"/>
            <a:ext cx="1262637" cy="640783"/>
          </a:xfrm>
          <a:prstGeom prst="homePlate">
            <a:avLst>
              <a:gd name="adj" fmla="val 2680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smtClean="0">
                <a:solidFill>
                  <a:schemeClr val="bg1"/>
                </a:solidFill>
              </a:rPr>
              <a:t>演出</a:t>
            </a:r>
            <a:endParaRPr lang="en-US" altLang="ja-JP" sz="1000" dirty="0" smtClean="0">
              <a:solidFill>
                <a:schemeClr val="bg1"/>
              </a:solidFill>
            </a:endParaRPr>
          </a:p>
          <a:p>
            <a:pPr algn="ctr"/>
            <a:r>
              <a:rPr lang="ja-JP" altLang="en-US" sz="1000" dirty="0" smtClean="0">
                <a:solidFill>
                  <a:schemeClr val="bg1"/>
                </a:solidFill>
              </a:rPr>
              <a:t>パターン</a:t>
            </a:r>
            <a:endParaRPr lang="en-US" altLang="ja-JP" sz="1000" dirty="0" smtClean="0">
              <a:solidFill>
                <a:schemeClr val="bg1"/>
              </a:solidFill>
            </a:endParaRPr>
          </a:p>
          <a:p>
            <a:pPr algn="ctr"/>
            <a:r>
              <a:rPr lang="en-US" altLang="ja-JP" sz="800" dirty="0">
                <a:solidFill>
                  <a:schemeClr val="bg1"/>
                </a:solidFill>
              </a:rPr>
              <a:t>3</a:t>
            </a:r>
            <a:r>
              <a:rPr lang="ja-JP" altLang="en-US" sz="800" dirty="0">
                <a:solidFill>
                  <a:schemeClr val="bg1"/>
                </a:solidFill>
              </a:rPr>
              <a:t>種類のうち１つ</a:t>
            </a:r>
            <a:r>
              <a:rPr lang="ja-JP" altLang="en-US" sz="800" dirty="0" smtClean="0">
                <a:solidFill>
                  <a:schemeClr val="bg1"/>
                </a:solidFill>
              </a:rPr>
              <a:t>選択</a:t>
            </a:r>
            <a:endParaRPr lang="ja-JP" altLang="en-US" sz="1000" dirty="0">
              <a:solidFill>
                <a:schemeClr val="bg1"/>
              </a:solidFill>
            </a:endParaRPr>
          </a:p>
        </p:txBody>
      </p:sp>
      <p:sp>
        <p:nvSpPr>
          <p:cNvPr id="63" name="正方形/長方形 62"/>
          <p:cNvSpPr/>
          <p:nvPr/>
        </p:nvSpPr>
        <p:spPr>
          <a:xfrm>
            <a:off x="1016109" y="3553535"/>
            <a:ext cx="1031362" cy="50742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grpSp>
        <p:nvGrpSpPr>
          <p:cNvPr id="35" name="グループ化 34">
            <a:extLst>
              <a:ext uri="{FF2B5EF4-FFF2-40B4-BE49-F238E27FC236}">
                <a16:creationId xmlns:a16="http://schemas.microsoft.com/office/drawing/2014/main" id="{694AF383-8D2D-9046-9708-52D5BB2FCB4F}"/>
              </a:ext>
            </a:extLst>
          </p:cNvPr>
          <p:cNvGrpSpPr/>
          <p:nvPr/>
        </p:nvGrpSpPr>
        <p:grpSpPr>
          <a:xfrm>
            <a:off x="1773117" y="3366312"/>
            <a:ext cx="433132" cy="427483"/>
            <a:chOff x="5359285" y="3424995"/>
            <a:chExt cx="433132" cy="427483"/>
          </a:xfrm>
        </p:grpSpPr>
        <p:grpSp>
          <p:nvGrpSpPr>
            <p:cNvPr id="36" name="グループ化 35">
              <a:extLst>
                <a:ext uri="{FF2B5EF4-FFF2-40B4-BE49-F238E27FC236}">
                  <a16:creationId xmlns:a16="http://schemas.microsoft.com/office/drawing/2014/main" id="{85B3CECE-A0E9-0A4F-9A62-FE4526286846}"/>
                </a:ext>
              </a:extLst>
            </p:cNvPr>
            <p:cNvGrpSpPr/>
            <p:nvPr/>
          </p:nvGrpSpPr>
          <p:grpSpPr>
            <a:xfrm>
              <a:off x="5359285" y="3424995"/>
              <a:ext cx="433132" cy="374447"/>
              <a:chOff x="6132442" y="3347302"/>
              <a:chExt cx="433132" cy="374447"/>
            </a:xfrm>
          </p:grpSpPr>
          <p:sp>
            <p:nvSpPr>
              <p:cNvPr id="40" name="円/楕円 106">
                <a:extLst>
                  <a:ext uri="{FF2B5EF4-FFF2-40B4-BE49-F238E27FC236}">
                    <a16:creationId xmlns:a16="http://schemas.microsoft.com/office/drawing/2014/main" id="{C2A29055-A8CD-5E41-85C3-935779B33794}"/>
                  </a:ext>
                </a:extLst>
              </p:cNvPr>
              <p:cNvSpPr/>
              <p:nvPr/>
            </p:nvSpPr>
            <p:spPr>
              <a:xfrm>
                <a:off x="6156621" y="3347302"/>
                <a:ext cx="374447" cy="374447"/>
              </a:xfrm>
              <a:prstGeom prst="ellipse">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41" name="正方形/長方形 40">
                <a:extLst>
                  <a:ext uri="{FF2B5EF4-FFF2-40B4-BE49-F238E27FC236}">
                    <a16:creationId xmlns:a16="http://schemas.microsoft.com/office/drawing/2014/main" id="{3B1F9022-2DA3-4D47-A6B9-BB1E331A9ECE}"/>
                  </a:ext>
                </a:extLst>
              </p:cNvPr>
              <p:cNvSpPr/>
              <p:nvPr/>
            </p:nvSpPr>
            <p:spPr>
              <a:xfrm>
                <a:off x="6132442" y="3448586"/>
                <a:ext cx="433132" cy="184666"/>
              </a:xfrm>
              <a:prstGeom prst="rect">
                <a:avLst/>
              </a:prstGeom>
            </p:spPr>
            <p:txBody>
              <a:bodyPr wrap="none">
                <a:spAutoFit/>
              </a:bodyPr>
              <a:lstStyle/>
              <a:p>
                <a:pPr algn="ctr"/>
                <a:r>
                  <a:rPr lang="en-US" altLang="ja-JP" sz="600" b="1" dirty="0">
                    <a:solidFill>
                      <a:schemeClr val="bg1"/>
                    </a:solidFill>
                    <a:latin typeface="Meiryo" panose="020B0604030504040204" pitchFamily="34" charset="-128"/>
                    <a:ea typeface="Meiryo" panose="020B0604030504040204" pitchFamily="34" charset="-128"/>
                    <a:cs typeface="メイリオ" panose="020B0604030504040204" pitchFamily="50" charset="-128"/>
                  </a:rPr>
                  <a:t>Touch</a:t>
                </a:r>
                <a:endParaRPr lang="ja-JP" altLang="en-US" sz="600" b="1" dirty="0">
                  <a:solidFill>
                    <a:schemeClr val="bg1"/>
                  </a:solidFill>
                  <a:latin typeface="Meiryo" panose="020B0604030504040204" pitchFamily="34" charset="-128"/>
                  <a:ea typeface="Meiryo" panose="020B0604030504040204" pitchFamily="34" charset="-128"/>
                </a:endParaRPr>
              </a:p>
            </p:txBody>
          </p:sp>
        </p:grpSp>
        <p:sp>
          <p:nvSpPr>
            <p:cNvPr id="37" name="三角形 105">
              <a:extLst>
                <a:ext uri="{FF2B5EF4-FFF2-40B4-BE49-F238E27FC236}">
                  <a16:creationId xmlns:a16="http://schemas.microsoft.com/office/drawing/2014/main" id="{66F797A4-34A1-AF45-A4A2-BD195FEAA783}"/>
                </a:ext>
              </a:extLst>
            </p:cNvPr>
            <p:cNvSpPr/>
            <p:nvPr/>
          </p:nvSpPr>
          <p:spPr>
            <a:xfrm rot="10800000">
              <a:off x="5495017" y="3722013"/>
              <a:ext cx="151339" cy="130465"/>
            </a:xfrm>
            <a:prstGeom prst="triangle">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66" name="正方形/長方形 65"/>
          <p:cNvSpPr/>
          <p:nvPr/>
        </p:nvSpPr>
        <p:spPr>
          <a:xfrm>
            <a:off x="1050870" y="4528630"/>
            <a:ext cx="954107" cy="246221"/>
          </a:xfrm>
          <a:prstGeom prst="rect">
            <a:avLst/>
          </a:prstGeom>
        </p:spPr>
        <p:txBody>
          <a:bodyPr wrap="none">
            <a:spAutoFit/>
          </a:bodyPr>
          <a:lstStyle/>
          <a:p>
            <a:pPr lvl="0">
              <a:defRPr/>
            </a:pPr>
            <a:r>
              <a:rPr kumimoji="0" lang="en-US" altLang="ja-JP" sz="1000" kern="0" dirty="0">
                <a:solidFill>
                  <a:prstClr val="black"/>
                </a:solidFill>
                <a:latin typeface="+mn-ea"/>
              </a:rPr>
              <a:t>※</a:t>
            </a:r>
            <a:r>
              <a:rPr kumimoji="0" lang="ja-JP" altLang="en-US" sz="1000" kern="0" dirty="0">
                <a:solidFill>
                  <a:prstClr val="black"/>
                </a:solidFill>
                <a:latin typeface="+mn-ea"/>
              </a:rPr>
              <a:t>静止画のみ</a:t>
            </a:r>
            <a:endParaRPr kumimoji="0" lang="en-US" altLang="ja-JP" sz="1000" kern="0" dirty="0">
              <a:solidFill>
                <a:prstClr val="black"/>
              </a:solidFill>
              <a:latin typeface="+mn-ea"/>
            </a:endParaRPr>
          </a:p>
        </p:txBody>
      </p:sp>
      <p:sp>
        <p:nvSpPr>
          <p:cNvPr id="70" name="ホームベース 69">
            <a:extLst>
              <a:ext uri="{FF2B5EF4-FFF2-40B4-BE49-F238E27FC236}">
                <a16:creationId xmlns:a16="http://schemas.microsoft.com/office/drawing/2014/main" id="{54FAFD7C-543B-4D4E-B4D4-20E623DF745A}"/>
              </a:ext>
            </a:extLst>
          </p:cNvPr>
          <p:cNvSpPr/>
          <p:nvPr/>
        </p:nvSpPr>
        <p:spPr>
          <a:xfrm>
            <a:off x="9580265" y="1229180"/>
            <a:ext cx="1262637" cy="640783"/>
          </a:xfrm>
          <a:prstGeom prst="homePlate">
            <a:avLst>
              <a:gd name="adj" fmla="val 2680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smtClean="0">
                <a:solidFill>
                  <a:schemeClr val="bg1"/>
                </a:solidFill>
              </a:rPr>
              <a:t>自動遷移</a:t>
            </a:r>
            <a:endParaRPr lang="en-US" altLang="ja-JP" sz="1000" dirty="0" smtClean="0">
              <a:solidFill>
                <a:schemeClr val="bg1"/>
              </a:solidFill>
            </a:endParaRPr>
          </a:p>
        </p:txBody>
      </p:sp>
      <p:sp>
        <p:nvSpPr>
          <p:cNvPr id="71" name="角丸四角形 70"/>
          <p:cNvSpPr/>
          <p:nvPr/>
        </p:nvSpPr>
        <p:spPr>
          <a:xfrm>
            <a:off x="8134431" y="357896"/>
            <a:ext cx="576064" cy="216024"/>
          </a:xfrm>
          <a:prstGeom prst="roundRect">
            <a:avLst/>
          </a:prstGeom>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100" dirty="0" smtClean="0">
                <a:solidFill>
                  <a:schemeClr val="bg1"/>
                </a:solidFill>
              </a:rPr>
              <a:t>NEW</a:t>
            </a:r>
            <a:endParaRPr kumimoji="1" lang="ja-JP" altLang="en-US" sz="1100" dirty="0" smtClean="0">
              <a:solidFill>
                <a:schemeClr val="bg1"/>
              </a:solidFill>
            </a:endParaRPr>
          </a:p>
        </p:txBody>
      </p:sp>
    </p:spTree>
    <p:extLst>
      <p:ext uri="{BB962C8B-B14F-4D97-AF65-F5344CB8AC3E}">
        <p14:creationId xmlns:p14="http://schemas.microsoft.com/office/powerpoint/2010/main" val="3374003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750" fill="hold"/>
                                        <p:tgtEl>
                                          <p:spTgt spid="47"/>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7958" fill="hold"/>
                                        <p:tgtEl>
                                          <p:spTgt spid="48"/>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000" fill="hold"/>
                                        <p:tgtEl>
                                          <p:spTgt spid="4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47"/>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47"/>
                                        </p:tgtEl>
                                      </p:cBhvr>
                                    </p:cmd>
                                  </p:childTnLst>
                                </p:cTn>
                              </p:par>
                            </p:childTnLst>
                          </p:cTn>
                        </p:par>
                      </p:childTnLst>
                    </p:cTn>
                  </p:par>
                </p:childTnLst>
              </p:cTn>
              <p:nextCondLst>
                <p:cond evt="onClick" delay="0">
                  <p:tgtEl>
                    <p:spTgt spid="47"/>
                  </p:tgtEl>
                </p:cond>
              </p:nextCondLst>
            </p:seq>
            <p:seq concurrent="1" nextAc="seek">
              <p:cTn id="20" restart="whenNotActive" fill="hold" evtFilter="cancelBubble" nodeType="interactiveSeq">
                <p:stCondLst>
                  <p:cond evt="onClick" delay="0">
                    <p:tgtEl>
                      <p:spTgt spid="48"/>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48"/>
                                        </p:tgtEl>
                                      </p:cBhvr>
                                    </p:cmd>
                                  </p:childTnLst>
                                </p:cTn>
                              </p:par>
                            </p:childTnLst>
                          </p:cTn>
                        </p:par>
                      </p:childTnLst>
                    </p:cTn>
                  </p:par>
                </p:childTnLst>
              </p:cTn>
              <p:nextCondLst>
                <p:cond evt="onClick" delay="0">
                  <p:tgtEl>
                    <p:spTgt spid="48"/>
                  </p:tgtEl>
                </p:cond>
              </p:nextCondLst>
            </p:seq>
            <p:seq concurrent="1" nextAc="seek">
              <p:cTn id="25" restart="whenNotActive" fill="hold" evtFilter="cancelBubble" nodeType="interactiveSeq">
                <p:stCondLst>
                  <p:cond evt="onClick" delay="0">
                    <p:tgtEl>
                      <p:spTgt spid="49"/>
                    </p:tgtEl>
                  </p:cond>
                </p:stCondLst>
                <p:endSync evt="end" delay="0">
                  <p:rtn val="all"/>
                </p:endSync>
                <p:childTnLst>
                  <p:par>
                    <p:cTn id="26" fill="hold">
                      <p:stCondLst>
                        <p:cond delay="0"/>
                      </p:stCondLst>
                      <p:childTnLst>
                        <p:par>
                          <p:cTn id="27" fill="hold">
                            <p:stCondLst>
                              <p:cond delay="0"/>
                            </p:stCondLst>
                            <p:childTnLst>
                              <p:par>
                                <p:cTn id="28" presetID="2" presetClass="mediacall" presetSubtype="0" fill="hold" nodeType="clickEffect">
                                  <p:stCondLst>
                                    <p:cond delay="0"/>
                                  </p:stCondLst>
                                  <p:childTnLst>
                                    <p:cmd type="call" cmd="togglePause">
                                      <p:cBhvr>
                                        <p:cTn id="29" dur="1" fill="hold"/>
                                        <p:tgtEl>
                                          <p:spTgt spid="49"/>
                                        </p:tgtEl>
                                      </p:cBhvr>
                                    </p:cmd>
                                  </p:childTnLst>
                                </p:cTn>
                              </p:par>
                            </p:childTnLst>
                          </p:cTn>
                        </p:par>
                      </p:childTnLst>
                    </p:cTn>
                  </p:par>
                </p:childTnLst>
              </p:cTn>
              <p:nextCondLst>
                <p:cond evt="onClick" delay="0">
                  <p:tgtEl>
                    <p:spTgt spid="49"/>
                  </p:tgtEl>
                </p:cond>
              </p:nextCondLst>
            </p:seq>
            <p:video>
              <p:cMediaNode vol="80000">
                <p:cTn id="30" fill="hold" display="0">
                  <p:stCondLst>
                    <p:cond delay="indefinite"/>
                  </p:stCondLst>
                </p:cTn>
                <p:tgtEl>
                  <p:spTgt spid="47"/>
                </p:tgtEl>
              </p:cMediaNode>
            </p:video>
            <p:video>
              <p:cMediaNode vol="80000">
                <p:cTn id="31" fill="hold" display="0">
                  <p:stCondLst>
                    <p:cond delay="indefinite"/>
                  </p:stCondLst>
                </p:cTn>
                <p:tgtEl>
                  <p:spTgt spid="48"/>
                </p:tgtEl>
              </p:cMediaNode>
            </p:video>
            <p:video>
              <p:cMediaNode vol="80000">
                <p:cTn id="32" fill="hold" display="0">
                  <p:stCondLst>
                    <p:cond delay="indefinite"/>
                  </p:stCondLst>
                </p:cTn>
                <p:tgtEl>
                  <p:spTgt spid="49"/>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latin typeface="メイリオ" panose="020B0604030504040204" pitchFamily="50" charset="-128"/>
                <a:ea typeface="メイリオ" panose="020B0604030504040204" pitchFamily="50" charset="-128"/>
              </a:rPr>
              <a:t>トップページカスタマイズ企画ライト版詳細</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4" name="フローチャート: 端子 3"/>
          <p:cNvSpPr/>
          <p:nvPr/>
        </p:nvSpPr>
        <p:spPr>
          <a:xfrm>
            <a:off x="2396531" y="2497633"/>
            <a:ext cx="1755591" cy="370490"/>
          </a:xfrm>
          <a:prstGeom prst="flowChartTerminator">
            <a:avLst/>
          </a:prstGeom>
          <a:solidFill>
            <a:srgbClr val="FFCCC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smtClean="0">
              <a:ln>
                <a:noFill/>
              </a:ln>
              <a:solidFill>
                <a:srgbClr val="FFFFFF"/>
              </a:solidFill>
              <a:effectLst/>
              <a:uLnTx/>
              <a:uFillTx/>
              <a:latin typeface="メイリオ"/>
              <a:ea typeface="メイリオ"/>
              <a:cs typeface="+mn-cs"/>
            </a:endParaRPr>
          </a:p>
        </p:txBody>
      </p:sp>
      <p:sp>
        <p:nvSpPr>
          <p:cNvPr id="6" name="テキスト ボックス 5"/>
          <p:cNvSpPr txBox="1"/>
          <p:nvPr/>
        </p:nvSpPr>
        <p:spPr>
          <a:xfrm>
            <a:off x="2689415" y="2538080"/>
            <a:ext cx="1072055"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smtClean="0">
                <a:ln>
                  <a:noFill/>
                </a:ln>
                <a:solidFill>
                  <a:prstClr val="black"/>
                </a:solidFill>
                <a:effectLst/>
                <a:uLnTx/>
                <a:uFillTx/>
              </a:rPr>
              <a:t>料金</a:t>
            </a:r>
          </a:p>
        </p:txBody>
      </p:sp>
      <p:sp>
        <p:nvSpPr>
          <p:cNvPr id="7" name="テキスト ボックス 6"/>
          <p:cNvSpPr txBox="1"/>
          <p:nvPr/>
        </p:nvSpPr>
        <p:spPr>
          <a:xfrm>
            <a:off x="2704034" y="2958249"/>
            <a:ext cx="4579884" cy="80021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smtClean="0">
                <a:ln>
                  <a:noFill/>
                </a:ln>
                <a:solidFill>
                  <a:srgbClr val="C00000"/>
                </a:solidFill>
                <a:effectLst/>
                <a:uLnTx/>
                <a:uFillTx/>
              </a:rPr>
              <a:t>・総額：</a:t>
            </a:r>
            <a:r>
              <a:rPr kumimoji="0" lang="en-US" altLang="ja-JP" sz="1800" b="1" i="0" u="none" strike="noStrike" kern="0" cap="none" spc="0" normalizeH="0" baseline="0" noProof="0" dirty="0" smtClean="0">
                <a:ln>
                  <a:noFill/>
                </a:ln>
                <a:solidFill>
                  <a:srgbClr val="C00000"/>
                </a:solidFill>
                <a:effectLst/>
                <a:uLnTx/>
                <a:uFillTx/>
              </a:rPr>
              <a:t>600</a:t>
            </a:r>
            <a:r>
              <a:rPr kumimoji="0" lang="ja-JP" altLang="en-US" sz="1800" b="1" i="0" u="none" strike="noStrike" kern="0" cap="none" spc="0" normalizeH="0" baseline="0" noProof="0" dirty="0" smtClean="0">
                <a:ln>
                  <a:noFill/>
                </a:ln>
                <a:solidFill>
                  <a:srgbClr val="C00000"/>
                </a:solidFill>
                <a:effectLst/>
                <a:uLnTx/>
                <a:uFillTx/>
              </a:rPr>
              <a:t>万円～</a:t>
            </a:r>
            <a:endParaRPr kumimoji="0" lang="en-US" altLang="ja-JP" sz="1800" b="1" i="0" u="none" strike="noStrike" kern="0" cap="none" spc="0" normalizeH="0" baseline="0" noProof="0" dirty="0" smtClean="0">
              <a:ln>
                <a:noFill/>
              </a:ln>
              <a:solidFill>
                <a:srgbClr val="C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rPr>
              <a:t>　∟誘導広告費：</a:t>
            </a:r>
            <a:r>
              <a:rPr kumimoji="0" lang="en-US" altLang="ja-JP" sz="1400" b="0" i="0" u="none" strike="noStrike" kern="0" cap="none" spc="0" normalizeH="0" baseline="0" noProof="0" dirty="0" smtClean="0">
                <a:ln>
                  <a:noFill/>
                </a:ln>
                <a:solidFill>
                  <a:prstClr val="black"/>
                </a:solidFill>
                <a:effectLst/>
                <a:uLnTx/>
                <a:uFillTx/>
              </a:rPr>
              <a:t>500</a:t>
            </a:r>
            <a:r>
              <a:rPr kumimoji="0" lang="ja-JP" altLang="en-US" sz="1400" b="0" i="0" u="none" strike="noStrike" kern="0" cap="none" spc="0" normalizeH="0" baseline="0" noProof="0" dirty="0" smtClean="0">
                <a:ln>
                  <a:noFill/>
                </a:ln>
                <a:solidFill>
                  <a:prstClr val="black"/>
                </a:solidFill>
                <a:effectLst/>
                <a:uLnTx/>
                <a:uFillTx/>
              </a:rPr>
              <a:t>万円～</a:t>
            </a:r>
            <a:r>
              <a:rPr kumimoji="0" lang="en-US" altLang="ja-JP" sz="1400" b="0" i="0" u="none" strike="noStrike" kern="0" cap="none" spc="0" normalizeH="0" baseline="0" noProof="0" dirty="0" smtClean="0">
                <a:ln>
                  <a:noFill/>
                </a:ln>
                <a:solidFill>
                  <a:prstClr val="black"/>
                </a:solidFill>
                <a:effectLst/>
                <a:uLnTx/>
                <a:uFillTx/>
              </a:rPr>
              <a:t>(</a:t>
            </a:r>
            <a:r>
              <a:rPr kumimoji="0" lang="ja-JP" altLang="en-US" sz="1400" b="0" i="0" u="none" strike="noStrike" kern="0" cap="none" spc="0" normalizeH="0" baseline="0" noProof="0" dirty="0" smtClean="0">
                <a:ln>
                  <a:noFill/>
                </a:ln>
                <a:solidFill>
                  <a:prstClr val="black"/>
                </a:solidFill>
                <a:effectLst/>
                <a:uLnTx/>
                <a:uFillTx/>
              </a:rPr>
              <a:t>グロス</a:t>
            </a:r>
            <a:r>
              <a:rPr kumimoji="0" lang="en-US" altLang="ja-JP" sz="1400" b="0" i="0" u="none" strike="noStrike" kern="0" cap="none" spc="0" normalizeH="0" baseline="0" noProof="0" dirty="0" smtClean="0">
                <a:ln>
                  <a:noFill/>
                </a:ln>
                <a:solidFill>
                  <a:prstClr val="black"/>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rPr>
              <a:t>　∟制作費：</a:t>
            </a:r>
            <a:r>
              <a:rPr kumimoji="0" lang="en-US" altLang="ja-JP" sz="1400" b="0" i="0" u="none" strike="noStrike" kern="0" cap="none" spc="0" normalizeH="0" baseline="0" noProof="0" dirty="0" smtClean="0">
                <a:ln>
                  <a:noFill/>
                </a:ln>
                <a:solidFill>
                  <a:prstClr val="black"/>
                </a:solidFill>
                <a:effectLst/>
                <a:uLnTx/>
                <a:uFillTx/>
              </a:rPr>
              <a:t>100</a:t>
            </a:r>
            <a:r>
              <a:rPr kumimoji="0" lang="ja-JP" altLang="en-US" sz="1400" b="0" i="0" u="none" strike="noStrike" kern="0" cap="none" spc="0" normalizeH="0" baseline="0" noProof="0" dirty="0" smtClean="0">
                <a:ln>
                  <a:noFill/>
                </a:ln>
                <a:solidFill>
                  <a:prstClr val="black"/>
                </a:solidFill>
                <a:effectLst/>
                <a:uLnTx/>
                <a:uFillTx/>
              </a:rPr>
              <a:t>万円</a:t>
            </a:r>
            <a:r>
              <a:rPr kumimoji="0" lang="en-US" altLang="ja-JP" sz="1400" b="0" i="0" u="none" strike="noStrike" kern="0" cap="none" spc="0" normalizeH="0" baseline="0" noProof="0" dirty="0" smtClean="0">
                <a:ln>
                  <a:noFill/>
                </a:ln>
                <a:solidFill>
                  <a:prstClr val="black"/>
                </a:solidFill>
                <a:effectLst/>
                <a:uLnTx/>
                <a:uFillTx/>
              </a:rPr>
              <a:t>(</a:t>
            </a:r>
            <a:r>
              <a:rPr kumimoji="0" lang="ja-JP" altLang="en-US" sz="1400" b="0" i="0" u="none" strike="noStrike" kern="0" cap="none" spc="0" normalizeH="0" baseline="0" noProof="0" dirty="0" smtClean="0">
                <a:ln>
                  <a:noFill/>
                </a:ln>
                <a:solidFill>
                  <a:prstClr val="black"/>
                </a:solidFill>
                <a:effectLst/>
                <a:uLnTx/>
                <a:uFillTx/>
              </a:rPr>
              <a:t>ネット</a:t>
            </a:r>
            <a:r>
              <a:rPr kumimoji="0" lang="en-US" altLang="ja-JP" sz="1400" b="0" i="0" u="none" strike="noStrike" kern="0" cap="none" spc="0" normalizeH="0" baseline="0" noProof="0" dirty="0" smtClean="0">
                <a:ln>
                  <a:noFill/>
                </a:ln>
                <a:solidFill>
                  <a:prstClr val="black"/>
                </a:solidFill>
                <a:effectLst/>
                <a:uLnTx/>
                <a:uFillTx/>
              </a:rPr>
              <a:t>)</a:t>
            </a:r>
            <a:endParaRPr kumimoji="0" lang="ja-JP" altLang="en-US" sz="1400" b="1" i="0" u="none" strike="noStrike" kern="0" cap="none" spc="0" normalizeH="0" baseline="0" noProof="0" dirty="0" smtClean="0">
              <a:ln>
                <a:noFill/>
              </a:ln>
              <a:solidFill>
                <a:prstClr val="black"/>
              </a:solidFill>
              <a:effectLst/>
              <a:uLnTx/>
              <a:uFillTx/>
            </a:endParaRPr>
          </a:p>
        </p:txBody>
      </p:sp>
      <p:sp>
        <p:nvSpPr>
          <p:cNvPr id="8" name="フローチャート: 端子 7"/>
          <p:cNvSpPr/>
          <p:nvPr/>
        </p:nvSpPr>
        <p:spPr>
          <a:xfrm>
            <a:off x="2396530" y="5271590"/>
            <a:ext cx="2835374" cy="377858"/>
          </a:xfrm>
          <a:prstGeom prst="flowChartTerminator">
            <a:avLst/>
          </a:prstGeom>
          <a:solidFill>
            <a:srgbClr val="FFCCC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smtClean="0">
              <a:ln>
                <a:noFill/>
              </a:ln>
              <a:solidFill>
                <a:srgbClr val="FFFFFF"/>
              </a:solidFill>
              <a:effectLst/>
              <a:uLnTx/>
              <a:uFillTx/>
              <a:latin typeface="メイリオ"/>
              <a:ea typeface="メイリオ"/>
              <a:cs typeface="+mn-cs"/>
            </a:endParaRPr>
          </a:p>
        </p:txBody>
      </p:sp>
      <p:sp>
        <p:nvSpPr>
          <p:cNvPr id="9" name="テキスト ボックス 8"/>
          <p:cNvSpPr txBox="1"/>
          <p:nvPr/>
        </p:nvSpPr>
        <p:spPr>
          <a:xfrm>
            <a:off x="2664544" y="5303121"/>
            <a:ext cx="2495352"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smtClean="0">
                <a:ln>
                  <a:noFill/>
                </a:ln>
                <a:solidFill>
                  <a:prstClr val="black"/>
                </a:solidFill>
                <a:effectLst/>
                <a:uLnTx/>
                <a:uFillTx/>
              </a:rPr>
              <a:t>対象商品（誘導用広告）</a:t>
            </a:r>
          </a:p>
        </p:txBody>
      </p:sp>
      <p:sp>
        <p:nvSpPr>
          <p:cNvPr id="10" name="テキスト ボックス 9"/>
          <p:cNvSpPr txBox="1"/>
          <p:nvPr/>
        </p:nvSpPr>
        <p:spPr>
          <a:xfrm>
            <a:off x="695400" y="779220"/>
            <a:ext cx="11496600" cy="156966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smtClean="0">
                <a:ln>
                  <a:noFill/>
                </a:ln>
                <a:solidFill>
                  <a:prstClr val="black"/>
                </a:solidFill>
                <a:effectLst/>
                <a:uLnTx/>
                <a:uFillTx/>
              </a:rPr>
              <a:t>通常のトップページカスタマイズより短い制作期間とリーズナブルな価格で実施いただけます。</a:t>
            </a:r>
            <a:r>
              <a:rPr kumimoji="0" lang="en-US" altLang="ja-JP" sz="2000" b="1" i="0" u="none" strike="noStrike" kern="0" cap="none" spc="0" normalizeH="0" baseline="0" noProof="0" dirty="0" smtClean="0">
                <a:ln>
                  <a:noFill/>
                </a:ln>
                <a:solidFill>
                  <a:prstClr val="black"/>
                </a:solidFill>
                <a:effectLst/>
                <a:uLnTx/>
                <a:uFillTx/>
              </a:rPr>
              <a:t>1000</a:t>
            </a:r>
            <a:r>
              <a:rPr kumimoji="0" lang="ja-JP" altLang="en-US" sz="2000" b="1" i="0" u="none" strike="noStrike" kern="0" cap="none" spc="0" normalizeH="0" baseline="0" noProof="0" dirty="0" smtClean="0">
                <a:ln>
                  <a:noFill/>
                </a:ln>
                <a:solidFill>
                  <a:prstClr val="black"/>
                </a:solidFill>
                <a:effectLst/>
                <a:uLnTx/>
                <a:uFillTx/>
              </a:rPr>
              <a:t>万円ご出稿いただける場合は制作費が無償となります。</a:t>
            </a:r>
            <a:endParaRPr kumimoji="0" lang="en-US" altLang="ja-JP" sz="2000" b="1"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rPr>
              <a:t>・誘導用広告は広告管理ツールより予約してください。</a:t>
            </a:r>
            <a:endParaRPr kumimoji="0" lang="en-US" altLang="ja-JP" sz="1400" b="0" i="0" u="none" strike="noStrike" kern="0" cap="none" spc="0" normalizeH="0" baseline="0" noProof="0" dirty="0" smtClean="0">
              <a:ln>
                <a:noFill/>
              </a:ln>
              <a:solidFill>
                <a:prstClr val="black"/>
              </a:solidFill>
              <a:effectLst/>
              <a:uLnTx/>
              <a:uFillTx/>
            </a:endParaRPr>
          </a:p>
          <a:p>
            <a:pPr lvl="0">
              <a:defRPr/>
            </a:pPr>
            <a:r>
              <a:rPr kumimoji="0" lang="ja-JP" altLang="en-US" sz="1400" b="0" i="0" u="none" strike="noStrike" kern="0" cap="none" spc="0" normalizeH="0" baseline="0" noProof="0" dirty="0" smtClean="0">
                <a:ln>
                  <a:noFill/>
                </a:ln>
                <a:solidFill>
                  <a:prstClr val="black"/>
                </a:solidFill>
                <a:effectLst/>
                <a:uLnTx/>
                <a:uFillTx/>
              </a:rPr>
              <a:t>・制作費はエージェンシーポータル上の共通</a:t>
            </a:r>
            <a:r>
              <a:rPr kumimoji="0" lang="ja-JP" altLang="en-US" sz="1400" kern="0" dirty="0">
                <a:solidFill>
                  <a:prstClr val="black"/>
                </a:solidFill>
              </a:rPr>
              <a:t>フォームからお申込</a:t>
            </a:r>
            <a:r>
              <a:rPr kumimoji="0" lang="ja-JP" altLang="en-US" sz="1400" kern="0" dirty="0" smtClean="0">
                <a:solidFill>
                  <a:prstClr val="black"/>
                </a:solidFill>
              </a:rPr>
              <a:t>ください。</a:t>
            </a:r>
            <a:endParaRPr kumimoji="0" lang="en-US" altLang="ja-JP" sz="1400" kern="0" dirty="0" smtClean="0">
              <a:solidFill>
                <a:prstClr val="black"/>
              </a:solidFill>
            </a:endParaRPr>
          </a:p>
          <a:p>
            <a:pPr lvl="0">
              <a:defRPr/>
            </a:pPr>
            <a:r>
              <a:rPr kumimoji="0" lang="ja-JP" altLang="en-US" sz="1400" kern="0" dirty="0" smtClean="0">
                <a:solidFill>
                  <a:prstClr val="black"/>
                </a:solidFill>
              </a:rPr>
              <a:t>　</a:t>
            </a:r>
            <a:r>
              <a:rPr kumimoji="0" lang="en-US" altLang="ja-JP" sz="1400" kern="0" dirty="0" smtClean="0">
                <a:solidFill>
                  <a:prstClr val="black"/>
                </a:solidFill>
                <a:hlinkClick r:id="rId2"/>
              </a:rPr>
              <a:t>https</a:t>
            </a:r>
            <a:r>
              <a:rPr kumimoji="0" lang="en-US" altLang="ja-JP" sz="1400" kern="0" dirty="0">
                <a:solidFill>
                  <a:prstClr val="black"/>
                </a:solidFill>
                <a:hlinkClick r:id="rId2"/>
              </a:rPr>
              <a:t>://</a:t>
            </a:r>
            <a:r>
              <a:rPr kumimoji="0" lang="en-US" altLang="ja-JP" sz="1400" kern="0" dirty="0" smtClean="0">
                <a:solidFill>
                  <a:prstClr val="black"/>
                </a:solidFill>
                <a:hlinkClick r:id="rId2"/>
              </a:rPr>
              <a:t>portal.yadui.business.yahoo.co.jp/agencyportal/888301/index.html</a:t>
            </a:r>
            <a:endParaRPr kumimoji="0" lang="en-US" altLang="ja-JP" sz="1400" kern="0" dirty="0" smtClean="0">
              <a:solidFill>
                <a:prstClr val="black"/>
              </a:solidFill>
            </a:endParaRPr>
          </a:p>
          <a:p>
            <a:pPr lvl="0">
              <a:defRPr/>
            </a:pPr>
            <a:r>
              <a:rPr kumimoji="0" lang="ja-JP" altLang="en-US" sz="1400" b="0" i="0" u="none" strike="noStrike" kern="0" cap="none" spc="0" normalizeH="0" baseline="0" noProof="0" dirty="0" smtClean="0">
                <a:ln>
                  <a:noFill/>
                </a:ln>
                <a:solidFill>
                  <a:prstClr val="black"/>
                </a:solidFill>
                <a:effectLst/>
                <a:uLnTx/>
                <a:uFillTx/>
              </a:rPr>
              <a:t>　制作費無償の場合もお申し込みが必要となります。</a:t>
            </a:r>
            <a:endParaRPr kumimoji="0" lang="en-US" altLang="ja-JP" sz="1400" b="0" i="0" u="none" strike="noStrike" kern="0" cap="none" spc="0" normalizeH="0" baseline="0" noProof="0" dirty="0" smtClean="0">
              <a:ln>
                <a:noFill/>
              </a:ln>
              <a:solidFill>
                <a:prstClr val="black"/>
              </a:solidFill>
              <a:effectLst/>
              <a:uLnTx/>
              <a:uFillTx/>
            </a:endParaRPr>
          </a:p>
        </p:txBody>
      </p:sp>
      <p:sp>
        <p:nvSpPr>
          <p:cNvPr id="11" name="テキスト ボックス 10"/>
          <p:cNvSpPr txBox="1"/>
          <p:nvPr/>
        </p:nvSpPr>
        <p:spPr>
          <a:xfrm>
            <a:off x="2746539" y="4340592"/>
            <a:ext cx="4579884" cy="80021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smtClean="0">
                <a:ln>
                  <a:noFill/>
                </a:ln>
                <a:solidFill>
                  <a:srgbClr val="C00000"/>
                </a:solidFill>
                <a:effectLst/>
                <a:uLnTx/>
                <a:uFillTx/>
              </a:rPr>
              <a:t>・総額：</a:t>
            </a:r>
            <a:r>
              <a:rPr kumimoji="0" lang="en-US" altLang="ja-JP" sz="1800" b="1" i="0" u="none" strike="noStrike" kern="0" cap="none" spc="0" normalizeH="0" baseline="0" noProof="0" dirty="0" smtClean="0">
                <a:ln>
                  <a:noFill/>
                </a:ln>
                <a:solidFill>
                  <a:srgbClr val="C00000"/>
                </a:solidFill>
                <a:effectLst/>
                <a:uLnTx/>
                <a:uFillTx/>
              </a:rPr>
              <a:t>1000</a:t>
            </a:r>
            <a:r>
              <a:rPr kumimoji="0" lang="ja-JP" altLang="en-US" sz="1800" b="1" i="0" u="none" strike="noStrike" kern="0" cap="none" spc="0" normalizeH="0" baseline="0" noProof="0" dirty="0" smtClean="0">
                <a:ln>
                  <a:noFill/>
                </a:ln>
                <a:solidFill>
                  <a:srgbClr val="C00000"/>
                </a:solidFill>
                <a:effectLst/>
                <a:uLnTx/>
                <a:uFillTx/>
              </a:rPr>
              <a:t>万円～</a:t>
            </a:r>
            <a:endParaRPr kumimoji="0" lang="en-US" altLang="ja-JP" sz="1800" b="1" i="0" u="none" strike="noStrike" kern="0" cap="none" spc="0" normalizeH="0" baseline="0" noProof="0" dirty="0" smtClean="0">
              <a:ln>
                <a:noFill/>
              </a:ln>
              <a:solidFill>
                <a:srgbClr val="C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rPr>
              <a:t>　∟誘導広告費：</a:t>
            </a:r>
            <a:r>
              <a:rPr kumimoji="0" lang="en-US" altLang="ja-JP" sz="1400" b="0" i="0" u="none" strike="noStrike" kern="0" cap="none" spc="0" normalizeH="0" baseline="0" noProof="0" dirty="0" smtClean="0">
                <a:ln>
                  <a:noFill/>
                </a:ln>
                <a:solidFill>
                  <a:prstClr val="black"/>
                </a:solidFill>
                <a:effectLst/>
                <a:uLnTx/>
                <a:uFillTx/>
              </a:rPr>
              <a:t>1000</a:t>
            </a:r>
            <a:r>
              <a:rPr kumimoji="0" lang="ja-JP" altLang="en-US" sz="1400" b="0" i="0" u="none" strike="noStrike" kern="0" cap="none" spc="0" normalizeH="0" baseline="0" noProof="0" dirty="0" smtClean="0">
                <a:ln>
                  <a:noFill/>
                </a:ln>
                <a:solidFill>
                  <a:prstClr val="black"/>
                </a:solidFill>
                <a:effectLst/>
                <a:uLnTx/>
                <a:uFillTx/>
              </a:rPr>
              <a:t>万円～</a:t>
            </a:r>
            <a:r>
              <a:rPr kumimoji="0" lang="en-US" altLang="ja-JP" sz="1400" b="0" i="0" u="none" strike="noStrike" kern="0" cap="none" spc="0" normalizeH="0" baseline="0" noProof="0" dirty="0" smtClean="0">
                <a:ln>
                  <a:noFill/>
                </a:ln>
                <a:solidFill>
                  <a:prstClr val="black"/>
                </a:solidFill>
                <a:effectLst/>
                <a:uLnTx/>
                <a:uFillTx/>
              </a:rPr>
              <a:t>(</a:t>
            </a:r>
            <a:r>
              <a:rPr kumimoji="0" lang="ja-JP" altLang="en-US" sz="1400" b="0" i="0" u="none" strike="noStrike" kern="0" cap="none" spc="0" normalizeH="0" baseline="0" noProof="0" dirty="0" smtClean="0">
                <a:ln>
                  <a:noFill/>
                </a:ln>
                <a:solidFill>
                  <a:prstClr val="black"/>
                </a:solidFill>
                <a:effectLst/>
                <a:uLnTx/>
                <a:uFillTx/>
              </a:rPr>
              <a:t>グロス</a:t>
            </a:r>
            <a:r>
              <a:rPr kumimoji="0" lang="en-US" altLang="ja-JP" sz="1400" b="0" i="0" u="none" strike="noStrike" kern="0" cap="none" spc="0" normalizeH="0" baseline="0" noProof="0" dirty="0" smtClean="0">
                <a:ln>
                  <a:noFill/>
                </a:ln>
                <a:solidFill>
                  <a:prstClr val="black"/>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rPr>
              <a:t>　∟制作費：無償</a:t>
            </a:r>
            <a:endParaRPr kumimoji="0" lang="ja-JP" altLang="en-US" sz="1400" b="1" i="0" u="none" strike="noStrike" kern="0" cap="none" spc="0" normalizeH="0" baseline="0" noProof="0" dirty="0" smtClean="0">
              <a:ln>
                <a:noFill/>
              </a:ln>
              <a:solidFill>
                <a:prstClr val="black"/>
              </a:solidFill>
              <a:effectLst/>
              <a:uLnTx/>
              <a:uFillTx/>
            </a:endParaRPr>
          </a:p>
        </p:txBody>
      </p:sp>
      <p:sp>
        <p:nvSpPr>
          <p:cNvPr id="12" name="テキスト ボックス 11"/>
          <p:cNvSpPr txBox="1"/>
          <p:nvPr/>
        </p:nvSpPr>
        <p:spPr>
          <a:xfrm>
            <a:off x="2664544" y="5700444"/>
            <a:ext cx="4579884" cy="1184940"/>
          </a:xfrm>
          <a:prstGeom prst="rect">
            <a:avLst/>
          </a:prstGeom>
          <a:noFill/>
        </p:spPr>
        <p:txBody>
          <a:bodyPr wrap="square" rtlCol="0">
            <a:spAutoFit/>
          </a:bodyPr>
          <a:lstStyle/>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smtClean="0">
                <a:ln>
                  <a:noFill/>
                </a:ln>
                <a:solidFill>
                  <a:prstClr val="black"/>
                </a:solidFill>
                <a:effectLst/>
                <a:uLnTx/>
                <a:uFillTx/>
              </a:rPr>
              <a:t>ブランドパネル</a:t>
            </a:r>
            <a:r>
              <a:rPr kumimoji="0" lang="en-US" altLang="ja-JP" sz="1200" b="0" i="0" u="none" strike="noStrike" kern="0" cap="none" spc="0" normalizeH="0" baseline="0" noProof="0" dirty="0" smtClean="0">
                <a:ln>
                  <a:noFill/>
                </a:ln>
                <a:solidFill>
                  <a:prstClr val="black"/>
                </a:solidFill>
                <a:effectLst/>
                <a:uLnTx/>
                <a:uFillTx/>
              </a:rPr>
              <a:t>SP</a:t>
            </a:r>
            <a:r>
              <a:rPr kumimoji="0" lang="ja-JP" altLang="en-US" sz="1200" b="0" i="0" u="none" strike="noStrike" kern="0" cap="none" spc="0" normalizeH="0" baseline="0" noProof="0" dirty="0" smtClean="0">
                <a:ln>
                  <a:noFill/>
                </a:ln>
                <a:solidFill>
                  <a:prstClr val="black"/>
                </a:solidFill>
                <a:effectLst/>
                <a:uLnTx/>
                <a:uFillTx/>
              </a:rPr>
              <a:t>（</a:t>
            </a:r>
            <a:r>
              <a:rPr kumimoji="0" lang="en-US" altLang="ja-JP" sz="1200" b="0" i="0" u="none" strike="noStrike" kern="0" cap="none" spc="0" normalizeH="0" baseline="0" noProof="0" dirty="0" smtClean="0">
                <a:ln>
                  <a:noFill/>
                </a:ln>
                <a:solidFill>
                  <a:prstClr val="black"/>
                </a:solidFill>
                <a:effectLst/>
                <a:uLnTx/>
                <a:uFillTx/>
              </a:rPr>
              <a:t>500</a:t>
            </a:r>
            <a:r>
              <a:rPr kumimoji="0" lang="ja-JP" altLang="en-US" sz="1200" b="0" i="0" u="none" strike="noStrike" kern="0" cap="none" spc="0" normalizeH="0" baseline="0" noProof="0" dirty="0" smtClean="0">
                <a:ln>
                  <a:noFill/>
                </a:ln>
                <a:solidFill>
                  <a:prstClr val="black"/>
                </a:solidFill>
                <a:effectLst/>
                <a:uLnTx/>
                <a:uFillTx/>
              </a:rPr>
              <a:t>万円～）</a:t>
            </a:r>
            <a:endParaRPr kumimoji="0" lang="en-US" altLang="ja-JP" sz="1200" b="0" i="0" u="none" strike="noStrike" kern="0" cap="none" spc="0" normalizeH="0" baseline="0" noProof="0" dirty="0" smtClean="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smtClean="0">
                <a:ln>
                  <a:noFill/>
                </a:ln>
                <a:solidFill>
                  <a:prstClr val="black"/>
                </a:solidFill>
                <a:effectLst/>
                <a:uLnTx/>
                <a:uFillTx/>
              </a:rPr>
              <a:t>ブランドパネル</a:t>
            </a:r>
            <a:r>
              <a:rPr kumimoji="0" lang="en-US" altLang="ja-JP" sz="1200" b="0" i="0" u="none" strike="noStrike" kern="0" cap="none" spc="0" normalizeH="0" baseline="0" noProof="0" dirty="0" smtClean="0">
                <a:ln>
                  <a:noFill/>
                </a:ln>
                <a:solidFill>
                  <a:prstClr val="black"/>
                </a:solidFill>
                <a:effectLst/>
                <a:uLnTx/>
                <a:uFillTx/>
              </a:rPr>
              <a:t>SP</a:t>
            </a:r>
            <a:r>
              <a:rPr kumimoji="0" lang="ja-JP" altLang="en-US" sz="1200" b="0" i="0" u="none" strike="noStrike" kern="0" cap="none" spc="0" normalizeH="0" baseline="0" noProof="0" dirty="0" smtClean="0">
                <a:ln>
                  <a:noFill/>
                </a:ln>
                <a:solidFill>
                  <a:prstClr val="black"/>
                </a:solidFill>
                <a:effectLst/>
                <a:uLnTx/>
                <a:uFillTx/>
              </a:rPr>
              <a:t>（</a:t>
            </a:r>
            <a:r>
              <a:rPr kumimoji="0" lang="en-US" altLang="ja-JP" sz="1200" b="0" i="0" u="none" strike="noStrike" kern="0" cap="none" spc="0" normalizeH="0" baseline="0" noProof="0" dirty="0" smtClean="0">
                <a:ln>
                  <a:noFill/>
                </a:ln>
                <a:solidFill>
                  <a:prstClr val="black"/>
                </a:solidFill>
                <a:effectLst/>
                <a:uLnTx/>
                <a:uFillTx/>
              </a:rPr>
              <a:t>1000</a:t>
            </a:r>
            <a:r>
              <a:rPr kumimoji="0" lang="ja-JP" altLang="en-US" sz="1200" b="0" i="0" u="none" strike="noStrike" kern="0" cap="none" spc="0" normalizeH="0" baseline="0" noProof="0" dirty="0" smtClean="0">
                <a:ln>
                  <a:noFill/>
                </a:ln>
                <a:solidFill>
                  <a:prstClr val="black"/>
                </a:solidFill>
                <a:effectLst/>
                <a:uLnTx/>
                <a:uFillTx/>
              </a:rPr>
              <a:t>万円～）</a:t>
            </a:r>
            <a:endParaRPr kumimoji="0" lang="en-US" altLang="ja-JP" sz="1200" b="0" i="0" u="none" strike="noStrike" kern="0" cap="none" spc="0" normalizeH="0" baseline="0" noProof="0" dirty="0" smtClean="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smtClean="0">
                <a:ln>
                  <a:noFill/>
                </a:ln>
                <a:solidFill>
                  <a:prstClr val="black"/>
                </a:solidFill>
                <a:effectLst/>
                <a:uLnTx/>
                <a:uFillTx/>
              </a:rPr>
              <a:t>ブランドパネル</a:t>
            </a:r>
            <a:r>
              <a:rPr kumimoji="0" lang="en-US" altLang="ja-JP" sz="1200" b="0" i="0" u="none" strike="noStrike" kern="0" cap="none" spc="0" normalizeH="0" baseline="0" noProof="0" dirty="0" smtClean="0">
                <a:ln>
                  <a:noFill/>
                </a:ln>
                <a:solidFill>
                  <a:prstClr val="black"/>
                </a:solidFill>
                <a:effectLst/>
                <a:uLnTx/>
                <a:uFillTx/>
              </a:rPr>
              <a:t>SP</a:t>
            </a:r>
            <a:r>
              <a:rPr kumimoji="0" lang="ja-JP" altLang="en-US" sz="1200" b="0" i="0" u="none" strike="noStrike" kern="0" cap="none" spc="0" normalizeH="0" baseline="0" noProof="0" dirty="0" smtClean="0">
                <a:ln>
                  <a:noFill/>
                </a:ln>
                <a:solidFill>
                  <a:prstClr val="black"/>
                </a:solidFill>
                <a:effectLst/>
                <a:uLnTx/>
                <a:uFillTx/>
              </a:rPr>
              <a:t>（</a:t>
            </a:r>
            <a:r>
              <a:rPr kumimoji="0" lang="en-US" altLang="ja-JP" sz="1200" b="0" i="0" u="none" strike="noStrike" kern="0" cap="none" spc="0" normalizeH="0" baseline="0" noProof="0" dirty="0" smtClean="0">
                <a:ln>
                  <a:noFill/>
                </a:ln>
                <a:solidFill>
                  <a:prstClr val="black"/>
                </a:solidFill>
                <a:effectLst/>
                <a:uLnTx/>
                <a:uFillTx/>
              </a:rPr>
              <a:t>FQ1</a:t>
            </a:r>
            <a:r>
              <a:rPr kumimoji="0" lang="ja-JP" altLang="en-US" sz="1200" b="0" i="0" u="none" strike="noStrike" kern="0" cap="none" spc="0" normalizeH="0" baseline="0" noProof="0" dirty="0" smtClean="0">
                <a:ln>
                  <a:noFill/>
                </a:ln>
                <a:solidFill>
                  <a:prstClr val="black"/>
                </a:solidFill>
                <a:effectLst/>
                <a:uLnTx/>
                <a:uFillTx/>
              </a:rPr>
              <a:t>）</a:t>
            </a:r>
            <a:endParaRPr kumimoji="0" lang="en-US" altLang="ja-JP" sz="1200" b="0" i="0" u="none" strike="noStrike" kern="0" cap="none" spc="0" normalizeH="0" baseline="0" noProof="0" dirty="0" smtClean="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smtClean="0">
                <a:ln>
                  <a:noFill/>
                </a:ln>
                <a:solidFill>
                  <a:prstClr val="black"/>
                </a:solidFill>
                <a:effectLst/>
                <a:uLnTx/>
                <a:uFillTx/>
              </a:rPr>
              <a:t>ブランドパネル</a:t>
            </a:r>
            <a:r>
              <a:rPr kumimoji="0" lang="en-US" altLang="ja-JP" sz="1200" b="0" i="0" u="none" strike="noStrike" kern="0" cap="none" spc="0" normalizeH="0" baseline="0" noProof="0" dirty="0" smtClean="0">
                <a:ln>
                  <a:noFill/>
                </a:ln>
                <a:solidFill>
                  <a:prstClr val="black"/>
                </a:solidFill>
                <a:effectLst/>
                <a:uLnTx/>
                <a:uFillTx/>
              </a:rPr>
              <a:t>SP</a:t>
            </a:r>
            <a:r>
              <a:rPr kumimoji="0" lang="ja-JP" altLang="en-US" sz="1200" b="0" i="0" u="none" strike="noStrike" kern="0" cap="none" spc="0" normalizeH="0" baseline="0" noProof="0" dirty="0" smtClean="0">
                <a:ln>
                  <a:noFill/>
                </a:ln>
                <a:solidFill>
                  <a:prstClr val="black"/>
                </a:solidFill>
                <a:effectLst/>
                <a:uLnTx/>
                <a:uFillTx/>
              </a:rPr>
              <a:t>（都道府県）（</a:t>
            </a:r>
            <a:r>
              <a:rPr kumimoji="0" lang="en-US" altLang="ja-JP" sz="1200" b="0" i="0" u="none" strike="noStrike" kern="0" cap="none" spc="0" normalizeH="0" baseline="0" noProof="0" dirty="0" smtClean="0">
                <a:ln>
                  <a:noFill/>
                </a:ln>
                <a:solidFill>
                  <a:prstClr val="black"/>
                </a:solidFill>
                <a:effectLst/>
                <a:uLnTx/>
                <a:uFillTx/>
              </a:rPr>
              <a:t>300</a:t>
            </a:r>
            <a:r>
              <a:rPr kumimoji="0" lang="ja-JP" altLang="en-US" sz="1200" b="0" i="0" u="none" strike="noStrike" kern="0" cap="none" spc="0" normalizeH="0" baseline="0" noProof="0" dirty="0" smtClean="0">
                <a:ln>
                  <a:noFill/>
                </a:ln>
                <a:solidFill>
                  <a:prstClr val="black"/>
                </a:solidFill>
                <a:effectLst/>
                <a:uLnTx/>
                <a:uFillTx/>
              </a:rPr>
              <a:t>万円～）</a:t>
            </a:r>
            <a:endParaRPr kumimoji="0" lang="en-US" altLang="ja-JP" sz="1200" b="0" i="0" u="none" strike="noStrike" kern="0" cap="none" spc="0" normalizeH="0" baseline="0" noProof="0" dirty="0" smtClean="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smtClean="0">
                <a:ln>
                  <a:noFill/>
                </a:ln>
                <a:solidFill>
                  <a:prstClr val="black"/>
                </a:solidFill>
                <a:effectLst/>
                <a:uLnTx/>
                <a:uFillTx/>
              </a:rPr>
              <a:t>ブランドパネル</a:t>
            </a:r>
            <a:r>
              <a:rPr kumimoji="0" lang="en-US" altLang="ja-JP" sz="1200" b="0" i="0" u="none" strike="noStrike" kern="0" cap="none" spc="0" normalizeH="0" baseline="0" noProof="0" dirty="0" smtClean="0">
                <a:ln>
                  <a:noFill/>
                </a:ln>
                <a:solidFill>
                  <a:prstClr val="black"/>
                </a:solidFill>
                <a:effectLst/>
                <a:uLnTx/>
                <a:uFillTx/>
              </a:rPr>
              <a:t>SP</a:t>
            </a:r>
            <a:r>
              <a:rPr kumimoji="0" lang="ja-JP" altLang="en-US" sz="1200" b="0" i="0" u="none" strike="noStrike" kern="0" cap="none" spc="0" normalizeH="0" baseline="0" noProof="0" dirty="0" smtClean="0">
                <a:ln>
                  <a:noFill/>
                </a:ln>
                <a:solidFill>
                  <a:prstClr val="black"/>
                </a:solidFill>
                <a:effectLst/>
                <a:uLnTx/>
                <a:uFillTx/>
              </a:rPr>
              <a:t>（市区郡）</a:t>
            </a:r>
            <a:endParaRPr kumimoji="0" lang="en-US" altLang="ja-JP" sz="1200" b="0" i="0" u="none" strike="noStrike" kern="0" cap="none" spc="0" normalizeH="0" baseline="0" noProof="0" dirty="0" smtClean="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altLang="ja-JP" sz="1100" b="0" i="0" u="none" strike="noStrike" kern="0" cap="none" spc="0" normalizeH="0" baseline="0" noProof="0" dirty="0" smtClean="0">
              <a:ln>
                <a:noFill/>
              </a:ln>
              <a:solidFill>
                <a:prstClr val="black"/>
              </a:solidFill>
              <a:effectLst/>
              <a:uLnTx/>
              <a:uFillTx/>
            </a:endParaRPr>
          </a:p>
        </p:txBody>
      </p:sp>
      <p:sp>
        <p:nvSpPr>
          <p:cNvPr id="13" name="正方形/長方形 12"/>
          <p:cNvSpPr/>
          <p:nvPr/>
        </p:nvSpPr>
        <p:spPr>
          <a:xfrm>
            <a:off x="5427910" y="5271591"/>
            <a:ext cx="4124474" cy="46166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smtClean="0">
                <a:ln>
                  <a:noFill/>
                </a:ln>
                <a:solidFill>
                  <a:prstClr val="black"/>
                </a:solidFill>
                <a:effectLst/>
                <a:uLnTx/>
                <a:uFillTx/>
              </a:rPr>
              <a:t>※</a:t>
            </a:r>
            <a:r>
              <a:rPr kumimoji="0" lang="ja-JP" altLang="en-US" sz="1200" b="0" i="0" u="none" strike="noStrike" kern="0" cap="none" spc="0" normalizeH="0" baseline="0" noProof="0" dirty="0" smtClean="0">
                <a:ln>
                  <a:noFill/>
                </a:ln>
                <a:solidFill>
                  <a:prstClr val="black"/>
                </a:solidFill>
                <a:effectLst/>
                <a:uLnTx/>
                <a:uFillTx/>
              </a:rPr>
              <a:t>静止画のみ対象</a:t>
            </a:r>
            <a:endParaRPr kumimoji="0" lang="en-US" altLang="ja-JP" sz="12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smtClean="0">
                <a:ln>
                  <a:noFill/>
                </a:ln>
                <a:solidFill>
                  <a:prstClr val="black"/>
                </a:solidFill>
                <a:effectLst/>
                <a:uLnTx/>
                <a:uFillTx/>
              </a:rPr>
              <a:t>※SP</a:t>
            </a:r>
            <a:r>
              <a:rPr kumimoji="0" lang="ja-JP" altLang="en-US" sz="1200" b="0" i="0" u="none" strike="noStrike" kern="0" cap="none" spc="0" normalizeH="0" baseline="0" noProof="0" dirty="0" smtClean="0">
                <a:ln>
                  <a:noFill/>
                </a:ln>
                <a:solidFill>
                  <a:prstClr val="black"/>
                </a:solidFill>
                <a:effectLst/>
                <a:uLnTx/>
                <a:uFillTx/>
              </a:rPr>
              <a:t>はスマートフォンの略称です</a:t>
            </a:r>
          </a:p>
        </p:txBody>
      </p:sp>
      <p:sp>
        <p:nvSpPr>
          <p:cNvPr id="14" name="フローチャート: 端子 13">
            <a:extLst>
              <a:ext uri="{FF2B5EF4-FFF2-40B4-BE49-F238E27FC236}">
                <a16:creationId xmlns:a16="http://schemas.microsoft.com/office/drawing/2014/main" id="{7462C974-767A-FC4D-BB7F-30D9BAF4CC2F}"/>
              </a:ext>
            </a:extLst>
          </p:cNvPr>
          <p:cNvSpPr/>
          <p:nvPr/>
        </p:nvSpPr>
        <p:spPr>
          <a:xfrm>
            <a:off x="2379740" y="3851303"/>
            <a:ext cx="2204093" cy="370490"/>
          </a:xfrm>
          <a:prstGeom prst="flowChartTerminator">
            <a:avLst/>
          </a:prstGeom>
          <a:solidFill>
            <a:srgbClr val="FFCCC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smtClean="0">
              <a:ln>
                <a:noFill/>
              </a:ln>
              <a:solidFill>
                <a:srgbClr val="FFFFFF"/>
              </a:solidFill>
              <a:effectLst/>
              <a:uLnTx/>
              <a:uFillTx/>
              <a:latin typeface="メイリオ"/>
              <a:ea typeface="メイリオ"/>
              <a:cs typeface="+mn-cs"/>
            </a:endParaRPr>
          </a:p>
        </p:txBody>
      </p:sp>
      <p:sp>
        <p:nvSpPr>
          <p:cNvPr id="15" name="テキスト ボックス 14">
            <a:extLst>
              <a:ext uri="{FF2B5EF4-FFF2-40B4-BE49-F238E27FC236}">
                <a16:creationId xmlns:a16="http://schemas.microsoft.com/office/drawing/2014/main" id="{50E86D9D-678F-AF4C-8510-7FC4B3F7991E}"/>
              </a:ext>
            </a:extLst>
          </p:cNvPr>
          <p:cNvSpPr txBox="1"/>
          <p:nvPr/>
        </p:nvSpPr>
        <p:spPr>
          <a:xfrm>
            <a:off x="2495601" y="3891470"/>
            <a:ext cx="2049561"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smtClean="0">
                <a:ln>
                  <a:noFill/>
                </a:ln>
                <a:solidFill>
                  <a:srgbClr val="000000"/>
                </a:solidFill>
                <a:effectLst/>
                <a:uLnTx/>
                <a:uFillTx/>
              </a:rPr>
              <a:t>制作費無償プラン</a:t>
            </a:r>
          </a:p>
        </p:txBody>
      </p:sp>
    </p:spTree>
    <p:extLst>
      <p:ext uri="{BB962C8B-B14F-4D97-AF65-F5344CB8AC3E}">
        <p14:creationId xmlns:p14="http://schemas.microsoft.com/office/powerpoint/2010/main" val="259194011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トップページカスタマイズ企画ライト版詳細</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4" name="フローチャート: 端子 3"/>
          <p:cNvSpPr/>
          <p:nvPr/>
        </p:nvSpPr>
        <p:spPr>
          <a:xfrm>
            <a:off x="2207569" y="1340768"/>
            <a:ext cx="1688121" cy="370490"/>
          </a:xfrm>
          <a:prstGeom prst="flowChartTerminator">
            <a:avLst/>
          </a:prstGeom>
          <a:solidFill>
            <a:srgbClr val="FFCCC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smtClean="0">
              <a:ln>
                <a:noFill/>
              </a:ln>
              <a:solidFill>
                <a:srgbClr val="FFFFFF"/>
              </a:solidFill>
              <a:effectLst/>
              <a:uLnTx/>
              <a:uFillTx/>
              <a:latin typeface="メイリオ"/>
              <a:ea typeface="メイリオ"/>
              <a:cs typeface="+mn-cs"/>
            </a:endParaRPr>
          </a:p>
        </p:txBody>
      </p:sp>
      <p:sp>
        <p:nvSpPr>
          <p:cNvPr id="6" name="テキスト ボックス 5"/>
          <p:cNvSpPr txBox="1"/>
          <p:nvPr/>
        </p:nvSpPr>
        <p:spPr>
          <a:xfrm>
            <a:off x="2577892" y="1372299"/>
            <a:ext cx="1072055"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smtClean="0">
                <a:ln>
                  <a:noFill/>
                </a:ln>
                <a:solidFill>
                  <a:prstClr val="black"/>
                </a:solidFill>
                <a:effectLst/>
                <a:uLnTx/>
                <a:uFillTx/>
              </a:rPr>
              <a:t>入稿素材</a:t>
            </a:r>
          </a:p>
        </p:txBody>
      </p:sp>
      <p:sp>
        <p:nvSpPr>
          <p:cNvPr id="7" name="テキスト ボックス 6"/>
          <p:cNvSpPr txBox="1"/>
          <p:nvPr/>
        </p:nvSpPr>
        <p:spPr>
          <a:xfrm>
            <a:off x="2470154" y="1739499"/>
            <a:ext cx="8384454" cy="181588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rPr>
              <a:t>下記</a:t>
            </a:r>
            <a:r>
              <a:rPr kumimoji="0" lang="en-US" altLang="ja-JP" sz="1400" b="0" i="0" u="none" strike="noStrike" kern="0" cap="none" spc="0" normalizeH="0" baseline="0" noProof="0" dirty="0" smtClean="0">
                <a:ln>
                  <a:noFill/>
                </a:ln>
                <a:solidFill>
                  <a:prstClr val="black"/>
                </a:solidFill>
                <a:effectLst/>
                <a:uLnTx/>
                <a:uFillTx/>
              </a:rPr>
              <a:t>3</a:t>
            </a:r>
            <a:r>
              <a:rPr kumimoji="0" lang="ja-JP" altLang="en-US" sz="1400" b="0" i="0" u="none" strike="noStrike" kern="0" cap="none" spc="0" normalizeH="0" baseline="0" noProof="0" dirty="0" smtClean="0">
                <a:ln>
                  <a:noFill/>
                </a:ln>
                <a:solidFill>
                  <a:prstClr val="black"/>
                </a:solidFill>
                <a:effectLst/>
                <a:uLnTx/>
                <a:uFillTx/>
              </a:rPr>
              <a:t>点を広告主様または代理店様にて、申し込み時にご用意いただく必要がございます。</a:t>
            </a:r>
            <a:endParaRPr kumimoji="0" lang="en-US" altLang="ja-JP" sz="14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rPr>
              <a:t>①切り替わりエフェクト部分に利用するバナー画像</a:t>
            </a:r>
            <a:endParaRPr kumimoji="0" lang="en-US" altLang="ja-JP" sz="14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rPr>
              <a:t>　</a:t>
            </a:r>
            <a:r>
              <a:rPr kumimoji="0" lang="en-US" altLang="ja-JP" sz="1400" b="0" i="0" u="none" strike="noStrike" kern="0" cap="none" spc="0" normalizeH="0" baseline="0" noProof="0" dirty="0" smtClean="0">
                <a:ln>
                  <a:noFill/>
                </a:ln>
                <a:solidFill>
                  <a:prstClr val="black"/>
                </a:solidFill>
                <a:effectLst/>
                <a:uLnTx/>
                <a:uFillTx/>
              </a:rPr>
              <a:t>(</a:t>
            </a:r>
            <a:r>
              <a:rPr kumimoji="0" lang="ja-JP" altLang="en-US" sz="1400" b="0" i="0" u="none" strike="noStrike" kern="0" cap="none" spc="0" normalizeH="0" baseline="0" noProof="0" dirty="0" smtClean="0">
                <a:ln>
                  <a:noFill/>
                </a:ln>
                <a:solidFill>
                  <a:prstClr val="black"/>
                </a:solidFill>
                <a:effectLst/>
                <a:uLnTx/>
                <a:uFillTx/>
              </a:rPr>
              <a:t>誘導用広告のブランドパネル</a:t>
            </a:r>
            <a:r>
              <a:rPr kumimoji="0" lang="en-US" altLang="ja-JP" sz="1400" b="0" i="0" u="none" strike="noStrike" kern="0" cap="none" spc="0" normalizeH="0" baseline="0" noProof="0" dirty="0" smtClean="0">
                <a:ln>
                  <a:noFill/>
                </a:ln>
                <a:solidFill>
                  <a:prstClr val="black"/>
                </a:solidFill>
                <a:effectLst/>
                <a:uLnTx/>
                <a:uFillTx/>
              </a:rPr>
              <a:t>SP</a:t>
            </a:r>
            <a:r>
              <a:rPr kumimoji="0" lang="ja-JP" altLang="en-US" sz="1400" b="0" i="0" u="none" strike="noStrike" kern="0" cap="none" spc="0" normalizeH="0" baseline="0" noProof="0" dirty="0" smtClean="0">
                <a:ln>
                  <a:noFill/>
                </a:ln>
                <a:solidFill>
                  <a:prstClr val="black"/>
                </a:solidFill>
                <a:effectLst/>
                <a:uLnTx/>
                <a:uFillTx/>
              </a:rPr>
              <a:t>関連商品と同様の素材</a:t>
            </a:r>
            <a:r>
              <a:rPr kumimoji="0" lang="en-US" altLang="ja-JP" sz="1400" b="0" i="0" u="none" strike="noStrike" kern="0" cap="none" spc="0" normalizeH="0" baseline="0" noProof="0" dirty="0" smtClean="0">
                <a:ln>
                  <a:noFill/>
                </a:ln>
                <a:solidFill>
                  <a:prstClr val="black"/>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rPr>
              <a:t>②</a:t>
            </a:r>
            <a:r>
              <a:rPr kumimoji="0" lang="ja-JP" altLang="ja-JP" sz="1400" b="0" i="0" u="none" strike="noStrike" kern="0" cap="none" spc="0" normalizeH="0" baseline="0" noProof="0" dirty="0" smtClean="0">
                <a:ln>
                  <a:noFill/>
                </a:ln>
                <a:solidFill>
                  <a:prstClr val="black"/>
                </a:solidFill>
                <a:effectLst/>
                <a:uLnTx/>
                <a:uFillTx/>
              </a:rPr>
              <a:t>演出用の動画</a:t>
            </a:r>
            <a:endParaRPr kumimoji="0" lang="en-US" altLang="ja-JP" sz="1400" b="0" i="0" u="none" strike="noStrike" kern="0" cap="none" spc="0" normalizeH="0" baseline="0" noProof="0" dirty="0" smtClean="0">
              <a:ln>
                <a:noFill/>
              </a:ln>
              <a:solidFill>
                <a:prstClr val="black"/>
              </a:solidFill>
              <a:effectLst/>
              <a:uLnTx/>
              <a:uFillTx/>
            </a:endParaRPr>
          </a:p>
          <a:p>
            <a:pPr lvl="0">
              <a:defRPr/>
            </a:pPr>
            <a:r>
              <a:rPr kumimoji="0" lang="ja-JP" altLang="en-US" sz="1400" kern="0" dirty="0">
                <a:solidFill>
                  <a:prstClr val="black"/>
                </a:solidFill>
              </a:rPr>
              <a:t>③演出からの遷移先</a:t>
            </a:r>
            <a:r>
              <a:rPr kumimoji="0" lang="en-US" altLang="ja-JP" sz="1400" kern="0" dirty="0">
                <a:solidFill>
                  <a:prstClr val="black"/>
                </a:solidFill>
              </a:rPr>
              <a:t>URL</a:t>
            </a:r>
            <a:r>
              <a:rPr kumimoji="0" lang="ja-JP" altLang="en-US" sz="1400" kern="0" dirty="0">
                <a:solidFill>
                  <a:prstClr val="black"/>
                </a:solidFill>
              </a:rPr>
              <a:t>と</a:t>
            </a:r>
            <a:r>
              <a:rPr kumimoji="0" lang="ja-JP" altLang="en-US" sz="1400" kern="0" dirty="0">
                <a:solidFill>
                  <a:srgbClr val="000000"/>
                </a:solidFill>
              </a:rPr>
              <a:t>選択</a:t>
            </a:r>
            <a:r>
              <a:rPr kumimoji="0" lang="ja-JP" altLang="en-US" sz="1400" kern="0" dirty="0" smtClean="0">
                <a:solidFill>
                  <a:srgbClr val="000000"/>
                </a:solidFill>
              </a:rPr>
              <a:t>した冒頭</a:t>
            </a:r>
            <a:r>
              <a:rPr kumimoji="0" lang="ja-JP" altLang="en-US" sz="1400" kern="0" dirty="0" smtClean="0"/>
              <a:t>切り替え</a:t>
            </a:r>
            <a:r>
              <a:rPr kumimoji="0" lang="ja-JP" altLang="en-US" sz="1400" kern="0" dirty="0"/>
              <a:t>パターン、演出パターン</a:t>
            </a:r>
            <a:endParaRPr kumimoji="0" lang="en-US" altLang="ja-JP" sz="1400" kern="0" dirty="0"/>
          </a:p>
          <a:p>
            <a:pPr lvl="0">
              <a:defRPr/>
            </a:pPr>
            <a:r>
              <a:rPr kumimoji="0" lang="en-US" altLang="ja-JP" sz="1400" kern="0" dirty="0"/>
              <a:t>※</a:t>
            </a:r>
            <a:r>
              <a:rPr kumimoji="0" lang="ja-JP" altLang="en-US" sz="1400" kern="0" dirty="0"/>
              <a:t>上下に静止画素材を設定する演出パターンの場合は静止画</a:t>
            </a:r>
            <a:r>
              <a:rPr kumimoji="0" lang="ja-JP" altLang="en-US" sz="1400" kern="0" dirty="0" smtClean="0"/>
              <a:t>素材</a:t>
            </a:r>
            <a:endParaRPr kumimoji="0" lang="en-US" altLang="ja-JP" sz="1400" kern="0" dirty="0" smtClean="0"/>
          </a:p>
          <a:p>
            <a:pPr lvl="0">
              <a:defRPr/>
            </a:pPr>
            <a:r>
              <a:rPr kumimoji="0" lang="en-US" altLang="ja-JP" sz="1400" b="0" i="0" u="none" strike="noStrike" kern="0" cap="none" spc="0" normalizeH="0" baseline="0" noProof="0" dirty="0" smtClean="0">
                <a:ln>
                  <a:noFill/>
                </a:ln>
                <a:solidFill>
                  <a:srgbClr val="C00000"/>
                </a:solidFill>
                <a:effectLst/>
                <a:uLnTx/>
                <a:uFillTx/>
              </a:rPr>
              <a:t>※</a:t>
            </a:r>
            <a:r>
              <a:rPr kumimoji="0" lang="ja-JP" altLang="en-US" sz="1400" b="0" i="0" u="none" strike="noStrike" kern="0" cap="none" spc="0" normalizeH="0" baseline="0" noProof="0" dirty="0" smtClean="0">
                <a:ln>
                  <a:noFill/>
                </a:ln>
                <a:solidFill>
                  <a:srgbClr val="C00000"/>
                </a:solidFill>
                <a:effectLst/>
                <a:uLnTx/>
                <a:uFillTx/>
              </a:rPr>
              <a:t>詳細は「入稿ガイドライン」のページをご確認ください。</a:t>
            </a:r>
          </a:p>
        </p:txBody>
      </p:sp>
      <p:sp>
        <p:nvSpPr>
          <p:cNvPr id="8" name="フローチャート: 端子 7"/>
          <p:cNvSpPr/>
          <p:nvPr/>
        </p:nvSpPr>
        <p:spPr>
          <a:xfrm>
            <a:off x="2360252" y="3717032"/>
            <a:ext cx="1657822" cy="370490"/>
          </a:xfrm>
          <a:prstGeom prst="flowChartTerminator">
            <a:avLst/>
          </a:prstGeom>
          <a:solidFill>
            <a:srgbClr val="FFCCC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smtClean="0">
              <a:ln>
                <a:noFill/>
              </a:ln>
              <a:solidFill>
                <a:srgbClr val="FFFFFF"/>
              </a:solidFill>
              <a:effectLst/>
              <a:uLnTx/>
              <a:uFillTx/>
              <a:latin typeface="メイリオ"/>
              <a:ea typeface="メイリオ"/>
              <a:cs typeface="+mn-cs"/>
            </a:endParaRPr>
          </a:p>
        </p:txBody>
      </p:sp>
      <p:sp>
        <p:nvSpPr>
          <p:cNvPr id="9" name="テキスト ボックス 8"/>
          <p:cNvSpPr txBox="1"/>
          <p:nvPr/>
        </p:nvSpPr>
        <p:spPr>
          <a:xfrm>
            <a:off x="2786988" y="3757479"/>
            <a:ext cx="1072055"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smtClean="0">
                <a:ln>
                  <a:noFill/>
                </a:ln>
                <a:solidFill>
                  <a:prstClr val="black"/>
                </a:solidFill>
                <a:effectLst/>
                <a:uLnTx/>
                <a:uFillTx/>
              </a:rPr>
              <a:t>その他</a:t>
            </a:r>
          </a:p>
        </p:txBody>
      </p:sp>
      <p:sp>
        <p:nvSpPr>
          <p:cNvPr id="10" name="テキスト ボックス 9"/>
          <p:cNvSpPr txBox="1"/>
          <p:nvPr/>
        </p:nvSpPr>
        <p:spPr>
          <a:xfrm>
            <a:off x="2552694" y="4116167"/>
            <a:ext cx="7359731"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rPr>
              <a:t>・販売制限がございます。詳細は「販売制限」のページをご参照ください。</a:t>
            </a:r>
            <a:endParaRPr kumimoji="0" lang="en-US" altLang="ja-JP" sz="14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rPr>
              <a:t>・枠数の制限は設けておりません。</a:t>
            </a:r>
          </a:p>
        </p:txBody>
      </p:sp>
      <p:sp>
        <p:nvSpPr>
          <p:cNvPr id="11" name="角丸四角形 10"/>
          <p:cNvSpPr/>
          <p:nvPr/>
        </p:nvSpPr>
        <p:spPr>
          <a:xfrm>
            <a:off x="1784188" y="2924944"/>
            <a:ext cx="576064" cy="216024"/>
          </a:xfrm>
          <a:prstGeom prst="roundRect">
            <a:avLst/>
          </a:prstGeom>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100" dirty="0" smtClean="0">
                <a:solidFill>
                  <a:schemeClr val="bg1"/>
                </a:solidFill>
              </a:rPr>
              <a:t>NEW</a:t>
            </a:r>
            <a:endParaRPr kumimoji="1" lang="ja-JP" altLang="en-US" sz="1100" dirty="0" smtClean="0">
              <a:solidFill>
                <a:schemeClr val="bg1"/>
              </a:solidFill>
            </a:endParaRPr>
          </a:p>
        </p:txBody>
      </p:sp>
    </p:spTree>
    <p:extLst>
      <p:ext uri="{BB962C8B-B14F-4D97-AF65-F5344CB8AC3E}">
        <p14:creationId xmlns:p14="http://schemas.microsoft.com/office/powerpoint/2010/main" val="2100356748"/>
      </p:ext>
    </p:extLst>
  </p:cSld>
  <p:clrMapOvr>
    <a:masterClrMapping/>
  </p:clrMapOvr>
  <p:timing>
    <p:tnLst>
      <p:par>
        <p:cTn id="1" dur="indefinite" restart="never" nodeType="tmRoot"/>
      </p:par>
    </p:tnLst>
  </p:timing>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6499</TotalTime>
  <Words>4257</Words>
  <Application>Microsoft Office PowerPoint</Application>
  <PresentationFormat>ワイド画面</PresentationFormat>
  <Paragraphs>483</Paragraphs>
  <Slides>23</Slides>
  <Notes>6</Notes>
  <HiddenSlides>0</HiddenSlides>
  <MMClips>12</MMClips>
  <ScaleCrop>false</ScaleCrop>
  <HeadingPairs>
    <vt:vector size="6" baseType="variant">
      <vt:variant>
        <vt:lpstr>使用されているフォント</vt:lpstr>
      </vt:variant>
      <vt:variant>
        <vt:i4>8</vt:i4>
      </vt:variant>
      <vt:variant>
        <vt:lpstr>テーマ</vt:lpstr>
      </vt:variant>
      <vt:variant>
        <vt:i4>3</vt:i4>
      </vt:variant>
      <vt:variant>
        <vt:lpstr>スライド タイトル</vt:lpstr>
      </vt:variant>
      <vt:variant>
        <vt:i4>23</vt:i4>
      </vt:variant>
    </vt:vector>
  </HeadingPairs>
  <TitlesOfParts>
    <vt:vector size="34" baseType="lpstr">
      <vt:lpstr>Meiryo UI</vt:lpstr>
      <vt:lpstr>ＭＳ Ｐゴシック</vt:lpstr>
      <vt:lpstr>メイリオ</vt:lpstr>
      <vt:lpstr>メイリオ</vt:lpstr>
      <vt:lpstr>Arial</vt:lpstr>
      <vt:lpstr>Calibri</vt:lpstr>
      <vt:lpstr>Verdana</vt:lpstr>
      <vt:lpstr>Wingdings</vt:lpstr>
      <vt:lpstr>表紙</vt:lpstr>
      <vt:lpstr>中表紙と裏表紙</vt:lpstr>
      <vt:lpstr>コンテンツページ</vt:lpstr>
      <vt:lpstr>Yahoo!広告 ディスプレイ広告（予約型）クリエイティブ企画 </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宮崎 佐津紀</cp:lastModifiedBy>
  <cp:revision>257</cp:revision>
  <dcterms:created xsi:type="dcterms:W3CDTF">2020-02-26T07:28:11Z</dcterms:created>
  <dcterms:modified xsi:type="dcterms:W3CDTF">2021-07-30T01:46:47Z</dcterms:modified>
</cp:coreProperties>
</file>