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9"/>
  </p:notesMasterIdLst>
  <p:sldIdLst>
    <p:sldId id="316" r:id="rId4"/>
    <p:sldId id="300" r:id="rId5"/>
    <p:sldId id="342" r:id="rId6"/>
    <p:sldId id="369" r:id="rId7"/>
    <p:sldId id="371" r:id="rId8"/>
    <p:sldId id="370" r:id="rId9"/>
    <p:sldId id="372" r:id="rId10"/>
    <p:sldId id="374" r:id="rId11"/>
    <p:sldId id="360" r:id="rId12"/>
    <p:sldId id="361" r:id="rId13"/>
    <p:sldId id="362" r:id="rId14"/>
    <p:sldId id="365" r:id="rId15"/>
    <p:sldId id="366" r:id="rId16"/>
    <p:sldId id="375" r:id="rId17"/>
    <p:sldId id="376" r:id="rId18"/>
    <p:sldId id="377" r:id="rId19"/>
    <p:sldId id="368" r:id="rId20"/>
    <p:sldId id="349" r:id="rId21"/>
    <p:sldId id="351" r:id="rId22"/>
    <p:sldId id="350" r:id="rId23"/>
    <p:sldId id="353" r:id="rId24"/>
    <p:sldId id="352" r:id="rId25"/>
    <p:sldId id="356" r:id="rId26"/>
    <p:sldId id="380" r:id="rId27"/>
    <p:sldId id="312" r:id="rId2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80" autoAdjust="0"/>
    <p:restoredTop sz="96327" autoAdjust="0"/>
  </p:normalViewPr>
  <p:slideViewPr>
    <p:cSldViewPr>
      <p:cViewPr varScale="1">
        <p:scale>
          <a:sx n="68" d="100"/>
          <a:sy n="68" d="100"/>
        </p:scale>
        <p:origin x="243" y="30"/>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2021/6/17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a:t>
            </a:fld>
            <a:endParaRPr kumimoji="1" lang="ja-JP" altLang="en-US"/>
          </a:p>
        </p:txBody>
      </p:sp>
    </p:spTree>
    <p:extLst>
      <p:ext uri="{BB962C8B-B14F-4D97-AF65-F5344CB8AC3E}">
        <p14:creationId xmlns:p14="http://schemas.microsoft.com/office/powerpoint/2010/main" val="255419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8</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14</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16</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3382624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8" name="スライド番号プレースホルダ 10"/>
          <p:cNvSpPr txBox="1">
            <a:spLocks/>
          </p:cNvSpPr>
          <p:nvPr userDrawn="1"/>
        </p:nvSpPr>
        <p:spPr>
          <a:xfrm>
            <a:off x="9277716" y="6520260"/>
            <a:ext cx="28448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z="1400" smtClean="0"/>
              <a:pPr/>
              <a:t>‹#›</a:t>
            </a:fld>
            <a:endParaRPr lang="ja-JP" altLang="en-US" sz="1400"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616524" y="291972"/>
            <a:ext cx="9837401"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58809"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1" y="-11861"/>
            <a:ext cx="25455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7" name="フッター プレースホルダー 1"/>
          <p:cNvSpPr>
            <a:spLocks noGrp="1"/>
          </p:cNvSpPr>
          <p:nvPr>
            <p:ph type="ftr" sz="quarter" idx="3"/>
          </p:nvPr>
        </p:nvSpPr>
        <p:spPr>
          <a:xfrm>
            <a:off x="3171367" y="6641976"/>
            <a:ext cx="5583390"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224361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timing>
    <p:tnLst>
      <p:par>
        <p:cTn id="1" dur="indefinite" restart="never" nodeType="tmRoot"/>
      </p:par>
    </p:tnLst>
  </p:timing>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4"/><Relationship Id="rId7" Type="http://schemas.openxmlformats.org/officeDocument/2006/relationships/slideLayout" Target="../slideLayouts/slideLayout2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5" Type="http://schemas.microsoft.com/office/2007/relationships/media" Target="../media/media8.mp4"/><Relationship Id="rId10" Type="http://schemas.openxmlformats.org/officeDocument/2006/relationships/image" Target="../media/image23.png"/><Relationship Id="rId4" Type="http://schemas.openxmlformats.org/officeDocument/2006/relationships/video" Target="../media/media7.mp4"/><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2.mp4"/><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4.png"/><Relationship Id="rId4" Type="http://schemas.openxmlformats.org/officeDocument/2006/relationships/video" Target="../media/media5.mp4"/><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11" Type="http://schemas.openxmlformats.org/officeDocument/2006/relationships/image" Target="../media/image14.png"/><Relationship Id="rId5" Type="http://schemas.microsoft.com/office/2007/relationships/media" Target="../media/media1.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19.jpg"/></Relationships>
</file>

<file path=ppt/slides/_rels/slide9.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　ライト版</a:t>
            </a:r>
            <a:endPar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6</a:t>
            </a:r>
            <a:r>
              <a:rPr lang="ja-JP" altLang="en-US" sz="1600" dirty="0" smtClean="0">
                <a:cs typeface="メイリオ" pitchFamily="50" charset="-128"/>
              </a:rPr>
              <a:t>月</a:t>
            </a:r>
            <a:r>
              <a:rPr lang="en-US" altLang="ja-JP" sz="1600" dirty="0" smtClean="0">
                <a:cs typeface="メイリオ" pitchFamily="50" charset="-128"/>
              </a:rPr>
              <a:t>17</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フローチャート: 端子 3"/>
          <p:cNvSpPr/>
          <p:nvPr/>
        </p:nvSpPr>
        <p:spPr>
          <a:xfrm>
            <a:off x="2207569" y="1340768"/>
            <a:ext cx="168812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577892" y="137229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入稿素材</a:t>
            </a:r>
          </a:p>
        </p:txBody>
      </p:sp>
      <p:sp>
        <p:nvSpPr>
          <p:cNvPr id="7" name="テキスト ボックス 6"/>
          <p:cNvSpPr txBox="1"/>
          <p:nvPr/>
        </p:nvSpPr>
        <p:spPr>
          <a:xfrm>
            <a:off x="2470154" y="1739499"/>
            <a:ext cx="838445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下記</a:t>
            </a:r>
            <a:r>
              <a:rPr kumimoji="0" lang="en-US" altLang="ja-JP" sz="1400" b="0" i="0" u="none" strike="noStrike" kern="0" cap="none" spc="0" normalizeH="0" baseline="0" noProof="0" dirty="0" smtClean="0">
                <a:ln>
                  <a:noFill/>
                </a:ln>
                <a:solidFill>
                  <a:prstClr val="black"/>
                </a:solidFill>
                <a:effectLst/>
                <a:uLnTx/>
                <a:uFillTx/>
              </a:rPr>
              <a:t>3</a:t>
            </a:r>
            <a:r>
              <a:rPr kumimoji="0" lang="ja-JP" altLang="en-US" sz="1400" b="0" i="0" u="none" strike="noStrike" kern="0" cap="none" spc="0" normalizeH="0" baseline="0" noProof="0" dirty="0" smtClean="0">
                <a:ln>
                  <a:noFill/>
                </a:ln>
                <a:solidFill>
                  <a:prstClr val="black"/>
                </a:solidFill>
                <a:effectLst/>
                <a:uLnTx/>
                <a:uFillTx/>
              </a:rPr>
              <a:t>点を広告主様または代理店様にて、申し込み時にご用意いただく必要がございます。</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①切り替わりエフェクト部分に利用するバナー画像</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誘導用広告のブランドパネル</a:t>
            </a:r>
            <a:r>
              <a:rPr kumimoji="0" lang="en-US" altLang="ja-JP" sz="1400" b="0" i="0" u="none" strike="noStrike" kern="0" cap="none" spc="0" normalizeH="0" baseline="0" noProof="0" dirty="0" smtClean="0">
                <a:ln>
                  <a:noFill/>
                </a:ln>
                <a:solidFill>
                  <a:prstClr val="black"/>
                </a:solidFill>
                <a:effectLst/>
                <a:uLnTx/>
                <a:uFillTx/>
              </a:rPr>
              <a:t>SP</a:t>
            </a:r>
            <a:r>
              <a:rPr kumimoji="0" lang="ja-JP" altLang="en-US" sz="1400" b="0" i="0" u="none" strike="noStrike" kern="0" cap="none" spc="0" normalizeH="0" baseline="0" noProof="0" dirty="0" smtClean="0">
                <a:ln>
                  <a:noFill/>
                </a:ln>
                <a:solidFill>
                  <a:prstClr val="black"/>
                </a:solidFill>
                <a:effectLst/>
                <a:uLnTx/>
                <a:uFillTx/>
              </a:rPr>
              <a:t>関連商品と同様の素材</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②</a:t>
            </a:r>
            <a:r>
              <a:rPr kumimoji="0" lang="ja-JP" altLang="ja-JP" sz="1400" b="0" i="0" u="none" strike="noStrike" kern="0" cap="none" spc="0" normalizeH="0" baseline="0" noProof="0" dirty="0" smtClean="0">
                <a:ln>
                  <a:noFill/>
                </a:ln>
                <a:solidFill>
                  <a:prstClr val="black"/>
                </a:solidFill>
                <a:effectLst/>
                <a:uLnTx/>
                <a:uFillTx/>
              </a:rPr>
              <a:t>演出用の動画</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kern="0" dirty="0">
                <a:solidFill>
                  <a:prstClr val="black"/>
                </a:solidFill>
              </a:rPr>
              <a:t>③演出からの遷移先</a:t>
            </a:r>
            <a:r>
              <a:rPr kumimoji="0" lang="en-US" altLang="ja-JP" sz="1400" kern="0" dirty="0">
                <a:solidFill>
                  <a:prstClr val="black"/>
                </a:solidFill>
              </a:rPr>
              <a:t>URL</a:t>
            </a:r>
            <a:r>
              <a:rPr kumimoji="0" lang="ja-JP" altLang="en-US" sz="1400" kern="0" dirty="0">
                <a:solidFill>
                  <a:prstClr val="black"/>
                </a:solidFill>
              </a:rPr>
              <a:t>と</a:t>
            </a:r>
            <a:r>
              <a:rPr kumimoji="0" lang="ja-JP" altLang="en-US" sz="1400" kern="0" dirty="0">
                <a:solidFill>
                  <a:srgbClr val="000000"/>
                </a:solidFill>
              </a:rPr>
              <a:t>選択</a:t>
            </a:r>
            <a:r>
              <a:rPr kumimoji="0" lang="ja-JP" altLang="en-US" sz="1400" kern="0" dirty="0" smtClean="0">
                <a:solidFill>
                  <a:srgbClr val="000000"/>
                </a:solidFill>
              </a:rPr>
              <a:t>した冒頭</a:t>
            </a:r>
            <a:r>
              <a:rPr kumimoji="0" lang="ja-JP" altLang="en-US" sz="1400" kern="0" dirty="0" smtClean="0"/>
              <a:t>切り替え</a:t>
            </a:r>
            <a:r>
              <a:rPr kumimoji="0" lang="ja-JP" altLang="en-US" sz="1400" kern="0" dirty="0"/>
              <a:t>パターン、演出パターン</a:t>
            </a:r>
            <a:endParaRPr kumimoji="0" lang="en-US" altLang="ja-JP" sz="1400" kern="0" dirty="0"/>
          </a:p>
          <a:p>
            <a:pPr lvl="0">
              <a:defRPr/>
            </a:pPr>
            <a:r>
              <a:rPr kumimoji="0" lang="en-US" altLang="ja-JP" sz="1400" kern="0" dirty="0"/>
              <a:t>※</a:t>
            </a:r>
            <a:r>
              <a:rPr kumimoji="0" lang="ja-JP" altLang="en-US" sz="1400" kern="0" dirty="0"/>
              <a:t>上下に静止画素材を設定する演出パターンの場合は静止画</a:t>
            </a:r>
            <a:r>
              <a:rPr kumimoji="0" lang="ja-JP" altLang="en-US" sz="1400" kern="0" dirty="0" smtClean="0"/>
              <a:t>素材</a:t>
            </a:r>
            <a:endParaRPr kumimoji="0" lang="en-US" altLang="ja-JP" sz="1400" kern="0" dirty="0" smtClean="0"/>
          </a:p>
          <a:p>
            <a:pPr lvl="0">
              <a:defRPr/>
            </a:pPr>
            <a:r>
              <a:rPr kumimoji="0" lang="en-US" altLang="ja-JP" sz="1400" b="0" i="0" u="none" strike="noStrike" kern="0" cap="none" spc="0" normalizeH="0" baseline="0" noProof="0" dirty="0" smtClean="0">
                <a:ln>
                  <a:noFill/>
                </a:ln>
                <a:solidFill>
                  <a:srgbClr val="C00000"/>
                </a:solidFill>
                <a:effectLst/>
                <a:uLnTx/>
                <a:uFillTx/>
              </a:rPr>
              <a:t>※</a:t>
            </a:r>
            <a:r>
              <a:rPr kumimoji="0" lang="ja-JP" altLang="en-US" sz="1400" b="0" i="0" u="none" strike="noStrike" kern="0" cap="none" spc="0" normalizeH="0" baseline="0" noProof="0" dirty="0" smtClean="0">
                <a:ln>
                  <a:noFill/>
                </a:ln>
                <a:solidFill>
                  <a:srgbClr val="C00000"/>
                </a:solidFill>
                <a:effectLst/>
                <a:uLnTx/>
                <a:uFillTx/>
              </a:rPr>
              <a:t>詳細は「入稿ガイドライン」のページをご確認ください。</a:t>
            </a:r>
          </a:p>
        </p:txBody>
      </p:sp>
      <p:sp>
        <p:nvSpPr>
          <p:cNvPr id="8" name="フローチャート: 端子 7"/>
          <p:cNvSpPr/>
          <p:nvPr/>
        </p:nvSpPr>
        <p:spPr>
          <a:xfrm>
            <a:off x="2360252" y="3717032"/>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786988" y="375747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その他</a:t>
            </a:r>
          </a:p>
        </p:txBody>
      </p:sp>
      <p:sp>
        <p:nvSpPr>
          <p:cNvPr id="10" name="テキスト ボックス 9"/>
          <p:cNvSpPr txBox="1"/>
          <p:nvPr/>
        </p:nvSpPr>
        <p:spPr>
          <a:xfrm>
            <a:off x="2552694" y="4116167"/>
            <a:ext cx="735973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・販売制限がございます。詳細は「販売制限」のページをご参照ください。</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・枠数の制限は設けておりません。</a:t>
            </a:r>
          </a:p>
        </p:txBody>
      </p:sp>
      <p:sp>
        <p:nvSpPr>
          <p:cNvPr id="11" name="角丸四角形 10"/>
          <p:cNvSpPr/>
          <p:nvPr/>
        </p:nvSpPr>
        <p:spPr>
          <a:xfrm>
            <a:off x="1784188" y="2924944"/>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100356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3982846067"/>
              </p:ext>
            </p:extLst>
          </p:nvPr>
        </p:nvGraphicFramePr>
        <p:xfrm>
          <a:off x="479376" y="764705"/>
          <a:ext cx="10873208" cy="5982000"/>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3583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P9</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6411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できません</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6411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契約分類：制作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　ライト版　制作・掲載費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1629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05396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P9</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P9</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0</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円でお申し込みいただきます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670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10</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営業日前</a:t>
                      </a: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までにお申し込み</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ください</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423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2021</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年</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9</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月</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30</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902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imps</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noProof="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着地ページへの遷移数</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53223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金額をメールでご連絡ください</a:t>
                      </a:r>
                      <a:endParaRPr lang="ja-JP" altLang="en-US" sz="10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1929256" y="5221650"/>
            <a:ext cx="8775257" cy="101566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クリエイティブ入稿時確認を行い、入稿仕様、審査上問題があった場合は修正をお願いする場合がございます。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入稿素材について懸念等がある場合は、事前審査をお願いいたします。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lumMod val="75000"/>
                    <a:lumOff val="25000"/>
                  </a:prstClr>
                </a:solidFill>
                <a:effectLst/>
                <a:uLnTx/>
                <a:uFillTx/>
              </a:rPr>
              <a:t>※</a:t>
            </a:r>
            <a:r>
              <a:rPr kumimoji="0" lang="ja-JP" altLang="en-US" sz="1000" b="0" i="0" u="none" strike="noStrike" kern="0" cap="none" spc="0" normalizeH="0" baseline="0" noProof="0" dirty="0" smtClean="0">
                <a:ln>
                  <a:noFill/>
                </a:ln>
                <a:solidFill>
                  <a:prstClr val="black">
                    <a:lumMod val="75000"/>
                    <a:lumOff val="25000"/>
                  </a:prstClr>
                </a:solidFill>
                <a:effectLst/>
                <a:uLnTx/>
                <a:uFillTx/>
              </a:rPr>
              <a:t>入稿動画の修正は不可。</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smtClean="0">
                <a:ln>
                  <a:noFill/>
                </a:ln>
                <a:solidFill>
                  <a:prstClr val="black">
                    <a:lumMod val="75000"/>
                    <a:lumOff val="25000"/>
                  </a:prstClr>
                </a:solidFill>
                <a:effectLst/>
                <a:uLnTx/>
                <a:uFillTx/>
              </a:rPr>
              <a:t>NG</a:t>
            </a:r>
            <a:r>
              <a:rPr kumimoji="0" lang="ja-JP" altLang="en-US" sz="1000" b="0" i="0" u="none" strike="noStrike" kern="0" cap="none" spc="0" normalizeH="0" baseline="0" noProof="0" dirty="0" smtClean="0">
                <a:ln>
                  <a:noFill/>
                </a:ln>
                <a:solidFill>
                  <a:prstClr val="black">
                    <a:lumMod val="75000"/>
                    <a:lumOff val="25000"/>
                  </a:prstClr>
                </a:solidFill>
                <a:effectLst/>
                <a:uLnTx/>
                <a:uFillTx/>
              </a:rPr>
              <a:t>や見切れてはいけない部分が見切れていたなど致命的な場合のみ本番反映前までに入稿動画の修正版をご連絡いただければ対応します。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7690140"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029861"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4079777" y="1011749"/>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2258846" y="998094"/>
            <a:ext cx="2275709"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26482" y="1124745"/>
            <a:ext cx="202530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➊誘導用広告の予約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クリエイティブ入稿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4534555" y="1116983"/>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❷演出の組み込み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a:ln>
                  <a:noFill/>
                </a:ln>
                <a:solidFill>
                  <a:srgbClr val="FFFFFF"/>
                </a:solidFill>
                <a:effectLst/>
                <a:uLnTx/>
                <a:uFillTx/>
              </a:rPr>
              <a:t>発行</a:t>
            </a:r>
            <a:endParaRPr kumimoji="0" lang="ja-JP" altLang="en-US" sz="1200" b="1" i="0" u="none" strike="noStrike" kern="0" cap="none" spc="0" normalizeH="0" baseline="0" noProof="0" dirty="0">
              <a:ln>
                <a:noFill/>
              </a:ln>
              <a:solidFill>
                <a:srgbClr val="FFFFFF"/>
              </a:solidFill>
              <a:effectLst/>
              <a:uLnTx/>
              <a:uFillTx/>
            </a:endParaRPr>
          </a:p>
        </p:txBody>
      </p:sp>
      <p:sp>
        <p:nvSpPr>
          <p:cNvPr id="12" name="正方形/長方形 11"/>
          <p:cNvSpPr/>
          <p:nvPr/>
        </p:nvSpPr>
        <p:spPr>
          <a:xfrm>
            <a:off x="6399388" y="1116750"/>
            <a:ext cx="1557029"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❸最終確認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794105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29908" y="2657611"/>
            <a:ext cx="8733560" cy="2562240"/>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予約、申し込み、入稿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・広告管理ツールより対象広告（ブランドパネル</a:t>
            </a:r>
            <a:r>
              <a:rPr kumimoji="0" lang="en-US"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Yahoo! JAPAN</a:t>
            </a:r>
            <a:r>
              <a:rPr kumimoji="0" lang="ja-JP" altLang="en-US" sz="105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・クリエイティブ入稿</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en-US" altLang="ja-JP" sz="1100" b="0" i="0" u="none" strike="noStrike" kern="0" cap="none" spc="0" normalizeH="0" baseline="0" noProof="0" dirty="0">
                <a:ln>
                  <a:noFill/>
                </a:ln>
                <a:solidFill>
                  <a:srgbClr val="C00000"/>
                </a:solidFill>
                <a:effectLst/>
                <a:uLnTx/>
                <a:uFillTx/>
              </a:rPr>
              <a:t>※</a:t>
            </a:r>
            <a:r>
              <a:rPr kumimoji="0" lang="ja-JP" altLang="en-US" sz="1100" b="0" i="0" u="none" strike="noStrike" kern="0" cap="none" spc="0" normalizeH="0" baseline="0" noProof="0" dirty="0">
                <a:ln>
                  <a:noFill/>
                </a:ln>
                <a:solidFill>
                  <a:srgbClr val="C00000"/>
                </a:solidFill>
                <a:effectLst/>
                <a:uLnTx/>
                <a:uFillTx/>
              </a:rPr>
              <a:t>詳細は「入稿ガイドライン」のページをご確認ください。</a:t>
            </a:r>
            <a:endParaRPr kumimoji="0" lang="en-US" altLang="ja-JP" sz="1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cs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50" b="0" i="0" u="none" strike="noStrike" kern="0" cap="none" spc="0" normalizeH="0" baseline="0" noProof="0" dirty="0">
                <a:ln>
                  <a:noFill/>
                </a:ln>
                <a:solidFill>
                  <a:prstClr val="black">
                    <a:lumMod val="75000"/>
                    <a:lumOff val="25000"/>
                  </a:prstClr>
                </a:solidFill>
                <a:effectLst/>
                <a:uLnTx/>
                <a:uFillTx/>
              </a:rPr>
              <a:t>HTML</a:t>
            </a:r>
            <a:r>
              <a:rPr kumimoji="0" lang="ja-JP" altLang="en-US" sz="1050" b="0" i="0" u="none" strike="noStrike" kern="0" cap="none" spc="0" normalizeH="0" baseline="0" noProof="0" dirty="0">
                <a:ln>
                  <a:noFill/>
                </a:ln>
                <a:solidFill>
                  <a:prstClr val="black">
                    <a:lumMod val="75000"/>
                    <a:lumOff val="25000"/>
                  </a:prstClr>
                </a:solidFill>
                <a:effectLst/>
                <a:uLnTx/>
                <a:uFillTx/>
              </a:rPr>
              <a:t>実装、本番環境反映、動作確認、ログ確認</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バナー</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en" altLang="ja-JP" sz="105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2349974" y="213285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a:ln>
                  <a:noFill/>
                </a:ln>
                <a:solidFill>
                  <a:prstClr val="black"/>
                </a:solidFill>
                <a:effectLst/>
                <a:uLnTx/>
                <a:uFillTx/>
              </a:rPr>
              <a:t>申し込み、入稿～</a:t>
            </a:r>
            <a:r>
              <a:rPr kumimoji="0" lang="ja-JP" altLang="en-US" sz="1236" b="1" i="0" u="none" strike="noStrike" kern="0" cap="none" spc="0" normalizeH="0" baseline="0" noProof="0" dirty="0">
                <a:ln>
                  <a:noFill/>
                </a:ln>
                <a:solidFill>
                  <a:prstClr val="black"/>
                </a:solidFill>
                <a:effectLst/>
                <a:uLnTx/>
                <a:uFillTx/>
              </a:rPr>
              <a:t>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5719264" y="-1473038"/>
            <a:ext cx="165545" cy="7021480"/>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831208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lnSpcReduction="20000"/>
          </a:bodyPr>
          <a:lstStyle/>
          <a:p>
            <a:r>
              <a:rPr lang="ja-JP" altLang="en-US" dirty="0"/>
              <a:t>入稿</a:t>
            </a:r>
            <a:r>
              <a:rPr lang="ja-JP" altLang="en-US" dirty="0" smtClean="0"/>
              <a:t>ガイドライン</a:t>
            </a:r>
            <a:endParaRPr lang="en-US" altLang="ja-JP" dirty="0" smtClean="0"/>
          </a:p>
          <a:p>
            <a:r>
              <a:rPr lang="ja-JP" altLang="en-US" dirty="0" smtClean="0"/>
              <a:t>冒頭切り替えパターン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1415664" y="1015689"/>
            <a:ext cx="7598548" cy="3924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950" b="0" i="0" u="none" strike="noStrike" kern="0" cap="none" spc="0" normalizeH="0" baseline="0" noProof="0" dirty="0" smtClean="0">
                <a:ln>
                  <a:noFill/>
                </a:ln>
                <a:solidFill>
                  <a:prstClr val="black"/>
                </a:solidFill>
                <a:effectLst/>
                <a:uLnTx/>
                <a:uFillTx/>
              </a:rPr>
              <a:t>以下</a:t>
            </a:r>
            <a:r>
              <a:rPr kumimoji="0" lang="en-US" altLang="ja-JP" sz="1950" b="0" i="0" u="none" strike="noStrike" kern="0" cap="none" spc="0" normalizeH="0" baseline="0" noProof="0" dirty="0" smtClean="0">
                <a:ln>
                  <a:noFill/>
                </a:ln>
                <a:solidFill>
                  <a:prstClr val="black"/>
                </a:solidFill>
                <a:effectLst/>
                <a:uLnTx/>
                <a:uFillTx/>
              </a:rPr>
              <a:t>3</a:t>
            </a:r>
            <a:r>
              <a:rPr kumimoji="0" lang="ja-JP" altLang="en-US" sz="1950" b="0" i="0" u="none" strike="noStrike" kern="0" cap="none" spc="0" normalizeH="0" baseline="0" noProof="0" dirty="0" err="1" smtClean="0">
                <a:ln>
                  <a:noFill/>
                </a:ln>
                <a:solidFill>
                  <a:prstClr val="black"/>
                </a:solidFill>
                <a:effectLst/>
                <a:uLnTx/>
                <a:uFillTx/>
              </a:rPr>
              <a:t>つの演</a:t>
            </a:r>
            <a:r>
              <a:rPr kumimoji="0" lang="ja-JP" altLang="en-US" sz="1950" b="0" i="0" u="none" strike="noStrike" kern="0" cap="none" spc="0" normalizeH="0" baseline="0" noProof="0" dirty="0" smtClean="0">
                <a:ln>
                  <a:noFill/>
                </a:ln>
                <a:solidFill>
                  <a:prstClr val="black"/>
                </a:solidFill>
                <a:effectLst/>
                <a:uLnTx/>
                <a:uFillTx/>
              </a:rPr>
              <a:t>出の中から選択</a:t>
            </a: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1815950" y="1535069"/>
            <a:ext cx="2356082" cy="3424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演出①「</a:t>
            </a:r>
            <a:r>
              <a:rPr kumimoji="0" lang="ja-JP" altLang="en-US" sz="1625" b="1" i="0" u="none" strike="noStrike" kern="0" cap="none" spc="0" normalizeH="0" baseline="0" noProof="0" smtClean="0">
                <a:ln>
                  <a:noFill/>
                </a:ln>
                <a:solidFill>
                  <a:prstClr val="black">
                    <a:lumMod val="85000"/>
                    <a:lumOff val="15000"/>
                  </a:prstClr>
                </a:solidFill>
                <a:effectLst/>
                <a:uLnTx/>
                <a:uFillTx/>
              </a:rPr>
              <a:t>倒れる」</a:t>
            </a:r>
            <a:endParaRPr kumimoji="0" lang="en-US" altLang="ja-JP" sz="1625" b="1" i="0" u="none" strike="noStrike" kern="0" cap="none" spc="0" normalizeH="0" baseline="0" noProof="0" dirty="0" smtClean="0">
              <a:ln>
                <a:noFill/>
              </a:ln>
              <a:solidFill>
                <a:prstClr val="black">
                  <a:lumMod val="85000"/>
                  <a:lumOff val="15000"/>
                </a:prstClr>
              </a:solidFill>
              <a:effectLst/>
              <a:uLnTx/>
              <a:uFillTx/>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7954959" y="1563667"/>
            <a:ext cx="2889424"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③</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分かれる」</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4786252" y="1547573"/>
            <a:ext cx="2889425"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②</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フェードアウト」</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4574831" y="1420556"/>
            <a:ext cx="0" cy="4386916"/>
          </a:xfrm>
          <a:prstGeom prst="line">
            <a:avLst/>
          </a:prstGeom>
          <a:noFill/>
          <a:ln w="9525" cap="flat" cmpd="sng" algn="ctr">
            <a:solidFill>
              <a:srgbClr val="687080"/>
            </a:solidFill>
            <a:prstDash val="solid"/>
          </a:ln>
          <a:effectLst/>
        </p:spPr>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7675676" y="1420556"/>
            <a:ext cx="0" cy="4386916"/>
          </a:xfrm>
          <a:prstGeom prst="line">
            <a:avLst/>
          </a:prstGeom>
          <a:noFill/>
          <a:ln w="9525" cap="flat" cmpd="sng" algn="ctr">
            <a:solidFill>
              <a:srgbClr val="687080"/>
            </a:solidFill>
            <a:prstDash val="solid"/>
          </a:ln>
          <a:effectLst/>
        </p:spPr>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77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805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8229050" y="2054909"/>
            <a:ext cx="2341243" cy="3657928"/>
          </a:xfrm>
          <a:prstGeom prst="rect">
            <a:avLst/>
          </a:prstGeom>
        </p:spPr>
      </p:pic>
    </p:spTree>
    <p:extLst>
      <p:ext uri="{BB962C8B-B14F-4D97-AF65-F5344CB8AC3E}">
        <p14:creationId xmlns:p14="http://schemas.microsoft.com/office/powerpoint/2010/main" val="65866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039360"/>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3978319"/>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650330"/>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512861"/>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ea typeface="+mj-ea"/>
              </a:rPr>
              <a:t>演出パターン　</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動画＋上下</a:t>
            </a:r>
            <a:r>
              <a:rPr lang="ja-JP" altLang="en-US" sz="2400" dirty="0" smtClean="0">
                <a:latin typeface="+mj-ea"/>
                <a:ea typeface="+mj-ea"/>
              </a:rPr>
              <a:t>静止画」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409018"/>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91744" y="98568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52355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662261"/>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222306"/>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smtClean="0">
                          <a:latin typeface="+mn-ea"/>
                        </a:rPr>
                        <a:t>以内</a:t>
                      </a:r>
                      <a:endParaRPr lang="en-US" altLang="ja-JP" sz="1400" dirty="0" smtClean="0">
                        <a:latin typeface="+mn-ea"/>
                      </a:endParaRPr>
                    </a:p>
                    <a:p>
                      <a:pPr algn="ctr"/>
                      <a:r>
                        <a:rPr lang="ja-JP" altLang="en-US" sz="1400" dirty="0" smtClean="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685291"/>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718250"/>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713750"/>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232330"/>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610909"/>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564482"/>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80003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681467"/>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453990"/>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013838"/>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592053"/>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132407"/>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013838"/>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022798"/>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667571"/>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245786"/>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82271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704147"/>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739341"/>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14</a:t>
            </a:fld>
            <a:endParaRPr kumimoji="1" lang="ja-JP" altLang="en-US"/>
          </a:p>
        </p:txBody>
      </p:sp>
      <p:sp>
        <p:nvSpPr>
          <p:cNvPr id="36" name="角丸四角形 35"/>
          <p:cNvSpPr/>
          <p:nvPr/>
        </p:nvSpPr>
        <p:spPr>
          <a:xfrm>
            <a:off x="8034543" y="523865"/>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26421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499403"/>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演出パターン　</a:t>
            </a:r>
            <a:r>
              <a:rPr lang="en-US" altLang="ja-JP" sz="2400" dirty="0" smtClean="0">
                <a:latin typeface="+mj-ea"/>
                <a:ea typeface="+mj-ea"/>
              </a:rPr>
              <a:t>B.</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動画＋下部静止画（バナー</a:t>
            </a:r>
            <a:r>
              <a:rPr lang="ja-JP" altLang="en-US" sz="2400" dirty="0" smtClean="0">
                <a:latin typeface="+mj-ea"/>
                <a:ea typeface="+mj-ea"/>
              </a:rPr>
              <a:t>）」</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19736" y="996926"/>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10097"/>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788207"/>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08848"/>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725883"/>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04792"/>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0325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32" name="角丸四角形 31"/>
          <p:cNvSpPr/>
          <p:nvPr/>
        </p:nvSpPr>
        <p:spPr>
          <a:xfrm>
            <a:off x="9624392" y="596108"/>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1264172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p:nvPr/>
        </p:nvSpPr>
        <p:spPr>
          <a:xfrm>
            <a:off x="1249342" y="1553715"/>
            <a:ext cx="2537903" cy="5000703"/>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a:t>
            </a:r>
            <a:r>
              <a:rPr lang="ja-JP" altLang="en-US" sz="2400" dirty="0">
                <a:latin typeface="+mj-ea"/>
              </a:rPr>
              <a:t>パターン</a:t>
            </a:r>
            <a:r>
              <a:rPr lang="ja-JP" altLang="en-US" sz="2400" dirty="0" smtClean="0">
                <a:latin typeface="+mj-ea"/>
                <a:ea typeface="+mj-ea"/>
              </a:rPr>
              <a:t>　</a:t>
            </a:r>
            <a:r>
              <a:rPr lang="en-US" altLang="ja-JP" sz="2400" dirty="0" smtClean="0">
                <a:latin typeface="+mj-ea"/>
                <a:ea typeface="+mj-ea"/>
              </a:rPr>
              <a:t>C.</a:t>
            </a:r>
            <a:r>
              <a:rPr lang="ja-JP" altLang="en-US" sz="2400" dirty="0" smtClean="0">
                <a:latin typeface="+mj-ea"/>
                <a:ea typeface="+mj-ea"/>
              </a:rPr>
              <a:t>「縦長動画」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527016"/>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185502"/>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629223" y="1128382"/>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62906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1852456"/>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9799" y="17573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340304"/>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480113"/>
            <a:ext cx="1083392"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630859"/>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1857339"/>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555632"/>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216020"/>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40102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267021"/>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16</a:t>
            </a:fld>
            <a:endParaRPr kumimoji="1" lang="ja-JP" altLang="en-US"/>
          </a:p>
        </p:txBody>
      </p:sp>
      <p:sp>
        <p:nvSpPr>
          <p:cNvPr id="22" name="角丸四角形 21"/>
          <p:cNvSpPr/>
          <p:nvPr/>
        </p:nvSpPr>
        <p:spPr>
          <a:xfrm>
            <a:off x="6168008" y="659871"/>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1488735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正方形/長方形 3"/>
          <p:cNvSpPr/>
          <p:nvPr/>
        </p:nvSpPr>
        <p:spPr>
          <a:xfrm>
            <a:off x="1415480" y="1052736"/>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8404940" y="1052737"/>
            <a:ext cx="2227565" cy="2227565"/>
          </a:xfrm>
          <a:prstGeom prst="rect">
            <a:avLst/>
          </a:prstGeom>
          <a:solidFill>
            <a:srgbClr val="FFFFFF"/>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8400256"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821366"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767267"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Tree>
    <p:extLst>
      <p:ext uri="{BB962C8B-B14F-4D97-AF65-F5344CB8AC3E}">
        <p14:creationId xmlns:p14="http://schemas.microsoft.com/office/powerpoint/2010/main" val="16677595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dirty="0">
                <a:solidFill>
                  <a:schemeClr val="accent2"/>
                </a:solidFill>
              </a:rPr>
              <a:t>© 2021 Yahoo Japan Corporation All rights reserved.</a:t>
            </a:r>
          </a:p>
        </p:txBody>
      </p:sp>
    </p:spTree>
    <p:extLst>
      <p:ext uri="{BB962C8B-B14F-4D97-AF65-F5344CB8AC3E}">
        <p14:creationId xmlns:p14="http://schemas.microsoft.com/office/powerpoint/2010/main" val="3204314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Rectangle 46"/>
          <p:cNvSpPr>
            <a:spLocks noChangeArrowheads="1"/>
          </p:cNvSpPr>
          <p:nvPr/>
        </p:nvSpPr>
        <p:spPr bwMode="auto">
          <a:xfrm>
            <a:off x="1384048" y="908721"/>
            <a:ext cx="9664952"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・原則として掲載終了後はアーカイブ保存せず、企画ページは削除いたします。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・企画ページから広告主様サイトへ誘導する</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に、効果計測用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を設定することはできません。</a:t>
            </a:r>
            <a:b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endParaRPr lang="en-US" altLang="ja-JP" sz="1200" dirty="0">
              <a:solidFill>
                <a:srgbClr val="00B050"/>
              </a:solidFill>
              <a:latin typeface="メイリオ"/>
              <a:ea typeface="メイリオ"/>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60363" indent="-180975"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P17</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Rectangle 46"/>
          <p:cNvSpPr>
            <a:spLocks noChangeArrowheads="1"/>
          </p:cNvSpPr>
          <p:nvPr/>
        </p:nvSpPr>
        <p:spPr bwMode="auto">
          <a:xfrm>
            <a:off x="1384048" y="1253020"/>
            <a:ext cx="942390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51384" y="260648"/>
            <a:ext cx="7992888" cy="432048"/>
          </a:xfrm>
        </p:spPr>
        <p:txBody>
          <a:bodyPr>
            <a:noAutofit/>
          </a:bodyPr>
          <a:lstStyle/>
          <a:p>
            <a:pPr>
              <a:spcBef>
                <a:spcPct val="20000"/>
              </a:spcBef>
            </a:pPr>
            <a:r>
              <a:rPr lang="ja-JP" altLang="en-US" dirty="0">
                <a:latin typeface="+mj-ea"/>
                <a:cs typeface="+mn-cs"/>
              </a:rPr>
              <a:t>更新・変更履歴</a:t>
            </a:r>
          </a:p>
        </p:txBody>
      </p:sp>
      <p:sp>
        <p:nvSpPr>
          <p:cNvPr id="4" name="テキスト ボックス 3"/>
          <p:cNvSpPr txBox="1"/>
          <p:nvPr/>
        </p:nvSpPr>
        <p:spPr>
          <a:xfrm>
            <a:off x="695400" y="980728"/>
            <a:ext cx="9201472" cy="769441"/>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smtClean="0">
                <a:solidFill>
                  <a:schemeClr val="tx1">
                    <a:lumMod val="65000"/>
                    <a:lumOff val="35000"/>
                  </a:schemeClr>
                </a:solidFill>
              </a:rPr>
              <a:t>2021/6/17</a:t>
            </a:r>
            <a:r>
              <a:rPr lang="ja-JP" altLang="en-US" sz="1400" dirty="0">
                <a:solidFill>
                  <a:schemeClr val="tx1">
                    <a:lumMod val="65000"/>
                    <a:lumOff val="35000"/>
                  </a:schemeClr>
                </a:solidFill>
              </a:rPr>
              <a:t>　</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P6</a:t>
            </a:r>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演出パターンの追加により　全体的に変更・追記を行っています。</a:t>
            </a:r>
            <a:endParaRPr lang="en-US" altLang="ja-JP" sz="1400" dirty="0">
              <a:solidFill>
                <a:schemeClr val="tx1">
                  <a:lumMod val="65000"/>
                  <a:lumOff val="35000"/>
                </a:schemeClr>
              </a:solidFill>
            </a:endParaRPr>
          </a:p>
          <a:p>
            <a:endParaRPr lang="ja-JP" altLang="en-US" sz="1600" dirty="0">
              <a:solidFill>
                <a:schemeClr val="tx1">
                  <a:lumMod val="65000"/>
                  <a:lumOff val="35000"/>
                </a:schemeClr>
              </a:solidFill>
            </a:endParaRPr>
          </a:p>
        </p:txBody>
      </p:sp>
    </p:spTree>
    <p:extLst>
      <p:ext uri="{BB962C8B-B14F-4D97-AF65-F5344CB8AC3E}">
        <p14:creationId xmlns:p14="http://schemas.microsoft.com/office/powerpoint/2010/main" val="2632881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バナーをタップ</a:t>
            </a:r>
            <a:endParaRPr kumimoji="0" lang="en-US" altLang="ja-JP" sz="1200" b="1" i="0" u="none" strike="noStrike" kern="0" cap="none" spc="0" normalizeH="0" baseline="0" noProof="0" dirty="0" smtClean="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a:t>
            </a:r>
            <a:r>
              <a:rPr lang="ja-JP" altLang="en-US" sz="1200" b="1" dirty="0" smtClean="0">
                <a:solidFill>
                  <a:srgbClr val="C00000"/>
                </a:solidFill>
                <a:latin typeface="メイリオ" panose="020B0604030504040204" pitchFamily="50" charset="-128"/>
                <a:ea typeface="メイリオ" panose="020B0604030504040204" pitchFamily="50" charset="-128"/>
              </a:rPr>
              <a:t>切り替え</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パターンの中</a:t>
            </a:r>
            <a:r>
              <a:rPr lang="ja-JP" altLang="en-US" sz="1200" b="1" dirty="0">
                <a:solidFill>
                  <a:srgbClr val="C00000"/>
                </a:solidFill>
                <a:latin typeface="メイリオ" panose="020B0604030504040204" pitchFamily="50" charset="-128"/>
                <a:ea typeface="メイリオ" panose="020B0604030504040204" pitchFamily="50" charset="-128"/>
              </a:rPr>
              <a:t>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smtClean="0">
                <a:solidFill>
                  <a:srgbClr val="C00000"/>
                </a:solidFill>
                <a:latin typeface="メイリオ" panose="020B0604030504040204" pitchFamily="50" charset="-128"/>
                <a:ea typeface="メイリオ" panose="020B0604030504040204" pitchFamily="50" charset="-128"/>
              </a:rPr>
              <a:t>演出</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a:t>
            </a:r>
            <a:r>
              <a:rPr lang="ja-JP" altLang="en-US" sz="1200" b="1" dirty="0">
                <a:solidFill>
                  <a:srgbClr val="C00000"/>
                </a:solidFill>
                <a:latin typeface="メイリオ" panose="020B0604030504040204" pitchFamily="50" charset="-128"/>
                <a:ea typeface="メイリオ" panose="020B0604030504040204" pitchFamily="50" charset="-128"/>
              </a:rPr>
              <a:t>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smtClean="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smtClean="0">
                <a:ln>
                  <a:noFill/>
                </a:ln>
                <a:solidFill>
                  <a:srgbClr val="FF0000"/>
                </a:solidFill>
                <a:effectLst/>
                <a:uLnTx/>
                <a:uFillTx/>
              </a:rPr>
              <a:t>画像、</a:t>
            </a:r>
            <a:r>
              <a:rPr kumimoji="0" lang="zh-TW" altLang="en-US" sz="900" b="0" i="0" u="none" strike="noStrike" kern="0" cap="none" spc="0" normalizeH="0" baseline="0" noProof="0" dirty="0" smtClean="0">
                <a:ln>
                  <a:noFill/>
                </a:ln>
                <a:solidFill>
                  <a:srgbClr val="FF0000"/>
                </a:solidFill>
                <a:effectLst/>
                <a:uLnTx/>
                <a:uFillTx/>
              </a:rPr>
              <a:t>演出</a:t>
            </a:r>
            <a:r>
              <a:rPr kumimoji="0" lang="ja-JP" altLang="en-US" sz="900" b="0" i="0" u="none" strike="noStrike" kern="0" cap="none" spc="0" normalizeH="0" baseline="0" noProof="0" dirty="0" smtClean="0">
                <a:ln>
                  <a:noFill/>
                </a:ln>
                <a:solidFill>
                  <a:srgbClr val="FF0000"/>
                </a:solidFill>
                <a:effectLst/>
                <a:uLnTx/>
                <a:uFillTx/>
              </a:rPr>
              <a:t>用の</a:t>
            </a:r>
            <a:r>
              <a:rPr kumimoji="0" lang="zh-TW" altLang="en-US" sz="900" b="0" i="0" u="none" strike="noStrike" kern="0" cap="none" spc="0" normalizeH="0" baseline="0" noProof="0" dirty="0" smtClean="0">
                <a:ln>
                  <a:noFill/>
                </a:ln>
                <a:solidFill>
                  <a:srgbClr val="FF0000"/>
                </a:solidFill>
                <a:effectLst/>
                <a:uLnTx/>
                <a:uFillTx/>
              </a:rPr>
              <a:t>動画</a:t>
            </a:r>
            <a:r>
              <a:rPr kumimoji="0" lang="ja-JP" altLang="en-US" sz="900" b="0" i="0" u="none" strike="noStrike" kern="0" cap="none" spc="0" normalizeH="0" baseline="0" noProof="0" dirty="0" smtClean="0">
                <a:ln>
                  <a:noFill/>
                </a:ln>
                <a:solidFill>
                  <a:srgbClr val="FF0000"/>
                </a:solidFill>
                <a:effectLst/>
                <a:uLnTx/>
                <a:uFillTx/>
              </a:rPr>
              <a:t>はヤフーでは制作いたしません。</a:t>
            </a:r>
            <a:endParaRPr kumimoji="0" lang="en-US" altLang="ja-JP" sz="9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smtClean="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smtClean="0">
                <a:ln>
                  <a:noFill/>
                </a:ln>
                <a:solidFill>
                  <a:prstClr val="black"/>
                </a:solidFill>
                <a:effectLst/>
                <a:uLnTx/>
                <a:uFillTx/>
              </a:rPr>
              <a:t>Yahoo! JAPAN</a:t>
            </a:r>
            <a:r>
              <a:rPr kumimoji="0" lang="ja-JP" altLang="en-US" sz="1800" b="1" i="0" u="none" strike="noStrike" kern="0" cap="none" spc="0" normalizeH="0" baseline="0" noProof="0" dirty="0" smtClean="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smtClean="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演出後の遷移先は</a:t>
            </a:r>
            <a:endParaRPr kumimoji="0" lang="en-US" altLang="ja-JP" sz="120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クライアント</a:t>
            </a:r>
            <a:r>
              <a:rPr kumimoji="0" lang="en-US" altLang="ja-JP" sz="1200" b="1" i="0" u="none" strike="noStrike" kern="0" cap="none" spc="0" normalizeH="0" baseline="0" noProof="0" dirty="0" smtClean="0">
                <a:ln>
                  <a:noFill/>
                </a:ln>
                <a:solidFill>
                  <a:prstClr val="black"/>
                </a:solidFill>
                <a:effectLst/>
                <a:uLnTx/>
                <a:uFillTx/>
              </a:rPr>
              <a:t>LP</a:t>
            </a:r>
            <a:r>
              <a:rPr kumimoji="0" lang="ja-JP" altLang="en-US" sz="1200" b="1" i="0" u="none" strike="noStrike" kern="0" cap="none" spc="0" normalizeH="0" baseline="0" noProof="0" dirty="0" smtClean="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772984" y="2691527"/>
            <a:ext cx="2286696" cy="3626955"/>
          </a:xfrm>
          <a:prstGeom prst="rect">
            <a:avLst/>
          </a:prstGeom>
        </p:spPr>
      </p:pic>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71416" y="907223"/>
            <a:ext cx="9849171" cy="515526"/>
          </a:xfrm>
          <a:prstGeom prst="rect">
            <a:avLst/>
          </a:prstGeom>
          <a:noFill/>
        </p:spPr>
        <p:txBody>
          <a:bodyPr wrap="none" rtlCol="0">
            <a:spAutoFit/>
          </a:bodyPr>
          <a:lstStyle/>
          <a:p>
            <a:pPr algn="ctr">
              <a:lnSpc>
                <a:spcPct val="150000"/>
              </a:lnSpc>
            </a:pPr>
            <a:r>
              <a:rPr kumimoji="1" lang="ja-JP" altLang="en-US" sz="2000" b="1">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23" name="object 54">
            <a:extLst>
              <a:ext uri="{FF2B5EF4-FFF2-40B4-BE49-F238E27FC236}">
                <a16:creationId xmlns:a16="http://schemas.microsoft.com/office/drawing/2014/main" id="{E732B2EB-98C6-AE49-BA45-69DDDF1403DB}"/>
              </a:ext>
            </a:extLst>
          </p:cNvPr>
          <p:cNvSpPr txBox="1"/>
          <p:nvPr/>
        </p:nvSpPr>
        <p:spPr>
          <a:xfrm>
            <a:off x="1769419" y="1945962"/>
            <a:ext cx="2650773" cy="662177"/>
          </a:xfrm>
          <a:prstGeom prst="rect">
            <a:avLst/>
          </a:prstGeom>
        </p:spPr>
        <p:txBody>
          <a:bodyPr vert="horz" wrap="square" lIns="0" tIns="15693" rIns="0" bIns="0" rtlCol="0" anchor="ctr">
            <a:spAutoFit/>
          </a:bodyPr>
          <a:lstStyle/>
          <a:p>
            <a:r>
              <a:rPr lang="ja-JP" altLang="en-US" sz="1400" b="1" dirty="0" smtClean="0">
                <a:latin typeface="メイリオ" panose="020B0604030504040204" pitchFamily="50" charset="-128"/>
                <a:ea typeface="メイリオ" panose="020B0604030504040204" pitchFamily="50" charset="-128"/>
              </a:rPr>
              <a:t>①「</a:t>
            </a:r>
            <a:r>
              <a:rPr lang="ja-JP" altLang="en-US" sz="1400" b="1" dirty="0">
                <a:latin typeface="メイリオ" panose="020B0604030504040204" pitchFamily="50" charset="-128"/>
                <a:ea typeface="メイリオ" panose="020B0604030504040204" pitchFamily="50" charset="-128"/>
              </a:rPr>
              <a:t>倒れる」</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②</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フェードアウト」</a:t>
            </a:r>
            <a:endParaRPr lang="en-US" altLang="ja-JP" sz="1400" b="1" dirty="0">
              <a:latin typeface="メイリオ" panose="020B0604030504040204" pitchFamily="50" charset="-128"/>
              <a:ea typeface="メイリオ" panose="020B0604030504040204" pitchFamily="50" charset="-128"/>
            </a:endParaRPr>
          </a:p>
          <a:p>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lang="ja-JP" altLang="en-US" sz="1400" b="1" dirty="0" smtClean="0">
                <a:latin typeface="メイリオ" panose="020B0604030504040204" pitchFamily="50" charset="-128"/>
                <a:ea typeface="メイリオ" panose="020B0604030504040204" pitchFamily="50" charset="-128"/>
              </a:rPr>
              <a:t>」</a:t>
            </a:r>
            <a:endParaRPr lang="en-US" altLang="ja-JP" sz="1400" b="1" dirty="0" smtClean="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666764" y="1594694"/>
            <a:ext cx="4493538"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冒頭切り替えパターンの中から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7417685" y="1567586"/>
            <a:ext cx="3672800"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演出パターンの中から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ja-JP" altLang="en-US" sz="1600" b="1" dirty="0">
              <a:solidFill>
                <a:srgbClr val="C00000"/>
              </a:solidFill>
              <a:latin typeface="メイリオ" panose="020B0604030504040204" pitchFamily="50" charset="-128"/>
              <a:ea typeface="メイリオ" panose="020B0604030504040204" pitchFamily="50" charset="-128"/>
            </a:endParaRPr>
          </a:p>
        </p:txBody>
      </p:sp>
      <p:sp>
        <p:nvSpPr>
          <p:cNvPr id="52" name="三角形 33">
            <a:extLst>
              <a:ext uri="{FF2B5EF4-FFF2-40B4-BE49-F238E27FC236}">
                <a16:creationId xmlns:a16="http://schemas.microsoft.com/office/drawing/2014/main" id="{993A67E6-B8FF-3E4C-ADBA-DB878DA3122E}"/>
              </a:ext>
            </a:extLst>
          </p:cNvPr>
          <p:cNvSpPr/>
          <p:nvPr/>
        </p:nvSpPr>
        <p:spPr>
          <a:xfrm rot="5400000">
            <a:off x="5257107" y="4192667"/>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4"/>
          <a:stretch>
            <a:fillRect/>
          </a:stretch>
        </p:blipFill>
        <p:spPr>
          <a:xfrm>
            <a:off x="8132321" y="2716706"/>
            <a:ext cx="2243522" cy="3499407"/>
          </a:xfrm>
          <a:prstGeom prst="rect">
            <a:avLst/>
          </a:prstGeom>
        </p:spPr>
      </p:pic>
      <p:sp>
        <p:nvSpPr>
          <p:cNvPr id="28" name="object 54">
            <a:extLst>
              <a:ext uri="{FF2B5EF4-FFF2-40B4-BE49-F238E27FC236}">
                <a16:creationId xmlns:a16="http://schemas.microsoft.com/office/drawing/2014/main" id="{230DBF4F-7A93-C549-A532-49CDEB0FEA22}"/>
              </a:ext>
            </a:extLst>
          </p:cNvPr>
          <p:cNvSpPr txBox="1"/>
          <p:nvPr/>
        </p:nvSpPr>
        <p:spPr>
          <a:xfrm>
            <a:off x="8057445" y="1945961"/>
            <a:ext cx="3688928" cy="662177"/>
          </a:xfrm>
          <a:prstGeom prst="rect">
            <a:avLst/>
          </a:prstGeom>
        </p:spPr>
        <p:txBody>
          <a:bodyPr vert="horz" wrap="square" lIns="0" tIns="15693" rIns="0" bIns="0" rtlCol="0" anchor="ctr">
            <a:spAutoFit/>
          </a:bodyPr>
          <a:lstStyle/>
          <a:p>
            <a:r>
              <a:rPr lang="en-US" altLang="ja-JP" sz="1400" b="1" dirty="0" smtClean="0">
                <a:latin typeface="メイリオ" panose="020B0604030504040204" pitchFamily="50" charset="-128"/>
                <a:ea typeface="メイリオ" panose="020B0604030504040204" pitchFamily="50" charset="-128"/>
              </a:rPr>
              <a:t>A.</a:t>
            </a:r>
            <a:r>
              <a:rPr lang="ja-JP" altLang="en-US" sz="1400" b="1" dirty="0" smtClean="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rPr>
              <a:t>B.</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smtClean="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下部</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latin typeface="メイリオ" panose="020B0604030504040204" pitchFamily="50" charset="-128"/>
                <a:ea typeface="メイリオ" panose="020B0604030504040204" pitchFamily="50" charset="-128"/>
              </a:rPr>
              <a:t>C.</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縦長動画</a:t>
            </a:r>
            <a:r>
              <a:rPr lang="ja-JP" altLang="en-US" sz="1400" b="1" dirty="0" smtClean="0">
                <a:latin typeface="メイリオ" panose="020B0604030504040204" pitchFamily="50" charset="-128"/>
                <a:ea typeface="メイリオ" panose="020B0604030504040204" pitchFamily="50" charset="-128"/>
              </a:rPr>
              <a:t>」</a:t>
            </a:r>
            <a:endParaRPr sz="1236" b="1" dirty="0">
              <a:solidFill>
                <a:schemeClr val="bg1"/>
              </a:solidFill>
              <a:latin typeface="メイリオ" panose="020B0604030504040204" pitchFamily="50" charset="-128"/>
              <a:ea typeface="メイリオ" panose="020B0604030504040204" pitchFamily="50" charset="-128"/>
              <a:cs typeface="Meiryo"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sp>
        <p:nvSpPr>
          <p:cNvPr id="20" name="テキスト ボックス 19">
            <a:extLst>
              <a:ext uri="{FF2B5EF4-FFF2-40B4-BE49-F238E27FC236}">
                <a16:creationId xmlns:a16="http://schemas.microsoft.com/office/drawing/2014/main" id="{107D5EBC-E89C-E940-8304-788EA3FBD906}"/>
              </a:ext>
            </a:extLst>
          </p:cNvPr>
          <p:cNvSpPr txBox="1"/>
          <p:nvPr/>
        </p:nvSpPr>
        <p:spPr>
          <a:xfrm>
            <a:off x="5982674" y="6258257"/>
            <a:ext cx="6054409" cy="369332"/>
          </a:xfrm>
          <a:prstGeom prst="rect">
            <a:avLst/>
          </a:prstGeom>
          <a:noFill/>
        </p:spPr>
        <p:txBody>
          <a:bodyPr wrap="square" rtlCol="0">
            <a:spAutoFit/>
          </a:bodyPr>
          <a:lstStyle/>
          <a:p>
            <a:pPr lvl="0">
              <a:defRPr/>
            </a:pPr>
            <a:r>
              <a:rPr kumimoji="0" lang="en-US" altLang="ja-JP" sz="900" b="0" i="0" u="none" strike="noStrike" kern="0" cap="none" spc="0" normalizeH="0" baseline="0" noProof="0" dirty="0" smtClean="0">
                <a:ln>
                  <a:noFill/>
                </a:ln>
                <a:solidFill>
                  <a:srgbClr val="FF0000"/>
                </a:solidFill>
                <a:effectLst/>
                <a:uLnTx/>
                <a:uFillTx/>
              </a:rPr>
              <a:t>※</a:t>
            </a:r>
            <a:r>
              <a:rPr kumimoji="0" lang="ja-JP" altLang="en-US" sz="900" kern="0" dirty="0">
                <a:solidFill>
                  <a:srgbClr val="FF0000"/>
                </a:solidFill>
              </a:rPr>
              <a:t>演出アニメーション部分の冒頭切り替えに利用するバナー画像、</a:t>
            </a:r>
            <a:r>
              <a:rPr kumimoji="0" lang="zh-TW" altLang="en-US" sz="900" kern="0" dirty="0">
                <a:solidFill>
                  <a:srgbClr val="FF0000"/>
                </a:solidFill>
              </a:rPr>
              <a:t>演出</a:t>
            </a:r>
            <a:r>
              <a:rPr kumimoji="0" lang="ja-JP" altLang="en-US" sz="900" kern="0" dirty="0">
                <a:solidFill>
                  <a:srgbClr val="FF0000"/>
                </a:solidFill>
              </a:rPr>
              <a:t>用の</a:t>
            </a:r>
            <a:r>
              <a:rPr kumimoji="0" lang="zh-TW" altLang="en-US" sz="900" kern="0" dirty="0">
                <a:solidFill>
                  <a:srgbClr val="FF0000"/>
                </a:solidFill>
              </a:rPr>
              <a:t>動画</a:t>
            </a:r>
            <a:r>
              <a:rPr kumimoji="0" lang="ja-JP" altLang="en-US" sz="900" kern="0" dirty="0">
                <a:solidFill>
                  <a:srgbClr val="FF0000"/>
                </a:solidFill>
              </a:rPr>
              <a:t>はヤフーでは制作いたしません。</a:t>
            </a:r>
            <a:endParaRPr kumimoji="0" lang="en-US" altLang="ja-JP" sz="900" kern="0" dirty="0">
              <a:solidFill>
                <a:srgbClr val="FF0000"/>
              </a:solidFill>
            </a:endParaRPr>
          </a:p>
          <a:p>
            <a:pPr lvl="0">
              <a:defRPr/>
            </a:pPr>
            <a:r>
              <a:rPr kumimoji="0" lang="ja-JP" altLang="en-US" sz="900" kern="0" dirty="0">
                <a:solidFill>
                  <a:srgbClr val="FF0000"/>
                </a:solidFill>
              </a:rPr>
              <a:t>広告主様または代理店様にて、申し込み時にご用意いただく必要がございます。</a:t>
            </a:r>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a:p>
        </p:txBody>
      </p:sp>
      <p:sp>
        <p:nvSpPr>
          <p:cNvPr id="2" name="角丸四角形 1"/>
          <p:cNvSpPr/>
          <p:nvPr/>
        </p:nvSpPr>
        <p:spPr>
          <a:xfrm>
            <a:off x="6841621" y="1613599"/>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845732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演出①</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冒頭切り替えパターン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smtClean="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３種類から演出方法（入稿物）を選択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5" name="角丸四角形 14"/>
          <p:cNvSpPr/>
          <p:nvPr/>
        </p:nvSpPr>
        <p:spPr>
          <a:xfrm>
            <a:off x="1055440" y="1458792"/>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
        <p:nvSpPr>
          <p:cNvPr id="16" name="角丸四角形 15"/>
          <p:cNvSpPr/>
          <p:nvPr/>
        </p:nvSpPr>
        <p:spPr>
          <a:xfrm>
            <a:off x="5087888" y="1449257"/>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6</a:t>
            </a:fld>
            <a:endParaRPr kumimoji="1" lang="ja-JP" altLang="en-US" dirty="0"/>
          </a:p>
        </p:txBody>
      </p:sp>
    </p:spTree>
    <p:extLst>
      <p:ext uri="{BB962C8B-B14F-4D97-AF65-F5344CB8AC3E}">
        <p14:creationId xmlns:p14="http://schemas.microsoft.com/office/powerpoint/2010/main" val="1865935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7</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smtClean="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smtClean="0">
                <a:latin typeface="メイリオ" panose="020B0604030504040204" pitchFamily="50" charset="-128"/>
                <a:ea typeface="メイリオ" panose="020B0604030504040204" pitchFamily="50" charset="-128"/>
              </a:rPr>
              <a:t>B</a:t>
            </a:r>
            <a:r>
              <a:rPr lang="en-US" altLang="ja-JP" sz="1400" b="1" dirty="0">
                <a:latin typeface="メイリオ" panose="020B0604030504040204" pitchFamily="50" charset="-128"/>
                <a:ea typeface="メイリオ" panose="020B0604030504040204" pitchFamily="50" charset="-128"/>
              </a:rPr>
              <a:t>.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a:t>
            </a:r>
            <a:r>
              <a:rPr lang="ja-JP" altLang="en-US" dirty="0" smtClean="0">
                <a:latin typeface="メイリオ" panose="020B0604030504040204" pitchFamily="50" charset="-128"/>
                <a:ea typeface="メイリオ" panose="020B0604030504040204" pitchFamily="50" charset="-128"/>
              </a:rPr>
              <a:t>切り替え</a:t>
            </a:r>
            <a:r>
              <a:rPr lang="en-US" altLang="ja-JP" dirty="0" smtClean="0">
                <a:latin typeface="メイリオ" panose="020B0604030504040204" pitchFamily="50" charset="-128"/>
                <a:ea typeface="メイリオ" panose="020B0604030504040204" pitchFamily="50" charset="-128"/>
              </a:rPr>
              <a:t>+</a:t>
            </a:r>
            <a:r>
              <a:rPr lang="ja-JP" altLang="en-US" dirty="0" smtClean="0">
                <a:latin typeface="メイリオ" panose="020B0604030504040204" pitchFamily="50" charset="-128"/>
                <a:ea typeface="メイリオ" panose="020B0604030504040204" pitchFamily="50" charset="-128"/>
              </a:rPr>
              <a:t>演出　組み合わせ</a:t>
            </a:r>
            <a:r>
              <a:rPr lang="ja-JP" altLang="en-US" dirty="0">
                <a:latin typeface="メイリオ" panose="020B0604030504040204" pitchFamily="50" charset="-128"/>
                <a:ea typeface="メイリオ" panose="020B0604030504040204" pitchFamily="50" charset="-128"/>
              </a:rPr>
              <a:t>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15" name="角丸四角形 14"/>
          <p:cNvSpPr/>
          <p:nvPr/>
        </p:nvSpPr>
        <p:spPr>
          <a:xfrm>
            <a:off x="7321977" y="321345"/>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a:t>
            </a:r>
            <a:r>
              <a:rPr lang="ja-JP" altLang="en-US" dirty="0" smtClean="0">
                <a:latin typeface="メイリオ" panose="020B0604030504040204" pitchFamily="50" charset="-128"/>
                <a:ea typeface="メイリオ" panose="020B0604030504040204" pitchFamily="50" charset="-128"/>
              </a:rPr>
              <a:t>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8</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smtClean="0">
                <a:latin typeface="メイリオ" panose="020B0604030504040204" pitchFamily="50" charset="-128"/>
                <a:ea typeface="メイリオ" panose="020B0604030504040204" pitchFamily="50" charset="-128"/>
              </a:rPr>
              <a:t>①</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smtClean="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②</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「フェード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アウト</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③</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「スライド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する</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smtClean="0">
                <a:latin typeface="メイリオ" panose="020B0604030504040204" pitchFamily="50" charset="-128"/>
                <a:ea typeface="メイリオ" panose="020B0604030504040204" pitchFamily="50" charset="-128"/>
              </a:rPr>
              <a:t>A.</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（バナー</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a:t>
            </a:r>
            <a:r>
              <a:rPr lang="ja-JP" altLang="en-US" sz="1000" dirty="0" smtClean="0">
                <a:solidFill>
                  <a:schemeClr val="bg1"/>
                </a:solidFill>
              </a:rPr>
              <a:t>切り替え</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700" dirty="0">
                <a:solidFill>
                  <a:schemeClr val="bg1"/>
                </a:solidFill>
              </a:rPr>
              <a:t>3</a:t>
            </a:r>
            <a:r>
              <a:rPr lang="ja-JP" altLang="en-US" sz="700" dirty="0">
                <a:solidFill>
                  <a:schemeClr val="bg1"/>
                </a:solidFill>
              </a:rPr>
              <a:t>種類</a:t>
            </a:r>
            <a:r>
              <a:rPr lang="ja-JP" altLang="en-US" sz="700" dirty="0" smtClean="0">
                <a:solidFill>
                  <a:schemeClr val="bg1"/>
                </a:solidFill>
              </a:rPr>
              <a:t>のうち１つ選択</a:t>
            </a:r>
            <a:endParaRPr lang="en-US" altLang="ja-JP" sz="700" dirty="0" smtClean="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演出</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800" dirty="0">
                <a:solidFill>
                  <a:schemeClr val="bg1"/>
                </a:solidFill>
              </a:rPr>
              <a:t>3</a:t>
            </a:r>
            <a:r>
              <a:rPr lang="ja-JP" altLang="en-US" sz="800" dirty="0">
                <a:solidFill>
                  <a:schemeClr val="bg1"/>
                </a:solidFill>
              </a:rPr>
              <a:t>種類のうち１つ</a:t>
            </a:r>
            <a:r>
              <a:rPr lang="ja-JP" altLang="en-US" sz="800" dirty="0" smtClean="0">
                <a:solidFill>
                  <a:schemeClr val="bg1"/>
                </a:solidFill>
              </a:rPr>
              <a:t>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自動遷移</a:t>
            </a:r>
            <a:endParaRPr lang="en-US" altLang="ja-JP" sz="1000" dirty="0" smtClean="0">
              <a:solidFill>
                <a:schemeClr val="bg1"/>
              </a:solidFill>
            </a:endParaRPr>
          </a:p>
        </p:txBody>
      </p:sp>
      <p:sp>
        <p:nvSpPr>
          <p:cNvPr id="71" name="角丸四角形 70"/>
          <p:cNvSpPr/>
          <p:nvPr/>
        </p:nvSpPr>
        <p:spPr>
          <a:xfrm>
            <a:off x="8134431" y="357896"/>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フローチャート: 端子 3"/>
          <p:cNvSpPr/>
          <p:nvPr/>
        </p:nvSpPr>
        <p:spPr>
          <a:xfrm>
            <a:off x="2396531" y="249763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689415" y="253808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料金</a:t>
            </a:r>
          </a:p>
        </p:txBody>
      </p:sp>
      <p:sp>
        <p:nvSpPr>
          <p:cNvPr id="7" name="テキスト ボックス 6"/>
          <p:cNvSpPr txBox="1"/>
          <p:nvPr/>
        </p:nvSpPr>
        <p:spPr>
          <a:xfrm>
            <a:off x="2704034" y="295824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600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500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a:t>
            </a:r>
            <a:r>
              <a:rPr kumimoji="0" lang="en-US" altLang="ja-JP" sz="1400" b="0" i="0" u="none" strike="noStrike" kern="0" cap="none" spc="0" normalizeH="0" baseline="0" noProof="0" dirty="0" smtClean="0">
                <a:ln>
                  <a:noFill/>
                </a:ln>
                <a:solidFill>
                  <a:prstClr val="black"/>
                </a:solidFill>
                <a:effectLst/>
                <a:uLnTx/>
                <a:uFillTx/>
              </a:rPr>
              <a:t>100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ネット</a:t>
            </a:r>
            <a:r>
              <a:rPr kumimoji="0" lang="en-US" altLang="ja-JP" sz="1400" b="0" i="0" u="none" strike="noStrike" kern="0" cap="none" spc="0" normalizeH="0" baseline="0" noProof="0" dirty="0" smtClean="0">
                <a:ln>
                  <a:noFill/>
                </a:ln>
                <a:solidFill>
                  <a:prstClr val="black"/>
                </a:solidFill>
                <a:effectLst/>
                <a:uLnTx/>
                <a:uFillTx/>
              </a:rPr>
              <a:t>)</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8" name="フローチャート: 端子 7"/>
          <p:cNvSpPr/>
          <p:nvPr/>
        </p:nvSpPr>
        <p:spPr>
          <a:xfrm>
            <a:off x="2396530" y="5271590"/>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664544" y="5303121"/>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smtClean="0">
                <a:ln>
                  <a:noFill/>
                </a:ln>
                <a:solidFill>
                  <a:prstClr val="black"/>
                </a:solidFill>
                <a:effectLst/>
                <a:uLnTx/>
                <a:uFillTx/>
              </a:rPr>
              <a:t>1000</a:t>
            </a:r>
            <a:r>
              <a:rPr kumimoji="0" lang="ja-JP" altLang="en-US" sz="2000" b="1" i="0" u="none" strike="noStrike" kern="0" cap="none" spc="0" normalizeH="0" baseline="0" noProof="0" dirty="0" smtClean="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b="0" i="0" u="none" strike="noStrike" kern="0" cap="none" spc="0" normalizeH="0" baseline="0" noProof="0" dirty="0" smtClean="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a:t>
            </a:r>
            <a:r>
              <a:rPr kumimoji="0" lang="ja-JP" altLang="en-US" sz="1400" kern="0" dirty="0" smtClean="0">
                <a:solidFill>
                  <a:prstClr val="black"/>
                </a:solidFill>
              </a:rPr>
              <a:t>ください。</a:t>
            </a:r>
            <a:endParaRPr kumimoji="0" lang="en-US" altLang="ja-JP" sz="1400" kern="0" dirty="0" smtClean="0">
              <a:solidFill>
                <a:prstClr val="black"/>
              </a:solidFill>
            </a:endParaRPr>
          </a:p>
          <a:p>
            <a:pPr lvl="0">
              <a:defRPr/>
            </a:pPr>
            <a:r>
              <a:rPr kumimoji="0" lang="ja-JP" altLang="en-US" sz="1400" kern="0" dirty="0" smtClean="0">
                <a:solidFill>
                  <a:prstClr val="black"/>
                </a:solidFill>
              </a:rPr>
              <a:t>　</a:t>
            </a:r>
            <a:r>
              <a:rPr kumimoji="0" lang="en-US" altLang="ja-JP" sz="1400" kern="0" dirty="0" smtClean="0">
                <a:solidFill>
                  <a:prstClr val="black"/>
                </a:solidFill>
                <a:hlinkClick r:id="rId2"/>
              </a:rPr>
              <a:t>https</a:t>
            </a:r>
            <a:r>
              <a:rPr kumimoji="0" lang="en-US" altLang="ja-JP" sz="1400" kern="0" dirty="0">
                <a:solidFill>
                  <a:prstClr val="black"/>
                </a:solidFill>
                <a:hlinkClick r:id="rId2"/>
              </a:rPr>
              <a:t>://</a:t>
            </a:r>
            <a:r>
              <a:rPr kumimoji="0" lang="en-US" altLang="ja-JP" sz="1400" kern="0" dirty="0" smtClean="0">
                <a:solidFill>
                  <a:prstClr val="black"/>
                </a:solidFill>
                <a:hlinkClick r:id="rId2"/>
              </a:rPr>
              <a:t>portal.yadui.business.yahoo.co.jp/agencyportal/888301/index.html</a:t>
            </a:r>
            <a:endParaRPr kumimoji="0" lang="en-US" altLang="ja-JP" sz="1400" kern="0" dirty="0" smtClean="0">
              <a:solidFill>
                <a:prstClr val="black"/>
              </a:solidFill>
            </a:endParaRPr>
          </a:p>
          <a:p>
            <a:pPr lvl="0">
              <a:defRPr/>
            </a:pPr>
            <a:r>
              <a:rPr kumimoji="0" lang="ja-JP" altLang="en-US" sz="1400" b="0" i="0" u="none" strike="noStrike" kern="0" cap="none" spc="0" normalizeH="0" baseline="0" noProof="0" dirty="0" smtClean="0">
                <a:ln>
                  <a:noFill/>
                </a:ln>
                <a:solidFill>
                  <a:prstClr val="black"/>
                </a:solidFill>
                <a:effectLst/>
                <a:uLnTx/>
                <a:uFillTx/>
              </a:rPr>
              <a:t>　制作費無償の場合もお申し込みが必要となります。</a:t>
            </a:r>
            <a:endParaRPr kumimoji="0" lang="en-US" altLang="ja-JP" sz="1400" b="0" i="0" u="none" strike="noStrike" kern="0" cap="none" spc="0" normalizeH="0" baseline="0" noProof="0" dirty="0" smtClean="0">
              <a:ln>
                <a:noFill/>
              </a:ln>
              <a:solidFill>
                <a:prstClr val="black"/>
              </a:solidFill>
              <a:effectLst/>
              <a:uLnTx/>
              <a:uFillTx/>
            </a:endParaRPr>
          </a:p>
        </p:txBody>
      </p:sp>
      <p:sp>
        <p:nvSpPr>
          <p:cNvPr id="11" name="テキスト ボックス 10"/>
          <p:cNvSpPr txBox="1"/>
          <p:nvPr/>
        </p:nvSpPr>
        <p:spPr>
          <a:xfrm>
            <a:off x="2746539" y="434059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1000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1000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∟制作費：無償</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2664544" y="5700444"/>
            <a:ext cx="4579884" cy="11849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500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1000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FQ1</a:t>
            </a:r>
            <a:r>
              <a:rPr kumimoji="0" lang="ja-JP" altLang="en-US" sz="1200" b="0" i="0" u="none" strike="noStrike" kern="0" cap="none" spc="0" normalizeH="0" baseline="0" noProof="0" dirty="0" smtClean="0">
                <a:ln>
                  <a:noFill/>
                </a:ln>
                <a:solidFill>
                  <a:prstClr val="black"/>
                </a:solidFill>
                <a:effectLst/>
                <a:uLnTx/>
                <a:uFillTx/>
              </a:rPr>
              <a:t>）</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（都道府県）（</a:t>
            </a:r>
            <a:r>
              <a:rPr kumimoji="0" lang="en-US" altLang="ja-JP" sz="1200" b="0" i="0" u="none" strike="noStrike" kern="0" cap="none" spc="0" normalizeH="0" baseline="0" noProof="0" dirty="0" smtClean="0">
                <a:ln>
                  <a:noFill/>
                </a:ln>
                <a:solidFill>
                  <a:prstClr val="black"/>
                </a:solidFill>
                <a:effectLst/>
                <a:uLnTx/>
                <a:uFillTx/>
              </a:rPr>
              <a:t>300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（市区郡）</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5427910" y="5271591"/>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a:t>
            </a:r>
            <a:r>
              <a:rPr kumimoji="0" lang="ja-JP" altLang="en-US" sz="1200" b="0" i="0" u="none" strike="noStrike" kern="0" cap="none" spc="0" normalizeH="0" baseline="0" noProof="0" dirty="0" smtClean="0">
                <a:ln>
                  <a:noFill/>
                </a:ln>
                <a:solidFill>
                  <a:prstClr val="black"/>
                </a:solidFill>
                <a:effectLst/>
                <a:uLnTx/>
                <a:uFillTx/>
              </a:rPr>
              <a:t>静止画のみ対象</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2379740" y="385130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2495601" y="389147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6489</TotalTime>
  <Words>4293</Words>
  <Application>Microsoft Office PowerPoint</Application>
  <PresentationFormat>ワイド画面</PresentationFormat>
  <Paragraphs>487</Paragraphs>
  <Slides>25</Slides>
  <Notes>7</Notes>
  <HiddenSlides>0</HiddenSlides>
  <MMClips>12</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25</vt:i4>
      </vt:variant>
    </vt:vector>
  </HeadingPairs>
  <TitlesOfParts>
    <vt:vector size="36" baseType="lpstr">
      <vt:lpstr>Meiryo UI</vt:lpstr>
      <vt:lpstr>ＭＳ Ｐゴシック</vt:lpstr>
      <vt:lpstr>メイリオ</vt:lpstr>
      <vt:lpstr>メイリオ</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更新・変更履歴</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253</cp:revision>
  <dcterms:created xsi:type="dcterms:W3CDTF">2020-02-26T07:28:11Z</dcterms:created>
  <dcterms:modified xsi:type="dcterms:W3CDTF">2021-06-17T08:46:00Z</dcterms:modified>
</cp:coreProperties>
</file>