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5" r:id="rId1"/>
  </p:sldMasterIdLst>
  <p:notesMasterIdLst>
    <p:notesMasterId r:id="rId20"/>
  </p:notesMasterIdLst>
  <p:handoutMasterIdLst>
    <p:handoutMasterId r:id="rId21"/>
  </p:handoutMasterIdLst>
  <p:sldIdLst>
    <p:sldId id="678" r:id="rId2"/>
    <p:sldId id="758" r:id="rId3"/>
    <p:sldId id="740" r:id="rId4"/>
    <p:sldId id="741" r:id="rId5"/>
    <p:sldId id="759" r:id="rId6"/>
    <p:sldId id="760" r:id="rId7"/>
    <p:sldId id="766" r:id="rId8"/>
    <p:sldId id="751" r:id="rId9"/>
    <p:sldId id="752" r:id="rId10"/>
    <p:sldId id="753" r:id="rId11"/>
    <p:sldId id="768" r:id="rId12"/>
    <p:sldId id="731" r:id="rId13"/>
    <p:sldId id="765" r:id="rId14"/>
    <p:sldId id="762" r:id="rId15"/>
    <p:sldId id="763" r:id="rId16"/>
    <p:sldId id="733" r:id="rId17"/>
    <p:sldId id="770" r:id="rId18"/>
    <p:sldId id="771" r:id="rId19"/>
  </p:sldIdLst>
  <p:sldSz cx="9906000" cy="6858000" type="A4"/>
  <p:notesSz cx="6858000" cy="9144000"/>
  <p:defaultTex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9EA"/>
    <a:srgbClr val="F5F5F9"/>
    <a:srgbClr val="E4E4EC"/>
    <a:srgbClr val="FFCCD1"/>
    <a:srgbClr val="7F7F7F"/>
    <a:srgbClr val="003399"/>
    <a:srgbClr val="FAFAFB"/>
    <a:srgbClr val="333333"/>
    <a:srgbClr val="D00216"/>
    <a:srgbClr val="F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CC9F33-23F3-452A-9A69-66755C27C7BC}" v="23" dt="2020-10-05T03:18:25.217"/>
    <p1510:client id="{7CA7F79C-84F6-476D-B8A6-699422EA7B24}" v="206" dt="2020-06-23T01:15:54.452"/>
    <p1510:client id="{FA19EAFE-512D-4D32-A08E-00C7A2EC4103}" v="16" dt="2020-09-17T04:13:34.528"/>
    <p1510:client id="{FB591AEA-AB11-4387-B684-B068FD424C79}" v="125" dt="2020-09-24T02:11:11.655"/>
  </p1510:revLst>
</p1510:revInfo>
</file>

<file path=ppt/tableStyles.xml><?xml version="1.0" encoding="utf-8"?>
<a:tblStyleLst xmlns:a="http://schemas.openxmlformats.org/drawingml/2006/main" def="{5C22544A-7EE6-4342-B048-85BDC9FD1C3A}">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66" autoAdjust="0"/>
    <p:restoredTop sz="95072" autoAdjust="0"/>
  </p:normalViewPr>
  <p:slideViewPr>
    <p:cSldViewPr>
      <p:cViewPr varScale="1">
        <p:scale>
          <a:sx n="79" d="100"/>
          <a:sy n="79" d="100"/>
        </p:scale>
        <p:origin x="372" y="48"/>
      </p:cViewPr>
      <p:guideLst>
        <p:guide orient="horz" pos="845"/>
        <p:guide pos="3120"/>
      </p:guideLst>
    </p:cSldViewPr>
  </p:slideViewPr>
  <p:notesTextViewPr>
    <p:cViewPr>
      <p:scale>
        <a:sx n="100" d="100"/>
        <a:sy n="100" d="100"/>
      </p:scale>
      <p:origin x="0" y="0"/>
    </p:cViewPr>
  </p:notesTextViewPr>
  <p:sorterViewPr>
    <p:cViewPr>
      <p:scale>
        <a:sx n="100" d="100"/>
        <a:sy n="100" d="100"/>
      </p:scale>
      <p:origin x="0" y="-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42"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yazak" clId="Web-{7CA7F79C-84F6-476D-B8A6-699422EA7B24}"/>
    <pc:docChg chg="modSld sldOrd">
      <pc:chgData name="smiyazak" userId="" providerId="" clId="Web-{7CA7F79C-84F6-476D-B8A6-699422EA7B24}" dt="2020-06-23T01:15:54.452" v="186"/>
      <pc:docMkLst>
        <pc:docMk/>
      </pc:docMkLst>
      <pc:sldChg chg="addSp delSp modSp">
        <pc:chgData name="smiyazak" userId="" providerId="" clId="Web-{7CA7F79C-84F6-476D-B8A6-699422EA7B24}" dt="2020-06-23T01:15:19.702" v="182" actId="1076"/>
        <pc:sldMkLst>
          <pc:docMk/>
          <pc:sldMk cId="438246715" sldId="686"/>
        </pc:sldMkLst>
        <pc:spChg chg="add del mod">
          <ac:chgData name="smiyazak" userId="" providerId="" clId="Web-{7CA7F79C-84F6-476D-B8A6-699422EA7B24}" dt="2020-06-23T01:15:02.811" v="174"/>
          <ac:spMkLst>
            <pc:docMk/>
            <pc:sldMk cId="438246715" sldId="686"/>
            <ac:spMk id="4" creationId="{E5E6C6B1-7244-4418-A2B0-9E5D96FD50AB}"/>
          </ac:spMkLst>
        </pc:spChg>
        <pc:spChg chg="add mod">
          <ac:chgData name="smiyazak" userId="" providerId="" clId="Web-{7CA7F79C-84F6-476D-B8A6-699422EA7B24}" dt="2020-06-23T01:15:19.702" v="182" actId="1076"/>
          <ac:spMkLst>
            <pc:docMk/>
            <pc:sldMk cId="438246715" sldId="686"/>
            <ac:spMk id="9" creationId="{6A035B23-D36E-4D8B-BD07-34DF7D64E63A}"/>
          </ac:spMkLst>
        </pc:spChg>
      </pc:sldChg>
      <pc:sldChg chg="modSp">
        <pc:chgData name="smiyazak" userId="" providerId="" clId="Web-{7CA7F79C-84F6-476D-B8A6-699422EA7B24}" dt="2020-06-23T01:14:31.436" v="170" actId="20577"/>
        <pc:sldMkLst>
          <pc:docMk/>
          <pc:sldMk cId="3989490186" sldId="692"/>
        </pc:sldMkLst>
        <pc:spChg chg="mod">
          <ac:chgData name="smiyazak" userId="" providerId="" clId="Web-{7CA7F79C-84F6-476D-B8A6-699422EA7B24}" dt="2020-06-23T01:14:31.436" v="170" actId="20577"/>
          <ac:spMkLst>
            <pc:docMk/>
            <pc:sldMk cId="3989490186" sldId="692"/>
            <ac:spMk id="5" creationId="{00000000-0000-0000-0000-000000000000}"/>
          </ac:spMkLst>
        </pc:spChg>
      </pc:sldChg>
      <pc:sldChg chg="addSp delSp modSp">
        <pc:chgData name="smiyazak" userId="" providerId="" clId="Web-{7CA7F79C-84F6-476D-B8A6-699422EA7B24}" dt="2020-06-23T01:15:26.796" v="185" actId="1076"/>
        <pc:sldMkLst>
          <pc:docMk/>
          <pc:sldMk cId="2004407853" sldId="698"/>
        </pc:sldMkLst>
        <pc:spChg chg="add mod">
          <ac:chgData name="smiyazak" userId="" providerId="" clId="Web-{7CA7F79C-84F6-476D-B8A6-699422EA7B24}" dt="2020-06-23T01:15:26.796" v="185" actId="1076"/>
          <ac:spMkLst>
            <pc:docMk/>
            <pc:sldMk cId="2004407853" sldId="698"/>
            <ac:spMk id="4" creationId="{4DE84799-7CD0-40BA-93DF-406B9A6437BB}"/>
          </ac:spMkLst>
        </pc:spChg>
        <pc:spChg chg="del mod">
          <ac:chgData name="smiyazak" userId="" providerId="" clId="Web-{7CA7F79C-84F6-476D-B8A6-699422EA7B24}" dt="2020-06-23T01:15:23.968" v="183"/>
          <ac:spMkLst>
            <pc:docMk/>
            <pc:sldMk cId="2004407853" sldId="698"/>
            <ac:spMk id="8" creationId="{00000000-0000-0000-0000-000000000000}"/>
          </ac:spMkLst>
        </pc:spChg>
        <pc:graphicFrameChg chg="mod modGraphic">
          <ac:chgData name="smiyazak" userId="" providerId="" clId="Web-{7CA7F79C-84F6-476D-B8A6-699422EA7B24}" dt="2020-06-23T01:04:41.179" v="7"/>
          <ac:graphicFrameMkLst>
            <pc:docMk/>
            <pc:sldMk cId="2004407853" sldId="698"/>
            <ac:graphicFrameMk id="13" creationId="{8D6FD0B5-1C48-2E4A-A909-7ABA89B39DE9}"/>
          </ac:graphicFrameMkLst>
        </pc:graphicFrameChg>
      </pc:sldChg>
      <pc:sldChg chg="modSp ord">
        <pc:chgData name="smiyazak" userId="" providerId="" clId="Web-{7CA7F79C-84F6-476D-B8A6-699422EA7B24}" dt="2020-06-23T01:15:54.452" v="186"/>
        <pc:sldMkLst>
          <pc:docMk/>
          <pc:sldMk cId="3912940893" sldId="705"/>
        </pc:sldMkLst>
        <pc:spChg chg="mod">
          <ac:chgData name="smiyazak" userId="" providerId="" clId="Web-{7CA7F79C-84F6-476D-B8A6-699422EA7B24}" dt="2020-06-23T01:07:39.464" v="29" actId="1076"/>
          <ac:spMkLst>
            <pc:docMk/>
            <pc:sldMk cId="3912940893" sldId="705"/>
            <ac:spMk id="7" creationId="{56BC9F35-7A4E-CA42-9DF1-B36D469930AE}"/>
          </ac:spMkLst>
        </pc:spChg>
      </pc:sldChg>
      <pc:sldChg chg="modSp">
        <pc:chgData name="smiyazak" userId="" providerId="" clId="Web-{7CA7F79C-84F6-476D-B8A6-699422EA7B24}" dt="2020-06-23T01:10:24.917" v="40" actId="20577"/>
        <pc:sldMkLst>
          <pc:docMk/>
          <pc:sldMk cId="2104917091" sldId="724"/>
        </pc:sldMkLst>
        <pc:spChg chg="mod">
          <ac:chgData name="smiyazak" userId="" providerId="" clId="Web-{7CA7F79C-84F6-476D-B8A6-699422EA7B24}" dt="2020-06-23T01:10:24.917" v="40" actId="20577"/>
          <ac:spMkLst>
            <pc:docMk/>
            <pc:sldMk cId="2104917091" sldId="724"/>
            <ac:spMk id="6" creationId="{00000000-0000-0000-0000-000000000000}"/>
          </ac:spMkLst>
        </pc:spChg>
      </pc:sldChg>
      <pc:sldChg chg="modSp">
        <pc:chgData name="smiyazak" userId="" providerId="" clId="Web-{7CA7F79C-84F6-476D-B8A6-699422EA7B24}" dt="2020-06-23T01:06:33.337" v="25"/>
        <pc:sldMkLst>
          <pc:docMk/>
          <pc:sldMk cId="4082721140" sldId="725"/>
        </pc:sldMkLst>
        <pc:graphicFrameChg chg="mod modGraphic">
          <ac:chgData name="smiyazak" userId="" providerId="" clId="Web-{7CA7F79C-84F6-476D-B8A6-699422EA7B24}" dt="2020-06-23T01:06:33.337" v="25"/>
          <ac:graphicFrameMkLst>
            <pc:docMk/>
            <pc:sldMk cId="4082721140" sldId="725"/>
            <ac:graphicFrameMk id="5" creationId="{5C4374D8-C7AA-A044-9BC8-03321DB933E1}"/>
          </ac:graphicFrameMkLst>
        </pc:graphicFrameChg>
      </pc:sldChg>
    </pc:docChg>
  </pc:docChgLst>
  <pc:docChgLst>
    <pc:chgData name="smiyazak" userId="fzgxfhLGUM4XWADjrFiAltUgLhdVdaSdGq4h9WOKtRk=" providerId="None" clId="Web-{24CC9F33-23F3-452A-9A69-66755C27C7BC}"/>
    <pc:docChg chg="modSld">
      <pc:chgData name="smiyazak" userId="fzgxfhLGUM4XWADjrFiAltUgLhdVdaSdGq4h9WOKtRk=" providerId="None" clId="Web-{24CC9F33-23F3-452A-9A69-66755C27C7BC}" dt="2020-10-05T03:18:22.639" v="7"/>
      <pc:docMkLst>
        <pc:docMk/>
      </pc:docMkLst>
      <pc:sldChg chg="modSp">
        <pc:chgData name="smiyazak" userId="fzgxfhLGUM4XWADjrFiAltUgLhdVdaSdGq4h9WOKtRk=" providerId="None" clId="Web-{24CC9F33-23F3-452A-9A69-66755C27C7BC}" dt="2020-10-05T03:18:01.529" v="1"/>
        <pc:sldMkLst>
          <pc:docMk/>
          <pc:sldMk cId="4277606802" sldId="733"/>
        </pc:sldMkLst>
        <pc:graphicFrameChg chg="mod modGraphic">
          <ac:chgData name="smiyazak" userId="fzgxfhLGUM4XWADjrFiAltUgLhdVdaSdGq4h9WOKtRk=" providerId="None" clId="Web-{24CC9F33-23F3-452A-9A69-66755C27C7BC}" dt="2020-10-05T03:18:01.529" v="1"/>
          <ac:graphicFrameMkLst>
            <pc:docMk/>
            <pc:sldMk cId="4277606802" sldId="733"/>
            <ac:graphicFrameMk id="15" creationId="{5C4374D8-C7AA-A044-9BC8-03321DB933E1}"/>
          </ac:graphicFrameMkLst>
        </pc:graphicFrameChg>
      </pc:sldChg>
      <pc:sldChg chg="modSp">
        <pc:chgData name="smiyazak" userId="fzgxfhLGUM4XWADjrFiAltUgLhdVdaSdGq4h9WOKtRk=" providerId="None" clId="Web-{24CC9F33-23F3-452A-9A69-66755C27C7BC}" dt="2020-10-05T03:18:10.014" v="4"/>
        <pc:sldMkLst>
          <pc:docMk/>
          <pc:sldMk cId="1574332077" sldId="734"/>
        </pc:sldMkLst>
        <pc:graphicFrameChg chg="mod modGraphic">
          <ac:chgData name="smiyazak" userId="fzgxfhLGUM4XWADjrFiAltUgLhdVdaSdGq4h9WOKtRk=" providerId="None" clId="Web-{24CC9F33-23F3-452A-9A69-66755C27C7BC}" dt="2020-10-05T03:18:10.014" v="4"/>
          <ac:graphicFrameMkLst>
            <pc:docMk/>
            <pc:sldMk cId="1574332077" sldId="734"/>
            <ac:graphicFrameMk id="15" creationId="{5C4374D8-C7AA-A044-9BC8-03321DB933E1}"/>
          </ac:graphicFrameMkLst>
        </pc:graphicFrameChg>
      </pc:sldChg>
      <pc:sldChg chg="modSp">
        <pc:chgData name="smiyazak" userId="fzgxfhLGUM4XWADjrFiAltUgLhdVdaSdGq4h9WOKtRk=" providerId="None" clId="Web-{24CC9F33-23F3-452A-9A69-66755C27C7BC}" dt="2020-10-05T03:18:22.639" v="7"/>
        <pc:sldMkLst>
          <pc:docMk/>
          <pc:sldMk cId="3532094771" sldId="736"/>
        </pc:sldMkLst>
        <pc:graphicFrameChg chg="mod modGraphic">
          <ac:chgData name="smiyazak" userId="fzgxfhLGUM4XWADjrFiAltUgLhdVdaSdGq4h9WOKtRk=" providerId="None" clId="Web-{24CC9F33-23F3-452A-9A69-66755C27C7BC}" dt="2020-10-05T03:18:22.639" v="7"/>
          <ac:graphicFrameMkLst>
            <pc:docMk/>
            <pc:sldMk cId="3532094771" sldId="736"/>
            <ac:graphicFrameMk id="15" creationId="{5C4374D8-C7AA-A044-9BC8-03321DB933E1}"/>
          </ac:graphicFrameMkLst>
        </pc:graphicFrameChg>
      </pc:sldChg>
    </pc:docChg>
  </pc:docChgLst>
  <pc:docChgLst>
    <pc:chgData name="smiyazak" userId="fzgxfhLGUM4XWADjrFiAltUgLhdVdaSdGq4h9WOKtRk=" providerId="None" clId="Web-{FA19EAFE-512D-4D32-A08E-00C7A2EC4103}"/>
    <pc:docChg chg="modSld">
      <pc:chgData name="smiyazak" userId="fzgxfhLGUM4XWADjrFiAltUgLhdVdaSdGq4h9WOKtRk=" providerId="None" clId="Web-{FA19EAFE-512D-4D32-A08E-00C7A2EC4103}" dt="2020-09-17T04:13:26.122" v="12" actId="20577"/>
      <pc:docMkLst>
        <pc:docMk/>
      </pc:docMkLst>
      <pc:sldChg chg="modSp">
        <pc:chgData name="smiyazak" userId="fzgxfhLGUM4XWADjrFiAltUgLhdVdaSdGq4h9WOKtRk=" providerId="None" clId="Web-{FA19EAFE-512D-4D32-A08E-00C7A2EC4103}" dt="2020-09-17T04:13:12.794" v="2" actId="20577"/>
        <pc:sldMkLst>
          <pc:docMk/>
          <pc:sldMk cId="4277606802" sldId="733"/>
        </pc:sldMkLst>
        <pc:spChg chg="mod">
          <ac:chgData name="smiyazak" userId="fzgxfhLGUM4XWADjrFiAltUgLhdVdaSdGq4h9WOKtRk=" providerId="None" clId="Web-{FA19EAFE-512D-4D32-A08E-00C7A2EC4103}" dt="2020-09-17T04:13:12.794" v="2" actId="20577"/>
          <ac:spMkLst>
            <pc:docMk/>
            <pc:sldMk cId="4277606802" sldId="733"/>
            <ac:spMk id="5" creationId="{80B0730C-3B9E-4841-8DAD-6780CB507DD0}"/>
          </ac:spMkLst>
        </pc:spChg>
      </pc:sldChg>
      <pc:sldChg chg="modSp">
        <pc:chgData name="smiyazak" userId="fzgxfhLGUM4XWADjrFiAltUgLhdVdaSdGq4h9WOKtRk=" providerId="None" clId="Web-{FA19EAFE-512D-4D32-A08E-00C7A2EC4103}" dt="2020-09-17T04:13:17.044" v="7" actId="20577"/>
        <pc:sldMkLst>
          <pc:docMk/>
          <pc:sldMk cId="1574332077" sldId="734"/>
        </pc:sldMkLst>
        <pc:spChg chg="mod">
          <ac:chgData name="smiyazak" userId="fzgxfhLGUM4XWADjrFiAltUgLhdVdaSdGq4h9WOKtRk=" providerId="None" clId="Web-{FA19EAFE-512D-4D32-A08E-00C7A2EC4103}" dt="2020-09-17T04:13:17.044" v="7" actId="20577"/>
          <ac:spMkLst>
            <pc:docMk/>
            <pc:sldMk cId="1574332077" sldId="734"/>
            <ac:spMk id="5" creationId="{80B0730C-3B9E-4841-8DAD-6780CB507DD0}"/>
          </ac:spMkLst>
        </pc:spChg>
      </pc:sldChg>
      <pc:sldChg chg="modSp">
        <pc:chgData name="smiyazak" userId="fzgxfhLGUM4XWADjrFiAltUgLhdVdaSdGq4h9WOKtRk=" providerId="None" clId="Web-{FA19EAFE-512D-4D32-A08E-00C7A2EC4103}" dt="2020-09-17T04:13:24.934" v="10" actId="20577"/>
        <pc:sldMkLst>
          <pc:docMk/>
          <pc:sldMk cId="3532094771" sldId="736"/>
        </pc:sldMkLst>
        <pc:spChg chg="mod">
          <ac:chgData name="smiyazak" userId="fzgxfhLGUM4XWADjrFiAltUgLhdVdaSdGq4h9WOKtRk=" providerId="None" clId="Web-{FA19EAFE-512D-4D32-A08E-00C7A2EC4103}" dt="2020-09-17T04:13:24.934" v="10" actId="20577"/>
          <ac:spMkLst>
            <pc:docMk/>
            <pc:sldMk cId="3532094771" sldId="736"/>
            <ac:spMk id="5" creationId="{80B0730C-3B9E-4841-8DAD-6780CB507DD0}"/>
          </ac:spMkLst>
        </pc:spChg>
      </pc:sldChg>
    </pc:docChg>
  </pc:docChgLst>
  <pc:docChgLst>
    <pc:chgData name="mhiguchi" userId="NbHeIkdE0LhaLYNyBMZYozbDZdIty0KAIZWEN4inVbk=" providerId="None" clId="Web-{FB591AEA-AB11-4387-B684-B068FD424C79}"/>
    <pc:docChg chg="modSld">
      <pc:chgData name="mhiguchi" userId="NbHeIkdE0LhaLYNyBMZYozbDZdIty0KAIZWEN4inVbk=" providerId="None" clId="Web-{FB591AEA-AB11-4387-B684-B068FD424C79}" dt="2020-09-24T02:10:59.780" v="72"/>
      <pc:docMkLst>
        <pc:docMk/>
      </pc:docMkLst>
      <pc:sldChg chg="modSp">
        <pc:chgData name="mhiguchi" userId="NbHeIkdE0LhaLYNyBMZYozbDZdIty0KAIZWEN4inVbk=" providerId="None" clId="Web-{FB591AEA-AB11-4387-B684-B068FD424C79}" dt="2020-09-24T02:10:59.780" v="72"/>
        <pc:sldMkLst>
          <pc:docMk/>
          <pc:sldMk cId="4082721140" sldId="725"/>
        </pc:sldMkLst>
        <pc:spChg chg="mod">
          <ac:chgData name="mhiguchi" userId="NbHeIkdE0LhaLYNyBMZYozbDZdIty0KAIZWEN4inVbk=" providerId="None" clId="Web-{FB591AEA-AB11-4387-B684-B068FD424C79}" dt="2020-09-24T02:10:53.389" v="59" actId="20577"/>
          <ac:spMkLst>
            <pc:docMk/>
            <pc:sldMk cId="4082721140" sldId="725"/>
            <ac:spMk id="3" creationId="{00000000-0000-0000-0000-000000000000}"/>
          </ac:spMkLst>
        </pc:spChg>
        <pc:graphicFrameChg chg="mod modGraphic">
          <ac:chgData name="mhiguchi" userId="NbHeIkdE0LhaLYNyBMZYozbDZdIty0KAIZWEN4inVbk=" providerId="None" clId="Web-{FB591AEA-AB11-4387-B684-B068FD424C79}" dt="2020-09-24T02:10:59.780" v="72"/>
          <ac:graphicFrameMkLst>
            <pc:docMk/>
            <pc:sldMk cId="4082721140" sldId="725"/>
            <ac:graphicFrameMk id="5" creationId="{5C4374D8-C7AA-A044-9BC8-03321DB933E1}"/>
          </ac:graphicFrameMkLst>
        </pc:graphicFrameChg>
      </pc:sldChg>
      <pc:sldChg chg="modSp">
        <pc:chgData name="mhiguchi" userId="NbHeIkdE0LhaLYNyBMZYozbDZdIty0KAIZWEN4inVbk=" providerId="None" clId="Web-{FB591AEA-AB11-4387-B684-B068FD424C79}" dt="2020-09-24T02:10:26.982" v="12"/>
        <pc:sldMkLst>
          <pc:docMk/>
          <pc:sldMk cId="2664336359" sldId="744"/>
        </pc:sldMkLst>
        <pc:spChg chg="mod">
          <ac:chgData name="mhiguchi" userId="NbHeIkdE0LhaLYNyBMZYozbDZdIty0KAIZWEN4inVbk=" providerId="None" clId="Web-{FB591AEA-AB11-4387-B684-B068FD424C79}" dt="2020-09-24T02:10:19.201" v="8" actId="20577"/>
          <ac:spMkLst>
            <pc:docMk/>
            <pc:sldMk cId="2664336359" sldId="744"/>
            <ac:spMk id="3" creationId="{00000000-0000-0000-0000-000000000000}"/>
          </ac:spMkLst>
        </pc:spChg>
        <pc:graphicFrameChg chg="mod modGraphic">
          <ac:chgData name="mhiguchi" userId="NbHeIkdE0LhaLYNyBMZYozbDZdIty0KAIZWEN4inVbk=" providerId="None" clId="Web-{FB591AEA-AB11-4387-B684-B068FD424C79}" dt="2020-09-24T02:10:26.982" v="12"/>
          <ac:graphicFrameMkLst>
            <pc:docMk/>
            <pc:sldMk cId="2664336359" sldId="744"/>
            <ac:graphicFrameMk id="5" creationId="{5C4374D8-C7AA-A044-9BC8-03321DB933E1}"/>
          </ac:graphicFrameMkLst>
        </pc:graphicFrameChg>
      </pc:sldChg>
      <pc:sldChg chg="modSp">
        <pc:chgData name="mhiguchi" userId="NbHeIkdE0LhaLYNyBMZYozbDZdIty0KAIZWEN4inVbk=" providerId="None" clId="Web-{FB591AEA-AB11-4387-B684-B068FD424C79}" dt="2020-09-24T02:10:44.467" v="38"/>
        <pc:sldMkLst>
          <pc:docMk/>
          <pc:sldMk cId="112280498" sldId="745"/>
        </pc:sldMkLst>
        <pc:spChg chg="mod">
          <ac:chgData name="mhiguchi" userId="NbHeIkdE0LhaLYNyBMZYozbDZdIty0KAIZWEN4inVbk=" providerId="None" clId="Web-{FB591AEA-AB11-4387-B684-B068FD424C79}" dt="2020-09-24T02:10:38.701" v="26" actId="20577"/>
          <ac:spMkLst>
            <pc:docMk/>
            <pc:sldMk cId="112280498" sldId="745"/>
            <ac:spMk id="3" creationId="{00000000-0000-0000-0000-000000000000}"/>
          </ac:spMkLst>
        </pc:spChg>
        <pc:graphicFrameChg chg="mod modGraphic">
          <ac:chgData name="mhiguchi" userId="NbHeIkdE0LhaLYNyBMZYozbDZdIty0KAIZWEN4inVbk=" providerId="None" clId="Web-{FB591AEA-AB11-4387-B684-B068FD424C79}" dt="2020-09-24T02:10:44.467" v="38"/>
          <ac:graphicFrameMkLst>
            <pc:docMk/>
            <pc:sldMk cId="112280498" sldId="745"/>
            <ac:graphicFrameMk id="5" creationId="{5C4374D8-C7AA-A044-9BC8-03321DB933E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7E4A5E-F982-442B-AD96-6979D7864649}" type="datetimeFigureOut">
              <a:rPr kumimoji="1" lang="ja-JP" altLang="en-US" smtClean="0"/>
              <a:t>2021/2/22</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FD7EC5-E9E6-417E-95B1-D9DF5F42AA33}" type="slidenum">
              <a:rPr kumimoji="1" lang="ja-JP" altLang="en-US" smtClean="0"/>
              <a:t>‹#›</a:t>
            </a:fld>
            <a:endParaRPr kumimoji="1" lang="ja-JP" altLang="en-US"/>
          </a:p>
        </p:txBody>
      </p:sp>
    </p:spTree>
    <p:extLst>
      <p:ext uri="{BB962C8B-B14F-4D97-AF65-F5344CB8AC3E}">
        <p14:creationId xmlns:p14="http://schemas.microsoft.com/office/powerpoint/2010/main" val="378631304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2021/2/22</a:t>
            </a:fld>
            <a:endParaRPr kumimoji="1" lang="ja-JP" altLang="en-US" dirty="0"/>
          </a:p>
        </p:txBody>
      </p:sp>
      <p:sp>
        <p:nvSpPr>
          <p:cNvPr id="4" name="スライド イメージ プレースホルダ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dirty="0"/>
          </a:p>
        </p:txBody>
      </p:sp>
    </p:spTree>
    <p:extLst>
      <p:ext uri="{BB962C8B-B14F-4D97-AF65-F5344CB8AC3E}">
        <p14:creationId xmlns:p14="http://schemas.microsoft.com/office/powerpoint/2010/main" val="179909950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1</a:t>
            </a:fld>
            <a:endParaRPr kumimoji="1" lang="ja-JP" altLang="en-US"/>
          </a:p>
        </p:txBody>
      </p:sp>
    </p:spTree>
    <p:extLst>
      <p:ext uri="{BB962C8B-B14F-4D97-AF65-F5344CB8AC3E}">
        <p14:creationId xmlns:p14="http://schemas.microsoft.com/office/powerpoint/2010/main" val="4066246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3356283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2795851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1300603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https://cptl.corp.yahoo.co.jp/pages/viewpage.action?pageId=2198557592</a:t>
            </a:r>
          </a:p>
          <a:p>
            <a:r>
              <a:rPr kumimoji="1" lang="ja-JP" altLang="en-US" dirty="0"/>
              <a:t>免責の記載あり</a:t>
            </a:r>
            <a:endParaRPr kumimoji="1" lang="en-US" altLang="ja-JP" dirty="0"/>
          </a:p>
          <a:p>
            <a:r>
              <a:rPr kumimoji="1" lang="ja-JP" altLang="en-US" sz="1200" b="0" i="0" u="none" strike="noStrike" kern="1200" dirty="0">
                <a:solidFill>
                  <a:schemeClr val="tx1"/>
                </a:solidFill>
                <a:effectLst/>
                <a:latin typeface="+mn-lt"/>
                <a:ea typeface="+mn-ea"/>
                <a:cs typeface="+mn-cs"/>
              </a:rPr>
              <a:t>・広告取り扱いに関するご契約の条件（プレミアム広告）→広告取扱基本規定</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・プレミアム広告　免責条項 </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・セールスシート（各商品）</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・入稿規定</a:t>
            </a:r>
            <a:endParaRPr kumimoji="1" lang="en-US" altLang="ja-JP" sz="1200" b="0" i="0" u="none" strike="noStrike" kern="1200" dirty="0">
              <a:solidFill>
                <a:schemeClr val="tx1"/>
              </a:solidFill>
              <a:effectLst/>
              <a:latin typeface="+mn-lt"/>
              <a:ea typeface="+mn-ea"/>
              <a:cs typeface="+mn-cs"/>
            </a:endParaRPr>
          </a:p>
          <a:p>
            <a:endParaRPr kumimoji="1" lang="en-US" altLang="ja-JP" dirty="0"/>
          </a:p>
        </p:txBody>
      </p:sp>
    </p:spTree>
    <p:extLst>
      <p:ext uri="{BB962C8B-B14F-4D97-AF65-F5344CB8AC3E}">
        <p14:creationId xmlns:p14="http://schemas.microsoft.com/office/powerpoint/2010/main" val="1272251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136763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120741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603154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1468585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入稿規定</a:t>
            </a:r>
            <a:endParaRPr kumimoji="1" lang="en-US" altLang="ja-JP" dirty="0" smtClean="0"/>
          </a:p>
          <a:p>
            <a:r>
              <a:rPr kumimoji="1" lang="en-US" altLang="ja-JP" dirty="0" smtClean="0"/>
              <a:t>https://ads-help.yahoo.co.jp/yahooads/guideline/articledetail?lan=ja&amp;aid=62815&amp;o=default</a:t>
            </a:r>
            <a:endParaRPr kumimoji="1" lang="en-US" altLang="ja-JP" dirty="0"/>
          </a:p>
        </p:txBody>
      </p:sp>
    </p:spTree>
    <p:extLst>
      <p:ext uri="{BB962C8B-B14F-4D97-AF65-F5344CB8AC3E}">
        <p14:creationId xmlns:p14="http://schemas.microsoft.com/office/powerpoint/2010/main" val="7855955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2677301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12314980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41490441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用">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3212976"/>
            <a:ext cx="8420100" cy="819523"/>
          </a:xfrm>
        </p:spPr>
        <p:txBody>
          <a:bodyPr>
            <a:normAutofit/>
          </a:bodyPr>
          <a:lstStyle>
            <a:lvl1pPr>
              <a:defRPr sz="4800"/>
            </a:lvl1pPr>
          </a:lstStyle>
          <a:p>
            <a:r>
              <a:rPr kumimoji="1" lang="ja-JP" altLang="en-US"/>
              <a:t>マスタ タイトルの書式設定</a:t>
            </a:r>
            <a:endParaRPr kumimoji="1" lang="ja-JP" altLang="en-US" dirty="0"/>
          </a:p>
        </p:txBody>
      </p:sp>
      <p:pic>
        <p:nvPicPr>
          <p:cNvPr id="7" name="Picture 2"/>
          <p:cNvPicPr>
            <a:picLocks noChangeAspect="1" noChangeArrowheads="1"/>
          </p:cNvPicPr>
          <p:nvPr userDrawn="1"/>
        </p:nvPicPr>
        <p:blipFill>
          <a:blip r:embed="rId2" cstate="print"/>
          <a:srcRect/>
          <a:stretch>
            <a:fillRect/>
          </a:stretch>
        </p:blipFill>
        <p:spPr bwMode="auto">
          <a:xfrm>
            <a:off x="3224826" y="1730067"/>
            <a:ext cx="3529372" cy="943646"/>
          </a:xfrm>
          <a:prstGeom prst="rect">
            <a:avLst/>
          </a:prstGeom>
          <a:noFill/>
          <a:ln w="9525">
            <a:noFill/>
            <a:miter lim="800000"/>
            <a:headEnd/>
            <a:tailEnd/>
          </a:ln>
          <a:effectLst/>
        </p:spPr>
      </p:pic>
      <p:sp>
        <p:nvSpPr>
          <p:cNvPr id="10" name="テキスト プレースホルダ 9"/>
          <p:cNvSpPr>
            <a:spLocks noGrp="1"/>
          </p:cNvSpPr>
          <p:nvPr>
            <p:ph type="body" sz="quarter" idx="13" hasCustomPrompt="1"/>
          </p:nvPr>
        </p:nvSpPr>
        <p:spPr>
          <a:xfrm>
            <a:off x="2792414" y="4581128"/>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2013/XX/XX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
        <p:nvSpPr>
          <p:cNvPr id="5" name="フッター プレースホルダー 1"/>
          <p:cNvSpPr>
            <a:spLocks noGrp="1"/>
          </p:cNvSpPr>
          <p:nvPr>
            <p:ph type="ftr" sz="quarter" idx="3"/>
          </p:nvPr>
        </p:nvSpPr>
        <p:spPr>
          <a:xfrm>
            <a:off x="2576736" y="6641976"/>
            <a:ext cx="4536504" cy="216024"/>
          </a:xfrm>
          <a:prstGeom prst="rect">
            <a:avLst/>
          </a:prstGeom>
        </p:spPr>
        <p:txBody>
          <a:bodyPr/>
          <a:lstStyle>
            <a:lvl1pPr>
              <a:defRPr sz="800">
                <a:latin typeface="+mj-lt"/>
              </a:defRPr>
            </a:lvl1p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3521943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面用">
    <p:spTree>
      <p:nvGrpSpPr>
        <p:cNvPr id="1" name=""/>
        <p:cNvGrpSpPr/>
        <p:nvPr/>
      </p:nvGrpSpPr>
      <p:grpSpPr>
        <a:xfrm>
          <a:off x="0" y="0"/>
          <a:ext cx="0" cy="0"/>
          <a:chOff x="0" y="0"/>
          <a:chExt cx="0" cy="0"/>
        </a:xfrm>
      </p:grpSpPr>
      <p:sp>
        <p:nvSpPr>
          <p:cNvPr id="8" name="スライド番号プレースホルダ 10"/>
          <p:cNvSpPr txBox="1">
            <a:spLocks/>
          </p:cNvSpPr>
          <p:nvPr userDrawn="1"/>
        </p:nvSpPr>
        <p:spPr>
          <a:xfrm>
            <a:off x="7538144" y="6520259"/>
            <a:ext cx="23114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a:t>
            </a:fld>
            <a:endParaRPr lang="ja-JP" altLang="en-US" dirty="0"/>
          </a:p>
        </p:txBody>
      </p:sp>
      <p:sp>
        <p:nvSpPr>
          <p:cNvPr id="9" name="タイトル 1">
            <a:extLst>
              <a:ext uri="{FF2B5EF4-FFF2-40B4-BE49-F238E27FC236}">
                <a16:creationId xmlns:a16="http://schemas.microsoft.com/office/drawing/2014/main" id="{707984D9-3F31-6F4D-BB3D-30083903CCB8}"/>
              </a:ext>
            </a:extLst>
          </p:cNvPr>
          <p:cNvSpPr>
            <a:spLocks noGrp="1"/>
          </p:cNvSpPr>
          <p:nvPr>
            <p:ph type="title" hasCustomPrompt="1"/>
          </p:nvPr>
        </p:nvSpPr>
        <p:spPr>
          <a:xfrm>
            <a:off x="500926" y="291972"/>
            <a:ext cx="7992888" cy="432048"/>
          </a:xfrm>
        </p:spPr>
        <p:txBody>
          <a:bodyPr>
            <a:normAutofit/>
          </a:bodyPr>
          <a:lstStyle>
            <a:lvl1pPr algn="l">
              <a:defRPr sz="2800"/>
            </a:lvl1pPr>
          </a:lstStyle>
          <a:p>
            <a:r>
              <a:rPr kumimoji="1" lang="ja-JP" altLang="en-US"/>
              <a:t>テキストテキストテキスト　</a:t>
            </a:r>
            <a:r>
              <a:rPr lang="ja-JP" altLang="en-US" sz="1200">
                <a:latin typeface="メイリオ" panose="020B0604030504040204" pitchFamily="50" charset="-128"/>
                <a:ea typeface="メイリオ" panose="020B0604030504040204" pitchFamily="50" charset="-128"/>
                <a:cs typeface="メイリオ" panose="020B0604030504040204" pitchFamily="50" charset="-128"/>
              </a:rPr>
              <a:t>テキストテキストテキスト</a:t>
            </a:r>
            <a:endParaRPr kumimoji="1" lang="ja-JP" altLang="en-US" sz="1100" dirty="0"/>
          </a:p>
        </p:txBody>
      </p:sp>
      <p:sp>
        <p:nvSpPr>
          <p:cNvPr id="12" name="正方形/長方形 11">
            <a:extLst>
              <a:ext uri="{FF2B5EF4-FFF2-40B4-BE49-F238E27FC236}">
                <a16:creationId xmlns:a16="http://schemas.microsoft.com/office/drawing/2014/main" id="{9D8D5134-722E-C347-A2EE-B0378991EB03}"/>
              </a:ext>
            </a:extLst>
          </p:cNvPr>
          <p:cNvSpPr/>
          <p:nvPr userDrawn="1"/>
        </p:nvSpPr>
        <p:spPr>
          <a:xfrm>
            <a:off x="0" y="-11862"/>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9DF56A8-D930-6242-9838-ED49F04302FD}"/>
              </a:ext>
            </a:extLst>
          </p:cNvPr>
          <p:cNvSpPr/>
          <p:nvPr userDrawn="1"/>
        </p:nvSpPr>
        <p:spPr>
          <a:xfrm>
            <a:off x="0" y="-11861"/>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フッター プレースホルダー 1"/>
          <p:cNvSpPr>
            <a:spLocks noGrp="1"/>
          </p:cNvSpPr>
          <p:nvPr>
            <p:ph type="ftr" sz="quarter" idx="3"/>
          </p:nvPr>
        </p:nvSpPr>
        <p:spPr>
          <a:xfrm>
            <a:off x="2576736" y="6641976"/>
            <a:ext cx="4536504" cy="216024"/>
          </a:xfrm>
          <a:prstGeom prst="rect">
            <a:avLst/>
          </a:prstGeom>
        </p:spPr>
        <p:txBody>
          <a:bodyPr/>
          <a:lstStyle>
            <a:lvl1pPr>
              <a:defRPr sz="800">
                <a:latin typeface="+mj-lt"/>
              </a:defRPr>
            </a:lvl1p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21449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表紙用">
    <p:spTree>
      <p:nvGrpSpPr>
        <p:cNvPr id="1" name=""/>
        <p:cNvGrpSpPr/>
        <p:nvPr/>
      </p:nvGrpSpPr>
      <p:grpSpPr>
        <a:xfrm>
          <a:off x="0" y="0"/>
          <a:ext cx="0" cy="0"/>
          <a:chOff x="0" y="0"/>
          <a:chExt cx="0" cy="0"/>
        </a:xfrm>
      </p:grpSpPr>
      <p:sp>
        <p:nvSpPr>
          <p:cNvPr id="6" name="タイトル 1"/>
          <p:cNvSpPr>
            <a:spLocks noGrp="1"/>
          </p:cNvSpPr>
          <p:nvPr userDrawn="1">
            <p:ph type="title" hasCustomPrompt="1"/>
          </p:nvPr>
        </p:nvSpPr>
        <p:spPr>
          <a:xfrm>
            <a:off x="704528" y="2703416"/>
            <a:ext cx="8496944" cy="1143000"/>
          </a:xfrm>
        </p:spPr>
        <p:txBody>
          <a:bodyPr>
            <a:normAutofit/>
          </a:bodyPr>
          <a:lstStyle>
            <a:lvl1pPr>
              <a:defRPr sz="4000"/>
            </a:lvl1pPr>
          </a:lstStyle>
          <a:p>
            <a:r>
              <a:rPr kumimoji="1" lang="ja-JP" altLang="en-US" dirty="0">
                <a:solidFill>
                  <a:schemeClr val="tx1"/>
                </a:solidFill>
              </a:rPr>
              <a:t>クリックして中表紙タイトルを入力</a:t>
            </a:r>
          </a:p>
        </p:txBody>
      </p:sp>
      <p:sp>
        <p:nvSpPr>
          <p:cNvPr id="5" name="スライド番号プレースホルダ 10"/>
          <p:cNvSpPr txBox="1">
            <a:spLocks/>
          </p:cNvSpPr>
          <p:nvPr userDrawn="1"/>
        </p:nvSpPr>
        <p:spPr>
          <a:xfrm>
            <a:off x="7594600" y="6453336"/>
            <a:ext cx="23114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a:t>
            </a:fld>
            <a:endParaRPr lang="ja-JP" altLang="en-US" dirty="0"/>
          </a:p>
        </p:txBody>
      </p:sp>
      <p:sp>
        <p:nvSpPr>
          <p:cNvPr id="7" name="フッター プレースホルダー 1"/>
          <p:cNvSpPr>
            <a:spLocks noGrp="1"/>
          </p:cNvSpPr>
          <p:nvPr>
            <p:ph type="ftr" sz="quarter" idx="3"/>
          </p:nvPr>
        </p:nvSpPr>
        <p:spPr>
          <a:xfrm>
            <a:off x="2576736" y="6641976"/>
            <a:ext cx="4536504" cy="216024"/>
          </a:xfrm>
          <a:prstGeom prst="rect">
            <a:avLst/>
          </a:prstGeom>
        </p:spPr>
        <p:txBody>
          <a:bodyPr/>
          <a:lstStyle>
            <a:lvl1pPr>
              <a:defRPr sz="800">
                <a:latin typeface="+mj-lt"/>
              </a:defRPr>
            </a:lvl1p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4017437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用サブタイトル付き">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442035"/>
            <a:ext cx="3529372" cy="943646"/>
          </a:xfrm>
          <a:prstGeom prst="rect">
            <a:avLst/>
          </a:prstGeom>
          <a:noFill/>
          <a:ln w="9525">
            <a:noFill/>
            <a:miter lim="800000"/>
            <a:headEnd/>
            <a:tailEnd/>
          </a:ln>
          <a:effectLst/>
        </p:spPr>
      </p:pic>
      <p:sp>
        <p:nvSpPr>
          <p:cNvPr id="10" name="タイトル 1"/>
          <p:cNvSpPr>
            <a:spLocks noGrp="1"/>
          </p:cNvSpPr>
          <p:nvPr>
            <p:ph type="ctrTitle"/>
          </p:nvPr>
        </p:nvSpPr>
        <p:spPr>
          <a:xfrm>
            <a:off x="742950" y="2996952"/>
            <a:ext cx="8420100" cy="819523"/>
          </a:xfrm>
        </p:spPr>
        <p:txBody>
          <a:bodyPr>
            <a:normAutofit/>
          </a:bodyPr>
          <a:lstStyle>
            <a:lvl1pPr>
              <a:defRPr sz="4800"/>
            </a:lvl1pPr>
          </a:lstStyle>
          <a:p>
            <a:r>
              <a:rPr kumimoji="1" lang="ja-JP" altLang="en-US"/>
              <a:t>マスタ タイトルの書式設定</a:t>
            </a:r>
            <a:endParaRPr kumimoji="1" lang="ja-JP" altLang="en-US" dirty="0"/>
          </a:p>
        </p:txBody>
      </p:sp>
      <p:sp>
        <p:nvSpPr>
          <p:cNvPr id="12" name="サブタイトル 2"/>
          <p:cNvSpPr>
            <a:spLocks noGrp="1"/>
          </p:cNvSpPr>
          <p:nvPr>
            <p:ph type="subTitle" idx="1"/>
          </p:nvPr>
        </p:nvSpPr>
        <p:spPr>
          <a:xfrm>
            <a:off x="1485900" y="3861048"/>
            <a:ext cx="6934200" cy="288032"/>
          </a:xfrm>
        </p:spPr>
        <p:txBody>
          <a:bodyPr>
            <a:normAutofit/>
          </a:bodyPr>
          <a:lstStyle>
            <a:lvl1pPr marL="0" indent="0" algn="ctr">
              <a:buNone/>
              <a:defRPr sz="1400">
                <a:solidFill>
                  <a:srgbClr val="68708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16" name="テキスト プレースホルダ 9"/>
          <p:cNvSpPr>
            <a:spLocks noGrp="1"/>
          </p:cNvSpPr>
          <p:nvPr>
            <p:ph type="body" sz="quarter" idx="13" hasCustomPrompt="1"/>
          </p:nvPr>
        </p:nvSpPr>
        <p:spPr>
          <a:xfrm>
            <a:off x="2792414" y="4654078"/>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
        <p:nvSpPr>
          <p:cNvPr id="8" name="フッター プレースホルダー 1"/>
          <p:cNvSpPr>
            <a:spLocks noGrp="1"/>
          </p:cNvSpPr>
          <p:nvPr>
            <p:ph type="ftr" sz="quarter" idx="3"/>
          </p:nvPr>
        </p:nvSpPr>
        <p:spPr>
          <a:xfrm>
            <a:off x="2576736" y="6641976"/>
            <a:ext cx="4536504" cy="216024"/>
          </a:xfrm>
          <a:prstGeom prst="rect">
            <a:avLst/>
          </a:prstGeom>
        </p:spPr>
        <p:txBody>
          <a:bodyPr/>
          <a:lstStyle>
            <a:lvl1pPr>
              <a:defRPr sz="800">
                <a:latin typeface="+mj-lt"/>
              </a:defRPr>
            </a:lvl1p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3756488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用二行">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340768"/>
            <a:ext cx="3529372" cy="943646"/>
          </a:xfrm>
          <a:prstGeom prst="rect">
            <a:avLst/>
          </a:prstGeom>
          <a:noFill/>
          <a:ln w="9525">
            <a:noFill/>
            <a:miter lim="800000"/>
            <a:headEnd/>
            <a:tailEnd/>
          </a:ln>
          <a:effectLst/>
        </p:spPr>
      </p:pic>
      <p:sp>
        <p:nvSpPr>
          <p:cNvPr id="10" name="タイトル 1"/>
          <p:cNvSpPr>
            <a:spLocks noGrp="1"/>
          </p:cNvSpPr>
          <p:nvPr>
            <p:ph type="ctrTitle" hasCustomPrompt="1"/>
          </p:nvPr>
        </p:nvSpPr>
        <p:spPr>
          <a:xfrm>
            <a:off x="742950" y="2924944"/>
            <a:ext cx="8420100" cy="1323579"/>
          </a:xfrm>
        </p:spPr>
        <p:txBody>
          <a:bodyPr>
            <a:normAutofit/>
          </a:bodyPr>
          <a:lstStyle>
            <a:lvl1pPr>
              <a:defRPr sz="4400"/>
            </a:lvl1pPr>
          </a:lstStyle>
          <a:p>
            <a:r>
              <a:rPr kumimoji="1" lang="ja-JP" altLang="en-US" dirty="0"/>
              <a:t>クリックしてタイトルを入力</a:t>
            </a:r>
            <a:r>
              <a:rPr kumimoji="1" lang="en-US" altLang="ja-JP" dirty="0"/>
              <a:t/>
            </a:r>
            <a:br>
              <a:rPr kumimoji="1" lang="en-US" altLang="ja-JP" dirty="0"/>
            </a:br>
            <a:r>
              <a:rPr kumimoji="1" lang="ja-JP" altLang="en-US" dirty="0"/>
              <a:t>クリックしてタイトルを入力</a:t>
            </a:r>
          </a:p>
        </p:txBody>
      </p:sp>
      <p:sp>
        <p:nvSpPr>
          <p:cNvPr id="13" name="テキスト プレースホルダ 9"/>
          <p:cNvSpPr>
            <a:spLocks noGrp="1"/>
          </p:cNvSpPr>
          <p:nvPr>
            <p:ph type="body" sz="quarter" idx="13" hasCustomPrompt="1"/>
          </p:nvPr>
        </p:nvSpPr>
        <p:spPr>
          <a:xfrm>
            <a:off x="2792414" y="4509120"/>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
        <p:nvSpPr>
          <p:cNvPr id="5" name="フッター プレースホルダー 1"/>
          <p:cNvSpPr>
            <a:spLocks noGrp="1"/>
          </p:cNvSpPr>
          <p:nvPr>
            <p:ph type="ftr" sz="quarter" idx="3"/>
          </p:nvPr>
        </p:nvSpPr>
        <p:spPr>
          <a:xfrm>
            <a:off x="2576736" y="6641976"/>
            <a:ext cx="4536504" cy="216024"/>
          </a:xfrm>
          <a:prstGeom prst="rect">
            <a:avLst/>
          </a:prstGeom>
        </p:spPr>
        <p:txBody>
          <a:bodyPr/>
          <a:lstStyle>
            <a:lvl1pPr>
              <a:defRPr sz="800">
                <a:latin typeface="+mj-lt"/>
              </a:defRPr>
            </a:lvl1p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3205372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用二行サブタイトル付き">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124744"/>
            <a:ext cx="3529372" cy="943646"/>
          </a:xfrm>
          <a:prstGeom prst="rect">
            <a:avLst/>
          </a:prstGeom>
          <a:noFill/>
          <a:ln w="9525">
            <a:noFill/>
            <a:miter lim="800000"/>
            <a:headEnd/>
            <a:tailEnd/>
          </a:ln>
          <a:effectLst/>
        </p:spPr>
      </p:pic>
      <p:sp>
        <p:nvSpPr>
          <p:cNvPr id="10" name="タイトル 1"/>
          <p:cNvSpPr>
            <a:spLocks noGrp="1"/>
          </p:cNvSpPr>
          <p:nvPr>
            <p:ph type="ctrTitle" hasCustomPrompt="1"/>
          </p:nvPr>
        </p:nvSpPr>
        <p:spPr>
          <a:xfrm>
            <a:off x="742950" y="2708920"/>
            <a:ext cx="8420100" cy="1323579"/>
          </a:xfrm>
        </p:spPr>
        <p:txBody>
          <a:bodyPr>
            <a:normAutofit/>
          </a:bodyPr>
          <a:lstStyle>
            <a:lvl1pPr>
              <a:defRPr sz="4400"/>
            </a:lvl1pPr>
          </a:lstStyle>
          <a:p>
            <a:r>
              <a:rPr kumimoji="1" lang="ja-JP" altLang="en-US" dirty="0"/>
              <a:t>クリックしてタイトルを入力</a:t>
            </a:r>
            <a:r>
              <a:rPr kumimoji="1" lang="en-US" altLang="ja-JP" dirty="0"/>
              <a:t/>
            </a:r>
            <a:br>
              <a:rPr kumimoji="1" lang="en-US" altLang="ja-JP" dirty="0"/>
            </a:br>
            <a:r>
              <a:rPr kumimoji="1" lang="ja-JP" altLang="en-US" dirty="0"/>
              <a:t>クリックしてタイトルを入力</a:t>
            </a:r>
          </a:p>
        </p:txBody>
      </p:sp>
      <p:sp>
        <p:nvSpPr>
          <p:cNvPr id="13" name="サブタイトル 2"/>
          <p:cNvSpPr>
            <a:spLocks noGrp="1"/>
          </p:cNvSpPr>
          <p:nvPr>
            <p:ph type="subTitle" idx="1"/>
          </p:nvPr>
        </p:nvSpPr>
        <p:spPr>
          <a:xfrm>
            <a:off x="1485900" y="4221088"/>
            <a:ext cx="6934200" cy="288032"/>
          </a:xfrm>
        </p:spPr>
        <p:txBody>
          <a:bodyPr>
            <a:normAutofit/>
          </a:bodyPr>
          <a:lstStyle>
            <a:lvl1pPr marL="0" indent="0" algn="ctr">
              <a:buNone/>
              <a:defRPr sz="1400">
                <a:solidFill>
                  <a:srgbClr val="68708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16" name="テキスト プレースホルダ 9"/>
          <p:cNvSpPr>
            <a:spLocks noGrp="1"/>
          </p:cNvSpPr>
          <p:nvPr>
            <p:ph type="body" sz="quarter" idx="13" hasCustomPrompt="1"/>
          </p:nvPr>
        </p:nvSpPr>
        <p:spPr>
          <a:xfrm>
            <a:off x="2792414" y="4798094"/>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
        <p:nvSpPr>
          <p:cNvPr id="6" name="フッター プレースホルダー 1"/>
          <p:cNvSpPr>
            <a:spLocks noGrp="1"/>
          </p:cNvSpPr>
          <p:nvPr>
            <p:ph type="ftr" sz="quarter" idx="3"/>
          </p:nvPr>
        </p:nvSpPr>
        <p:spPr>
          <a:xfrm>
            <a:off x="2576736" y="6641976"/>
            <a:ext cx="4536504" cy="216024"/>
          </a:xfrm>
          <a:prstGeom prst="rect">
            <a:avLst/>
          </a:prstGeom>
        </p:spPr>
        <p:txBody>
          <a:bodyPr/>
          <a:lstStyle>
            <a:lvl1pPr>
              <a:defRPr sz="800">
                <a:latin typeface="+mj-lt"/>
              </a:defRPr>
            </a:lvl1p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530576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2216696" y="1916832"/>
            <a:ext cx="7429500" cy="2387600"/>
          </a:xfrm>
        </p:spPr>
        <p:txBody>
          <a:bodyPr anchor="b"/>
          <a:lstStyle>
            <a:lvl1pPr algn="ctr">
              <a:defRPr sz="4875">
                <a:solidFill>
                  <a:srgbClr val="212121"/>
                </a:solidFill>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サブタイトル 2"/>
          <p:cNvSpPr>
            <a:spLocks noGrp="1"/>
          </p:cNvSpPr>
          <p:nvPr>
            <p:ph type="subTitle" idx="1"/>
          </p:nvPr>
        </p:nvSpPr>
        <p:spPr>
          <a:xfrm>
            <a:off x="1238250" y="3602038"/>
            <a:ext cx="7429500" cy="1655762"/>
          </a:xfrm>
        </p:spPr>
        <p:txBody>
          <a:bodyPr/>
          <a:lstStyle>
            <a:lvl1pPr marL="0" indent="0" algn="ctr">
              <a:buNone/>
              <a:defRPr sz="1950">
                <a:solidFill>
                  <a:srgbClr val="212121"/>
                </a:solidFill>
                <a:latin typeface="メイリオ" panose="020B0604030504040204" pitchFamily="50" charset="-128"/>
                <a:ea typeface="メイリオ" panose="020B0604030504040204" pitchFamily="50" charset="-128"/>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atin typeface="メイリオ" panose="020B0604030504040204" pitchFamily="50" charset="-128"/>
                <a:ea typeface="メイリオ" panose="020B0604030504040204" pitchFamily="50" charset="-128"/>
              </a:defRPr>
            </a:lvl1pPr>
          </a:lstStyle>
          <a:p>
            <a:fld id="{AB8BD671-3A72-4035-B958-7833A2864846}" type="datetime1">
              <a:rPr lang="ja-JP" altLang="en-US" smtClean="0"/>
              <a:t>2021/2/22</a:t>
            </a:fld>
            <a:endParaRPr lang="ja-JP" altLang="en-US"/>
          </a:p>
        </p:txBody>
      </p:sp>
      <p:sp>
        <p:nvSpPr>
          <p:cNvPr id="7" name="スライド番号プレースホルダー 5"/>
          <p:cNvSpPr>
            <a:spLocks noGrp="1"/>
          </p:cNvSpPr>
          <p:nvPr>
            <p:ph type="sldNum" sz="quarter" idx="12"/>
          </p:nvPr>
        </p:nvSpPr>
        <p:spPr>
          <a:xfrm>
            <a:off x="7616442" y="6552833"/>
            <a:ext cx="2228850" cy="365125"/>
          </a:xfrm>
          <a:prstGeom prst="rect">
            <a:avLst/>
          </a:prstGeom>
        </p:spPr>
        <p:txBody>
          <a:bodyPr/>
          <a:lstStyle>
            <a:lvl1pPr algn="r">
              <a:defRPr sz="813">
                <a:latin typeface="メイリオ" panose="020B0604030504040204" pitchFamily="50" charset="-128"/>
                <a:ea typeface="メイリオ" panose="020B0604030504040204" pitchFamily="50" charset="-128"/>
              </a:defRPr>
            </a:lvl1pPr>
          </a:lstStyle>
          <a:p>
            <a:fld id="{960A7A60-E623-C842-8AFE-9F11748E6EB6}" type="slidenum">
              <a:rPr lang="ja-JP" altLang="en-US" smtClean="0"/>
              <a:pPr/>
              <a:t>‹#›</a:t>
            </a:fld>
            <a:endParaRPr lang="ja-JP" altLang="en-US"/>
          </a:p>
        </p:txBody>
      </p:sp>
      <p:sp>
        <p:nvSpPr>
          <p:cNvPr id="9" name="フッター プレースホルダー 1"/>
          <p:cNvSpPr>
            <a:spLocks noGrp="1"/>
          </p:cNvSpPr>
          <p:nvPr>
            <p:ph type="ftr" sz="quarter" idx="3"/>
          </p:nvPr>
        </p:nvSpPr>
        <p:spPr>
          <a:xfrm>
            <a:off x="2576736" y="6641976"/>
            <a:ext cx="4536504" cy="216024"/>
          </a:xfrm>
          <a:prstGeom prst="rect">
            <a:avLst/>
          </a:prstGeom>
        </p:spPr>
        <p:txBody>
          <a:bodyPr/>
          <a:lstStyle>
            <a:lvl1pPr>
              <a:defRPr sz="800">
                <a:latin typeface="+mj-lt"/>
              </a:defRPr>
            </a:lvl1p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45072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フローチャート: 処理 4"/>
          <p:cNvSpPr/>
          <p:nvPr userDrawn="1"/>
        </p:nvSpPr>
        <p:spPr>
          <a:xfrm>
            <a:off x="8481392" y="188640"/>
            <a:ext cx="1280407" cy="480012"/>
          </a:xfrm>
          <a:prstGeom prst="flowChartProcess">
            <a:avLst/>
          </a:prstGeom>
          <a:solidFill>
            <a:schemeClr val="bg1"/>
          </a:solidFill>
          <a:ln w="3175">
            <a:solidFill>
              <a:srgbClr val="AEB1BF"/>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200" dirty="0">
                <a:solidFill>
                  <a:srgbClr val="454958"/>
                </a:solidFill>
                <a:latin typeface="メイリオ" pitchFamily="50" charset="-128"/>
                <a:ea typeface="メイリオ" pitchFamily="50" charset="-128"/>
                <a:cs typeface="メイリオ" pitchFamily="50" charset="-128"/>
              </a:rPr>
              <a:t>広告主・代理店限定</a:t>
            </a:r>
          </a:p>
        </p:txBody>
      </p:sp>
      <p:sp>
        <p:nvSpPr>
          <p:cNvPr id="6" name="フッター プレースホルダー 1"/>
          <p:cNvSpPr>
            <a:spLocks noGrp="1"/>
          </p:cNvSpPr>
          <p:nvPr>
            <p:ph type="ftr" sz="quarter" idx="3"/>
          </p:nvPr>
        </p:nvSpPr>
        <p:spPr>
          <a:xfrm>
            <a:off x="2576736" y="6641976"/>
            <a:ext cx="4536504" cy="216024"/>
          </a:xfrm>
          <a:prstGeom prst="rect">
            <a:avLst/>
          </a:prstGeom>
        </p:spPr>
        <p:txBody>
          <a:bodyPr/>
          <a:lstStyle>
            <a:lvl1pPr>
              <a:defRPr sz="800">
                <a:latin typeface="+mj-lt"/>
              </a:defRPr>
            </a:lvl1p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279226266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hf sldNum="0" hdr="0" dt="0"/>
  <p:txStyles>
    <p:titleStyle>
      <a:lvl1pPr algn="ctr" defTabSz="914400" rtl="0" eaLnBrk="1" latinLnBrk="0" hangingPunct="1">
        <a:spcBef>
          <a:spcPct val="0"/>
        </a:spcBef>
        <a:buNone/>
        <a:defRPr kumimoji="1" sz="4400" kern="1200">
          <a:solidFill>
            <a:schemeClr val="tx1"/>
          </a:solidFill>
          <a:latin typeface="メイリオ"/>
          <a:ea typeface="メイリオ"/>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メイリオ"/>
          <a:ea typeface="メイリオ"/>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メイリオ"/>
          <a:ea typeface="メイリオ"/>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メイリオ"/>
          <a:ea typeface="メイリオ"/>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https://marketing.yahoo.co.jp/"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617&amp;o=default"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62815&amp;o=default#abc"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media/media2.mp4"/><Relationship Id="rId7"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5" Type="http://schemas.microsoft.com/office/2007/relationships/media" Target="../media/media3.mp4"/><Relationship Id="rId10" Type="http://schemas.openxmlformats.org/officeDocument/2006/relationships/image" Target="../media/image9.png"/><Relationship Id="rId4" Type="http://schemas.openxmlformats.org/officeDocument/2006/relationships/video" Target="../media/media2.mp4"/><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4.xml"/><Relationship Id="rId3" Type="http://schemas.microsoft.com/office/2007/relationships/media" Target="../media/media2.mp4"/><Relationship Id="rId7"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9.png"/><Relationship Id="rId5" Type="http://schemas.microsoft.com/office/2007/relationships/media" Target="../media/media3.mp4"/><Relationship Id="rId10" Type="http://schemas.openxmlformats.org/officeDocument/2006/relationships/image" Target="../media/image8.png"/><Relationship Id="rId4" Type="http://schemas.openxmlformats.org/officeDocument/2006/relationships/video" Target="../media/media2.mp4"/><Relationship Id="rId9"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0" y="4532392"/>
            <a:ext cx="9906000" cy="2758035"/>
          </a:xfrm>
          <a:prstGeom prst="rect">
            <a:avLst/>
          </a:prstGeom>
        </p:spPr>
      </p:pic>
      <p:pic>
        <p:nvPicPr>
          <p:cNvPr id="15" name="図 14">
            <a:extLst>
              <a:ext uri="{FF2B5EF4-FFF2-40B4-BE49-F238E27FC236}">
                <a16:creationId xmlns:a16="http://schemas.microsoft.com/office/drawing/2014/main" id="{5C1CA35F-F0A1-F542-AB69-E0E2404F9C74}"/>
              </a:ext>
            </a:extLst>
          </p:cNvPr>
          <p:cNvPicPr>
            <a:picLocks noChangeAspect="1"/>
          </p:cNvPicPr>
          <p:nvPr/>
        </p:nvPicPr>
        <p:blipFill>
          <a:blip r:embed="rId4"/>
          <a:stretch>
            <a:fillRect/>
          </a:stretch>
        </p:blipFill>
        <p:spPr>
          <a:xfrm>
            <a:off x="243702" y="404664"/>
            <a:ext cx="1936692" cy="597490"/>
          </a:xfrm>
          <a:prstGeom prst="rect">
            <a:avLst/>
          </a:prstGeom>
        </p:spPr>
      </p:pic>
      <p:sp>
        <p:nvSpPr>
          <p:cNvPr id="17" name="テキスト プレースホルダー 7">
            <a:extLst>
              <a:ext uri="{FF2B5EF4-FFF2-40B4-BE49-F238E27FC236}">
                <a16:creationId xmlns:a16="http://schemas.microsoft.com/office/drawing/2014/main" id="{02F9056B-7970-924D-A2A6-FBB9B1896C3D}"/>
              </a:ext>
            </a:extLst>
          </p:cNvPr>
          <p:cNvSpPr txBox="1">
            <a:spLocks/>
          </p:cNvSpPr>
          <p:nvPr/>
        </p:nvSpPr>
        <p:spPr>
          <a:xfrm>
            <a:off x="6990289" y="6678915"/>
            <a:ext cx="3305205" cy="206942"/>
          </a:xfrm>
          <a:prstGeom prst="rect">
            <a:avLst/>
          </a:prstGeom>
        </p:spPr>
        <p:txBody>
          <a:bodyPr/>
          <a:lstStyle>
            <a:lvl1pPr marL="0" indent="0" algn="ctr" defTabSz="914400" rtl="0" eaLnBrk="1" latinLnBrk="0" hangingPunct="1">
              <a:lnSpc>
                <a:spcPct val="90000"/>
              </a:lnSpc>
              <a:spcBef>
                <a:spcPts val="1000"/>
              </a:spcBef>
              <a:buFont typeface="Arial"/>
              <a:buNone/>
              <a:defRPr kumimoji="1" sz="1400" kern="1200">
                <a:solidFill>
                  <a:schemeClr val="tx2">
                    <a:lumMod val="60000"/>
                    <a:lumOff val="40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accent6"/>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accent6"/>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algn="l"/>
            <a:r>
              <a:rPr lang="en-US" altLang="ja-JP" sz="1138" dirty="0">
                <a:solidFill>
                  <a:srgbClr val="545454"/>
                </a:solidFill>
                <a:latin typeface="メイリオ" panose="020B0604030504040204" pitchFamily="50" charset="-128"/>
                <a:ea typeface="メイリオ" panose="020B0604030504040204" pitchFamily="50" charset="-128"/>
                <a:hlinkClick r:id="rId5"/>
              </a:rPr>
              <a:t>https://marketing.yahoo.co.jp/</a:t>
            </a:r>
            <a:endParaRPr lang="en-US" altLang="ja-JP" sz="1138" dirty="0">
              <a:solidFill>
                <a:srgbClr val="545454"/>
              </a:solidFill>
              <a:latin typeface="メイリオ" panose="020B0604030504040204" pitchFamily="50" charset="-128"/>
              <a:ea typeface="メイリオ" panose="020B0604030504040204" pitchFamily="50" charset="-128"/>
            </a:endParaRPr>
          </a:p>
          <a:p>
            <a:pPr algn="l"/>
            <a:endParaRPr lang="ja-JP" altLang="en-US" sz="1138" dirty="0">
              <a:solidFill>
                <a:srgbClr val="545454"/>
              </a:solidFill>
              <a:latin typeface="メイリオ" panose="020B0604030504040204" pitchFamily="50" charset="-128"/>
              <a:ea typeface="メイリオ" panose="020B0604030504040204" pitchFamily="50" charset="-128"/>
            </a:endParaRPr>
          </a:p>
        </p:txBody>
      </p:sp>
      <p:sp>
        <p:nvSpPr>
          <p:cNvPr id="19" name="フッター プレースホルダー 1">
            <a:extLst>
              <a:ext uri="{FF2B5EF4-FFF2-40B4-BE49-F238E27FC236}">
                <a16:creationId xmlns:a16="http://schemas.microsoft.com/office/drawing/2014/main" id="{68C5972C-3F34-3F4B-AE58-3DB523F056B3}"/>
              </a:ext>
            </a:extLst>
          </p:cNvPr>
          <p:cNvSpPr txBox="1">
            <a:spLocks/>
          </p:cNvSpPr>
          <p:nvPr/>
        </p:nvSpPr>
        <p:spPr>
          <a:xfrm>
            <a:off x="389494" y="6709668"/>
            <a:ext cx="2925325" cy="296664"/>
          </a:xfrm>
          <a:prstGeom prst="rect">
            <a:avLst/>
          </a:prstGeom>
          <a:solidFill>
            <a:srgbClr val="FFFFFF">
              <a:alpha val="29804"/>
            </a:srgbClr>
          </a:solidFill>
        </p:spPr>
        <p:txBody>
          <a:bodyPr vert="horz" lIns="74295" tIns="37148" rIns="74295" bIns="37148" rtlCol="0" anchor="ctr"/>
          <a:lstStyle>
            <a:defPPr>
              <a:defRPr lang="ja-JP"/>
            </a:defPPr>
            <a:lvl1pPr marL="0" algn="ct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 altLang="ja-JP" sz="650" dirty="0">
                <a:solidFill>
                  <a:schemeClr val="tx1"/>
                </a:solidFill>
                <a:latin typeface="メイリオ" panose="020B0604030504040204" pitchFamily="50" charset="-128"/>
                <a:ea typeface="メイリオ" panose="020B0604030504040204" pitchFamily="50" charset="-128"/>
              </a:rPr>
              <a:t>Copyright (C) 20</a:t>
            </a:r>
            <a:r>
              <a:rPr lang="en-US" altLang="ja-JP" sz="650" dirty="0" smtClean="0">
                <a:solidFill>
                  <a:schemeClr val="tx1"/>
                </a:solidFill>
                <a:latin typeface="メイリオ" panose="020B0604030504040204" pitchFamily="50" charset="-128"/>
                <a:ea typeface="メイリオ" panose="020B0604030504040204" pitchFamily="50" charset="-128"/>
              </a:rPr>
              <a:t>21</a:t>
            </a:r>
            <a:r>
              <a:rPr lang="en" altLang="ja-JP" sz="650" dirty="0">
                <a:solidFill>
                  <a:schemeClr val="tx1"/>
                </a:solidFill>
                <a:latin typeface="メイリオ" panose="020B0604030504040204" pitchFamily="50" charset="-128"/>
                <a:ea typeface="メイリオ" panose="020B0604030504040204" pitchFamily="50" charset="-128"/>
              </a:rPr>
              <a:t> Yahoo Japan Corporation. All Rights Reserved.</a:t>
            </a:r>
            <a:endParaRPr lang="ja-JP" altLang="en-US" sz="650" dirty="0">
              <a:solidFill>
                <a:schemeClr val="tx1"/>
              </a:solidFill>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1743E5D1-7053-1E45-ABCD-B20FA969A2F6}"/>
              </a:ext>
            </a:extLst>
          </p:cNvPr>
          <p:cNvSpPr/>
          <p:nvPr/>
        </p:nvSpPr>
        <p:spPr>
          <a:xfrm>
            <a:off x="394954" y="2095621"/>
            <a:ext cx="9022542" cy="1042593"/>
          </a:xfrm>
          <a:prstGeom prst="rect">
            <a:avLst/>
          </a:prstGeom>
          <a:ln>
            <a:noFill/>
          </a:ln>
        </p:spPr>
        <p:txBody>
          <a:bodyPr wrap="square">
            <a:spAutoFit/>
          </a:bodyPr>
          <a:lstStyle/>
          <a:p>
            <a:r>
              <a:rPr lang="en-US" altLang="ja-JP" sz="3575"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575" dirty="0">
                <a:latin typeface="メイリオ" panose="020B0604030504040204" pitchFamily="50" charset="-128"/>
                <a:ea typeface="メイリオ" panose="020B0604030504040204" pitchFamily="50" charset="-128"/>
                <a:cs typeface="メイリオ" panose="020B0604030504040204" pitchFamily="50" charset="-128"/>
              </a:rPr>
              <a:t>広告</a:t>
            </a:r>
            <a:endParaRPr lang="en-US" altLang="ja-JP" sz="3575"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クリエイティブ</a:t>
            </a:r>
            <a:r>
              <a:rPr lang="ja-JP" altLang="en-US" sz="2600" dirty="0" smtClean="0">
                <a:latin typeface="メイリオ" panose="020B0604030504040204" pitchFamily="50" charset="-128"/>
                <a:ea typeface="メイリオ" panose="020B0604030504040204" pitchFamily="50" charset="-128"/>
                <a:cs typeface="メイリオ" panose="020B0604030504040204" pitchFamily="50" charset="-128"/>
              </a:rPr>
              <a:t>企画</a:t>
            </a:r>
            <a:endParaRPr lang="en-US" altLang="ja-JP" sz="2600" dirty="0" smtClean="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テキスト ボックス 7">
            <a:extLst>
              <a:ext uri="{FF2B5EF4-FFF2-40B4-BE49-F238E27FC236}">
                <a16:creationId xmlns:a16="http://schemas.microsoft.com/office/drawing/2014/main" id="{8EE68EAC-0CA1-1045-A7ED-C36237BAF05C}"/>
              </a:ext>
            </a:extLst>
          </p:cNvPr>
          <p:cNvSpPr txBox="1"/>
          <p:nvPr/>
        </p:nvSpPr>
        <p:spPr>
          <a:xfrm>
            <a:off x="416496" y="3140968"/>
            <a:ext cx="7056784" cy="369332"/>
          </a:xfrm>
          <a:prstGeom prst="rect">
            <a:avLst/>
          </a:prstGeom>
          <a:noFill/>
        </p:spPr>
        <p:txBody>
          <a:bodyPr wrap="square" rtlCol="0">
            <a:spAutoFit/>
          </a:bodyPr>
          <a:lstStyle/>
          <a:p>
            <a:r>
              <a:rPr lang="en-US" altLang="ja-JP"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　トップページ カスタマイズ企画　ライト版</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B2FD3422-EC4A-A646-AA70-7DF8C3883804}"/>
              </a:ext>
            </a:extLst>
          </p:cNvPr>
          <p:cNvSpPr/>
          <p:nvPr/>
        </p:nvSpPr>
        <p:spPr>
          <a:xfrm>
            <a:off x="389495" y="3944283"/>
            <a:ext cx="3569960" cy="605294"/>
          </a:xfrm>
          <a:prstGeom prst="rect">
            <a:avLst/>
          </a:prstGeom>
          <a:noFill/>
        </p:spPr>
        <p:txBody>
          <a:bodyPr wrap="square">
            <a:spAutoFit/>
          </a:bodyPr>
          <a:lstStyle/>
          <a:p>
            <a:pPr>
              <a:lnSpc>
                <a:spcPts val="2031"/>
              </a:lnSpc>
              <a:spcBef>
                <a:spcPct val="0"/>
              </a:spcBef>
              <a:defRPr/>
            </a:pPr>
            <a:r>
              <a:rPr lang="ja-JP" altLang="en-US" sz="1625" dirty="0">
                <a:solidFill>
                  <a:srgbClr val="454958"/>
                </a:solidFill>
                <a:latin typeface="メイリオ" pitchFamily="50" charset="-128"/>
                <a:ea typeface="メイリオ" pitchFamily="50" charset="-128"/>
                <a:cs typeface="メイリオ" pitchFamily="50" charset="-128"/>
              </a:rPr>
              <a:t>ヤフー株式会社　</a:t>
            </a:r>
            <a:r>
              <a:rPr lang="en-US" altLang="ja-JP" sz="1625" dirty="0" smtClean="0">
                <a:solidFill>
                  <a:srgbClr val="454958"/>
                </a:solidFill>
                <a:latin typeface="メイリオ" pitchFamily="50" charset="-128"/>
                <a:ea typeface="メイリオ" pitchFamily="50" charset="-128"/>
                <a:cs typeface="メイリオ" pitchFamily="50" charset="-128"/>
              </a:rPr>
              <a:t>2021</a:t>
            </a:r>
            <a:r>
              <a:rPr lang="ja-JP" altLang="en-US" sz="1625" dirty="0" smtClean="0">
                <a:solidFill>
                  <a:srgbClr val="454958"/>
                </a:solidFill>
                <a:latin typeface="メイリオ" pitchFamily="50" charset="-128"/>
                <a:ea typeface="メイリオ" pitchFamily="50" charset="-128"/>
                <a:cs typeface="メイリオ" pitchFamily="50" charset="-128"/>
              </a:rPr>
              <a:t>年</a:t>
            </a:r>
            <a:r>
              <a:rPr lang="en-US" altLang="ja-JP" sz="1625" dirty="0" smtClean="0">
                <a:solidFill>
                  <a:srgbClr val="454958"/>
                </a:solidFill>
                <a:latin typeface="メイリオ" pitchFamily="50" charset="-128"/>
                <a:ea typeface="メイリオ" pitchFamily="50" charset="-128"/>
                <a:cs typeface="メイリオ" pitchFamily="50" charset="-128"/>
              </a:rPr>
              <a:t>2</a:t>
            </a:r>
            <a:r>
              <a:rPr lang="ja-JP" altLang="en-US" sz="1625" dirty="0" smtClean="0">
                <a:solidFill>
                  <a:srgbClr val="454958"/>
                </a:solidFill>
                <a:latin typeface="メイリオ" pitchFamily="50" charset="-128"/>
                <a:ea typeface="メイリオ" pitchFamily="50" charset="-128"/>
                <a:cs typeface="メイリオ" pitchFamily="50" charset="-128"/>
              </a:rPr>
              <a:t>月</a:t>
            </a:r>
            <a:endParaRPr lang="en-US" altLang="ja-JP" sz="1625" dirty="0" smtClean="0">
              <a:solidFill>
                <a:srgbClr val="454958"/>
              </a:solidFill>
              <a:latin typeface="メイリオ" pitchFamily="50" charset="-128"/>
              <a:ea typeface="メイリオ" pitchFamily="50" charset="-128"/>
              <a:cs typeface="メイリオ" pitchFamily="50" charset="-128"/>
            </a:endParaRPr>
          </a:p>
          <a:p>
            <a:pPr>
              <a:lnSpc>
                <a:spcPts val="2031"/>
              </a:lnSpc>
              <a:spcBef>
                <a:spcPct val="0"/>
              </a:spcBef>
              <a:defRPr/>
            </a:pPr>
            <a:r>
              <a:rPr lang="ja-JP" altLang="en-US" sz="1200" dirty="0" smtClean="0">
                <a:solidFill>
                  <a:srgbClr val="454958"/>
                </a:solidFill>
                <a:latin typeface="メイリオ" pitchFamily="50" charset="-128"/>
                <a:ea typeface="メイリオ" pitchFamily="50" charset="-128"/>
                <a:cs typeface="メイリオ" pitchFamily="50" charset="-128"/>
              </a:rPr>
              <a:t>更新日：</a:t>
            </a:r>
            <a:r>
              <a:rPr lang="en-US" altLang="ja-JP" sz="1200" dirty="0" smtClean="0">
                <a:solidFill>
                  <a:srgbClr val="454958"/>
                </a:solidFill>
                <a:latin typeface="メイリオ" pitchFamily="50" charset="-128"/>
                <a:ea typeface="メイリオ" pitchFamily="50" charset="-128"/>
                <a:cs typeface="メイリオ" pitchFamily="50" charset="-128"/>
              </a:rPr>
              <a:t>2021</a:t>
            </a:r>
            <a:r>
              <a:rPr lang="ja-JP" altLang="en-US" sz="1200" dirty="0" smtClean="0">
                <a:solidFill>
                  <a:srgbClr val="454958"/>
                </a:solidFill>
                <a:latin typeface="メイリオ" pitchFamily="50" charset="-128"/>
                <a:ea typeface="メイリオ" pitchFamily="50" charset="-128"/>
                <a:cs typeface="メイリオ" pitchFamily="50" charset="-128"/>
              </a:rPr>
              <a:t>年</a:t>
            </a:r>
            <a:r>
              <a:rPr lang="en-US" altLang="ja-JP" sz="1200" dirty="0" smtClean="0">
                <a:solidFill>
                  <a:srgbClr val="454958"/>
                </a:solidFill>
                <a:latin typeface="メイリオ" pitchFamily="50" charset="-128"/>
                <a:ea typeface="メイリオ" pitchFamily="50" charset="-128"/>
                <a:cs typeface="メイリオ" pitchFamily="50" charset="-128"/>
              </a:rPr>
              <a:t>2</a:t>
            </a:r>
            <a:r>
              <a:rPr lang="ja-JP" altLang="en-US" sz="1200" dirty="0" smtClean="0">
                <a:solidFill>
                  <a:srgbClr val="454958"/>
                </a:solidFill>
                <a:latin typeface="メイリオ" pitchFamily="50" charset="-128"/>
                <a:ea typeface="メイリオ" pitchFamily="50" charset="-128"/>
                <a:cs typeface="メイリオ" pitchFamily="50" charset="-128"/>
              </a:rPr>
              <a:t>月</a:t>
            </a:r>
            <a:r>
              <a:rPr lang="en-US" altLang="ja-JP" sz="1200" dirty="0">
                <a:solidFill>
                  <a:srgbClr val="454958"/>
                </a:solidFill>
                <a:latin typeface="メイリオ" pitchFamily="50" charset="-128"/>
                <a:ea typeface="メイリオ" pitchFamily="50" charset="-128"/>
                <a:cs typeface="メイリオ" pitchFamily="50" charset="-128"/>
              </a:rPr>
              <a:t>22</a:t>
            </a:r>
            <a:r>
              <a:rPr lang="ja-JP" altLang="en-US" sz="1200" dirty="0" smtClean="0">
                <a:solidFill>
                  <a:srgbClr val="454958"/>
                </a:solidFill>
                <a:latin typeface="メイリオ" pitchFamily="50" charset="-128"/>
                <a:ea typeface="メイリオ" pitchFamily="50" charset="-128"/>
                <a:cs typeface="メイリオ" pitchFamily="50" charset="-128"/>
              </a:rPr>
              <a:t>日</a:t>
            </a:r>
            <a:endParaRPr lang="en-US" altLang="ja-JP" sz="1200" dirty="0">
              <a:solidFill>
                <a:srgbClr val="454958"/>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682515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88504" y="260648"/>
            <a:ext cx="7992888" cy="432048"/>
          </a:xfrm>
        </p:spPr>
        <p:txBody>
          <a:bodyPr>
            <a:normAutofit fontScale="90000"/>
          </a:bodyPr>
          <a:lstStyle/>
          <a:p>
            <a:r>
              <a:rPr lang="ja-JP" altLang="en-US" sz="2700" dirty="0"/>
              <a:t>入稿ガイドライン</a:t>
            </a:r>
            <a:r>
              <a:rPr lang="ja-JP" altLang="en-US" sz="2200" dirty="0" smtClean="0"/>
              <a:t>（</a:t>
            </a:r>
            <a:r>
              <a:rPr lang="ja-JP" altLang="en-US" sz="2400" dirty="0" smtClean="0">
                <a:latin typeface="メイリオ" panose="020B0604030504040204" pitchFamily="50" charset="-128"/>
                <a:ea typeface="メイリオ" panose="020B0604030504040204" pitchFamily="50" charset="-128"/>
              </a:rPr>
              <a:t>入稿物</a:t>
            </a:r>
            <a:r>
              <a:rPr lang="ja-JP" altLang="en-US" sz="2400" dirty="0">
                <a:latin typeface="メイリオ" panose="020B0604030504040204" pitchFamily="50" charset="-128"/>
                <a:ea typeface="メイリオ" panose="020B0604030504040204" pitchFamily="50" charset="-128"/>
              </a:rPr>
              <a:t>、入稿</a:t>
            </a:r>
            <a:r>
              <a:rPr lang="ja-JP" altLang="en-US" sz="2400" dirty="0" smtClean="0">
                <a:latin typeface="メイリオ" panose="020B0604030504040204" pitchFamily="50" charset="-128"/>
                <a:ea typeface="メイリオ" panose="020B0604030504040204" pitchFamily="50" charset="-128"/>
              </a:rPr>
              <a:t>仕様）</a:t>
            </a:r>
            <a:endParaRPr lang="ja-JP" altLang="en-US" sz="2200" dirty="0"/>
          </a:p>
        </p:txBody>
      </p:sp>
      <p:sp>
        <p:nvSpPr>
          <p:cNvPr id="5"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smtClean="0">
                <a:solidFill>
                  <a:prstClr val="black"/>
                </a:solidFill>
              </a:rPr>
              <a:t>2021 </a:t>
            </a:r>
            <a:r>
              <a:rPr lang="en-US" altLang="ja-JP" dirty="0">
                <a:solidFill>
                  <a:prstClr val="black"/>
                </a:solidFill>
              </a:rPr>
              <a:t>Yahoo Japan Corporation. All Rights Reserved. </a:t>
            </a:r>
            <a:r>
              <a:rPr lang="ja-JP" altLang="en-US" dirty="0">
                <a:solidFill>
                  <a:prstClr val="black"/>
                </a:solidFill>
              </a:rPr>
              <a:t>無断引用・転載禁止</a:t>
            </a:r>
          </a:p>
        </p:txBody>
      </p:sp>
      <p:pic>
        <p:nvPicPr>
          <p:cNvPr id="6" name="図 5">
            <a:extLst>
              <a:ext uri="{FF2B5EF4-FFF2-40B4-BE49-F238E27FC236}">
                <a16:creationId xmlns:a16="http://schemas.microsoft.com/office/drawing/2014/main" id="{A340DEA2-03A3-2C4A-98E1-706A05C2EB84}"/>
              </a:ext>
            </a:extLst>
          </p:cNvPr>
          <p:cNvPicPr>
            <a:picLocks noChangeAspect="1"/>
          </p:cNvPicPr>
          <p:nvPr/>
        </p:nvPicPr>
        <p:blipFill>
          <a:blip r:embed="rId3"/>
          <a:stretch>
            <a:fillRect/>
          </a:stretch>
        </p:blipFill>
        <p:spPr>
          <a:xfrm>
            <a:off x="933690" y="4725650"/>
            <a:ext cx="1012328" cy="1799694"/>
          </a:xfrm>
          <a:prstGeom prst="rect">
            <a:avLst/>
          </a:prstGeom>
        </p:spPr>
      </p:pic>
      <p:pic>
        <p:nvPicPr>
          <p:cNvPr id="7" name="図 6">
            <a:extLst>
              <a:ext uri="{FF2B5EF4-FFF2-40B4-BE49-F238E27FC236}">
                <a16:creationId xmlns:a16="http://schemas.microsoft.com/office/drawing/2014/main" id="{F795CF29-0DFE-AB48-8767-7135CD7F8C7B}"/>
              </a:ext>
            </a:extLst>
          </p:cNvPr>
          <p:cNvPicPr>
            <a:picLocks noChangeAspect="1"/>
          </p:cNvPicPr>
          <p:nvPr/>
        </p:nvPicPr>
        <p:blipFill>
          <a:blip r:embed="rId4"/>
          <a:stretch>
            <a:fillRect/>
          </a:stretch>
        </p:blipFill>
        <p:spPr>
          <a:xfrm>
            <a:off x="3492544" y="1842381"/>
            <a:ext cx="2062046" cy="4136981"/>
          </a:xfrm>
          <a:prstGeom prst="rect">
            <a:avLst/>
          </a:prstGeom>
        </p:spPr>
      </p:pic>
      <p:sp>
        <p:nvSpPr>
          <p:cNvPr id="9" name="正方形/長方形 8">
            <a:extLst>
              <a:ext uri="{FF2B5EF4-FFF2-40B4-BE49-F238E27FC236}">
                <a16:creationId xmlns:a16="http://schemas.microsoft.com/office/drawing/2014/main" id="{D93C2C10-F8AD-F044-BB27-4E1262C7832A}"/>
              </a:ext>
            </a:extLst>
          </p:cNvPr>
          <p:cNvSpPr/>
          <p:nvPr/>
        </p:nvSpPr>
        <p:spPr>
          <a:xfrm>
            <a:off x="4683883" y="3278960"/>
            <a:ext cx="248786" cy="317459"/>
          </a:xfrm>
          <a:prstGeom prst="rect">
            <a:avLst/>
          </a:prstGeom>
        </p:spPr>
        <p:txBody>
          <a:bodyPr wrap="none">
            <a:spAutoFit/>
          </a:bodyPr>
          <a:lstStyle/>
          <a:p>
            <a:r>
              <a:rPr lang="ja-JP" altLang="en-US" sz="1463">
                <a:solidFill>
                  <a:srgbClr val="000000"/>
                </a:solidFill>
                <a:latin typeface="メイリオ" panose="020B0604030504040204" pitchFamily="50" charset="-128"/>
                <a:ea typeface="メイリオ" panose="020B0604030504040204" pitchFamily="50" charset="-128"/>
              </a:rPr>
              <a:t> </a:t>
            </a:r>
            <a:endParaRPr lang="ja-JP" altLang="en-US" sz="1463">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9D64FE88-1347-2648-A9B6-A9221C16F089}"/>
              </a:ext>
            </a:extLst>
          </p:cNvPr>
          <p:cNvSpPr txBox="1"/>
          <p:nvPr/>
        </p:nvSpPr>
        <p:spPr>
          <a:xfrm>
            <a:off x="244494" y="1376479"/>
            <a:ext cx="3136934" cy="417294"/>
          </a:xfrm>
          <a:prstGeom prst="rect">
            <a:avLst/>
          </a:prstGeom>
          <a:noFill/>
        </p:spPr>
        <p:txBody>
          <a:bodyPr wrap="square" rtlCol="0">
            <a:spAutoFit/>
          </a:bodyPr>
          <a:lstStyle/>
          <a:p>
            <a:r>
              <a:rPr lang="ja-JP" altLang="en-US" sz="1056" b="1" dirty="0" smtClean="0">
                <a:latin typeface="メイリオ" panose="020B0604030504040204" pitchFamily="50" charset="-128"/>
                <a:ea typeface="メイリオ" panose="020B0604030504040204" pitchFamily="50" charset="-128"/>
              </a:rPr>
              <a:t>▼切り替わり</a:t>
            </a:r>
            <a:r>
              <a:rPr lang="ja-JP" altLang="en-US" sz="1056" b="1" dirty="0">
                <a:latin typeface="メイリオ" panose="020B0604030504040204" pitchFamily="50" charset="-128"/>
                <a:ea typeface="メイリオ" panose="020B0604030504040204" pitchFamily="50" charset="-128"/>
              </a:rPr>
              <a:t>エフェクト部分に利用</a:t>
            </a:r>
            <a:r>
              <a:rPr lang="ja-JP" altLang="en-US" sz="1056" b="1" dirty="0" smtClean="0">
                <a:latin typeface="メイリオ" panose="020B0604030504040204" pitchFamily="50" charset="-128"/>
                <a:ea typeface="メイリオ" panose="020B0604030504040204" pitchFamily="50" charset="-128"/>
              </a:rPr>
              <a:t>する</a:t>
            </a:r>
            <a:endParaRPr lang="en-US" altLang="ja-JP" sz="1056" b="1" dirty="0" smtClean="0">
              <a:latin typeface="メイリオ" panose="020B0604030504040204" pitchFamily="50" charset="-128"/>
              <a:ea typeface="メイリオ" panose="020B0604030504040204" pitchFamily="50" charset="-128"/>
            </a:endParaRPr>
          </a:p>
          <a:p>
            <a:r>
              <a:rPr lang="ja-JP" altLang="en-US" sz="1056" b="1" dirty="0">
                <a:latin typeface="メイリオ" panose="020B0604030504040204" pitchFamily="50" charset="-128"/>
                <a:ea typeface="メイリオ" panose="020B0604030504040204" pitchFamily="50" charset="-128"/>
              </a:rPr>
              <a:t>　</a:t>
            </a:r>
            <a:r>
              <a:rPr lang="ja-JP" altLang="en-US" sz="1056" b="1" dirty="0" smtClean="0">
                <a:latin typeface="メイリオ" panose="020B0604030504040204" pitchFamily="50" charset="-128"/>
                <a:ea typeface="メイリオ" panose="020B0604030504040204" pitchFamily="50" charset="-128"/>
              </a:rPr>
              <a:t>バナー画像</a:t>
            </a:r>
            <a:r>
              <a:rPr lang="en-US" altLang="ja-JP" sz="1056" b="1" dirty="0" smtClean="0">
                <a:latin typeface="メイリオ" panose="020B0604030504040204" pitchFamily="50" charset="-128"/>
                <a:ea typeface="メイリオ" panose="020B0604030504040204" pitchFamily="50" charset="-128"/>
              </a:rPr>
              <a:t>(</a:t>
            </a:r>
            <a:r>
              <a:rPr lang="ja-JP" altLang="en-US" sz="1056" b="1" dirty="0" smtClean="0">
                <a:latin typeface="メイリオ" panose="020B0604030504040204" pitchFamily="50" charset="-128"/>
                <a:ea typeface="メイリオ" panose="020B0604030504040204" pitchFamily="50" charset="-128"/>
              </a:rPr>
              <a:t>ブランドパネル</a:t>
            </a:r>
            <a:r>
              <a:rPr lang="en-US" altLang="ja-JP" sz="1056" b="1" dirty="0" smtClean="0">
                <a:latin typeface="メイリオ" panose="020B0604030504040204" pitchFamily="50" charset="-128"/>
                <a:ea typeface="メイリオ" panose="020B0604030504040204" pitchFamily="50" charset="-128"/>
              </a:rPr>
              <a:t>SP</a:t>
            </a:r>
            <a:r>
              <a:rPr lang="ja-JP" altLang="en-US" sz="1056" b="1" dirty="0" smtClean="0">
                <a:latin typeface="メイリオ" panose="020B0604030504040204" pitchFamily="50" charset="-128"/>
                <a:ea typeface="メイリオ" panose="020B0604030504040204" pitchFamily="50" charset="-128"/>
              </a:rPr>
              <a:t>と</a:t>
            </a:r>
            <a:r>
              <a:rPr lang="ja-JP" altLang="en-US" sz="1056" b="1" dirty="0">
                <a:latin typeface="メイリオ" panose="020B0604030504040204" pitchFamily="50" charset="-128"/>
                <a:ea typeface="メイリオ" panose="020B0604030504040204" pitchFamily="50" charset="-128"/>
              </a:rPr>
              <a:t>同様のもの</a:t>
            </a:r>
            <a:r>
              <a:rPr lang="en-US" altLang="ja-JP" sz="1056" b="1" dirty="0">
                <a:latin typeface="メイリオ" panose="020B0604030504040204" pitchFamily="50" charset="-128"/>
                <a:ea typeface="メイリオ" panose="020B0604030504040204" pitchFamily="50" charset="-128"/>
              </a:rPr>
              <a:t>)</a:t>
            </a:r>
            <a:endParaRPr lang="ja-JP" altLang="en-US" sz="1056" b="1"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1B9E1C24-3C18-6547-B576-9FC14CB8E8A7}"/>
              </a:ext>
            </a:extLst>
          </p:cNvPr>
          <p:cNvSpPr txBox="1"/>
          <p:nvPr/>
        </p:nvSpPr>
        <p:spPr>
          <a:xfrm>
            <a:off x="3412898" y="1370672"/>
            <a:ext cx="1540102" cy="292388"/>
          </a:xfrm>
          <a:prstGeom prst="rect">
            <a:avLst/>
          </a:prstGeom>
          <a:noFill/>
        </p:spPr>
        <p:txBody>
          <a:bodyPr wrap="square" rtlCol="0">
            <a:spAutoFit/>
          </a:bodyPr>
          <a:lstStyle/>
          <a:p>
            <a:r>
              <a:rPr lang="ja-JP" altLang="en-US" sz="1300" b="1" dirty="0" smtClean="0">
                <a:latin typeface="メイリオ" panose="020B0604030504040204" pitchFamily="50" charset="-128"/>
                <a:ea typeface="メイリオ" panose="020B0604030504040204" pitchFamily="50" charset="-128"/>
              </a:rPr>
              <a:t>▼演出動画</a:t>
            </a:r>
            <a:endParaRPr lang="ja-JP" altLang="en-US" sz="1300" b="1" dirty="0">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FA9506A9-B5C7-D24E-8FF3-96034C5DA8B7}"/>
              </a:ext>
            </a:extLst>
          </p:cNvPr>
          <p:cNvSpPr/>
          <p:nvPr/>
        </p:nvSpPr>
        <p:spPr>
          <a:xfrm>
            <a:off x="308591" y="3001392"/>
            <a:ext cx="2525804" cy="1667380"/>
          </a:xfrm>
          <a:prstGeom prst="rect">
            <a:avLst/>
          </a:prstGeom>
        </p:spPr>
        <p:txBody>
          <a:bodyPr wrap="square">
            <a:spAutoFit/>
          </a:bodyPr>
          <a:lstStyle/>
          <a:p>
            <a:r>
              <a:rPr lang="ja-JP" altLang="en-US" sz="1056" dirty="0">
                <a:latin typeface="メイリオ" panose="020B0604030504040204" pitchFamily="50" charset="-128"/>
                <a:ea typeface="メイリオ" panose="020B0604030504040204" pitchFamily="50" charset="-128"/>
              </a:rPr>
              <a:t>■画角</a:t>
            </a:r>
            <a:r>
              <a:rPr lang="ja-JP" altLang="en-US" sz="1056" dirty="0" smtClean="0">
                <a:latin typeface="メイリオ" panose="020B0604030504040204" pitchFamily="50" charset="-128"/>
                <a:ea typeface="メイリオ" panose="020B0604030504040204" pitchFamily="50" charset="-128"/>
              </a:rPr>
              <a:t>サイズ</a:t>
            </a:r>
            <a:endParaRPr lang="en-US" altLang="ja-JP" sz="1056" dirty="0" smtClean="0">
              <a:latin typeface="メイリオ" panose="020B0604030504040204" pitchFamily="50" charset="-128"/>
              <a:ea typeface="メイリオ" panose="020B0604030504040204" pitchFamily="50" charset="-128"/>
            </a:endParaRPr>
          </a:p>
          <a:p>
            <a:r>
              <a:rPr lang="ja-JP" altLang="en-US" sz="1056" dirty="0">
                <a:latin typeface="メイリオ" panose="020B0604030504040204" pitchFamily="50" charset="-128"/>
                <a:ea typeface="メイリオ" panose="020B0604030504040204" pitchFamily="50" charset="-128"/>
              </a:rPr>
              <a:t>アスペクト比：</a:t>
            </a:r>
            <a:r>
              <a:rPr lang="en-US" altLang="ja-JP" sz="1056" dirty="0">
                <a:latin typeface="メイリオ" panose="020B0604030504040204" pitchFamily="50" charset="-128"/>
                <a:ea typeface="メイリオ" panose="020B0604030504040204" pitchFamily="50" charset="-128"/>
              </a:rPr>
              <a:t>16:9</a:t>
            </a:r>
            <a:endParaRPr lang="ja-JP" altLang="en-US" sz="1056" dirty="0">
              <a:latin typeface="メイリオ" panose="020B0604030504040204" pitchFamily="50" charset="-128"/>
              <a:ea typeface="メイリオ" panose="020B0604030504040204" pitchFamily="50" charset="-128"/>
            </a:endParaRPr>
          </a:p>
          <a:p>
            <a:pPr marL="139303" indent="-139303">
              <a:buFontTx/>
              <a:buChar char="-"/>
            </a:pPr>
            <a:r>
              <a:rPr lang="ja-JP" altLang="en-US" sz="1056" dirty="0">
                <a:latin typeface="メイリオ" panose="020B0604030504040204" pitchFamily="50" charset="-128"/>
                <a:ea typeface="メイリオ" panose="020B0604030504040204" pitchFamily="50" charset="-128"/>
              </a:rPr>
              <a:t>最小ピクセルサイズ（横</a:t>
            </a:r>
            <a:r>
              <a:rPr lang="en-US" altLang="ja-JP" sz="1056" dirty="0">
                <a:latin typeface="メイリオ" panose="020B0604030504040204" pitchFamily="50" charset="-128"/>
                <a:ea typeface="メイリオ" panose="020B0604030504040204" pitchFamily="50" charset="-128"/>
              </a:rPr>
              <a:t>×</a:t>
            </a:r>
            <a:r>
              <a:rPr lang="ja-JP" altLang="en-US" sz="1056" dirty="0">
                <a:latin typeface="メイリオ" panose="020B0604030504040204" pitchFamily="50" charset="-128"/>
                <a:ea typeface="メイリオ" panose="020B0604030504040204" pitchFamily="50" charset="-128"/>
              </a:rPr>
              <a:t>縦）：</a:t>
            </a:r>
            <a:r>
              <a:rPr lang="en-US" altLang="ja-JP" sz="1056" dirty="0">
                <a:latin typeface="メイリオ" panose="020B0604030504040204" pitchFamily="50" charset="-128"/>
                <a:ea typeface="メイリオ" panose="020B0604030504040204" pitchFamily="50" charset="-128"/>
              </a:rPr>
              <a:t>640pixel x </a:t>
            </a:r>
            <a:r>
              <a:rPr lang="en-US" altLang="ja-JP" sz="1056" dirty="0" smtClean="0">
                <a:latin typeface="メイリオ" panose="020B0604030504040204" pitchFamily="50" charset="-128"/>
                <a:ea typeface="メイリオ" panose="020B0604030504040204" pitchFamily="50" charset="-128"/>
              </a:rPr>
              <a:t>360pixel</a:t>
            </a:r>
            <a:endParaRPr lang="en-US" altLang="ja-JP" sz="1056" dirty="0">
              <a:latin typeface="メイリオ" panose="020B0604030504040204" pitchFamily="50" charset="-128"/>
              <a:ea typeface="メイリオ" panose="020B0604030504040204" pitchFamily="50" charset="-128"/>
            </a:endParaRPr>
          </a:p>
          <a:p>
            <a:r>
              <a:rPr lang="ja-JP" altLang="en-US" sz="1056" dirty="0" smtClean="0">
                <a:latin typeface="メイリオ" panose="020B0604030504040204" pitchFamily="50" charset="-128"/>
                <a:ea typeface="メイリオ" panose="020B0604030504040204" pitchFamily="50" charset="-128"/>
              </a:rPr>
              <a:t>■ファイル</a:t>
            </a:r>
            <a:r>
              <a:rPr lang="ja-JP" altLang="en-US" sz="1056" dirty="0">
                <a:latin typeface="メイリオ" panose="020B0604030504040204" pitchFamily="50" charset="-128"/>
                <a:ea typeface="メイリオ" panose="020B0604030504040204" pitchFamily="50" charset="-128"/>
              </a:rPr>
              <a:t>サイズ</a:t>
            </a:r>
            <a:endParaRPr lang="en-US" altLang="ja-JP" sz="1056" dirty="0">
              <a:latin typeface="メイリオ" panose="020B0604030504040204" pitchFamily="50" charset="-128"/>
              <a:ea typeface="メイリオ" panose="020B0604030504040204" pitchFamily="50" charset="-128"/>
            </a:endParaRPr>
          </a:p>
          <a:p>
            <a:pPr marL="139303" indent="-139303">
              <a:buFontTx/>
              <a:buChar char="-"/>
            </a:pPr>
            <a:r>
              <a:rPr lang="ja-JP" altLang="en-US" sz="1056" dirty="0">
                <a:latin typeface="メイリオ" panose="020B0604030504040204" pitchFamily="50" charset="-128"/>
                <a:ea typeface="メイリオ" panose="020B0604030504040204" pitchFamily="50" charset="-128"/>
              </a:rPr>
              <a:t>最大</a:t>
            </a:r>
            <a:r>
              <a:rPr lang="en-US" altLang="ja-JP" sz="1056" dirty="0">
                <a:latin typeface="メイリオ" panose="020B0604030504040204" pitchFamily="50" charset="-128"/>
                <a:ea typeface="メイリオ" panose="020B0604030504040204" pitchFamily="50" charset="-128"/>
              </a:rPr>
              <a:t>3MB</a:t>
            </a:r>
          </a:p>
          <a:p>
            <a:pPr marL="139303" indent="-139303">
              <a:buFontTx/>
              <a:buChar char="-"/>
            </a:pPr>
            <a:r>
              <a:rPr lang="en-US" altLang="ja-JP" sz="975" dirty="0" smtClean="0">
                <a:solidFill>
                  <a:srgbClr val="FF0000"/>
                </a:solidFill>
                <a:latin typeface="メイリオ" panose="020B0604030504040204" pitchFamily="50" charset="-128"/>
                <a:ea typeface="メイリオ" panose="020B0604030504040204" pitchFamily="50" charset="-128"/>
              </a:rPr>
              <a:t>※</a:t>
            </a:r>
            <a:r>
              <a:rPr lang="ja-JP" altLang="en-US" sz="975" dirty="0" smtClean="0">
                <a:solidFill>
                  <a:srgbClr val="FF0000"/>
                </a:solidFill>
                <a:latin typeface="メイリオ" panose="020B0604030504040204" pitchFamily="50" charset="-128"/>
                <a:ea typeface="メイリオ" panose="020B0604030504040204" pitchFamily="50" charset="-128"/>
              </a:rPr>
              <a:t>ブランドパネル</a:t>
            </a:r>
            <a:r>
              <a:rPr lang="en-US" altLang="ja-JP" sz="975" dirty="0" smtClean="0">
                <a:solidFill>
                  <a:srgbClr val="FF0000"/>
                </a:solidFill>
                <a:latin typeface="メイリオ" panose="020B0604030504040204" pitchFamily="50" charset="-128"/>
                <a:ea typeface="メイリオ" panose="020B0604030504040204" pitchFamily="50" charset="-128"/>
              </a:rPr>
              <a:t>SP</a:t>
            </a:r>
            <a:r>
              <a:rPr lang="ja-JP" altLang="en-US" sz="975" dirty="0" smtClean="0">
                <a:solidFill>
                  <a:srgbClr val="FF0000"/>
                </a:solidFill>
                <a:latin typeface="メイリオ" panose="020B0604030504040204" pitchFamily="50" charset="-128"/>
                <a:ea typeface="メイリオ" panose="020B0604030504040204" pitchFamily="50" charset="-128"/>
              </a:rPr>
              <a:t>に入稿されるものと同様のものをご用意ください。</a:t>
            </a:r>
            <a:endParaRPr lang="en-US" altLang="ja-JP" sz="975" dirty="0" smtClean="0">
              <a:solidFill>
                <a:srgbClr val="FF0000"/>
              </a:solidFill>
              <a:latin typeface="メイリオ" panose="020B0604030504040204" pitchFamily="50" charset="-128"/>
              <a:ea typeface="メイリオ" panose="020B0604030504040204" pitchFamily="50" charset="-128"/>
            </a:endParaRPr>
          </a:p>
          <a:p>
            <a:r>
              <a:rPr lang="ja-JP" altLang="en-US" sz="975" dirty="0" smtClean="0">
                <a:solidFill>
                  <a:srgbClr val="FF0000"/>
                </a:solidFill>
                <a:latin typeface="メイリオ" panose="020B0604030504040204" pitchFamily="50" charset="-128"/>
                <a:ea typeface="メイリオ" panose="020B0604030504040204" pitchFamily="50" charset="-128"/>
              </a:rPr>
              <a:t>動画</a:t>
            </a:r>
            <a:r>
              <a:rPr lang="ja-JP" altLang="en-US" sz="975" dirty="0">
                <a:solidFill>
                  <a:srgbClr val="FF0000"/>
                </a:solidFill>
                <a:latin typeface="メイリオ" panose="020B0604030504040204" pitchFamily="50" charset="-128"/>
                <a:ea typeface="メイリオ" panose="020B0604030504040204" pitchFamily="50" charset="-128"/>
              </a:rPr>
              <a:t>冒頭のダミーページ部分で使用します</a:t>
            </a:r>
            <a:endParaRPr lang="en-US" altLang="ja-JP" sz="975" dirty="0">
              <a:solidFill>
                <a:srgbClr val="FF0000"/>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7B0C5291-B2AD-1640-94D8-89003DAB9220}"/>
              </a:ext>
            </a:extLst>
          </p:cNvPr>
          <p:cNvSpPr/>
          <p:nvPr/>
        </p:nvSpPr>
        <p:spPr>
          <a:xfrm>
            <a:off x="347352" y="1841066"/>
            <a:ext cx="2381511" cy="11019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63" b="1">
                <a:latin typeface="メイリオ" panose="020B0604030504040204" pitchFamily="50" charset="-128"/>
                <a:ea typeface="メイリオ" panose="020B0604030504040204" pitchFamily="50" charset="-128"/>
              </a:rPr>
              <a:t>バナー画像</a:t>
            </a:r>
          </a:p>
        </p:txBody>
      </p:sp>
      <p:sp>
        <p:nvSpPr>
          <p:cNvPr id="14" name="テキスト ボックス 13">
            <a:extLst>
              <a:ext uri="{FF2B5EF4-FFF2-40B4-BE49-F238E27FC236}">
                <a16:creationId xmlns:a16="http://schemas.microsoft.com/office/drawing/2014/main" id="{16813163-E83C-CF49-A329-6C8B481FB279}"/>
              </a:ext>
            </a:extLst>
          </p:cNvPr>
          <p:cNvSpPr txBox="1"/>
          <p:nvPr/>
        </p:nvSpPr>
        <p:spPr>
          <a:xfrm>
            <a:off x="5340679" y="1330069"/>
            <a:ext cx="4430524" cy="392415"/>
          </a:xfrm>
          <a:prstGeom prst="rect">
            <a:avLst/>
          </a:prstGeom>
          <a:noFill/>
        </p:spPr>
        <p:txBody>
          <a:bodyPr wrap="square" rtlCol="0">
            <a:spAutoFit/>
          </a:bodyPr>
          <a:lstStyle/>
          <a:p>
            <a:r>
              <a:rPr lang="en-US" altLang="ja-JP" sz="975"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975">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975" b="1" kern="0" dirty="0">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975" b="1" kern="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975"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975" b="1" kern="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975" b="1" kern="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975" b="1" kern="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975" b="1" kern="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975"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75" b="1" kern="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975"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75" kern="0">
                <a:latin typeface="メイリオ" panose="020B0604030504040204" pitchFamily="50" charset="-128"/>
                <a:ea typeface="メイリオ" panose="020B0604030504040204" pitchFamily="50" charset="-128"/>
                <a:cs typeface="メイリオ" panose="020B0604030504040204" pitchFamily="50" charset="-128"/>
              </a:rPr>
              <a:t>が自動的に表示されるため上部</a:t>
            </a:r>
            <a:r>
              <a:rPr lang="en-US" altLang="ja-JP" sz="975" kern="0" dirty="0">
                <a:latin typeface="メイリオ" panose="020B0604030504040204" pitchFamily="50" charset="-128"/>
                <a:ea typeface="メイリオ" panose="020B0604030504040204" pitchFamily="50" charset="-128"/>
                <a:cs typeface="メイリオ" panose="020B0604030504040204" pitchFamily="50" charset="-128"/>
              </a:rPr>
              <a:t>30px</a:t>
            </a:r>
            <a:r>
              <a:rPr lang="ja-JP" altLang="en-US" sz="975" kern="0">
                <a:latin typeface="メイリオ" panose="020B0604030504040204" pitchFamily="50" charset="-128"/>
                <a:ea typeface="メイリオ" panose="020B0604030504040204" pitchFamily="50" charset="-128"/>
                <a:cs typeface="メイリオ" panose="020B0604030504040204" pitchFamily="50" charset="-128"/>
              </a:rPr>
              <a:t>には</a:t>
            </a:r>
            <a:r>
              <a:rPr lang="ja-JP" altLang="en-US" sz="975">
                <a:latin typeface="メイリオ" panose="020B0604030504040204" pitchFamily="50" charset="-128"/>
                <a:ea typeface="メイリオ" panose="020B0604030504040204" pitchFamily="50" charset="-128"/>
                <a:cs typeface="メイリオ" panose="020B0604030504040204" pitchFamily="50" charset="-128"/>
              </a:rPr>
              <a:t>必須要素を配置しないでください</a:t>
            </a:r>
            <a:r>
              <a:rPr lang="en-US" altLang="ja-JP" sz="975"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975"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線吹き出し 2 (枠付き) 14">
            <a:extLst>
              <a:ext uri="{FF2B5EF4-FFF2-40B4-BE49-F238E27FC236}">
                <a16:creationId xmlns:a16="http://schemas.microsoft.com/office/drawing/2014/main" id="{F870369E-74C0-FE40-ADA8-4011538CB021}"/>
              </a:ext>
            </a:extLst>
          </p:cNvPr>
          <p:cNvSpPr/>
          <p:nvPr/>
        </p:nvSpPr>
        <p:spPr>
          <a:xfrm>
            <a:off x="3431990" y="1829473"/>
            <a:ext cx="2169619" cy="117013"/>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63">
              <a:latin typeface="メイリオ" panose="020B0604030504040204" pitchFamily="50" charset="-128"/>
              <a:ea typeface="メイリオ" panose="020B0604030504040204" pitchFamily="50" charset="-128"/>
            </a:endParaRPr>
          </a:p>
        </p:txBody>
      </p:sp>
      <p:sp>
        <p:nvSpPr>
          <p:cNvPr id="16" name="線吹き出し 2 (枠付き) 15">
            <a:extLst>
              <a:ext uri="{FF2B5EF4-FFF2-40B4-BE49-F238E27FC236}">
                <a16:creationId xmlns:a16="http://schemas.microsoft.com/office/drawing/2014/main" id="{BCE41BEA-4543-CE4D-80DB-E8656D375C94}"/>
              </a:ext>
            </a:extLst>
          </p:cNvPr>
          <p:cNvSpPr/>
          <p:nvPr/>
        </p:nvSpPr>
        <p:spPr>
          <a:xfrm>
            <a:off x="5090210" y="1967124"/>
            <a:ext cx="425782" cy="218103"/>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63">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43F6EE26-0E79-824A-8C97-C62A1E4E2CD8}"/>
              </a:ext>
            </a:extLst>
          </p:cNvPr>
          <p:cNvSpPr txBox="1"/>
          <p:nvPr/>
        </p:nvSpPr>
        <p:spPr>
          <a:xfrm>
            <a:off x="5828647" y="1841065"/>
            <a:ext cx="4089118" cy="692497"/>
          </a:xfrm>
          <a:prstGeom prst="rect">
            <a:avLst/>
          </a:prstGeom>
          <a:noFill/>
        </p:spPr>
        <p:txBody>
          <a:bodyPr wrap="square" rtlCol="0">
            <a:spAutoFit/>
          </a:bodyPr>
          <a:lstStyle/>
          <a:p>
            <a:r>
              <a:rPr lang="ja-JP" altLang="en-US" sz="975">
                <a:latin typeface="メイリオ" panose="020B0604030504040204" pitchFamily="50" charset="-128"/>
                <a:ea typeface="メイリオ" panose="020B0604030504040204" pitchFamily="50" charset="-128"/>
                <a:cs typeface="メイリオ" panose="020B0604030504040204" pitchFamily="50" charset="-128"/>
              </a:rPr>
              <a:t>自動的にスキップボタンが表示されるためこの位置には必須要素を配置しないでください</a:t>
            </a:r>
            <a:endParaRPr lang="en-US" altLang="ja-JP" sz="975"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975">
                <a:latin typeface="メイリオ" panose="020B0604030504040204" pitchFamily="50" charset="-128"/>
                <a:ea typeface="メイリオ" panose="020B0604030504040204" pitchFamily="50" charset="-128"/>
              </a:rPr>
              <a:t>上部より</a:t>
            </a:r>
            <a:r>
              <a:rPr lang="en-US" altLang="ja-JP" sz="975" dirty="0">
                <a:latin typeface="メイリオ" panose="020B0604030504040204" pitchFamily="50" charset="-128"/>
                <a:ea typeface="メイリオ" panose="020B0604030504040204" pitchFamily="50" charset="-128"/>
              </a:rPr>
              <a:t>55</a:t>
            </a:r>
            <a:r>
              <a:rPr lang="en" altLang="ja-JP" sz="975" dirty="0">
                <a:latin typeface="メイリオ" panose="020B0604030504040204" pitchFamily="50" charset="-128"/>
                <a:ea typeface="メイリオ" panose="020B0604030504040204" pitchFamily="50" charset="-128"/>
              </a:rPr>
              <a:t>px</a:t>
            </a:r>
            <a:r>
              <a:rPr lang="ja-JP" altLang="en-US" sz="975">
                <a:latin typeface="メイリオ" panose="020B0604030504040204" pitchFamily="50" charset="-128"/>
                <a:ea typeface="メイリオ" panose="020B0604030504040204" pitchFamily="50" charset="-128"/>
              </a:rPr>
              <a:t>下、右端より</a:t>
            </a:r>
            <a:r>
              <a:rPr lang="en-US" altLang="ja-JP" sz="975" dirty="0">
                <a:latin typeface="メイリオ" panose="020B0604030504040204" pitchFamily="50" charset="-128"/>
                <a:ea typeface="メイリオ" panose="020B0604030504040204" pitchFamily="50" charset="-128"/>
              </a:rPr>
              <a:t>10</a:t>
            </a:r>
            <a:r>
              <a:rPr lang="en" altLang="ja-JP" sz="975" dirty="0">
                <a:latin typeface="メイリオ" panose="020B0604030504040204" pitchFamily="50" charset="-128"/>
                <a:ea typeface="メイリオ" panose="020B0604030504040204" pitchFamily="50" charset="-128"/>
              </a:rPr>
              <a:t>px</a:t>
            </a:r>
            <a:r>
              <a:rPr lang="ja-JP" altLang="en-US" sz="975">
                <a:latin typeface="メイリオ" panose="020B0604030504040204" pitchFamily="50" charset="-128"/>
                <a:ea typeface="メイリオ" panose="020B0604030504040204" pitchFamily="50" charset="-128"/>
              </a:rPr>
              <a:t>の位置に、横</a:t>
            </a:r>
            <a:r>
              <a:rPr lang="en-US" altLang="ja-JP" sz="975" dirty="0">
                <a:latin typeface="メイリオ" panose="020B0604030504040204" pitchFamily="50" charset="-128"/>
                <a:ea typeface="メイリオ" panose="020B0604030504040204" pitchFamily="50" charset="-128"/>
              </a:rPr>
              <a:t>60</a:t>
            </a:r>
            <a:r>
              <a:rPr lang="en" altLang="ja-JP" sz="975" dirty="0">
                <a:latin typeface="メイリオ" panose="020B0604030504040204" pitchFamily="50" charset="-128"/>
                <a:ea typeface="メイリオ" panose="020B0604030504040204" pitchFamily="50" charset="-128"/>
              </a:rPr>
              <a:t>px </a:t>
            </a:r>
            <a:r>
              <a:rPr lang="ja-JP" altLang="en-US" sz="975">
                <a:latin typeface="メイリオ" panose="020B0604030504040204" pitchFamily="50" charset="-128"/>
                <a:ea typeface="メイリオ" panose="020B0604030504040204" pitchFamily="50" charset="-128"/>
              </a:rPr>
              <a:t>縦</a:t>
            </a:r>
            <a:r>
              <a:rPr lang="en-US" altLang="ja-JP" sz="975" dirty="0">
                <a:latin typeface="メイリオ" panose="020B0604030504040204" pitchFamily="50" charset="-128"/>
                <a:ea typeface="メイリオ" panose="020B0604030504040204" pitchFamily="50" charset="-128"/>
              </a:rPr>
              <a:t>30</a:t>
            </a:r>
            <a:r>
              <a:rPr lang="en" altLang="ja-JP" sz="975" dirty="0">
                <a:latin typeface="メイリオ" panose="020B0604030504040204" pitchFamily="50" charset="-128"/>
                <a:ea typeface="メイリオ" panose="020B0604030504040204" pitchFamily="50" charset="-128"/>
              </a:rPr>
              <a:t>px</a:t>
            </a:r>
            <a:r>
              <a:rPr lang="ja-JP" altLang="en-US" sz="975">
                <a:latin typeface="メイリオ" panose="020B0604030504040204" pitchFamily="50" charset="-128"/>
                <a:ea typeface="メイリオ" panose="020B0604030504040204" pitchFamily="50" charset="-128"/>
              </a:rPr>
              <a:t>のボタンが配置されます</a:t>
            </a:r>
            <a:endParaRPr lang="ja-JP" altLang="en-US" sz="975"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8" name="テキスト ボックス 17">
            <a:extLst>
              <a:ext uri="{FF2B5EF4-FFF2-40B4-BE49-F238E27FC236}">
                <a16:creationId xmlns:a16="http://schemas.microsoft.com/office/drawing/2014/main" id="{00E6AD9A-A6FE-764E-9E7D-515D739B85C5}"/>
              </a:ext>
            </a:extLst>
          </p:cNvPr>
          <p:cNvSpPr txBox="1"/>
          <p:nvPr/>
        </p:nvSpPr>
        <p:spPr>
          <a:xfrm>
            <a:off x="4114213" y="2004768"/>
            <a:ext cx="943229" cy="542584"/>
          </a:xfrm>
          <a:prstGeom prst="rect">
            <a:avLst/>
          </a:prstGeom>
          <a:noFill/>
        </p:spPr>
        <p:txBody>
          <a:bodyPr wrap="square" rtlCol="0">
            <a:spAutoFit/>
          </a:bodyPr>
          <a:lstStyle/>
          <a:p>
            <a:r>
              <a:rPr lang="ja-JP" altLang="en-US" sz="1463" b="1">
                <a:solidFill>
                  <a:schemeClr val="bg1"/>
                </a:solidFill>
                <a:latin typeface="メイリオ" panose="020B0604030504040204" pitchFamily="50" charset="-128"/>
                <a:ea typeface="メイリオ" panose="020B0604030504040204" pitchFamily="50" charset="-128"/>
              </a:rPr>
              <a:t>横</a:t>
            </a:r>
            <a:r>
              <a:rPr lang="en-US" altLang="ja-JP" sz="1463" b="1" dirty="0">
                <a:solidFill>
                  <a:schemeClr val="bg1"/>
                </a:solidFill>
                <a:latin typeface="メイリオ" panose="020B0604030504040204" pitchFamily="50" charset="-128"/>
                <a:ea typeface="メイリオ" panose="020B0604030504040204" pitchFamily="50" charset="-128"/>
              </a:rPr>
              <a:t>640px</a:t>
            </a:r>
            <a:endParaRPr lang="ja-JP" altLang="en-US" sz="1950" b="1" dirty="0">
              <a:solidFill>
                <a:schemeClr val="bg1"/>
              </a:solidFill>
              <a:latin typeface="メイリオ" panose="020B0604030504040204" pitchFamily="50" charset="-128"/>
              <a:ea typeface="メイリオ" panose="020B0604030504040204" pitchFamily="50" charset="-128"/>
            </a:endParaRPr>
          </a:p>
        </p:txBody>
      </p:sp>
      <p:sp>
        <p:nvSpPr>
          <p:cNvPr id="19" name="テキスト ボックス 18">
            <a:extLst>
              <a:ext uri="{FF2B5EF4-FFF2-40B4-BE49-F238E27FC236}">
                <a16:creationId xmlns:a16="http://schemas.microsoft.com/office/drawing/2014/main" id="{8A778F3B-2256-8741-8E26-BBE0A5BCD7D2}"/>
              </a:ext>
            </a:extLst>
          </p:cNvPr>
          <p:cNvSpPr txBox="1"/>
          <p:nvPr/>
        </p:nvSpPr>
        <p:spPr>
          <a:xfrm>
            <a:off x="3585151" y="5630342"/>
            <a:ext cx="1155481" cy="317459"/>
          </a:xfrm>
          <a:prstGeom prst="rect">
            <a:avLst/>
          </a:prstGeom>
          <a:noFill/>
        </p:spPr>
        <p:txBody>
          <a:bodyPr wrap="square" rtlCol="0">
            <a:spAutoFit/>
          </a:bodyPr>
          <a:lstStyle/>
          <a:p>
            <a:r>
              <a:rPr lang="ja-JP" altLang="en-US" sz="1463" b="1">
                <a:solidFill>
                  <a:schemeClr val="bg1"/>
                </a:solidFill>
                <a:latin typeface="メイリオ" panose="020B0604030504040204" pitchFamily="50" charset="-128"/>
                <a:ea typeface="メイリオ" panose="020B0604030504040204" pitchFamily="50" charset="-128"/>
              </a:rPr>
              <a:t>縦</a:t>
            </a:r>
            <a:r>
              <a:rPr lang="en-US" altLang="ja-JP" sz="1463" b="1" dirty="0">
                <a:solidFill>
                  <a:schemeClr val="bg1"/>
                </a:solidFill>
                <a:latin typeface="メイリオ" panose="020B0604030504040204" pitchFamily="50" charset="-128"/>
                <a:ea typeface="メイリオ" panose="020B0604030504040204" pitchFamily="50" charset="-128"/>
              </a:rPr>
              <a:t>1284px</a:t>
            </a:r>
            <a:endParaRPr lang="ja-JP" altLang="en-US" sz="1950" b="1" dirty="0">
              <a:solidFill>
                <a:schemeClr val="bg1"/>
              </a:solidFill>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9FD208B8-6770-F948-A4D1-E3C3BCAB0E4C}"/>
              </a:ext>
            </a:extLst>
          </p:cNvPr>
          <p:cNvSpPr txBox="1"/>
          <p:nvPr/>
        </p:nvSpPr>
        <p:spPr>
          <a:xfrm>
            <a:off x="3559316" y="4405109"/>
            <a:ext cx="2054486" cy="267446"/>
          </a:xfrm>
          <a:prstGeom prst="rect">
            <a:avLst/>
          </a:prstGeom>
          <a:noFill/>
        </p:spPr>
        <p:txBody>
          <a:bodyPr wrap="square" rtlCol="0">
            <a:spAutoFit/>
          </a:bodyPr>
          <a:lstStyle/>
          <a:p>
            <a:r>
              <a:rPr lang="ja-JP" altLang="en-US" sz="1138" b="1" dirty="0">
                <a:solidFill>
                  <a:schemeClr val="bg1"/>
                </a:solidFill>
                <a:latin typeface="メイリオ" panose="020B0604030504040204" pitchFamily="50" charset="-128"/>
                <a:ea typeface="メイリオ" panose="020B0604030504040204" pitchFamily="50" charset="-128"/>
              </a:rPr>
              <a:t>必須要素は縦</a:t>
            </a:r>
            <a:r>
              <a:rPr lang="en-US" altLang="ja-JP" sz="1138" b="1" dirty="0">
                <a:solidFill>
                  <a:schemeClr val="bg1"/>
                </a:solidFill>
                <a:latin typeface="メイリオ" panose="020B0604030504040204" pitchFamily="50" charset="-128"/>
                <a:ea typeface="メイリオ" panose="020B0604030504040204" pitchFamily="50" charset="-128"/>
              </a:rPr>
              <a:t>890px</a:t>
            </a:r>
            <a:r>
              <a:rPr lang="ja-JP" altLang="en-US" sz="1138" b="1" dirty="0">
                <a:solidFill>
                  <a:schemeClr val="bg1"/>
                </a:solidFill>
                <a:latin typeface="メイリオ" panose="020B0604030504040204" pitchFamily="50" charset="-128"/>
                <a:ea typeface="メイリオ" panose="020B0604030504040204" pitchFamily="50" charset="-128"/>
              </a:rPr>
              <a:t>以内</a:t>
            </a:r>
          </a:p>
        </p:txBody>
      </p:sp>
      <p:cxnSp>
        <p:nvCxnSpPr>
          <p:cNvPr id="21" name="直線コネクタ 20">
            <a:extLst>
              <a:ext uri="{FF2B5EF4-FFF2-40B4-BE49-F238E27FC236}">
                <a16:creationId xmlns:a16="http://schemas.microsoft.com/office/drawing/2014/main" id="{094601A5-18A3-1C41-B30B-153735500DBC}"/>
              </a:ext>
            </a:extLst>
          </p:cNvPr>
          <p:cNvCxnSpPr>
            <a:cxnSpLocks/>
          </p:cNvCxnSpPr>
          <p:nvPr/>
        </p:nvCxnSpPr>
        <p:spPr>
          <a:xfrm>
            <a:off x="5515992" y="2314755"/>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2" name="表 21">
            <a:extLst>
              <a:ext uri="{FF2B5EF4-FFF2-40B4-BE49-F238E27FC236}">
                <a16:creationId xmlns:a16="http://schemas.microsoft.com/office/drawing/2014/main" id="{757EC282-A430-9347-960C-3E153E69802B}"/>
              </a:ext>
            </a:extLst>
          </p:cNvPr>
          <p:cNvGraphicFramePr>
            <a:graphicFrameLocks noGrp="1"/>
          </p:cNvGraphicFramePr>
          <p:nvPr>
            <p:extLst/>
          </p:nvPr>
        </p:nvGraphicFramePr>
        <p:xfrm>
          <a:off x="5744702" y="3066400"/>
          <a:ext cx="4089118" cy="2630898"/>
        </p:xfrm>
        <a:graphic>
          <a:graphicData uri="http://schemas.openxmlformats.org/drawingml/2006/table">
            <a:tbl>
              <a:tblPr firstRow="1" bandRow="1">
                <a:tableStyleId>{2D5ABB26-0587-4C30-8999-92F81FD0307C}</a:tableStyleId>
              </a:tblPr>
              <a:tblGrid>
                <a:gridCol w="711840">
                  <a:extLst>
                    <a:ext uri="{9D8B030D-6E8A-4147-A177-3AD203B41FA5}">
                      <a16:colId xmlns:a16="http://schemas.microsoft.com/office/drawing/2014/main" val="2602065699"/>
                    </a:ext>
                  </a:extLst>
                </a:gridCol>
                <a:gridCol w="1698001">
                  <a:extLst>
                    <a:ext uri="{9D8B030D-6E8A-4147-A177-3AD203B41FA5}">
                      <a16:colId xmlns:a16="http://schemas.microsoft.com/office/drawing/2014/main" val="2421663902"/>
                    </a:ext>
                  </a:extLst>
                </a:gridCol>
                <a:gridCol w="1679277">
                  <a:extLst>
                    <a:ext uri="{9D8B030D-6E8A-4147-A177-3AD203B41FA5}">
                      <a16:colId xmlns:a16="http://schemas.microsoft.com/office/drawing/2014/main" val="3486158831"/>
                    </a:ext>
                  </a:extLst>
                </a:gridCol>
              </a:tblGrid>
              <a:tr h="247650">
                <a:tc>
                  <a:txBody>
                    <a:bodyPr/>
                    <a:lstStyle/>
                    <a:p>
                      <a:pPr algn="ctr"/>
                      <a:endParaRPr kumimoji="1" lang="ja-JP" altLang="en-US" sz="1100" b="1"/>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100" b="1"/>
                        <a:t>縦長動画</a:t>
                      </a: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100" b="1" dirty="0"/>
                        <a:t>16:9</a:t>
                      </a:r>
                      <a:endParaRPr kumimoji="1" lang="ja-JP" altLang="en-US" sz="1100" b="1"/>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863265">
                <a:tc>
                  <a:txBody>
                    <a:bodyPr/>
                    <a:lstStyle/>
                    <a:p>
                      <a:pPr algn="ctr"/>
                      <a:r>
                        <a:rPr kumimoji="1" lang="ja-JP" altLang="en-US" sz="1000" b="1"/>
                        <a:t>画角</a:t>
                      </a: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ja-JP" altLang="en-US" sz="1100" dirty="0">
                          <a:latin typeface="+mn-ea"/>
                        </a:rPr>
                        <a:t>横</a:t>
                      </a:r>
                      <a:r>
                        <a:rPr lang="en-US" altLang="ja-JP" sz="1100" dirty="0">
                          <a:latin typeface="+mn-ea"/>
                        </a:rPr>
                        <a:t>640px × </a:t>
                      </a:r>
                      <a:r>
                        <a:rPr lang="ja-JP" altLang="en-US" sz="1100" dirty="0">
                          <a:latin typeface="+mn-ea"/>
                        </a:rPr>
                        <a:t>縦</a:t>
                      </a:r>
                      <a:r>
                        <a:rPr lang="en-US" altLang="ja-JP" sz="1100" dirty="0">
                          <a:latin typeface="+mn-ea"/>
                        </a:rPr>
                        <a:t>1284px</a:t>
                      </a:r>
                    </a:p>
                    <a:p>
                      <a:r>
                        <a:rPr lang="en-US" altLang="ja-JP" sz="900" dirty="0">
                          <a:solidFill>
                            <a:srgbClr val="FF0000"/>
                          </a:solidFill>
                          <a:latin typeface="+mn-ea"/>
                        </a:rPr>
                        <a:t>※</a:t>
                      </a:r>
                      <a:r>
                        <a:rPr lang="ja-JP" altLang="en-US" sz="900" dirty="0">
                          <a:solidFill>
                            <a:srgbClr val="FF0000"/>
                          </a:solidFill>
                          <a:latin typeface="+mn-ea"/>
                        </a:rPr>
                        <a:t>必須要素は上部</a:t>
                      </a:r>
                      <a:r>
                        <a:rPr lang="en-US" altLang="ja-JP" sz="900" dirty="0">
                          <a:solidFill>
                            <a:srgbClr val="FF0000"/>
                          </a:solidFill>
                          <a:latin typeface="+mn-ea"/>
                        </a:rPr>
                        <a:t>890px</a:t>
                      </a:r>
                      <a:r>
                        <a:rPr lang="ja-JP" altLang="en-US" sz="900" dirty="0">
                          <a:solidFill>
                            <a:srgbClr val="FF0000"/>
                          </a:solidFill>
                          <a:latin typeface="+mn-ea"/>
                        </a:rPr>
                        <a:t>以内でないとデバイスにより見切れる可能性がありますのでご注意ください</a:t>
                      </a:r>
                      <a:endParaRPr lang="en-US" altLang="ja-JP" sz="900" dirty="0">
                        <a:latin typeface="+mn-ea"/>
                      </a:endParaRP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100">
                          <a:latin typeface="+mn-ea"/>
                        </a:rPr>
                        <a:t>横</a:t>
                      </a:r>
                      <a:r>
                        <a:rPr lang="en-US" altLang="ja-JP" sz="1100" dirty="0">
                          <a:latin typeface="+mn-ea"/>
                        </a:rPr>
                        <a:t>640px × </a:t>
                      </a:r>
                      <a:r>
                        <a:rPr lang="ja-JP" altLang="en-US" sz="1100">
                          <a:latin typeface="+mn-ea"/>
                        </a:rPr>
                        <a:t>縦</a:t>
                      </a:r>
                      <a:r>
                        <a:rPr lang="en-US" altLang="ja-JP" sz="1100" dirty="0">
                          <a:latin typeface="+mn-ea"/>
                        </a:rPr>
                        <a:t>360px</a:t>
                      </a: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50666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a:latin typeface="+mn-ea"/>
                        </a:rPr>
                        <a:t>動画容量</a:t>
                      </a:r>
                      <a:endParaRPr lang="en-US" altLang="ja-JP" sz="1000" b="1" dirty="0">
                        <a:latin typeface="+mn-ea"/>
                      </a:endParaRP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2">
                  <a:txBody>
                    <a:bodyPr/>
                    <a:lstStyle/>
                    <a:p>
                      <a:pPr algn="ctr"/>
                      <a:r>
                        <a:rPr lang="en-US" altLang="ja-JP" sz="1100" dirty="0">
                          <a:latin typeface="+mn-ea"/>
                        </a:rPr>
                        <a:t>30MB</a:t>
                      </a:r>
                      <a:r>
                        <a:rPr lang="ja-JP" altLang="en-US" sz="1100">
                          <a:latin typeface="+mn-ea"/>
                        </a:rPr>
                        <a:t>以内（</a:t>
                      </a:r>
                      <a:r>
                        <a:rPr lang="en-US" altLang="ja-JP" sz="1100" dirty="0">
                          <a:latin typeface="+mn-ea"/>
                        </a:rPr>
                        <a:t>mp4</a:t>
                      </a:r>
                      <a:r>
                        <a:rPr lang="ja-JP" altLang="en-US" sz="1100">
                          <a:latin typeface="+mn-ea"/>
                        </a:rPr>
                        <a:t>形式）</a:t>
                      </a:r>
                      <a:endParaRPr lang="en-US" altLang="ja-JP" sz="1100" dirty="0">
                        <a:latin typeface="+mn-ea"/>
                      </a:endParaRPr>
                    </a:p>
                    <a:p>
                      <a:pPr algn="ctr"/>
                      <a:r>
                        <a:rPr kumimoji="1" lang="en-US" altLang="ja-JP" sz="800" b="0" dirty="0">
                          <a:solidFill>
                            <a:srgbClr val="FF0000"/>
                          </a:solidFill>
                        </a:rPr>
                        <a:t>※</a:t>
                      </a:r>
                      <a:r>
                        <a:rPr kumimoji="1" lang="ja-JP" altLang="en-US" sz="800" b="0">
                          <a:solidFill>
                            <a:srgbClr val="FF0000"/>
                          </a:solidFill>
                        </a:rPr>
                        <a:t>配信時は</a:t>
                      </a:r>
                      <a:r>
                        <a:rPr kumimoji="1" lang="en-US" altLang="ja-JP" sz="800" b="0" dirty="0">
                          <a:solidFill>
                            <a:srgbClr val="FF0000"/>
                          </a:solidFill>
                        </a:rPr>
                        <a:t>5MB</a:t>
                      </a:r>
                      <a:r>
                        <a:rPr kumimoji="1" lang="ja-JP" altLang="en-US" sz="800" b="0">
                          <a:solidFill>
                            <a:srgbClr val="FF0000"/>
                          </a:solidFill>
                        </a:rPr>
                        <a:t>程度に圧縮するため画質が劣化する可能性があります</a:t>
                      </a: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50666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a:latin typeface="+mn-ea"/>
                        </a:rPr>
                        <a:t>動画秒数</a:t>
                      </a:r>
                      <a:endParaRPr lang="en-US" altLang="ja-JP" sz="1000" b="1" dirty="0">
                        <a:latin typeface="+mn-ea"/>
                      </a:endParaRP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2">
                  <a:txBody>
                    <a:bodyPr/>
                    <a:lstStyle/>
                    <a:p>
                      <a:pPr algn="ctr"/>
                      <a:r>
                        <a:rPr lang="ja-JP" altLang="en-US" sz="1100">
                          <a:latin typeface="+mn-ea"/>
                        </a:rPr>
                        <a:t>最短</a:t>
                      </a:r>
                      <a:r>
                        <a:rPr lang="en-US" altLang="ja-JP" sz="1100" dirty="0">
                          <a:latin typeface="+mn-ea"/>
                        </a:rPr>
                        <a:t>6</a:t>
                      </a:r>
                      <a:r>
                        <a:rPr lang="ja-JP" altLang="en-US" sz="1100">
                          <a:latin typeface="+mn-ea"/>
                        </a:rPr>
                        <a:t>秒</a:t>
                      </a:r>
                      <a:r>
                        <a:rPr lang="en-US" altLang="ja-JP" sz="1100" dirty="0">
                          <a:latin typeface="+mn-ea"/>
                        </a:rPr>
                        <a:t>〜</a:t>
                      </a:r>
                      <a:r>
                        <a:rPr lang="ja-JP" altLang="en-US" sz="1100">
                          <a:latin typeface="+mn-ea"/>
                        </a:rPr>
                        <a:t>最長</a:t>
                      </a:r>
                      <a:r>
                        <a:rPr lang="en-US" altLang="ja-JP" sz="1100" dirty="0">
                          <a:latin typeface="+mn-ea"/>
                        </a:rPr>
                        <a:t>15</a:t>
                      </a:r>
                      <a:r>
                        <a:rPr lang="ja-JP" altLang="en-US" sz="1100">
                          <a:latin typeface="+mn-ea"/>
                        </a:rPr>
                        <a:t>秒（推奨</a:t>
                      </a:r>
                      <a:r>
                        <a:rPr lang="en-US" altLang="ja-JP" sz="1100" dirty="0">
                          <a:latin typeface="+mn-ea"/>
                        </a:rPr>
                        <a:t>10</a:t>
                      </a:r>
                      <a:r>
                        <a:rPr lang="ja-JP" altLang="en-US" sz="1100">
                          <a:latin typeface="+mn-ea"/>
                        </a:rPr>
                        <a:t>秒）</a:t>
                      </a:r>
                      <a:endParaRPr kumimoji="1" lang="ja-JP" altLang="en-US" sz="1100" b="1"/>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50666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a:latin typeface="+mn-ea"/>
                        </a:rPr>
                        <a:t>動画</a:t>
                      </a:r>
                      <a:r>
                        <a:rPr lang="en-US" altLang="ja-JP" sz="1000" b="1" dirty="0">
                          <a:latin typeface="+mn-ea"/>
                        </a:rPr>
                        <a:t>fps</a:t>
                      </a: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2">
                  <a:txBody>
                    <a:bodyPr/>
                    <a:lstStyle/>
                    <a:p>
                      <a:pPr algn="ctr"/>
                      <a:r>
                        <a:rPr lang="ja-JP" altLang="en-US" sz="1100" dirty="0">
                          <a:latin typeface="+mn-ea"/>
                        </a:rPr>
                        <a:t>推奨</a:t>
                      </a:r>
                      <a:r>
                        <a:rPr lang="en-US" altLang="ja-JP" sz="1100" dirty="0">
                          <a:latin typeface="+mn-ea"/>
                        </a:rPr>
                        <a:t>30fps</a:t>
                      </a:r>
                      <a:endParaRPr kumimoji="1" lang="ja-JP" altLang="en-US" sz="1100" b="1" dirty="0"/>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23" name="正方形/長方形 22">
            <a:extLst>
              <a:ext uri="{FF2B5EF4-FFF2-40B4-BE49-F238E27FC236}">
                <a16:creationId xmlns:a16="http://schemas.microsoft.com/office/drawing/2014/main" id="{17FA0F38-7F04-9F41-9322-BE7775CD6CA4}"/>
              </a:ext>
            </a:extLst>
          </p:cNvPr>
          <p:cNvSpPr/>
          <p:nvPr/>
        </p:nvSpPr>
        <p:spPr>
          <a:xfrm>
            <a:off x="5685490" y="2780776"/>
            <a:ext cx="1343301" cy="292388"/>
          </a:xfrm>
          <a:prstGeom prst="rect">
            <a:avLst/>
          </a:prstGeom>
        </p:spPr>
        <p:txBody>
          <a:bodyPr wrap="square">
            <a:spAutoFit/>
          </a:bodyPr>
          <a:lstStyle/>
          <a:p>
            <a:r>
              <a:rPr lang="ja-JP" altLang="en-US" sz="1300" b="1" dirty="0">
                <a:latin typeface="メイリオ" panose="020B0604030504040204" pitchFamily="50" charset="-128"/>
                <a:ea typeface="メイリオ" panose="020B0604030504040204" pitchFamily="50" charset="-128"/>
              </a:rPr>
              <a:t>演出</a:t>
            </a:r>
            <a:r>
              <a:rPr lang="ja-JP" altLang="en-US" sz="1300" b="1" dirty="0" smtClean="0">
                <a:latin typeface="メイリオ" panose="020B0604030504040204" pitchFamily="50" charset="-128"/>
                <a:ea typeface="メイリオ" panose="020B0604030504040204" pitchFamily="50" charset="-128"/>
              </a:rPr>
              <a:t>動画</a:t>
            </a:r>
            <a:r>
              <a:rPr lang="ja-JP" altLang="en-US" sz="1300" b="1" dirty="0">
                <a:latin typeface="メイリオ" panose="020B0604030504040204" pitchFamily="50" charset="-128"/>
                <a:ea typeface="メイリオ" panose="020B0604030504040204" pitchFamily="50" charset="-128"/>
              </a:rPr>
              <a:t>仕様</a:t>
            </a:r>
            <a:endParaRPr lang="en-US" altLang="ja-JP" sz="1300" b="1" dirty="0">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A47CE7C9-D4B1-324F-9484-BED3E68295A2}"/>
              </a:ext>
            </a:extLst>
          </p:cNvPr>
          <p:cNvSpPr txBox="1"/>
          <p:nvPr/>
        </p:nvSpPr>
        <p:spPr>
          <a:xfrm>
            <a:off x="321990" y="1852597"/>
            <a:ext cx="328091" cy="292388"/>
          </a:xfrm>
          <a:prstGeom prst="rect">
            <a:avLst/>
          </a:prstGeom>
          <a:noFill/>
        </p:spPr>
        <p:txBody>
          <a:bodyPr wrap="square" rtlCol="0">
            <a:spAutoFit/>
          </a:bodyPr>
          <a:lstStyle/>
          <a:p>
            <a:r>
              <a:rPr lang="ja-JP" altLang="en-US" sz="1300" b="1">
                <a:solidFill>
                  <a:schemeClr val="bg1"/>
                </a:solidFill>
                <a:latin typeface="メイリオ" panose="020B0604030504040204" pitchFamily="50" charset="-128"/>
                <a:ea typeface="メイリオ" panose="020B0604030504040204" pitchFamily="50" charset="-128"/>
              </a:rPr>
              <a:t>①</a:t>
            </a:r>
            <a:endParaRPr lang="ja-JP" altLang="en-US" sz="1300" b="1" dirty="0">
              <a:solidFill>
                <a:schemeClr val="bg1"/>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D2881F72-996A-C847-8991-C201A05FDA32}"/>
              </a:ext>
            </a:extLst>
          </p:cNvPr>
          <p:cNvSpPr txBox="1"/>
          <p:nvPr/>
        </p:nvSpPr>
        <p:spPr>
          <a:xfrm>
            <a:off x="871739" y="5502771"/>
            <a:ext cx="328091" cy="292388"/>
          </a:xfrm>
          <a:prstGeom prst="rect">
            <a:avLst/>
          </a:prstGeom>
          <a:noFill/>
        </p:spPr>
        <p:txBody>
          <a:bodyPr wrap="square" rtlCol="0">
            <a:spAutoFit/>
          </a:bodyPr>
          <a:lstStyle/>
          <a:p>
            <a:r>
              <a:rPr lang="ja-JP" altLang="en-US" sz="1300" b="1">
                <a:solidFill>
                  <a:schemeClr val="bg1"/>
                </a:solidFill>
                <a:latin typeface="メイリオ" panose="020B0604030504040204" pitchFamily="50" charset="-128"/>
                <a:ea typeface="メイリオ" panose="020B0604030504040204" pitchFamily="50" charset="-128"/>
              </a:rPr>
              <a:t>①</a:t>
            </a:r>
            <a:endParaRPr lang="ja-JP" altLang="en-US" sz="1300" b="1" dirty="0">
              <a:solidFill>
                <a:schemeClr val="bg1"/>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CA25CCB5-3FC1-754B-9FD2-DC57291F08DD}"/>
              </a:ext>
            </a:extLst>
          </p:cNvPr>
          <p:cNvSpPr txBox="1"/>
          <p:nvPr/>
        </p:nvSpPr>
        <p:spPr>
          <a:xfrm>
            <a:off x="3466001" y="1951839"/>
            <a:ext cx="328091" cy="292388"/>
          </a:xfrm>
          <a:prstGeom prst="rect">
            <a:avLst/>
          </a:prstGeom>
          <a:noFill/>
        </p:spPr>
        <p:txBody>
          <a:bodyPr wrap="square" rtlCol="0">
            <a:spAutoFit/>
          </a:bodyPr>
          <a:lstStyle/>
          <a:p>
            <a:r>
              <a:rPr lang="en-US" altLang="ja-JP" sz="1300" b="1" dirty="0">
                <a:solidFill>
                  <a:schemeClr val="bg1"/>
                </a:solidFill>
                <a:latin typeface="メイリオ" panose="020B0604030504040204" pitchFamily="50" charset="-128"/>
                <a:ea typeface="メイリオ" panose="020B0604030504040204" pitchFamily="50" charset="-128"/>
              </a:rPr>
              <a:t>②</a:t>
            </a:r>
            <a:endParaRPr lang="ja-JP" altLang="en-US" sz="1300" b="1" dirty="0">
              <a:solidFill>
                <a:schemeClr val="bg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8E65C47A-BE5E-7440-A699-F4801B7BEFCA}"/>
              </a:ext>
            </a:extLst>
          </p:cNvPr>
          <p:cNvSpPr txBox="1"/>
          <p:nvPr/>
        </p:nvSpPr>
        <p:spPr>
          <a:xfrm>
            <a:off x="881026" y="4714238"/>
            <a:ext cx="328091" cy="292388"/>
          </a:xfrm>
          <a:prstGeom prst="rect">
            <a:avLst/>
          </a:prstGeom>
          <a:noFill/>
        </p:spPr>
        <p:txBody>
          <a:bodyPr wrap="square" rtlCol="0">
            <a:spAutoFit/>
          </a:bodyPr>
          <a:lstStyle/>
          <a:p>
            <a:r>
              <a:rPr lang="en-US" altLang="ja-JP" sz="1300" b="1" dirty="0">
                <a:solidFill>
                  <a:schemeClr val="bg1"/>
                </a:solidFill>
                <a:latin typeface="メイリオ" panose="020B0604030504040204" pitchFamily="50" charset="-128"/>
                <a:ea typeface="メイリオ" panose="020B0604030504040204" pitchFamily="50" charset="-128"/>
              </a:rPr>
              <a:t>②</a:t>
            </a:r>
            <a:endParaRPr lang="ja-JP" altLang="en-US" sz="1300" b="1" dirty="0">
              <a:solidFill>
                <a:schemeClr val="bg1"/>
              </a:solidFill>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331C52FD-0629-2B4F-BC07-4C51DE85CD69}"/>
              </a:ext>
            </a:extLst>
          </p:cNvPr>
          <p:cNvSpPr txBox="1"/>
          <p:nvPr/>
        </p:nvSpPr>
        <p:spPr>
          <a:xfrm>
            <a:off x="272480" y="935928"/>
            <a:ext cx="7545655" cy="307777"/>
          </a:xfrm>
          <a:prstGeom prst="rect">
            <a:avLst/>
          </a:prstGeom>
          <a:noFill/>
        </p:spPr>
        <p:txBody>
          <a:bodyPr wrap="none" rtlCol="0">
            <a:spAutoFit/>
          </a:bodyPr>
          <a:lstStyle/>
          <a:p>
            <a:r>
              <a:rPr lang="en-US" altLang="ja-JP" sz="1400" dirty="0">
                <a:solidFill>
                  <a:srgbClr val="FF0000"/>
                </a:solidFill>
                <a:latin typeface="メイリオ" panose="020B0604030504040204" pitchFamily="50" charset="-128"/>
                <a:ea typeface="メイリオ" panose="020B0604030504040204" pitchFamily="50" charset="-128"/>
              </a:rPr>
              <a:t>※</a:t>
            </a:r>
            <a:r>
              <a:rPr lang="ja-JP" altLang="en-US" sz="1400" dirty="0">
                <a:solidFill>
                  <a:srgbClr val="FF0000"/>
                </a:solidFill>
                <a:latin typeface="メイリオ" panose="020B0604030504040204" pitchFamily="50" charset="-128"/>
                <a:ea typeface="メイリオ" panose="020B0604030504040204" pitchFamily="50" charset="-128"/>
              </a:rPr>
              <a:t>バナー画像</a:t>
            </a:r>
            <a:r>
              <a:rPr lang="ja-JP" altLang="en-US" sz="1400" dirty="0" smtClean="0">
                <a:solidFill>
                  <a:srgbClr val="FF0000"/>
                </a:solidFill>
                <a:latin typeface="メイリオ" panose="020B0604030504040204" pitchFamily="50" charset="-128"/>
                <a:ea typeface="メイリオ" panose="020B0604030504040204" pitchFamily="50" charset="-128"/>
              </a:rPr>
              <a:t>と</a:t>
            </a:r>
            <a:r>
              <a:rPr lang="ja-JP" altLang="en-US" sz="1400" dirty="0">
                <a:solidFill>
                  <a:srgbClr val="FF0000"/>
                </a:solidFill>
                <a:latin typeface="メイリオ" panose="020B0604030504040204" pitchFamily="50" charset="-128"/>
                <a:ea typeface="メイリオ" panose="020B0604030504040204" pitchFamily="50" charset="-128"/>
              </a:rPr>
              <a:t>演出</a:t>
            </a:r>
            <a:r>
              <a:rPr lang="ja-JP" altLang="en-US" sz="1400" dirty="0" smtClean="0">
                <a:solidFill>
                  <a:srgbClr val="FF0000"/>
                </a:solidFill>
                <a:latin typeface="メイリオ" panose="020B0604030504040204" pitchFamily="50" charset="-128"/>
                <a:ea typeface="メイリオ" panose="020B0604030504040204" pitchFamily="50" charset="-128"/>
              </a:rPr>
              <a:t>動画は広告主様または代理店様で</a:t>
            </a:r>
            <a:r>
              <a:rPr lang="ja-JP" altLang="en-US" sz="1400" dirty="0">
                <a:solidFill>
                  <a:srgbClr val="FF0000"/>
                </a:solidFill>
                <a:latin typeface="メイリオ" panose="020B0604030504040204" pitchFamily="50" charset="-128"/>
                <a:ea typeface="メイリオ" panose="020B0604030504040204" pitchFamily="50" charset="-128"/>
              </a:rPr>
              <a:t>の制作になります。ご注意</a:t>
            </a:r>
            <a:r>
              <a:rPr lang="ja-JP" altLang="en-US" sz="1400" dirty="0" smtClean="0">
                <a:solidFill>
                  <a:srgbClr val="FF0000"/>
                </a:solidFill>
                <a:latin typeface="メイリオ" panose="020B0604030504040204" pitchFamily="50" charset="-128"/>
                <a:ea typeface="メイリオ" panose="020B0604030504040204" pitchFamily="50" charset="-128"/>
              </a:rPr>
              <a:t>ください。</a:t>
            </a:r>
            <a:endParaRPr lang="en-US" altLang="ja-JP" sz="1400" dirty="0">
              <a:solidFill>
                <a:srgbClr val="FF0000"/>
              </a:solidFill>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933690" y="4760405"/>
            <a:ext cx="1003554" cy="246221"/>
          </a:xfrm>
          <a:prstGeom prst="rect">
            <a:avLst/>
          </a:prstGeom>
          <a:solidFill>
            <a:schemeClr val="accent5">
              <a:lumMod val="75000"/>
            </a:schemeClr>
          </a:solidFill>
        </p:spPr>
        <p:txBody>
          <a:bodyPr wrap="square" rtlCol="0">
            <a:spAutoFit/>
          </a:bodyPr>
          <a:lstStyle/>
          <a:p>
            <a:pPr algn="r"/>
            <a:r>
              <a:rPr kumimoji="1" lang="ja-JP" altLang="en-US" sz="1000" dirty="0" smtClean="0">
                <a:solidFill>
                  <a:schemeClr val="bg1"/>
                </a:solidFill>
              </a:rPr>
              <a:t>②　演出動画　</a:t>
            </a:r>
            <a:endParaRPr kumimoji="1" lang="ja-JP" altLang="en-US" sz="1000" dirty="0">
              <a:solidFill>
                <a:schemeClr val="bg1"/>
              </a:solidFill>
            </a:endParaRPr>
          </a:p>
        </p:txBody>
      </p:sp>
    </p:spTree>
    <p:extLst>
      <p:ext uri="{BB962C8B-B14F-4D97-AF65-F5344CB8AC3E}">
        <p14:creationId xmlns:p14="http://schemas.microsoft.com/office/powerpoint/2010/main" val="5813869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88504" y="260648"/>
            <a:ext cx="7992888" cy="432048"/>
          </a:xfrm>
        </p:spPr>
        <p:txBody>
          <a:bodyPr>
            <a:noAutofit/>
          </a:bodyPr>
          <a:lstStyle/>
          <a:p>
            <a:r>
              <a:rPr lang="ja-JP" altLang="en-US" sz="2400" dirty="0"/>
              <a:t>誘導</a:t>
            </a:r>
            <a:r>
              <a:rPr lang="ja-JP" altLang="en-US" sz="2400" dirty="0" smtClean="0"/>
              <a:t>広告上の表記ガイドライン</a:t>
            </a:r>
            <a:endParaRPr lang="ja-JP" altLang="en-US" sz="2400" dirty="0"/>
          </a:p>
        </p:txBody>
      </p:sp>
      <p:sp>
        <p:nvSpPr>
          <p:cNvPr id="5"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smtClean="0">
                <a:solidFill>
                  <a:prstClr val="black"/>
                </a:solidFill>
              </a:rPr>
              <a:t>2021 </a:t>
            </a:r>
            <a:r>
              <a:rPr lang="en-US" altLang="ja-JP" dirty="0">
                <a:solidFill>
                  <a:prstClr val="black"/>
                </a:solidFill>
              </a:rPr>
              <a:t>Yahoo Japan Corporation. All Rights Reserved. </a:t>
            </a:r>
            <a:r>
              <a:rPr lang="ja-JP" altLang="en-US" dirty="0">
                <a:solidFill>
                  <a:prstClr val="black"/>
                </a:solidFill>
              </a:rPr>
              <a:t>無断引用・転載禁止</a:t>
            </a:r>
          </a:p>
        </p:txBody>
      </p:sp>
      <p:sp>
        <p:nvSpPr>
          <p:cNvPr id="9" name="正方形/長方形 8"/>
          <p:cNvSpPr/>
          <p:nvPr/>
        </p:nvSpPr>
        <p:spPr>
          <a:xfrm>
            <a:off x="272480" y="1052736"/>
            <a:ext cx="8424936" cy="3077766"/>
          </a:xfrm>
          <a:prstGeom prst="rect">
            <a:avLst/>
          </a:prstGeom>
        </p:spPr>
        <p:txBody>
          <a:bodyPr wrap="square">
            <a:spAutoFit/>
          </a:bodyPr>
          <a:lstStyle/>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標準（推奨）表記</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JAPAN PR</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企画テキスト」＋「広告・広告</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表記」を必ずセット</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上記</a:t>
            </a:r>
            <a:r>
              <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JAPAN PR</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左上、広告・広告主体者表記：右下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②</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JAPAN PR</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右上、広告・広告主体者表記：左下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JAPAN PR</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企画テキストは</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、視認性を確保</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でき、かつ大き過ぎない適正なサイズ</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で掲載</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その他、使用にあたっては、</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P14</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19</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の「</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ブランドガイドライン」を遵守</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広告・広告主体者表記は、以下いずれかの表記、形式で掲載</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提供：クライアント名（テキスト </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クライアント名（テキスト </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ロゴの場合、「提供」「</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」の広告表記は非表示でも可</a:t>
            </a:r>
            <a:r>
              <a:rPr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a:spcAft>
                <a:spcPts val="0"/>
              </a:spcAft>
            </a:pPr>
            <a:r>
              <a:rPr lang="ja-JP" altLang="en-US" sz="1200"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000" dirty="0">
                <a:latin typeface="+mn-ea"/>
                <a:cs typeface="ＭＳ Ｐゴシック" panose="020B0600070205080204" pitchFamily="50" charset="-128"/>
              </a:rPr>
              <a:t>広告に適用される「広告掲載基準」に</a:t>
            </a:r>
            <a:r>
              <a:rPr lang="ja-JP" altLang="en-US" sz="1000" dirty="0">
                <a:latin typeface="+mn-ea"/>
                <a:cs typeface="ＭＳ Ｐゴシック" panose="020B0600070205080204" pitchFamily="50" charset="-128"/>
              </a:rPr>
              <a:t>おい</a:t>
            </a:r>
            <a:r>
              <a:rPr lang="ja-JP" altLang="ja-JP" sz="1000" dirty="0">
                <a:latin typeface="+mn-ea"/>
                <a:cs typeface="ＭＳ Ｐゴシック" panose="020B0600070205080204" pitchFamily="50" charset="-128"/>
              </a:rPr>
              <a:t>て「主体者の明示」が規定されています。</a:t>
            </a:r>
          </a:p>
          <a:p>
            <a:pPr algn="just">
              <a:spcAft>
                <a:spcPts val="0"/>
              </a:spcAft>
            </a:pPr>
            <a:r>
              <a:rPr lang="ja-JP" altLang="en-US" sz="1000" dirty="0">
                <a:latin typeface="+mn-ea"/>
                <a:cs typeface="ＭＳ Ｐゴシック" panose="020B0600070205080204" pitchFamily="50" charset="-128"/>
              </a:rPr>
              <a:t>　　　</a:t>
            </a:r>
            <a:r>
              <a:rPr lang="ja-JP" altLang="en-US" sz="1000" dirty="0" smtClean="0">
                <a:latin typeface="+mn-ea"/>
                <a:cs typeface="ＭＳ Ｐゴシック" panose="020B0600070205080204" pitchFamily="50" charset="-128"/>
              </a:rPr>
              <a:t>（</a:t>
            </a:r>
            <a:r>
              <a:rPr lang="ja-JP" altLang="ja-JP" sz="1000" dirty="0" smtClean="0">
                <a:latin typeface="+mn-ea"/>
                <a:cs typeface="ＭＳ Ｐゴシック" panose="020B0600070205080204" pitchFamily="50" charset="-128"/>
              </a:rPr>
              <a:t>参照）</a:t>
            </a:r>
            <a:r>
              <a:rPr lang="en-US" altLang="ja-JP" sz="1000" dirty="0" smtClean="0">
                <a:latin typeface="+mn-ea"/>
                <a:cs typeface="ＭＳ Ｐゴシック" panose="020B0600070205080204" pitchFamily="50" charset="-128"/>
              </a:rPr>
              <a:t>Yahoo</a:t>
            </a:r>
            <a:r>
              <a:rPr lang="en-US" altLang="ja-JP" sz="1000" dirty="0">
                <a:latin typeface="+mn-ea"/>
                <a:cs typeface="ＭＳ Ｐゴシック" panose="020B0600070205080204" pitchFamily="50" charset="-128"/>
              </a:rPr>
              <a:t>!</a:t>
            </a:r>
            <a:r>
              <a:rPr lang="ja-JP" altLang="ja-JP" sz="1000" dirty="0">
                <a:latin typeface="+mn-ea"/>
                <a:cs typeface="ＭＳ Ｐゴシック" panose="020B0600070205080204" pitchFamily="50" charset="-128"/>
              </a:rPr>
              <a:t>広告ヘルプページ</a:t>
            </a:r>
            <a:r>
              <a:rPr lang="ja-JP" altLang="en-US" sz="1000" dirty="0" smtClean="0">
                <a:latin typeface="+mn-ea"/>
                <a:cs typeface="ＭＳ Ｐゴシック" panose="020B0600070205080204" pitchFamily="50" charset="-128"/>
              </a:rPr>
              <a:t>：</a:t>
            </a:r>
            <a:endParaRPr lang="en-US" altLang="ja-JP" sz="1000" dirty="0" smtClean="0">
              <a:latin typeface="+mn-ea"/>
              <a:cs typeface="ＭＳ Ｐゴシック" panose="020B0600070205080204" pitchFamily="50" charset="-128"/>
            </a:endParaRPr>
          </a:p>
          <a:p>
            <a:pPr indent="446088" algn="just">
              <a:spcAft>
                <a:spcPts val="0"/>
              </a:spcAft>
            </a:pPr>
            <a:r>
              <a:rPr lang="en-US" altLang="ja-JP" sz="1000" u="sng" dirty="0" smtClean="0">
                <a:latin typeface="+mn-ea"/>
                <a:cs typeface="ＭＳ Ｐゴシック" panose="020B0600070205080204" pitchFamily="50" charset="-128"/>
                <a:hlinkClick r:id="rId3"/>
              </a:rPr>
              <a:t>https</a:t>
            </a:r>
            <a:r>
              <a:rPr lang="en-US" altLang="ja-JP" sz="1000" u="sng" dirty="0">
                <a:latin typeface="+mn-ea"/>
                <a:cs typeface="ＭＳ Ｐゴシック" panose="020B0600070205080204" pitchFamily="50" charset="-128"/>
                <a:hlinkClick r:id="rId3"/>
              </a:rPr>
              <a:t>://ads-help.yahoo.co.jp/yahooads/guideline/articledetail?lan=ja&amp;aid=1617&amp;o=default</a:t>
            </a:r>
            <a:endParaRPr lang="ja-JP" altLang="ja-JP" sz="1000" dirty="0">
              <a:latin typeface="+mn-ea"/>
              <a:cs typeface="ＭＳ Ｐゴシック" panose="020B0600070205080204" pitchFamily="50" charset="-128"/>
            </a:endParaRPr>
          </a:p>
          <a:p>
            <a:pPr algn="just">
              <a:spcAft>
                <a:spcPts val="0"/>
              </a:spcAft>
            </a:pPr>
            <a:r>
              <a:rPr lang="en-US" altLang="ja-JP" sz="1000" dirty="0">
                <a:latin typeface="+mn-ea"/>
                <a:cs typeface="ＭＳ Ｐゴシック" panose="020B0600070205080204" pitchFamily="50" charset="-128"/>
              </a:rPr>
              <a:t> </a:t>
            </a:r>
            <a:r>
              <a:rPr lang="ja-JP" altLang="en-US" sz="1000" dirty="0">
                <a:latin typeface="+mn-ea"/>
                <a:cs typeface="ＭＳ Ｐゴシック" panose="020B0600070205080204" pitchFamily="50" charset="-128"/>
              </a:rPr>
              <a:t>　　　　</a:t>
            </a:r>
            <a:r>
              <a:rPr lang="en-US" altLang="ja-JP" sz="1000" dirty="0">
                <a:latin typeface="+mn-ea"/>
                <a:cs typeface="ＭＳ Ｐゴシック" panose="020B0600070205080204" pitchFamily="50" charset="-128"/>
              </a:rPr>
              <a:t>1.</a:t>
            </a:r>
            <a:r>
              <a:rPr lang="ja-JP" altLang="ja-JP" sz="1000" dirty="0">
                <a:latin typeface="+mn-ea"/>
                <a:cs typeface="ＭＳ Ｐゴシック" panose="020B0600070205080204" pitchFamily="50" charset="-128"/>
              </a:rPr>
              <a:t>会社名、ブランド名、商品名、サービス名のいずれかのロゴマークの表記商品写真などでの代替はできません。</a:t>
            </a:r>
          </a:p>
          <a:p>
            <a:pPr algn="just">
              <a:spcAft>
                <a:spcPts val="0"/>
              </a:spcAft>
            </a:pPr>
            <a:r>
              <a:rPr lang="ja-JP" altLang="en-US" sz="1000" dirty="0">
                <a:latin typeface="+mn-ea"/>
                <a:cs typeface="ＭＳ Ｐゴシック" panose="020B0600070205080204" pitchFamily="50" charset="-128"/>
              </a:rPr>
              <a:t>　　　 　　</a:t>
            </a:r>
            <a:r>
              <a:rPr lang="ja-JP" altLang="ja-JP" sz="1000" dirty="0">
                <a:latin typeface="+mn-ea"/>
                <a:cs typeface="ＭＳ Ｐゴシック" panose="020B0600070205080204" pitchFamily="50" charset="-128"/>
              </a:rPr>
              <a:t>また、商標登録されていないものを使用する場合は、必ず会社名も明記してください。</a:t>
            </a:r>
          </a:p>
          <a:p>
            <a:pPr algn="just">
              <a:spcAft>
                <a:spcPts val="0"/>
              </a:spcAft>
            </a:pPr>
            <a:r>
              <a:rPr lang="en-US" altLang="ja-JP" sz="1000" dirty="0">
                <a:latin typeface="+mn-ea"/>
                <a:cs typeface="ＭＳ Ｐゴシック" panose="020B0600070205080204" pitchFamily="50" charset="-128"/>
              </a:rPr>
              <a:t> </a:t>
            </a:r>
            <a:r>
              <a:rPr lang="ja-JP" altLang="en-US" sz="1000" dirty="0">
                <a:latin typeface="+mn-ea"/>
                <a:cs typeface="ＭＳ Ｐゴシック" panose="020B0600070205080204" pitchFamily="50" charset="-128"/>
              </a:rPr>
              <a:t>　　　　</a:t>
            </a:r>
            <a:r>
              <a:rPr lang="en-US" altLang="ja-JP" sz="1000" dirty="0">
                <a:latin typeface="+mn-ea"/>
                <a:cs typeface="ＭＳ Ｐゴシック" panose="020B0600070205080204" pitchFamily="50" charset="-128"/>
              </a:rPr>
              <a:t>2.</a:t>
            </a:r>
            <a:r>
              <a:rPr lang="ja-JP" altLang="ja-JP" sz="1000" dirty="0">
                <a:latin typeface="+mn-ea"/>
                <a:cs typeface="ＭＳ Ｐゴシック" panose="020B0600070205080204" pitchFamily="50" charset="-128"/>
              </a:rPr>
              <a:t>「提供：○○」などの</a:t>
            </a:r>
            <a:r>
              <a:rPr lang="ja-JP" altLang="ja-JP" sz="1000" dirty="0" smtClean="0">
                <a:latin typeface="+mn-ea"/>
                <a:cs typeface="ＭＳ Ｐゴシック" panose="020B0600070205080204" pitchFamily="50" charset="-128"/>
              </a:rPr>
              <a:t>表記</a:t>
            </a:r>
            <a:endParaRPr lang="ja-JP" altLang="ja-JP" sz="1000" dirty="0">
              <a:latin typeface="+mn-ea"/>
              <a:cs typeface="ＭＳ Ｐゴシック" panose="020B0600070205080204" pitchFamily="50" charset="-128"/>
            </a:endParaRPr>
          </a:p>
        </p:txBody>
      </p:sp>
      <p:sp>
        <p:nvSpPr>
          <p:cNvPr id="10" name="正方形/長方形 9"/>
          <p:cNvSpPr/>
          <p:nvPr/>
        </p:nvSpPr>
        <p:spPr>
          <a:xfrm>
            <a:off x="7261939" y="1052736"/>
            <a:ext cx="2227565" cy="2227565"/>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フッター プレースホルダー 3"/>
          <p:cNvSpPr txBox="1">
            <a:spLocks/>
          </p:cNvSpPr>
          <p:nvPr/>
        </p:nvSpPr>
        <p:spPr>
          <a:xfrm>
            <a:off x="7257256" y="1052736"/>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800" dirty="0" smtClean="0"/>
              <a:t>Yahoo! JAPAN PR</a:t>
            </a:r>
            <a:r>
              <a:rPr lang="ja-JP" altLang="en-US" sz="800" dirty="0" smtClean="0"/>
              <a:t>企画</a:t>
            </a:r>
            <a:endParaRPr lang="ja-JP" altLang="en-US" sz="800" dirty="0"/>
          </a:p>
        </p:txBody>
      </p:sp>
      <p:sp>
        <p:nvSpPr>
          <p:cNvPr id="12" name="角丸四角形 11"/>
          <p:cNvSpPr/>
          <p:nvPr/>
        </p:nvSpPr>
        <p:spPr>
          <a:xfrm>
            <a:off x="8678366" y="2928670"/>
            <a:ext cx="720080" cy="293117"/>
          </a:xfrm>
          <a:prstGeom prst="roundRect">
            <a:avLst/>
          </a:prstGeom>
          <a:solidFill>
            <a:schemeClr val="tx1">
              <a:lumMod val="50000"/>
              <a:lumOff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3" name="フッター プレースホルダー 3"/>
          <p:cNvSpPr txBox="1">
            <a:spLocks/>
          </p:cNvSpPr>
          <p:nvPr/>
        </p:nvSpPr>
        <p:spPr>
          <a:xfrm>
            <a:off x="8624267"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800" dirty="0" smtClean="0">
                <a:solidFill>
                  <a:schemeClr val="bg1"/>
                </a:solidFill>
              </a:rPr>
              <a:t>クライアント</a:t>
            </a:r>
            <a:endParaRPr lang="en-US" altLang="ja-JP" sz="800" dirty="0" smtClean="0">
              <a:solidFill>
                <a:schemeClr val="bg1"/>
              </a:solidFill>
            </a:endParaRPr>
          </a:p>
          <a:p>
            <a:r>
              <a:rPr lang="ja-JP" altLang="en-US" sz="800" dirty="0" smtClean="0">
                <a:solidFill>
                  <a:schemeClr val="bg1"/>
                </a:solidFill>
              </a:rPr>
              <a:t>ロゴ</a:t>
            </a:r>
            <a:endParaRPr lang="ja-JP" altLang="en-US" sz="800" dirty="0">
              <a:solidFill>
                <a:schemeClr val="bg1"/>
              </a:solidFill>
            </a:endParaRPr>
          </a:p>
        </p:txBody>
      </p:sp>
    </p:spTree>
    <p:extLst>
      <p:ext uri="{BB962C8B-B14F-4D97-AF65-F5344CB8AC3E}">
        <p14:creationId xmlns:p14="http://schemas.microsoft.com/office/powerpoint/2010/main" val="7441932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88504" y="260648"/>
            <a:ext cx="7992888" cy="432048"/>
          </a:xfrm>
        </p:spPr>
        <p:txBody>
          <a:bodyPr>
            <a:normAutofit/>
          </a:bodyPr>
          <a:lstStyle/>
          <a:p>
            <a:r>
              <a:rPr kumimoji="1" lang="ja-JP" altLang="en-US" sz="2200" dirty="0" smtClean="0"/>
              <a:t>販売制限</a:t>
            </a:r>
            <a:endParaRPr kumimoji="1" lang="ja-JP" altLang="en-US" sz="2200" dirty="0"/>
          </a:p>
        </p:txBody>
      </p:sp>
      <p:sp>
        <p:nvSpPr>
          <p:cNvPr id="5"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smtClean="0">
                <a:solidFill>
                  <a:prstClr val="black"/>
                </a:solidFill>
              </a:rPr>
              <a:t>2021 </a:t>
            </a:r>
            <a:r>
              <a:rPr lang="en-US" altLang="ja-JP" dirty="0">
                <a:solidFill>
                  <a:prstClr val="black"/>
                </a:solidFill>
              </a:rPr>
              <a:t>Yahoo Japan Corporation. All Rights Reserved. </a:t>
            </a:r>
            <a:r>
              <a:rPr lang="ja-JP" altLang="en-US" dirty="0">
                <a:solidFill>
                  <a:prstClr val="black"/>
                </a:solidFill>
              </a:rPr>
              <a:t>無断引用・転載禁止</a:t>
            </a:r>
          </a:p>
        </p:txBody>
      </p:sp>
      <p:sp>
        <p:nvSpPr>
          <p:cNvPr id="4" name="Text Box 1031"/>
          <p:cNvSpPr txBox="1">
            <a:spLocks noChangeArrowheads="1"/>
          </p:cNvSpPr>
          <p:nvPr/>
        </p:nvSpPr>
        <p:spPr bwMode="auto">
          <a:xfrm>
            <a:off x="344488" y="1124744"/>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0"/>
              </a:spcBef>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以下に該当する業種、商品・サービスにつきましては</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a:solidFill>
                  <a:schemeClr val="tx1">
                    <a:lumMod val="65000"/>
                    <a:lumOff val="35000"/>
                  </a:schemeClr>
                </a:solidFill>
                <a:cs typeface="メイリオ" panose="020B0604030504040204" pitchFamily="50" charset="-128"/>
              </a:rPr>
              <a:t>Yahoo! JAPAN</a:t>
            </a:r>
            <a:r>
              <a:rPr lang="ja-JP" altLang="en-US" sz="1200" dirty="0">
                <a:solidFill>
                  <a:schemeClr val="tx1">
                    <a:lumMod val="65000"/>
                    <a:lumOff val="35000"/>
                  </a:schemeClr>
                </a:solidFill>
                <a:cs typeface="メイリオ" panose="020B0604030504040204" pitchFamily="50" charset="-128"/>
              </a:rPr>
              <a:t>　トップページ カスタマイズ</a:t>
            </a:r>
            <a:r>
              <a:rPr lang="ja-JP" altLang="en-US" sz="1200" dirty="0" smtClean="0">
                <a:solidFill>
                  <a:schemeClr val="tx1">
                    <a:lumMod val="65000"/>
                    <a:lumOff val="35000"/>
                  </a:schemeClr>
                </a:solidFill>
                <a:cs typeface="メイリオ" panose="020B0604030504040204" pitchFamily="50" charset="-128"/>
              </a:rPr>
              <a:t>企画</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の</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実施は原則不可となります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ただし</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、以下に該当しない業種やサービスでも、プロモーション内容や取り上げるテーマ等によっては</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a:solidFill>
                  <a:schemeClr val="tx1">
                    <a:lumMod val="65000"/>
                    <a:lumOff val="35000"/>
                  </a:schemeClr>
                </a:solidFill>
                <a:cs typeface="メイリオ" panose="020B0604030504040204" pitchFamily="50" charset="-128"/>
              </a:rPr>
              <a:t>Yahoo! JAPAN</a:t>
            </a:r>
            <a:r>
              <a:rPr lang="ja-JP" altLang="en-US" sz="1200" dirty="0">
                <a:solidFill>
                  <a:schemeClr val="tx1">
                    <a:lumMod val="65000"/>
                    <a:lumOff val="35000"/>
                  </a:schemeClr>
                </a:solidFill>
                <a:cs typeface="メイリオ" panose="020B0604030504040204" pitchFamily="50" charset="-128"/>
              </a:rPr>
              <a:t>　トップページ カスタマイズ</a:t>
            </a:r>
            <a:r>
              <a:rPr lang="ja-JP" altLang="en-US" sz="1200" dirty="0" smtClean="0">
                <a:solidFill>
                  <a:schemeClr val="tx1">
                    <a:lumMod val="65000"/>
                    <a:lumOff val="35000"/>
                  </a:schemeClr>
                </a:solidFill>
                <a:cs typeface="メイリオ" panose="020B0604030504040204" pitchFamily="50" charset="-128"/>
              </a:rPr>
              <a:t>企画</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実施いただけない場合がありますので、必ず事前に掲載可否を弊社にお問い合わせください。</a:t>
            </a:r>
          </a:p>
          <a:p>
            <a:pPr>
              <a:spcBef>
                <a:spcPct val="0"/>
              </a:spcBef>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また</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、広告主様</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のサイトが弊社の広告掲載基準を満たすことが</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a:solidFill>
                  <a:schemeClr val="tx1">
                    <a:lumMod val="65000"/>
                    <a:lumOff val="35000"/>
                  </a:schemeClr>
                </a:solidFill>
                <a:cs typeface="メイリオ" panose="020B0604030504040204" pitchFamily="50" charset="-128"/>
              </a:rPr>
              <a:t>Yahoo! JAPAN</a:t>
            </a:r>
            <a:r>
              <a:rPr lang="ja-JP" altLang="en-US" sz="1200" dirty="0">
                <a:solidFill>
                  <a:schemeClr val="tx1">
                    <a:lumMod val="65000"/>
                    <a:lumOff val="35000"/>
                  </a:schemeClr>
                </a:solidFill>
                <a:cs typeface="メイリオ" panose="020B0604030504040204" pitchFamily="50" charset="-128"/>
              </a:rPr>
              <a:t>　トップページ カスタマイズ</a:t>
            </a:r>
            <a:r>
              <a:rPr lang="ja-JP" altLang="en-US" sz="1200" dirty="0" smtClean="0">
                <a:solidFill>
                  <a:schemeClr val="tx1">
                    <a:lumMod val="65000"/>
                    <a:lumOff val="35000"/>
                  </a:schemeClr>
                </a:solidFill>
                <a:cs typeface="メイリオ" panose="020B0604030504040204" pitchFamily="50" charset="-128"/>
              </a:rPr>
              <a:t>企画</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実施</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の条件となります。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消費者金融業（消費者向無担保貸金業）</a:t>
            </a:r>
            <a:r>
              <a:rPr lang="ja-JP" altLang="en-US" sz="1200" dirty="0" err="1">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商工ローン、手形割引、その他ハイリスク型の金融商品</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・パチンコ・パチスロの営業および機種、カジノ（企業広告含む）</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・レーシック、美容整形・美容外科・美容皮膚科、その他医療機関全般</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・美容エステティックサロン</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・あん摩業、マッサージ業、指圧業、はり業、きゅう業等</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・不妊治療</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・治験</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ED</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（治療、医薬品、情報、啓蒙サイト等）</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・性的機能強化、改善を期待させる経口物</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・ダイエット効果を訴求する健康食品、器具、その他商品やサービス</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（ただし、医薬品の場合、その効果・効能の範囲内で疾患の啓発・対策という観点から掲載可とする場合あり）</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・発毛、育毛・増毛効果を訴求する商品・サービス全般（医薬品の発毛・育毛剤は除く）、かつら</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・薬機法上、商品の効果・効能の標榜が禁じられている健康食品、化粧品などで、含有成分の効果・効能を訴求するプロモーション</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能力開発関連商品</a:t>
            </a:r>
            <a:endPar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・占い</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・国家資格を有する業種（弁護士、司法書士、行政書士、弁理士、公認会計士、税理士）</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・探偵業</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・葬儀社、斎場、墓石販売</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・ナイトワーク求人</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・出会い系サイト、結婚紹介（インターネット異性紹介事業）</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・代理店募集、フランチャイズ、起業支援、経営セミナー</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・団体による意見広告</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宗教団体、活動</a:t>
            </a:r>
            <a:endParaRPr lang="en-US" altLang="zh-TW" sz="12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320147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smtClean="0">
                <a:solidFill>
                  <a:prstClr val="black"/>
                </a:solidFill>
              </a:rPr>
              <a:t>2021 </a:t>
            </a:r>
            <a:r>
              <a:rPr lang="en-US" altLang="ja-JP" dirty="0">
                <a:solidFill>
                  <a:prstClr val="black"/>
                </a:solidFill>
              </a:rPr>
              <a:t>Yahoo Japan Corporation. All Rights Reserved. </a:t>
            </a:r>
            <a:r>
              <a:rPr lang="ja-JP" altLang="en-US" dirty="0">
                <a:solidFill>
                  <a:prstClr val="black"/>
                </a:solidFill>
              </a:rPr>
              <a:t>無断引用・転載禁止</a:t>
            </a:r>
          </a:p>
        </p:txBody>
      </p:sp>
      <p:sp>
        <p:nvSpPr>
          <p:cNvPr id="25" name="タイトル 2"/>
          <p:cNvSpPr>
            <a:spLocks noGrp="1"/>
          </p:cNvSpPr>
          <p:nvPr>
            <p:ph type="title"/>
          </p:nvPr>
        </p:nvSpPr>
        <p:spPr>
          <a:xfrm>
            <a:off x="488504" y="260648"/>
            <a:ext cx="7992888" cy="432048"/>
          </a:xfrm>
        </p:spPr>
        <p:txBody>
          <a:bodyPr>
            <a:normAutofit fontScale="90000"/>
          </a:bodyPr>
          <a:lstStyle/>
          <a:p>
            <a:r>
              <a:rPr lang="ja-JP" altLang="en-US" sz="2400" dirty="0"/>
              <a:t>企画ページの制作・掲載のお申し込み</a:t>
            </a:r>
            <a:r>
              <a:rPr kumimoji="1" lang="ja-JP" altLang="en-US" dirty="0" smtClean="0"/>
              <a:t>方法</a:t>
            </a:r>
            <a:endParaRPr kumimoji="1" lang="ja-JP" altLang="en-US" dirty="0"/>
          </a:p>
        </p:txBody>
      </p:sp>
      <p:cxnSp>
        <p:nvCxnSpPr>
          <p:cNvPr id="26" name="直線コネクタ 25"/>
          <p:cNvCxnSpPr/>
          <p:nvPr/>
        </p:nvCxnSpPr>
        <p:spPr>
          <a:xfrm>
            <a:off x="6537176" y="661018"/>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27" name="タイトル 2"/>
          <p:cNvSpPr txBox="1">
            <a:spLocks/>
          </p:cNvSpPr>
          <p:nvPr/>
        </p:nvSpPr>
        <p:spPr>
          <a:xfrm>
            <a:off x="4997471" y="5919478"/>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lvl="0"/>
            <a:r>
              <a:rPr lang="en-US" altLang="ja-JP" sz="1100" dirty="0" smtClean="0">
                <a:latin typeface="+mj-lt"/>
              </a:rPr>
              <a:t>※</a:t>
            </a:r>
            <a:r>
              <a:rPr lang="ja-JP" altLang="en-US" sz="1100" dirty="0" smtClean="0">
                <a:latin typeface="+mj-lt"/>
              </a:rPr>
              <a:t>これ以降のキャンセルは</a:t>
            </a:r>
            <a:endParaRPr lang="en-US" altLang="ja-JP" sz="1100" dirty="0" smtClean="0">
              <a:latin typeface="+mj-lt"/>
            </a:endParaRPr>
          </a:p>
          <a:p>
            <a:pPr lvl="0"/>
            <a:r>
              <a:rPr lang="ja-JP" altLang="en-US" sz="1100" dirty="0" smtClean="0">
                <a:latin typeface="+mj-lt"/>
              </a:rPr>
              <a:t>不可となります</a:t>
            </a:r>
            <a:endParaRPr lang="ja-JP" altLang="en-US" sz="1100" dirty="0">
              <a:latin typeface="+mj-lt"/>
            </a:endParaRPr>
          </a:p>
        </p:txBody>
      </p:sp>
      <p:sp>
        <p:nvSpPr>
          <p:cNvPr id="28" name="タイトル 2"/>
          <p:cNvSpPr txBox="1">
            <a:spLocks/>
          </p:cNvSpPr>
          <p:nvPr/>
        </p:nvSpPr>
        <p:spPr>
          <a:xfrm>
            <a:off x="313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lvl="0"/>
            <a:r>
              <a:rPr lang="ja-JP" altLang="en-US" sz="1400" dirty="0" smtClean="0">
                <a:solidFill>
                  <a:schemeClr val="tx1">
                    <a:lumMod val="65000"/>
                    <a:lumOff val="35000"/>
                  </a:schemeClr>
                </a:solidFill>
                <a:latin typeface="+mj-lt"/>
              </a:rPr>
              <a:t>ヤフー</a:t>
            </a:r>
            <a:endParaRPr lang="ja-JP" altLang="en-US" sz="1400" dirty="0">
              <a:solidFill>
                <a:schemeClr val="tx1">
                  <a:lumMod val="65000"/>
                  <a:lumOff val="35000"/>
                </a:schemeClr>
              </a:solidFill>
              <a:latin typeface="+mj-lt"/>
            </a:endParaRPr>
          </a:p>
        </p:txBody>
      </p:sp>
      <p:cxnSp>
        <p:nvCxnSpPr>
          <p:cNvPr id="30" name="直線コネクタ 29"/>
          <p:cNvCxnSpPr/>
          <p:nvPr/>
        </p:nvCxnSpPr>
        <p:spPr>
          <a:xfrm flipH="1">
            <a:off x="6136911" y="3048285"/>
            <a:ext cx="1" cy="2871194"/>
          </a:xfrm>
          <a:prstGeom prst="line">
            <a:avLst/>
          </a:prstGeom>
          <a:noFill/>
          <a:ln w="34925" cap="flat" cmpd="sng" algn="ctr">
            <a:solidFill>
              <a:schemeClr val="accent5">
                <a:lumMod val="60000"/>
                <a:lumOff val="40000"/>
              </a:schemeClr>
            </a:solidFill>
            <a:prstDash val="sysDash"/>
          </a:ln>
          <a:effectLst/>
        </p:spPr>
      </p:cxnSp>
      <p:sp>
        <p:nvSpPr>
          <p:cNvPr id="31" name="タイトル 2"/>
          <p:cNvSpPr txBox="1">
            <a:spLocks/>
          </p:cNvSpPr>
          <p:nvPr/>
        </p:nvSpPr>
        <p:spPr>
          <a:xfrm>
            <a:off x="241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lvl="0"/>
            <a:r>
              <a:rPr lang="ja-JP" altLang="en-US" sz="1400" dirty="0" smtClean="0">
                <a:solidFill>
                  <a:schemeClr val="tx1">
                    <a:lumMod val="65000"/>
                    <a:lumOff val="35000"/>
                  </a:schemeClr>
                </a:solidFill>
                <a:latin typeface="+mj-lt"/>
              </a:rPr>
              <a:t>代理店様</a:t>
            </a:r>
            <a:endParaRPr lang="ja-JP" altLang="en-US" sz="1400" dirty="0">
              <a:solidFill>
                <a:schemeClr val="tx1">
                  <a:lumMod val="65000"/>
                  <a:lumOff val="35000"/>
                </a:schemeClr>
              </a:solidFill>
              <a:latin typeface="+mj-lt"/>
            </a:endParaRPr>
          </a:p>
        </p:txBody>
      </p:sp>
      <p:sp>
        <p:nvSpPr>
          <p:cNvPr id="32" name="ホームベース 31"/>
          <p:cNvSpPr/>
          <p:nvPr/>
        </p:nvSpPr>
        <p:spPr bwMode="auto">
          <a:xfrm>
            <a:off x="1465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200" kern="0" dirty="0" smtClean="0">
                <a:solidFill>
                  <a:schemeClr val="tx1">
                    <a:lumMod val="65000"/>
                    <a:lumOff val="35000"/>
                  </a:schemeClr>
                </a:solidFill>
                <a:latin typeface="+mn-ea"/>
                <a:cs typeface="Verdana" pitchFamily="34" charset="0"/>
              </a:rPr>
              <a:t>申し込みフォーム</a:t>
            </a:r>
            <a:endParaRPr kumimoji="0" lang="en-US" altLang="ja-JP" sz="1200" kern="0" dirty="0" smtClean="0">
              <a:solidFill>
                <a:schemeClr val="tx1">
                  <a:lumMod val="65000"/>
                  <a:lumOff val="35000"/>
                </a:schemeClr>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200" i="0" u="none" strike="noStrike" kern="0" cap="none" spc="0" normalizeH="0" baseline="0" noProof="0" dirty="0" smtClean="0">
                <a:ln>
                  <a:noFill/>
                </a:ln>
                <a:solidFill>
                  <a:schemeClr val="tx1">
                    <a:lumMod val="65000"/>
                    <a:lumOff val="35000"/>
                  </a:schemeClr>
                </a:solidFill>
                <a:effectLst/>
                <a:uLnTx/>
                <a:uFillTx/>
                <a:latin typeface="+mn-ea"/>
                <a:cs typeface="Verdana" pitchFamily="34" charset="0"/>
              </a:rPr>
              <a:t>ご</a:t>
            </a:r>
            <a:r>
              <a:rPr kumimoji="0" lang="ja-JP" altLang="en-US" sz="1200" i="0" u="none" strike="noStrike" kern="0" cap="none" spc="0" normalizeH="0" baseline="0" noProof="0" dirty="0">
                <a:ln>
                  <a:noFill/>
                </a:ln>
                <a:solidFill>
                  <a:schemeClr val="tx1">
                    <a:lumMod val="65000"/>
                    <a:lumOff val="35000"/>
                  </a:schemeClr>
                </a:solidFill>
                <a:effectLst/>
                <a:uLnTx/>
                <a:uFillTx/>
                <a:latin typeface="+mn-ea"/>
                <a:cs typeface="Verdana" pitchFamily="34" charset="0"/>
              </a:rPr>
              <a:t>連絡</a:t>
            </a:r>
            <a:endParaRPr kumimoji="0" lang="ja-JP" altLang="en-US" sz="1200" i="0" u="none" strike="noStrike" kern="0" cap="none" spc="0" normalizeH="0" baseline="0" noProof="0" dirty="0" smtClean="0">
              <a:ln>
                <a:noFill/>
              </a:ln>
              <a:solidFill>
                <a:schemeClr val="tx1">
                  <a:lumMod val="65000"/>
                  <a:lumOff val="35000"/>
                </a:schemeClr>
              </a:solidFill>
              <a:effectLst/>
              <a:uLnTx/>
              <a:uFillTx/>
              <a:latin typeface="+mn-ea"/>
              <a:cs typeface="Verdana" pitchFamily="34" charset="0"/>
            </a:endParaRPr>
          </a:p>
        </p:txBody>
      </p:sp>
      <p:sp>
        <p:nvSpPr>
          <p:cNvPr id="33" name="ホームベース 32"/>
          <p:cNvSpPr/>
          <p:nvPr/>
        </p:nvSpPr>
        <p:spPr bwMode="auto">
          <a:xfrm>
            <a:off x="2545556" y="4466757"/>
            <a:ext cx="1584176" cy="660616"/>
          </a:xfrm>
          <a:prstGeom prst="homePlate">
            <a:avLst>
              <a:gd name="adj" fmla="val 24277"/>
            </a:avLst>
          </a:prstGeom>
          <a:solidFill>
            <a:schemeClr val="bg1"/>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200" kern="0" dirty="0" smtClean="0">
                <a:solidFill>
                  <a:schemeClr val="tx1">
                    <a:lumMod val="65000"/>
                    <a:lumOff val="35000"/>
                  </a:schemeClr>
                </a:solidFill>
                <a:latin typeface="+mn-ea"/>
                <a:cs typeface="Verdana" pitchFamily="34" charset="0"/>
              </a:rPr>
              <a:t>申し込みフォーム</a:t>
            </a:r>
            <a:endParaRPr kumimoji="0" lang="en-US" altLang="ja-JP" sz="1200" kern="0" dirty="0" smtClean="0">
              <a:solidFill>
                <a:schemeClr val="tx1">
                  <a:lumMod val="65000"/>
                  <a:lumOff val="35000"/>
                </a:schemeClr>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200" kern="0" noProof="0" dirty="0" smtClean="0">
                <a:solidFill>
                  <a:schemeClr val="tx1">
                    <a:lumMod val="65000"/>
                    <a:lumOff val="35000"/>
                  </a:schemeClr>
                </a:solidFill>
                <a:latin typeface="+mn-ea"/>
                <a:cs typeface="Verdana" pitchFamily="34" charset="0"/>
              </a:rPr>
              <a:t>確認</a:t>
            </a:r>
            <a:r>
              <a:rPr kumimoji="0" lang="ja-JP" altLang="en-US" sz="1200" kern="0" noProof="0" dirty="0">
                <a:solidFill>
                  <a:schemeClr val="tx1">
                    <a:lumMod val="65000"/>
                    <a:lumOff val="35000"/>
                  </a:schemeClr>
                </a:solidFill>
                <a:latin typeface="+mn-ea"/>
                <a:cs typeface="Verdana" pitchFamily="34" charset="0"/>
              </a:rPr>
              <a:t>・</a:t>
            </a:r>
            <a:r>
              <a:rPr kumimoji="0" lang="ja-JP" altLang="en-US" sz="1200" i="0" u="none" strike="noStrike" kern="0" cap="none" spc="0" normalizeH="0" baseline="0" noProof="0" dirty="0" smtClean="0">
                <a:ln>
                  <a:noFill/>
                </a:ln>
                <a:solidFill>
                  <a:schemeClr val="tx1">
                    <a:lumMod val="65000"/>
                    <a:lumOff val="35000"/>
                  </a:schemeClr>
                </a:solidFill>
                <a:effectLst/>
                <a:uLnTx/>
                <a:uFillTx/>
                <a:latin typeface="+mn-ea"/>
                <a:cs typeface="Verdana" pitchFamily="34" charset="0"/>
              </a:rPr>
              <a:t>申し込み</a:t>
            </a:r>
          </a:p>
        </p:txBody>
      </p:sp>
      <p:sp>
        <p:nvSpPr>
          <p:cNvPr id="34" name="ホームベース 33"/>
          <p:cNvSpPr/>
          <p:nvPr/>
        </p:nvSpPr>
        <p:spPr bwMode="auto">
          <a:xfrm>
            <a:off x="3731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schemeClr val="tx1">
                    <a:lumMod val="65000"/>
                    <a:lumOff val="35000"/>
                  </a:schemeClr>
                </a:solidFill>
                <a:latin typeface="+mn-ea"/>
                <a:cs typeface="Verdana" pitchFamily="34" charset="0"/>
              </a:rPr>
              <a:t>申し込み</a:t>
            </a:r>
            <a:r>
              <a:rPr kumimoji="0" lang="ja-JP" altLang="en-US" sz="1200" kern="0" dirty="0" smtClean="0">
                <a:solidFill>
                  <a:schemeClr val="tx1">
                    <a:lumMod val="65000"/>
                    <a:lumOff val="35000"/>
                  </a:schemeClr>
                </a:solidFill>
                <a:latin typeface="+mn-ea"/>
                <a:cs typeface="Verdana" pitchFamily="34" charset="0"/>
              </a:rPr>
              <a:t>内容</a:t>
            </a:r>
            <a:endParaRPr kumimoji="0" lang="en-US" altLang="ja-JP" sz="1200" kern="0" dirty="0">
              <a:solidFill>
                <a:schemeClr val="tx1">
                  <a:lumMod val="65000"/>
                  <a:lumOff val="35000"/>
                </a:schemeClr>
              </a:solidFill>
              <a:latin typeface="+mn-ea"/>
              <a:cs typeface="Verdana" pitchFamily="34" charset="0"/>
            </a:endParaRPr>
          </a:p>
          <a:p>
            <a:pPr algn="ctr"/>
            <a:r>
              <a:rPr kumimoji="0" lang="ja-JP" altLang="en-US" sz="1200" kern="0" dirty="0" smtClean="0">
                <a:solidFill>
                  <a:schemeClr val="tx1">
                    <a:lumMod val="65000"/>
                    <a:lumOff val="35000"/>
                  </a:schemeClr>
                </a:solidFill>
                <a:latin typeface="+mn-ea"/>
                <a:cs typeface="Verdana" pitchFamily="34" charset="0"/>
              </a:rPr>
              <a:t>確認・承認</a:t>
            </a:r>
            <a:endParaRPr kumimoji="0" lang="ja-JP" altLang="en-US" sz="1200" kern="0" dirty="0">
              <a:solidFill>
                <a:schemeClr val="tx1">
                  <a:lumMod val="65000"/>
                  <a:lumOff val="35000"/>
                </a:schemeClr>
              </a:solidFill>
              <a:latin typeface="+mn-ea"/>
              <a:cs typeface="Verdana" pitchFamily="34" charset="0"/>
            </a:endParaRPr>
          </a:p>
        </p:txBody>
      </p:sp>
      <p:sp>
        <p:nvSpPr>
          <p:cNvPr id="35" name="山形 34"/>
          <p:cNvSpPr/>
          <p:nvPr/>
        </p:nvSpPr>
        <p:spPr bwMode="auto">
          <a:xfrm>
            <a:off x="5182815"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200" i="0" u="none" strike="noStrike" kern="0" cap="none" spc="0" normalizeH="0" baseline="0" noProof="0" dirty="0" smtClean="0">
                <a:ln>
                  <a:noFill/>
                </a:ln>
                <a:solidFill>
                  <a:schemeClr val="tx1">
                    <a:lumMod val="65000"/>
                    <a:lumOff val="35000"/>
                  </a:schemeClr>
                </a:solidFill>
                <a:effectLst/>
                <a:uLnTx/>
                <a:uFillTx/>
                <a:latin typeface="+mn-ea"/>
                <a:cs typeface="Verdana" pitchFamily="34" charset="0"/>
              </a:rPr>
              <a:t>承認メール</a:t>
            </a:r>
            <a:endParaRPr kumimoji="0" lang="en-US" altLang="ja-JP" sz="1200" i="0" u="none" strike="noStrike" kern="0" cap="none" spc="0" normalizeH="0" baseline="0" noProof="0" dirty="0" smtClean="0">
              <a:ln>
                <a:noFill/>
              </a:ln>
              <a:solidFill>
                <a:schemeClr val="tx1">
                  <a:lumMod val="65000"/>
                  <a:lumOff val="35000"/>
                </a:schemeClr>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200" kern="0" noProof="0" dirty="0">
                <a:solidFill>
                  <a:schemeClr val="tx1">
                    <a:lumMod val="65000"/>
                    <a:lumOff val="35000"/>
                  </a:schemeClr>
                </a:solidFill>
                <a:latin typeface="+mn-ea"/>
                <a:cs typeface="Verdana" pitchFamily="34" charset="0"/>
              </a:rPr>
              <a:t>送信</a:t>
            </a:r>
            <a:endParaRPr kumimoji="0" lang="ja-JP" altLang="en-US" sz="1200" i="0" u="none" strike="noStrike" kern="0" cap="none" spc="0" normalizeH="0" baseline="0" noProof="0" dirty="0" smtClean="0">
              <a:ln>
                <a:noFill/>
              </a:ln>
              <a:solidFill>
                <a:schemeClr val="tx1">
                  <a:lumMod val="65000"/>
                  <a:lumOff val="35000"/>
                </a:schemeClr>
              </a:solidFill>
              <a:effectLst/>
              <a:uLnTx/>
              <a:uFillTx/>
              <a:latin typeface="+mn-ea"/>
              <a:cs typeface="Verdana" pitchFamily="34" charset="0"/>
            </a:endParaRPr>
          </a:p>
        </p:txBody>
      </p:sp>
      <p:sp>
        <p:nvSpPr>
          <p:cNvPr id="36" name="山形 35"/>
          <p:cNvSpPr/>
          <p:nvPr/>
        </p:nvSpPr>
        <p:spPr bwMode="auto">
          <a:xfrm>
            <a:off x="5182815" y="4459728"/>
            <a:ext cx="946281" cy="674306"/>
          </a:xfrm>
          <a:prstGeom prst="chevron">
            <a:avLst>
              <a:gd name="adj" fmla="val 25836"/>
            </a:avLst>
          </a:prstGeom>
          <a:solidFill>
            <a:schemeClr val="bg1"/>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200" i="0" u="none" strike="noStrike" kern="0" cap="none" spc="0" normalizeH="0" baseline="0" noProof="0" dirty="0" smtClean="0">
                <a:ln>
                  <a:noFill/>
                </a:ln>
                <a:solidFill>
                  <a:schemeClr val="tx1">
                    <a:lumMod val="65000"/>
                    <a:lumOff val="35000"/>
                  </a:schemeClr>
                </a:solidFill>
                <a:effectLst/>
                <a:uLnTx/>
                <a:uFillTx/>
                <a:latin typeface="+mn-ea"/>
                <a:cs typeface="Verdana" pitchFamily="34" charset="0"/>
              </a:rPr>
              <a:t>承認メール</a:t>
            </a:r>
            <a:endParaRPr kumimoji="0" lang="en-US" altLang="ja-JP" sz="1200" i="0" u="none" strike="noStrike" kern="0" cap="none" spc="0" normalizeH="0" baseline="0" noProof="0" dirty="0" smtClean="0">
              <a:ln>
                <a:noFill/>
              </a:ln>
              <a:solidFill>
                <a:schemeClr val="tx1">
                  <a:lumMod val="65000"/>
                  <a:lumOff val="35000"/>
                </a:schemeClr>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200" kern="0" noProof="0" dirty="0" smtClean="0">
                <a:solidFill>
                  <a:schemeClr val="tx1">
                    <a:lumMod val="65000"/>
                    <a:lumOff val="35000"/>
                  </a:schemeClr>
                </a:solidFill>
                <a:latin typeface="+mn-ea"/>
                <a:cs typeface="Verdana" pitchFamily="34" charset="0"/>
              </a:rPr>
              <a:t>受信</a:t>
            </a:r>
            <a:endParaRPr kumimoji="0" lang="ja-JP" altLang="en-US" sz="1200" i="0" u="none" strike="noStrike" kern="0" cap="none" spc="0" normalizeH="0" baseline="0" noProof="0" dirty="0" smtClean="0">
              <a:ln>
                <a:noFill/>
              </a:ln>
              <a:solidFill>
                <a:schemeClr val="tx1">
                  <a:lumMod val="65000"/>
                  <a:lumOff val="35000"/>
                </a:schemeClr>
              </a:solidFill>
              <a:effectLst/>
              <a:uLnTx/>
              <a:uFillTx/>
              <a:latin typeface="+mn-ea"/>
              <a:cs typeface="Verdana" pitchFamily="34" charset="0"/>
            </a:endParaRPr>
          </a:p>
        </p:txBody>
      </p:sp>
      <p:sp>
        <p:nvSpPr>
          <p:cNvPr id="37" name="テキスト ボックス 36"/>
          <p:cNvSpPr txBox="1"/>
          <p:nvPr/>
        </p:nvSpPr>
        <p:spPr>
          <a:xfrm>
            <a:off x="5025008" y="5550147"/>
            <a:ext cx="1107996" cy="369332"/>
          </a:xfrm>
          <a:prstGeom prst="rect">
            <a:avLst/>
          </a:prstGeom>
          <a:solidFill>
            <a:schemeClr val="accent5">
              <a:lumMod val="60000"/>
              <a:lumOff val="40000"/>
            </a:schemeClr>
          </a:solidFill>
        </p:spPr>
        <p:txBody>
          <a:bodyPr wrap="none" rtlCol="0">
            <a:spAutoFit/>
          </a:bodyPr>
          <a:lstStyle/>
          <a:p>
            <a:r>
              <a:rPr kumimoji="1" lang="ja-JP" altLang="en-US" b="1" dirty="0" smtClean="0">
                <a:solidFill>
                  <a:schemeClr val="bg1"/>
                </a:solidFill>
              </a:rPr>
              <a:t>契約成立</a:t>
            </a:r>
            <a:endParaRPr kumimoji="1" lang="ja-JP" altLang="en-US" b="1" dirty="0">
              <a:solidFill>
                <a:schemeClr val="bg1"/>
              </a:solidFill>
            </a:endParaRPr>
          </a:p>
        </p:txBody>
      </p:sp>
      <p:sp>
        <p:nvSpPr>
          <p:cNvPr id="38" name="ホームベース 37"/>
          <p:cNvSpPr/>
          <p:nvPr/>
        </p:nvSpPr>
        <p:spPr bwMode="auto">
          <a:xfrm>
            <a:off x="6157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schemeClr val="tx1">
                    <a:lumMod val="65000"/>
                    <a:lumOff val="35000"/>
                  </a:schemeClr>
                </a:solidFill>
                <a:latin typeface="+mn-ea"/>
                <a:cs typeface="Verdana" pitchFamily="34" charset="0"/>
              </a:rPr>
              <a:t>制作・掲載準備</a:t>
            </a:r>
            <a:endParaRPr kumimoji="0" lang="ja-JP" altLang="en-US" sz="1200" kern="0" dirty="0">
              <a:solidFill>
                <a:schemeClr val="tx1">
                  <a:lumMod val="65000"/>
                  <a:lumOff val="35000"/>
                </a:schemeClr>
              </a:solidFill>
              <a:latin typeface="+mn-ea"/>
              <a:cs typeface="Verdana" pitchFamily="34" charset="0"/>
            </a:endParaRPr>
          </a:p>
        </p:txBody>
      </p:sp>
      <p:sp>
        <p:nvSpPr>
          <p:cNvPr id="39" name="ホームベース 38"/>
          <p:cNvSpPr/>
          <p:nvPr/>
        </p:nvSpPr>
        <p:spPr bwMode="auto">
          <a:xfrm>
            <a:off x="7665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schemeClr val="tx1">
                    <a:lumMod val="65000"/>
                    <a:lumOff val="35000"/>
                  </a:schemeClr>
                </a:solidFill>
                <a:latin typeface="+mn-ea"/>
                <a:cs typeface="Verdana" pitchFamily="34" charset="0"/>
              </a:rPr>
              <a:t>納品・掲載</a:t>
            </a:r>
            <a:endParaRPr kumimoji="0" lang="ja-JP" altLang="en-US" sz="1200" kern="0" dirty="0">
              <a:solidFill>
                <a:schemeClr val="tx1">
                  <a:lumMod val="65000"/>
                  <a:lumOff val="35000"/>
                </a:schemeClr>
              </a:solidFill>
              <a:latin typeface="+mn-ea"/>
              <a:cs typeface="Verdana" pitchFamily="34" charset="0"/>
            </a:endParaRPr>
          </a:p>
        </p:txBody>
      </p:sp>
      <p:sp>
        <p:nvSpPr>
          <p:cNvPr id="40" name="ホームベース 39"/>
          <p:cNvSpPr/>
          <p:nvPr/>
        </p:nvSpPr>
        <p:spPr bwMode="auto">
          <a:xfrm>
            <a:off x="8620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schemeClr val="tx1">
                    <a:lumMod val="65000"/>
                    <a:lumOff val="35000"/>
                  </a:schemeClr>
                </a:solidFill>
                <a:latin typeface="+mn-ea"/>
                <a:cs typeface="Verdana" pitchFamily="34" charset="0"/>
              </a:rPr>
              <a:t>請求書</a:t>
            </a:r>
            <a:endParaRPr kumimoji="0" lang="en-US" altLang="ja-JP" sz="1200" kern="0" dirty="0" smtClean="0">
              <a:solidFill>
                <a:schemeClr val="tx1">
                  <a:lumMod val="65000"/>
                  <a:lumOff val="35000"/>
                </a:schemeClr>
              </a:solidFill>
              <a:latin typeface="+mn-ea"/>
              <a:cs typeface="Verdana" pitchFamily="34" charset="0"/>
            </a:endParaRPr>
          </a:p>
          <a:p>
            <a:pPr algn="ctr"/>
            <a:r>
              <a:rPr kumimoji="0" lang="ja-JP" altLang="en-US" sz="1200" kern="0" dirty="0">
                <a:solidFill>
                  <a:schemeClr val="tx1">
                    <a:lumMod val="65000"/>
                    <a:lumOff val="35000"/>
                  </a:schemeClr>
                </a:solidFill>
                <a:latin typeface="+mn-ea"/>
                <a:cs typeface="Verdana" pitchFamily="34" charset="0"/>
              </a:rPr>
              <a:t>発行</a:t>
            </a:r>
          </a:p>
        </p:txBody>
      </p:sp>
      <p:sp>
        <p:nvSpPr>
          <p:cNvPr id="41" name="ホームベース 40"/>
          <p:cNvSpPr/>
          <p:nvPr/>
        </p:nvSpPr>
        <p:spPr bwMode="auto">
          <a:xfrm>
            <a:off x="6157831" y="4466757"/>
            <a:ext cx="2381735" cy="660616"/>
          </a:xfrm>
          <a:prstGeom prst="homePlate">
            <a:avLst>
              <a:gd name="adj" fmla="val 24277"/>
            </a:avLst>
          </a:prstGeom>
          <a:solidFill>
            <a:schemeClr val="bg1"/>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200" kern="0" dirty="0" smtClean="0">
                <a:solidFill>
                  <a:schemeClr val="tx1">
                    <a:lumMod val="65000"/>
                    <a:lumOff val="35000"/>
                  </a:schemeClr>
                </a:solidFill>
                <a:latin typeface="+mn-ea"/>
                <a:cs typeface="Verdana" pitchFamily="34" charset="0"/>
              </a:rPr>
              <a:t>確認・検収</a:t>
            </a:r>
            <a:endParaRPr kumimoji="0" lang="ja-JP" altLang="en-US" sz="1200" i="0" u="none" strike="noStrike" kern="0" cap="none" spc="0" normalizeH="0" baseline="0" noProof="0" dirty="0" smtClean="0">
              <a:ln>
                <a:noFill/>
              </a:ln>
              <a:solidFill>
                <a:schemeClr val="tx1">
                  <a:lumMod val="65000"/>
                  <a:lumOff val="35000"/>
                </a:schemeClr>
              </a:solidFill>
              <a:effectLst/>
              <a:uLnTx/>
              <a:uFillTx/>
              <a:latin typeface="+mn-ea"/>
              <a:cs typeface="Verdana" pitchFamily="34" charset="0"/>
            </a:endParaRPr>
          </a:p>
        </p:txBody>
      </p:sp>
      <p:sp>
        <p:nvSpPr>
          <p:cNvPr id="42" name="ホームベース 41"/>
          <p:cNvSpPr/>
          <p:nvPr/>
        </p:nvSpPr>
        <p:spPr bwMode="auto">
          <a:xfrm>
            <a:off x="8955962" y="4466757"/>
            <a:ext cx="718386" cy="660616"/>
          </a:xfrm>
          <a:prstGeom prst="homePlate">
            <a:avLst>
              <a:gd name="adj" fmla="val 24277"/>
            </a:avLst>
          </a:prstGeom>
          <a:solidFill>
            <a:schemeClr val="bg1"/>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200" kern="0" dirty="0" smtClean="0">
                <a:solidFill>
                  <a:schemeClr val="tx1">
                    <a:lumMod val="65000"/>
                    <a:lumOff val="35000"/>
                  </a:schemeClr>
                </a:solidFill>
                <a:latin typeface="+mn-ea"/>
                <a:cs typeface="Verdana" pitchFamily="34" charset="0"/>
              </a:rPr>
              <a:t>お支払い</a:t>
            </a:r>
            <a:endParaRPr kumimoji="0" lang="ja-JP" altLang="en-US" sz="1200" i="0" u="none" strike="noStrike" kern="0" cap="none" spc="0" normalizeH="0" baseline="0" noProof="0" dirty="0" smtClean="0">
              <a:ln>
                <a:noFill/>
              </a:ln>
              <a:solidFill>
                <a:schemeClr val="tx1">
                  <a:lumMod val="65000"/>
                  <a:lumOff val="35000"/>
                </a:schemeClr>
              </a:solidFill>
              <a:effectLst/>
              <a:uLnTx/>
              <a:uFillTx/>
              <a:latin typeface="+mn-ea"/>
              <a:cs typeface="Verdana" pitchFamily="34" charset="0"/>
            </a:endParaRPr>
          </a:p>
        </p:txBody>
      </p:sp>
      <p:sp>
        <p:nvSpPr>
          <p:cNvPr id="43" name="タイトル 2"/>
          <p:cNvSpPr txBox="1">
            <a:spLocks/>
          </p:cNvSpPr>
          <p:nvPr/>
        </p:nvSpPr>
        <p:spPr>
          <a:xfrm>
            <a:off x="2526899"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lvl="0"/>
            <a:r>
              <a:rPr lang="en-US" altLang="ja-JP" sz="1100" dirty="0" smtClean="0">
                <a:solidFill>
                  <a:schemeClr val="tx1">
                    <a:lumMod val="65000"/>
                    <a:lumOff val="35000"/>
                  </a:schemeClr>
                </a:solidFill>
                <a:latin typeface="+mj-lt"/>
              </a:rPr>
              <a:t>※</a:t>
            </a:r>
            <a:r>
              <a:rPr lang="ja-JP" altLang="en-US" sz="1100" dirty="0" smtClean="0">
                <a:solidFill>
                  <a:schemeClr val="tx1">
                    <a:lumMod val="65000"/>
                    <a:lumOff val="35000"/>
                  </a:schemeClr>
                </a:solidFill>
                <a:latin typeface="+mj-lt"/>
              </a:rPr>
              <a:t>以下をセットで確認</a:t>
            </a:r>
            <a:endParaRPr lang="en-US" altLang="ja-JP" sz="1100" dirty="0" smtClean="0">
              <a:solidFill>
                <a:schemeClr val="tx1">
                  <a:lumMod val="65000"/>
                  <a:lumOff val="35000"/>
                </a:schemeClr>
              </a:solidFill>
              <a:latin typeface="+mj-lt"/>
            </a:endParaRPr>
          </a:p>
          <a:p>
            <a:pPr lvl="0"/>
            <a:r>
              <a:rPr lang="ja-JP" altLang="en-US" sz="1100" dirty="0" smtClean="0">
                <a:solidFill>
                  <a:schemeClr val="tx1">
                    <a:lumMod val="65000"/>
                    <a:lumOff val="35000"/>
                  </a:schemeClr>
                </a:solidFill>
                <a:latin typeface="+mj-lt"/>
              </a:rPr>
              <a:t>いただきます</a:t>
            </a:r>
            <a:endParaRPr lang="en-US" altLang="ja-JP" sz="1100" dirty="0" smtClean="0">
              <a:solidFill>
                <a:schemeClr val="tx1">
                  <a:lumMod val="65000"/>
                  <a:lumOff val="35000"/>
                </a:schemeClr>
              </a:solidFill>
              <a:latin typeface="+mj-lt"/>
            </a:endParaRPr>
          </a:p>
          <a:p>
            <a:pPr lvl="0"/>
            <a:r>
              <a:rPr lang="ja-JP" altLang="en-US" sz="1100" dirty="0" smtClean="0">
                <a:solidFill>
                  <a:schemeClr val="tx1">
                    <a:lumMod val="65000"/>
                    <a:lumOff val="35000"/>
                  </a:schemeClr>
                </a:solidFill>
                <a:latin typeface="+mj-lt"/>
              </a:rPr>
              <a:t>・フォームに記載の</a:t>
            </a:r>
            <a:endParaRPr lang="en-US" altLang="ja-JP" sz="1100" dirty="0" smtClean="0">
              <a:solidFill>
                <a:schemeClr val="tx1">
                  <a:lumMod val="65000"/>
                  <a:lumOff val="35000"/>
                </a:schemeClr>
              </a:solidFill>
              <a:latin typeface="+mj-lt"/>
            </a:endParaRPr>
          </a:p>
          <a:p>
            <a:pPr lvl="0"/>
            <a:r>
              <a:rPr lang="ja-JP" altLang="en-US" sz="1100" dirty="0">
                <a:solidFill>
                  <a:schemeClr val="tx1">
                    <a:lumMod val="65000"/>
                    <a:lumOff val="35000"/>
                  </a:schemeClr>
                </a:solidFill>
                <a:latin typeface="+mj-lt"/>
              </a:rPr>
              <a:t>　</a:t>
            </a:r>
            <a:r>
              <a:rPr lang="ja-JP" altLang="en-US" sz="1100" dirty="0" smtClean="0">
                <a:solidFill>
                  <a:schemeClr val="tx1">
                    <a:lumMod val="65000"/>
                    <a:lumOff val="35000"/>
                  </a:schemeClr>
                </a:solidFill>
                <a:latin typeface="+mj-lt"/>
              </a:rPr>
              <a:t>申し込み内容</a:t>
            </a:r>
            <a:endParaRPr lang="en-US" altLang="ja-JP" sz="1100" dirty="0" smtClean="0">
              <a:solidFill>
                <a:schemeClr val="tx1">
                  <a:lumMod val="65000"/>
                  <a:lumOff val="35000"/>
                </a:schemeClr>
              </a:solidFill>
              <a:latin typeface="+mj-lt"/>
            </a:endParaRPr>
          </a:p>
          <a:p>
            <a:pPr lvl="0"/>
            <a:r>
              <a:rPr lang="ja-JP" altLang="en-US" sz="1100" dirty="0" smtClean="0">
                <a:solidFill>
                  <a:schemeClr val="tx1">
                    <a:lumMod val="65000"/>
                    <a:lumOff val="35000"/>
                  </a:schemeClr>
                </a:solidFill>
                <a:latin typeface="+mj-lt"/>
              </a:rPr>
              <a:t>・商品資料</a:t>
            </a:r>
            <a:endParaRPr lang="en-US" altLang="ja-JP" sz="1100" dirty="0" smtClean="0">
              <a:solidFill>
                <a:schemeClr val="tx1">
                  <a:lumMod val="65000"/>
                  <a:lumOff val="35000"/>
                </a:schemeClr>
              </a:solidFill>
              <a:latin typeface="+mj-lt"/>
            </a:endParaRPr>
          </a:p>
          <a:p>
            <a:pPr lvl="0"/>
            <a:r>
              <a:rPr lang="ja-JP" altLang="en-US" sz="1100" dirty="0" smtClean="0">
                <a:solidFill>
                  <a:schemeClr val="tx1">
                    <a:lumMod val="65000"/>
                    <a:lumOff val="35000"/>
                  </a:schemeClr>
                </a:solidFill>
                <a:latin typeface="+mj-lt"/>
              </a:rPr>
              <a:t>・該当する約款</a:t>
            </a:r>
            <a:endParaRPr lang="ja-JP" altLang="en-US" sz="1100" dirty="0">
              <a:solidFill>
                <a:schemeClr val="tx1">
                  <a:lumMod val="65000"/>
                  <a:lumOff val="35000"/>
                </a:schemeClr>
              </a:solidFill>
              <a:latin typeface="+mj-lt"/>
            </a:endParaRPr>
          </a:p>
        </p:txBody>
      </p:sp>
      <p:cxnSp>
        <p:nvCxnSpPr>
          <p:cNvPr id="44" name="直線コネクタ 43"/>
          <p:cNvCxnSpPr/>
          <p:nvPr/>
        </p:nvCxnSpPr>
        <p:spPr>
          <a:xfrm>
            <a:off x="1208584" y="3194234"/>
            <a:ext cx="0" cy="660616"/>
          </a:xfrm>
          <a:prstGeom prst="line">
            <a:avLst/>
          </a:prstGeom>
          <a:ln w="76200">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5" name="直線コネクタ 44"/>
          <p:cNvCxnSpPr/>
          <p:nvPr/>
        </p:nvCxnSpPr>
        <p:spPr>
          <a:xfrm>
            <a:off x="1208584" y="4473418"/>
            <a:ext cx="0" cy="660616"/>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6" name="タイトル 2"/>
          <p:cNvSpPr txBox="1">
            <a:spLocks/>
          </p:cNvSpPr>
          <p:nvPr/>
        </p:nvSpPr>
        <p:spPr>
          <a:xfrm>
            <a:off x="439581" y="1100735"/>
            <a:ext cx="9234768"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r>
              <a:rPr lang="ja-JP" altLang="en-US" sz="1400" dirty="0" smtClean="0">
                <a:latin typeface="+mj-lt"/>
              </a:rPr>
              <a:t>以下のフローに沿ってお申し込みの上、</a:t>
            </a:r>
            <a:r>
              <a:rPr lang="ja-JP" altLang="en-US" sz="1400" dirty="0" smtClean="0"/>
              <a:t>クリエイティブ</a:t>
            </a:r>
            <a:r>
              <a:rPr lang="ja-JP" altLang="en-US" sz="1400" dirty="0"/>
              <a:t>制作委託約款の第</a:t>
            </a:r>
            <a:r>
              <a:rPr lang="en-US" altLang="ja-JP" sz="1400" dirty="0"/>
              <a:t>9</a:t>
            </a:r>
            <a:r>
              <a:rPr lang="ja-JP" altLang="en-US" sz="1400" dirty="0"/>
              <a:t>条</a:t>
            </a:r>
            <a:r>
              <a:rPr lang="en-US" altLang="ja-JP" sz="1400" dirty="0"/>
              <a:t>(2)</a:t>
            </a:r>
            <a:r>
              <a:rPr lang="ja-JP" altLang="en-US" sz="1400" dirty="0"/>
              <a:t>支払条件</a:t>
            </a:r>
            <a:r>
              <a:rPr lang="en-US" altLang="ja-JP" sz="1400" dirty="0"/>
              <a:t>2</a:t>
            </a:r>
            <a:r>
              <a:rPr lang="ja-JP" altLang="en-US" sz="1400" dirty="0" smtClean="0"/>
              <a:t>にしたがってお支払いいただきます。</a:t>
            </a:r>
            <a:endParaRPr lang="en-US" altLang="ja-JP" sz="1400" dirty="0" smtClean="0"/>
          </a:p>
          <a:p>
            <a:endParaRPr lang="en-US" altLang="ja-JP" sz="800" dirty="0" smtClean="0"/>
          </a:p>
          <a:p>
            <a:pPr lvl="0"/>
            <a:r>
              <a:rPr lang="en-US" altLang="ja-JP" sz="1200" dirty="0" smtClean="0"/>
              <a:t>【</a:t>
            </a:r>
            <a:r>
              <a:rPr lang="ja-JP" altLang="en-US" sz="1200" dirty="0" smtClean="0"/>
              <a:t>クリエイティブ制作委託約款より抜粋</a:t>
            </a:r>
            <a:r>
              <a:rPr lang="en-US" altLang="ja-JP" sz="1200" dirty="0" smtClean="0"/>
              <a:t>】</a:t>
            </a:r>
            <a:r>
              <a:rPr lang="ja-JP" altLang="en-US" sz="1200" dirty="0" smtClean="0"/>
              <a:t>第</a:t>
            </a:r>
            <a:r>
              <a:rPr lang="en-US" altLang="ja-JP" sz="1200" dirty="0" smtClean="0"/>
              <a:t>9</a:t>
            </a:r>
            <a:r>
              <a:rPr lang="ja-JP" altLang="en-US" sz="1200" dirty="0" smtClean="0"/>
              <a:t>条</a:t>
            </a:r>
            <a:r>
              <a:rPr lang="en-US" altLang="ja-JP" sz="1200" dirty="0" smtClean="0"/>
              <a:t>(2)</a:t>
            </a:r>
            <a:r>
              <a:rPr lang="ja-JP" altLang="en-US" sz="1200" dirty="0" smtClean="0"/>
              <a:t>支払条件</a:t>
            </a:r>
            <a:r>
              <a:rPr lang="en-US" altLang="ja-JP" sz="1200" dirty="0" smtClean="0"/>
              <a:t>2</a:t>
            </a:r>
            <a:r>
              <a:rPr lang="ja-JP" altLang="en-US" sz="1200" dirty="0"/>
              <a:t/>
            </a:r>
            <a:br>
              <a:rPr lang="ja-JP" altLang="en-US" sz="1200" dirty="0"/>
            </a:br>
            <a:r>
              <a:rPr lang="ja-JP" altLang="en-US" sz="1200" dirty="0" smtClean="0"/>
              <a:t>・支払</a:t>
            </a:r>
            <a:r>
              <a:rPr lang="ja-JP" altLang="en-US" sz="1200" dirty="0"/>
              <a:t>方法：ヤフーは、申込条件にて指定する本件配信契約に基づく広告配信期間中の毎月末日</a:t>
            </a:r>
            <a:r>
              <a:rPr lang="ja-JP" altLang="en-US" sz="1200" dirty="0" smtClean="0"/>
              <a:t>締めにて</a:t>
            </a:r>
            <a:r>
              <a:rPr lang="ja-JP" altLang="en-US" sz="1200" dirty="0"/>
              <a:t>、広告配信期間全体</a:t>
            </a:r>
            <a:r>
              <a:rPr lang="ja-JP" altLang="en-US" sz="1200" dirty="0" smtClean="0"/>
              <a:t>に</a:t>
            </a:r>
            <a:endParaRPr lang="en-US" altLang="ja-JP" sz="1200" dirty="0" smtClean="0"/>
          </a:p>
          <a:p>
            <a:pPr lvl="0"/>
            <a:r>
              <a:rPr lang="ja-JP" altLang="en-US" sz="1200" dirty="0"/>
              <a:t>　</a:t>
            </a:r>
            <a:r>
              <a:rPr lang="ja-JP" altLang="en-US" sz="1200" dirty="0" smtClean="0"/>
              <a:t>　　　　　占める</a:t>
            </a:r>
            <a:r>
              <a:rPr lang="ja-JP" altLang="en-US" sz="1200" dirty="0"/>
              <a:t>当月の広告配信期間の割合に応じて按分したサービス</a:t>
            </a:r>
            <a:r>
              <a:rPr lang="ja-JP" altLang="en-US" sz="1200" dirty="0" smtClean="0"/>
              <a:t>利用料</a:t>
            </a:r>
            <a:r>
              <a:rPr lang="ja-JP" altLang="en-US" sz="1200" dirty="0"/>
              <a:t>に係る請求書をすみやかに発行する。申込者は</a:t>
            </a:r>
            <a:r>
              <a:rPr lang="ja-JP" altLang="en-US" sz="1200" dirty="0" smtClean="0"/>
              <a:t>、</a:t>
            </a:r>
            <a:endParaRPr lang="en-US" altLang="ja-JP" sz="1200" dirty="0" smtClean="0"/>
          </a:p>
          <a:p>
            <a:pPr lvl="0"/>
            <a:r>
              <a:rPr lang="ja-JP" altLang="en-US" sz="1200" dirty="0"/>
              <a:t>　</a:t>
            </a:r>
            <a:r>
              <a:rPr lang="ja-JP" altLang="en-US" sz="1200" dirty="0" smtClean="0"/>
              <a:t>　　　　　当該</a:t>
            </a:r>
            <a:r>
              <a:rPr lang="ja-JP" altLang="en-US" sz="1200" dirty="0"/>
              <a:t>按分されたサービス利用料に</a:t>
            </a:r>
            <a:r>
              <a:rPr lang="ja-JP" altLang="en-US" sz="1200" dirty="0" smtClean="0"/>
              <a:t>消費税</a:t>
            </a:r>
            <a:r>
              <a:rPr lang="ja-JP" altLang="en-US" sz="1200" dirty="0"/>
              <a:t>および地方消費税を付加した金額を次に定める期日（該当日が銀行休業日</a:t>
            </a:r>
            <a:r>
              <a:rPr lang="ja-JP" altLang="en-US" sz="1200" dirty="0" smtClean="0"/>
              <a:t>の</a:t>
            </a:r>
            <a:endParaRPr lang="en-US" altLang="ja-JP" sz="1200" dirty="0" smtClean="0"/>
          </a:p>
          <a:p>
            <a:pPr lvl="0"/>
            <a:r>
              <a:rPr lang="ja-JP" altLang="en-US" sz="1200" dirty="0"/>
              <a:t>　</a:t>
            </a:r>
            <a:r>
              <a:rPr lang="ja-JP" altLang="en-US" sz="1200" dirty="0" smtClean="0"/>
              <a:t>　　　　　場合</a:t>
            </a:r>
            <a:r>
              <a:rPr lang="ja-JP" altLang="en-US" sz="1200" dirty="0"/>
              <a:t>は</a:t>
            </a:r>
            <a:r>
              <a:rPr lang="ja-JP" altLang="en-US" sz="1200" dirty="0" smtClean="0"/>
              <a:t>その</a:t>
            </a:r>
            <a:r>
              <a:rPr lang="ja-JP" altLang="en-US" sz="1200" dirty="0"/>
              <a:t>前営業日とする）までにヤフーの指定する銀行口座へ振り込み支払う。</a:t>
            </a:r>
          </a:p>
          <a:p>
            <a:pPr lvl="0"/>
            <a:r>
              <a:rPr lang="ja-JP" altLang="en-US" sz="1200" dirty="0" smtClean="0"/>
              <a:t>・支払</a:t>
            </a:r>
            <a:r>
              <a:rPr lang="ja-JP" altLang="en-US" sz="1200" dirty="0"/>
              <a:t>期日：本件配信契約に定める広告商品の配信料の支払期日に準じる。</a:t>
            </a:r>
            <a:endParaRPr lang="ja-JP" altLang="en-US" sz="1200" dirty="0">
              <a:latin typeface="+mj-lt"/>
            </a:endParaRPr>
          </a:p>
        </p:txBody>
      </p:sp>
    </p:spTree>
    <p:extLst>
      <p:ext uri="{BB962C8B-B14F-4D97-AF65-F5344CB8AC3E}">
        <p14:creationId xmlns:p14="http://schemas.microsoft.com/office/powerpoint/2010/main" val="1916723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88504" y="260648"/>
            <a:ext cx="7992888" cy="432048"/>
          </a:xfrm>
        </p:spPr>
        <p:txBody>
          <a:bodyPr>
            <a:normAutofit/>
          </a:bodyPr>
          <a:lstStyle/>
          <a:p>
            <a:r>
              <a:rPr kumimoji="1" lang="ja-JP" altLang="en-US" sz="2200" dirty="0"/>
              <a:t>注意事項</a:t>
            </a:r>
          </a:p>
        </p:txBody>
      </p:sp>
      <p:sp>
        <p:nvSpPr>
          <p:cNvPr id="5"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6" name="Rectangle 46"/>
          <p:cNvSpPr>
            <a:spLocks noChangeArrowheads="1"/>
          </p:cNvSpPr>
          <p:nvPr/>
        </p:nvSpPr>
        <p:spPr bwMode="auto">
          <a:xfrm>
            <a:off x="241048" y="1011207"/>
            <a:ext cx="9423904" cy="5432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・企画内容は広告主様とヤフーとの間で協議の上決定し、最終的な編集権はヤフーに帰属します。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・広告主様より提供いただく製品画像等の素材については第三者の権利を侵害するものではないこと、および記載内容に係わる</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財産権全ての権利処理が完了していること、情報の正確性についてヤフーに対して保証いただくものとします。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・ページ上には「</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Yahoo! JAPAN PR</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solidFill>
                  <a:schemeClr val="tx1">
                    <a:lumMod val="65000"/>
                    <a:lumOff val="35000"/>
                  </a:schemeClr>
                </a:solidFill>
                <a:latin typeface="メイリオ"/>
                <a:ea typeface="メイリオ"/>
              </a:rPr>
              <a:t>　・ヤフーが定めるサポート環境（</a:t>
            </a:r>
            <a:r>
              <a:rPr lang="en-US" altLang="ja-JP" sz="1200" dirty="0">
                <a:solidFill>
                  <a:schemeClr val="tx1">
                    <a:lumMod val="65000"/>
                    <a:lumOff val="35000"/>
                  </a:schemeClr>
                </a:solidFill>
                <a:latin typeface="メイリオ"/>
                <a:ea typeface="メイリオ"/>
              </a:rPr>
              <a:t>OS/</a:t>
            </a:r>
            <a:r>
              <a:rPr lang="ja-JP" altLang="en-US" sz="1200" dirty="0">
                <a:solidFill>
                  <a:schemeClr val="tx1">
                    <a:lumMod val="65000"/>
                    <a:lumOff val="35000"/>
                  </a:schemeClr>
                </a:solidFill>
                <a:latin typeface="メイリオ"/>
                <a:ea typeface="メイリオ"/>
              </a:rPr>
              <a:t>ブラウザー）に準じ、それ以外ではページの非表示や表示崩れを起こす場合があります。</a:t>
            </a:r>
            <a:endParaRPr lang="en-US" altLang="ja-JP" sz="1200" dirty="0">
              <a:solidFill>
                <a:schemeClr val="tx1">
                  <a:lumMod val="65000"/>
                  <a:lumOff val="35000"/>
                </a:schemeClr>
              </a:solidFill>
              <a:latin typeface="メイリオ"/>
              <a:ea typeface="メイリオ"/>
            </a:endParaRPr>
          </a:p>
          <a:p>
            <a:pPr marL="0" indent="0" eaLnBrk="1" hangingPunct="1">
              <a:spcBef>
                <a:spcPct val="0"/>
              </a:spcBef>
              <a:buNone/>
              <a:defRPr/>
            </a:pPr>
            <a:r>
              <a:rPr lang="ja-JP" altLang="en-US" sz="1200" dirty="0">
                <a:solidFill>
                  <a:schemeClr val="tx1">
                    <a:lumMod val="65000"/>
                    <a:lumOff val="35000"/>
                  </a:schemeClr>
                </a:solidFill>
                <a:latin typeface="メイリオ"/>
                <a:ea typeface="メイリオ"/>
              </a:rPr>
              <a:t>　</a:t>
            </a:r>
            <a:r>
              <a:rPr lang="ja-JP" altLang="en-US" sz="1200" dirty="0">
                <a:latin typeface="メイリオ"/>
                <a:ea typeface="メイリオ"/>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原則として掲載終了後はアーカイブ保存せず、ページは削除いたします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solidFill>
                  <a:schemeClr val="tx1">
                    <a:lumMod val="65000"/>
                    <a:lumOff val="35000"/>
                  </a:schemeClr>
                </a:solidFill>
                <a:latin typeface="メイリオ"/>
                <a:ea typeface="メイリオ"/>
              </a:rPr>
              <a:t>　・企画ページ</a:t>
            </a:r>
            <a:r>
              <a:rPr lang="ja-JP" altLang="en-US" sz="1200" dirty="0" smtClean="0">
                <a:solidFill>
                  <a:schemeClr val="tx1">
                    <a:lumMod val="65000"/>
                    <a:lumOff val="35000"/>
                  </a:schemeClr>
                </a:solidFill>
                <a:latin typeface="メイリオ"/>
                <a:ea typeface="メイリオ"/>
              </a:rPr>
              <a:t>から</a:t>
            </a:r>
            <a:r>
              <a:rPr lang="ja-JP" altLang="en-US" sz="1200" dirty="0">
                <a:solidFill>
                  <a:schemeClr val="tx1">
                    <a:lumMod val="65000"/>
                    <a:lumOff val="35000"/>
                  </a:schemeClr>
                </a:solidFill>
                <a:latin typeface="メイリオ"/>
                <a:ea typeface="メイリオ"/>
              </a:rPr>
              <a:t>広告主</a:t>
            </a:r>
            <a:r>
              <a:rPr lang="ja-JP" altLang="en-US" sz="1200" dirty="0" smtClean="0">
                <a:solidFill>
                  <a:schemeClr val="tx1">
                    <a:lumMod val="65000"/>
                    <a:lumOff val="35000"/>
                  </a:schemeClr>
                </a:solidFill>
                <a:latin typeface="メイリオ"/>
                <a:ea typeface="メイリオ"/>
              </a:rPr>
              <a:t>様</a:t>
            </a:r>
            <a:r>
              <a:rPr lang="ja-JP" altLang="en-US" sz="1200" dirty="0">
                <a:solidFill>
                  <a:schemeClr val="tx1">
                    <a:lumMod val="65000"/>
                    <a:lumOff val="35000"/>
                  </a:schemeClr>
                </a:solidFill>
                <a:latin typeface="メイリオ"/>
                <a:ea typeface="メイリオ"/>
              </a:rPr>
              <a:t>サイトへ誘導する</a:t>
            </a:r>
            <a:r>
              <a:rPr lang="en-US" altLang="ja-JP" sz="1200" dirty="0">
                <a:solidFill>
                  <a:schemeClr val="tx1">
                    <a:lumMod val="65000"/>
                    <a:lumOff val="35000"/>
                  </a:schemeClr>
                </a:solidFill>
                <a:latin typeface="メイリオ"/>
                <a:ea typeface="メイリオ"/>
              </a:rPr>
              <a:t>URL</a:t>
            </a:r>
            <a:r>
              <a:rPr lang="ja-JP" altLang="en-US" sz="1200" dirty="0">
                <a:solidFill>
                  <a:schemeClr val="tx1">
                    <a:lumMod val="65000"/>
                    <a:lumOff val="35000"/>
                  </a:schemeClr>
                </a:solidFill>
                <a:latin typeface="メイリオ"/>
                <a:ea typeface="メイリオ"/>
              </a:rPr>
              <a:t>に、効果計測用</a:t>
            </a:r>
            <a:r>
              <a:rPr lang="en-US" altLang="ja-JP" sz="1200" dirty="0">
                <a:solidFill>
                  <a:schemeClr val="tx1">
                    <a:lumMod val="65000"/>
                    <a:lumOff val="35000"/>
                  </a:schemeClr>
                </a:solidFill>
                <a:latin typeface="メイリオ"/>
                <a:ea typeface="メイリオ"/>
              </a:rPr>
              <a:t>URL</a:t>
            </a:r>
            <a:r>
              <a:rPr lang="ja-JP" altLang="en-US" sz="1200" dirty="0">
                <a:solidFill>
                  <a:schemeClr val="tx1">
                    <a:lumMod val="65000"/>
                    <a:lumOff val="35000"/>
                  </a:schemeClr>
                </a:solidFill>
                <a:latin typeface="メイリオ"/>
                <a:ea typeface="メイリオ"/>
              </a:rPr>
              <a:t>を設定することは可能です</a:t>
            </a:r>
            <a:r>
              <a:rPr lang="ja-JP" altLang="en-US" sz="1200" dirty="0" smtClean="0">
                <a:solidFill>
                  <a:schemeClr val="tx1">
                    <a:lumMod val="65000"/>
                    <a:lumOff val="35000"/>
                  </a:schemeClr>
                </a:solidFill>
                <a:latin typeface="メイリオ"/>
                <a:ea typeface="メイリオ"/>
              </a:rPr>
              <a:t>。</a:t>
            </a:r>
            <a:endParaRPr lang="en-US" altLang="ja-JP" sz="1200" dirty="0" smtClean="0">
              <a:solidFill>
                <a:schemeClr val="tx1">
                  <a:lumMod val="65000"/>
                  <a:lumOff val="35000"/>
                </a:schemeClr>
              </a:solidFill>
              <a:latin typeface="メイリオ"/>
              <a:ea typeface="メイリオ"/>
            </a:endParaRPr>
          </a:p>
          <a:p>
            <a:pPr marL="0" indent="0" eaLnBrk="1" hangingPunct="1">
              <a:spcBef>
                <a:spcPct val="0"/>
              </a:spcBef>
              <a:buNone/>
              <a:defRPr/>
            </a:pPr>
            <a:endParaRPr lang="en-US" altLang="ja-JP" sz="1200" dirty="0">
              <a:solidFill>
                <a:schemeClr val="tx1">
                  <a:lumMod val="65000"/>
                  <a:lumOff val="35000"/>
                </a:schemeClr>
              </a:solidFill>
              <a:latin typeface="メイリオ"/>
              <a:ea typeface="メイリオ"/>
            </a:endParaRPr>
          </a:p>
          <a:p>
            <a:pPr eaLnBrk="1" hangingPunct="1">
              <a:spcBef>
                <a:spcPct val="0"/>
              </a:spcBef>
              <a:buNone/>
              <a:defRPr/>
            </a:pPr>
            <a:r>
              <a:rPr lang="ja-JP" altLang="en-US" sz="1600" dirty="0">
                <a:solidFill>
                  <a:schemeClr val="tx1">
                    <a:lumMod val="65000"/>
                    <a:lumOff val="35000"/>
                  </a:schemeClr>
                </a:solidFill>
                <a:latin typeface="メイリオ"/>
                <a:ea typeface="メイリオ"/>
              </a:rPr>
              <a:t>■誘導広告</a:t>
            </a:r>
            <a:endParaRPr lang="en-US" altLang="ja-JP" sz="1600" dirty="0">
              <a:solidFill>
                <a:schemeClr val="tx1">
                  <a:lumMod val="65000"/>
                  <a:lumOff val="35000"/>
                </a:schemeClr>
              </a:solidFill>
              <a:latin typeface="メイリオ"/>
              <a:ea typeface="メイリオ"/>
            </a:endParaRPr>
          </a:p>
          <a:p>
            <a:pPr marL="357188" indent="-177800" eaLnBrk="1" hangingPunct="1">
              <a:spcBef>
                <a:spcPct val="0"/>
              </a:spcBef>
              <a:buNone/>
              <a:defRPr/>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・誘導広告の広告クリエイティブは代理店様・広告主様で制作いただきます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制作の際</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以下を遵守願います。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357188" indent="-177800" eaLnBrk="1" hangingPunct="1">
              <a:spcBef>
                <a:spcPct val="0"/>
              </a:spcBef>
              <a:buNone/>
              <a:defRPr/>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・スマートフォンブランドパネル広告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仕様</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357188" indent="-177800" eaLnBrk="1" hangingPunct="1">
              <a:spcBef>
                <a:spcPct val="0"/>
              </a:spcBef>
              <a:buNone/>
              <a:defRPr/>
            </a:pP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000" dirty="0" smtClean="0">
                <a:solidFill>
                  <a:schemeClr val="tx1">
                    <a:lumMod val="65000"/>
                    <a:lumOff val="35000"/>
                  </a:schemeClr>
                </a:solidFill>
                <a:latin typeface="メイリオ" panose="020B0604030504040204" pitchFamily="50" charset="-128"/>
                <a:ea typeface="メイリオ" panose="020B0604030504040204" pitchFamily="50" charset="-128"/>
              </a:rPr>
              <a:t>スマートフォンブランドパネル</a:t>
            </a:r>
            <a:r>
              <a:rPr lang="ja-JP" altLang="en-US" sz="1000" dirty="0">
                <a:solidFill>
                  <a:schemeClr val="tx1">
                    <a:lumMod val="65000"/>
                    <a:lumOff val="35000"/>
                  </a:schemeClr>
                </a:solidFill>
                <a:latin typeface="メイリオ" panose="020B0604030504040204" pitchFamily="50" charset="-128"/>
                <a:ea typeface="メイリオ" panose="020B0604030504040204" pitchFamily="50" charset="-128"/>
              </a:rPr>
              <a:t>（静止画）</a:t>
            </a:r>
            <a:r>
              <a:rPr lang="en-US" altLang="ja-JP" sz="1000" dirty="0">
                <a:solidFill>
                  <a:schemeClr val="tx1">
                    <a:lumMod val="65000"/>
                    <a:lumOff val="35000"/>
                  </a:schemeClr>
                </a:solidFill>
                <a:latin typeface="メイリオ" panose="020B0604030504040204" pitchFamily="50" charset="-128"/>
                <a:ea typeface="メイリオ" panose="020B0604030504040204" pitchFamily="50" charset="-128"/>
                <a:hlinkClick r:id="rId3"/>
              </a:rPr>
              <a:t>https://ads-help.yahoo.co.jp/yahooads/guideline/articledetail?lan=ja&amp;aid=62815&amp;o=default#abc</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360363" indent="-180975" eaLnBrk="1" hangingPunct="1">
              <a:spcBef>
                <a:spcPct val="0"/>
              </a:spcBef>
              <a:buNone/>
              <a:defRPr/>
            </a:pP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・また、</a:t>
            </a:r>
            <a:r>
              <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rPr>
              <a:t>P11</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「誘導広告上の表記ガイドライン」</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の内容を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遵守</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願います。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179388" eaLnBrk="1" hangingPunct="1">
              <a:spcBef>
                <a:spcPct val="0"/>
              </a:spcBef>
              <a:buNone/>
              <a:defRPr/>
            </a:pPr>
            <a:r>
              <a:rPr lang="ja-JP" altLang="en-US" sz="1200" dirty="0">
                <a:solidFill>
                  <a:schemeClr val="tx1">
                    <a:lumMod val="65000"/>
                    <a:lumOff val="35000"/>
                  </a:schemeClr>
                </a:solidFill>
                <a:latin typeface="メイリオ"/>
                <a:ea typeface="メイリオ"/>
              </a:rPr>
              <a:t>・誘導用広告のリンク先（企画ページ）への効果計測用</a:t>
            </a:r>
            <a:r>
              <a:rPr lang="en-US" altLang="ja-JP" sz="1200" dirty="0">
                <a:solidFill>
                  <a:schemeClr val="tx1">
                    <a:lumMod val="65000"/>
                    <a:lumOff val="35000"/>
                  </a:schemeClr>
                </a:solidFill>
                <a:latin typeface="メイリオ"/>
                <a:ea typeface="メイリオ"/>
              </a:rPr>
              <a:t>URL</a:t>
            </a:r>
            <a:r>
              <a:rPr lang="ja-JP" altLang="en-US" sz="1200" dirty="0">
                <a:solidFill>
                  <a:schemeClr val="tx1">
                    <a:lumMod val="65000"/>
                    <a:lumOff val="35000"/>
                  </a:schemeClr>
                </a:solidFill>
                <a:latin typeface="メイリオ"/>
                <a:ea typeface="メイリオ"/>
              </a:rPr>
              <a:t>の設定は不可となります。</a:t>
            </a:r>
            <a:endParaRPr lang="en-US" altLang="ja-JP" sz="1200" dirty="0">
              <a:solidFill>
                <a:schemeClr val="tx1">
                  <a:lumMod val="65000"/>
                  <a:lumOff val="35000"/>
                </a:schemeClr>
              </a:solidFill>
              <a:latin typeface="メイリオ"/>
              <a:ea typeface="メイリオ"/>
            </a:endParaRPr>
          </a:p>
          <a:p>
            <a:pPr marL="0" lvl="0" indent="0" eaLnBrk="1" hangingPunct="1">
              <a:spcBef>
                <a:spcPct val="0"/>
              </a:spcBef>
              <a:buNone/>
              <a:defRPr/>
            </a:pPr>
            <a:endParaRPr lang="en-US" altLang="ja-JP" sz="600" dirty="0">
              <a:solidFill>
                <a:srgbClr val="00B050"/>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rgbClr val="00B05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特集・タイアップ広告ページにおきましても、ページ上部に災害情報告知モジュールの掲載を行います。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600" dirty="0" smtClean="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効果検証レポート</a:t>
            </a: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（個人情報の保護に関する法律に定める個人情報。以下同じ。）が</a:t>
            </a:r>
            <a:endParaRPr lang="en-US" altLang="ja-JP" sz="12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含まれる場合があります。個人情報の保護に関する法律その他の関係法令・ガイドラインを遵守するとともに、善良な管理者の</a:t>
            </a:r>
            <a:endParaRPr lang="en-US" altLang="ja-JP" sz="12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注意をもって適切に取り扱い、不正アクセスおよび不正利用の防止に努めていただくようにお願いいたします。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341837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88504" y="260648"/>
            <a:ext cx="7992888" cy="432048"/>
          </a:xfrm>
        </p:spPr>
        <p:txBody>
          <a:bodyPr>
            <a:normAutofit/>
          </a:bodyPr>
          <a:lstStyle/>
          <a:p>
            <a:r>
              <a:rPr kumimoji="1" lang="ja-JP" altLang="en-US" sz="2200" dirty="0"/>
              <a:t>注意事項</a:t>
            </a:r>
          </a:p>
        </p:txBody>
      </p:sp>
      <p:sp>
        <p:nvSpPr>
          <p:cNvPr id="5"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6" name="Rectangle 46"/>
          <p:cNvSpPr>
            <a:spLocks noChangeArrowheads="1"/>
          </p:cNvSpPr>
          <p:nvPr/>
        </p:nvSpPr>
        <p:spPr bwMode="auto">
          <a:xfrm>
            <a:off x="241048" y="1253019"/>
            <a:ext cx="9423904" cy="1859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■その他</a:t>
            </a:r>
            <a:endParaRPr lang="en-US" altLang="ja-JP" sz="1600" dirty="0">
              <a:solidFill>
                <a:schemeClr val="tx1">
                  <a:lumMod val="65000"/>
                  <a:lumOff val="35000"/>
                </a:schemeClr>
              </a:solidFill>
              <a:latin typeface="メイリオ"/>
              <a:ea typeface="メイリオ"/>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・弊社の仕様に応じて表現、レイアウト変更をお願いする場合があります。</a:t>
            </a: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・正規の</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Yahoo! JAPAN </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企画のご発注は、</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4102822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88504" y="260648"/>
            <a:ext cx="7992888" cy="432048"/>
          </a:xfrm>
        </p:spPr>
        <p:txBody>
          <a:bodyPr>
            <a:normAutofit/>
          </a:bodyPr>
          <a:lstStyle/>
          <a:p>
            <a:r>
              <a:rPr kumimoji="1" lang="ja-JP" altLang="en-US" sz="2200" dirty="0" smtClean="0"/>
              <a:t>免責事項</a:t>
            </a:r>
            <a:endParaRPr kumimoji="1" lang="ja-JP" altLang="en-US" sz="2200" dirty="0"/>
          </a:p>
        </p:txBody>
      </p:sp>
      <p:sp>
        <p:nvSpPr>
          <p:cNvPr id="5"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smtClean="0">
                <a:solidFill>
                  <a:prstClr val="black"/>
                </a:solidFill>
              </a:rPr>
              <a:t>2021 </a:t>
            </a:r>
            <a:r>
              <a:rPr lang="en-US" altLang="ja-JP" dirty="0">
                <a:solidFill>
                  <a:prstClr val="black"/>
                </a:solidFill>
              </a:rPr>
              <a:t>Yahoo Japan Corporation. All Rights Reserved. </a:t>
            </a:r>
            <a:r>
              <a:rPr lang="ja-JP" altLang="en-US" dirty="0">
                <a:solidFill>
                  <a:prstClr val="black"/>
                </a:solidFill>
              </a:rPr>
              <a:t>無断引用・転載禁止</a:t>
            </a:r>
          </a:p>
        </p:txBody>
      </p:sp>
      <p:sp>
        <p:nvSpPr>
          <p:cNvPr id="8" name="Rectangle 46"/>
          <p:cNvSpPr>
            <a:spLocks noChangeArrowheads="1"/>
          </p:cNvSpPr>
          <p:nvPr/>
        </p:nvSpPr>
        <p:spPr bwMode="auto">
          <a:xfrm>
            <a:off x="238050" y="1237445"/>
            <a:ext cx="939547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schemeClr val="tx1">
                    <a:lumMod val="65000"/>
                    <a:lumOff val="35000"/>
                  </a:schemeClr>
                </a:solidFill>
                <a:latin typeface="+mn-ea"/>
                <a:ea typeface="+mn-ea"/>
              </a:rPr>
              <a:t>■ 免責事項</a:t>
            </a:r>
            <a:endParaRPr lang="ja-JP" altLang="en-US" sz="1600" dirty="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　・申込者</a:t>
            </a:r>
            <a:r>
              <a:rPr lang="ja-JP" altLang="en-US" sz="1200" dirty="0">
                <a:solidFill>
                  <a:schemeClr val="tx1">
                    <a:lumMod val="65000"/>
                    <a:lumOff val="35000"/>
                  </a:schemeClr>
                </a:solidFill>
                <a:latin typeface="+mn-ea"/>
                <a:ea typeface="+mn-ea"/>
              </a:rPr>
              <a:t>の故意または過失に</a:t>
            </a:r>
            <a:r>
              <a:rPr lang="ja-JP" altLang="en-US" sz="1200" dirty="0" smtClean="0">
                <a:solidFill>
                  <a:schemeClr val="tx1">
                    <a:lumMod val="65000"/>
                    <a:lumOff val="35000"/>
                  </a:schemeClr>
                </a:solidFill>
                <a:latin typeface="+mn-ea"/>
                <a:ea typeface="+mn-ea"/>
              </a:rPr>
              <a:t>よって、</a:t>
            </a:r>
            <a:r>
              <a:rPr lang="ja-JP" altLang="en-US" sz="1200" dirty="0">
                <a:solidFill>
                  <a:schemeClr val="tx1">
                    <a:lumMod val="65000"/>
                    <a:lumOff val="35000"/>
                  </a:schemeClr>
                </a:solidFill>
                <a:latin typeface="+mn-ea"/>
                <a:ea typeface="+mn-ea"/>
              </a:rPr>
              <a:t>期日まで</a:t>
            </a:r>
            <a:r>
              <a:rPr lang="ja-JP" altLang="en-US" sz="1200" dirty="0" smtClean="0">
                <a:solidFill>
                  <a:schemeClr val="tx1">
                    <a:lumMod val="65000"/>
                    <a:lumOff val="35000"/>
                  </a:schemeClr>
                </a:solidFill>
                <a:latin typeface="+mn-ea"/>
                <a:ea typeface="+mn-ea"/>
              </a:rPr>
              <a:t>に企画ページの</a:t>
            </a:r>
            <a:r>
              <a:rPr lang="ja-JP" altLang="en-US" sz="1200" dirty="0">
                <a:solidFill>
                  <a:schemeClr val="tx1">
                    <a:lumMod val="65000"/>
                    <a:lumOff val="35000"/>
                  </a:schemeClr>
                </a:solidFill>
                <a:latin typeface="+mn-ea"/>
                <a:ea typeface="+mn-ea"/>
              </a:rPr>
              <a:t>掲載を開始できなかった場合</a:t>
            </a:r>
            <a:r>
              <a:rPr lang="ja-JP" altLang="en-US" sz="1200" dirty="0" smtClean="0">
                <a:solidFill>
                  <a:schemeClr val="tx1">
                    <a:lumMod val="65000"/>
                    <a:lumOff val="35000"/>
                  </a:schemeClr>
                </a:solidFill>
                <a:latin typeface="+mn-ea"/>
                <a:ea typeface="+mn-ea"/>
              </a:rPr>
              <a:t>、ヤフーは広告掲載</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　契約</a:t>
            </a:r>
            <a:r>
              <a:rPr lang="ja-JP" altLang="en-US" sz="1200" dirty="0">
                <a:solidFill>
                  <a:schemeClr val="tx1">
                    <a:lumMod val="65000"/>
                    <a:lumOff val="35000"/>
                  </a:schemeClr>
                </a:solidFill>
                <a:latin typeface="+mn-ea"/>
                <a:ea typeface="+mn-ea"/>
              </a:rPr>
              <a:t>に基づく</a:t>
            </a:r>
            <a:r>
              <a:rPr lang="ja-JP" altLang="en-US" sz="1200" dirty="0" smtClean="0">
                <a:solidFill>
                  <a:schemeClr val="tx1">
                    <a:lumMod val="65000"/>
                    <a:lumOff val="35000"/>
                  </a:schemeClr>
                </a:solidFill>
                <a:latin typeface="+mn-ea"/>
                <a:ea typeface="+mn-ea"/>
              </a:rPr>
              <a:t>誘導枠およびページ掲載の</a:t>
            </a:r>
            <a:r>
              <a:rPr lang="ja-JP" altLang="en-US" sz="1200" dirty="0">
                <a:solidFill>
                  <a:schemeClr val="tx1">
                    <a:lumMod val="65000"/>
                    <a:lumOff val="35000"/>
                  </a:schemeClr>
                </a:solidFill>
                <a:latin typeface="+mn-ea"/>
                <a:ea typeface="+mn-ea"/>
              </a:rPr>
              <a:t>債務を履行する義務を免れるものとします</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　　ただし、ヤフー</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当該企画ページの</a:t>
            </a:r>
            <a:r>
              <a:rPr lang="ja-JP" altLang="en-US" sz="1200" dirty="0">
                <a:solidFill>
                  <a:schemeClr val="tx1">
                    <a:lumMod val="65000"/>
                    <a:lumOff val="35000"/>
                  </a:schemeClr>
                </a:solidFill>
                <a:latin typeface="+mn-ea"/>
                <a:ea typeface="+mn-ea"/>
              </a:rPr>
              <a:t>掲載を行うことができなかった期間</a:t>
            </a:r>
            <a:r>
              <a:rPr lang="ja-JP" altLang="en-US" sz="1200" dirty="0" smtClean="0">
                <a:solidFill>
                  <a:schemeClr val="tx1">
                    <a:lumMod val="65000"/>
                    <a:lumOff val="35000"/>
                  </a:schemeClr>
                </a:solidFill>
                <a:latin typeface="+mn-ea"/>
                <a:ea typeface="+mn-ea"/>
              </a:rPr>
              <a:t>の協賛料金を申込者に対して</a:t>
            </a:r>
            <a:r>
              <a:rPr lang="ja-JP" altLang="en-US" sz="1200" dirty="0">
                <a:solidFill>
                  <a:schemeClr val="tx1">
                    <a:lumMod val="65000"/>
                    <a:lumOff val="35000"/>
                  </a:schemeClr>
                </a:solidFill>
                <a:latin typeface="+mn-ea"/>
                <a:ea typeface="+mn-ea"/>
              </a:rPr>
              <a:t>請求</a:t>
            </a:r>
            <a:r>
              <a:rPr lang="ja-JP" altLang="en-US" sz="1200" dirty="0" smtClean="0">
                <a:solidFill>
                  <a:schemeClr val="tx1">
                    <a:lumMod val="65000"/>
                    <a:lumOff val="35000"/>
                  </a:schemeClr>
                </a:solidFill>
                <a:latin typeface="+mn-ea"/>
                <a:ea typeface="+mn-ea"/>
              </a:rPr>
              <a:t>する</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　こと</a:t>
            </a:r>
            <a:r>
              <a:rPr lang="ja-JP" altLang="en-US" sz="1200" dirty="0">
                <a:solidFill>
                  <a:schemeClr val="tx1">
                    <a:lumMod val="65000"/>
                    <a:lumOff val="35000"/>
                  </a:schemeClr>
                </a:solidFill>
                <a:latin typeface="+mn-ea"/>
                <a:ea typeface="+mn-ea"/>
              </a:rPr>
              <a:t>が</a:t>
            </a:r>
            <a:r>
              <a:rPr lang="ja-JP" altLang="en-US" sz="1200" dirty="0" smtClean="0">
                <a:solidFill>
                  <a:schemeClr val="tx1">
                    <a:lumMod val="65000"/>
                    <a:lumOff val="35000"/>
                  </a:schemeClr>
                </a:solidFill>
                <a:latin typeface="+mn-ea"/>
                <a:ea typeface="+mn-ea"/>
              </a:rPr>
              <a:t>できる</a:t>
            </a:r>
            <a:r>
              <a:rPr lang="ja-JP" altLang="en-US" sz="1200" dirty="0">
                <a:solidFill>
                  <a:schemeClr val="tx1">
                    <a:lumMod val="65000"/>
                    <a:lumOff val="35000"/>
                  </a:schemeClr>
                </a:solidFill>
                <a:latin typeface="+mn-ea"/>
                <a:ea typeface="+mn-ea"/>
              </a:rPr>
              <a:t>もの</a:t>
            </a:r>
            <a:r>
              <a:rPr lang="ja-JP" altLang="en-US" sz="1200" dirty="0" smtClean="0">
                <a:solidFill>
                  <a:schemeClr val="tx1">
                    <a:lumMod val="65000"/>
                    <a:lumOff val="35000"/>
                  </a:schemeClr>
                </a:solidFill>
                <a:latin typeface="+mn-ea"/>
                <a:ea typeface="+mn-ea"/>
              </a:rPr>
              <a:t>とします</a:t>
            </a:r>
            <a:r>
              <a:rPr lang="ja-JP" altLang="en-US" sz="1200" dirty="0">
                <a:solidFill>
                  <a:schemeClr val="tx1">
                    <a:lumMod val="65000"/>
                    <a:lumOff val="35000"/>
                  </a:schemeClr>
                </a:solidFill>
                <a:latin typeface="+mn-ea"/>
                <a:ea typeface="+mn-ea"/>
              </a:rPr>
              <a:t>。</a:t>
            </a: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・停電</a:t>
            </a:r>
            <a:r>
              <a:rPr lang="ja-JP" altLang="en-US" sz="1200" dirty="0">
                <a:solidFill>
                  <a:schemeClr val="tx1">
                    <a:lumMod val="65000"/>
                    <a:lumOff val="35000"/>
                  </a:schemeClr>
                </a:solidFill>
                <a:latin typeface="+mn-ea"/>
                <a:ea typeface="+mn-ea"/>
              </a:rPr>
              <a:t>・通信回線の事故・天災等の不可抗力、通信事業者の不履行、インターネットインフラその他サーバー等</a:t>
            </a:r>
            <a:r>
              <a:rPr lang="ja-JP" altLang="en-US" sz="1200" dirty="0" smtClean="0">
                <a:solidFill>
                  <a:schemeClr val="tx1">
                    <a:lumMod val="65000"/>
                    <a:lumOff val="35000"/>
                  </a:schemeClr>
                </a:solidFill>
                <a:latin typeface="+mn-ea"/>
                <a:ea typeface="+mn-ea"/>
              </a:rPr>
              <a:t>のシステム上</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不具</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　合</a:t>
            </a:r>
            <a:r>
              <a:rPr lang="ja-JP" altLang="en-US" sz="1200" dirty="0">
                <a:solidFill>
                  <a:schemeClr val="tx1">
                    <a:lumMod val="65000"/>
                    <a:lumOff val="35000"/>
                  </a:schemeClr>
                </a:solidFill>
                <a:latin typeface="+mn-ea"/>
                <a:ea typeface="+mn-ea"/>
              </a:rPr>
              <a:t>、緊急メンテナンスの発生</a:t>
            </a:r>
            <a:r>
              <a:rPr lang="ja-JP" altLang="en-US" sz="1200" dirty="0" smtClean="0">
                <a:solidFill>
                  <a:schemeClr val="tx1">
                    <a:lumMod val="65000"/>
                    <a:lumOff val="35000"/>
                  </a:schemeClr>
                </a:solidFill>
                <a:latin typeface="+mn-ea"/>
                <a:ea typeface="+mn-ea"/>
              </a:rPr>
              <a:t>などヤフーの</a:t>
            </a:r>
            <a:r>
              <a:rPr lang="ja-JP" altLang="en-US" sz="1200" dirty="0">
                <a:solidFill>
                  <a:schemeClr val="tx1">
                    <a:lumMod val="65000"/>
                    <a:lumOff val="35000"/>
                  </a:schemeClr>
                </a:solidFill>
                <a:latin typeface="+mn-ea"/>
                <a:ea typeface="+mn-ea"/>
              </a:rPr>
              <a:t>責に帰すべき事由以外の原因により</a:t>
            </a:r>
            <a:r>
              <a:rPr lang="ja-JP" altLang="en-US" sz="1200" dirty="0" smtClean="0">
                <a:solidFill>
                  <a:schemeClr val="tx1">
                    <a:lumMod val="65000"/>
                    <a:lumOff val="35000"/>
                  </a:schemeClr>
                </a:solidFill>
                <a:latin typeface="+mn-ea"/>
                <a:ea typeface="+mn-ea"/>
              </a:rPr>
              <a:t>、企画ページの全部また</a:t>
            </a:r>
            <a:r>
              <a:rPr lang="ja-JP" altLang="en-US" sz="1200" dirty="0">
                <a:solidFill>
                  <a:schemeClr val="tx1">
                    <a:lumMod val="65000"/>
                    <a:lumOff val="35000"/>
                  </a:schemeClr>
                </a:solidFill>
                <a:latin typeface="+mn-ea"/>
                <a:ea typeface="+mn-ea"/>
              </a:rPr>
              <a:t>は一部</a:t>
            </a:r>
            <a:r>
              <a:rPr lang="ja-JP" altLang="en-US" sz="1200" dirty="0" smtClean="0">
                <a:solidFill>
                  <a:schemeClr val="tx1">
                    <a:lumMod val="65000"/>
                    <a:lumOff val="35000"/>
                  </a:schemeClr>
                </a:solidFill>
                <a:latin typeface="+mn-ea"/>
                <a:ea typeface="+mn-ea"/>
              </a:rPr>
              <a:t>を</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　掲載できなかった場合、ヤフーは</a:t>
            </a:r>
            <a:r>
              <a:rPr lang="ja-JP" altLang="en-US" sz="1200" dirty="0">
                <a:solidFill>
                  <a:schemeClr val="tx1">
                    <a:lumMod val="65000"/>
                    <a:lumOff val="35000"/>
                  </a:schemeClr>
                </a:solidFill>
                <a:latin typeface="+mn-ea"/>
                <a:ea typeface="+mn-ea"/>
              </a:rPr>
              <a:t>その責を問われないものとし、当該履行に</a:t>
            </a:r>
            <a:r>
              <a:rPr lang="ja-JP" altLang="en-US" sz="1200" dirty="0" smtClean="0">
                <a:solidFill>
                  <a:schemeClr val="tx1">
                    <a:lumMod val="65000"/>
                    <a:lumOff val="35000"/>
                  </a:schemeClr>
                </a:solidFill>
                <a:latin typeface="+mn-ea"/>
                <a:ea typeface="+mn-ea"/>
              </a:rPr>
              <a:t>ついて</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原因の</a:t>
            </a:r>
            <a:r>
              <a:rPr lang="ja-JP" altLang="en-US" sz="1200" dirty="0" smtClean="0">
                <a:solidFill>
                  <a:schemeClr val="tx1">
                    <a:lumMod val="65000"/>
                    <a:lumOff val="35000"/>
                  </a:schemeClr>
                </a:solidFill>
                <a:latin typeface="+mn-ea"/>
                <a:ea typeface="+mn-ea"/>
              </a:rPr>
              <a:t>影響</a:t>
            </a:r>
            <a:r>
              <a:rPr lang="ja-JP" altLang="en-US" sz="1200" dirty="0">
                <a:solidFill>
                  <a:schemeClr val="tx1">
                    <a:lumMod val="65000"/>
                    <a:lumOff val="35000"/>
                  </a:schemeClr>
                </a:solidFill>
                <a:latin typeface="+mn-ea"/>
                <a:ea typeface="+mn-ea"/>
              </a:rPr>
              <a:t>とみなされる範囲まで</a:t>
            </a:r>
            <a:r>
              <a:rPr lang="ja-JP" altLang="en-US" sz="1200" dirty="0" smtClean="0">
                <a:solidFill>
                  <a:schemeClr val="tx1">
                    <a:lumMod val="65000"/>
                    <a:lumOff val="35000"/>
                  </a:schemeClr>
                </a:solidFill>
                <a:latin typeface="+mn-ea"/>
                <a:ea typeface="+mn-ea"/>
              </a:rPr>
              <a:t>義務</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　を</a:t>
            </a:r>
            <a:r>
              <a:rPr lang="ja-JP" altLang="en-US" sz="1200" dirty="0">
                <a:solidFill>
                  <a:schemeClr val="tx1">
                    <a:lumMod val="65000"/>
                    <a:lumOff val="35000"/>
                  </a:schemeClr>
                </a:solidFill>
                <a:latin typeface="+mn-ea"/>
                <a:ea typeface="+mn-ea"/>
              </a:rPr>
              <a:t>免除される</a:t>
            </a:r>
            <a:r>
              <a:rPr lang="ja-JP" altLang="en-US" sz="1200" dirty="0" smtClean="0">
                <a:solidFill>
                  <a:schemeClr val="tx1">
                    <a:lumMod val="65000"/>
                    <a:lumOff val="35000"/>
                  </a:schemeClr>
                </a:solidFill>
                <a:latin typeface="+mn-ea"/>
                <a:ea typeface="+mn-ea"/>
              </a:rPr>
              <a:t>ものと</a:t>
            </a:r>
            <a:r>
              <a:rPr lang="ja-JP" altLang="en-US" sz="1200" dirty="0">
                <a:solidFill>
                  <a:schemeClr val="tx1">
                    <a:lumMod val="65000"/>
                    <a:lumOff val="35000"/>
                  </a:schemeClr>
                </a:solidFill>
                <a:latin typeface="+mn-ea"/>
                <a:ea typeface="+mn-ea"/>
              </a:rPr>
              <a:t>します</a:t>
            </a:r>
            <a:r>
              <a:rPr lang="ja-JP" altLang="en-US" sz="1200" dirty="0" smtClean="0">
                <a:solidFill>
                  <a:schemeClr val="tx1">
                    <a:lumMod val="65000"/>
                    <a:lumOff val="35000"/>
                  </a:schemeClr>
                </a:solidFill>
                <a:latin typeface="+mn-ea"/>
                <a:ea typeface="+mn-ea"/>
              </a:rPr>
              <a:t>。ただし、ヤフーの</a:t>
            </a:r>
            <a:r>
              <a:rPr lang="ja-JP" altLang="en-US" sz="1200" dirty="0">
                <a:solidFill>
                  <a:schemeClr val="tx1">
                    <a:lumMod val="65000"/>
                    <a:lumOff val="35000"/>
                  </a:schemeClr>
                </a:solidFill>
                <a:latin typeface="+mn-ea"/>
                <a:ea typeface="+mn-ea"/>
              </a:rPr>
              <a:t>故意また</a:t>
            </a:r>
            <a:r>
              <a:rPr lang="ja-JP" altLang="en-US" sz="1200" dirty="0" smtClean="0">
                <a:solidFill>
                  <a:schemeClr val="tx1">
                    <a:lumMod val="65000"/>
                    <a:lumOff val="35000"/>
                  </a:schemeClr>
                </a:solidFill>
                <a:latin typeface="+mn-ea"/>
                <a:ea typeface="+mn-ea"/>
              </a:rPr>
              <a:t>は重過失による</a:t>
            </a:r>
            <a:r>
              <a:rPr lang="ja-JP" altLang="en-US" sz="1200" dirty="0">
                <a:solidFill>
                  <a:schemeClr val="tx1">
                    <a:lumMod val="65000"/>
                    <a:lumOff val="35000"/>
                  </a:schemeClr>
                </a:solidFill>
                <a:latin typeface="+mn-ea"/>
                <a:ea typeface="+mn-ea"/>
              </a:rPr>
              <a:t>場合はこの</a:t>
            </a:r>
            <a:r>
              <a:rPr lang="ja-JP" altLang="en-US" sz="1200" dirty="0" smtClean="0">
                <a:solidFill>
                  <a:schemeClr val="tx1">
                    <a:lumMod val="65000"/>
                    <a:lumOff val="35000"/>
                  </a:schemeClr>
                </a:solidFill>
                <a:latin typeface="+mn-ea"/>
                <a:ea typeface="+mn-ea"/>
              </a:rPr>
              <a:t>限り</a:t>
            </a:r>
            <a:r>
              <a:rPr lang="ja-JP" altLang="en-US" sz="1200" dirty="0">
                <a:solidFill>
                  <a:schemeClr val="tx1">
                    <a:lumMod val="65000"/>
                    <a:lumOff val="35000"/>
                  </a:schemeClr>
                </a:solidFill>
                <a:latin typeface="+mn-ea"/>
                <a:ea typeface="+mn-ea"/>
              </a:rPr>
              <a:t>ではありません</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　　なお</a:t>
            </a:r>
            <a:r>
              <a:rPr lang="ja-JP" altLang="en-US" sz="1200" dirty="0">
                <a:solidFill>
                  <a:schemeClr val="tx1">
                    <a:lumMod val="65000"/>
                    <a:lumOff val="35000"/>
                  </a:schemeClr>
                </a:solidFill>
                <a:latin typeface="+mn-ea"/>
                <a:ea typeface="+mn-ea"/>
              </a:rPr>
              <a:t>、この場合</a:t>
            </a:r>
            <a:r>
              <a:rPr lang="ja-JP" altLang="en-US" sz="1200" dirty="0" smtClean="0">
                <a:solidFill>
                  <a:schemeClr val="tx1">
                    <a:lumMod val="65000"/>
                    <a:lumOff val="35000"/>
                  </a:schemeClr>
                </a:solidFill>
                <a:latin typeface="+mn-ea"/>
                <a:ea typeface="+mn-ea"/>
              </a:rPr>
              <a:t>、ヤフーが掲載</a:t>
            </a:r>
            <a:r>
              <a:rPr lang="ja-JP" altLang="en-US" sz="1200" dirty="0">
                <a:solidFill>
                  <a:schemeClr val="tx1">
                    <a:lumMod val="65000"/>
                    <a:lumOff val="35000"/>
                  </a:schemeClr>
                </a:solidFill>
                <a:latin typeface="+mn-ea"/>
                <a:ea typeface="+mn-ea"/>
              </a:rPr>
              <a:t>を行わなかった部分に</a:t>
            </a:r>
            <a:r>
              <a:rPr lang="ja-JP" altLang="en-US" sz="1200" dirty="0" smtClean="0">
                <a:solidFill>
                  <a:schemeClr val="tx1">
                    <a:lumMod val="65000"/>
                    <a:lumOff val="35000"/>
                  </a:schemeClr>
                </a:solidFill>
                <a:latin typeface="+mn-ea"/>
                <a:ea typeface="+mn-ea"/>
              </a:rPr>
              <a:t>ついては、協賛料金への申込者</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支払債務</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生じないもの</a:t>
            </a:r>
            <a:r>
              <a:rPr lang="ja-JP" altLang="en-US" sz="1200" dirty="0">
                <a:solidFill>
                  <a:schemeClr val="tx1">
                    <a:lumMod val="65000"/>
                    <a:lumOff val="35000"/>
                  </a:schemeClr>
                </a:solidFill>
                <a:latin typeface="+mn-ea"/>
                <a:ea typeface="+mn-ea"/>
              </a:rPr>
              <a:t>とします。</a:t>
            </a: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・企画ページ掲載中に、当該サイト</a:t>
            </a:r>
            <a:r>
              <a:rPr lang="ja-JP" altLang="en-US" sz="1200" dirty="0">
                <a:solidFill>
                  <a:schemeClr val="tx1">
                    <a:lumMod val="65000"/>
                    <a:lumOff val="35000"/>
                  </a:schemeClr>
                </a:solidFill>
                <a:latin typeface="+mn-ea"/>
                <a:ea typeface="+mn-ea"/>
              </a:rPr>
              <a:t>からのリンクがデッドリンクとなった場合</a:t>
            </a:r>
            <a:r>
              <a:rPr lang="ja-JP" altLang="en-US" sz="1200" dirty="0" smtClean="0">
                <a:solidFill>
                  <a:schemeClr val="tx1">
                    <a:lumMod val="65000"/>
                    <a:lumOff val="35000"/>
                  </a:schemeClr>
                </a:solidFill>
                <a:latin typeface="+mn-ea"/>
                <a:ea typeface="+mn-ea"/>
              </a:rPr>
              <a:t>や、リンク先</a:t>
            </a:r>
            <a:r>
              <a:rPr lang="ja-JP" altLang="en-US" sz="1200" dirty="0">
                <a:solidFill>
                  <a:schemeClr val="tx1">
                    <a:lumMod val="65000"/>
                    <a:lumOff val="35000"/>
                  </a:schemeClr>
                </a:solidFill>
                <a:latin typeface="+mn-ea"/>
                <a:ea typeface="+mn-ea"/>
              </a:rPr>
              <a:t>のサイトに</a:t>
            </a:r>
            <a:r>
              <a:rPr lang="ja-JP" altLang="en-US" sz="1200" dirty="0" smtClean="0">
                <a:solidFill>
                  <a:schemeClr val="tx1">
                    <a:lumMod val="65000"/>
                    <a:lumOff val="35000"/>
                  </a:schemeClr>
                </a:solidFill>
                <a:latin typeface="+mn-ea"/>
                <a:ea typeface="+mn-ea"/>
              </a:rPr>
              <a:t>不具合が</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　発生した</a:t>
            </a:r>
            <a:r>
              <a:rPr lang="ja-JP" altLang="en-US" sz="1200" dirty="0">
                <a:solidFill>
                  <a:schemeClr val="tx1">
                    <a:lumMod val="65000"/>
                    <a:lumOff val="35000"/>
                  </a:schemeClr>
                </a:solidFill>
                <a:latin typeface="+mn-ea"/>
                <a:ea typeface="+mn-ea"/>
              </a:rPr>
              <a:t>場合</a:t>
            </a: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当該企画ページの</a:t>
            </a:r>
            <a:r>
              <a:rPr lang="ja-JP" altLang="en-US" sz="1200" dirty="0">
                <a:solidFill>
                  <a:schemeClr val="tx1">
                    <a:lumMod val="65000"/>
                    <a:lumOff val="35000"/>
                  </a:schemeClr>
                </a:solidFill>
                <a:latin typeface="+mn-ea"/>
                <a:ea typeface="+mn-ea"/>
              </a:rPr>
              <a:t>掲載を停止することができるものとし、この</a:t>
            </a:r>
            <a:r>
              <a:rPr lang="ja-JP" altLang="en-US" sz="1200" dirty="0" smtClean="0">
                <a:solidFill>
                  <a:schemeClr val="tx1">
                    <a:lumMod val="65000"/>
                    <a:lumOff val="35000"/>
                  </a:schemeClr>
                </a:solidFill>
                <a:latin typeface="+mn-ea"/>
                <a:ea typeface="+mn-ea"/>
              </a:rPr>
              <a:t>場合、</a:t>
            </a:r>
            <a:r>
              <a:rPr lang="ja-JP" altLang="en-US" sz="1200" dirty="0">
                <a:solidFill>
                  <a:schemeClr val="tx1">
                    <a:lumMod val="65000"/>
                    <a:lumOff val="35000"/>
                  </a:schemeClr>
                </a:solidFill>
                <a:latin typeface="+mn-ea"/>
                <a:ea typeface="+mn-ea"/>
              </a:rPr>
              <a:t>ヤフー</a:t>
            </a:r>
            <a:r>
              <a:rPr lang="ja-JP" altLang="en-US" sz="1200" dirty="0" smtClean="0">
                <a:solidFill>
                  <a:schemeClr val="tx1">
                    <a:lumMod val="65000"/>
                    <a:lumOff val="35000"/>
                  </a:schemeClr>
                </a:solidFill>
                <a:latin typeface="+mn-ea"/>
                <a:ea typeface="+mn-ea"/>
              </a:rPr>
              <a:t>は企画ページ不掲載</a:t>
            </a:r>
            <a:r>
              <a:rPr lang="ja-JP" altLang="en-US" sz="1200" dirty="0">
                <a:solidFill>
                  <a:schemeClr val="tx1">
                    <a:lumMod val="65000"/>
                    <a:lumOff val="35000"/>
                  </a:schemeClr>
                </a:solidFill>
                <a:latin typeface="+mn-ea"/>
                <a:ea typeface="+mn-ea"/>
              </a:rPr>
              <a:t>の責</a:t>
            </a:r>
            <a:r>
              <a:rPr lang="ja-JP" altLang="en-US" sz="1200" dirty="0" smtClean="0">
                <a:solidFill>
                  <a:schemeClr val="tx1">
                    <a:lumMod val="65000"/>
                    <a:lumOff val="35000"/>
                  </a:schemeClr>
                </a:solidFill>
                <a:latin typeface="+mn-ea"/>
                <a:ea typeface="+mn-ea"/>
              </a:rPr>
              <a:t>を</a:t>
            </a:r>
            <a:endParaRPr lang="en-US" altLang="ja-JP" sz="1200" dirty="0" smtClean="0">
              <a:solidFill>
                <a:schemeClr val="tx1">
                  <a:lumMod val="65000"/>
                  <a:lumOff val="35000"/>
                </a:schemeClr>
              </a:solidFill>
              <a:latin typeface="+mn-ea"/>
              <a:ea typeface="+mn-ea"/>
            </a:endParaRPr>
          </a:p>
          <a:p>
            <a:pPr indent="-192088" eaLnBrk="1" hangingPunct="1">
              <a:spcBef>
                <a:spcPct val="0"/>
              </a:spcBef>
              <a:buFontTx/>
              <a:buNone/>
            </a:pPr>
            <a:r>
              <a:rPr lang="ja-JP" altLang="en-US" sz="1200" dirty="0" smtClean="0">
                <a:solidFill>
                  <a:schemeClr val="tx1">
                    <a:lumMod val="65000"/>
                    <a:lumOff val="35000"/>
                  </a:schemeClr>
                </a:solidFill>
                <a:latin typeface="+mn-ea"/>
                <a:ea typeface="+mn-ea"/>
              </a:rPr>
              <a:t>負わない</a:t>
            </a:r>
            <a:r>
              <a:rPr lang="ja-JP" altLang="en-US" sz="1200" dirty="0">
                <a:solidFill>
                  <a:schemeClr val="tx1">
                    <a:lumMod val="65000"/>
                    <a:lumOff val="35000"/>
                  </a:schemeClr>
                </a:solidFill>
                <a:latin typeface="+mn-ea"/>
                <a:ea typeface="+mn-ea"/>
              </a:rPr>
              <a:t>ものとします。</a:t>
            </a:r>
          </a:p>
          <a:p>
            <a:pPr eaLnBrk="1" hangingPunct="1">
              <a:spcBef>
                <a:spcPct val="0"/>
              </a:spcBef>
              <a:buFontTx/>
              <a:buNone/>
            </a:pPr>
            <a:endParaRPr lang="en-US" altLang="ja-JP" sz="1600" dirty="0" smtClean="0">
              <a:solidFill>
                <a:schemeClr val="tx1">
                  <a:lumMod val="65000"/>
                  <a:lumOff val="35000"/>
                </a:schemeClr>
              </a:solidFill>
              <a:latin typeface="+mn-ea"/>
              <a:ea typeface="+mn-ea"/>
            </a:endParaRPr>
          </a:p>
          <a:p>
            <a:pPr eaLnBrk="1" hangingPunct="1">
              <a:spcBef>
                <a:spcPct val="0"/>
              </a:spcBef>
              <a:buFontTx/>
              <a:buNone/>
            </a:pPr>
            <a:r>
              <a:rPr lang="ja-JP" altLang="en-US" sz="1600" dirty="0" smtClean="0">
                <a:solidFill>
                  <a:schemeClr val="tx1">
                    <a:lumMod val="65000"/>
                    <a:lumOff val="35000"/>
                  </a:schemeClr>
                </a:solidFill>
                <a:latin typeface="+mn-ea"/>
                <a:ea typeface="+mn-ea"/>
              </a:rPr>
              <a:t>■ 免責期間</a:t>
            </a:r>
            <a:endParaRPr lang="en-US" altLang="ja-JP" sz="1600" dirty="0" smtClean="0">
              <a:solidFill>
                <a:schemeClr val="tx1">
                  <a:lumMod val="65000"/>
                  <a:lumOff val="35000"/>
                </a:schemeClr>
              </a:solidFill>
              <a:latin typeface="+mn-ea"/>
              <a:ea typeface="+mn-ea"/>
            </a:endParaRP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a:t>
            </a:r>
            <a:r>
              <a:rPr lang="ja-JP" altLang="en-US" sz="1200" dirty="0">
                <a:solidFill>
                  <a:schemeClr val="tx1">
                    <a:lumMod val="65000"/>
                    <a:lumOff val="35000"/>
                  </a:schemeClr>
                </a:solidFill>
                <a:latin typeface="メイリオ"/>
                <a:ea typeface="メイリオ"/>
              </a:rPr>
              <a:t>本商品につきましては、以下①～③</a:t>
            </a:r>
            <a:r>
              <a:rPr lang="ja-JP" altLang="en-US" sz="1200" dirty="0" smtClean="0">
                <a:solidFill>
                  <a:schemeClr val="tx1">
                    <a:lumMod val="65000"/>
                    <a:lumOff val="35000"/>
                  </a:schemeClr>
                </a:solidFill>
                <a:latin typeface="メイリオ"/>
                <a:ea typeface="メイリオ"/>
              </a:rPr>
              <a:t>を企画ページの掲載</a:t>
            </a:r>
            <a:r>
              <a:rPr lang="ja-JP" altLang="en-US" sz="1200" dirty="0">
                <a:solidFill>
                  <a:schemeClr val="tx1">
                    <a:lumMod val="65000"/>
                    <a:lumOff val="35000"/>
                  </a:schemeClr>
                </a:solidFill>
                <a:latin typeface="メイリオ"/>
                <a:ea typeface="メイリオ"/>
              </a:rPr>
              <a:t>調整時間とし</a:t>
            </a:r>
            <a:r>
              <a:rPr lang="ja-JP" altLang="en-US" sz="1200" dirty="0" smtClean="0">
                <a:solidFill>
                  <a:schemeClr val="tx1">
                    <a:lumMod val="65000"/>
                    <a:lumOff val="35000"/>
                  </a:schemeClr>
                </a:solidFill>
                <a:latin typeface="メイリオ"/>
                <a:ea typeface="メイリオ"/>
              </a:rPr>
              <a:t>、ヤフーは当該掲載</a:t>
            </a:r>
            <a:r>
              <a:rPr lang="ja-JP" altLang="en-US" sz="1200" dirty="0">
                <a:solidFill>
                  <a:schemeClr val="tx1">
                    <a:lumMod val="65000"/>
                    <a:lumOff val="35000"/>
                  </a:schemeClr>
                </a:solidFill>
                <a:latin typeface="メイリオ"/>
                <a:ea typeface="メイリオ"/>
              </a:rPr>
              <a:t>調整時間内の不具合</a:t>
            </a:r>
            <a:r>
              <a:rPr lang="ja-JP" altLang="en-US" sz="1200" dirty="0" smtClean="0">
                <a:solidFill>
                  <a:schemeClr val="tx1">
                    <a:lumMod val="65000"/>
                    <a:lumOff val="35000"/>
                  </a:schemeClr>
                </a:solidFill>
                <a:latin typeface="メイリオ"/>
                <a:ea typeface="メイリオ"/>
              </a:rPr>
              <a:t>、</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不完全掲載</a:t>
            </a:r>
            <a:r>
              <a:rPr lang="ja-JP" altLang="en-US" sz="1200" dirty="0">
                <a:solidFill>
                  <a:schemeClr val="tx1">
                    <a:lumMod val="65000"/>
                    <a:lumOff val="35000"/>
                  </a:schemeClr>
                </a:solidFill>
                <a:latin typeface="メイリオ"/>
                <a:ea typeface="メイリオ"/>
              </a:rPr>
              <a:t>または未掲載</a:t>
            </a:r>
            <a:r>
              <a:rPr lang="ja-JP" altLang="en-US" sz="1200" dirty="0" smtClean="0">
                <a:solidFill>
                  <a:schemeClr val="tx1">
                    <a:lumMod val="65000"/>
                    <a:lumOff val="35000"/>
                  </a:schemeClr>
                </a:solidFill>
                <a:latin typeface="メイリオ"/>
                <a:ea typeface="メイリオ"/>
              </a:rPr>
              <a:t>について</a:t>
            </a:r>
            <a:r>
              <a:rPr lang="ja-JP" altLang="en-US" sz="1200" dirty="0">
                <a:solidFill>
                  <a:schemeClr val="tx1">
                    <a:lumMod val="65000"/>
                    <a:lumOff val="35000"/>
                  </a:schemeClr>
                </a:solidFill>
                <a:latin typeface="メイリオ"/>
                <a:ea typeface="メイリオ"/>
              </a:rPr>
              <a:t>免責されるものとします。</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①企画ページ掲載</a:t>
            </a:r>
            <a:r>
              <a:rPr lang="ja-JP" altLang="en-US" sz="1200" dirty="0">
                <a:solidFill>
                  <a:schemeClr val="tx1">
                    <a:lumMod val="65000"/>
                    <a:lumOff val="35000"/>
                  </a:schemeClr>
                </a:solidFill>
                <a:latin typeface="メイリオ"/>
                <a:ea typeface="メイリオ"/>
              </a:rPr>
              <a:t>の初日の</a:t>
            </a:r>
            <a:r>
              <a:rPr lang="ja-JP" altLang="en-US" sz="1200" dirty="0" smtClean="0">
                <a:solidFill>
                  <a:schemeClr val="tx1">
                    <a:lumMod val="65000"/>
                    <a:lumOff val="35000"/>
                  </a:schemeClr>
                </a:solidFill>
                <a:latin typeface="メイリオ"/>
                <a:ea typeface="メイリオ"/>
              </a:rPr>
              <a:t>午前</a:t>
            </a:r>
            <a:r>
              <a:rPr lang="en-US" altLang="ja-JP" sz="1200" dirty="0" smtClean="0">
                <a:solidFill>
                  <a:schemeClr val="tx1">
                    <a:lumMod val="65000"/>
                    <a:lumOff val="35000"/>
                  </a:schemeClr>
                </a:solidFill>
                <a:latin typeface="メイリオ"/>
                <a:ea typeface="メイリオ"/>
              </a:rPr>
              <a:t>0</a:t>
            </a:r>
            <a:r>
              <a:rPr lang="ja-JP" altLang="en-US" sz="1200" dirty="0" smtClean="0">
                <a:solidFill>
                  <a:schemeClr val="tx1">
                    <a:lumMod val="65000"/>
                    <a:lumOff val="35000"/>
                  </a:schemeClr>
                </a:solidFill>
                <a:latin typeface="メイリオ"/>
                <a:ea typeface="メイリオ"/>
              </a:rPr>
              <a:t>時から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a:t>
            </a:r>
            <a:r>
              <a:rPr lang="ja-JP" altLang="en-US" sz="1200" dirty="0" smtClean="0">
                <a:solidFill>
                  <a:schemeClr val="tx1">
                    <a:lumMod val="65000"/>
                    <a:lumOff val="35000"/>
                  </a:schemeClr>
                </a:solidFill>
                <a:latin typeface="メイリオ"/>
                <a:ea typeface="メイリオ"/>
              </a:rPr>
              <a:t>および企画ページ</a:t>
            </a:r>
            <a:r>
              <a:rPr lang="ja-JP" altLang="en-US" sz="1200" dirty="0">
                <a:solidFill>
                  <a:schemeClr val="tx1">
                    <a:lumMod val="65000"/>
                    <a:lumOff val="35000"/>
                  </a:schemeClr>
                </a:solidFill>
                <a:latin typeface="メイリオ"/>
                <a:ea typeface="メイリオ"/>
              </a:rPr>
              <a:t>の内容が変更もしくは</a:t>
            </a:r>
            <a:r>
              <a:rPr lang="ja-JP" altLang="en-US" sz="1200" dirty="0" smtClean="0">
                <a:solidFill>
                  <a:schemeClr val="tx1">
                    <a:lumMod val="65000"/>
                    <a:lumOff val="35000"/>
                  </a:schemeClr>
                </a:solidFill>
                <a:latin typeface="メイリオ"/>
                <a:ea typeface="メイリオ"/>
              </a:rPr>
              <a:t>追加</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された</a:t>
            </a:r>
            <a:r>
              <a:rPr lang="ja-JP" altLang="en-US" sz="1200" dirty="0">
                <a:solidFill>
                  <a:schemeClr val="tx1">
                    <a:lumMod val="65000"/>
                    <a:lumOff val="35000"/>
                  </a:schemeClr>
                </a:solidFill>
                <a:latin typeface="メイリオ"/>
                <a:ea typeface="メイリオ"/>
              </a:rPr>
              <a:t>場合における、</a:t>
            </a:r>
            <a:r>
              <a:rPr lang="ja-JP" altLang="en-US" sz="1200" dirty="0" smtClean="0">
                <a:solidFill>
                  <a:schemeClr val="tx1">
                    <a:lumMod val="65000"/>
                    <a:lumOff val="35000"/>
                  </a:schemeClr>
                </a:solidFill>
                <a:latin typeface="メイリオ"/>
                <a:ea typeface="メイリオ"/>
              </a:rPr>
              <a:t>当該ページの掲載予定時刻から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②企画ページ</a:t>
            </a:r>
            <a:r>
              <a:rPr lang="ja-JP" altLang="en-US" sz="1200" dirty="0">
                <a:solidFill>
                  <a:schemeClr val="tx1">
                    <a:lumMod val="65000"/>
                    <a:lumOff val="35000"/>
                  </a:schemeClr>
                </a:solidFill>
                <a:latin typeface="メイリオ"/>
                <a:ea typeface="メイリオ"/>
              </a:rPr>
              <a:t>の掲載開始日が営業日以外の場合における、</a:t>
            </a:r>
            <a:r>
              <a:rPr lang="ja-JP" altLang="en-US" sz="1200" dirty="0" smtClean="0">
                <a:solidFill>
                  <a:schemeClr val="tx1">
                    <a:lumMod val="65000"/>
                    <a:lumOff val="35000"/>
                  </a:schemeClr>
                </a:solidFill>
                <a:latin typeface="メイリオ"/>
                <a:ea typeface="メイリオ"/>
              </a:rPr>
              <a:t>当該掲載</a:t>
            </a:r>
            <a:r>
              <a:rPr lang="ja-JP" altLang="en-US" sz="1200" dirty="0">
                <a:solidFill>
                  <a:schemeClr val="tx1">
                    <a:lumMod val="65000"/>
                    <a:lumOff val="35000"/>
                  </a:schemeClr>
                </a:solidFill>
                <a:latin typeface="メイリオ"/>
                <a:ea typeface="メイリオ"/>
              </a:rPr>
              <a:t>開始時間から翌営業日正午まで</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③企画ページ</a:t>
            </a:r>
            <a:r>
              <a:rPr lang="ja-JP" altLang="en-US" sz="1200" dirty="0">
                <a:solidFill>
                  <a:schemeClr val="tx1">
                    <a:lumMod val="65000"/>
                    <a:lumOff val="35000"/>
                  </a:schemeClr>
                </a:solidFill>
                <a:latin typeface="メイリオ"/>
                <a:ea typeface="メイリオ"/>
              </a:rPr>
              <a:t>の総掲載予定時間</a:t>
            </a:r>
            <a:r>
              <a:rPr lang="ja-JP" altLang="en-US" sz="1200" dirty="0" smtClean="0">
                <a:solidFill>
                  <a:schemeClr val="tx1">
                    <a:lumMod val="65000"/>
                    <a:lumOff val="35000"/>
                  </a:schemeClr>
                </a:solidFill>
                <a:latin typeface="メイリオ"/>
                <a:ea typeface="メイリオ"/>
              </a:rPr>
              <a:t>が</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未満の場合における、総掲載予定時間</a:t>
            </a:r>
            <a:r>
              <a:rPr lang="ja-JP" altLang="en-US" sz="1200" dirty="0" smtClean="0">
                <a:solidFill>
                  <a:schemeClr val="tx1">
                    <a:lumMod val="65000"/>
                    <a:lumOff val="35000"/>
                  </a:schemeClr>
                </a:solidFill>
                <a:latin typeface="メイリオ"/>
                <a:ea typeface="メイリオ"/>
              </a:rPr>
              <a:t>の</a:t>
            </a:r>
            <a:r>
              <a:rPr lang="en-US" altLang="ja-JP" sz="1200" dirty="0" smtClean="0">
                <a:solidFill>
                  <a:schemeClr val="tx1">
                    <a:lumMod val="65000"/>
                    <a:lumOff val="35000"/>
                  </a:schemeClr>
                </a:solidFill>
                <a:latin typeface="メイリオ"/>
                <a:ea typeface="メイリオ"/>
              </a:rPr>
              <a:t>10</a:t>
            </a:r>
            <a:r>
              <a:rPr lang="en-US" altLang="ja-JP" sz="1200" dirty="0">
                <a:solidFill>
                  <a:schemeClr val="tx1">
                    <a:lumMod val="65000"/>
                    <a:lumOff val="35000"/>
                  </a:schemeClr>
                </a:solidFill>
                <a:latin typeface="メイリオ"/>
                <a:ea typeface="メイリオ"/>
              </a:rPr>
              <a:t>%</a:t>
            </a:r>
            <a:r>
              <a:rPr lang="ja-JP" altLang="en-US" sz="120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34933723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sz="2400" dirty="0" smtClean="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sz="2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正方形/長方形 4"/>
          <p:cNvSpPr/>
          <p:nvPr/>
        </p:nvSpPr>
        <p:spPr>
          <a:xfrm>
            <a:off x="486795" y="1070136"/>
            <a:ext cx="9219376" cy="1631216"/>
          </a:xfrm>
          <a:prstGeom prst="rect">
            <a:avLst/>
          </a:prstGeom>
        </p:spPr>
        <p:txBody>
          <a:bodyPr wrap="square" lIns="91440" tIns="45720" rIns="91440" bIns="45720" anchor="t">
            <a:spAutoFit/>
          </a:bodyPr>
          <a:lstStyle/>
          <a:p>
            <a:r>
              <a:rPr lang="ja-JP" altLang="en-US" sz="2000" u="sng" dirty="0" smtClean="0">
                <a:solidFill>
                  <a:schemeClr val="tx1">
                    <a:lumMod val="65000"/>
                    <a:lumOff val="35000"/>
                  </a:schemeClr>
                </a:solidFill>
              </a:rPr>
              <a:t>クリエイティブ企画</a:t>
            </a:r>
            <a:r>
              <a:rPr lang="ja-JP" altLang="en-US" sz="2000" dirty="0" smtClean="0">
                <a:solidFill>
                  <a:schemeClr val="tx1">
                    <a:lumMod val="65000"/>
                    <a:lumOff val="35000"/>
                  </a:schemeClr>
                </a:solidFill>
              </a:rPr>
              <a:t>へ</a:t>
            </a:r>
            <a:r>
              <a:rPr lang="ja-JP" altLang="en-US" sz="2000" dirty="0">
                <a:solidFill>
                  <a:schemeClr val="tx1">
                    <a:lumMod val="65000"/>
                    <a:lumOff val="35000"/>
                  </a:schemeClr>
                </a:solidFill>
              </a:rPr>
              <a:t>の掲載をご希望の場合は、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弊社担当営業または</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以下の項目をご連絡ください。回答まで最大5営業日いただきます。</a:t>
            </a:r>
            <a:endParaRPr lang="en-US" altLang="ja-JP" sz="2000" dirty="0">
              <a:solidFill>
                <a:schemeClr val="tx1">
                  <a:lumMod val="65000"/>
                  <a:lumOff val="35000"/>
                </a:schemeClr>
              </a:solidFill>
            </a:endParaRPr>
          </a:p>
          <a:p>
            <a:pPr algn="ctr"/>
            <a:endParaRPr lang="ja-JP" altLang="en-US" sz="2000" b="1" dirty="0">
              <a:solidFill>
                <a:schemeClr val="tx1">
                  <a:lumMod val="65000"/>
                  <a:lumOff val="35000"/>
                </a:schemeClr>
              </a:solidFill>
            </a:endParaRPr>
          </a:p>
          <a:p>
            <a:endParaRPr lang="ja-JP" altLang="en-US" sz="2000" dirty="0">
              <a:solidFill>
                <a:schemeClr val="tx1">
                  <a:lumMod val="65000"/>
                  <a:lumOff val="35000"/>
                </a:schemeClr>
              </a:solidFill>
            </a:endParaRPr>
          </a:p>
        </p:txBody>
      </p:sp>
      <p:sp>
        <p:nvSpPr>
          <p:cNvPr id="8" name="正方形/長方形 7"/>
          <p:cNvSpPr/>
          <p:nvPr/>
        </p:nvSpPr>
        <p:spPr>
          <a:xfrm>
            <a:off x="632520" y="2348880"/>
            <a:ext cx="8712968" cy="3323987"/>
          </a:xfrm>
          <a:prstGeom prst="rect">
            <a:avLst/>
          </a:prstGeom>
        </p:spPr>
        <p:txBody>
          <a:bodyPr wrap="square">
            <a:spAutoFit/>
          </a:bodyPr>
          <a:lstStyle/>
          <a:p>
            <a:r>
              <a:rPr lang="ja-JP" altLang="en-US" sz="1600" u="sng" dirty="0">
                <a:solidFill>
                  <a:schemeClr val="tx1">
                    <a:lumMod val="65000"/>
                    <a:lumOff val="35000"/>
                  </a:schemeClr>
                </a:solidFill>
              </a:rPr>
              <a:t>▼ご連絡いただきたい項目</a:t>
            </a:r>
            <a:endParaRPr lang="en-US" altLang="ja-JP" sz="1600" u="sng" dirty="0">
              <a:solidFill>
                <a:schemeClr val="tx1">
                  <a:lumMod val="65000"/>
                  <a:lumOff val="35000"/>
                </a:schemeClr>
              </a:solidFill>
            </a:endParaRPr>
          </a:p>
          <a:p>
            <a:endParaRPr lang="en-US" altLang="ja-JP" sz="12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商品名：</a:t>
            </a:r>
          </a:p>
          <a:p>
            <a:pPr marL="171450" indent="-171450">
              <a:buFont typeface="Arial" panose="020B0604020202020204" pitchFamily="34" charset="0"/>
              <a:buChar char="•"/>
            </a:pPr>
            <a:r>
              <a:rPr lang="ja-JP" altLang="en-US" sz="1400" dirty="0">
                <a:solidFill>
                  <a:schemeClr val="tx1">
                    <a:lumMod val="65000"/>
                    <a:lumOff val="35000"/>
                  </a:schemeClr>
                </a:solidFill>
              </a:rPr>
              <a:t>広告主</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リンク先</a:t>
            </a:r>
            <a:r>
              <a:rPr lang="en-US" altLang="ja-JP" sz="1400" dirty="0">
                <a:solidFill>
                  <a:schemeClr val="tx1">
                    <a:lumMod val="65000"/>
                    <a:lumOff val="35000"/>
                  </a:schemeClr>
                </a:solidFill>
              </a:rPr>
              <a:t>URL:</a:t>
            </a:r>
            <a:endParaRPr lang="ja-JP" altLang="en-US"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ヤフー営業担当者：</a:t>
            </a:r>
          </a:p>
          <a:p>
            <a:pPr marL="171450" indent="-171450">
              <a:buFont typeface="Arial" panose="020B0604020202020204" pitchFamily="34" charset="0"/>
              <a:buChar char="•"/>
            </a:pPr>
            <a:r>
              <a:rPr lang="ja-JP" altLang="en-US" sz="1400" dirty="0">
                <a:solidFill>
                  <a:schemeClr val="tx1">
                    <a:lumMod val="65000"/>
                    <a:lumOff val="35000"/>
                  </a:schemeClr>
                </a:solidFill>
              </a:rPr>
              <a:t>代理店</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予約型対応アカウント</a:t>
            </a:r>
            <a:r>
              <a:rPr lang="en-US" altLang="ja-JP" sz="1400" dirty="0">
                <a:solidFill>
                  <a:schemeClr val="tx1">
                    <a:lumMod val="65000"/>
                    <a:lumOff val="35000"/>
                  </a:schemeClr>
                </a:solidFill>
              </a:rPr>
              <a:t>ID</a:t>
            </a:r>
            <a:r>
              <a:rPr lang="ja-JP" altLang="en-US" sz="1400" dirty="0">
                <a:solidFill>
                  <a:schemeClr val="tx1">
                    <a:lumMod val="65000"/>
                    <a:lumOff val="35000"/>
                  </a:schemeClr>
                </a:solidFill>
              </a:rPr>
              <a:t>（用意があれば）</a:t>
            </a:r>
            <a:r>
              <a:rPr lang="ja-JP" altLang="en-US" sz="1400" dirty="0" smtClean="0">
                <a:solidFill>
                  <a:schemeClr val="tx1">
                    <a:lumMod val="65000"/>
                    <a:lumOff val="35000"/>
                  </a:schemeClr>
                </a:solidFill>
              </a:rPr>
              <a:t>：</a:t>
            </a:r>
            <a:endParaRPr lang="ja-JP" altLang="en-US"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掲載期間：</a:t>
            </a:r>
          </a:p>
          <a:p>
            <a:pPr marL="171450" indent="-171450">
              <a:buFont typeface="Arial" panose="020B0604020202020204" pitchFamily="34" charset="0"/>
              <a:buChar char="•"/>
            </a:pPr>
            <a:r>
              <a:rPr lang="ja-JP" altLang="en-US" sz="1400" dirty="0" smtClean="0">
                <a:solidFill>
                  <a:schemeClr val="tx1">
                    <a:lumMod val="65000"/>
                    <a:lumOff val="35000"/>
                  </a:schemeClr>
                </a:solidFill>
              </a:rPr>
              <a:t>プロモーション商品・内容：</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特集・タイアップ広告で実現したいこと（コンテンツイメージなど</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懸念点</a:t>
            </a:r>
            <a:r>
              <a:rPr lang="ja-JP" altLang="en-US" sz="1400" dirty="0">
                <a:solidFill>
                  <a:schemeClr val="tx1">
                    <a:lumMod val="65000"/>
                    <a:lumOff val="35000"/>
                  </a:schemeClr>
                </a:solidFill>
              </a:rPr>
              <a:t>：</a:t>
            </a:r>
          </a:p>
          <a:p>
            <a:pPr marL="171450" indent="-171450">
              <a:buFont typeface="Arial" panose="020B0604020202020204" pitchFamily="34" charset="0"/>
              <a:buChar char="•"/>
            </a:pPr>
            <a:r>
              <a:rPr lang="ja-JP" altLang="en-US" sz="1400" dirty="0">
                <a:solidFill>
                  <a:schemeClr val="tx1">
                    <a:lumMod val="65000"/>
                    <a:lumOff val="35000"/>
                  </a:schemeClr>
                </a:solidFill>
              </a:rPr>
              <a:t>備考</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endParaRPr lang="en-US" altLang="ja-JP" sz="1400" dirty="0">
              <a:solidFill>
                <a:schemeClr val="tx1">
                  <a:lumMod val="65000"/>
                  <a:lumOff val="35000"/>
                </a:schemeClr>
              </a:solidFill>
            </a:endParaRPr>
          </a:p>
          <a:p>
            <a:endParaRPr lang="en-US" altLang="ja-JP" sz="1400" dirty="0" smtClean="0">
              <a:solidFill>
                <a:schemeClr val="tx1">
                  <a:lumMod val="65000"/>
                  <a:lumOff val="35000"/>
                </a:schemeClr>
              </a:solidFill>
            </a:endParaRPr>
          </a:p>
        </p:txBody>
      </p:sp>
    </p:spTree>
    <p:extLst>
      <p:ext uri="{BB962C8B-B14F-4D97-AF65-F5344CB8AC3E}">
        <p14:creationId xmlns:p14="http://schemas.microsoft.com/office/powerpoint/2010/main" val="2254261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a:xfrm>
            <a:off x="488504" y="260648"/>
            <a:ext cx="7992888" cy="432048"/>
          </a:xfrm>
        </p:spPr>
        <p:txBody>
          <a:bodyPr>
            <a:normAutofit fontScale="90000"/>
          </a:bodyPr>
          <a:lstStyle/>
          <a:p>
            <a:r>
              <a:rPr kumimoji="1" lang="ja-JP" altLang="en-US" dirty="0" smtClean="0"/>
              <a:t>更新・変更履歴</a:t>
            </a:r>
            <a:endParaRPr kumimoji="1" lang="ja-JP" altLang="en-US" dirty="0"/>
          </a:p>
        </p:txBody>
      </p:sp>
      <p:sp>
        <p:nvSpPr>
          <p:cNvPr id="4" name="テキスト ボックス 3"/>
          <p:cNvSpPr txBox="1"/>
          <p:nvPr/>
        </p:nvSpPr>
        <p:spPr>
          <a:xfrm>
            <a:off x="459858" y="1191118"/>
            <a:ext cx="9201472" cy="769441"/>
          </a:xfrm>
          <a:prstGeom prst="rect">
            <a:avLst/>
          </a:prstGeom>
          <a:noFill/>
        </p:spPr>
        <p:txBody>
          <a:bodyPr wrap="square" rtlCol="0">
            <a:spAutoFit/>
          </a:bodyPr>
          <a:lstStyle/>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202</a:t>
            </a:r>
            <a:r>
              <a:rPr lang="en-US" altLang="ja-JP" sz="1400" dirty="0" smtClean="0">
                <a:solidFill>
                  <a:schemeClr val="tx1">
                    <a:lumMod val="65000"/>
                    <a:lumOff val="35000"/>
                  </a:schemeClr>
                </a:solidFill>
              </a:rPr>
              <a:t>1</a:t>
            </a:r>
            <a:r>
              <a:rPr lang="en-US" altLang="ja-JP" sz="1400" dirty="0" smtClean="0">
                <a:solidFill>
                  <a:schemeClr val="tx1">
                    <a:lumMod val="65000"/>
                    <a:lumOff val="35000"/>
                  </a:schemeClr>
                </a:solidFill>
              </a:rPr>
              <a:t>/2/22</a:t>
            </a:r>
            <a:r>
              <a:rPr lang="ja-JP" altLang="en-US" sz="1400" dirty="0" smtClean="0">
                <a:solidFill>
                  <a:schemeClr val="tx1">
                    <a:lumMod val="65000"/>
                    <a:lumOff val="35000"/>
                  </a:schemeClr>
                </a:solidFill>
              </a:rPr>
              <a:t>　</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P</a:t>
            </a:r>
            <a:r>
              <a:rPr lang="en-US" altLang="ja-JP" sz="1400" dirty="0">
                <a:solidFill>
                  <a:schemeClr val="tx1">
                    <a:lumMod val="65000"/>
                    <a:lumOff val="35000"/>
                  </a:schemeClr>
                </a:solidFill>
              </a:rPr>
              <a:t>6</a:t>
            </a:r>
            <a:r>
              <a:rPr lang="ja-JP" altLang="en-US" sz="1400" dirty="0" smtClean="0">
                <a:solidFill>
                  <a:schemeClr val="tx1">
                    <a:lumMod val="65000"/>
                    <a:lumOff val="35000"/>
                  </a:schemeClr>
                </a:solidFill>
              </a:rPr>
              <a:t>　「</a:t>
            </a:r>
            <a:r>
              <a:rPr lang="ja-JP" altLang="en-US" sz="1400" dirty="0" smtClean="0"/>
              <a:t>スペック詳細」　備考欄追記</a:t>
            </a:r>
            <a:endParaRPr lang="en-US" altLang="ja-JP" sz="1400" dirty="0" smtClean="0">
              <a:solidFill>
                <a:schemeClr val="tx1">
                  <a:lumMod val="65000"/>
                  <a:lumOff val="35000"/>
                </a:schemeClr>
              </a:solidFill>
            </a:endParaRPr>
          </a:p>
          <a:p>
            <a:endParaRPr kumimoji="1" lang="ja-JP" altLang="en-US" sz="1600" dirty="0">
              <a:solidFill>
                <a:schemeClr val="tx1">
                  <a:lumMod val="65000"/>
                  <a:lumOff val="35000"/>
                </a:schemeClr>
              </a:solidFill>
            </a:endParaRPr>
          </a:p>
        </p:txBody>
      </p:sp>
    </p:spTree>
    <p:extLst>
      <p:ext uri="{BB962C8B-B14F-4D97-AF65-F5344CB8AC3E}">
        <p14:creationId xmlns:p14="http://schemas.microsoft.com/office/powerpoint/2010/main" val="27487759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14" name="タイトル 2"/>
          <p:cNvSpPr>
            <a:spLocks noGrp="1"/>
          </p:cNvSpPr>
          <p:nvPr>
            <p:ph type="title"/>
          </p:nvPr>
        </p:nvSpPr>
        <p:spPr>
          <a:xfrm>
            <a:off x="488504" y="260648"/>
            <a:ext cx="7992888" cy="432048"/>
          </a:xfrm>
        </p:spPr>
        <p:txBody>
          <a:bodyPr>
            <a:noAutofit/>
          </a:bodyPr>
          <a:lstStyle/>
          <a:p>
            <a:r>
              <a:rPr lang="ja-JP" altLang="en-US" sz="2400" dirty="0">
                <a:latin typeface="メイリオ" panose="020B0604030504040204" pitchFamily="50" charset="-128"/>
                <a:ea typeface="メイリオ" panose="020B0604030504040204" pitchFamily="50" charset="-128"/>
              </a:rPr>
              <a:t>トップページカスタマイズ企画ライト版とは</a:t>
            </a:r>
          </a:p>
        </p:txBody>
      </p:sp>
      <p:pic>
        <p:nvPicPr>
          <p:cNvPr id="32" name="図 31"/>
          <p:cNvPicPr>
            <a:picLocks noChangeAspect="1"/>
          </p:cNvPicPr>
          <p:nvPr/>
        </p:nvPicPr>
        <p:blipFill>
          <a:blip r:embed="rId2"/>
          <a:stretch>
            <a:fillRect/>
          </a:stretch>
        </p:blipFill>
        <p:spPr>
          <a:xfrm>
            <a:off x="2955168" y="3046820"/>
            <a:ext cx="1804944" cy="2862842"/>
          </a:xfrm>
          <a:prstGeom prst="rect">
            <a:avLst/>
          </a:prstGeom>
        </p:spPr>
      </p:pic>
      <p:sp>
        <p:nvSpPr>
          <p:cNvPr id="37" name="テキスト ボックス 36">
            <a:extLst>
              <a:ext uri="{FF2B5EF4-FFF2-40B4-BE49-F238E27FC236}">
                <a16:creationId xmlns:a16="http://schemas.microsoft.com/office/drawing/2014/main" id="{A45E4669-49D5-3945-9AEA-4B544CD1D659}"/>
              </a:ext>
            </a:extLst>
          </p:cNvPr>
          <p:cNvSpPr txBox="1"/>
          <p:nvPr/>
        </p:nvSpPr>
        <p:spPr>
          <a:xfrm>
            <a:off x="776536" y="2575642"/>
            <a:ext cx="1261884" cy="276999"/>
          </a:xfrm>
          <a:prstGeom prst="rect">
            <a:avLst/>
          </a:prstGeom>
          <a:noFill/>
        </p:spPr>
        <p:txBody>
          <a:bodyPr wrap="none" rtlCol="0">
            <a:spAutoFit/>
          </a:bodyPr>
          <a:lstStyle/>
          <a:p>
            <a:pPr algn="ctr"/>
            <a:r>
              <a:rPr kumimoji="1" lang="ja-JP" altLang="en-US" sz="1200" b="1" dirty="0">
                <a:latin typeface="メイリオ" panose="020B0604030504040204" pitchFamily="50" charset="-128"/>
                <a:ea typeface="メイリオ" panose="020B0604030504040204" pitchFamily="50" charset="-128"/>
              </a:rPr>
              <a:t>バナーをタップ</a:t>
            </a:r>
            <a:endParaRPr kumimoji="1" lang="en-US" altLang="ja-JP" sz="1200" b="1" dirty="0">
              <a:latin typeface="メイリオ" panose="020B0604030504040204" pitchFamily="50" charset="-128"/>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8AC21CF2-986D-7E40-9FCF-4D0C4FA2FCF0}"/>
              </a:ext>
            </a:extLst>
          </p:cNvPr>
          <p:cNvSpPr txBox="1"/>
          <p:nvPr/>
        </p:nvSpPr>
        <p:spPr>
          <a:xfrm>
            <a:off x="2842512" y="2496478"/>
            <a:ext cx="2185214" cy="461665"/>
          </a:xfrm>
          <a:prstGeom prst="rect">
            <a:avLst/>
          </a:prstGeom>
          <a:noFill/>
        </p:spPr>
        <p:txBody>
          <a:bodyPr wrap="none" rtlCol="0">
            <a:spAutoFit/>
          </a:bodyPr>
          <a:lstStyle/>
          <a:p>
            <a:pPr algn="ctr"/>
            <a:r>
              <a:rPr kumimoji="1" lang="ja-JP" altLang="en-US" sz="1200" b="1" dirty="0">
                <a:latin typeface="メイリオ" panose="020B0604030504040204" pitchFamily="50" charset="-128"/>
                <a:ea typeface="メイリオ" panose="020B0604030504040204" pitchFamily="50" charset="-128"/>
              </a:rPr>
              <a:t>倒れる、バナーが分かれる、</a:t>
            </a:r>
            <a:endParaRPr kumimoji="1" lang="en-US" altLang="ja-JP" sz="1200" b="1" dirty="0">
              <a:latin typeface="メイリオ" panose="020B0604030504040204" pitchFamily="50" charset="-128"/>
              <a:ea typeface="メイリオ" panose="020B0604030504040204" pitchFamily="50" charset="-128"/>
            </a:endParaRPr>
          </a:p>
          <a:p>
            <a:pPr algn="ctr"/>
            <a:r>
              <a:rPr lang="ja-JP" altLang="en-US" sz="1200" b="1" dirty="0">
                <a:latin typeface="メイリオ" panose="020B0604030504040204" pitchFamily="50" charset="-128"/>
                <a:ea typeface="メイリオ" panose="020B0604030504040204" pitchFamily="50" charset="-128"/>
              </a:rPr>
              <a:t>フェードアウト</a:t>
            </a:r>
            <a:r>
              <a:rPr kumimoji="1" lang="ja-JP" altLang="en-US" sz="1200" b="1" dirty="0">
                <a:latin typeface="メイリオ" panose="020B0604030504040204" pitchFamily="50" charset="-128"/>
                <a:ea typeface="メイリオ" panose="020B0604030504040204" pitchFamily="50" charset="-128"/>
              </a:rPr>
              <a:t>の中から選択</a:t>
            </a:r>
            <a:endParaRPr kumimoji="1" lang="en-US" altLang="ja-JP" sz="1200" b="1" dirty="0">
              <a:latin typeface="メイリオ" panose="020B0604030504040204" pitchFamily="50" charset="-128"/>
              <a:ea typeface="メイリオ" panose="020B0604030504040204" pitchFamily="50" charset="-128"/>
            </a:endParaRPr>
          </a:p>
        </p:txBody>
      </p:sp>
      <p:sp>
        <p:nvSpPr>
          <p:cNvPr id="39" name="テキスト ボックス 38">
            <a:extLst>
              <a:ext uri="{FF2B5EF4-FFF2-40B4-BE49-F238E27FC236}">
                <a16:creationId xmlns:a16="http://schemas.microsoft.com/office/drawing/2014/main" id="{DD9E6D3B-CC7E-604C-ADBB-CF0BEE113BD4}"/>
              </a:ext>
            </a:extLst>
          </p:cNvPr>
          <p:cNvSpPr txBox="1"/>
          <p:nvPr/>
        </p:nvSpPr>
        <p:spPr>
          <a:xfrm>
            <a:off x="5190929" y="2526794"/>
            <a:ext cx="2122697" cy="461665"/>
          </a:xfrm>
          <a:prstGeom prst="rect">
            <a:avLst/>
          </a:prstGeom>
          <a:noFill/>
        </p:spPr>
        <p:txBody>
          <a:bodyPr wrap="none" rtlCol="0">
            <a:spAutoFit/>
          </a:bodyPr>
          <a:lstStyle/>
          <a:p>
            <a:pPr algn="ctr"/>
            <a:r>
              <a:rPr kumimoji="1" lang="ja-JP" altLang="en-US" sz="1200" b="1" dirty="0">
                <a:latin typeface="メイリオ" panose="020B0604030504040204" pitchFamily="50" charset="-128"/>
                <a:ea typeface="メイリオ" panose="020B0604030504040204" pitchFamily="50" charset="-128"/>
              </a:rPr>
              <a:t>映画や</a:t>
            </a:r>
            <a:r>
              <a:rPr kumimoji="1" lang="en-US" altLang="ja-JP" sz="1200" b="1" dirty="0">
                <a:latin typeface="メイリオ" panose="020B0604030504040204" pitchFamily="50" charset="-128"/>
                <a:ea typeface="メイリオ" panose="020B0604030504040204" pitchFamily="50" charset="-128"/>
              </a:rPr>
              <a:t>CM</a:t>
            </a:r>
            <a:r>
              <a:rPr kumimoji="1" lang="ja-JP" altLang="en-US" sz="1200" b="1" dirty="0">
                <a:latin typeface="メイリオ" panose="020B0604030504040204" pitchFamily="50" charset="-128"/>
                <a:ea typeface="メイリオ" panose="020B0604030504040204" pitchFamily="50" charset="-128"/>
              </a:rPr>
              <a:t>のトレーラー素材</a:t>
            </a:r>
            <a:endParaRPr kumimoji="1" lang="en-US" altLang="ja-JP" sz="1200" b="1" dirty="0">
              <a:latin typeface="メイリオ" panose="020B0604030504040204" pitchFamily="50" charset="-128"/>
              <a:ea typeface="メイリオ" panose="020B0604030504040204" pitchFamily="50" charset="-128"/>
            </a:endParaRPr>
          </a:p>
          <a:p>
            <a:pPr algn="ctr"/>
            <a:r>
              <a:rPr lang="en-US" altLang="ja-JP" sz="1200" b="1" dirty="0">
                <a:latin typeface="メイリオ" panose="020B0604030504040204" pitchFamily="50" charset="-128"/>
                <a:ea typeface="メイリオ" panose="020B0604030504040204" pitchFamily="50" charset="-128"/>
              </a:rPr>
              <a:t>(15</a:t>
            </a:r>
            <a:r>
              <a:rPr lang="ja-JP" altLang="en-US" sz="1200" b="1" dirty="0">
                <a:latin typeface="メイリオ" panose="020B0604030504040204" pitchFamily="50" charset="-128"/>
                <a:ea typeface="メイリオ" panose="020B0604030504040204" pitchFamily="50" charset="-128"/>
              </a:rPr>
              <a:t>秒以内</a:t>
            </a:r>
            <a:r>
              <a:rPr lang="en-US" altLang="ja-JP" sz="1200" b="1" dirty="0">
                <a:latin typeface="メイリオ" panose="020B0604030504040204" pitchFamily="50" charset="-128"/>
                <a:ea typeface="メイリオ" panose="020B0604030504040204" pitchFamily="50" charset="-128"/>
              </a:rPr>
              <a:t>)</a:t>
            </a:r>
            <a:endParaRPr kumimoji="1" lang="ja-JP" altLang="en-US" sz="1200" b="1" dirty="0">
              <a:latin typeface="メイリオ" panose="020B0604030504040204" pitchFamily="50" charset="-128"/>
              <a:ea typeface="メイリオ" panose="020B0604030504040204" pitchFamily="50" charset="-128"/>
            </a:endParaRPr>
          </a:p>
        </p:txBody>
      </p:sp>
      <p:sp>
        <p:nvSpPr>
          <p:cNvPr id="40" name="三角形 33">
            <a:extLst>
              <a:ext uri="{FF2B5EF4-FFF2-40B4-BE49-F238E27FC236}">
                <a16:creationId xmlns:a16="http://schemas.microsoft.com/office/drawing/2014/main" id="{993A67E6-B8FF-3E4C-ADBA-DB878DA3122E}"/>
              </a:ext>
            </a:extLst>
          </p:cNvPr>
          <p:cNvSpPr/>
          <p:nvPr/>
        </p:nvSpPr>
        <p:spPr>
          <a:xfrm rot="5400000">
            <a:off x="1930235" y="4152471"/>
            <a:ext cx="1765650" cy="314516"/>
          </a:xfrm>
          <a:prstGeom prst="triangl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1" name="三角形 33">
            <a:extLst>
              <a:ext uri="{FF2B5EF4-FFF2-40B4-BE49-F238E27FC236}">
                <a16:creationId xmlns:a16="http://schemas.microsoft.com/office/drawing/2014/main" id="{993A67E6-B8FF-3E4C-ADBA-DB878DA3122E}"/>
              </a:ext>
            </a:extLst>
          </p:cNvPr>
          <p:cNvSpPr/>
          <p:nvPr/>
        </p:nvSpPr>
        <p:spPr>
          <a:xfrm rot="5400000">
            <a:off x="4214194" y="4173873"/>
            <a:ext cx="1765650" cy="314516"/>
          </a:xfrm>
          <a:prstGeom prst="triangl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2" name="三角形 33">
            <a:extLst>
              <a:ext uri="{FF2B5EF4-FFF2-40B4-BE49-F238E27FC236}">
                <a16:creationId xmlns:a16="http://schemas.microsoft.com/office/drawing/2014/main" id="{993A67E6-B8FF-3E4C-ADBA-DB878DA3122E}"/>
              </a:ext>
            </a:extLst>
          </p:cNvPr>
          <p:cNvSpPr/>
          <p:nvPr/>
        </p:nvSpPr>
        <p:spPr>
          <a:xfrm rot="5400000">
            <a:off x="6605235" y="4201329"/>
            <a:ext cx="1765650" cy="314516"/>
          </a:xfrm>
          <a:prstGeom prst="triangl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3" name="円形吹き出し 42"/>
          <p:cNvSpPr/>
          <p:nvPr/>
        </p:nvSpPr>
        <p:spPr>
          <a:xfrm>
            <a:off x="4023428" y="5312267"/>
            <a:ext cx="1280741" cy="661676"/>
          </a:xfrm>
          <a:prstGeom prst="wedgeEllipseCallout">
            <a:avLst>
              <a:gd name="adj1" fmla="val -32961"/>
              <a:gd name="adj2" fmla="val -78037"/>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a:solidFill>
                  <a:schemeClr val="tx1"/>
                </a:solidFill>
                <a:latin typeface="メイリオ" panose="020B0604030504040204" pitchFamily="50" charset="-128"/>
                <a:ea typeface="メイリオ" panose="020B0604030504040204" pitchFamily="50" charset="-128"/>
              </a:rPr>
              <a:t>前に</a:t>
            </a:r>
            <a:endParaRPr lang="en-US" altLang="ja-JP" sz="1400" b="1">
              <a:solidFill>
                <a:schemeClr val="tx1"/>
              </a:solidFill>
              <a:latin typeface="メイリオ" panose="020B0604030504040204" pitchFamily="50" charset="-128"/>
              <a:ea typeface="メイリオ" panose="020B0604030504040204" pitchFamily="50" charset="-128"/>
            </a:endParaRPr>
          </a:p>
          <a:p>
            <a:pPr algn="ctr"/>
            <a:r>
              <a:rPr lang="ja-JP" altLang="en-US" sz="1400" b="1">
                <a:solidFill>
                  <a:schemeClr val="tx1"/>
                </a:solidFill>
                <a:latin typeface="メイリオ" panose="020B0604030504040204" pitchFamily="50" charset="-128"/>
                <a:ea typeface="メイリオ" panose="020B0604030504040204" pitchFamily="50" charset="-128"/>
              </a:rPr>
              <a:t>倒れる！</a:t>
            </a:r>
            <a:endParaRPr lang="ja-JP" altLang="en-US" sz="1400" b="1" dirty="0">
              <a:solidFill>
                <a:schemeClr val="tx1"/>
              </a:solidFill>
              <a:latin typeface="メイリオ" panose="020B0604030504040204" pitchFamily="50" charset="-128"/>
              <a:ea typeface="メイリオ" panose="020B0604030504040204" pitchFamily="50" charset="-128"/>
            </a:endParaRPr>
          </a:p>
        </p:txBody>
      </p:sp>
      <p:sp>
        <p:nvSpPr>
          <p:cNvPr id="44" name="テキスト ボックス 43"/>
          <p:cNvSpPr txBox="1"/>
          <p:nvPr/>
        </p:nvSpPr>
        <p:spPr>
          <a:xfrm>
            <a:off x="344488" y="6082408"/>
            <a:ext cx="7794655" cy="369332"/>
          </a:xfrm>
          <a:prstGeom prst="rect">
            <a:avLst/>
          </a:prstGeom>
          <a:noFill/>
        </p:spPr>
        <p:txBody>
          <a:bodyPr wrap="square" rtlCol="0">
            <a:spAutoFit/>
          </a:bodyPr>
          <a:lstStyle/>
          <a:p>
            <a:r>
              <a:rPr lang="en-US" altLang="ja-JP" sz="900" dirty="0">
                <a:solidFill>
                  <a:srgbClr val="FF0000"/>
                </a:solidFill>
                <a:latin typeface="メイリオ" panose="020B0604030504040204" pitchFamily="50" charset="-128"/>
                <a:ea typeface="メイリオ" panose="020B0604030504040204" pitchFamily="50" charset="-128"/>
              </a:rPr>
              <a:t>※</a:t>
            </a:r>
            <a:r>
              <a:rPr lang="ja-JP" altLang="en-US" sz="900" dirty="0">
                <a:solidFill>
                  <a:srgbClr val="FF0000"/>
                </a:solidFill>
                <a:latin typeface="メイリオ" panose="020B0604030504040204" pitchFamily="50" charset="-128"/>
                <a:ea typeface="メイリオ" panose="020B0604030504040204" pitchFamily="50" charset="-128"/>
              </a:rPr>
              <a:t>エフェクト部分のバナー画像、</a:t>
            </a:r>
            <a:r>
              <a:rPr lang="zh-TW" altLang="en-US" sz="900" dirty="0">
                <a:solidFill>
                  <a:srgbClr val="FF0000"/>
                </a:solidFill>
                <a:latin typeface="メイリオ" panose="020B0604030504040204" pitchFamily="50" charset="-128"/>
                <a:ea typeface="メイリオ" panose="020B0604030504040204" pitchFamily="50" charset="-128"/>
              </a:rPr>
              <a:t>演出</a:t>
            </a:r>
            <a:r>
              <a:rPr lang="ja-JP" altLang="en-US" sz="900" dirty="0">
                <a:solidFill>
                  <a:srgbClr val="FF0000"/>
                </a:solidFill>
                <a:latin typeface="メイリオ" panose="020B0604030504040204" pitchFamily="50" charset="-128"/>
                <a:ea typeface="メイリオ" panose="020B0604030504040204" pitchFamily="50" charset="-128"/>
              </a:rPr>
              <a:t>用</a:t>
            </a:r>
            <a:r>
              <a:rPr lang="ja-JP" altLang="en-US" sz="900" dirty="0" smtClean="0">
                <a:solidFill>
                  <a:srgbClr val="FF0000"/>
                </a:solidFill>
                <a:latin typeface="メイリオ" panose="020B0604030504040204" pitchFamily="50" charset="-128"/>
                <a:ea typeface="メイリオ" panose="020B0604030504040204" pitchFamily="50" charset="-128"/>
              </a:rPr>
              <a:t>の</a:t>
            </a:r>
            <a:r>
              <a:rPr lang="zh-TW" altLang="en-US" sz="900" dirty="0" smtClean="0">
                <a:solidFill>
                  <a:srgbClr val="FF0000"/>
                </a:solidFill>
                <a:latin typeface="メイリオ" panose="020B0604030504040204" pitchFamily="50" charset="-128"/>
                <a:ea typeface="メイリオ" panose="020B0604030504040204" pitchFamily="50" charset="-128"/>
              </a:rPr>
              <a:t>動画</a:t>
            </a:r>
            <a:r>
              <a:rPr lang="ja-JP" altLang="en-US" sz="900" dirty="0">
                <a:solidFill>
                  <a:srgbClr val="FF0000"/>
                </a:solidFill>
                <a:latin typeface="メイリオ" panose="020B0604030504040204" pitchFamily="50" charset="-128"/>
                <a:ea typeface="メイリオ" panose="020B0604030504040204" pitchFamily="50" charset="-128"/>
              </a:rPr>
              <a:t>はヤフーでは制作いたしません。</a:t>
            </a:r>
            <a:endParaRPr lang="en-US" altLang="ja-JP" sz="900" dirty="0">
              <a:solidFill>
                <a:srgbClr val="FF0000"/>
              </a:solidFill>
              <a:latin typeface="メイリオ" panose="020B0604030504040204" pitchFamily="50" charset="-128"/>
              <a:ea typeface="メイリオ" panose="020B0604030504040204" pitchFamily="50" charset="-128"/>
            </a:endParaRPr>
          </a:p>
          <a:p>
            <a:r>
              <a:rPr lang="ja-JP" altLang="en-US" sz="900" dirty="0">
                <a:solidFill>
                  <a:srgbClr val="FF0000"/>
                </a:solidFill>
                <a:latin typeface="メイリオ" panose="020B0604030504040204" pitchFamily="50" charset="-128"/>
                <a:ea typeface="メイリオ" panose="020B0604030504040204" pitchFamily="50" charset="-128"/>
              </a:rPr>
              <a:t>広告主様または代理店様にて、申し込み時にご用意いただく必要がございます。</a:t>
            </a:r>
          </a:p>
        </p:txBody>
      </p:sp>
      <p:pic>
        <p:nvPicPr>
          <p:cNvPr id="45" name="図 44"/>
          <p:cNvPicPr>
            <a:picLocks noChangeAspect="1"/>
          </p:cNvPicPr>
          <p:nvPr/>
        </p:nvPicPr>
        <p:blipFill>
          <a:blip r:embed="rId3"/>
          <a:stretch>
            <a:fillRect/>
          </a:stretch>
        </p:blipFill>
        <p:spPr>
          <a:xfrm>
            <a:off x="560512" y="2998451"/>
            <a:ext cx="1865110" cy="2882898"/>
          </a:xfrm>
          <a:prstGeom prst="rect">
            <a:avLst/>
          </a:prstGeom>
        </p:spPr>
      </p:pic>
      <p:pic>
        <p:nvPicPr>
          <p:cNvPr id="46" name="図 45"/>
          <p:cNvPicPr>
            <a:picLocks noChangeAspect="1"/>
          </p:cNvPicPr>
          <p:nvPr/>
        </p:nvPicPr>
        <p:blipFill>
          <a:blip r:embed="rId4"/>
          <a:stretch>
            <a:fillRect/>
          </a:stretch>
        </p:blipFill>
        <p:spPr>
          <a:xfrm>
            <a:off x="5376198" y="3027854"/>
            <a:ext cx="1794166" cy="2798509"/>
          </a:xfrm>
          <a:prstGeom prst="rect">
            <a:avLst/>
          </a:prstGeom>
        </p:spPr>
      </p:pic>
      <p:sp>
        <p:nvSpPr>
          <p:cNvPr id="3" name="正方形/長方形 2"/>
          <p:cNvSpPr/>
          <p:nvPr/>
        </p:nvSpPr>
        <p:spPr>
          <a:xfrm>
            <a:off x="488504" y="932983"/>
            <a:ext cx="9145016" cy="507831"/>
          </a:xfrm>
          <a:prstGeom prst="rect">
            <a:avLst/>
          </a:prstGeom>
        </p:spPr>
        <p:txBody>
          <a:bodyPr wrap="square">
            <a:spAutoFit/>
          </a:bodyPr>
          <a:lstStyle/>
          <a:p>
            <a:pPr algn="ctr">
              <a:lnSpc>
                <a:spcPct val="150000"/>
              </a:lnSpc>
            </a:pPr>
            <a:r>
              <a:rPr lang="en-US" altLang="ja-JP" b="1" dirty="0">
                <a:latin typeface="メイリオ" panose="020B0604030504040204" pitchFamily="50" charset="-128"/>
                <a:ea typeface="メイリオ" panose="020B0604030504040204" pitchFamily="50" charset="-128"/>
              </a:rPr>
              <a:t>Yahoo! JAPAN</a:t>
            </a:r>
            <a:r>
              <a:rPr lang="ja-JP" altLang="en-US" b="1" dirty="0">
                <a:latin typeface="メイリオ" panose="020B0604030504040204" pitchFamily="50" charset="-128"/>
                <a:ea typeface="メイリオ" panose="020B0604030504040204" pitchFamily="50" charset="-128"/>
              </a:rPr>
              <a:t>のトップページを活用した、インパクトのある特別な演出が可能です。</a:t>
            </a:r>
            <a:endParaRPr lang="en-US" altLang="ja-JP" b="1" dirty="0">
              <a:latin typeface="メイリオ" panose="020B0604030504040204" pitchFamily="50" charset="-128"/>
              <a:ea typeface="メイリオ" panose="020B0604030504040204" pitchFamily="50" charset="-128"/>
            </a:endParaRPr>
          </a:p>
        </p:txBody>
      </p:sp>
      <p:sp>
        <p:nvSpPr>
          <p:cNvPr id="47" name="テキスト ボックス 45"/>
          <p:cNvSpPr txBox="1"/>
          <p:nvPr/>
        </p:nvSpPr>
        <p:spPr>
          <a:xfrm>
            <a:off x="924506" y="1423859"/>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1400" dirty="0">
                <a:latin typeface="メイリオ" panose="020B0604030504040204" pitchFamily="50" charset="-128"/>
                <a:ea typeface="メイリオ" panose="020B0604030504040204" pitchFamily="50" charset="-128"/>
              </a:rPr>
              <a:t>Yahoo! JAPAN</a:t>
            </a:r>
            <a:r>
              <a:rPr lang="ja-JP" altLang="en-US" sz="1400" dirty="0">
                <a:latin typeface="メイリオ" panose="020B0604030504040204" pitchFamily="50" charset="-128"/>
                <a:ea typeface="メイリオ" panose="020B0604030504040204" pitchFamily="50" charset="-128"/>
              </a:rPr>
              <a:t>アプリに表示される際はアプリ内ブラウザで演出アニメーションが展開されます。</a:t>
            </a:r>
            <a:endParaRPr lang="en-US" altLang="ja-JP" sz="1400" dirty="0">
              <a:latin typeface="メイリオ" panose="020B0604030504040204" pitchFamily="50" charset="-128"/>
              <a:ea typeface="メイリオ" panose="020B0604030504040204" pitchFamily="50" charset="-128"/>
            </a:endParaRPr>
          </a:p>
        </p:txBody>
      </p:sp>
      <p:sp>
        <p:nvSpPr>
          <p:cNvPr id="49" name="テキスト ボックス 48">
            <a:extLst>
              <a:ext uri="{FF2B5EF4-FFF2-40B4-BE49-F238E27FC236}">
                <a16:creationId xmlns:a16="http://schemas.microsoft.com/office/drawing/2014/main" id="{9A3A66DF-B04D-F545-B947-7A0480B899A9}"/>
              </a:ext>
            </a:extLst>
          </p:cNvPr>
          <p:cNvSpPr txBox="1"/>
          <p:nvPr/>
        </p:nvSpPr>
        <p:spPr>
          <a:xfrm>
            <a:off x="7598198" y="2538213"/>
            <a:ext cx="2088232" cy="461665"/>
          </a:xfrm>
          <a:prstGeom prst="rect">
            <a:avLst/>
          </a:prstGeom>
          <a:noFill/>
        </p:spPr>
        <p:txBody>
          <a:bodyPr wrap="square" rtlCol="0">
            <a:spAutoFit/>
          </a:bodyPr>
          <a:lstStyle/>
          <a:p>
            <a:pPr algn="ctr"/>
            <a:r>
              <a:rPr kumimoji="1" lang="ja-JP" altLang="en-US" sz="1200" b="1" dirty="0">
                <a:latin typeface="メイリオ" panose="020B0604030504040204" pitchFamily="50" charset="-128"/>
                <a:ea typeface="メイリオ" panose="020B0604030504040204" pitchFamily="50" charset="-128"/>
              </a:rPr>
              <a:t>演出後の遷移先は</a:t>
            </a:r>
            <a:endParaRPr kumimoji="1" lang="en-US" altLang="ja-JP" sz="1200" b="1" dirty="0">
              <a:latin typeface="メイリオ" panose="020B0604030504040204" pitchFamily="50" charset="-128"/>
              <a:ea typeface="メイリオ" panose="020B0604030504040204" pitchFamily="50" charset="-128"/>
            </a:endParaRPr>
          </a:p>
          <a:p>
            <a:pPr algn="ctr"/>
            <a:r>
              <a:rPr kumimoji="1" lang="ja-JP" altLang="en-US" sz="1200" b="1" dirty="0">
                <a:latin typeface="メイリオ" panose="020B0604030504040204" pitchFamily="50" charset="-128"/>
                <a:ea typeface="メイリオ" panose="020B0604030504040204" pitchFamily="50" charset="-128"/>
              </a:rPr>
              <a:t>クライアント</a:t>
            </a:r>
            <a:r>
              <a:rPr kumimoji="1" lang="en-US" altLang="ja-JP" sz="1200" b="1" dirty="0">
                <a:latin typeface="メイリオ" panose="020B0604030504040204" pitchFamily="50" charset="-128"/>
                <a:ea typeface="メイリオ" panose="020B0604030504040204" pitchFamily="50" charset="-128"/>
              </a:rPr>
              <a:t>LP</a:t>
            </a:r>
            <a:r>
              <a:rPr kumimoji="1" lang="ja-JP" altLang="en-US" sz="1200" b="1" dirty="0">
                <a:latin typeface="メイリオ" panose="020B0604030504040204" pitchFamily="50" charset="-128"/>
                <a:ea typeface="メイリオ" panose="020B0604030504040204" pitchFamily="50" charset="-128"/>
              </a:rPr>
              <a:t>のみ</a:t>
            </a:r>
          </a:p>
        </p:txBody>
      </p:sp>
      <p:sp>
        <p:nvSpPr>
          <p:cNvPr id="50" name="正方形/長方形 49">
            <a:extLst>
              <a:ext uri="{FF2B5EF4-FFF2-40B4-BE49-F238E27FC236}">
                <a16:creationId xmlns:a16="http://schemas.microsoft.com/office/drawing/2014/main" id="{34C794AB-A78B-5E49-A495-8B4EE146F5A2}"/>
              </a:ext>
            </a:extLst>
          </p:cNvPr>
          <p:cNvSpPr/>
          <p:nvPr/>
        </p:nvSpPr>
        <p:spPr>
          <a:xfrm>
            <a:off x="7786450" y="3038964"/>
            <a:ext cx="1844003" cy="2879912"/>
          </a:xfrm>
          <a:prstGeom prst="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クライアント様</a:t>
            </a:r>
            <a:endParaRPr kumimoji="1" lang="en-US" altLang="ja-JP" sz="1400" b="1" dirty="0">
              <a:solidFill>
                <a:schemeClr val="bg1"/>
              </a:solidFill>
              <a:latin typeface="メイリオ" panose="020B0604030504040204" pitchFamily="50" charset="-128"/>
              <a:ea typeface="メイリオ" panose="020B0604030504040204" pitchFamily="50" charset="-128"/>
            </a:endParaRPr>
          </a:p>
          <a:p>
            <a:pPr algn="ctr"/>
            <a:r>
              <a:rPr kumimoji="1" lang="en-US" altLang="ja-JP" sz="1400" b="1" dirty="0">
                <a:solidFill>
                  <a:schemeClr val="bg1"/>
                </a:solidFill>
                <a:latin typeface="メイリオ" panose="020B0604030504040204" pitchFamily="50" charset="-128"/>
                <a:ea typeface="メイリオ" panose="020B0604030504040204" pitchFamily="50" charset="-128"/>
              </a:rPr>
              <a:t>LP</a:t>
            </a:r>
            <a:endParaRPr kumimoji="1" lang="ja-JP" altLang="en-US" sz="1400" b="1" dirty="0">
              <a:solidFill>
                <a:schemeClr val="bg1"/>
              </a:solidFill>
              <a:latin typeface="メイリオ" panose="020B0604030504040204" pitchFamily="50" charset="-128"/>
              <a:ea typeface="メイリオ" panose="020B0604030504040204" pitchFamily="50" charset="-128"/>
            </a:endParaRPr>
          </a:p>
        </p:txBody>
      </p:sp>
      <p:sp>
        <p:nvSpPr>
          <p:cNvPr id="51" name="ホームベース 50">
            <a:extLst>
              <a:ext uri="{FF2B5EF4-FFF2-40B4-BE49-F238E27FC236}">
                <a16:creationId xmlns:a16="http://schemas.microsoft.com/office/drawing/2014/main" id="{5C77D4C3-AF98-944E-B0DA-871C1D523D77}"/>
              </a:ext>
            </a:extLst>
          </p:cNvPr>
          <p:cNvSpPr/>
          <p:nvPr/>
        </p:nvSpPr>
        <p:spPr>
          <a:xfrm>
            <a:off x="7598198" y="1891417"/>
            <a:ext cx="2259119" cy="432034"/>
          </a:xfrm>
          <a:prstGeom prst="homePlate">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r>
              <a:rPr kumimoji="1" lang="ja-JP" altLang="en-US" sz="1400" b="1">
                <a:solidFill>
                  <a:schemeClr val="bg1"/>
                </a:solidFill>
                <a:latin typeface="メイリオ" panose="020B0604030504040204" pitchFamily="50" charset="-128"/>
                <a:ea typeface="メイリオ" panose="020B0604030504040204" pitchFamily="50" charset="-128"/>
              </a:rPr>
              <a:t>遷移先</a:t>
            </a:r>
            <a:endParaRPr kumimoji="1" lang="ja-JP" altLang="en-US" sz="1400" b="1" dirty="0">
              <a:solidFill>
                <a:schemeClr val="bg1"/>
              </a:solidFill>
              <a:latin typeface="メイリオ" panose="020B0604030504040204" pitchFamily="50" charset="-128"/>
              <a:ea typeface="メイリオ" panose="020B0604030504040204" pitchFamily="50" charset="-128"/>
            </a:endParaRPr>
          </a:p>
        </p:txBody>
      </p:sp>
      <p:sp>
        <p:nvSpPr>
          <p:cNvPr id="52" name="ホームベース 51">
            <a:extLst>
              <a:ext uri="{FF2B5EF4-FFF2-40B4-BE49-F238E27FC236}">
                <a16:creationId xmlns:a16="http://schemas.microsoft.com/office/drawing/2014/main" id="{8226E54B-0C73-9F4E-B164-4D39D02077AD}"/>
              </a:ext>
            </a:extLst>
          </p:cNvPr>
          <p:cNvSpPr/>
          <p:nvPr/>
        </p:nvSpPr>
        <p:spPr>
          <a:xfrm>
            <a:off x="475225" y="1924640"/>
            <a:ext cx="2317536" cy="432034"/>
          </a:xfrm>
          <a:prstGeom prst="homePlate">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r>
              <a:rPr kumimoji="1" lang="ja-JP" altLang="en-US" sz="1400" b="1" dirty="0">
                <a:solidFill>
                  <a:schemeClr val="bg1"/>
                </a:solidFill>
                <a:latin typeface="メイリオ" panose="020B0604030504040204" pitchFamily="50" charset="-128"/>
                <a:ea typeface="メイリオ" panose="020B0604030504040204" pitchFamily="50" charset="-128"/>
              </a:rPr>
              <a:t>トップページ</a:t>
            </a:r>
          </a:p>
        </p:txBody>
      </p:sp>
      <p:sp>
        <p:nvSpPr>
          <p:cNvPr id="53" name="ホームベース 52">
            <a:extLst>
              <a:ext uri="{FF2B5EF4-FFF2-40B4-BE49-F238E27FC236}">
                <a16:creationId xmlns:a16="http://schemas.microsoft.com/office/drawing/2014/main" id="{54A3A4DC-9F6A-9148-89EB-CA9C10439EEA}"/>
              </a:ext>
            </a:extLst>
          </p:cNvPr>
          <p:cNvSpPr/>
          <p:nvPr/>
        </p:nvSpPr>
        <p:spPr>
          <a:xfrm>
            <a:off x="2856958" y="1904921"/>
            <a:ext cx="4688330" cy="432034"/>
          </a:xfrm>
          <a:prstGeom prst="homePlate">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r>
              <a:rPr kumimoji="1" lang="ja-JP" altLang="en-US" sz="1400" b="1">
                <a:solidFill>
                  <a:schemeClr val="bg1"/>
                </a:solidFill>
                <a:latin typeface="メイリオ" panose="020B0604030504040204" pitchFamily="50" charset="-128"/>
                <a:ea typeface="メイリオ" panose="020B0604030504040204" pitchFamily="50" charset="-128"/>
              </a:rPr>
              <a:t>演出アニメーション</a:t>
            </a:r>
            <a:endParaRPr kumimoji="1" lang="ja-JP" altLang="en-US" sz="1400" b="1" dirty="0">
              <a:solidFill>
                <a:schemeClr val="bg1"/>
              </a:solidFill>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93017460-A16A-5F42-9B65-8E132C0986FE}"/>
              </a:ext>
            </a:extLst>
          </p:cNvPr>
          <p:cNvSpPr txBox="1"/>
          <p:nvPr/>
        </p:nvSpPr>
        <p:spPr>
          <a:xfrm>
            <a:off x="6609184" y="2738478"/>
            <a:ext cx="1324014" cy="246221"/>
          </a:xfrm>
          <a:prstGeom prst="rect">
            <a:avLst/>
          </a:prstGeom>
          <a:noFill/>
        </p:spPr>
        <p:txBody>
          <a:bodyPr wrap="square" rtlCol="0">
            <a:spAutoFit/>
          </a:bodyPr>
          <a:lstStyle/>
          <a:p>
            <a:r>
              <a:rPr lang="en-US" altLang="ja-JP" sz="1000" dirty="0">
                <a:solidFill>
                  <a:srgbClr val="FF0000"/>
                </a:solidFill>
                <a:latin typeface="メイリオ" panose="020B0604030504040204" pitchFamily="50" charset="-128"/>
                <a:ea typeface="メイリオ" panose="020B0604030504040204" pitchFamily="50" charset="-128"/>
              </a:rPr>
              <a:t>※</a:t>
            </a:r>
            <a:r>
              <a:rPr lang="ja-JP" altLang="en-US" sz="1000" dirty="0">
                <a:solidFill>
                  <a:srgbClr val="FF0000"/>
                </a:solidFill>
                <a:latin typeface="メイリオ" panose="020B0604030504040204" pitchFamily="50" charset="-128"/>
                <a:ea typeface="メイリオ" panose="020B0604030504040204" pitchFamily="50" charset="-128"/>
              </a:rPr>
              <a:t>音声はでません</a:t>
            </a:r>
          </a:p>
        </p:txBody>
      </p:sp>
    </p:spTree>
    <p:extLst>
      <p:ext uri="{BB962C8B-B14F-4D97-AF65-F5344CB8AC3E}">
        <p14:creationId xmlns:p14="http://schemas.microsoft.com/office/powerpoint/2010/main" val="4141104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smtClean="0">
                <a:solidFill>
                  <a:prstClr val="black"/>
                </a:solidFill>
              </a:rPr>
              <a:t>2021 </a:t>
            </a:r>
            <a:r>
              <a:rPr lang="en-US" altLang="ja-JP" dirty="0">
                <a:solidFill>
                  <a:prstClr val="black"/>
                </a:solidFill>
              </a:rPr>
              <a:t>Yahoo Japan Corporation. All Rights Reserved. </a:t>
            </a:r>
            <a:r>
              <a:rPr lang="ja-JP" altLang="en-US" dirty="0">
                <a:solidFill>
                  <a:prstClr val="black"/>
                </a:solidFill>
              </a:rPr>
              <a:t>無断引用・転載禁止</a:t>
            </a:r>
          </a:p>
        </p:txBody>
      </p:sp>
      <p:sp>
        <p:nvSpPr>
          <p:cNvPr id="14" name="タイトル 2"/>
          <p:cNvSpPr>
            <a:spLocks noGrp="1"/>
          </p:cNvSpPr>
          <p:nvPr>
            <p:ph type="title"/>
          </p:nvPr>
        </p:nvSpPr>
        <p:spPr>
          <a:xfrm>
            <a:off x="488504" y="260648"/>
            <a:ext cx="7992888" cy="432048"/>
          </a:xfrm>
        </p:spPr>
        <p:txBody>
          <a:bodyPr>
            <a:noAutofit/>
          </a:bodyPr>
          <a:lstStyle/>
          <a:p>
            <a:r>
              <a:rPr lang="ja-JP" altLang="en-US" sz="2400" dirty="0">
                <a:latin typeface="メイリオ" panose="020B0604030504040204" pitchFamily="50" charset="-128"/>
                <a:ea typeface="メイリオ" panose="020B0604030504040204" pitchFamily="50" charset="-128"/>
              </a:rPr>
              <a:t>トップページカスタマイズ企画ライト版とは</a:t>
            </a:r>
          </a:p>
        </p:txBody>
      </p:sp>
      <p:sp>
        <p:nvSpPr>
          <p:cNvPr id="34" name="テキスト ボックス 33">
            <a:extLst>
              <a:ext uri="{FF2B5EF4-FFF2-40B4-BE49-F238E27FC236}">
                <a16:creationId xmlns:a16="http://schemas.microsoft.com/office/drawing/2014/main" id="{6486C9DF-E4C7-C346-AC22-9A0E0E951B5F}"/>
              </a:ext>
            </a:extLst>
          </p:cNvPr>
          <p:cNvSpPr txBox="1"/>
          <p:nvPr/>
        </p:nvSpPr>
        <p:spPr>
          <a:xfrm>
            <a:off x="562202" y="1942204"/>
            <a:ext cx="2649194"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演出①「</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5" name="テキスト ボックス 34">
            <a:extLst>
              <a:ext uri="{FF2B5EF4-FFF2-40B4-BE49-F238E27FC236}">
                <a16:creationId xmlns:a16="http://schemas.microsoft.com/office/drawing/2014/main" id="{F05076B9-B797-4542-A6C2-985AB1BD2993}"/>
              </a:ext>
            </a:extLst>
          </p:cNvPr>
          <p:cNvSpPr txBox="1"/>
          <p:nvPr/>
        </p:nvSpPr>
        <p:spPr>
          <a:xfrm>
            <a:off x="6856948" y="1974216"/>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③</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分かれる」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6" name="テキスト ボックス 35">
            <a:extLst>
              <a:ext uri="{FF2B5EF4-FFF2-40B4-BE49-F238E27FC236}">
                <a16:creationId xmlns:a16="http://schemas.microsoft.com/office/drawing/2014/main" id="{7CDDFEE2-8DF5-A74E-A4EC-7BB6959472CA}"/>
              </a:ext>
            </a:extLst>
          </p:cNvPr>
          <p:cNvSpPr txBox="1"/>
          <p:nvPr/>
        </p:nvSpPr>
        <p:spPr>
          <a:xfrm>
            <a:off x="3554292" y="1942204"/>
            <a:ext cx="3248888"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②</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37" name="直線コネクタ 36">
            <a:extLst>
              <a:ext uri="{FF2B5EF4-FFF2-40B4-BE49-F238E27FC236}">
                <a16:creationId xmlns:a16="http://schemas.microsoft.com/office/drawing/2014/main" id="{058900F0-4791-E94A-A13C-0616E0EE7D50}"/>
              </a:ext>
            </a:extLst>
          </p:cNvPr>
          <p:cNvCxnSpPr/>
          <p:nvPr/>
        </p:nvCxnSpPr>
        <p:spPr>
          <a:xfrm>
            <a:off x="3523873" y="2158882"/>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pic>
        <p:nvPicPr>
          <p:cNvPr id="38" name="TPC_Lite_FadeOut.mp4" descr="TPC_Lite_FadeOut.mp4">
            <a:hlinkClick r:id="" action="ppaction://media"/>
            <a:extLst>
              <a:ext uri="{FF2B5EF4-FFF2-40B4-BE49-F238E27FC236}">
                <a16:creationId xmlns:a16="http://schemas.microsoft.com/office/drawing/2014/main" id="{2BBFCBC5-E606-6648-896A-398DD083A949}"/>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3944888" y="2636912"/>
            <a:ext cx="2266334" cy="3540891"/>
          </a:xfrm>
          <a:prstGeom prst="rect">
            <a:avLst/>
          </a:prstGeom>
        </p:spPr>
      </p:pic>
      <p:pic>
        <p:nvPicPr>
          <p:cNvPr id="39" name="TPC_Lite_Fall.mp4" descr="TPC_Lite_Fall.mp4">
            <a:hlinkClick r:id="" action="ppaction://media"/>
            <a:extLst>
              <a:ext uri="{FF2B5EF4-FFF2-40B4-BE49-F238E27FC236}">
                <a16:creationId xmlns:a16="http://schemas.microsoft.com/office/drawing/2014/main" id="{37F09760-9F9D-2649-90E4-2E0B8DD1D855}"/>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914643" y="2698984"/>
            <a:ext cx="2266334" cy="3540891"/>
          </a:xfrm>
          <a:prstGeom prst="rect">
            <a:avLst/>
          </a:prstGeom>
        </p:spPr>
      </p:pic>
      <p:pic>
        <p:nvPicPr>
          <p:cNvPr id="40" name="TPC_Lite_DoubleWindow.mp4" descr="TPC_Lite_DoubleWindow.mp4">
            <a:hlinkClick r:id="" action="ppaction://media"/>
            <a:extLst>
              <a:ext uri="{FF2B5EF4-FFF2-40B4-BE49-F238E27FC236}">
                <a16:creationId xmlns:a16="http://schemas.microsoft.com/office/drawing/2014/main" id="{153D1D29-7A07-5542-BEEF-7E142007EF5F}"/>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7265190" y="2628031"/>
            <a:ext cx="2266330" cy="3540884"/>
          </a:xfrm>
          <a:prstGeom prst="rect">
            <a:avLst/>
          </a:prstGeom>
        </p:spPr>
      </p:pic>
      <p:cxnSp>
        <p:nvCxnSpPr>
          <p:cNvPr id="41" name="直線コネクタ 40">
            <a:extLst>
              <a:ext uri="{FF2B5EF4-FFF2-40B4-BE49-F238E27FC236}">
                <a16:creationId xmlns:a16="http://schemas.microsoft.com/office/drawing/2014/main" id="{058900F0-4791-E94A-A13C-0616E0EE7D50}"/>
              </a:ext>
            </a:extLst>
          </p:cNvPr>
          <p:cNvCxnSpPr/>
          <p:nvPr/>
        </p:nvCxnSpPr>
        <p:spPr>
          <a:xfrm>
            <a:off x="6825208"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p:cNvSpPr txBox="1"/>
          <p:nvPr/>
        </p:nvSpPr>
        <p:spPr>
          <a:xfrm>
            <a:off x="481980" y="1081607"/>
            <a:ext cx="8935516" cy="707886"/>
          </a:xfrm>
          <a:prstGeom prst="rect">
            <a:avLst/>
          </a:prstGeom>
          <a:noFill/>
        </p:spPr>
        <p:txBody>
          <a:bodyPr wrap="square" rtlCol="0">
            <a:spAutoFit/>
          </a:bodyPr>
          <a:lstStyle/>
          <a:p>
            <a:r>
              <a:rPr lang="ja-JP" altLang="en-US" sz="2000" b="1" dirty="0" smtClean="0">
                <a:latin typeface="メイリオ" panose="020B0604030504040204" pitchFamily="50" charset="-128"/>
                <a:ea typeface="メイリオ" panose="020B0604030504040204" pitchFamily="50" charset="-128"/>
              </a:rPr>
              <a:t>演出は「倒れる」</a:t>
            </a:r>
            <a:r>
              <a:rPr lang="ja-JP" altLang="en-US" sz="2000" b="1" dirty="0">
                <a:latin typeface="メイリオ" panose="020B0604030504040204" pitchFamily="50" charset="-128"/>
                <a:ea typeface="メイリオ" panose="020B0604030504040204" pitchFamily="50" charset="-128"/>
              </a:rPr>
              <a:t> 「フェードアウト」 </a:t>
            </a:r>
            <a:r>
              <a:rPr lang="ja-JP" altLang="en-US" sz="2000" b="1" dirty="0" smtClean="0">
                <a:latin typeface="メイリオ" panose="020B0604030504040204" pitchFamily="50" charset="-128"/>
                <a:ea typeface="メイリオ" panose="020B0604030504040204" pitchFamily="50" charset="-128"/>
              </a:rPr>
              <a:t>「バナー</a:t>
            </a:r>
            <a:r>
              <a:rPr lang="ja-JP" altLang="en-US" sz="2000" b="1" dirty="0">
                <a:latin typeface="メイリオ" panose="020B0604030504040204" pitchFamily="50" charset="-128"/>
                <a:ea typeface="メイリオ" panose="020B0604030504040204" pitchFamily="50" charset="-128"/>
              </a:rPr>
              <a:t>が</a:t>
            </a:r>
            <a:r>
              <a:rPr lang="ja-JP" altLang="en-US" sz="2000" b="1" dirty="0" smtClean="0">
                <a:latin typeface="メイリオ" panose="020B0604030504040204" pitchFamily="50" charset="-128"/>
                <a:ea typeface="メイリオ" panose="020B0604030504040204" pitchFamily="50" charset="-128"/>
              </a:rPr>
              <a:t>分かれる」の</a:t>
            </a:r>
            <a:r>
              <a:rPr lang="en-US" altLang="ja-JP" sz="2000" b="1" dirty="0" smtClean="0">
                <a:latin typeface="メイリオ" panose="020B0604030504040204" pitchFamily="50" charset="-128"/>
                <a:ea typeface="メイリオ" panose="020B0604030504040204" pitchFamily="50" charset="-128"/>
              </a:rPr>
              <a:t>3</a:t>
            </a:r>
            <a:r>
              <a:rPr lang="ja-JP" altLang="en-US" sz="2000" b="1" dirty="0" smtClean="0">
                <a:latin typeface="メイリオ" panose="020B0604030504040204" pitchFamily="50" charset="-128"/>
                <a:ea typeface="メイリオ" panose="020B0604030504040204" pitchFamily="50" charset="-128"/>
              </a:rPr>
              <a:t>種類から</a:t>
            </a:r>
            <a:endParaRPr lang="en-US" altLang="ja-JP" sz="2000" b="1" dirty="0" smtClean="0">
              <a:latin typeface="メイリオ" panose="020B0604030504040204" pitchFamily="50" charset="-128"/>
              <a:ea typeface="メイリオ" panose="020B0604030504040204" pitchFamily="50" charset="-128"/>
            </a:endParaRPr>
          </a:p>
          <a:p>
            <a:r>
              <a:rPr lang="ja-JP" altLang="en-US" sz="2000" b="1" dirty="0" smtClean="0">
                <a:latin typeface="メイリオ" panose="020B0604030504040204" pitchFamily="50" charset="-128"/>
                <a:ea typeface="メイリオ" panose="020B0604030504040204" pitchFamily="50" charset="-128"/>
              </a:rPr>
              <a:t>選択いただけます。</a:t>
            </a:r>
            <a:endParaRPr lang="en-US" altLang="ja-JP" sz="2000" b="1" dirty="0">
              <a:latin typeface="メイリオ" panose="020B0604030504040204" pitchFamily="50" charset="-128"/>
              <a:ea typeface="メイリオ" panose="020B0604030504040204" pitchFamily="50" charset="-128"/>
            </a:endParaRPr>
          </a:p>
        </p:txBody>
      </p:sp>
      <p:sp>
        <p:nvSpPr>
          <p:cNvPr id="43" name="テキスト ボックス 42"/>
          <p:cNvSpPr txBox="1"/>
          <p:nvPr/>
        </p:nvSpPr>
        <p:spPr>
          <a:xfrm>
            <a:off x="798307" y="6401206"/>
            <a:ext cx="5511969" cy="276999"/>
          </a:xfrm>
          <a:prstGeom prst="rect">
            <a:avLst/>
          </a:prstGeom>
          <a:noFill/>
        </p:spPr>
        <p:txBody>
          <a:bodyPr wrap="square" rtlCol="0">
            <a:spAutoFit/>
          </a:bodyPr>
          <a:lstStyle/>
          <a:p>
            <a:r>
              <a:rPr kumimoji="1" lang="en-US" altLang="ja-JP" sz="1200" dirty="0" smtClean="0">
                <a:latin typeface="メイリオ" panose="020B0604030504040204" pitchFamily="50" charset="-128"/>
                <a:ea typeface="メイリオ" panose="020B0604030504040204" pitchFamily="50" charset="-128"/>
              </a:rPr>
              <a:t>※</a:t>
            </a:r>
            <a:r>
              <a:rPr kumimoji="1" lang="ja-JP" altLang="en-US" sz="1200" dirty="0" smtClean="0">
                <a:latin typeface="メイリオ" panose="020B0604030504040204" pitchFamily="50" charset="-128"/>
                <a:ea typeface="メイリオ" panose="020B0604030504040204" pitchFamily="50" charset="-128"/>
              </a:rPr>
              <a:t>クリックすると挙動がご覧いただけます。</a:t>
            </a:r>
            <a:endParaRPr kumimoji="1" lang="ja-JP" altLang="en-US" sz="12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525663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3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3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4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38"/>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38"/>
                                        </p:tgtEl>
                                      </p:cBhvr>
                                    </p:cmd>
                                  </p:childTnLst>
                                </p:cTn>
                              </p:par>
                            </p:childTnLst>
                          </p:cTn>
                        </p:par>
                      </p:childTnLst>
                    </p:cTn>
                  </p:par>
                </p:childTnLst>
              </p:cTn>
              <p:nextCondLst>
                <p:cond evt="onClick" delay="0">
                  <p:tgtEl>
                    <p:spTgt spid="38"/>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39"/>
                                        </p:tgtEl>
                                      </p:cBhvr>
                                    </p:cmd>
                                  </p:childTnLst>
                                </p:cTn>
                              </p:par>
                            </p:childTnLst>
                          </p:cTn>
                        </p:par>
                      </p:childTnLst>
                    </p:cTn>
                  </p:par>
                </p:childTnLst>
              </p:cTn>
              <p:nextCondLst>
                <p:cond evt="onClick" delay="0">
                  <p:tgtEl>
                    <p:spTgt spid="39"/>
                  </p:tgtEl>
                </p:cond>
              </p:nextCondLst>
            </p:seq>
            <p:seq concurrent="1" nextAc="seek">
              <p:cTn id="25" restart="whenNotActive" fill="hold" evtFilter="cancelBubble" nodeType="interactiveSeq">
                <p:stCondLst>
                  <p:cond evt="onClick" delay="0">
                    <p:tgtEl>
                      <p:spTgt spid="40"/>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0"/>
                                        </p:tgtEl>
                                      </p:cBhvr>
                                    </p:cmd>
                                  </p:childTnLst>
                                </p:cTn>
                              </p:par>
                            </p:childTnLst>
                          </p:cTn>
                        </p:par>
                      </p:childTnLst>
                    </p:cTn>
                  </p:par>
                </p:childTnLst>
              </p:cTn>
              <p:nextCondLst>
                <p:cond evt="onClick" delay="0">
                  <p:tgtEl>
                    <p:spTgt spid="40"/>
                  </p:tgtEl>
                </p:cond>
              </p:nextCondLst>
            </p:seq>
            <p:video>
              <p:cMediaNode vol="80000">
                <p:cTn id="30" fill="hold" display="0">
                  <p:stCondLst>
                    <p:cond delay="indefinite"/>
                  </p:stCondLst>
                </p:cTn>
                <p:tgtEl>
                  <p:spTgt spid="38"/>
                </p:tgtEl>
              </p:cMediaNode>
            </p:video>
            <p:video>
              <p:cMediaNode vol="80000">
                <p:cTn id="31" fill="hold" display="0">
                  <p:stCondLst>
                    <p:cond delay="indefinite"/>
                  </p:stCondLst>
                </p:cTn>
                <p:tgtEl>
                  <p:spTgt spid="39"/>
                </p:tgtEl>
              </p:cMediaNode>
            </p:video>
            <p:video>
              <p:cMediaNode vol="80000">
                <p:cTn id="32" fill="hold" display="0">
                  <p:stCondLst>
                    <p:cond delay="indefinite"/>
                  </p:stCondLst>
                </p:cTn>
                <p:tgtEl>
                  <p:spTgt spid="40"/>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smtClean="0">
                <a:solidFill>
                  <a:prstClr val="black"/>
                </a:solidFill>
              </a:rPr>
              <a:t>2021 </a:t>
            </a:r>
            <a:r>
              <a:rPr lang="en-US" altLang="ja-JP" dirty="0">
                <a:solidFill>
                  <a:prstClr val="black"/>
                </a:solidFill>
              </a:rPr>
              <a:t>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Autofit/>
          </a:bodyPr>
          <a:lstStyle/>
          <a:p>
            <a:r>
              <a:rPr lang="ja-JP" altLang="en-US" sz="2400" dirty="0">
                <a:latin typeface="メイリオ" panose="020B0604030504040204" pitchFamily="50" charset="-128"/>
                <a:ea typeface="メイリオ" panose="020B0604030504040204" pitchFamily="50" charset="-128"/>
              </a:rPr>
              <a:t>トップページカスタマイズ企画ライト版</a:t>
            </a:r>
            <a:r>
              <a:rPr lang="ja-JP" altLang="en-US" sz="2400" dirty="0" smtClean="0">
                <a:latin typeface="メイリオ" panose="020B0604030504040204" pitchFamily="50" charset="-128"/>
                <a:ea typeface="メイリオ" panose="020B0604030504040204" pitchFamily="50" charset="-128"/>
              </a:rPr>
              <a:t>詳細</a:t>
            </a:r>
            <a:endParaRPr kumimoji="1" lang="ja-JP" altLang="en-US" sz="2400" dirty="0"/>
          </a:p>
        </p:txBody>
      </p:sp>
      <p:sp>
        <p:nvSpPr>
          <p:cNvPr id="16" name="フローチャート: 端子 15"/>
          <p:cNvSpPr/>
          <p:nvPr/>
        </p:nvSpPr>
        <p:spPr>
          <a:xfrm>
            <a:off x="1253530" y="2274696"/>
            <a:ext cx="1755591" cy="370490"/>
          </a:xfrm>
          <a:prstGeom prst="flowChartTerminator">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1546414" y="2315143"/>
            <a:ext cx="1072055" cy="338554"/>
          </a:xfrm>
          <a:prstGeom prst="rect">
            <a:avLst/>
          </a:prstGeom>
          <a:noFill/>
        </p:spPr>
        <p:txBody>
          <a:bodyPr wrap="square" rtlCol="0">
            <a:spAutoFit/>
          </a:bodyPr>
          <a:lstStyle/>
          <a:p>
            <a:pPr algn="ctr"/>
            <a:r>
              <a:rPr kumimoji="1" lang="ja-JP" altLang="en-US" sz="1600" b="1" dirty="0" smtClean="0">
                <a:latin typeface="メイリオ" panose="020B0604030504040204" pitchFamily="50" charset="-128"/>
                <a:ea typeface="メイリオ" panose="020B0604030504040204" pitchFamily="50" charset="-128"/>
              </a:rPr>
              <a:t>料金</a:t>
            </a:r>
            <a:endParaRPr kumimoji="1" lang="ja-JP" altLang="en-US" sz="1600" b="1" dirty="0">
              <a:latin typeface="メイリオ" panose="020B0604030504040204" pitchFamily="50" charset="-128"/>
              <a:ea typeface="メイリオ" panose="020B0604030504040204" pitchFamily="50" charset="-128"/>
            </a:endParaRPr>
          </a:p>
        </p:txBody>
      </p:sp>
      <p:sp>
        <p:nvSpPr>
          <p:cNvPr id="18" name="テキスト ボックス 17"/>
          <p:cNvSpPr txBox="1"/>
          <p:nvPr/>
        </p:nvSpPr>
        <p:spPr>
          <a:xfrm>
            <a:off x="1561034" y="2735311"/>
            <a:ext cx="4579884" cy="800219"/>
          </a:xfrm>
          <a:prstGeom prst="rect">
            <a:avLst/>
          </a:prstGeom>
          <a:noFill/>
        </p:spPr>
        <p:txBody>
          <a:bodyPr wrap="square" rtlCol="0">
            <a:spAutoFit/>
          </a:bodyPr>
          <a:lstStyle/>
          <a:p>
            <a:r>
              <a:rPr lang="ja-JP" altLang="en-US" b="1" dirty="0" smtClean="0">
                <a:solidFill>
                  <a:srgbClr val="C00000"/>
                </a:solidFill>
                <a:latin typeface="メイリオ" panose="020B0604030504040204" pitchFamily="50" charset="-128"/>
                <a:ea typeface="メイリオ" panose="020B0604030504040204" pitchFamily="50" charset="-128"/>
              </a:rPr>
              <a:t>・総額</a:t>
            </a:r>
            <a:r>
              <a:rPr lang="ja-JP" altLang="en-US" b="1" dirty="0">
                <a:solidFill>
                  <a:srgbClr val="C00000"/>
                </a:solidFill>
                <a:latin typeface="メイリオ" panose="020B0604030504040204" pitchFamily="50" charset="-128"/>
                <a:ea typeface="メイリオ" panose="020B0604030504040204" pitchFamily="50" charset="-128"/>
              </a:rPr>
              <a:t>：</a:t>
            </a:r>
            <a:r>
              <a:rPr lang="en-US" altLang="ja-JP" b="1" dirty="0">
                <a:solidFill>
                  <a:srgbClr val="C00000"/>
                </a:solidFill>
                <a:latin typeface="メイリオ" panose="020B0604030504040204" pitchFamily="50" charset="-128"/>
                <a:ea typeface="メイリオ" panose="020B0604030504040204" pitchFamily="50" charset="-128"/>
              </a:rPr>
              <a:t>600</a:t>
            </a:r>
            <a:r>
              <a:rPr lang="ja-JP" altLang="en-US" b="1" dirty="0">
                <a:solidFill>
                  <a:srgbClr val="C00000"/>
                </a:solidFill>
                <a:latin typeface="メイリオ" panose="020B0604030504040204" pitchFamily="50" charset="-128"/>
                <a:ea typeface="メイリオ" panose="020B0604030504040204" pitchFamily="50" charset="-128"/>
              </a:rPr>
              <a:t>万円～</a:t>
            </a:r>
            <a:endParaRPr lang="en-US" altLang="ja-JP" b="1" dirty="0">
              <a:solidFill>
                <a:srgbClr val="C00000"/>
              </a:solidFill>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　∟</a:t>
            </a:r>
            <a:r>
              <a:rPr lang="ja-JP" altLang="en-US" sz="1400" dirty="0">
                <a:latin typeface="メイリオ" panose="020B0604030504040204" pitchFamily="50" charset="-128"/>
                <a:ea typeface="メイリオ" panose="020B0604030504040204" pitchFamily="50" charset="-128"/>
              </a:rPr>
              <a:t>誘導広告費：</a:t>
            </a:r>
            <a:r>
              <a:rPr lang="en-US" altLang="ja-JP" sz="1400" dirty="0">
                <a:latin typeface="メイリオ" panose="020B0604030504040204" pitchFamily="50" charset="-128"/>
                <a:ea typeface="メイリオ" panose="020B0604030504040204" pitchFamily="50" charset="-128"/>
              </a:rPr>
              <a:t>500</a:t>
            </a:r>
            <a:r>
              <a:rPr lang="ja-JP" altLang="en-US" sz="1400" dirty="0">
                <a:latin typeface="メイリオ" panose="020B0604030504040204" pitchFamily="50" charset="-128"/>
                <a:ea typeface="メイリオ" panose="020B0604030504040204" pitchFamily="50" charset="-128"/>
              </a:rPr>
              <a:t>万円</a:t>
            </a:r>
            <a:r>
              <a:rPr lang="ja-JP" altLang="en-US" sz="1400" dirty="0" smtClean="0">
                <a:latin typeface="メイリオ" panose="020B0604030504040204" pitchFamily="50" charset="-128"/>
                <a:ea typeface="メイリオ" panose="020B0604030504040204" pitchFamily="50" charset="-128"/>
              </a:rPr>
              <a:t>～</a:t>
            </a:r>
            <a:r>
              <a:rPr lang="en-US" altLang="ja-JP" sz="1400" dirty="0" smtClean="0">
                <a:latin typeface="メイリオ" panose="020B0604030504040204" pitchFamily="50" charset="-128"/>
                <a:ea typeface="メイリオ" panose="020B0604030504040204" pitchFamily="50" charset="-128"/>
              </a:rPr>
              <a:t>(</a:t>
            </a:r>
            <a:r>
              <a:rPr lang="ja-JP" altLang="en-US" sz="1400" dirty="0" smtClean="0">
                <a:latin typeface="メイリオ" panose="020B0604030504040204" pitchFamily="50" charset="-128"/>
                <a:ea typeface="メイリオ" panose="020B0604030504040204" pitchFamily="50" charset="-128"/>
              </a:rPr>
              <a:t>グロス</a:t>
            </a:r>
            <a:r>
              <a:rPr lang="en-US" altLang="ja-JP" sz="1400" dirty="0" smtClean="0">
                <a:latin typeface="メイリオ" panose="020B0604030504040204" pitchFamily="50" charset="-128"/>
                <a:ea typeface="メイリオ" panose="020B0604030504040204" pitchFamily="50" charset="-128"/>
              </a:rPr>
              <a:t>)</a:t>
            </a:r>
            <a:endParaRPr lang="en-US" altLang="ja-JP" sz="1400" dirty="0">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　∟</a:t>
            </a:r>
            <a:r>
              <a:rPr lang="ja-JP" altLang="en-US" sz="1400" dirty="0">
                <a:latin typeface="メイリオ" panose="020B0604030504040204" pitchFamily="50" charset="-128"/>
                <a:ea typeface="メイリオ" panose="020B0604030504040204" pitchFamily="50" charset="-128"/>
              </a:rPr>
              <a:t>制作費：</a:t>
            </a:r>
            <a:r>
              <a:rPr lang="en-US" altLang="ja-JP" sz="1400" dirty="0">
                <a:latin typeface="メイリオ" panose="020B0604030504040204" pitchFamily="50" charset="-128"/>
                <a:ea typeface="メイリオ" panose="020B0604030504040204" pitchFamily="50" charset="-128"/>
              </a:rPr>
              <a:t>100</a:t>
            </a:r>
            <a:r>
              <a:rPr lang="ja-JP" altLang="en-US" sz="1400" dirty="0">
                <a:latin typeface="メイリオ" panose="020B0604030504040204" pitchFamily="50" charset="-128"/>
                <a:ea typeface="メイリオ" panose="020B0604030504040204" pitchFamily="50" charset="-128"/>
              </a:rPr>
              <a:t>万円</a:t>
            </a:r>
            <a:r>
              <a:rPr lang="en-US" altLang="ja-JP" sz="1400" dirty="0" smtClean="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ネット</a:t>
            </a:r>
            <a:r>
              <a:rPr lang="en-US" altLang="ja-JP" sz="1400" dirty="0" smtClean="0">
                <a:latin typeface="メイリオ" panose="020B0604030504040204" pitchFamily="50" charset="-128"/>
                <a:ea typeface="メイリオ" panose="020B0604030504040204" pitchFamily="50" charset="-128"/>
              </a:rPr>
              <a:t>)</a:t>
            </a:r>
            <a:endParaRPr kumimoji="1" lang="ja-JP" altLang="en-US" sz="1400" b="1" dirty="0">
              <a:latin typeface="メイリオ" panose="020B0604030504040204" pitchFamily="50" charset="-128"/>
              <a:ea typeface="メイリオ" panose="020B0604030504040204" pitchFamily="50" charset="-128"/>
            </a:endParaRPr>
          </a:p>
        </p:txBody>
      </p:sp>
      <p:sp>
        <p:nvSpPr>
          <p:cNvPr id="19" name="フローチャート: 端子 18"/>
          <p:cNvSpPr/>
          <p:nvPr/>
        </p:nvSpPr>
        <p:spPr>
          <a:xfrm>
            <a:off x="1253530" y="5048653"/>
            <a:ext cx="2835374" cy="377858"/>
          </a:xfrm>
          <a:prstGeom prst="flowChartTerminator">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1521544" y="5080184"/>
            <a:ext cx="2495352" cy="338554"/>
          </a:xfrm>
          <a:prstGeom prst="rect">
            <a:avLst/>
          </a:prstGeom>
          <a:noFill/>
        </p:spPr>
        <p:txBody>
          <a:bodyPr wrap="square" rtlCol="0">
            <a:spAutoFit/>
          </a:bodyPr>
          <a:lstStyle/>
          <a:p>
            <a:pPr algn="ctr"/>
            <a:r>
              <a:rPr kumimoji="1" lang="ja-JP" altLang="en-US" sz="1600" b="1" dirty="0" smtClean="0">
                <a:latin typeface="メイリオ" panose="020B0604030504040204" pitchFamily="50" charset="-128"/>
                <a:ea typeface="メイリオ" panose="020B0604030504040204" pitchFamily="50" charset="-128"/>
              </a:rPr>
              <a:t>対象商品（誘導用広告）</a:t>
            </a:r>
            <a:endParaRPr kumimoji="1" lang="ja-JP" altLang="en-US" sz="1600" b="1" dirty="0">
              <a:latin typeface="メイリオ" panose="020B0604030504040204" pitchFamily="50" charset="-128"/>
              <a:ea typeface="メイリオ" panose="020B0604030504040204" pitchFamily="50" charset="-128"/>
            </a:endParaRPr>
          </a:p>
        </p:txBody>
      </p:sp>
      <p:sp>
        <p:nvSpPr>
          <p:cNvPr id="26" name="テキスト ボックス 25"/>
          <p:cNvSpPr txBox="1"/>
          <p:nvPr/>
        </p:nvSpPr>
        <p:spPr>
          <a:xfrm>
            <a:off x="500926" y="837208"/>
            <a:ext cx="9392506" cy="1354217"/>
          </a:xfrm>
          <a:prstGeom prst="rect">
            <a:avLst/>
          </a:prstGeom>
          <a:noFill/>
        </p:spPr>
        <p:txBody>
          <a:bodyPr wrap="square" rtlCol="0">
            <a:spAutoFit/>
          </a:bodyPr>
          <a:lstStyle/>
          <a:p>
            <a:r>
              <a:rPr lang="ja-JP" altLang="en-US" sz="2000" b="1" dirty="0" smtClean="0">
                <a:latin typeface="メイリオ" panose="020B0604030504040204" pitchFamily="50" charset="-128"/>
                <a:ea typeface="メイリオ" panose="020B0604030504040204" pitchFamily="50" charset="-128"/>
              </a:rPr>
              <a:t>通常のトップページカスタマイズより短い制作期間とリーズナブルな価格で実施いただけます。</a:t>
            </a:r>
            <a:r>
              <a:rPr lang="en-US" altLang="ja-JP" sz="2000" b="1" dirty="0" smtClean="0">
                <a:latin typeface="メイリオ" panose="020B0604030504040204" pitchFamily="50" charset="-128"/>
                <a:ea typeface="メイリオ" panose="020B0604030504040204" pitchFamily="50" charset="-128"/>
              </a:rPr>
              <a:t>1000</a:t>
            </a:r>
            <a:r>
              <a:rPr lang="ja-JP" altLang="en-US" sz="2000" b="1" dirty="0" smtClean="0">
                <a:latin typeface="メイリオ" panose="020B0604030504040204" pitchFamily="50" charset="-128"/>
                <a:ea typeface="メイリオ" panose="020B0604030504040204" pitchFamily="50" charset="-128"/>
              </a:rPr>
              <a:t>万円ご</a:t>
            </a:r>
            <a:r>
              <a:rPr lang="ja-JP" altLang="en-US" sz="2000" b="1" dirty="0">
                <a:latin typeface="メイリオ" panose="020B0604030504040204" pitchFamily="50" charset="-128"/>
                <a:ea typeface="メイリオ" panose="020B0604030504040204" pitchFamily="50" charset="-128"/>
              </a:rPr>
              <a:t>出稿</a:t>
            </a:r>
            <a:r>
              <a:rPr lang="ja-JP" altLang="en-US" sz="2000" b="1" dirty="0" smtClean="0">
                <a:latin typeface="メイリオ" panose="020B0604030504040204" pitchFamily="50" charset="-128"/>
                <a:ea typeface="メイリオ" panose="020B0604030504040204" pitchFamily="50" charset="-128"/>
              </a:rPr>
              <a:t>いただける</a:t>
            </a:r>
            <a:r>
              <a:rPr lang="ja-JP" altLang="en-US" sz="2000" b="1" dirty="0">
                <a:latin typeface="メイリオ" panose="020B0604030504040204" pitchFamily="50" charset="-128"/>
                <a:ea typeface="メイリオ" panose="020B0604030504040204" pitchFamily="50" charset="-128"/>
              </a:rPr>
              <a:t>場合</a:t>
            </a:r>
            <a:r>
              <a:rPr lang="ja-JP" altLang="en-US" sz="2000" b="1" dirty="0" smtClean="0">
                <a:latin typeface="メイリオ" panose="020B0604030504040204" pitchFamily="50" charset="-128"/>
                <a:ea typeface="メイリオ" panose="020B0604030504040204" pitchFamily="50" charset="-128"/>
              </a:rPr>
              <a:t>は制作費が無償となります。</a:t>
            </a:r>
            <a:endParaRPr lang="en-US" altLang="ja-JP" sz="2000" b="1" dirty="0" smtClean="0">
              <a:latin typeface="メイリオ" panose="020B0604030504040204" pitchFamily="50" charset="-128"/>
              <a:ea typeface="メイリオ" panose="020B0604030504040204" pitchFamily="50" charset="-128"/>
            </a:endParaRPr>
          </a:p>
          <a:p>
            <a:r>
              <a:rPr lang="ja-JP" altLang="en-US" sz="1400" dirty="0"/>
              <a:t>・誘導用広告は広告管理ツールより予約してください</a:t>
            </a:r>
            <a:r>
              <a:rPr lang="ja-JP" altLang="en-US" sz="1400" dirty="0" smtClean="0"/>
              <a:t>。</a:t>
            </a:r>
            <a:endParaRPr lang="en-US" altLang="ja-JP" sz="1400" dirty="0" smtClean="0"/>
          </a:p>
          <a:p>
            <a:r>
              <a:rPr lang="ja-JP" altLang="en-US" sz="1400" dirty="0" smtClean="0"/>
              <a:t>・</a:t>
            </a:r>
            <a:r>
              <a:rPr lang="ja-JP" altLang="en-US" sz="1400" dirty="0"/>
              <a:t>制作費はエージェンシーポータル上の共通フォームからお申込ください</a:t>
            </a:r>
            <a:r>
              <a:rPr lang="ja-JP" altLang="en-US" sz="1400" dirty="0" smtClean="0"/>
              <a:t>。</a:t>
            </a:r>
            <a:r>
              <a:rPr lang="ja-JP" altLang="en-US" sz="1400" dirty="0"/>
              <a:t>制作費無償の場合もお申し込みが必要となります。</a:t>
            </a:r>
            <a:endParaRPr lang="en-US" altLang="ja-JP" sz="1400" dirty="0"/>
          </a:p>
        </p:txBody>
      </p:sp>
      <p:sp>
        <p:nvSpPr>
          <p:cNvPr id="29" name="テキスト ボックス 28"/>
          <p:cNvSpPr txBox="1"/>
          <p:nvPr/>
        </p:nvSpPr>
        <p:spPr>
          <a:xfrm>
            <a:off x="1603539" y="4117654"/>
            <a:ext cx="4579884" cy="800219"/>
          </a:xfrm>
          <a:prstGeom prst="rect">
            <a:avLst/>
          </a:prstGeom>
          <a:noFill/>
        </p:spPr>
        <p:txBody>
          <a:bodyPr wrap="square" rtlCol="0">
            <a:spAutoFit/>
          </a:bodyPr>
          <a:lstStyle/>
          <a:p>
            <a:r>
              <a:rPr lang="ja-JP" altLang="en-US" b="1" dirty="0" smtClean="0">
                <a:solidFill>
                  <a:srgbClr val="C00000"/>
                </a:solidFill>
                <a:latin typeface="メイリオ" panose="020B0604030504040204" pitchFamily="50" charset="-128"/>
                <a:ea typeface="メイリオ" panose="020B0604030504040204" pitchFamily="50" charset="-128"/>
              </a:rPr>
              <a:t>・総額：</a:t>
            </a:r>
            <a:r>
              <a:rPr lang="en-US" altLang="ja-JP" b="1" dirty="0">
                <a:solidFill>
                  <a:srgbClr val="C00000"/>
                </a:solidFill>
                <a:latin typeface="メイリオ" panose="020B0604030504040204" pitchFamily="50" charset="-128"/>
                <a:ea typeface="メイリオ" panose="020B0604030504040204" pitchFamily="50" charset="-128"/>
              </a:rPr>
              <a:t>10</a:t>
            </a:r>
            <a:r>
              <a:rPr lang="en-US" altLang="ja-JP" b="1" dirty="0" smtClean="0">
                <a:solidFill>
                  <a:srgbClr val="C00000"/>
                </a:solidFill>
                <a:latin typeface="メイリオ" panose="020B0604030504040204" pitchFamily="50" charset="-128"/>
                <a:ea typeface="メイリオ" panose="020B0604030504040204" pitchFamily="50" charset="-128"/>
              </a:rPr>
              <a:t>00</a:t>
            </a:r>
            <a:r>
              <a:rPr lang="ja-JP" altLang="en-US" b="1" dirty="0">
                <a:solidFill>
                  <a:srgbClr val="C00000"/>
                </a:solidFill>
                <a:latin typeface="メイリオ" panose="020B0604030504040204" pitchFamily="50" charset="-128"/>
                <a:ea typeface="メイリオ" panose="020B0604030504040204" pitchFamily="50" charset="-128"/>
              </a:rPr>
              <a:t>万円～</a:t>
            </a:r>
            <a:endParaRPr lang="en-US" altLang="ja-JP" b="1" dirty="0">
              <a:solidFill>
                <a:srgbClr val="C00000"/>
              </a:solidFill>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　∟</a:t>
            </a:r>
            <a:r>
              <a:rPr lang="ja-JP" altLang="en-US" sz="1400" dirty="0">
                <a:latin typeface="メイリオ" panose="020B0604030504040204" pitchFamily="50" charset="-128"/>
                <a:ea typeface="メイリオ" panose="020B0604030504040204" pitchFamily="50" charset="-128"/>
              </a:rPr>
              <a:t>誘導広告費</a:t>
            </a:r>
            <a:r>
              <a:rPr lang="ja-JP" altLang="en-US" sz="1400" dirty="0" smtClean="0">
                <a:latin typeface="メイリオ" panose="020B0604030504040204" pitchFamily="50" charset="-128"/>
                <a:ea typeface="メイリオ" panose="020B0604030504040204" pitchFamily="50" charset="-128"/>
              </a:rPr>
              <a:t>：</a:t>
            </a:r>
            <a:r>
              <a:rPr lang="en-US" altLang="ja-JP" sz="1400" dirty="0">
                <a:latin typeface="メイリオ" panose="020B0604030504040204" pitchFamily="50" charset="-128"/>
                <a:ea typeface="メイリオ" panose="020B0604030504040204" pitchFamily="50" charset="-128"/>
              </a:rPr>
              <a:t>10</a:t>
            </a:r>
            <a:r>
              <a:rPr lang="en-US" altLang="ja-JP" sz="1400" dirty="0" smtClean="0">
                <a:latin typeface="メイリオ" panose="020B0604030504040204" pitchFamily="50" charset="-128"/>
                <a:ea typeface="メイリオ" panose="020B0604030504040204" pitchFamily="50" charset="-128"/>
              </a:rPr>
              <a:t>00</a:t>
            </a:r>
            <a:r>
              <a:rPr lang="ja-JP" altLang="en-US" sz="1400" dirty="0">
                <a:latin typeface="メイリオ" panose="020B0604030504040204" pitchFamily="50" charset="-128"/>
                <a:ea typeface="メイリオ" panose="020B0604030504040204" pitchFamily="50" charset="-128"/>
              </a:rPr>
              <a:t>万円</a:t>
            </a:r>
            <a:r>
              <a:rPr lang="ja-JP" altLang="en-US" sz="1400" dirty="0" smtClean="0">
                <a:latin typeface="メイリオ" panose="020B0604030504040204" pitchFamily="50" charset="-128"/>
                <a:ea typeface="メイリオ" panose="020B0604030504040204" pitchFamily="50" charset="-128"/>
              </a:rPr>
              <a:t>～</a:t>
            </a:r>
            <a:r>
              <a:rPr lang="en-US" altLang="ja-JP" sz="1400" dirty="0" smtClean="0">
                <a:latin typeface="メイリオ" panose="020B0604030504040204" pitchFamily="50" charset="-128"/>
                <a:ea typeface="メイリオ" panose="020B0604030504040204" pitchFamily="50" charset="-128"/>
              </a:rPr>
              <a:t>(</a:t>
            </a:r>
            <a:r>
              <a:rPr lang="ja-JP" altLang="en-US" sz="1400" dirty="0" smtClean="0">
                <a:latin typeface="メイリオ" panose="020B0604030504040204" pitchFamily="50" charset="-128"/>
                <a:ea typeface="メイリオ" panose="020B0604030504040204" pitchFamily="50" charset="-128"/>
              </a:rPr>
              <a:t>グロス</a:t>
            </a:r>
            <a:r>
              <a:rPr lang="en-US" altLang="ja-JP" sz="1400" dirty="0" smtClean="0">
                <a:latin typeface="メイリオ" panose="020B0604030504040204" pitchFamily="50" charset="-128"/>
                <a:ea typeface="メイリオ" panose="020B0604030504040204" pitchFamily="50" charset="-128"/>
              </a:rPr>
              <a:t>)</a:t>
            </a:r>
            <a:endParaRPr lang="en-US" altLang="ja-JP" sz="1400" dirty="0">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　∟</a:t>
            </a:r>
            <a:r>
              <a:rPr lang="ja-JP" altLang="en-US" sz="1400" dirty="0">
                <a:latin typeface="メイリオ" panose="020B0604030504040204" pitchFamily="50" charset="-128"/>
                <a:ea typeface="メイリオ" panose="020B0604030504040204" pitchFamily="50" charset="-128"/>
              </a:rPr>
              <a:t>制作費</a:t>
            </a:r>
            <a:r>
              <a:rPr lang="ja-JP" altLang="en-US" sz="1400" dirty="0" smtClean="0">
                <a:latin typeface="メイリオ" panose="020B0604030504040204" pitchFamily="50" charset="-128"/>
                <a:ea typeface="メイリオ" panose="020B0604030504040204" pitchFamily="50" charset="-128"/>
              </a:rPr>
              <a:t>：無償</a:t>
            </a:r>
            <a:endParaRPr kumimoji="1" lang="ja-JP" altLang="en-US" sz="1400" b="1" dirty="0">
              <a:latin typeface="メイリオ" panose="020B0604030504040204" pitchFamily="50" charset="-128"/>
              <a:ea typeface="メイリオ" panose="020B0604030504040204" pitchFamily="50" charset="-128"/>
            </a:endParaRPr>
          </a:p>
        </p:txBody>
      </p:sp>
      <p:sp>
        <p:nvSpPr>
          <p:cNvPr id="30" name="テキスト ボックス 29"/>
          <p:cNvSpPr txBox="1"/>
          <p:nvPr/>
        </p:nvSpPr>
        <p:spPr>
          <a:xfrm>
            <a:off x="1521544" y="5484420"/>
            <a:ext cx="4579884" cy="1184940"/>
          </a:xfrm>
          <a:prstGeom prst="rect">
            <a:avLst/>
          </a:prstGeom>
          <a:noFill/>
        </p:spPr>
        <p:txBody>
          <a:bodyPr wrap="square" rtlCol="0">
            <a:spAutoFit/>
          </a:bodyPr>
          <a:lstStyle/>
          <a:p>
            <a:pPr marL="285750" indent="-285750">
              <a:buFont typeface="Arial" panose="020B0604020202020204" pitchFamily="34" charset="0"/>
              <a:buChar char="•"/>
            </a:pPr>
            <a:r>
              <a:rPr lang="ja-JP" altLang="en-US" sz="1200" dirty="0"/>
              <a:t>ブランドパネル</a:t>
            </a:r>
            <a:r>
              <a:rPr lang="en-US" altLang="ja-JP" sz="1200" dirty="0"/>
              <a:t>SP</a:t>
            </a:r>
            <a:r>
              <a:rPr lang="ja-JP" altLang="en-US" sz="1200" dirty="0"/>
              <a:t>（</a:t>
            </a:r>
            <a:r>
              <a:rPr lang="en-US" altLang="ja-JP" sz="1200" dirty="0"/>
              <a:t>500</a:t>
            </a:r>
            <a:r>
              <a:rPr lang="ja-JP" altLang="en-US" sz="1200" dirty="0"/>
              <a:t>万円～</a:t>
            </a:r>
            <a:r>
              <a:rPr lang="ja-JP" altLang="en-US" sz="1200" dirty="0" smtClean="0"/>
              <a:t>）</a:t>
            </a:r>
            <a:endParaRPr lang="en-US" altLang="ja-JP" sz="1200" dirty="0" smtClean="0"/>
          </a:p>
          <a:p>
            <a:pPr marL="285750" indent="-285750">
              <a:buFont typeface="Arial" panose="020B0604020202020204" pitchFamily="34" charset="0"/>
              <a:buChar char="•"/>
            </a:pPr>
            <a:r>
              <a:rPr lang="ja-JP" altLang="en-US" sz="1200" dirty="0"/>
              <a:t>ブランドパネル</a:t>
            </a:r>
            <a:r>
              <a:rPr lang="en-US" altLang="ja-JP" sz="1200" dirty="0"/>
              <a:t>SP</a:t>
            </a:r>
            <a:r>
              <a:rPr lang="ja-JP" altLang="en-US" sz="1200" dirty="0"/>
              <a:t>（</a:t>
            </a:r>
            <a:r>
              <a:rPr lang="en-US" altLang="ja-JP" sz="1200" dirty="0"/>
              <a:t>1000</a:t>
            </a:r>
            <a:r>
              <a:rPr lang="ja-JP" altLang="en-US" sz="1200" dirty="0"/>
              <a:t>万円～</a:t>
            </a:r>
            <a:r>
              <a:rPr lang="ja-JP" altLang="en-US" sz="1200" dirty="0" smtClean="0"/>
              <a:t>）</a:t>
            </a:r>
            <a:endParaRPr lang="en-US" altLang="ja-JP" sz="1200" dirty="0" smtClean="0"/>
          </a:p>
          <a:p>
            <a:pPr marL="285750" indent="-285750">
              <a:buFont typeface="Arial" panose="020B0604020202020204" pitchFamily="34" charset="0"/>
              <a:buChar char="•"/>
            </a:pPr>
            <a:r>
              <a:rPr lang="ja-JP" altLang="en-US" sz="1200" dirty="0"/>
              <a:t>ブランドパネル</a:t>
            </a:r>
            <a:r>
              <a:rPr lang="en-US" altLang="ja-JP" sz="1200" dirty="0"/>
              <a:t>SP</a:t>
            </a:r>
            <a:r>
              <a:rPr lang="ja-JP" altLang="en-US" sz="1200" dirty="0"/>
              <a:t>（</a:t>
            </a:r>
            <a:r>
              <a:rPr lang="en-US" altLang="ja-JP" sz="1200" dirty="0"/>
              <a:t>FQ1</a:t>
            </a:r>
            <a:r>
              <a:rPr lang="ja-JP" altLang="en-US" sz="1200" dirty="0" smtClean="0"/>
              <a:t>）</a:t>
            </a:r>
            <a:endParaRPr lang="en-US" altLang="ja-JP" sz="1200" dirty="0" smtClean="0"/>
          </a:p>
          <a:p>
            <a:pPr marL="285750" indent="-285750">
              <a:buFont typeface="Arial" panose="020B0604020202020204" pitchFamily="34" charset="0"/>
              <a:buChar char="•"/>
            </a:pPr>
            <a:r>
              <a:rPr lang="ja-JP" altLang="en-US" sz="1200" dirty="0"/>
              <a:t>ブランドパネル</a:t>
            </a:r>
            <a:r>
              <a:rPr lang="en-US" altLang="ja-JP" sz="1200" dirty="0"/>
              <a:t>SP</a:t>
            </a:r>
            <a:r>
              <a:rPr lang="ja-JP" altLang="en-US" sz="1200" dirty="0"/>
              <a:t>（都道府県）（</a:t>
            </a:r>
            <a:r>
              <a:rPr lang="en-US" altLang="ja-JP" sz="1200" dirty="0"/>
              <a:t>300</a:t>
            </a:r>
            <a:r>
              <a:rPr lang="ja-JP" altLang="en-US" sz="1200" dirty="0"/>
              <a:t>万円～）</a:t>
            </a:r>
            <a:endParaRPr lang="en-US" altLang="ja-JP" sz="1200" dirty="0"/>
          </a:p>
          <a:p>
            <a:pPr marL="285750" indent="-285750">
              <a:buFont typeface="Arial" panose="020B0604020202020204" pitchFamily="34" charset="0"/>
              <a:buChar char="•"/>
            </a:pPr>
            <a:r>
              <a:rPr lang="ja-JP" altLang="en-US" sz="1200" dirty="0"/>
              <a:t>ブランドパネル</a:t>
            </a:r>
            <a:r>
              <a:rPr lang="en-US" altLang="ja-JP" sz="1200" dirty="0"/>
              <a:t>SP</a:t>
            </a:r>
            <a:r>
              <a:rPr lang="ja-JP" altLang="en-US" sz="1200" dirty="0"/>
              <a:t>（市区郡）</a:t>
            </a:r>
            <a:endParaRPr lang="en-US" altLang="ja-JP" sz="1200" dirty="0"/>
          </a:p>
          <a:p>
            <a:pPr marL="285750" indent="-285750">
              <a:buFont typeface="Arial" panose="020B0604020202020204" pitchFamily="34" charset="0"/>
              <a:buChar char="•"/>
            </a:pPr>
            <a:endParaRPr lang="en-US" altLang="ja-JP" sz="1100" dirty="0" smtClean="0"/>
          </a:p>
        </p:txBody>
      </p:sp>
      <p:sp>
        <p:nvSpPr>
          <p:cNvPr id="5" name="正方形/長方形 4"/>
          <p:cNvSpPr/>
          <p:nvPr/>
        </p:nvSpPr>
        <p:spPr>
          <a:xfrm>
            <a:off x="4284910" y="5048653"/>
            <a:ext cx="4124474" cy="461665"/>
          </a:xfrm>
          <a:prstGeom prst="rect">
            <a:avLst/>
          </a:prstGeom>
        </p:spPr>
        <p:txBody>
          <a:bodyPr wrap="square">
            <a:spAutoFit/>
          </a:bodyPr>
          <a:lstStyle/>
          <a:p>
            <a:r>
              <a:rPr lang="en-US" altLang="ja-JP" sz="1200" dirty="0" smtClean="0">
                <a:latin typeface="メイリオ" panose="020B0604030504040204" pitchFamily="50" charset="-128"/>
                <a:ea typeface="メイリオ" panose="020B0604030504040204" pitchFamily="50" charset="-128"/>
              </a:rPr>
              <a:t>※</a:t>
            </a:r>
            <a:r>
              <a:rPr lang="ja-JP" altLang="en-US" sz="1200" dirty="0" smtClean="0">
                <a:latin typeface="メイリオ" panose="020B0604030504040204" pitchFamily="50" charset="-128"/>
                <a:ea typeface="メイリオ" panose="020B0604030504040204" pitchFamily="50" charset="-128"/>
              </a:rPr>
              <a:t>静止画のみ対象</a:t>
            </a:r>
            <a:endParaRPr lang="en-US" altLang="ja-JP" sz="1200" dirty="0" smtClean="0">
              <a:latin typeface="メイリオ" panose="020B0604030504040204" pitchFamily="50" charset="-128"/>
              <a:ea typeface="メイリオ" panose="020B0604030504040204" pitchFamily="50" charset="-128"/>
            </a:endParaRPr>
          </a:p>
          <a:p>
            <a:r>
              <a:rPr lang="en-US" altLang="ja-JP" sz="1200" dirty="0">
                <a:latin typeface="メイリオ" panose="020B0604030504040204" pitchFamily="50" charset="-128"/>
                <a:ea typeface="メイリオ" panose="020B0604030504040204" pitchFamily="50" charset="-128"/>
              </a:rPr>
              <a:t>※SP</a:t>
            </a:r>
            <a:r>
              <a:rPr lang="ja-JP" altLang="en-US" sz="1200" dirty="0">
                <a:latin typeface="メイリオ" panose="020B0604030504040204" pitchFamily="50" charset="-128"/>
                <a:ea typeface="メイリオ" panose="020B0604030504040204" pitchFamily="50" charset="-128"/>
              </a:rPr>
              <a:t>はスマートフォンの略称です</a:t>
            </a:r>
          </a:p>
        </p:txBody>
      </p:sp>
      <p:sp>
        <p:nvSpPr>
          <p:cNvPr id="22" name="フローチャート: 端子 21">
            <a:extLst>
              <a:ext uri="{FF2B5EF4-FFF2-40B4-BE49-F238E27FC236}">
                <a16:creationId xmlns:a16="http://schemas.microsoft.com/office/drawing/2014/main" id="{7462C974-767A-FC4D-BB7F-30D9BAF4CC2F}"/>
              </a:ext>
            </a:extLst>
          </p:cNvPr>
          <p:cNvSpPr/>
          <p:nvPr/>
        </p:nvSpPr>
        <p:spPr>
          <a:xfrm>
            <a:off x="1236739" y="3628366"/>
            <a:ext cx="2204093" cy="370490"/>
          </a:xfrm>
          <a:prstGeom prst="flowChartTerminator">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50E86D9D-678F-AF4C-8510-7FC4B3F7991E}"/>
              </a:ext>
            </a:extLst>
          </p:cNvPr>
          <p:cNvSpPr txBox="1"/>
          <p:nvPr/>
        </p:nvSpPr>
        <p:spPr>
          <a:xfrm>
            <a:off x="1352600" y="3668533"/>
            <a:ext cx="2049561" cy="338554"/>
          </a:xfrm>
          <a:prstGeom prst="rect">
            <a:avLst/>
          </a:prstGeom>
          <a:noFill/>
        </p:spPr>
        <p:txBody>
          <a:bodyPr wrap="square" rtlCol="0">
            <a:spAutoFit/>
          </a:bodyPr>
          <a:lstStyle/>
          <a:p>
            <a:pPr algn="ctr"/>
            <a:r>
              <a:rPr kumimoji="1" lang="ja-JP" altLang="en-US" sz="1600" b="1" dirty="0">
                <a:solidFill>
                  <a:schemeClr val="accent6"/>
                </a:solidFill>
                <a:latin typeface="メイリオ" panose="020B0604030504040204" pitchFamily="50" charset="-128"/>
                <a:ea typeface="メイリオ" panose="020B0604030504040204" pitchFamily="50" charset="-128"/>
              </a:rPr>
              <a:t>制作費無償プラン</a:t>
            </a:r>
          </a:p>
        </p:txBody>
      </p:sp>
    </p:spTree>
    <p:extLst>
      <p:ext uri="{BB962C8B-B14F-4D97-AF65-F5344CB8AC3E}">
        <p14:creationId xmlns:p14="http://schemas.microsoft.com/office/powerpoint/2010/main" val="36612922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5" name="タイトル 4"/>
          <p:cNvSpPr>
            <a:spLocks noGrp="1"/>
          </p:cNvSpPr>
          <p:nvPr>
            <p:ph type="title"/>
          </p:nvPr>
        </p:nvSpPr>
        <p:spPr/>
        <p:txBody>
          <a:bodyPr>
            <a:noAutofit/>
          </a:bodyPr>
          <a:lstStyle/>
          <a:p>
            <a:r>
              <a:rPr lang="ja-JP" altLang="en-US" sz="2400" dirty="0"/>
              <a:t>トップページカスタマイズ企画ライト版詳細</a:t>
            </a:r>
          </a:p>
        </p:txBody>
      </p:sp>
      <p:sp>
        <p:nvSpPr>
          <p:cNvPr id="30" name="フローチャート: 端子 29"/>
          <p:cNvSpPr/>
          <p:nvPr/>
        </p:nvSpPr>
        <p:spPr>
          <a:xfrm>
            <a:off x="1064568" y="1340768"/>
            <a:ext cx="1688121" cy="370490"/>
          </a:xfrm>
          <a:prstGeom prst="flowChartTerminator">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p:cNvSpPr txBox="1"/>
          <p:nvPr/>
        </p:nvSpPr>
        <p:spPr>
          <a:xfrm>
            <a:off x="1434891" y="1372299"/>
            <a:ext cx="1072055" cy="338554"/>
          </a:xfrm>
          <a:prstGeom prst="rect">
            <a:avLst/>
          </a:prstGeom>
          <a:noFill/>
        </p:spPr>
        <p:txBody>
          <a:bodyPr wrap="square" rtlCol="0">
            <a:spAutoFit/>
          </a:bodyPr>
          <a:lstStyle/>
          <a:p>
            <a:r>
              <a:rPr kumimoji="1" lang="ja-JP" altLang="en-US" sz="1600" b="1" dirty="0">
                <a:latin typeface="メイリオ" panose="020B0604030504040204" pitchFamily="50" charset="-128"/>
                <a:ea typeface="メイリオ" panose="020B0604030504040204" pitchFamily="50" charset="-128"/>
              </a:rPr>
              <a:t>入稿素材</a:t>
            </a:r>
          </a:p>
        </p:txBody>
      </p:sp>
      <p:sp>
        <p:nvSpPr>
          <p:cNvPr id="36" name="テキスト ボックス 35"/>
          <p:cNvSpPr txBox="1"/>
          <p:nvPr/>
        </p:nvSpPr>
        <p:spPr>
          <a:xfrm>
            <a:off x="1327154" y="1739498"/>
            <a:ext cx="8384454" cy="1661993"/>
          </a:xfrm>
          <a:prstGeom prst="rect">
            <a:avLst/>
          </a:prstGeom>
          <a:noFill/>
        </p:spPr>
        <p:txBody>
          <a:bodyPr wrap="square" rtlCol="0">
            <a:spAutoFit/>
          </a:bodyPr>
          <a:lstStyle/>
          <a:p>
            <a:r>
              <a:rPr lang="ja-JP" altLang="en-US" sz="1400" dirty="0">
                <a:latin typeface="メイリオ" panose="020B0604030504040204" pitchFamily="50" charset="-128"/>
                <a:ea typeface="メイリオ" panose="020B0604030504040204" pitchFamily="50" charset="-128"/>
              </a:rPr>
              <a:t>下記</a:t>
            </a:r>
            <a:r>
              <a:rPr lang="en-US" altLang="ja-JP" sz="1400" dirty="0">
                <a:latin typeface="メイリオ" panose="020B0604030504040204" pitchFamily="50" charset="-128"/>
                <a:ea typeface="メイリオ" panose="020B0604030504040204" pitchFamily="50" charset="-128"/>
              </a:rPr>
              <a:t>3</a:t>
            </a:r>
            <a:r>
              <a:rPr lang="ja-JP" altLang="en-US" sz="1400" dirty="0">
                <a:latin typeface="メイリオ" panose="020B0604030504040204" pitchFamily="50" charset="-128"/>
                <a:ea typeface="メイリオ" panose="020B0604030504040204" pitchFamily="50" charset="-128"/>
              </a:rPr>
              <a:t>点を広告主様または代理店様にて、申し込み時にご用意いただく必要がございます。</a:t>
            </a:r>
            <a:endParaRPr lang="en-US" altLang="ja-JP" sz="1400" dirty="0">
              <a:latin typeface="メイリオ" panose="020B0604030504040204" pitchFamily="50" charset="-128"/>
              <a:ea typeface="メイリオ" panose="020B0604030504040204" pitchFamily="50" charset="-128"/>
            </a:endParaRPr>
          </a:p>
          <a:p>
            <a:endParaRPr lang="en-US" altLang="ja-JP" sz="1400"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①切り替わりエフェクト部分に利用するバナー画像</a:t>
            </a:r>
            <a:endParaRPr lang="en-US" altLang="ja-JP" sz="1400"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　</a:t>
            </a:r>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誘導用広告のブランドパネル</a:t>
            </a:r>
            <a:r>
              <a:rPr lang="en-US" altLang="ja-JP" sz="1400" dirty="0">
                <a:latin typeface="メイリオ" panose="020B0604030504040204" pitchFamily="50" charset="-128"/>
                <a:ea typeface="メイリオ" panose="020B0604030504040204" pitchFamily="50" charset="-128"/>
              </a:rPr>
              <a:t>SP</a:t>
            </a:r>
            <a:r>
              <a:rPr lang="ja-JP" altLang="en-US" sz="1400" dirty="0">
                <a:latin typeface="メイリオ" panose="020B0604030504040204" pitchFamily="50" charset="-128"/>
                <a:ea typeface="メイリオ" panose="020B0604030504040204" pitchFamily="50" charset="-128"/>
              </a:rPr>
              <a:t>関連商品と同様の素材</a:t>
            </a:r>
            <a:r>
              <a:rPr lang="en-US" altLang="ja-JP" sz="1400" dirty="0">
                <a:latin typeface="メイリオ" panose="020B0604030504040204" pitchFamily="50" charset="-128"/>
                <a:ea typeface="メイリオ" panose="020B0604030504040204" pitchFamily="50" charset="-128"/>
              </a:rPr>
              <a:t>)</a:t>
            </a:r>
          </a:p>
          <a:p>
            <a:r>
              <a:rPr kumimoji="1" lang="ja-JP" altLang="en-US" sz="1400" dirty="0" smtClean="0">
                <a:latin typeface="メイリオ" panose="020B0604030504040204" pitchFamily="50" charset="-128"/>
                <a:ea typeface="メイリオ" panose="020B0604030504040204" pitchFamily="50" charset="-128"/>
              </a:rPr>
              <a:t>②</a:t>
            </a:r>
            <a:r>
              <a:rPr lang="ja-JP" altLang="ja-JP" sz="1400" dirty="0">
                <a:latin typeface="メイリオ" panose="020B0604030504040204" pitchFamily="50" charset="-128"/>
                <a:ea typeface="メイリオ" panose="020B0604030504040204" pitchFamily="50" charset="-128"/>
              </a:rPr>
              <a:t>演出用の動画</a:t>
            </a:r>
            <a:endParaRPr lang="en-US" altLang="ja-JP" sz="1400" dirty="0">
              <a:latin typeface="メイリオ" panose="020B0604030504040204" pitchFamily="50" charset="-128"/>
              <a:ea typeface="メイリオ" panose="020B0604030504040204" pitchFamily="50" charset="-128"/>
            </a:endParaRPr>
          </a:p>
          <a:p>
            <a:r>
              <a:rPr kumimoji="1" lang="ja-JP" altLang="en-US" sz="1400" dirty="0" smtClean="0">
                <a:latin typeface="メイリオ" panose="020B0604030504040204" pitchFamily="50" charset="-128"/>
                <a:ea typeface="メイリオ" panose="020B0604030504040204" pitchFamily="50" charset="-128"/>
              </a:rPr>
              <a:t>③</a:t>
            </a:r>
            <a:r>
              <a:rPr kumimoji="1" lang="ja-JP" altLang="en-US" sz="1400" dirty="0">
                <a:latin typeface="メイリオ" panose="020B0604030504040204" pitchFamily="50" charset="-128"/>
                <a:ea typeface="メイリオ" panose="020B0604030504040204" pitchFamily="50" charset="-128"/>
              </a:rPr>
              <a:t>演出からの遷移先</a:t>
            </a:r>
            <a:r>
              <a:rPr kumimoji="1" lang="en-US" altLang="ja-JP" sz="1400" dirty="0">
                <a:latin typeface="メイリオ" panose="020B0604030504040204" pitchFamily="50" charset="-128"/>
                <a:ea typeface="メイリオ" panose="020B0604030504040204" pitchFamily="50" charset="-128"/>
              </a:rPr>
              <a:t>URL</a:t>
            </a:r>
            <a:r>
              <a:rPr kumimoji="1" lang="ja-JP" altLang="en-US" sz="1400" dirty="0">
                <a:latin typeface="メイリオ" panose="020B0604030504040204" pitchFamily="50" charset="-128"/>
                <a:ea typeface="メイリオ" panose="020B0604030504040204" pitchFamily="50" charset="-128"/>
              </a:rPr>
              <a:t>と</a:t>
            </a:r>
            <a:r>
              <a:rPr kumimoji="1" lang="ja-JP" altLang="en-US" sz="1400" dirty="0">
                <a:solidFill>
                  <a:schemeClr val="accent6"/>
                </a:solidFill>
                <a:latin typeface="メイリオ" panose="020B0604030504040204" pitchFamily="50" charset="-128"/>
                <a:ea typeface="メイリオ" panose="020B0604030504040204" pitchFamily="50" charset="-128"/>
              </a:rPr>
              <a:t>選択した</a:t>
            </a:r>
            <a:r>
              <a:rPr lang="ja-JP" altLang="en-US" sz="1400" dirty="0">
                <a:solidFill>
                  <a:schemeClr val="accent6"/>
                </a:solidFill>
                <a:latin typeface="メイリオ" panose="020B0604030504040204" pitchFamily="50" charset="-128"/>
                <a:ea typeface="メイリオ" panose="020B0604030504040204" pitchFamily="50" charset="-128"/>
              </a:rPr>
              <a:t>演出パターン</a:t>
            </a:r>
            <a:r>
              <a:rPr lang="en-US" altLang="ja-JP" sz="1400" dirty="0">
                <a:solidFill>
                  <a:schemeClr val="accent6"/>
                </a:solidFill>
                <a:latin typeface="メイリオ" panose="020B0604030504040204" pitchFamily="50" charset="-128"/>
                <a:ea typeface="メイリオ" panose="020B0604030504040204" pitchFamily="50" charset="-128"/>
              </a:rPr>
              <a:t>(</a:t>
            </a:r>
            <a:r>
              <a:rPr lang="ja-JP" altLang="en-US" sz="1400" dirty="0">
                <a:solidFill>
                  <a:schemeClr val="accent6"/>
                </a:solidFill>
                <a:latin typeface="メイリオ" panose="020B0604030504040204" pitchFamily="50" charset="-128"/>
                <a:ea typeface="メイリオ" panose="020B0604030504040204" pitchFamily="50" charset="-128"/>
              </a:rPr>
              <a:t>演出①</a:t>
            </a:r>
            <a:r>
              <a:rPr lang="en-US" altLang="ja-JP" sz="1400" dirty="0">
                <a:solidFill>
                  <a:schemeClr val="accent6"/>
                </a:solidFill>
                <a:latin typeface="メイリオ" panose="020B0604030504040204" pitchFamily="50" charset="-128"/>
                <a:ea typeface="メイリオ" panose="020B0604030504040204" pitchFamily="50" charset="-128"/>
              </a:rPr>
              <a:t>〜③)</a:t>
            </a:r>
            <a:endParaRPr kumimoji="1" lang="en-US" altLang="ja-JP" sz="1400" dirty="0">
              <a:solidFill>
                <a:schemeClr val="accent6"/>
              </a:solidFill>
              <a:latin typeface="メイリオ" panose="020B0604030504040204" pitchFamily="50" charset="-128"/>
              <a:ea typeface="メイリオ" panose="020B0604030504040204" pitchFamily="50" charset="-128"/>
            </a:endParaRPr>
          </a:p>
          <a:p>
            <a:r>
              <a:rPr lang="en-US" altLang="ja-JP" sz="1400" dirty="0">
                <a:solidFill>
                  <a:srgbClr val="C00000"/>
                </a:solidFill>
                <a:latin typeface="メイリオ" panose="020B0604030504040204" pitchFamily="50" charset="-128"/>
                <a:ea typeface="メイリオ" panose="020B0604030504040204" pitchFamily="50" charset="-128"/>
              </a:rPr>
              <a:t>※</a:t>
            </a:r>
            <a:r>
              <a:rPr lang="ja-JP" altLang="en-US" sz="1400" dirty="0">
                <a:solidFill>
                  <a:srgbClr val="C00000"/>
                </a:solidFill>
                <a:latin typeface="メイリオ" panose="020B0604030504040204" pitchFamily="50" charset="-128"/>
                <a:ea typeface="メイリオ" panose="020B0604030504040204" pitchFamily="50" charset="-128"/>
              </a:rPr>
              <a:t>詳細</a:t>
            </a:r>
            <a:r>
              <a:rPr lang="ja-JP" altLang="en-US" sz="1400" dirty="0" smtClean="0">
                <a:solidFill>
                  <a:srgbClr val="C00000"/>
                </a:solidFill>
                <a:latin typeface="メイリオ" panose="020B0604030504040204" pitchFamily="50" charset="-128"/>
                <a:ea typeface="メイリオ" panose="020B0604030504040204" pitchFamily="50" charset="-128"/>
              </a:rPr>
              <a:t>は「入稿ガイドライン」のページを</a:t>
            </a:r>
            <a:r>
              <a:rPr lang="ja-JP" altLang="en-US" sz="1400" dirty="0">
                <a:solidFill>
                  <a:srgbClr val="C00000"/>
                </a:solidFill>
                <a:latin typeface="メイリオ" panose="020B0604030504040204" pitchFamily="50" charset="-128"/>
                <a:ea typeface="メイリオ" panose="020B0604030504040204" pitchFamily="50" charset="-128"/>
              </a:rPr>
              <a:t>ご確認ください。</a:t>
            </a:r>
            <a:endParaRPr kumimoji="1" lang="ja-JP" altLang="en-US" sz="1400" dirty="0">
              <a:solidFill>
                <a:srgbClr val="C00000"/>
              </a:solidFill>
              <a:latin typeface="メイリオ" panose="020B0604030504040204" pitchFamily="50" charset="-128"/>
              <a:ea typeface="メイリオ" panose="020B0604030504040204" pitchFamily="50" charset="-128"/>
            </a:endParaRPr>
          </a:p>
        </p:txBody>
      </p:sp>
      <p:sp>
        <p:nvSpPr>
          <p:cNvPr id="37" name="フローチャート: 端子 36"/>
          <p:cNvSpPr/>
          <p:nvPr/>
        </p:nvSpPr>
        <p:spPr>
          <a:xfrm>
            <a:off x="1217252" y="3717032"/>
            <a:ext cx="1657822" cy="370490"/>
          </a:xfrm>
          <a:prstGeom prst="flowChartTerminator">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p:cNvSpPr txBox="1"/>
          <p:nvPr/>
        </p:nvSpPr>
        <p:spPr>
          <a:xfrm>
            <a:off x="1643987" y="3757479"/>
            <a:ext cx="1072055" cy="338554"/>
          </a:xfrm>
          <a:prstGeom prst="rect">
            <a:avLst/>
          </a:prstGeom>
          <a:noFill/>
        </p:spPr>
        <p:txBody>
          <a:bodyPr wrap="square" rtlCol="0">
            <a:spAutoFit/>
          </a:bodyPr>
          <a:lstStyle/>
          <a:p>
            <a:r>
              <a:rPr lang="ja-JP" altLang="en-US" sz="1600" b="1" dirty="0">
                <a:latin typeface="メイリオ" panose="020B0604030504040204" pitchFamily="50" charset="-128"/>
                <a:ea typeface="メイリオ" panose="020B0604030504040204" pitchFamily="50" charset="-128"/>
              </a:rPr>
              <a:t>その他</a:t>
            </a:r>
            <a:endParaRPr kumimoji="1" lang="ja-JP" altLang="en-US" sz="1600" b="1" dirty="0">
              <a:latin typeface="メイリオ" panose="020B0604030504040204" pitchFamily="50" charset="-128"/>
              <a:ea typeface="メイリオ" panose="020B0604030504040204" pitchFamily="50" charset="-128"/>
            </a:endParaRPr>
          </a:p>
        </p:txBody>
      </p:sp>
      <p:sp>
        <p:nvSpPr>
          <p:cNvPr id="39" name="テキスト ボックス 38"/>
          <p:cNvSpPr txBox="1"/>
          <p:nvPr/>
        </p:nvSpPr>
        <p:spPr>
          <a:xfrm>
            <a:off x="1409693" y="4116167"/>
            <a:ext cx="7359731" cy="523220"/>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・販売制限がございます。詳細は「</a:t>
            </a:r>
            <a:r>
              <a:rPr lang="ja-JP" altLang="en-US" sz="1400" dirty="0"/>
              <a:t>販売制限」のページ</a:t>
            </a:r>
            <a:r>
              <a:rPr lang="ja-JP" altLang="en-US" sz="1400" dirty="0">
                <a:latin typeface="メイリオ" panose="020B0604030504040204" pitchFamily="50" charset="-128"/>
                <a:ea typeface="メイリオ" panose="020B0604030504040204" pitchFamily="50" charset="-128"/>
              </a:rPr>
              <a:t>をご参照ください。</a:t>
            </a:r>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枠数の制限は設けておりません。</a:t>
            </a:r>
            <a:endParaRPr kumimoji="1" lang="ja-JP" altLang="en-US" sz="1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712326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2"/>
          <p:cNvSpPr>
            <a:spLocks noGrp="1"/>
          </p:cNvSpPr>
          <p:nvPr>
            <p:ph type="title"/>
          </p:nvPr>
        </p:nvSpPr>
        <p:spPr>
          <a:xfrm>
            <a:off x="488504" y="260648"/>
            <a:ext cx="7992888" cy="432048"/>
          </a:xfrm>
        </p:spPr>
        <p:txBody>
          <a:bodyPr>
            <a:noAutofit/>
          </a:bodyPr>
          <a:lstStyle/>
          <a:p>
            <a:r>
              <a:rPr kumimoji="1" lang="ja-JP" altLang="en-US" sz="2400" dirty="0"/>
              <a:t>スペック詳細</a:t>
            </a:r>
          </a:p>
        </p:txBody>
      </p:sp>
      <p:sp>
        <p:nvSpPr>
          <p:cNvPr id="5"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7" name="正方形/長方形 6"/>
          <p:cNvSpPr/>
          <p:nvPr/>
        </p:nvSpPr>
        <p:spPr>
          <a:xfrm>
            <a:off x="7304988" y="4757512"/>
            <a:ext cx="415498" cy="369332"/>
          </a:xfrm>
          <a:prstGeom prst="rect">
            <a:avLst/>
          </a:prstGeom>
        </p:spPr>
        <p:txBody>
          <a:bodyPr wrap="none">
            <a:spAutoFit/>
          </a:bodyPr>
          <a:lstStyle/>
          <a:p>
            <a:r>
              <a:rPr lang="ja-JP" altLang="en-US" dirty="0">
                <a:solidFill>
                  <a:srgbClr val="FF0000"/>
                </a:solidFill>
              </a:rPr>
              <a:t>★</a:t>
            </a:r>
            <a:endParaRPr lang="ja-JP" altLang="en-US" dirty="0"/>
          </a:p>
        </p:txBody>
      </p:sp>
      <p:graphicFrame>
        <p:nvGraphicFramePr>
          <p:cNvPr id="8" name="表 7"/>
          <p:cNvGraphicFramePr>
            <a:graphicFrameLocks noGrp="1"/>
          </p:cNvGraphicFramePr>
          <p:nvPr>
            <p:extLst>
              <p:ext uri="{D42A27DB-BD31-4B8C-83A1-F6EECF244321}">
                <p14:modId xmlns:p14="http://schemas.microsoft.com/office/powerpoint/2010/main" val="2007032740"/>
              </p:ext>
            </p:extLst>
          </p:nvPr>
        </p:nvGraphicFramePr>
        <p:xfrm>
          <a:off x="560512" y="764705"/>
          <a:ext cx="8784976" cy="5799120"/>
        </p:xfrm>
        <a:graphic>
          <a:graphicData uri="http://schemas.openxmlformats.org/drawingml/2006/table">
            <a:tbl>
              <a:tblPr firstRow="1" bandRow="1"/>
              <a:tblGrid>
                <a:gridCol w="1296144">
                  <a:extLst>
                    <a:ext uri="{9D8B030D-6E8A-4147-A177-3AD203B41FA5}">
                      <a16:colId xmlns:a16="http://schemas.microsoft.com/office/drawing/2014/main" val="20000"/>
                    </a:ext>
                  </a:extLst>
                </a:gridCol>
                <a:gridCol w="7488832">
                  <a:extLst>
                    <a:ext uri="{9D8B030D-6E8A-4147-A177-3AD203B41FA5}">
                      <a16:colId xmlns:a16="http://schemas.microsoft.com/office/drawing/2014/main" val="20001"/>
                    </a:ext>
                  </a:extLst>
                </a:gridCol>
              </a:tblGrid>
              <a:tr h="36825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企画ページへの</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誘導枠</a:t>
                      </a:r>
                      <a:endParaRPr kumimoji="1" lang="en-US" altLang="ja-JP"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ブランドパネル</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 </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スマートフォン関連商品（詳細は</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P4</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参照）　</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60656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・掲載場所</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Yahoo! JAPAN PR</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企画 広告主様専用ページ</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・デバイス：スマートフォン</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・更新：掲載期間内における途中更新はお受け</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できません</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78529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メイリオ"/>
                          <a:ea typeface="メイリオ"/>
                          <a:cs typeface="Meiryo UI" pitchFamily="50" charset="-128"/>
                        </a:rPr>
                        <a:t>※</a:t>
                      </a:r>
                      <a:r>
                        <a:rPr kumimoji="1" lang="ja-JP" altLang="en-US" sz="800" b="0" i="0" dirty="0">
                          <a:solidFill>
                            <a:schemeClr val="bg1"/>
                          </a:solidFill>
                          <a:latin typeface="メイリオ"/>
                          <a:ea typeface="メイリオ"/>
                          <a:cs typeface="Meiryo UI" pitchFamily="50" charset="-128"/>
                        </a:rPr>
                        <a:t>お申し込み時に選択</a:t>
                      </a:r>
                      <a:endParaRPr kumimoji="1" lang="en-US" altLang="ja-JP" sz="8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①</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契約分類：制作</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制作</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　トップページ カスタマイズ企画</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　トップページ カスタマイズ企画　ライト版　制作・掲載費</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42783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対象広告（誘導用広告）の掲載期間に準ずる</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最大</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週間</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108318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■誘導広告</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P4</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参照／</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Yahoo!</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ディスプレイ広告の広告管理ツールからお申し込み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■制作・掲載費</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P4</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参照／事前見積もり：不要／共通のフォームからお申し込み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企画内容によって、別途費用が発生する場合があります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制作費無償プランの場合も、関連約款に同意いただく必要があるため</a:t>
                      </a: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0</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円でお申し込みいただきます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101486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a:solidFill>
                            <a:schemeClr val="tx1">
                              <a:lumMod val="65000"/>
                              <a:lumOff val="35000"/>
                            </a:schemeClr>
                          </a:solidFill>
                          <a:latin typeface="メイリオ"/>
                          <a:ea typeface="メイリオ"/>
                          <a:cs typeface="メイリオ" panose="020B0604030504040204" pitchFamily="50" charset="-128"/>
                        </a:rPr>
                        <a:t>原則として、掲載開始の</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10</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営業日前</a:t>
                      </a:r>
                      <a:r>
                        <a:rPr kumimoji="1" lang="ja-JP" altLang="en-US" sz="1200" kern="1200" noProof="0" dirty="0">
                          <a:solidFill>
                            <a:schemeClr val="tx1">
                              <a:lumMod val="65000"/>
                              <a:lumOff val="35000"/>
                            </a:schemeClr>
                          </a:solidFill>
                          <a:latin typeface="メイリオ"/>
                          <a:ea typeface="メイリオ"/>
                          <a:cs typeface="メイリオ" panose="020B0604030504040204" pitchFamily="50" charset="-128"/>
                        </a:rPr>
                        <a:t>までにお申し込み</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ください</a:t>
                      </a:r>
                      <a:endPar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制作に必要な入稿素材が全てそろっている状態でのお申込み期限となります。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入稿素材に不備等あった場合、掲載開始日の変更をお願いする場合がございます。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詳細に関しては実施フロー、入稿ガイドラインをご確認ください。</a:t>
                      </a:r>
                      <a:endPar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a:solidFill>
                            <a:schemeClr val="tx1">
                              <a:lumMod val="65000"/>
                              <a:lumOff val="35000"/>
                            </a:schemeClr>
                          </a:solidFill>
                          <a:latin typeface="メイリオ"/>
                          <a:ea typeface="メイリオ"/>
                          <a:cs typeface="メイリオ" panose="020B0604030504040204" pitchFamily="50" charset="-128"/>
                        </a:rPr>
                        <a:t>所定の方法によるお申し込み契約の成立後はキャンセルは不可となります</a:t>
                      </a:r>
                      <a:endPar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a:solidFill>
                            <a:schemeClr val="tx1">
                              <a:lumMod val="65000"/>
                              <a:lumOff val="35000"/>
                            </a:schemeClr>
                          </a:solidFill>
                          <a:latin typeface="メイリオ"/>
                          <a:ea typeface="メイリオ"/>
                          <a:cs typeface="メイリオ" panose="020B0604030504040204" pitchFamily="50" charset="-128"/>
                        </a:rPr>
                        <a:t>お申し込み時に掲載期間が未決定の場合は、別途、掲載開始日の</a:t>
                      </a:r>
                      <a:r>
                        <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rPr>
                        <a:t>5</a:t>
                      </a:r>
                      <a:r>
                        <a:rPr kumimoji="1" lang="ja-JP" altLang="en-US" sz="1000" kern="1200" noProof="0" dirty="0">
                          <a:solidFill>
                            <a:schemeClr val="tx1">
                              <a:lumMod val="65000"/>
                              <a:lumOff val="35000"/>
                            </a:schemeClr>
                          </a:solidFill>
                          <a:latin typeface="メイリオ"/>
                          <a:ea typeface="メイリオ"/>
                          <a:cs typeface="メイリオ" panose="020B0604030504040204" pitchFamily="50" charset="-128"/>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24909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2021</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年</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6</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年</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30</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日掲載終了分</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60656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■誘導広告：</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imps</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数、クリック数、クリック率</a:t>
                      </a:r>
                      <a:endPar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■企画ページ：</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PV</a:t>
                      </a:r>
                      <a:r>
                        <a:rPr kumimoji="1" lang="ja-JP" altLang="en-US" sz="1200" kern="1200" noProof="0" dirty="0" err="1"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着地ページへの遷移数</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掲載終了から</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r h="54698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r>
                        <a:rPr kumimoji="1" lang="ja-JP"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制作・掲載費の申し込みの際に、備考欄に予約した誘導用広告のキャンペーン</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金額を記載してください</a:t>
                      </a:r>
                    </a:p>
                    <a:p>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※お申し込み時に掲載期間が未決定の場合は、別途、掲載開始日の</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5</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営業日前までに予約した誘導用広告のキャンペーン</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金額をメールでご連絡ください</a:t>
                      </a:r>
                      <a:endParaRPr lang="ja-JP" altLang="en-US" sz="1000" dirty="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347668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p:cNvSpPr>
            <a:spLocks noGrp="1"/>
          </p:cNvSpPr>
          <p:nvPr>
            <p:ph type="ftr" sz="quarter" idx="3"/>
          </p:nvPr>
        </p:nvSpPr>
        <p:spPr/>
        <p:txBody>
          <a:bodyPr/>
          <a:lstStyle/>
          <a:p>
            <a:r>
              <a:rPr lang="en-US" altLang="ja-JP">
                <a:solidFill>
                  <a:prstClr val="black"/>
                </a:solidFill>
              </a:rPr>
              <a:t>Copyright</a:t>
            </a:r>
            <a:r>
              <a:rPr lang="ja-JP" altLang="en-US">
                <a:solidFill>
                  <a:prstClr val="black"/>
                </a:solidFill>
              </a:rPr>
              <a:t>（</a:t>
            </a:r>
            <a:r>
              <a:rPr lang="en-US" altLang="ja-JP">
                <a:solidFill>
                  <a:prstClr val="black"/>
                </a:solidFill>
              </a:rPr>
              <a:t>C</a:t>
            </a:r>
            <a:r>
              <a:rPr lang="ja-JP" altLang="en-US">
                <a:solidFill>
                  <a:prstClr val="black"/>
                </a:solidFill>
              </a:rPr>
              <a:t>）</a:t>
            </a:r>
            <a:r>
              <a:rPr lang="en-US" altLang="ja-JP">
                <a:solidFill>
                  <a:prstClr val="black"/>
                </a:solidFill>
              </a:rPr>
              <a:t>2021 Yahoo Japan Corporation. All Rights Reserved. </a:t>
            </a:r>
            <a:r>
              <a:rPr lang="ja-JP" altLang="en-US">
                <a:solidFill>
                  <a:prstClr val="black"/>
                </a:solidFill>
              </a:rPr>
              <a:t>無断引用・転載禁止</a:t>
            </a:r>
            <a:endParaRPr lang="ja-JP" altLang="en-US" dirty="0">
              <a:solidFill>
                <a:prstClr val="black"/>
              </a:solidFill>
            </a:endParaRPr>
          </a:p>
        </p:txBody>
      </p:sp>
      <p:sp>
        <p:nvSpPr>
          <p:cNvPr id="38" name="タイトル 2"/>
          <p:cNvSpPr>
            <a:spLocks noGrp="1"/>
          </p:cNvSpPr>
          <p:nvPr>
            <p:ph type="title"/>
          </p:nvPr>
        </p:nvSpPr>
        <p:spPr>
          <a:xfrm>
            <a:off x="472210" y="282027"/>
            <a:ext cx="7992888" cy="432048"/>
          </a:xfrm>
        </p:spPr>
        <p:txBody>
          <a:bodyPr>
            <a:noAutofit/>
          </a:bodyPr>
          <a:lstStyle/>
          <a:p>
            <a:r>
              <a:rPr kumimoji="1" lang="ja-JP" altLang="en-US" sz="2400" dirty="0"/>
              <a:t>実施フロー</a:t>
            </a:r>
          </a:p>
        </p:txBody>
      </p:sp>
      <p:sp>
        <p:nvSpPr>
          <p:cNvPr id="39" name="テキスト ボックス 38"/>
          <p:cNvSpPr txBox="1"/>
          <p:nvPr/>
        </p:nvSpPr>
        <p:spPr>
          <a:xfrm>
            <a:off x="786255" y="5221649"/>
            <a:ext cx="8775257" cy="1015663"/>
          </a:xfrm>
          <a:prstGeom prst="rect">
            <a:avLst/>
          </a:prstGeom>
          <a:noFill/>
        </p:spPr>
        <p:txBody>
          <a:bodyPr wrap="square">
            <a:spAutoFit/>
          </a:bodyPr>
          <a:lstStyle/>
          <a:p>
            <a:pPr>
              <a:defRPr/>
            </a:pPr>
            <a:r>
              <a:rPr kumimoji="0" lang="en-US" altLang="ja-JP" sz="1000" kern="0" dirty="0">
                <a:solidFill>
                  <a:schemeClr val="tx1">
                    <a:lumMod val="75000"/>
                    <a:lumOff val="25000"/>
                  </a:schemeClr>
                </a:solidFill>
                <a:latin typeface="メイリオ" panose="020B0604030504040204" pitchFamily="50" charset="-128"/>
                <a:ea typeface="メイリオ" panose="020B0604030504040204" pitchFamily="50" charset="-128"/>
              </a:rPr>
              <a:t>※</a:t>
            </a:r>
            <a:r>
              <a:rPr kumimoji="0" lang="ja-JP" altLang="en-US" sz="1000" kern="0" dirty="0">
                <a:solidFill>
                  <a:schemeClr val="tx1">
                    <a:lumMod val="75000"/>
                    <a:lumOff val="25000"/>
                  </a:schemeClr>
                </a:solidFill>
                <a:latin typeface="メイリオ" panose="020B0604030504040204" pitchFamily="50" charset="-128"/>
                <a:ea typeface="メイリオ" panose="020B0604030504040204" pitchFamily="50" charset="-128"/>
              </a:rPr>
              <a:t>クリエイティブ入稿時確認を行い、入稿仕様、審査上問題があった場合は修正をお願いする場合がございます。</a:t>
            </a:r>
            <a:endParaRPr kumimoji="0" lang="en-US" altLang="ja-JP" sz="1000" kern="0" dirty="0">
              <a:solidFill>
                <a:schemeClr val="tx1">
                  <a:lumMod val="75000"/>
                  <a:lumOff val="25000"/>
                </a:schemeClr>
              </a:solidFill>
              <a:latin typeface="メイリオ" panose="020B0604030504040204" pitchFamily="50" charset="-128"/>
              <a:ea typeface="メイリオ" panose="020B0604030504040204" pitchFamily="50" charset="-128"/>
            </a:endParaRPr>
          </a:p>
          <a:p>
            <a:pPr>
              <a:defRPr/>
            </a:pPr>
            <a:r>
              <a:rPr lang="en-US" altLang="ja-JP" sz="1000" dirty="0">
                <a:solidFill>
                  <a:schemeClr val="tx1">
                    <a:lumMod val="75000"/>
                    <a:lumOff val="25000"/>
                  </a:schemeClr>
                </a:solidFill>
                <a:ea typeface="メイリオ" panose="020B0604030504040204" pitchFamily="50" charset="-128"/>
              </a:rPr>
              <a:t>※</a:t>
            </a:r>
            <a:r>
              <a:rPr lang="ja-JP" altLang="en-US" sz="1000" dirty="0">
                <a:solidFill>
                  <a:schemeClr val="tx1">
                    <a:lumMod val="75000"/>
                    <a:lumOff val="25000"/>
                  </a:schemeClr>
                </a:solidFill>
                <a:ea typeface="メイリオ" panose="020B0604030504040204" pitchFamily="50" charset="-128"/>
              </a:rPr>
              <a:t>入稿素材について懸念等がある場合は、事前審査をお願いいたします。</a:t>
            </a:r>
            <a:endParaRPr kumimoji="0" lang="en-US" altLang="ja-JP" sz="1000" kern="0"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1000" dirty="0">
                <a:solidFill>
                  <a:schemeClr val="tx1">
                    <a:lumMod val="75000"/>
                    <a:lumOff val="25000"/>
                  </a:schemeClr>
                </a:solidFill>
                <a:ea typeface="メイリオ" panose="020B0604030504040204" pitchFamily="50" charset="-128"/>
              </a:rPr>
              <a:t>※</a:t>
            </a:r>
            <a:r>
              <a:rPr lang="ja-JP" altLang="en-US" sz="1000" dirty="0">
                <a:solidFill>
                  <a:schemeClr val="tx1">
                    <a:lumMod val="75000"/>
                    <a:lumOff val="25000"/>
                  </a:schemeClr>
                </a:solidFill>
                <a:ea typeface="メイリオ" panose="020B0604030504040204" pitchFamily="50" charset="-128"/>
              </a:rPr>
              <a:t>入稿動画の修正は不可。</a:t>
            </a:r>
            <a:endParaRPr lang="en-US" altLang="ja-JP" sz="1000" dirty="0">
              <a:solidFill>
                <a:schemeClr val="tx1">
                  <a:lumMod val="75000"/>
                  <a:lumOff val="25000"/>
                </a:schemeClr>
              </a:solidFill>
              <a:ea typeface="メイリオ" panose="020B0604030504040204" pitchFamily="50" charset="-128"/>
            </a:endParaRPr>
          </a:p>
          <a:p>
            <a:r>
              <a:rPr lang="ja-JP" altLang="en-US" sz="1000" dirty="0">
                <a:solidFill>
                  <a:schemeClr val="tx1">
                    <a:lumMod val="75000"/>
                    <a:lumOff val="25000"/>
                  </a:schemeClr>
                </a:solidFill>
                <a:ea typeface="メイリオ" panose="020B0604030504040204" pitchFamily="50" charset="-128"/>
              </a:rPr>
              <a:t>ただし審査</a:t>
            </a:r>
            <a:r>
              <a:rPr lang="en-US" altLang="ja-JP" sz="1000" dirty="0">
                <a:solidFill>
                  <a:schemeClr val="tx1">
                    <a:lumMod val="75000"/>
                    <a:lumOff val="25000"/>
                  </a:schemeClr>
                </a:solidFill>
                <a:ea typeface="メイリオ" panose="020B0604030504040204" pitchFamily="50" charset="-128"/>
              </a:rPr>
              <a:t>NG</a:t>
            </a:r>
            <a:r>
              <a:rPr lang="ja-JP" altLang="en-US" sz="1000" dirty="0">
                <a:solidFill>
                  <a:schemeClr val="tx1">
                    <a:lumMod val="75000"/>
                    <a:lumOff val="25000"/>
                  </a:schemeClr>
                </a:solidFill>
                <a:ea typeface="メイリオ" panose="020B0604030504040204" pitchFamily="50" charset="-128"/>
              </a:rPr>
              <a:t>や見切れてはいけない部分が見切れていたなど致命的な場合のみ本番反映前までに入稿動画の修正版をご連絡いただければ対応します。</a:t>
            </a:r>
            <a:endParaRPr lang="en-US" altLang="ja-JP" sz="1000" dirty="0">
              <a:solidFill>
                <a:schemeClr val="tx1">
                  <a:lumMod val="75000"/>
                  <a:lumOff val="25000"/>
                </a:schemeClr>
              </a:solidFill>
              <a:ea typeface="メイリオ" panose="020B0604030504040204" pitchFamily="50" charset="-128"/>
            </a:endParaRPr>
          </a:p>
          <a:p>
            <a:r>
              <a:rPr lang="ja-JP" altLang="en-US" sz="1000" dirty="0">
                <a:solidFill>
                  <a:schemeClr val="tx1">
                    <a:lumMod val="75000"/>
                    <a:lumOff val="25000"/>
                  </a:schemeClr>
                </a:solidFill>
                <a:ea typeface="メイリオ" panose="020B0604030504040204" pitchFamily="50" charset="-128"/>
              </a:rPr>
              <a:t>再度問題が発生した場合には掲載延長などの対応をいただく可能性がございます。</a:t>
            </a:r>
            <a:endParaRPr lang="en-US" altLang="ja-JP" sz="1000" dirty="0">
              <a:solidFill>
                <a:schemeClr val="tx1">
                  <a:lumMod val="75000"/>
                  <a:lumOff val="25000"/>
                </a:schemeClr>
              </a:solidFill>
              <a:ea typeface="メイリオ" panose="020B0604030504040204" pitchFamily="50" charset="-128"/>
            </a:endParaRPr>
          </a:p>
          <a:p>
            <a:pPr>
              <a:defRPr/>
            </a:pPr>
            <a:endParaRPr kumimoji="0" lang="en-US" altLang="ja-JP" sz="1000" kern="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41" name="ホームベース 40"/>
          <p:cNvSpPr/>
          <p:nvPr/>
        </p:nvSpPr>
        <p:spPr>
          <a:xfrm>
            <a:off x="6547140" y="998093"/>
            <a:ext cx="1663728" cy="846731"/>
          </a:xfrm>
          <a:prstGeom prst="homePlate">
            <a:avLst/>
          </a:prstGeom>
          <a:solidFill>
            <a:schemeClr val="accent5">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44" name="ホームベース 43"/>
          <p:cNvSpPr/>
          <p:nvPr/>
        </p:nvSpPr>
        <p:spPr>
          <a:xfrm>
            <a:off x="4886860" y="1005550"/>
            <a:ext cx="2127225" cy="846731"/>
          </a:xfrm>
          <a:prstGeom prst="homePlate">
            <a:avLst/>
          </a:prstGeom>
          <a:solidFill>
            <a:schemeClr val="accent5">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45" name="ホームベース 44"/>
          <p:cNvSpPr/>
          <p:nvPr/>
        </p:nvSpPr>
        <p:spPr>
          <a:xfrm>
            <a:off x="2936776" y="1011748"/>
            <a:ext cx="2360685" cy="846731"/>
          </a:xfrm>
          <a:prstGeom prst="homePlate">
            <a:avLst/>
          </a:prstGeom>
          <a:solidFill>
            <a:schemeClr val="accent5">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46" name="ホームベース 45"/>
          <p:cNvSpPr/>
          <p:nvPr/>
        </p:nvSpPr>
        <p:spPr>
          <a:xfrm>
            <a:off x="1115845" y="998093"/>
            <a:ext cx="2275709" cy="846731"/>
          </a:xfrm>
          <a:prstGeom prst="homePlate">
            <a:avLst/>
          </a:prstGeom>
          <a:solidFill>
            <a:schemeClr val="accent5">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47" name="テキスト ボックス 46"/>
          <p:cNvSpPr txBox="1"/>
          <p:nvPr/>
        </p:nvSpPr>
        <p:spPr>
          <a:xfrm>
            <a:off x="983481" y="1124744"/>
            <a:ext cx="2025303" cy="830997"/>
          </a:xfrm>
          <a:prstGeom prst="rect">
            <a:avLst/>
          </a:prstGeom>
          <a:noFill/>
        </p:spPr>
        <p:txBody>
          <a:bodyPr wrap="square" rtlCol="0">
            <a:spAutoFit/>
          </a:bodyPr>
          <a:lstStyle/>
          <a:p>
            <a:pPr algn="ctr">
              <a:defRPr/>
            </a:pPr>
            <a:r>
              <a:rPr kumimoji="0" lang="ja-JP" altLang="en-US" sz="1200" b="1" kern="0">
                <a:solidFill>
                  <a:schemeClr val="bg1"/>
                </a:solidFill>
                <a:latin typeface="メイリオ" panose="020B0604030504040204" pitchFamily="50" charset="-128"/>
                <a:ea typeface="メイリオ" panose="020B0604030504040204" pitchFamily="50" charset="-128"/>
              </a:rPr>
              <a:t>➊</a:t>
            </a:r>
            <a:r>
              <a:rPr lang="ja-JP" altLang="en-US" sz="1200" b="1">
                <a:solidFill>
                  <a:schemeClr val="bg1"/>
                </a:solidFill>
                <a:ea typeface="メイリオ" panose="020B0604030504040204" pitchFamily="50" charset="-128"/>
              </a:rPr>
              <a:t>誘導用広告の予約　　　</a:t>
            </a:r>
            <a:r>
              <a:rPr lang="en-US" altLang="ja-JP" sz="1200" b="1" dirty="0">
                <a:solidFill>
                  <a:schemeClr val="bg1"/>
                </a:solidFill>
                <a:ea typeface="メイリオ" panose="020B0604030504040204" pitchFamily="50" charset="-128"/>
              </a:rPr>
              <a:t>   </a:t>
            </a:r>
          </a:p>
          <a:p>
            <a:pPr algn="ctr">
              <a:defRPr/>
            </a:pPr>
            <a:r>
              <a:rPr lang="ja-JP" altLang="en-US" sz="1200" b="1">
                <a:solidFill>
                  <a:schemeClr val="bg1"/>
                </a:solidFill>
                <a:ea typeface="メイリオ" panose="020B0604030504040204" pitchFamily="50" charset="-128"/>
              </a:rPr>
              <a:t>　制作費の申し込み</a:t>
            </a:r>
            <a:endParaRPr lang="en-US" altLang="ja-JP" sz="1200" b="1" dirty="0">
              <a:solidFill>
                <a:schemeClr val="bg1"/>
              </a:solidFill>
              <a:ea typeface="メイリオ" panose="020B0604030504040204" pitchFamily="50" charset="-128"/>
            </a:endParaRPr>
          </a:p>
          <a:p>
            <a:pPr algn="ctr">
              <a:defRPr/>
            </a:pPr>
            <a:r>
              <a:rPr lang="ja-JP" altLang="en-US" sz="1200" b="1">
                <a:solidFill>
                  <a:schemeClr val="bg1"/>
                </a:solidFill>
                <a:ea typeface="メイリオ" panose="020B0604030504040204" pitchFamily="50" charset="-128"/>
              </a:rPr>
              <a:t>　　クリエイティブ入稿</a:t>
            </a:r>
            <a:endParaRPr lang="en-US" altLang="ja-JP" sz="1200" b="1" dirty="0">
              <a:solidFill>
                <a:schemeClr val="bg1"/>
              </a:solidFill>
              <a:ea typeface="メイリオ" panose="020B0604030504040204" pitchFamily="50" charset="-128"/>
            </a:endParaRPr>
          </a:p>
          <a:p>
            <a:pPr algn="ctr">
              <a:defRPr/>
            </a:pPr>
            <a:endParaRPr kumimoji="0" lang="ja-JP" altLang="en-US" sz="1200" b="1" kern="0" dirty="0">
              <a:solidFill>
                <a:schemeClr val="bg1"/>
              </a:solidFill>
              <a:latin typeface="メイリオ" panose="020B0604030504040204" pitchFamily="50" charset="-128"/>
              <a:ea typeface="メイリオ" panose="020B0604030504040204" pitchFamily="50" charset="-128"/>
            </a:endParaRPr>
          </a:p>
        </p:txBody>
      </p:sp>
      <p:sp>
        <p:nvSpPr>
          <p:cNvPr id="48" name="正方形/長方形 47"/>
          <p:cNvSpPr/>
          <p:nvPr/>
        </p:nvSpPr>
        <p:spPr>
          <a:xfrm>
            <a:off x="3391554" y="1116982"/>
            <a:ext cx="1465361" cy="646331"/>
          </a:xfrm>
          <a:prstGeom prst="rect">
            <a:avLst/>
          </a:prstGeom>
          <a:noFill/>
        </p:spPr>
        <p:txBody>
          <a:bodyPr wrap="square">
            <a:spAutoFit/>
          </a:bodyPr>
          <a:lstStyle/>
          <a:p>
            <a:pPr lvl="0">
              <a:defRPr/>
            </a:pPr>
            <a:r>
              <a:rPr kumimoji="0" lang="ja-JP" altLang="en-US" sz="1200" b="1" kern="0">
                <a:solidFill>
                  <a:schemeClr val="bg1"/>
                </a:solidFill>
                <a:latin typeface="メイリオ" panose="020B0604030504040204" pitchFamily="50" charset="-128"/>
                <a:ea typeface="メイリオ" panose="020B0604030504040204" pitchFamily="50" charset="-128"/>
              </a:rPr>
              <a:t>❷演出の組み込み　　</a:t>
            </a:r>
            <a:endParaRPr kumimoji="0" lang="en-US" altLang="ja-JP" sz="1200" b="1" kern="0" dirty="0">
              <a:solidFill>
                <a:schemeClr val="bg1"/>
              </a:solidFill>
              <a:latin typeface="メイリオ" panose="020B0604030504040204" pitchFamily="50" charset="-128"/>
              <a:ea typeface="メイリオ" panose="020B0604030504040204" pitchFamily="50" charset="-128"/>
            </a:endParaRPr>
          </a:p>
          <a:p>
            <a:pPr lvl="0">
              <a:defRPr/>
            </a:pPr>
            <a:r>
              <a:rPr kumimoji="0" lang="ja-JP" altLang="en-US" sz="1200" b="1" kern="0">
                <a:solidFill>
                  <a:schemeClr val="bg1"/>
                </a:solidFill>
                <a:latin typeface="メイリオ" panose="020B0604030504040204" pitchFamily="50" charset="-128"/>
                <a:ea typeface="メイリオ" panose="020B0604030504040204" pitchFamily="50" charset="-128"/>
              </a:rPr>
              <a:t>　実装</a:t>
            </a:r>
            <a:endParaRPr kumimoji="0" lang="en-US" altLang="ja-JP" sz="1200" b="1" kern="0" dirty="0">
              <a:solidFill>
                <a:schemeClr val="bg1"/>
              </a:solidFill>
              <a:latin typeface="メイリオ" panose="020B0604030504040204" pitchFamily="50" charset="-128"/>
              <a:ea typeface="メイリオ" panose="020B0604030504040204" pitchFamily="50" charset="-128"/>
            </a:endParaRPr>
          </a:p>
          <a:p>
            <a:pPr lvl="0">
              <a:defRPr/>
            </a:pPr>
            <a:r>
              <a:rPr kumimoji="0" lang="ja-JP" altLang="en-US" sz="1200" b="1" kern="0">
                <a:solidFill>
                  <a:schemeClr val="bg1"/>
                </a:solidFill>
                <a:latin typeface="メイリオ" panose="020B0604030504040204" pitchFamily="50" charset="-128"/>
                <a:ea typeface="メイリオ" panose="020B0604030504040204" pitchFamily="50" charset="-128"/>
              </a:rPr>
              <a:t>　本番</a:t>
            </a:r>
            <a:r>
              <a:rPr kumimoji="0" lang="en-US" altLang="ja-JP" sz="1200" b="1" kern="0" dirty="0">
                <a:solidFill>
                  <a:schemeClr val="bg1"/>
                </a:solidFill>
                <a:latin typeface="メイリオ" panose="020B0604030504040204" pitchFamily="50" charset="-128"/>
                <a:ea typeface="メイリオ" panose="020B0604030504040204" pitchFamily="50" charset="-128"/>
              </a:rPr>
              <a:t>URL</a:t>
            </a:r>
            <a:r>
              <a:rPr kumimoji="0" lang="ja-JP" altLang="en-US" sz="1200" b="1" kern="0">
                <a:solidFill>
                  <a:schemeClr val="bg1"/>
                </a:solidFill>
                <a:latin typeface="メイリオ" panose="020B0604030504040204" pitchFamily="50" charset="-128"/>
                <a:ea typeface="メイリオ" panose="020B0604030504040204" pitchFamily="50" charset="-128"/>
              </a:rPr>
              <a:t>発行</a:t>
            </a:r>
            <a:endParaRPr kumimoji="0" lang="ja-JP" altLang="en-US" sz="1200" b="1" kern="0" dirty="0">
              <a:solidFill>
                <a:schemeClr val="bg1"/>
              </a:solidFill>
              <a:latin typeface="メイリオ" panose="020B0604030504040204" pitchFamily="50" charset="-128"/>
              <a:ea typeface="メイリオ" panose="020B0604030504040204" pitchFamily="50" charset="-128"/>
            </a:endParaRPr>
          </a:p>
        </p:txBody>
      </p:sp>
      <p:sp>
        <p:nvSpPr>
          <p:cNvPr id="49" name="正方形/長方形 48"/>
          <p:cNvSpPr/>
          <p:nvPr/>
        </p:nvSpPr>
        <p:spPr>
          <a:xfrm>
            <a:off x="5256387" y="1116749"/>
            <a:ext cx="1557029" cy="461665"/>
          </a:xfrm>
          <a:prstGeom prst="rect">
            <a:avLst/>
          </a:prstGeom>
          <a:noFill/>
        </p:spPr>
        <p:txBody>
          <a:bodyPr wrap="square">
            <a:spAutoFit/>
          </a:bodyPr>
          <a:lstStyle/>
          <a:p>
            <a:pPr lvl="0">
              <a:defRPr/>
            </a:pPr>
            <a:r>
              <a:rPr kumimoji="0" lang="ja-JP" altLang="en-US" sz="1200" b="1" kern="0">
                <a:solidFill>
                  <a:schemeClr val="bg1"/>
                </a:solidFill>
                <a:latin typeface="メイリオ" panose="020B0604030504040204" pitchFamily="50" charset="-128"/>
                <a:ea typeface="メイリオ" panose="020B0604030504040204" pitchFamily="50" charset="-128"/>
              </a:rPr>
              <a:t>❸最終確認</a:t>
            </a:r>
            <a:endParaRPr kumimoji="0" lang="en-US" altLang="ja-JP" sz="1200" b="1" kern="0" dirty="0">
              <a:solidFill>
                <a:schemeClr val="bg1"/>
              </a:solidFill>
              <a:latin typeface="メイリオ" panose="020B0604030504040204" pitchFamily="50" charset="-128"/>
              <a:ea typeface="メイリオ" panose="020B0604030504040204" pitchFamily="50" charset="-128"/>
            </a:endParaRPr>
          </a:p>
          <a:p>
            <a:pPr lvl="0">
              <a:defRPr/>
            </a:pPr>
            <a:r>
              <a:rPr kumimoji="0" lang="ja-JP" altLang="en-US" sz="1200" b="1" kern="0">
                <a:solidFill>
                  <a:schemeClr val="bg1"/>
                </a:solidFill>
                <a:latin typeface="メイリオ" panose="020B0604030504040204" pitchFamily="50" charset="-128"/>
                <a:ea typeface="メイリオ" panose="020B0604030504040204" pitchFamily="50" charset="-128"/>
              </a:rPr>
              <a:t>　誘導用広告入稿</a:t>
            </a:r>
            <a:endParaRPr kumimoji="0" lang="en-US" altLang="ja-JP" sz="1200" b="1" kern="0" dirty="0">
              <a:solidFill>
                <a:schemeClr val="bg1"/>
              </a:solidFill>
              <a:latin typeface="メイリオ" panose="020B0604030504040204" pitchFamily="50" charset="-128"/>
              <a:ea typeface="メイリオ" panose="020B0604030504040204" pitchFamily="50" charset="-128"/>
            </a:endParaRPr>
          </a:p>
        </p:txBody>
      </p:sp>
      <p:sp>
        <p:nvSpPr>
          <p:cNvPr id="51" name="正方形/長方形 50"/>
          <p:cNvSpPr/>
          <p:nvPr/>
        </p:nvSpPr>
        <p:spPr>
          <a:xfrm>
            <a:off x="6798055" y="1243885"/>
            <a:ext cx="1371720"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掲載開始</a:t>
            </a:r>
          </a:p>
        </p:txBody>
      </p:sp>
      <p:sp>
        <p:nvSpPr>
          <p:cNvPr id="53" name="テキスト ボックス 52"/>
          <p:cNvSpPr txBox="1"/>
          <p:nvPr/>
        </p:nvSpPr>
        <p:spPr>
          <a:xfrm>
            <a:off x="686908" y="2657611"/>
            <a:ext cx="8733560" cy="2562240"/>
          </a:xfrm>
          <a:prstGeom prst="rect">
            <a:avLst/>
          </a:prstGeom>
          <a:noFill/>
        </p:spPr>
        <p:txBody>
          <a:bodyPr wrap="square" anchor="t">
            <a:spAutoFit/>
          </a:bodyPr>
          <a:lstStyle/>
          <a:p>
            <a:pPr>
              <a:defRPr/>
            </a:pPr>
            <a:r>
              <a:rPr kumimoji="0" lang="ja-JP" altLang="en-US" sz="1400"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❶</a:t>
            </a:r>
            <a:r>
              <a:rPr kumimoji="0" lang="ja-JP" altLang="en-US" sz="600"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　</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予約、申し込み、入稿</a:t>
            </a:r>
            <a:r>
              <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rPr>
              <a:t> (10</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営業日前</a:t>
            </a:r>
            <a:r>
              <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a:defRPr/>
            </a:pPr>
            <a:r>
              <a:rPr kumimoji="0" lang="ja-JP" altLang="en-US" sz="1000" kern="0" dirty="0">
                <a:solidFill>
                  <a:schemeClr val="tx1">
                    <a:lumMod val="75000"/>
                    <a:lumOff val="25000"/>
                  </a:schemeClr>
                </a:solidFill>
                <a:latin typeface="メイリオ" panose="020B0604030504040204" pitchFamily="50" charset="-128"/>
                <a:ea typeface="メイリオ" panose="020B0604030504040204" pitchFamily="50" charset="-128"/>
              </a:rPr>
              <a:t>　　</a:t>
            </a:r>
            <a:r>
              <a:rPr kumimoji="0" lang="ja-JP" altLang="en-US" sz="1050" kern="0" dirty="0">
                <a:solidFill>
                  <a:schemeClr val="tx1">
                    <a:lumMod val="75000"/>
                    <a:lumOff val="25000"/>
                  </a:schemeClr>
                </a:solidFill>
                <a:latin typeface="メイリオ" panose="020B0604030504040204" pitchFamily="50" charset="-128"/>
                <a:ea typeface="メイリオ" panose="020B0604030504040204" pitchFamily="50" charset="-128"/>
              </a:rPr>
              <a:t>・広告管理ツールより対象広告（ブランドパネル</a:t>
            </a:r>
            <a:r>
              <a:rPr kumimoji="0" lang="en-US" altLang="ja-JP" sz="1050" kern="0" dirty="0">
                <a:solidFill>
                  <a:schemeClr val="tx1">
                    <a:lumMod val="75000"/>
                    <a:lumOff val="25000"/>
                  </a:schemeClr>
                </a:solidFill>
                <a:latin typeface="メイリオ" panose="020B0604030504040204" pitchFamily="50" charset="-128"/>
                <a:ea typeface="メイリオ" panose="020B0604030504040204" pitchFamily="50" charset="-128"/>
              </a:rPr>
              <a:t>SP</a:t>
            </a:r>
            <a:r>
              <a:rPr kumimoji="0" lang="ja-JP" altLang="en-US" sz="1050" kern="0" dirty="0">
                <a:solidFill>
                  <a:schemeClr val="tx1">
                    <a:lumMod val="75000"/>
                    <a:lumOff val="25000"/>
                  </a:schemeClr>
                </a:solidFill>
                <a:latin typeface="メイリオ" panose="020B0604030504040204" pitchFamily="50" charset="-128"/>
                <a:ea typeface="メイリオ" panose="020B0604030504040204" pitchFamily="50" charset="-128"/>
              </a:rPr>
              <a:t>関連商品）の予約</a:t>
            </a:r>
            <a:endParaRPr kumimoji="0" lang="en-US" altLang="ja-JP" sz="1050" kern="0" dirty="0">
              <a:solidFill>
                <a:schemeClr val="tx1">
                  <a:lumMod val="75000"/>
                  <a:lumOff val="25000"/>
                </a:schemeClr>
              </a:solidFill>
              <a:latin typeface="メイリオ" panose="020B0604030504040204" pitchFamily="50" charset="-128"/>
              <a:ea typeface="メイリオ" panose="020B0604030504040204" pitchFamily="50" charset="-128"/>
            </a:endParaRPr>
          </a:p>
          <a:p>
            <a:pPr lvl="0">
              <a:defRPr/>
            </a:pPr>
            <a:r>
              <a:rPr kumimoji="0" lang="ja-JP" altLang="en-US" sz="1050" kern="0" dirty="0">
                <a:solidFill>
                  <a:schemeClr val="tx1">
                    <a:lumMod val="75000"/>
                    <a:lumOff val="25000"/>
                  </a:schemeClr>
                </a:solidFill>
                <a:latin typeface="メイリオ" panose="020B0604030504040204" pitchFamily="50" charset="-128"/>
                <a:ea typeface="メイリオ" panose="020B0604030504040204" pitchFamily="50" charset="-128"/>
              </a:rPr>
              <a:t>　　</a:t>
            </a:r>
            <a:r>
              <a:rPr kumimoji="0" lang="ja-JP" altLang="en-US" sz="1050" kern="0" dirty="0" smtClean="0">
                <a:solidFill>
                  <a:schemeClr val="tx1">
                    <a:lumMod val="75000"/>
                    <a:lumOff val="25000"/>
                  </a:schemeClr>
                </a:solidFill>
                <a:latin typeface="メイリオ" panose="020B0604030504040204" pitchFamily="50" charset="-128"/>
                <a:ea typeface="メイリオ" panose="020B0604030504040204" pitchFamily="50" charset="-128"/>
              </a:rPr>
              <a:t>・</a:t>
            </a:r>
            <a:r>
              <a:rPr kumimoji="0" lang="en-US" altLang="ja-JP" sz="1050" kern="0" dirty="0" smtClean="0">
                <a:solidFill>
                  <a:schemeClr val="tx1">
                    <a:lumMod val="75000"/>
                    <a:lumOff val="25000"/>
                  </a:schemeClr>
                </a:solidFill>
                <a:latin typeface="メイリオ" panose="020B0604030504040204" pitchFamily="50" charset="-128"/>
                <a:ea typeface="メイリオ" panose="020B0604030504040204" pitchFamily="50" charset="-128"/>
              </a:rPr>
              <a:t>Yahoo</a:t>
            </a:r>
            <a:r>
              <a:rPr kumimoji="0" lang="en-US" altLang="ja-JP" sz="1050" kern="0" dirty="0">
                <a:solidFill>
                  <a:schemeClr val="tx1">
                    <a:lumMod val="75000"/>
                    <a:lumOff val="25000"/>
                  </a:schemeClr>
                </a:solidFill>
                <a:latin typeface="メイリオ" panose="020B0604030504040204" pitchFamily="50" charset="-128"/>
                <a:ea typeface="メイリオ" panose="020B0604030504040204" pitchFamily="50" charset="-128"/>
              </a:rPr>
              <a:t>! JAPAN</a:t>
            </a:r>
            <a:r>
              <a:rPr kumimoji="0" lang="ja-JP" altLang="en-US" sz="1050" kern="0" dirty="0">
                <a:solidFill>
                  <a:schemeClr val="tx1">
                    <a:lumMod val="75000"/>
                    <a:lumOff val="25000"/>
                  </a:schemeClr>
                </a:solidFill>
                <a:latin typeface="メイリオ" panose="020B0604030504040204" pitchFamily="50" charset="-128"/>
                <a:ea typeface="メイリオ" panose="020B0604030504040204" pitchFamily="50" charset="-128"/>
              </a:rPr>
              <a:t>トップページカスタマイズ企画ライト版制作・掲載費</a:t>
            </a:r>
            <a:r>
              <a:rPr kumimoji="0" lang="ja-JP" altLang="en-US" sz="1050" kern="0" dirty="0" smtClean="0">
                <a:solidFill>
                  <a:schemeClr val="tx1">
                    <a:lumMod val="75000"/>
                    <a:lumOff val="25000"/>
                  </a:schemeClr>
                </a:solidFill>
                <a:latin typeface="メイリオ" panose="020B0604030504040204" pitchFamily="50" charset="-128"/>
                <a:ea typeface="メイリオ" panose="020B0604030504040204" pitchFamily="50" charset="-128"/>
              </a:rPr>
              <a:t>の</a:t>
            </a:r>
            <a:r>
              <a:rPr kumimoji="0" lang="ja-JP" altLang="en-US" sz="1050" kern="0" dirty="0">
                <a:solidFill>
                  <a:schemeClr val="tx1">
                    <a:lumMod val="75000"/>
                    <a:lumOff val="25000"/>
                  </a:schemeClr>
                </a:solidFill>
                <a:latin typeface="メイリオ" panose="020B0604030504040204" pitchFamily="50" charset="-128"/>
                <a:ea typeface="メイリオ" panose="020B0604030504040204" pitchFamily="50" charset="-128"/>
              </a:rPr>
              <a:t>申し込み</a:t>
            </a:r>
            <a:endParaRPr kumimoji="0" lang="en-US" altLang="ja-JP" sz="1050" kern="0" dirty="0">
              <a:solidFill>
                <a:schemeClr val="tx1">
                  <a:lumMod val="75000"/>
                  <a:lumOff val="25000"/>
                </a:schemeClr>
              </a:solidFill>
              <a:latin typeface="メイリオ" panose="020B0604030504040204" pitchFamily="50" charset="-128"/>
              <a:ea typeface="メイリオ" panose="020B0604030504040204" pitchFamily="50" charset="-128"/>
            </a:endParaRPr>
          </a:p>
          <a:p>
            <a:pPr>
              <a:defRPr/>
            </a:pPr>
            <a:r>
              <a:rPr kumimoji="0" lang="ja-JP" altLang="en-US" sz="1050" kern="0" dirty="0">
                <a:solidFill>
                  <a:schemeClr val="tx1">
                    <a:lumMod val="75000"/>
                    <a:lumOff val="25000"/>
                  </a:schemeClr>
                </a:solidFill>
                <a:latin typeface="メイリオ" panose="020B0604030504040204" pitchFamily="50" charset="-128"/>
                <a:ea typeface="メイリオ" panose="020B0604030504040204" pitchFamily="50" charset="-128"/>
              </a:rPr>
              <a:t>　　・クリエイティブ入稿</a:t>
            </a:r>
            <a:r>
              <a:rPr kumimoji="0" lang="en-US" altLang="ja-JP" sz="1050" kern="0" dirty="0">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sz="1100" dirty="0">
                <a:solidFill>
                  <a:srgbClr val="C00000"/>
                </a:solidFill>
                <a:latin typeface="メイリオ" panose="020B0604030504040204" pitchFamily="50" charset="-128"/>
                <a:ea typeface="メイリオ" panose="020B0604030504040204" pitchFamily="50" charset="-128"/>
              </a:rPr>
              <a:t>※</a:t>
            </a:r>
            <a:r>
              <a:rPr lang="ja-JP" altLang="en-US" sz="1100" dirty="0">
                <a:solidFill>
                  <a:srgbClr val="C00000"/>
                </a:solidFill>
                <a:latin typeface="メイリオ" panose="020B0604030504040204" pitchFamily="50" charset="-128"/>
                <a:ea typeface="メイリオ" panose="020B0604030504040204" pitchFamily="50" charset="-128"/>
              </a:rPr>
              <a:t>詳細は「入稿ガイドライン」のページをご確認ください</a:t>
            </a:r>
            <a:r>
              <a:rPr lang="ja-JP" altLang="en-US" sz="1100" dirty="0" smtClean="0">
                <a:solidFill>
                  <a:srgbClr val="C00000"/>
                </a:solidFill>
                <a:latin typeface="メイリオ" panose="020B0604030504040204" pitchFamily="50" charset="-128"/>
                <a:ea typeface="メイリオ" panose="020B0604030504040204" pitchFamily="50" charset="-128"/>
              </a:rPr>
              <a:t>。</a:t>
            </a:r>
            <a:endParaRPr lang="en-US" altLang="ja-JP" sz="1100" dirty="0" smtClean="0">
              <a:solidFill>
                <a:srgbClr val="C00000"/>
              </a:solidFill>
              <a:latin typeface="メイリオ" panose="020B0604030504040204" pitchFamily="50" charset="-128"/>
              <a:ea typeface="メイリオ" panose="020B0604030504040204" pitchFamily="50" charset="-128"/>
            </a:endParaRPr>
          </a:p>
          <a:p>
            <a:pPr>
              <a:defRPr/>
            </a:pPr>
            <a:endParaRPr lang="en-US" altLang="ja-JP" sz="1100" dirty="0">
              <a:cs typeface="メイリオ" panose="020B0604030504040204" pitchFamily="50" charset="-128"/>
            </a:endParaRPr>
          </a:p>
          <a:p>
            <a:pPr>
              <a:defRPr/>
            </a:pPr>
            <a:r>
              <a:rPr lang="ja-JP" altLang="en-US" sz="900" dirty="0">
                <a:solidFill>
                  <a:srgbClr val="FF0000"/>
                </a:solidFill>
                <a:ea typeface="メイリオ" panose="020B0604030504040204" pitchFamily="50" charset="-128"/>
              </a:rPr>
              <a:t>　　　</a:t>
            </a:r>
            <a:endPar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❷</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400" b="1" kern="0" dirty="0">
                <a:solidFill>
                  <a:schemeClr val="tx1">
                    <a:lumMod val="65000"/>
                    <a:lumOff val="35000"/>
                  </a:schemeClr>
                </a:solidFill>
                <a:latin typeface="メイリオ"/>
                <a:ea typeface="メイリオ"/>
              </a:rPr>
              <a:t> </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演出の組み込み、実装、本番</a:t>
            </a:r>
            <a:r>
              <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rPr>
              <a:t>URL</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発行</a:t>
            </a:r>
            <a:r>
              <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rPr>
              <a:t> (9〜</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６営業日前</a:t>
            </a:r>
            <a:r>
              <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rPr>
              <a:t>)</a:t>
            </a: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050" dirty="0">
                <a:solidFill>
                  <a:schemeClr val="tx1">
                    <a:lumMod val="75000"/>
                    <a:lumOff val="25000"/>
                  </a:schemeClr>
                </a:solidFill>
                <a:ea typeface="メイリオ" panose="020B0604030504040204" pitchFamily="50" charset="-128"/>
              </a:rPr>
              <a:t>動画の組み込み、</a:t>
            </a:r>
            <a:r>
              <a:rPr lang="en-US" altLang="ja-JP" sz="1050" dirty="0">
                <a:solidFill>
                  <a:schemeClr val="tx1">
                    <a:lumMod val="75000"/>
                    <a:lumOff val="25000"/>
                  </a:schemeClr>
                </a:solidFill>
                <a:ea typeface="メイリオ" panose="020B0604030504040204" pitchFamily="50" charset="-128"/>
              </a:rPr>
              <a:t>HTML</a:t>
            </a:r>
            <a:r>
              <a:rPr lang="ja-JP" altLang="en-US" sz="1050" dirty="0">
                <a:solidFill>
                  <a:schemeClr val="tx1">
                    <a:lumMod val="75000"/>
                    <a:lumOff val="25000"/>
                  </a:schemeClr>
                </a:solidFill>
                <a:ea typeface="メイリオ" panose="020B0604030504040204" pitchFamily="50" charset="-128"/>
              </a:rPr>
              <a:t>実装、本番環境反映、動作確認、ログ確認</a:t>
            </a:r>
          </a:p>
          <a:p>
            <a:pPr lvl="0">
              <a:defRPr/>
            </a:pP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endParaRPr kumimoji="0" lang="en-US" altLang="ja-JP" sz="900" b="1" kern="0" dirty="0">
              <a:solidFill>
                <a:schemeClr val="tx1">
                  <a:lumMod val="65000"/>
                  <a:lumOff val="35000"/>
                </a:schemeClr>
              </a:solidFill>
              <a:latin typeface="メイリオ"/>
              <a:ea typeface="メイリオ"/>
            </a:endParaRPr>
          </a:p>
          <a:p>
            <a:pPr>
              <a:defRPr/>
            </a:pPr>
            <a:r>
              <a:rPr kumimoji="0" lang="ja-JP" altLang="en-US" sz="1400" b="1" kern="0" dirty="0">
                <a:solidFill>
                  <a:schemeClr val="tx1">
                    <a:lumMod val="65000"/>
                    <a:lumOff val="35000"/>
                  </a:schemeClr>
                </a:solidFill>
              </a:rPr>
              <a:t>❸ </a:t>
            </a:r>
            <a:r>
              <a:rPr kumimoji="0" lang="ja-JP" altLang="en-US" sz="600" b="1" kern="0" dirty="0">
                <a:solidFill>
                  <a:schemeClr val="tx1">
                    <a:lumMod val="65000"/>
                    <a:lumOff val="35000"/>
                  </a:schemeClr>
                </a:solidFill>
              </a:rPr>
              <a:t>　</a:t>
            </a:r>
            <a:r>
              <a:rPr kumimoji="0" lang="ja-JP" altLang="en-US" sz="1400" b="1" kern="0" dirty="0">
                <a:solidFill>
                  <a:schemeClr val="tx1">
                    <a:lumMod val="65000"/>
                    <a:lumOff val="35000"/>
                  </a:schemeClr>
                </a:solidFill>
                <a:latin typeface="+mn-ea"/>
              </a:rPr>
              <a:t>最終確認、誘導用広告入稿</a:t>
            </a:r>
            <a:r>
              <a:rPr kumimoji="0" lang="en-US" altLang="ja-JP" sz="1400" b="1" kern="0" dirty="0">
                <a:solidFill>
                  <a:schemeClr val="tx1">
                    <a:lumMod val="65000"/>
                    <a:lumOff val="35000"/>
                  </a:schemeClr>
                </a:solidFill>
                <a:latin typeface="+mn-ea"/>
              </a:rPr>
              <a:t> </a:t>
            </a:r>
            <a:r>
              <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４営業日前</a:t>
            </a:r>
            <a:r>
              <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rPr>
              <a:t>)</a:t>
            </a:r>
            <a:endParaRPr kumimoji="0" lang="en-US" altLang="ja-JP" sz="1400" b="1" kern="0" dirty="0">
              <a:solidFill>
                <a:schemeClr val="tx1">
                  <a:lumMod val="65000"/>
                  <a:lumOff val="35000"/>
                </a:schemeClr>
              </a:solidFill>
              <a:latin typeface="+mn-ea"/>
            </a:endParaRPr>
          </a:p>
          <a:p>
            <a:pPr lvl="0">
              <a:defRPr/>
            </a:pPr>
            <a:r>
              <a:rPr kumimoji="0" lang="ja-JP" altLang="en-US" sz="1400" b="1" kern="0" dirty="0">
                <a:solidFill>
                  <a:schemeClr val="tx1">
                    <a:lumMod val="65000"/>
                    <a:lumOff val="35000"/>
                  </a:schemeClr>
                </a:solidFill>
                <a:latin typeface="+mn-ea"/>
              </a:rPr>
              <a:t>　</a:t>
            </a:r>
            <a:r>
              <a:rPr kumimoji="0" lang="en-US" altLang="ja-JP" sz="1400" b="1" kern="0" dirty="0">
                <a:solidFill>
                  <a:schemeClr val="tx1">
                    <a:lumMod val="65000"/>
                    <a:lumOff val="35000"/>
                  </a:schemeClr>
                </a:solidFill>
                <a:latin typeface="+mn-ea"/>
              </a:rPr>
              <a:t>  </a:t>
            </a:r>
            <a:r>
              <a:rPr lang="ja-JP" altLang="en-US" sz="1050" dirty="0" smtClean="0">
                <a:solidFill>
                  <a:schemeClr val="tx1">
                    <a:lumMod val="75000"/>
                    <a:lumOff val="25000"/>
                  </a:schemeClr>
                </a:solidFill>
                <a:ea typeface="メイリオ" panose="020B0604030504040204" pitchFamily="50" charset="-128"/>
              </a:rPr>
              <a:t>広告</a:t>
            </a:r>
            <a:r>
              <a:rPr lang="ja-JP" altLang="en-US" sz="1050" dirty="0">
                <a:solidFill>
                  <a:schemeClr val="tx1">
                    <a:lumMod val="75000"/>
                    <a:lumOff val="25000"/>
                  </a:schemeClr>
                </a:solidFill>
                <a:ea typeface="メイリオ" panose="020B0604030504040204" pitchFamily="50" charset="-128"/>
              </a:rPr>
              <a:t>主様、代理店様最終確認　</a:t>
            </a:r>
            <a:r>
              <a:rPr lang="en-US" altLang="ja-JP" sz="1050" dirty="0">
                <a:solidFill>
                  <a:schemeClr val="tx1">
                    <a:lumMod val="75000"/>
                    <a:lumOff val="25000"/>
                  </a:schemeClr>
                </a:solidFill>
                <a:ea typeface="メイリオ" panose="020B0604030504040204" pitchFamily="50" charset="-128"/>
              </a:rPr>
              <a:t>※</a:t>
            </a:r>
            <a:r>
              <a:rPr lang="ja-JP" altLang="en-US" sz="1050" dirty="0">
                <a:solidFill>
                  <a:schemeClr val="tx1">
                    <a:lumMod val="75000"/>
                    <a:lumOff val="25000"/>
                  </a:schemeClr>
                </a:solidFill>
                <a:ea typeface="メイリオ" panose="020B0604030504040204" pitchFamily="50" charset="-128"/>
              </a:rPr>
              <a:t>この時点での修正は原則お受けできません</a:t>
            </a:r>
            <a:endParaRPr lang="en-US" altLang="ja-JP" sz="1050" dirty="0">
              <a:solidFill>
                <a:schemeClr val="tx1">
                  <a:lumMod val="75000"/>
                  <a:lumOff val="25000"/>
                </a:schemeClr>
              </a:solidFill>
              <a:ea typeface="メイリオ" panose="020B0604030504040204" pitchFamily="50" charset="-128"/>
            </a:endParaRPr>
          </a:p>
          <a:p>
            <a:pPr lvl="0">
              <a:defRPr/>
            </a:pPr>
            <a:r>
              <a:rPr lang="ja-JP" altLang="en-US" sz="1050" dirty="0">
                <a:solidFill>
                  <a:schemeClr val="tx1">
                    <a:lumMod val="75000"/>
                    <a:lumOff val="25000"/>
                  </a:schemeClr>
                </a:solidFill>
                <a:ea typeface="メイリオ" panose="020B0604030504040204" pitchFamily="50" charset="-128"/>
              </a:rPr>
              <a:t>　　</a:t>
            </a:r>
            <a:r>
              <a:rPr lang="en-US" altLang="ja-JP" sz="1050" dirty="0">
                <a:solidFill>
                  <a:schemeClr val="tx1">
                    <a:lumMod val="75000"/>
                    <a:lumOff val="25000"/>
                  </a:schemeClr>
                </a:solidFill>
                <a:ea typeface="メイリオ" panose="020B0604030504040204" pitchFamily="50" charset="-128"/>
              </a:rPr>
              <a:t> </a:t>
            </a:r>
            <a:r>
              <a:rPr lang="ja-JP" altLang="en-US" sz="1050" dirty="0">
                <a:solidFill>
                  <a:schemeClr val="tx1">
                    <a:lumMod val="75000"/>
                    <a:lumOff val="25000"/>
                  </a:schemeClr>
                </a:solidFill>
                <a:ea typeface="メイリオ" panose="020B0604030504040204" pitchFamily="50" charset="-128"/>
              </a:rPr>
              <a:t>広告管理ツールにて誘導用広告（ブランドパネル</a:t>
            </a:r>
            <a:r>
              <a:rPr lang="en" altLang="ja-JP" sz="1050" dirty="0">
                <a:solidFill>
                  <a:schemeClr val="tx1">
                    <a:lumMod val="75000"/>
                    <a:lumOff val="25000"/>
                  </a:schemeClr>
                </a:solidFill>
                <a:ea typeface="メイリオ" panose="020B0604030504040204" pitchFamily="50" charset="-128"/>
              </a:rPr>
              <a:t>SP</a:t>
            </a:r>
            <a:r>
              <a:rPr lang="ja-JP" altLang="en-US" sz="1050" dirty="0">
                <a:solidFill>
                  <a:schemeClr val="tx1">
                    <a:lumMod val="75000"/>
                    <a:lumOff val="25000"/>
                  </a:schemeClr>
                </a:solidFill>
                <a:ea typeface="メイリオ" panose="020B0604030504040204" pitchFamily="50" charset="-128"/>
              </a:rPr>
              <a:t>関連商品）の入稿</a:t>
            </a:r>
            <a:r>
              <a:rPr lang="en-US" altLang="ja-JP" sz="1050" dirty="0">
                <a:solidFill>
                  <a:schemeClr val="tx1">
                    <a:lumMod val="75000"/>
                    <a:lumOff val="25000"/>
                  </a:schemeClr>
                </a:solidFill>
                <a:ea typeface="メイリオ" panose="020B0604030504040204" pitchFamily="50" charset="-128"/>
              </a:rPr>
              <a:t>(</a:t>
            </a:r>
            <a:r>
              <a:rPr lang="ja-JP" altLang="en-US" sz="1050" dirty="0">
                <a:solidFill>
                  <a:schemeClr val="tx1">
                    <a:lumMod val="75000"/>
                    <a:lumOff val="25000"/>
                  </a:schemeClr>
                </a:solidFill>
                <a:ea typeface="メイリオ" panose="020B0604030504040204" pitchFamily="50" charset="-128"/>
              </a:rPr>
              <a:t>バナー</a:t>
            </a:r>
            <a:r>
              <a:rPr lang="en-US" altLang="ja-JP" sz="1050" dirty="0">
                <a:solidFill>
                  <a:schemeClr val="tx1">
                    <a:lumMod val="75000"/>
                    <a:lumOff val="25000"/>
                  </a:schemeClr>
                </a:solidFill>
                <a:ea typeface="メイリオ" panose="020B0604030504040204" pitchFamily="50" charset="-128"/>
              </a:rPr>
              <a:t>+</a:t>
            </a:r>
            <a:r>
              <a:rPr lang="en" altLang="ja-JP" sz="1050" dirty="0">
                <a:solidFill>
                  <a:schemeClr val="tx1">
                    <a:lumMod val="75000"/>
                    <a:lumOff val="25000"/>
                  </a:schemeClr>
                </a:solidFill>
                <a:ea typeface="メイリオ" panose="020B0604030504040204" pitchFamily="50" charset="-128"/>
              </a:rPr>
              <a:t>URL)</a:t>
            </a:r>
          </a:p>
          <a:p>
            <a:pPr lvl="0">
              <a:defRPr/>
            </a:pPr>
            <a:endParaRPr lang="en-US" altLang="ja-JP" sz="1000" dirty="0">
              <a:solidFill>
                <a:schemeClr val="tx1">
                  <a:lumMod val="75000"/>
                  <a:lumOff val="25000"/>
                </a:schemeClr>
              </a:solidFill>
              <a:ea typeface="メイリオ" panose="020B0604030504040204" pitchFamily="50" charset="-128"/>
            </a:endParaRPr>
          </a:p>
        </p:txBody>
      </p:sp>
      <p:sp>
        <p:nvSpPr>
          <p:cNvPr id="22" name="正方形/長方形 21"/>
          <p:cNvSpPr/>
          <p:nvPr/>
        </p:nvSpPr>
        <p:spPr>
          <a:xfrm>
            <a:off x="1206973" y="2132856"/>
            <a:ext cx="6482331" cy="472694"/>
          </a:xfrm>
          <a:prstGeom prst="rect">
            <a:avLst/>
          </a:prstGeom>
        </p:spPr>
        <p:txBody>
          <a:bodyPr wrap="square">
            <a:spAutoFit/>
          </a:bodyPr>
          <a:lstStyle/>
          <a:p>
            <a:pPr algn="ctr">
              <a:defRPr/>
            </a:pPr>
            <a:r>
              <a:rPr lang="ja-JP" altLang="en-US" sz="1236" b="1">
                <a:latin typeface="+mn-ea"/>
              </a:rPr>
              <a:t>申し込み、入稿～</a:t>
            </a:r>
            <a:r>
              <a:rPr lang="ja-JP" altLang="en-US" sz="1236" b="1" dirty="0">
                <a:latin typeface="+mn-ea"/>
              </a:rPr>
              <a:t>掲載開始</a:t>
            </a:r>
            <a:endParaRPr lang="en-US" altLang="ja-JP" sz="1236" b="1" dirty="0">
              <a:latin typeface="+mn-ea"/>
            </a:endParaRPr>
          </a:p>
          <a:p>
            <a:pPr algn="ctr">
              <a:defRPr/>
            </a:pPr>
            <a:r>
              <a:rPr lang="en-US" altLang="ja-JP" sz="1236" b="1" dirty="0">
                <a:latin typeface="+mn-ea"/>
              </a:rPr>
              <a:t>10</a:t>
            </a:r>
            <a:r>
              <a:rPr lang="ja-JP" altLang="en-US" sz="1236" b="1">
                <a:latin typeface="+mn-ea"/>
              </a:rPr>
              <a:t>営業日</a:t>
            </a:r>
            <a:endParaRPr lang="en-US" altLang="ja-JP" sz="1236" b="1" dirty="0">
              <a:latin typeface="+mn-ea"/>
            </a:endParaRPr>
          </a:p>
        </p:txBody>
      </p:sp>
      <p:sp>
        <p:nvSpPr>
          <p:cNvPr id="23" name="右大かっこ 22"/>
          <p:cNvSpPr/>
          <p:nvPr/>
        </p:nvSpPr>
        <p:spPr>
          <a:xfrm rot="5400000">
            <a:off x="4576263" y="-1473038"/>
            <a:ext cx="165545" cy="7021480"/>
          </a:xfrm>
          <a:prstGeom prst="righ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2224"/>
          </a:p>
        </p:txBody>
      </p:sp>
    </p:spTree>
    <p:extLst>
      <p:ext uri="{BB962C8B-B14F-4D97-AF65-F5344CB8AC3E}">
        <p14:creationId xmlns:p14="http://schemas.microsoft.com/office/powerpoint/2010/main" val="288074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88504" y="260648"/>
            <a:ext cx="8424936" cy="432048"/>
          </a:xfrm>
        </p:spPr>
        <p:txBody>
          <a:bodyPr>
            <a:noAutofit/>
          </a:bodyPr>
          <a:lstStyle/>
          <a:p>
            <a:r>
              <a:rPr lang="ja-JP" altLang="en-US" sz="2400" dirty="0"/>
              <a:t>入稿</a:t>
            </a:r>
            <a:r>
              <a:rPr lang="ja-JP" altLang="en-US" sz="2400" dirty="0" smtClean="0"/>
              <a:t>ガイドライン</a:t>
            </a:r>
            <a:r>
              <a:rPr lang="ja-JP" altLang="en-US" sz="2400" dirty="0"/>
              <a:t>（切り替えテンプレート演出パターン）</a:t>
            </a:r>
          </a:p>
        </p:txBody>
      </p:sp>
      <p:sp>
        <p:nvSpPr>
          <p:cNvPr id="5"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smtClean="0">
                <a:solidFill>
                  <a:prstClr val="black"/>
                </a:solidFill>
              </a:rPr>
              <a:t>2021 </a:t>
            </a:r>
            <a:r>
              <a:rPr lang="en-US" altLang="ja-JP" dirty="0">
                <a:solidFill>
                  <a:prstClr val="black"/>
                </a:solidFill>
              </a:rPr>
              <a:t>Yahoo Japan Corporation. All Rights Reserved. </a:t>
            </a:r>
            <a:r>
              <a:rPr lang="ja-JP" altLang="en-US" dirty="0">
                <a:solidFill>
                  <a:prstClr val="black"/>
                </a:solidFill>
              </a:rPr>
              <a:t>無断引用・転載禁止</a:t>
            </a:r>
          </a:p>
        </p:txBody>
      </p:sp>
      <p:sp>
        <p:nvSpPr>
          <p:cNvPr id="4" name="テキスト ボックス 3"/>
          <p:cNvSpPr txBox="1"/>
          <p:nvPr/>
        </p:nvSpPr>
        <p:spPr>
          <a:xfrm>
            <a:off x="306960" y="841491"/>
            <a:ext cx="7598548" cy="392415"/>
          </a:xfrm>
          <a:prstGeom prst="rect">
            <a:avLst/>
          </a:prstGeom>
          <a:noFill/>
        </p:spPr>
        <p:txBody>
          <a:bodyPr wrap="square" rtlCol="0">
            <a:spAutoFit/>
          </a:bodyPr>
          <a:lstStyle/>
          <a:p>
            <a:r>
              <a:rPr lang="ja-JP" altLang="en-US" sz="1950" dirty="0" smtClean="0">
                <a:latin typeface="メイリオ" panose="020B0604030504040204" pitchFamily="50" charset="-128"/>
                <a:ea typeface="メイリオ" panose="020B0604030504040204" pitchFamily="50" charset="-128"/>
              </a:rPr>
              <a:t>以下</a:t>
            </a:r>
            <a:r>
              <a:rPr lang="en-US" altLang="ja-JP" sz="1950" dirty="0" smtClean="0">
                <a:latin typeface="メイリオ" panose="020B0604030504040204" pitchFamily="50" charset="-128"/>
                <a:ea typeface="メイリオ" panose="020B0604030504040204" pitchFamily="50" charset="-128"/>
              </a:rPr>
              <a:t>3</a:t>
            </a:r>
            <a:r>
              <a:rPr lang="ja-JP" altLang="en-US" sz="1950" dirty="0" err="1" smtClean="0">
                <a:latin typeface="メイリオ" panose="020B0604030504040204" pitchFamily="50" charset="-128"/>
                <a:ea typeface="メイリオ" panose="020B0604030504040204" pitchFamily="50" charset="-128"/>
              </a:rPr>
              <a:t>つの演</a:t>
            </a:r>
            <a:r>
              <a:rPr lang="ja-JP" altLang="en-US" sz="1950" dirty="0" smtClean="0">
                <a:latin typeface="メイリオ" panose="020B0604030504040204" pitchFamily="50" charset="-128"/>
                <a:ea typeface="メイリオ" panose="020B0604030504040204" pitchFamily="50" charset="-128"/>
              </a:rPr>
              <a:t>出の中から選択</a:t>
            </a:r>
            <a:endParaRPr lang="ja-JP" altLang="en-US" sz="1950" dirty="0">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6486C9DF-E4C7-C346-AC22-9A0E0E951B5F}"/>
              </a:ext>
            </a:extLst>
          </p:cNvPr>
          <p:cNvSpPr txBox="1"/>
          <p:nvPr/>
        </p:nvSpPr>
        <p:spPr>
          <a:xfrm>
            <a:off x="672950" y="1535068"/>
            <a:ext cx="2356082" cy="342401"/>
          </a:xfrm>
          <a:prstGeom prst="rect">
            <a:avLst/>
          </a:prstGeom>
          <a:noFill/>
        </p:spPr>
        <p:txBody>
          <a:bodyPr wrap="square" rtlCol="0">
            <a:spAutoFit/>
          </a:bodyPr>
          <a:lstStyle/>
          <a:p>
            <a:pPr algn="ctr"/>
            <a:r>
              <a:rPr lang="ja-JP" altLang="en-US" sz="1463" b="1">
                <a:latin typeface="メイリオ" panose="020B0604030504040204" pitchFamily="50" charset="-128"/>
                <a:ea typeface="メイリオ" panose="020B0604030504040204" pitchFamily="50" charset="-128"/>
              </a:rPr>
              <a:t>演出①「</a:t>
            </a:r>
            <a:r>
              <a:rPr lang="ja-JP" altLang="en-US" sz="1625" b="1">
                <a:solidFill>
                  <a:schemeClr val="tx1">
                    <a:lumMod val="85000"/>
                    <a:lumOff val="15000"/>
                  </a:schemeClr>
                </a:solidFill>
                <a:latin typeface="メイリオ" panose="020B0604030504040204" pitchFamily="50" charset="-128"/>
                <a:ea typeface="メイリオ" panose="020B0604030504040204" pitchFamily="50" charset="-128"/>
              </a:rPr>
              <a:t>倒れる」</a:t>
            </a:r>
            <a:endParaRPr lang="en-US" altLang="ja-JP" sz="1625"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F05076B9-B797-4542-A6C2-985AB1BD2993}"/>
              </a:ext>
            </a:extLst>
          </p:cNvPr>
          <p:cNvSpPr txBox="1"/>
          <p:nvPr/>
        </p:nvSpPr>
        <p:spPr>
          <a:xfrm>
            <a:off x="6811959" y="1563666"/>
            <a:ext cx="2889424" cy="317459"/>
          </a:xfrm>
          <a:prstGeom prst="rect">
            <a:avLst/>
          </a:prstGeom>
          <a:noFill/>
        </p:spPr>
        <p:txBody>
          <a:bodyPr wrap="square" rtlCol="0">
            <a:spAutoFit/>
          </a:bodyPr>
          <a:lstStyle/>
          <a:p>
            <a:pPr algn="ctr"/>
            <a:r>
              <a:rPr lang="ja-JP" altLang="en-US" sz="1463" b="1">
                <a:latin typeface="メイリオ" panose="020B0604030504040204" pitchFamily="50" charset="-128"/>
                <a:ea typeface="メイリオ" panose="020B0604030504040204" pitchFamily="50" charset="-128"/>
              </a:rPr>
              <a:t>演出</a:t>
            </a:r>
            <a:r>
              <a:rPr lang="en-US" altLang="ja-JP" sz="1463" b="1" dirty="0">
                <a:latin typeface="メイリオ" panose="020B0604030504040204" pitchFamily="50" charset="-128"/>
                <a:ea typeface="メイリオ" panose="020B0604030504040204" pitchFamily="50" charset="-128"/>
              </a:rPr>
              <a:t>③</a:t>
            </a:r>
            <a:r>
              <a:rPr lang="ja-JP" altLang="en-US" sz="1463" b="1">
                <a:latin typeface="メイリオ" panose="020B0604030504040204" pitchFamily="50" charset="-128"/>
                <a:ea typeface="メイリオ" panose="020B0604030504040204" pitchFamily="50" charset="-128"/>
              </a:rPr>
              <a:t>「</a:t>
            </a:r>
            <a:r>
              <a:rPr lang="ja-JP" altLang="en-US" sz="1463" b="1">
                <a:solidFill>
                  <a:schemeClr val="tx1">
                    <a:lumMod val="85000"/>
                    <a:lumOff val="15000"/>
                  </a:schemeClr>
                </a:solidFill>
                <a:latin typeface="メイリオ" panose="020B0604030504040204" pitchFamily="50" charset="-128"/>
                <a:ea typeface="メイリオ" panose="020B0604030504040204" pitchFamily="50" charset="-128"/>
              </a:rPr>
              <a:t>分かれる」</a:t>
            </a:r>
            <a:endParaRPr lang="en-US" altLang="ja-JP" sz="1463"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7CDDFEE2-8DF5-A74E-A4EC-7BB6959472CA}"/>
              </a:ext>
            </a:extLst>
          </p:cNvPr>
          <p:cNvSpPr txBox="1"/>
          <p:nvPr/>
        </p:nvSpPr>
        <p:spPr>
          <a:xfrm>
            <a:off x="3643251" y="1547572"/>
            <a:ext cx="2889425" cy="317459"/>
          </a:xfrm>
          <a:prstGeom prst="rect">
            <a:avLst/>
          </a:prstGeom>
          <a:noFill/>
        </p:spPr>
        <p:txBody>
          <a:bodyPr wrap="square" rtlCol="0">
            <a:spAutoFit/>
          </a:bodyPr>
          <a:lstStyle/>
          <a:p>
            <a:pPr algn="ctr"/>
            <a:r>
              <a:rPr lang="ja-JP" altLang="en-US" sz="1463" b="1">
                <a:latin typeface="メイリオ" panose="020B0604030504040204" pitchFamily="50" charset="-128"/>
                <a:ea typeface="メイリオ" panose="020B0604030504040204" pitchFamily="50" charset="-128"/>
              </a:rPr>
              <a:t>演出</a:t>
            </a:r>
            <a:r>
              <a:rPr lang="en-US" altLang="ja-JP" sz="1463" b="1" dirty="0">
                <a:latin typeface="メイリオ" panose="020B0604030504040204" pitchFamily="50" charset="-128"/>
                <a:ea typeface="メイリオ" panose="020B0604030504040204" pitchFamily="50" charset="-128"/>
              </a:rPr>
              <a:t>②</a:t>
            </a:r>
            <a:r>
              <a:rPr lang="ja-JP" altLang="en-US" sz="1463" b="1">
                <a:latin typeface="メイリオ" panose="020B0604030504040204" pitchFamily="50" charset="-128"/>
                <a:ea typeface="メイリオ" panose="020B0604030504040204" pitchFamily="50" charset="-128"/>
              </a:rPr>
              <a:t>「</a:t>
            </a:r>
            <a:r>
              <a:rPr lang="ja-JP" altLang="en-US" sz="1463" b="1">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lang="en-US" altLang="ja-JP" sz="1463"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9" name="直線コネクタ 8">
            <a:extLst>
              <a:ext uri="{FF2B5EF4-FFF2-40B4-BE49-F238E27FC236}">
                <a16:creationId xmlns:a16="http://schemas.microsoft.com/office/drawing/2014/main" id="{058900F0-4791-E94A-A13C-0616E0EE7D50}"/>
              </a:ext>
            </a:extLst>
          </p:cNvPr>
          <p:cNvCxnSpPr/>
          <p:nvPr/>
        </p:nvCxnSpPr>
        <p:spPr>
          <a:xfrm>
            <a:off x="3431831" y="1420556"/>
            <a:ext cx="0" cy="438691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4A8E60FE-42FA-9245-A1A7-FCE2B7E45FDF}"/>
              </a:ext>
            </a:extLst>
          </p:cNvPr>
          <p:cNvCxnSpPr/>
          <p:nvPr/>
        </p:nvCxnSpPr>
        <p:spPr>
          <a:xfrm>
            <a:off x="6532676" y="1420556"/>
            <a:ext cx="0" cy="438691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1" name="TPC_Lite_FadeOut.mp4" descr="TPC_Lite_FadeOut.mp4">
            <a:hlinkClick r:id="" action="ppaction://media"/>
            <a:extLst>
              <a:ext uri="{FF2B5EF4-FFF2-40B4-BE49-F238E27FC236}">
                <a16:creationId xmlns:a16="http://schemas.microsoft.com/office/drawing/2014/main" id="{2BBFCBC5-E606-6648-896A-398DD083A949}"/>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3834631" y="2054909"/>
            <a:ext cx="2341248" cy="3657936"/>
          </a:xfrm>
          <a:prstGeom prst="rect">
            <a:avLst/>
          </a:prstGeom>
        </p:spPr>
      </p:pic>
      <p:pic>
        <p:nvPicPr>
          <p:cNvPr id="12" name="TPC_Lite_Fall.mp4" descr="TPC_Lite_Fall.mp4">
            <a:hlinkClick r:id="" action="ppaction://media"/>
            <a:extLst>
              <a:ext uri="{FF2B5EF4-FFF2-40B4-BE49-F238E27FC236}">
                <a16:creationId xmlns:a16="http://schemas.microsoft.com/office/drawing/2014/main" id="{37F09760-9F9D-2649-90E4-2E0B8DD1D855}"/>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662972" y="2054910"/>
            <a:ext cx="2341248" cy="3657936"/>
          </a:xfrm>
          <a:prstGeom prst="rect">
            <a:avLst/>
          </a:prstGeom>
        </p:spPr>
      </p:pic>
      <p:pic>
        <p:nvPicPr>
          <p:cNvPr id="13" name="TPC_Lite_DoubleWindow.mp4" descr="TPC_Lite_DoubleWindow.mp4">
            <a:hlinkClick r:id="" action="ppaction://media"/>
            <a:extLst>
              <a:ext uri="{FF2B5EF4-FFF2-40B4-BE49-F238E27FC236}">
                <a16:creationId xmlns:a16="http://schemas.microsoft.com/office/drawing/2014/main" id="{153D1D29-7A07-5542-BEEF-7E142007EF5F}"/>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7086049" y="2054909"/>
            <a:ext cx="2341243" cy="3657928"/>
          </a:xfrm>
          <a:prstGeom prst="rect">
            <a:avLst/>
          </a:prstGeom>
        </p:spPr>
      </p:pic>
    </p:spTree>
    <p:extLst>
      <p:ext uri="{BB962C8B-B14F-4D97-AF65-F5344CB8AC3E}">
        <p14:creationId xmlns:p14="http://schemas.microsoft.com/office/powerpoint/2010/main" val="2969073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12"/>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1"/>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1"/>
                                        </p:tgtEl>
                                      </p:cBhvr>
                                    </p:cmd>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2"/>
                                        </p:tgtEl>
                                      </p:cBhvr>
                                    </p:cmd>
                                  </p:childTnLst>
                                </p:cTn>
                              </p:par>
                            </p:childTnLst>
                          </p:cTn>
                        </p:par>
                      </p:childTnLst>
                    </p:cTn>
                  </p:par>
                </p:childTnLst>
              </p:cTn>
              <p:nextCondLst>
                <p:cond evt="onClick" delay="0">
                  <p:tgtEl>
                    <p:spTgt spid="12"/>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3"/>
                                        </p:tgtEl>
                                      </p:cBhvr>
                                    </p:cmd>
                                  </p:childTnLst>
                                </p:cTn>
                              </p:par>
                            </p:childTnLst>
                          </p:cTn>
                        </p:par>
                      </p:childTnLst>
                    </p:cTn>
                  </p:par>
                </p:childTnLst>
              </p:cTn>
              <p:nextCondLst>
                <p:cond evt="onClick" delay="0">
                  <p:tgtEl>
                    <p:spTgt spid="13"/>
                  </p:tgtEl>
                </p:cond>
              </p:nextCondLst>
            </p:seq>
            <p:video>
              <p:cMediaNode vol="80000">
                <p:cTn id="30" fill="hold" display="0">
                  <p:stCondLst>
                    <p:cond delay="indefinite"/>
                  </p:stCondLst>
                </p:cTn>
                <p:tgtEl>
                  <p:spTgt spid="11"/>
                </p:tgtEl>
              </p:cMediaNode>
            </p:video>
            <p:video>
              <p:cMediaNode vol="80000">
                <p:cTn id="31" fill="hold" display="0">
                  <p:stCondLst>
                    <p:cond delay="indefinite"/>
                  </p:stCondLst>
                </p:cTn>
                <p:tgtEl>
                  <p:spTgt spid="12"/>
                </p:tgtEl>
              </p:cMediaNode>
            </p:video>
            <p:video>
              <p:cMediaNode vol="80000">
                <p:cTn id="32" fill="hold" display="0">
                  <p:stCondLst>
                    <p:cond delay="indefinite"/>
                  </p:stCondLst>
                </p:cTn>
                <p:tgtEl>
                  <p:spTgt spid="13"/>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88504" y="260648"/>
            <a:ext cx="7992888" cy="432048"/>
          </a:xfrm>
        </p:spPr>
        <p:txBody>
          <a:bodyPr>
            <a:noAutofit/>
          </a:bodyPr>
          <a:lstStyle/>
          <a:p>
            <a:r>
              <a:rPr lang="ja-JP" altLang="en-US" sz="2400" dirty="0"/>
              <a:t>入稿</a:t>
            </a:r>
            <a:r>
              <a:rPr lang="ja-JP" altLang="en-US" sz="2400" dirty="0" smtClean="0"/>
              <a:t>ガイドライン（</a:t>
            </a:r>
            <a:r>
              <a:rPr lang="ja-JP" altLang="en-US" sz="2400" dirty="0">
                <a:latin typeface="メイリオ" panose="020B0604030504040204" pitchFamily="50" charset="-128"/>
                <a:ea typeface="メイリオ" panose="020B0604030504040204" pitchFamily="50" charset="-128"/>
              </a:rPr>
              <a:t>設定できる動画画</a:t>
            </a:r>
            <a:r>
              <a:rPr lang="ja-JP" altLang="en-US" sz="2400" dirty="0" smtClean="0">
                <a:latin typeface="メイリオ" panose="020B0604030504040204" pitchFamily="50" charset="-128"/>
                <a:ea typeface="メイリオ" panose="020B0604030504040204" pitchFamily="50" charset="-128"/>
              </a:rPr>
              <a:t>角</a:t>
            </a:r>
            <a:r>
              <a:rPr lang="ja-JP" altLang="en-US" sz="2400" dirty="0" smtClean="0"/>
              <a:t>）</a:t>
            </a:r>
            <a:endParaRPr lang="ja-JP" altLang="en-US" sz="2400" dirty="0"/>
          </a:p>
        </p:txBody>
      </p:sp>
      <p:sp>
        <p:nvSpPr>
          <p:cNvPr id="5" name="フッター プレースホルダー 1"/>
          <p:cNvSpPr>
            <a:spLocks noGrp="1"/>
          </p:cNvSpPr>
          <p:nvPr>
            <p:ph type="ftr" sz="quarter" idx="3"/>
          </p:nvPr>
        </p:nvSpPr>
        <p:spPr>
          <a:xfrm>
            <a:off x="2684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smtClean="0">
                <a:solidFill>
                  <a:prstClr val="black"/>
                </a:solidFill>
              </a:rPr>
              <a:t>2021 </a:t>
            </a:r>
            <a:r>
              <a:rPr lang="en-US" altLang="ja-JP" dirty="0">
                <a:solidFill>
                  <a:prstClr val="black"/>
                </a:solidFill>
              </a:rPr>
              <a:t>Yahoo Japan Corporation. All Rights Reserved. </a:t>
            </a:r>
            <a:r>
              <a:rPr lang="ja-JP" altLang="en-US" dirty="0">
                <a:solidFill>
                  <a:prstClr val="black"/>
                </a:solidFill>
              </a:rPr>
              <a:t>無断引用・転載禁止</a:t>
            </a:r>
          </a:p>
        </p:txBody>
      </p:sp>
      <p:graphicFrame>
        <p:nvGraphicFramePr>
          <p:cNvPr id="6" name="表 5">
            <a:extLst>
              <a:ext uri="{FF2B5EF4-FFF2-40B4-BE49-F238E27FC236}">
                <a16:creationId xmlns:a16="http://schemas.microsoft.com/office/drawing/2014/main" id="{C6A4A4B9-DC58-D345-B592-388916ECE41C}"/>
              </a:ext>
            </a:extLst>
          </p:cNvPr>
          <p:cNvGraphicFramePr>
            <a:graphicFrameLocks noGrp="1"/>
          </p:cNvGraphicFramePr>
          <p:nvPr>
            <p:extLst/>
          </p:nvPr>
        </p:nvGraphicFramePr>
        <p:xfrm>
          <a:off x="1024650" y="1961296"/>
          <a:ext cx="7856697" cy="2286140"/>
        </p:xfrm>
        <a:graphic>
          <a:graphicData uri="http://schemas.openxmlformats.org/drawingml/2006/table">
            <a:tbl>
              <a:tblPr firstRow="1" bandRow="1">
                <a:tableStyleId>{F2DE63D5-997A-4646-A377-4702673A728D}</a:tableStyleId>
              </a:tblPr>
              <a:tblGrid>
                <a:gridCol w="1584961">
                  <a:extLst>
                    <a:ext uri="{9D8B030D-6E8A-4147-A177-3AD203B41FA5}">
                      <a16:colId xmlns:a16="http://schemas.microsoft.com/office/drawing/2014/main" val="2421663902"/>
                    </a:ext>
                  </a:extLst>
                </a:gridCol>
                <a:gridCol w="2015253">
                  <a:extLst>
                    <a:ext uri="{9D8B030D-6E8A-4147-A177-3AD203B41FA5}">
                      <a16:colId xmlns:a16="http://schemas.microsoft.com/office/drawing/2014/main" val="3486158831"/>
                    </a:ext>
                  </a:extLst>
                </a:gridCol>
                <a:gridCol w="2191703">
                  <a:extLst>
                    <a:ext uri="{9D8B030D-6E8A-4147-A177-3AD203B41FA5}">
                      <a16:colId xmlns:a16="http://schemas.microsoft.com/office/drawing/2014/main" val="148005188"/>
                    </a:ext>
                  </a:extLst>
                </a:gridCol>
                <a:gridCol w="2064780">
                  <a:extLst>
                    <a:ext uri="{9D8B030D-6E8A-4147-A177-3AD203B41FA5}">
                      <a16:colId xmlns:a16="http://schemas.microsoft.com/office/drawing/2014/main" val="497206233"/>
                    </a:ext>
                  </a:extLst>
                </a:gridCol>
              </a:tblGrid>
              <a:tr h="492582">
                <a:tc>
                  <a:txBody>
                    <a:bodyPr/>
                    <a:lstStyle/>
                    <a:p>
                      <a:pPr algn="ctr"/>
                      <a:r>
                        <a:rPr kumimoji="1" lang="ja-JP" altLang="en-US" sz="1300" b="1">
                          <a:latin typeface="+mn-ea"/>
                          <a:ea typeface="+mn-ea"/>
                        </a:rPr>
                        <a:t>画角</a:t>
                      </a: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100" b="1">
                          <a:solidFill>
                            <a:schemeClr val="bg1"/>
                          </a:solidFill>
                          <a:latin typeface="+mn-ea"/>
                        </a:rPr>
                        <a:t>演出①「</a:t>
                      </a:r>
                      <a:r>
                        <a:rPr kumimoji="1" lang="ja-JP" altLang="en-US" sz="1100" b="1">
                          <a:solidFill>
                            <a:schemeClr val="bg1"/>
                          </a:solidFill>
                          <a:latin typeface="+mn-ea"/>
                        </a:rPr>
                        <a:t>倒れる」</a:t>
                      </a:r>
                      <a:endParaRPr kumimoji="1" lang="en-US" altLang="ja-JP" sz="1100" b="1" dirty="0">
                        <a:solidFill>
                          <a:schemeClr val="bg1"/>
                        </a:solidFill>
                        <a:latin typeface="+mn-ea"/>
                      </a:endParaRP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100" b="1">
                          <a:latin typeface="+mn-ea"/>
                        </a:rPr>
                        <a:t>演出</a:t>
                      </a:r>
                      <a:r>
                        <a:rPr lang="en-US" altLang="ja-JP" sz="1100" b="1" dirty="0">
                          <a:latin typeface="+mn-ea"/>
                        </a:rPr>
                        <a:t>②</a:t>
                      </a:r>
                      <a:r>
                        <a:rPr lang="ja-JP" altLang="en-US" sz="1100" b="1">
                          <a:solidFill>
                            <a:schemeClr val="bg1"/>
                          </a:solidFill>
                          <a:latin typeface="+mn-ea"/>
                        </a:rPr>
                        <a:t>「</a:t>
                      </a:r>
                      <a:r>
                        <a:rPr kumimoji="1" lang="ja-JP" altLang="en-US" sz="1100" b="1">
                          <a:solidFill>
                            <a:schemeClr val="bg1"/>
                          </a:solidFill>
                          <a:latin typeface="+mn-ea"/>
                        </a:rPr>
                        <a:t>フェードアウト」</a:t>
                      </a:r>
                      <a:endParaRPr kumimoji="1" lang="ja-JP" altLang="en-US" sz="1100" b="1">
                        <a:solidFill>
                          <a:schemeClr val="bg1"/>
                        </a:solidFill>
                        <a:latin typeface="+mn-ea"/>
                        <a:ea typeface="+mn-ea"/>
                      </a:endParaRP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100" b="1">
                          <a:latin typeface="+mn-ea"/>
                        </a:rPr>
                        <a:t>演出</a:t>
                      </a:r>
                      <a:r>
                        <a:rPr lang="en-US" altLang="ja-JP" sz="1100" b="1" dirty="0">
                          <a:latin typeface="+mn-ea"/>
                        </a:rPr>
                        <a:t>③</a:t>
                      </a:r>
                      <a:r>
                        <a:rPr lang="ja-JP" altLang="en-US" sz="1100" b="1">
                          <a:solidFill>
                            <a:schemeClr val="bg1"/>
                          </a:solidFill>
                          <a:latin typeface="+mn-ea"/>
                        </a:rPr>
                        <a:t>「</a:t>
                      </a:r>
                      <a:r>
                        <a:rPr kumimoji="1" lang="ja-JP" altLang="en-US" sz="1100" b="1">
                          <a:solidFill>
                            <a:schemeClr val="bg1"/>
                          </a:solidFill>
                          <a:latin typeface="+mn-ea"/>
                        </a:rPr>
                        <a:t>分かれる」</a:t>
                      </a:r>
                      <a:endParaRPr kumimoji="1" lang="en-US" altLang="ja-JP" sz="1100" b="1" dirty="0">
                        <a:solidFill>
                          <a:schemeClr val="bg1"/>
                        </a:solidFill>
                        <a:latin typeface="+mn-ea"/>
                      </a:endParaRP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919401">
                <a:tc>
                  <a:txBody>
                    <a:bodyPr/>
                    <a:lstStyle/>
                    <a:p>
                      <a:pPr algn="ctr"/>
                      <a:r>
                        <a:rPr kumimoji="1" lang="ja-JP" altLang="en-US" sz="1300" b="1" dirty="0">
                          <a:latin typeface="+mn-ea"/>
                          <a:ea typeface="+mn-ea"/>
                        </a:rPr>
                        <a:t>縦長動画</a:t>
                      </a: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800" b="1">
                          <a:solidFill>
                            <a:srgbClr val="0070C0"/>
                          </a:solidFill>
                          <a:latin typeface="+mn-ea"/>
                          <a:ea typeface="+mn-ea"/>
                        </a:rPr>
                        <a:t>○</a:t>
                      </a: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800" b="1">
                          <a:solidFill>
                            <a:srgbClr val="0070C0"/>
                          </a:solidFill>
                          <a:latin typeface="+mn-ea"/>
                          <a:ea typeface="+mn-ea"/>
                        </a:rPr>
                        <a:t>○</a:t>
                      </a: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800" b="1" dirty="0">
                          <a:solidFill>
                            <a:srgbClr val="FF0000"/>
                          </a:solidFill>
                          <a:latin typeface="+mn-ea"/>
                          <a:ea typeface="+mn-ea"/>
                        </a:rPr>
                        <a:t>×</a:t>
                      </a:r>
                      <a:endParaRPr kumimoji="1" lang="ja-JP" altLang="en-US" sz="1800" b="1">
                        <a:solidFill>
                          <a:srgbClr val="FF0000"/>
                        </a:solidFill>
                        <a:latin typeface="+mn-ea"/>
                        <a:ea typeface="+mn-ea"/>
                      </a:endParaRP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874157">
                <a:tc>
                  <a:txBody>
                    <a:bodyPr/>
                    <a:lstStyle/>
                    <a:p>
                      <a:pPr algn="ctr"/>
                      <a:r>
                        <a:rPr kumimoji="1" lang="en-US" altLang="ja-JP" sz="1300" b="1" dirty="0">
                          <a:latin typeface="+mn-ea"/>
                          <a:ea typeface="+mn-ea"/>
                        </a:rPr>
                        <a:t>16:9</a:t>
                      </a:r>
                      <a:endParaRPr kumimoji="1" lang="ja-JP" altLang="en-US" sz="1300" b="1" dirty="0">
                        <a:latin typeface="+mn-ea"/>
                        <a:ea typeface="+mn-ea"/>
                      </a:endParaRP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800" b="1">
                          <a:solidFill>
                            <a:srgbClr val="0070C0"/>
                          </a:solidFill>
                          <a:latin typeface="+mn-ea"/>
                          <a:ea typeface="+mn-ea"/>
                        </a:rPr>
                        <a:t>○</a:t>
                      </a: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800" b="1">
                          <a:solidFill>
                            <a:srgbClr val="0070C0"/>
                          </a:solidFill>
                          <a:latin typeface="+mn-ea"/>
                          <a:ea typeface="+mn-ea"/>
                        </a:rPr>
                        <a:t>△</a:t>
                      </a:r>
                      <a:r>
                        <a:rPr kumimoji="1" lang="en-US" altLang="ja-JP" sz="1100" b="0" dirty="0">
                          <a:solidFill>
                            <a:srgbClr val="0070C0"/>
                          </a:solidFill>
                          <a:latin typeface="+mn-ea"/>
                          <a:ea typeface="+mn-ea"/>
                        </a:rPr>
                        <a:t>(※)</a:t>
                      </a:r>
                      <a:endParaRPr kumimoji="1" lang="ja-JP" altLang="en-US" sz="1100" b="0">
                        <a:solidFill>
                          <a:srgbClr val="0070C0"/>
                        </a:solidFill>
                        <a:latin typeface="+mn-ea"/>
                        <a:ea typeface="+mn-ea"/>
                      </a:endParaRP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800" b="1" dirty="0">
                          <a:solidFill>
                            <a:srgbClr val="0070C0"/>
                          </a:solidFill>
                          <a:latin typeface="+mn-ea"/>
                          <a:ea typeface="+mn-ea"/>
                        </a:rPr>
                        <a:t>○</a:t>
                      </a:r>
                    </a:p>
                  </a:txBody>
                  <a:tcPr marL="74295" marR="74295" marT="37148" marB="3714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bl>
          </a:graphicData>
        </a:graphic>
      </p:graphicFrame>
      <p:sp>
        <p:nvSpPr>
          <p:cNvPr id="7" name="テキスト ボックス 6">
            <a:extLst>
              <a:ext uri="{FF2B5EF4-FFF2-40B4-BE49-F238E27FC236}">
                <a16:creationId xmlns:a16="http://schemas.microsoft.com/office/drawing/2014/main" id="{9574F32C-2C82-264D-9230-177AB3767121}"/>
              </a:ext>
            </a:extLst>
          </p:cNvPr>
          <p:cNvSpPr txBox="1"/>
          <p:nvPr/>
        </p:nvSpPr>
        <p:spPr>
          <a:xfrm>
            <a:off x="978217" y="1533497"/>
            <a:ext cx="8002191" cy="317459"/>
          </a:xfrm>
          <a:prstGeom prst="rect">
            <a:avLst/>
          </a:prstGeom>
          <a:noFill/>
        </p:spPr>
        <p:txBody>
          <a:bodyPr wrap="square" rtlCol="0">
            <a:spAutoFit/>
          </a:bodyPr>
          <a:lstStyle/>
          <a:p>
            <a:r>
              <a:rPr lang="ja-JP" altLang="en-US" sz="1463" b="1" dirty="0">
                <a:latin typeface="メイリオ" panose="020B0604030504040204" pitchFamily="50" charset="-128"/>
                <a:ea typeface="メイリオ" panose="020B0604030504040204" pitchFamily="50" charset="-128"/>
              </a:rPr>
              <a:t>テンプレート演出パターンによって設定できる動画の画角が異なりますのでご注意ください</a:t>
            </a:r>
            <a:endParaRPr lang="ja-JP" altLang="en-US" sz="1950" b="1" dirty="0">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B30FFACD-2FC2-C54A-AC76-74D16D5CD2E7}"/>
              </a:ext>
            </a:extLst>
          </p:cNvPr>
          <p:cNvSpPr txBox="1"/>
          <p:nvPr/>
        </p:nvSpPr>
        <p:spPr>
          <a:xfrm>
            <a:off x="1024651" y="4502870"/>
            <a:ext cx="7856696" cy="542584"/>
          </a:xfrm>
          <a:prstGeom prst="rect">
            <a:avLst/>
          </a:prstGeom>
          <a:noFill/>
        </p:spPr>
        <p:txBody>
          <a:bodyPr wrap="square" rtlCol="0">
            <a:spAutoFit/>
          </a:bodyPr>
          <a:lstStyle/>
          <a:p>
            <a:r>
              <a:rPr lang="en-US" altLang="ja-JP" sz="1463" dirty="0">
                <a:latin typeface="メイリオ" panose="020B0604030504040204" pitchFamily="50" charset="-128"/>
                <a:ea typeface="メイリオ" panose="020B0604030504040204" pitchFamily="50" charset="-128"/>
              </a:rPr>
              <a:t>※</a:t>
            </a:r>
            <a:r>
              <a:rPr lang="ja-JP" altLang="en-US" sz="1463" dirty="0">
                <a:latin typeface="メイリオ" panose="020B0604030504040204" pitchFamily="50" charset="-128"/>
                <a:ea typeface="メイリオ" panose="020B0604030504040204" pitchFamily="50" charset="-128"/>
              </a:rPr>
              <a:t>「フェードアウト」に</a:t>
            </a:r>
            <a:r>
              <a:rPr lang="en-US" altLang="ja-JP" sz="1463" dirty="0">
                <a:latin typeface="メイリオ" panose="020B0604030504040204" pitchFamily="50" charset="-128"/>
                <a:ea typeface="メイリオ" panose="020B0604030504040204" pitchFamily="50" charset="-128"/>
              </a:rPr>
              <a:t>16:9</a:t>
            </a:r>
            <a:r>
              <a:rPr lang="ja-JP" altLang="en-US" sz="1463" dirty="0">
                <a:latin typeface="メイリオ" panose="020B0604030504040204" pitchFamily="50" charset="-128"/>
                <a:ea typeface="メイリオ" panose="020B0604030504040204" pitchFamily="50" charset="-128"/>
              </a:rPr>
              <a:t>動画の設定は可能ですが</a:t>
            </a:r>
            <a:r>
              <a:rPr lang="ja-JP" altLang="en-US" sz="1463" dirty="0" smtClean="0">
                <a:latin typeface="メイリオ" panose="020B0604030504040204" pitchFamily="50" charset="-128"/>
                <a:ea typeface="メイリオ" panose="020B0604030504040204" pitchFamily="50" charset="-128"/>
              </a:rPr>
              <a:t>、ブランドパネルと</a:t>
            </a:r>
            <a:r>
              <a:rPr lang="ja-JP" altLang="en-US" sz="1463" dirty="0">
                <a:latin typeface="メイリオ" panose="020B0604030504040204" pitchFamily="50" charset="-128"/>
                <a:ea typeface="メイリオ" panose="020B0604030504040204" pitchFamily="50" charset="-128"/>
              </a:rPr>
              <a:t>ほぼ同じ見え方になりますので非推奨に</a:t>
            </a:r>
            <a:r>
              <a:rPr lang="ja-JP" altLang="en-US" sz="1463" dirty="0" smtClean="0">
                <a:latin typeface="メイリオ" panose="020B0604030504040204" pitchFamily="50" charset="-128"/>
                <a:ea typeface="メイリオ" panose="020B0604030504040204" pitchFamily="50" charset="-128"/>
              </a:rPr>
              <a:t>なります</a:t>
            </a:r>
            <a:endParaRPr lang="ja-JP" altLang="en-US" sz="195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665065981"/>
      </p:ext>
    </p:extLst>
  </p:cSld>
  <p:clrMapOvr>
    <a:masterClrMapping/>
  </p:clrMapOvr>
  <p:timing>
    <p:tnLst>
      <p:par>
        <p:cTn id="1" dur="indefinite" restart="never" nodeType="tmRoot"/>
      </p:par>
    </p:tnLst>
  </p:timing>
</p:sld>
</file>

<file path=ppt/theme/theme1.xml><?xml version="1.0" encoding="utf-8"?>
<a:theme xmlns:a="http://schemas.openxmlformats.org/drawingml/2006/main" name="2_【社外秘】MSCテンプレート_2013">
  <a:themeElements>
    <a:clrScheme name="MSC2013">
      <a:dk1>
        <a:sysClr val="windowText" lastClr="000000"/>
      </a:dk1>
      <a:lt1>
        <a:srgbClr val="FFFFFF"/>
      </a:lt1>
      <a:dk2>
        <a:srgbClr val="FAFAFC"/>
      </a:dk2>
      <a:lt2>
        <a:srgbClr val="E4E4EC"/>
      </a:lt2>
      <a:accent1>
        <a:srgbClr val="FAFAFC"/>
      </a:accent1>
      <a:accent2>
        <a:srgbClr val="E4E4EC"/>
      </a:accent2>
      <a:accent3>
        <a:srgbClr val="687080"/>
      </a:accent3>
      <a:accent4>
        <a:srgbClr val="454958"/>
      </a:accent4>
      <a:accent5>
        <a:srgbClr val="D00216"/>
      </a:accent5>
      <a:accent6>
        <a:srgbClr val="000000"/>
      </a:accent6>
      <a:hlink>
        <a:srgbClr val="0E5C58"/>
      </a:hlink>
      <a:folHlink>
        <a:srgbClr val="424868"/>
      </a:folHlink>
    </a:clrScheme>
    <a:fontScheme name="MSC2013">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5"/>
        </a:solidFill>
        <a:ln w="3175" algn="ctr">
          <a:solidFill>
            <a:srgbClr val="292929"/>
          </a:solidFill>
          <a:prstDash val="solid"/>
          <a:miter lim="800000"/>
          <a:headEnd/>
          <a:tailEnd/>
        </a:ln>
      </a:spPr>
      <a:bodyPr lIns="0" tIns="0" rIns="0" bIns="0" anchor="ctr"/>
      <a:lstStyle>
        <a:defPPr marL="0" marR="0" indent="0" algn="ctr" defTabSz="914400" eaLnBrk="1" fontAlgn="auto" latinLnBrk="0" hangingPunct="1">
          <a:lnSpc>
            <a:spcPct val="100000"/>
          </a:lnSpc>
          <a:spcBef>
            <a:spcPts val="0"/>
          </a:spcBef>
          <a:spcAft>
            <a:spcPts val="0"/>
          </a:spcAft>
          <a:buClrTx/>
          <a:buSzTx/>
          <a:buFontTx/>
          <a:buNone/>
          <a:tabLst/>
          <a:defRPr kumimoji="0" sz="1200" b="1" i="0" u="none" strike="noStrike" kern="0" cap="none" spc="0" normalizeH="0" baseline="0" noProof="0" dirty="0" smtClean="0">
            <a:ln>
              <a:noFill/>
            </a:ln>
            <a:solidFill>
              <a:schemeClr val="bg1"/>
            </a:solidFill>
            <a:effectLst/>
            <a:uLnTx/>
            <a:uFillTx/>
            <a:latin typeface="+mn-ea"/>
            <a:cs typeface="Verdana" pitchFamily="34" charset="0"/>
          </a:defRPr>
        </a:defPPr>
      </a:lst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【社外秘】MSCテンプレート_2013</Template>
  <TotalTime>44090</TotalTime>
  <Words>4123</Words>
  <Application>Microsoft Office PowerPoint</Application>
  <PresentationFormat>A4 210 x 297 mm</PresentationFormat>
  <Paragraphs>386</Paragraphs>
  <Slides>18</Slides>
  <Notes>13</Notes>
  <HiddenSlides>0</HiddenSlides>
  <MMClips>6</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18</vt:i4>
      </vt:variant>
    </vt:vector>
  </HeadingPairs>
  <TitlesOfParts>
    <vt:vector size="26" baseType="lpstr">
      <vt:lpstr>Meiryo UI</vt:lpstr>
      <vt:lpstr>ＭＳ Ｐゴシック</vt:lpstr>
      <vt:lpstr>メイリオ</vt:lpstr>
      <vt:lpstr>Arial</vt:lpstr>
      <vt:lpstr>Calibri</vt:lpstr>
      <vt:lpstr>Verdana</vt:lpstr>
      <vt:lpstr>Wingdings</vt:lpstr>
      <vt:lpstr>2_【社外秘】MSCテンプレート_2013</vt:lpstr>
      <vt:lpstr>PowerPoint プレゼンテーション</vt:lpstr>
      <vt:lpstr>トップページカスタマイズ企画ライト版とは</vt:lpstr>
      <vt:lpstr>トップページカスタマイズ企画ライト版とは</vt:lpstr>
      <vt:lpstr>トップページカスタマイズ企画ライト版詳細</vt:lpstr>
      <vt:lpstr>トップページカスタマイズ企画ライト版詳細</vt:lpstr>
      <vt:lpstr>スペック詳細</vt:lpstr>
      <vt:lpstr>実施フロー</vt:lpstr>
      <vt:lpstr>入稿ガイドライン（切り替えテンプレート演出パターン）</vt:lpstr>
      <vt:lpstr>入稿ガイドライン（設定できる動画画角）</vt:lpstr>
      <vt:lpstr>入稿ガイドライン（入稿物、入稿仕様）</vt:lpstr>
      <vt:lpstr>誘導広告上の表記ガイドライン</vt:lpstr>
      <vt:lpstr>販売制限</vt:lpstr>
      <vt:lpstr>企画ページの制作・掲載のお申し込み方法</vt:lpstr>
      <vt:lpstr>注意事項</vt:lpstr>
      <vt:lpstr>注意事項</vt:lpstr>
      <vt:lpstr>免責事項</vt:lpstr>
      <vt:lpstr>クリエイティブ企画の事前提案可否について</vt:lpstr>
      <vt:lpstr>更新・変更履歴</vt:lpstr>
    </vt:vector>
  </TitlesOfParts>
  <Company>Yahoo! JAPAN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Yahoo! JAPAN セールスシート</dc:title>
  <dc:creator>akumazaw</dc:creator>
  <cp:lastModifiedBy>宮崎 佐津紀</cp:lastModifiedBy>
  <cp:revision>1022</cp:revision>
  <dcterms:created xsi:type="dcterms:W3CDTF">2013-09-17T05:48:50Z</dcterms:created>
  <dcterms:modified xsi:type="dcterms:W3CDTF">2021-02-22T04:04:20Z</dcterms:modified>
</cp:coreProperties>
</file>