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gif" ContentType="image/gif"/>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Lst>
  <p:notesMasterIdLst>
    <p:notesMasterId r:id="rId19"/>
  </p:notesMasterIdLst>
  <p:handoutMasterIdLst>
    <p:handoutMasterId r:id="rId20"/>
  </p:handoutMasterIdLst>
  <p:sldIdLst>
    <p:sldId id="678" r:id="rId2"/>
    <p:sldId id="761" r:id="rId3"/>
    <p:sldId id="746" r:id="rId4"/>
    <p:sldId id="748" r:id="rId5"/>
    <p:sldId id="745" r:id="rId6"/>
    <p:sldId id="759" r:id="rId7"/>
    <p:sldId id="729" r:id="rId8"/>
    <p:sldId id="730" r:id="rId9"/>
    <p:sldId id="763" r:id="rId10"/>
    <p:sldId id="765" r:id="rId11"/>
    <p:sldId id="764" r:id="rId12"/>
    <p:sldId id="762" r:id="rId13"/>
    <p:sldId id="755" r:id="rId14"/>
    <p:sldId id="734" r:id="rId15"/>
    <p:sldId id="753" r:id="rId16"/>
    <p:sldId id="768" r:id="rId17"/>
    <p:sldId id="769" r:id="rId18"/>
  </p:sldIdLst>
  <p:sldSz cx="9906000" cy="6858000" type="A4"/>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45"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D1"/>
    <a:srgbClr val="FFE9EA"/>
    <a:srgbClr val="F5F5F9"/>
    <a:srgbClr val="E4E4EC"/>
    <a:srgbClr val="7F7F7F"/>
    <a:srgbClr val="003399"/>
    <a:srgbClr val="FAFAFB"/>
    <a:srgbClr val="333333"/>
    <a:srgbClr val="D00216"/>
    <a:srgbClr val="F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CC9F33-23F3-452A-9A69-66755C27C7BC}" v="23" dt="2020-10-05T03:18:25.217"/>
    <p1510:client id="{7CA7F79C-84F6-476D-B8A6-699422EA7B24}" v="206" dt="2020-06-23T01:15:54.452"/>
    <p1510:client id="{FA19EAFE-512D-4D32-A08E-00C7A2EC4103}" v="16" dt="2020-09-17T04:13:34.528"/>
    <p1510:client id="{FB591AEA-AB11-4387-B684-B068FD424C79}" v="125" dt="2020-09-24T02:11:11.655"/>
  </p1510:revLst>
</p1510:revInfo>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00" autoAdjust="0"/>
    <p:restoredTop sz="95072" autoAdjust="0"/>
  </p:normalViewPr>
  <p:slideViewPr>
    <p:cSldViewPr>
      <p:cViewPr varScale="1">
        <p:scale>
          <a:sx n="84" d="100"/>
          <a:sy n="84" d="100"/>
        </p:scale>
        <p:origin x="396" y="3"/>
      </p:cViewPr>
      <p:guideLst>
        <p:guide orient="horz" pos="845"/>
        <p:guide pos="3120"/>
      </p:guideLst>
    </p:cSldViewPr>
  </p:slideViewPr>
  <p:notesTextViewPr>
    <p:cViewPr>
      <p:scale>
        <a:sx n="100" d="100"/>
        <a:sy n="100" d="100"/>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42"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yazak" clId="Web-{7CA7F79C-84F6-476D-B8A6-699422EA7B24}"/>
    <pc:docChg chg="modSld sldOrd">
      <pc:chgData name="smiyazak" userId="" providerId="" clId="Web-{7CA7F79C-84F6-476D-B8A6-699422EA7B24}" dt="2020-06-23T01:15:54.452" v="186"/>
      <pc:docMkLst>
        <pc:docMk/>
      </pc:docMkLst>
      <pc:sldChg chg="addSp delSp modSp">
        <pc:chgData name="smiyazak" userId="" providerId="" clId="Web-{7CA7F79C-84F6-476D-B8A6-699422EA7B24}" dt="2020-06-23T01:15:19.702" v="182" actId="1076"/>
        <pc:sldMkLst>
          <pc:docMk/>
          <pc:sldMk cId="438246715" sldId="686"/>
        </pc:sldMkLst>
        <pc:spChg chg="add del mod">
          <ac:chgData name="smiyazak" userId="" providerId="" clId="Web-{7CA7F79C-84F6-476D-B8A6-699422EA7B24}" dt="2020-06-23T01:15:02.811" v="174"/>
          <ac:spMkLst>
            <pc:docMk/>
            <pc:sldMk cId="438246715" sldId="686"/>
            <ac:spMk id="4" creationId="{E5E6C6B1-7244-4418-A2B0-9E5D96FD50AB}"/>
          </ac:spMkLst>
        </pc:spChg>
        <pc:spChg chg="add mod">
          <ac:chgData name="smiyazak" userId="" providerId="" clId="Web-{7CA7F79C-84F6-476D-B8A6-699422EA7B24}" dt="2020-06-23T01:15:19.702" v="182" actId="1076"/>
          <ac:spMkLst>
            <pc:docMk/>
            <pc:sldMk cId="438246715" sldId="686"/>
            <ac:spMk id="9" creationId="{6A035B23-D36E-4D8B-BD07-34DF7D64E63A}"/>
          </ac:spMkLst>
        </pc:spChg>
      </pc:sldChg>
      <pc:sldChg chg="modSp">
        <pc:chgData name="smiyazak" userId="" providerId="" clId="Web-{7CA7F79C-84F6-476D-B8A6-699422EA7B24}" dt="2020-06-23T01:14:31.436" v="170" actId="20577"/>
        <pc:sldMkLst>
          <pc:docMk/>
          <pc:sldMk cId="3989490186" sldId="692"/>
        </pc:sldMkLst>
        <pc:spChg chg="mod">
          <ac:chgData name="smiyazak" userId="" providerId="" clId="Web-{7CA7F79C-84F6-476D-B8A6-699422EA7B24}" dt="2020-06-23T01:14:31.436" v="170" actId="20577"/>
          <ac:spMkLst>
            <pc:docMk/>
            <pc:sldMk cId="3989490186" sldId="692"/>
            <ac:spMk id="5" creationId="{00000000-0000-0000-0000-000000000000}"/>
          </ac:spMkLst>
        </pc:spChg>
      </pc:sldChg>
      <pc:sldChg chg="addSp delSp modSp">
        <pc:chgData name="smiyazak" userId="" providerId="" clId="Web-{7CA7F79C-84F6-476D-B8A6-699422EA7B24}" dt="2020-06-23T01:15:26.796" v="185" actId="1076"/>
        <pc:sldMkLst>
          <pc:docMk/>
          <pc:sldMk cId="2004407853" sldId="698"/>
        </pc:sldMkLst>
        <pc:spChg chg="add mod">
          <ac:chgData name="smiyazak" userId="" providerId="" clId="Web-{7CA7F79C-84F6-476D-B8A6-699422EA7B24}" dt="2020-06-23T01:15:26.796" v="185" actId="1076"/>
          <ac:spMkLst>
            <pc:docMk/>
            <pc:sldMk cId="2004407853" sldId="698"/>
            <ac:spMk id="4" creationId="{4DE84799-7CD0-40BA-93DF-406B9A6437BB}"/>
          </ac:spMkLst>
        </pc:spChg>
        <pc:spChg chg="del mod">
          <ac:chgData name="smiyazak" userId="" providerId="" clId="Web-{7CA7F79C-84F6-476D-B8A6-699422EA7B24}" dt="2020-06-23T01:15:23.968" v="183"/>
          <ac:spMkLst>
            <pc:docMk/>
            <pc:sldMk cId="2004407853" sldId="698"/>
            <ac:spMk id="8" creationId="{00000000-0000-0000-0000-000000000000}"/>
          </ac:spMkLst>
        </pc:spChg>
        <pc:graphicFrameChg chg="mod modGraphic">
          <ac:chgData name="smiyazak" userId="" providerId="" clId="Web-{7CA7F79C-84F6-476D-B8A6-699422EA7B24}" dt="2020-06-23T01:04:41.179" v="7"/>
          <ac:graphicFrameMkLst>
            <pc:docMk/>
            <pc:sldMk cId="2004407853" sldId="698"/>
            <ac:graphicFrameMk id="13" creationId="{8D6FD0B5-1C48-2E4A-A909-7ABA89B39DE9}"/>
          </ac:graphicFrameMkLst>
        </pc:graphicFrameChg>
      </pc:sldChg>
      <pc:sldChg chg="modSp ord">
        <pc:chgData name="smiyazak" userId="" providerId="" clId="Web-{7CA7F79C-84F6-476D-B8A6-699422EA7B24}" dt="2020-06-23T01:15:54.452" v="186"/>
        <pc:sldMkLst>
          <pc:docMk/>
          <pc:sldMk cId="3912940893" sldId="705"/>
        </pc:sldMkLst>
        <pc:spChg chg="mod">
          <ac:chgData name="smiyazak" userId="" providerId="" clId="Web-{7CA7F79C-84F6-476D-B8A6-699422EA7B24}" dt="2020-06-23T01:07:39.464" v="29" actId="1076"/>
          <ac:spMkLst>
            <pc:docMk/>
            <pc:sldMk cId="3912940893" sldId="705"/>
            <ac:spMk id="7" creationId="{56BC9F35-7A4E-CA42-9DF1-B36D469930AE}"/>
          </ac:spMkLst>
        </pc:spChg>
      </pc:sldChg>
      <pc:sldChg chg="modSp">
        <pc:chgData name="smiyazak" userId="" providerId="" clId="Web-{7CA7F79C-84F6-476D-B8A6-699422EA7B24}" dt="2020-06-23T01:10:24.917" v="40" actId="20577"/>
        <pc:sldMkLst>
          <pc:docMk/>
          <pc:sldMk cId="2104917091" sldId="724"/>
        </pc:sldMkLst>
        <pc:spChg chg="mod">
          <ac:chgData name="smiyazak" userId="" providerId="" clId="Web-{7CA7F79C-84F6-476D-B8A6-699422EA7B24}" dt="2020-06-23T01:10:24.917" v="40" actId="20577"/>
          <ac:spMkLst>
            <pc:docMk/>
            <pc:sldMk cId="2104917091" sldId="724"/>
            <ac:spMk id="6" creationId="{00000000-0000-0000-0000-000000000000}"/>
          </ac:spMkLst>
        </pc:spChg>
      </pc:sldChg>
      <pc:sldChg chg="modSp">
        <pc:chgData name="smiyazak" userId="" providerId="" clId="Web-{7CA7F79C-84F6-476D-B8A6-699422EA7B24}" dt="2020-06-23T01:06:33.337" v="25"/>
        <pc:sldMkLst>
          <pc:docMk/>
          <pc:sldMk cId="4082721140" sldId="725"/>
        </pc:sldMkLst>
        <pc:graphicFrameChg chg="mod modGraphic">
          <ac:chgData name="smiyazak" userId="" providerId="" clId="Web-{7CA7F79C-84F6-476D-B8A6-699422EA7B24}" dt="2020-06-23T01:06:33.337" v="25"/>
          <ac:graphicFrameMkLst>
            <pc:docMk/>
            <pc:sldMk cId="4082721140" sldId="725"/>
            <ac:graphicFrameMk id="5" creationId="{5C4374D8-C7AA-A044-9BC8-03321DB933E1}"/>
          </ac:graphicFrameMkLst>
        </pc:graphicFrameChg>
      </pc:sldChg>
    </pc:docChg>
  </pc:docChgLst>
  <pc:docChgLst>
    <pc:chgData name="smiyazak" userId="fzgxfhLGUM4XWADjrFiAltUgLhdVdaSdGq4h9WOKtRk=" providerId="None" clId="Web-{24CC9F33-23F3-452A-9A69-66755C27C7BC}"/>
    <pc:docChg chg="modSld">
      <pc:chgData name="smiyazak" userId="fzgxfhLGUM4XWADjrFiAltUgLhdVdaSdGq4h9WOKtRk=" providerId="None" clId="Web-{24CC9F33-23F3-452A-9A69-66755C27C7BC}" dt="2020-10-05T03:18:22.639" v="7"/>
      <pc:docMkLst>
        <pc:docMk/>
      </pc:docMkLst>
      <pc:sldChg chg="modSp">
        <pc:chgData name="smiyazak" userId="fzgxfhLGUM4XWADjrFiAltUgLhdVdaSdGq4h9WOKtRk=" providerId="None" clId="Web-{24CC9F33-23F3-452A-9A69-66755C27C7BC}" dt="2020-10-05T03:18:01.529" v="1"/>
        <pc:sldMkLst>
          <pc:docMk/>
          <pc:sldMk cId="4277606802" sldId="733"/>
        </pc:sldMkLst>
        <pc:graphicFrameChg chg="mod modGraphic">
          <ac:chgData name="smiyazak" userId="fzgxfhLGUM4XWADjrFiAltUgLhdVdaSdGq4h9WOKtRk=" providerId="None" clId="Web-{24CC9F33-23F3-452A-9A69-66755C27C7BC}" dt="2020-10-05T03:18:01.529" v="1"/>
          <ac:graphicFrameMkLst>
            <pc:docMk/>
            <pc:sldMk cId="4277606802" sldId="733"/>
            <ac:graphicFrameMk id="15" creationId="{5C4374D8-C7AA-A044-9BC8-03321DB933E1}"/>
          </ac:graphicFrameMkLst>
        </pc:graphicFrameChg>
      </pc:sldChg>
      <pc:sldChg chg="modSp">
        <pc:chgData name="smiyazak" userId="fzgxfhLGUM4XWADjrFiAltUgLhdVdaSdGq4h9WOKtRk=" providerId="None" clId="Web-{24CC9F33-23F3-452A-9A69-66755C27C7BC}" dt="2020-10-05T03:18:10.014" v="4"/>
        <pc:sldMkLst>
          <pc:docMk/>
          <pc:sldMk cId="1574332077" sldId="734"/>
        </pc:sldMkLst>
        <pc:graphicFrameChg chg="mod modGraphic">
          <ac:chgData name="smiyazak" userId="fzgxfhLGUM4XWADjrFiAltUgLhdVdaSdGq4h9WOKtRk=" providerId="None" clId="Web-{24CC9F33-23F3-452A-9A69-66755C27C7BC}" dt="2020-10-05T03:18:10.014" v="4"/>
          <ac:graphicFrameMkLst>
            <pc:docMk/>
            <pc:sldMk cId="1574332077" sldId="734"/>
            <ac:graphicFrameMk id="15" creationId="{5C4374D8-C7AA-A044-9BC8-03321DB933E1}"/>
          </ac:graphicFrameMkLst>
        </pc:graphicFrameChg>
      </pc:sldChg>
      <pc:sldChg chg="modSp">
        <pc:chgData name="smiyazak" userId="fzgxfhLGUM4XWADjrFiAltUgLhdVdaSdGq4h9WOKtRk=" providerId="None" clId="Web-{24CC9F33-23F3-452A-9A69-66755C27C7BC}" dt="2020-10-05T03:18:22.639" v="7"/>
        <pc:sldMkLst>
          <pc:docMk/>
          <pc:sldMk cId="3532094771" sldId="736"/>
        </pc:sldMkLst>
        <pc:graphicFrameChg chg="mod modGraphic">
          <ac:chgData name="smiyazak" userId="fzgxfhLGUM4XWADjrFiAltUgLhdVdaSdGq4h9WOKtRk=" providerId="None" clId="Web-{24CC9F33-23F3-452A-9A69-66755C27C7BC}" dt="2020-10-05T03:18:22.639" v="7"/>
          <ac:graphicFrameMkLst>
            <pc:docMk/>
            <pc:sldMk cId="3532094771" sldId="736"/>
            <ac:graphicFrameMk id="15" creationId="{5C4374D8-C7AA-A044-9BC8-03321DB933E1}"/>
          </ac:graphicFrameMkLst>
        </pc:graphicFrameChg>
      </pc:sldChg>
    </pc:docChg>
  </pc:docChgLst>
  <pc:docChgLst>
    <pc:chgData name="smiyazak" userId="fzgxfhLGUM4XWADjrFiAltUgLhdVdaSdGq4h9WOKtRk=" providerId="None" clId="Web-{FA19EAFE-512D-4D32-A08E-00C7A2EC4103}"/>
    <pc:docChg chg="modSld">
      <pc:chgData name="smiyazak" userId="fzgxfhLGUM4XWADjrFiAltUgLhdVdaSdGq4h9WOKtRk=" providerId="None" clId="Web-{FA19EAFE-512D-4D32-A08E-00C7A2EC4103}" dt="2020-09-17T04:13:26.122" v="12" actId="20577"/>
      <pc:docMkLst>
        <pc:docMk/>
      </pc:docMkLst>
      <pc:sldChg chg="modSp">
        <pc:chgData name="smiyazak" userId="fzgxfhLGUM4XWADjrFiAltUgLhdVdaSdGq4h9WOKtRk=" providerId="None" clId="Web-{FA19EAFE-512D-4D32-A08E-00C7A2EC4103}" dt="2020-09-17T04:13:12.794" v="2" actId="20577"/>
        <pc:sldMkLst>
          <pc:docMk/>
          <pc:sldMk cId="4277606802" sldId="733"/>
        </pc:sldMkLst>
        <pc:spChg chg="mod">
          <ac:chgData name="smiyazak" userId="fzgxfhLGUM4XWADjrFiAltUgLhdVdaSdGq4h9WOKtRk=" providerId="None" clId="Web-{FA19EAFE-512D-4D32-A08E-00C7A2EC4103}" dt="2020-09-17T04:13:12.794" v="2" actId="20577"/>
          <ac:spMkLst>
            <pc:docMk/>
            <pc:sldMk cId="4277606802" sldId="733"/>
            <ac:spMk id="5" creationId="{80B0730C-3B9E-4841-8DAD-6780CB507DD0}"/>
          </ac:spMkLst>
        </pc:spChg>
      </pc:sldChg>
      <pc:sldChg chg="modSp">
        <pc:chgData name="smiyazak" userId="fzgxfhLGUM4XWADjrFiAltUgLhdVdaSdGq4h9WOKtRk=" providerId="None" clId="Web-{FA19EAFE-512D-4D32-A08E-00C7A2EC4103}" dt="2020-09-17T04:13:17.044" v="7" actId="20577"/>
        <pc:sldMkLst>
          <pc:docMk/>
          <pc:sldMk cId="1574332077" sldId="734"/>
        </pc:sldMkLst>
        <pc:spChg chg="mod">
          <ac:chgData name="smiyazak" userId="fzgxfhLGUM4XWADjrFiAltUgLhdVdaSdGq4h9WOKtRk=" providerId="None" clId="Web-{FA19EAFE-512D-4D32-A08E-00C7A2EC4103}" dt="2020-09-17T04:13:17.044" v="7" actId="20577"/>
          <ac:spMkLst>
            <pc:docMk/>
            <pc:sldMk cId="1574332077" sldId="734"/>
            <ac:spMk id="5" creationId="{80B0730C-3B9E-4841-8DAD-6780CB507DD0}"/>
          </ac:spMkLst>
        </pc:spChg>
      </pc:sldChg>
      <pc:sldChg chg="modSp">
        <pc:chgData name="smiyazak" userId="fzgxfhLGUM4XWADjrFiAltUgLhdVdaSdGq4h9WOKtRk=" providerId="None" clId="Web-{FA19EAFE-512D-4D32-A08E-00C7A2EC4103}" dt="2020-09-17T04:13:24.934" v="10" actId="20577"/>
        <pc:sldMkLst>
          <pc:docMk/>
          <pc:sldMk cId="3532094771" sldId="736"/>
        </pc:sldMkLst>
        <pc:spChg chg="mod">
          <ac:chgData name="smiyazak" userId="fzgxfhLGUM4XWADjrFiAltUgLhdVdaSdGq4h9WOKtRk=" providerId="None" clId="Web-{FA19EAFE-512D-4D32-A08E-00C7A2EC4103}" dt="2020-09-17T04:13:24.934" v="10" actId="20577"/>
          <ac:spMkLst>
            <pc:docMk/>
            <pc:sldMk cId="3532094771" sldId="736"/>
            <ac:spMk id="5" creationId="{80B0730C-3B9E-4841-8DAD-6780CB507DD0}"/>
          </ac:spMkLst>
        </pc:spChg>
      </pc:sldChg>
    </pc:docChg>
  </pc:docChgLst>
  <pc:docChgLst>
    <pc:chgData name="mhiguchi" userId="NbHeIkdE0LhaLYNyBMZYozbDZdIty0KAIZWEN4inVbk=" providerId="None" clId="Web-{FB591AEA-AB11-4387-B684-B068FD424C79}"/>
    <pc:docChg chg="modSld">
      <pc:chgData name="mhiguchi" userId="NbHeIkdE0LhaLYNyBMZYozbDZdIty0KAIZWEN4inVbk=" providerId="None" clId="Web-{FB591AEA-AB11-4387-B684-B068FD424C79}" dt="2020-09-24T02:10:59.780" v="72"/>
      <pc:docMkLst>
        <pc:docMk/>
      </pc:docMkLst>
      <pc:sldChg chg="modSp">
        <pc:chgData name="mhiguchi" userId="NbHeIkdE0LhaLYNyBMZYozbDZdIty0KAIZWEN4inVbk=" providerId="None" clId="Web-{FB591AEA-AB11-4387-B684-B068FD424C79}" dt="2020-09-24T02:10:59.780" v="72"/>
        <pc:sldMkLst>
          <pc:docMk/>
          <pc:sldMk cId="4082721140" sldId="725"/>
        </pc:sldMkLst>
        <pc:spChg chg="mod">
          <ac:chgData name="mhiguchi" userId="NbHeIkdE0LhaLYNyBMZYozbDZdIty0KAIZWEN4inVbk=" providerId="None" clId="Web-{FB591AEA-AB11-4387-B684-B068FD424C79}" dt="2020-09-24T02:10:53.389" v="59" actId="20577"/>
          <ac:spMkLst>
            <pc:docMk/>
            <pc:sldMk cId="4082721140" sldId="725"/>
            <ac:spMk id="3" creationId="{00000000-0000-0000-0000-000000000000}"/>
          </ac:spMkLst>
        </pc:spChg>
        <pc:graphicFrameChg chg="mod modGraphic">
          <ac:chgData name="mhiguchi" userId="NbHeIkdE0LhaLYNyBMZYozbDZdIty0KAIZWEN4inVbk=" providerId="None" clId="Web-{FB591AEA-AB11-4387-B684-B068FD424C79}" dt="2020-09-24T02:10:59.780" v="72"/>
          <ac:graphicFrameMkLst>
            <pc:docMk/>
            <pc:sldMk cId="4082721140" sldId="725"/>
            <ac:graphicFrameMk id="5" creationId="{5C4374D8-C7AA-A044-9BC8-03321DB933E1}"/>
          </ac:graphicFrameMkLst>
        </pc:graphicFrameChg>
      </pc:sldChg>
      <pc:sldChg chg="modSp">
        <pc:chgData name="mhiguchi" userId="NbHeIkdE0LhaLYNyBMZYozbDZdIty0KAIZWEN4inVbk=" providerId="None" clId="Web-{FB591AEA-AB11-4387-B684-B068FD424C79}" dt="2020-09-24T02:10:26.982" v="12"/>
        <pc:sldMkLst>
          <pc:docMk/>
          <pc:sldMk cId="2664336359" sldId="744"/>
        </pc:sldMkLst>
        <pc:spChg chg="mod">
          <ac:chgData name="mhiguchi" userId="NbHeIkdE0LhaLYNyBMZYozbDZdIty0KAIZWEN4inVbk=" providerId="None" clId="Web-{FB591AEA-AB11-4387-B684-B068FD424C79}" dt="2020-09-24T02:10:19.201" v="8" actId="20577"/>
          <ac:spMkLst>
            <pc:docMk/>
            <pc:sldMk cId="2664336359" sldId="744"/>
            <ac:spMk id="3" creationId="{00000000-0000-0000-0000-000000000000}"/>
          </ac:spMkLst>
        </pc:spChg>
        <pc:graphicFrameChg chg="mod modGraphic">
          <ac:chgData name="mhiguchi" userId="NbHeIkdE0LhaLYNyBMZYozbDZdIty0KAIZWEN4inVbk=" providerId="None" clId="Web-{FB591AEA-AB11-4387-B684-B068FD424C79}" dt="2020-09-24T02:10:26.982" v="12"/>
          <ac:graphicFrameMkLst>
            <pc:docMk/>
            <pc:sldMk cId="2664336359" sldId="744"/>
            <ac:graphicFrameMk id="5" creationId="{5C4374D8-C7AA-A044-9BC8-03321DB933E1}"/>
          </ac:graphicFrameMkLst>
        </pc:graphicFrameChg>
      </pc:sldChg>
      <pc:sldChg chg="modSp">
        <pc:chgData name="mhiguchi" userId="NbHeIkdE0LhaLYNyBMZYozbDZdIty0KAIZWEN4inVbk=" providerId="None" clId="Web-{FB591AEA-AB11-4387-B684-B068FD424C79}" dt="2020-09-24T02:10:44.467" v="38"/>
        <pc:sldMkLst>
          <pc:docMk/>
          <pc:sldMk cId="112280498" sldId="745"/>
        </pc:sldMkLst>
        <pc:spChg chg="mod">
          <ac:chgData name="mhiguchi" userId="NbHeIkdE0LhaLYNyBMZYozbDZdIty0KAIZWEN4inVbk=" providerId="None" clId="Web-{FB591AEA-AB11-4387-B684-B068FD424C79}" dt="2020-09-24T02:10:38.701" v="26" actId="20577"/>
          <ac:spMkLst>
            <pc:docMk/>
            <pc:sldMk cId="112280498" sldId="745"/>
            <ac:spMk id="3" creationId="{00000000-0000-0000-0000-000000000000}"/>
          </ac:spMkLst>
        </pc:spChg>
        <pc:graphicFrameChg chg="mod modGraphic">
          <ac:chgData name="mhiguchi" userId="NbHeIkdE0LhaLYNyBMZYozbDZdIty0KAIZWEN4inVbk=" providerId="None" clId="Web-{FB591AEA-AB11-4387-B684-B068FD424C79}" dt="2020-09-24T02:10:44.467" v="38"/>
          <ac:graphicFrameMkLst>
            <pc:docMk/>
            <pc:sldMk cId="112280498" sldId="745"/>
            <ac:graphicFrameMk id="5" creationId="{5C4374D8-C7AA-A044-9BC8-03321DB933E1}"/>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2021/2/22</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2021/2/22</a:t>
            </a:fld>
            <a:endParaRPr kumimoji="1" lang="ja-JP" altLang="en-US" dirty="0"/>
          </a:p>
        </p:txBody>
      </p:sp>
      <p:sp>
        <p:nvSpPr>
          <p:cNvPr id="4" name="スライド イメージ プレースホルダ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40662467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6513508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30061309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セールスシート：</a:t>
            </a:r>
            <a:r>
              <a:rPr kumimoji="1" lang="en-US" altLang="ja-JP" dirty="0" smtClean="0"/>
              <a:t>https://yjcorp.ent.box.com/file/764401117472</a:t>
            </a:r>
            <a:endParaRPr kumimoji="1" lang="ja-JP" altLang="en-US" dirty="0"/>
          </a:p>
        </p:txBody>
      </p:sp>
    </p:spTree>
    <p:extLst>
      <p:ext uri="{BB962C8B-B14F-4D97-AF65-F5344CB8AC3E}">
        <p14:creationId xmlns:p14="http://schemas.microsoft.com/office/powerpoint/2010/main" val="22150392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661184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32649744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40393523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5404395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34716382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27661490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19254714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3212976"/>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224826" y="1730067"/>
            <a:ext cx="352937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2792414" y="458112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5"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3521943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8" name="スライド番号プレースホルダ 10"/>
          <p:cNvSpPr txBox="1">
            <a:spLocks/>
          </p:cNvSpPr>
          <p:nvPr userDrawn="1"/>
        </p:nvSpPr>
        <p:spPr>
          <a:xfrm>
            <a:off x="7538144" y="6520259"/>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500926" y="291972"/>
            <a:ext cx="7992888" cy="432048"/>
          </a:xfrm>
        </p:spPr>
        <p:txBody>
          <a:bodyPr>
            <a:normAutofit/>
          </a:bodyPr>
          <a:lstStyle>
            <a:lvl1pPr algn="l">
              <a:defRPr sz="2800"/>
            </a:lvl1pPr>
          </a:lstStyle>
          <a:p>
            <a:r>
              <a:rPr kumimoji="1" lang="ja-JP" altLang="en-US"/>
              <a:t>テキストテキストテキスト　</a:t>
            </a:r>
            <a:r>
              <a:rPr lang="ja-JP" altLang="en-US" sz="1200">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100"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0" y="-11861"/>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214497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704528" y="2703416"/>
            <a:ext cx="8496944" cy="1143000"/>
          </a:xfrm>
        </p:spPr>
        <p:txBody>
          <a:bodyPr>
            <a:normAutofit/>
          </a:bodyPr>
          <a:lstStyle>
            <a:lvl1pPr>
              <a:defRPr sz="4000"/>
            </a:lvl1pPr>
          </a:lstStyle>
          <a:p>
            <a:r>
              <a:rPr kumimoji="1" lang="ja-JP" altLang="en-US" dirty="0">
                <a:solidFill>
                  <a:schemeClr val="tx1"/>
                </a:solidFill>
              </a:rPr>
              <a:t>クリックして中表紙タイトルを入力</a:t>
            </a:r>
          </a:p>
        </p:txBody>
      </p:sp>
      <p:sp>
        <p:nvSpPr>
          <p:cNvPr id="5" name="スライド番号プレースホルダ 10"/>
          <p:cNvSpPr txBox="1">
            <a:spLocks/>
          </p:cNvSpPr>
          <p:nvPr userDrawn="1"/>
        </p:nvSpPr>
        <p:spPr>
          <a:xfrm>
            <a:off x="7594600" y="6453336"/>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
        <p:nvSpPr>
          <p:cNvPr id="7"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4017437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442035"/>
            <a:ext cx="3529372" cy="943646"/>
          </a:xfrm>
          <a:prstGeom prst="rect">
            <a:avLst/>
          </a:prstGeom>
          <a:noFill/>
          <a:ln w="9525">
            <a:noFill/>
            <a:miter lim="800000"/>
            <a:headEnd/>
            <a:tailEnd/>
          </a:ln>
          <a:effectLst/>
        </p:spPr>
      </p:pic>
      <p:sp>
        <p:nvSpPr>
          <p:cNvPr id="10" name="タイトル 1"/>
          <p:cNvSpPr>
            <a:spLocks noGrp="1"/>
          </p:cNvSpPr>
          <p:nvPr>
            <p:ph type="ctrTitle"/>
          </p:nvPr>
        </p:nvSpPr>
        <p:spPr>
          <a:xfrm>
            <a:off x="742950" y="2996952"/>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485900" y="386104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65407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8"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375648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340768"/>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924944"/>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2792414" y="4509120"/>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5"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3205372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124744"/>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708920"/>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485900" y="422108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798094"/>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6"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53057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16696" y="1916832"/>
            <a:ext cx="7429500" cy="2387600"/>
          </a:xfrm>
        </p:spPr>
        <p:txBody>
          <a:bodyPr anchor="b"/>
          <a:lstStyle>
            <a:lvl1pPr algn="ctr">
              <a:defRPr sz="4875">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238250" y="3602038"/>
            <a:ext cx="7429500" cy="1655762"/>
          </a:xfrm>
        </p:spPr>
        <p:txBody>
          <a:bodyPr/>
          <a:lstStyle>
            <a:lvl1pPr marL="0" indent="0" algn="ctr">
              <a:buNone/>
              <a:defRPr sz="1950">
                <a:solidFill>
                  <a:srgbClr val="212121"/>
                </a:solidFill>
                <a:latin typeface="メイリオ" panose="020B0604030504040204" pitchFamily="50" charset="-128"/>
                <a:ea typeface="メイリオ" panose="020B0604030504040204" pitchFamily="50" charset="-128"/>
              </a:defRPr>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2021/2/22</a:t>
            </a:fld>
            <a:endParaRPr lang="ja-JP" altLang="en-US"/>
          </a:p>
        </p:txBody>
      </p:sp>
      <p:sp>
        <p:nvSpPr>
          <p:cNvPr id="7" name="スライド番号プレースホルダー 5"/>
          <p:cNvSpPr>
            <a:spLocks noGrp="1"/>
          </p:cNvSpPr>
          <p:nvPr>
            <p:ph type="sldNum" sz="quarter" idx="12"/>
          </p:nvPr>
        </p:nvSpPr>
        <p:spPr>
          <a:xfrm>
            <a:off x="7616442" y="6552833"/>
            <a:ext cx="2228850" cy="365125"/>
          </a:xfrm>
          <a:prstGeom prst="rect">
            <a:avLst/>
          </a:prstGeom>
        </p:spPr>
        <p:txBody>
          <a:bodyPr/>
          <a:lstStyle>
            <a:lvl1pPr algn="r">
              <a:defRPr sz="813">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9"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450729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フローチャート: 処理 4"/>
          <p:cNvSpPr/>
          <p:nvPr userDrawn="1"/>
        </p:nvSpPr>
        <p:spPr>
          <a:xfrm>
            <a:off x="8481392" y="188640"/>
            <a:ext cx="1280407" cy="480012"/>
          </a:xfrm>
          <a:prstGeom prst="flowChartProcess">
            <a:avLst/>
          </a:prstGeom>
          <a:solidFill>
            <a:schemeClr val="bg1"/>
          </a:solidFill>
          <a:ln w="3175">
            <a:solidFill>
              <a:srgbClr val="AEB1BF"/>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200" dirty="0">
                <a:solidFill>
                  <a:srgbClr val="454958"/>
                </a:solidFill>
                <a:latin typeface="メイリオ" pitchFamily="50" charset="-128"/>
                <a:ea typeface="メイリオ" pitchFamily="50" charset="-128"/>
                <a:cs typeface="メイリオ" pitchFamily="50" charset="-128"/>
              </a:rPr>
              <a:t>広告主・代理店限定</a:t>
            </a:r>
          </a:p>
        </p:txBody>
      </p:sp>
      <p:sp>
        <p:nvSpPr>
          <p:cNvPr id="6"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Lst>
  <p:hf sldNum="0" hdr="0" dt="0"/>
  <p:txStyles>
    <p:titleStyle>
      <a:lvl1pPr algn="ctr" defTabSz="914400" rtl="0" eaLnBrk="1" latinLnBrk="0" hangingPunct="1">
        <a:spcBef>
          <a:spcPct val="0"/>
        </a:spcBef>
        <a:buNone/>
        <a:defRPr kumimoji="1" sz="4400" kern="1200">
          <a:solidFill>
            <a:schemeClr val="tx1"/>
          </a:solidFill>
          <a:latin typeface="メイリオ"/>
          <a:ea typeface="メイリオ"/>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メイリオ"/>
          <a:ea typeface="メイリオ"/>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メイリオ"/>
          <a:ea typeface="メイリオ"/>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メイリオ"/>
          <a:ea typeface="メイリオ"/>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s://marketing.yahoo.co.jp/"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ads-help.yahoo.co.jp/yahooads/guideline/articledetail?lan=ja&amp;aid=62815&amp;o=default#abc"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g"/><Relationship Id="rId7" Type="http://schemas.openxmlformats.org/officeDocument/2006/relationships/image" Target="../media/image12.png"/><Relationship Id="rId12" Type="http://schemas.openxmlformats.org/officeDocument/2006/relationships/image" Target="../media/image16.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5.png"/><Relationship Id="rId5" Type="http://schemas.openxmlformats.org/officeDocument/2006/relationships/image" Target="../media/image10.png"/><Relationship Id="rId10" Type="http://schemas.openxmlformats.org/officeDocument/2006/relationships/image" Target="../media/image6.png"/><Relationship Id="rId4" Type="http://schemas.openxmlformats.org/officeDocument/2006/relationships/image" Target="../media/image9.png"/><Relationship Id="rId9" Type="http://schemas.openxmlformats.org/officeDocument/2006/relationships/image" Target="../media/image1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0" y="4532392"/>
            <a:ext cx="9906000" cy="2758035"/>
          </a:xfrm>
          <a:prstGeom prst="rect">
            <a:avLst/>
          </a:prstGeom>
        </p:spPr>
      </p:pic>
      <p:pic>
        <p:nvPicPr>
          <p:cNvPr id="15" name="図 14">
            <a:extLst>
              <a:ext uri="{FF2B5EF4-FFF2-40B4-BE49-F238E27FC236}">
                <a16:creationId xmlns:a16="http://schemas.microsoft.com/office/drawing/2014/main" id="{5C1CA35F-F0A1-F542-AB69-E0E2404F9C74}"/>
              </a:ext>
            </a:extLst>
          </p:cNvPr>
          <p:cNvPicPr>
            <a:picLocks noChangeAspect="1"/>
          </p:cNvPicPr>
          <p:nvPr/>
        </p:nvPicPr>
        <p:blipFill>
          <a:blip r:embed="rId4"/>
          <a:stretch>
            <a:fillRect/>
          </a:stretch>
        </p:blipFill>
        <p:spPr>
          <a:xfrm>
            <a:off x="243702" y="404664"/>
            <a:ext cx="1936692" cy="597490"/>
          </a:xfrm>
          <a:prstGeom prst="rect">
            <a:avLst/>
          </a:prstGeom>
        </p:spPr>
      </p:pic>
      <p:sp>
        <p:nvSpPr>
          <p:cNvPr id="17" name="テキスト プレースホルダー 7">
            <a:extLst>
              <a:ext uri="{FF2B5EF4-FFF2-40B4-BE49-F238E27FC236}">
                <a16:creationId xmlns:a16="http://schemas.microsoft.com/office/drawing/2014/main" id="{02F9056B-7970-924D-A2A6-FBB9B1896C3D}"/>
              </a:ext>
            </a:extLst>
          </p:cNvPr>
          <p:cNvSpPr txBox="1">
            <a:spLocks/>
          </p:cNvSpPr>
          <p:nvPr/>
        </p:nvSpPr>
        <p:spPr>
          <a:xfrm>
            <a:off x="6990289" y="6678915"/>
            <a:ext cx="3305205" cy="206942"/>
          </a:xfrm>
          <a:prstGeom prst="rect">
            <a:avLst/>
          </a:prstGeom>
        </p:spPr>
        <p:txBody>
          <a:bodyPr/>
          <a:lstStyle>
            <a:lvl1pPr marL="0" indent="0" algn="ctr" defTabSz="914400" rtl="0" eaLnBrk="1" latinLnBrk="0" hangingPunct="1">
              <a:lnSpc>
                <a:spcPct val="90000"/>
              </a:lnSpc>
              <a:spcBef>
                <a:spcPts val="1000"/>
              </a:spcBef>
              <a:buFont typeface="Arial"/>
              <a:buNone/>
              <a:defRPr kumimoji="1" sz="1400" kern="1200">
                <a:solidFill>
                  <a:schemeClr val="tx2">
                    <a:lumMod val="60000"/>
                    <a:lumOff val="40000"/>
                  </a:schemeClr>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pPr algn="l"/>
            <a:r>
              <a:rPr lang="en-US" altLang="ja-JP" sz="1138" dirty="0">
                <a:solidFill>
                  <a:srgbClr val="545454"/>
                </a:solidFill>
                <a:latin typeface="メイリオ" panose="020B0604030504040204" pitchFamily="50" charset="-128"/>
                <a:ea typeface="メイリオ" panose="020B0604030504040204" pitchFamily="50" charset="-128"/>
                <a:hlinkClick r:id="rId5"/>
              </a:rPr>
              <a:t>https://marketing.yahoo.co.jp/</a:t>
            </a:r>
            <a:endParaRPr lang="en-US" altLang="ja-JP" sz="1138" dirty="0">
              <a:solidFill>
                <a:srgbClr val="545454"/>
              </a:solidFill>
              <a:latin typeface="メイリオ" panose="020B0604030504040204" pitchFamily="50" charset="-128"/>
              <a:ea typeface="メイリオ" panose="020B0604030504040204" pitchFamily="50" charset="-128"/>
            </a:endParaRPr>
          </a:p>
          <a:p>
            <a:pPr algn="l"/>
            <a:endParaRPr lang="ja-JP" altLang="en-US" sz="1138" dirty="0">
              <a:solidFill>
                <a:srgbClr val="545454"/>
              </a:solidFill>
              <a:latin typeface="メイリオ" panose="020B0604030504040204" pitchFamily="50" charset="-128"/>
              <a:ea typeface="メイリオ" panose="020B0604030504040204" pitchFamily="50" charset="-128"/>
            </a:endParaRPr>
          </a:p>
        </p:txBody>
      </p:sp>
      <p:sp>
        <p:nvSpPr>
          <p:cNvPr id="19" name="フッター プレースホルダー 1">
            <a:extLst>
              <a:ext uri="{FF2B5EF4-FFF2-40B4-BE49-F238E27FC236}">
                <a16:creationId xmlns:a16="http://schemas.microsoft.com/office/drawing/2014/main" id="{68C5972C-3F34-3F4B-AE58-3DB523F056B3}"/>
              </a:ext>
            </a:extLst>
          </p:cNvPr>
          <p:cNvSpPr txBox="1">
            <a:spLocks/>
          </p:cNvSpPr>
          <p:nvPr/>
        </p:nvSpPr>
        <p:spPr>
          <a:xfrm>
            <a:off x="389494" y="6709668"/>
            <a:ext cx="2925325" cy="296664"/>
          </a:xfrm>
          <a:prstGeom prst="rect">
            <a:avLst/>
          </a:prstGeom>
          <a:solidFill>
            <a:srgbClr val="FFFFFF">
              <a:alpha val="29804"/>
            </a:srgbClr>
          </a:solidFill>
        </p:spPr>
        <p:txBody>
          <a:bodyPr vert="horz" lIns="74295" tIns="37148" rIns="74295" bIns="37148"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 altLang="ja-JP" sz="650" dirty="0">
                <a:solidFill>
                  <a:schemeClr val="tx1"/>
                </a:solidFill>
                <a:latin typeface="メイリオ" panose="020B0604030504040204" pitchFamily="50" charset="-128"/>
                <a:ea typeface="メイリオ" panose="020B0604030504040204" pitchFamily="50" charset="-128"/>
              </a:rPr>
              <a:t>Copyright (C) 20</a:t>
            </a:r>
            <a:r>
              <a:rPr lang="en-US" altLang="ja-JP" sz="650" dirty="0" smtClean="0">
                <a:solidFill>
                  <a:schemeClr val="tx1"/>
                </a:solidFill>
                <a:latin typeface="メイリオ" panose="020B0604030504040204" pitchFamily="50" charset="-128"/>
                <a:ea typeface="メイリオ" panose="020B0604030504040204" pitchFamily="50" charset="-128"/>
              </a:rPr>
              <a:t>21</a:t>
            </a:r>
            <a:r>
              <a:rPr lang="en" altLang="ja-JP" sz="650" dirty="0">
                <a:solidFill>
                  <a:schemeClr val="tx1"/>
                </a:solidFill>
                <a:latin typeface="メイリオ" panose="020B0604030504040204" pitchFamily="50" charset="-128"/>
                <a:ea typeface="メイリオ" panose="020B0604030504040204" pitchFamily="50" charset="-128"/>
              </a:rPr>
              <a:t> Yahoo Japan Corporation. All Rights Reserved.</a:t>
            </a:r>
            <a:endParaRPr lang="ja-JP" altLang="en-US" sz="650" dirty="0">
              <a:solidFill>
                <a:schemeClr val="tx1"/>
              </a:solidFill>
              <a:latin typeface="メイリオ" panose="020B0604030504040204" pitchFamily="50" charset="-128"/>
              <a:ea typeface="メイリオ" panose="020B0604030504040204" pitchFamily="50" charset="-128"/>
            </a:endParaRPr>
          </a:p>
        </p:txBody>
      </p:sp>
      <p:sp>
        <p:nvSpPr>
          <p:cNvPr id="9" name="正方形/長方形 8">
            <a:extLst>
              <a:ext uri="{FF2B5EF4-FFF2-40B4-BE49-F238E27FC236}">
                <a16:creationId xmlns:a16="http://schemas.microsoft.com/office/drawing/2014/main" id="{1743E5D1-7053-1E45-ABCD-B20FA969A2F6}"/>
              </a:ext>
            </a:extLst>
          </p:cNvPr>
          <p:cNvSpPr/>
          <p:nvPr/>
        </p:nvSpPr>
        <p:spPr>
          <a:xfrm>
            <a:off x="394954" y="2095621"/>
            <a:ext cx="9022542" cy="1042593"/>
          </a:xfrm>
          <a:prstGeom prst="rect">
            <a:avLst/>
          </a:prstGeom>
          <a:ln>
            <a:noFill/>
          </a:ln>
        </p:spPr>
        <p:txBody>
          <a:bodyPr wrap="square">
            <a:spAutoFit/>
          </a:bodyPr>
          <a:lstStyle/>
          <a:p>
            <a:r>
              <a:rPr lang="en-US" altLang="ja-JP" sz="3575"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575"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575"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600">
                <a:latin typeface="メイリオ" panose="020B0604030504040204" pitchFamily="50" charset="-128"/>
                <a:ea typeface="メイリオ" panose="020B0604030504040204" pitchFamily="50" charset="-128"/>
                <a:cs typeface="メイリオ" panose="020B0604030504040204" pitchFamily="50" charset="-128"/>
              </a:rPr>
              <a:t>クリエイティブ</a:t>
            </a:r>
            <a:r>
              <a:rPr lang="ja-JP" altLang="en-US" sz="2600" smtClean="0">
                <a:latin typeface="メイリオ" panose="020B0604030504040204" pitchFamily="50" charset="-128"/>
                <a:ea typeface="メイリオ" panose="020B0604030504040204" pitchFamily="50" charset="-128"/>
                <a:cs typeface="メイリオ" panose="020B0604030504040204" pitchFamily="50" charset="-128"/>
              </a:rPr>
              <a:t>企画</a:t>
            </a:r>
            <a:endParaRPr lang="en-US" altLang="ja-JP" sz="2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テキスト ボックス 7">
            <a:extLst>
              <a:ext uri="{FF2B5EF4-FFF2-40B4-BE49-F238E27FC236}">
                <a16:creationId xmlns:a16="http://schemas.microsoft.com/office/drawing/2014/main" id="{8EE68EAC-0CA1-1045-A7ED-C36237BAF05C}"/>
              </a:ext>
            </a:extLst>
          </p:cNvPr>
          <p:cNvSpPr txBox="1"/>
          <p:nvPr/>
        </p:nvSpPr>
        <p:spPr>
          <a:xfrm>
            <a:off x="416496" y="3070701"/>
            <a:ext cx="9489504" cy="646331"/>
          </a:xfrm>
          <a:prstGeom prst="rect">
            <a:avLst/>
          </a:prstGeom>
          <a:noFill/>
        </p:spPr>
        <p:txBody>
          <a:bodyPr wrap="square" rtlCol="0">
            <a:spAutoFit/>
          </a:bodyPr>
          <a:lstStyle/>
          <a:p>
            <a:r>
              <a:rPr lang="en-US" altLang="ja-JP" dirty="0"/>
              <a:t>Yahoo! </a:t>
            </a:r>
            <a:r>
              <a:rPr lang="en-US" altLang="ja-JP" dirty="0" smtClean="0"/>
              <a:t>JAPAN</a:t>
            </a:r>
            <a:r>
              <a:rPr lang="ja-JP" altLang="en-US" dirty="0" smtClean="0"/>
              <a:t>　トップページ </a:t>
            </a:r>
            <a:r>
              <a:rPr lang="ja-JP" altLang="en-US" dirty="0"/>
              <a:t>カスタマイズ</a:t>
            </a:r>
            <a:r>
              <a:rPr lang="ja-JP" altLang="en-US" dirty="0" smtClean="0"/>
              <a:t>企画</a:t>
            </a:r>
            <a:endParaRPr lang="en-US" altLang="ja-JP" dirty="0" smtClean="0"/>
          </a:p>
          <a:p>
            <a:r>
              <a:rPr lang="ja-JP" altLang="en-US" dirty="0" smtClean="0"/>
              <a:t>（</a:t>
            </a:r>
            <a:r>
              <a:rPr lang="en-US" altLang="ja-JP" dirty="0"/>
              <a:t>PC</a:t>
            </a:r>
            <a:r>
              <a:rPr lang="ja-JP" altLang="en-US" dirty="0"/>
              <a:t>版・</a:t>
            </a:r>
            <a:r>
              <a:rPr lang="ja-JP" altLang="en-US"/>
              <a:t>スマホ版</a:t>
            </a:r>
            <a:r>
              <a:rPr lang="ja-JP" altLang="en-US" smtClean="0"/>
              <a:t>・マルチ</a:t>
            </a:r>
            <a:r>
              <a:rPr lang="ja-JP" altLang="en-US"/>
              <a:t>デバイス</a:t>
            </a:r>
            <a:r>
              <a:rPr lang="ja-JP" altLang="en-US" smtClean="0"/>
              <a:t>版</a:t>
            </a:r>
            <a:r>
              <a:rPr lang="ja-JP" altLang="en-US" dirty="0" smtClean="0"/>
              <a:t>）</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正方形/長方形 9">
            <a:extLst>
              <a:ext uri="{FF2B5EF4-FFF2-40B4-BE49-F238E27FC236}">
                <a16:creationId xmlns:a16="http://schemas.microsoft.com/office/drawing/2014/main" id="{B2FD3422-EC4A-A646-AA70-7DF8C3883804}"/>
              </a:ext>
            </a:extLst>
          </p:cNvPr>
          <p:cNvSpPr/>
          <p:nvPr/>
        </p:nvSpPr>
        <p:spPr>
          <a:xfrm>
            <a:off x="389495" y="3944283"/>
            <a:ext cx="3569960" cy="605294"/>
          </a:xfrm>
          <a:prstGeom prst="rect">
            <a:avLst/>
          </a:prstGeom>
          <a:noFill/>
        </p:spPr>
        <p:txBody>
          <a:bodyPr wrap="square">
            <a:spAutoFit/>
          </a:bodyPr>
          <a:lstStyle/>
          <a:p>
            <a:pPr>
              <a:lnSpc>
                <a:spcPts val="2031"/>
              </a:lnSpc>
              <a:spcBef>
                <a:spcPct val="0"/>
              </a:spcBef>
              <a:defRPr/>
            </a:pPr>
            <a:r>
              <a:rPr lang="ja-JP" altLang="en-US" sz="1625" dirty="0">
                <a:solidFill>
                  <a:srgbClr val="454958"/>
                </a:solidFill>
                <a:latin typeface="メイリオ" pitchFamily="50" charset="-128"/>
                <a:ea typeface="メイリオ" pitchFamily="50" charset="-128"/>
                <a:cs typeface="メイリオ" pitchFamily="50" charset="-128"/>
              </a:rPr>
              <a:t>ヤフー株式会社　</a:t>
            </a:r>
            <a:r>
              <a:rPr lang="en-US" altLang="ja-JP" sz="1625" dirty="0" smtClean="0">
                <a:solidFill>
                  <a:srgbClr val="454958"/>
                </a:solidFill>
                <a:latin typeface="メイリオ" pitchFamily="50" charset="-128"/>
                <a:ea typeface="メイリオ" pitchFamily="50" charset="-128"/>
                <a:cs typeface="メイリオ" pitchFamily="50" charset="-128"/>
              </a:rPr>
              <a:t>2021</a:t>
            </a:r>
            <a:r>
              <a:rPr lang="ja-JP" altLang="en-US" sz="1625" dirty="0" smtClean="0">
                <a:solidFill>
                  <a:srgbClr val="454958"/>
                </a:solidFill>
                <a:latin typeface="メイリオ" pitchFamily="50" charset="-128"/>
                <a:ea typeface="メイリオ" pitchFamily="50" charset="-128"/>
                <a:cs typeface="メイリオ" pitchFamily="50" charset="-128"/>
              </a:rPr>
              <a:t>年</a:t>
            </a:r>
            <a:r>
              <a:rPr lang="en-US" altLang="ja-JP" sz="1625" dirty="0" smtClean="0">
                <a:solidFill>
                  <a:srgbClr val="454958"/>
                </a:solidFill>
                <a:latin typeface="メイリオ" pitchFamily="50" charset="-128"/>
                <a:ea typeface="メイリオ" pitchFamily="50" charset="-128"/>
                <a:cs typeface="メイリオ" pitchFamily="50" charset="-128"/>
              </a:rPr>
              <a:t>2</a:t>
            </a:r>
            <a:r>
              <a:rPr lang="ja-JP" altLang="en-US" sz="1625" dirty="0" smtClean="0">
                <a:solidFill>
                  <a:srgbClr val="454958"/>
                </a:solidFill>
                <a:latin typeface="メイリオ" pitchFamily="50" charset="-128"/>
                <a:ea typeface="メイリオ" pitchFamily="50" charset="-128"/>
                <a:cs typeface="メイリオ" pitchFamily="50" charset="-128"/>
              </a:rPr>
              <a:t>月</a:t>
            </a:r>
            <a:endParaRPr lang="en-US" altLang="ja-JP" sz="1625" dirty="0" smtClean="0">
              <a:solidFill>
                <a:srgbClr val="454958"/>
              </a:solidFill>
              <a:latin typeface="メイリオ" pitchFamily="50" charset="-128"/>
              <a:ea typeface="メイリオ" pitchFamily="50" charset="-128"/>
              <a:cs typeface="メイリオ" pitchFamily="50" charset="-128"/>
            </a:endParaRPr>
          </a:p>
          <a:p>
            <a:pPr>
              <a:lnSpc>
                <a:spcPts val="2031"/>
              </a:lnSpc>
              <a:spcBef>
                <a:spcPct val="0"/>
              </a:spcBef>
              <a:defRPr/>
            </a:pPr>
            <a:r>
              <a:rPr lang="ja-JP" altLang="en-US" sz="1200" dirty="0" smtClean="0">
                <a:solidFill>
                  <a:srgbClr val="454958"/>
                </a:solidFill>
                <a:latin typeface="メイリオ" pitchFamily="50" charset="-128"/>
                <a:ea typeface="メイリオ" pitchFamily="50" charset="-128"/>
                <a:cs typeface="メイリオ" pitchFamily="50" charset="-128"/>
              </a:rPr>
              <a:t>更新日：</a:t>
            </a:r>
            <a:r>
              <a:rPr lang="en-US" altLang="ja-JP" sz="1200" dirty="0" smtClean="0">
                <a:solidFill>
                  <a:srgbClr val="454958"/>
                </a:solidFill>
                <a:latin typeface="メイリオ" pitchFamily="50" charset="-128"/>
                <a:ea typeface="メイリオ" pitchFamily="50" charset="-128"/>
                <a:cs typeface="メイリオ" pitchFamily="50" charset="-128"/>
              </a:rPr>
              <a:t>2021</a:t>
            </a:r>
            <a:r>
              <a:rPr lang="ja-JP" altLang="en-US" sz="1200" dirty="0" smtClean="0">
                <a:solidFill>
                  <a:srgbClr val="454958"/>
                </a:solidFill>
                <a:latin typeface="メイリオ" pitchFamily="50" charset="-128"/>
                <a:ea typeface="メイリオ" pitchFamily="50" charset="-128"/>
                <a:cs typeface="メイリオ" pitchFamily="50" charset="-128"/>
              </a:rPr>
              <a:t>年</a:t>
            </a:r>
            <a:r>
              <a:rPr lang="en-US" altLang="ja-JP" sz="1200" dirty="0" smtClean="0">
                <a:solidFill>
                  <a:srgbClr val="454958"/>
                </a:solidFill>
                <a:latin typeface="メイリオ" pitchFamily="50" charset="-128"/>
                <a:ea typeface="メイリオ" pitchFamily="50" charset="-128"/>
                <a:cs typeface="メイリオ" pitchFamily="50" charset="-128"/>
              </a:rPr>
              <a:t>2</a:t>
            </a:r>
            <a:r>
              <a:rPr lang="ja-JP" altLang="en-US" sz="1200" dirty="0" smtClean="0">
                <a:solidFill>
                  <a:srgbClr val="454958"/>
                </a:solidFill>
                <a:latin typeface="メイリオ" pitchFamily="50" charset="-128"/>
                <a:ea typeface="メイリオ" pitchFamily="50" charset="-128"/>
                <a:cs typeface="メイリオ" pitchFamily="50" charset="-128"/>
              </a:rPr>
              <a:t>月</a:t>
            </a:r>
            <a:r>
              <a:rPr lang="en-US" altLang="ja-JP" sz="1200" dirty="0" smtClean="0">
                <a:solidFill>
                  <a:srgbClr val="454958"/>
                </a:solidFill>
                <a:latin typeface="メイリオ" pitchFamily="50" charset="-128"/>
                <a:ea typeface="メイリオ" pitchFamily="50" charset="-128"/>
                <a:cs typeface="メイリオ" pitchFamily="50" charset="-128"/>
              </a:rPr>
              <a:t>2</a:t>
            </a:r>
            <a:r>
              <a:rPr lang="en-US" altLang="ja-JP" sz="1200" dirty="0">
                <a:solidFill>
                  <a:srgbClr val="454958"/>
                </a:solidFill>
                <a:latin typeface="メイリオ" pitchFamily="50" charset="-128"/>
                <a:ea typeface="メイリオ" pitchFamily="50" charset="-128"/>
                <a:cs typeface="メイリオ" pitchFamily="50" charset="-128"/>
              </a:rPr>
              <a:t>2</a:t>
            </a:r>
            <a:r>
              <a:rPr lang="ja-JP" altLang="en-US" sz="1200" dirty="0" smtClean="0">
                <a:solidFill>
                  <a:srgbClr val="454958"/>
                </a:solidFill>
                <a:latin typeface="メイリオ" pitchFamily="50" charset="-128"/>
                <a:ea typeface="メイリオ" pitchFamily="50" charset="-128"/>
                <a:cs typeface="メイリオ" pitchFamily="50" charset="-128"/>
              </a:rPr>
              <a:t>日</a:t>
            </a:r>
            <a:endParaRPr lang="en-US" altLang="ja-JP" sz="1200" dirty="0">
              <a:solidFill>
                <a:srgbClr val="454958"/>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682515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fontScale="90000"/>
          </a:bodyPr>
          <a:lstStyle/>
          <a:p>
            <a:r>
              <a:rPr lang="ja-JP" altLang="en-US" sz="2400" dirty="0"/>
              <a:t>企画ページの制作・掲載のお申し込み方法</a:t>
            </a:r>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cxnSp>
        <p:nvCxnSpPr>
          <p:cNvPr id="29" name="直線コネクタ 28"/>
          <p:cNvCxnSpPr/>
          <p:nvPr/>
        </p:nvCxnSpPr>
        <p:spPr>
          <a:xfrm>
            <a:off x="6537176" y="661018"/>
            <a:ext cx="914400" cy="914400"/>
          </a:xfrm>
          <a:prstGeom prst="line">
            <a:avLst/>
          </a:prstGeom>
        </p:spPr>
        <p:style>
          <a:lnRef idx="1">
            <a:schemeClr val="accent1"/>
          </a:lnRef>
          <a:fillRef idx="0">
            <a:schemeClr val="accent1"/>
          </a:fillRef>
          <a:effectRef idx="0">
            <a:schemeClr val="accent1"/>
          </a:effectRef>
          <a:fontRef idx="minor">
            <a:schemeClr val="tx1"/>
          </a:fontRef>
        </p:style>
      </p:cxnSp>
      <p:sp>
        <p:nvSpPr>
          <p:cNvPr id="79" name="タイトル 2"/>
          <p:cNvSpPr txBox="1">
            <a:spLocks/>
          </p:cNvSpPr>
          <p:nvPr/>
        </p:nvSpPr>
        <p:spPr>
          <a:xfrm>
            <a:off x="4997471" y="5919478"/>
            <a:ext cx="2228605" cy="611907"/>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en-US" altLang="ja-JP" sz="1100" dirty="0" smtClean="0">
                <a:latin typeface="+mj-lt"/>
              </a:rPr>
              <a:t>※</a:t>
            </a:r>
            <a:r>
              <a:rPr lang="ja-JP" altLang="en-US" sz="1100" dirty="0" smtClean="0">
                <a:latin typeface="+mj-lt"/>
              </a:rPr>
              <a:t>これ以降のキャンセルは</a:t>
            </a:r>
            <a:endParaRPr lang="en-US" altLang="ja-JP" sz="1100" dirty="0" smtClean="0">
              <a:latin typeface="+mj-lt"/>
            </a:endParaRPr>
          </a:p>
          <a:p>
            <a:pPr lvl="0"/>
            <a:r>
              <a:rPr lang="ja-JP" altLang="en-US" sz="1100" dirty="0" smtClean="0">
                <a:latin typeface="+mj-lt"/>
              </a:rPr>
              <a:t>不可となります</a:t>
            </a:r>
            <a:endParaRPr lang="ja-JP" altLang="en-US" sz="1100" dirty="0">
              <a:latin typeface="+mj-lt"/>
            </a:endParaRPr>
          </a:p>
        </p:txBody>
      </p:sp>
      <p:sp>
        <p:nvSpPr>
          <p:cNvPr id="25" name="タイトル 2"/>
          <p:cNvSpPr txBox="1">
            <a:spLocks/>
          </p:cNvSpPr>
          <p:nvPr/>
        </p:nvSpPr>
        <p:spPr>
          <a:xfrm>
            <a:off x="313967" y="3343350"/>
            <a:ext cx="798662"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ja-JP" altLang="en-US" sz="1400" dirty="0" smtClean="0">
                <a:solidFill>
                  <a:schemeClr val="tx1">
                    <a:lumMod val="65000"/>
                    <a:lumOff val="35000"/>
                  </a:schemeClr>
                </a:solidFill>
                <a:latin typeface="+mj-lt"/>
              </a:rPr>
              <a:t>ヤフー</a:t>
            </a:r>
            <a:endParaRPr lang="ja-JP" altLang="en-US" sz="1400" dirty="0">
              <a:solidFill>
                <a:schemeClr val="tx1">
                  <a:lumMod val="65000"/>
                  <a:lumOff val="35000"/>
                </a:schemeClr>
              </a:solidFill>
              <a:latin typeface="+mj-lt"/>
            </a:endParaRPr>
          </a:p>
        </p:txBody>
      </p:sp>
      <p:cxnSp>
        <p:nvCxnSpPr>
          <p:cNvPr id="26" name="直線コネクタ 25"/>
          <p:cNvCxnSpPr/>
          <p:nvPr/>
        </p:nvCxnSpPr>
        <p:spPr>
          <a:xfrm flipH="1">
            <a:off x="6136911" y="3048285"/>
            <a:ext cx="1" cy="2871194"/>
          </a:xfrm>
          <a:prstGeom prst="line">
            <a:avLst/>
          </a:prstGeom>
          <a:noFill/>
          <a:ln w="34925" cap="flat" cmpd="sng" algn="ctr">
            <a:solidFill>
              <a:schemeClr val="accent5">
                <a:lumMod val="60000"/>
                <a:lumOff val="40000"/>
              </a:schemeClr>
            </a:solidFill>
            <a:prstDash val="sysDash"/>
          </a:ln>
          <a:effectLst/>
        </p:spPr>
      </p:cxnSp>
      <p:sp>
        <p:nvSpPr>
          <p:cNvPr id="27" name="タイトル 2"/>
          <p:cNvSpPr txBox="1">
            <a:spLocks/>
          </p:cNvSpPr>
          <p:nvPr/>
        </p:nvSpPr>
        <p:spPr>
          <a:xfrm>
            <a:off x="241959" y="4581041"/>
            <a:ext cx="942678"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ja-JP" altLang="en-US" sz="1400" dirty="0" smtClean="0">
                <a:solidFill>
                  <a:schemeClr val="tx1">
                    <a:lumMod val="65000"/>
                    <a:lumOff val="35000"/>
                  </a:schemeClr>
                </a:solidFill>
                <a:latin typeface="+mj-lt"/>
              </a:rPr>
              <a:t>代理店様</a:t>
            </a:r>
            <a:endParaRPr lang="ja-JP" altLang="en-US" sz="1400" dirty="0">
              <a:solidFill>
                <a:schemeClr val="tx1">
                  <a:lumMod val="65000"/>
                  <a:lumOff val="35000"/>
                </a:schemeClr>
              </a:solidFill>
              <a:latin typeface="+mj-lt"/>
            </a:endParaRPr>
          </a:p>
        </p:txBody>
      </p:sp>
      <p:sp>
        <p:nvSpPr>
          <p:cNvPr id="28" name="ホームベース 27"/>
          <p:cNvSpPr/>
          <p:nvPr/>
        </p:nvSpPr>
        <p:spPr bwMode="auto">
          <a:xfrm>
            <a:off x="1465437" y="3194234"/>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smtClean="0">
                <a:solidFill>
                  <a:schemeClr val="tx1">
                    <a:lumMod val="65000"/>
                    <a:lumOff val="35000"/>
                  </a:schemeClr>
                </a:solidFill>
                <a:latin typeface="+mn-ea"/>
                <a:cs typeface="Verdana" pitchFamily="34" charset="0"/>
              </a:rPr>
              <a:t>申し込みフォーム</a:t>
            </a:r>
            <a:endParaRPr kumimoji="0" lang="en-US" altLang="ja-JP" sz="1200" kern="0" dirty="0" smtClean="0">
              <a:solidFill>
                <a:schemeClr val="tx1">
                  <a:lumMod val="65000"/>
                  <a:lumOff val="35000"/>
                </a:schemeClr>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rPr>
              <a:t>ご</a:t>
            </a:r>
            <a:r>
              <a:rPr kumimoji="0" lang="ja-JP" altLang="en-US" sz="1200" i="0" u="none" strike="noStrike" kern="0" cap="none" spc="0" normalizeH="0" baseline="0" noProof="0" dirty="0">
                <a:ln>
                  <a:noFill/>
                </a:ln>
                <a:solidFill>
                  <a:schemeClr val="tx1">
                    <a:lumMod val="65000"/>
                    <a:lumOff val="35000"/>
                  </a:schemeClr>
                </a:solidFill>
                <a:effectLst/>
                <a:uLnTx/>
                <a:uFillTx/>
                <a:latin typeface="+mn-ea"/>
                <a:cs typeface="Verdana" pitchFamily="34" charset="0"/>
              </a:rPr>
              <a:t>連絡</a:t>
            </a:r>
            <a:endPar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p:txBody>
      </p:sp>
      <p:sp>
        <p:nvSpPr>
          <p:cNvPr id="30" name="ホームベース 29"/>
          <p:cNvSpPr/>
          <p:nvPr/>
        </p:nvSpPr>
        <p:spPr bwMode="auto">
          <a:xfrm>
            <a:off x="2545556" y="4466757"/>
            <a:ext cx="1584176" cy="660616"/>
          </a:xfrm>
          <a:prstGeom prst="homePlate">
            <a:avLst>
              <a:gd name="adj" fmla="val 24277"/>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smtClean="0">
                <a:solidFill>
                  <a:schemeClr val="tx1">
                    <a:lumMod val="65000"/>
                    <a:lumOff val="35000"/>
                  </a:schemeClr>
                </a:solidFill>
                <a:latin typeface="+mn-ea"/>
                <a:cs typeface="Verdana" pitchFamily="34" charset="0"/>
              </a:rPr>
              <a:t>申し込みフォーム</a:t>
            </a:r>
            <a:endParaRPr kumimoji="0" lang="en-US" altLang="ja-JP" sz="1200" kern="0" dirty="0" smtClean="0">
              <a:solidFill>
                <a:schemeClr val="tx1">
                  <a:lumMod val="65000"/>
                  <a:lumOff val="35000"/>
                </a:schemeClr>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noProof="0" dirty="0" smtClean="0">
                <a:solidFill>
                  <a:schemeClr val="tx1">
                    <a:lumMod val="65000"/>
                    <a:lumOff val="35000"/>
                  </a:schemeClr>
                </a:solidFill>
                <a:latin typeface="+mn-ea"/>
                <a:cs typeface="Verdana" pitchFamily="34" charset="0"/>
              </a:rPr>
              <a:t>確認</a:t>
            </a:r>
            <a:r>
              <a:rPr kumimoji="0" lang="ja-JP" altLang="en-US" sz="1200" kern="0" noProof="0" dirty="0">
                <a:solidFill>
                  <a:schemeClr val="tx1">
                    <a:lumMod val="65000"/>
                    <a:lumOff val="35000"/>
                  </a:schemeClr>
                </a:solidFill>
                <a:latin typeface="+mn-ea"/>
                <a:cs typeface="Verdana" pitchFamily="34" charset="0"/>
              </a:rPr>
              <a:t>・</a:t>
            </a:r>
            <a:r>
              <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rPr>
              <a:t>申し込み</a:t>
            </a:r>
          </a:p>
        </p:txBody>
      </p:sp>
      <p:sp>
        <p:nvSpPr>
          <p:cNvPr id="31" name="ホームベース 30"/>
          <p:cNvSpPr/>
          <p:nvPr/>
        </p:nvSpPr>
        <p:spPr bwMode="auto">
          <a:xfrm>
            <a:off x="3731911" y="3194234"/>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schemeClr val="tx1">
                    <a:lumMod val="65000"/>
                    <a:lumOff val="35000"/>
                  </a:schemeClr>
                </a:solidFill>
                <a:latin typeface="+mn-ea"/>
                <a:cs typeface="Verdana" pitchFamily="34" charset="0"/>
              </a:rPr>
              <a:t>申し込み</a:t>
            </a:r>
            <a:r>
              <a:rPr kumimoji="0" lang="ja-JP" altLang="en-US" sz="1200" kern="0" dirty="0" smtClean="0">
                <a:solidFill>
                  <a:schemeClr val="tx1">
                    <a:lumMod val="65000"/>
                    <a:lumOff val="35000"/>
                  </a:schemeClr>
                </a:solidFill>
                <a:latin typeface="+mn-ea"/>
                <a:cs typeface="Verdana" pitchFamily="34" charset="0"/>
              </a:rPr>
              <a:t>内容</a:t>
            </a:r>
            <a:endParaRPr kumimoji="0" lang="en-US" altLang="ja-JP" sz="1200" kern="0" dirty="0">
              <a:solidFill>
                <a:schemeClr val="tx1">
                  <a:lumMod val="65000"/>
                  <a:lumOff val="35000"/>
                </a:schemeClr>
              </a:solidFill>
              <a:latin typeface="+mn-ea"/>
              <a:cs typeface="Verdana" pitchFamily="34" charset="0"/>
            </a:endParaRPr>
          </a:p>
          <a:p>
            <a:pPr algn="ctr"/>
            <a:r>
              <a:rPr kumimoji="0" lang="ja-JP" altLang="en-US" sz="1200" kern="0" dirty="0" smtClean="0">
                <a:solidFill>
                  <a:schemeClr val="tx1">
                    <a:lumMod val="65000"/>
                    <a:lumOff val="35000"/>
                  </a:schemeClr>
                </a:solidFill>
                <a:latin typeface="+mn-ea"/>
                <a:cs typeface="Verdana" pitchFamily="34" charset="0"/>
              </a:rPr>
              <a:t>確認・承認</a:t>
            </a:r>
            <a:endParaRPr kumimoji="0" lang="ja-JP" altLang="en-US" sz="1200" kern="0" dirty="0">
              <a:solidFill>
                <a:schemeClr val="tx1">
                  <a:lumMod val="65000"/>
                  <a:lumOff val="35000"/>
                </a:schemeClr>
              </a:solidFill>
              <a:latin typeface="+mn-ea"/>
              <a:cs typeface="Verdana" pitchFamily="34" charset="0"/>
            </a:endParaRPr>
          </a:p>
        </p:txBody>
      </p:sp>
      <p:sp>
        <p:nvSpPr>
          <p:cNvPr id="32" name="山形 31"/>
          <p:cNvSpPr/>
          <p:nvPr/>
        </p:nvSpPr>
        <p:spPr bwMode="auto">
          <a:xfrm>
            <a:off x="5182815" y="3180544"/>
            <a:ext cx="946281" cy="674306"/>
          </a:xfrm>
          <a:prstGeom prst="chevron">
            <a:avLst>
              <a:gd name="adj" fmla="val 25836"/>
            </a:avLst>
          </a:prstGeom>
          <a:solidFill>
            <a:srgbClr val="FFE9EA"/>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rPr>
              <a:t>承認メール</a:t>
            </a:r>
            <a:endParaRPr kumimoji="0" lang="en-US" altLang="ja-JP"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noProof="0" dirty="0">
                <a:solidFill>
                  <a:schemeClr val="tx1">
                    <a:lumMod val="65000"/>
                    <a:lumOff val="35000"/>
                  </a:schemeClr>
                </a:solidFill>
                <a:latin typeface="+mn-ea"/>
                <a:cs typeface="Verdana" pitchFamily="34" charset="0"/>
              </a:rPr>
              <a:t>送信</a:t>
            </a:r>
            <a:endPar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p:txBody>
      </p:sp>
      <p:sp>
        <p:nvSpPr>
          <p:cNvPr id="33" name="山形 32"/>
          <p:cNvSpPr/>
          <p:nvPr/>
        </p:nvSpPr>
        <p:spPr bwMode="auto">
          <a:xfrm>
            <a:off x="5182815" y="4459728"/>
            <a:ext cx="946281" cy="674306"/>
          </a:xfrm>
          <a:prstGeom prst="chevron">
            <a:avLst>
              <a:gd name="adj" fmla="val 25836"/>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rPr>
              <a:t>承認メール</a:t>
            </a:r>
            <a:endParaRPr kumimoji="0" lang="en-US" altLang="ja-JP"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noProof="0" dirty="0" smtClean="0">
                <a:solidFill>
                  <a:schemeClr val="tx1">
                    <a:lumMod val="65000"/>
                    <a:lumOff val="35000"/>
                  </a:schemeClr>
                </a:solidFill>
                <a:latin typeface="+mn-ea"/>
                <a:cs typeface="Verdana" pitchFamily="34" charset="0"/>
              </a:rPr>
              <a:t>受信</a:t>
            </a:r>
            <a:endPar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p:txBody>
      </p:sp>
      <p:sp>
        <p:nvSpPr>
          <p:cNvPr id="34" name="テキスト ボックス 33"/>
          <p:cNvSpPr txBox="1"/>
          <p:nvPr/>
        </p:nvSpPr>
        <p:spPr>
          <a:xfrm>
            <a:off x="5025008" y="5550147"/>
            <a:ext cx="1107996" cy="369332"/>
          </a:xfrm>
          <a:prstGeom prst="rect">
            <a:avLst/>
          </a:prstGeom>
          <a:solidFill>
            <a:schemeClr val="accent5">
              <a:lumMod val="60000"/>
              <a:lumOff val="40000"/>
            </a:schemeClr>
          </a:solidFill>
        </p:spPr>
        <p:txBody>
          <a:bodyPr wrap="none" rtlCol="0">
            <a:spAutoFit/>
          </a:bodyPr>
          <a:lstStyle/>
          <a:p>
            <a:r>
              <a:rPr kumimoji="1" lang="ja-JP" altLang="en-US" b="1" dirty="0" smtClean="0">
                <a:solidFill>
                  <a:schemeClr val="bg1"/>
                </a:solidFill>
              </a:rPr>
              <a:t>契約成立</a:t>
            </a:r>
            <a:endParaRPr kumimoji="1" lang="ja-JP" altLang="en-US" b="1" dirty="0">
              <a:solidFill>
                <a:schemeClr val="bg1"/>
              </a:solidFill>
            </a:endParaRPr>
          </a:p>
        </p:txBody>
      </p:sp>
      <p:sp>
        <p:nvSpPr>
          <p:cNvPr id="35" name="ホームベース 34"/>
          <p:cNvSpPr/>
          <p:nvPr/>
        </p:nvSpPr>
        <p:spPr bwMode="auto">
          <a:xfrm>
            <a:off x="6157832" y="3194234"/>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schemeClr val="tx1">
                    <a:lumMod val="65000"/>
                    <a:lumOff val="35000"/>
                  </a:schemeClr>
                </a:solidFill>
                <a:latin typeface="+mn-ea"/>
                <a:cs typeface="Verdana" pitchFamily="34" charset="0"/>
              </a:rPr>
              <a:t>制作・掲載準備</a:t>
            </a:r>
            <a:endParaRPr kumimoji="0" lang="ja-JP" altLang="en-US" sz="1200" kern="0" dirty="0">
              <a:solidFill>
                <a:schemeClr val="tx1">
                  <a:lumMod val="65000"/>
                  <a:lumOff val="35000"/>
                </a:schemeClr>
              </a:solidFill>
              <a:latin typeface="+mn-ea"/>
              <a:cs typeface="Verdana" pitchFamily="34" charset="0"/>
            </a:endParaRPr>
          </a:p>
        </p:txBody>
      </p:sp>
      <p:sp>
        <p:nvSpPr>
          <p:cNvPr id="36" name="ホームベース 35"/>
          <p:cNvSpPr/>
          <p:nvPr/>
        </p:nvSpPr>
        <p:spPr bwMode="auto">
          <a:xfrm>
            <a:off x="7665777" y="3194234"/>
            <a:ext cx="873790" cy="660616"/>
          </a:xfrm>
          <a:prstGeom prst="homePlate">
            <a:avLst>
              <a:gd name="adj" fmla="val 0"/>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schemeClr val="tx1">
                    <a:lumMod val="65000"/>
                    <a:lumOff val="35000"/>
                  </a:schemeClr>
                </a:solidFill>
                <a:latin typeface="+mn-ea"/>
                <a:cs typeface="Verdana" pitchFamily="34" charset="0"/>
              </a:rPr>
              <a:t>納品・掲載</a:t>
            </a:r>
            <a:endParaRPr kumimoji="0" lang="ja-JP" altLang="en-US" sz="1200" kern="0" dirty="0">
              <a:solidFill>
                <a:schemeClr val="tx1">
                  <a:lumMod val="65000"/>
                  <a:lumOff val="35000"/>
                </a:schemeClr>
              </a:solidFill>
              <a:latin typeface="+mn-ea"/>
              <a:cs typeface="Verdana" pitchFamily="34" charset="0"/>
            </a:endParaRPr>
          </a:p>
        </p:txBody>
      </p:sp>
      <p:sp>
        <p:nvSpPr>
          <p:cNvPr id="37" name="ホームベース 36"/>
          <p:cNvSpPr/>
          <p:nvPr/>
        </p:nvSpPr>
        <p:spPr bwMode="auto">
          <a:xfrm>
            <a:off x="8620840" y="3194234"/>
            <a:ext cx="909492"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schemeClr val="tx1">
                    <a:lumMod val="65000"/>
                    <a:lumOff val="35000"/>
                  </a:schemeClr>
                </a:solidFill>
                <a:latin typeface="+mn-ea"/>
                <a:cs typeface="Verdana" pitchFamily="34" charset="0"/>
              </a:rPr>
              <a:t>請求書</a:t>
            </a:r>
            <a:endParaRPr kumimoji="0" lang="en-US" altLang="ja-JP" sz="1200" kern="0" dirty="0" smtClean="0">
              <a:solidFill>
                <a:schemeClr val="tx1">
                  <a:lumMod val="65000"/>
                  <a:lumOff val="35000"/>
                </a:schemeClr>
              </a:solidFill>
              <a:latin typeface="+mn-ea"/>
              <a:cs typeface="Verdana" pitchFamily="34" charset="0"/>
            </a:endParaRPr>
          </a:p>
          <a:p>
            <a:pPr algn="ctr"/>
            <a:r>
              <a:rPr kumimoji="0" lang="ja-JP" altLang="en-US" sz="1200" kern="0" dirty="0">
                <a:solidFill>
                  <a:schemeClr val="tx1">
                    <a:lumMod val="65000"/>
                    <a:lumOff val="35000"/>
                  </a:schemeClr>
                </a:solidFill>
                <a:latin typeface="+mn-ea"/>
                <a:cs typeface="Verdana" pitchFamily="34" charset="0"/>
              </a:rPr>
              <a:t>発行</a:t>
            </a:r>
          </a:p>
        </p:txBody>
      </p:sp>
      <p:sp>
        <p:nvSpPr>
          <p:cNvPr id="38" name="ホームベース 37"/>
          <p:cNvSpPr/>
          <p:nvPr/>
        </p:nvSpPr>
        <p:spPr bwMode="auto">
          <a:xfrm>
            <a:off x="6157831" y="4466757"/>
            <a:ext cx="2381735" cy="660616"/>
          </a:xfrm>
          <a:prstGeom prst="homePlate">
            <a:avLst>
              <a:gd name="adj" fmla="val 24277"/>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smtClean="0">
                <a:solidFill>
                  <a:schemeClr val="tx1">
                    <a:lumMod val="65000"/>
                    <a:lumOff val="35000"/>
                  </a:schemeClr>
                </a:solidFill>
                <a:latin typeface="+mn-ea"/>
                <a:cs typeface="Verdana" pitchFamily="34" charset="0"/>
              </a:rPr>
              <a:t>確認・検収</a:t>
            </a:r>
            <a:endPar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p:txBody>
      </p:sp>
      <p:sp>
        <p:nvSpPr>
          <p:cNvPr id="39" name="ホームベース 38"/>
          <p:cNvSpPr/>
          <p:nvPr/>
        </p:nvSpPr>
        <p:spPr bwMode="auto">
          <a:xfrm>
            <a:off x="8955962" y="4466757"/>
            <a:ext cx="718386" cy="660616"/>
          </a:xfrm>
          <a:prstGeom prst="homePlate">
            <a:avLst>
              <a:gd name="adj" fmla="val 24277"/>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smtClean="0">
                <a:solidFill>
                  <a:schemeClr val="tx1">
                    <a:lumMod val="65000"/>
                    <a:lumOff val="35000"/>
                  </a:schemeClr>
                </a:solidFill>
                <a:latin typeface="+mn-ea"/>
                <a:cs typeface="Verdana" pitchFamily="34" charset="0"/>
              </a:rPr>
              <a:t>お支払い</a:t>
            </a:r>
            <a:endPar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p:txBody>
      </p:sp>
      <p:sp>
        <p:nvSpPr>
          <p:cNvPr id="40" name="タイトル 2"/>
          <p:cNvSpPr txBox="1">
            <a:spLocks/>
          </p:cNvSpPr>
          <p:nvPr/>
        </p:nvSpPr>
        <p:spPr>
          <a:xfrm>
            <a:off x="2526899" y="5165686"/>
            <a:ext cx="2081147" cy="1140172"/>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en-US" altLang="ja-JP" sz="1100" dirty="0" smtClean="0">
                <a:solidFill>
                  <a:schemeClr val="tx1">
                    <a:lumMod val="65000"/>
                    <a:lumOff val="35000"/>
                  </a:schemeClr>
                </a:solidFill>
                <a:latin typeface="+mj-lt"/>
              </a:rPr>
              <a:t>※</a:t>
            </a:r>
            <a:r>
              <a:rPr lang="ja-JP" altLang="en-US" sz="1100" dirty="0" smtClean="0">
                <a:solidFill>
                  <a:schemeClr val="tx1">
                    <a:lumMod val="65000"/>
                    <a:lumOff val="35000"/>
                  </a:schemeClr>
                </a:solidFill>
                <a:latin typeface="+mj-lt"/>
              </a:rPr>
              <a:t>以下をセットで確認</a:t>
            </a:r>
            <a:endParaRPr lang="en-US" altLang="ja-JP" sz="1100" dirty="0" smtClean="0">
              <a:solidFill>
                <a:schemeClr val="tx1">
                  <a:lumMod val="65000"/>
                  <a:lumOff val="35000"/>
                </a:schemeClr>
              </a:solidFill>
              <a:latin typeface="+mj-lt"/>
            </a:endParaRPr>
          </a:p>
          <a:p>
            <a:pPr lvl="0"/>
            <a:r>
              <a:rPr lang="ja-JP" altLang="en-US" sz="1100" dirty="0" smtClean="0">
                <a:solidFill>
                  <a:schemeClr val="tx1">
                    <a:lumMod val="65000"/>
                    <a:lumOff val="35000"/>
                  </a:schemeClr>
                </a:solidFill>
                <a:latin typeface="+mj-lt"/>
              </a:rPr>
              <a:t>いただきます</a:t>
            </a:r>
            <a:endParaRPr lang="en-US" altLang="ja-JP" sz="1100" dirty="0" smtClean="0">
              <a:solidFill>
                <a:schemeClr val="tx1">
                  <a:lumMod val="65000"/>
                  <a:lumOff val="35000"/>
                </a:schemeClr>
              </a:solidFill>
              <a:latin typeface="+mj-lt"/>
            </a:endParaRPr>
          </a:p>
          <a:p>
            <a:pPr lvl="0"/>
            <a:r>
              <a:rPr lang="ja-JP" altLang="en-US" sz="1100" dirty="0" smtClean="0">
                <a:solidFill>
                  <a:schemeClr val="tx1">
                    <a:lumMod val="65000"/>
                    <a:lumOff val="35000"/>
                  </a:schemeClr>
                </a:solidFill>
                <a:latin typeface="+mj-lt"/>
              </a:rPr>
              <a:t>・フォームに記載の</a:t>
            </a:r>
            <a:endParaRPr lang="en-US" altLang="ja-JP" sz="1100" dirty="0" smtClean="0">
              <a:solidFill>
                <a:schemeClr val="tx1">
                  <a:lumMod val="65000"/>
                  <a:lumOff val="35000"/>
                </a:schemeClr>
              </a:solidFill>
              <a:latin typeface="+mj-lt"/>
            </a:endParaRPr>
          </a:p>
          <a:p>
            <a:pPr lvl="0"/>
            <a:r>
              <a:rPr lang="ja-JP" altLang="en-US" sz="1100" dirty="0">
                <a:solidFill>
                  <a:schemeClr val="tx1">
                    <a:lumMod val="65000"/>
                    <a:lumOff val="35000"/>
                  </a:schemeClr>
                </a:solidFill>
                <a:latin typeface="+mj-lt"/>
              </a:rPr>
              <a:t>　</a:t>
            </a:r>
            <a:r>
              <a:rPr lang="ja-JP" altLang="en-US" sz="1100" dirty="0" smtClean="0">
                <a:solidFill>
                  <a:schemeClr val="tx1">
                    <a:lumMod val="65000"/>
                    <a:lumOff val="35000"/>
                  </a:schemeClr>
                </a:solidFill>
                <a:latin typeface="+mj-lt"/>
              </a:rPr>
              <a:t>申し込み内容</a:t>
            </a:r>
            <a:endParaRPr lang="en-US" altLang="ja-JP" sz="1100" dirty="0" smtClean="0">
              <a:solidFill>
                <a:schemeClr val="tx1">
                  <a:lumMod val="65000"/>
                  <a:lumOff val="35000"/>
                </a:schemeClr>
              </a:solidFill>
              <a:latin typeface="+mj-lt"/>
            </a:endParaRPr>
          </a:p>
          <a:p>
            <a:pPr lvl="0"/>
            <a:r>
              <a:rPr lang="ja-JP" altLang="en-US" sz="1100" dirty="0" smtClean="0">
                <a:solidFill>
                  <a:schemeClr val="tx1">
                    <a:lumMod val="65000"/>
                    <a:lumOff val="35000"/>
                  </a:schemeClr>
                </a:solidFill>
                <a:latin typeface="+mj-lt"/>
              </a:rPr>
              <a:t>・商品資料</a:t>
            </a:r>
            <a:endParaRPr lang="en-US" altLang="ja-JP" sz="1100" dirty="0" smtClean="0">
              <a:solidFill>
                <a:schemeClr val="tx1">
                  <a:lumMod val="65000"/>
                  <a:lumOff val="35000"/>
                </a:schemeClr>
              </a:solidFill>
              <a:latin typeface="+mj-lt"/>
            </a:endParaRPr>
          </a:p>
          <a:p>
            <a:pPr lvl="0"/>
            <a:r>
              <a:rPr lang="ja-JP" altLang="en-US" sz="1100" dirty="0" smtClean="0">
                <a:solidFill>
                  <a:schemeClr val="tx1">
                    <a:lumMod val="65000"/>
                    <a:lumOff val="35000"/>
                  </a:schemeClr>
                </a:solidFill>
                <a:latin typeface="+mj-lt"/>
              </a:rPr>
              <a:t>・該当する約款</a:t>
            </a:r>
            <a:endParaRPr lang="ja-JP" altLang="en-US" sz="1100" dirty="0">
              <a:solidFill>
                <a:schemeClr val="tx1">
                  <a:lumMod val="65000"/>
                  <a:lumOff val="35000"/>
                </a:schemeClr>
              </a:solidFill>
              <a:latin typeface="+mj-lt"/>
            </a:endParaRPr>
          </a:p>
        </p:txBody>
      </p:sp>
      <p:cxnSp>
        <p:nvCxnSpPr>
          <p:cNvPr id="41" name="直線コネクタ 40"/>
          <p:cNvCxnSpPr/>
          <p:nvPr/>
        </p:nvCxnSpPr>
        <p:spPr>
          <a:xfrm>
            <a:off x="1208584" y="3194234"/>
            <a:ext cx="0" cy="660616"/>
          </a:xfrm>
          <a:prstGeom prst="line">
            <a:avLst/>
          </a:prstGeom>
          <a:ln w="7620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a:off x="1208584" y="4473418"/>
            <a:ext cx="0" cy="660616"/>
          </a:xfrm>
          <a:prstGeom prst="line">
            <a:avLst/>
          </a:prstGeom>
          <a:ln w="762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3" name="タイトル 2"/>
          <p:cNvSpPr txBox="1">
            <a:spLocks/>
          </p:cNvSpPr>
          <p:nvPr/>
        </p:nvSpPr>
        <p:spPr>
          <a:xfrm>
            <a:off x="439581" y="1100735"/>
            <a:ext cx="9234768" cy="1656056"/>
          </a:xfrm>
          <a:prstGeom prst="rect">
            <a:avLst/>
          </a:prstGeom>
        </p:spPr>
        <p:txBody>
          <a:bodyPr vert="horz" lIns="91440" tIns="45720" rIns="91440" bIns="45720" rtlCol="0" anchor="t">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r>
              <a:rPr lang="ja-JP" altLang="en-US" sz="1400" dirty="0" smtClean="0">
                <a:latin typeface="+mj-lt"/>
              </a:rPr>
              <a:t>以下のフローに沿ってお申し込みの上、</a:t>
            </a:r>
            <a:r>
              <a:rPr lang="ja-JP" altLang="en-US" sz="1400" dirty="0" smtClean="0"/>
              <a:t>クリエイティブ</a:t>
            </a:r>
            <a:r>
              <a:rPr lang="ja-JP" altLang="en-US" sz="1400" dirty="0"/>
              <a:t>制作委託約款の第</a:t>
            </a:r>
            <a:r>
              <a:rPr lang="en-US" altLang="ja-JP" sz="1400" dirty="0"/>
              <a:t>9</a:t>
            </a:r>
            <a:r>
              <a:rPr lang="ja-JP" altLang="en-US" sz="1400" dirty="0"/>
              <a:t>条</a:t>
            </a:r>
            <a:r>
              <a:rPr lang="en-US" altLang="ja-JP" sz="1400" dirty="0"/>
              <a:t>(2)</a:t>
            </a:r>
            <a:r>
              <a:rPr lang="ja-JP" altLang="en-US" sz="1400" dirty="0"/>
              <a:t>支払条件</a:t>
            </a:r>
            <a:r>
              <a:rPr lang="en-US" altLang="ja-JP" sz="1400" dirty="0"/>
              <a:t>2</a:t>
            </a:r>
            <a:r>
              <a:rPr lang="ja-JP" altLang="en-US" sz="1400" dirty="0" smtClean="0"/>
              <a:t>にしたがってお支払いいただきます。</a:t>
            </a:r>
            <a:r>
              <a:rPr lang="ja-JP" altLang="en-US" sz="1400" dirty="0"/>
              <a:t>ただし</a:t>
            </a:r>
            <a:r>
              <a:rPr lang="ja-JP" altLang="en-US" sz="1400" dirty="0" smtClean="0"/>
              <a:t>、</a:t>
            </a:r>
            <a:endParaRPr lang="en-US" altLang="ja-JP" sz="1400" dirty="0" smtClean="0"/>
          </a:p>
          <a:p>
            <a:endParaRPr lang="en-US" altLang="ja-JP" sz="800" dirty="0" smtClean="0"/>
          </a:p>
          <a:p>
            <a:pPr lvl="0"/>
            <a:r>
              <a:rPr lang="en-US" altLang="ja-JP" sz="1200" dirty="0" smtClean="0"/>
              <a:t>【</a:t>
            </a:r>
            <a:r>
              <a:rPr lang="ja-JP" altLang="en-US" sz="1200" dirty="0" smtClean="0"/>
              <a:t>クリエイティブ制作委託約款より抜粋</a:t>
            </a:r>
            <a:r>
              <a:rPr lang="en-US" altLang="ja-JP" sz="1200" dirty="0" smtClean="0"/>
              <a:t>】</a:t>
            </a:r>
            <a:r>
              <a:rPr lang="ja-JP" altLang="en-US" sz="1200" dirty="0" smtClean="0"/>
              <a:t>第</a:t>
            </a:r>
            <a:r>
              <a:rPr lang="en-US" altLang="ja-JP" sz="1200" dirty="0" smtClean="0"/>
              <a:t>9</a:t>
            </a:r>
            <a:r>
              <a:rPr lang="ja-JP" altLang="en-US" sz="1200" dirty="0" smtClean="0"/>
              <a:t>条</a:t>
            </a:r>
            <a:r>
              <a:rPr lang="en-US" altLang="ja-JP" sz="1200" dirty="0" smtClean="0"/>
              <a:t>(2)</a:t>
            </a:r>
            <a:r>
              <a:rPr lang="ja-JP" altLang="en-US" sz="1200" dirty="0" smtClean="0"/>
              <a:t>支払条件</a:t>
            </a:r>
            <a:r>
              <a:rPr lang="en-US" altLang="ja-JP" sz="1200" dirty="0" smtClean="0"/>
              <a:t>2</a:t>
            </a:r>
            <a:r>
              <a:rPr lang="ja-JP" altLang="en-US" sz="1200" dirty="0"/>
              <a:t/>
            </a:r>
            <a:br>
              <a:rPr lang="ja-JP" altLang="en-US" sz="1200" dirty="0"/>
            </a:br>
            <a:r>
              <a:rPr lang="ja-JP" altLang="en-US" sz="1200" dirty="0" smtClean="0"/>
              <a:t>・支払</a:t>
            </a:r>
            <a:r>
              <a:rPr lang="ja-JP" altLang="en-US" sz="1200" dirty="0"/>
              <a:t>方法：ヤフーは、申込条件にて指定する本件配信契約に基づく広告配信期間中の毎月末日</a:t>
            </a:r>
            <a:r>
              <a:rPr lang="ja-JP" altLang="en-US" sz="1200" dirty="0" smtClean="0"/>
              <a:t>締めにて</a:t>
            </a:r>
            <a:r>
              <a:rPr lang="ja-JP" altLang="en-US" sz="1200" dirty="0"/>
              <a:t>、広告配信期間全体</a:t>
            </a:r>
            <a:r>
              <a:rPr lang="ja-JP" altLang="en-US" sz="1200" dirty="0" smtClean="0"/>
              <a:t>に</a:t>
            </a:r>
            <a:endParaRPr lang="en-US" altLang="ja-JP" sz="1200" dirty="0" smtClean="0"/>
          </a:p>
          <a:p>
            <a:pPr lvl="0"/>
            <a:r>
              <a:rPr lang="ja-JP" altLang="en-US" sz="1200" dirty="0"/>
              <a:t>　</a:t>
            </a:r>
            <a:r>
              <a:rPr lang="ja-JP" altLang="en-US" sz="1200" dirty="0" smtClean="0"/>
              <a:t>　　　　　占める</a:t>
            </a:r>
            <a:r>
              <a:rPr lang="ja-JP" altLang="en-US" sz="1200" dirty="0"/>
              <a:t>当月の広告配信期間の割合に応じて按分したサービス</a:t>
            </a:r>
            <a:r>
              <a:rPr lang="ja-JP" altLang="en-US" sz="1200" dirty="0" smtClean="0"/>
              <a:t>利用料</a:t>
            </a:r>
            <a:r>
              <a:rPr lang="ja-JP" altLang="en-US" sz="1200" dirty="0"/>
              <a:t>に係る請求書をすみやかに発行する。申込者は</a:t>
            </a:r>
            <a:r>
              <a:rPr lang="ja-JP" altLang="en-US" sz="1200" dirty="0" smtClean="0"/>
              <a:t>、</a:t>
            </a:r>
            <a:endParaRPr lang="en-US" altLang="ja-JP" sz="1200" dirty="0" smtClean="0"/>
          </a:p>
          <a:p>
            <a:pPr lvl="0"/>
            <a:r>
              <a:rPr lang="ja-JP" altLang="en-US" sz="1200" dirty="0"/>
              <a:t>　</a:t>
            </a:r>
            <a:r>
              <a:rPr lang="ja-JP" altLang="en-US" sz="1200" dirty="0" smtClean="0"/>
              <a:t>　　　　　当該</a:t>
            </a:r>
            <a:r>
              <a:rPr lang="ja-JP" altLang="en-US" sz="1200" dirty="0"/>
              <a:t>按分されたサービス利用料に</a:t>
            </a:r>
            <a:r>
              <a:rPr lang="ja-JP" altLang="en-US" sz="1200" dirty="0" smtClean="0"/>
              <a:t>消費税</a:t>
            </a:r>
            <a:r>
              <a:rPr lang="ja-JP" altLang="en-US" sz="1200" dirty="0"/>
              <a:t>および地方消費税を付加した金額を次に定める期日（該当日が銀行休業日</a:t>
            </a:r>
            <a:r>
              <a:rPr lang="ja-JP" altLang="en-US" sz="1200" dirty="0" smtClean="0"/>
              <a:t>の</a:t>
            </a:r>
            <a:endParaRPr lang="en-US" altLang="ja-JP" sz="1200" dirty="0" smtClean="0"/>
          </a:p>
          <a:p>
            <a:pPr lvl="0"/>
            <a:r>
              <a:rPr lang="ja-JP" altLang="en-US" sz="1200" dirty="0"/>
              <a:t>　</a:t>
            </a:r>
            <a:r>
              <a:rPr lang="ja-JP" altLang="en-US" sz="1200" dirty="0" smtClean="0"/>
              <a:t>　　　　　場合</a:t>
            </a:r>
            <a:r>
              <a:rPr lang="ja-JP" altLang="en-US" sz="1200" dirty="0"/>
              <a:t>は</a:t>
            </a:r>
            <a:r>
              <a:rPr lang="ja-JP" altLang="en-US" sz="1200" dirty="0" smtClean="0"/>
              <a:t>その</a:t>
            </a:r>
            <a:r>
              <a:rPr lang="ja-JP" altLang="en-US" sz="1200" dirty="0"/>
              <a:t>前営業日とする）までにヤフーの指定する銀行口座へ振り込み支払う。</a:t>
            </a:r>
          </a:p>
          <a:p>
            <a:pPr lvl="0"/>
            <a:r>
              <a:rPr lang="ja-JP" altLang="en-US" sz="1200" dirty="0" smtClean="0"/>
              <a:t>・支払</a:t>
            </a:r>
            <a:r>
              <a:rPr lang="ja-JP" altLang="en-US" sz="1200" dirty="0"/>
              <a:t>期日：本件配信契約に定める広告商品の配信料の支払期日に準じる。</a:t>
            </a:r>
            <a:endParaRPr lang="ja-JP" altLang="en-US" sz="1200" dirty="0">
              <a:latin typeface="+mj-lt"/>
            </a:endParaRPr>
          </a:p>
        </p:txBody>
      </p:sp>
    </p:spTree>
    <p:extLst>
      <p:ext uri="{BB962C8B-B14F-4D97-AF65-F5344CB8AC3E}">
        <p14:creationId xmlns:p14="http://schemas.microsoft.com/office/powerpoint/2010/main" val="3801298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a:bodyPr>
          <a:lstStyle/>
          <a:p>
            <a:r>
              <a:rPr kumimoji="1" lang="ja-JP" altLang="en-US" sz="2200" dirty="0"/>
              <a:t>注意事項</a:t>
            </a:r>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6" name="Rectangle 46"/>
          <p:cNvSpPr>
            <a:spLocks noChangeArrowheads="1"/>
          </p:cNvSpPr>
          <p:nvPr/>
        </p:nvSpPr>
        <p:spPr bwMode="auto">
          <a:xfrm>
            <a:off x="241048" y="908720"/>
            <a:ext cx="9423904" cy="5555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dirty="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編集・制作</a:t>
            </a:r>
            <a:endParaRPr lang="en-US" altLang="ja-JP" sz="1600" dirty="0">
              <a:solidFill>
                <a:schemeClr val="tx1">
                  <a:lumMod val="65000"/>
                  <a:lumOff val="35000"/>
                </a:schemeClr>
              </a:solidFill>
              <a:latin typeface="メイリオ"/>
              <a:ea typeface="メイリオ"/>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・企画内容は広告主様とヤフーとの間で協議の上決定し、最終的な編集権はヤフーに帰属します。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・広告主様より提供いただく製品画像等の素材については第三者の権利を侵害するものではないこと、および記載内容に係わる</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財産権全ての権利処理が完了していること、情報の正確性についてヤフーに対して保証いただくものとします。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・ページ上には「</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Yahoo! JAPAN PR</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企画」の表記と 「提供：○○」のスポンサークレジット、掲載期間の掲載が必須となります。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200" dirty="0">
                <a:solidFill>
                  <a:schemeClr val="tx1">
                    <a:lumMod val="65000"/>
                    <a:lumOff val="35000"/>
                  </a:schemeClr>
                </a:solidFill>
                <a:latin typeface="メイリオ"/>
                <a:ea typeface="メイリオ"/>
              </a:rPr>
              <a:t>　・ヤフーが定めるサポート環境（</a:t>
            </a:r>
            <a:r>
              <a:rPr lang="en-US" altLang="ja-JP" sz="1200" dirty="0">
                <a:solidFill>
                  <a:schemeClr val="tx1">
                    <a:lumMod val="65000"/>
                    <a:lumOff val="35000"/>
                  </a:schemeClr>
                </a:solidFill>
                <a:latin typeface="メイリオ"/>
                <a:ea typeface="メイリオ"/>
              </a:rPr>
              <a:t>OS/</a:t>
            </a:r>
            <a:r>
              <a:rPr lang="ja-JP" altLang="en-US" sz="1200" dirty="0">
                <a:solidFill>
                  <a:schemeClr val="tx1">
                    <a:lumMod val="65000"/>
                    <a:lumOff val="35000"/>
                  </a:schemeClr>
                </a:solidFill>
                <a:latin typeface="メイリオ"/>
                <a:ea typeface="メイリオ"/>
              </a:rPr>
              <a:t>ブラウザー）に準じ、それ以外ではページの非表示や表示崩れを起こす場合があります。</a:t>
            </a:r>
            <a:endParaRPr lang="en-US" altLang="ja-JP" sz="1200" dirty="0">
              <a:solidFill>
                <a:schemeClr val="tx1">
                  <a:lumMod val="65000"/>
                  <a:lumOff val="35000"/>
                </a:schemeClr>
              </a:solidFill>
              <a:latin typeface="メイリオ"/>
              <a:ea typeface="メイリオ"/>
            </a:endParaRPr>
          </a:p>
          <a:p>
            <a:pPr marL="0" indent="0" eaLnBrk="1" hangingPunct="1">
              <a:spcBef>
                <a:spcPct val="0"/>
              </a:spcBef>
              <a:buNone/>
              <a:defRPr/>
            </a:pPr>
            <a:r>
              <a:rPr lang="ja-JP" altLang="en-US" sz="1200" dirty="0">
                <a:solidFill>
                  <a:schemeClr val="tx1">
                    <a:lumMod val="65000"/>
                    <a:lumOff val="35000"/>
                  </a:schemeClr>
                </a:solidFill>
                <a:latin typeface="メイリオ"/>
                <a:ea typeface="メイリオ"/>
              </a:rPr>
              <a:t>　・通信環境が低速の場合、ダイアログ表示により動画のスキップが選択可能になることをご了承ください。</a:t>
            </a:r>
            <a:endParaRPr lang="en-US" altLang="ja-JP" sz="1200" dirty="0">
              <a:solidFill>
                <a:schemeClr val="tx1">
                  <a:lumMod val="65000"/>
                  <a:lumOff val="35000"/>
                </a:schemeClr>
              </a:solidFill>
              <a:latin typeface="メイリオ"/>
              <a:ea typeface="メイリオ"/>
            </a:endParaRPr>
          </a:p>
          <a:p>
            <a:pPr marL="0" indent="0" eaLnBrk="1" hangingPunct="1">
              <a:spcBef>
                <a:spcPct val="0"/>
              </a:spcBef>
              <a:buNone/>
              <a:defRPr/>
            </a:pPr>
            <a:r>
              <a:rPr lang="ja-JP" altLang="en-US" sz="1200" dirty="0">
                <a:solidFill>
                  <a:schemeClr val="tx1">
                    <a:lumMod val="65000"/>
                    <a:lumOff val="35000"/>
                  </a:schemeClr>
                </a:solidFill>
                <a:latin typeface="メイリオ"/>
                <a:ea typeface="メイリオ"/>
              </a:rPr>
              <a:t>　・原則として掲載終了後はアーカイブ保存せず、ページは削除いたします。</a:t>
            </a:r>
            <a:endParaRPr lang="en-US" altLang="ja-JP" sz="1200" dirty="0">
              <a:solidFill>
                <a:schemeClr val="tx1">
                  <a:lumMod val="65000"/>
                  <a:lumOff val="35000"/>
                </a:schemeClr>
              </a:solidFill>
              <a:latin typeface="メイリオ"/>
              <a:ea typeface="メイリオ"/>
            </a:endParaRPr>
          </a:p>
          <a:p>
            <a:pPr marL="0" indent="0" eaLnBrk="1" hangingPunct="1">
              <a:spcBef>
                <a:spcPct val="0"/>
              </a:spcBef>
              <a:buNone/>
              <a:defRPr/>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・誘導用広告のリンク先</a:t>
            </a:r>
            <a:r>
              <a:rPr lang="ja-JP" altLang="en-US" sz="1200" dirty="0">
                <a:solidFill>
                  <a:schemeClr val="tx1">
                    <a:lumMod val="65000"/>
                    <a:lumOff val="35000"/>
                  </a:schemeClr>
                </a:solidFill>
                <a:latin typeface="メイリオ"/>
                <a:ea typeface="メイリオ"/>
              </a:rPr>
              <a:t>（企画ページ）への効果計測用</a:t>
            </a:r>
            <a:r>
              <a:rPr lang="en-US" altLang="ja-JP" sz="1200" dirty="0">
                <a:solidFill>
                  <a:schemeClr val="tx1">
                    <a:lumMod val="65000"/>
                    <a:lumOff val="35000"/>
                  </a:schemeClr>
                </a:solidFill>
                <a:latin typeface="メイリオ"/>
                <a:ea typeface="メイリオ"/>
              </a:rPr>
              <a:t>URL</a:t>
            </a:r>
            <a:r>
              <a:rPr lang="ja-JP" altLang="en-US" sz="1200" dirty="0">
                <a:solidFill>
                  <a:schemeClr val="tx1">
                    <a:lumMod val="65000"/>
                    <a:lumOff val="35000"/>
                  </a:schemeClr>
                </a:solidFill>
                <a:latin typeface="メイリオ"/>
                <a:ea typeface="メイリオ"/>
              </a:rPr>
              <a:t>の設定は不可となります</a:t>
            </a:r>
            <a:r>
              <a:rPr lang="ja-JP" altLang="en-US" sz="1200" dirty="0" smtClean="0">
                <a:solidFill>
                  <a:schemeClr val="tx1">
                    <a:lumMod val="65000"/>
                    <a:lumOff val="35000"/>
                  </a:schemeClr>
                </a:solidFill>
                <a:latin typeface="メイリオ"/>
                <a:ea typeface="メイリオ"/>
              </a:rPr>
              <a:t>。</a:t>
            </a:r>
            <a:endParaRPr lang="en-US" altLang="ja-JP" sz="1200" dirty="0" smtClean="0">
              <a:solidFill>
                <a:schemeClr val="tx1">
                  <a:lumMod val="65000"/>
                  <a:lumOff val="35000"/>
                </a:schemeClr>
              </a:solidFill>
              <a:latin typeface="メイリオ"/>
              <a:ea typeface="メイリオ"/>
            </a:endParaRPr>
          </a:p>
          <a:p>
            <a:pPr marL="0" indent="0" eaLnBrk="1" hangingPunct="1">
              <a:spcBef>
                <a:spcPct val="0"/>
              </a:spcBef>
              <a:buNone/>
              <a:defRPr/>
            </a:pPr>
            <a:r>
              <a:rPr lang="ja-JP" altLang="en-US" sz="1200" dirty="0">
                <a:solidFill>
                  <a:schemeClr val="tx1">
                    <a:lumMod val="65000"/>
                    <a:lumOff val="35000"/>
                  </a:schemeClr>
                </a:solidFill>
                <a:latin typeface="メイリオ"/>
                <a:ea typeface="メイリオ"/>
              </a:rPr>
              <a:t>　・企画ページ</a:t>
            </a:r>
            <a:r>
              <a:rPr lang="ja-JP" altLang="en-US" sz="1200" dirty="0" smtClean="0">
                <a:solidFill>
                  <a:schemeClr val="tx1">
                    <a:lumMod val="65000"/>
                    <a:lumOff val="35000"/>
                  </a:schemeClr>
                </a:solidFill>
                <a:latin typeface="メイリオ"/>
                <a:ea typeface="メイリオ"/>
              </a:rPr>
              <a:t>から</a:t>
            </a:r>
            <a:r>
              <a:rPr lang="ja-JP" altLang="en-US" sz="1200" dirty="0">
                <a:solidFill>
                  <a:schemeClr val="tx1">
                    <a:lumMod val="65000"/>
                    <a:lumOff val="35000"/>
                  </a:schemeClr>
                </a:solidFill>
                <a:latin typeface="メイリオ"/>
                <a:ea typeface="メイリオ"/>
              </a:rPr>
              <a:t>広告主</a:t>
            </a:r>
            <a:r>
              <a:rPr lang="ja-JP" altLang="en-US" sz="1200" dirty="0" smtClean="0">
                <a:solidFill>
                  <a:schemeClr val="tx1">
                    <a:lumMod val="65000"/>
                    <a:lumOff val="35000"/>
                  </a:schemeClr>
                </a:solidFill>
                <a:latin typeface="メイリオ"/>
                <a:ea typeface="メイリオ"/>
              </a:rPr>
              <a:t>様</a:t>
            </a:r>
            <a:r>
              <a:rPr lang="ja-JP" altLang="en-US" sz="1200" dirty="0">
                <a:solidFill>
                  <a:schemeClr val="tx1">
                    <a:lumMod val="65000"/>
                    <a:lumOff val="35000"/>
                  </a:schemeClr>
                </a:solidFill>
                <a:latin typeface="メイリオ"/>
                <a:ea typeface="メイリオ"/>
              </a:rPr>
              <a:t>サイトへ誘導する</a:t>
            </a:r>
            <a:r>
              <a:rPr lang="en-US" altLang="ja-JP" sz="1200" dirty="0">
                <a:solidFill>
                  <a:schemeClr val="tx1">
                    <a:lumMod val="65000"/>
                    <a:lumOff val="35000"/>
                  </a:schemeClr>
                </a:solidFill>
                <a:latin typeface="メイリオ"/>
                <a:ea typeface="メイリオ"/>
              </a:rPr>
              <a:t>URL</a:t>
            </a:r>
            <a:r>
              <a:rPr lang="ja-JP" altLang="en-US" sz="1200" dirty="0">
                <a:solidFill>
                  <a:schemeClr val="tx1">
                    <a:lumMod val="65000"/>
                    <a:lumOff val="35000"/>
                  </a:schemeClr>
                </a:solidFill>
                <a:latin typeface="メイリオ"/>
                <a:ea typeface="メイリオ"/>
              </a:rPr>
              <a:t>に、効果計測用</a:t>
            </a:r>
            <a:r>
              <a:rPr lang="en-US" altLang="ja-JP" sz="1200" dirty="0">
                <a:solidFill>
                  <a:schemeClr val="tx1">
                    <a:lumMod val="65000"/>
                    <a:lumOff val="35000"/>
                  </a:schemeClr>
                </a:solidFill>
                <a:latin typeface="メイリオ"/>
                <a:ea typeface="メイリオ"/>
              </a:rPr>
              <a:t>URL</a:t>
            </a:r>
            <a:r>
              <a:rPr lang="ja-JP" altLang="en-US" sz="1200" dirty="0">
                <a:solidFill>
                  <a:schemeClr val="tx1">
                    <a:lumMod val="65000"/>
                    <a:lumOff val="35000"/>
                  </a:schemeClr>
                </a:solidFill>
                <a:latin typeface="メイリオ"/>
                <a:ea typeface="メイリオ"/>
              </a:rPr>
              <a:t>を設定することは可能です</a:t>
            </a:r>
            <a:r>
              <a:rPr lang="ja-JP" altLang="en-US" sz="1200" dirty="0" smtClean="0">
                <a:solidFill>
                  <a:schemeClr val="tx1">
                    <a:lumMod val="65000"/>
                    <a:lumOff val="35000"/>
                  </a:schemeClr>
                </a:solidFill>
                <a:latin typeface="メイリオ"/>
                <a:ea typeface="メイリオ"/>
              </a:rPr>
              <a:t>。</a:t>
            </a:r>
            <a:endParaRPr lang="en-US" altLang="ja-JP" sz="1200" dirty="0" smtClean="0">
              <a:solidFill>
                <a:schemeClr val="tx1">
                  <a:lumMod val="65000"/>
                  <a:lumOff val="35000"/>
                </a:schemeClr>
              </a:solidFill>
              <a:latin typeface="メイリオ"/>
              <a:ea typeface="メイリオ"/>
            </a:endParaRPr>
          </a:p>
          <a:p>
            <a:pPr marL="0" indent="0" eaLnBrk="1" hangingPunct="1">
              <a:spcBef>
                <a:spcPct val="0"/>
              </a:spcBef>
              <a:buNone/>
              <a:defRPr/>
            </a:pPr>
            <a:endParaRPr lang="en-US" altLang="ja-JP" sz="1200" dirty="0">
              <a:solidFill>
                <a:schemeClr val="tx1">
                  <a:lumMod val="65000"/>
                  <a:lumOff val="35000"/>
                </a:schemeClr>
              </a:solidFill>
              <a:latin typeface="メイリオ"/>
              <a:ea typeface="メイリオ"/>
            </a:endParaRPr>
          </a:p>
          <a:p>
            <a:pPr eaLnBrk="1" hangingPunct="1">
              <a:spcBef>
                <a:spcPct val="0"/>
              </a:spcBef>
              <a:buNone/>
              <a:defRPr/>
            </a:pPr>
            <a:r>
              <a:rPr lang="ja-JP" altLang="en-US" sz="1600" dirty="0">
                <a:solidFill>
                  <a:schemeClr val="tx1">
                    <a:lumMod val="65000"/>
                    <a:lumOff val="35000"/>
                  </a:schemeClr>
                </a:solidFill>
                <a:latin typeface="メイリオ"/>
                <a:ea typeface="メイリオ"/>
              </a:rPr>
              <a:t>■誘導広告</a:t>
            </a:r>
            <a:endParaRPr lang="en-US" altLang="ja-JP" sz="1600" dirty="0">
              <a:solidFill>
                <a:schemeClr val="tx1">
                  <a:lumMod val="65000"/>
                  <a:lumOff val="35000"/>
                </a:schemeClr>
              </a:solidFill>
              <a:latin typeface="メイリオ"/>
              <a:ea typeface="メイリオ"/>
            </a:endParaRPr>
          </a:p>
          <a:p>
            <a:pPr marL="357188" indent="-177800" eaLnBrk="1" hangingPunct="1">
              <a:spcBef>
                <a:spcPct val="0"/>
              </a:spcBef>
              <a:buNone/>
              <a:defRPr/>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・誘導広告の広告クリエイティブは代理店様・広告主様で制作いただきます。制作の際、以下を遵守願います。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357188" indent="-177800" eaLnBrk="1" hangingPunct="1">
              <a:spcBef>
                <a:spcPct val="0"/>
              </a:spcBef>
              <a:buNone/>
              <a:defRPr/>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・スマートフォンブランドパネル広告仕様</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357188" indent="-177800" eaLnBrk="1" hangingPunct="1">
              <a:spcBef>
                <a:spcPct val="0"/>
              </a:spcBef>
              <a:buNone/>
              <a:defRPr/>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000" dirty="0">
                <a:solidFill>
                  <a:schemeClr val="tx1">
                    <a:lumMod val="65000"/>
                    <a:lumOff val="35000"/>
                  </a:schemeClr>
                </a:solidFill>
                <a:latin typeface="メイリオ" panose="020B0604030504040204" pitchFamily="50" charset="-128"/>
                <a:ea typeface="メイリオ" panose="020B0604030504040204" pitchFamily="50" charset="-128"/>
              </a:rPr>
              <a:t>スマートフォンブランドパネル（静止画）</a:t>
            </a:r>
            <a:r>
              <a:rPr lang="en-US" altLang="ja-JP" sz="1000" dirty="0">
                <a:solidFill>
                  <a:schemeClr val="tx1">
                    <a:lumMod val="65000"/>
                    <a:lumOff val="35000"/>
                  </a:schemeClr>
                </a:solidFill>
                <a:latin typeface="メイリオ" panose="020B0604030504040204" pitchFamily="50" charset="-128"/>
                <a:ea typeface="メイリオ" panose="020B0604030504040204" pitchFamily="50" charset="-128"/>
                <a:hlinkClick r:id="rId3"/>
              </a:rPr>
              <a:t>https://ads-help.yahoo.co.jp/yahooads/guideline/articledetail?lan=ja&amp;aid=62815&amp;o=default#abc</a:t>
            </a:r>
            <a:endParaRPr lang="en-US" altLang="ja-JP" sz="1000" dirty="0">
              <a:solidFill>
                <a:schemeClr val="tx1">
                  <a:lumMod val="65000"/>
                  <a:lumOff val="35000"/>
                </a:schemeClr>
              </a:solidFill>
              <a:latin typeface="メイリオ" panose="020B0604030504040204" pitchFamily="50" charset="-128"/>
              <a:ea typeface="メイリオ" panose="020B0604030504040204" pitchFamily="50" charset="-128"/>
            </a:endParaRPr>
          </a:p>
          <a:p>
            <a:pPr marL="357188" indent="-177800" eaLnBrk="1" hangingPunct="1">
              <a:spcBef>
                <a:spcPct val="0"/>
              </a:spcBef>
              <a:buNone/>
              <a:defRPr/>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また、別途、タイアップの誘導広告に関するガイドラインを共有いたしますのでこちらも遵守願います。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357188" indent="-177800" eaLnBrk="1" hangingPunct="1">
              <a:spcBef>
                <a:spcPct val="0"/>
              </a:spcBef>
              <a:buNone/>
              <a:defRPr/>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・誘導用広告のリンク先（企画ページ）への効果計測用</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URL</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の設定は不可となります。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endParaRPr lang="en-US" altLang="ja-JP" sz="1200" dirty="0">
              <a:solidFill>
                <a:schemeClr val="tx1">
                  <a:lumMod val="65000"/>
                  <a:lumOff val="35000"/>
                </a:schemeClr>
              </a:solidFill>
              <a:latin typeface="メイリオ"/>
              <a:ea typeface="メイリオ"/>
            </a:endParaRPr>
          </a:p>
          <a:p>
            <a:pPr eaLnBrk="1" hangingPunct="1">
              <a:spcBef>
                <a:spcPct val="0"/>
              </a:spcBef>
              <a:buFontTx/>
              <a:buNone/>
            </a:pPr>
            <a:r>
              <a:rPr lang="ja-JP" altLang="en-US" sz="1600" dirty="0" smtClean="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災害情報告知モジュールの掲載</a:t>
            </a:r>
            <a:endParaRPr lang="en-US" altLang="ja-JP" sz="1600" dirty="0">
              <a:solidFill>
                <a:schemeClr val="tx1">
                  <a:lumMod val="65000"/>
                  <a:lumOff val="35000"/>
                </a:schemeClr>
              </a:solidFill>
              <a:latin typeface="メイリオ"/>
              <a:ea typeface="メイリオ"/>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・地震、津波、その他有事が発生した際、ヤフーを利用するお客様に対して速やかに災害情報をお伝えするために、</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特集・タイアップ広告ページにおきましても、ページ上部に災害情報告知モジュールの掲載を行います。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100" dirty="0">
                <a:solidFill>
                  <a:schemeClr val="tx1">
                    <a:lumMod val="65000"/>
                    <a:lumOff val="35000"/>
                  </a:schemeClr>
                </a:solidFill>
                <a:latin typeface="メイリオ"/>
                <a:ea typeface="メイリオ"/>
              </a:rPr>
              <a:t>　　</a:t>
            </a:r>
            <a:r>
              <a:rPr lang="en-US" altLang="ja-JP" sz="1000" dirty="0">
                <a:solidFill>
                  <a:schemeClr val="tx1">
                    <a:lumMod val="65000"/>
                    <a:lumOff val="35000"/>
                  </a:schemeClr>
                </a:solidFill>
                <a:latin typeface="メイリオ"/>
                <a:ea typeface="メイリオ"/>
              </a:rPr>
              <a:t>※</a:t>
            </a:r>
            <a:r>
              <a:rPr lang="ja-JP" altLang="en-US" sz="1000" dirty="0">
                <a:solidFill>
                  <a:schemeClr val="tx1">
                    <a:lumMod val="65000"/>
                    <a:lumOff val="35000"/>
                  </a:schemeClr>
                </a:solidFill>
                <a:latin typeface="メイリオ"/>
                <a:ea typeface="メイリオ"/>
              </a:rPr>
              <a:t>掲載方法（場所、内容、タイミングと期間など）は、ヤフーの統一運用ルールにしたがいます</a:t>
            </a:r>
            <a:endParaRPr lang="en-US" altLang="ja-JP" sz="1000" dirty="0">
              <a:solidFill>
                <a:schemeClr val="tx1">
                  <a:lumMod val="65000"/>
                  <a:lumOff val="35000"/>
                </a:schemeClr>
              </a:solidFill>
              <a:latin typeface="メイリオ"/>
              <a:ea typeface="メイリオ"/>
            </a:endParaRPr>
          </a:p>
          <a:p>
            <a:pPr marL="0" lvl="0" indent="0" eaLnBrk="1" hangingPunct="1">
              <a:spcBef>
                <a:spcPct val="0"/>
              </a:spcBef>
              <a:buNone/>
            </a:pP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600" dirty="0">
                <a:solidFill>
                  <a:schemeClr val="tx1">
                    <a:lumMod val="65000"/>
                    <a:lumOff val="35000"/>
                  </a:schemeClr>
                </a:solidFill>
                <a:latin typeface="メイリオ"/>
                <a:ea typeface="メイリオ"/>
              </a:rPr>
              <a:t>■ 効果検証レポート</a:t>
            </a: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・レポートには、ヤフーの管理するお客様の個人情報</a:t>
            </a:r>
            <a:r>
              <a:rPr lang="en-US" altLang="ja-JP" sz="1200" dirty="0">
                <a:solidFill>
                  <a:schemeClr val="tx1">
                    <a:lumMod val="65000"/>
                    <a:lumOff val="35000"/>
                  </a:schemeClr>
                </a:solidFill>
                <a:latin typeface="メイリオ"/>
                <a:ea typeface="メイリオ"/>
              </a:rPr>
              <a:t>*1</a:t>
            </a:r>
            <a:r>
              <a:rPr lang="ja-JP" altLang="en-US" sz="1200" dirty="0">
                <a:solidFill>
                  <a:schemeClr val="tx1">
                    <a:lumMod val="65000"/>
                    <a:lumOff val="35000"/>
                  </a:schemeClr>
                </a:solidFill>
                <a:latin typeface="メイリオ"/>
                <a:ea typeface="メイリオ"/>
              </a:rPr>
              <a:t>（個人情報の保護に関する法律に定める個人情報。以下同じ。）が</a:t>
            </a:r>
            <a:endParaRPr lang="en-US" altLang="ja-JP" sz="12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含まれる場合があります。個人情報の保護に関する法律その他の関係法令・ガイドラインを遵守するとともに、善良な管理者の</a:t>
            </a:r>
            <a:endParaRPr lang="en-US" altLang="ja-JP" sz="12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注意をもって適切に取り扱い、不正アクセスおよび不正利用の防止に努めていただくようにお願いいたします。</a:t>
            </a:r>
            <a:br>
              <a:rPr lang="ja-JP" altLang="en-US" sz="1200" dirty="0">
                <a:solidFill>
                  <a:schemeClr val="tx1">
                    <a:lumMod val="65000"/>
                    <a:lumOff val="35000"/>
                  </a:schemeClr>
                </a:solidFill>
                <a:latin typeface="メイリオ"/>
                <a:ea typeface="メイリオ"/>
              </a:rPr>
            </a:br>
            <a:r>
              <a:rPr lang="ja-JP" altLang="en-US" sz="1200" dirty="0">
                <a:solidFill>
                  <a:schemeClr val="tx1">
                    <a:lumMod val="65000"/>
                    <a:lumOff val="35000"/>
                  </a:schemeClr>
                </a:solidFill>
                <a:latin typeface="メイリオ"/>
                <a:ea typeface="メイリオ"/>
              </a:rPr>
              <a:t>　　</a:t>
            </a:r>
            <a:r>
              <a:rPr lang="en-US" altLang="ja-JP" sz="1000" dirty="0">
                <a:solidFill>
                  <a:schemeClr val="tx1">
                    <a:lumMod val="65000"/>
                    <a:lumOff val="35000"/>
                  </a:schemeClr>
                </a:solidFill>
                <a:latin typeface="メイリオ"/>
                <a:ea typeface="メイリオ"/>
              </a:rPr>
              <a:t>*1.</a:t>
            </a:r>
            <a:r>
              <a:rPr lang="ja-JP" altLang="en-US" sz="1000" dirty="0">
                <a:solidFill>
                  <a:schemeClr val="tx1">
                    <a:lumMod val="65000"/>
                    <a:lumOff val="35000"/>
                  </a:schemeClr>
                </a:solidFill>
                <a:latin typeface="メイリオ"/>
                <a:ea typeface="メイリオ"/>
              </a:rPr>
              <a:t>例：ユーザーアンケートを実施し自由回答を含む場合、ヤフーにおいて特定の個人を識別することができる情報に該当</a:t>
            </a:r>
            <a:endParaRPr lang="en-US" altLang="ja-JP" sz="1000" dirty="0">
              <a:solidFill>
                <a:schemeClr val="tx1">
                  <a:lumMod val="65000"/>
                  <a:lumOff val="35000"/>
                </a:schemeClr>
              </a:solidFill>
              <a:latin typeface="メイリオ"/>
              <a:ea typeface="メイリオ"/>
            </a:endParaRPr>
          </a:p>
        </p:txBody>
      </p:sp>
    </p:spTree>
    <p:extLst>
      <p:ext uri="{BB962C8B-B14F-4D97-AF65-F5344CB8AC3E}">
        <p14:creationId xmlns:p14="http://schemas.microsoft.com/office/powerpoint/2010/main" val="38460376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a:bodyPr>
          <a:lstStyle/>
          <a:p>
            <a:r>
              <a:rPr kumimoji="1" lang="ja-JP" altLang="en-US" sz="2200" dirty="0"/>
              <a:t>注意事項</a:t>
            </a:r>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6" name="Rectangle 46"/>
          <p:cNvSpPr>
            <a:spLocks noChangeArrowheads="1"/>
          </p:cNvSpPr>
          <p:nvPr/>
        </p:nvSpPr>
        <p:spPr bwMode="auto">
          <a:xfrm>
            <a:off x="241048" y="1253019"/>
            <a:ext cx="9423904" cy="262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dirty="0">
                <a:solidFill>
                  <a:schemeClr val="tx1">
                    <a:lumMod val="65000"/>
                    <a:lumOff val="35000"/>
                  </a:schemeClr>
                </a:solidFill>
                <a:latin typeface="メイリオ"/>
                <a:ea typeface="メイリオ"/>
              </a:rPr>
              <a:t>■その他</a:t>
            </a:r>
            <a:endParaRPr lang="en-US" altLang="ja-JP" sz="1600" dirty="0">
              <a:solidFill>
                <a:schemeClr val="tx1">
                  <a:lumMod val="65000"/>
                  <a:lumOff val="35000"/>
                </a:schemeClr>
              </a:solidFill>
              <a:latin typeface="メイリオ"/>
              <a:ea typeface="メイリオ"/>
            </a:endParaRPr>
          </a:p>
          <a:p>
            <a:pPr marL="0" indent="265113" eaLnBrk="1" hangingPunct="1">
              <a:lnSpc>
                <a:spcPts val="2000"/>
              </a:lnSpc>
              <a:spcBef>
                <a:spcPct val="0"/>
              </a:spcBef>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・当社制作ガイドラインに準じて制作を行います（広告主様および広告会社様からの完パケ納品不可）。</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265113" eaLnBrk="1" hangingPunct="1">
              <a:lnSpc>
                <a:spcPts val="2000"/>
              </a:lnSpc>
              <a:spcBef>
                <a:spcPct val="0"/>
              </a:spcBef>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・実制作および、弊社のトップページ、ブランド管理の担当部署による表現確認、動作検証等に時間がかかりますため</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rPr>
              <a:t/>
            </a:r>
            <a:br>
              <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rPr>
            </a:b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　　　お申し込み</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期限は掲載開始の</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2</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か月前を目安としてください。また、制作途中にて弊社の仕様に応じて表現、レイアウト変更</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を</a:t>
            </a:r>
            <a:r>
              <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rPr>
              <a:t/>
            </a:r>
            <a:br>
              <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rPr>
            </a:b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　　　行う</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場合があります。</a:t>
            </a:r>
          </a:p>
          <a:p>
            <a:pPr marL="0" indent="265113" eaLnBrk="1" hangingPunct="1">
              <a:lnSpc>
                <a:spcPts val="2000"/>
              </a:lnSpc>
              <a:spcBef>
                <a:spcPct val="0"/>
              </a:spcBef>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・正規の</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Yahoo! JAPAN </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トップページとは異なる仕様、デザインとなる部分がありますのでご了承ください。　</a:t>
            </a:r>
          </a:p>
          <a:p>
            <a:pPr marL="0" indent="265113" eaLnBrk="1" hangingPunct="1">
              <a:lnSpc>
                <a:spcPts val="2000"/>
              </a:lnSpc>
              <a:spcBef>
                <a:spcPct val="0"/>
              </a:spcBef>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・原則、掲載期間内における途中更新はお受けできません。</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265113" eaLnBrk="1" hangingPunct="1">
              <a:lnSpc>
                <a:spcPts val="2000"/>
              </a:lnSpc>
              <a:spcBef>
                <a:spcPct val="0"/>
              </a:spcBef>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・同期間に掲載可能な案件数を制限させていただいております。空き枠の状況は、弊社営業へお問合わせ下さい。</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265113" eaLnBrk="1" hangingPunct="1">
              <a:lnSpc>
                <a:spcPts val="2000"/>
              </a:lnSpc>
              <a:spcBef>
                <a:spcPct val="0"/>
              </a:spcBef>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1</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企画のご発注は、</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1</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社の広告会社様から一元的に行っていただきます。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265113" eaLnBrk="1" hangingPunct="1">
              <a:lnSpc>
                <a:spcPts val="2000"/>
              </a:lnSpc>
              <a:spcBef>
                <a:spcPct val="0"/>
              </a:spcBef>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（誘導広告の商品ごとに、複数の広告会社様から分散発注するなどは不可となります）</a:t>
            </a:r>
          </a:p>
        </p:txBody>
      </p:sp>
    </p:spTree>
    <p:extLst>
      <p:ext uri="{BB962C8B-B14F-4D97-AF65-F5344CB8AC3E}">
        <p14:creationId xmlns:p14="http://schemas.microsoft.com/office/powerpoint/2010/main" val="10341046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a:bodyPr>
          <a:lstStyle/>
          <a:p>
            <a:r>
              <a:rPr kumimoji="1" lang="ja-JP" altLang="en-US" sz="2200" dirty="0" smtClean="0"/>
              <a:t>免責事項</a:t>
            </a:r>
            <a:endParaRPr kumimoji="1" lang="ja-JP" altLang="en-US" sz="2200" dirty="0"/>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8" name="Rectangle 46"/>
          <p:cNvSpPr>
            <a:spLocks noChangeArrowheads="1"/>
          </p:cNvSpPr>
          <p:nvPr/>
        </p:nvSpPr>
        <p:spPr bwMode="auto">
          <a:xfrm>
            <a:off x="238050" y="1237445"/>
            <a:ext cx="939547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dirty="0" smtClean="0">
                <a:solidFill>
                  <a:schemeClr val="tx1">
                    <a:lumMod val="65000"/>
                    <a:lumOff val="35000"/>
                  </a:schemeClr>
                </a:solidFill>
                <a:latin typeface="+mn-ea"/>
                <a:ea typeface="+mn-ea"/>
              </a:rPr>
              <a:t>■ 免責事項</a:t>
            </a:r>
            <a:endParaRPr lang="ja-JP" altLang="en-US" sz="1600" dirty="0">
              <a:solidFill>
                <a:schemeClr val="tx1">
                  <a:lumMod val="65000"/>
                  <a:lumOff val="35000"/>
                </a:schemeClr>
              </a:solidFill>
              <a:latin typeface="+mn-ea"/>
              <a:ea typeface="+mn-ea"/>
            </a:endParaRPr>
          </a:p>
          <a:p>
            <a:pPr eaLnBrk="1" hangingPunct="1">
              <a:spcBef>
                <a:spcPct val="0"/>
              </a:spcBef>
              <a:buFontTx/>
              <a:buNone/>
            </a:pPr>
            <a:r>
              <a:rPr lang="ja-JP" altLang="en-US" sz="1200" dirty="0" smtClean="0">
                <a:solidFill>
                  <a:schemeClr val="tx1">
                    <a:lumMod val="65000"/>
                    <a:lumOff val="35000"/>
                  </a:schemeClr>
                </a:solidFill>
                <a:latin typeface="+mn-ea"/>
                <a:ea typeface="+mn-ea"/>
              </a:rPr>
              <a:t>　・申込者</a:t>
            </a:r>
            <a:r>
              <a:rPr lang="ja-JP" altLang="en-US" sz="1200" dirty="0">
                <a:solidFill>
                  <a:schemeClr val="tx1">
                    <a:lumMod val="65000"/>
                    <a:lumOff val="35000"/>
                  </a:schemeClr>
                </a:solidFill>
                <a:latin typeface="+mn-ea"/>
                <a:ea typeface="+mn-ea"/>
              </a:rPr>
              <a:t>の故意または過失に</a:t>
            </a:r>
            <a:r>
              <a:rPr lang="ja-JP" altLang="en-US" sz="1200" dirty="0" smtClean="0">
                <a:solidFill>
                  <a:schemeClr val="tx1">
                    <a:lumMod val="65000"/>
                    <a:lumOff val="35000"/>
                  </a:schemeClr>
                </a:solidFill>
                <a:latin typeface="+mn-ea"/>
                <a:ea typeface="+mn-ea"/>
              </a:rPr>
              <a:t>よって、</a:t>
            </a:r>
            <a:r>
              <a:rPr lang="ja-JP" altLang="en-US" sz="1200" dirty="0">
                <a:solidFill>
                  <a:schemeClr val="tx1">
                    <a:lumMod val="65000"/>
                    <a:lumOff val="35000"/>
                  </a:schemeClr>
                </a:solidFill>
                <a:latin typeface="+mn-ea"/>
                <a:ea typeface="+mn-ea"/>
              </a:rPr>
              <a:t>期日まで</a:t>
            </a:r>
            <a:r>
              <a:rPr lang="ja-JP" altLang="en-US" sz="1200" dirty="0" smtClean="0">
                <a:solidFill>
                  <a:schemeClr val="tx1">
                    <a:lumMod val="65000"/>
                    <a:lumOff val="35000"/>
                  </a:schemeClr>
                </a:solidFill>
                <a:latin typeface="+mn-ea"/>
                <a:ea typeface="+mn-ea"/>
              </a:rPr>
              <a:t>に企画ページの</a:t>
            </a:r>
            <a:r>
              <a:rPr lang="ja-JP" altLang="en-US" sz="1200" dirty="0">
                <a:solidFill>
                  <a:schemeClr val="tx1">
                    <a:lumMod val="65000"/>
                    <a:lumOff val="35000"/>
                  </a:schemeClr>
                </a:solidFill>
                <a:latin typeface="+mn-ea"/>
                <a:ea typeface="+mn-ea"/>
              </a:rPr>
              <a:t>掲載を開始できなかった場合</a:t>
            </a:r>
            <a:r>
              <a:rPr lang="ja-JP" altLang="en-US" sz="1200" dirty="0" smtClean="0">
                <a:solidFill>
                  <a:schemeClr val="tx1">
                    <a:lumMod val="65000"/>
                    <a:lumOff val="35000"/>
                  </a:schemeClr>
                </a:solidFill>
                <a:latin typeface="+mn-ea"/>
                <a:ea typeface="+mn-ea"/>
              </a:rPr>
              <a:t>、ヤフーは広告掲載</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　契約</a:t>
            </a:r>
            <a:r>
              <a:rPr lang="ja-JP" altLang="en-US" sz="1200" dirty="0">
                <a:solidFill>
                  <a:schemeClr val="tx1">
                    <a:lumMod val="65000"/>
                    <a:lumOff val="35000"/>
                  </a:schemeClr>
                </a:solidFill>
                <a:latin typeface="+mn-ea"/>
                <a:ea typeface="+mn-ea"/>
              </a:rPr>
              <a:t>に基づく</a:t>
            </a:r>
            <a:r>
              <a:rPr lang="ja-JP" altLang="en-US" sz="1200" dirty="0" smtClean="0">
                <a:solidFill>
                  <a:schemeClr val="tx1">
                    <a:lumMod val="65000"/>
                    <a:lumOff val="35000"/>
                  </a:schemeClr>
                </a:solidFill>
                <a:latin typeface="+mn-ea"/>
                <a:ea typeface="+mn-ea"/>
              </a:rPr>
              <a:t>誘導枠およびページ掲載の</a:t>
            </a:r>
            <a:r>
              <a:rPr lang="ja-JP" altLang="en-US" sz="1200" dirty="0">
                <a:solidFill>
                  <a:schemeClr val="tx1">
                    <a:lumMod val="65000"/>
                    <a:lumOff val="35000"/>
                  </a:schemeClr>
                </a:solidFill>
                <a:latin typeface="+mn-ea"/>
                <a:ea typeface="+mn-ea"/>
              </a:rPr>
              <a:t>債務を履行する義務を免れるものとします</a:t>
            </a:r>
            <a:r>
              <a:rPr lang="ja-JP" altLang="en-US" sz="1200" dirty="0" smtClean="0">
                <a:solidFill>
                  <a:schemeClr val="tx1">
                    <a:lumMod val="65000"/>
                    <a:lumOff val="35000"/>
                  </a:schemeClr>
                </a:solidFill>
                <a:latin typeface="+mn-ea"/>
                <a:ea typeface="+mn-ea"/>
              </a:rPr>
              <a:t>。</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smtClean="0">
                <a:solidFill>
                  <a:schemeClr val="tx1">
                    <a:lumMod val="65000"/>
                    <a:lumOff val="35000"/>
                  </a:schemeClr>
                </a:solidFill>
                <a:latin typeface="+mn-ea"/>
                <a:ea typeface="+mn-ea"/>
              </a:rPr>
              <a:t>　　ただし、ヤフー</a:t>
            </a:r>
            <a:r>
              <a:rPr lang="ja-JP" altLang="en-US" sz="1200" dirty="0">
                <a:solidFill>
                  <a:schemeClr val="tx1">
                    <a:lumMod val="65000"/>
                    <a:lumOff val="35000"/>
                  </a:schemeClr>
                </a:solidFill>
                <a:latin typeface="+mn-ea"/>
                <a:ea typeface="+mn-ea"/>
              </a:rPr>
              <a:t>は</a:t>
            </a:r>
            <a:r>
              <a:rPr lang="ja-JP" altLang="en-US" sz="1200" dirty="0" smtClean="0">
                <a:solidFill>
                  <a:schemeClr val="tx1">
                    <a:lumMod val="65000"/>
                    <a:lumOff val="35000"/>
                  </a:schemeClr>
                </a:solidFill>
                <a:latin typeface="+mn-ea"/>
                <a:ea typeface="+mn-ea"/>
              </a:rPr>
              <a:t>当該企画ページの</a:t>
            </a:r>
            <a:r>
              <a:rPr lang="ja-JP" altLang="en-US" sz="1200" dirty="0">
                <a:solidFill>
                  <a:schemeClr val="tx1">
                    <a:lumMod val="65000"/>
                    <a:lumOff val="35000"/>
                  </a:schemeClr>
                </a:solidFill>
                <a:latin typeface="+mn-ea"/>
                <a:ea typeface="+mn-ea"/>
              </a:rPr>
              <a:t>掲載を行うことができなかった期間</a:t>
            </a:r>
            <a:r>
              <a:rPr lang="ja-JP" altLang="en-US" sz="1200" dirty="0" smtClean="0">
                <a:solidFill>
                  <a:schemeClr val="tx1">
                    <a:lumMod val="65000"/>
                    <a:lumOff val="35000"/>
                  </a:schemeClr>
                </a:solidFill>
                <a:latin typeface="+mn-ea"/>
                <a:ea typeface="+mn-ea"/>
              </a:rPr>
              <a:t>の協賛料金を申込者に対して</a:t>
            </a:r>
            <a:r>
              <a:rPr lang="ja-JP" altLang="en-US" sz="1200" dirty="0">
                <a:solidFill>
                  <a:schemeClr val="tx1">
                    <a:lumMod val="65000"/>
                    <a:lumOff val="35000"/>
                  </a:schemeClr>
                </a:solidFill>
                <a:latin typeface="+mn-ea"/>
                <a:ea typeface="+mn-ea"/>
              </a:rPr>
              <a:t>請求</a:t>
            </a:r>
            <a:r>
              <a:rPr lang="ja-JP" altLang="en-US" sz="1200" dirty="0" smtClean="0">
                <a:solidFill>
                  <a:schemeClr val="tx1">
                    <a:lumMod val="65000"/>
                    <a:lumOff val="35000"/>
                  </a:schemeClr>
                </a:solidFill>
                <a:latin typeface="+mn-ea"/>
                <a:ea typeface="+mn-ea"/>
              </a:rPr>
              <a:t>する</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　こと</a:t>
            </a:r>
            <a:r>
              <a:rPr lang="ja-JP" altLang="en-US" sz="1200" dirty="0">
                <a:solidFill>
                  <a:schemeClr val="tx1">
                    <a:lumMod val="65000"/>
                    <a:lumOff val="35000"/>
                  </a:schemeClr>
                </a:solidFill>
                <a:latin typeface="+mn-ea"/>
                <a:ea typeface="+mn-ea"/>
              </a:rPr>
              <a:t>が</a:t>
            </a:r>
            <a:r>
              <a:rPr lang="ja-JP" altLang="en-US" sz="1200" dirty="0" smtClean="0">
                <a:solidFill>
                  <a:schemeClr val="tx1">
                    <a:lumMod val="65000"/>
                    <a:lumOff val="35000"/>
                  </a:schemeClr>
                </a:solidFill>
                <a:latin typeface="+mn-ea"/>
                <a:ea typeface="+mn-ea"/>
              </a:rPr>
              <a:t>できる</a:t>
            </a:r>
            <a:r>
              <a:rPr lang="ja-JP" altLang="en-US" sz="1200" dirty="0">
                <a:solidFill>
                  <a:schemeClr val="tx1">
                    <a:lumMod val="65000"/>
                    <a:lumOff val="35000"/>
                  </a:schemeClr>
                </a:solidFill>
                <a:latin typeface="+mn-ea"/>
                <a:ea typeface="+mn-ea"/>
              </a:rPr>
              <a:t>もの</a:t>
            </a:r>
            <a:r>
              <a:rPr lang="ja-JP" altLang="en-US" sz="1200" dirty="0" smtClean="0">
                <a:solidFill>
                  <a:schemeClr val="tx1">
                    <a:lumMod val="65000"/>
                    <a:lumOff val="35000"/>
                  </a:schemeClr>
                </a:solidFill>
                <a:latin typeface="+mn-ea"/>
                <a:ea typeface="+mn-ea"/>
              </a:rPr>
              <a:t>とします</a:t>
            </a:r>
            <a:r>
              <a:rPr lang="ja-JP" altLang="en-US" sz="1200" dirty="0">
                <a:solidFill>
                  <a:schemeClr val="tx1">
                    <a:lumMod val="65000"/>
                    <a:lumOff val="35000"/>
                  </a:schemeClr>
                </a:solidFill>
                <a:latin typeface="+mn-ea"/>
                <a:ea typeface="+mn-ea"/>
              </a:rPr>
              <a:t>。</a:t>
            </a:r>
          </a:p>
          <a:p>
            <a:pPr eaLnBrk="1" hangingPunct="1">
              <a:spcBef>
                <a:spcPct val="0"/>
              </a:spcBef>
              <a:buFontTx/>
              <a:buNone/>
            </a:pPr>
            <a:endParaRPr lang="ja-JP" altLang="en-US"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・停電</a:t>
            </a:r>
            <a:r>
              <a:rPr lang="ja-JP" altLang="en-US" sz="1200" dirty="0">
                <a:solidFill>
                  <a:schemeClr val="tx1">
                    <a:lumMod val="65000"/>
                    <a:lumOff val="35000"/>
                  </a:schemeClr>
                </a:solidFill>
                <a:latin typeface="+mn-ea"/>
                <a:ea typeface="+mn-ea"/>
              </a:rPr>
              <a:t>・通信回線の事故・天災等の不可抗力、通信事業者の不履行、インターネットインフラその他サーバー等</a:t>
            </a:r>
            <a:r>
              <a:rPr lang="ja-JP" altLang="en-US" sz="1200" dirty="0" smtClean="0">
                <a:solidFill>
                  <a:schemeClr val="tx1">
                    <a:lumMod val="65000"/>
                    <a:lumOff val="35000"/>
                  </a:schemeClr>
                </a:solidFill>
                <a:latin typeface="+mn-ea"/>
                <a:ea typeface="+mn-ea"/>
              </a:rPr>
              <a:t>のシステム上</a:t>
            </a:r>
            <a:r>
              <a:rPr lang="ja-JP" altLang="en-US" sz="1200" dirty="0">
                <a:solidFill>
                  <a:schemeClr val="tx1">
                    <a:lumMod val="65000"/>
                    <a:lumOff val="35000"/>
                  </a:schemeClr>
                </a:solidFill>
                <a:latin typeface="+mn-ea"/>
                <a:ea typeface="+mn-ea"/>
              </a:rPr>
              <a:t>の</a:t>
            </a:r>
            <a:r>
              <a:rPr lang="ja-JP" altLang="en-US" sz="1200" dirty="0" smtClean="0">
                <a:solidFill>
                  <a:schemeClr val="tx1">
                    <a:lumMod val="65000"/>
                    <a:lumOff val="35000"/>
                  </a:schemeClr>
                </a:solidFill>
                <a:latin typeface="+mn-ea"/>
                <a:ea typeface="+mn-ea"/>
              </a:rPr>
              <a:t>不具</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　合</a:t>
            </a:r>
            <a:r>
              <a:rPr lang="ja-JP" altLang="en-US" sz="1200" dirty="0">
                <a:solidFill>
                  <a:schemeClr val="tx1">
                    <a:lumMod val="65000"/>
                    <a:lumOff val="35000"/>
                  </a:schemeClr>
                </a:solidFill>
                <a:latin typeface="+mn-ea"/>
                <a:ea typeface="+mn-ea"/>
              </a:rPr>
              <a:t>、緊急メンテナンスの発生</a:t>
            </a:r>
            <a:r>
              <a:rPr lang="ja-JP" altLang="en-US" sz="1200" dirty="0" smtClean="0">
                <a:solidFill>
                  <a:schemeClr val="tx1">
                    <a:lumMod val="65000"/>
                    <a:lumOff val="35000"/>
                  </a:schemeClr>
                </a:solidFill>
                <a:latin typeface="+mn-ea"/>
                <a:ea typeface="+mn-ea"/>
              </a:rPr>
              <a:t>などヤフーの</a:t>
            </a:r>
            <a:r>
              <a:rPr lang="ja-JP" altLang="en-US" sz="1200" dirty="0">
                <a:solidFill>
                  <a:schemeClr val="tx1">
                    <a:lumMod val="65000"/>
                    <a:lumOff val="35000"/>
                  </a:schemeClr>
                </a:solidFill>
                <a:latin typeface="+mn-ea"/>
                <a:ea typeface="+mn-ea"/>
              </a:rPr>
              <a:t>責に帰すべき事由以外の原因により</a:t>
            </a:r>
            <a:r>
              <a:rPr lang="ja-JP" altLang="en-US" sz="1200" dirty="0" smtClean="0">
                <a:solidFill>
                  <a:schemeClr val="tx1">
                    <a:lumMod val="65000"/>
                    <a:lumOff val="35000"/>
                  </a:schemeClr>
                </a:solidFill>
                <a:latin typeface="+mn-ea"/>
                <a:ea typeface="+mn-ea"/>
              </a:rPr>
              <a:t>、企画ページの全部また</a:t>
            </a:r>
            <a:r>
              <a:rPr lang="ja-JP" altLang="en-US" sz="1200" dirty="0">
                <a:solidFill>
                  <a:schemeClr val="tx1">
                    <a:lumMod val="65000"/>
                    <a:lumOff val="35000"/>
                  </a:schemeClr>
                </a:solidFill>
                <a:latin typeface="+mn-ea"/>
                <a:ea typeface="+mn-ea"/>
              </a:rPr>
              <a:t>は一部</a:t>
            </a:r>
            <a:r>
              <a:rPr lang="ja-JP" altLang="en-US" sz="1200" dirty="0" smtClean="0">
                <a:solidFill>
                  <a:schemeClr val="tx1">
                    <a:lumMod val="65000"/>
                    <a:lumOff val="35000"/>
                  </a:schemeClr>
                </a:solidFill>
                <a:latin typeface="+mn-ea"/>
                <a:ea typeface="+mn-ea"/>
              </a:rPr>
              <a:t>を</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　掲載できなかった場合、ヤフーは</a:t>
            </a:r>
            <a:r>
              <a:rPr lang="ja-JP" altLang="en-US" sz="1200" dirty="0">
                <a:solidFill>
                  <a:schemeClr val="tx1">
                    <a:lumMod val="65000"/>
                    <a:lumOff val="35000"/>
                  </a:schemeClr>
                </a:solidFill>
                <a:latin typeface="+mn-ea"/>
                <a:ea typeface="+mn-ea"/>
              </a:rPr>
              <a:t>その責を問われないものとし、当該履行に</a:t>
            </a:r>
            <a:r>
              <a:rPr lang="ja-JP" altLang="en-US" sz="1200" dirty="0" smtClean="0">
                <a:solidFill>
                  <a:schemeClr val="tx1">
                    <a:lumMod val="65000"/>
                    <a:lumOff val="35000"/>
                  </a:schemeClr>
                </a:solidFill>
                <a:latin typeface="+mn-ea"/>
                <a:ea typeface="+mn-ea"/>
              </a:rPr>
              <a:t>ついて</a:t>
            </a:r>
            <a:r>
              <a:rPr lang="ja-JP" altLang="en-US" sz="1200" dirty="0">
                <a:solidFill>
                  <a:schemeClr val="tx1">
                    <a:lumMod val="65000"/>
                    <a:lumOff val="35000"/>
                  </a:schemeClr>
                </a:solidFill>
                <a:latin typeface="+mn-ea"/>
                <a:ea typeface="+mn-ea"/>
              </a:rPr>
              <a:t>は</a:t>
            </a:r>
            <a:r>
              <a:rPr lang="ja-JP" altLang="en-US" sz="1200" dirty="0" smtClean="0">
                <a:solidFill>
                  <a:schemeClr val="tx1">
                    <a:lumMod val="65000"/>
                    <a:lumOff val="35000"/>
                  </a:schemeClr>
                </a:solidFill>
                <a:latin typeface="+mn-ea"/>
                <a:ea typeface="+mn-ea"/>
              </a:rPr>
              <a:t>、当該</a:t>
            </a:r>
            <a:r>
              <a:rPr lang="ja-JP" altLang="en-US" sz="1200" dirty="0">
                <a:solidFill>
                  <a:schemeClr val="tx1">
                    <a:lumMod val="65000"/>
                    <a:lumOff val="35000"/>
                  </a:schemeClr>
                </a:solidFill>
                <a:latin typeface="+mn-ea"/>
                <a:ea typeface="+mn-ea"/>
              </a:rPr>
              <a:t>原因の</a:t>
            </a:r>
            <a:r>
              <a:rPr lang="ja-JP" altLang="en-US" sz="1200" dirty="0" smtClean="0">
                <a:solidFill>
                  <a:schemeClr val="tx1">
                    <a:lumMod val="65000"/>
                    <a:lumOff val="35000"/>
                  </a:schemeClr>
                </a:solidFill>
                <a:latin typeface="+mn-ea"/>
                <a:ea typeface="+mn-ea"/>
              </a:rPr>
              <a:t>影響</a:t>
            </a:r>
            <a:r>
              <a:rPr lang="ja-JP" altLang="en-US" sz="1200" dirty="0">
                <a:solidFill>
                  <a:schemeClr val="tx1">
                    <a:lumMod val="65000"/>
                    <a:lumOff val="35000"/>
                  </a:schemeClr>
                </a:solidFill>
                <a:latin typeface="+mn-ea"/>
                <a:ea typeface="+mn-ea"/>
              </a:rPr>
              <a:t>とみなされる範囲まで</a:t>
            </a:r>
            <a:r>
              <a:rPr lang="ja-JP" altLang="en-US" sz="1200" dirty="0" smtClean="0">
                <a:solidFill>
                  <a:schemeClr val="tx1">
                    <a:lumMod val="65000"/>
                    <a:lumOff val="35000"/>
                  </a:schemeClr>
                </a:solidFill>
                <a:latin typeface="+mn-ea"/>
                <a:ea typeface="+mn-ea"/>
              </a:rPr>
              <a:t>義務</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　を</a:t>
            </a:r>
            <a:r>
              <a:rPr lang="ja-JP" altLang="en-US" sz="1200" dirty="0">
                <a:solidFill>
                  <a:schemeClr val="tx1">
                    <a:lumMod val="65000"/>
                    <a:lumOff val="35000"/>
                  </a:schemeClr>
                </a:solidFill>
                <a:latin typeface="+mn-ea"/>
                <a:ea typeface="+mn-ea"/>
              </a:rPr>
              <a:t>免除される</a:t>
            </a:r>
            <a:r>
              <a:rPr lang="ja-JP" altLang="en-US" sz="1200" dirty="0" smtClean="0">
                <a:solidFill>
                  <a:schemeClr val="tx1">
                    <a:lumMod val="65000"/>
                    <a:lumOff val="35000"/>
                  </a:schemeClr>
                </a:solidFill>
                <a:latin typeface="+mn-ea"/>
                <a:ea typeface="+mn-ea"/>
              </a:rPr>
              <a:t>ものと</a:t>
            </a:r>
            <a:r>
              <a:rPr lang="ja-JP" altLang="en-US" sz="1200" dirty="0">
                <a:solidFill>
                  <a:schemeClr val="tx1">
                    <a:lumMod val="65000"/>
                    <a:lumOff val="35000"/>
                  </a:schemeClr>
                </a:solidFill>
                <a:latin typeface="+mn-ea"/>
                <a:ea typeface="+mn-ea"/>
              </a:rPr>
              <a:t>します</a:t>
            </a:r>
            <a:r>
              <a:rPr lang="ja-JP" altLang="en-US" sz="1200" dirty="0" smtClean="0">
                <a:solidFill>
                  <a:schemeClr val="tx1">
                    <a:lumMod val="65000"/>
                    <a:lumOff val="35000"/>
                  </a:schemeClr>
                </a:solidFill>
                <a:latin typeface="+mn-ea"/>
                <a:ea typeface="+mn-ea"/>
              </a:rPr>
              <a:t>。ただし、ヤフーの</a:t>
            </a:r>
            <a:r>
              <a:rPr lang="ja-JP" altLang="en-US" sz="1200" dirty="0">
                <a:solidFill>
                  <a:schemeClr val="tx1">
                    <a:lumMod val="65000"/>
                    <a:lumOff val="35000"/>
                  </a:schemeClr>
                </a:solidFill>
                <a:latin typeface="+mn-ea"/>
                <a:ea typeface="+mn-ea"/>
              </a:rPr>
              <a:t>故意また</a:t>
            </a:r>
            <a:r>
              <a:rPr lang="ja-JP" altLang="en-US" sz="1200" dirty="0" smtClean="0">
                <a:solidFill>
                  <a:schemeClr val="tx1">
                    <a:lumMod val="65000"/>
                    <a:lumOff val="35000"/>
                  </a:schemeClr>
                </a:solidFill>
                <a:latin typeface="+mn-ea"/>
                <a:ea typeface="+mn-ea"/>
              </a:rPr>
              <a:t>は重過失による</a:t>
            </a:r>
            <a:r>
              <a:rPr lang="ja-JP" altLang="en-US" sz="1200" dirty="0">
                <a:solidFill>
                  <a:schemeClr val="tx1">
                    <a:lumMod val="65000"/>
                    <a:lumOff val="35000"/>
                  </a:schemeClr>
                </a:solidFill>
                <a:latin typeface="+mn-ea"/>
                <a:ea typeface="+mn-ea"/>
              </a:rPr>
              <a:t>場合はこの</a:t>
            </a:r>
            <a:r>
              <a:rPr lang="ja-JP" altLang="en-US" sz="1200" dirty="0" smtClean="0">
                <a:solidFill>
                  <a:schemeClr val="tx1">
                    <a:lumMod val="65000"/>
                    <a:lumOff val="35000"/>
                  </a:schemeClr>
                </a:solidFill>
                <a:latin typeface="+mn-ea"/>
                <a:ea typeface="+mn-ea"/>
              </a:rPr>
              <a:t>限り</a:t>
            </a:r>
            <a:r>
              <a:rPr lang="ja-JP" altLang="en-US" sz="1200" dirty="0">
                <a:solidFill>
                  <a:schemeClr val="tx1">
                    <a:lumMod val="65000"/>
                    <a:lumOff val="35000"/>
                  </a:schemeClr>
                </a:solidFill>
                <a:latin typeface="+mn-ea"/>
                <a:ea typeface="+mn-ea"/>
              </a:rPr>
              <a:t>ではありません</a:t>
            </a:r>
            <a:r>
              <a:rPr lang="ja-JP" altLang="en-US" sz="1200" dirty="0" smtClean="0">
                <a:solidFill>
                  <a:schemeClr val="tx1">
                    <a:lumMod val="65000"/>
                    <a:lumOff val="35000"/>
                  </a:schemeClr>
                </a:solidFill>
                <a:latin typeface="+mn-ea"/>
                <a:ea typeface="+mn-ea"/>
              </a:rPr>
              <a:t>。</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smtClean="0">
                <a:solidFill>
                  <a:schemeClr val="tx1">
                    <a:lumMod val="65000"/>
                    <a:lumOff val="35000"/>
                  </a:schemeClr>
                </a:solidFill>
                <a:latin typeface="+mn-ea"/>
                <a:ea typeface="+mn-ea"/>
              </a:rPr>
              <a:t>　　なお</a:t>
            </a:r>
            <a:r>
              <a:rPr lang="ja-JP" altLang="en-US" sz="1200" dirty="0">
                <a:solidFill>
                  <a:schemeClr val="tx1">
                    <a:lumMod val="65000"/>
                    <a:lumOff val="35000"/>
                  </a:schemeClr>
                </a:solidFill>
                <a:latin typeface="+mn-ea"/>
                <a:ea typeface="+mn-ea"/>
              </a:rPr>
              <a:t>、この場合</a:t>
            </a:r>
            <a:r>
              <a:rPr lang="ja-JP" altLang="en-US" sz="1200" dirty="0" smtClean="0">
                <a:solidFill>
                  <a:schemeClr val="tx1">
                    <a:lumMod val="65000"/>
                    <a:lumOff val="35000"/>
                  </a:schemeClr>
                </a:solidFill>
                <a:latin typeface="+mn-ea"/>
                <a:ea typeface="+mn-ea"/>
              </a:rPr>
              <a:t>、ヤフーが掲載</a:t>
            </a:r>
            <a:r>
              <a:rPr lang="ja-JP" altLang="en-US" sz="1200" dirty="0">
                <a:solidFill>
                  <a:schemeClr val="tx1">
                    <a:lumMod val="65000"/>
                    <a:lumOff val="35000"/>
                  </a:schemeClr>
                </a:solidFill>
                <a:latin typeface="+mn-ea"/>
                <a:ea typeface="+mn-ea"/>
              </a:rPr>
              <a:t>を行わなかった部分に</a:t>
            </a:r>
            <a:r>
              <a:rPr lang="ja-JP" altLang="en-US" sz="1200" dirty="0" smtClean="0">
                <a:solidFill>
                  <a:schemeClr val="tx1">
                    <a:lumMod val="65000"/>
                    <a:lumOff val="35000"/>
                  </a:schemeClr>
                </a:solidFill>
                <a:latin typeface="+mn-ea"/>
                <a:ea typeface="+mn-ea"/>
              </a:rPr>
              <a:t>ついては、協賛料金への申込者</a:t>
            </a:r>
            <a:r>
              <a:rPr lang="ja-JP" altLang="en-US" sz="1200" dirty="0">
                <a:solidFill>
                  <a:schemeClr val="tx1">
                    <a:lumMod val="65000"/>
                    <a:lumOff val="35000"/>
                  </a:schemeClr>
                </a:solidFill>
                <a:latin typeface="+mn-ea"/>
                <a:ea typeface="+mn-ea"/>
              </a:rPr>
              <a:t>の</a:t>
            </a:r>
            <a:r>
              <a:rPr lang="ja-JP" altLang="en-US" sz="1200" dirty="0" smtClean="0">
                <a:solidFill>
                  <a:schemeClr val="tx1">
                    <a:lumMod val="65000"/>
                    <a:lumOff val="35000"/>
                  </a:schemeClr>
                </a:solidFill>
                <a:latin typeface="+mn-ea"/>
                <a:ea typeface="+mn-ea"/>
              </a:rPr>
              <a:t>支払債務</a:t>
            </a:r>
            <a:r>
              <a:rPr lang="ja-JP" altLang="en-US" sz="1200" dirty="0">
                <a:solidFill>
                  <a:schemeClr val="tx1">
                    <a:lumMod val="65000"/>
                    <a:lumOff val="35000"/>
                  </a:schemeClr>
                </a:solidFill>
                <a:latin typeface="+mn-ea"/>
                <a:ea typeface="+mn-ea"/>
              </a:rPr>
              <a:t>は</a:t>
            </a:r>
            <a:r>
              <a:rPr lang="ja-JP" altLang="en-US" sz="1200" dirty="0" smtClean="0">
                <a:solidFill>
                  <a:schemeClr val="tx1">
                    <a:lumMod val="65000"/>
                    <a:lumOff val="35000"/>
                  </a:schemeClr>
                </a:solidFill>
                <a:latin typeface="+mn-ea"/>
                <a:ea typeface="+mn-ea"/>
              </a:rPr>
              <a:t>生じないもの</a:t>
            </a:r>
            <a:r>
              <a:rPr lang="ja-JP" altLang="en-US" sz="1200" dirty="0">
                <a:solidFill>
                  <a:schemeClr val="tx1">
                    <a:lumMod val="65000"/>
                    <a:lumOff val="35000"/>
                  </a:schemeClr>
                </a:solidFill>
                <a:latin typeface="+mn-ea"/>
                <a:ea typeface="+mn-ea"/>
              </a:rPr>
              <a:t>とします。</a:t>
            </a:r>
          </a:p>
          <a:p>
            <a:pPr eaLnBrk="1" hangingPunct="1">
              <a:spcBef>
                <a:spcPct val="0"/>
              </a:spcBef>
              <a:buFontTx/>
              <a:buNone/>
            </a:pPr>
            <a:endParaRPr lang="ja-JP" altLang="en-US"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・企画ページ掲載中に、当該サイト</a:t>
            </a:r>
            <a:r>
              <a:rPr lang="ja-JP" altLang="en-US" sz="1200" dirty="0">
                <a:solidFill>
                  <a:schemeClr val="tx1">
                    <a:lumMod val="65000"/>
                    <a:lumOff val="35000"/>
                  </a:schemeClr>
                </a:solidFill>
                <a:latin typeface="+mn-ea"/>
                <a:ea typeface="+mn-ea"/>
              </a:rPr>
              <a:t>からのリンクがデッドリンクとなった場合</a:t>
            </a:r>
            <a:r>
              <a:rPr lang="ja-JP" altLang="en-US" sz="1200" dirty="0" smtClean="0">
                <a:solidFill>
                  <a:schemeClr val="tx1">
                    <a:lumMod val="65000"/>
                    <a:lumOff val="35000"/>
                  </a:schemeClr>
                </a:solidFill>
                <a:latin typeface="+mn-ea"/>
                <a:ea typeface="+mn-ea"/>
              </a:rPr>
              <a:t>や、リンク先</a:t>
            </a:r>
            <a:r>
              <a:rPr lang="ja-JP" altLang="en-US" sz="1200" dirty="0">
                <a:solidFill>
                  <a:schemeClr val="tx1">
                    <a:lumMod val="65000"/>
                    <a:lumOff val="35000"/>
                  </a:schemeClr>
                </a:solidFill>
                <a:latin typeface="+mn-ea"/>
                <a:ea typeface="+mn-ea"/>
              </a:rPr>
              <a:t>のサイトに</a:t>
            </a:r>
            <a:r>
              <a:rPr lang="ja-JP" altLang="en-US" sz="1200" dirty="0" smtClean="0">
                <a:solidFill>
                  <a:schemeClr val="tx1">
                    <a:lumMod val="65000"/>
                    <a:lumOff val="35000"/>
                  </a:schemeClr>
                </a:solidFill>
                <a:latin typeface="+mn-ea"/>
                <a:ea typeface="+mn-ea"/>
              </a:rPr>
              <a:t>不具合が</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　発生した</a:t>
            </a:r>
            <a:r>
              <a:rPr lang="ja-JP" altLang="en-US" sz="1200" dirty="0">
                <a:solidFill>
                  <a:schemeClr val="tx1">
                    <a:lumMod val="65000"/>
                    <a:lumOff val="35000"/>
                  </a:schemeClr>
                </a:solidFill>
                <a:latin typeface="+mn-ea"/>
                <a:ea typeface="+mn-ea"/>
              </a:rPr>
              <a:t>場合</a:t>
            </a:r>
            <a:r>
              <a:rPr lang="ja-JP" altLang="en-US" sz="1200" dirty="0" smtClean="0">
                <a:solidFill>
                  <a:schemeClr val="tx1">
                    <a:lumMod val="65000"/>
                    <a:lumOff val="35000"/>
                  </a:schemeClr>
                </a:solidFill>
                <a:latin typeface="+mn-ea"/>
                <a:ea typeface="+mn-ea"/>
              </a:rPr>
              <a:t>、ヤフー</a:t>
            </a:r>
            <a:r>
              <a:rPr lang="ja-JP" altLang="en-US" sz="1200" dirty="0">
                <a:solidFill>
                  <a:schemeClr val="tx1">
                    <a:lumMod val="65000"/>
                    <a:lumOff val="35000"/>
                  </a:schemeClr>
                </a:solidFill>
                <a:latin typeface="+mn-ea"/>
                <a:ea typeface="+mn-ea"/>
              </a:rPr>
              <a:t>は</a:t>
            </a:r>
            <a:r>
              <a:rPr lang="ja-JP" altLang="en-US" sz="1200" dirty="0" smtClean="0">
                <a:solidFill>
                  <a:schemeClr val="tx1">
                    <a:lumMod val="65000"/>
                    <a:lumOff val="35000"/>
                  </a:schemeClr>
                </a:solidFill>
                <a:latin typeface="+mn-ea"/>
                <a:ea typeface="+mn-ea"/>
              </a:rPr>
              <a:t>当該企画ページの</a:t>
            </a:r>
            <a:r>
              <a:rPr lang="ja-JP" altLang="en-US" sz="1200" dirty="0">
                <a:solidFill>
                  <a:schemeClr val="tx1">
                    <a:lumMod val="65000"/>
                    <a:lumOff val="35000"/>
                  </a:schemeClr>
                </a:solidFill>
                <a:latin typeface="+mn-ea"/>
                <a:ea typeface="+mn-ea"/>
              </a:rPr>
              <a:t>掲載を停止することができるものとし、この</a:t>
            </a:r>
            <a:r>
              <a:rPr lang="ja-JP" altLang="en-US" sz="1200" dirty="0" smtClean="0">
                <a:solidFill>
                  <a:schemeClr val="tx1">
                    <a:lumMod val="65000"/>
                    <a:lumOff val="35000"/>
                  </a:schemeClr>
                </a:solidFill>
                <a:latin typeface="+mn-ea"/>
                <a:ea typeface="+mn-ea"/>
              </a:rPr>
              <a:t>場合、</a:t>
            </a:r>
            <a:r>
              <a:rPr lang="ja-JP" altLang="en-US" sz="1200" dirty="0">
                <a:solidFill>
                  <a:schemeClr val="tx1">
                    <a:lumMod val="65000"/>
                    <a:lumOff val="35000"/>
                  </a:schemeClr>
                </a:solidFill>
                <a:latin typeface="+mn-ea"/>
                <a:ea typeface="+mn-ea"/>
              </a:rPr>
              <a:t>ヤフー</a:t>
            </a:r>
            <a:r>
              <a:rPr lang="ja-JP" altLang="en-US" sz="1200" dirty="0" smtClean="0">
                <a:solidFill>
                  <a:schemeClr val="tx1">
                    <a:lumMod val="65000"/>
                    <a:lumOff val="35000"/>
                  </a:schemeClr>
                </a:solidFill>
                <a:latin typeface="+mn-ea"/>
                <a:ea typeface="+mn-ea"/>
              </a:rPr>
              <a:t>は企画ページ不掲載</a:t>
            </a:r>
            <a:r>
              <a:rPr lang="ja-JP" altLang="en-US" sz="1200" dirty="0">
                <a:solidFill>
                  <a:schemeClr val="tx1">
                    <a:lumMod val="65000"/>
                    <a:lumOff val="35000"/>
                  </a:schemeClr>
                </a:solidFill>
                <a:latin typeface="+mn-ea"/>
                <a:ea typeface="+mn-ea"/>
              </a:rPr>
              <a:t>の責</a:t>
            </a:r>
            <a:r>
              <a:rPr lang="ja-JP" altLang="en-US" sz="1200" dirty="0" smtClean="0">
                <a:solidFill>
                  <a:schemeClr val="tx1">
                    <a:lumMod val="65000"/>
                    <a:lumOff val="35000"/>
                  </a:schemeClr>
                </a:solidFill>
                <a:latin typeface="+mn-ea"/>
                <a:ea typeface="+mn-ea"/>
              </a:rPr>
              <a:t>を</a:t>
            </a:r>
            <a:endParaRPr lang="en-US" altLang="ja-JP" sz="1200" dirty="0" smtClean="0">
              <a:solidFill>
                <a:schemeClr val="tx1">
                  <a:lumMod val="65000"/>
                  <a:lumOff val="35000"/>
                </a:schemeClr>
              </a:solidFill>
              <a:latin typeface="+mn-ea"/>
              <a:ea typeface="+mn-ea"/>
            </a:endParaRPr>
          </a:p>
          <a:p>
            <a:pPr indent="-192088" eaLnBrk="1" hangingPunct="1">
              <a:spcBef>
                <a:spcPct val="0"/>
              </a:spcBef>
              <a:buFontTx/>
              <a:buNone/>
            </a:pPr>
            <a:r>
              <a:rPr lang="ja-JP" altLang="en-US" sz="1200" dirty="0" smtClean="0">
                <a:solidFill>
                  <a:schemeClr val="tx1">
                    <a:lumMod val="65000"/>
                    <a:lumOff val="35000"/>
                  </a:schemeClr>
                </a:solidFill>
                <a:latin typeface="+mn-ea"/>
                <a:ea typeface="+mn-ea"/>
              </a:rPr>
              <a:t>負わない</a:t>
            </a:r>
            <a:r>
              <a:rPr lang="ja-JP" altLang="en-US" sz="1200" dirty="0">
                <a:solidFill>
                  <a:schemeClr val="tx1">
                    <a:lumMod val="65000"/>
                    <a:lumOff val="35000"/>
                  </a:schemeClr>
                </a:solidFill>
                <a:latin typeface="+mn-ea"/>
                <a:ea typeface="+mn-ea"/>
              </a:rPr>
              <a:t>ものとします。</a:t>
            </a:r>
          </a:p>
          <a:p>
            <a:pPr eaLnBrk="1" hangingPunct="1">
              <a:spcBef>
                <a:spcPct val="0"/>
              </a:spcBef>
              <a:buFontTx/>
              <a:buNone/>
            </a:pPr>
            <a:endParaRPr lang="en-US" altLang="ja-JP" sz="1600" dirty="0" smtClean="0">
              <a:solidFill>
                <a:schemeClr val="tx1">
                  <a:lumMod val="65000"/>
                  <a:lumOff val="35000"/>
                </a:schemeClr>
              </a:solidFill>
              <a:latin typeface="+mn-ea"/>
              <a:ea typeface="+mn-ea"/>
            </a:endParaRPr>
          </a:p>
          <a:p>
            <a:pPr eaLnBrk="1" hangingPunct="1">
              <a:spcBef>
                <a:spcPct val="0"/>
              </a:spcBef>
              <a:buFontTx/>
              <a:buNone/>
            </a:pPr>
            <a:r>
              <a:rPr lang="ja-JP" altLang="en-US" sz="1600" dirty="0" smtClean="0">
                <a:solidFill>
                  <a:schemeClr val="tx1">
                    <a:lumMod val="65000"/>
                    <a:lumOff val="35000"/>
                  </a:schemeClr>
                </a:solidFill>
                <a:latin typeface="+mn-ea"/>
                <a:ea typeface="+mn-ea"/>
              </a:rPr>
              <a:t>■ 免責期間</a:t>
            </a:r>
            <a:endParaRPr lang="en-US" altLang="ja-JP" sz="1600" dirty="0" smtClean="0">
              <a:solidFill>
                <a:schemeClr val="tx1">
                  <a:lumMod val="65000"/>
                  <a:lumOff val="35000"/>
                </a:schemeClr>
              </a:solidFill>
              <a:latin typeface="+mn-ea"/>
              <a:ea typeface="+mn-ea"/>
            </a:endParaRP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a:t>
            </a:r>
            <a:r>
              <a:rPr lang="ja-JP" altLang="en-US" sz="1200" dirty="0">
                <a:solidFill>
                  <a:schemeClr val="tx1">
                    <a:lumMod val="65000"/>
                    <a:lumOff val="35000"/>
                  </a:schemeClr>
                </a:solidFill>
                <a:latin typeface="メイリオ"/>
                <a:ea typeface="メイリオ"/>
              </a:rPr>
              <a:t>本商品につきましては、以下①～③</a:t>
            </a:r>
            <a:r>
              <a:rPr lang="ja-JP" altLang="en-US" sz="1200" dirty="0" smtClean="0">
                <a:solidFill>
                  <a:schemeClr val="tx1">
                    <a:lumMod val="65000"/>
                    <a:lumOff val="35000"/>
                  </a:schemeClr>
                </a:solidFill>
                <a:latin typeface="メイリオ"/>
                <a:ea typeface="メイリオ"/>
              </a:rPr>
              <a:t>を企画ページの掲載</a:t>
            </a:r>
            <a:r>
              <a:rPr lang="ja-JP" altLang="en-US" sz="1200" dirty="0">
                <a:solidFill>
                  <a:schemeClr val="tx1">
                    <a:lumMod val="65000"/>
                    <a:lumOff val="35000"/>
                  </a:schemeClr>
                </a:solidFill>
                <a:latin typeface="メイリオ"/>
                <a:ea typeface="メイリオ"/>
              </a:rPr>
              <a:t>調整時間とし</a:t>
            </a:r>
            <a:r>
              <a:rPr lang="ja-JP" altLang="en-US" sz="1200" dirty="0" smtClean="0">
                <a:solidFill>
                  <a:schemeClr val="tx1">
                    <a:lumMod val="65000"/>
                    <a:lumOff val="35000"/>
                  </a:schemeClr>
                </a:solidFill>
                <a:latin typeface="メイリオ"/>
                <a:ea typeface="メイリオ"/>
              </a:rPr>
              <a:t>、ヤフーは当該掲載</a:t>
            </a:r>
            <a:r>
              <a:rPr lang="ja-JP" altLang="en-US" sz="1200" dirty="0">
                <a:solidFill>
                  <a:schemeClr val="tx1">
                    <a:lumMod val="65000"/>
                    <a:lumOff val="35000"/>
                  </a:schemeClr>
                </a:solidFill>
                <a:latin typeface="メイリオ"/>
                <a:ea typeface="メイリオ"/>
              </a:rPr>
              <a:t>調整時間内の不具合</a:t>
            </a:r>
            <a:r>
              <a:rPr lang="ja-JP" altLang="en-US" sz="1200" dirty="0" smtClean="0">
                <a:solidFill>
                  <a:schemeClr val="tx1">
                    <a:lumMod val="65000"/>
                    <a:lumOff val="35000"/>
                  </a:schemeClr>
                </a:solidFill>
                <a:latin typeface="メイリオ"/>
                <a:ea typeface="メイリオ"/>
              </a:rPr>
              <a:t>、</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　不完全掲載</a:t>
            </a:r>
            <a:r>
              <a:rPr lang="ja-JP" altLang="en-US" sz="1200" dirty="0">
                <a:solidFill>
                  <a:schemeClr val="tx1">
                    <a:lumMod val="65000"/>
                    <a:lumOff val="35000"/>
                  </a:schemeClr>
                </a:solidFill>
                <a:latin typeface="メイリオ"/>
                <a:ea typeface="メイリオ"/>
              </a:rPr>
              <a:t>または未掲載</a:t>
            </a:r>
            <a:r>
              <a:rPr lang="ja-JP" altLang="en-US" sz="1200" dirty="0" smtClean="0">
                <a:solidFill>
                  <a:schemeClr val="tx1">
                    <a:lumMod val="65000"/>
                    <a:lumOff val="35000"/>
                  </a:schemeClr>
                </a:solidFill>
                <a:latin typeface="メイリオ"/>
                <a:ea typeface="メイリオ"/>
              </a:rPr>
              <a:t>について</a:t>
            </a:r>
            <a:r>
              <a:rPr lang="ja-JP" altLang="en-US" sz="1200" dirty="0">
                <a:solidFill>
                  <a:schemeClr val="tx1">
                    <a:lumMod val="65000"/>
                    <a:lumOff val="35000"/>
                  </a:schemeClr>
                </a:solidFill>
                <a:latin typeface="メイリオ"/>
                <a:ea typeface="メイリオ"/>
              </a:rPr>
              <a:t>免責されるものとします。</a:t>
            </a: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①企画ページ掲載</a:t>
            </a:r>
            <a:r>
              <a:rPr lang="ja-JP" altLang="en-US" sz="1200" dirty="0">
                <a:solidFill>
                  <a:schemeClr val="tx1">
                    <a:lumMod val="65000"/>
                    <a:lumOff val="35000"/>
                  </a:schemeClr>
                </a:solidFill>
                <a:latin typeface="メイリオ"/>
                <a:ea typeface="メイリオ"/>
              </a:rPr>
              <a:t>の初日の</a:t>
            </a:r>
            <a:r>
              <a:rPr lang="ja-JP" altLang="en-US" sz="1200" dirty="0" smtClean="0">
                <a:solidFill>
                  <a:schemeClr val="tx1">
                    <a:lumMod val="65000"/>
                    <a:lumOff val="35000"/>
                  </a:schemeClr>
                </a:solidFill>
                <a:latin typeface="メイリオ"/>
                <a:ea typeface="メイリオ"/>
              </a:rPr>
              <a:t>午前</a:t>
            </a:r>
            <a:r>
              <a:rPr lang="en-US" altLang="ja-JP" sz="1200" dirty="0" smtClean="0">
                <a:solidFill>
                  <a:schemeClr val="tx1">
                    <a:lumMod val="65000"/>
                    <a:lumOff val="35000"/>
                  </a:schemeClr>
                </a:solidFill>
                <a:latin typeface="メイリオ"/>
                <a:ea typeface="メイリオ"/>
              </a:rPr>
              <a:t>0</a:t>
            </a:r>
            <a:r>
              <a:rPr lang="ja-JP" altLang="en-US" sz="1200" dirty="0" smtClean="0">
                <a:solidFill>
                  <a:schemeClr val="tx1">
                    <a:lumMod val="65000"/>
                    <a:lumOff val="35000"/>
                  </a:schemeClr>
                </a:solidFill>
                <a:latin typeface="メイリオ"/>
                <a:ea typeface="メイリオ"/>
              </a:rPr>
              <a:t>時から</a:t>
            </a:r>
            <a:r>
              <a:rPr lang="en-US" altLang="ja-JP" sz="1200" dirty="0" smtClean="0">
                <a:solidFill>
                  <a:schemeClr val="tx1">
                    <a:lumMod val="65000"/>
                    <a:lumOff val="35000"/>
                  </a:schemeClr>
                </a:solidFill>
                <a:latin typeface="メイリオ"/>
                <a:ea typeface="メイリオ"/>
              </a:rPr>
              <a:t>12</a:t>
            </a:r>
            <a:r>
              <a:rPr lang="ja-JP" altLang="en-US" sz="1200" dirty="0" smtClean="0">
                <a:solidFill>
                  <a:schemeClr val="tx1">
                    <a:lumMod val="65000"/>
                    <a:lumOff val="35000"/>
                  </a:schemeClr>
                </a:solidFill>
                <a:latin typeface="メイリオ"/>
                <a:ea typeface="メイリオ"/>
              </a:rPr>
              <a:t>時間</a:t>
            </a:r>
            <a:r>
              <a:rPr lang="ja-JP" altLang="en-US" sz="1200" dirty="0">
                <a:solidFill>
                  <a:schemeClr val="tx1">
                    <a:lumMod val="65000"/>
                    <a:lumOff val="35000"/>
                  </a:schemeClr>
                </a:solidFill>
                <a:latin typeface="メイリオ"/>
                <a:ea typeface="メイリオ"/>
              </a:rPr>
              <a:t>、</a:t>
            </a:r>
            <a:r>
              <a:rPr lang="ja-JP" altLang="en-US" sz="1200" dirty="0" smtClean="0">
                <a:solidFill>
                  <a:schemeClr val="tx1">
                    <a:lumMod val="65000"/>
                    <a:lumOff val="35000"/>
                  </a:schemeClr>
                </a:solidFill>
                <a:latin typeface="メイリオ"/>
                <a:ea typeface="メイリオ"/>
              </a:rPr>
              <a:t>および企画ページ</a:t>
            </a:r>
            <a:r>
              <a:rPr lang="ja-JP" altLang="en-US" sz="1200" dirty="0">
                <a:solidFill>
                  <a:schemeClr val="tx1">
                    <a:lumMod val="65000"/>
                    <a:lumOff val="35000"/>
                  </a:schemeClr>
                </a:solidFill>
                <a:latin typeface="メイリオ"/>
                <a:ea typeface="メイリオ"/>
              </a:rPr>
              <a:t>の内容が変更もしくは</a:t>
            </a:r>
            <a:r>
              <a:rPr lang="ja-JP" altLang="en-US" sz="1200" dirty="0" smtClean="0">
                <a:solidFill>
                  <a:schemeClr val="tx1">
                    <a:lumMod val="65000"/>
                    <a:lumOff val="35000"/>
                  </a:schemeClr>
                </a:solidFill>
                <a:latin typeface="メイリオ"/>
                <a:ea typeface="メイリオ"/>
              </a:rPr>
              <a:t>追加</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　　された</a:t>
            </a:r>
            <a:r>
              <a:rPr lang="ja-JP" altLang="en-US" sz="1200" dirty="0">
                <a:solidFill>
                  <a:schemeClr val="tx1">
                    <a:lumMod val="65000"/>
                    <a:lumOff val="35000"/>
                  </a:schemeClr>
                </a:solidFill>
                <a:latin typeface="メイリオ"/>
                <a:ea typeface="メイリオ"/>
              </a:rPr>
              <a:t>場合における、</a:t>
            </a:r>
            <a:r>
              <a:rPr lang="ja-JP" altLang="en-US" sz="1200" dirty="0" smtClean="0">
                <a:solidFill>
                  <a:schemeClr val="tx1">
                    <a:lumMod val="65000"/>
                    <a:lumOff val="35000"/>
                  </a:schemeClr>
                </a:solidFill>
                <a:latin typeface="メイリオ"/>
                <a:ea typeface="メイリオ"/>
              </a:rPr>
              <a:t>当該ページの掲載予定時刻から</a:t>
            </a:r>
            <a:r>
              <a:rPr lang="en-US" altLang="ja-JP" sz="1200" dirty="0" smtClean="0">
                <a:solidFill>
                  <a:schemeClr val="tx1">
                    <a:lumMod val="65000"/>
                    <a:lumOff val="35000"/>
                  </a:schemeClr>
                </a:solidFill>
                <a:latin typeface="メイリオ"/>
                <a:ea typeface="メイリオ"/>
              </a:rPr>
              <a:t>12</a:t>
            </a:r>
            <a:r>
              <a:rPr lang="ja-JP" altLang="en-US" sz="1200" dirty="0" smtClean="0">
                <a:solidFill>
                  <a:schemeClr val="tx1">
                    <a:lumMod val="65000"/>
                    <a:lumOff val="35000"/>
                  </a:schemeClr>
                </a:solidFill>
                <a:latin typeface="メイリオ"/>
                <a:ea typeface="メイリオ"/>
              </a:rPr>
              <a:t>時間</a:t>
            </a: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②企画ページ</a:t>
            </a:r>
            <a:r>
              <a:rPr lang="ja-JP" altLang="en-US" sz="1200" dirty="0">
                <a:solidFill>
                  <a:schemeClr val="tx1">
                    <a:lumMod val="65000"/>
                    <a:lumOff val="35000"/>
                  </a:schemeClr>
                </a:solidFill>
                <a:latin typeface="メイリオ"/>
                <a:ea typeface="メイリオ"/>
              </a:rPr>
              <a:t>の掲載開始日が営業日以外の場合における、</a:t>
            </a:r>
            <a:r>
              <a:rPr lang="ja-JP" altLang="en-US" sz="1200" dirty="0" smtClean="0">
                <a:solidFill>
                  <a:schemeClr val="tx1">
                    <a:lumMod val="65000"/>
                    <a:lumOff val="35000"/>
                  </a:schemeClr>
                </a:solidFill>
                <a:latin typeface="メイリオ"/>
                <a:ea typeface="メイリオ"/>
              </a:rPr>
              <a:t>当該掲載</a:t>
            </a:r>
            <a:r>
              <a:rPr lang="ja-JP" altLang="en-US" sz="1200" dirty="0">
                <a:solidFill>
                  <a:schemeClr val="tx1">
                    <a:lumMod val="65000"/>
                    <a:lumOff val="35000"/>
                  </a:schemeClr>
                </a:solidFill>
                <a:latin typeface="メイリオ"/>
                <a:ea typeface="メイリオ"/>
              </a:rPr>
              <a:t>開始時間から翌営業日正午まで</a:t>
            </a: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③企画ページ</a:t>
            </a:r>
            <a:r>
              <a:rPr lang="ja-JP" altLang="en-US" sz="1200" dirty="0">
                <a:solidFill>
                  <a:schemeClr val="tx1">
                    <a:lumMod val="65000"/>
                    <a:lumOff val="35000"/>
                  </a:schemeClr>
                </a:solidFill>
                <a:latin typeface="メイリオ"/>
                <a:ea typeface="メイリオ"/>
              </a:rPr>
              <a:t>の総掲載予定時間</a:t>
            </a:r>
            <a:r>
              <a:rPr lang="ja-JP" altLang="en-US" sz="1200" dirty="0" smtClean="0">
                <a:solidFill>
                  <a:schemeClr val="tx1">
                    <a:lumMod val="65000"/>
                    <a:lumOff val="35000"/>
                  </a:schemeClr>
                </a:solidFill>
                <a:latin typeface="メイリオ"/>
                <a:ea typeface="メイリオ"/>
              </a:rPr>
              <a:t>が</a:t>
            </a:r>
            <a:r>
              <a:rPr lang="en-US" altLang="ja-JP" sz="1200" dirty="0" smtClean="0">
                <a:solidFill>
                  <a:schemeClr val="tx1">
                    <a:lumMod val="65000"/>
                    <a:lumOff val="35000"/>
                  </a:schemeClr>
                </a:solidFill>
                <a:latin typeface="メイリオ"/>
                <a:ea typeface="メイリオ"/>
              </a:rPr>
              <a:t>12</a:t>
            </a:r>
            <a:r>
              <a:rPr lang="ja-JP" altLang="en-US" sz="1200" dirty="0" smtClean="0">
                <a:solidFill>
                  <a:schemeClr val="tx1">
                    <a:lumMod val="65000"/>
                    <a:lumOff val="35000"/>
                  </a:schemeClr>
                </a:solidFill>
                <a:latin typeface="メイリオ"/>
                <a:ea typeface="メイリオ"/>
              </a:rPr>
              <a:t>時間</a:t>
            </a:r>
            <a:r>
              <a:rPr lang="ja-JP" altLang="en-US" sz="1200" dirty="0">
                <a:solidFill>
                  <a:schemeClr val="tx1">
                    <a:lumMod val="65000"/>
                    <a:lumOff val="35000"/>
                  </a:schemeClr>
                </a:solidFill>
                <a:latin typeface="メイリオ"/>
                <a:ea typeface="メイリオ"/>
              </a:rPr>
              <a:t>未満の場合における、総掲載予定時間</a:t>
            </a:r>
            <a:r>
              <a:rPr lang="ja-JP" altLang="en-US" sz="1200" dirty="0" smtClean="0">
                <a:solidFill>
                  <a:schemeClr val="tx1">
                    <a:lumMod val="65000"/>
                    <a:lumOff val="35000"/>
                  </a:schemeClr>
                </a:solidFill>
                <a:latin typeface="メイリオ"/>
                <a:ea typeface="メイリオ"/>
              </a:rPr>
              <a:t>の</a:t>
            </a:r>
            <a:r>
              <a:rPr lang="en-US" altLang="ja-JP" sz="1200" dirty="0" smtClean="0">
                <a:solidFill>
                  <a:schemeClr val="tx1">
                    <a:lumMod val="65000"/>
                    <a:lumOff val="35000"/>
                  </a:schemeClr>
                </a:solidFill>
                <a:latin typeface="メイリオ"/>
                <a:ea typeface="メイリオ"/>
              </a:rPr>
              <a:t>10</a:t>
            </a:r>
            <a:r>
              <a:rPr lang="en-US" altLang="ja-JP" sz="1200" dirty="0">
                <a:solidFill>
                  <a:schemeClr val="tx1">
                    <a:lumMod val="65000"/>
                    <a:lumOff val="35000"/>
                  </a:schemeClr>
                </a:solidFill>
                <a:latin typeface="メイリオ"/>
                <a:ea typeface="メイリオ"/>
              </a:rPr>
              <a:t>%</a:t>
            </a:r>
            <a:r>
              <a:rPr lang="ja-JP" altLang="en-US" sz="1200" dirty="0">
                <a:solidFill>
                  <a:schemeClr val="tx1">
                    <a:lumMod val="65000"/>
                    <a:lumOff val="35000"/>
                  </a:schemeClr>
                </a:solidFill>
                <a:latin typeface="メイリオ"/>
                <a:ea typeface="メイリオ"/>
              </a:rPr>
              <a:t>にあたる時間まで</a:t>
            </a:r>
          </a:p>
        </p:txBody>
      </p:sp>
    </p:spTree>
    <p:extLst>
      <p:ext uri="{BB962C8B-B14F-4D97-AF65-F5344CB8AC3E}">
        <p14:creationId xmlns:p14="http://schemas.microsoft.com/office/powerpoint/2010/main" val="33596615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a:bodyPr>
          <a:lstStyle/>
          <a:p>
            <a:pPr lvl="0"/>
            <a:r>
              <a:rPr lang="en-US" altLang="ja-JP" sz="2000" dirty="0">
                <a:latin typeface="Meiryo" charset="-128"/>
                <a:ea typeface="Meiryo" charset="-128"/>
                <a:cs typeface="Meiryo" charset="-128"/>
              </a:rPr>
              <a:t>PC</a:t>
            </a:r>
            <a:r>
              <a:rPr lang="ja-JP" altLang="en-US" sz="2000" dirty="0">
                <a:latin typeface="Meiryo" charset="-128"/>
                <a:ea typeface="Meiryo" charset="-128"/>
                <a:cs typeface="Meiryo" charset="-128"/>
              </a:rPr>
              <a:t>版「ミラーサイト版」の仕様（カスタマイズ箇所）</a:t>
            </a:r>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8" name="Text Box 16"/>
          <p:cNvSpPr txBox="1">
            <a:spLocks noChangeArrowheads="1"/>
          </p:cNvSpPr>
          <p:nvPr/>
        </p:nvSpPr>
        <p:spPr bwMode="auto">
          <a:xfrm>
            <a:off x="4441914" y="4735812"/>
            <a:ext cx="5184576" cy="1573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eaLnBrk="1" hangingPunct="1">
              <a:spcBef>
                <a:spcPct val="15000"/>
              </a:spcBef>
            </a:pPr>
            <a:r>
              <a:rPr kumimoji="1" lang="en-US" altLang="ja-JP" sz="1100" dirty="0" smtClean="0">
                <a:latin typeface="+mn-ea"/>
              </a:rPr>
              <a:t>※Yahoo</a:t>
            </a:r>
            <a:r>
              <a:rPr kumimoji="1" lang="en-US" altLang="ja-JP" sz="1100" dirty="0">
                <a:latin typeface="+mn-ea"/>
              </a:rPr>
              <a:t>! JAPAN</a:t>
            </a:r>
            <a:r>
              <a:rPr kumimoji="1" lang="ja-JP" altLang="en-US" sz="1100" dirty="0">
                <a:latin typeface="+mn-ea"/>
              </a:rPr>
              <a:t>の制作ガイドラインに準じて制作します</a:t>
            </a:r>
            <a:r>
              <a:rPr kumimoji="1" lang="ja-JP" altLang="en-US" sz="1100" dirty="0" smtClean="0">
                <a:latin typeface="+mn-ea"/>
              </a:rPr>
              <a:t>。</a:t>
            </a:r>
            <a:endParaRPr kumimoji="1" lang="en-US" altLang="ja-JP" sz="1100" dirty="0" smtClean="0">
              <a:latin typeface="+mn-ea"/>
            </a:endParaRPr>
          </a:p>
          <a:p>
            <a:pPr eaLnBrk="1" hangingPunct="1">
              <a:spcBef>
                <a:spcPct val="15000"/>
              </a:spcBef>
            </a:pPr>
            <a:r>
              <a:rPr lang="en-US" altLang="ja-JP" sz="1100" dirty="0" smtClean="0">
                <a:latin typeface="+mn-ea"/>
              </a:rPr>
              <a:t>※</a:t>
            </a:r>
            <a:r>
              <a:rPr lang="ja-JP" altLang="en-US" sz="1100" dirty="0" smtClean="0">
                <a:latin typeface="+mn-ea"/>
              </a:rPr>
              <a:t>ページのレイアウト、カスタマイズ領域や条件は、</a:t>
            </a:r>
            <a:r>
              <a:rPr lang="ja-JP" altLang="en-US" sz="1100" dirty="0">
                <a:latin typeface="+mn-ea"/>
              </a:rPr>
              <a:t>予告</a:t>
            </a:r>
            <a:r>
              <a:rPr lang="ja-JP" altLang="en-US" sz="1100" dirty="0" smtClean="0">
                <a:latin typeface="+mn-ea"/>
              </a:rPr>
              <a:t>なく変更させていただく場合があります。</a:t>
            </a:r>
            <a:endParaRPr lang="en-US" altLang="ja-JP" sz="1100" dirty="0" smtClean="0">
              <a:latin typeface="+mn-ea"/>
            </a:endParaRPr>
          </a:p>
          <a:p>
            <a:pPr>
              <a:spcBef>
                <a:spcPct val="15000"/>
              </a:spcBef>
            </a:pPr>
            <a:r>
              <a:rPr lang="ja-JP" altLang="en-US" sz="1100" dirty="0" smtClean="0">
                <a:latin typeface="+mn-ea"/>
              </a:rPr>
              <a:t>その時点での最新ガイドラインにしたがって制作いたします。</a:t>
            </a:r>
            <a:endParaRPr lang="en-US" altLang="ja-JP" sz="1100" dirty="0" smtClean="0">
              <a:latin typeface="+mn-ea"/>
            </a:endParaRPr>
          </a:p>
          <a:p>
            <a:pPr>
              <a:spcBef>
                <a:spcPct val="15000"/>
              </a:spcBef>
            </a:pPr>
            <a:r>
              <a:rPr lang="en-US" altLang="ja-JP" sz="1100" dirty="0" smtClean="0">
                <a:latin typeface="+mn-ea"/>
              </a:rPr>
              <a:t>※</a:t>
            </a:r>
            <a:r>
              <a:rPr lang="ja-JP" altLang="en-US" sz="1100" dirty="0">
                <a:latin typeface="+mn-ea"/>
              </a:rPr>
              <a:t>対応ブラウザは正規の</a:t>
            </a:r>
            <a:r>
              <a:rPr lang="en-US" altLang="ja-JP" sz="1100" dirty="0">
                <a:latin typeface="+mn-ea"/>
              </a:rPr>
              <a:t>Yahoo! JAPAN</a:t>
            </a:r>
            <a:r>
              <a:rPr lang="ja-JP" altLang="en-US" sz="1100" dirty="0">
                <a:latin typeface="+mn-ea"/>
              </a:rPr>
              <a:t>のトップページと同期し、対応外</a:t>
            </a:r>
            <a:r>
              <a:rPr lang="ja-JP" altLang="en-US" sz="1100" dirty="0" smtClean="0">
                <a:latin typeface="+mn-ea"/>
              </a:rPr>
              <a:t>の</a:t>
            </a:r>
            <a:endParaRPr lang="en-US" altLang="ja-JP" sz="1100" dirty="0" smtClean="0">
              <a:latin typeface="+mn-ea"/>
            </a:endParaRPr>
          </a:p>
          <a:p>
            <a:pPr>
              <a:spcBef>
                <a:spcPct val="15000"/>
              </a:spcBef>
            </a:pPr>
            <a:r>
              <a:rPr lang="ja-JP" altLang="en-US" sz="1100" dirty="0" smtClean="0">
                <a:latin typeface="+mn-ea"/>
              </a:rPr>
              <a:t>ブラウザ</a:t>
            </a:r>
            <a:r>
              <a:rPr lang="ja-JP" altLang="en-US" sz="1100" dirty="0">
                <a:latin typeface="+mn-ea"/>
              </a:rPr>
              <a:t>からのアクセスには、非対応コメントを表示します。</a:t>
            </a:r>
            <a:endParaRPr lang="en-US" altLang="ja-JP" sz="1100" dirty="0">
              <a:latin typeface="+mn-ea"/>
            </a:endParaRPr>
          </a:p>
          <a:p>
            <a:pPr eaLnBrk="1" hangingPunct="1">
              <a:spcBef>
                <a:spcPct val="15000"/>
              </a:spcBef>
            </a:pPr>
            <a:r>
              <a:rPr kumimoji="1" lang="en-US" altLang="ja-JP" sz="1100" dirty="0" smtClean="0">
                <a:latin typeface="+mn-ea"/>
              </a:rPr>
              <a:t>※</a:t>
            </a:r>
            <a:r>
              <a:rPr kumimoji="1" lang="ja-JP" altLang="en-US" sz="1100" dirty="0" smtClean="0">
                <a:latin typeface="+mn-ea"/>
              </a:rPr>
              <a:t>当ページの下階層に、商品・サービスの詳細を紹介するタイアップページの設置も可能です。</a:t>
            </a:r>
            <a:endParaRPr kumimoji="1" lang="ja-JP" altLang="en-US" sz="1100" dirty="0">
              <a:latin typeface="+mn-ea"/>
            </a:endParaRPr>
          </a:p>
        </p:txBody>
      </p:sp>
      <p:sp>
        <p:nvSpPr>
          <p:cNvPr id="9" name="Rectangle 24"/>
          <p:cNvSpPr>
            <a:spLocks noChangeArrowheads="1"/>
          </p:cNvSpPr>
          <p:nvPr/>
        </p:nvSpPr>
        <p:spPr bwMode="auto">
          <a:xfrm>
            <a:off x="4498726" y="1132015"/>
            <a:ext cx="4918769" cy="1658146"/>
          </a:xfrm>
          <a:prstGeom prst="rect">
            <a:avLst/>
          </a:prstGeom>
          <a:solidFill>
            <a:schemeClr val="bg1"/>
          </a:solidFill>
          <a:ln w="28575">
            <a:solidFill>
              <a:schemeClr val="accent5">
                <a:lumMod val="75000"/>
              </a:schemeClr>
            </a:solidFill>
            <a:miter lim="800000"/>
            <a:headEnd/>
            <a:tailEnd/>
          </a:ln>
          <a:effectLst>
            <a:outerShdw dist="35921" dir="2700000" algn="ctr" rotWithShape="0">
              <a:schemeClr val="bg2"/>
            </a:outerShdw>
          </a:effectLst>
        </p:spPr>
        <p:txBody>
          <a:bodyPr wrap="square">
            <a:spAutoFit/>
          </a:bodyPr>
          <a:lstStyle/>
          <a:p>
            <a:pPr eaLnBrk="1" hangingPunct="1">
              <a:spcBef>
                <a:spcPct val="25000"/>
              </a:spcBef>
              <a:defRPr/>
            </a:pPr>
            <a:r>
              <a:rPr kumimoji="1" lang="ja-JP" altLang="en-US" sz="1100" dirty="0" smtClean="0">
                <a:latin typeface="+mn-ea"/>
              </a:rPr>
              <a:t>■ヘッダ周辺</a:t>
            </a:r>
            <a:endParaRPr kumimoji="1" lang="en-US" altLang="ja-JP" sz="1100" dirty="0" smtClean="0">
              <a:latin typeface="+mn-ea"/>
            </a:endParaRPr>
          </a:p>
          <a:p>
            <a:pPr eaLnBrk="1" hangingPunct="1">
              <a:spcBef>
                <a:spcPct val="25000"/>
              </a:spcBef>
              <a:defRPr/>
            </a:pPr>
            <a:r>
              <a:rPr kumimoji="1" lang="ja-JP" altLang="en-US" sz="1100" dirty="0" smtClean="0">
                <a:latin typeface="+mn-ea"/>
              </a:rPr>
              <a:t>・</a:t>
            </a:r>
            <a:r>
              <a:rPr kumimoji="1" lang="en-US" altLang="ja-JP" sz="1100" dirty="0" smtClean="0">
                <a:latin typeface="+mn-ea"/>
              </a:rPr>
              <a:t>PR</a:t>
            </a:r>
            <a:r>
              <a:rPr kumimoji="1" lang="ja-JP" altLang="en-US" sz="1100" dirty="0" smtClean="0">
                <a:latin typeface="+mn-ea"/>
              </a:rPr>
              <a:t>企画クレジット</a:t>
            </a:r>
            <a:r>
              <a:rPr kumimoji="1" lang="en-US" altLang="ja-JP" sz="1100" dirty="0" smtClean="0">
                <a:latin typeface="+mn-ea"/>
              </a:rPr>
              <a:t>/</a:t>
            </a:r>
            <a:r>
              <a:rPr kumimoji="1" lang="ja-JP" altLang="en-US" sz="1100" dirty="0" smtClean="0">
                <a:latin typeface="+mn-ea"/>
              </a:rPr>
              <a:t>掲載期間を以下の通りテキスト表記します</a:t>
            </a:r>
            <a:endParaRPr kumimoji="1" lang="ja-JP" altLang="en-US" sz="1100" dirty="0">
              <a:latin typeface="+mn-ea"/>
            </a:endParaRPr>
          </a:p>
          <a:p>
            <a:pPr eaLnBrk="1" hangingPunct="1">
              <a:spcBef>
                <a:spcPct val="25000"/>
              </a:spcBef>
              <a:defRPr/>
            </a:pPr>
            <a:r>
              <a:rPr kumimoji="1" lang="ja-JP" altLang="en-US" sz="1100" dirty="0">
                <a:latin typeface="+mn-ea"/>
              </a:rPr>
              <a:t>［</a:t>
            </a:r>
            <a:r>
              <a:rPr kumimoji="1" lang="en-US" altLang="ja-JP" sz="1100" dirty="0">
                <a:latin typeface="+mn-ea"/>
              </a:rPr>
              <a:t>Yahoo! JAPAN PR</a:t>
            </a:r>
            <a:r>
              <a:rPr kumimoji="1" lang="ja-JP" altLang="en-US" sz="1100" dirty="0">
                <a:latin typeface="+mn-ea"/>
              </a:rPr>
              <a:t>企画</a:t>
            </a:r>
            <a:r>
              <a:rPr kumimoji="1" lang="ja-JP" altLang="en-US" sz="1100" dirty="0" smtClean="0">
                <a:latin typeface="+mn-ea"/>
              </a:rPr>
              <a:t>］　掲載</a:t>
            </a:r>
            <a:r>
              <a:rPr kumimoji="1" lang="ja-JP" altLang="en-US" sz="1100" dirty="0">
                <a:latin typeface="+mn-ea"/>
              </a:rPr>
              <a:t>期間：</a:t>
            </a:r>
            <a:r>
              <a:rPr kumimoji="1" lang="en-US" altLang="ja-JP" sz="1100" dirty="0">
                <a:latin typeface="+mn-ea"/>
              </a:rPr>
              <a:t>20○○</a:t>
            </a:r>
            <a:r>
              <a:rPr kumimoji="1" lang="ja-JP" altLang="en-US" sz="1100" dirty="0">
                <a:latin typeface="+mn-ea"/>
              </a:rPr>
              <a:t>年</a:t>
            </a:r>
            <a:r>
              <a:rPr kumimoji="1" lang="en-US" altLang="ja-JP" sz="1100" dirty="0">
                <a:latin typeface="+mn-ea"/>
              </a:rPr>
              <a:t>○</a:t>
            </a:r>
            <a:r>
              <a:rPr kumimoji="1" lang="ja-JP" altLang="en-US" sz="1100" dirty="0">
                <a:latin typeface="+mn-ea"/>
              </a:rPr>
              <a:t>月</a:t>
            </a:r>
            <a:r>
              <a:rPr kumimoji="1" lang="en-US" altLang="ja-JP" sz="1100" dirty="0">
                <a:latin typeface="+mn-ea"/>
              </a:rPr>
              <a:t>○</a:t>
            </a:r>
            <a:r>
              <a:rPr kumimoji="1" lang="ja-JP" altLang="en-US" sz="1100" dirty="0">
                <a:latin typeface="+mn-ea"/>
              </a:rPr>
              <a:t>日～</a:t>
            </a:r>
            <a:r>
              <a:rPr kumimoji="1" lang="en-US" altLang="ja-JP" sz="1100" dirty="0">
                <a:latin typeface="+mn-ea"/>
              </a:rPr>
              <a:t>○</a:t>
            </a:r>
            <a:r>
              <a:rPr kumimoji="1" lang="ja-JP" altLang="en-US" sz="1100" dirty="0">
                <a:latin typeface="+mn-ea"/>
              </a:rPr>
              <a:t>月</a:t>
            </a:r>
            <a:r>
              <a:rPr kumimoji="1" lang="en-US" altLang="ja-JP" sz="1100" dirty="0">
                <a:latin typeface="+mn-ea"/>
              </a:rPr>
              <a:t>○</a:t>
            </a:r>
            <a:r>
              <a:rPr kumimoji="1" lang="ja-JP" altLang="en-US" sz="1100" dirty="0" smtClean="0">
                <a:latin typeface="+mn-ea"/>
              </a:rPr>
              <a:t>日</a:t>
            </a:r>
            <a:endParaRPr kumimoji="1" lang="en-US" altLang="ja-JP" sz="1100" dirty="0" smtClean="0">
              <a:latin typeface="+mn-ea"/>
            </a:endParaRPr>
          </a:p>
          <a:p>
            <a:pPr eaLnBrk="1" hangingPunct="1">
              <a:spcBef>
                <a:spcPct val="25000"/>
              </a:spcBef>
              <a:defRPr/>
            </a:pPr>
            <a:endParaRPr kumimoji="1" lang="ja-JP" altLang="en-US" sz="1100" dirty="0">
              <a:latin typeface="+mn-ea"/>
            </a:endParaRPr>
          </a:p>
          <a:p>
            <a:pPr>
              <a:spcBef>
                <a:spcPct val="25000"/>
              </a:spcBef>
              <a:defRPr/>
            </a:pPr>
            <a:r>
              <a:rPr kumimoji="1" lang="ja-JP" altLang="en-US" sz="1100" dirty="0" smtClean="0">
                <a:latin typeface="+mn-ea"/>
              </a:rPr>
              <a:t>・センターロゴ</a:t>
            </a:r>
            <a:r>
              <a:rPr kumimoji="1" lang="ja-JP" altLang="en-US" sz="1100" dirty="0">
                <a:latin typeface="+mn-ea"/>
              </a:rPr>
              <a:t>（</a:t>
            </a:r>
            <a:r>
              <a:rPr kumimoji="1" lang="en-US" altLang="ja-JP" sz="1100" dirty="0">
                <a:latin typeface="+mn-ea"/>
              </a:rPr>
              <a:t>Yahoo! JAPAN</a:t>
            </a:r>
            <a:r>
              <a:rPr kumimoji="1" lang="ja-JP" altLang="en-US" sz="1100" dirty="0">
                <a:latin typeface="+mn-ea"/>
              </a:rPr>
              <a:t>ロゴ）</a:t>
            </a:r>
            <a:r>
              <a:rPr kumimoji="1" lang="ja-JP" altLang="en-US" sz="1100" dirty="0" smtClean="0">
                <a:latin typeface="+mn-ea"/>
              </a:rPr>
              <a:t>、及びその左右のアイコン</a:t>
            </a:r>
            <a:r>
              <a:rPr kumimoji="1" lang="ja-JP" altLang="en-US" sz="1100" dirty="0">
                <a:latin typeface="+mn-ea"/>
              </a:rPr>
              <a:t>（</a:t>
            </a:r>
            <a:r>
              <a:rPr kumimoji="1" lang="en-US" altLang="ja-JP" sz="1100" dirty="0">
                <a:latin typeface="+mn-ea"/>
              </a:rPr>
              <a:t>6</a:t>
            </a:r>
            <a:r>
              <a:rPr kumimoji="1" lang="ja-JP" altLang="en-US" sz="1100" dirty="0">
                <a:latin typeface="+mn-ea"/>
              </a:rPr>
              <a:t>個</a:t>
            </a:r>
            <a:r>
              <a:rPr kumimoji="1" lang="ja-JP" altLang="en-US" sz="1100" dirty="0" smtClean="0">
                <a:latin typeface="+mn-ea"/>
              </a:rPr>
              <a:t>）は、クライアント様の企業ロゴやブランドロゴ、商品パッケージなどに置き換えていただきます。</a:t>
            </a:r>
            <a:endParaRPr kumimoji="1" lang="en-US" altLang="ja-JP" sz="1100" dirty="0" smtClean="0">
              <a:latin typeface="+mn-ea"/>
            </a:endParaRPr>
          </a:p>
          <a:p>
            <a:pPr>
              <a:spcBef>
                <a:spcPct val="25000"/>
              </a:spcBef>
              <a:defRPr/>
            </a:pPr>
            <a:r>
              <a:rPr lang="en-US" altLang="ja-JP" sz="1100" dirty="0">
                <a:solidFill>
                  <a:srgbClr val="FF0000"/>
                </a:solidFill>
                <a:latin typeface="+mn-ea"/>
              </a:rPr>
              <a:t>※</a:t>
            </a:r>
            <a:r>
              <a:rPr kumimoji="1" lang="en-US" altLang="ja-JP" sz="1100" dirty="0" smtClean="0">
                <a:solidFill>
                  <a:srgbClr val="FF0000"/>
                </a:solidFill>
                <a:latin typeface="+mn-ea"/>
              </a:rPr>
              <a:t>Yahoo</a:t>
            </a:r>
            <a:r>
              <a:rPr kumimoji="1" lang="en-US" altLang="ja-JP" sz="1100" dirty="0">
                <a:solidFill>
                  <a:srgbClr val="FF0000"/>
                </a:solidFill>
                <a:latin typeface="+mn-ea"/>
              </a:rPr>
              <a:t>! JAPAN</a:t>
            </a:r>
            <a:r>
              <a:rPr kumimoji="1" lang="ja-JP" altLang="en-US" sz="1100" dirty="0">
                <a:solidFill>
                  <a:srgbClr val="FF0000"/>
                </a:solidFill>
                <a:latin typeface="+mn-ea"/>
              </a:rPr>
              <a:t>の</a:t>
            </a:r>
            <a:r>
              <a:rPr kumimoji="1" lang="ja-JP" altLang="en-US" sz="1100" dirty="0" smtClean="0">
                <a:solidFill>
                  <a:srgbClr val="FF0000"/>
                </a:solidFill>
                <a:latin typeface="+mn-ea"/>
              </a:rPr>
              <a:t>ロゴやアイコンは</a:t>
            </a:r>
            <a:r>
              <a:rPr kumimoji="1" lang="ja-JP" altLang="en-US" sz="1100" dirty="0">
                <a:solidFill>
                  <a:srgbClr val="FF0000"/>
                </a:solidFill>
                <a:latin typeface="+mn-ea"/>
              </a:rPr>
              <a:t>使用できません</a:t>
            </a:r>
            <a:r>
              <a:rPr kumimoji="1" lang="ja-JP" altLang="en-US" sz="1100" dirty="0" smtClean="0">
                <a:solidFill>
                  <a:srgbClr val="FF0000"/>
                </a:solidFill>
                <a:latin typeface="+mn-ea"/>
              </a:rPr>
              <a:t>。</a:t>
            </a:r>
            <a:endParaRPr kumimoji="1" lang="ja-JP" altLang="en-US" sz="1100" dirty="0">
              <a:latin typeface="+mn-ea"/>
            </a:endParaRPr>
          </a:p>
        </p:txBody>
      </p:sp>
      <p:sp>
        <p:nvSpPr>
          <p:cNvPr id="10" name="Rectangle 37"/>
          <p:cNvSpPr>
            <a:spLocks noChangeArrowheads="1"/>
          </p:cNvSpPr>
          <p:nvPr/>
        </p:nvSpPr>
        <p:spPr bwMode="auto">
          <a:xfrm>
            <a:off x="4498727" y="3044729"/>
            <a:ext cx="4918768" cy="456279"/>
          </a:xfrm>
          <a:prstGeom prst="rect">
            <a:avLst/>
          </a:prstGeom>
          <a:noFill/>
          <a:ln w="28575">
            <a:solidFill>
              <a:schemeClr val="bg1">
                <a:lumMod val="50000"/>
              </a:schemeClr>
            </a:solidFill>
            <a:miter lim="800000"/>
            <a:headEnd/>
            <a:tailEnd/>
          </a:ln>
          <a:effectLst>
            <a:outerShdw dist="35921" dir="2700000" algn="ctr" rotWithShape="0">
              <a:schemeClr val="bg2"/>
            </a:outerShdw>
          </a:effectLst>
        </p:spPr>
        <p:txBody>
          <a:bodyPr wrap="square">
            <a:spAutoFit/>
          </a:bodyPr>
          <a:lstStyle/>
          <a:p>
            <a:pPr eaLnBrk="1" hangingPunct="1">
              <a:spcBef>
                <a:spcPct val="15000"/>
              </a:spcBef>
              <a:defRPr/>
            </a:pPr>
            <a:r>
              <a:rPr kumimoji="1" lang="en-US" altLang="ja-JP" sz="1100" dirty="0" smtClean="0">
                <a:latin typeface="+mn-ea"/>
              </a:rPr>
              <a:t>■</a:t>
            </a:r>
            <a:r>
              <a:rPr kumimoji="1" lang="ja-JP" altLang="en-US" sz="1100" dirty="0" smtClean="0">
                <a:latin typeface="+mn-ea"/>
              </a:rPr>
              <a:t>検索枠、</a:t>
            </a:r>
            <a:r>
              <a:rPr lang="ja-JP" altLang="en-US" sz="1100" dirty="0" smtClean="0">
                <a:latin typeface="+mn-ea"/>
              </a:rPr>
              <a:t>主</a:t>
            </a:r>
            <a:r>
              <a:rPr lang="ja-JP" altLang="en-US" sz="1100" dirty="0">
                <a:latin typeface="+mn-ea"/>
              </a:rPr>
              <a:t>な</a:t>
            </a:r>
            <a:r>
              <a:rPr kumimoji="1" lang="ja-JP" altLang="en-US" sz="1100" dirty="0" smtClean="0">
                <a:latin typeface="+mn-ea"/>
              </a:rPr>
              <a:t>サービス枠（コンテンツ列）、</a:t>
            </a:r>
            <a:r>
              <a:rPr kumimoji="1" lang="en-US" altLang="ja-JP" sz="1100" dirty="0" smtClean="0">
                <a:latin typeface="+mn-ea"/>
              </a:rPr>
              <a:t>ID</a:t>
            </a:r>
            <a:r>
              <a:rPr kumimoji="1" lang="ja-JP" altLang="en-US" sz="1100" dirty="0" smtClean="0">
                <a:latin typeface="+mn-ea"/>
              </a:rPr>
              <a:t>連携パーソナライズ枠</a:t>
            </a:r>
            <a:endParaRPr kumimoji="1" lang="ja-JP" altLang="en-US" sz="1100" dirty="0">
              <a:latin typeface="+mn-ea"/>
            </a:endParaRPr>
          </a:p>
          <a:p>
            <a:pPr eaLnBrk="1" hangingPunct="1">
              <a:spcBef>
                <a:spcPct val="15000"/>
              </a:spcBef>
              <a:defRPr/>
            </a:pPr>
            <a:r>
              <a:rPr kumimoji="1" lang="ja-JP" altLang="en-US" sz="1100" dirty="0" smtClean="0">
                <a:latin typeface="+mn-ea"/>
              </a:rPr>
              <a:t>原則として、カスタマイズ</a:t>
            </a:r>
            <a:r>
              <a:rPr kumimoji="1" lang="ja-JP" altLang="en-US" sz="1100" dirty="0">
                <a:latin typeface="+mn-ea"/>
              </a:rPr>
              <a:t>不可のエリアです。</a:t>
            </a:r>
          </a:p>
        </p:txBody>
      </p:sp>
      <p:sp>
        <p:nvSpPr>
          <p:cNvPr id="11" name="Rectangle 39"/>
          <p:cNvSpPr>
            <a:spLocks noChangeArrowheads="1"/>
          </p:cNvSpPr>
          <p:nvPr/>
        </p:nvSpPr>
        <p:spPr bwMode="auto">
          <a:xfrm>
            <a:off x="4498727" y="3933056"/>
            <a:ext cx="4918768" cy="473206"/>
          </a:xfrm>
          <a:prstGeom prst="rect">
            <a:avLst/>
          </a:prstGeom>
          <a:solidFill>
            <a:schemeClr val="bg1"/>
          </a:solidFill>
          <a:ln w="28575">
            <a:solidFill>
              <a:schemeClr val="accent6">
                <a:lumMod val="60000"/>
                <a:lumOff val="40000"/>
              </a:schemeClr>
            </a:solidFill>
            <a:miter lim="800000"/>
            <a:headEnd/>
            <a:tailEnd/>
          </a:ln>
          <a:effectLst>
            <a:outerShdw dist="35921" dir="2700000" algn="ctr" rotWithShape="0">
              <a:schemeClr val="bg2"/>
            </a:outerShdw>
          </a:effectLst>
        </p:spPr>
        <p:txBody>
          <a:bodyPr wrap="square">
            <a:spAutoFit/>
          </a:bodyPr>
          <a:lstStyle/>
          <a:p>
            <a:pPr eaLnBrk="1" hangingPunct="1">
              <a:spcBef>
                <a:spcPct val="25000"/>
              </a:spcBef>
              <a:defRPr/>
            </a:pPr>
            <a:r>
              <a:rPr kumimoji="1" lang="en-US" altLang="ja-JP" sz="1100" dirty="0" smtClean="0">
                <a:latin typeface="+mn-ea"/>
              </a:rPr>
              <a:t>■</a:t>
            </a:r>
            <a:r>
              <a:rPr kumimoji="1" lang="ja-JP" altLang="en-US" sz="1100" dirty="0" smtClean="0">
                <a:latin typeface="+mn-ea"/>
              </a:rPr>
              <a:t>その他エリア</a:t>
            </a:r>
            <a:endParaRPr kumimoji="1" lang="en-US" altLang="ja-JP" sz="1100" dirty="0">
              <a:latin typeface="+mn-ea"/>
            </a:endParaRPr>
          </a:p>
          <a:p>
            <a:pPr eaLnBrk="1" hangingPunct="1">
              <a:spcBef>
                <a:spcPct val="25000"/>
              </a:spcBef>
              <a:defRPr/>
            </a:pPr>
            <a:r>
              <a:rPr kumimoji="1" lang="ja-JP" altLang="en-US" sz="1100" dirty="0">
                <a:latin typeface="+mn-ea"/>
              </a:rPr>
              <a:t>テキスト、画像、リンク先</a:t>
            </a:r>
            <a:r>
              <a:rPr kumimoji="1" lang="ja-JP" altLang="en-US" sz="1100" dirty="0" smtClean="0">
                <a:latin typeface="+mn-ea"/>
              </a:rPr>
              <a:t>をカスタマイズいただけます。</a:t>
            </a:r>
            <a:endParaRPr kumimoji="1" lang="ja-JP" altLang="en-US" sz="1100" dirty="0">
              <a:latin typeface="+mn-ea"/>
            </a:endParaRPr>
          </a:p>
        </p:txBody>
      </p:sp>
      <p:pic>
        <p:nvPicPr>
          <p:cNvPr id="12" name="Picture 2" descr="C:\Users\koyamaya\Desktop\PCキャプチャイメージ.gi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4268"/>
          <a:stretch/>
        </p:blipFill>
        <p:spPr bwMode="auto">
          <a:xfrm>
            <a:off x="560512" y="764704"/>
            <a:ext cx="3456384" cy="586200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3" name="正方形/長方形 12"/>
          <p:cNvSpPr/>
          <p:nvPr/>
        </p:nvSpPr>
        <p:spPr>
          <a:xfrm>
            <a:off x="632520" y="764703"/>
            <a:ext cx="3312368" cy="288033"/>
          </a:xfrm>
          <a:prstGeom prst="rect">
            <a:avLst/>
          </a:prstGeom>
          <a:solidFill>
            <a:schemeClr val="accent5">
              <a:lumMod val="50000"/>
              <a:alpha val="50196"/>
            </a:schemeClr>
          </a:solidFill>
          <a:ln w="9525">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sp>
        <p:nvSpPr>
          <p:cNvPr id="14" name="正方形/長方形 13"/>
          <p:cNvSpPr/>
          <p:nvPr/>
        </p:nvSpPr>
        <p:spPr>
          <a:xfrm>
            <a:off x="632520" y="1405027"/>
            <a:ext cx="576064" cy="2208917"/>
          </a:xfrm>
          <a:prstGeom prst="rect">
            <a:avLst/>
          </a:prstGeom>
          <a:solidFill>
            <a:schemeClr val="accent2">
              <a:lumMod val="50000"/>
              <a:alpha val="50196"/>
            </a:schemeClr>
          </a:solidFill>
          <a:ln w="9525">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sp>
        <p:nvSpPr>
          <p:cNvPr id="15" name="正方形/長方形 14"/>
          <p:cNvSpPr/>
          <p:nvPr/>
        </p:nvSpPr>
        <p:spPr>
          <a:xfrm>
            <a:off x="1280592" y="1405027"/>
            <a:ext cx="1368152" cy="871845"/>
          </a:xfrm>
          <a:prstGeom prst="rect">
            <a:avLst/>
          </a:prstGeom>
          <a:solidFill>
            <a:srgbClr val="FD4D5E">
              <a:alpha val="50196"/>
            </a:srgbClr>
          </a:solidFill>
          <a:ln w="9525">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sp>
        <p:nvSpPr>
          <p:cNvPr id="16" name="テキスト ボックス 15"/>
          <p:cNvSpPr txBox="1"/>
          <p:nvPr/>
        </p:nvSpPr>
        <p:spPr>
          <a:xfrm>
            <a:off x="2936776" y="1700808"/>
            <a:ext cx="720080" cy="215444"/>
          </a:xfrm>
          <a:prstGeom prst="rect">
            <a:avLst/>
          </a:prstGeom>
          <a:solidFill>
            <a:srgbClr val="FFFFFF">
              <a:alpha val="50196"/>
            </a:srgbClr>
          </a:solidFill>
        </p:spPr>
        <p:txBody>
          <a:bodyPr wrap="square" rtlCol="0">
            <a:spAutoFit/>
          </a:bodyPr>
          <a:lstStyle/>
          <a:p>
            <a:pPr algn="ctr"/>
            <a:r>
              <a:rPr kumimoji="1" lang="ja-JP" altLang="en-US" sz="800" dirty="0" smtClean="0"/>
              <a:t>バナー掲載</a:t>
            </a:r>
            <a:endParaRPr kumimoji="1" lang="ja-JP" altLang="en-US" sz="800" dirty="0"/>
          </a:p>
        </p:txBody>
      </p:sp>
      <p:sp>
        <p:nvSpPr>
          <p:cNvPr id="17" name="正方形/長方形 16"/>
          <p:cNvSpPr/>
          <p:nvPr/>
        </p:nvSpPr>
        <p:spPr>
          <a:xfrm>
            <a:off x="1280592" y="2348880"/>
            <a:ext cx="1368152" cy="144016"/>
          </a:xfrm>
          <a:prstGeom prst="rect">
            <a:avLst/>
          </a:prstGeom>
          <a:solidFill>
            <a:srgbClr val="FD4D5E">
              <a:alpha val="50196"/>
            </a:srgbClr>
          </a:solidFill>
          <a:ln w="9525">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sp>
        <p:nvSpPr>
          <p:cNvPr id="18" name="正方形/長方形 17"/>
          <p:cNvSpPr/>
          <p:nvPr/>
        </p:nvSpPr>
        <p:spPr>
          <a:xfrm>
            <a:off x="632520" y="3645024"/>
            <a:ext cx="576064" cy="1800200"/>
          </a:xfrm>
          <a:prstGeom prst="rect">
            <a:avLst/>
          </a:prstGeom>
          <a:solidFill>
            <a:srgbClr val="FD4D5E">
              <a:alpha val="89804"/>
            </a:srgbClr>
          </a:solidFill>
          <a:ln w="9525">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sp>
        <p:nvSpPr>
          <p:cNvPr id="19" name="正方形/長方形 18"/>
          <p:cNvSpPr/>
          <p:nvPr/>
        </p:nvSpPr>
        <p:spPr>
          <a:xfrm>
            <a:off x="2720752" y="3429000"/>
            <a:ext cx="1152128" cy="1296144"/>
          </a:xfrm>
          <a:prstGeom prst="rect">
            <a:avLst/>
          </a:prstGeom>
          <a:solidFill>
            <a:srgbClr val="FD4D5E">
              <a:alpha val="89804"/>
            </a:srgbClr>
          </a:solidFill>
          <a:ln w="9525">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sp>
        <p:nvSpPr>
          <p:cNvPr id="20" name="正方形/長方形 19"/>
          <p:cNvSpPr/>
          <p:nvPr/>
        </p:nvSpPr>
        <p:spPr>
          <a:xfrm>
            <a:off x="1064568" y="1408924"/>
            <a:ext cx="144016" cy="73945"/>
          </a:xfrm>
          <a:prstGeom prst="rect">
            <a:avLst/>
          </a:prstGeom>
          <a:solidFill>
            <a:schemeClr val="tx1"/>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600" dirty="0" smtClean="0">
              <a:solidFill>
                <a:schemeClr val="bg1"/>
              </a:solidFill>
            </a:endParaRPr>
          </a:p>
        </p:txBody>
      </p:sp>
      <p:sp>
        <p:nvSpPr>
          <p:cNvPr id="21" name="正方形/長方形 20"/>
          <p:cNvSpPr/>
          <p:nvPr/>
        </p:nvSpPr>
        <p:spPr>
          <a:xfrm>
            <a:off x="2504728" y="1056492"/>
            <a:ext cx="144016" cy="73945"/>
          </a:xfrm>
          <a:prstGeom prst="rect">
            <a:avLst/>
          </a:prstGeom>
          <a:solidFill>
            <a:schemeClr val="tx1"/>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400" dirty="0" smtClean="0">
              <a:solidFill>
                <a:schemeClr val="bg1"/>
              </a:solidFill>
            </a:endParaRPr>
          </a:p>
        </p:txBody>
      </p:sp>
      <p:sp>
        <p:nvSpPr>
          <p:cNvPr id="22" name="テキスト ボックス 21"/>
          <p:cNvSpPr txBox="1"/>
          <p:nvPr/>
        </p:nvSpPr>
        <p:spPr>
          <a:xfrm>
            <a:off x="2576736" y="1013980"/>
            <a:ext cx="1224136" cy="184666"/>
          </a:xfrm>
          <a:prstGeom prst="rect">
            <a:avLst/>
          </a:prstGeom>
          <a:noFill/>
          <a:ln>
            <a:noFill/>
          </a:ln>
        </p:spPr>
        <p:txBody>
          <a:bodyPr wrap="square" rtlCol="0">
            <a:spAutoFit/>
          </a:bodyPr>
          <a:lstStyle/>
          <a:p>
            <a:r>
              <a:rPr kumimoji="1" lang="ja-JP" altLang="en-US" sz="600" dirty="0" smtClean="0">
                <a:solidFill>
                  <a:schemeClr val="bg1"/>
                </a:solidFill>
              </a:rPr>
              <a:t>←一覧タブ表示なし</a:t>
            </a:r>
            <a:endParaRPr kumimoji="1" lang="ja-JP" altLang="en-US" sz="600" dirty="0">
              <a:solidFill>
                <a:schemeClr val="bg1"/>
              </a:solidFill>
            </a:endParaRPr>
          </a:p>
        </p:txBody>
      </p:sp>
      <p:sp>
        <p:nvSpPr>
          <p:cNvPr id="23" name="テキスト ボックス 22"/>
          <p:cNvSpPr txBox="1"/>
          <p:nvPr/>
        </p:nvSpPr>
        <p:spPr>
          <a:xfrm>
            <a:off x="1031316" y="1482869"/>
            <a:ext cx="144016" cy="1292662"/>
          </a:xfrm>
          <a:prstGeom prst="rect">
            <a:avLst/>
          </a:prstGeom>
          <a:noFill/>
          <a:ln>
            <a:noFill/>
          </a:ln>
        </p:spPr>
        <p:txBody>
          <a:bodyPr wrap="square" rtlCol="0">
            <a:spAutoFit/>
          </a:bodyPr>
          <a:lstStyle/>
          <a:p>
            <a:r>
              <a:rPr lang="ja-JP" altLang="en-US" sz="600" dirty="0" smtClean="0">
                <a:solidFill>
                  <a:schemeClr val="bg1"/>
                </a:solidFill>
              </a:rPr>
              <a:t>↑サ｜ビス一覧</a:t>
            </a:r>
            <a:r>
              <a:rPr kumimoji="1" lang="ja-JP" altLang="en-US" sz="600" dirty="0" smtClean="0">
                <a:solidFill>
                  <a:schemeClr val="bg1"/>
                </a:solidFill>
              </a:rPr>
              <a:t>タブ表示なし</a:t>
            </a:r>
            <a:endParaRPr kumimoji="1" lang="ja-JP" altLang="en-US" sz="600" dirty="0">
              <a:solidFill>
                <a:schemeClr val="bg1"/>
              </a:solidFill>
            </a:endParaRPr>
          </a:p>
        </p:txBody>
      </p:sp>
      <p:sp>
        <p:nvSpPr>
          <p:cNvPr id="24" name="正方形/長方形 23"/>
          <p:cNvSpPr/>
          <p:nvPr/>
        </p:nvSpPr>
        <p:spPr>
          <a:xfrm>
            <a:off x="632520" y="1306722"/>
            <a:ext cx="3312368" cy="61622"/>
          </a:xfrm>
          <a:prstGeom prst="rect">
            <a:avLst/>
          </a:prstGeom>
          <a:solidFill>
            <a:srgbClr val="FD4D5E">
              <a:alpha val="89804"/>
            </a:srgbClr>
          </a:solidFill>
          <a:ln w="9525">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sp>
        <p:nvSpPr>
          <p:cNvPr id="25" name="正方形/長方形 24"/>
          <p:cNvSpPr/>
          <p:nvPr/>
        </p:nvSpPr>
        <p:spPr>
          <a:xfrm>
            <a:off x="1280592" y="1405027"/>
            <a:ext cx="1368152" cy="864096"/>
          </a:xfrm>
          <a:prstGeom prst="rect">
            <a:avLst/>
          </a:prstGeom>
          <a:solidFill>
            <a:srgbClr val="FD4D5E">
              <a:alpha val="89804"/>
            </a:srgbClr>
          </a:solidFill>
          <a:ln w="9525">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sp>
        <p:nvSpPr>
          <p:cNvPr id="26" name="正方形/長方形 25"/>
          <p:cNvSpPr/>
          <p:nvPr/>
        </p:nvSpPr>
        <p:spPr>
          <a:xfrm>
            <a:off x="1280592" y="2332254"/>
            <a:ext cx="1368152" cy="144015"/>
          </a:xfrm>
          <a:prstGeom prst="rect">
            <a:avLst/>
          </a:prstGeom>
          <a:solidFill>
            <a:srgbClr val="FD4D5E">
              <a:alpha val="89804"/>
            </a:srgbClr>
          </a:solidFill>
          <a:ln w="9525">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cxnSp>
        <p:nvCxnSpPr>
          <p:cNvPr id="27" name="直線コネクタ 26"/>
          <p:cNvCxnSpPr/>
          <p:nvPr/>
        </p:nvCxnSpPr>
        <p:spPr>
          <a:xfrm>
            <a:off x="3944888" y="1160748"/>
            <a:ext cx="27692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a:endCxn id="10" idx="1"/>
          </p:cNvCxnSpPr>
          <p:nvPr/>
        </p:nvCxnSpPr>
        <p:spPr>
          <a:xfrm flipV="1">
            <a:off x="1208584" y="3272869"/>
            <a:ext cx="3290143" cy="3636"/>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9" name="正方形/長方形 28"/>
          <p:cNvSpPr/>
          <p:nvPr/>
        </p:nvSpPr>
        <p:spPr>
          <a:xfrm>
            <a:off x="632520" y="1056493"/>
            <a:ext cx="3312368" cy="250230"/>
          </a:xfrm>
          <a:prstGeom prst="rect">
            <a:avLst/>
          </a:prstGeom>
          <a:solidFill>
            <a:schemeClr val="accent2">
              <a:lumMod val="50000"/>
              <a:alpha val="50196"/>
            </a:schemeClr>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sp>
        <p:nvSpPr>
          <p:cNvPr id="30" name="正方形/長方形 29"/>
          <p:cNvSpPr/>
          <p:nvPr/>
        </p:nvSpPr>
        <p:spPr>
          <a:xfrm>
            <a:off x="1280592" y="2518942"/>
            <a:ext cx="1368152" cy="3718370"/>
          </a:xfrm>
          <a:prstGeom prst="rect">
            <a:avLst/>
          </a:prstGeom>
          <a:solidFill>
            <a:srgbClr val="FD4D5E">
              <a:alpha val="89804"/>
            </a:srgbClr>
          </a:solidFill>
          <a:ln w="9525">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cxnSp>
        <p:nvCxnSpPr>
          <p:cNvPr id="31" name="直線コネクタ 30"/>
          <p:cNvCxnSpPr/>
          <p:nvPr/>
        </p:nvCxnSpPr>
        <p:spPr>
          <a:xfrm>
            <a:off x="3872880" y="2708920"/>
            <a:ext cx="348928"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a:off x="4216370" y="1160748"/>
            <a:ext cx="0" cy="211212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3" name="正方形/長方形 32"/>
          <p:cNvSpPr/>
          <p:nvPr/>
        </p:nvSpPr>
        <p:spPr>
          <a:xfrm>
            <a:off x="2717201" y="2257188"/>
            <a:ext cx="1152128" cy="1087869"/>
          </a:xfrm>
          <a:prstGeom prst="rect">
            <a:avLst/>
          </a:prstGeom>
          <a:solidFill>
            <a:schemeClr val="accent2">
              <a:lumMod val="50000"/>
              <a:alpha val="50196"/>
            </a:schemeClr>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sp>
        <p:nvSpPr>
          <p:cNvPr id="34" name="正方形/長方形 33"/>
          <p:cNvSpPr/>
          <p:nvPr/>
        </p:nvSpPr>
        <p:spPr>
          <a:xfrm>
            <a:off x="624504" y="6316426"/>
            <a:ext cx="3312368" cy="241285"/>
          </a:xfrm>
          <a:prstGeom prst="rect">
            <a:avLst/>
          </a:prstGeom>
          <a:solidFill>
            <a:srgbClr val="FD4D5E">
              <a:alpha val="89804"/>
            </a:srgbClr>
          </a:solidFill>
          <a:ln w="9525">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smtClean="0">
              <a:solidFill>
                <a:schemeClr val="tx1"/>
              </a:solidFill>
            </a:endParaRPr>
          </a:p>
        </p:txBody>
      </p:sp>
      <p:cxnSp>
        <p:nvCxnSpPr>
          <p:cNvPr id="35" name="直線コネクタ 34"/>
          <p:cNvCxnSpPr/>
          <p:nvPr/>
        </p:nvCxnSpPr>
        <p:spPr>
          <a:xfrm>
            <a:off x="4368770" y="908718"/>
            <a:ext cx="0" cy="899812"/>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flipV="1">
            <a:off x="3944888" y="908718"/>
            <a:ext cx="423882" cy="2"/>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a:off x="4385102" y="1789002"/>
            <a:ext cx="113625" cy="0"/>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a:off x="1208584" y="4181448"/>
            <a:ext cx="3290143" cy="0"/>
          </a:xfrm>
          <a:prstGeom prst="line">
            <a:avLst/>
          </a:prstGeom>
          <a:ln w="2857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590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a:bodyPr>
          <a:lstStyle/>
          <a:p>
            <a:r>
              <a:rPr lang="ja-JP" altLang="en-US" sz="2000" dirty="0"/>
              <a:t>スマートフォン版「ミラーサイト版」の仕様（カスタマイズ箇所）</a:t>
            </a:r>
            <a:endParaRPr kumimoji="1" lang="ja-JP" altLang="en-US" sz="1800" dirty="0"/>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7" name="Rectangle 24"/>
          <p:cNvSpPr>
            <a:spLocks noChangeArrowheads="1"/>
          </p:cNvSpPr>
          <p:nvPr/>
        </p:nvSpPr>
        <p:spPr bwMode="auto">
          <a:xfrm>
            <a:off x="4473442" y="957573"/>
            <a:ext cx="4918769" cy="1488869"/>
          </a:xfrm>
          <a:prstGeom prst="rect">
            <a:avLst/>
          </a:prstGeom>
          <a:solidFill>
            <a:schemeClr val="bg1"/>
          </a:solidFill>
          <a:ln w="28575">
            <a:solidFill>
              <a:schemeClr val="accent5">
                <a:lumMod val="75000"/>
              </a:schemeClr>
            </a:solidFill>
            <a:miter lim="800000"/>
            <a:headEnd/>
            <a:tailEnd/>
          </a:ln>
          <a:effectLst>
            <a:outerShdw dist="35921" dir="2700000" algn="ctr" rotWithShape="0">
              <a:schemeClr val="bg2"/>
            </a:outerShdw>
          </a:effectLst>
        </p:spPr>
        <p:txBody>
          <a:bodyPr wrap="square">
            <a:spAutoFit/>
          </a:bodyPr>
          <a:lstStyle/>
          <a:p>
            <a:pPr eaLnBrk="1" hangingPunct="1">
              <a:spcBef>
                <a:spcPct val="25000"/>
              </a:spcBef>
              <a:defRPr/>
            </a:pPr>
            <a:r>
              <a:rPr lang="ja-JP" altLang="en-US" sz="1100" dirty="0">
                <a:latin typeface="+mn-ea"/>
              </a:rPr>
              <a:t>■ヘッダ周辺</a:t>
            </a:r>
            <a:endParaRPr lang="en-US" altLang="ja-JP" sz="1100" dirty="0">
              <a:latin typeface="+mn-ea"/>
            </a:endParaRPr>
          </a:p>
          <a:p>
            <a:pPr eaLnBrk="1" hangingPunct="1">
              <a:spcBef>
                <a:spcPct val="25000"/>
              </a:spcBef>
              <a:defRPr/>
            </a:pPr>
            <a:r>
              <a:rPr lang="ja-JP" altLang="en-US" sz="1100" dirty="0">
                <a:latin typeface="+mn-ea"/>
              </a:rPr>
              <a:t>・</a:t>
            </a:r>
            <a:r>
              <a:rPr lang="en-US" altLang="ja-JP" sz="1100" dirty="0">
                <a:latin typeface="+mn-ea"/>
              </a:rPr>
              <a:t>PR</a:t>
            </a:r>
            <a:r>
              <a:rPr lang="ja-JP" altLang="en-US" sz="1100" dirty="0">
                <a:latin typeface="+mn-ea"/>
              </a:rPr>
              <a:t>企画クレジット</a:t>
            </a:r>
            <a:r>
              <a:rPr lang="en-US" altLang="ja-JP" sz="1100" dirty="0">
                <a:latin typeface="+mn-ea"/>
              </a:rPr>
              <a:t>/</a:t>
            </a:r>
            <a:r>
              <a:rPr lang="ja-JP" altLang="en-US" sz="1100" dirty="0">
                <a:latin typeface="+mn-ea"/>
              </a:rPr>
              <a:t>掲載期間を以下の通りテキスト表記します</a:t>
            </a:r>
          </a:p>
          <a:p>
            <a:pPr eaLnBrk="1" hangingPunct="1">
              <a:spcBef>
                <a:spcPct val="25000"/>
              </a:spcBef>
              <a:defRPr/>
            </a:pPr>
            <a:r>
              <a:rPr lang="ja-JP" altLang="en-US" sz="1100" dirty="0">
                <a:latin typeface="+mn-ea"/>
              </a:rPr>
              <a:t>［</a:t>
            </a:r>
            <a:r>
              <a:rPr lang="en-US" altLang="ja-JP" sz="1100" dirty="0">
                <a:latin typeface="+mn-ea"/>
              </a:rPr>
              <a:t>Yahoo! JAPAN PR</a:t>
            </a:r>
            <a:r>
              <a:rPr lang="ja-JP" altLang="en-US" sz="1100" dirty="0">
                <a:latin typeface="+mn-ea"/>
              </a:rPr>
              <a:t>企画］　掲載期間：</a:t>
            </a:r>
            <a:r>
              <a:rPr lang="en-US" altLang="ja-JP" sz="1100" dirty="0">
                <a:latin typeface="+mn-ea"/>
              </a:rPr>
              <a:t>20○○</a:t>
            </a:r>
            <a:r>
              <a:rPr lang="ja-JP" altLang="en-US" sz="1100" dirty="0">
                <a:latin typeface="+mn-ea"/>
              </a:rPr>
              <a:t>年</a:t>
            </a:r>
            <a:r>
              <a:rPr lang="en-US" altLang="ja-JP" sz="1100" dirty="0">
                <a:latin typeface="+mn-ea"/>
              </a:rPr>
              <a:t>○</a:t>
            </a:r>
            <a:r>
              <a:rPr lang="ja-JP" altLang="en-US" sz="1100" dirty="0">
                <a:latin typeface="+mn-ea"/>
              </a:rPr>
              <a:t>月</a:t>
            </a:r>
            <a:r>
              <a:rPr lang="en-US" altLang="ja-JP" sz="1100" dirty="0">
                <a:latin typeface="+mn-ea"/>
              </a:rPr>
              <a:t>○</a:t>
            </a:r>
            <a:r>
              <a:rPr lang="ja-JP" altLang="en-US" sz="1100" dirty="0">
                <a:latin typeface="+mn-ea"/>
              </a:rPr>
              <a:t>日～</a:t>
            </a:r>
            <a:r>
              <a:rPr lang="en-US" altLang="ja-JP" sz="1100" dirty="0">
                <a:latin typeface="+mn-ea"/>
              </a:rPr>
              <a:t>○</a:t>
            </a:r>
            <a:r>
              <a:rPr lang="ja-JP" altLang="en-US" sz="1100" dirty="0">
                <a:latin typeface="+mn-ea"/>
              </a:rPr>
              <a:t>月</a:t>
            </a:r>
            <a:r>
              <a:rPr lang="en-US" altLang="ja-JP" sz="1100" dirty="0">
                <a:latin typeface="+mn-ea"/>
              </a:rPr>
              <a:t>○</a:t>
            </a:r>
            <a:r>
              <a:rPr lang="ja-JP" altLang="en-US" sz="1100" dirty="0">
                <a:latin typeface="+mn-ea"/>
              </a:rPr>
              <a:t>日</a:t>
            </a:r>
            <a:endParaRPr lang="en-US" altLang="ja-JP" sz="1100" dirty="0">
              <a:latin typeface="+mn-ea"/>
            </a:endParaRPr>
          </a:p>
          <a:p>
            <a:pPr eaLnBrk="1" hangingPunct="1">
              <a:spcBef>
                <a:spcPct val="25000"/>
              </a:spcBef>
              <a:defRPr/>
            </a:pPr>
            <a:endParaRPr lang="ja-JP" altLang="en-US" sz="1100" dirty="0">
              <a:latin typeface="+mn-ea"/>
            </a:endParaRPr>
          </a:p>
          <a:p>
            <a:pPr>
              <a:spcBef>
                <a:spcPct val="25000"/>
              </a:spcBef>
              <a:defRPr/>
            </a:pPr>
            <a:r>
              <a:rPr lang="ja-JP" altLang="en-US" sz="1100" dirty="0" smtClean="0">
                <a:latin typeface="+mn-ea"/>
              </a:rPr>
              <a:t>・ロゴ</a:t>
            </a:r>
            <a:r>
              <a:rPr lang="ja-JP" altLang="en-US" sz="1100" dirty="0">
                <a:latin typeface="+mn-ea"/>
              </a:rPr>
              <a:t>（</a:t>
            </a:r>
            <a:r>
              <a:rPr lang="en-US" altLang="ja-JP" sz="1100" dirty="0">
                <a:latin typeface="+mn-ea"/>
              </a:rPr>
              <a:t>Yahoo! JAPAN</a:t>
            </a:r>
            <a:r>
              <a:rPr lang="ja-JP" altLang="en-US" sz="1100" dirty="0">
                <a:latin typeface="+mn-ea"/>
              </a:rPr>
              <a:t>ロゴ</a:t>
            </a:r>
            <a:r>
              <a:rPr lang="ja-JP" altLang="en-US" sz="1100" dirty="0" smtClean="0">
                <a:latin typeface="+mn-ea"/>
              </a:rPr>
              <a:t>）は</a:t>
            </a:r>
            <a:r>
              <a:rPr lang="ja-JP" altLang="en-US" sz="1100" dirty="0">
                <a:latin typeface="+mn-ea"/>
              </a:rPr>
              <a:t>、クライアント様の企業ロゴやブランドロゴ、商品パッケージなどに置き換えていただきます。</a:t>
            </a:r>
            <a:endParaRPr lang="en-US" altLang="ja-JP" sz="1100" dirty="0">
              <a:latin typeface="+mn-ea"/>
            </a:endParaRPr>
          </a:p>
          <a:p>
            <a:pPr>
              <a:spcBef>
                <a:spcPct val="25000"/>
              </a:spcBef>
              <a:defRPr/>
            </a:pPr>
            <a:r>
              <a:rPr lang="en-US" altLang="ja-JP" sz="1100" dirty="0">
                <a:solidFill>
                  <a:srgbClr val="FF0000"/>
                </a:solidFill>
                <a:latin typeface="+mn-ea"/>
              </a:rPr>
              <a:t>※Yahoo! JAPAN</a:t>
            </a:r>
            <a:r>
              <a:rPr lang="ja-JP" altLang="en-US" sz="1100" dirty="0">
                <a:solidFill>
                  <a:srgbClr val="FF0000"/>
                </a:solidFill>
                <a:latin typeface="+mn-ea"/>
              </a:rPr>
              <a:t>のロゴやアイコンは使用できません。</a:t>
            </a:r>
            <a:endParaRPr lang="ja-JP" altLang="en-US" sz="1100" dirty="0">
              <a:latin typeface="+mn-ea"/>
            </a:endParaRPr>
          </a:p>
        </p:txBody>
      </p:sp>
      <p:sp>
        <p:nvSpPr>
          <p:cNvPr id="8" name="Rectangle 37"/>
          <p:cNvSpPr>
            <a:spLocks noChangeArrowheads="1"/>
          </p:cNvSpPr>
          <p:nvPr/>
        </p:nvSpPr>
        <p:spPr bwMode="auto">
          <a:xfrm>
            <a:off x="4460189" y="2724516"/>
            <a:ext cx="4957307" cy="430887"/>
          </a:xfrm>
          <a:prstGeom prst="rect">
            <a:avLst/>
          </a:prstGeom>
          <a:noFill/>
          <a:ln w="28575">
            <a:solidFill>
              <a:schemeClr val="bg1">
                <a:lumMod val="50000"/>
              </a:schemeClr>
            </a:solidFill>
            <a:miter lim="800000"/>
            <a:headEnd/>
            <a:tailEnd/>
          </a:ln>
          <a:effectLst>
            <a:outerShdw dist="35921" dir="2700000" algn="ctr" rotWithShape="0">
              <a:schemeClr val="bg2"/>
            </a:outerShdw>
          </a:effectLst>
        </p:spPr>
        <p:txBody>
          <a:bodyPr wrap="square">
            <a:spAutoFit/>
          </a:bodyPr>
          <a:lstStyle/>
          <a:p>
            <a:pPr eaLnBrk="1" hangingPunct="1">
              <a:spcBef>
                <a:spcPct val="15000"/>
              </a:spcBef>
              <a:defRPr/>
            </a:pPr>
            <a:r>
              <a:rPr lang="en-US" altLang="ja-JP" sz="1100" dirty="0">
                <a:latin typeface="+mn-ea"/>
              </a:rPr>
              <a:t>■</a:t>
            </a:r>
            <a:r>
              <a:rPr lang="ja-JP" altLang="en-US" sz="1100" dirty="0" smtClean="0">
                <a:latin typeface="+mn-ea"/>
              </a:rPr>
              <a:t>検索枠の位置は変更不可。また原則</a:t>
            </a:r>
            <a:r>
              <a:rPr lang="ja-JP" altLang="en-US" sz="1100" dirty="0">
                <a:latin typeface="+mn-ea"/>
              </a:rPr>
              <a:t>と</a:t>
            </a:r>
            <a:r>
              <a:rPr lang="ja-JP" altLang="en-US" sz="1100" dirty="0" smtClean="0">
                <a:latin typeface="+mn-ea"/>
              </a:rPr>
              <a:t>してカスタマイズ不可ですが、枠線、検索ボタンの色、背景は全体のトンマナに合わせて設定することが可能です</a:t>
            </a:r>
            <a:endParaRPr lang="ja-JP" altLang="en-US" sz="1100" dirty="0">
              <a:latin typeface="+mn-ea"/>
            </a:endParaRPr>
          </a:p>
        </p:txBody>
      </p:sp>
      <p:sp>
        <p:nvSpPr>
          <p:cNvPr id="9" name="Rectangle 39"/>
          <p:cNvSpPr>
            <a:spLocks noChangeArrowheads="1"/>
          </p:cNvSpPr>
          <p:nvPr/>
        </p:nvSpPr>
        <p:spPr bwMode="auto">
          <a:xfrm>
            <a:off x="4473442" y="4394719"/>
            <a:ext cx="4918770" cy="642484"/>
          </a:xfrm>
          <a:prstGeom prst="rect">
            <a:avLst/>
          </a:prstGeom>
          <a:solidFill>
            <a:schemeClr val="bg1"/>
          </a:solidFill>
          <a:ln w="28575">
            <a:solidFill>
              <a:schemeClr val="accent6">
                <a:lumMod val="60000"/>
                <a:lumOff val="40000"/>
              </a:schemeClr>
            </a:solidFill>
            <a:miter lim="800000"/>
            <a:headEnd/>
            <a:tailEnd/>
          </a:ln>
          <a:effectLst>
            <a:outerShdw dist="35921" dir="2700000" algn="ctr" rotWithShape="0">
              <a:schemeClr val="bg2"/>
            </a:outerShdw>
          </a:effectLst>
        </p:spPr>
        <p:txBody>
          <a:bodyPr wrap="square">
            <a:spAutoFit/>
          </a:bodyPr>
          <a:lstStyle/>
          <a:p>
            <a:pPr eaLnBrk="1" hangingPunct="1">
              <a:spcBef>
                <a:spcPct val="25000"/>
              </a:spcBef>
              <a:defRPr/>
            </a:pPr>
            <a:r>
              <a:rPr lang="en-US" altLang="ja-JP" sz="1100" dirty="0">
                <a:latin typeface="+mn-ea"/>
              </a:rPr>
              <a:t>■</a:t>
            </a:r>
            <a:r>
              <a:rPr lang="ja-JP" altLang="en-US" sz="1100" dirty="0">
                <a:latin typeface="+mn-ea"/>
              </a:rPr>
              <a:t>その他エリア</a:t>
            </a:r>
            <a:endParaRPr lang="en-US" altLang="ja-JP" sz="1100" dirty="0">
              <a:latin typeface="+mn-ea"/>
            </a:endParaRPr>
          </a:p>
          <a:p>
            <a:pPr eaLnBrk="1" hangingPunct="1">
              <a:spcBef>
                <a:spcPct val="25000"/>
              </a:spcBef>
              <a:defRPr/>
            </a:pPr>
            <a:r>
              <a:rPr lang="ja-JP" altLang="en-US" sz="1100" dirty="0" smtClean="0">
                <a:latin typeface="+mn-ea"/>
              </a:rPr>
              <a:t>コンテンツメニュー、タブ、テキスト</a:t>
            </a:r>
            <a:r>
              <a:rPr lang="ja-JP" altLang="en-US" sz="1100" dirty="0">
                <a:latin typeface="+mn-ea"/>
              </a:rPr>
              <a:t>、画像、リンク先をカスタマイズいただけます。</a:t>
            </a:r>
          </a:p>
        </p:txBody>
      </p:sp>
      <p:cxnSp>
        <p:nvCxnSpPr>
          <p:cNvPr id="10" name="直線コネクタ 9"/>
          <p:cNvCxnSpPr/>
          <p:nvPr/>
        </p:nvCxnSpPr>
        <p:spPr>
          <a:xfrm>
            <a:off x="3849860" y="1343704"/>
            <a:ext cx="27692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4116076" y="3934504"/>
            <a:ext cx="0" cy="1875617"/>
          </a:xfrm>
          <a:prstGeom prst="line">
            <a:avLst/>
          </a:prstGeom>
          <a:ln w="2857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a:off x="4253836" y="906490"/>
            <a:ext cx="0" cy="899812"/>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flipV="1">
            <a:off x="3829954" y="894764"/>
            <a:ext cx="423882" cy="2"/>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4255813" y="1781706"/>
            <a:ext cx="207797" cy="4940"/>
          </a:xfrm>
          <a:prstGeom prst="line">
            <a:avLst/>
          </a:prstGeom>
          <a:ln w="28575">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4170898" y="2933319"/>
            <a:ext cx="27692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3839156" y="3934504"/>
            <a:ext cx="276920" cy="0"/>
          </a:xfrm>
          <a:prstGeom prst="line">
            <a:avLst/>
          </a:prstGeom>
          <a:ln w="2857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a:off x="3849860" y="4637304"/>
            <a:ext cx="276920" cy="0"/>
          </a:xfrm>
          <a:prstGeom prst="line">
            <a:avLst/>
          </a:prstGeom>
          <a:ln w="2857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3849860" y="5810121"/>
            <a:ext cx="276920" cy="0"/>
          </a:xfrm>
          <a:prstGeom prst="line">
            <a:avLst/>
          </a:prstGeom>
          <a:ln w="2857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4140665" y="1339743"/>
            <a:ext cx="15158" cy="1606828"/>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a:endCxn id="9" idx="1"/>
          </p:cNvCxnSpPr>
          <p:nvPr/>
        </p:nvCxnSpPr>
        <p:spPr>
          <a:xfrm>
            <a:off x="4122351" y="4631322"/>
            <a:ext cx="351091" cy="84639"/>
          </a:xfrm>
          <a:prstGeom prst="line">
            <a:avLst/>
          </a:prstGeom>
          <a:ln w="2857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1" name="Rectangle 37"/>
          <p:cNvSpPr>
            <a:spLocks noChangeArrowheads="1"/>
          </p:cNvSpPr>
          <p:nvPr/>
        </p:nvSpPr>
        <p:spPr bwMode="auto">
          <a:xfrm>
            <a:off x="4425778" y="3407178"/>
            <a:ext cx="2821068" cy="261610"/>
          </a:xfrm>
          <a:prstGeom prst="rect">
            <a:avLst/>
          </a:prstGeom>
          <a:noFill/>
          <a:ln w="28575">
            <a:solidFill>
              <a:schemeClr val="bg1">
                <a:lumMod val="50000"/>
              </a:schemeClr>
            </a:solidFill>
            <a:miter lim="800000"/>
            <a:headEnd/>
            <a:tailEnd/>
          </a:ln>
          <a:effectLst>
            <a:outerShdw dist="35921" dir="2700000" algn="ctr" rotWithShape="0">
              <a:schemeClr val="bg2"/>
            </a:outerShdw>
          </a:effectLst>
        </p:spPr>
        <p:txBody>
          <a:bodyPr wrap="square">
            <a:spAutoFit/>
          </a:bodyPr>
          <a:lstStyle/>
          <a:p>
            <a:pPr eaLnBrk="1" hangingPunct="1">
              <a:spcBef>
                <a:spcPct val="15000"/>
              </a:spcBef>
              <a:defRPr/>
            </a:pPr>
            <a:r>
              <a:rPr lang="en-US" altLang="ja-JP" sz="1100" dirty="0" smtClean="0">
                <a:latin typeface="+mn-ea"/>
              </a:rPr>
              <a:t>■</a:t>
            </a:r>
            <a:r>
              <a:rPr lang="ja-JP" altLang="en-US" sz="1100" dirty="0" smtClean="0">
                <a:latin typeface="+mn-ea"/>
              </a:rPr>
              <a:t>静止画もしくは動画を設定可能</a:t>
            </a:r>
            <a:endParaRPr lang="ja-JP" altLang="en-US" sz="1100" dirty="0">
              <a:latin typeface="+mn-ea"/>
            </a:endParaRPr>
          </a:p>
        </p:txBody>
      </p:sp>
      <p:cxnSp>
        <p:nvCxnSpPr>
          <p:cNvPr id="22" name="直線コネクタ 21"/>
          <p:cNvCxnSpPr/>
          <p:nvPr/>
        </p:nvCxnSpPr>
        <p:spPr>
          <a:xfrm>
            <a:off x="3814567" y="2460927"/>
            <a:ext cx="2142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4041895" y="3594176"/>
            <a:ext cx="383882"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4041138" y="2446442"/>
            <a:ext cx="757" cy="1147734"/>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25" name="図 24"/>
          <p:cNvPicPr>
            <a:picLocks noChangeAspect="1"/>
          </p:cNvPicPr>
          <p:nvPr/>
        </p:nvPicPr>
        <p:blipFill>
          <a:blip r:embed="rId3"/>
          <a:stretch>
            <a:fillRect/>
          </a:stretch>
        </p:blipFill>
        <p:spPr>
          <a:xfrm>
            <a:off x="499252" y="687585"/>
            <a:ext cx="3340898" cy="5962405"/>
          </a:xfrm>
          <a:prstGeom prst="rect">
            <a:avLst/>
          </a:prstGeom>
        </p:spPr>
      </p:pic>
    </p:spTree>
    <p:extLst>
      <p:ext uri="{BB962C8B-B14F-4D97-AF65-F5344CB8AC3E}">
        <p14:creationId xmlns:p14="http://schemas.microsoft.com/office/powerpoint/2010/main" val="17246671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rmAutofit fontScale="90000"/>
          </a:bodyPr>
          <a:lstStyle/>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クリエイティブ企画の事前提案可否について</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p:cNvSpPr/>
          <p:nvPr/>
        </p:nvSpPr>
        <p:spPr>
          <a:xfrm>
            <a:off x="486795" y="1070136"/>
            <a:ext cx="9219376" cy="1631216"/>
          </a:xfrm>
          <a:prstGeom prst="rect">
            <a:avLst/>
          </a:prstGeom>
        </p:spPr>
        <p:txBody>
          <a:bodyPr wrap="square" lIns="91440" tIns="45720" rIns="91440" bIns="45720" anchor="t">
            <a:spAutoFit/>
          </a:bodyPr>
          <a:lstStyle/>
          <a:p>
            <a:r>
              <a:rPr lang="ja-JP" altLang="en-US" sz="2000" u="sng" dirty="0" smtClean="0">
                <a:solidFill>
                  <a:schemeClr val="tx1">
                    <a:lumMod val="65000"/>
                    <a:lumOff val="35000"/>
                  </a:schemeClr>
                </a:solidFill>
              </a:rPr>
              <a:t>クリエイティブ企画</a:t>
            </a:r>
            <a:r>
              <a:rPr lang="ja-JP" altLang="en-US" sz="2000" dirty="0" smtClean="0">
                <a:solidFill>
                  <a:schemeClr val="tx1">
                    <a:lumMod val="65000"/>
                    <a:lumOff val="35000"/>
                  </a:schemeClr>
                </a:solidFill>
              </a:rPr>
              <a:t>へ</a:t>
            </a:r>
            <a:r>
              <a:rPr lang="ja-JP" altLang="en-US" sz="2000" dirty="0">
                <a:solidFill>
                  <a:schemeClr val="tx1">
                    <a:lumMod val="65000"/>
                    <a:lumOff val="35000"/>
                  </a:schemeClr>
                </a:solidFill>
              </a:rPr>
              <a:t>の掲載をご希望の場合は、</a:t>
            </a:r>
            <a:endParaRPr lang="en-US" altLang="ja-JP" sz="2000" dirty="0">
              <a:solidFill>
                <a:schemeClr val="tx1">
                  <a:lumMod val="65000"/>
                  <a:lumOff val="35000"/>
                </a:schemeClr>
              </a:solidFill>
            </a:endParaRPr>
          </a:p>
          <a:p>
            <a:r>
              <a:rPr lang="ja-JP" altLang="en-US" sz="2000" dirty="0">
                <a:solidFill>
                  <a:schemeClr val="tx1">
                    <a:lumMod val="65000"/>
                    <a:lumOff val="35000"/>
                  </a:schemeClr>
                </a:solidFill>
              </a:rPr>
              <a:t>弊社担当営業または</a:t>
            </a:r>
            <a:r>
              <a:rPr lang="en-US" altLang="ja-JP" sz="2000" dirty="0">
                <a:solidFill>
                  <a:schemeClr val="tx1">
                    <a:lumMod val="65000"/>
                    <a:lumOff val="35000"/>
                  </a:schemeClr>
                </a:solidFill>
              </a:rPr>
              <a:t>Yahoo!</a:t>
            </a:r>
            <a:r>
              <a:rPr lang="ja-JP" altLang="en-US" sz="2000" dirty="0">
                <a:solidFill>
                  <a:schemeClr val="tx1">
                    <a:lumMod val="65000"/>
                    <a:lumOff val="35000"/>
                  </a:schemeClr>
                </a:solidFill>
              </a:rPr>
              <a:t>広告パートナーサポート宛に</a:t>
            </a:r>
            <a:endParaRPr lang="en-US" altLang="ja-JP" sz="2000" dirty="0">
              <a:solidFill>
                <a:schemeClr val="tx1">
                  <a:lumMod val="65000"/>
                  <a:lumOff val="35000"/>
                </a:schemeClr>
              </a:solidFill>
            </a:endParaRPr>
          </a:p>
          <a:p>
            <a:r>
              <a:rPr lang="ja-JP" altLang="en-US" sz="2000" dirty="0">
                <a:solidFill>
                  <a:schemeClr val="tx1">
                    <a:lumMod val="65000"/>
                    <a:lumOff val="35000"/>
                  </a:schemeClr>
                </a:solidFill>
              </a:rPr>
              <a:t>以下の項目をご連絡ください。回答まで最大5営業日いただきます。</a:t>
            </a:r>
            <a:endParaRPr lang="en-US" altLang="ja-JP" sz="2000" dirty="0">
              <a:solidFill>
                <a:schemeClr val="tx1">
                  <a:lumMod val="65000"/>
                  <a:lumOff val="35000"/>
                </a:schemeClr>
              </a:solidFill>
            </a:endParaRPr>
          </a:p>
          <a:p>
            <a:pPr algn="ctr"/>
            <a:endParaRPr lang="ja-JP" altLang="en-US" sz="2000" b="1" dirty="0">
              <a:solidFill>
                <a:schemeClr val="tx1">
                  <a:lumMod val="65000"/>
                  <a:lumOff val="35000"/>
                </a:schemeClr>
              </a:solidFill>
            </a:endParaRPr>
          </a:p>
          <a:p>
            <a:endParaRPr lang="ja-JP" altLang="en-US" sz="2000" dirty="0">
              <a:solidFill>
                <a:schemeClr val="tx1">
                  <a:lumMod val="65000"/>
                  <a:lumOff val="35000"/>
                </a:schemeClr>
              </a:solidFill>
            </a:endParaRPr>
          </a:p>
        </p:txBody>
      </p:sp>
      <p:sp>
        <p:nvSpPr>
          <p:cNvPr id="8" name="正方形/長方形 7"/>
          <p:cNvSpPr/>
          <p:nvPr/>
        </p:nvSpPr>
        <p:spPr>
          <a:xfrm>
            <a:off x="632520" y="2348880"/>
            <a:ext cx="8712968" cy="3323987"/>
          </a:xfrm>
          <a:prstGeom prst="rect">
            <a:avLst/>
          </a:prstGeom>
        </p:spPr>
        <p:txBody>
          <a:bodyPr wrap="square">
            <a:spAutoFit/>
          </a:bodyPr>
          <a:lstStyle/>
          <a:p>
            <a:r>
              <a:rPr lang="ja-JP" altLang="en-US" sz="1600" u="sng" dirty="0">
                <a:solidFill>
                  <a:schemeClr val="tx1">
                    <a:lumMod val="65000"/>
                    <a:lumOff val="35000"/>
                  </a:schemeClr>
                </a:solidFill>
              </a:rPr>
              <a:t>▼ご連絡いただきたい項目</a:t>
            </a:r>
            <a:endParaRPr lang="en-US" altLang="ja-JP" sz="1600" u="sng" dirty="0">
              <a:solidFill>
                <a:schemeClr val="tx1">
                  <a:lumMod val="65000"/>
                  <a:lumOff val="35000"/>
                </a:schemeClr>
              </a:solidFill>
            </a:endParaRPr>
          </a:p>
          <a:p>
            <a:endParaRPr lang="en-US" altLang="ja-JP" sz="1200" dirty="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商品名：</a:t>
            </a:r>
          </a:p>
          <a:p>
            <a:pPr marL="171450" indent="-171450">
              <a:buFont typeface="Arial" panose="020B0604020202020204" pitchFamily="34" charset="0"/>
              <a:buChar char="•"/>
            </a:pPr>
            <a:r>
              <a:rPr lang="ja-JP" altLang="en-US" sz="1400" dirty="0">
                <a:solidFill>
                  <a:schemeClr val="tx1">
                    <a:lumMod val="65000"/>
                    <a:lumOff val="35000"/>
                  </a:schemeClr>
                </a:solidFill>
              </a:rPr>
              <a:t>広告主</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pPr marL="171450" indent="-171450">
              <a:buFont typeface="Arial" panose="020B0604020202020204" pitchFamily="34" charset="0"/>
              <a:buChar char="•"/>
            </a:pPr>
            <a:r>
              <a:rPr lang="ja-JP" altLang="en-US" sz="1400" dirty="0" smtClean="0">
                <a:solidFill>
                  <a:schemeClr val="tx1">
                    <a:lumMod val="65000"/>
                    <a:lumOff val="35000"/>
                  </a:schemeClr>
                </a:solidFill>
              </a:rPr>
              <a:t>リンク先</a:t>
            </a:r>
            <a:r>
              <a:rPr lang="en-US" altLang="ja-JP" sz="1400" dirty="0">
                <a:solidFill>
                  <a:schemeClr val="tx1">
                    <a:lumMod val="65000"/>
                    <a:lumOff val="35000"/>
                  </a:schemeClr>
                </a:solidFill>
              </a:rPr>
              <a:t>URL:</a:t>
            </a:r>
            <a:endParaRPr lang="ja-JP" altLang="en-US" sz="1400" dirty="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ヤフー営業担当者：</a:t>
            </a:r>
          </a:p>
          <a:p>
            <a:pPr marL="171450" indent="-171450">
              <a:buFont typeface="Arial" panose="020B0604020202020204" pitchFamily="34" charset="0"/>
              <a:buChar char="•"/>
            </a:pPr>
            <a:r>
              <a:rPr lang="ja-JP" altLang="en-US" sz="1400" dirty="0">
                <a:solidFill>
                  <a:schemeClr val="tx1">
                    <a:lumMod val="65000"/>
                    <a:lumOff val="35000"/>
                  </a:schemeClr>
                </a:solidFill>
              </a:rPr>
              <a:t>代理店</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予約型対応アカウント</a:t>
            </a:r>
            <a:r>
              <a:rPr lang="en-US" altLang="ja-JP" sz="1400" dirty="0">
                <a:solidFill>
                  <a:schemeClr val="tx1">
                    <a:lumMod val="65000"/>
                    <a:lumOff val="35000"/>
                  </a:schemeClr>
                </a:solidFill>
              </a:rPr>
              <a:t>ID</a:t>
            </a:r>
            <a:r>
              <a:rPr lang="ja-JP" altLang="en-US" sz="1400" dirty="0">
                <a:solidFill>
                  <a:schemeClr val="tx1">
                    <a:lumMod val="65000"/>
                    <a:lumOff val="35000"/>
                  </a:schemeClr>
                </a:solidFill>
              </a:rPr>
              <a:t>（用意があれば）</a:t>
            </a:r>
            <a:r>
              <a:rPr lang="ja-JP" altLang="en-US" sz="1400" dirty="0" smtClean="0">
                <a:solidFill>
                  <a:schemeClr val="tx1">
                    <a:lumMod val="65000"/>
                    <a:lumOff val="35000"/>
                  </a:schemeClr>
                </a:solidFill>
              </a:rPr>
              <a:t>：</a:t>
            </a:r>
            <a:endParaRPr lang="ja-JP" altLang="en-US" sz="1400" dirty="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掲載期間：</a:t>
            </a:r>
          </a:p>
          <a:p>
            <a:pPr marL="171450" indent="-171450">
              <a:buFont typeface="Arial" panose="020B0604020202020204" pitchFamily="34" charset="0"/>
              <a:buChar char="•"/>
            </a:pPr>
            <a:r>
              <a:rPr lang="ja-JP" altLang="en-US" sz="1400" dirty="0" smtClean="0">
                <a:solidFill>
                  <a:schemeClr val="tx1">
                    <a:lumMod val="65000"/>
                    <a:lumOff val="35000"/>
                  </a:schemeClr>
                </a:solidFill>
              </a:rPr>
              <a:t>プロモーション商品・内容：</a:t>
            </a:r>
            <a:endParaRPr lang="en-US" altLang="ja-JP" sz="1400" dirty="0" smtClean="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特集・タイアップ広告で実現したいこと（コンテンツイメージなど</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pPr marL="171450" indent="-171450">
              <a:buFont typeface="Arial" panose="020B0604020202020204" pitchFamily="34" charset="0"/>
              <a:buChar char="•"/>
            </a:pPr>
            <a:r>
              <a:rPr lang="ja-JP" altLang="en-US" sz="1400" dirty="0" smtClean="0">
                <a:solidFill>
                  <a:schemeClr val="tx1">
                    <a:lumMod val="65000"/>
                    <a:lumOff val="35000"/>
                  </a:schemeClr>
                </a:solidFill>
              </a:rPr>
              <a:t>懸念点</a:t>
            </a:r>
            <a:r>
              <a:rPr lang="ja-JP" altLang="en-US" sz="1400" dirty="0">
                <a:solidFill>
                  <a:schemeClr val="tx1">
                    <a:lumMod val="65000"/>
                    <a:lumOff val="35000"/>
                  </a:schemeClr>
                </a:solidFill>
              </a:rPr>
              <a:t>：</a:t>
            </a:r>
          </a:p>
          <a:p>
            <a:pPr marL="171450" indent="-171450">
              <a:buFont typeface="Arial" panose="020B0604020202020204" pitchFamily="34" charset="0"/>
              <a:buChar char="•"/>
            </a:pPr>
            <a:r>
              <a:rPr lang="ja-JP" altLang="en-US" sz="1400" dirty="0">
                <a:solidFill>
                  <a:schemeClr val="tx1">
                    <a:lumMod val="65000"/>
                    <a:lumOff val="35000"/>
                  </a:schemeClr>
                </a:solidFill>
              </a:rPr>
              <a:t>備考</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pPr marL="171450" indent="-171450">
              <a:buFont typeface="Arial" panose="020B0604020202020204" pitchFamily="34" charset="0"/>
              <a:buChar char="•"/>
            </a:pPr>
            <a:endParaRPr lang="en-US" altLang="ja-JP" sz="1400" dirty="0">
              <a:solidFill>
                <a:schemeClr val="tx1">
                  <a:lumMod val="65000"/>
                  <a:lumOff val="35000"/>
                </a:schemeClr>
              </a:solidFill>
            </a:endParaRPr>
          </a:p>
          <a:p>
            <a:endParaRPr lang="en-US" altLang="ja-JP" sz="1400" dirty="0" smtClean="0">
              <a:solidFill>
                <a:schemeClr val="tx1">
                  <a:lumMod val="65000"/>
                  <a:lumOff val="35000"/>
                </a:schemeClr>
              </a:solidFill>
            </a:endParaRPr>
          </a:p>
        </p:txBody>
      </p:sp>
    </p:spTree>
    <p:extLst>
      <p:ext uri="{BB962C8B-B14F-4D97-AF65-F5344CB8AC3E}">
        <p14:creationId xmlns:p14="http://schemas.microsoft.com/office/powerpoint/2010/main" val="30686433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kumimoji="1" lang="ja-JP" altLang="en-US" dirty="0" smtClean="0"/>
              <a:t>更新・変更履歴</a:t>
            </a:r>
            <a:endParaRPr kumimoji="1" lang="ja-JP" altLang="en-US" dirty="0"/>
          </a:p>
        </p:txBody>
      </p:sp>
      <p:sp>
        <p:nvSpPr>
          <p:cNvPr id="4" name="テキスト ボックス 3"/>
          <p:cNvSpPr txBox="1"/>
          <p:nvPr/>
        </p:nvSpPr>
        <p:spPr>
          <a:xfrm>
            <a:off x="459858" y="1191118"/>
            <a:ext cx="9201472" cy="769441"/>
          </a:xfrm>
          <a:prstGeom prst="rect">
            <a:avLst/>
          </a:prstGeom>
          <a:noFill/>
        </p:spPr>
        <p:txBody>
          <a:bodyPr wrap="square" rtlCol="0">
            <a:spAutoFit/>
          </a:bodyPr>
          <a:lstStyle/>
          <a:p>
            <a:r>
              <a:rPr lang="ja-JP" altLang="en-US" sz="1400" dirty="0" smtClean="0">
                <a:solidFill>
                  <a:schemeClr val="tx1">
                    <a:lumMod val="65000"/>
                    <a:lumOff val="35000"/>
                  </a:schemeClr>
                </a:solidFill>
              </a:rPr>
              <a:t>■</a:t>
            </a:r>
            <a:r>
              <a:rPr lang="en-US" altLang="ja-JP" sz="1400" dirty="0" smtClean="0">
                <a:solidFill>
                  <a:schemeClr val="tx1">
                    <a:lumMod val="65000"/>
                    <a:lumOff val="35000"/>
                  </a:schemeClr>
                </a:solidFill>
              </a:rPr>
              <a:t>202</a:t>
            </a:r>
            <a:r>
              <a:rPr lang="en-US" altLang="ja-JP" sz="1400" dirty="0" smtClean="0">
                <a:solidFill>
                  <a:schemeClr val="tx1">
                    <a:lumMod val="65000"/>
                    <a:lumOff val="35000"/>
                  </a:schemeClr>
                </a:solidFill>
              </a:rPr>
              <a:t>1</a:t>
            </a:r>
            <a:r>
              <a:rPr lang="en-US" altLang="ja-JP" sz="1400" dirty="0" smtClean="0">
                <a:solidFill>
                  <a:schemeClr val="tx1">
                    <a:lumMod val="65000"/>
                    <a:lumOff val="35000"/>
                  </a:schemeClr>
                </a:solidFill>
              </a:rPr>
              <a:t>/2/22</a:t>
            </a:r>
            <a:r>
              <a:rPr lang="ja-JP" altLang="en-US" sz="1400" dirty="0" smtClean="0">
                <a:solidFill>
                  <a:schemeClr val="tx1">
                    <a:lumMod val="65000"/>
                    <a:lumOff val="35000"/>
                  </a:schemeClr>
                </a:solidFill>
              </a:rPr>
              <a:t>　</a:t>
            </a:r>
            <a:endParaRPr lang="en-US" altLang="ja-JP" sz="1400" dirty="0" smtClean="0">
              <a:solidFill>
                <a:schemeClr val="tx1">
                  <a:lumMod val="65000"/>
                  <a:lumOff val="35000"/>
                </a:schemeClr>
              </a:solidFill>
            </a:endParaRPr>
          </a:p>
          <a:p>
            <a:r>
              <a:rPr lang="ja-JP" altLang="en-US" sz="1400" dirty="0">
                <a:solidFill>
                  <a:schemeClr val="tx1">
                    <a:lumMod val="65000"/>
                    <a:lumOff val="35000"/>
                  </a:schemeClr>
                </a:solidFill>
              </a:rPr>
              <a:t>　</a:t>
            </a:r>
            <a:r>
              <a:rPr lang="ja-JP" altLang="en-US" sz="1400" dirty="0" smtClean="0">
                <a:solidFill>
                  <a:schemeClr val="tx1">
                    <a:lumMod val="65000"/>
                    <a:lumOff val="35000"/>
                  </a:schemeClr>
                </a:solidFill>
              </a:rPr>
              <a:t>・</a:t>
            </a:r>
            <a:r>
              <a:rPr lang="en-US" altLang="ja-JP" sz="1400" dirty="0" smtClean="0">
                <a:solidFill>
                  <a:schemeClr val="tx1">
                    <a:lumMod val="65000"/>
                    <a:lumOff val="35000"/>
                  </a:schemeClr>
                </a:solidFill>
              </a:rPr>
              <a:t>P7</a:t>
            </a:r>
            <a:r>
              <a:rPr lang="ja-JP" altLang="en-US" sz="1400" dirty="0" smtClean="0">
                <a:solidFill>
                  <a:schemeClr val="tx1">
                    <a:lumMod val="65000"/>
                    <a:lumOff val="35000"/>
                  </a:schemeClr>
                </a:solidFill>
              </a:rPr>
              <a:t>　「</a:t>
            </a:r>
            <a:r>
              <a:rPr lang="ja-JP" altLang="en-US" sz="1400" dirty="0" smtClean="0"/>
              <a:t>スペック詳細」　備考欄追記</a:t>
            </a:r>
            <a:endParaRPr lang="en-US" altLang="ja-JP" sz="1400" dirty="0" smtClean="0">
              <a:solidFill>
                <a:schemeClr val="tx1">
                  <a:lumMod val="65000"/>
                  <a:lumOff val="35000"/>
                </a:schemeClr>
              </a:solidFill>
            </a:endParaRPr>
          </a:p>
          <a:p>
            <a:endParaRPr kumimoji="1" lang="ja-JP" altLang="en-US" sz="1600" dirty="0">
              <a:solidFill>
                <a:schemeClr val="tx1">
                  <a:lumMod val="65000"/>
                  <a:lumOff val="35000"/>
                </a:schemeClr>
              </a:solidFill>
            </a:endParaRPr>
          </a:p>
        </p:txBody>
      </p:sp>
    </p:spTree>
    <p:extLst>
      <p:ext uri="{BB962C8B-B14F-4D97-AF65-F5344CB8AC3E}">
        <p14:creationId xmlns:p14="http://schemas.microsoft.com/office/powerpoint/2010/main" val="667045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14" name="タイトル 2"/>
          <p:cNvSpPr>
            <a:spLocks noGrp="1"/>
          </p:cNvSpPr>
          <p:nvPr>
            <p:ph type="title"/>
          </p:nvPr>
        </p:nvSpPr>
        <p:spPr>
          <a:xfrm>
            <a:off x="488504" y="260648"/>
            <a:ext cx="7992888" cy="432048"/>
          </a:xfrm>
        </p:spPr>
        <p:txBody>
          <a:bodyPr>
            <a:normAutofit fontScale="90000"/>
          </a:bodyPr>
          <a:lstStyle/>
          <a:p>
            <a:r>
              <a:rPr lang="ja-JP" altLang="en-US" sz="2400"/>
              <a:t>商品概要（共通）</a:t>
            </a:r>
            <a:endParaRPr kumimoji="1" lang="ja-JP" altLang="en-US" sz="2200" dirty="0"/>
          </a:p>
        </p:txBody>
      </p:sp>
      <p:sp>
        <p:nvSpPr>
          <p:cNvPr id="6" name="正方形/長方形 5"/>
          <p:cNvSpPr/>
          <p:nvPr/>
        </p:nvSpPr>
        <p:spPr>
          <a:xfrm>
            <a:off x="302334" y="4365104"/>
            <a:ext cx="1968947" cy="1656434"/>
          </a:xfrm>
          <a:prstGeom prst="rect">
            <a:avLst/>
          </a:prstGeom>
          <a:solidFill>
            <a:schemeClr val="bg1">
              <a:lumMod val="50000"/>
            </a:schemeClr>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b="1" dirty="0">
                <a:solidFill>
                  <a:schemeClr val="bg1"/>
                </a:solidFill>
              </a:rPr>
              <a:t>演出後</a:t>
            </a:r>
            <a:endParaRPr kumimoji="1" lang="en-US" altLang="ja-JP" sz="1600" b="1" dirty="0">
              <a:solidFill>
                <a:schemeClr val="bg1"/>
              </a:solidFill>
            </a:endParaRPr>
          </a:p>
        </p:txBody>
      </p:sp>
      <p:sp>
        <p:nvSpPr>
          <p:cNvPr id="7" name="テキスト ボックス 6"/>
          <p:cNvSpPr txBox="1"/>
          <p:nvPr/>
        </p:nvSpPr>
        <p:spPr>
          <a:xfrm>
            <a:off x="2255584" y="1299424"/>
            <a:ext cx="7101949" cy="1077218"/>
          </a:xfrm>
          <a:prstGeom prst="rect">
            <a:avLst/>
          </a:prstGeom>
          <a:noFill/>
        </p:spPr>
        <p:txBody>
          <a:bodyPr wrap="square" rtlCol="0">
            <a:spAutoFit/>
          </a:bodyPr>
          <a:lstStyle/>
          <a:p>
            <a:r>
              <a:rPr lang="en-US" altLang="ja-JP" sz="1600" dirty="0" smtClean="0">
                <a:solidFill>
                  <a:srgbClr val="000000"/>
                </a:solidFill>
              </a:rPr>
              <a:t>Yahoo</a:t>
            </a:r>
            <a:r>
              <a:rPr lang="en-US" altLang="ja-JP" sz="1600" dirty="0">
                <a:solidFill>
                  <a:srgbClr val="000000"/>
                </a:solidFill>
              </a:rPr>
              <a:t>! JAPAN</a:t>
            </a:r>
            <a:r>
              <a:rPr lang="ja-JP" altLang="en-US" sz="1600" dirty="0">
                <a:solidFill>
                  <a:srgbClr val="000000"/>
                </a:solidFill>
              </a:rPr>
              <a:t>トップページのインターフェイスをベースに、クライアント様用に独自の演出やデザインを施したタイアップサイトを、制作・ホスティングいたします。</a:t>
            </a:r>
            <a:endParaRPr lang="en-US" altLang="ja-JP" sz="1600" dirty="0">
              <a:solidFill>
                <a:srgbClr val="000000"/>
              </a:solidFill>
            </a:endParaRPr>
          </a:p>
          <a:p>
            <a:r>
              <a:rPr lang="ja-JP" altLang="en-US" sz="1600" dirty="0">
                <a:solidFill>
                  <a:srgbClr val="000000"/>
                </a:solidFill>
              </a:rPr>
              <a:t>インパクト重視、話題性喚起を目的としたプロモーションに最適です</a:t>
            </a:r>
            <a:r>
              <a:rPr lang="ja-JP" altLang="en-US" sz="1600" dirty="0" smtClean="0">
                <a:solidFill>
                  <a:srgbClr val="000000"/>
                </a:solidFill>
              </a:rPr>
              <a:t>。</a:t>
            </a:r>
            <a:endParaRPr lang="en-US" altLang="ja-JP" sz="1600" dirty="0">
              <a:solidFill>
                <a:srgbClr val="000000"/>
              </a:solidFill>
            </a:endParaRPr>
          </a:p>
        </p:txBody>
      </p:sp>
      <p:sp>
        <p:nvSpPr>
          <p:cNvPr id="8" name="テキスト ボックス 7"/>
          <p:cNvSpPr txBox="1"/>
          <p:nvPr/>
        </p:nvSpPr>
        <p:spPr>
          <a:xfrm>
            <a:off x="2330761" y="2904492"/>
            <a:ext cx="7101949" cy="1077218"/>
          </a:xfrm>
          <a:prstGeom prst="rect">
            <a:avLst/>
          </a:prstGeom>
          <a:noFill/>
        </p:spPr>
        <p:txBody>
          <a:bodyPr wrap="square" rtlCol="0">
            <a:spAutoFit/>
          </a:bodyPr>
          <a:lstStyle/>
          <a:p>
            <a:r>
              <a:rPr lang="en-US" altLang="ja-JP" sz="1600" dirty="0"/>
              <a:t>Yahoo! JAPAN </a:t>
            </a:r>
            <a:r>
              <a:rPr lang="ja-JP" altLang="en-US" sz="1600" dirty="0"/>
              <a:t>トップページのデザインをベースに、崩れる、倒れるなどのアクションをします。</a:t>
            </a:r>
            <a:endParaRPr lang="en-US" altLang="ja-JP" sz="1600" dirty="0"/>
          </a:p>
          <a:p>
            <a:r>
              <a:rPr lang="ja-JP" altLang="en-US" sz="1600" dirty="0"/>
              <a:t>クライアント様のブランド素材を効果的に露出し、意外性とインパクトをユーザーに与えます。</a:t>
            </a:r>
            <a:endParaRPr lang="en-US" altLang="ja-JP" sz="1600" dirty="0"/>
          </a:p>
        </p:txBody>
      </p:sp>
      <p:sp>
        <p:nvSpPr>
          <p:cNvPr id="13" name="正方形/長方形 12"/>
          <p:cNvSpPr/>
          <p:nvPr/>
        </p:nvSpPr>
        <p:spPr>
          <a:xfrm>
            <a:off x="294884" y="1139738"/>
            <a:ext cx="1968947" cy="1353158"/>
          </a:xfrm>
          <a:prstGeom prst="rect">
            <a:avLst/>
          </a:prstGeom>
          <a:solidFill>
            <a:schemeClr val="bg1">
              <a:lumMod val="50000"/>
            </a:schemeClr>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b="1" dirty="0">
                <a:solidFill>
                  <a:schemeClr val="bg1"/>
                </a:solidFill>
              </a:rPr>
              <a:t>商品概要</a:t>
            </a:r>
            <a:endParaRPr kumimoji="1" lang="en-US" altLang="ja-JP" sz="1600" b="1" dirty="0">
              <a:solidFill>
                <a:schemeClr val="bg1"/>
              </a:solidFill>
            </a:endParaRPr>
          </a:p>
        </p:txBody>
      </p:sp>
      <p:sp>
        <p:nvSpPr>
          <p:cNvPr id="15" name="正方形/長方形 14"/>
          <p:cNvSpPr/>
          <p:nvPr/>
        </p:nvSpPr>
        <p:spPr>
          <a:xfrm>
            <a:off x="291935" y="2877808"/>
            <a:ext cx="1963649" cy="1116281"/>
          </a:xfrm>
          <a:prstGeom prst="rect">
            <a:avLst/>
          </a:prstGeom>
          <a:solidFill>
            <a:schemeClr val="bg1">
              <a:lumMod val="50000"/>
            </a:schemeClr>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b="1" dirty="0">
                <a:solidFill>
                  <a:schemeClr val="bg1"/>
                </a:solidFill>
              </a:rPr>
              <a:t>演出</a:t>
            </a:r>
            <a:endParaRPr kumimoji="1" lang="en-US" altLang="ja-JP" sz="1600" b="1" dirty="0">
              <a:solidFill>
                <a:schemeClr val="bg1"/>
              </a:solidFill>
            </a:endParaRPr>
          </a:p>
        </p:txBody>
      </p:sp>
      <p:sp>
        <p:nvSpPr>
          <p:cNvPr id="25" name="テキスト ボックス 24">
            <a:extLst>
              <a:ext uri="{FF2B5EF4-FFF2-40B4-BE49-F238E27FC236}">
                <a16:creationId xmlns:a16="http://schemas.microsoft.com/office/drawing/2014/main" id="{7ACED847-7E40-9549-AC86-91EEF230121D}"/>
              </a:ext>
            </a:extLst>
          </p:cNvPr>
          <p:cNvSpPr txBox="1"/>
          <p:nvPr/>
        </p:nvSpPr>
        <p:spPr>
          <a:xfrm>
            <a:off x="2355129" y="4654712"/>
            <a:ext cx="7570912" cy="1077218"/>
          </a:xfrm>
          <a:prstGeom prst="rect">
            <a:avLst/>
          </a:prstGeom>
          <a:noFill/>
        </p:spPr>
        <p:txBody>
          <a:bodyPr wrap="square" rtlCol="0">
            <a:spAutoFit/>
          </a:bodyPr>
          <a:lstStyle/>
          <a:p>
            <a:r>
              <a:rPr lang="ja-JP" altLang="en-US" sz="1600" dirty="0"/>
              <a:t>次のいずれかに遷移します。</a:t>
            </a:r>
            <a:endParaRPr lang="en-US" altLang="ja-JP" sz="1600" b="1" dirty="0"/>
          </a:p>
          <a:p>
            <a:r>
              <a:rPr lang="ja-JP" altLang="en-US" sz="1600" dirty="0"/>
              <a:t>・クライアントサイトへ自動遷移</a:t>
            </a:r>
            <a:endParaRPr lang="en-US" altLang="ja-JP" sz="1600" dirty="0"/>
          </a:p>
          <a:p>
            <a:r>
              <a:rPr lang="ja-JP" altLang="en-US" sz="1600" dirty="0"/>
              <a:t>・</a:t>
            </a:r>
            <a:r>
              <a:rPr lang="en-US" altLang="ja-JP" sz="1600" dirty="0"/>
              <a:t>Yahoo!</a:t>
            </a:r>
            <a:r>
              <a:rPr lang="ja-JP" altLang="en-US" sz="1600" dirty="0"/>
              <a:t> </a:t>
            </a:r>
            <a:r>
              <a:rPr lang="en-US" altLang="ja-JP" sz="1600" dirty="0"/>
              <a:t>JAPAN</a:t>
            </a:r>
            <a:r>
              <a:rPr lang="ja-JP" altLang="en-US" sz="1600" dirty="0"/>
              <a:t>が作成したランディングページへ自動遷移</a:t>
            </a:r>
            <a:endParaRPr lang="en-US" altLang="ja-JP" sz="1600" dirty="0"/>
          </a:p>
          <a:p>
            <a:r>
              <a:rPr lang="ja-JP" altLang="en-US" sz="1600" dirty="0"/>
              <a:t>・</a:t>
            </a:r>
            <a:r>
              <a:rPr lang="en-US" altLang="ja-JP" sz="1600" dirty="0">
                <a:solidFill>
                  <a:srgbClr val="000000"/>
                </a:solidFill>
              </a:rPr>
              <a:t>Yahoo! JAPAN</a:t>
            </a:r>
            <a:r>
              <a:rPr lang="ja-JP" altLang="en-US" sz="1600" dirty="0">
                <a:solidFill>
                  <a:srgbClr val="000000"/>
                </a:solidFill>
              </a:rPr>
              <a:t> トップページを模したミラーサイト</a:t>
            </a:r>
            <a:r>
              <a:rPr lang="ja-JP" altLang="en-US" sz="1600" dirty="0"/>
              <a:t>（</a:t>
            </a:r>
            <a:r>
              <a:rPr lang="en-US" altLang="ja-JP" sz="1600" dirty="0">
                <a:solidFill>
                  <a:srgbClr val="000000"/>
                </a:solidFill>
              </a:rPr>
              <a:t>※</a:t>
            </a:r>
            <a:r>
              <a:rPr lang="ja-JP" altLang="en-US" sz="1600" dirty="0">
                <a:solidFill>
                  <a:srgbClr val="000000"/>
                </a:solidFill>
              </a:rPr>
              <a:t>ミラーサイト実施時）</a:t>
            </a:r>
            <a:endParaRPr lang="ja-JP" altLang="en-US" sz="1600" dirty="0"/>
          </a:p>
        </p:txBody>
      </p:sp>
    </p:spTree>
    <p:extLst>
      <p:ext uri="{BB962C8B-B14F-4D97-AF65-F5344CB8AC3E}">
        <p14:creationId xmlns:p14="http://schemas.microsoft.com/office/powerpoint/2010/main" val="911405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14" name="タイトル 2"/>
          <p:cNvSpPr>
            <a:spLocks noGrp="1"/>
          </p:cNvSpPr>
          <p:nvPr>
            <p:ph type="title"/>
          </p:nvPr>
        </p:nvSpPr>
        <p:spPr>
          <a:xfrm>
            <a:off x="488504" y="260648"/>
            <a:ext cx="7992888" cy="432048"/>
          </a:xfrm>
        </p:spPr>
        <p:txBody>
          <a:bodyPr>
            <a:normAutofit fontScale="90000"/>
          </a:bodyPr>
          <a:lstStyle/>
          <a:p>
            <a:r>
              <a:rPr lang="en-US" altLang="ja-JP" sz="2400" dirty="0" smtClean="0">
                <a:latin typeface="Meiryo" charset="-128"/>
                <a:ea typeface="Meiryo" charset="-128"/>
                <a:cs typeface="Meiryo" charset="-128"/>
              </a:rPr>
              <a:t>Yahoo!</a:t>
            </a:r>
            <a:r>
              <a:rPr lang="ja-JP" altLang="en-US" sz="2400" dirty="0">
                <a:latin typeface="Meiryo" charset="-128"/>
                <a:ea typeface="Meiryo" charset="-128"/>
                <a:cs typeface="Meiryo" charset="-128"/>
              </a:rPr>
              <a:t> </a:t>
            </a:r>
            <a:r>
              <a:rPr lang="en-US" altLang="ja-JP" sz="2400" dirty="0" smtClean="0">
                <a:latin typeface="Meiryo" charset="-128"/>
                <a:ea typeface="Meiryo" charset="-128"/>
                <a:cs typeface="Meiryo" charset="-128"/>
              </a:rPr>
              <a:t>JAPAN</a:t>
            </a:r>
            <a:r>
              <a:rPr lang="ja-JP" altLang="en-US" sz="2400" dirty="0" smtClean="0">
                <a:latin typeface="Meiryo" charset="-128"/>
                <a:ea typeface="Meiryo" charset="-128"/>
                <a:cs typeface="Meiryo" charset="-128"/>
              </a:rPr>
              <a:t> </a:t>
            </a:r>
            <a:r>
              <a:rPr lang="ja-JP" altLang="en-US" sz="2400" dirty="0">
                <a:latin typeface="Meiryo" charset="-128"/>
                <a:ea typeface="Meiryo" charset="-128"/>
                <a:cs typeface="Meiryo" charset="-128"/>
              </a:rPr>
              <a:t>トップページカスタマイズ企画</a:t>
            </a:r>
            <a:r>
              <a:rPr lang="en-US" altLang="ja-JP" sz="2400" dirty="0">
                <a:latin typeface="Meiryo" charset="-128"/>
                <a:ea typeface="Meiryo" charset="-128"/>
                <a:cs typeface="Meiryo" charset="-128"/>
              </a:rPr>
              <a:t>:PC</a:t>
            </a:r>
            <a:r>
              <a:rPr lang="ja-JP" altLang="en-US" sz="2400" dirty="0">
                <a:latin typeface="Meiryo" charset="-128"/>
                <a:ea typeface="Meiryo" charset="-128"/>
                <a:cs typeface="Meiryo" charset="-128"/>
              </a:rPr>
              <a:t>版</a:t>
            </a:r>
            <a:endParaRPr kumimoji="1" lang="ja-JP" altLang="en-US" sz="2200" dirty="0"/>
          </a:p>
        </p:txBody>
      </p:sp>
      <p:pic>
        <p:nvPicPr>
          <p:cNvPr id="5" name="図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73682" y="2641492"/>
            <a:ext cx="3063787" cy="2624889"/>
          </a:xfrm>
          <a:prstGeom prst="rect">
            <a:avLst/>
          </a:prstGeom>
        </p:spPr>
      </p:pic>
      <p:pic>
        <p:nvPicPr>
          <p:cNvPr id="6" name="図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9640" y="2528623"/>
            <a:ext cx="3283658" cy="2813263"/>
          </a:xfrm>
          <a:prstGeom prst="rect">
            <a:avLst/>
          </a:prstGeom>
        </p:spPr>
      </p:pic>
      <p:sp>
        <p:nvSpPr>
          <p:cNvPr id="9" name="object 37"/>
          <p:cNvSpPr/>
          <p:nvPr/>
        </p:nvSpPr>
        <p:spPr>
          <a:xfrm>
            <a:off x="7128611" y="4021132"/>
            <a:ext cx="810562" cy="94160"/>
          </a:xfrm>
          <a:custGeom>
            <a:avLst/>
            <a:gdLst/>
            <a:ahLst/>
            <a:cxnLst/>
            <a:rect l="l" t="t" r="r" b="b"/>
            <a:pathLst>
              <a:path w="655954" h="76200">
                <a:moveTo>
                  <a:pt x="635789" y="43636"/>
                </a:moveTo>
                <a:lnTo>
                  <a:pt x="587298" y="68973"/>
                </a:lnTo>
                <a:lnTo>
                  <a:pt x="585685" y="69507"/>
                </a:lnTo>
                <a:lnTo>
                  <a:pt x="584606" y="72199"/>
                </a:lnTo>
                <a:lnTo>
                  <a:pt x="586765" y="75437"/>
                </a:lnTo>
                <a:lnTo>
                  <a:pt x="588924" y="75971"/>
                </a:lnTo>
                <a:lnTo>
                  <a:pt x="590537" y="75437"/>
                </a:lnTo>
                <a:lnTo>
                  <a:pt x="649639" y="44183"/>
                </a:lnTo>
                <a:lnTo>
                  <a:pt x="648195" y="44183"/>
                </a:lnTo>
                <a:lnTo>
                  <a:pt x="635789" y="43636"/>
                </a:lnTo>
                <a:close/>
              </a:path>
              <a:path w="655954" h="76200">
                <a:moveTo>
                  <a:pt x="641706" y="40545"/>
                </a:moveTo>
                <a:lnTo>
                  <a:pt x="635789" y="43636"/>
                </a:lnTo>
                <a:lnTo>
                  <a:pt x="648195" y="44183"/>
                </a:lnTo>
                <a:lnTo>
                  <a:pt x="648235" y="43649"/>
                </a:lnTo>
                <a:lnTo>
                  <a:pt x="646569" y="43649"/>
                </a:lnTo>
                <a:lnTo>
                  <a:pt x="641706" y="40545"/>
                </a:lnTo>
                <a:close/>
              </a:path>
              <a:path w="655954" h="76200">
                <a:moveTo>
                  <a:pt x="592162" y="0"/>
                </a:moveTo>
                <a:lnTo>
                  <a:pt x="590003" y="533"/>
                </a:lnTo>
                <a:lnTo>
                  <a:pt x="587844" y="3771"/>
                </a:lnTo>
                <a:lnTo>
                  <a:pt x="588378" y="6464"/>
                </a:lnTo>
                <a:lnTo>
                  <a:pt x="590003" y="7543"/>
                </a:lnTo>
                <a:lnTo>
                  <a:pt x="635513" y="36592"/>
                </a:lnTo>
                <a:lnTo>
                  <a:pt x="648728" y="37185"/>
                </a:lnTo>
                <a:lnTo>
                  <a:pt x="648195" y="44183"/>
                </a:lnTo>
                <a:lnTo>
                  <a:pt x="649639" y="44183"/>
                </a:lnTo>
                <a:lnTo>
                  <a:pt x="655739" y="40957"/>
                </a:lnTo>
                <a:lnTo>
                  <a:pt x="593775" y="1079"/>
                </a:lnTo>
                <a:lnTo>
                  <a:pt x="592162" y="0"/>
                </a:lnTo>
                <a:close/>
              </a:path>
              <a:path w="655954" h="76200">
                <a:moveTo>
                  <a:pt x="647115" y="37718"/>
                </a:moveTo>
                <a:lnTo>
                  <a:pt x="641706" y="40545"/>
                </a:lnTo>
                <a:lnTo>
                  <a:pt x="646569" y="43649"/>
                </a:lnTo>
                <a:lnTo>
                  <a:pt x="647115" y="37718"/>
                </a:lnTo>
                <a:close/>
              </a:path>
              <a:path w="655954" h="76200">
                <a:moveTo>
                  <a:pt x="648688" y="37718"/>
                </a:moveTo>
                <a:lnTo>
                  <a:pt x="647115" y="37718"/>
                </a:lnTo>
                <a:lnTo>
                  <a:pt x="646569" y="43649"/>
                </a:lnTo>
                <a:lnTo>
                  <a:pt x="648235" y="43649"/>
                </a:lnTo>
                <a:lnTo>
                  <a:pt x="648688" y="37718"/>
                </a:lnTo>
                <a:close/>
              </a:path>
              <a:path w="655954" h="76200">
                <a:moveTo>
                  <a:pt x="0" y="8089"/>
                </a:moveTo>
                <a:lnTo>
                  <a:pt x="0" y="15633"/>
                </a:lnTo>
                <a:lnTo>
                  <a:pt x="635789" y="43636"/>
                </a:lnTo>
                <a:lnTo>
                  <a:pt x="641706" y="40545"/>
                </a:lnTo>
                <a:lnTo>
                  <a:pt x="635513" y="36592"/>
                </a:lnTo>
                <a:lnTo>
                  <a:pt x="0" y="8089"/>
                </a:lnTo>
                <a:close/>
              </a:path>
              <a:path w="655954" h="76200">
                <a:moveTo>
                  <a:pt x="635513" y="36592"/>
                </a:moveTo>
                <a:lnTo>
                  <a:pt x="641706" y="40545"/>
                </a:lnTo>
                <a:lnTo>
                  <a:pt x="647115" y="37718"/>
                </a:lnTo>
                <a:lnTo>
                  <a:pt x="648688" y="37718"/>
                </a:lnTo>
                <a:lnTo>
                  <a:pt x="648728" y="37185"/>
                </a:lnTo>
                <a:lnTo>
                  <a:pt x="635513" y="36592"/>
                </a:lnTo>
                <a:close/>
              </a:path>
            </a:pathLst>
          </a:custGeom>
          <a:solidFill>
            <a:srgbClr val="6C7383"/>
          </a:solidFill>
        </p:spPr>
        <p:txBody>
          <a:bodyPr wrap="square" lIns="0" tIns="0" rIns="0" bIns="0" rtlCol="0"/>
          <a:lstStyle/>
          <a:p>
            <a:endParaRPr sz="2224"/>
          </a:p>
        </p:txBody>
      </p:sp>
      <p:sp>
        <p:nvSpPr>
          <p:cNvPr id="10" name="object 38"/>
          <p:cNvSpPr/>
          <p:nvPr/>
        </p:nvSpPr>
        <p:spPr>
          <a:xfrm>
            <a:off x="7124624" y="4034456"/>
            <a:ext cx="825471" cy="1840047"/>
          </a:xfrm>
          <a:custGeom>
            <a:avLst/>
            <a:gdLst/>
            <a:ahLst/>
            <a:cxnLst/>
            <a:rect l="l" t="t" r="r" b="b"/>
            <a:pathLst>
              <a:path w="668020" h="1489075">
                <a:moveTo>
                  <a:pt x="602399" y="1438617"/>
                </a:moveTo>
                <a:lnTo>
                  <a:pt x="599706" y="1438617"/>
                </a:lnTo>
                <a:lnTo>
                  <a:pt x="597547" y="1441856"/>
                </a:lnTo>
                <a:lnTo>
                  <a:pt x="598081" y="1444002"/>
                </a:lnTo>
                <a:lnTo>
                  <a:pt x="599706" y="1445628"/>
                </a:lnTo>
                <a:lnTo>
                  <a:pt x="658977" y="1488732"/>
                </a:lnTo>
                <a:lnTo>
                  <a:pt x="659611" y="1483347"/>
                </a:lnTo>
                <a:lnTo>
                  <a:pt x="653046" y="1483347"/>
                </a:lnTo>
                <a:lnTo>
                  <a:pt x="647731" y="1471295"/>
                </a:lnTo>
                <a:lnTo>
                  <a:pt x="604011" y="1439697"/>
                </a:lnTo>
                <a:lnTo>
                  <a:pt x="602399" y="1438617"/>
                </a:lnTo>
                <a:close/>
              </a:path>
              <a:path w="668020" h="1489075">
                <a:moveTo>
                  <a:pt x="647731" y="1471295"/>
                </a:moveTo>
                <a:lnTo>
                  <a:pt x="653046" y="1483347"/>
                </a:lnTo>
                <a:lnTo>
                  <a:pt x="656949" y="1481721"/>
                </a:lnTo>
                <a:lnTo>
                  <a:pt x="652500" y="1481721"/>
                </a:lnTo>
                <a:lnTo>
                  <a:pt x="653230" y="1475270"/>
                </a:lnTo>
                <a:lnTo>
                  <a:pt x="647731" y="1471295"/>
                </a:lnTo>
                <a:close/>
              </a:path>
              <a:path w="668020" h="1489075">
                <a:moveTo>
                  <a:pt x="662203" y="1411135"/>
                </a:moveTo>
                <a:lnTo>
                  <a:pt x="660590" y="1412760"/>
                </a:lnTo>
                <a:lnTo>
                  <a:pt x="660057" y="1414907"/>
                </a:lnTo>
                <a:lnTo>
                  <a:pt x="654027" y="1468221"/>
                </a:lnTo>
                <a:lnTo>
                  <a:pt x="659510" y="1480654"/>
                </a:lnTo>
                <a:lnTo>
                  <a:pt x="653046" y="1483347"/>
                </a:lnTo>
                <a:lnTo>
                  <a:pt x="659611" y="1483347"/>
                </a:lnTo>
                <a:lnTo>
                  <a:pt x="667600" y="1415453"/>
                </a:lnTo>
                <a:lnTo>
                  <a:pt x="667600" y="1413294"/>
                </a:lnTo>
                <a:lnTo>
                  <a:pt x="665975" y="1411681"/>
                </a:lnTo>
                <a:lnTo>
                  <a:pt x="664362" y="1411681"/>
                </a:lnTo>
                <a:lnTo>
                  <a:pt x="662203" y="1411135"/>
                </a:lnTo>
                <a:close/>
              </a:path>
              <a:path w="668020" h="1489075">
                <a:moveTo>
                  <a:pt x="653230" y="1475270"/>
                </a:moveTo>
                <a:lnTo>
                  <a:pt x="652500" y="1481721"/>
                </a:lnTo>
                <a:lnTo>
                  <a:pt x="658431" y="1479029"/>
                </a:lnTo>
                <a:lnTo>
                  <a:pt x="653230" y="1475270"/>
                </a:lnTo>
                <a:close/>
              </a:path>
              <a:path w="668020" h="1489075">
                <a:moveTo>
                  <a:pt x="654027" y="1468221"/>
                </a:moveTo>
                <a:lnTo>
                  <a:pt x="653230" y="1475270"/>
                </a:lnTo>
                <a:lnTo>
                  <a:pt x="658431" y="1479029"/>
                </a:lnTo>
                <a:lnTo>
                  <a:pt x="652500" y="1481721"/>
                </a:lnTo>
                <a:lnTo>
                  <a:pt x="656949" y="1481721"/>
                </a:lnTo>
                <a:lnTo>
                  <a:pt x="659510" y="1480654"/>
                </a:lnTo>
                <a:lnTo>
                  <a:pt x="654027" y="1468221"/>
                </a:lnTo>
                <a:close/>
              </a:path>
              <a:path w="668020" h="1489075">
                <a:moveTo>
                  <a:pt x="6476" y="0"/>
                </a:moveTo>
                <a:lnTo>
                  <a:pt x="0" y="2692"/>
                </a:lnTo>
                <a:lnTo>
                  <a:pt x="647731" y="1471295"/>
                </a:lnTo>
                <a:lnTo>
                  <a:pt x="653230" y="1475270"/>
                </a:lnTo>
                <a:lnTo>
                  <a:pt x="654027" y="1468221"/>
                </a:lnTo>
                <a:lnTo>
                  <a:pt x="6476" y="0"/>
                </a:lnTo>
                <a:close/>
              </a:path>
            </a:pathLst>
          </a:custGeom>
          <a:solidFill>
            <a:srgbClr val="6C7383"/>
          </a:solidFill>
        </p:spPr>
        <p:txBody>
          <a:bodyPr wrap="square" lIns="0" tIns="0" rIns="0" bIns="0" rtlCol="0"/>
          <a:lstStyle/>
          <a:p>
            <a:endParaRPr sz="2224"/>
          </a:p>
        </p:txBody>
      </p:sp>
      <p:sp>
        <p:nvSpPr>
          <p:cNvPr id="11" name="object 39"/>
          <p:cNvSpPr/>
          <p:nvPr/>
        </p:nvSpPr>
        <p:spPr>
          <a:xfrm>
            <a:off x="259649" y="1844728"/>
            <a:ext cx="3198437" cy="272280"/>
          </a:xfrm>
          <a:custGeom>
            <a:avLst/>
            <a:gdLst/>
            <a:ahLst/>
            <a:cxnLst/>
            <a:rect l="l" t="t" r="r" b="b"/>
            <a:pathLst>
              <a:path w="1649095" h="220344">
                <a:moveTo>
                  <a:pt x="0" y="219837"/>
                </a:moveTo>
                <a:lnTo>
                  <a:pt x="1648764" y="219837"/>
                </a:lnTo>
                <a:lnTo>
                  <a:pt x="1648764" y="0"/>
                </a:lnTo>
                <a:lnTo>
                  <a:pt x="0" y="0"/>
                </a:lnTo>
                <a:lnTo>
                  <a:pt x="0" y="219837"/>
                </a:lnTo>
                <a:close/>
              </a:path>
            </a:pathLst>
          </a:custGeom>
          <a:solidFill>
            <a:schemeClr val="bg1">
              <a:lumMod val="50000"/>
            </a:schemeClr>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sz="1050" b="1">
              <a:solidFill>
                <a:schemeClr val="bg1"/>
              </a:solidFill>
            </a:endParaRPr>
          </a:p>
        </p:txBody>
      </p:sp>
      <p:sp>
        <p:nvSpPr>
          <p:cNvPr id="13" name="object 41"/>
          <p:cNvSpPr/>
          <p:nvPr/>
        </p:nvSpPr>
        <p:spPr>
          <a:xfrm>
            <a:off x="3931666" y="1844728"/>
            <a:ext cx="2894486" cy="272280"/>
          </a:xfrm>
          <a:custGeom>
            <a:avLst/>
            <a:gdLst/>
            <a:ahLst/>
            <a:cxnLst/>
            <a:rect l="l" t="t" r="r" b="b"/>
            <a:pathLst>
              <a:path w="3231515" h="220344">
                <a:moveTo>
                  <a:pt x="0" y="219837"/>
                </a:moveTo>
                <a:lnTo>
                  <a:pt x="3231248" y="219837"/>
                </a:lnTo>
                <a:lnTo>
                  <a:pt x="3231248" y="0"/>
                </a:lnTo>
                <a:lnTo>
                  <a:pt x="0" y="0"/>
                </a:lnTo>
                <a:lnTo>
                  <a:pt x="0" y="219837"/>
                </a:lnTo>
                <a:close/>
              </a:path>
            </a:pathLst>
          </a:custGeom>
          <a:solidFill>
            <a:schemeClr val="bg1">
              <a:lumMod val="50000"/>
            </a:schemeClr>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dirty="0" smtClean="0">
                <a:solidFill>
                  <a:schemeClr val="bg1"/>
                </a:solidFill>
              </a:rPr>
              <a:t>演出アニメーション</a:t>
            </a:r>
            <a:endParaRPr sz="1200" b="1" dirty="0">
              <a:solidFill>
                <a:schemeClr val="bg1"/>
              </a:solidFill>
            </a:endParaRPr>
          </a:p>
        </p:txBody>
      </p:sp>
      <p:sp>
        <p:nvSpPr>
          <p:cNvPr id="15" name="object 43"/>
          <p:cNvSpPr/>
          <p:nvPr/>
        </p:nvSpPr>
        <p:spPr>
          <a:xfrm>
            <a:off x="7182065" y="1833147"/>
            <a:ext cx="2263768" cy="272280"/>
          </a:xfrm>
          <a:custGeom>
            <a:avLst/>
            <a:gdLst/>
            <a:ahLst/>
            <a:cxnLst/>
            <a:rect l="l" t="t" r="r" b="b"/>
            <a:pathLst>
              <a:path w="1831975" h="220344">
                <a:moveTo>
                  <a:pt x="0" y="219837"/>
                </a:moveTo>
                <a:lnTo>
                  <a:pt x="1831962" y="219837"/>
                </a:lnTo>
                <a:lnTo>
                  <a:pt x="1831962" y="0"/>
                </a:lnTo>
                <a:lnTo>
                  <a:pt x="0" y="0"/>
                </a:lnTo>
                <a:lnTo>
                  <a:pt x="0" y="219837"/>
                </a:lnTo>
                <a:close/>
              </a:path>
            </a:pathLst>
          </a:custGeom>
          <a:solidFill>
            <a:schemeClr val="bg1">
              <a:lumMod val="50000"/>
            </a:schemeClr>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chemeClr val="bg1"/>
                </a:solidFill>
              </a:rPr>
              <a:t>ランディングページ</a:t>
            </a:r>
            <a:endParaRPr sz="1200" b="1" dirty="0">
              <a:solidFill>
                <a:schemeClr val="bg1"/>
              </a:solidFill>
            </a:endParaRPr>
          </a:p>
        </p:txBody>
      </p:sp>
      <p:sp>
        <p:nvSpPr>
          <p:cNvPr id="16" name="object 45"/>
          <p:cNvSpPr/>
          <p:nvPr/>
        </p:nvSpPr>
        <p:spPr>
          <a:xfrm>
            <a:off x="7124625" y="2369940"/>
            <a:ext cx="2177202" cy="1668502"/>
          </a:xfrm>
          <a:prstGeom prst="rect">
            <a:avLst/>
          </a:prstGeom>
          <a:blipFill>
            <a:blip r:embed="rId4" cstate="print"/>
            <a:stretch>
              <a:fillRect/>
            </a:stretch>
          </a:blipFill>
        </p:spPr>
        <p:txBody>
          <a:bodyPr wrap="square" lIns="0" tIns="0" rIns="0" bIns="0" rtlCol="0"/>
          <a:lstStyle/>
          <a:p>
            <a:endParaRPr sz="2224"/>
          </a:p>
        </p:txBody>
      </p:sp>
      <p:sp>
        <p:nvSpPr>
          <p:cNvPr id="17" name="object 48"/>
          <p:cNvSpPr/>
          <p:nvPr/>
        </p:nvSpPr>
        <p:spPr>
          <a:xfrm>
            <a:off x="6964363" y="4989915"/>
            <a:ext cx="356239" cy="714833"/>
          </a:xfrm>
          <a:custGeom>
            <a:avLst/>
            <a:gdLst/>
            <a:ahLst/>
            <a:cxnLst/>
            <a:rect l="l" t="t" r="r" b="b"/>
            <a:pathLst>
              <a:path w="288289" h="578485">
                <a:moveTo>
                  <a:pt x="287870" y="577875"/>
                </a:moveTo>
                <a:lnTo>
                  <a:pt x="0" y="577875"/>
                </a:lnTo>
                <a:lnTo>
                  <a:pt x="0" y="0"/>
                </a:lnTo>
                <a:lnTo>
                  <a:pt x="287870" y="0"/>
                </a:lnTo>
                <a:lnTo>
                  <a:pt x="287870" y="577875"/>
                </a:lnTo>
                <a:close/>
              </a:path>
            </a:pathLst>
          </a:custGeom>
          <a:solidFill>
            <a:srgbClr val="FFFFFF"/>
          </a:solidFill>
        </p:spPr>
        <p:txBody>
          <a:bodyPr wrap="square" lIns="0" tIns="0" rIns="0" bIns="0" rtlCol="0"/>
          <a:lstStyle/>
          <a:p>
            <a:endParaRPr sz="2224"/>
          </a:p>
        </p:txBody>
      </p:sp>
      <p:sp>
        <p:nvSpPr>
          <p:cNvPr id="18" name="object 57"/>
          <p:cNvSpPr/>
          <p:nvPr/>
        </p:nvSpPr>
        <p:spPr>
          <a:xfrm>
            <a:off x="2288605" y="3955603"/>
            <a:ext cx="1253251" cy="1406397"/>
          </a:xfrm>
          <a:custGeom>
            <a:avLst/>
            <a:gdLst/>
            <a:ahLst/>
            <a:cxnLst/>
            <a:rect l="l" t="t" r="r" b="b"/>
            <a:pathLst>
              <a:path w="1536064" h="1412875">
                <a:moveTo>
                  <a:pt x="1535595" y="1412252"/>
                </a:moveTo>
                <a:lnTo>
                  <a:pt x="0" y="1412252"/>
                </a:lnTo>
                <a:lnTo>
                  <a:pt x="0" y="0"/>
                </a:lnTo>
                <a:lnTo>
                  <a:pt x="1535595" y="0"/>
                </a:lnTo>
                <a:lnTo>
                  <a:pt x="1535595" y="1412252"/>
                </a:lnTo>
                <a:close/>
              </a:path>
            </a:pathLst>
          </a:custGeom>
          <a:solidFill>
            <a:srgbClr val="FFFFFF">
              <a:alpha val="59999"/>
            </a:srgbClr>
          </a:solidFill>
        </p:spPr>
        <p:txBody>
          <a:bodyPr wrap="square" lIns="0" tIns="0" rIns="0" bIns="0" rtlCol="0"/>
          <a:lstStyle/>
          <a:p>
            <a:endParaRPr sz="2224"/>
          </a:p>
        </p:txBody>
      </p:sp>
      <p:sp>
        <p:nvSpPr>
          <p:cNvPr id="19" name="object 58"/>
          <p:cNvSpPr/>
          <p:nvPr/>
        </p:nvSpPr>
        <p:spPr>
          <a:xfrm>
            <a:off x="302594" y="2483935"/>
            <a:ext cx="1985453" cy="2840790"/>
          </a:xfrm>
          <a:custGeom>
            <a:avLst/>
            <a:gdLst/>
            <a:ahLst/>
            <a:cxnLst/>
            <a:rect l="l" t="t" r="r" b="b"/>
            <a:pathLst>
              <a:path w="1536064" h="436880">
                <a:moveTo>
                  <a:pt x="1535595" y="436714"/>
                </a:moveTo>
                <a:lnTo>
                  <a:pt x="0" y="436714"/>
                </a:lnTo>
                <a:lnTo>
                  <a:pt x="0" y="0"/>
                </a:lnTo>
                <a:lnTo>
                  <a:pt x="1535595" y="0"/>
                </a:lnTo>
                <a:lnTo>
                  <a:pt x="1535595" y="436714"/>
                </a:lnTo>
                <a:close/>
              </a:path>
            </a:pathLst>
          </a:custGeom>
          <a:solidFill>
            <a:srgbClr val="FFFFFF">
              <a:alpha val="59999"/>
            </a:srgbClr>
          </a:solidFill>
        </p:spPr>
        <p:txBody>
          <a:bodyPr wrap="square" lIns="0" tIns="0" rIns="0" bIns="0" rtlCol="0"/>
          <a:lstStyle/>
          <a:p>
            <a:endParaRPr sz="2224"/>
          </a:p>
        </p:txBody>
      </p:sp>
      <p:sp>
        <p:nvSpPr>
          <p:cNvPr id="20" name="object 51"/>
          <p:cNvSpPr/>
          <p:nvPr/>
        </p:nvSpPr>
        <p:spPr>
          <a:xfrm>
            <a:off x="5036232" y="4786118"/>
            <a:ext cx="1834554" cy="1059302"/>
          </a:xfrm>
          <a:custGeom>
            <a:avLst/>
            <a:gdLst/>
            <a:ahLst/>
            <a:cxnLst/>
            <a:rect l="l" t="t" r="r" b="b"/>
            <a:pathLst>
              <a:path w="1484629" h="857250">
                <a:moveTo>
                  <a:pt x="1484274" y="428561"/>
                </a:moveTo>
                <a:lnTo>
                  <a:pt x="1474561" y="498079"/>
                </a:lnTo>
                <a:lnTo>
                  <a:pt x="1446440" y="564025"/>
                </a:lnTo>
                <a:lnTo>
                  <a:pt x="1401440" y="625516"/>
                </a:lnTo>
                <a:lnTo>
                  <a:pt x="1373087" y="654315"/>
                </a:lnTo>
                <a:lnTo>
                  <a:pt x="1341087" y="681670"/>
                </a:lnTo>
                <a:lnTo>
                  <a:pt x="1305631" y="707470"/>
                </a:lnTo>
                <a:lnTo>
                  <a:pt x="1266910" y="731605"/>
                </a:lnTo>
                <a:lnTo>
                  <a:pt x="1225115" y="753965"/>
                </a:lnTo>
                <a:lnTo>
                  <a:pt x="1180437" y="774439"/>
                </a:lnTo>
                <a:lnTo>
                  <a:pt x="1133067" y="792918"/>
                </a:lnTo>
                <a:lnTo>
                  <a:pt x="1083195" y="809290"/>
                </a:lnTo>
                <a:lnTo>
                  <a:pt x="1031014" y="823446"/>
                </a:lnTo>
                <a:lnTo>
                  <a:pt x="976713" y="835276"/>
                </a:lnTo>
                <a:lnTo>
                  <a:pt x="920484" y="844668"/>
                </a:lnTo>
                <a:lnTo>
                  <a:pt x="862517" y="851514"/>
                </a:lnTo>
                <a:lnTo>
                  <a:pt x="803005" y="855702"/>
                </a:lnTo>
                <a:lnTo>
                  <a:pt x="742137" y="857122"/>
                </a:lnTo>
                <a:lnTo>
                  <a:pt x="681270" y="855702"/>
                </a:lnTo>
                <a:lnTo>
                  <a:pt x="621759" y="851514"/>
                </a:lnTo>
                <a:lnTo>
                  <a:pt x="563794" y="844668"/>
                </a:lnTo>
                <a:lnTo>
                  <a:pt x="507565" y="835276"/>
                </a:lnTo>
                <a:lnTo>
                  <a:pt x="453265" y="823446"/>
                </a:lnTo>
                <a:lnTo>
                  <a:pt x="401084" y="809290"/>
                </a:lnTo>
                <a:lnTo>
                  <a:pt x="351212" y="792918"/>
                </a:lnTo>
                <a:lnTo>
                  <a:pt x="303842" y="774439"/>
                </a:lnTo>
                <a:lnTo>
                  <a:pt x="259163" y="753965"/>
                </a:lnTo>
                <a:lnTo>
                  <a:pt x="217368" y="731605"/>
                </a:lnTo>
                <a:lnTo>
                  <a:pt x="178646" y="707470"/>
                </a:lnTo>
                <a:lnTo>
                  <a:pt x="143190" y="681670"/>
                </a:lnTo>
                <a:lnTo>
                  <a:pt x="111190" y="654315"/>
                </a:lnTo>
                <a:lnTo>
                  <a:pt x="82836" y="625516"/>
                </a:lnTo>
                <a:lnTo>
                  <a:pt x="58321" y="595383"/>
                </a:lnTo>
                <a:lnTo>
                  <a:pt x="21568" y="531554"/>
                </a:lnTo>
                <a:lnTo>
                  <a:pt x="2460" y="463712"/>
                </a:lnTo>
                <a:lnTo>
                  <a:pt x="0" y="428561"/>
                </a:lnTo>
                <a:lnTo>
                  <a:pt x="2460" y="393412"/>
                </a:lnTo>
                <a:lnTo>
                  <a:pt x="21568" y="325572"/>
                </a:lnTo>
                <a:lnTo>
                  <a:pt x="58321" y="261745"/>
                </a:lnTo>
                <a:lnTo>
                  <a:pt x="82836" y="231611"/>
                </a:lnTo>
                <a:lnTo>
                  <a:pt x="111190" y="202812"/>
                </a:lnTo>
                <a:lnTo>
                  <a:pt x="143190" y="175457"/>
                </a:lnTo>
                <a:lnTo>
                  <a:pt x="178646" y="149657"/>
                </a:lnTo>
                <a:lnTo>
                  <a:pt x="217368" y="125522"/>
                </a:lnTo>
                <a:lnTo>
                  <a:pt x="259163" y="103161"/>
                </a:lnTo>
                <a:lnTo>
                  <a:pt x="303842" y="82686"/>
                </a:lnTo>
                <a:lnTo>
                  <a:pt x="351212" y="64207"/>
                </a:lnTo>
                <a:lnTo>
                  <a:pt x="401084" y="47834"/>
                </a:lnTo>
                <a:lnTo>
                  <a:pt x="453265" y="33678"/>
                </a:lnTo>
                <a:lnTo>
                  <a:pt x="507565" y="21848"/>
                </a:lnTo>
                <a:lnTo>
                  <a:pt x="563794" y="12455"/>
                </a:lnTo>
                <a:lnTo>
                  <a:pt x="621759" y="5609"/>
                </a:lnTo>
                <a:lnTo>
                  <a:pt x="681270" y="1420"/>
                </a:lnTo>
                <a:lnTo>
                  <a:pt x="742137" y="0"/>
                </a:lnTo>
                <a:lnTo>
                  <a:pt x="803005" y="1420"/>
                </a:lnTo>
                <a:lnTo>
                  <a:pt x="862517" y="5609"/>
                </a:lnTo>
                <a:lnTo>
                  <a:pt x="920484" y="12455"/>
                </a:lnTo>
                <a:lnTo>
                  <a:pt x="976713" y="21848"/>
                </a:lnTo>
                <a:lnTo>
                  <a:pt x="1031014" y="33678"/>
                </a:lnTo>
                <a:lnTo>
                  <a:pt x="1083195" y="47834"/>
                </a:lnTo>
                <a:lnTo>
                  <a:pt x="1133067" y="64207"/>
                </a:lnTo>
                <a:lnTo>
                  <a:pt x="1180437" y="82686"/>
                </a:lnTo>
                <a:lnTo>
                  <a:pt x="1225115" y="103161"/>
                </a:lnTo>
                <a:lnTo>
                  <a:pt x="1266910" y="125522"/>
                </a:lnTo>
                <a:lnTo>
                  <a:pt x="1305631" y="149657"/>
                </a:lnTo>
                <a:lnTo>
                  <a:pt x="1341087" y="175457"/>
                </a:lnTo>
                <a:lnTo>
                  <a:pt x="1373087" y="202812"/>
                </a:lnTo>
                <a:lnTo>
                  <a:pt x="1401440" y="231611"/>
                </a:lnTo>
                <a:lnTo>
                  <a:pt x="1425954" y="261745"/>
                </a:lnTo>
                <a:lnTo>
                  <a:pt x="1462706" y="325572"/>
                </a:lnTo>
                <a:lnTo>
                  <a:pt x="1481814" y="393412"/>
                </a:lnTo>
                <a:lnTo>
                  <a:pt x="1484274" y="428561"/>
                </a:lnTo>
                <a:close/>
              </a:path>
            </a:pathLst>
          </a:custGeom>
          <a:solidFill>
            <a:schemeClr val="bg1"/>
          </a:solidFill>
          <a:ln w="12700">
            <a:solidFill>
              <a:srgbClr val="231F20"/>
            </a:solidFill>
          </a:ln>
        </p:spPr>
        <p:txBody>
          <a:bodyPr wrap="square" lIns="0" tIns="0" rIns="0" bIns="0" rtlCol="0"/>
          <a:lstStyle/>
          <a:p>
            <a:endParaRPr sz="2224"/>
          </a:p>
        </p:txBody>
      </p:sp>
      <p:sp>
        <p:nvSpPr>
          <p:cNvPr id="21" name="object 53"/>
          <p:cNvSpPr txBox="1"/>
          <p:nvPr/>
        </p:nvSpPr>
        <p:spPr>
          <a:xfrm>
            <a:off x="5312831" y="5051808"/>
            <a:ext cx="1286856" cy="571126"/>
          </a:xfrm>
          <a:prstGeom prst="rect">
            <a:avLst/>
          </a:prstGeom>
        </p:spPr>
        <p:txBody>
          <a:bodyPr vert="horz" wrap="square" lIns="0" tIns="15693" rIns="0" bIns="0" rtlCol="0">
            <a:spAutoFit/>
          </a:bodyPr>
          <a:lstStyle/>
          <a:p>
            <a:pPr marL="250310" marR="6277" indent="-235401">
              <a:lnSpc>
                <a:spcPct val="145800"/>
              </a:lnSpc>
              <a:spcBef>
                <a:spcPts val="124"/>
              </a:spcBef>
            </a:pPr>
            <a:r>
              <a:rPr sz="1236" dirty="0">
                <a:solidFill>
                  <a:srgbClr val="231F20"/>
                </a:solidFill>
                <a:latin typeface="Meiryo" charset="-128"/>
                <a:ea typeface="Meiryo" charset="-128"/>
                <a:cs typeface="Meiryo" charset="-128"/>
              </a:rPr>
              <a:t>クルマが飛び出て 走り出す！</a:t>
            </a:r>
            <a:endParaRPr sz="1236" dirty="0">
              <a:latin typeface="Meiryo" charset="-128"/>
              <a:ea typeface="Meiryo" charset="-128"/>
              <a:cs typeface="Meiryo" charset="-128"/>
            </a:endParaRPr>
          </a:p>
        </p:txBody>
      </p:sp>
      <p:sp>
        <p:nvSpPr>
          <p:cNvPr id="22" name="object 54"/>
          <p:cNvSpPr txBox="1"/>
          <p:nvPr/>
        </p:nvSpPr>
        <p:spPr>
          <a:xfrm>
            <a:off x="259650" y="1880335"/>
            <a:ext cx="3197782" cy="206027"/>
          </a:xfrm>
          <a:prstGeom prst="rect">
            <a:avLst/>
          </a:prstGeom>
        </p:spPr>
        <p:txBody>
          <a:bodyPr vert="horz" wrap="square" lIns="0" tIns="15693" rIns="0" bIns="0" rtlCol="0">
            <a:spAutoFit/>
          </a:bodyPr>
          <a:lstStyle/>
          <a:p>
            <a:pPr marL="15693" algn="ctr">
              <a:spcBef>
                <a:spcPts val="124"/>
              </a:spcBef>
            </a:pPr>
            <a:r>
              <a:rPr lang="ja-JP" altLang="en-US" sz="1236" b="1" dirty="0">
                <a:solidFill>
                  <a:schemeClr val="bg1"/>
                </a:solidFill>
                <a:latin typeface="Meiryo" charset="-128"/>
                <a:ea typeface="Meiryo" charset="-128"/>
                <a:cs typeface="Meiryo" charset="-128"/>
              </a:rPr>
              <a:t>トップページ</a:t>
            </a:r>
            <a:endParaRPr sz="1236" b="1" dirty="0">
              <a:solidFill>
                <a:schemeClr val="bg1"/>
              </a:solidFill>
              <a:latin typeface="Meiryo" charset="-128"/>
              <a:ea typeface="Meiryo" charset="-128"/>
              <a:cs typeface="Meiryo" charset="-128"/>
            </a:endParaRPr>
          </a:p>
        </p:txBody>
      </p:sp>
      <p:sp>
        <p:nvSpPr>
          <p:cNvPr id="23" name="object 57"/>
          <p:cNvSpPr/>
          <p:nvPr/>
        </p:nvSpPr>
        <p:spPr>
          <a:xfrm>
            <a:off x="2273579" y="2560079"/>
            <a:ext cx="1253251" cy="582791"/>
          </a:xfrm>
          <a:custGeom>
            <a:avLst/>
            <a:gdLst/>
            <a:ahLst/>
            <a:cxnLst/>
            <a:rect l="l" t="t" r="r" b="b"/>
            <a:pathLst>
              <a:path w="1536064" h="1412875">
                <a:moveTo>
                  <a:pt x="1535595" y="1412252"/>
                </a:moveTo>
                <a:lnTo>
                  <a:pt x="0" y="1412252"/>
                </a:lnTo>
                <a:lnTo>
                  <a:pt x="0" y="0"/>
                </a:lnTo>
                <a:lnTo>
                  <a:pt x="1535595" y="0"/>
                </a:lnTo>
                <a:lnTo>
                  <a:pt x="1535595" y="1412252"/>
                </a:lnTo>
                <a:close/>
              </a:path>
            </a:pathLst>
          </a:custGeom>
          <a:solidFill>
            <a:srgbClr val="FFFFFF">
              <a:alpha val="59999"/>
            </a:srgbClr>
          </a:solidFill>
        </p:spPr>
        <p:txBody>
          <a:bodyPr wrap="square" lIns="0" tIns="0" rIns="0" bIns="0" rtlCol="0"/>
          <a:lstStyle/>
          <a:p>
            <a:endParaRPr sz="2224"/>
          </a:p>
        </p:txBody>
      </p:sp>
      <p:sp>
        <p:nvSpPr>
          <p:cNvPr id="24" name="Text Box 40"/>
          <p:cNvSpPr txBox="1">
            <a:spLocks noChangeArrowheads="1"/>
          </p:cNvSpPr>
          <p:nvPr/>
        </p:nvSpPr>
        <p:spPr bwMode="auto">
          <a:xfrm>
            <a:off x="447566" y="5496596"/>
            <a:ext cx="3068950" cy="891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spcBef>
                <a:spcPct val="25000"/>
              </a:spcBef>
            </a:pPr>
            <a:r>
              <a:rPr lang="en-US" altLang="ja-JP" sz="1483" dirty="0">
                <a:latin typeface="+mn-ea"/>
              </a:rPr>
              <a:t>Yahoo! JAPAN</a:t>
            </a:r>
            <a:r>
              <a:rPr lang="ja-JP" altLang="en-US" sz="1483" dirty="0">
                <a:latin typeface="+mn-ea"/>
              </a:rPr>
              <a:t>広報用の</a:t>
            </a:r>
          </a:p>
          <a:p>
            <a:pPr>
              <a:spcBef>
                <a:spcPct val="25000"/>
              </a:spcBef>
            </a:pPr>
            <a:r>
              <a:rPr lang="ja-JP" altLang="en-US" sz="1483" dirty="0">
                <a:latin typeface="+mn-ea"/>
              </a:rPr>
              <a:t>ダミーページをベースに、</a:t>
            </a:r>
          </a:p>
          <a:p>
            <a:pPr>
              <a:spcBef>
                <a:spcPct val="25000"/>
              </a:spcBef>
            </a:pPr>
            <a:r>
              <a:rPr lang="ja-JP" altLang="en-US" sz="1483" dirty="0">
                <a:latin typeface="+mn-ea"/>
              </a:rPr>
              <a:t>アニメーションを制作いたします。</a:t>
            </a:r>
            <a:endParaRPr lang="en-US" altLang="ja-JP" sz="1483" dirty="0">
              <a:latin typeface="+mn-ea"/>
            </a:endParaRPr>
          </a:p>
        </p:txBody>
      </p:sp>
      <p:sp>
        <p:nvSpPr>
          <p:cNvPr id="25" name="Text Box 11"/>
          <p:cNvSpPr txBox="1">
            <a:spLocks noChangeArrowheads="1"/>
          </p:cNvSpPr>
          <p:nvPr/>
        </p:nvSpPr>
        <p:spPr bwMode="auto">
          <a:xfrm>
            <a:off x="141011" y="980835"/>
            <a:ext cx="9573351" cy="358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ctr">
              <a:spcBef>
                <a:spcPct val="50000"/>
              </a:spcBef>
            </a:pPr>
            <a:r>
              <a:rPr lang="ja-JP" altLang="en-US" sz="1730" dirty="0">
                <a:latin typeface="+mn-ea"/>
              </a:rPr>
              <a:t>誘導バナーから遷移後、演出アニメーションを展開</a:t>
            </a:r>
          </a:p>
        </p:txBody>
      </p:sp>
      <p:sp>
        <p:nvSpPr>
          <p:cNvPr id="26" name="object 34"/>
          <p:cNvSpPr/>
          <p:nvPr/>
        </p:nvSpPr>
        <p:spPr>
          <a:xfrm>
            <a:off x="2792760" y="3738024"/>
            <a:ext cx="1044393" cy="896970"/>
          </a:xfrm>
          <a:custGeom>
            <a:avLst/>
            <a:gdLst/>
            <a:ahLst/>
            <a:cxnLst/>
            <a:rect l="l" t="t" r="r" b="b"/>
            <a:pathLst>
              <a:path w="845185" h="558164">
                <a:moveTo>
                  <a:pt x="566293" y="0"/>
                </a:moveTo>
                <a:lnTo>
                  <a:pt x="566293" y="139547"/>
                </a:lnTo>
                <a:lnTo>
                  <a:pt x="0" y="139547"/>
                </a:lnTo>
                <a:lnTo>
                  <a:pt x="0" y="418109"/>
                </a:lnTo>
                <a:lnTo>
                  <a:pt x="566293" y="418109"/>
                </a:lnTo>
                <a:lnTo>
                  <a:pt x="566293" y="557657"/>
                </a:lnTo>
                <a:lnTo>
                  <a:pt x="844854" y="278549"/>
                </a:lnTo>
                <a:lnTo>
                  <a:pt x="566293" y="0"/>
                </a:lnTo>
                <a:close/>
              </a:path>
            </a:pathLst>
          </a:custGeom>
          <a:solidFill>
            <a:schemeClr val="bg1">
              <a:lumMod val="50000"/>
            </a:schemeClr>
          </a:solidFill>
        </p:spPr>
        <p:txBody>
          <a:bodyPr wrap="square" lIns="0" tIns="0" rIns="0" bIns="0" rtlCol="0"/>
          <a:lstStyle/>
          <a:p>
            <a:endParaRPr sz="2224">
              <a:solidFill>
                <a:schemeClr val="bg1"/>
              </a:solidFill>
            </a:endParaRPr>
          </a:p>
        </p:txBody>
      </p:sp>
      <p:sp>
        <p:nvSpPr>
          <p:cNvPr id="27" name="object 55"/>
          <p:cNvSpPr txBox="1"/>
          <p:nvPr/>
        </p:nvSpPr>
        <p:spPr>
          <a:xfrm>
            <a:off x="2989579" y="3960336"/>
            <a:ext cx="609687" cy="398365"/>
          </a:xfrm>
          <a:prstGeom prst="rect">
            <a:avLst/>
          </a:prstGeom>
        </p:spPr>
        <p:txBody>
          <a:bodyPr vert="horz" wrap="square" lIns="0" tIns="14909" rIns="0" bIns="0" rtlCol="0">
            <a:spAutoFit/>
          </a:bodyPr>
          <a:lstStyle/>
          <a:p>
            <a:pPr marL="15693" marR="6277">
              <a:lnSpc>
                <a:spcPct val="112300"/>
              </a:lnSpc>
              <a:spcBef>
                <a:spcPts val="117"/>
              </a:spcBef>
            </a:pPr>
            <a:r>
              <a:rPr sz="1112" spc="19" dirty="0">
                <a:solidFill>
                  <a:schemeClr val="bg1"/>
                </a:solidFill>
                <a:latin typeface="Meiryo" charset="-128"/>
                <a:ea typeface="Meiryo" charset="-128"/>
                <a:cs typeface="Meiryo" charset="-128"/>
              </a:rPr>
              <a:t>バナーを クリック</a:t>
            </a:r>
            <a:endParaRPr sz="1112" dirty="0">
              <a:solidFill>
                <a:schemeClr val="bg1"/>
              </a:solidFill>
              <a:latin typeface="Meiryo" charset="-128"/>
              <a:ea typeface="Meiryo" charset="-128"/>
              <a:cs typeface="Meiryo" charset="-128"/>
            </a:endParaRPr>
          </a:p>
        </p:txBody>
      </p:sp>
      <p:sp>
        <p:nvSpPr>
          <p:cNvPr id="3" name="正方形/長方形 2"/>
          <p:cNvSpPr/>
          <p:nvPr/>
        </p:nvSpPr>
        <p:spPr bwMode="auto">
          <a:xfrm>
            <a:off x="7983350" y="3557947"/>
            <a:ext cx="1296144" cy="1037841"/>
          </a:xfrm>
          <a:prstGeom prst="rect">
            <a:avLst/>
          </a:prstGeom>
          <a:solidFill>
            <a:srgbClr val="FFCCD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altLang="ja-JP" sz="1100" i="0" u="none" strike="noStrike" kern="0" cap="none" spc="0" normalizeH="0" baseline="0" noProof="0" dirty="0" smtClean="0">
                <a:ln>
                  <a:noFill/>
                </a:ln>
                <a:effectLst/>
                <a:uLnTx/>
                <a:uFillTx/>
                <a:latin typeface="+mn-ea"/>
                <a:cs typeface="Verdana" pitchFamily="34" charset="0"/>
              </a:rPr>
              <a:t>Yahoo! JAPAN</a:t>
            </a:r>
          </a:p>
          <a:p>
            <a:pPr marL="0" marR="0" indent="0" algn="ctr" defTabSz="914400" eaLnBrk="1" fontAlgn="auto" latinLnBrk="0" hangingPunct="1">
              <a:lnSpc>
                <a:spcPct val="100000"/>
              </a:lnSpc>
              <a:spcBef>
                <a:spcPts val="0"/>
              </a:spcBef>
              <a:spcAft>
                <a:spcPts val="0"/>
              </a:spcAft>
              <a:buClrTx/>
              <a:buSzTx/>
              <a:buFontTx/>
              <a:buNone/>
              <a:tabLst/>
            </a:pPr>
            <a:r>
              <a:rPr kumimoji="0" lang="en-US" altLang="ja-JP" sz="1100" kern="0" dirty="0" smtClean="0">
                <a:latin typeface="+mn-ea"/>
                <a:cs typeface="Verdana" pitchFamily="34" charset="0"/>
              </a:rPr>
              <a:t>PR</a:t>
            </a:r>
            <a:r>
              <a:rPr kumimoji="0" lang="ja-JP" altLang="en-US" sz="1100" kern="0" dirty="0" smtClean="0">
                <a:latin typeface="+mn-ea"/>
                <a:cs typeface="Verdana" pitchFamily="34" charset="0"/>
              </a:rPr>
              <a:t>企画</a:t>
            </a:r>
            <a:endParaRPr kumimoji="0" lang="en-US" altLang="ja-JP" sz="1100" kern="0" dirty="0" smtClean="0">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en-US" altLang="ja-JP" sz="1100" kern="0" dirty="0" smtClean="0">
                <a:latin typeface="+mn-ea"/>
                <a:cs typeface="Verdana" pitchFamily="34" charset="0"/>
              </a:rPr>
              <a:t>LP</a:t>
            </a: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00" kern="0" dirty="0" smtClean="0">
                <a:latin typeface="+mn-ea"/>
                <a:cs typeface="Verdana" pitchFamily="34" charset="0"/>
              </a:rPr>
              <a:t>（ヤフー作成ページ）</a:t>
            </a:r>
            <a:endParaRPr kumimoji="0" lang="en-US" altLang="ja-JP" sz="1000" kern="0" dirty="0" smtClean="0">
              <a:latin typeface="+mn-ea"/>
              <a:cs typeface="Verdana" pitchFamily="34" charset="0"/>
            </a:endParaRPr>
          </a:p>
        </p:txBody>
      </p:sp>
      <p:sp>
        <p:nvSpPr>
          <p:cNvPr id="28" name="正方形/長方形 27"/>
          <p:cNvSpPr/>
          <p:nvPr/>
        </p:nvSpPr>
        <p:spPr bwMode="auto">
          <a:xfrm>
            <a:off x="7950762" y="5362000"/>
            <a:ext cx="1351732" cy="1091336"/>
          </a:xfrm>
          <a:prstGeom prst="rect">
            <a:avLst/>
          </a:prstGeom>
          <a:solidFill>
            <a:srgbClr val="FFCCD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altLang="ja-JP" sz="1100" i="0" u="none" strike="noStrike" kern="0" cap="none" spc="0" normalizeH="0" baseline="0" noProof="0" dirty="0" smtClean="0">
                <a:ln>
                  <a:noFill/>
                </a:ln>
                <a:effectLst/>
                <a:uLnTx/>
                <a:uFillTx/>
                <a:latin typeface="+mn-ea"/>
                <a:cs typeface="Verdana" pitchFamily="34" charset="0"/>
              </a:rPr>
              <a:t>Yahoo! JAPAN</a:t>
            </a:r>
          </a:p>
          <a:p>
            <a:pPr marL="0" marR="0" indent="0" algn="ctr" defTabSz="914400" eaLnBrk="1" fontAlgn="auto" latinLnBrk="0" hangingPunct="1">
              <a:lnSpc>
                <a:spcPct val="100000"/>
              </a:lnSpc>
              <a:spcBef>
                <a:spcPts val="0"/>
              </a:spcBef>
              <a:spcAft>
                <a:spcPts val="0"/>
              </a:spcAft>
              <a:buClrTx/>
              <a:buSzTx/>
              <a:buFontTx/>
              <a:buNone/>
              <a:tabLst/>
            </a:pPr>
            <a:r>
              <a:rPr kumimoji="0" lang="en-US" altLang="ja-JP" sz="1100" kern="0" dirty="0" smtClean="0">
                <a:latin typeface="+mn-ea"/>
                <a:cs typeface="Verdana" pitchFamily="34" charset="0"/>
              </a:rPr>
              <a:t>PR</a:t>
            </a:r>
            <a:r>
              <a:rPr kumimoji="0" lang="ja-JP" altLang="en-US" sz="1100" kern="0" dirty="0" smtClean="0">
                <a:latin typeface="+mn-ea"/>
                <a:cs typeface="Verdana" pitchFamily="34" charset="0"/>
              </a:rPr>
              <a:t>企画</a:t>
            </a:r>
            <a:endParaRPr kumimoji="0" lang="en-US" altLang="ja-JP" sz="1100" kern="0" dirty="0" smtClean="0">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en-US" altLang="ja-JP" sz="1100" kern="0" dirty="0" smtClean="0">
                <a:latin typeface="+mn-ea"/>
                <a:cs typeface="Verdana" pitchFamily="34" charset="0"/>
              </a:rPr>
              <a:t>LP</a:t>
            </a: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00" kern="0" dirty="0" smtClean="0">
                <a:latin typeface="+mn-ea"/>
                <a:cs typeface="Verdana" pitchFamily="34" charset="0"/>
              </a:rPr>
              <a:t>（ヤフー作成ページ）</a:t>
            </a:r>
            <a:endParaRPr kumimoji="0" lang="en-US" altLang="ja-JP" sz="1000" kern="0" dirty="0" smtClean="0">
              <a:latin typeface="+mn-ea"/>
              <a:cs typeface="Verdana" pitchFamily="34" charset="0"/>
            </a:endParaRPr>
          </a:p>
        </p:txBody>
      </p:sp>
      <p:sp>
        <p:nvSpPr>
          <p:cNvPr id="29" name="正方形/長方形 28"/>
          <p:cNvSpPr/>
          <p:nvPr/>
        </p:nvSpPr>
        <p:spPr bwMode="auto">
          <a:xfrm>
            <a:off x="7950095" y="4773684"/>
            <a:ext cx="1351732" cy="722912"/>
          </a:xfrm>
          <a:prstGeom prst="rect">
            <a:avLst/>
          </a:prstGeom>
          <a:solidFill>
            <a:srgbClr val="FF0000"/>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100" kern="0" dirty="0" smtClean="0">
                <a:solidFill>
                  <a:schemeClr val="bg1"/>
                </a:solidFill>
                <a:latin typeface="+mn-ea"/>
                <a:cs typeface="Verdana" pitchFamily="34" charset="0"/>
              </a:rPr>
              <a:t>ミラーサイト版</a:t>
            </a:r>
            <a:endParaRPr kumimoji="0" lang="en-US" altLang="ja-JP" sz="1100" i="0" u="none" strike="noStrike" kern="0" cap="none" spc="0" normalizeH="0" baseline="0" noProof="0" dirty="0" smtClean="0">
              <a:ln>
                <a:noFill/>
              </a:ln>
              <a:solidFill>
                <a:schemeClr val="bg1"/>
              </a:solidFill>
              <a:effectLst/>
              <a:uLnTx/>
              <a:uFillTx/>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endParaRPr kumimoji="0" lang="en-US" altLang="ja-JP" sz="1100" kern="0" dirty="0" smtClean="0">
              <a:solidFill>
                <a:schemeClr val="bg1"/>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00" kern="0" dirty="0" smtClean="0">
                <a:solidFill>
                  <a:schemeClr val="bg1"/>
                </a:solidFill>
                <a:latin typeface="+mn-ea"/>
                <a:cs typeface="Verdana" pitchFamily="34" charset="0"/>
              </a:rPr>
              <a:t>（ヤフートップページを模した</a:t>
            </a:r>
            <a:r>
              <a:rPr kumimoji="0" lang="en-US" altLang="ja-JP" sz="1000" kern="0" dirty="0" smtClean="0">
                <a:solidFill>
                  <a:schemeClr val="bg1"/>
                </a:solidFill>
                <a:latin typeface="+mn-ea"/>
                <a:cs typeface="Verdana" pitchFamily="34" charset="0"/>
              </a:rPr>
              <a:t>LP</a:t>
            </a:r>
            <a:r>
              <a:rPr kumimoji="0" lang="ja-JP" altLang="en-US" sz="1000" kern="0" dirty="0" smtClean="0">
                <a:solidFill>
                  <a:schemeClr val="bg1"/>
                </a:solidFill>
                <a:latin typeface="+mn-ea"/>
                <a:cs typeface="Verdana" pitchFamily="34" charset="0"/>
              </a:rPr>
              <a:t>）</a:t>
            </a:r>
            <a:endParaRPr kumimoji="0" lang="en-US" altLang="ja-JP" sz="1000" kern="0" dirty="0" smtClean="0">
              <a:solidFill>
                <a:schemeClr val="bg1"/>
              </a:solidFill>
              <a:latin typeface="+mn-ea"/>
              <a:cs typeface="Verdana" pitchFamily="34" charset="0"/>
            </a:endParaRPr>
          </a:p>
        </p:txBody>
      </p:sp>
    </p:spTree>
    <p:extLst>
      <p:ext uri="{BB962C8B-B14F-4D97-AF65-F5344CB8AC3E}">
        <p14:creationId xmlns:p14="http://schemas.microsoft.com/office/powerpoint/2010/main" val="1132557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14" name="タイトル 2"/>
          <p:cNvSpPr>
            <a:spLocks noGrp="1"/>
          </p:cNvSpPr>
          <p:nvPr>
            <p:ph type="title"/>
          </p:nvPr>
        </p:nvSpPr>
        <p:spPr>
          <a:xfrm>
            <a:off x="488504" y="260648"/>
            <a:ext cx="7992888" cy="432048"/>
          </a:xfrm>
        </p:spPr>
        <p:txBody>
          <a:bodyPr>
            <a:normAutofit/>
          </a:bodyPr>
          <a:lstStyle/>
          <a:p>
            <a:r>
              <a:rPr lang="en-US" altLang="ja-JP" sz="2000" dirty="0">
                <a:latin typeface="Meiryo" charset="-128"/>
                <a:ea typeface="Meiryo" charset="-128"/>
                <a:cs typeface="Meiryo" charset="-128"/>
              </a:rPr>
              <a:t>Yahoo</a:t>
            </a:r>
            <a:r>
              <a:rPr lang="en-US" altLang="ja-JP" sz="2000" dirty="0" smtClean="0">
                <a:latin typeface="Meiryo" charset="-128"/>
                <a:ea typeface="Meiryo" charset="-128"/>
                <a:cs typeface="Meiryo" charset="-128"/>
              </a:rPr>
              <a:t>! JAPAN</a:t>
            </a:r>
            <a:r>
              <a:rPr lang="ja-JP" altLang="en-US" sz="2000" dirty="0" smtClean="0">
                <a:latin typeface="Meiryo" charset="-128"/>
                <a:ea typeface="Meiryo" charset="-128"/>
                <a:cs typeface="Meiryo" charset="-128"/>
              </a:rPr>
              <a:t> </a:t>
            </a:r>
            <a:r>
              <a:rPr lang="ja-JP" altLang="en-US" sz="2000" dirty="0">
                <a:latin typeface="Meiryo" charset="-128"/>
                <a:ea typeface="Meiryo" charset="-128"/>
                <a:cs typeface="Meiryo" charset="-128"/>
              </a:rPr>
              <a:t>トップページカスタマイズ企画</a:t>
            </a:r>
            <a:r>
              <a:rPr lang="en-US" altLang="ja-JP" sz="2000" dirty="0">
                <a:latin typeface="Meiryo" charset="-128"/>
                <a:ea typeface="Meiryo" charset="-128"/>
                <a:cs typeface="Meiryo" charset="-128"/>
              </a:rPr>
              <a:t>:</a:t>
            </a:r>
            <a:r>
              <a:rPr lang="ja-JP" altLang="en-US" sz="2000" dirty="0">
                <a:latin typeface="Meiryo" charset="-128"/>
                <a:ea typeface="Meiryo" charset="-128"/>
                <a:cs typeface="Meiryo" charset="-128"/>
              </a:rPr>
              <a:t>スマートフォン版</a:t>
            </a:r>
            <a:endParaRPr kumimoji="1" lang="ja-JP" altLang="en-US" sz="1800" dirty="0"/>
          </a:p>
        </p:txBody>
      </p:sp>
      <p:pic>
        <p:nvPicPr>
          <p:cNvPr id="5" name="図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8362" y="2087780"/>
            <a:ext cx="2173320" cy="4074975"/>
          </a:xfrm>
          <a:prstGeom prst="rect">
            <a:avLst/>
          </a:prstGeom>
        </p:spPr>
      </p:pic>
      <p:sp>
        <p:nvSpPr>
          <p:cNvPr id="7" name="object 17"/>
          <p:cNvSpPr/>
          <p:nvPr/>
        </p:nvSpPr>
        <p:spPr>
          <a:xfrm>
            <a:off x="4992637" y="3239391"/>
            <a:ext cx="1743737" cy="1358245"/>
          </a:xfrm>
          <a:prstGeom prst="rect">
            <a:avLst/>
          </a:prstGeom>
          <a:blipFill>
            <a:blip r:embed="rId3" cstate="print"/>
            <a:stretch>
              <a:fillRect/>
            </a:stretch>
          </a:blipFill>
        </p:spPr>
        <p:txBody>
          <a:bodyPr wrap="square" lIns="0" tIns="0" rIns="0" bIns="0" rtlCol="0"/>
          <a:lstStyle/>
          <a:p>
            <a:endParaRPr sz="2224"/>
          </a:p>
        </p:txBody>
      </p:sp>
      <p:sp>
        <p:nvSpPr>
          <p:cNvPr id="8" name="object 18"/>
          <p:cNvSpPr/>
          <p:nvPr/>
        </p:nvSpPr>
        <p:spPr>
          <a:xfrm>
            <a:off x="4983989" y="3230744"/>
            <a:ext cx="1762365" cy="1376308"/>
          </a:xfrm>
          <a:custGeom>
            <a:avLst/>
            <a:gdLst/>
            <a:ahLst/>
            <a:cxnLst/>
            <a:rect l="l" t="t" r="r" b="b"/>
            <a:pathLst>
              <a:path w="1426210" h="1113789">
                <a:moveTo>
                  <a:pt x="1425689" y="0"/>
                </a:moveTo>
                <a:lnTo>
                  <a:pt x="0" y="0"/>
                </a:lnTo>
                <a:lnTo>
                  <a:pt x="0" y="1113713"/>
                </a:lnTo>
                <a:lnTo>
                  <a:pt x="1425689" y="1113713"/>
                </a:lnTo>
                <a:lnTo>
                  <a:pt x="1425689" y="1109954"/>
                </a:lnTo>
                <a:lnTo>
                  <a:pt x="6985" y="1109954"/>
                </a:lnTo>
                <a:lnTo>
                  <a:pt x="3225" y="1106182"/>
                </a:lnTo>
                <a:lnTo>
                  <a:pt x="6985" y="1106182"/>
                </a:lnTo>
                <a:lnTo>
                  <a:pt x="6985" y="6997"/>
                </a:lnTo>
                <a:lnTo>
                  <a:pt x="3225" y="6997"/>
                </a:lnTo>
                <a:lnTo>
                  <a:pt x="6985" y="3771"/>
                </a:lnTo>
                <a:lnTo>
                  <a:pt x="1425689" y="3771"/>
                </a:lnTo>
                <a:lnTo>
                  <a:pt x="1425689" y="0"/>
                </a:lnTo>
                <a:close/>
              </a:path>
              <a:path w="1426210" h="1113789">
                <a:moveTo>
                  <a:pt x="6985" y="1106182"/>
                </a:moveTo>
                <a:lnTo>
                  <a:pt x="3225" y="1106182"/>
                </a:lnTo>
                <a:lnTo>
                  <a:pt x="6985" y="1109954"/>
                </a:lnTo>
                <a:lnTo>
                  <a:pt x="6985" y="1106182"/>
                </a:lnTo>
                <a:close/>
              </a:path>
              <a:path w="1426210" h="1113789">
                <a:moveTo>
                  <a:pt x="1418132" y="1106182"/>
                </a:moveTo>
                <a:lnTo>
                  <a:pt x="6985" y="1106182"/>
                </a:lnTo>
                <a:lnTo>
                  <a:pt x="6985" y="1109954"/>
                </a:lnTo>
                <a:lnTo>
                  <a:pt x="1418132" y="1109954"/>
                </a:lnTo>
                <a:lnTo>
                  <a:pt x="1418132" y="1106182"/>
                </a:lnTo>
                <a:close/>
              </a:path>
              <a:path w="1426210" h="1113789">
                <a:moveTo>
                  <a:pt x="1418132" y="3771"/>
                </a:moveTo>
                <a:lnTo>
                  <a:pt x="1418132" y="1109954"/>
                </a:lnTo>
                <a:lnTo>
                  <a:pt x="1421917" y="1106182"/>
                </a:lnTo>
                <a:lnTo>
                  <a:pt x="1425689" y="1106182"/>
                </a:lnTo>
                <a:lnTo>
                  <a:pt x="1425689" y="6997"/>
                </a:lnTo>
                <a:lnTo>
                  <a:pt x="1421917" y="6997"/>
                </a:lnTo>
                <a:lnTo>
                  <a:pt x="1418132" y="3771"/>
                </a:lnTo>
                <a:close/>
              </a:path>
              <a:path w="1426210" h="1113789">
                <a:moveTo>
                  <a:pt x="1425689" y="1106182"/>
                </a:moveTo>
                <a:lnTo>
                  <a:pt x="1421917" y="1106182"/>
                </a:lnTo>
                <a:lnTo>
                  <a:pt x="1418132" y="1109954"/>
                </a:lnTo>
                <a:lnTo>
                  <a:pt x="1425689" y="1109954"/>
                </a:lnTo>
                <a:lnTo>
                  <a:pt x="1425689" y="1106182"/>
                </a:lnTo>
                <a:close/>
              </a:path>
              <a:path w="1426210" h="1113789">
                <a:moveTo>
                  <a:pt x="6985" y="3771"/>
                </a:moveTo>
                <a:lnTo>
                  <a:pt x="3225" y="6997"/>
                </a:lnTo>
                <a:lnTo>
                  <a:pt x="6985" y="6997"/>
                </a:lnTo>
                <a:lnTo>
                  <a:pt x="6985" y="3771"/>
                </a:lnTo>
                <a:close/>
              </a:path>
              <a:path w="1426210" h="1113789">
                <a:moveTo>
                  <a:pt x="1418132" y="3771"/>
                </a:moveTo>
                <a:lnTo>
                  <a:pt x="6985" y="3771"/>
                </a:lnTo>
                <a:lnTo>
                  <a:pt x="6985" y="6997"/>
                </a:lnTo>
                <a:lnTo>
                  <a:pt x="1418132" y="6997"/>
                </a:lnTo>
                <a:lnTo>
                  <a:pt x="1418132" y="3771"/>
                </a:lnTo>
                <a:close/>
              </a:path>
              <a:path w="1426210" h="1113789">
                <a:moveTo>
                  <a:pt x="1425689" y="3771"/>
                </a:moveTo>
                <a:lnTo>
                  <a:pt x="1418132" y="3771"/>
                </a:lnTo>
                <a:lnTo>
                  <a:pt x="1421917" y="6997"/>
                </a:lnTo>
                <a:lnTo>
                  <a:pt x="1425689" y="6997"/>
                </a:lnTo>
                <a:lnTo>
                  <a:pt x="1425689" y="3771"/>
                </a:lnTo>
                <a:close/>
              </a:path>
            </a:pathLst>
          </a:custGeom>
          <a:solidFill>
            <a:srgbClr val="050100"/>
          </a:solidFill>
        </p:spPr>
        <p:txBody>
          <a:bodyPr wrap="square" lIns="0" tIns="0" rIns="0" bIns="0" rtlCol="0"/>
          <a:lstStyle/>
          <a:p>
            <a:endParaRPr sz="2224"/>
          </a:p>
        </p:txBody>
      </p:sp>
      <p:sp>
        <p:nvSpPr>
          <p:cNvPr id="9" name="object 19"/>
          <p:cNvSpPr/>
          <p:nvPr/>
        </p:nvSpPr>
        <p:spPr>
          <a:xfrm>
            <a:off x="4183675" y="3807994"/>
            <a:ext cx="934540" cy="215784"/>
          </a:xfrm>
          <a:custGeom>
            <a:avLst/>
            <a:gdLst/>
            <a:ahLst/>
            <a:cxnLst/>
            <a:rect l="l" t="t" r="r" b="b"/>
            <a:pathLst>
              <a:path w="756285" h="174625">
                <a:moveTo>
                  <a:pt x="58191" y="58191"/>
                </a:moveTo>
                <a:lnTo>
                  <a:pt x="0" y="58191"/>
                </a:lnTo>
                <a:lnTo>
                  <a:pt x="0" y="116382"/>
                </a:lnTo>
                <a:lnTo>
                  <a:pt x="58191" y="116382"/>
                </a:lnTo>
                <a:lnTo>
                  <a:pt x="58191" y="58191"/>
                </a:lnTo>
                <a:close/>
              </a:path>
              <a:path w="756285" h="174625">
                <a:moveTo>
                  <a:pt x="174574" y="58191"/>
                </a:moveTo>
                <a:lnTo>
                  <a:pt x="116382" y="58191"/>
                </a:lnTo>
                <a:lnTo>
                  <a:pt x="116382" y="116382"/>
                </a:lnTo>
                <a:lnTo>
                  <a:pt x="174574" y="116382"/>
                </a:lnTo>
                <a:lnTo>
                  <a:pt x="174574" y="58191"/>
                </a:lnTo>
                <a:close/>
              </a:path>
              <a:path w="756285" h="174625">
                <a:moveTo>
                  <a:pt x="290957" y="58191"/>
                </a:moveTo>
                <a:lnTo>
                  <a:pt x="232765" y="58191"/>
                </a:lnTo>
                <a:lnTo>
                  <a:pt x="232765" y="116382"/>
                </a:lnTo>
                <a:lnTo>
                  <a:pt x="290957" y="116382"/>
                </a:lnTo>
                <a:lnTo>
                  <a:pt x="290957" y="58191"/>
                </a:lnTo>
                <a:close/>
              </a:path>
              <a:path w="756285" h="174625">
                <a:moveTo>
                  <a:pt x="407339" y="58191"/>
                </a:moveTo>
                <a:lnTo>
                  <a:pt x="349148" y="58191"/>
                </a:lnTo>
                <a:lnTo>
                  <a:pt x="349148" y="116382"/>
                </a:lnTo>
                <a:lnTo>
                  <a:pt x="407339" y="116382"/>
                </a:lnTo>
                <a:lnTo>
                  <a:pt x="407339" y="58191"/>
                </a:lnTo>
                <a:close/>
              </a:path>
              <a:path w="756285" h="174625">
                <a:moveTo>
                  <a:pt x="523722" y="58191"/>
                </a:moveTo>
                <a:lnTo>
                  <a:pt x="465531" y="58191"/>
                </a:lnTo>
                <a:lnTo>
                  <a:pt x="465531" y="116382"/>
                </a:lnTo>
                <a:lnTo>
                  <a:pt x="523722" y="116382"/>
                </a:lnTo>
                <a:lnTo>
                  <a:pt x="523722" y="58191"/>
                </a:lnTo>
                <a:close/>
              </a:path>
              <a:path w="756285" h="174625">
                <a:moveTo>
                  <a:pt x="581913" y="0"/>
                </a:moveTo>
                <a:lnTo>
                  <a:pt x="581913" y="174574"/>
                </a:lnTo>
                <a:lnTo>
                  <a:pt x="697941" y="116382"/>
                </a:lnTo>
                <a:lnTo>
                  <a:pt x="611009" y="116382"/>
                </a:lnTo>
                <a:lnTo>
                  <a:pt x="611009" y="58191"/>
                </a:lnTo>
                <a:lnTo>
                  <a:pt x="697941" y="58191"/>
                </a:lnTo>
                <a:lnTo>
                  <a:pt x="581913" y="0"/>
                </a:lnTo>
                <a:close/>
              </a:path>
              <a:path w="756285" h="174625">
                <a:moveTo>
                  <a:pt x="697941" y="58191"/>
                </a:moveTo>
                <a:lnTo>
                  <a:pt x="611009" y="58191"/>
                </a:lnTo>
                <a:lnTo>
                  <a:pt x="611009" y="116382"/>
                </a:lnTo>
                <a:lnTo>
                  <a:pt x="697941" y="116382"/>
                </a:lnTo>
                <a:lnTo>
                  <a:pt x="755954" y="87287"/>
                </a:lnTo>
                <a:lnTo>
                  <a:pt x="697941" y="58191"/>
                </a:lnTo>
                <a:close/>
              </a:path>
            </a:pathLst>
          </a:custGeom>
          <a:solidFill>
            <a:srgbClr val="EE2E2A"/>
          </a:solidFill>
        </p:spPr>
        <p:txBody>
          <a:bodyPr wrap="square" lIns="0" tIns="0" rIns="0" bIns="0" rtlCol="0"/>
          <a:lstStyle/>
          <a:p>
            <a:endParaRPr sz="2224"/>
          </a:p>
        </p:txBody>
      </p:sp>
      <p:sp>
        <p:nvSpPr>
          <p:cNvPr id="11" name="object 21"/>
          <p:cNvSpPr/>
          <p:nvPr/>
        </p:nvSpPr>
        <p:spPr>
          <a:xfrm>
            <a:off x="4088226" y="2635103"/>
            <a:ext cx="1482944" cy="135589"/>
          </a:xfrm>
          <a:prstGeom prst="rect">
            <a:avLst/>
          </a:prstGeom>
          <a:blipFill>
            <a:blip r:embed="rId4" cstate="print"/>
            <a:stretch>
              <a:fillRect/>
            </a:stretch>
          </a:blipFill>
        </p:spPr>
        <p:txBody>
          <a:bodyPr wrap="square" lIns="0" tIns="0" rIns="0" bIns="0" rtlCol="0"/>
          <a:lstStyle/>
          <a:p>
            <a:endParaRPr sz="2224"/>
          </a:p>
        </p:txBody>
      </p:sp>
      <p:sp>
        <p:nvSpPr>
          <p:cNvPr id="13" name="object 22"/>
          <p:cNvSpPr/>
          <p:nvPr/>
        </p:nvSpPr>
        <p:spPr>
          <a:xfrm>
            <a:off x="4011534" y="2894374"/>
            <a:ext cx="1714735" cy="134900"/>
          </a:xfrm>
          <a:prstGeom prst="rect">
            <a:avLst/>
          </a:prstGeom>
          <a:blipFill>
            <a:blip r:embed="rId5" cstate="print"/>
            <a:stretch>
              <a:fillRect/>
            </a:stretch>
          </a:blipFill>
        </p:spPr>
        <p:txBody>
          <a:bodyPr wrap="square" lIns="0" tIns="0" rIns="0" bIns="0" rtlCol="0"/>
          <a:lstStyle/>
          <a:p>
            <a:endParaRPr sz="2224"/>
          </a:p>
        </p:txBody>
      </p:sp>
      <p:sp>
        <p:nvSpPr>
          <p:cNvPr id="16" name="object 26"/>
          <p:cNvSpPr/>
          <p:nvPr/>
        </p:nvSpPr>
        <p:spPr>
          <a:xfrm>
            <a:off x="2900254" y="5119645"/>
            <a:ext cx="1422603" cy="128684"/>
          </a:xfrm>
          <a:custGeom>
            <a:avLst/>
            <a:gdLst/>
            <a:ahLst/>
            <a:cxnLst/>
            <a:rect l="l" t="t" r="r" b="b"/>
            <a:pathLst>
              <a:path w="1151254" h="104139">
                <a:moveTo>
                  <a:pt x="218211" y="84785"/>
                </a:moveTo>
                <a:lnTo>
                  <a:pt x="111937" y="84785"/>
                </a:lnTo>
                <a:lnTo>
                  <a:pt x="111937" y="93878"/>
                </a:lnTo>
                <a:lnTo>
                  <a:pt x="218211" y="93878"/>
                </a:lnTo>
                <a:lnTo>
                  <a:pt x="218211" y="84785"/>
                </a:lnTo>
                <a:close/>
              </a:path>
              <a:path w="1151254" h="104139">
                <a:moveTo>
                  <a:pt x="444614" y="50406"/>
                </a:moveTo>
                <a:lnTo>
                  <a:pt x="350621" y="50406"/>
                </a:lnTo>
                <a:lnTo>
                  <a:pt x="350621" y="58813"/>
                </a:lnTo>
                <a:lnTo>
                  <a:pt x="444614" y="58813"/>
                </a:lnTo>
                <a:lnTo>
                  <a:pt x="444614" y="50406"/>
                </a:lnTo>
                <a:close/>
              </a:path>
              <a:path w="1151254" h="104139">
                <a:moveTo>
                  <a:pt x="560260" y="41033"/>
                </a:moveTo>
                <a:lnTo>
                  <a:pt x="530034" y="72085"/>
                </a:lnTo>
                <a:lnTo>
                  <a:pt x="488773" y="88596"/>
                </a:lnTo>
                <a:lnTo>
                  <a:pt x="470534" y="91668"/>
                </a:lnTo>
                <a:lnTo>
                  <a:pt x="472859" y="100076"/>
                </a:lnTo>
                <a:lnTo>
                  <a:pt x="517353" y="89088"/>
                </a:lnTo>
                <a:lnTo>
                  <a:pt x="552272" y="66089"/>
                </a:lnTo>
                <a:lnTo>
                  <a:pt x="568388" y="45123"/>
                </a:lnTo>
                <a:lnTo>
                  <a:pt x="560260" y="41033"/>
                </a:lnTo>
                <a:close/>
              </a:path>
              <a:path w="1151254" h="104139">
                <a:moveTo>
                  <a:pt x="468198" y="36258"/>
                </a:moveTo>
                <a:lnTo>
                  <a:pt x="464680" y="43713"/>
                </a:lnTo>
                <a:lnTo>
                  <a:pt x="477419" y="47144"/>
                </a:lnTo>
                <a:lnTo>
                  <a:pt x="489043" y="50693"/>
                </a:lnTo>
                <a:lnTo>
                  <a:pt x="499550" y="54359"/>
                </a:lnTo>
                <a:lnTo>
                  <a:pt x="508939" y="58140"/>
                </a:lnTo>
                <a:lnTo>
                  <a:pt x="513600" y="49898"/>
                </a:lnTo>
                <a:lnTo>
                  <a:pt x="500939" y="45295"/>
                </a:lnTo>
                <a:lnTo>
                  <a:pt x="489151" y="41487"/>
                </a:lnTo>
                <a:lnTo>
                  <a:pt x="478237" y="38475"/>
                </a:lnTo>
                <a:lnTo>
                  <a:pt x="468198" y="36258"/>
                </a:lnTo>
                <a:close/>
              </a:path>
              <a:path w="1151254" h="104139">
                <a:moveTo>
                  <a:pt x="791489" y="40132"/>
                </a:moveTo>
                <a:lnTo>
                  <a:pt x="760145" y="72771"/>
                </a:lnTo>
                <a:lnTo>
                  <a:pt x="719659" y="88804"/>
                </a:lnTo>
                <a:lnTo>
                  <a:pt x="702094" y="91440"/>
                </a:lnTo>
                <a:lnTo>
                  <a:pt x="704088" y="100190"/>
                </a:lnTo>
                <a:lnTo>
                  <a:pt x="742810" y="91871"/>
                </a:lnTo>
                <a:lnTo>
                  <a:pt x="781754" y="67449"/>
                </a:lnTo>
                <a:lnTo>
                  <a:pt x="799274" y="45008"/>
                </a:lnTo>
                <a:lnTo>
                  <a:pt x="791489" y="40132"/>
                </a:lnTo>
                <a:close/>
              </a:path>
              <a:path w="1151254" h="104139">
                <a:moveTo>
                  <a:pt x="664997" y="29032"/>
                </a:moveTo>
                <a:lnTo>
                  <a:pt x="592023" y="29032"/>
                </a:lnTo>
                <a:lnTo>
                  <a:pt x="592023" y="36029"/>
                </a:lnTo>
                <a:lnTo>
                  <a:pt x="656018" y="36029"/>
                </a:lnTo>
                <a:lnTo>
                  <a:pt x="656018" y="58877"/>
                </a:lnTo>
                <a:lnTo>
                  <a:pt x="592251" y="58877"/>
                </a:lnTo>
                <a:lnTo>
                  <a:pt x="592251" y="65989"/>
                </a:lnTo>
                <a:lnTo>
                  <a:pt x="656018" y="65989"/>
                </a:lnTo>
                <a:lnTo>
                  <a:pt x="656018" y="92519"/>
                </a:lnTo>
                <a:lnTo>
                  <a:pt x="590257" y="92519"/>
                </a:lnTo>
                <a:lnTo>
                  <a:pt x="590257" y="99860"/>
                </a:lnTo>
                <a:lnTo>
                  <a:pt x="664997" y="99860"/>
                </a:lnTo>
                <a:lnTo>
                  <a:pt x="664997" y="29032"/>
                </a:lnTo>
                <a:close/>
              </a:path>
              <a:path w="1151254" h="104139">
                <a:moveTo>
                  <a:pt x="50965" y="28587"/>
                </a:moveTo>
                <a:lnTo>
                  <a:pt x="41084" y="28587"/>
                </a:lnTo>
                <a:lnTo>
                  <a:pt x="40970" y="44335"/>
                </a:lnTo>
                <a:lnTo>
                  <a:pt x="40208" y="53510"/>
                </a:lnTo>
                <a:lnTo>
                  <a:pt x="20167" y="86858"/>
                </a:lnTo>
                <a:lnTo>
                  <a:pt x="2209" y="94449"/>
                </a:lnTo>
                <a:lnTo>
                  <a:pt x="5676" y="101892"/>
                </a:lnTo>
                <a:lnTo>
                  <a:pt x="44132" y="74676"/>
                </a:lnTo>
                <a:lnTo>
                  <a:pt x="50856" y="35915"/>
                </a:lnTo>
                <a:lnTo>
                  <a:pt x="50965" y="28587"/>
                </a:lnTo>
                <a:close/>
              </a:path>
              <a:path w="1151254" h="104139">
                <a:moveTo>
                  <a:pt x="101485" y="10121"/>
                </a:moveTo>
                <a:lnTo>
                  <a:pt x="0" y="10121"/>
                </a:lnTo>
                <a:lnTo>
                  <a:pt x="0" y="18135"/>
                </a:lnTo>
                <a:lnTo>
                  <a:pt x="91490" y="18135"/>
                </a:lnTo>
                <a:lnTo>
                  <a:pt x="89712" y="22783"/>
                </a:lnTo>
                <a:lnTo>
                  <a:pt x="59550" y="54102"/>
                </a:lnTo>
                <a:lnTo>
                  <a:pt x="64668" y="60248"/>
                </a:lnTo>
                <a:lnTo>
                  <a:pt x="94945" y="32804"/>
                </a:lnTo>
                <a:lnTo>
                  <a:pt x="104381" y="12788"/>
                </a:lnTo>
                <a:lnTo>
                  <a:pt x="101485" y="10121"/>
                </a:lnTo>
                <a:close/>
              </a:path>
              <a:path w="1151254" h="104139">
                <a:moveTo>
                  <a:pt x="211112" y="18478"/>
                </a:moveTo>
                <a:lnTo>
                  <a:pt x="120192" y="18478"/>
                </a:lnTo>
                <a:lnTo>
                  <a:pt x="120192" y="26835"/>
                </a:lnTo>
                <a:lnTo>
                  <a:pt x="211112" y="26835"/>
                </a:lnTo>
                <a:lnTo>
                  <a:pt x="211112" y="18478"/>
                </a:lnTo>
                <a:close/>
              </a:path>
              <a:path w="1151254" h="104139">
                <a:moveTo>
                  <a:pt x="707732" y="9842"/>
                </a:moveTo>
                <a:lnTo>
                  <a:pt x="702843" y="16929"/>
                </a:lnTo>
                <a:lnTo>
                  <a:pt x="712937" y="21473"/>
                </a:lnTo>
                <a:lnTo>
                  <a:pt x="723045" y="26500"/>
                </a:lnTo>
                <a:lnTo>
                  <a:pt x="733168" y="32014"/>
                </a:lnTo>
                <a:lnTo>
                  <a:pt x="743305" y="38023"/>
                </a:lnTo>
                <a:lnTo>
                  <a:pt x="749719" y="30581"/>
                </a:lnTo>
                <a:lnTo>
                  <a:pt x="739320" y="24490"/>
                </a:lnTo>
                <a:lnTo>
                  <a:pt x="728854" y="19002"/>
                </a:lnTo>
                <a:lnTo>
                  <a:pt x="718324" y="14118"/>
                </a:lnTo>
                <a:lnTo>
                  <a:pt x="707732" y="9842"/>
                </a:lnTo>
                <a:close/>
              </a:path>
              <a:path w="1151254" h="104139">
                <a:moveTo>
                  <a:pt x="480415" y="7556"/>
                </a:moveTo>
                <a:lnTo>
                  <a:pt x="476554" y="14490"/>
                </a:lnTo>
                <a:lnTo>
                  <a:pt x="490566" y="18624"/>
                </a:lnTo>
                <a:lnTo>
                  <a:pt x="502596" y="22550"/>
                </a:lnTo>
                <a:lnTo>
                  <a:pt x="512645" y="26268"/>
                </a:lnTo>
                <a:lnTo>
                  <a:pt x="520712" y="29781"/>
                </a:lnTo>
                <a:lnTo>
                  <a:pt x="525487" y="21704"/>
                </a:lnTo>
                <a:lnTo>
                  <a:pt x="518464" y="18796"/>
                </a:lnTo>
                <a:lnTo>
                  <a:pt x="510539" y="15963"/>
                </a:lnTo>
                <a:lnTo>
                  <a:pt x="492848" y="10515"/>
                </a:lnTo>
                <a:lnTo>
                  <a:pt x="485762" y="8623"/>
                </a:lnTo>
                <a:lnTo>
                  <a:pt x="480415" y="7556"/>
                </a:lnTo>
                <a:close/>
              </a:path>
              <a:path w="1151254" h="104139">
                <a:moveTo>
                  <a:pt x="1026985" y="977"/>
                </a:moveTo>
                <a:lnTo>
                  <a:pt x="1018349" y="977"/>
                </a:lnTo>
                <a:lnTo>
                  <a:pt x="1018349" y="91440"/>
                </a:lnTo>
                <a:lnTo>
                  <a:pt x="1017892" y="92481"/>
                </a:lnTo>
                <a:lnTo>
                  <a:pt x="1016977" y="93281"/>
                </a:lnTo>
                <a:lnTo>
                  <a:pt x="1016076" y="94107"/>
                </a:lnTo>
                <a:lnTo>
                  <a:pt x="1014971" y="94513"/>
                </a:lnTo>
                <a:lnTo>
                  <a:pt x="1001242" y="94513"/>
                </a:lnTo>
                <a:lnTo>
                  <a:pt x="1002550" y="102298"/>
                </a:lnTo>
                <a:lnTo>
                  <a:pt x="1020000" y="102298"/>
                </a:lnTo>
                <a:lnTo>
                  <a:pt x="1022248" y="101536"/>
                </a:lnTo>
                <a:lnTo>
                  <a:pt x="1026032" y="98552"/>
                </a:lnTo>
                <a:lnTo>
                  <a:pt x="1026985" y="96570"/>
                </a:lnTo>
                <a:lnTo>
                  <a:pt x="1026985" y="977"/>
                </a:lnTo>
                <a:close/>
              </a:path>
              <a:path w="1151254" h="104139">
                <a:moveTo>
                  <a:pt x="1006576" y="7442"/>
                </a:moveTo>
                <a:lnTo>
                  <a:pt x="998169" y="7442"/>
                </a:lnTo>
                <a:lnTo>
                  <a:pt x="998169" y="76327"/>
                </a:lnTo>
                <a:lnTo>
                  <a:pt x="1006576" y="76327"/>
                </a:lnTo>
                <a:lnTo>
                  <a:pt x="1006576" y="7442"/>
                </a:lnTo>
                <a:close/>
              </a:path>
              <a:path w="1151254" h="104139">
                <a:moveTo>
                  <a:pt x="251345" y="26708"/>
                </a:moveTo>
                <a:lnTo>
                  <a:pt x="245884" y="33591"/>
                </a:lnTo>
                <a:lnTo>
                  <a:pt x="258062" y="40151"/>
                </a:lnTo>
                <a:lnTo>
                  <a:pt x="268628" y="46135"/>
                </a:lnTo>
                <a:lnTo>
                  <a:pt x="277583" y="51543"/>
                </a:lnTo>
                <a:lnTo>
                  <a:pt x="284924" y="56375"/>
                </a:lnTo>
                <a:lnTo>
                  <a:pt x="272896" y="68879"/>
                </a:lnTo>
                <a:lnTo>
                  <a:pt x="259824" y="79109"/>
                </a:lnTo>
                <a:lnTo>
                  <a:pt x="245707" y="87066"/>
                </a:lnTo>
                <a:lnTo>
                  <a:pt x="230543" y="92748"/>
                </a:lnTo>
                <a:lnTo>
                  <a:pt x="234530" y="100647"/>
                </a:lnTo>
                <a:lnTo>
                  <a:pt x="251097" y="94541"/>
                </a:lnTo>
                <a:lnTo>
                  <a:pt x="266317" y="86055"/>
                </a:lnTo>
                <a:lnTo>
                  <a:pt x="280191" y="75187"/>
                </a:lnTo>
                <a:lnTo>
                  <a:pt x="292722" y="61937"/>
                </a:lnTo>
                <a:lnTo>
                  <a:pt x="309130" y="61937"/>
                </a:lnTo>
                <a:lnTo>
                  <a:pt x="306801" y="60221"/>
                </a:lnTo>
                <a:lnTo>
                  <a:pt x="298450" y="54394"/>
                </a:lnTo>
                <a:lnTo>
                  <a:pt x="301794" y="49047"/>
                </a:lnTo>
                <a:lnTo>
                  <a:pt x="290499" y="49047"/>
                </a:lnTo>
                <a:lnTo>
                  <a:pt x="282001" y="43729"/>
                </a:lnTo>
                <a:lnTo>
                  <a:pt x="272642" y="38234"/>
                </a:lnTo>
                <a:lnTo>
                  <a:pt x="262423" y="32561"/>
                </a:lnTo>
                <a:lnTo>
                  <a:pt x="251345" y="26708"/>
                </a:lnTo>
                <a:close/>
              </a:path>
              <a:path w="1151254" h="104139">
                <a:moveTo>
                  <a:pt x="309130" y="61937"/>
                </a:moveTo>
                <a:lnTo>
                  <a:pt x="292722" y="61937"/>
                </a:lnTo>
                <a:lnTo>
                  <a:pt x="302110" y="68745"/>
                </a:lnTo>
                <a:lnTo>
                  <a:pt x="309948" y="74728"/>
                </a:lnTo>
                <a:lnTo>
                  <a:pt x="316230" y="79884"/>
                </a:lnTo>
                <a:lnTo>
                  <a:pt x="320954" y="84213"/>
                </a:lnTo>
                <a:lnTo>
                  <a:pt x="328409" y="77127"/>
                </a:lnTo>
                <a:lnTo>
                  <a:pt x="321779" y="71585"/>
                </a:lnTo>
                <a:lnTo>
                  <a:pt x="314577" y="65951"/>
                </a:lnTo>
                <a:lnTo>
                  <a:pt x="309130" y="61937"/>
                </a:lnTo>
                <a:close/>
              </a:path>
              <a:path w="1151254" h="104139">
                <a:moveTo>
                  <a:pt x="308851" y="5689"/>
                </a:moveTo>
                <a:lnTo>
                  <a:pt x="306067" y="17088"/>
                </a:lnTo>
                <a:lnTo>
                  <a:pt x="302080" y="28116"/>
                </a:lnTo>
                <a:lnTo>
                  <a:pt x="296890" y="38770"/>
                </a:lnTo>
                <a:lnTo>
                  <a:pt x="290499" y="49047"/>
                </a:lnTo>
                <a:lnTo>
                  <a:pt x="301794" y="49047"/>
                </a:lnTo>
                <a:lnTo>
                  <a:pt x="305612" y="42942"/>
                </a:lnTo>
                <a:lnTo>
                  <a:pt x="311364" y="31216"/>
                </a:lnTo>
                <a:lnTo>
                  <a:pt x="315703" y="19214"/>
                </a:lnTo>
                <a:lnTo>
                  <a:pt x="318630" y="6934"/>
                </a:lnTo>
                <a:lnTo>
                  <a:pt x="308851" y="5689"/>
                </a:lnTo>
                <a:close/>
              </a:path>
              <a:path w="1151254" h="104139">
                <a:moveTo>
                  <a:pt x="875694" y="45059"/>
                </a:moveTo>
                <a:lnTo>
                  <a:pt x="864666" y="45059"/>
                </a:lnTo>
                <a:lnTo>
                  <a:pt x="867448" y="46774"/>
                </a:lnTo>
                <a:lnTo>
                  <a:pt x="869010" y="50190"/>
                </a:lnTo>
                <a:lnTo>
                  <a:pt x="836066" y="77241"/>
                </a:lnTo>
                <a:lnTo>
                  <a:pt x="836104" y="88430"/>
                </a:lnTo>
                <a:lnTo>
                  <a:pt x="880033" y="100939"/>
                </a:lnTo>
                <a:lnTo>
                  <a:pt x="888632" y="100839"/>
                </a:lnTo>
                <a:lnTo>
                  <a:pt x="896708" y="100539"/>
                </a:lnTo>
                <a:lnTo>
                  <a:pt x="904261" y="100039"/>
                </a:lnTo>
                <a:lnTo>
                  <a:pt x="911288" y="99339"/>
                </a:lnTo>
                <a:lnTo>
                  <a:pt x="910862" y="93192"/>
                </a:lnTo>
                <a:lnTo>
                  <a:pt x="862545" y="93192"/>
                </a:lnTo>
                <a:lnTo>
                  <a:pt x="854328" y="92151"/>
                </a:lnTo>
                <a:lnTo>
                  <a:pt x="846518" y="87947"/>
                </a:lnTo>
                <a:lnTo>
                  <a:pt x="844575" y="85115"/>
                </a:lnTo>
                <a:lnTo>
                  <a:pt x="844575" y="81546"/>
                </a:lnTo>
                <a:lnTo>
                  <a:pt x="846208" y="76057"/>
                </a:lnTo>
                <a:lnTo>
                  <a:pt x="851109" y="70259"/>
                </a:lnTo>
                <a:lnTo>
                  <a:pt x="859277" y="64151"/>
                </a:lnTo>
                <a:lnTo>
                  <a:pt x="870712" y="57734"/>
                </a:lnTo>
                <a:lnTo>
                  <a:pt x="879122" y="57734"/>
                </a:lnTo>
                <a:lnTo>
                  <a:pt x="879068" y="56896"/>
                </a:lnTo>
                <a:lnTo>
                  <a:pt x="878611" y="54038"/>
                </a:lnTo>
                <a:lnTo>
                  <a:pt x="898619" y="46710"/>
                </a:lnTo>
                <a:lnTo>
                  <a:pt x="876503" y="46710"/>
                </a:lnTo>
                <a:lnTo>
                  <a:pt x="875694" y="45059"/>
                </a:lnTo>
                <a:close/>
              </a:path>
              <a:path w="1151254" h="104139">
                <a:moveTo>
                  <a:pt x="910716" y="91097"/>
                </a:moveTo>
                <a:lnTo>
                  <a:pt x="903504" y="92019"/>
                </a:lnTo>
                <a:lnTo>
                  <a:pt x="895162" y="92673"/>
                </a:lnTo>
                <a:lnTo>
                  <a:pt x="885692" y="93063"/>
                </a:lnTo>
                <a:lnTo>
                  <a:pt x="875093" y="93192"/>
                </a:lnTo>
                <a:lnTo>
                  <a:pt x="910862" y="93192"/>
                </a:lnTo>
                <a:lnTo>
                  <a:pt x="910716" y="91097"/>
                </a:lnTo>
                <a:close/>
              </a:path>
              <a:path w="1151254" h="104139">
                <a:moveTo>
                  <a:pt x="879122" y="57734"/>
                </a:moveTo>
                <a:lnTo>
                  <a:pt x="870712" y="57734"/>
                </a:lnTo>
                <a:lnTo>
                  <a:pt x="870794" y="58854"/>
                </a:lnTo>
                <a:lnTo>
                  <a:pt x="870877" y="82003"/>
                </a:lnTo>
                <a:lnTo>
                  <a:pt x="879297" y="82003"/>
                </a:lnTo>
                <a:lnTo>
                  <a:pt x="879194" y="58854"/>
                </a:lnTo>
                <a:lnTo>
                  <a:pt x="879122" y="57734"/>
                </a:lnTo>
                <a:close/>
              </a:path>
              <a:path w="1151254" h="104139">
                <a:moveTo>
                  <a:pt x="852868" y="24828"/>
                </a:moveTo>
                <a:lnTo>
                  <a:pt x="843140" y="24828"/>
                </a:lnTo>
                <a:lnTo>
                  <a:pt x="837371" y="35094"/>
                </a:lnTo>
                <a:lnTo>
                  <a:pt x="830276" y="44729"/>
                </a:lnTo>
                <a:lnTo>
                  <a:pt x="821860" y="53735"/>
                </a:lnTo>
                <a:lnTo>
                  <a:pt x="812126" y="62115"/>
                </a:lnTo>
                <a:lnTo>
                  <a:pt x="817003" y="67906"/>
                </a:lnTo>
                <a:lnTo>
                  <a:pt x="826439" y="59956"/>
                </a:lnTo>
                <a:lnTo>
                  <a:pt x="834199" y="53327"/>
                </a:lnTo>
                <a:lnTo>
                  <a:pt x="840714" y="49187"/>
                </a:lnTo>
                <a:lnTo>
                  <a:pt x="851204" y="45897"/>
                </a:lnTo>
                <a:lnTo>
                  <a:pt x="856107" y="45059"/>
                </a:lnTo>
                <a:lnTo>
                  <a:pt x="875694" y="45059"/>
                </a:lnTo>
                <a:lnTo>
                  <a:pt x="874476" y="42570"/>
                </a:lnTo>
                <a:lnTo>
                  <a:pt x="842632" y="42570"/>
                </a:lnTo>
                <a:lnTo>
                  <a:pt x="841781" y="42113"/>
                </a:lnTo>
                <a:lnTo>
                  <a:pt x="847051" y="34950"/>
                </a:lnTo>
                <a:lnTo>
                  <a:pt x="850747" y="29197"/>
                </a:lnTo>
                <a:lnTo>
                  <a:pt x="852868" y="24828"/>
                </a:lnTo>
                <a:close/>
              </a:path>
              <a:path w="1151254" h="104139">
                <a:moveTo>
                  <a:pt x="909980" y="33807"/>
                </a:moveTo>
                <a:lnTo>
                  <a:pt x="876503" y="46710"/>
                </a:lnTo>
                <a:lnTo>
                  <a:pt x="898619" y="46710"/>
                </a:lnTo>
                <a:lnTo>
                  <a:pt x="907097" y="43724"/>
                </a:lnTo>
                <a:lnTo>
                  <a:pt x="913726" y="41490"/>
                </a:lnTo>
                <a:lnTo>
                  <a:pt x="909980" y="33807"/>
                </a:lnTo>
                <a:close/>
              </a:path>
              <a:path w="1151254" h="104139">
                <a:moveTo>
                  <a:pt x="868794" y="38481"/>
                </a:moveTo>
                <a:lnTo>
                  <a:pt x="859091" y="38481"/>
                </a:lnTo>
                <a:lnTo>
                  <a:pt x="855751" y="38925"/>
                </a:lnTo>
                <a:lnTo>
                  <a:pt x="847039" y="40690"/>
                </a:lnTo>
                <a:lnTo>
                  <a:pt x="844118" y="41630"/>
                </a:lnTo>
                <a:lnTo>
                  <a:pt x="842632" y="42570"/>
                </a:lnTo>
                <a:lnTo>
                  <a:pt x="874476" y="42570"/>
                </a:lnTo>
                <a:lnTo>
                  <a:pt x="873810" y="41211"/>
                </a:lnTo>
                <a:lnTo>
                  <a:pt x="868794" y="38481"/>
                </a:lnTo>
                <a:close/>
              </a:path>
              <a:path w="1151254" h="104139">
                <a:moveTo>
                  <a:pt x="898105" y="17449"/>
                </a:moveTo>
                <a:lnTo>
                  <a:pt x="816660" y="17449"/>
                </a:lnTo>
                <a:lnTo>
                  <a:pt x="816660" y="24828"/>
                </a:lnTo>
                <a:lnTo>
                  <a:pt x="898105" y="24828"/>
                </a:lnTo>
                <a:lnTo>
                  <a:pt x="898105" y="17449"/>
                </a:lnTo>
                <a:close/>
              </a:path>
              <a:path w="1151254" h="104139">
                <a:moveTo>
                  <a:pt x="850303" y="3810"/>
                </a:moveTo>
                <a:lnTo>
                  <a:pt x="849363" y="8394"/>
                </a:lnTo>
                <a:lnTo>
                  <a:pt x="848017" y="12941"/>
                </a:lnTo>
                <a:lnTo>
                  <a:pt x="846264" y="17449"/>
                </a:lnTo>
                <a:lnTo>
                  <a:pt x="855878" y="17449"/>
                </a:lnTo>
                <a:lnTo>
                  <a:pt x="857503" y="13246"/>
                </a:lnTo>
                <a:lnTo>
                  <a:pt x="858799" y="8953"/>
                </a:lnTo>
                <a:lnTo>
                  <a:pt x="859739" y="4610"/>
                </a:lnTo>
                <a:lnTo>
                  <a:pt x="850303" y="3810"/>
                </a:lnTo>
                <a:close/>
              </a:path>
              <a:path w="1151254" h="104139">
                <a:moveTo>
                  <a:pt x="965047" y="62801"/>
                </a:moveTo>
                <a:lnTo>
                  <a:pt x="956233" y="62801"/>
                </a:lnTo>
                <a:lnTo>
                  <a:pt x="956233" y="103492"/>
                </a:lnTo>
                <a:lnTo>
                  <a:pt x="965047" y="103492"/>
                </a:lnTo>
                <a:lnTo>
                  <a:pt x="965047" y="62801"/>
                </a:lnTo>
                <a:close/>
              </a:path>
              <a:path w="1151254" h="104139">
                <a:moveTo>
                  <a:pt x="989482" y="56489"/>
                </a:moveTo>
                <a:lnTo>
                  <a:pt x="932256" y="56489"/>
                </a:lnTo>
                <a:lnTo>
                  <a:pt x="932256" y="95084"/>
                </a:lnTo>
                <a:lnTo>
                  <a:pt x="940828" y="95084"/>
                </a:lnTo>
                <a:lnTo>
                  <a:pt x="940828" y="62801"/>
                </a:lnTo>
                <a:lnTo>
                  <a:pt x="989482" y="62801"/>
                </a:lnTo>
                <a:lnTo>
                  <a:pt x="989482" y="56489"/>
                </a:lnTo>
                <a:close/>
              </a:path>
              <a:path w="1151254" h="104139">
                <a:moveTo>
                  <a:pt x="989482" y="62801"/>
                </a:moveTo>
                <a:lnTo>
                  <a:pt x="981075" y="62801"/>
                </a:lnTo>
                <a:lnTo>
                  <a:pt x="981075" y="84137"/>
                </a:lnTo>
                <a:lnTo>
                  <a:pt x="980655" y="85001"/>
                </a:lnTo>
                <a:lnTo>
                  <a:pt x="978979" y="86512"/>
                </a:lnTo>
                <a:lnTo>
                  <a:pt x="977887" y="86893"/>
                </a:lnTo>
                <a:lnTo>
                  <a:pt x="970381" y="86893"/>
                </a:lnTo>
                <a:lnTo>
                  <a:pt x="971346" y="93878"/>
                </a:lnTo>
                <a:lnTo>
                  <a:pt x="982370" y="93878"/>
                </a:lnTo>
                <a:lnTo>
                  <a:pt x="984643" y="93116"/>
                </a:lnTo>
                <a:lnTo>
                  <a:pt x="988517" y="90043"/>
                </a:lnTo>
                <a:lnTo>
                  <a:pt x="989482" y="88011"/>
                </a:lnTo>
                <a:lnTo>
                  <a:pt x="989482" y="62801"/>
                </a:lnTo>
                <a:close/>
              </a:path>
              <a:path w="1151254" h="104139">
                <a:moveTo>
                  <a:pt x="965047" y="42621"/>
                </a:moveTo>
                <a:lnTo>
                  <a:pt x="956233" y="42621"/>
                </a:lnTo>
                <a:lnTo>
                  <a:pt x="956233" y="56489"/>
                </a:lnTo>
                <a:lnTo>
                  <a:pt x="965047" y="56489"/>
                </a:lnTo>
                <a:lnTo>
                  <a:pt x="965047" y="42621"/>
                </a:lnTo>
                <a:close/>
              </a:path>
              <a:path w="1151254" h="104139">
                <a:moveTo>
                  <a:pt x="991641" y="36093"/>
                </a:moveTo>
                <a:lnTo>
                  <a:pt x="927874" y="36093"/>
                </a:lnTo>
                <a:lnTo>
                  <a:pt x="927874" y="42621"/>
                </a:lnTo>
                <a:lnTo>
                  <a:pt x="991641" y="42621"/>
                </a:lnTo>
                <a:lnTo>
                  <a:pt x="991641" y="36093"/>
                </a:lnTo>
                <a:close/>
              </a:path>
              <a:path w="1151254" h="104139">
                <a:moveTo>
                  <a:pt x="965047" y="22783"/>
                </a:moveTo>
                <a:lnTo>
                  <a:pt x="956233" y="22783"/>
                </a:lnTo>
                <a:lnTo>
                  <a:pt x="956233" y="36093"/>
                </a:lnTo>
                <a:lnTo>
                  <a:pt x="965047" y="36093"/>
                </a:lnTo>
                <a:lnTo>
                  <a:pt x="965047" y="22783"/>
                </a:lnTo>
                <a:close/>
              </a:path>
              <a:path w="1151254" h="104139">
                <a:moveTo>
                  <a:pt x="938898" y="3530"/>
                </a:moveTo>
                <a:lnTo>
                  <a:pt x="936448" y="10863"/>
                </a:lnTo>
                <a:lnTo>
                  <a:pt x="933575" y="17622"/>
                </a:lnTo>
                <a:lnTo>
                  <a:pt x="930281" y="23813"/>
                </a:lnTo>
                <a:lnTo>
                  <a:pt x="926566" y="29438"/>
                </a:lnTo>
                <a:lnTo>
                  <a:pt x="933221" y="32512"/>
                </a:lnTo>
                <a:lnTo>
                  <a:pt x="935037" y="30391"/>
                </a:lnTo>
                <a:lnTo>
                  <a:pt x="937120" y="27152"/>
                </a:lnTo>
                <a:lnTo>
                  <a:pt x="939469" y="22783"/>
                </a:lnTo>
                <a:lnTo>
                  <a:pt x="990104" y="22783"/>
                </a:lnTo>
                <a:lnTo>
                  <a:pt x="990104" y="16141"/>
                </a:lnTo>
                <a:lnTo>
                  <a:pt x="942822" y="16141"/>
                </a:lnTo>
                <a:lnTo>
                  <a:pt x="944714" y="12014"/>
                </a:lnTo>
                <a:lnTo>
                  <a:pt x="946099" y="8242"/>
                </a:lnTo>
                <a:lnTo>
                  <a:pt x="946975" y="4826"/>
                </a:lnTo>
                <a:lnTo>
                  <a:pt x="938898" y="3530"/>
                </a:lnTo>
                <a:close/>
              </a:path>
              <a:path w="1151254" h="104139">
                <a:moveTo>
                  <a:pt x="965047" y="1193"/>
                </a:moveTo>
                <a:lnTo>
                  <a:pt x="956233" y="1193"/>
                </a:lnTo>
                <a:lnTo>
                  <a:pt x="956233" y="16141"/>
                </a:lnTo>
                <a:lnTo>
                  <a:pt x="965047" y="16141"/>
                </a:lnTo>
                <a:lnTo>
                  <a:pt x="965047" y="1193"/>
                </a:lnTo>
                <a:close/>
              </a:path>
              <a:path w="1151254" h="104139">
                <a:moveTo>
                  <a:pt x="1066139" y="46024"/>
                </a:moveTo>
                <a:lnTo>
                  <a:pt x="1057617" y="46024"/>
                </a:lnTo>
                <a:lnTo>
                  <a:pt x="1057617" y="104000"/>
                </a:lnTo>
                <a:lnTo>
                  <a:pt x="1066139" y="104000"/>
                </a:lnTo>
                <a:lnTo>
                  <a:pt x="1066139" y="46024"/>
                </a:lnTo>
                <a:close/>
              </a:path>
              <a:path w="1151254" h="104139">
                <a:moveTo>
                  <a:pt x="1113307" y="26479"/>
                </a:moveTo>
                <a:lnTo>
                  <a:pt x="1104379" y="26479"/>
                </a:lnTo>
                <a:lnTo>
                  <a:pt x="1104379" y="103035"/>
                </a:lnTo>
                <a:lnTo>
                  <a:pt x="1113307" y="103035"/>
                </a:lnTo>
                <a:lnTo>
                  <a:pt x="1113307" y="75018"/>
                </a:lnTo>
                <a:lnTo>
                  <a:pt x="1148092" y="75018"/>
                </a:lnTo>
                <a:lnTo>
                  <a:pt x="1148092" y="68033"/>
                </a:lnTo>
                <a:lnTo>
                  <a:pt x="1113307" y="68033"/>
                </a:lnTo>
                <a:lnTo>
                  <a:pt x="1113307" y="50914"/>
                </a:lnTo>
                <a:lnTo>
                  <a:pt x="1147457" y="50914"/>
                </a:lnTo>
                <a:lnTo>
                  <a:pt x="1147457" y="44043"/>
                </a:lnTo>
                <a:lnTo>
                  <a:pt x="1113307" y="44043"/>
                </a:lnTo>
                <a:lnTo>
                  <a:pt x="1113307" y="26479"/>
                </a:lnTo>
                <a:close/>
              </a:path>
              <a:path w="1151254" h="104139">
                <a:moveTo>
                  <a:pt x="1068184" y="228"/>
                </a:moveTo>
                <a:lnTo>
                  <a:pt x="1052577" y="38603"/>
                </a:lnTo>
                <a:lnTo>
                  <a:pt x="1039202" y="59207"/>
                </a:lnTo>
                <a:lnTo>
                  <a:pt x="1045057" y="63881"/>
                </a:lnTo>
                <a:lnTo>
                  <a:pt x="1049604" y="58381"/>
                </a:lnTo>
                <a:lnTo>
                  <a:pt x="1053782" y="52438"/>
                </a:lnTo>
                <a:lnTo>
                  <a:pt x="1057617" y="46024"/>
                </a:lnTo>
                <a:lnTo>
                  <a:pt x="1066139" y="46024"/>
                </a:lnTo>
                <a:lnTo>
                  <a:pt x="1066139" y="33921"/>
                </a:lnTo>
                <a:lnTo>
                  <a:pt x="1064209" y="33921"/>
                </a:lnTo>
                <a:lnTo>
                  <a:pt x="1068800" y="24503"/>
                </a:lnTo>
                <a:lnTo>
                  <a:pt x="1072516" y="16024"/>
                </a:lnTo>
                <a:lnTo>
                  <a:pt x="1075358" y="8482"/>
                </a:lnTo>
                <a:lnTo>
                  <a:pt x="1077328" y="1879"/>
                </a:lnTo>
                <a:lnTo>
                  <a:pt x="1068184" y="228"/>
                </a:lnTo>
                <a:close/>
              </a:path>
              <a:path w="1151254" h="104139">
                <a:moveTo>
                  <a:pt x="1095349" y="0"/>
                </a:moveTo>
                <a:lnTo>
                  <a:pt x="1079934" y="39441"/>
                </a:lnTo>
                <a:lnTo>
                  <a:pt x="1071257" y="52235"/>
                </a:lnTo>
                <a:lnTo>
                  <a:pt x="1077556" y="56718"/>
                </a:lnTo>
                <a:lnTo>
                  <a:pt x="1082619" y="50077"/>
                </a:lnTo>
                <a:lnTo>
                  <a:pt x="1087348" y="42822"/>
                </a:lnTo>
                <a:lnTo>
                  <a:pt x="1091744" y="34956"/>
                </a:lnTo>
                <a:lnTo>
                  <a:pt x="1095806" y="26479"/>
                </a:lnTo>
                <a:lnTo>
                  <a:pt x="1150924" y="26479"/>
                </a:lnTo>
                <a:lnTo>
                  <a:pt x="1150924" y="19723"/>
                </a:lnTo>
                <a:lnTo>
                  <a:pt x="1098588" y="19723"/>
                </a:lnTo>
                <a:lnTo>
                  <a:pt x="1100937" y="13690"/>
                </a:lnTo>
                <a:lnTo>
                  <a:pt x="1102906" y="7645"/>
                </a:lnTo>
                <a:lnTo>
                  <a:pt x="1104493" y="1536"/>
                </a:lnTo>
                <a:lnTo>
                  <a:pt x="1095349" y="0"/>
                </a:lnTo>
                <a:close/>
              </a:path>
            </a:pathLst>
          </a:custGeom>
          <a:solidFill>
            <a:srgbClr val="231F20"/>
          </a:solidFill>
        </p:spPr>
        <p:txBody>
          <a:bodyPr wrap="square" lIns="0" tIns="0" rIns="0" bIns="0" rtlCol="0"/>
          <a:lstStyle/>
          <a:p>
            <a:endParaRPr sz="2224"/>
          </a:p>
        </p:txBody>
      </p:sp>
      <p:sp>
        <p:nvSpPr>
          <p:cNvPr id="17" name="object 27"/>
          <p:cNvSpPr/>
          <p:nvPr/>
        </p:nvSpPr>
        <p:spPr>
          <a:xfrm>
            <a:off x="4996009" y="4713595"/>
            <a:ext cx="1757390" cy="130270"/>
          </a:xfrm>
          <a:prstGeom prst="rect">
            <a:avLst/>
          </a:prstGeom>
          <a:blipFill>
            <a:blip r:embed="rId6" cstate="print"/>
            <a:stretch>
              <a:fillRect/>
            </a:stretch>
          </a:blipFill>
        </p:spPr>
        <p:txBody>
          <a:bodyPr wrap="square" lIns="0" tIns="0" rIns="0" bIns="0" rtlCol="0"/>
          <a:lstStyle/>
          <a:p>
            <a:endParaRPr sz="2224"/>
          </a:p>
        </p:txBody>
      </p:sp>
      <p:sp>
        <p:nvSpPr>
          <p:cNvPr id="18" name="object 28"/>
          <p:cNvSpPr/>
          <p:nvPr/>
        </p:nvSpPr>
        <p:spPr>
          <a:xfrm>
            <a:off x="4986891" y="4930310"/>
            <a:ext cx="1904421" cy="129422"/>
          </a:xfrm>
          <a:prstGeom prst="rect">
            <a:avLst/>
          </a:prstGeom>
          <a:blipFill>
            <a:blip r:embed="rId7" cstate="print"/>
            <a:stretch>
              <a:fillRect/>
            </a:stretch>
          </a:blipFill>
        </p:spPr>
        <p:txBody>
          <a:bodyPr wrap="square" lIns="0" tIns="0" rIns="0" bIns="0" rtlCol="0"/>
          <a:lstStyle/>
          <a:p>
            <a:endParaRPr sz="2224"/>
          </a:p>
        </p:txBody>
      </p:sp>
      <p:sp>
        <p:nvSpPr>
          <p:cNvPr id="19" name="object 29"/>
          <p:cNvSpPr/>
          <p:nvPr/>
        </p:nvSpPr>
        <p:spPr>
          <a:xfrm>
            <a:off x="4999966" y="5137504"/>
            <a:ext cx="1893827" cy="109131"/>
          </a:xfrm>
          <a:prstGeom prst="rect">
            <a:avLst/>
          </a:prstGeom>
          <a:blipFill>
            <a:blip r:embed="rId8" cstate="print"/>
            <a:stretch>
              <a:fillRect/>
            </a:stretch>
          </a:blipFill>
        </p:spPr>
        <p:txBody>
          <a:bodyPr wrap="square" lIns="0" tIns="0" rIns="0" bIns="0" rtlCol="0"/>
          <a:lstStyle/>
          <a:p>
            <a:endParaRPr sz="2224"/>
          </a:p>
        </p:txBody>
      </p:sp>
      <p:sp>
        <p:nvSpPr>
          <p:cNvPr id="20" name="object 30"/>
          <p:cNvSpPr/>
          <p:nvPr/>
        </p:nvSpPr>
        <p:spPr>
          <a:xfrm>
            <a:off x="4985747" y="5315096"/>
            <a:ext cx="1828809" cy="109962"/>
          </a:xfrm>
          <a:prstGeom prst="rect">
            <a:avLst/>
          </a:prstGeom>
          <a:blipFill>
            <a:blip r:embed="rId9" cstate="print"/>
            <a:stretch>
              <a:fillRect/>
            </a:stretch>
          </a:blipFill>
        </p:spPr>
        <p:txBody>
          <a:bodyPr wrap="square" lIns="0" tIns="0" rIns="0" bIns="0" rtlCol="0"/>
          <a:lstStyle/>
          <a:p>
            <a:endParaRPr sz="2224"/>
          </a:p>
        </p:txBody>
      </p:sp>
      <p:sp>
        <p:nvSpPr>
          <p:cNvPr id="21" name="object 37"/>
          <p:cNvSpPr/>
          <p:nvPr/>
        </p:nvSpPr>
        <p:spPr>
          <a:xfrm>
            <a:off x="6795159" y="3903864"/>
            <a:ext cx="810562" cy="94160"/>
          </a:xfrm>
          <a:custGeom>
            <a:avLst/>
            <a:gdLst/>
            <a:ahLst/>
            <a:cxnLst/>
            <a:rect l="l" t="t" r="r" b="b"/>
            <a:pathLst>
              <a:path w="655954" h="76200">
                <a:moveTo>
                  <a:pt x="635789" y="43636"/>
                </a:moveTo>
                <a:lnTo>
                  <a:pt x="587298" y="68973"/>
                </a:lnTo>
                <a:lnTo>
                  <a:pt x="585685" y="69507"/>
                </a:lnTo>
                <a:lnTo>
                  <a:pt x="584606" y="72199"/>
                </a:lnTo>
                <a:lnTo>
                  <a:pt x="586765" y="75437"/>
                </a:lnTo>
                <a:lnTo>
                  <a:pt x="588924" y="75971"/>
                </a:lnTo>
                <a:lnTo>
                  <a:pt x="590537" y="75437"/>
                </a:lnTo>
                <a:lnTo>
                  <a:pt x="649639" y="44183"/>
                </a:lnTo>
                <a:lnTo>
                  <a:pt x="648195" y="44183"/>
                </a:lnTo>
                <a:lnTo>
                  <a:pt x="635789" y="43636"/>
                </a:lnTo>
                <a:close/>
              </a:path>
              <a:path w="655954" h="76200">
                <a:moveTo>
                  <a:pt x="641706" y="40545"/>
                </a:moveTo>
                <a:lnTo>
                  <a:pt x="635789" y="43636"/>
                </a:lnTo>
                <a:lnTo>
                  <a:pt x="648195" y="44183"/>
                </a:lnTo>
                <a:lnTo>
                  <a:pt x="648235" y="43649"/>
                </a:lnTo>
                <a:lnTo>
                  <a:pt x="646569" y="43649"/>
                </a:lnTo>
                <a:lnTo>
                  <a:pt x="641706" y="40545"/>
                </a:lnTo>
                <a:close/>
              </a:path>
              <a:path w="655954" h="76200">
                <a:moveTo>
                  <a:pt x="592162" y="0"/>
                </a:moveTo>
                <a:lnTo>
                  <a:pt x="590003" y="533"/>
                </a:lnTo>
                <a:lnTo>
                  <a:pt x="587844" y="3771"/>
                </a:lnTo>
                <a:lnTo>
                  <a:pt x="588378" y="6464"/>
                </a:lnTo>
                <a:lnTo>
                  <a:pt x="590003" y="7543"/>
                </a:lnTo>
                <a:lnTo>
                  <a:pt x="635513" y="36592"/>
                </a:lnTo>
                <a:lnTo>
                  <a:pt x="648728" y="37185"/>
                </a:lnTo>
                <a:lnTo>
                  <a:pt x="648195" y="44183"/>
                </a:lnTo>
                <a:lnTo>
                  <a:pt x="649639" y="44183"/>
                </a:lnTo>
                <a:lnTo>
                  <a:pt x="655739" y="40957"/>
                </a:lnTo>
                <a:lnTo>
                  <a:pt x="593775" y="1079"/>
                </a:lnTo>
                <a:lnTo>
                  <a:pt x="592162" y="0"/>
                </a:lnTo>
                <a:close/>
              </a:path>
              <a:path w="655954" h="76200">
                <a:moveTo>
                  <a:pt x="647115" y="37718"/>
                </a:moveTo>
                <a:lnTo>
                  <a:pt x="641706" y="40545"/>
                </a:lnTo>
                <a:lnTo>
                  <a:pt x="646569" y="43649"/>
                </a:lnTo>
                <a:lnTo>
                  <a:pt x="647115" y="37718"/>
                </a:lnTo>
                <a:close/>
              </a:path>
              <a:path w="655954" h="76200">
                <a:moveTo>
                  <a:pt x="648688" y="37718"/>
                </a:moveTo>
                <a:lnTo>
                  <a:pt x="647115" y="37718"/>
                </a:lnTo>
                <a:lnTo>
                  <a:pt x="646569" y="43649"/>
                </a:lnTo>
                <a:lnTo>
                  <a:pt x="648235" y="43649"/>
                </a:lnTo>
                <a:lnTo>
                  <a:pt x="648688" y="37718"/>
                </a:lnTo>
                <a:close/>
              </a:path>
              <a:path w="655954" h="76200">
                <a:moveTo>
                  <a:pt x="0" y="8089"/>
                </a:moveTo>
                <a:lnTo>
                  <a:pt x="0" y="15633"/>
                </a:lnTo>
                <a:lnTo>
                  <a:pt x="635789" y="43636"/>
                </a:lnTo>
                <a:lnTo>
                  <a:pt x="641706" y="40545"/>
                </a:lnTo>
                <a:lnTo>
                  <a:pt x="635513" y="36592"/>
                </a:lnTo>
                <a:lnTo>
                  <a:pt x="0" y="8089"/>
                </a:lnTo>
                <a:close/>
              </a:path>
              <a:path w="655954" h="76200">
                <a:moveTo>
                  <a:pt x="635513" y="36592"/>
                </a:moveTo>
                <a:lnTo>
                  <a:pt x="641706" y="40545"/>
                </a:lnTo>
                <a:lnTo>
                  <a:pt x="647115" y="37718"/>
                </a:lnTo>
                <a:lnTo>
                  <a:pt x="648688" y="37718"/>
                </a:lnTo>
                <a:lnTo>
                  <a:pt x="648728" y="37185"/>
                </a:lnTo>
                <a:lnTo>
                  <a:pt x="635513" y="36592"/>
                </a:lnTo>
                <a:close/>
              </a:path>
            </a:pathLst>
          </a:custGeom>
          <a:solidFill>
            <a:srgbClr val="6C7383"/>
          </a:solidFill>
        </p:spPr>
        <p:txBody>
          <a:bodyPr wrap="square" lIns="0" tIns="0" rIns="0" bIns="0" rtlCol="0"/>
          <a:lstStyle/>
          <a:p>
            <a:endParaRPr sz="2224"/>
          </a:p>
        </p:txBody>
      </p:sp>
      <p:sp>
        <p:nvSpPr>
          <p:cNvPr id="22" name="object 38"/>
          <p:cNvSpPr/>
          <p:nvPr/>
        </p:nvSpPr>
        <p:spPr>
          <a:xfrm>
            <a:off x="6791172" y="3917188"/>
            <a:ext cx="825471" cy="1840047"/>
          </a:xfrm>
          <a:custGeom>
            <a:avLst/>
            <a:gdLst/>
            <a:ahLst/>
            <a:cxnLst/>
            <a:rect l="l" t="t" r="r" b="b"/>
            <a:pathLst>
              <a:path w="668020" h="1489075">
                <a:moveTo>
                  <a:pt x="602399" y="1438617"/>
                </a:moveTo>
                <a:lnTo>
                  <a:pt x="599706" y="1438617"/>
                </a:lnTo>
                <a:lnTo>
                  <a:pt x="597547" y="1441856"/>
                </a:lnTo>
                <a:lnTo>
                  <a:pt x="598081" y="1444002"/>
                </a:lnTo>
                <a:lnTo>
                  <a:pt x="599706" y="1445628"/>
                </a:lnTo>
                <a:lnTo>
                  <a:pt x="658977" y="1488732"/>
                </a:lnTo>
                <a:lnTo>
                  <a:pt x="659611" y="1483347"/>
                </a:lnTo>
                <a:lnTo>
                  <a:pt x="653046" y="1483347"/>
                </a:lnTo>
                <a:lnTo>
                  <a:pt x="647731" y="1471295"/>
                </a:lnTo>
                <a:lnTo>
                  <a:pt x="604011" y="1439697"/>
                </a:lnTo>
                <a:lnTo>
                  <a:pt x="602399" y="1438617"/>
                </a:lnTo>
                <a:close/>
              </a:path>
              <a:path w="668020" h="1489075">
                <a:moveTo>
                  <a:pt x="647731" y="1471295"/>
                </a:moveTo>
                <a:lnTo>
                  <a:pt x="653046" y="1483347"/>
                </a:lnTo>
                <a:lnTo>
                  <a:pt x="656949" y="1481721"/>
                </a:lnTo>
                <a:lnTo>
                  <a:pt x="652500" y="1481721"/>
                </a:lnTo>
                <a:lnTo>
                  <a:pt x="653230" y="1475270"/>
                </a:lnTo>
                <a:lnTo>
                  <a:pt x="647731" y="1471295"/>
                </a:lnTo>
                <a:close/>
              </a:path>
              <a:path w="668020" h="1489075">
                <a:moveTo>
                  <a:pt x="662203" y="1411135"/>
                </a:moveTo>
                <a:lnTo>
                  <a:pt x="660590" y="1412760"/>
                </a:lnTo>
                <a:lnTo>
                  <a:pt x="660057" y="1414907"/>
                </a:lnTo>
                <a:lnTo>
                  <a:pt x="654027" y="1468221"/>
                </a:lnTo>
                <a:lnTo>
                  <a:pt x="659510" y="1480654"/>
                </a:lnTo>
                <a:lnTo>
                  <a:pt x="653046" y="1483347"/>
                </a:lnTo>
                <a:lnTo>
                  <a:pt x="659611" y="1483347"/>
                </a:lnTo>
                <a:lnTo>
                  <a:pt x="667600" y="1415453"/>
                </a:lnTo>
                <a:lnTo>
                  <a:pt x="667600" y="1413294"/>
                </a:lnTo>
                <a:lnTo>
                  <a:pt x="665975" y="1411681"/>
                </a:lnTo>
                <a:lnTo>
                  <a:pt x="664362" y="1411681"/>
                </a:lnTo>
                <a:lnTo>
                  <a:pt x="662203" y="1411135"/>
                </a:lnTo>
                <a:close/>
              </a:path>
              <a:path w="668020" h="1489075">
                <a:moveTo>
                  <a:pt x="653230" y="1475270"/>
                </a:moveTo>
                <a:lnTo>
                  <a:pt x="652500" y="1481721"/>
                </a:lnTo>
                <a:lnTo>
                  <a:pt x="658431" y="1479029"/>
                </a:lnTo>
                <a:lnTo>
                  <a:pt x="653230" y="1475270"/>
                </a:lnTo>
                <a:close/>
              </a:path>
              <a:path w="668020" h="1489075">
                <a:moveTo>
                  <a:pt x="654027" y="1468221"/>
                </a:moveTo>
                <a:lnTo>
                  <a:pt x="653230" y="1475270"/>
                </a:lnTo>
                <a:lnTo>
                  <a:pt x="658431" y="1479029"/>
                </a:lnTo>
                <a:lnTo>
                  <a:pt x="652500" y="1481721"/>
                </a:lnTo>
                <a:lnTo>
                  <a:pt x="656949" y="1481721"/>
                </a:lnTo>
                <a:lnTo>
                  <a:pt x="659510" y="1480654"/>
                </a:lnTo>
                <a:lnTo>
                  <a:pt x="654027" y="1468221"/>
                </a:lnTo>
                <a:close/>
              </a:path>
              <a:path w="668020" h="1489075">
                <a:moveTo>
                  <a:pt x="6476" y="0"/>
                </a:moveTo>
                <a:lnTo>
                  <a:pt x="0" y="2692"/>
                </a:lnTo>
                <a:lnTo>
                  <a:pt x="647731" y="1471295"/>
                </a:lnTo>
                <a:lnTo>
                  <a:pt x="653230" y="1475270"/>
                </a:lnTo>
                <a:lnTo>
                  <a:pt x="654027" y="1468221"/>
                </a:lnTo>
                <a:lnTo>
                  <a:pt x="6476" y="0"/>
                </a:lnTo>
                <a:close/>
              </a:path>
            </a:pathLst>
          </a:custGeom>
          <a:solidFill>
            <a:srgbClr val="6C7383"/>
          </a:solidFill>
        </p:spPr>
        <p:txBody>
          <a:bodyPr wrap="square" lIns="0" tIns="0" rIns="0" bIns="0" rtlCol="0"/>
          <a:lstStyle/>
          <a:p>
            <a:endParaRPr sz="2224"/>
          </a:p>
        </p:txBody>
      </p:sp>
      <p:sp>
        <p:nvSpPr>
          <p:cNvPr id="23" name="object 45"/>
          <p:cNvSpPr/>
          <p:nvPr/>
        </p:nvSpPr>
        <p:spPr>
          <a:xfrm>
            <a:off x="6791173" y="2252672"/>
            <a:ext cx="2177202" cy="1668502"/>
          </a:xfrm>
          <a:prstGeom prst="rect">
            <a:avLst/>
          </a:prstGeom>
          <a:blipFill>
            <a:blip r:embed="rId10" cstate="print"/>
            <a:stretch>
              <a:fillRect/>
            </a:stretch>
          </a:blipFill>
        </p:spPr>
        <p:txBody>
          <a:bodyPr wrap="square" lIns="0" tIns="0" rIns="0" bIns="0" rtlCol="0"/>
          <a:lstStyle/>
          <a:p>
            <a:endParaRPr sz="2224"/>
          </a:p>
        </p:txBody>
      </p:sp>
      <p:sp>
        <p:nvSpPr>
          <p:cNvPr id="24" name="object 46"/>
          <p:cNvSpPr/>
          <p:nvPr/>
        </p:nvSpPr>
        <p:spPr>
          <a:xfrm>
            <a:off x="3180302" y="6226199"/>
            <a:ext cx="3494974" cy="87443"/>
          </a:xfrm>
          <a:prstGeom prst="rect">
            <a:avLst/>
          </a:prstGeom>
          <a:blipFill>
            <a:blip r:embed="rId11" cstate="print"/>
            <a:stretch>
              <a:fillRect/>
            </a:stretch>
          </a:blipFill>
        </p:spPr>
        <p:txBody>
          <a:bodyPr wrap="square" lIns="0" tIns="0" rIns="0" bIns="0" rtlCol="0"/>
          <a:lstStyle/>
          <a:p>
            <a:endParaRPr sz="2224"/>
          </a:p>
        </p:txBody>
      </p:sp>
      <p:sp>
        <p:nvSpPr>
          <p:cNvPr id="25" name="object 48"/>
          <p:cNvSpPr/>
          <p:nvPr/>
        </p:nvSpPr>
        <p:spPr>
          <a:xfrm>
            <a:off x="6572125" y="4872647"/>
            <a:ext cx="356239" cy="714833"/>
          </a:xfrm>
          <a:custGeom>
            <a:avLst/>
            <a:gdLst/>
            <a:ahLst/>
            <a:cxnLst/>
            <a:rect l="l" t="t" r="r" b="b"/>
            <a:pathLst>
              <a:path w="288289" h="578485">
                <a:moveTo>
                  <a:pt x="287870" y="577875"/>
                </a:moveTo>
                <a:lnTo>
                  <a:pt x="0" y="577875"/>
                </a:lnTo>
                <a:lnTo>
                  <a:pt x="0" y="0"/>
                </a:lnTo>
                <a:lnTo>
                  <a:pt x="287870" y="0"/>
                </a:lnTo>
                <a:lnTo>
                  <a:pt x="287870" y="577875"/>
                </a:lnTo>
                <a:close/>
              </a:path>
            </a:pathLst>
          </a:custGeom>
          <a:solidFill>
            <a:srgbClr val="FFFFFF"/>
          </a:solidFill>
        </p:spPr>
        <p:txBody>
          <a:bodyPr wrap="square" lIns="0" tIns="0" rIns="0" bIns="0" rtlCol="0"/>
          <a:lstStyle/>
          <a:p>
            <a:endParaRPr sz="2224"/>
          </a:p>
        </p:txBody>
      </p:sp>
      <p:sp>
        <p:nvSpPr>
          <p:cNvPr id="26" name="object 50"/>
          <p:cNvSpPr/>
          <p:nvPr/>
        </p:nvSpPr>
        <p:spPr>
          <a:xfrm>
            <a:off x="4809463" y="4389307"/>
            <a:ext cx="1834554" cy="1059302"/>
          </a:xfrm>
          <a:custGeom>
            <a:avLst/>
            <a:gdLst/>
            <a:ahLst/>
            <a:cxnLst/>
            <a:rect l="l" t="t" r="r" b="b"/>
            <a:pathLst>
              <a:path w="1484629" h="857250">
                <a:moveTo>
                  <a:pt x="742137" y="0"/>
                </a:moveTo>
                <a:lnTo>
                  <a:pt x="681270" y="1420"/>
                </a:lnTo>
                <a:lnTo>
                  <a:pt x="621759" y="5609"/>
                </a:lnTo>
                <a:lnTo>
                  <a:pt x="563794" y="12455"/>
                </a:lnTo>
                <a:lnTo>
                  <a:pt x="507565" y="21848"/>
                </a:lnTo>
                <a:lnTo>
                  <a:pt x="453265" y="33678"/>
                </a:lnTo>
                <a:lnTo>
                  <a:pt x="401084" y="47834"/>
                </a:lnTo>
                <a:lnTo>
                  <a:pt x="351212" y="64207"/>
                </a:lnTo>
                <a:lnTo>
                  <a:pt x="303842" y="82686"/>
                </a:lnTo>
                <a:lnTo>
                  <a:pt x="259163" y="103161"/>
                </a:lnTo>
                <a:lnTo>
                  <a:pt x="217368" y="125522"/>
                </a:lnTo>
                <a:lnTo>
                  <a:pt x="178646" y="149657"/>
                </a:lnTo>
                <a:lnTo>
                  <a:pt x="143190" y="175457"/>
                </a:lnTo>
                <a:lnTo>
                  <a:pt x="111190" y="202812"/>
                </a:lnTo>
                <a:lnTo>
                  <a:pt x="82836" y="231611"/>
                </a:lnTo>
                <a:lnTo>
                  <a:pt x="58321" y="261745"/>
                </a:lnTo>
                <a:lnTo>
                  <a:pt x="21568" y="325572"/>
                </a:lnTo>
                <a:lnTo>
                  <a:pt x="2460" y="393412"/>
                </a:lnTo>
                <a:lnTo>
                  <a:pt x="0" y="428561"/>
                </a:lnTo>
                <a:lnTo>
                  <a:pt x="2460" y="463712"/>
                </a:lnTo>
                <a:lnTo>
                  <a:pt x="21568" y="531554"/>
                </a:lnTo>
                <a:lnTo>
                  <a:pt x="58321" y="595383"/>
                </a:lnTo>
                <a:lnTo>
                  <a:pt x="82836" y="625516"/>
                </a:lnTo>
                <a:lnTo>
                  <a:pt x="111190" y="654315"/>
                </a:lnTo>
                <a:lnTo>
                  <a:pt x="143190" y="681670"/>
                </a:lnTo>
                <a:lnTo>
                  <a:pt x="178646" y="707470"/>
                </a:lnTo>
                <a:lnTo>
                  <a:pt x="217368" y="731605"/>
                </a:lnTo>
                <a:lnTo>
                  <a:pt x="259163" y="753965"/>
                </a:lnTo>
                <a:lnTo>
                  <a:pt x="303842" y="774439"/>
                </a:lnTo>
                <a:lnTo>
                  <a:pt x="351212" y="792918"/>
                </a:lnTo>
                <a:lnTo>
                  <a:pt x="401084" y="809290"/>
                </a:lnTo>
                <a:lnTo>
                  <a:pt x="453265" y="823446"/>
                </a:lnTo>
                <a:lnTo>
                  <a:pt x="507565" y="835276"/>
                </a:lnTo>
                <a:lnTo>
                  <a:pt x="563794" y="844668"/>
                </a:lnTo>
                <a:lnTo>
                  <a:pt x="621759" y="851514"/>
                </a:lnTo>
                <a:lnTo>
                  <a:pt x="681270" y="855702"/>
                </a:lnTo>
                <a:lnTo>
                  <a:pt x="742137" y="857122"/>
                </a:lnTo>
                <a:lnTo>
                  <a:pt x="803005" y="855702"/>
                </a:lnTo>
                <a:lnTo>
                  <a:pt x="862517" y="851514"/>
                </a:lnTo>
                <a:lnTo>
                  <a:pt x="920484" y="844668"/>
                </a:lnTo>
                <a:lnTo>
                  <a:pt x="976713" y="835276"/>
                </a:lnTo>
                <a:lnTo>
                  <a:pt x="1031014" y="823446"/>
                </a:lnTo>
                <a:lnTo>
                  <a:pt x="1083195" y="809290"/>
                </a:lnTo>
                <a:lnTo>
                  <a:pt x="1133067" y="792918"/>
                </a:lnTo>
                <a:lnTo>
                  <a:pt x="1180437" y="774439"/>
                </a:lnTo>
                <a:lnTo>
                  <a:pt x="1225115" y="753965"/>
                </a:lnTo>
                <a:lnTo>
                  <a:pt x="1266910" y="731605"/>
                </a:lnTo>
                <a:lnTo>
                  <a:pt x="1305631" y="707470"/>
                </a:lnTo>
                <a:lnTo>
                  <a:pt x="1341087" y="681670"/>
                </a:lnTo>
                <a:lnTo>
                  <a:pt x="1373087" y="654315"/>
                </a:lnTo>
                <a:lnTo>
                  <a:pt x="1401440" y="625516"/>
                </a:lnTo>
                <a:lnTo>
                  <a:pt x="1425954" y="595383"/>
                </a:lnTo>
                <a:lnTo>
                  <a:pt x="1462706" y="531554"/>
                </a:lnTo>
                <a:lnTo>
                  <a:pt x="1481814" y="463712"/>
                </a:lnTo>
                <a:lnTo>
                  <a:pt x="1484274" y="428561"/>
                </a:lnTo>
                <a:lnTo>
                  <a:pt x="1481814" y="393412"/>
                </a:lnTo>
                <a:lnTo>
                  <a:pt x="1462706" y="325572"/>
                </a:lnTo>
                <a:lnTo>
                  <a:pt x="1425954" y="261745"/>
                </a:lnTo>
                <a:lnTo>
                  <a:pt x="1401440" y="231611"/>
                </a:lnTo>
                <a:lnTo>
                  <a:pt x="1373087" y="202812"/>
                </a:lnTo>
                <a:lnTo>
                  <a:pt x="1341087" y="175457"/>
                </a:lnTo>
                <a:lnTo>
                  <a:pt x="1305631" y="149657"/>
                </a:lnTo>
                <a:lnTo>
                  <a:pt x="1266910" y="125522"/>
                </a:lnTo>
                <a:lnTo>
                  <a:pt x="1225115" y="103161"/>
                </a:lnTo>
                <a:lnTo>
                  <a:pt x="1180437" y="82686"/>
                </a:lnTo>
                <a:lnTo>
                  <a:pt x="1133067" y="64207"/>
                </a:lnTo>
                <a:lnTo>
                  <a:pt x="1083195" y="47834"/>
                </a:lnTo>
                <a:lnTo>
                  <a:pt x="1031014" y="33678"/>
                </a:lnTo>
                <a:lnTo>
                  <a:pt x="976713" y="21848"/>
                </a:lnTo>
                <a:lnTo>
                  <a:pt x="920484" y="12455"/>
                </a:lnTo>
                <a:lnTo>
                  <a:pt x="862517" y="5609"/>
                </a:lnTo>
                <a:lnTo>
                  <a:pt x="803005" y="1420"/>
                </a:lnTo>
                <a:lnTo>
                  <a:pt x="742137" y="0"/>
                </a:lnTo>
                <a:close/>
              </a:path>
            </a:pathLst>
          </a:custGeom>
          <a:solidFill>
            <a:srgbClr val="FFFFFF"/>
          </a:solidFill>
        </p:spPr>
        <p:txBody>
          <a:bodyPr wrap="square" lIns="0" tIns="0" rIns="0" bIns="0" rtlCol="0"/>
          <a:lstStyle/>
          <a:p>
            <a:endParaRPr sz="2224"/>
          </a:p>
        </p:txBody>
      </p:sp>
      <p:sp>
        <p:nvSpPr>
          <p:cNvPr id="27" name="object 57"/>
          <p:cNvSpPr/>
          <p:nvPr/>
        </p:nvSpPr>
        <p:spPr>
          <a:xfrm>
            <a:off x="419561" y="2087780"/>
            <a:ext cx="2350970" cy="567217"/>
          </a:xfrm>
          <a:custGeom>
            <a:avLst/>
            <a:gdLst/>
            <a:ahLst/>
            <a:cxnLst/>
            <a:rect l="l" t="t" r="r" b="b"/>
            <a:pathLst>
              <a:path w="1536064" h="1412875">
                <a:moveTo>
                  <a:pt x="1535595" y="1412252"/>
                </a:moveTo>
                <a:lnTo>
                  <a:pt x="0" y="1412252"/>
                </a:lnTo>
                <a:lnTo>
                  <a:pt x="0" y="0"/>
                </a:lnTo>
                <a:lnTo>
                  <a:pt x="1535595" y="0"/>
                </a:lnTo>
                <a:lnTo>
                  <a:pt x="1535595" y="1412252"/>
                </a:lnTo>
                <a:close/>
              </a:path>
            </a:pathLst>
          </a:custGeom>
          <a:solidFill>
            <a:srgbClr val="FFFFFF">
              <a:alpha val="59999"/>
            </a:srgbClr>
          </a:solidFill>
        </p:spPr>
        <p:txBody>
          <a:bodyPr wrap="square" lIns="0" tIns="0" rIns="0" bIns="0" rtlCol="0"/>
          <a:lstStyle/>
          <a:p>
            <a:endParaRPr sz="2224"/>
          </a:p>
        </p:txBody>
      </p:sp>
      <p:sp>
        <p:nvSpPr>
          <p:cNvPr id="28" name="object 58"/>
          <p:cNvSpPr/>
          <p:nvPr/>
        </p:nvSpPr>
        <p:spPr>
          <a:xfrm>
            <a:off x="444439" y="3883100"/>
            <a:ext cx="2386497" cy="2356752"/>
          </a:xfrm>
          <a:custGeom>
            <a:avLst/>
            <a:gdLst/>
            <a:ahLst/>
            <a:cxnLst/>
            <a:rect l="l" t="t" r="r" b="b"/>
            <a:pathLst>
              <a:path w="1536064" h="436880">
                <a:moveTo>
                  <a:pt x="1535595" y="436714"/>
                </a:moveTo>
                <a:lnTo>
                  <a:pt x="0" y="436714"/>
                </a:lnTo>
                <a:lnTo>
                  <a:pt x="0" y="0"/>
                </a:lnTo>
                <a:lnTo>
                  <a:pt x="1535595" y="0"/>
                </a:lnTo>
                <a:lnTo>
                  <a:pt x="1535595" y="436714"/>
                </a:lnTo>
                <a:close/>
              </a:path>
            </a:pathLst>
          </a:custGeom>
          <a:solidFill>
            <a:srgbClr val="FFFFFF">
              <a:alpha val="59999"/>
            </a:srgbClr>
          </a:solidFill>
        </p:spPr>
        <p:txBody>
          <a:bodyPr wrap="square" lIns="0" tIns="0" rIns="0" bIns="0" rtlCol="0"/>
          <a:lstStyle/>
          <a:p>
            <a:endParaRPr sz="2224"/>
          </a:p>
        </p:txBody>
      </p:sp>
      <p:sp>
        <p:nvSpPr>
          <p:cNvPr id="29" name="object 34"/>
          <p:cNvSpPr/>
          <p:nvPr/>
        </p:nvSpPr>
        <p:spPr>
          <a:xfrm>
            <a:off x="2792760" y="3429000"/>
            <a:ext cx="1044393" cy="896970"/>
          </a:xfrm>
          <a:custGeom>
            <a:avLst/>
            <a:gdLst/>
            <a:ahLst/>
            <a:cxnLst/>
            <a:rect l="l" t="t" r="r" b="b"/>
            <a:pathLst>
              <a:path w="845185" h="558164">
                <a:moveTo>
                  <a:pt x="566293" y="0"/>
                </a:moveTo>
                <a:lnTo>
                  <a:pt x="566293" y="139547"/>
                </a:lnTo>
                <a:lnTo>
                  <a:pt x="0" y="139547"/>
                </a:lnTo>
                <a:lnTo>
                  <a:pt x="0" y="418109"/>
                </a:lnTo>
                <a:lnTo>
                  <a:pt x="566293" y="418109"/>
                </a:lnTo>
                <a:lnTo>
                  <a:pt x="566293" y="557657"/>
                </a:lnTo>
                <a:lnTo>
                  <a:pt x="844854" y="278549"/>
                </a:lnTo>
                <a:lnTo>
                  <a:pt x="566293" y="0"/>
                </a:lnTo>
                <a:close/>
              </a:path>
            </a:pathLst>
          </a:custGeom>
          <a:solidFill>
            <a:schemeClr val="bg1">
              <a:lumMod val="50000"/>
            </a:schemeClr>
          </a:solidFill>
        </p:spPr>
        <p:txBody>
          <a:bodyPr wrap="square" lIns="0" tIns="0" rIns="0" bIns="0" rtlCol="0"/>
          <a:lstStyle/>
          <a:p>
            <a:endParaRPr sz="2224">
              <a:solidFill>
                <a:schemeClr val="bg1"/>
              </a:solidFill>
            </a:endParaRPr>
          </a:p>
        </p:txBody>
      </p:sp>
      <p:sp>
        <p:nvSpPr>
          <p:cNvPr id="30" name="object 55"/>
          <p:cNvSpPr txBox="1"/>
          <p:nvPr/>
        </p:nvSpPr>
        <p:spPr>
          <a:xfrm>
            <a:off x="2989579" y="3651312"/>
            <a:ext cx="609687" cy="398365"/>
          </a:xfrm>
          <a:prstGeom prst="rect">
            <a:avLst/>
          </a:prstGeom>
        </p:spPr>
        <p:txBody>
          <a:bodyPr vert="horz" wrap="square" lIns="0" tIns="14909" rIns="0" bIns="0" rtlCol="0">
            <a:spAutoFit/>
          </a:bodyPr>
          <a:lstStyle/>
          <a:p>
            <a:pPr marL="15693" marR="6277">
              <a:lnSpc>
                <a:spcPct val="112300"/>
              </a:lnSpc>
              <a:spcBef>
                <a:spcPts val="117"/>
              </a:spcBef>
            </a:pPr>
            <a:r>
              <a:rPr sz="1112" spc="19" dirty="0">
                <a:solidFill>
                  <a:schemeClr val="bg1"/>
                </a:solidFill>
                <a:latin typeface="Meiryo" charset="-128"/>
                <a:ea typeface="Meiryo" charset="-128"/>
                <a:cs typeface="Meiryo" charset="-128"/>
              </a:rPr>
              <a:t>バナーを クリック</a:t>
            </a:r>
            <a:endParaRPr sz="1112" dirty="0">
              <a:solidFill>
                <a:schemeClr val="bg1"/>
              </a:solidFill>
              <a:latin typeface="Meiryo" charset="-128"/>
              <a:ea typeface="Meiryo" charset="-128"/>
              <a:cs typeface="Meiryo" charset="-128"/>
            </a:endParaRPr>
          </a:p>
        </p:txBody>
      </p:sp>
      <p:pic>
        <p:nvPicPr>
          <p:cNvPr id="31" name="図 3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930494" y="2259617"/>
            <a:ext cx="2198246" cy="4121711"/>
          </a:xfrm>
          <a:prstGeom prst="rect">
            <a:avLst/>
          </a:prstGeom>
        </p:spPr>
      </p:pic>
      <p:sp>
        <p:nvSpPr>
          <p:cNvPr id="32" name="object 51"/>
          <p:cNvSpPr/>
          <p:nvPr/>
        </p:nvSpPr>
        <p:spPr>
          <a:xfrm>
            <a:off x="5129278" y="4627967"/>
            <a:ext cx="1834554" cy="1059302"/>
          </a:xfrm>
          <a:custGeom>
            <a:avLst/>
            <a:gdLst/>
            <a:ahLst/>
            <a:cxnLst/>
            <a:rect l="l" t="t" r="r" b="b"/>
            <a:pathLst>
              <a:path w="1484629" h="857250">
                <a:moveTo>
                  <a:pt x="1484274" y="428561"/>
                </a:moveTo>
                <a:lnTo>
                  <a:pt x="1474561" y="498079"/>
                </a:lnTo>
                <a:lnTo>
                  <a:pt x="1446440" y="564025"/>
                </a:lnTo>
                <a:lnTo>
                  <a:pt x="1401440" y="625516"/>
                </a:lnTo>
                <a:lnTo>
                  <a:pt x="1373087" y="654315"/>
                </a:lnTo>
                <a:lnTo>
                  <a:pt x="1341087" y="681670"/>
                </a:lnTo>
                <a:lnTo>
                  <a:pt x="1305631" y="707470"/>
                </a:lnTo>
                <a:lnTo>
                  <a:pt x="1266910" y="731605"/>
                </a:lnTo>
                <a:lnTo>
                  <a:pt x="1225115" y="753965"/>
                </a:lnTo>
                <a:lnTo>
                  <a:pt x="1180437" y="774439"/>
                </a:lnTo>
                <a:lnTo>
                  <a:pt x="1133067" y="792918"/>
                </a:lnTo>
                <a:lnTo>
                  <a:pt x="1083195" y="809290"/>
                </a:lnTo>
                <a:lnTo>
                  <a:pt x="1031014" y="823446"/>
                </a:lnTo>
                <a:lnTo>
                  <a:pt x="976713" y="835276"/>
                </a:lnTo>
                <a:lnTo>
                  <a:pt x="920484" y="844668"/>
                </a:lnTo>
                <a:lnTo>
                  <a:pt x="862517" y="851514"/>
                </a:lnTo>
                <a:lnTo>
                  <a:pt x="803005" y="855702"/>
                </a:lnTo>
                <a:lnTo>
                  <a:pt x="742137" y="857122"/>
                </a:lnTo>
                <a:lnTo>
                  <a:pt x="681270" y="855702"/>
                </a:lnTo>
                <a:lnTo>
                  <a:pt x="621759" y="851514"/>
                </a:lnTo>
                <a:lnTo>
                  <a:pt x="563794" y="844668"/>
                </a:lnTo>
                <a:lnTo>
                  <a:pt x="507565" y="835276"/>
                </a:lnTo>
                <a:lnTo>
                  <a:pt x="453265" y="823446"/>
                </a:lnTo>
                <a:lnTo>
                  <a:pt x="401084" y="809290"/>
                </a:lnTo>
                <a:lnTo>
                  <a:pt x="351212" y="792918"/>
                </a:lnTo>
                <a:lnTo>
                  <a:pt x="303842" y="774439"/>
                </a:lnTo>
                <a:lnTo>
                  <a:pt x="259163" y="753965"/>
                </a:lnTo>
                <a:lnTo>
                  <a:pt x="217368" y="731605"/>
                </a:lnTo>
                <a:lnTo>
                  <a:pt x="178646" y="707470"/>
                </a:lnTo>
                <a:lnTo>
                  <a:pt x="143190" y="681670"/>
                </a:lnTo>
                <a:lnTo>
                  <a:pt x="111190" y="654315"/>
                </a:lnTo>
                <a:lnTo>
                  <a:pt x="82836" y="625516"/>
                </a:lnTo>
                <a:lnTo>
                  <a:pt x="58321" y="595383"/>
                </a:lnTo>
                <a:lnTo>
                  <a:pt x="21568" y="531554"/>
                </a:lnTo>
                <a:lnTo>
                  <a:pt x="2460" y="463712"/>
                </a:lnTo>
                <a:lnTo>
                  <a:pt x="0" y="428561"/>
                </a:lnTo>
                <a:lnTo>
                  <a:pt x="2460" y="393412"/>
                </a:lnTo>
                <a:lnTo>
                  <a:pt x="21568" y="325572"/>
                </a:lnTo>
                <a:lnTo>
                  <a:pt x="58321" y="261745"/>
                </a:lnTo>
                <a:lnTo>
                  <a:pt x="82836" y="231611"/>
                </a:lnTo>
                <a:lnTo>
                  <a:pt x="111190" y="202812"/>
                </a:lnTo>
                <a:lnTo>
                  <a:pt x="143190" y="175457"/>
                </a:lnTo>
                <a:lnTo>
                  <a:pt x="178646" y="149657"/>
                </a:lnTo>
                <a:lnTo>
                  <a:pt x="217368" y="125522"/>
                </a:lnTo>
                <a:lnTo>
                  <a:pt x="259163" y="103161"/>
                </a:lnTo>
                <a:lnTo>
                  <a:pt x="303842" y="82686"/>
                </a:lnTo>
                <a:lnTo>
                  <a:pt x="351212" y="64207"/>
                </a:lnTo>
                <a:lnTo>
                  <a:pt x="401084" y="47834"/>
                </a:lnTo>
                <a:lnTo>
                  <a:pt x="453265" y="33678"/>
                </a:lnTo>
                <a:lnTo>
                  <a:pt x="507565" y="21848"/>
                </a:lnTo>
                <a:lnTo>
                  <a:pt x="563794" y="12455"/>
                </a:lnTo>
                <a:lnTo>
                  <a:pt x="621759" y="5609"/>
                </a:lnTo>
                <a:lnTo>
                  <a:pt x="681270" y="1420"/>
                </a:lnTo>
                <a:lnTo>
                  <a:pt x="742137" y="0"/>
                </a:lnTo>
                <a:lnTo>
                  <a:pt x="803005" y="1420"/>
                </a:lnTo>
                <a:lnTo>
                  <a:pt x="862517" y="5609"/>
                </a:lnTo>
                <a:lnTo>
                  <a:pt x="920484" y="12455"/>
                </a:lnTo>
                <a:lnTo>
                  <a:pt x="976713" y="21848"/>
                </a:lnTo>
                <a:lnTo>
                  <a:pt x="1031014" y="33678"/>
                </a:lnTo>
                <a:lnTo>
                  <a:pt x="1083195" y="47834"/>
                </a:lnTo>
                <a:lnTo>
                  <a:pt x="1133067" y="64207"/>
                </a:lnTo>
                <a:lnTo>
                  <a:pt x="1180437" y="82686"/>
                </a:lnTo>
                <a:lnTo>
                  <a:pt x="1225115" y="103161"/>
                </a:lnTo>
                <a:lnTo>
                  <a:pt x="1266910" y="125522"/>
                </a:lnTo>
                <a:lnTo>
                  <a:pt x="1305631" y="149657"/>
                </a:lnTo>
                <a:lnTo>
                  <a:pt x="1341087" y="175457"/>
                </a:lnTo>
                <a:lnTo>
                  <a:pt x="1373087" y="202812"/>
                </a:lnTo>
                <a:lnTo>
                  <a:pt x="1401440" y="231611"/>
                </a:lnTo>
                <a:lnTo>
                  <a:pt x="1425954" y="261745"/>
                </a:lnTo>
                <a:lnTo>
                  <a:pt x="1462706" y="325572"/>
                </a:lnTo>
                <a:lnTo>
                  <a:pt x="1481814" y="393412"/>
                </a:lnTo>
                <a:lnTo>
                  <a:pt x="1484274" y="428561"/>
                </a:lnTo>
                <a:close/>
              </a:path>
            </a:pathLst>
          </a:custGeom>
          <a:solidFill>
            <a:schemeClr val="bg1"/>
          </a:solidFill>
          <a:ln w="12700">
            <a:solidFill>
              <a:srgbClr val="231F20"/>
            </a:solidFill>
          </a:ln>
        </p:spPr>
        <p:txBody>
          <a:bodyPr wrap="square" lIns="0" tIns="0" rIns="0" bIns="0" rtlCol="0"/>
          <a:lstStyle/>
          <a:p>
            <a:endParaRPr sz="2224"/>
          </a:p>
        </p:txBody>
      </p:sp>
      <p:sp>
        <p:nvSpPr>
          <p:cNvPr id="33" name="object 53"/>
          <p:cNvSpPr txBox="1"/>
          <p:nvPr/>
        </p:nvSpPr>
        <p:spPr>
          <a:xfrm>
            <a:off x="5408478" y="4850367"/>
            <a:ext cx="1286856" cy="571126"/>
          </a:xfrm>
          <a:prstGeom prst="rect">
            <a:avLst/>
          </a:prstGeom>
        </p:spPr>
        <p:txBody>
          <a:bodyPr vert="horz" wrap="square" lIns="0" tIns="15693" rIns="0" bIns="0" rtlCol="0">
            <a:spAutoFit/>
          </a:bodyPr>
          <a:lstStyle/>
          <a:p>
            <a:pPr marL="250310" marR="6277" indent="-235401">
              <a:lnSpc>
                <a:spcPct val="145800"/>
              </a:lnSpc>
              <a:spcBef>
                <a:spcPts val="124"/>
              </a:spcBef>
            </a:pPr>
            <a:r>
              <a:rPr sz="1236" dirty="0">
                <a:solidFill>
                  <a:srgbClr val="231F20"/>
                </a:solidFill>
                <a:latin typeface="Meiryo" charset="-128"/>
                <a:ea typeface="Meiryo" charset="-128"/>
                <a:cs typeface="Meiryo" charset="-128"/>
              </a:rPr>
              <a:t>クルマが飛び出て 走り出す！</a:t>
            </a:r>
            <a:endParaRPr sz="1236" dirty="0">
              <a:latin typeface="Meiryo" charset="-128"/>
              <a:ea typeface="Meiryo" charset="-128"/>
              <a:cs typeface="Meiryo" charset="-128"/>
            </a:endParaRPr>
          </a:p>
        </p:txBody>
      </p:sp>
      <p:sp>
        <p:nvSpPr>
          <p:cNvPr id="34" name="テキスト ボックス 45"/>
          <p:cNvSpPr txBox="1"/>
          <p:nvPr/>
        </p:nvSpPr>
        <p:spPr>
          <a:xfrm>
            <a:off x="2072680" y="1297265"/>
            <a:ext cx="6972573" cy="261610"/>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100" dirty="0">
                <a:latin typeface="+mn-ea"/>
              </a:rPr>
              <a:t>Yahoo! JAPAN</a:t>
            </a:r>
            <a:r>
              <a:rPr lang="ja-JP" altLang="en-US" sz="1100" dirty="0">
                <a:latin typeface="+mn-ea"/>
              </a:rPr>
              <a:t>アプリに表示される際</a:t>
            </a:r>
            <a:r>
              <a:rPr lang="ja-JP" altLang="en-US" sz="1100" dirty="0" smtClean="0">
                <a:latin typeface="+mn-ea"/>
              </a:rPr>
              <a:t>はアプリ内</a:t>
            </a:r>
            <a:r>
              <a:rPr lang="ja-JP" altLang="en-US" sz="1100" dirty="0">
                <a:latin typeface="+mn-ea"/>
              </a:rPr>
              <a:t>ブラウザで演出アニメーションが展開されます。</a:t>
            </a:r>
            <a:endParaRPr lang="en-US" altLang="ja-JP" sz="1100" dirty="0">
              <a:latin typeface="+mn-ea"/>
            </a:endParaRPr>
          </a:p>
        </p:txBody>
      </p:sp>
      <p:sp>
        <p:nvSpPr>
          <p:cNvPr id="35" name="Text Box 11"/>
          <p:cNvSpPr txBox="1">
            <a:spLocks noChangeArrowheads="1"/>
          </p:cNvSpPr>
          <p:nvPr/>
        </p:nvSpPr>
        <p:spPr bwMode="auto">
          <a:xfrm>
            <a:off x="272480" y="820403"/>
            <a:ext cx="9573351" cy="358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ctr">
              <a:spcBef>
                <a:spcPct val="50000"/>
              </a:spcBef>
            </a:pPr>
            <a:r>
              <a:rPr lang="ja-JP" altLang="en-US" sz="1730" dirty="0">
                <a:latin typeface="+mn-ea"/>
              </a:rPr>
              <a:t>誘導バナーから遷移後、演出アニメーションを</a:t>
            </a:r>
            <a:r>
              <a:rPr lang="ja-JP" altLang="en-US" sz="1730" dirty="0" smtClean="0">
                <a:latin typeface="+mn-ea"/>
              </a:rPr>
              <a:t>展開します</a:t>
            </a:r>
            <a:endParaRPr lang="ja-JP" altLang="en-US" sz="1730" dirty="0">
              <a:latin typeface="+mn-ea"/>
            </a:endParaRPr>
          </a:p>
        </p:txBody>
      </p:sp>
      <p:sp>
        <p:nvSpPr>
          <p:cNvPr id="36" name="object 39"/>
          <p:cNvSpPr/>
          <p:nvPr/>
        </p:nvSpPr>
        <p:spPr>
          <a:xfrm>
            <a:off x="259649" y="1798096"/>
            <a:ext cx="3198437" cy="272280"/>
          </a:xfrm>
          <a:custGeom>
            <a:avLst/>
            <a:gdLst/>
            <a:ahLst/>
            <a:cxnLst/>
            <a:rect l="l" t="t" r="r" b="b"/>
            <a:pathLst>
              <a:path w="1649095" h="220344">
                <a:moveTo>
                  <a:pt x="0" y="219837"/>
                </a:moveTo>
                <a:lnTo>
                  <a:pt x="1648764" y="219837"/>
                </a:lnTo>
                <a:lnTo>
                  <a:pt x="1648764" y="0"/>
                </a:lnTo>
                <a:lnTo>
                  <a:pt x="0" y="0"/>
                </a:lnTo>
                <a:lnTo>
                  <a:pt x="0" y="219837"/>
                </a:lnTo>
                <a:close/>
              </a:path>
            </a:pathLst>
          </a:custGeom>
          <a:solidFill>
            <a:schemeClr val="bg1">
              <a:lumMod val="50000"/>
            </a:schemeClr>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sz="1050" b="1">
              <a:solidFill>
                <a:schemeClr val="bg1"/>
              </a:solidFill>
            </a:endParaRPr>
          </a:p>
        </p:txBody>
      </p:sp>
      <p:sp>
        <p:nvSpPr>
          <p:cNvPr id="37" name="object 41"/>
          <p:cNvSpPr/>
          <p:nvPr/>
        </p:nvSpPr>
        <p:spPr>
          <a:xfrm>
            <a:off x="3872880" y="1798096"/>
            <a:ext cx="2894486" cy="272280"/>
          </a:xfrm>
          <a:custGeom>
            <a:avLst/>
            <a:gdLst/>
            <a:ahLst/>
            <a:cxnLst/>
            <a:rect l="l" t="t" r="r" b="b"/>
            <a:pathLst>
              <a:path w="3231515" h="220344">
                <a:moveTo>
                  <a:pt x="0" y="219837"/>
                </a:moveTo>
                <a:lnTo>
                  <a:pt x="3231248" y="219837"/>
                </a:lnTo>
                <a:lnTo>
                  <a:pt x="3231248" y="0"/>
                </a:lnTo>
                <a:lnTo>
                  <a:pt x="0" y="0"/>
                </a:lnTo>
                <a:lnTo>
                  <a:pt x="0" y="219837"/>
                </a:lnTo>
                <a:close/>
              </a:path>
            </a:pathLst>
          </a:custGeom>
          <a:solidFill>
            <a:schemeClr val="bg1">
              <a:lumMod val="50000"/>
            </a:schemeClr>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dirty="0" smtClean="0">
                <a:solidFill>
                  <a:schemeClr val="bg1"/>
                </a:solidFill>
              </a:rPr>
              <a:t>演出アニメーション</a:t>
            </a:r>
            <a:endParaRPr sz="1200" b="1" dirty="0">
              <a:solidFill>
                <a:schemeClr val="bg1"/>
              </a:solidFill>
            </a:endParaRPr>
          </a:p>
        </p:txBody>
      </p:sp>
      <p:sp>
        <p:nvSpPr>
          <p:cNvPr id="38" name="object 43"/>
          <p:cNvSpPr/>
          <p:nvPr/>
        </p:nvSpPr>
        <p:spPr>
          <a:xfrm>
            <a:off x="7182065" y="1786515"/>
            <a:ext cx="2263768" cy="272280"/>
          </a:xfrm>
          <a:custGeom>
            <a:avLst/>
            <a:gdLst/>
            <a:ahLst/>
            <a:cxnLst/>
            <a:rect l="l" t="t" r="r" b="b"/>
            <a:pathLst>
              <a:path w="1831975" h="220344">
                <a:moveTo>
                  <a:pt x="0" y="219837"/>
                </a:moveTo>
                <a:lnTo>
                  <a:pt x="1831962" y="219837"/>
                </a:lnTo>
                <a:lnTo>
                  <a:pt x="1831962" y="0"/>
                </a:lnTo>
                <a:lnTo>
                  <a:pt x="0" y="0"/>
                </a:lnTo>
                <a:lnTo>
                  <a:pt x="0" y="219837"/>
                </a:lnTo>
                <a:close/>
              </a:path>
            </a:pathLst>
          </a:custGeom>
          <a:solidFill>
            <a:schemeClr val="bg1">
              <a:lumMod val="50000"/>
            </a:schemeClr>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chemeClr val="bg1"/>
                </a:solidFill>
              </a:rPr>
              <a:t>ランディングページ</a:t>
            </a:r>
            <a:endParaRPr sz="1200" b="1" dirty="0">
              <a:solidFill>
                <a:schemeClr val="bg1"/>
              </a:solidFill>
            </a:endParaRPr>
          </a:p>
        </p:txBody>
      </p:sp>
      <p:sp>
        <p:nvSpPr>
          <p:cNvPr id="39" name="object 54"/>
          <p:cNvSpPr txBox="1"/>
          <p:nvPr/>
        </p:nvSpPr>
        <p:spPr>
          <a:xfrm>
            <a:off x="259650" y="1833703"/>
            <a:ext cx="3197782" cy="206027"/>
          </a:xfrm>
          <a:prstGeom prst="rect">
            <a:avLst/>
          </a:prstGeom>
        </p:spPr>
        <p:txBody>
          <a:bodyPr vert="horz" wrap="square" lIns="0" tIns="15693" rIns="0" bIns="0" rtlCol="0">
            <a:spAutoFit/>
          </a:bodyPr>
          <a:lstStyle/>
          <a:p>
            <a:pPr marL="15693" algn="ctr">
              <a:spcBef>
                <a:spcPts val="124"/>
              </a:spcBef>
            </a:pPr>
            <a:r>
              <a:rPr lang="ja-JP" altLang="en-US" sz="1236" b="1" dirty="0">
                <a:solidFill>
                  <a:schemeClr val="bg1"/>
                </a:solidFill>
                <a:latin typeface="Meiryo" charset="-128"/>
                <a:ea typeface="Meiryo" charset="-128"/>
                <a:cs typeface="Meiryo" charset="-128"/>
              </a:rPr>
              <a:t>トップページ</a:t>
            </a:r>
            <a:endParaRPr sz="1236" b="1" dirty="0">
              <a:solidFill>
                <a:schemeClr val="bg1"/>
              </a:solidFill>
              <a:latin typeface="Meiryo" charset="-128"/>
              <a:ea typeface="Meiryo" charset="-128"/>
              <a:cs typeface="Meiryo" charset="-128"/>
            </a:endParaRPr>
          </a:p>
        </p:txBody>
      </p:sp>
      <p:sp>
        <p:nvSpPr>
          <p:cNvPr id="40" name="正方形/長方形 39"/>
          <p:cNvSpPr/>
          <p:nvPr/>
        </p:nvSpPr>
        <p:spPr bwMode="auto">
          <a:xfrm>
            <a:off x="7635764" y="3432023"/>
            <a:ext cx="1296144" cy="1037841"/>
          </a:xfrm>
          <a:prstGeom prst="rect">
            <a:avLst/>
          </a:prstGeom>
          <a:solidFill>
            <a:srgbClr val="FFCCD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altLang="ja-JP" sz="1100" i="0" u="none" strike="noStrike" kern="0" cap="none" spc="0" normalizeH="0" baseline="0" noProof="0" dirty="0" smtClean="0">
                <a:ln>
                  <a:noFill/>
                </a:ln>
                <a:effectLst/>
                <a:uLnTx/>
                <a:uFillTx/>
                <a:latin typeface="+mn-ea"/>
                <a:cs typeface="Verdana" pitchFamily="34" charset="0"/>
              </a:rPr>
              <a:t>Yahoo! JAPAN</a:t>
            </a:r>
          </a:p>
          <a:p>
            <a:pPr marL="0" marR="0" indent="0" algn="ctr" defTabSz="914400" eaLnBrk="1" fontAlgn="auto" latinLnBrk="0" hangingPunct="1">
              <a:lnSpc>
                <a:spcPct val="100000"/>
              </a:lnSpc>
              <a:spcBef>
                <a:spcPts val="0"/>
              </a:spcBef>
              <a:spcAft>
                <a:spcPts val="0"/>
              </a:spcAft>
              <a:buClrTx/>
              <a:buSzTx/>
              <a:buFontTx/>
              <a:buNone/>
              <a:tabLst/>
            </a:pPr>
            <a:r>
              <a:rPr kumimoji="0" lang="en-US" altLang="ja-JP" sz="1100" kern="0" dirty="0" smtClean="0">
                <a:latin typeface="+mn-ea"/>
                <a:cs typeface="Verdana" pitchFamily="34" charset="0"/>
              </a:rPr>
              <a:t>PR</a:t>
            </a:r>
            <a:r>
              <a:rPr kumimoji="0" lang="ja-JP" altLang="en-US" sz="1100" kern="0" dirty="0" smtClean="0">
                <a:latin typeface="+mn-ea"/>
                <a:cs typeface="Verdana" pitchFamily="34" charset="0"/>
              </a:rPr>
              <a:t>企画</a:t>
            </a:r>
            <a:endParaRPr kumimoji="0" lang="en-US" altLang="ja-JP" sz="1100" kern="0" dirty="0" smtClean="0">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en-US" altLang="ja-JP" sz="1100" kern="0" dirty="0" smtClean="0">
                <a:latin typeface="+mn-ea"/>
                <a:cs typeface="Verdana" pitchFamily="34" charset="0"/>
              </a:rPr>
              <a:t>LP</a:t>
            </a: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00" kern="0" dirty="0" smtClean="0">
                <a:latin typeface="+mn-ea"/>
                <a:cs typeface="Verdana" pitchFamily="34" charset="0"/>
              </a:rPr>
              <a:t>（ヤフー作成ページ）</a:t>
            </a:r>
            <a:endParaRPr kumimoji="0" lang="en-US" altLang="ja-JP" sz="1000" kern="0" dirty="0" smtClean="0">
              <a:latin typeface="+mn-ea"/>
              <a:cs typeface="Verdana" pitchFamily="34" charset="0"/>
            </a:endParaRPr>
          </a:p>
        </p:txBody>
      </p:sp>
      <p:sp>
        <p:nvSpPr>
          <p:cNvPr id="42" name="正方形/長方形 41"/>
          <p:cNvSpPr/>
          <p:nvPr/>
        </p:nvSpPr>
        <p:spPr bwMode="auto">
          <a:xfrm>
            <a:off x="7633716" y="5362000"/>
            <a:ext cx="1351732" cy="1091336"/>
          </a:xfrm>
          <a:prstGeom prst="rect">
            <a:avLst/>
          </a:prstGeom>
          <a:solidFill>
            <a:srgbClr val="FFCCD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altLang="ja-JP" sz="1100" i="0" u="none" strike="noStrike" kern="0" cap="none" spc="0" normalizeH="0" baseline="0" noProof="0" dirty="0" smtClean="0">
                <a:ln>
                  <a:noFill/>
                </a:ln>
                <a:effectLst/>
                <a:uLnTx/>
                <a:uFillTx/>
                <a:latin typeface="+mn-ea"/>
                <a:cs typeface="Verdana" pitchFamily="34" charset="0"/>
              </a:rPr>
              <a:t>Yahoo! JAPAN</a:t>
            </a:r>
          </a:p>
          <a:p>
            <a:pPr marL="0" marR="0" indent="0" algn="ctr" defTabSz="914400" eaLnBrk="1" fontAlgn="auto" latinLnBrk="0" hangingPunct="1">
              <a:lnSpc>
                <a:spcPct val="100000"/>
              </a:lnSpc>
              <a:spcBef>
                <a:spcPts val="0"/>
              </a:spcBef>
              <a:spcAft>
                <a:spcPts val="0"/>
              </a:spcAft>
              <a:buClrTx/>
              <a:buSzTx/>
              <a:buFontTx/>
              <a:buNone/>
              <a:tabLst/>
            </a:pPr>
            <a:r>
              <a:rPr kumimoji="0" lang="en-US" altLang="ja-JP" sz="1100" kern="0" dirty="0" smtClean="0">
                <a:latin typeface="+mn-ea"/>
                <a:cs typeface="Verdana" pitchFamily="34" charset="0"/>
              </a:rPr>
              <a:t>PR</a:t>
            </a:r>
            <a:r>
              <a:rPr kumimoji="0" lang="ja-JP" altLang="en-US" sz="1100" kern="0" dirty="0" smtClean="0">
                <a:latin typeface="+mn-ea"/>
                <a:cs typeface="Verdana" pitchFamily="34" charset="0"/>
              </a:rPr>
              <a:t>企画</a:t>
            </a:r>
            <a:endParaRPr kumimoji="0" lang="en-US" altLang="ja-JP" sz="1100" kern="0" dirty="0" smtClean="0">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en-US" altLang="ja-JP" sz="1100" kern="0" dirty="0" smtClean="0">
                <a:latin typeface="+mn-ea"/>
                <a:cs typeface="Verdana" pitchFamily="34" charset="0"/>
              </a:rPr>
              <a:t>LP</a:t>
            </a: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00" kern="0" dirty="0" smtClean="0">
                <a:latin typeface="+mn-ea"/>
                <a:cs typeface="Verdana" pitchFamily="34" charset="0"/>
              </a:rPr>
              <a:t>（ヤフー作成ページ）</a:t>
            </a:r>
            <a:endParaRPr kumimoji="0" lang="en-US" altLang="ja-JP" sz="1000" kern="0" dirty="0" smtClean="0">
              <a:latin typeface="+mn-ea"/>
              <a:cs typeface="Verdana" pitchFamily="34" charset="0"/>
            </a:endParaRPr>
          </a:p>
        </p:txBody>
      </p:sp>
      <p:sp>
        <p:nvSpPr>
          <p:cNvPr id="43" name="正方形/長方形 42"/>
          <p:cNvSpPr/>
          <p:nvPr/>
        </p:nvSpPr>
        <p:spPr bwMode="auto">
          <a:xfrm>
            <a:off x="7633049" y="4773684"/>
            <a:ext cx="1351732" cy="722912"/>
          </a:xfrm>
          <a:prstGeom prst="rect">
            <a:avLst/>
          </a:prstGeom>
          <a:solidFill>
            <a:srgbClr val="FF0000"/>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100" kern="0" dirty="0" smtClean="0">
                <a:solidFill>
                  <a:schemeClr val="bg1"/>
                </a:solidFill>
                <a:latin typeface="+mn-ea"/>
                <a:cs typeface="Verdana" pitchFamily="34" charset="0"/>
              </a:rPr>
              <a:t>ミラーサイト版</a:t>
            </a:r>
            <a:endParaRPr kumimoji="0" lang="en-US" altLang="ja-JP" sz="1100" i="0" u="none" strike="noStrike" kern="0" cap="none" spc="0" normalizeH="0" baseline="0" noProof="0" dirty="0" smtClean="0">
              <a:ln>
                <a:noFill/>
              </a:ln>
              <a:solidFill>
                <a:schemeClr val="bg1"/>
              </a:solidFill>
              <a:effectLst/>
              <a:uLnTx/>
              <a:uFillTx/>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endParaRPr kumimoji="0" lang="en-US" altLang="ja-JP" sz="1100" kern="0" dirty="0" smtClean="0">
              <a:solidFill>
                <a:schemeClr val="bg1"/>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00" kern="0" dirty="0" smtClean="0">
                <a:solidFill>
                  <a:schemeClr val="bg1"/>
                </a:solidFill>
                <a:latin typeface="+mn-ea"/>
                <a:cs typeface="Verdana" pitchFamily="34" charset="0"/>
              </a:rPr>
              <a:t>（ヤフートップページを模した</a:t>
            </a:r>
            <a:r>
              <a:rPr kumimoji="0" lang="en-US" altLang="ja-JP" sz="1000" kern="0" dirty="0" smtClean="0">
                <a:solidFill>
                  <a:schemeClr val="bg1"/>
                </a:solidFill>
                <a:latin typeface="+mn-ea"/>
                <a:cs typeface="Verdana" pitchFamily="34" charset="0"/>
              </a:rPr>
              <a:t>LP</a:t>
            </a:r>
            <a:r>
              <a:rPr kumimoji="0" lang="ja-JP" altLang="en-US" sz="1000" kern="0" dirty="0" smtClean="0">
                <a:solidFill>
                  <a:schemeClr val="bg1"/>
                </a:solidFill>
                <a:latin typeface="+mn-ea"/>
                <a:cs typeface="Verdana" pitchFamily="34" charset="0"/>
              </a:rPr>
              <a:t>）</a:t>
            </a:r>
            <a:endParaRPr kumimoji="0" lang="en-US" altLang="ja-JP" sz="1000" kern="0" dirty="0" smtClean="0">
              <a:solidFill>
                <a:schemeClr val="bg1"/>
              </a:solidFill>
              <a:latin typeface="+mn-ea"/>
              <a:cs typeface="Verdana" pitchFamily="34" charset="0"/>
            </a:endParaRPr>
          </a:p>
        </p:txBody>
      </p:sp>
    </p:spTree>
    <p:extLst>
      <p:ext uri="{BB962C8B-B14F-4D97-AF65-F5344CB8AC3E}">
        <p14:creationId xmlns:p14="http://schemas.microsoft.com/office/powerpoint/2010/main" val="7528628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14" name="タイトル 2"/>
          <p:cNvSpPr>
            <a:spLocks noGrp="1"/>
          </p:cNvSpPr>
          <p:nvPr>
            <p:ph type="title"/>
          </p:nvPr>
        </p:nvSpPr>
        <p:spPr>
          <a:xfrm>
            <a:off x="488504" y="260648"/>
            <a:ext cx="7992888" cy="432048"/>
          </a:xfrm>
        </p:spPr>
        <p:txBody>
          <a:bodyPr>
            <a:normAutofit fontScale="90000"/>
          </a:bodyPr>
          <a:lstStyle/>
          <a:p>
            <a:r>
              <a:rPr lang="ja-JP" altLang="en-US" sz="2400" dirty="0"/>
              <a:t>商品価格</a:t>
            </a:r>
            <a:endParaRPr kumimoji="1" lang="ja-JP" altLang="en-US" sz="2200" dirty="0"/>
          </a:p>
        </p:txBody>
      </p:sp>
      <p:sp>
        <p:nvSpPr>
          <p:cNvPr id="19" name="正方形/長方形 18"/>
          <p:cNvSpPr/>
          <p:nvPr/>
        </p:nvSpPr>
        <p:spPr>
          <a:xfrm>
            <a:off x="191661" y="2179022"/>
            <a:ext cx="1677019" cy="3141780"/>
          </a:xfrm>
          <a:prstGeom prst="rect">
            <a:avLst/>
          </a:prstGeom>
          <a:solidFill>
            <a:schemeClr val="bg1">
              <a:lumMod val="50000"/>
            </a:schemeClr>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050" b="1" dirty="0" smtClean="0">
                <a:solidFill>
                  <a:schemeClr val="bg1"/>
                </a:solidFill>
              </a:rPr>
              <a:t>誘導用</a:t>
            </a:r>
            <a:endParaRPr lang="en-US" altLang="ja-JP" sz="1050" b="1" dirty="0" smtClean="0">
              <a:solidFill>
                <a:schemeClr val="bg1"/>
              </a:solidFill>
            </a:endParaRPr>
          </a:p>
          <a:p>
            <a:pPr algn="ctr"/>
            <a:r>
              <a:rPr lang="ja-JP" altLang="en-US" sz="1050" b="1" dirty="0" smtClean="0">
                <a:solidFill>
                  <a:schemeClr val="bg1"/>
                </a:solidFill>
              </a:rPr>
              <a:t>広告</a:t>
            </a:r>
            <a:endParaRPr kumimoji="1" lang="en-US" altLang="ja-JP" sz="1050" b="1" dirty="0" smtClean="0">
              <a:solidFill>
                <a:schemeClr val="bg1"/>
              </a:solidFill>
            </a:endParaRPr>
          </a:p>
        </p:txBody>
      </p:sp>
      <p:sp>
        <p:nvSpPr>
          <p:cNvPr id="20" name="正方形/長方形 19"/>
          <p:cNvSpPr/>
          <p:nvPr/>
        </p:nvSpPr>
        <p:spPr>
          <a:xfrm>
            <a:off x="201900" y="5392810"/>
            <a:ext cx="1666780" cy="484463"/>
          </a:xfrm>
          <a:prstGeom prst="rect">
            <a:avLst/>
          </a:prstGeom>
          <a:solidFill>
            <a:schemeClr val="bg1">
              <a:lumMod val="50000"/>
            </a:schemeClr>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050" b="1" dirty="0" smtClean="0">
                <a:solidFill>
                  <a:schemeClr val="bg1"/>
                </a:solidFill>
              </a:rPr>
              <a:t>制作費</a:t>
            </a:r>
            <a:r>
              <a:rPr lang="en-US" altLang="ja-JP" sz="1050" b="1" dirty="0" smtClean="0">
                <a:solidFill>
                  <a:schemeClr val="bg1"/>
                </a:solidFill>
              </a:rPr>
              <a:t>※</a:t>
            </a:r>
            <a:endParaRPr kumimoji="1" lang="en-US" altLang="ja-JP" sz="1050" b="1" dirty="0" smtClean="0">
              <a:solidFill>
                <a:schemeClr val="bg1"/>
              </a:solidFill>
            </a:endParaRPr>
          </a:p>
        </p:txBody>
      </p:sp>
      <p:sp>
        <p:nvSpPr>
          <p:cNvPr id="21" name="正方形/長方形 20"/>
          <p:cNvSpPr/>
          <p:nvPr/>
        </p:nvSpPr>
        <p:spPr>
          <a:xfrm>
            <a:off x="4592961" y="1772817"/>
            <a:ext cx="2520279" cy="342236"/>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050" b="1" dirty="0" smtClean="0">
                <a:solidFill>
                  <a:schemeClr val="tx1">
                    <a:lumMod val="85000"/>
                    <a:lumOff val="15000"/>
                  </a:schemeClr>
                </a:solidFill>
              </a:rPr>
              <a:t>スマートフォン</a:t>
            </a:r>
            <a:endParaRPr kumimoji="1" lang="en-US" altLang="ja-JP" sz="1050" b="1" dirty="0" smtClean="0">
              <a:solidFill>
                <a:schemeClr val="tx1">
                  <a:lumMod val="85000"/>
                  <a:lumOff val="15000"/>
                </a:schemeClr>
              </a:solidFill>
            </a:endParaRPr>
          </a:p>
        </p:txBody>
      </p:sp>
      <p:sp>
        <p:nvSpPr>
          <p:cNvPr id="22" name="正方形/長方形 21"/>
          <p:cNvSpPr/>
          <p:nvPr/>
        </p:nvSpPr>
        <p:spPr>
          <a:xfrm>
            <a:off x="1946864" y="1772816"/>
            <a:ext cx="2558305" cy="342236"/>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b="1" dirty="0" smtClean="0">
                <a:solidFill>
                  <a:schemeClr val="tx1">
                    <a:lumMod val="85000"/>
                    <a:lumOff val="15000"/>
                  </a:schemeClr>
                </a:solidFill>
              </a:rPr>
              <a:t>PC</a:t>
            </a:r>
          </a:p>
        </p:txBody>
      </p:sp>
      <p:sp>
        <p:nvSpPr>
          <p:cNvPr id="23" name="正方形/長方形 22"/>
          <p:cNvSpPr/>
          <p:nvPr/>
        </p:nvSpPr>
        <p:spPr>
          <a:xfrm>
            <a:off x="7183991" y="1772817"/>
            <a:ext cx="2648605" cy="342235"/>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050" b="1" dirty="0" smtClean="0">
                <a:solidFill>
                  <a:schemeClr val="tx1">
                    <a:lumMod val="85000"/>
                    <a:lumOff val="15000"/>
                  </a:schemeClr>
                </a:solidFill>
              </a:rPr>
              <a:t>マルチデバイス</a:t>
            </a:r>
            <a:endParaRPr kumimoji="1" lang="en-US" altLang="ja-JP" sz="1050" b="1" dirty="0" smtClean="0">
              <a:solidFill>
                <a:schemeClr val="tx1">
                  <a:lumMod val="85000"/>
                  <a:lumOff val="15000"/>
                </a:schemeClr>
              </a:solidFill>
            </a:endParaRPr>
          </a:p>
        </p:txBody>
      </p:sp>
      <p:sp>
        <p:nvSpPr>
          <p:cNvPr id="32" name="テキスト ボックス 31"/>
          <p:cNvSpPr txBox="1"/>
          <p:nvPr/>
        </p:nvSpPr>
        <p:spPr>
          <a:xfrm>
            <a:off x="208030" y="884705"/>
            <a:ext cx="9497498" cy="923330"/>
          </a:xfrm>
          <a:prstGeom prst="rect">
            <a:avLst/>
          </a:prstGeom>
          <a:noFill/>
        </p:spPr>
        <p:txBody>
          <a:bodyPr wrap="square" rtlCol="0">
            <a:spAutoFit/>
          </a:bodyPr>
          <a:lstStyle/>
          <a:p>
            <a:r>
              <a:rPr kumimoji="1" lang="ja-JP" altLang="en-US" dirty="0" smtClean="0"/>
              <a:t>商品価格は、誘導枠と演出方法によって異なります。</a:t>
            </a:r>
            <a:endParaRPr kumimoji="1" lang="en-US" altLang="ja-JP" dirty="0" smtClean="0"/>
          </a:p>
          <a:p>
            <a:r>
              <a:rPr lang="ja-JP" altLang="en-US" sz="1200" dirty="0" smtClean="0"/>
              <a:t>・誘導用広告は広告管理ツールより予約してください。</a:t>
            </a:r>
            <a:endParaRPr lang="en-US" altLang="ja-JP" sz="1200" dirty="0" smtClean="0"/>
          </a:p>
          <a:p>
            <a:r>
              <a:rPr lang="ja-JP" altLang="en-US" sz="1200" dirty="0" smtClean="0"/>
              <a:t>・制作費は都度見積もりが必要となります。見積もり承認後ヤフー</a:t>
            </a:r>
            <a:r>
              <a:rPr lang="ja-JP" altLang="en-US" sz="1200" dirty="0"/>
              <a:t>営業担当から代理店</a:t>
            </a:r>
            <a:r>
              <a:rPr lang="ja-JP" altLang="en-US" sz="1200" dirty="0" smtClean="0"/>
              <a:t>様に専用</a:t>
            </a:r>
            <a:r>
              <a:rPr lang="ja-JP" altLang="en-US" sz="1200" dirty="0"/>
              <a:t>の申込フォーム</a:t>
            </a:r>
            <a:r>
              <a:rPr lang="en-US" altLang="ja-JP" sz="1200" dirty="0" smtClean="0"/>
              <a:t>URL</a:t>
            </a:r>
            <a:r>
              <a:rPr lang="ja-JP" altLang="en-US" sz="1200" dirty="0" smtClean="0"/>
              <a:t>をご連絡いたします。当該フォームよりお申込みください。</a:t>
            </a:r>
            <a:endParaRPr lang="en-US" altLang="ja-JP" sz="1200" dirty="0"/>
          </a:p>
        </p:txBody>
      </p:sp>
      <p:sp>
        <p:nvSpPr>
          <p:cNvPr id="4" name="テキスト ボックス 3"/>
          <p:cNvSpPr txBox="1"/>
          <p:nvPr/>
        </p:nvSpPr>
        <p:spPr>
          <a:xfrm>
            <a:off x="7241119" y="4703002"/>
            <a:ext cx="2556428" cy="461665"/>
          </a:xfrm>
          <a:prstGeom prst="rect">
            <a:avLst/>
          </a:prstGeom>
          <a:noFill/>
        </p:spPr>
        <p:txBody>
          <a:bodyPr wrap="square" rtlCol="0">
            <a:spAutoFit/>
          </a:bodyPr>
          <a:lstStyle/>
          <a:p>
            <a:r>
              <a:rPr lang="en-US" altLang="ja-JP" sz="800" dirty="0"/>
              <a:t>※</a:t>
            </a:r>
            <a:r>
              <a:rPr lang="ja-JP" altLang="en-US" sz="800" dirty="0"/>
              <a:t>上記以外に、</a:t>
            </a:r>
            <a:r>
              <a:rPr lang="en-US" altLang="ja-JP" sz="800" dirty="0"/>
              <a:t>PC</a:t>
            </a:r>
            <a:r>
              <a:rPr lang="ja-JP" altLang="en-US" sz="800" dirty="0" smtClean="0"/>
              <a:t>とスマート</a:t>
            </a:r>
            <a:r>
              <a:rPr lang="ja-JP" altLang="en-US" sz="800" dirty="0"/>
              <a:t>フォン</a:t>
            </a:r>
            <a:r>
              <a:rPr lang="ja-JP" altLang="en-US" sz="800" dirty="0" smtClean="0"/>
              <a:t>の</a:t>
            </a:r>
            <a:r>
              <a:rPr lang="ja-JP" altLang="en-US" sz="800" dirty="0"/>
              <a:t>ブランドパネルを購入いただいても実施可能です。</a:t>
            </a:r>
            <a:endParaRPr lang="en-US" altLang="ja-JP" sz="800" dirty="0"/>
          </a:p>
          <a:p>
            <a:r>
              <a:rPr lang="ja-JP" altLang="en-US" sz="800" dirty="0"/>
              <a:t>その場合の最低出稿金額は、左記に</a:t>
            </a:r>
            <a:r>
              <a:rPr lang="ja-JP" altLang="en-US" sz="800" dirty="0" smtClean="0"/>
              <a:t>準じます</a:t>
            </a:r>
            <a:endParaRPr lang="en-US" altLang="ja-JP" sz="800" dirty="0"/>
          </a:p>
        </p:txBody>
      </p:sp>
      <p:sp>
        <p:nvSpPr>
          <p:cNvPr id="51" name="正方形/長方形 50"/>
          <p:cNvSpPr/>
          <p:nvPr/>
        </p:nvSpPr>
        <p:spPr>
          <a:xfrm>
            <a:off x="196780" y="5925092"/>
            <a:ext cx="1666780" cy="434119"/>
          </a:xfrm>
          <a:prstGeom prst="rect">
            <a:avLst/>
          </a:prstGeom>
          <a:solidFill>
            <a:schemeClr val="bg1">
              <a:lumMod val="50000"/>
            </a:schemeClr>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050" b="1" dirty="0" smtClean="0">
                <a:solidFill>
                  <a:schemeClr val="bg1"/>
                </a:solidFill>
              </a:rPr>
              <a:t>制作費</a:t>
            </a:r>
            <a:r>
              <a:rPr lang="en-US" altLang="ja-JP" sz="1050" b="1" dirty="0" smtClean="0">
                <a:solidFill>
                  <a:schemeClr val="bg1"/>
                </a:solidFill>
              </a:rPr>
              <a:t>※</a:t>
            </a:r>
          </a:p>
          <a:p>
            <a:pPr algn="ctr"/>
            <a:r>
              <a:rPr kumimoji="1" lang="ja-JP" altLang="en-US" sz="1050" b="1" dirty="0" smtClean="0">
                <a:solidFill>
                  <a:schemeClr val="bg1"/>
                </a:solidFill>
              </a:rPr>
              <a:t>（</a:t>
            </a:r>
            <a:r>
              <a:rPr kumimoji="1" lang="en-US" altLang="ja-JP" sz="1050" b="1" dirty="0" smtClean="0">
                <a:solidFill>
                  <a:schemeClr val="bg1"/>
                </a:solidFill>
              </a:rPr>
              <a:t>+</a:t>
            </a:r>
            <a:r>
              <a:rPr kumimoji="1" lang="ja-JP" altLang="en-US" sz="1050" b="1" dirty="0" smtClean="0">
                <a:solidFill>
                  <a:schemeClr val="bg1"/>
                </a:solidFill>
              </a:rPr>
              <a:t>ミラーサイト）</a:t>
            </a:r>
            <a:endParaRPr kumimoji="1" lang="en-US" altLang="ja-JP" sz="1050" b="1" dirty="0" smtClean="0">
              <a:solidFill>
                <a:schemeClr val="bg1"/>
              </a:solidFill>
            </a:endParaRPr>
          </a:p>
        </p:txBody>
      </p:sp>
      <p:sp>
        <p:nvSpPr>
          <p:cNvPr id="52" name="正方形/長方形 51"/>
          <p:cNvSpPr/>
          <p:nvPr/>
        </p:nvSpPr>
        <p:spPr>
          <a:xfrm>
            <a:off x="1949472" y="5392810"/>
            <a:ext cx="2555698" cy="484463"/>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000" dirty="0">
                <a:solidFill>
                  <a:schemeClr val="tx1"/>
                </a:solidFill>
              </a:rPr>
              <a:t>250</a:t>
            </a:r>
            <a:r>
              <a:rPr lang="ja-JP" altLang="en-US" sz="1000" dirty="0">
                <a:solidFill>
                  <a:schemeClr val="tx1"/>
                </a:solidFill>
              </a:rPr>
              <a:t>万円～（ネット</a:t>
            </a:r>
            <a:r>
              <a:rPr lang="ja-JP" altLang="en-US" sz="1000" dirty="0" smtClean="0">
                <a:solidFill>
                  <a:schemeClr val="tx1"/>
                </a:solidFill>
              </a:rPr>
              <a:t>）</a:t>
            </a:r>
            <a:endParaRPr lang="en-US" altLang="ja-JP" sz="1000" dirty="0">
              <a:solidFill>
                <a:schemeClr val="tx1"/>
              </a:solidFill>
            </a:endParaRPr>
          </a:p>
        </p:txBody>
      </p:sp>
      <p:sp>
        <p:nvSpPr>
          <p:cNvPr id="53" name="正方形/長方形 52"/>
          <p:cNvSpPr/>
          <p:nvPr/>
        </p:nvSpPr>
        <p:spPr>
          <a:xfrm>
            <a:off x="1946864" y="5925092"/>
            <a:ext cx="2558305" cy="434119"/>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000" dirty="0">
                <a:solidFill>
                  <a:schemeClr val="tx1"/>
                </a:solidFill>
              </a:rPr>
              <a:t>350</a:t>
            </a:r>
            <a:r>
              <a:rPr lang="ja-JP" altLang="en-US" sz="1000" dirty="0">
                <a:solidFill>
                  <a:schemeClr val="tx1"/>
                </a:solidFill>
              </a:rPr>
              <a:t>万円～（ネット</a:t>
            </a:r>
            <a:r>
              <a:rPr lang="ja-JP" altLang="en-US" sz="1000" dirty="0" smtClean="0">
                <a:solidFill>
                  <a:schemeClr val="tx1"/>
                </a:solidFill>
              </a:rPr>
              <a:t>）</a:t>
            </a:r>
            <a:endParaRPr lang="en-US" altLang="ja-JP" sz="1000" dirty="0">
              <a:solidFill>
                <a:schemeClr val="tx1"/>
              </a:solidFill>
            </a:endParaRPr>
          </a:p>
        </p:txBody>
      </p:sp>
      <p:sp>
        <p:nvSpPr>
          <p:cNvPr id="54" name="正方形/長方形 53"/>
          <p:cNvSpPr/>
          <p:nvPr/>
        </p:nvSpPr>
        <p:spPr>
          <a:xfrm>
            <a:off x="4592960" y="5392811"/>
            <a:ext cx="2551533" cy="484462"/>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000" dirty="0">
                <a:solidFill>
                  <a:schemeClr val="tx1"/>
                </a:solidFill>
              </a:rPr>
              <a:t>250</a:t>
            </a:r>
            <a:r>
              <a:rPr lang="ja-JP" altLang="en-US" sz="1000" dirty="0">
                <a:solidFill>
                  <a:schemeClr val="tx1"/>
                </a:solidFill>
              </a:rPr>
              <a:t>万円～（ネット</a:t>
            </a:r>
            <a:r>
              <a:rPr lang="ja-JP" altLang="en-US" sz="1000" dirty="0" smtClean="0">
                <a:solidFill>
                  <a:schemeClr val="tx1"/>
                </a:solidFill>
              </a:rPr>
              <a:t>）</a:t>
            </a:r>
            <a:endParaRPr lang="en-US" altLang="ja-JP" sz="1000" dirty="0">
              <a:solidFill>
                <a:schemeClr val="tx1"/>
              </a:solidFill>
            </a:endParaRPr>
          </a:p>
        </p:txBody>
      </p:sp>
      <p:sp>
        <p:nvSpPr>
          <p:cNvPr id="55" name="正方形/長方形 54"/>
          <p:cNvSpPr/>
          <p:nvPr/>
        </p:nvSpPr>
        <p:spPr>
          <a:xfrm>
            <a:off x="4592960" y="5925093"/>
            <a:ext cx="2551533" cy="434118"/>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000" dirty="0">
                <a:solidFill>
                  <a:schemeClr val="tx1"/>
                </a:solidFill>
              </a:rPr>
              <a:t>350</a:t>
            </a:r>
            <a:r>
              <a:rPr lang="ja-JP" altLang="en-US" sz="1000" dirty="0">
                <a:solidFill>
                  <a:schemeClr val="tx1"/>
                </a:solidFill>
              </a:rPr>
              <a:t>万円～（ネット</a:t>
            </a:r>
            <a:r>
              <a:rPr lang="ja-JP" altLang="en-US" sz="1000" dirty="0" smtClean="0">
                <a:solidFill>
                  <a:schemeClr val="tx1"/>
                </a:solidFill>
              </a:rPr>
              <a:t>）</a:t>
            </a:r>
            <a:endParaRPr lang="en-US" altLang="ja-JP" sz="1000" dirty="0">
              <a:solidFill>
                <a:schemeClr val="tx1"/>
              </a:solidFill>
            </a:endParaRPr>
          </a:p>
        </p:txBody>
      </p:sp>
      <p:sp>
        <p:nvSpPr>
          <p:cNvPr id="56" name="正方形/長方形 55"/>
          <p:cNvSpPr/>
          <p:nvPr/>
        </p:nvSpPr>
        <p:spPr>
          <a:xfrm>
            <a:off x="7241119" y="5392811"/>
            <a:ext cx="2575339" cy="484462"/>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000" dirty="0">
                <a:solidFill>
                  <a:schemeClr val="tx1"/>
                </a:solidFill>
              </a:rPr>
              <a:t>50</a:t>
            </a:r>
            <a:r>
              <a:rPr lang="en-US" altLang="ja-JP" sz="1000" dirty="0" smtClean="0">
                <a:solidFill>
                  <a:schemeClr val="tx1"/>
                </a:solidFill>
              </a:rPr>
              <a:t>0</a:t>
            </a:r>
            <a:r>
              <a:rPr lang="ja-JP" altLang="en-US" sz="1000" dirty="0">
                <a:solidFill>
                  <a:schemeClr val="tx1"/>
                </a:solidFill>
              </a:rPr>
              <a:t>万円～（ネット</a:t>
            </a:r>
            <a:r>
              <a:rPr lang="ja-JP" altLang="en-US" sz="1000" dirty="0" smtClean="0">
                <a:solidFill>
                  <a:schemeClr val="tx1"/>
                </a:solidFill>
              </a:rPr>
              <a:t>）</a:t>
            </a:r>
            <a:endParaRPr lang="en-US" altLang="ja-JP" sz="1000" dirty="0">
              <a:solidFill>
                <a:schemeClr val="tx1"/>
              </a:solidFill>
            </a:endParaRPr>
          </a:p>
        </p:txBody>
      </p:sp>
      <p:sp>
        <p:nvSpPr>
          <p:cNvPr id="57" name="正方形/長方形 56"/>
          <p:cNvSpPr/>
          <p:nvPr/>
        </p:nvSpPr>
        <p:spPr>
          <a:xfrm>
            <a:off x="7241120" y="5925093"/>
            <a:ext cx="2575338" cy="434118"/>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000" dirty="0">
                <a:solidFill>
                  <a:schemeClr val="tx1"/>
                </a:solidFill>
              </a:rPr>
              <a:t>70</a:t>
            </a:r>
            <a:r>
              <a:rPr lang="en-US" altLang="ja-JP" sz="1000" dirty="0" smtClean="0">
                <a:solidFill>
                  <a:schemeClr val="tx1"/>
                </a:solidFill>
              </a:rPr>
              <a:t>0</a:t>
            </a:r>
            <a:r>
              <a:rPr lang="ja-JP" altLang="en-US" sz="1000" dirty="0">
                <a:solidFill>
                  <a:schemeClr val="tx1"/>
                </a:solidFill>
              </a:rPr>
              <a:t>万円～（ネット</a:t>
            </a:r>
            <a:r>
              <a:rPr lang="ja-JP" altLang="en-US" sz="1000" dirty="0" smtClean="0">
                <a:solidFill>
                  <a:schemeClr val="tx1"/>
                </a:solidFill>
              </a:rPr>
              <a:t>）</a:t>
            </a:r>
            <a:endParaRPr lang="en-US" altLang="ja-JP" sz="1000" dirty="0">
              <a:solidFill>
                <a:schemeClr val="tx1"/>
              </a:solidFill>
            </a:endParaRPr>
          </a:p>
        </p:txBody>
      </p:sp>
      <p:sp>
        <p:nvSpPr>
          <p:cNvPr id="5" name="正方形/長方形 4"/>
          <p:cNvSpPr/>
          <p:nvPr/>
        </p:nvSpPr>
        <p:spPr>
          <a:xfrm>
            <a:off x="187473" y="6411717"/>
            <a:ext cx="5378395" cy="553998"/>
          </a:xfrm>
          <a:prstGeom prst="rect">
            <a:avLst/>
          </a:prstGeom>
        </p:spPr>
        <p:txBody>
          <a:bodyPr wrap="none">
            <a:spAutoFit/>
          </a:bodyPr>
          <a:lstStyle/>
          <a:p>
            <a:r>
              <a:rPr lang="en-US" altLang="ja-JP" sz="900" dirty="0" smtClean="0"/>
              <a:t>※</a:t>
            </a:r>
            <a:r>
              <a:rPr lang="ja-JP" altLang="en-US" sz="900" dirty="0" smtClean="0"/>
              <a:t>制作費について：演出</a:t>
            </a:r>
            <a:r>
              <a:rPr lang="ja-JP" altLang="en-US" sz="900" dirty="0"/>
              <a:t>プランによって</a:t>
            </a:r>
            <a:r>
              <a:rPr lang="ja-JP" altLang="en-US" sz="900" dirty="0" smtClean="0"/>
              <a:t>は上記金額にプラスして費用</a:t>
            </a:r>
            <a:r>
              <a:rPr lang="ja-JP" altLang="en-US" sz="900" dirty="0"/>
              <a:t>が発生する場合がございます</a:t>
            </a:r>
            <a:r>
              <a:rPr lang="ja-JP" altLang="en-US" sz="900" dirty="0" smtClean="0"/>
              <a:t>。</a:t>
            </a:r>
            <a:endParaRPr lang="en-US" altLang="ja-JP" sz="900" dirty="0" smtClean="0"/>
          </a:p>
          <a:p>
            <a:r>
              <a:rPr lang="en-US" altLang="ja-JP" sz="900" dirty="0"/>
              <a:t>※SP</a:t>
            </a:r>
            <a:r>
              <a:rPr lang="ja-JP" altLang="en-US" sz="900" dirty="0"/>
              <a:t>はスマートフォンの略称です。</a:t>
            </a:r>
          </a:p>
          <a:p>
            <a:pPr algn="ctr"/>
            <a:endParaRPr lang="en-US" altLang="ja-JP" sz="1200" dirty="0"/>
          </a:p>
        </p:txBody>
      </p:sp>
      <p:graphicFrame>
        <p:nvGraphicFramePr>
          <p:cNvPr id="7" name="表 6"/>
          <p:cNvGraphicFramePr>
            <a:graphicFrameLocks noGrp="1"/>
          </p:cNvGraphicFramePr>
          <p:nvPr>
            <p:extLst>
              <p:ext uri="{D42A27DB-BD31-4B8C-83A1-F6EECF244321}">
                <p14:modId xmlns:p14="http://schemas.microsoft.com/office/powerpoint/2010/main" val="1215293848"/>
              </p:ext>
            </p:extLst>
          </p:nvPr>
        </p:nvGraphicFramePr>
        <p:xfrm>
          <a:off x="1949471" y="2208403"/>
          <a:ext cx="2555698" cy="3088944"/>
        </p:xfrm>
        <a:graphic>
          <a:graphicData uri="http://schemas.openxmlformats.org/drawingml/2006/table">
            <a:tbl>
              <a:tblPr>
                <a:tableStyleId>{0505E3EF-67EA-436B-97B2-0124C06EBD24}</a:tableStyleId>
              </a:tblPr>
              <a:tblGrid>
                <a:gridCol w="576634">
                  <a:extLst>
                    <a:ext uri="{9D8B030D-6E8A-4147-A177-3AD203B41FA5}">
                      <a16:colId xmlns:a16="http://schemas.microsoft.com/office/drawing/2014/main" val="613025909"/>
                    </a:ext>
                  </a:extLst>
                </a:gridCol>
                <a:gridCol w="1979064">
                  <a:extLst>
                    <a:ext uri="{9D8B030D-6E8A-4147-A177-3AD203B41FA5}">
                      <a16:colId xmlns:a16="http://schemas.microsoft.com/office/drawing/2014/main" val="2953605484"/>
                    </a:ext>
                  </a:extLst>
                </a:gridCol>
              </a:tblGrid>
              <a:tr h="274146">
                <a:tc>
                  <a:txBody>
                    <a:bodyPr/>
                    <a:lstStyle/>
                    <a:p>
                      <a:pPr algn="ctr" fontAlgn="ctr"/>
                      <a:r>
                        <a:rPr lang="zh-TW" altLang="en-US" sz="800" u="none" strike="noStrike" dirty="0" smtClean="0">
                          <a:effectLst/>
                        </a:rPr>
                        <a:t>最低出稿</a:t>
                      </a:r>
                      <a:endParaRPr lang="en-US" altLang="zh-TW" sz="800" u="none" strike="noStrike" dirty="0" smtClean="0">
                        <a:effectLst/>
                      </a:endParaRPr>
                    </a:p>
                    <a:p>
                      <a:pPr algn="ctr" fontAlgn="ctr"/>
                      <a:r>
                        <a:rPr lang="zh-TW" altLang="en-US" sz="800" u="none" strike="noStrike" dirty="0" smtClean="0">
                          <a:effectLst/>
                        </a:rPr>
                        <a:t>金額</a:t>
                      </a:r>
                      <a:endParaRPr lang="zh-TW" altLang="en-US" sz="800" b="1" i="0" u="none" strike="noStrike" dirty="0">
                        <a:solidFill>
                          <a:srgbClr val="FFFFFF"/>
                        </a:solidFill>
                        <a:effectLst/>
                        <a:latin typeface="+mj-lt"/>
                        <a:ea typeface="游ゴシック" panose="020B0400000000000000" pitchFamily="50" charset="-128"/>
                      </a:endParaRPr>
                    </a:p>
                  </a:txBody>
                  <a:tcPr marL="4763" marR="4763" marT="4763" marB="0" anchor="ctr"/>
                </a:tc>
                <a:tc>
                  <a:txBody>
                    <a:bodyPr/>
                    <a:lstStyle/>
                    <a:p>
                      <a:pPr algn="ctr" fontAlgn="ctr"/>
                      <a:r>
                        <a:rPr lang="ja-JP" altLang="en-US" sz="800" u="none" strike="noStrike" dirty="0">
                          <a:effectLst/>
                        </a:rPr>
                        <a:t>商品名</a:t>
                      </a:r>
                      <a:endParaRPr lang="ja-JP" altLang="en-US" sz="800" b="1" i="0" u="none" strike="noStrike" dirty="0">
                        <a:solidFill>
                          <a:srgbClr val="FFFFFF"/>
                        </a:solidFill>
                        <a:effectLst/>
                        <a:latin typeface="+mj-lt"/>
                        <a:ea typeface="游ゴシック" panose="020B0400000000000000" pitchFamily="50" charset="-128"/>
                      </a:endParaRPr>
                    </a:p>
                  </a:txBody>
                  <a:tcPr marL="4763" marR="4763" marT="4763" marB="0" anchor="ctr"/>
                </a:tc>
                <a:extLst>
                  <a:ext uri="{0D108BD9-81ED-4DB2-BD59-A6C34878D82A}">
                    <a16:rowId xmlns:a16="http://schemas.microsoft.com/office/drawing/2014/main" val="4245321825"/>
                  </a:ext>
                </a:extLst>
              </a:tr>
              <a:tr h="971449">
                <a:tc>
                  <a:txBody>
                    <a:bodyPr/>
                    <a:lstStyle/>
                    <a:p>
                      <a:pPr algn="ctr" rtl="0" fontAlgn="ctr"/>
                      <a:r>
                        <a:rPr lang="en-US" altLang="ja-JP" sz="900" u="none" strike="noStrike" dirty="0">
                          <a:effectLst/>
                        </a:rPr>
                        <a:t>1000</a:t>
                      </a:r>
                      <a:r>
                        <a:rPr lang="ja-JP" altLang="en-US" sz="900" u="none" strike="noStrike" dirty="0">
                          <a:effectLst/>
                        </a:rPr>
                        <a:t>万円～</a:t>
                      </a:r>
                      <a:endParaRPr lang="ja-JP" altLang="en-US" sz="900" b="1" i="0" u="none" strike="noStrike" dirty="0">
                        <a:solidFill>
                          <a:srgbClr val="595959"/>
                        </a:solidFill>
                        <a:effectLst/>
                        <a:latin typeface="+mn-lt"/>
                        <a:ea typeface="メイリオ" panose="020B0604030504040204" pitchFamily="50" charset="-128"/>
                      </a:endParaRPr>
                    </a:p>
                  </a:txBody>
                  <a:tcPr marL="4763" marR="4763" marT="4763" marB="0" anchor="ctr">
                    <a:noFill/>
                  </a:tcPr>
                </a:tc>
                <a:tc>
                  <a:txBody>
                    <a:bodyPr/>
                    <a:lstStyle/>
                    <a:p>
                      <a:pPr algn="l" rtl="0" fontAlgn="ctr"/>
                      <a:r>
                        <a:rPr lang="ja-JP" altLang="en-US" sz="900" u="none" strike="noStrike" dirty="0">
                          <a:effectLst/>
                        </a:rPr>
                        <a:t>・ブランドパネル</a:t>
                      </a:r>
                      <a:r>
                        <a:rPr lang="en-US" altLang="ja-JP" sz="900" u="none" strike="noStrike" dirty="0">
                          <a:effectLst/>
                        </a:rPr>
                        <a:t>PC</a:t>
                      </a:r>
                      <a:r>
                        <a:rPr lang="ja-JP" altLang="en-US" sz="900" u="none" strike="noStrike" dirty="0">
                          <a:effectLst/>
                        </a:rPr>
                        <a:t>（</a:t>
                      </a:r>
                      <a:r>
                        <a:rPr lang="en-US" altLang="ja-JP" sz="900" u="none" strike="noStrike" dirty="0">
                          <a:effectLst/>
                        </a:rPr>
                        <a:t>1000</a:t>
                      </a:r>
                      <a:r>
                        <a:rPr lang="ja-JP" altLang="en-US" sz="900" u="none" strike="noStrike" dirty="0">
                          <a:effectLst/>
                        </a:rPr>
                        <a:t>万円～）　</a:t>
                      </a:r>
                      <a:br>
                        <a:rPr lang="ja-JP" altLang="en-US" sz="900" u="none" strike="noStrike" dirty="0">
                          <a:effectLst/>
                        </a:rPr>
                      </a:br>
                      <a:r>
                        <a:rPr lang="ja-JP" altLang="en-US" sz="900" u="none" strike="noStrike" dirty="0">
                          <a:effectLst/>
                        </a:rPr>
                        <a:t>・ブランドパネルトップインパクト</a:t>
                      </a:r>
                      <a:r>
                        <a:rPr lang="en-US" altLang="ja-JP" sz="900" u="none" strike="noStrike" dirty="0">
                          <a:effectLst/>
                        </a:rPr>
                        <a:t>PC</a:t>
                      </a:r>
                      <a:endParaRPr lang="en-US" altLang="ja-JP" sz="900" b="0" i="0" u="none" strike="noStrike" dirty="0">
                        <a:solidFill>
                          <a:srgbClr val="595959"/>
                        </a:solidFill>
                        <a:effectLst/>
                        <a:latin typeface="+mn-lt"/>
                        <a:ea typeface="メイリオ" panose="020B0604030504040204" pitchFamily="50" charset="-128"/>
                      </a:endParaRPr>
                    </a:p>
                  </a:txBody>
                  <a:tcPr marL="4763" marR="4763" marT="4763" marB="0" anchor="ctr">
                    <a:noFill/>
                  </a:tcPr>
                </a:tc>
                <a:extLst>
                  <a:ext uri="{0D108BD9-81ED-4DB2-BD59-A6C34878D82A}">
                    <a16:rowId xmlns:a16="http://schemas.microsoft.com/office/drawing/2014/main" val="1370546377"/>
                  </a:ext>
                </a:extLst>
              </a:tr>
              <a:tr h="1179616">
                <a:tc>
                  <a:txBody>
                    <a:bodyPr/>
                    <a:lstStyle/>
                    <a:p>
                      <a:pPr algn="ctr" rtl="0" fontAlgn="ctr"/>
                      <a:r>
                        <a:rPr lang="en-US" altLang="ja-JP" sz="900" u="none" strike="noStrike" dirty="0" smtClean="0">
                          <a:effectLst/>
                        </a:rPr>
                        <a:t>500</a:t>
                      </a:r>
                      <a:r>
                        <a:rPr lang="ja-JP" altLang="en-US" sz="900" u="none" strike="noStrike" dirty="0" smtClean="0">
                          <a:effectLst/>
                        </a:rPr>
                        <a:t>万円</a:t>
                      </a:r>
                      <a:endParaRPr lang="en-US" altLang="ja-JP" sz="900" u="none" strike="noStrike" dirty="0" smtClean="0">
                        <a:effectLst/>
                      </a:endParaRPr>
                    </a:p>
                    <a:p>
                      <a:pPr algn="ctr" rtl="0" fontAlgn="ctr"/>
                      <a:r>
                        <a:rPr lang="ja-JP" altLang="en-US" sz="900" u="none" strike="noStrike" dirty="0" smtClean="0">
                          <a:effectLst/>
                        </a:rPr>
                        <a:t>～</a:t>
                      </a:r>
                      <a:endParaRPr lang="ja-JP" altLang="en-US" sz="900" b="1" i="0" u="none" strike="noStrike" dirty="0">
                        <a:solidFill>
                          <a:srgbClr val="595959"/>
                        </a:solidFill>
                        <a:effectLst/>
                        <a:latin typeface="+mn-lt"/>
                        <a:ea typeface="メイリオ" panose="020B0604030504040204" pitchFamily="50" charset="-128"/>
                      </a:endParaRPr>
                    </a:p>
                  </a:txBody>
                  <a:tcPr marL="4763" marR="4763" marT="4763" marB="0" anchor="ctr">
                    <a:noFill/>
                  </a:tcPr>
                </a:tc>
                <a:tc>
                  <a:txBody>
                    <a:bodyPr/>
                    <a:lstStyle/>
                    <a:p>
                      <a:pPr algn="l" rtl="0" fontAlgn="ctr"/>
                      <a:r>
                        <a:rPr lang="en-US" altLang="ja-JP" sz="900" u="none" strike="noStrike" dirty="0">
                          <a:solidFill>
                            <a:srgbClr val="FF0000"/>
                          </a:solidFill>
                          <a:effectLst/>
                        </a:rPr>
                        <a:t>※</a:t>
                      </a:r>
                      <a:r>
                        <a:rPr lang="ja-JP" altLang="en-US" sz="900" u="none" strike="noStrike" dirty="0">
                          <a:solidFill>
                            <a:srgbClr val="FF0000"/>
                          </a:solidFill>
                          <a:effectLst/>
                        </a:rPr>
                        <a:t>エリアの場合</a:t>
                      </a:r>
                      <a:r>
                        <a:rPr lang="ja-JP" altLang="en-US" sz="900" u="none" strike="noStrike" dirty="0">
                          <a:effectLst/>
                        </a:rPr>
                        <a:t>：</a:t>
                      </a:r>
                      <a:br>
                        <a:rPr lang="ja-JP" altLang="en-US" sz="900" u="none" strike="noStrike" dirty="0">
                          <a:effectLst/>
                        </a:rPr>
                      </a:br>
                      <a:r>
                        <a:rPr lang="ja-JP" altLang="en-US" sz="900" u="none" strike="noStrike" dirty="0">
                          <a:effectLst/>
                        </a:rPr>
                        <a:t>・ブランドパネル</a:t>
                      </a:r>
                      <a:r>
                        <a:rPr lang="en-US" altLang="ja-JP" sz="900" u="none" strike="noStrike" dirty="0">
                          <a:effectLst/>
                        </a:rPr>
                        <a:t>PC</a:t>
                      </a:r>
                      <a:r>
                        <a:rPr lang="ja-JP" altLang="en-US" sz="900" u="none" strike="noStrike" dirty="0">
                          <a:effectLst/>
                        </a:rPr>
                        <a:t>（都道府県）</a:t>
                      </a:r>
                      <a:br>
                        <a:rPr lang="ja-JP" altLang="en-US" sz="900" u="none" strike="noStrike" dirty="0">
                          <a:effectLst/>
                        </a:rPr>
                      </a:br>
                      <a:r>
                        <a:rPr lang="ja-JP" altLang="en-US" sz="900" u="none" strike="noStrike" dirty="0">
                          <a:effectLst/>
                        </a:rPr>
                        <a:t>・ブランドパネル</a:t>
                      </a:r>
                      <a:r>
                        <a:rPr lang="en-US" altLang="ja-JP" sz="900" u="none" strike="noStrike" dirty="0">
                          <a:effectLst/>
                        </a:rPr>
                        <a:t>PC</a:t>
                      </a:r>
                      <a:r>
                        <a:rPr lang="ja-JP" altLang="en-US" sz="900" u="none" strike="noStrike" dirty="0">
                          <a:effectLst/>
                        </a:rPr>
                        <a:t>（市区郡）</a:t>
                      </a:r>
                      <a:br>
                        <a:rPr lang="ja-JP" altLang="en-US" sz="900" u="none" strike="noStrike" dirty="0">
                          <a:effectLst/>
                        </a:rPr>
                      </a:br>
                      <a:r>
                        <a:rPr lang="ja-JP" altLang="en-US" sz="900" u="none" strike="noStrike" dirty="0">
                          <a:effectLst/>
                        </a:rPr>
                        <a:t>・ブランドパネルトップインパクト</a:t>
                      </a:r>
                      <a:r>
                        <a:rPr lang="en-US" altLang="ja-JP" sz="900" u="none" strike="noStrike" dirty="0">
                          <a:effectLst/>
                        </a:rPr>
                        <a:t>PC</a:t>
                      </a:r>
                      <a:r>
                        <a:rPr lang="ja-JP" altLang="en-US" sz="900" u="none" strike="noStrike" dirty="0">
                          <a:effectLst/>
                        </a:rPr>
                        <a:t>（都道府県）</a:t>
                      </a:r>
                      <a:endParaRPr lang="ja-JP" altLang="en-US" sz="900" b="0" i="0" u="none" strike="noStrike" dirty="0">
                        <a:solidFill>
                          <a:srgbClr val="C00000"/>
                        </a:solidFill>
                        <a:effectLst/>
                        <a:latin typeface="+mn-lt"/>
                        <a:ea typeface="メイリオ" panose="020B0604030504040204" pitchFamily="50" charset="-128"/>
                      </a:endParaRPr>
                    </a:p>
                  </a:txBody>
                  <a:tcPr marL="4763" marR="4763" marT="4763" marB="0" anchor="ctr">
                    <a:noFill/>
                  </a:tcPr>
                </a:tc>
                <a:extLst>
                  <a:ext uri="{0D108BD9-81ED-4DB2-BD59-A6C34878D82A}">
                    <a16:rowId xmlns:a16="http://schemas.microsoft.com/office/drawing/2014/main" val="14853172"/>
                  </a:ext>
                </a:extLst>
              </a:tr>
              <a:tr h="663733">
                <a:tc>
                  <a:txBody>
                    <a:bodyPr/>
                    <a:lstStyle/>
                    <a:p>
                      <a:pPr algn="ctr" rtl="0" fontAlgn="ctr"/>
                      <a:r>
                        <a:rPr lang="en-US" altLang="ja-JP" sz="900" u="none" strike="noStrike" dirty="0">
                          <a:effectLst/>
                        </a:rPr>
                        <a:t>2000</a:t>
                      </a:r>
                      <a:r>
                        <a:rPr lang="ja-JP" altLang="en-US" sz="900" u="none" strike="noStrike" dirty="0">
                          <a:effectLst/>
                        </a:rPr>
                        <a:t>万円～</a:t>
                      </a:r>
                      <a:endParaRPr lang="ja-JP" altLang="en-US" sz="900" b="1" i="0" u="none" strike="noStrike" dirty="0">
                        <a:solidFill>
                          <a:srgbClr val="595959"/>
                        </a:solidFill>
                        <a:effectLst/>
                        <a:latin typeface="+mn-lt"/>
                        <a:ea typeface="メイリオ" panose="020B0604030504040204" pitchFamily="50" charset="-128"/>
                      </a:endParaRPr>
                    </a:p>
                  </a:txBody>
                  <a:tcPr marL="4763" marR="4763" marT="4763" marB="0" anchor="ctr">
                    <a:noFill/>
                  </a:tcPr>
                </a:tc>
                <a:tc>
                  <a:txBody>
                    <a:bodyPr/>
                    <a:lstStyle/>
                    <a:p>
                      <a:pPr algn="l" rtl="0" fontAlgn="ctr"/>
                      <a:r>
                        <a:rPr lang="ja-JP" altLang="en-US" sz="900" u="none" strike="noStrike" dirty="0">
                          <a:effectLst/>
                        </a:rPr>
                        <a:t>・ブランドパネルパノラマ</a:t>
                      </a:r>
                      <a:r>
                        <a:rPr lang="en-US" altLang="ja-JP" sz="900" u="none" strike="noStrike" dirty="0">
                          <a:effectLst/>
                        </a:rPr>
                        <a:t>PC</a:t>
                      </a:r>
                      <a:br>
                        <a:rPr lang="en-US" altLang="ja-JP" sz="900" u="none" strike="noStrike" dirty="0">
                          <a:effectLst/>
                        </a:rPr>
                      </a:br>
                      <a:r>
                        <a:rPr lang="ja-JP" altLang="en-US" sz="900" u="none" strike="noStrike" dirty="0">
                          <a:effectLst/>
                        </a:rPr>
                        <a:t>・ブランドパネルトップインパクトパノラマ</a:t>
                      </a:r>
                      <a:r>
                        <a:rPr lang="en-US" altLang="ja-JP" sz="900" u="none" strike="noStrike" dirty="0">
                          <a:effectLst/>
                        </a:rPr>
                        <a:t>PC</a:t>
                      </a:r>
                      <a:r>
                        <a:rPr lang="ja-JP" altLang="en-US" sz="900" u="none" strike="noStrike" dirty="0">
                          <a:effectLst/>
                        </a:rPr>
                        <a:t>（</a:t>
                      </a:r>
                      <a:r>
                        <a:rPr lang="en-US" altLang="ja-JP" sz="900" u="none" strike="noStrike" dirty="0">
                          <a:effectLst/>
                        </a:rPr>
                        <a:t>2000</a:t>
                      </a:r>
                      <a:r>
                        <a:rPr lang="ja-JP" altLang="en-US" sz="900" u="none" strike="noStrike" dirty="0">
                          <a:effectLst/>
                        </a:rPr>
                        <a:t>万円～）</a:t>
                      </a:r>
                      <a:endParaRPr lang="ja-JP" altLang="en-US" sz="900" b="0" i="0" u="none" strike="noStrike" dirty="0">
                        <a:solidFill>
                          <a:srgbClr val="595959"/>
                        </a:solidFill>
                        <a:effectLst/>
                        <a:latin typeface="+mn-lt"/>
                        <a:ea typeface="メイリオ" panose="020B0604030504040204" pitchFamily="50" charset="-128"/>
                      </a:endParaRPr>
                    </a:p>
                  </a:txBody>
                  <a:tcPr marL="4763" marR="4763" marT="4763" marB="0" anchor="ctr">
                    <a:noFill/>
                  </a:tcPr>
                </a:tc>
                <a:extLst>
                  <a:ext uri="{0D108BD9-81ED-4DB2-BD59-A6C34878D82A}">
                    <a16:rowId xmlns:a16="http://schemas.microsoft.com/office/drawing/2014/main" val="2467105524"/>
                  </a:ext>
                </a:extLst>
              </a:tr>
            </a:tbl>
          </a:graphicData>
        </a:graphic>
      </p:graphicFrame>
      <p:graphicFrame>
        <p:nvGraphicFramePr>
          <p:cNvPr id="8" name="表 7"/>
          <p:cNvGraphicFramePr>
            <a:graphicFrameLocks noGrp="1"/>
          </p:cNvGraphicFramePr>
          <p:nvPr>
            <p:extLst>
              <p:ext uri="{D42A27DB-BD31-4B8C-83A1-F6EECF244321}">
                <p14:modId xmlns:p14="http://schemas.microsoft.com/office/powerpoint/2010/main" val="1231290473"/>
              </p:ext>
            </p:extLst>
          </p:nvPr>
        </p:nvGraphicFramePr>
        <p:xfrm>
          <a:off x="4575919" y="2208402"/>
          <a:ext cx="2537321" cy="2412007"/>
        </p:xfrm>
        <a:graphic>
          <a:graphicData uri="http://schemas.openxmlformats.org/drawingml/2006/table">
            <a:tbl>
              <a:tblPr>
                <a:tableStyleId>{0505E3EF-67EA-436B-97B2-0124C06EBD24}</a:tableStyleId>
              </a:tblPr>
              <a:tblGrid>
                <a:gridCol w="581533">
                  <a:extLst>
                    <a:ext uri="{9D8B030D-6E8A-4147-A177-3AD203B41FA5}">
                      <a16:colId xmlns:a16="http://schemas.microsoft.com/office/drawing/2014/main" val="3457985965"/>
                    </a:ext>
                  </a:extLst>
                </a:gridCol>
                <a:gridCol w="1955788">
                  <a:extLst>
                    <a:ext uri="{9D8B030D-6E8A-4147-A177-3AD203B41FA5}">
                      <a16:colId xmlns:a16="http://schemas.microsoft.com/office/drawing/2014/main" val="1318985483"/>
                    </a:ext>
                  </a:extLst>
                </a:gridCol>
              </a:tblGrid>
              <a:tr h="278017">
                <a:tc>
                  <a:txBody>
                    <a:bodyPr/>
                    <a:lstStyle/>
                    <a:p>
                      <a:pPr marL="0" algn="ctr" defTabSz="914400" rtl="0" eaLnBrk="1" fontAlgn="ctr" latinLnBrk="0" hangingPunct="1"/>
                      <a:r>
                        <a:rPr kumimoji="1" lang="zh-TW" altLang="en-US" sz="800" u="none" strike="noStrike" kern="1200" dirty="0" smtClean="0">
                          <a:solidFill>
                            <a:schemeClr val="dk1"/>
                          </a:solidFill>
                          <a:effectLst/>
                          <a:latin typeface="+mn-lt"/>
                          <a:ea typeface="+mn-ea"/>
                          <a:cs typeface="+mn-cs"/>
                        </a:rPr>
                        <a:t>最低出稿</a:t>
                      </a:r>
                      <a:endParaRPr kumimoji="1" lang="en-US" altLang="zh-TW" sz="800" u="none" strike="noStrike" kern="1200" dirty="0" smtClean="0">
                        <a:solidFill>
                          <a:schemeClr val="dk1"/>
                        </a:solidFill>
                        <a:effectLst/>
                        <a:latin typeface="+mn-lt"/>
                        <a:ea typeface="+mn-ea"/>
                        <a:cs typeface="+mn-cs"/>
                      </a:endParaRPr>
                    </a:p>
                    <a:p>
                      <a:pPr marL="0" algn="ctr" defTabSz="914400" rtl="0" eaLnBrk="1" fontAlgn="ctr" latinLnBrk="0" hangingPunct="1"/>
                      <a:r>
                        <a:rPr kumimoji="1" lang="zh-TW" altLang="en-US" sz="800" u="none" strike="noStrike" kern="1200" dirty="0" smtClean="0">
                          <a:solidFill>
                            <a:schemeClr val="dk1"/>
                          </a:solidFill>
                          <a:effectLst/>
                          <a:latin typeface="+mn-lt"/>
                          <a:ea typeface="+mn-ea"/>
                          <a:cs typeface="+mn-cs"/>
                        </a:rPr>
                        <a:t>金額</a:t>
                      </a:r>
                      <a:endParaRPr kumimoji="1" lang="zh-TW" altLang="en-US" sz="800" u="none" strike="noStrike" kern="1200" dirty="0">
                        <a:solidFill>
                          <a:schemeClr val="dk1"/>
                        </a:solidFill>
                        <a:effectLst/>
                        <a:latin typeface="+mn-lt"/>
                        <a:ea typeface="+mn-ea"/>
                        <a:cs typeface="+mn-cs"/>
                      </a:endParaRPr>
                    </a:p>
                  </a:txBody>
                  <a:tcPr marL="4763" marR="4763" marT="4763" marB="0" anchor="ctr"/>
                </a:tc>
                <a:tc>
                  <a:txBody>
                    <a:bodyPr/>
                    <a:lstStyle/>
                    <a:p>
                      <a:pPr marL="0" algn="ctr" defTabSz="914400" rtl="0" eaLnBrk="1" fontAlgn="ctr" latinLnBrk="0" hangingPunct="1"/>
                      <a:r>
                        <a:rPr kumimoji="1" lang="ja-JP" altLang="en-US" sz="800" u="none" strike="noStrike" kern="1200" dirty="0">
                          <a:solidFill>
                            <a:schemeClr val="dk1"/>
                          </a:solidFill>
                          <a:effectLst/>
                          <a:latin typeface="+mn-lt"/>
                          <a:ea typeface="+mn-ea"/>
                          <a:cs typeface="+mn-cs"/>
                        </a:rPr>
                        <a:t>商品名</a:t>
                      </a:r>
                    </a:p>
                  </a:txBody>
                  <a:tcPr marL="4763" marR="4763" marT="4763" marB="0" anchor="ctr"/>
                </a:tc>
                <a:extLst>
                  <a:ext uri="{0D108BD9-81ED-4DB2-BD59-A6C34878D82A}">
                    <a16:rowId xmlns:a16="http://schemas.microsoft.com/office/drawing/2014/main" val="3249928401"/>
                  </a:ext>
                </a:extLst>
              </a:tr>
              <a:tr h="985162">
                <a:tc>
                  <a:txBody>
                    <a:bodyPr/>
                    <a:lstStyle/>
                    <a:p>
                      <a:pPr algn="ctr" rtl="0" fontAlgn="ctr"/>
                      <a:r>
                        <a:rPr lang="en-US" altLang="ja-JP" sz="900" u="none" strike="noStrike" dirty="0" smtClean="0">
                          <a:effectLst/>
                        </a:rPr>
                        <a:t>1000</a:t>
                      </a:r>
                      <a:r>
                        <a:rPr lang="ja-JP" altLang="en-US" sz="900" u="none" strike="noStrike" dirty="0" smtClean="0">
                          <a:effectLst/>
                        </a:rPr>
                        <a:t>万円</a:t>
                      </a:r>
                      <a:endParaRPr lang="en-US" altLang="ja-JP" sz="900" u="none" strike="noStrike" dirty="0" smtClean="0">
                        <a:effectLst/>
                      </a:endParaRPr>
                    </a:p>
                    <a:p>
                      <a:pPr algn="ctr" rtl="0" fontAlgn="ctr"/>
                      <a:r>
                        <a:rPr lang="ja-JP" altLang="en-US" sz="900" u="none" strike="noStrike" dirty="0" smtClean="0">
                          <a:effectLst/>
                        </a:rPr>
                        <a:t>～</a:t>
                      </a:r>
                      <a:endParaRPr lang="ja-JP" altLang="en-US" sz="900" b="1" i="0" u="none" strike="noStrike" dirty="0">
                        <a:solidFill>
                          <a:srgbClr val="595959"/>
                        </a:solidFill>
                        <a:effectLst/>
                        <a:latin typeface="メイリオ" panose="020B0604030504040204" pitchFamily="50" charset="-128"/>
                        <a:ea typeface="メイリオ" panose="020B0604030504040204" pitchFamily="50" charset="-128"/>
                      </a:endParaRPr>
                    </a:p>
                  </a:txBody>
                  <a:tcPr marL="4763" marR="4763" marT="4763" marB="0" anchor="ctr">
                    <a:noFill/>
                  </a:tcPr>
                </a:tc>
                <a:tc>
                  <a:txBody>
                    <a:bodyPr/>
                    <a:lstStyle/>
                    <a:p>
                      <a:pPr algn="l" rtl="0" fontAlgn="ctr"/>
                      <a:r>
                        <a:rPr lang="ja-JP" altLang="en-US" sz="900" u="none" strike="noStrike" dirty="0">
                          <a:effectLst/>
                        </a:rPr>
                        <a:t>・ブランドパネル</a:t>
                      </a:r>
                      <a:r>
                        <a:rPr lang="en-US" altLang="ja-JP" sz="900" u="none" strike="noStrike" dirty="0">
                          <a:effectLst/>
                        </a:rPr>
                        <a:t>SP</a:t>
                      </a:r>
                      <a:r>
                        <a:rPr lang="ja-JP" altLang="en-US" sz="900" u="none" strike="noStrike" dirty="0">
                          <a:effectLst/>
                        </a:rPr>
                        <a:t>（</a:t>
                      </a:r>
                      <a:r>
                        <a:rPr lang="en-US" altLang="ja-JP" sz="900" u="none" strike="noStrike" dirty="0">
                          <a:effectLst/>
                        </a:rPr>
                        <a:t>1000</a:t>
                      </a:r>
                      <a:r>
                        <a:rPr lang="ja-JP" altLang="en-US" sz="900" u="none" strike="noStrike" dirty="0">
                          <a:effectLst/>
                        </a:rPr>
                        <a:t>万円～）</a:t>
                      </a:r>
                      <a:br>
                        <a:rPr lang="ja-JP" altLang="en-US" sz="900" u="none" strike="noStrike" dirty="0">
                          <a:effectLst/>
                        </a:rPr>
                      </a:br>
                      <a:r>
                        <a:rPr lang="ja-JP" altLang="en-US" sz="900" u="none" strike="noStrike" dirty="0">
                          <a:effectLst/>
                        </a:rPr>
                        <a:t>・ブランドパネル</a:t>
                      </a:r>
                      <a:r>
                        <a:rPr lang="en-US" altLang="ja-JP" sz="900" u="none" strike="noStrike" dirty="0">
                          <a:effectLst/>
                        </a:rPr>
                        <a:t>SP</a:t>
                      </a:r>
                      <a:r>
                        <a:rPr lang="ja-JP" altLang="en-US" sz="900" u="none" strike="noStrike" dirty="0">
                          <a:effectLst/>
                        </a:rPr>
                        <a:t>（</a:t>
                      </a:r>
                      <a:r>
                        <a:rPr lang="en-US" altLang="ja-JP" sz="900" u="none" strike="noStrike" dirty="0">
                          <a:effectLst/>
                        </a:rPr>
                        <a:t>FQ1</a:t>
                      </a:r>
                      <a:r>
                        <a:rPr lang="ja-JP" altLang="en-US" sz="900" u="none" strike="noStrike" dirty="0">
                          <a:effectLst/>
                        </a:rPr>
                        <a:t>）</a:t>
                      </a:r>
                      <a:br>
                        <a:rPr lang="ja-JP" altLang="en-US" sz="900" u="none" strike="noStrike" dirty="0">
                          <a:effectLst/>
                        </a:rPr>
                      </a:br>
                      <a:r>
                        <a:rPr lang="en-US" altLang="ja-JP" sz="900" u="none" strike="noStrike" dirty="0">
                          <a:effectLst/>
                        </a:rPr>
                        <a:t>※</a:t>
                      </a:r>
                      <a:r>
                        <a:rPr lang="ja-JP" altLang="en-US" sz="900" u="none" strike="noStrike" dirty="0">
                          <a:effectLst/>
                        </a:rPr>
                        <a:t>静止画のみ対応可</a:t>
                      </a:r>
                      <a:endParaRPr lang="ja-JP" altLang="en-US" sz="900" b="0" i="0" u="none" strike="noStrike" dirty="0">
                        <a:solidFill>
                          <a:srgbClr val="595959"/>
                        </a:solidFill>
                        <a:effectLst/>
                        <a:latin typeface="メイリオ" panose="020B0604030504040204" pitchFamily="50" charset="-128"/>
                        <a:ea typeface="メイリオ" panose="020B0604030504040204" pitchFamily="50" charset="-128"/>
                      </a:endParaRPr>
                    </a:p>
                  </a:txBody>
                  <a:tcPr marL="4763" marR="4763" marT="4763" marB="0" anchor="ctr">
                    <a:noFill/>
                  </a:tcPr>
                </a:tc>
                <a:extLst>
                  <a:ext uri="{0D108BD9-81ED-4DB2-BD59-A6C34878D82A}">
                    <a16:rowId xmlns:a16="http://schemas.microsoft.com/office/drawing/2014/main" val="1134175483"/>
                  </a:ext>
                </a:extLst>
              </a:tr>
              <a:tr h="1148828">
                <a:tc>
                  <a:txBody>
                    <a:bodyPr/>
                    <a:lstStyle/>
                    <a:p>
                      <a:pPr algn="ctr" rtl="0" fontAlgn="ctr"/>
                      <a:r>
                        <a:rPr lang="en-US" altLang="ja-JP" sz="900" u="none" strike="noStrike" dirty="0" smtClean="0">
                          <a:effectLst/>
                        </a:rPr>
                        <a:t>500</a:t>
                      </a:r>
                      <a:r>
                        <a:rPr lang="ja-JP" altLang="en-US" sz="900" u="none" strike="noStrike" dirty="0" smtClean="0">
                          <a:effectLst/>
                        </a:rPr>
                        <a:t>万円</a:t>
                      </a:r>
                      <a:endParaRPr lang="en-US" altLang="ja-JP" sz="900" u="none" strike="noStrike" dirty="0" smtClean="0">
                        <a:effectLst/>
                      </a:endParaRPr>
                    </a:p>
                    <a:p>
                      <a:pPr algn="ctr" rtl="0" fontAlgn="ctr"/>
                      <a:r>
                        <a:rPr lang="ja-JP" altLang="en-US" sz="900" u="none" strike="noStrike" dirty="0" smtClean="0">
                          <a:effectLst/>
                        </a:rPr>
                        <a:t>～</a:t>
                      </a:r>
                      <a:endParaRPr lang="ja-JP" altLang="en-US" sz="900" b="1" i="0" u="none" strike="noStrike" dirty="0">
                        <a:solidFill>
                          <a:srgbClr val="595959"/>
                        </a:solidFill>
                        <a:effectLst/>
                        <a:latin typeface="メイリオ" panose="020B0604030504040204" pitchFamily="50" charset="-128"/>
                        <a:ea typeface="メイリオ" panose="020B0604030504040204" pitchFamily="50" charset="-128"/>
                      </a:endParaRPr>
                    </a:p>
                  </a:txBody>
                  <a:tcPr marL="4763" marR="4763" marT="4763" marB="0" anchor="ctr">
                    <a:noFill/>
                  </a:tcPr>
                </a:tc>
                <a:tc>
                  <a:txBody>
                    <a:bodyPr/>
                    <a:lstStyle/>
                    <a:p>
                      <a:pPr algn="l" rtl="0" fontAlgn="ctr"/>
                      <a:r>
                        <a:rPr lang="en-US" altLang="ja-JP" sz="900" u="none" strike="noStrike" dirty="0">
                          <a:solidFill>
                            <a:srgbClr val="FF0000"/>
                          </a:solidFill>
                          <a:effectLst/>
                        </a:rPr>
                        <a:t>※</a:t>
                      </a:r>
                      <a:r>
                        <a:rPr lang="ja-JP" altLang="en-US" sz="900" u="none" strike="noStrike" dirty="0">
                          <a:solidFill>
                            <a:srgbClr val="FF0000"/>
                          </a:solidFill>
                          <a:effectLst/>
                        </a:rPr>
                        <a:t>エリアの場合</a:t>
                      </a:r>
                      <a:r>
                        <a:rPr lang="ja-JP" altLang="en-US" sz="900" u="none" strike="noStrike" dirty="0">
                          <a:effectLst/>
                        </a:rPr>
                        <a:t>：</a:t>
                      </a:r>
                      <a:br>
                        <a:rPr lang="ja-JP" altLang="en-US" sz="900" u="none" strike="noStrike" dirty="0">
                          <a:effectLst/>
                        </a:rPr>
                      </a:br>
                      <a:r>
                        <a:rPr lang="ja-JP" altLang="en-US" sz="900" u="none" strike="noStrike" dirty="0">
                          <a:effectLst/>
                        </a:rPr>
                        <a:t>・ブランドパネル</a:t>
                      </a:r>
                      <a:r>
                        <a:rPr lang="en-US" altLang="ja-JP" sz="900" u="none" strike="noStrike" dirty="0">
                          <a:effectLst/>
                        </a:rPr>
                        <a:t>SP</a:t>
                      </a:r>
                      <a:r>
                        <a:rPr lang="ja-JP" altLang="en-US" sz="900" u="none" strike="noStrike" dirty="0">
                          <a:effectLst/>
                        </a:rPr>
                        <a:t>（都道府県）（</a:t>
                      </a:r>
                      <a:r>
                        <a:rPr lang="en-US" altLang="ja-JP" sz="900" u="none" strike="noStrike" dirty="0">
                          <a:effectLst/>
                        </a:rPr>
                        <a:t>300</a:t>
                      </a:r>
                      <a:r>
                        <a:rPr lang="ja-JP" altLang="en-US" sz="900" u="none" strike="noStrike" dirty="0">
                          <a:effectLst/>
                        </a:rPr>
                        <a:t>万円～）</a:t>
                      </a:r>
                      <a:br>
                        <a:rPr lang="ja-JP" altLang="en-US" sz="900" u="none" strike="noStrike" dirty="0">
                          <a:effectLst/>
                        </a:rPr>
                      </a:br>
                      <a:r>
                        <a:rPr lang="ja-JP" altLang="en-US" sz="900" u="none" strike="noStrike" dirty="0">
                          <a:effectLst/>
                        </a:rPr>
                        <a:t>・ブランドパネル</a:t>
                      </a:r>
                      <a:r>
                        <a:rPr lang="en-US" altLang="ja-JP" sz="900" u="none" strike="noStrike" dirty="0">
                          <a:effectLst/>
                        </a:rPr>
                        <a:t>SP</a:t>
                      </a:r>
                      <a:r>
                        <a:rPr lang="ja-JP" altLang="en-US" sz="900" u="none" strike="noStrike" dirty="0">
                          <a:effectLst/>
                        </a:rPr>
                        <a:t>（市区郡）</a:t>
                      </a:r>
                      <a:br>
                        <a:rPr lang="ja-JP" altLang="en-US" sz="900" u="none" strike="noStrike" dirty="0">
                          <a:effectLst/>
                        </a:rPr>
                      </a:br>
                      <a:r>
                        <a:rPr lang="en-US" altLang="ja-JP" sz="900" u="none" strike="noStrike" dirty="0">
                          <a:effectLst/>
                        </a:rPr>
                        <a:t>※</a:t>
                      </a:r>
                      <a:r>
                        <a:rPr lang="ja-JP" altLang="en-US" sz="900" u="none" strike="noStrike" dirty="0">
                          <a:effectLst/>
                        </a:rPr>
                        <a:t>静止画のみ対応可</a:t>
                      </a:r>
                      <a:endParaRPr lang="ja-JP" altLang="en-US" sz="900" b="0" i="0" u="none" strike="noStrike" dirty="0">
                        <a:solidFill>
                          <a:srgbClr val="C00000"/>
                        </a:solidFill>
                        <a:effectLst/>
                        <a:latin typeface="メイリオ" panose="020B0604030504040204" pitchFamily="50" charset="-128"/>
                        <a:ea typeface="メイリオ" panose="020B0604030504040204" pitchFamily="50" charset="-128"/>
                      </a:endParaRPr>
                    </a:p>
                  </a:txBody>
                  <a:tcPr marL="4763" marR="4763" marT="4763" marB="0" anchor="ctr">
                    <a:noFill/>
                  </a:tcPr>
                </a:tc>
                <a:extLst>
                  <a:ext uri="{0D108BD9-81ED-4DB2-BD59-A6C34878D82A}">
                    <a16:rowId xmlns:a16="http://schemas.microsoft.com/office/drawing/2014/main" val="1304168619"/>
                  </a:ext>
                </a:extLst>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3167035759"/>
              </p:ext>
            </p:extLst>
          </p:nvPr>
        </p:nvGraphicFramePr>
        <p:xfrm>
          <a:off x="7183991" y="2208401"/>
          <a:ext cx="2632468" cy="2401252"/>
        </p:xfrm>
        <a:graphic>
          <a:graphicData uri="http://schemas.openxmlformats.org/drawingml/2006/table">
            <a:tbl>
              <a:tblPr>
                <a:tableStyleId>{0505E3EF-67EA-436B-97B2-0124C06EBD24}</a:tableStyleId>
              </a:tblPr>
              <a:tblGrid>
                <a:gridCol w="593955">
                  <a:extLst>
                    <a:ext uri="{9D8B030D-6E8A-4147-A177-3AD203B41FA5}">
                      <a16:colId xmlns:a16="http://schemas.microsoft.com/office/drawing/2014/main" val="1105101417"/>
                    </a:ext>
                  </a:extLst>
                </a:gridCol>
                <a:gridCol w="2038513">
                  <a:extLst>
                    <a:ext uri="{9D8B030D-6E8A-4147-A177-3AD203B41FA5}">
                      <a16:colId xmlns:a16="http://schemas.microsoft.com/office/drawing/2014/main" val="2763407411"/>
                    </a:ext>
                  </a:extLst>
                </a:gridCol>
              </a:tblGrid>
              <a:tr h="288553">
                <a:tc>
                  <a:txBody>
                    <a:bodyPr/>
                    <a:lstStyle/>
                    <a:p>
                      <a:pPr marL="0" algn="ctr" defTabSz="914400" rtl="0" eaLnBrk="1" fontAlgn="ctr" latinLnBrk="0" hangingPunct="1"/>
                      <a:r>
                        <a:rPr kumimoji="1" lang="zh-TW" altLang="en-US" sz="800" u="none" strike="noStrike" kern="1200" dirty="0" smtClean="0">
                          <a:solidFill>
                            <a:schemeClr val="dk1"/>
                          </a:solidFill>
                          <a:effectLst/>
                          <a:latin typeface="+mn-lt"/>
                          <a:ea typeface="+mn-ea"/>
                          <a:cs typeface="+mn-cs"/>
                        </a:rPr>
                        <a:t>最低出稿</a:t>
                      </a:r>
                      <a:endParaRPr kumimoji="1" lang="en-US" altLang="zh-TW" sz="800" u="none" strike="noStrike" kern="1200" dirty="0" smtClean="0">
                        <a:solidFill>
                          <a:schemeClr val="dk1"/>
                        </a:solidFill>
                        <a:effectLst/>
                        <a:latin typeface="+mn-lt"/>
                        <a:ea typeface="+mn-ea"/>
                        <a:cs typeface="+mn-cs"/>
                      </a:endParaRPr>
                    </a:p>
                    <a:p>
                      <a:pPr marL="0" algn="ctr" defTabSz="914400" rtl="0" eaLnBrk="1" fontAlgn="ctr" latinLnBrk="0" hangingPunct="1"/>
                      <a:r>
                        <a:rPr kumimoji="1" lang="zh-TW" altLang="en-US" sz="800" u="none" strike="noStrike" kern="1200" dirty="0" smtClean="0">
                          <a:solidFill>
                            <a:schemeClr val="dk1"/>
                          </a:solidFill>
                          <a:effectLst/>
                          <a:latin typeface="+mn-lt"/>
                          <a:ea typeface="+mn-ea"/>
                          <a:cs typeface="+mn-cs"/>
                        </a:rPr>
                        <a:t>金額</a:t>
                      </a:r>
                      <a:endParaRPr kumimoji="1" lang="zh-TW" altLang="en-US" sz="800" u="none" strike="noStrike" kern="1200" dirty="0">
                        <a:solidFill>
                          <a:schemeClr val="dk1"/>
                        </a:solidFill>
                        <a:effectLst/>
                        <a:latin typeface="+mn-lt"/>
                        <a:ea typeface="+mn-ea"/>
                        <a:cs typeface="+mn-cs"/>
                      </a:endParaRPr>
                    </a:p>
                  </a:txBody>
                  <a:tcPr marL="4763" marR="4763" marT="4763" marB="0" anchor="ctr"/>
                </a:tc>
                <a:tc>
                  <a:txBody>
                    <a:bodyPr/>
                    <a:lstStyle/>
                    <a:p>
                      <a:pPr marL="0" algn="ctr" defTabSz="914400" rtl="0" eaLnBrk="1" fontAlgn="ctr" latinLnBrk="0" hangingPunct="1"/>
                      <a:r>
                        <a:rPr kumimoji="1" lang="ja-JP" altLang="en-US" sz="800" u="none" strike="noStrike" kern="1200" dirty="0">
                          <a:solidFill>
                            <a:schemeClr val="dk1"/>
                          </a:solidFill>
                          <a:effectLst/>
                          <a:latin typeface="+mn-lt"/>
                          <a:ea typeface="+mn-ea"/>
                          <a:cs typeface="+mn-cs"/>
                        </a:rPr>
                        <a:t>商品名</a:t>
                      </a:r>
                    </a:p>
                  </a:txBody>
                  <a:tcPr marL="4763" marR="4763" marT="4763" marB="0" anchor="ctr"/>
                </a:tc>
                <a:extLst>
                  <a:ext uri="{0D108BD9-81ED-4DB2-BD59-A6C34878D82A}">
                    <a16:rowId xmlns:a16="http://schemas.microsoft.com/office/drawing/2014/main" val="2536799931"/>
                  </a:ext>
                </a:extLst>
              </a:tr>
              <a:tr h="978650">
                <a:tc>
                  <a:txBody>
                    <a:bodyPr/>
                    <a:lstStyle/>
                    <a:p>
                      <a:pPr algn="ctr" rtl="0" fontAlgn="ctr"/>
                      <a:r>
                        <a:rPr lang="en-US" altLang="ja-JP" sz="900" u="none" strike="noStrike" dirty="0">
                          <a:effectLst/>
                        </a:rPr>
                        <a:t>1000</a:t>
                      </a:r>
                      <a:r>
                        <a:rPr lang="ja-JP" altLang="en-US" sz="900" u="none" strike="noStrike" dirty="0">
                          <a:effectLst/>
                        </a:rPr>
                        <a:t>万円～</a:t>
                      </a:r>
                      <a:endParaRPr lang="ja-JP" altLang="en-US" sz="900" b="1" i="0" u="none" strike="noStrike" dirty="0">
                        <a:solidFill>
                          <a:srgbClr val="595959"/>
                        </a:solidFill>
                        <a:effectLst/>
                        <a:latin typeface="メイリオ" panose="020B0604030504040204" pitchFamily="50" charset="-128"/>
                        <a:ea typeface="メイリオ" panose="020B0604030504040204" pitchFamily="50" charset="-128"/>
                      </a:endParaRPr>
                    </a:p>
                  </a:txBody>
                  <a:tcPr marL="4763" marR="4763" marT="4763" marB="0" anchor="ctr">
                    <a:solidFill>
                      <a:schemeClr val="bg1"/>
                    </a:solidFill>
                  </a:tcPr>
                </a:tc>
                <a:tc>
                  <a:txBody>
                    <a:bodyPr/>
                    <a:lstStyle/>
                    <a:p>
                      <a:pPr algn="l" rtl="0" fontAlgn="ctr"/>
                      <a:r>
                        <a:rPr lang="ja-JP" altLang="en-US" sz="900" u="none" strike="noStrike" dirty="0">
                          <a:effectLst/>
                        </a:rPr>
                        <a:t>・ブランドパネル</a:t>
                      </a:r>
                      <a:r>
                        <a:rPr lang="en-US" altLang="ja-JP" sz="900" u="none" strike="noStrike" dirty="0">
                          <a:effectLst/>
                        </a:rPr>
                        <a:t>MD</a:t>
                      </a:r>
                      <a:r>
                        <a:rPr lang="ja-JP" altLang="en-US" sz="900" u="none" strike="noStrike" dirty="0">
                          <a:effectLst/>
                        </a:rPr>
                        <a:t>（</a:t>
                      </a:r>
                      <a:r>
                        <a:rPr lang="en-US" altLang="ja-JP" sz="900" u="none" strike="noStrike" dirty="0">
                          <a:effectLst/>
                        </a:rPr>
                        <a:t>1000</a:t>
                      </a:r>
                      <a:r>
                        <a:rPr lang="ja-JP" altLang="en-US" sz="900" u="none" strike="noStrike" dirty="0">
                          <a:effectLst/>
                        </a:rPr>
                        <a:t>万円～）</a:t>
                      </a:r>
                      <a:br>
                        <a:rPr lang="ja-JP" altLang="en-US" sz="900" u="none" strike="noStrike" dirty="0">
                          <a:effectLst/>
                        </a:rPr>
                      </a:br>
                      <a:r>
                        <a:rPr lang="ja-JP" altLang="en-US" sz="900" u="none" strike="noStrike" dirty="0">
                          <a:effectLst/>
                        </a:rPr>
                        <a:t>・ブランドパネル</a:t>
                      </a:r>
                      <a:r>
                        <a:rPr lang="en-US" altLang="ja-JP" sz="900" u="none" strike="noStrike" dirty="0">
                          <a:effectLst/>
                        </a:rPr>
                        <a:t>MD</a:t>
                      </a:r>
                      <a:r>
                        <a:rPr lang="ja-JP" altLang="en-US" sz="900" u="none" strike="noStrike" dirty="0">
                          <a:effectLst/>
                        </a:rPr>
                        <a:t>（</a:t>
                      </a:r>
                      <a:r>
                        <a:rPr lang="en-US" altLang="ja-JP" sz="900" u="none" strike="noStrike" dirty="0">
                          <a:effectLst/>
                        </a:rPr>
                        <a:t>FQ1</a:t>
                      </a:r>
                      <a:r>
                        <a:rPr lang="ja-JP" altLang="en-US" sz="900" u="none" strike="noStrike" dirty="0">
                          <a:effectLst/>
                        </a:rPr>
                        <a:t>）</a:t>
                      </a:r>
                      <a:br>
                        <a:rPr lang="ja-JP" altLang="en-US" sz="900" u="none" strike="noStrike" dirty="0">
                          <a:effectLst/>
                        </a:rPr>
                      </a:br>
                      <a:r>
                        <a:rPr lang="ja-JP" altLang="en-US" sz="900" u="none" strike="noStrike" dirty="0">
                          <a:effectLst/>
                        </a:rPr>
                        <a:t>・ブランドパネルリッチフォーマット</a:t>
                      </a:r>
                      <a:r>
                        <a:rPr lang="en-US" altLang="ja-JP" sz="900" u="none" strike="noStrike" dirty="0">
                          <a:effectLst/>
                        </a:rPr>
                        <a:t>MD</a:t>
                      </a:r>
                      <a:br>
                        <a:rPr lang="en-US" altLang="ja-JP" sz="900" u="none" strike="noStrike" dirty="0">
                          <a:effectLst/>
                        </a:rPr>
                      </a:br>
                      <a:r>
                        <a:rPr lang="ja-JP" altLang="en-US" sz="900" u="none" strike="noStrike" dirty="0">
                          <a:effectLst/>
                        </a:rPr>
                        <a:t>・ブランドパネルリッチフォーマット</a:t>
                      </a:r>
                      <a:r>
                        <a:rPr lang="en-US" altLang="ja-JP" sz="900" u="none" strike="noStrike" dirty="0">
                          <a:effectLst/>
                        </a:rPr>
                        <a:t>MD</a:t>
                      </a:r>
                      <a:r>
                        <a:rPr lang="ja-JP" altLang="en-US" sz="900" u="none" strike="noStrike" dirty="0">
                          <a:effectLst/>
                        </a:rPr>
                        <a:t>（</a:t>
                      </a:r>
                      <a:r>
                        <a:rPr lang="en-US" altLang="ja-JP" sz="900" u="none" strike="noStrike" dirty="0">
                          <a:effectLst/>
                        </a:rPr>
                        <a:t>FQ1</a:t>
                      </a:r>
                      <a:r>
                        <a:rPr lang="ja-JP" altLang="en-US" sz="900" u="none" strike="noStrike" dirty="0">
                          <a:effectLst/>
                        </a:rPr>
                        <a:t>）</a:t>
                      </a:r>
                      <a:br>
                        <a:rPr lang="ja-JP" altLang="en-US" sz="900" u="none" strike="noStrike" dirty="0">
                          <a:effectLst/>
                        </a:rPr>
                      </a:br>
                      <a:r>
                        <a:rPr lang="en-US" altLang="ja-JP" sz="900" u="none" strike="noStrike" dirty="0">
                          <a:effectLst/>
                        </a:rPr>
                        <a:t>※</a:t>
                      </a:r>
                      <a:r>
                        <a:rPr lang="ja-JP" altLang="en-US" sz="900" u="none" strike="noStrike" dirty="0">
                          <a:effectLst/>
                        </a:rPr>
                        <a:t>静止画のみ</a:t>
                      </a:r>
                      <a:r>
                        <a:rPr lang="ja-JP" altLang="en-US" sz="900" u="none" strike="noStrike" dirty="0" smtClean="0">
                          <a:effectLst/>
                        </a:rPr>
                        <a:t>対応可</a:t>
                      </a:r>
                      <a:endParaRPr lang="ja-JP" altLang="en-US" sz="900" b="0" i="0" u="none" strike="noStrike" dirty="0">
                        <a:solidFill>
                          <a:srgbClr val="595959"/>
                        </a:solidFill>
                        <a:effectLst/>
                        <a:latin typeface="メイリオ" panose="020B0604030504040204" pitchFamily="50" charset="-128"/>
                        <a:ea typeface="メイリオ" panose="020B0604030504040204" pitchFamily="50" charset="-128"/>
                      </a:endParaRPr>
                    </a:p>
                  </a:txBody>
                  <a:tcPr marL="4763" marR="4763" marT="4763" marB="0" anchor="ctr">
                    <a:solidFill>
                      <a:schemeClr val="bg1"/>
                    </a:solidFill>
                  </a:tcPr>
                </a:tc>
                <a:extLst>
                  <a:ext uri="{0D108BD9-81ED-4DB2-BD59-A6C34878D82A}">
                    <a16:rowId xmlns:a16="http://schemas.microsoft.com/office/drawing/2014/main" val="2532630293"/>
                  </a:ext>
                </a:extLst>
              </a:tr>
              <a:tr h="1134049">
                <a:tc>
                  <a:txBody>
                    <a:bodyPr/>
                    <a:lstStyle/>
                    <a:p>
                      <a:pPr algn="ctr" rtl="0" fontAlgn="ctr"/>
                      <a:r>
                        <a:rPr lang="en-US" altLang="ja-JP" sz="900" u="none" strike="noStrike" dirty="0" smtClean="0">
                          <a:effectLst/>
                        </a:rPr>
                        <a:t>500</a:t>
                      </a:r>
                      <a:r>
                        <a:rPr lang="ja-JP" altLang="en-US" sz="900" u="none" strike="noStrike" dirty="0" smtClean="0">
                          <a:effectLst/>
                        </a:rPr>
                        <a:t>万円</a:t>
                      </a:r>
                      <a:endParaRPr lang="en-US" altLang="ja-JP" sz="900" u="none" strike="noStrike" dirty="0" smtClean="0">
                        <a:effectLst/>
                      </a:endParaRPr>
                    </a:p>
                    <a:p>
                      <a:pPr algn="ctr" rtl="0" fontAlgn="ctr"/>
                      <a:r>
                        <a:rPr lang="ja-JP" altLang="en-US" sz="900" u="none" strike="noStrike" dirty="0" smtClean="0">
                          <a:effectLst/>
                        </a:rPr>
                        <a:t>～</a:t>
                      </a:r>
                      <a:endParaRPr lang="ja-JP" altLang="en-US" sz="900" b="1" i="0" u="none" strike="noStrike" dirty="0">
                        <a:solidFill>
                          <a:srgbClr val="595959"/>
                        </a:solidFill>
                        <a:effectLst/>
                        <a:latin typeface="メイリオ" panose="020B0604030504040204" pitchFamily="50" charset="-128"/>
                        <a:ea typeface="メイリオ" panose="020B0604030504040204" pitchFamily="50" charset="-128"/>
                      </a:endParaRPr>
                    </a:p>
                  </a:txBody>
                  <a:tcPr marL="4763" marR="4763" marT="4763" marB="0" anchor="ctr">
                    <a:solidFill>
                      <a:schemeClr val="bg1"/>
                    </a:solidFill>
                  </a:tcPr>
                </a:tc>
                <a:tc>
                  <a:txBody>
                    <a:bodyPr/>
                    <a:lstStyle/>
                    <a:p>
                      <a:pPr algn="l" rtl="0" fontAlgn="ctr"/>
                      <a:r>
                        <a:rPr lang="en-US" altLang="ja-JP" sz="900" u="none" strike="noStrike" dirty="0">
                          <a:solidFill>
                            <a:srgbClr val="FF0000"/>
                          </a:solidFill>
                          <a:effectLst/>
                        </a:rPr>
                        <a:t>※</a:t>
                      </a:r>
                      <a:r>
                        <a:rPr lang="ja-JP" altLang="en-US" sz="900" u="none" strike="noStrike" dirty="0">
                          <a:solidFill>
                            <a:srgbClr val="FF0000"/>
                          </a:solidFill>
                          <a:effectLst/>
                        </a:rPr>
                        <a:t>エリアの場合</a:t>
                      </a:r>
                      <a:r>
                        <a:rPr lang="ja-JP" altLang="en-US" sz="900" u="none" strike="noStrike" dirty="0">
                          <a:effectLst/>
                        </a:rPr>
                        <a:t>：</a:t>
                      </a:r>
                      <a:br>
                        <a:rPr lang="ja-JP" altLang="en-US" sz="900" u="none" strike="noStrike" dirty="0">
                          <a:effectLst/>
                        </a:rPr>
                      </a:br>
                      <a:r>
                        <a:rPr lang="ja-JP" altLang="en-US" sz="900" u="none" strike="noStrike" dirty="0">
                          <a:effectLst/>
                        </a:rPr>
                        <a:t>・ブランドパネル</a:t>
                      </a:r>
                      <a:r>
                        <a:rPr lang="en-US" altLang="ja-JP" sz="900" u="none" strike="noStrike" dirty="0">
                          <a:effectLst/>
                        </a:rPr>
                        <a:t>MD</a:t>
                      </a:r>
                      <a:r>
                        <a:rPr lang="ja-JP" altLang="en-US" sz="900" u="none" strike="noStrike" dirty="0">
                          <a:effectLst/>
                        </a:rPr>
                        <a:t>（都道府県）（</a:t>
                      </a:r>
                      <a:r>
                        <a:rPr lang="en-US" altLang="ja-JP" sz="900" u="none" strike="noStrike" dirty="0">
                          <a:effectLst/>
                        </a:rPr>
                        <a:t>300</a:t>
                      </a:r>
                      <a:r>
                        <a:rPr lang="ja-JP" altLang="en-US" sz="900" u="none" strike="noStrike" dirty="0">
                          <a:effectLst/>
                        </a:rPr>
                        <a:t>万円～）</a:t>
                      </a:r>
                      <a:br>
                        <a:rPr lang="ja-JP" altLang="en-US" sz="900" u="none" strike="noStrike" dirty="0">
                          <a:effectLst/>
                        </a:rPr>
                      </a:br>
                      <a:r>
                        <a:rPr lang="ja-JP" altLang="en-US" sz="900" u="none" strike="noStrike" dirty="0">
                          <a:effectLst/>
                        </a:rPr>
                        <a:t>・ブランドパネル</a:t>
                      </a:r>
                      <a:r>
                        <a:rPr lang="en-US" altLang="ja-JP" sz="900" u="none" strike="noStrike" dirty="0">
                          <a:effectLst/>
                        </a:rPr>
                        <a:t>MD</a:t>
                      </a:r>
                      <a:r>
                        <a:rPr lang="ja-JP" altLang="en-US" sz="900" u="none" strike="noStrike" dirty="0">
                          <a:effectLst/>
                        </a:rPr>
                        <a:t>（市区郡）</a:t>
                      </a:r>
                      <a:br>
                        <a:rPr lang="ja-JP" altLang="en-US" sz="900" u="none" strike="noStrike" dirty="0">
                          <a:effectLst/>
                        </a:rPr>
                      </a:br>
                      <a:r>
                        <a:rPr lang="ja-JP" altLang="en-US" sz="900" u="none" strike="noStrike" dirty="0">
                          <a:effectLst/>
                        </a:rPr>
                        <a:t>・ブランドパネルリッチフォーマット</a:t>
                      </a:r>
                      <a:r>
                        <a:rPr lang="en-US" altLang="ja-JP" sz="900" u="none" strike="noStrike" dirty="0">
                          <a:effectLst/>
                        </a:rPr>
                        <a:t>MD</a:t>
                      </a:r>
                      <a:r>
                        <a:rPr lang="ja-JP" altLang="en-US" sz="900" u="none" strike="noStrike" dirty="0">
                          <a:effectLst/>
                        </a:rPr>
                        <a:t>（都道府県）</a:t>
                      </a:r>
                      <a:br>
                        <a:rPr lang="ja-JP" altLang="en-US" sz="900" u="none" strike="noStrike" dirty="0">
                          <a:effectLst/>
                        </a:rPr>
                      </a:br>
                      <a:r>
                        <a:rPr lang="en-US" altLang="ja-JP" sz="900" u="none" strike="noStrike" dirty="0">
                          <a:effectLst/>
                        </a:rPr>
                        <a:t>※</a:t>
                      </a:r>
                      <a:r>
                        <a:rPr lang="ja-JP" altLang="en-US" sz="900" u="none" strike="noStrike" dirty="0">
                          <a:effectLst/>
                        </a:rPr>
                        <a:t>静止画のみ</a:t>
                      </a:r>
                      <a:r>
                        <a:rPr lang="ja-JP" altLang="en-US" sz="900" u="none" strike="noStrike" dirty="0" smtClean="0">
                          <a:effectLst/>
                        </a:rPr>
                        <a:t>対応可</a:t>
                      </a:r>
                      <a:endParaRPr lang="ja-JP" altLang="en-US" sz="900" b="0" i="0" u="none" strike="noStrike" dirty="0">
                        <a:solidFill>
                          <a:srgbClr val="C00000"/>
                        </a:solidFill>
                        <a:effectLst/>
                        <a:latin typeface="メイリオ" panose="020B0604030504040204" pitchFamily="50" charset="-128"/>
                        <a:ea typeface="メイリオ" panose="020B0604030504040204" pitchFamily="50" charset="-128"/>
                      </a:endParaRPr>
                    </a:p>
                  </a:txBody>
                  <a:tcPr marL="4763" marR="4763" marT="4763" marB="0" anchor="ctr">
                    <a:solidFill>
                      <a:schemeClr val="bg1"/>
                    </a:solidFill>
                  </a:tcPr>
                </a:tc>
                <a:extLst>
                  <a:ext uri="{0D108BD9-81ED-4DB2-BD59-A6C34878D82A}">
                    <a16:rowId xmlns:a16="http://schemas.microsoft.com/office/drawing/2014/main" val="103200072"/>
                  </a:ext>
                </a:extLst>
              </a:tr>
            </a:tbl>
          </a:graphicData>
        </a:graphic>
      </p:graphicFrame>
    </p:spTree>
    <p:extLst>
      <p:ext uri="{BB962C8B-B14F-4D97-AF65-F5344CB8AC3E}">
        <p14:creationId xmlns:p14="http://schemas.microsoft.com/office/powerpoint/2010/main" val="27332217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14" name="タイトル 2"/>
          <p:cNvSpPr>
            <a:spLocks noGrp="1"/>
          </p:cNvSpPr>
          <p:nvPr>
            <p:ph type="title"/>
          </p:nvPr>
        </p:nvSpPr>
        <p:spPr>
          <a:xfrm>
            <a:off x="488504" y="260648"/>
            <a:ext cx="7992888" cy="432048"/>
          </a:xfrm>
        </p:spPr>
        <p:txBody>
          <a:bodyPr>
            <a:normAutofit fontScale="90000"/>
          </a:bodyPr>
          <a:lstStyle/>
          <a:p>
            <a:r>
              <a:rPr lang="ja-JP" altLang="en-US" sz="2400" dirty="0"/>
              <a:t>商品価格（制作費無償プラン）</a:t>
            </a:r>
            <a:endParaRPr kumimoji="1" lang="ja-JP" altLang="en-US" sz="2200" dirty="0"/>
          </a:p>
        </p:txBody>
      </p:sp>
      <p:sp>
        <p:nvSpPr>
          <p:cNvPr id="5" name="正方形/長方形 4"/>
          <p:cNvSpPr/>
          <p:nvPr/>
        </p:nvSpPr>
        <p:spPr>
          <a:xfrm>
            <a:off x="272480" y="2181498"/>
            <a:ext cx="1296144" cy="2280121"/>
          </a:xfrm>
          <a:prstGeom prst="rect">
            <a:avLst/>
          </a:prstGeom>
          <a:solidFill>
            <a:schemeClr val="bg1">
              <a:lumMod val="50000"/>
            </a:schemeClr>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050" b="1" dirty="0" smtClean="0">
                <a:solidFill>
                  <a:schemeClr val="bg1"/>
                </a:solidFill>
              </a:rPr>
              <a:t>誘導用広告</a:t>
            </a:r>
            <a:endParaRPr kumimoji="1" lang="en-US" altLang="ja-JP" sz="1050" b="1" dirty="0" smtClean="0">
              <a:solidFill>
                <a:schemeClr val="bg1"/>
              </a:solidFill>
            </a:endParaRPr>
          </a:p>
        </p:txBody>
      </p:sp>
      <p:sp>
        <p:nvSpPr>
          <p:cNvPr id="6" name="正方形/長方形 5"/>
          <p:cNvSpPr/>
          <p:nvPr/>
        </p:nvSpPr>
        <p:spPr>
          <a:xfrm>
            <a:off x="272480" y="4553106"/>
            <a:ext cx="1289083" cy="820110"/>
          </a:xfrm>
          <a:prstGeom prst="rect">
            <a:avLst/>
          </a:prstGeom>
          <a:solidFill>
            <a:schemeClr val="bg1">
              <a:lumMod val="50000"/>
            </a:schemeClr>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050" b="1" dirty="0">
                <a:solidFill>
                  <a:schemeClr val="bg1"/>
                </a:solidFill>
              </a:rPr>
              <a:t>制作費</a:t>
            </a:r>
            <a:endParaRPr kumimoji="1" lang="en-US" altLang="ja-JP" sz="1050" b="1" dirty="0" smtClean="0">
              <a:solidFill>
                <a:schemeClr val="bg1"/>
              </a:solidFill>
            </a:endParaRPr>
          </a:p>
        </p:txBody>
      </p:sp>
      <p:sp>
        <p:nvSpPr>
          <p:cNvPr id="7" name="正方形/長方形 6"/>
          <p:cNvSpPr/>
          <p:nvPr/>
        </p:nvSpPr>
        <p:spPr>
          <a:xfrm>
            <a:off x="4317990" y="1768749"/>
            <a:ext cx="2585154" cy="342236"/>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050" b="1" dirty="0" smtClean="0">
                <a:solidFill>
                  <a:schemeClr val="tx1">
                    <a:lumMod val="85000"/>
                    <a:lumOff val="15000"/>
                  </a:schemeClr>
                </a:solidFill>
              </a:rPr>
              <a:t>スマートフォン</a:t>
            </a:r>
            <a:endParaRPr kumimoji="1" lang="en-US" altLang="ja-JP" sz="1050" b="1" dirty="0" smtClean="0">
              <a:solidFill>
                <a:schemeClr val="tx1">
                  <a:lumMod val="85000"/>
                  <a:lumOff val="15000"/>
                </a:schemeClr>
              </a:solidFill>
            </a:endParaRPr>
          </a:p>
        </p:txBody>
      </p:sp>
      <p:sp>
        <p:nvSpPr>
          <p:cNvPr id="8" name="正方形/長方形 7"/>
          <p:cNvSpPr/>
          <p:nvPr/>
        </p:nvSpPr>
        <p:spPr>
          <a:xfrm>
            <a:off x="1657664" y="1772816"/>
            <a:ext cx="2553924" cy="330166"/>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50" b="1" dirty="0" smtClean="0">
                <a:solidFill>
                  <a:schemeClr val="tx1">
                    <a:lumMod val="85000"/>
                    <a:lumOff val="15000"/>
                  </a:schemeClr>
                </a:solidFill>
              </a:rPr>
              <a:t>PC</a:t>
            </a:r>
          </a:p>
        </p:txBody>
      </p:sp>
      <p:sp>
        <p:nvSpPr>
          <p:cNvPr id="15" name="テキスト ボックス 14"/>
          <p:cNvSpPr txBox="1"/>
          <p:nvPr/>
        </p:nvSpPr>
        <p:spPr>
          <a:xfrm>
            <a:off x="208031" y="884705"/>
            <a:ext cx="9065449" cy="738664"/>
          </a:xfrm>
          <a:prstGeom prst="rect">
            <a:avLst/>
          </a:prstGeom>
          <a:noFill/>
        </p:spPr>
        <p:txBody>
          <a:bodyPr wrap="square" rtlCol="0">
            <a:spAutoFit/>
          </a:bodyPr>
          <a:lstStyle/>
          <a:p>
            <a:r>
              <a:rPr kumimoji="1" lang="ja-JP" altLang="en-US" dirty="0" smtClean="0"/>
              <a:t>誘導枠を一定額以上ご購入いただいた場合、制作費を無償とさせていただきます。</a:t>
            </a:r>
            <a:endParaRPr kumimoji="1" lang="en-US" altLang="ja-JP" dirty="0" smtClean="0"/>
          </a:p>
          <a:p>
            <a:r>
              <a:rPr lang="ja-JP" altLang="en-US" sz="1200" dirty="0" smtClean="0"/>
              <a:t>・誘導用</a:t>
            </a:r>
            <a:r>
              <a:rPr lang="ja-JP" altLang="en-US" sz="1200" dirty="0"/>
              <a:t>広告は広告管理ツールより予約してください</a:t>
            </a:r>
            <a:r>
              <a:rPr lang="ja-JP" altLang="en-US" sz="1200" dirty="0" smtClean="0"/>
              <a:t>。</a:t>
            </a:r>
            <a:endParaRPr lang="en-US" altLang="ja-JP" sz="1200" dirty="0" smtClean="0"/>
          </a:p>
          <a:p>
            <a:r>
              <a:rPr lang="ja-JP" altLang="en-US" sz="1200" dirty="0"/>
              <a:t>・</a:t>
            </a:r>
            <a:r>
              <a:rPr lang="ja-JP" altLang="en-US" sz="1200" dirty="0" smtClean="0"/>
              <a:t>制作費</a:t>
            </a:r>
            <a:r>
              <a:rPr lang="ja-JP" altLang="en-US" sz="1200" dirty="0"/>
              <a:t>はエージェンシーポータル上の共通フォームからお申込ください。制作費無償の場合もお申し込みが必要となります。</a:t>
            </a:r>
            <a:endParaRPr lang="en-US" altLang="ja-JP" sz="1200" dirty="0"/>
          </a:p>
        </p:txBody>
      </p:sp>
      <p:sp>
        <p:nvSpPr>
          <p:cNvPr id="17" name="テキスト ボックス 16"/>
          <p:cNvSpPr txBox="1"/>
          <p:nvPr/>
        </p:nvSpPr>
        <p:spPr>
          <a:xfrm>
            <a:off x="208814" y="5446782"/>
            <a:ext cx="8290206" cy="553998"/>
          </a:xfrm>
          <a:prstGeom prst="rect">
            <a:avLst/>
          </a:prstGeom>
          <a:noFill/>
        </p:spPr>
        <p:txBody>
          <a:bodyPr wrap="square" rtlCol="0">
            <a:spAutoFit/>
          </a:bodyPr>
          <a:lstStyle/>
          <a:p>
            <a:r>
              <a:rPr kumimoji="1" lang="en-US" altLang="ja-JP" sz="1000" dirty="0" smtClean="0"/>
              <a:t>※</a:t>
            </a:r>
            <a:r>
              <a:rPr kumimoji="1" lang="ja-JP" altLang="en-US" sz="1000" dirty="0" smtClean="0"/>
              <a:t>演出プランによっては追加で制作費用が発生する場合がございます。</a:t>
            </a:r>
            <a:endParaRPr kumimoji="1" lang="en-US" altLang="ja-JP" sz="1000" dirty="0" smtClean="0"/>
          </a:p>
          <a:p>
            <a:r>
              <a:rPr lang="en-US" altLang="ja-JP" sz="1000" dirty="0" smtClean="0"/>
              <a:t>※</a:t>
            </a:r>
            <a:r>
              <a:rPr lang="ja-JP" altLang="en-US" sz="1000" dirty="0" smtClean="0"/>
              <a:t>ミラーサイト版実施時にはミラーサイト制作費（</a:t>
            </a:r>
            <a:r>
              <a:rPr lang="en-US" altLang="ja-JP" sz="1000" dirty="0" smtClean="0"/>
              <a:t>100</a:t>
            </a:r>
            <a:r>
              <a:rPr lang="ja-JP" altLang="en-US" sz="1000" dirty="0"/>
              <a:t>万</a:t>
            </a:r>
            <a:r>
              <a:rPr lang="ja-JP" altLang="en-US" sz="1000" dirty="0" smtClean="0"/>
              <a:t>円～都度見積もり）が発生いたします。</a:t>
            </a:r>
            <a:endParaRPr lang="en-US" altLang="ja-JP" sz="1000" dirty="0" smtClean="0"/>
          </a:p>
          <a:p>
            <a:r>
              <a:rPr lang="en-US" altLang="ja-JP" sz="1000" dirty="0"/>
              <a:t>※SP</a:t>
            </a:r>
            <a:r>
              <a:rPr lang="ja-JP" altLang="en-US" sz="1000" dirty="0"/>
              <a:t>はスマートフォンの略称です</a:t>
            </a:r>
            <a:r>
              <a:rPr lang="ja-JP" altLang="en-US" sz="1000" dirty="0" smtClean="0"/>
              <a:t>。</a:t>
            </a:r>
            <a:endParaRPr lang="ja-JP" altLang="en-US" sz="1000" dirty="0"/>
          </a:p>
        </p:txBody>
      </p:sp>
      <p:sp>
        <p:nvSpPr>
          <p:cNvPr id="21" name="正方形/長方形 20"/>
          <p:cNvSpPr/>
          <p:nvPr/>
        </p:nvSpPr>
        <p:spPr>
          <a:xfrm>
            <a:off x="7009546" y="1766864"/>
            <a:ext cx="2578919" cy="342236"/>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050" b="1" dirty="0" smtClean="0">
                <a:solidFill>
                  <a:schemeClr val="tx1">
                    <a:lumMod val="85000"/>
                    <a:lumOff val="15000"/>
                  </a:schemeClr>
                </a:solidFill>
              </a:rPr>
              <a:t>マルチデバイス</a:t>
            </a:r>
            <a:endParaRPr kumimoji="1" lang="en-US" altLang="ja-JP" sz="1050" b="1" dirty="0" smtClean="0">
              <a:solidFill>
                <a:schemeClr val="tx1">
                  <a:lumMod val="85000"/>
                  <a:lumOff val="15000"/>
                </a:schemeClr>
              </a:solidFill>
            </a:endParaRPr>
          </a:p>
        </p:txBody>
      </p:sp>
      <p:sp>
        <p:nvSpPr>
          <p:cNvPr id="28" name="正方形/長方形 27"/>
          <p:cNvSpPr/>
          <p:nvPr/>
        </p:nvSpPr>
        <p:spPr>
          <a:xfrm>
            <a:off x="1651418" y="4563504"/>
            <a:ext cx="2564645" cy="809712"/>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100">
                <a:solidFill>
                  <a:schemeClr val="tx1"/>
                </a:solidFill>
              </a:rPr>
              <a:t>無償～</a:t>
            </a:r>
            <a:r>
              <a:rPr lang="en-US" altLang="ja-JP" sz="1100">
                <a:solidFill>
                  <a:schemeClr val="tx1"/>
                </a:solidFill>
              </a:rPr>
              <a:t>※</a:t>
            </a:r>
            <a:endParaRPr lang="en-US" altLang="ja-JP" sz="1100" dirty="0">
              <a:solidFill>
                <a:schemeClr val="tx1"/>
              </a:solidFill>
            </a:endParaRPr>
          </a:p>
        </p:txBody>
      </p:sp>
      <p:sp>
        <p:nvSpPr>
          <p:cNvPr id="29" name="正方形/長方形 28"/>
          <p:cNvSpPr/>
          <p:nvPr/>
        </p:nvSpPr>
        <p:spPr>
          <a:xfrm>
            <a:off x="4325171" y="4553106"/>
            <a:ext cx="2577973" cy="809712"/>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100">
                <a:solidFill>
                  <a:schemeClr val="tx1"/>
                </a:solidFill>
              </a:rPr>
              <a:t>無償～</a:t>
            </a:r>
            <a:r>
              <a:rPr lang="en-US" altLang="ja-JP" sz="1100">
                <a:solidFill>
                  <a:schemeClr val="tx1"/>
                </a:solidFill>
              </a:rPr>
              <a:t>※</a:t>
            </a:r>
            <a:endParaRPr lang="en-US" altLang="ja-JP" sz="1100" dirty="0">
              <a:solidFill>
                <a:schemeClr val="tx1"/>
              </a:solidFill>
            </a:endParaRPr>
          </a:p>
        </p:txBody>
      </p:sp>
      <p:sp>
        <p:nvSpPr>
          <p:cNvPr id="30" name="正方形/長方形 29"/>
          <p:cNvSpPr/>
          <p:nvPr/>
        </p:nvSpPr>
        <p:spPr>
          <a:xfrm>
            <a:off x="7009546" y="4542208"/>
            <a:ext cx="2578919" cy="809712"/>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100" dirty="0">
                <a:solidFill>
                  <a:schemeClr val="tx1"/>
                </a:solidFill>
              </a:rPr>
              <a:t>無償～</a:t>
            </a:r>
            <a:r>
              <a:rPr lang="en-US" altLang="ja-JP" sz="1100" dirty="0">
                <a:solidFill>
                  <a:schemeClr val="tx1"/>
                </a:solidFill>
              </a:rPr>
              <a:t>※</a:t>
            </a:r>
          </a:p>
        </p:txBody>
      </p:sp>
      <p:graphicFrame>
        <p:nvGraphicFramePr>
          <p:cNvPr id="3" name="表 2"/>
          <p:cNvGraphicFramePr>
            <a:graphicFrameLocks noGrp="1"/>
          </p:cNvGraphicFramePr>
          <p:nvPr>
            <p:extLst>
              <p:ext uri="{D42A27DB-BD31-4B8C-83A1-F6EECF244321}">
                <p14:modId xmlns:p14="http://schemas.microsoft.com/office/powerpoint/2010/main" val="2010219257"/>
              </p:ext>
            </p:extLst>
          </p:nvPr>
        </p:nvGraphicFramePr>
        <p:xfrm>
          <a:off x="1651419" y="2204865"/>
          <a:ext cx="2564644" cy="2256756"/>
        </p:xfrm>
        <a:graphic>
          <a:graphicData uri="http://schemas.openxmlformats.org/drawingml/2006/table">
            <a:tbl>
              <a:tblPr>
                <a:tableStyleId>{0505E3EF-67EA-436B-97B2-0124C06EBD24}</a:tableStyleId>
              </a:tblPr>
              <a:tblGrid>
                <a:gridCol w="578653">
                  <a:extLst>
                    <a:ext uri="{9D8B030D-6E8A-4147-A177-3AD203B41FA5}">
                      <a16:colId xmlns:a16="http://schemas.microsoft.com/office/drawing/2014/main" val="1935790819"/>
                    </a:ext>
                  </a:extLst>
                </a:gridCol>
                <a:gridCol w="1985991">
                  <a:extLst>
                    <a:ext uri="{9D8B030D-6E8A-4147-A177-3AD203B41FA5}">
                      <a16:colId xmlns:a16="http://schemas.microsoft.com/office/drawing/2014/main" val="1253614714"/>
                    </a:ext>
                  </a:extLst>
                </a:gridCol>
              </a:tblGrid>
              <a:tr h="253846">
                <a:tc>
                  <a:txBody>
                    <a:bodyPr/>
                    <a:lstStyle/>
                    <a:p>
                      <a:pPr algn="ctr" fontAlgn="ctr"/>
                      <a:r>
                        <a:rPr lang="zh-TW" altLang="en-US" sz="800" u="none" strike="noStrike" dirty="0" smtClean="0">
                          <a:effectLst/>
                        </a:rPr>
                        <a:t>最低出稿</a:t>
                      </a:r>
                      <a:endParaRPr lang="en-US" altLang="zh-TW" sz="800" u="none" strike="noStrike" dirty="0" smtClean="0">
                        <a:effectLst/>
                      </a:endParaRPr>
                    </a:p>
                    <a:p>
                      <a:pPr algn="ctr" fontAlgn="ctr"/>
                      <a:r>
                        <a:rPr lang="zh-TW" altLang="en-US" sz="800" u="none" strike="noStrike" dirty="0" smtClean="0">
                          <a:effectLst/>
                        </a:rPr>
                        <a:t>金額</a:t>
                      </a:r>
                      <a:endParaRPr lang="zh-TW"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4763" marR="4763" marT="4763" marB="0" anchor="ctr"/>
                </a:tc>
                <a:tc>
                  <a:txBody>
                    <a:bodyPr/>
                    <a:lstStyle/>
                    <a:p>
                      <a:pPr algn="ctr" fontAlgn="ctr"/>
                      <a:r>
                        <a:rPr lang="ja-JP" altLang="en-US" sz="800" u="none" strike="noStrike" dirty="0">
                          <a:effectLst/>
                        </a:rPr>
                        <a:t>商品名</a:t>
                      </a: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4763" marR="4763" marT="4763" marB="0" anchor="ctr"/>
                </a:tc>
                <a:extLst>
                  <a:ext uri="{0D108BD9-81ED-4DB2-BD59-A6C34878D82A}">
                    <a16:rowId xmlns:a16="http://schemas.microsoft.com/office/drawing/2014/main" val="1835143599"/>
                  </a:ext>
                </a:extLst>
              </a:tr>
              <a:tr h="1125284">
                <a:tc>
                  <a:txBody>
                    <a:bodyPr/>
                    <a:lstStyle/>
                    <a:p>
                      <a:pPr algn="ctr" rtl="0" fontAlgn="ctr"/>
                      <a:r>
                        <a:rPr lang="en-US" altLang="ja-JP" sz="900" u="none" strike="noStrike" dirty="0">
                          <a:effectLst/>
                          <a:latin typeface="+mn-ea"/>
                          <a:ea typeface="+mn-ea"/>
                        </a:rPr>
                        <a:t>2000</a:t>
                      </a:r>
                      <a:r>
                        <a:rPr lang="ja-JP" altLang="en-US" sz="900" u="none" strike="noStrike" dirty="0">
                          <a:effectLst/>
                          <a:latin typeface="+mn-ea"/>
                          <a:ea typeface="+mn-ea"/>
                        </a:rPr>
                        <a:t>万円～</a:t>
                      </a:r>
                      <a:endParaRPr lang="ja-JP" altLang="en-US" sz="900" b="1" i="0" u="none" strike="noStrike" dirty="0">
                        <a:solidFill>
                          <a:srgbClr val="595959"/>
                        </a:solidFill>
                        <a:effectLst/>
                        <a:latin typeface="+mn-ea"/>
                        <a:ea typeface="+mn-ea"/>
                      </a:endParaRPr>
                    </a:p>
                  </a:txBody>
                  <a:tcPr marL="4763" marR="4763" marT="4763" marB="0" anchor="ctr">
                    <a:noFill/>
                  </a:tcPr>
                </a:tc>
                <a:tc>
                  <a:txBody>
                    <a:bodyPr/>
                    <a:lstStyle/>
                    <a:p>
                      <a:pPr algn="l" rtl="0" fontAlgn="ctr"/>
                      <a:r>
                        <a:rPr lang="ja-JP" altLang="en-US" sz="900" u="none" strike="noStrike" dirty="0">
                          <a:effectLst/>
                          <a:latin typeface="+mn-ea"/>
                          <a:ea typeface="+mn-ea"/>
                        </a:rPr>
                        <a:t>・ブランドパネル</a:t>
                      </a:r>
                      <a:r>
                        <a:rPr lang="en-US" altLang="ja-JP" sz="900" u="none" strike="noStrike" dirty="0">
                          <a:effectLst/>
                          <a:latin typeface="+mn-ea"/>
                          <a:ea typeface="+mn-ea"/>
                        </a:rPr>
                        <a:t>PC</a:t>
                      </a:r>
                      <a:r>
                        <a:rPr lang="ja-JP" altLang="en-US" sz="900" u="none" strike="noStrike" dirty="0">
                          <a:effectLst/>
                          <a:latin typeface="+mn-ea"/>
                          <a:ea typeface="+mn-ea"/>
                        </a:rPr>
                        <a:t>（</a:t>
                      </a:r>
                      <a:r>
                        <a:rPr lang="en-US" altLang="ja-JP" sz="900" u="none" strike="noStrike" dirty="0">
                          <a:effectLst/>
                          <a:latin typeface="+mn-ea"/>
                          <a:ea typeface="+mn-ea"/>
                        </a:rPr>
                        <a:t>1000</a:t>
                      </a:r>
                      <a:r>
                        <a:rPr lang="ja-JP" altLang="en-US" sz="900" u="none" strike="noStrike" dirty="0">
                          <a:effectLst/>
                          <a:latin typeface="+mn-ea"/>
                          <a:ea typeface="+mn-ea"/>
                        </a:rPr>
                        <a:t>万円～）　</a:t>
                      </a:r>
                      <a:br>
                        <a:rPr lang="ja-JP" altLang="en-US" sz="900" u="none" strike="noStrike" dirty="0">
                          <a:effectLst/>
                          <a:latin typeface="+mn-ea"/>
                          <a:ea typeface="+mn-ea"/>
                        </a:rPr>
                      </a:br>
                      <a:r>
                        <a:rPr lang="ja-JP" altLang="en-US" sz="900" u="none" strike="noStrike" dirty="0">
                          <a:effectLst/>
                          <a:latin typeface="+mn-ea"/>
                          <a:ea typeface="+mn-ea"/>
                        </a:rPr>
                        <a:t>・ブランドパネルトップインパクト</a:t>
                      </a:r>
                      <a:r>
                        <a:rPr lang="en-US" altLang="ja-JP" sz="900" u="none" strike="noStrike" dirty="0">
                          <a:effectLst/>
                          <a:latin typeface="+mn-ea"/>
                          <a:ea typeface="+mn-ea"/>
                        </a:rPr>
                        <a:t>PC</a:t>
                      </a:r>
                      <a:br>
                        <a:rPr lang="en-US" altLang="ja-JP" sz="900" u="none" strike="noStrike" dirty="0">
                          <a:effectLst/>
                          <a:latin typeface="+mn-ea"/>
                          <a:ea typeface="+mn-ea"/>
                        </a:rPr>
                      </a:br>
                      <a:r>
                        <a:rPr lang="ja-JP" altLang="en-US" sz="900" u="none" strike="noStrike" dirty="0">
                          <a:effectLst/>
                          <a:latin typeface="+mn-ea"/>
                          <a:ea typeface="+mn-ea"/>
                        </a:rPr>
                        <a:t>・ブランドパネル</a:t>
                      </a:r>
                      <a:r>
                        <a:rPr lang="en-US" altLang="ja-JP" sz="900" u="none" strike="noStrike" dirty="0">
                          <a:effectLst/>
                          <a:latin typeface="+mn-ea"/>
                          <a:ea typeface="+mn-ea"/>
                        </a:rPr>
                        <a:t>PC</a:t>
                      </a:r>
                      <a:r>
                        <a:rPr lang="ja-JP" altLang="en-US" sz="900" u="none" strike="noStrike" dirty="0">
                          <a:effectLst/>
                          <a:latin typeface="+mn-ea"/>
                          <a:ea typeface="+mn-ea"/>
                        </a:rPr>
                        <a:t>（都道府県）</a:t>
                      </a:r>
                      <a:br>
                        <a:rPr lang="ja-JP" altLang="en-US" sz="900" u="none" strike="noStrike" dirty="0">
                          <a:effectLst/>
                          <a:latin typeface="+mn-ea"/>
                          <a:ea typeface="+mn-ea"/>
                        </a:rPr>
                      </a:br>
                      <a:r>
                        <a:rPr lang="ja-JP" altLang="en-US" sz="900" u="none" strike="noStrike" dirty="0">
                          <a:effectLst/>
                          <a:latin typeface="+mn-ea"/>
                          <a:ea typeface="+mn-ea"/>
                        </a:rPr>
                        <a:t>・ブランドパネル</a:t>
                      </a:r>
                      <a:r>
                        <a:rPr lang="en-US" altLang="ja-JP" sz="900" u="none" strike="noStrike" dirty="0">
                          <a:effectLst/>
                          <a:latin typeface="+mn-ea"/>
                          <a:ea typeface="+mn-ea"/>
                        </a:rPr>
                        <a:t>PC</a:t>
                      </a:r>
                      <a:r>
                        <a:rPr lang="ja-JP" altLang="en-US" sz="900" u="none" strike="noStrike" dirty="0">
                          <a:effectLst/>
                          <a:latin typeface="+mn-ea"/>
                          <a:ea typeface="+mn-ea"/>
                        </a:rPr>
                        <a:t>（市区郡）</a:t>
                      </a:r>
                      <a:br>
                        <a:rPr lang="ja-JP" altLang="en-US" sz="900" u="none" strike="noStrike" dirty="0">
                          <a:effectLst/>
                          <a:latin typeface="+mn-ea"/>
                          <a:ea typeface="+mn-ea"/>
                        </a:rPr>
                      </a:br>
                      <a:r>
                        <a:rPr lang="ja-JP" altLang="en-US" sz="900" u="none" strike="noStrike" dirty="0">
                          <a:effectLst/>
                          <a:latin typeface="+mn-ea"/>
                          <a:ea typeface="+mn-ea"/>
                        </a:rPr>
                        <a:t>・ブランドパネルトップインパクト</a:t>
                      </a:r>
                      <a:r>
                        <a:rPr lang="en-US" altLang="ja-JP" sz="900" u="none" strike="noStrike" dirty="0">
                          <a:effectLst/>
                          <a:latin typeface="+mn-ea"/>
                          <a:ea typeface="+mn-ea"/>
                        </a:rPr>
                        <a:t>PC</a:t>
                      </a:r>
                      <a:r>
                        <a:rPr lang="ja-JP" altLang="en-US" sz="900" u="none" strike="noStrike" dirty="0">
                          <a:effectLst/>
                          <a:latin typeface="+mn-ea"/>
                          <a:ea typeface="+mn-ea"/>
                        </a:rPr>
                        <a:t>（都道府県）</a:t>
                      </a:r>
                      <a:br>
                        <a:rPr lang="ja-JP" altLang="en-US" sz="900" u="none" strike="noStrike" dirty="0">
                          <a:effectLst/>
                          <a:latin typeface="+mn-ea"/>
                          <a:ea typeface="+mn-ea"/>
                        </a:rPr>
                      </a:br>
                      <a:endParaRPr lang="ja-JP" altLang="en-US" sz="900" b="0" i="0" u="none" strike="noStrike" dirty="0">
                        <a:solidFill>
                          <a:srgbClr val="595959"/>
                        </a:solidFill>
                        <a:effectLst/>
                        <a:latin typeface="+mn-ea"/>
                        <a:ea typeface="+mn-ea"/>
                      </a:endParaRPr>
                    </a:p>
                  </a:txBody>
                  <a:tcPr marL="4763" marR="4763" marT="4763" marB="0" anchor="ctr">
                    <a:noFill/>
                  </a:tcPr>
                </a:tc>
                <a:extLst>
                  <a:ext uri="{0D108BD9-81ED-4DB2-BD59-A6C34878D82A}">
                    <a16:rowId xmlns:a16="http://schemas.microsoft.com/office/drawing/2014/main" val="1807085546"/>
                  </a:ext>
                </a:extLst>
              </a:tr>
              <a:tr h="877626">
                <a:tc>
                  <a:txBody>
                    <a:bodyPr/>
                    <a:lstStyle/>
                    <a:p>
                      <a:pPr algn="ctr" rtl="0" fontAlgn="ctr"/>
                      <a:r>
                        <a:rPr lang="en-US" altLang="ja-JP" sz="900" u="none" strike="noStrike" dirty="0">
                          <a:effectLst/>
                          <a:latin typeface="+mn-ea"/>
                          <a:ea typeface="+mn-ea"/>
                        </a:rPr>
                        <a:t>3000</a:t>
                      </a:r>
                      <a:r>
                        <a:rPr lang="ja-JP" altLang="en-US" sz="900" u="none" strike="noStrike" dirty="0">
                          <a:effectLst/>
                          <a:latin typeface="+mn-ea"/>
                          <a:ea typeface="+mn-ea"/>
                        </a:rPr>
                        <a:t>万円～</a:t>
                      </a:r>
                      <a:endParaRPr lang="ja-JP" altLang="en-US" sz="900" b="1" i="0" u="none" strike="noStrike" dirty="0">
                        <a:solidFill>
                          <a:srgbClr val="595959"/>
                        </a:solidFill>
                        <a:effectLst/>
                        <a:latin typeface="+mn-ea"/>
                        <a:ea typeface="+mn-ea"/>
                      </a:endParaRPr>
                    </a:p>
                  </a:txBody>
                  <a:tcPr marL="4763" marR="4763" marT="4763" marB="0" anchor="ctr">
                    <a:noFill/>
                  </a:tcPr>
                </a:tc>
                <a:tc>
                  <a:txBody>
                    <a:bodyPr/>
                    <a:lstStyle/>
                    <a:p>
                      <a:pPr algn="l" rtl="0" fontAlgn="ctr"/>
                      <a:r>
                        <a:rPr lang="ja-JP" altLang="en-US" sz="900" u="none" strike="noStrike" dirty="0">
                          <a:effectLst/>
                          <a:latin typeface="+mn-ea"/>
                          <a:ea typeface="+mn-ea"/>
                        </a:rPr>
                        <a:t>・ブランドパネルパノラマ</a:t>
                      </a:r>
                      <a:r>
                        <a:rPr lang="en-US" altLang="ja-JP" sz="900" u="none" strike="noStrike" dirty="0">
                          <a:effectLst/>
                          <a:latin typeface="+mn-ea"/>
                          <a:ea typeface="+mn-ea"/>
                        </a:rPr>
                        <a:t>PC</a:t>
                      </a:r>
                      <a:br>
                        <a:rPr lang="en-US" altLang="ja-JP" sz="900" u="none" strike="noStrike" dirty="0">
                          <a:effectLst/>
                          <a:latin typeface="+mn-ea"/>
                          <a:ea typeface="+mn-ea"/>
                        </a:rPr>
                      </a:br>
                      <a:r>
                        <a:rPr lang="ja-JP" altLang="en-US" sz="900" u="none" strike="noStrike" dirty="0">
                          <a:effectLst/>
                          <a:latin typeface="+mn-ea"/>
                          <a:ea typeface="+mn-ea"/>
                        </a:rPr>
                        <a:t>・ブランドパネルトップインパクトパノラマ</a:t>
                      </a:r>
                      <a:r>
                        <a:rPr lang="en-US" altLang="ja-JP" sz="900" u="none" strike="noStrike" dirty="0">
                          <a:effectLst/>
                          <a:latin typeface="+mn-ea"/>
                          <a:ea typeface="+mn-ea"/>
                        </a:rPr>
                        <a:t>PC</a:t>
                      </a:r>
                      <a:r>
                        <a:rPr lang="ja-JP" altLang="en-US" sz="900" u="none" strike="noStrike" dirty="0">
                          <a:effectLst/>
                          <a:latin typeface="+mn-ea"/>
                          <a:ea typeface="+mn-ea"/>
                        </a:rPr>
                        <a:t>（</a:t>
                      </a:r>
                      <a:r>
                        <a:rPr lang="en-US" altLang="ja-JP" sz="900" u="none" strike="noStrike" dirty="0">
                          <a:effectLst/>
                          <a:latin typeface="+mn-ea"/>
                          <a:ea typeface="+mn-ea"/>
                        </a:rPr>
                        <a:t>2000</a:t>
                      </a:r>
                      <a:r>
                        <a:rPr lang="ja-JP" altLang="en-US" sz="900" u="none" strike="noStrike" dirty="0">
                          <a:effectLst/>
                          <a:latin typeface="+mn-ea"/>
                          <a:ea typeface="+mn-ea"/>
                        </a:rPr>
                        <a:t>万円～）</a:t>
                      </a:r>
                      <a:endParaRPr lang="ja-JP" altLang="en-US" sz="900" b="0" i="0" u="none" strike="noStrike" dirty="0">
                        <a:solidFill>
                          <a:srgbClr val="595959"/>
                        </a:solidFill>
                        <a:effectLst/>
                        <a:latin typeface="+mn-ea"/>
                        <a:ea typeface="+mn-ea"/>
                      </a:endParaRPr>
                    </a:p>
                  </a:txBody>
                  <a:tcPr marL="4763" marR="4763" marT="4763" marB="0" anchor="ctr">
                    <a:noFill/>
                  </a:tcPr>
                </a:tc>
                <a:extLst>
                  <a:ext uri="{0D108BD9-81ED-4DB2-BD59-A6C34878D82A}">
                    <a16:rowId xmlns:a16="http://schemas.microsoft.com/office/drawing/2014/main" val="1645576525"/>
                  </a:ext>
                </a:extLst>
              </a:tr>
            </a:tbl>
          </a:graphicData>
        </a:graphic>
      </p:graphicFrame>
      <p:graphicFrame>
        <p:nvGraphicFramePr>
          <p:cNvPr id="4" name="表 3"/>
          <p:cNvGraphicFramePr>
            <a:graphicFrameLocks noGrp="1"/>
          </p:cNvGraphicFramePr>
          <p:nvPr>
            <p:extLst>
              <p:ext uri="{D42A27DB-BD31-4B8C-83A1-F6EECF244321}">
                <p14:modId xmlns:p14="http://schemas.microsoft.com/office/powerpoint/2010/main" val="154212809"/>
              </p:ext>
            </p:extLst>
          </p:nvPr>
        </p:nvGraphicFramePr>
        <p:xfrm>
          <a:off x="4325171" y="2204864"/>
          <a:ext cx="2577973" cy="1391290"/>
        </p:xfrm>
        <a:graphic>
          <a:graphicData uri="http://schemas.openxmlformats.org/drawingml/2006/table">
            <a:tbl>
              <a:tblPr>
                <a:tableStyleId>{0505E3EF-67EA-436B-97B2-0124C06EBD24}</a:tableStyleId>
              </a:tblPr>
              <a:tblGrid>
                <a:gridCol w="581659">
                  <a:extLst>
                    <a:ext uri="{9D8B030D-6E8A-4147-A177-3AD203B41FA5}">
                      <a16:colId xmlns:a16="http://schemas.microsoft.com/office/drawing/2014/main" val="2492514097"/>
                    </a:ext>
                  </a:extLst>
                </a:gridCol>
                <a:gridCol w="1996314">
                  <a:extLst>
                    <a:ext uri="{9D8B030D-6E8A-4147-A177-3AD203B41FA5}">
                      <a16:colId xmlns:a16="http://schemas.microsoft.com/office/drawing/2014/main" val="373034963"/>
                    </a:ext>
                  </a:extLst>
                </a:gridCol>
              </a:tblGrid>
              <a:tr h="257737">
                <a:tc>
                  <a:txBody>
                    <a:bodyPr/>
                    <a:lstStyle/>
                    <a:p>
                      <a:pPr algn="ctr" fontAlgn="ctr"/>
                      <a:r>
                        <a:rPr lang="zh-TW" altLang="en-US" sz="800" u="none" strike="noStrike" dirty="0" smtClean="0">
                          <a:effectLst/>
                        </a:rPr>
                        <a:t>最低出稿</a:t>
                      </a:r>
                      <a:endParaRPr lang="en-US" altLang="zh-TW" sz="800" u="none" strike="noStrike" dirty="0" smtClean="0">
                        <a:effectLst/>
                      </a:endParaRPr>
                    </a:p>
                    <a:p>
                      <a:pPr algn="ctr" fontAlgn="ctr"/>
                      <a:r>
                        <a:rPr lang="zh-TW" altLang="en-US" sz="800" u="none" strike="noStrike" dirty="0" smtClean="0">
                          <a:effectLst/>
                        </a:rPr>
                        <a:t>金額</a:t>
                      </a:r>
                      <a:endParaRPr lang="zh-TW"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4763" marR="4763" marT="4763" marB="0" anchor="ctr"/>
                </a:tc>
                <a:tc>
                  <a:txBody>
                    <a:bodyPr/>
                    <a:lstStyle/>
                    <a:p>
                      <a:pPr algn="ctr" fontAlgn="ctr"/>
                      <a:r>
                        <a:rPr lang="ja-JP" altLang="en-US" sz="800" u="none" strike="noStrike" dirty="0">
                          <a:effectLst/>
                        </a:rPr>
                        <a:t>商品名</a:t>
                      </a: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4763" marR="4763" marT="4763" marB="0" anchor="ctr"/>
                </a:tc>
                <a:extLst>
                  <a:ext uri="{0D108BD9-81ED-4DB2-BD59-A6C34878D82A}">
                    <a16:rowId xmlns:a16="http://schemas.microsoft.com/office/drawing/2014/main" val="3405780075"/>
                  </a:ext>
                </a:extLst>
              </a:tr>
              <a:tr h="1133553">
                <a:tc>
                  <a:txBody>
                    <a:bodyPr/>
                    <a:lstStyle/>
                    <a:p>
                      <a:pPr algn="ctr" rtl="0" fontAlgn="ctr"/>
                      <a:r>
                        <a:rPr lang="en-US" altLang="ja-JP" sz="900" u="none" strike="noStrike" dirty="0">
                          <a:effectLst/>
                          <a:latin typeface="+mn-ea"/>
                          <a:ea typeface="+mn-ea"/>
                        </a:rPr>
                        <a:t>2000</a:t>
                      </a:r>
                      <a:r>
                        <a:rPr lang="ja-JP" altLang="en-US" sz="900" u="none" strike="noStrike" dirty="0">
                          <a:effectLst/>
                          <a:latin typeface="+mn-ea"/>
                          <a:ea typeface="+mn-ea"/>
                        </a:rPr>
                        <a:t>万円～</a:t>
                      </a:r>
                      <a:endParaRPr lang="ja-JP" altLang="en-US" sz="900" b="1" i="0" u="none" strike="noStrike" dirty="0">
                        <a:solidFill>
                          <a:srgbClr val="595959"/>
                        </a:solidFill>
                        <a:effectLst/>
                        <a:latin typeface="+mn-ea"/>
                        <a:ea typeface="+mn-ea"/>
                      </a:endParaRPr>
                    </a:p>
                  </a:txBody>
                  <a:tcPr marL="4763" marR="4763" marT="4763" marB="0" anchor="ctr">
                    <a:noFill/>
                  </a:tcPr>
                </a:tc>
                <a:tc>
                  <a:txBody>
                    <a:bodyPr/>
                    <a:lstStyle/>
                    <a:p>
                      <a:pPr algn="l" rtl="0" fontAlgn="ctr"/>
                      <a:r>
                        <a:rPr lang="ja-JP" altLang="en-US" sz="900" u="none" strike="noStrike" dirty="0">
                          <a:effectLst/>
                          <a:latin typeface="+mn-ea"/>
                          <a:ea typeface="+mn-ea"/>
                        </a:rPr>
                        <a:t>・ブランドパネル</a:t>
                      </a:r>
                      <a:r>
                        <a:rPr lang="en-US" altLang="ja-JP" sz="900" u="none" strike="noStrike" dirty="0">
                          <a:effectLst/>
                          <a:latin typeface="+mn-ea"/>
                          <a:ea typeface="+mn-ea"/>
                        </a:rPr>
                        <a:t>SP</a:t>
                      </a:r>
                      <a:r>
                        <a:rPr lang="ja-JP" altLang="en-US" sz="900" u="none" strike="noStrike" dirty="0">
                          <a:effectLst/>
                          <a:latin typeface="+mn-ea"/>
                          <a:ea typeface="+mn-ea"/>
                        </a:rPr>
                        <a:t>（</a:t>
                      </a:r>
                      <a:r>
                        <a:rPr lang="en-US" altLang="ja-JP" sz="900" u="none" strike="noStrike" dirty="0">
                          <a:effectLst/>
                          <a:latin typeface="+mn-ea"/>
                          <a:ea typeface="+mn-ea"/>
                        </a:rPr>
                        <a:t>1000</a:t>
                      </a:r>
                      <a:r>
                        <a:rPr lang="ja-JP" altLang="en-US" sz="900" u="none" strike="noStrike" dirty="0">
                          <a:effectLst/>
                          <a:latin typeface="+mn-ea"/>
                          <a:ea typeface="+mn-ea"/>
                        </a:rPr>
                        <a:t>万円～）</a:t>
                      </a:r>
                      <a:br>
                        <a:rPr lang="ja-JP" altLang="en-US" sz="900" u="none" strike="noStrike" dirty="0">
                          <a:effectLst/>
                          <a:latin typeface="+mn-ea"/>
                          <a:ea typeface="+mn-ea"/>
                        </a:rPr>
                      </a:br>
                      <a:r>
                        <a:rPr lang="ja-JP" altLang="en-US" sz="900" u="none" strike="noStrike" dirty="0">
                          <a:effectLst/>
                          <a:latin typeface="+mn-ea"/>
                          <a:ea typeface="+mn-ea"/>
                        </a:rPr>
                        <a:t>・ブランドパネル</a:t>
                      </a:r>
                      <a:r>
                        <a:rPr lang="en-US" altLang="ja-JP" sz="900" u="none" strike="noStrike" dirty="0">
                          <a:effectLst/>
                          <a:latin typeface="+mn-ea"/>
                          <a:ea typeface="+mn-ea"/>
                        </a:rPr>
                        <a:t>SP</a:t>
                      </a:r>
                      <a:r>
                        <a:rPr lang="ja-JP" altLang="en-US" sz="900" u="none" strike="noStrike" dirty="0">
                          <a:effectLst/>
                          <a:latin typeface="+mn-ea"/>
                          <a:ea typeface="+mn-ea"/>
                        </a:rPr>
                        <a:t>（</a:t>
                      </a:r>
                      <a:r>
                        <a:rPr lang="en-US" altLang="ja-JP" sz="900" u="none" strike="noStrike" dirty="0">
                          <a:effectLst/>
                          <a:latin typeface="+mn-ea"/>
                          <a:ea typeface="+mn-ea"/>
                        </a:rPr>
                        <a:t>FQ1</a:t>
                      </a:r>
                      <a:r>
                        <a:rPr lang="ja-JP" altLang="en-US" sz="900" u="none" strike="noStrike" dirty="0">
                          <a:effectLst/>
                          <a:latin typeface="+mn-ea"/>
                          <a:ea typeface="+mn-ea"/>
                        </a:rPr>
                        <a:t>）</a:t>
                      </a:r>
                      <a:br>
                        <a:rPr lang="ja-JP" altLang="en-US" sz="900" u="none" strike="noStrike" dirty="0">
                          <a:effectLst/>
                          <a:latin typeface="+mn-ea"/>
                          <a:ea typeface="+mn-ea"/>
                        </a:rPr>
                      </a:br>
                      <a:r>
                        <a:rPr lang="ja-JP" altLang="en-US" sz="900" u="none" strike="noStrike" dirty="0">
                          <a:effectLst/>
                          <a:latin typeface="+mn-ea"/>
                          <a:ea typeface="+mn-ea"/>
                        </a:rPr>
                        <a:t>・ブランドパネル</a:t>
                      </a:r>
                      <a:r>
                        <a:rPr lang="en-US" altLang="ja-JP" sz="900" u="none" strike="noStrike" dirty="0">
                          <a:effectLst/>
                          <a:latin typeface="+mn-ea"/>
                          <a:ea typeface="+mn-ea"/>
                        </a:rPr>
                        <a:t>SP</a:t>
                      </a:r>
                      <a:r>
                        <a:rPr lang="ja-JP" altLang="en-US" sz="900" u="none" strike="noStrike" dirty="0">
                          <a:effectLst/>
                          <a:latin typeface="+mn-ea"/>
                          <a:ea typeface="+mn-ea"/>
                        </a:rPr>
                        <a:t>（都道府県）（</a:t>
                      </a:r>
                      <a:r>
                        <a:rPr lang="en-US" altLang="ja-JP" sz="900" u="none" strike="noStrike" dirty="0">
                          <a:effectLst/>
                          <a:latin typeface="+mn-ea"/>
                          <a:ea typeface="+mn-ea"/>
                        </a:rPr>
                        <a:t>300</a:t>
                      </a:r>
                      <a:r>
                        <a:rPr lang="ja-JP" altLang="en-US" sz="900" u="none" strike="noStrike" dirty="0">
                          <a:effectLst/>
                          <a:latin typeface="+mn-ea"/>
                          <a:ea typeface="+mn-ea"/>
                        </a:rPr>
                        <a:t>万円～）</a:t>
                      </a:r>
                      <a:br>
                        <a:rPr lang="ja-JP" altLang="en-US" sz="900" u="none" strike="noStrike" dirty="0">
                          <a:effectLst/>
                          <a:latin typeface="+mn-ea"/>
                          <a:ea typeface="+mn-ea"/>
                        </a:rPr>
                      </a:br>
                      <a:r>
                        <a:rPr lang="ja-JP" altLang="en-US" sz="900" u="none" strike="noStrike" dirty="0">
                          <a:effectLst/>
                          <a:latin typeface="+mn-ea"/>
                          <a:ea typeface="+mn-ea"/>
                        </a:rPr>
                        <a:t>・ブランドパネル</a:t>
                      </a:r>
                      <a:r>
                        <a:rPr lang="en-US" altLang="ja-JP" sz="900" u="none" strike="noStrike" dirty="0">
                          <a:effectLst/>
                          <a:latin typeface="+mn-ea"/>
                          <a:ea typeface="+mn-ea"/>
                        </a:rPr>
                        <a:t>SP</a:t>
                      </a:r>
                      <a:r>
                        <a:rPr lang="ja-JP" altLang="en-US" sz="900" u="none" strike="noStrike" dirty="0">
                          <a:effectLst/>
                          <a:latin typeface="+mn-ea"/>
                          <a:ea typeface="+mn-ea"/>
                        </a:rPr>
                        <a:t>（市区郡）</a:t>
                      </a:r>
                      <a:br>
                        <a:rPr lang="ja-JP" altLang="en-US" sz="900" u="none" strike="noStrike" dirty="0">
                          <a:effectLst/>
                          <a:latin typeface="+mn-ea"/>
                          <a:ea typeface="+mn-ea"/>
                        </a:rPr>
                      </a:br>
                      <a:r>
                        <a:rPr lang="en-US" altLang="ja-JP" sz="900" u="none" strike="noStrike" dirty="0">
                          <a:effectLst/>
                          <a:latin typeface="+mn-ea"/>
                          <a:ea typeface="+mn-ea"/>
                        </a:rPr>
                        <a:t>※</a:t>
                      </a:r>
                      <a:r>
                        <a:rPr lang="ja-JP" altLang="en-US" sz="900" u="none" strike="noStrike" dirty="0">
                          <a:effectLst/>
                          <a:latin typeface="+mn-ea"/>
                          <a:ea typeface="+mn-ea"/>
                        </a:rPr>
                        <a:t>静止画のみ対応可 　</a:t>
                      </a:r>
                      <a:endParaRPr lang="ja-JP" altLang="en-US" sz="900" b="0" i="0" u="none" strike="noStrike" dirty="0">
                        <a:solidFill>
                          <a:srgbClr val="595959"/>
                        </a:solidFill>
                        <a:effectLst/>
                        <a:latin typeface="+mn-ea"/>
                        <a:ea typeface="+mn-ea"/>
                      </a:endParaRPr>
                    </a:p>
                  </a:txBody>
                  <a:tcPr marL="4763" marR="4763" marT="4763" marB="0" anchor="ctr">
                    <a:noFill/>
                  </a:tcPr>
                </a:tc>
                <a:extLst>
                  <a:ext uri="{0D108BD9-81ED-4DB2-BD59-A6C34878D82A}">
                    <a16:rowId xmlns:a16="http://schemas.microsoft.com/office/drawing/2014/main" val="1159871062"/>
                  </a:ext>
                </a:extLst>
              </a:tr>
            </a:tbl>
          </a:graphicData>
        </a:graphic>
      </p:graphicFrame>
      <p:graphicFrame>
        <p:nvGraphicFramePr>
          <p:cNvPr id="9" name="表 8"/>
          <p:cNvGraphicFramePr>
            <a:graphicFrameLocks noGrp="1"/>
          </p:cNvGraphicFramePr>
          <p:nvPr>
            <p:extLst>
              <p:ext uri="{D42A27DB-BD31-4B8C-83A1-F6EECF244321}">
                <p14:modId xmlns:p14="http://schemas.microsoft.com/office/powerpoint/2010/main" val="1807888496"/>
              </p:ext>
            </p:extLst>
          </p:nvPr>
        </p:nvGraphicFramePr>
        <p:xfrm>
          <a:off x="7009546" y="2204864"/>
          <a:ext cx="2578919" cy="2256756"/>
        </p:xfrm>
        <a:graphic>
          <a:graphicData uri="http://schemas.openxmlformats.org/drawingml/2006/table">
            <a:tbl>
              <a:tblPr>
                <a:tableStyleId>{0505E3EF-67EA-436B-97B2-0124C06EBD24}</a:tableStyleId>
              </a:tblPr>
              <a:tblGrid>
                <a:gridCol w="581873">
                  <a:extLst>
                    <a:ext uri="{9D8B030D-6E8A-4147-A177-3AD203B41FA5}">
                      <a16:colId xmlns:a16="http://schemas.microsoft.com/office/drawing/2014/main" val="3294315854"/>
                    </a:ext>
                  </a:extLst>
                </a:gridCol>
                <a:gridCol w="1997046">
                  <a:extLst>
                    <a:ext uri="{9D8B030D-6E8A-4147-A177-3AD203B41FA5}">
                      <a16:colId xmlns:a16="http://schemas.microsoft.com/office/drawing/2014/main" val="1731775858"/>
                    </a:ext>
                  </a:extLst>
                </a:gridCol>
              </a:tblGrid>
              <a:tr h="290095">
                <a:tc>
                  <a:txBody>
                    <a:bodyPr/>
                    <a:lstStyle/>
                    <a:p>
                      <a:pPr algn="ctr" fontAlgn="ctr"/>
                      <a:r>
                        <a:rPr lang="zh-TW" altLang="en-US" sz="800" u="none" strike="noStrike" dirty="0" smtClean="0">
                          <a:effectLst/>
                        </a:rPr>
                        <a:t>最低出稿</a:t>
                      </a:r>
                      <a:endParaRPr lang="en-US" altLang="zh-TW" sz="800" u="none" strike="noStrike" dirty="0" smtClean="0">
                        <a:effectLst/>
                      </a:endParaRPr>
                    </a:p>
                    <a:p>
                      <a:pPr algn="ctr" fontAlgn="ctr"/>
                      <a:r>
                        <a:rPr lang="zh-TW" altLang="en-US" sz="800" u="none" strike="noStrike" dirty="0" smtClean="0">
                          <a:effectLst/>
                        </a:rPr>
                        <a:t>金額</a:t>
                      </a:r>
                      <a:endParaRPr lang="zh-TW"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4763" marR="4763" marT="4763" marB="0" anchor="ctr"/>
                </a:tc>
                <a:tc>
                  <a:txBody>
                    <a:bodyPr/>
                    <a:lstStyle/>
                    <a:p>
                      <a:pPr algn="ctr" fontAlgn="ctr"/>
                      <a:r>
                        <a:rPr lang="ja-JP" altLang="en-US" sz="800" u="none" strike="noStrike" dirty="0">
                          <a:effectLst/>
                        </a:rPr>
                        <a:t>商品名</a:t>
                      </a: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4763" marR="4763" marT="4763" marB="0" anchor="ctr"/>
                </a:tc>
                <a:extLst>
                  <a:ext uri="{0D108BD9-81ED-4DB2-BD59-A6C34878D82A}">
                    <a16:rowId xmlns:a16="http://schemas.microsoft.com/office/drawing/2014/main" val="2566023969"/>
                  </a:ext>
                </a:extLst>
              </a:tr>
              <a:tr h="1966661">
                <a:tc>
                  <a:txBody>
                    <a:bodyPr/>
                    <a:lstStyle/>
                    <a:p>
                      <a:pPr algn="ctr" rtl="0" fontAlgn="ctr"/>
                      <a:r>
                        <a:rPr lang="en-US" altLang="ja-JP" sz="900" u="none" strike="noStrike" dirty="0">
                          <a:effectLst/>
                          <a:latin typeface="+mn-ea"/>
                          <a:ea typeface="+mn-ea"/>
                        </a:rPr>
                        <a:t>3000</a:t>
                      </a:r>
                      <a:r>
                        <a:rPr lang="ja-JP" altLang="en-US" sz="900" u="none" strike="noStrike" dirty="0">
                          <a:effectLst/>
                          <a:latin typeface="+mn-ea"/>
                          <a:ea typeface="+mn-ea"/>
                        </a:rPr>
                        <a:t>万円～</a:t>
                      </a:r>
                      <a:endParaRPr lang="ja-JP" altLang="en-US" sz="900" b="1" i="0" u="none" strike="noStrike" dirty="0">
                        <a:solidFill>
                          <a:srgbClr val="595959"/>
                        </a:solidFill>
                        <a:effectLst/>
                        <a:latin typeface="+mn-ea"/>
                        <a:ea typeface="+mn-ea"/>
                      </a:endParaRPr>
                    </a:p>
                  </a:txBody>
                  <a:tcPr marL="4763" marR="4763" marT="4763" marB="0" anchor="ctr">
                    <a:noFill/>
                  </a:tcPr>
                </a:tc>
                <a:tc>
                  <a:txBody>
                    <a:bodyPr/>
                    <a:lstStyle/>
                    <a:p>
                      <a:pPr algn="l" rtl="0" fontAlgn="ctr"/>
                      <a:r>
                        <a:rPr lang="ja-JP" altLang="en-US" sz="900" u="none" strike="noStrike" dirty="0">
                          <a:effectLst/>
                          <a:latin typeface="+mn-ea"/>
                          <a:ea typeface="+mn-ea"/>
                        </a:rPr>
                        <a:t>・ブランドパネル</a:t>
                      </a:r>
                      <a:r>
                        <a:rPr lang="en-US" altLang="ja-JP" sz="900" u="none" strike="noStrike" dirty="0">
                          <a:effectLst/>
                          <a:latin typeface="+mn-ea"/>
                          <a:ea typeface="+mn-ea"/>
                        </a:rPr>
                        <a:t>MD</a:t>
                      </a:r>
                      <a:r>
                        <a:rPr lang="ja-JP" altLang="en-US" sz="900" u="none" strike="noStrike" dirty="0">
                          <a:effectLst/>
                          <a:latin typeface="+mn-ea"/>
                          <a:ea typeface="+mn-ea"/>
                        </a:rPr>
                        <a:t>（</a:t>
                      </a:r>
                      <a:r>
                        <a:rPr lang="en-US" altLang="ja-JP" sz="900" u="none" strike="noStrike" dirty="0">
                          <a:effectLst/>
                          <a:latin typeface="+mn-ea"/>
                          <a:ea typeface="+mn-ea"/>
                        </a:rPr>
                        <a:t>1000</a:t>
                      </a:r>
                      <a:r>
                        <a:rPr lang="ja-JP" altLang="en-US" sz="900" u="none" strike="noStrike" dirty="0">
                          <a:effectLst/>
                          <a:latin typeface="+mn-ea"/>
                          <a:ea typeface="+mn-ea"/>
                        </a:rPr>
                        <a:t>万円～）</a:t>
                      </a:r>
                      <a:br>
                        <a:rPr lang="ja-JP" altLang="en-US" sz="900" u="none" strike="noStrike" dirty="0">
                          <a:effectLst/>
                          <a:latin typeface="+mn-ea"/>
                          <a:ea typeface="+mn-ea"/>
                        </a:rPr>
                      </a:br>
                      <a:r>
                        <a:rPr lang="ja-JP" altLang="en-US" sz="900" u="none" strike="noStrike" dirty="0">
                          <a:effectLst/>
                          <a:latin typeface="+mn-ea"/>
                          <a:ea typeface="+mn-ea"/>
                        </a:rPr>
                        <a:t>・ブランドパネル</a:t>
                      </a:r>
                      <a:r>
                        <a:rPr lang="en-US" altLang="ja-JP" sz="900" u="none" strike="noStrike" dirty="0">
                          <a:effectLst/>
                          <a:latin typeface="+mn-ea"/>
                          <a:ea typeface="+mn-ea"/>
                        </a:rPr>
                        <a:t>MD</a:t>
                      </a:r>
                      <a:r>
                        <a:rPr lang="ja-JP" altLang="en-US" sz="900" u="none" strike="noStrike" dirty="0">
                          <a:effectLst/>
                          <a:latin typeface="+mn-ea"/>
                          <a:ea typeface="+mn-ea"/>
                        </a:rPr>
                        <a:t>（</a:t>
                      </a:r>
                      <a:r>
                        <a:rPr lang="en-US" altLang="ja-JP" sz="900" u="none" strike="noStrike" dirty="0">
                          <a:effectLst/>
                          <a:latin typeface="+mn-ea"/>
                          <a:ea typeface="+mn-ea"/>
                        </a:rPr>
                        <a:t>FQ1</a:t>
                      </a:r>
                      <a:r>
                        <a:rPr lang="ja-JP" altLang="en-US" sz="900" u="none" strike="noStrike" dirty="0">
                          <a:effectLst/>
                          <a:latin typeface="+mn-ea"/>
                          <a:ea typeface="+mn-ea"/>
                        </a:rPr>
                        <a:t>）</a:t>
                      </a:r>
                      <a:br>
                        <a:rPr lang="ja-JP" altLang="en-US" sz="900" u="none" strike="noStrike" dirty="0">
                          <a:effectLst/>
                          <a:latin typeface="+mn-ea"/>
                          <a:ea typeface="+mn-ea"/>
                        </a:rPr>
                      </a:br>
                      <a:r>
                        <a:rPr lang="ja-JP" altLang="en-US" sz="900" u="none" strike="noStrike" dirty="0">
                          <a:effectLst/>
                          <a:latin typeface="+mn-ea"/>
                          <a:ea typeface="+mn-ea"/>
                        </a:rPr>
                        <a:t>・ブランドパネルリッチフォーマット</a:t>
                      </a:r>
                      <a:r>
                        <a:rPr lang="en-US" altLang="ja-JP" sz="900" u="none" strike="noStrike" dirty="0">
                          <a:effectLst/>
                          <a:latin typeface="+mn-ea"/>
                          <a:ea typeface="+mn-ea"/>
                        </a:rPr>
                        <a:t>MD</a:t>
                      </a:r>
                      <a:br>
                        <a:rPr lang="en-US" altLang="ja-JP" sz="900" u="none" strike="noStrike" dirty="0">
                          <a:effectLst/>
                          <a:latin typeface="+mn-ea"/>
                          <a:ea typeface="+mn-ea"/>
                        </a:rPr>
                      </a:br>
                      <a:r>
                        <a:rPr lang="ja-JP" altLang="en-US" sz="900" u="none" strike="noStrike" dirty="0">
                          <a:effectLst/>
                          <a:latin typeface="+mn-ea"/>
                          <a:ea typeface="+mn-ea"/>
                        </a:rPr>
                        <a:t>・ブランドパネルリッチフォーマット</a:t>
                      </a:r>
                      <a:r>
                        <a:rPr lang="en-US" altLang="ja-JP" sz="900" u="none" strike="noStrike" dirty="0">
                          <a:effectLst/>
                          <a:latin typeface="+mn-ea"/>
                          <a:ea typeface="+mn-ea"/>
                        </a:rPr>
                        <a:t>MD</a:t>
                      </a:r>
                      <a:r>
                        <a:rPr lang="ja-JP" altLang="en-US" sz="900" u="none" strike="noStrike" dirty="0">
                          <a:effectLst/>
                          <a:latin typeface="+mn-ea"/>
                          <a:ea typeface="+mn-ea"/>
                        </a:rPr>
                        <a:t>（</a:t>
                      </a:r>
                      <a:r>
                        <a:rPr lang="en-US" altLang="ja-JP" sz="900" u="none" strike="noStrike" dirty="0">
                          <a:effectLst/>
                          <a:latin typeface="+mn-ea"/>
                          <a:ea typeface="+mn-ea"/>
                        </a:rPr>
                        <a:t>FQ1</a:t>
                      </a:r>
                      <a:r>
                        <a:rPr lang="ja-JP" altLang="en-US" sz="900" u="none" strike="noStrike" dirty="0">
                          <a:effectLst/>
                          <a:latin typeface="+mn-ea"/>
                          <a:ea typeface="+mn-ea"/>
                        </a:rPr>
                        <a:t>）</a:t>
                      </a:r>
                      <a:br>
                        <a:rPr lang="ja-JP" altLang="en-US" sz="900" u="none" strike="noStrike" dirty="0">
                          <a:effectLst/>
                          <a:latin typeface="+mn-ea"/>
                          <a:ea typeface="+mn-ea"/>
                        </a:rPr>
                      </a:br>
                      <a:r>
                        <a:rPr lang="ja-JP" altLang="en-US" sz="900" u="none" strike="noStrike" dirty="0">
                          <a:effectLst/>
                          <a:latin typeface="+mn-ea"/>
                          <a:ea typeface="+mn-ea"/>
                        </a:rPr>
                        <a:t>・ブランドパネル</a:t>
                      </a:r>
                      <a:r>
                        <a:rPr lang="en-US" altLang="ja-JP" sz="900" u="none" strike="noStrike" dirty="0">
                          <a:effectLst/>
                          <a:latin typeface="+mn-ea"/>
                          <a:ea typeface="+mn-ea"/>
                        </a:rPr>
                        <a:t>MD</a:t>
                      </a:r>
                      <a:r>
                        <a:rPr lang="ja-JP" altLang="en-US" sz="900" u="none" strike="noStrike" dirty="0">
                          <a:effectLst/>
                          <a:latin typeface="+mn-ea"/>
                          <a:ea typeface="+mn-ea"/>
                        </a:rPr>
                        <a:t>（都道府県）（</a:t>
                      </a:r>
                      <a:r>
                        <a:rPr lang="en-US" altLang="ja-JP" sz="900" u="none" strike="noStrike" dirty="0">
                          <a:effectLst/>
                          <a:latin typeface="+mn-ea"/>
                          <a:ea typeface="+mn-ea"/>
                        </a:rPr>
                        <a:t>300</a:t>
                      </a:r>
                      <a:r>
                        <a:rPr lang="ja-JP" altLang="en-US" sz="900" u="none" strike="noStrike" dirty="0">
                          <a:effectLst/>
                          <a:latin typeface="+mn-ea"/>
                          <a:ea typeface="+mn-ea"/>
                        </a:rPr>
                        <a:t>万円～）</a:t>
                      </a:r>
                      <a:br>
                        <a:rPr lang="ja-JP" altLang="en-US" sz="900" u="none" strike="noStrike" dirty="0">
                          <a:effectLst/>
                          <a:latin typeface="+mn-ea"/>
                          <a:ea typeface="+mn-ea"/>
                        </a:rPr>
                      </a:br>
                      <a:r>
                        <a:rPr lang="ja-JP" altLang="en-US" sz="900" u="none" strike="noStrike" dirty="0">
                          <a:effectLst/>
                          <a:latin typeface="+mn-ea"/>
                          <a:ea typeface="+mn-ea"/>
                        </a:rPr>
                        <a:t>・ブランドパネル</a:t>
                      </a:r>
                      <a:r>
                        <a:rPr lang="en-US" altLang="ja-JP" sz="900" u="none" strike="noStrike" dirty="0">
                          <a:effectLst/>
                          <a:latin typeface="+mn-ea"/>
                          <a:ea typeface="+mn-ea"/>
                        </a:rPr>
                        <a:t>MD</a:t>
                      </a:r>
                      <a:r>
                        <a:rPr lang="ja-JP" altLang="en-US" sz="900" u="none" strike="noStrike" dirty="0">
                          <a:effectLst/>
                          <a:latin typeface="+mn-ea"/>
                          <a:ea typeface="+mn-ea"/>
                        </a:rPr>
                        <a:t>（市区郡）</a:t>
                      </a:r>
                      <a:br>
                        <a:rPr lang="ja-JP" altLang="en-US" sz="900" u="none" strike="noStrike" dirty="0">
                          <a:effectLst/>
                          <a:latin typeface="+mn-ea"/>
                          <a:ea typeface="+mn-ea"/>
                        </a:rPr>
                      </a:br>
                      <a:r>
                        <a:rPr lang="ja-JP" altLang="en-US" sz="900" u="none" strike="noStrike" dirty="0">
                          <a:effectLst/>
                          <a:latin typeface="+mn-ea"/>
                          <a:ea typeface="+mn-ea"/>
                        </a:rPr>
                        <a:t>・ブランドパネルリッチフォーマット</a:t>
                      </a:r>
                      <a:r>
                        <a:rPr lang="en-US" altLang="ja-JP" sz="900" u="none" strike="noStrike" dirty="0">
                          <a:effectLst/>
                          <a:latin typeface="+mn-ea"/>
                          <a:ea typeface="+mn-ea"/>
                        </a:rPr>
                        <a:t>MD</a:t>
                      </a:r>
                      <a:r>
                        <a:rPr lang="ja-JP" altLang="en-US" sz="900" u="none" strike="noStrike" dirty="0">
                          <a:effectLst/>
                          <a:latin typeface="+mn-ea"/>
                          <a:ea typeface="+mn-ea"/>
                        </a:rPr>
                        <a:t>（都道府県）</a:t>
                      </a:r>
                      <a:br>
                        <a:rPr lang="ja-JP" altLang="en-US" sz="900" u="none" strike="noStrike" dirty="0">
                          <a:effectLst/>
                          <a:latin typeface="+mn-ea"/>
                          <a:ea typeface="+mn-ea"/>
                        </a:rPr>
                      </a:br>
                      <a:r>
                        <a:rPr lang="en-US" altLang="ja-JP" sz="900" u="none" strike="noStrike" dirty="0" smtClean="0">
                          <a:effectLst/>
                          <a:latin typeface="+mn-ea"/>
                          <a:ea typeface="+mn-ea"/>
                        </a:rPr>
                        <a:t>※</a:t>
                      </a:r>
                      <a:r>
                        <a:rPr lang="ja-JP" altLang="en-US" sz="900" u="none" strike="noStrike" dirty="0" smtClean="0">
                          <a:effectLst/>
                          <a:latin typeface="+mn-ea"/>
                          <a:ea typeface="+mn-ea"/>
                        </a:rPr>
                        <a:t>静止画</a:t>
                      </a:r>
                      <a:r>
                        <a:rPr lang="ja-JP" altLang="en-US" sz="900" u="none" strike="noStrike" dirty="0">
                          <a:effectLst/>
                          <a:latin typeface="+mn-ea"/>
                          <a:ea typeface="+mn-ea"/>
                        </a:rPr>
                        <a:t>のみ対応可</a:t>
                      </a:r>
                      <a:br>
                        <a:rPr lang="ja-JP" altLang="en-US" sz="900" u="none" strike="noStrike" dirty="0">
                          <a:effectLst/>
                          <a:latin typeface="+mn-ea"/>
                          <a:ea typeface="+mn-ea"/>
                        </a:rPr>
                      </a:br>
                      <a:endParaRPr lang="ja-JP" altLang="en-US" sz="900" b="0" i="0" u="none" strike="noStrike" dirty="0">
                        <a:solidFill>
                          <a:srgbClr val="595959"/>
                        </a:solidFill>
                        <a:effectLst/>
                        <a:latin typeface="+mn-ea"/>
                        <a:ea typeface="+mn-ea"/>
                      </a:endParaRPr>
                    </a:p>
                  </a:txBody>
                  <a:tcPr marL="4763" marR="4763" marT="4763" marB="0" anchor="ctr">
                    <a:noFill/>
                  </a:tcPr>
                </a:tc>
                <a:extLst>
                  <a:ext uri="{0D108BD9-81ED-4DB2-BD59-A6C34878D82A}">
                    <a16:rowId xmlns:a16="http://schemas.microsoft.com/office/drawing/2014/main" val="2063181961"/>
                  </a:ext>
                </a:extLst>
              </a:tr>
            </a:tbl>
          </a:graphicData>
        </a:graphic>
      </p:graphicFrame>
    </p:spTree>
    <p:extLst>
      <p:ext uri="{BB962C8B-B14F-4D97-AF65-F5344CB8AC3E}">
        <p14:creationId xmlns:p14="http://schemas.microsoft.com/office/powerpoint/2010/main" val="24099494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2"/>
          <p:cNvSpPr>
            <a:spLocks noGrp="1"/>
          </p:cNvSpPr>
          <p:nvPr>
            <p:ph type="title"/>
          </p:nvPr>
        </p:nvSpPr>
        <p:spPr>
          <a:xfrm>
            <a:off x="488504" y="260648"/>
            <a:ext cx="7992888" cy="432048"/>
          </a:xfrm>
        </p:spPr>
        <p:txBody>
          <a:bodyPr>
            <a:normAutofit/>
          </a:bodyPr>
          <a:lstStyle/>
          <a:p>
            <a:r>
              <a:rPr kumimoji="1" lang="ja-JP" altLang="en-US" sz="2200" dirty="0" smtClean="0"/>
              <a:t>スペック詳細</a:t>
            </a:r>
            <a:endParaRPr kumimoji="1" lang="ja-JP" altLang="en-US" sz="2200" dirty="0"/>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7" name="正方形/長方形 6"/>
          <p:cNvSpPr/>
          <p:nvPr/>
        </p:nvSpPr>
        <p:spPr>
          <a:xfrm>
            <a:off x="7304988" y="4757512"/>
            <a:ext cx="415498" cy="369332"/>
          </a:xfrm>
          <a:prstGeom prst="rect">
            <a:avLst/>
          </a:prstGeom>
        </p:spPr>
        <p:txBody>
          <a:bodyPr wrap="none">
            <a:spAutoFit/>
          </a:bodyPr>
          <a:lstStyle/>
          <a:p>
            <a:r>
              <a:rPr lang="ja-JP" altLang="en-US" dirty="0">
                <a:solidFill>
                  <a:srgbClr val="FF0000"/>
                </a:solidFill>
              </a:rPr>
              <a:t>★</a:t>
            </a:r>
            <a:endParaRPr lang="ja-JP" altLang="en-US" dirty="0"/>
          </a:p>
        </p:txBody>
      </p:sp>
      <p:graphicFrame>
        <p:nvGraphicFramePr>
          <p:cNvPr id="8" name="表 7"/>
          <p:cNvGraphicFramePr>
            <a:graphicFrameLocks noGrp="1"/>
          </p:cNvGraphicFramePr>
          <p:nvPr>
            <p:extLst>
              <p:ext uri="{D42A27DB-BD31-4B8C-83A1-F6EECF244321}">
                <p14:modId xmlns:p14="http://schemas.microsoft.com/office/powerpoint/2010/main" val="1086272515"/>
              </p:ext>
            </p:extLst>
          </p:nvPr>
        </p:nvGraphicFramePr>
        <p:xfrm>
          <a:off x="560512" y="789782"/>
          <a:ext cx="8784976" cy="5807570"/>
        </p:xfrm>
        <a:graphic>
          <a:graphicData uri="http://schemas.openxmlformats.org/drawingml/2006/table">
            <a:tbl>
              <a:tblPr firstRow="1" bandRow="1"/>
              <a:tblGrid>
                <a:gridCol w="1296144">
                  <a:extLst>
                    <a:ext uri="{9D8B030D-6E8A-4147-A177-3AD203B41FA5}">
                      <a16:colId xmlns:a16="http://schemas.microsoft.com/office/drawing/2014/main" val="20000"/>
                    </a:ext>
                  </a:extLst>
                </a:gridCol>
                <a:gridCol w="7488832">
                  <a:extLst>
                    <a:ext uri="{9D8B030D-6E8A-4147-A177-3AD203B41FA5}">
                      <a16:colId xmlns:a16="http://schemas.microsoft.com/office/drawing/2014/main" val="20001"/>
                    </a:ext>
                  </a:extLst>
                </a:gridCol>
              </a:tblGrid>
              <a:tr h="414465">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企画ページへの</a:t>
                      </a:r>
                      <a:endParaRPr kumimoji="1" lang="en-US" altLang="ja-JP" sz="1000" b="0" i="0" dirty="0" smtClean="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誘導枠</a:t>
                      </a:r>
                      <a:endParaRPr kumimoji="1" lang="en-US" altLang="ja-JP" sz="1000" b="0" i="0" dirty="0" smtClean="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indent="-179388" algn="l" fontAlgn="ctr">
                        <a:buClr>
                          <a:srgbClr val="687080"/>
                        </a:buClr>
                        <a:buFont typeface="Wingdings" pitchFamily="2" charset="2"/>
                        <a:buNone/>
                      </a:pP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ブランドパネル関連商品（詳細は</a:t>
                      </a:r>
                      <a:r>
                        <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rPr>
                        <a:t>P5</a:t>
                      </a:r>
                      <a:r>
                        <a:rPr kumimoji="1" lang="ja-JP" altLang="en-US" sz="1200" kern="1200" dirty="0" err="1" smtClean="0">
                          <a:solidFill>
                            <a:schemeClr val="tx1">
                              <a:lumMod val="65000"/>
                              <a:lumOff val="35000"/>
                            </a:schemeClr>
                          </a:solidFill>
                          <a:latin typeface="メイリオ"/>
                          <a:ea typeface="メイリオ"/>
                          <a:cs typeface="メイリオ" panose="020B0604030504040204" pitchFamily="50" charset="-128"/>
                        </a:rPr>
                        <a:t>、</a:t>
                      </a:r>
                      <a:r>
                        <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rPr>
                        <a:t>6</a:t>
                      </a: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参照）</a:t>
                      </a:r>
                      <a:endPar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2"/>
                  </a:ext>
                </a:extLst>
              </a:tr>
              <a:tr h="665656">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企画ページ</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solidFill>
                            <a:schemeClr val="tx1">
                              <a:lumMod val="65000"/>
                              <a:lumOff val="35000"/>
                            </a:schemeClr>
                          </a:solidFill>
                          <a:latin typeface="メイリオ"/>
                          <a:ea typeface="メイリオ"/>
                          <a:cs typeface="メイリオ" panose="020B0604030504040204" pitchFamily="50" charset="-128"/>
                        </a:rPr>
                        <a:t>・掲載場所：</a:t>
                      </a:r>
                      <a:r>
                        <a:rPr kumimoji="1" lang="en-US" altLang="ja-JP" sz="1200" kern="1200" dirty="0" smtClean="0">
                          <a:solidFill>
                            <a:schemeClr val="tx1">
                              <a:lumMod val="65000"/>
                              <a:lumOff val="35000"/>
                            </a:schemeClr>
                          </a:solidFill>
                          <a:latin typeface="+mn-ea"/>
                          <a:ea typeface="メイリオ"/>
                          <a:cs typeface="+mn-cs"/>
                        </a:rPr>
                        <a:t>Yahoo! JAPAN PR</a:t>
                      </a:r>
                      <a:r>
                        <a:rPr kumimoji="1" lang="ja-JP" altLang="en-US" sz="1200" kern="1200" dirty="0" smtClean="0">
                          <a:solidFill>
                            <a:schemeClr val="tx1">
                              <a:lumMod val="65000"/>
                              <a:lumOff val="35000"/>
                            </a:schemeClr>
                          </a:solidFill>
                          <a:latin typeface="+mn-ea"/>
                          <a:ea typeface="メイリオ"/>
                          <a:cs typeface="+mn-cs"/>
                        </a:rPr>
                        <a:t>企画 広告主様専用ページ</a:t>
                      </a:r>
                      <a:endParaRPr kumimoji="1" lang="en-US" altLang="ja-JP" sz="1200" kern="1200" dirty="0" smtClean="0">
                        <a:solidFill>
                          <a:schemeClr val="tx1">
                            <a:lumMod val="65000"/>
                            <a:lumOff val="35000"/>
                          </a:schemeClr>
                        </a:solidFill>
                        <a:latin typeface="+mn-ea"/>
                        <a:ea typeface="メイリオ"/>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solidFill>
                            <a:schemeClr val="tx1">
                              <a:lumMod val="65000"/>
                              <a:lumOff val="35000"/>
                            </a:schemeClr>
                          </a:solidFill>
                          <a:latin typeface="メイリオ"/>
                          <a:ea typeface="メイリオ"/>
                          <a:cs typeface="メイリオ" panose="020B0604030504040204" pitchFamily="50" charset="-128"/>
                        </a:rPr>
                        <a:t>・デバイス：</a:t>
                      </a:r>
                      <a:r>
                        <a:rPr lang="en-US" altLang="ja-JP" sz="1200" dirty="0" smtClean="0">
                          <a:solidFill>
                            <a:schemeClr val="tx1">
                              <a:lumMod val="65000"/>
                              <a:lumOff val="35000"/>
                            </a:schemeClr>
                          </a:solidFill>
                          <a:latin typeface="+mn-ea"/>
                        </a:rPr>
                        <a:t>PC</a:t>
                      </a:r>
                      <a:r>
                        <a:rPr lang="ja-JP" altLang="en-US" sz="1200" dirty="0" smtClean="0">
                          <a:solidFill>
                            <a:schemeClr val="tx1">
                              <a:lumMod val="65000"/>
                              <a:lumOff val="35000"/>
                            </a:schemeClr>
                          </a:solidFill>
                          <a:latin typeface="+mn-ea"/>
                        </a:rPr>
                        <a:t>・スマホ・マルチデバイス</a:t>
                      </a:r>
                      <a:endParaRPr lang="en-US" altLang="ja-JP" sz="1200" dirty="0" smtClean="0">
                        <a:solidFill>
                          <a:schemeClr val="tx1">
                            <a:lumMod val="65000"/>
                            <a:lumOff val="35000"/>
                          </a:schemeClr>
                        </a:solidFill>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solidFill>
                            <a:schemeClr val="tx1">
                              <a:lumMod val="65000"/>
                              <a:lumOff val="35000"/>
                            </a:schemeClr>
                          </a:solidFill>
                          <a:latin typeface="メイリオ"/>
                          <a:ea typeface="メイリオ"/>
                          <a:cs typeface="メイリオ" panose="020B0604030504040204" pitchFamily="50" charset="-128"/>
                        </a:rPr>
                        <a:t>・更新：</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原則、掲載期間内における途中更新はお受けできません。</a:t>
                      </a:r>
                      <a:endParaRPr lang="en-US" altLang="ja-JP" sz="1200" dirty="0" smtClean="0">
                        <a:solidFill>
                          <a:schemeClr val="tx1">
                            <a:lumMod val="65000"/>
                            <a:lumOff val="35000"/>
                          </a:schemeClr>
                        </a:solidFill>
                        <a:latin typeface="メイリオ"/>
                        <a:ea typeface="メイリオ"/>
                        <a:cs typeface="メイリオ"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3"/>
                  </a:ext>
                </a:extLst>
              </a:tr>
              <a:tr h="76442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契約分類</a:t>
                      </a:r>
                      <a:endParaRPr kumimoji="1" lang="en-US" altLang="ja-JP" sz="1000" b="0" i="0" dirty="0" smtClean="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en-US" altLang="ja-JP" sz="800" b="0" i="0" dirty="0" smtClean="0">
                          <a:solidFill>
                            <a:schemeClr val="bg1"/>
                          </a:solidFill>
                          <a:latin typeface="メイリオ"/>
                          <a:ea typeface="メイリオ"/>
                          <a:cs typeface="Meiryo UI" pitchFamily="50" charset="-128"/>
                        </a:rPr>
                        <a:t>※</a:t>
                      </a:r>
                      <a:r>
                        <a:rPr kumimoji="1" lang="ja-JP" altLang="en-US" sz="800" b="0" i="0" dirty="0" smtClean="0">
                          <a:solidFill>
                            <a:schemeClr val="bg1"/>
                          </a:solidFill>
                          <a:latin typeface="メイリオ"/>
                          <a:ea typeface="メイリオ"/>
                          <a:cs typeface="Meiryo UI" pitchFamily="50" charset="-128"/>
                        </a:rPr>
                        <a:t>お申し込み時に選択</a:t>
                      </a:r>
                      <a:endParaRPr kumimoji="1" lang="en-US" altLang="ja-JP" sz="800" b="0" i="0" dirty="0" smtClean="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lumMod val="65000"/>
                              <a:lumOff val="35000"/>
                            </a:schemeClr>
                          </a:solidFill>
                          <a:latin typeface="メイリオ"/>
                          <a:ea typeface="メイリオ"/>
                          <a:cs typeface="メイリオ" panose="020B0604030504040204" pitchFamily="50" charset="-128"/>
                        </a:rPr>
                        <a:t>■企画ページの制作・掲載</a:t>
                      </a:r>
                      <a:endParaRPr kumimoji="1" lang="en-US" altLang="ja-JP" sz="1200" kern="1200" dirty="0" smtClean="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solidFill>
                            <a:schemeClr val="tx1">
                              <a:lumMod val="65000"/>
                              <a:lumOff val="35000"/>
                            </a:schemeClr>
                          </a:solidFill>
                          <a:latin typeface="メイリオ"/>
                          <a:ea typeface="メイリオ"/>
                          <a:cs typeface="メイリオ" panose="020B0604030504040204" pitchFamily="50" charset="-128"/>
                        </a:rPr>
                        <a:t>①契約分類：制作</a:t>
                      </a:r>
                      <a:r>
                        <a:rPr lang="en-US" altLang="ja-JP" sz="1200" dirty="0" smtClean="0">
                          <a:solidFill>
                            <a:schemeClr val="tx1">
                              <a:lumMod val="65000"/>
                              <a:lumOff val="35000"/>
                            </a:schemeClr>
                          </a:solidFill>
                          <a:latin typeface="メイリオ"/>
                          <a:ea typeface="メイリオ"/>
                          <a:cs typeface="メイリオ" panose="020B0604030504040204" pitchFamily="50" charset="-128"/>
                        </a:rPr>
                        <a:t>+</a:t>
                      </a:r>
                      <a:r>
                        <a:rPr lang="ja-JP" altLang="en-US" sz="1200" dirty="0" smtClean="0">
                          <a:solidFill>
                            <a:schemeClr val="tx1">
                              <a:lumMod val="65000"/>
                              <a:lumOff val="35000"/>
                            </a:schemeClr>
                          </a:solidFill>
                          <a:latin typeface="メイリオ"/>
                          <a:ea typeface="メイリオ"/>
                          <a:cs typeface="メイリオ" panose="020B0604030504040204" pitchFamily="50" charset="-128"/>
                        </a:rPr>
                        <a:t>掲載</a:t>
                      </a:r>
                      <a:endParaRPr lang="en-US" altLang="ja-JP" sz="1200" dirty="0" smtClean="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solidFill>
                            <a:schemeClr val="tx1">
                              <a:lumMod val="65000"/>
                              <a:lumOff val="35000"/>
                            </a:schemeClr>
                          </a:solidFill>
                          <a:latin typeface="メイリオ"/>
                          <a:ea typeface="メイリオ"/>
                          <a:cs typeface="メイリオ" panose="020B0604030504040204" pitchFamily="50" charset="-128"/>
                        </a:rPr>
                        <a:t>②契約サービス：</a:t>
                      </a:r>
                      <a:r>
                        <a:rPr lang="en-US" altLang="ja-JP" sz="1200" dirty="0" smtClean="0">
                          <a:solidFill>
                            <a:schemeClr val="tx1">
                              <a:lumMod val="65000"/>
                              <a:lumOff val="35000"/>
                            </a:schemeClr>
                          </a:solidFill>
                          <a:latin typeface="+mn-lt"/>
                          <a:ea typeface="+mn-ea"/>
                          <a:cs typeface="メイリオ" panose="020B0604030504040204" pitchFamily="50" charset="-128"/>
                        </a:rPr>
                        <a:t>【</a:t>
                      </a:r>
                      <a:r>
                        <a:rPr lang="ja-JP" altLang="en-US" sz="1200" dirty="0" smtClean="0">
                          <a:solidFill>
                            <a:schemeClr val="tx1">
                              <a:lumMod val="65000"/>
                              <a:lumOff val="35000"/>
                            </a:schemeClr>
                          </a:solidFill>
                          <a:latin typeface="+mn-lt"/>
                          <a:ea typeface="+mn-ea"/>
                          <a:cs typeface="メイリオ" panose="020B0604030504040204" pitchFamily="50" charset="-128"/>
                        </a:rPr>
                        <a:t>制作</a:t>
                      </a:r>
                      <a:r>
                        <a:rPr lang="en-US" altLang="ja-JP" sz="1200" dirty="0" smtClean="0">
                          <a:solidFill>
                            <a:schemeClr val="tx1">
                              <a:lumMod val="65000"/>
                              <a:lumOff val="35000"/>
                            </a:schemeClr>
                          </a:solidFill>
                          <a:latin typeface="+mn-lt"/>
                          <a:ea typeface="+mn-ea"/>
                          <a:cs typeface="メイリオ" panose="020B0604030504040204" pitchFamily="50" charset="-128"/>
                        </a:rPr>
                        <a:t>+</a:t>
                      </a:r>
                      <a:r>
                        <a:rPr lang="ja-JP" altLang="en-US" sz="1200" dirty="0" smtClean="0">
                          <a:solidFill>
                            <a:schemeClr val="tx1">
                              <a:lumMod val="65000"/>
                              <a:lumOff val="35000"/>
                            </a:schemeClr>
                          </a:solidFill>
                          <a:latin typeface="+mn-lt"/>
                          <a:ea typeface="+mn-ea"/>
                          <a:cs typeface="メイリオ" panose="020B0604030504040204" pitchFamily="50" charset="-128"/>
                        </a:rPr>
                        <a:t>掲載</a:t>
                      </a:r>
                      <a:r>
                        <a:rPr lang="en-US" altLang="ja-JP" sz="1200" dirty="0" smtClean="0">
                          <a:solidFill>
                            <a:schemeClr val="tx1">
                              <a:lumMod val="65000"/>
                              <a:lumOff val="35000"/>
                            </a:schemeClr>
                          </a:solidFill>
                          <a:latin typeface="+mn-lt"/>
                          <a:ea typeface="+mn-ea"/>
                          <a:cs typeface="メイリオ" panose="020B0604030504040204" pitchFamily="50" charset="-128"/>
                        </a:rPr>
                        <a:t>】Yahoo! JAPAN</a:t>
                      </a:r>
                      <a:r>
                        <a:rPr lang="ja-JP" altLang="en-US" sz="1200" dirty="0" smtClean="0">
                          <a:solidFill>
                            <a:schemeClr val="tx1">
                              <a:lumMod val="65000"/>
                              <a:lumOff val="35000"/>
                            </a:schemeClr>
                          </a:solidFill>
                          <a:latin typeface="+mn-lt"/>
                          <a:ea typeface="+mn-ea"/>
                          <a:cs typeface="メイリオ" panose="020B0604030504040204" pitchFamily="50" charset="-128"/>
                        </a:rPr>
                        <a:t>　トップページ カスタマイズ企画</a:t>
                      </a:r>
                      <a:endParaRPr lang="en-US" altLang="ja-JP" sz="1200" dirty="0" smtClean="0">
                        <a:solidFill>
                          <a:schemeClr val="tx1">
                            <a:lumMod val="65000"/>
                            <a:lumOff val="35000"/>
                          </a:schemeClr>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solidFill>
                            <a:schemeClr val="tx1">
                              <a:lumMod val="65000"/>
                              <a:lumOff val="35000"/>
                            </a:schemeClr>
                          </a:solidFill>
                          <a:latin typeface="メイリオ"/>
                          <a:ea typeface="メイリオ"/>
                          <a:cs typeface="メイリオ" panose="020B0604030504040204" pitchFamily="50" charset="-128"/>
                        </a:rPr>
                        <a:t>③契約サービス詳細：</a:t>
                      </a:r>
                      <a:r>
                        <a:rPr lang="en-US" altLang="ja-JP" sz="1200" dirty="0" smtClean="0">
                          <a:solidFill>
                            <a:schemeClr val="tx1">
                              <a:lumMod val="65000"/>
                              <a:lumOff val="35000"/>
                            </a:schemeClr>
                          </a:solidFill>
                          <a:latin typeface="+mn-lt"/>
                          <a:ea typeface="+mn-ea"/>
                          <a:cs typeface="メイリオ" panose="020B0604030504040204" pitchFamily="50" charset="-128"/>
                        </a:rPr>
                        <a:t>Yahoo! JAPAN</a:t>
                      </a:r>
                      <a:r>
                        <a:rPr lang="ja-JP" altLang="en-US" sz="1200" dirty="0" smtClean="0">
                          <a:solidFill>
                            <a:schemeClr val="tx1">
                              <a:lumMod val="65000"/>
                              <a:lumOff val="35000"/>
                            </a:schemeClr>
                          </a:solidFill>
                          <a:latin typeface="+mn-lt"/>
                          <a:ea typeface="+mn-ea"/>
                          <a:cs typeface="メイリオ" panose="020B0604030504040204" pitchFamily="50" charset="-128"/>
                        </a:rPr>
                        <a:t>　トップページ カスタマイズ企画　制作・掲載費</a:t>
                      </a:r>
                      <a:endParaRPr lang="en-US" altLang="ja-JP" sz="1200" dirty="0" smtClean="0">
                        <a:solidFill>
                          <a:schemeClr val="tx1">
                            <a:lumMod val="65000"/>
                            <a:lumOff val="35000"/>
                          </a:schemeClr>
                        </a:solidFill>
                        <a:latin typeface="メイリオ"/>
                        <a:ea typeface="メイリオ"/>
                        <a:cs typeface="メイリオ"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247624747"/>
                  </a:ext>
                </a:extLst>
              </a:tr>
              <a:tr h="276600">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dirty="0" smtClean="0">
                          <a:solidFill>
                            <a:schemeClr val="bg1"/>
                          </a:solidFill>
                          <a:latin typeface="メイリオ"/>
                          <a:ea typeface="メイリオ"/>
                        </a:rPr>
                        <a:t>掲載期間</a:t>
                      </a:r>
                      <a:endParaRPr kumimoji="1" lang="ja-JP" altLang="en-US" sz="1000" b="0" i="0" dirty="0" smtClean="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lang="ja-JP" altLang="en-US" sz="1200" dirty="0" smtClean="0">
                          <a:solidFill>
                            <a:schemeClr val="tx1">
                              <a:lumMod val="65000"/>
                              <a:lumOff val="35000"/>
                            </a:schemeClr>
                          </a:solidFill>
                          <a:latin typeface="メイリオ"/>
                          <a:ea typeface="メイリオ"/>
                          <a:cs typeface="Meiryo UI" panose="020B0604030504040204" pitchFamily="50" charset="-128"/>
                        </a:rPr>
                        <a:t>誘導用広告の掲載期間に準ずる</a:t>
                      </a:r>
                      <a:r>
                        <a:rPr kumimoji="1" lang="ja-JP" altLang="en-US" sz="1200" kern="1200" dirty="0" smtClean="0">
                          <a:solidFill>
                            <a:schemeClr val="tx1">
                              <a:lumMod val="65000"/>
                              <a:lumOff val="35000"/>
                            </a:schemeClr>
                          </a:solidFill>
                          <a:latin typeface="メイリオ"/>
                          <a:ea typeface="メイリオ"/>
                          <a:cs typeface="Meiryo UI" panose="020B0604030504040204" pitchFamily="50" charset="-128"/>
                        </a:rPr>
                        <a:t>、かつ最大</a:t>
                      </a:r>
                      <a:r>
                        <a:rPr kumimoji="1" lang="en-US" altLang="ja-JP" sz="1200" kern="1200" dirty="0" smtClean="0">
                          <a:solidFill>
                            <a:schemeClr val="tx1">
                              <a:lumMod val="65000"/>
                              <a:lumOff val="35000"/>
                            </a:schemeClr>
                          </a:solidFill>
                          <a:latin typeface="メイリオ"/>
                          <a:ea typeface="メイリオ"/>
                          <a:cs typeface="Meiryo UI" panose="020B0604030504040204" pitchFamily="50" charset="-128"/>
                        </a:rPr>
                        <a:t>2</a:t>
                      </a:r>
                      <a:r>
                        <a:rPr kumimoji="1" lang="ja-JP" altLang="en-US" sz="1200" kern="1200" dirty="0" smtClean="0">
                          <a:solidFill>
                            <a:schemeClr val="tx1">
                              <a:lumMod val="65000"/>
                              <a:lumOff val="35000"/>
                            </a:schemeClr>
                          </a:solidFill>
                          <a:latin typeface="メイリオ"/>
                          <a:ea typeface="メイリオ"/>
                          <a:cs typeface="Meiryo UI" panose="020B0604030504040204" pitchFamily="50" charset="-128"/>
                        </a:rPr>
                        <a:t>週間</a:t>
                      </a:r>
                      <a:r>
                        <a:rPr kumimoji="1" lang="en-US" altLang="ja-JP" sz="1200" kern="1200" dirty="0" smtClean="0">
                          <a:solidFill>
                            <a:schemeClr val="tx1">
                              <a:lumMod val="65000"/>
                              <a:lumOff val="35000"/>
                            </a:schemeClr>
                          </a:solidFill>
                          <a:latin typeface="メイリオ"/>
                          <a:ea typeface="メイリオ"/>
                          <a:cs typeface="Meiryo UI" panose="020B0604030504040204" pitchFamily="50" charset="-128"/>
                        </a:rPr>
                        <a:t>(</a:t>
                      </a:r>
                      <a:r>
                        <a:rPr kumimoji="1" lang="ja-JP" altLang="en-US" sz="1200" kern="1200" dirty="0" smtClean="0">
                          <a:solidFill>
                            <a:schemeClr val="tx1">
                              <a:lumMod val="65000"/>
                              <a:lumOff val="35000"/>
                            </a:schemeClr>
                          </a:solidFill>
                          <a:latin typeface="メイリオ"/>
                          <a:ea typeface="メイリオ"/>
                          <a:cs typeface="Meiryo UI" panose="020B0604030504040204" pitchFamily="50" charset="-128"/>
                        </a:rPr>
                        <a:t>平日開始</a:t>
                      </a:r>
                      <a:r>
                        <a:rPr kumimoji="1" lang="en-US" altLang="ja-JP" sz="1200" kern="1200" dirty="0" smtClean="0">
                          <a:solidFill>
                            <a:schemeClr val="tx1">
                              <a:lumMod val="65000"/>
                              <a:lumOff val="35000"/>
                            </a:schemeClr>
                          </a:solidFill>
                          <a:latin typeface="メイリオ"/>
                          <a:ea typeface="メイリオ"/>
                          <a:cs typeface="Meiryo UI" panose="020B0604030504040204" pitchFamily="50" charset="-128"/>
                        </a:rPr>
                        <a:t>)</a:t>
                      </a:r>
                      <a:r>
                        <a:rPr lang="ja-JP" altLang="en-US" sz="1200" b="0" i="0" dirty="0" smtClean="0">
                          <a:solidFill>
                            <a:schemeClr val="tx1">
                              <a:lumMod val="65000"/>
                              <a:lumOff val="35000"/>
                            </a:schemeClr>
                          </a:solidFill>
                          <a:effectLst/>
                          <a:latin typeface="Arial" panose="020B0604020202020204" pitchFamily="34" charset="0"/>
                        </a:rPr>
                        <a:t> </a:t>
                      </a:r>
                      <a:endParaRPr lang="en-US" altLang="ja-JP" sz="1200" b="0" i="0" dirty="0" smtClean="0">
                        <a:solidFill>
                          <a:schemeClr val="tx1">
                            <a:lumMod val="65000"/>
                            <a:lumOff val="35000"/>
                          </a:schemeClr>
                        </a:solidFill>
                        <a:effectLst/>
                        <a:latin typeface="Arial" panose="020B0604020202020204" pitchFamily="34" charset="0"/>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5"/>
                  </a:ext>
                </a:extLst>
              </a:tr>
              <a:tr h="111238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料金</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b="0" i="0" kern="1200" dirty="0" smtClean="0">
                          <a:solidFill>
                            <a:schemeClr val="tx1">
                              <a:lumMod val="65000"/>
                              <a:lumOff val="35000"/>
                            </a:schemeClr>
                          </a:solidFill>
                          <a:effectLst/>
                          <a:latin typeface="+mn-lt"/>
                          <a:ea typeface="+mn-ea"/>
                          <a:cs typeface="+mn-cs"/>
                        </a:rPr>
                        <a:t>■誘導広告</a:t>
                      </a:r>
                      <a:endParaRPr kumimoji="1" lang="en-US" altLang="ja-JP" sz="1200" b="0" i="0" kern="1200" dirty="0" smtClean="0">
                        <a:solidFill>
                          <a:schemeClr val="tx1">
                            <a:lumMod val="65000"/>
                            <a:lumOff val="35000"/>
                          </a:schemeClr>
                        </a:solidFill>
                        <a:effectLst/>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b="0" i="0" kern="1200" dirty="0" smtClean="0">
                          <a:solidFill>
                            <a:schemeClr val="tx1">
                              <a:lumMod val="65000"/>
                              <a:lumOff val="35000"/>
                            </a:schemeClr>
                          </a:solidFill>
                          <a:effectLst/>
                          <a:latin typeface="+mn-lt"/>
                          <a:ea typeface="+mn-ea"/>
                          <a:cs typeface="+mn-cs"/>
                        </a:rPr>
                        <a:t>料金は</a:t>
                      </a:r>
                      <a:r>
                        <a:rPr kumimoji="1" lang="en-US" altLang="ja-JP" sz="1200" b="0" i="0" kern="1200" dirty="0" smtClean="0">
                          <a:solidFill>
                            <a:schemeClr val="tx1">
                              <a:lumMod val="65000"/>
                              <a:lumOff val="35000"/>
                            </a:schemeClr>
                          </a:solidFill>
                          <a:effectLst/>
                          <a:latin typeface="+mn-lt"/>
                          <a:ea typeface="+mn-ea"/>
                          <a:cs typeface="+mn-cs"/>
                        </a:rPr>
                        <a:t>P5</a:t>
                      </a:r>
                      <a:r>
                        <a:rPr kumimoji="1" lang="ja-JP" altLang="en-US" sz="1200" b="0" i="0" kern="1200" dirty="0" err="1" smtClean="0">
                          <a:solidFill>
                            <a:schemeClr val="tx1">
                              <a:lumMod val="65000"/>
                              <a:lumOff val="35000"/>
                            </a:schemeClr>
                          </a:solidFill>
                          <a:effectLst/>
                          <a:latin typeface="+mn-lt"/>
                          <a:ea typeface="+mn-ea"/>
                          <a:cs typeface="+mn-cs"/>
                        </a:rPr>
                        <a:t>、</a:t>
                      </a:r>
                      <a:r>
                        <a:rPr kumimoji="1" lang="en-US" altLang="ja-JP" sz="1200" b="0" i="0" kern="1200" dirty="0" smtClean="0">
                          <a:solidFill>
                            <a:schemeClr val="tx1">
                              <a:lumMod val="65000"/>
                              <a:lumOff val="35000"/>
                            </a:schemeClr>
                          </a:solidFill>
                          <a:effectLst/>
                          <a:latin typeface="+mn-lt"/>
                          <a:ea typeface="+mn-ea"/>
                          <a:cs typeface="+mn-cs"/>
                        </a:rPr>
                        <a:t>6</a:t>
                      </a:r>
                      <a:r>
                        <a:rPr kumimoji="1" lang="ja-JP" altLang="en-US" sz="1200" b="0" i="0" kern="1200" dirty="0" smtClean="0">
                          <a:solidFill>
                            <a:schemeClr val="tx1">
                              <a:lumMod val="65000"/>
                              <a:lumOff val="35000"/>
                            </a:schemeClr>
                          </a:solidFill>
                          <a:effectLst/>
                          <a:latin typeface="+mn-lt"/>
                          <a:ea typeface="+mn-ea"/>
                          <a:cs typeface="+mn-cs"/>
                        </a:rPr>
                        <a:t>参照／</a:t>
                      </a:r>
                      <a:r>
                        <a:rPr kumimoji="1" lang="en-US" altLang="ja-JP" sz="1200" b="0" i="0" kern="1200" dirty="0" smtClean="0">
                          <a:solidFill>
                            <a:schemeClr val="tx1">
                              <a:lumMod val="65000"/>
                              <a:lumOff val="35000"/>
                            </a:schemeClr>
                          </a:solidFill>
                          <a:effectLst/>
                          <a:latin typeface="+mn-lt"/>
                          <a:ea typeface="+mn-ea"/>
                          <a:cs typeface="+mn-cs"/>
                        </a:rPr>
                        <a:t>Yahoo!</a:t>
                      </a:r>
                      <a:r>
                        <a:rPr kumimoji="1" lang="ja-JP" altLang="en-US" sz="1200" b="0" i="0" kern="1200" dirty="0" smtClean="0">
                          <a:solidFill>
                            <a:schemeClr val="tx1">
                              <a:lumMod val="65000"/>
                              <a:lumOff val="35000"/>
                            </a:schemeClr>
                          </a:solidFill>
                          <a:effectLst/>
                          <a:latin typeface="+mn-lt"/>
                          <a:ea typeface="+mn-ea"/>
                          <a:cs typeface="+mn-cs"/>
                        </a:rPr>
                        <a:t>ディスプレイ広告の広告管理ツールからお申し込み</a:t>
                      </a:r>
                      <a:endParaRPr kumimoji="1" lang="en-US" altLang="ja-JP" sz="1200" b="0" i="0" kern="1200" dirty="0" smtClean="0">
                        <a:solidFill>
                          <a:schemeClr val="tx1">
                            <a:lumMod val="65000"/>
                            <a:lumOff val="35000"/>
                          </a:schemeClr>
                        </a:solidFill>
                        <a:effectLst/>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b="0" i="0" kern="1200" dirty="0" smtClean="0">
                          <a:solidFill>
                            <a:schemeClr val="tx1">
                              <a:lumMod val="65000"/>
                              <a:lumOff val="35000"/>
                            </a:schemeClr>
                          </a:solidFill>
                          <a:effectLst/>
                          <a:latin typeface="+mn-lt"/>
                          <a:ea typeface="+mn-ea"/>
                          <a:cs typeface="+mn-cs"/>
                        </a:rPr>
                        <a:t>■制作・掲載費</a:t>
                      </a:r>
                      <a:endParaRPr kumimoji="1" lang="en-US" altLang="ja-JP" sz="1200" b="0" i="0" kern="1200" dirty="0" smtClean="0">
                        <a:solidFill>
                          <a:schemeClr val="tx1">
                            <a:lumMod val="65000"/>
                            <a:lumOff val="35000"/>
                          </a:schemeClr>
                        </a:solidFill>
                        <a:effectLst/>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b="0" i="0" kern="1200" dirty="0" smtClean="0">
                          <a:solidFill>
                            <a:schemeClr val="tx1">
                              <a:lumMod val="65000"/>
                              <a:lumOff val="35000"/>
                            </a:schemeClr>
                          </a:solidFill>
                          <a:effectLst/>
                          <a:latin typeface="+mn-lt"/>
                          <a:ea typeface="+mn-ea"/>
                          <a:cs typeface="+mn-cs"/>
                        </a:rPr>
                        <a:t>料金は</a:t>
                      </a:r>
                      <a:r>
                        <a:rPr kumimoji="1" lang="en-US" altLang="ja-JP" sz="1200" b="0" i="0" kern="1200" dirty="0" smtClean="0">
                          <a:solidFill>
                            <a:schemeClr val="tx1">
                              <a:lumMod val="65000"/>
                              <a:lumOff val="35000"/>
                            </a:schemeClr>
                          </a:solidFill>
                          <a:effectLst/>
                          <a:latin typeface="+mn-lt"/>
                          <a:ea typeface="+mn-ea"/>
                          <a:cs typeface="+mn-cs"/>
                        </a:rPr>
                        <a:t>P5</a:t>
                      </a:r>
                      <a:r>
                        <a:rPr kumimoji="1" lang="ja-JP" altLang="en-US" sz="1200" b="0" i="0" kern="1200" dirty="0" smtClean="0">
                          <a:solidFill>
                            <a:schemeClr val="tx1">
                              <a:lumMod val="65000"/>
                              <a:lumOff val="35000"/>
                            </a:schemeClr>
                          </a:solidFill>
                          <a:effectLst/>
                          <a:latin typeface="+mn-lt"/>
                          <a:ea typeface="+mn-ea"/>
                          <a:cs typeface="+mn-cs"/>
                        </a:rPr>
                        <a:t>参照／事前見積もり：必要／専用のフォームからお申し込み</a:t>
                      </a:r>
                      <a:endParaRPr kumimoji="1" lang="en-US" altLang="ja-JP" sz="1200" b="0" i="0" kern="1200" dirty="0" smtClean="0">
                        <a:solidFill>
                          <a:schemeClr val="tx1">
                            <a:lumMod val="65000"/>
                            <a:lumOff val="35000"/>
                          </a:schemeClr>
                        </a:solidFill>
                        <a:effectLst/>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b="0" i="0" kern="1200" dirty="0" smtClean="0">
                          <a:solidFill>
                            <a:schemeClr val="tx1">
                              <a:lumMod val="65000"/>
                              <a:lumOff val="35000"/>
                            </a:schemeClr>
                          </a:solidFill>
                          <a:effectLst/>
                          <a:latin typeface="+mn-lt"/>
                          <a:ea typeface="+mn-ea"/>
                          <a:cs typeface="+mn-cs"/>
                        </a:rPr>
                        <a:t>料金は</a:t>
                      </a:r>
                      <a:r>
                        <a:rPr kumimoji="1" lang="en-US" altLang="ja-JP" sz="1200" b="0" i="0" kern="1200" dirty="0" smtClean="0">
                          <a:solidFill>
                            <a:schemeClr val="tx1">
                              <a:lumMod val="65000"/>
                              <a:lumOff val="35000"/>
                            </a:schemeClr>
                          </a:solidFill>
                          <a:effectLst/>
                          <a:latin typeface="+mn-lt"/>
                          <a:ea typeface="+mn-ea"/>
                          <a:cs typeface="+mn-cs"/>
                        </a:rPr>
                        <a:t>P6</a:t>
                      </a:r>
                      <a:r>
                        <a:rPr kumimoji="1" lang="ja-JP" altLang="en-US" sz="1200" b="0" i="0" kern="1200" dirty="0" smtClean="0">
                          <a:solidFill>
                            <a:schemeClr val="tx1">
                              <a:lumMod val="65000"/>
                              <a:lumOff val="35000"/>
                            </a:schemeClr>
                          </a:solidFill>
                          <a:effectLst/>
                          <a:latin typeface="+mn-lt"/>
                          <a:ea typeface="+mn-ea"/>
                          <a:cs typeface="+mn-cs"/>
                        </a:rPr>
                        <a:t>参照／事前見積もり：不要／共通のフォームからお申し込み</a:t>
                      </a:r>
                      <a:endParaRPr kumimoji="1" lang="en-US" altLang="ja-JP" sz="1200" b="0" i="0" kern="1200" dirty="0" smtClean="0">
                        <a:solidFill>
                          <a:schemeClr val="tx1">
                            <a:lumMod val="65000"/>
                            <a:lumOff val="35000"/>
                          </a:schemeClr>
                        </a:solidFill>
                        <a:effectLst/>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b="0" i="0" kern="1200" dirty="0" smtClean="0">
                          <a:solidFill>
                            <a:schemeClr val="tx1">
                              <a:lumMod val="65000"/>
                              <a:lumOff val="35000"/>
                            </a:schemeClr>
                          </a:solidFill>
                          <a:effectLst/>
                          <a:latin typeface="+mn-lt"/>
                          <a:ea typeface="+mn-ea"/>
                          <a:cs typeface="+mn-cs"/>
                        </a:rPr>
                        <a:t>※</a:t>
                      </a:r>
                      <a:r>
                        <a:rPr kumimoji="1" lang="ja-JP" altLang="en-US" sz="1200" b="0" i="0" kern="1200" dirty="0" smtClean="0">
                          <a:solidFill>
                            <a:schemeClr val="tx1">
                              <a:lumMod val="65000"/>
                              <a:lumOff val="35000"/>
                            </a:schemeClr>
                          </a:solidFill>
                          <a:effectLst/>
                          <a:latin typeface="+mn-lt"/>
                          <a:ea typeface="+mn-ea"/>
                          <a:cs typeface="+mn-cs"/>
                        </a:rPr>
                        <a:t>企画内容によって、別途費用が発生する場合があります</a:t>
                      </a:r>
                      <a:endParaRPr kumimoji="1" lang="en-US" altLang="ja-JP" sz="1200" b="0" i="0" kern="1200" dirty="0" smtClean="0">
                        <a:solidFill>
                          <a:schemeClr val="tx1">
                            <a:lumMod val="65000"/>
                            <a:lumOff val="35000"/>
                          </a:schemeClr>
                        </a:solidFill>
                        <a:effectLst/>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b="0" i="0" kern="1200" dirty="0" smtClean="0">
                          <a:solidFill>
                            <a:schemeClr val="tx1">
                              <a:lumMod val="65000"/>
                              <a:lumOff val="35000"/>
                            </a:schemeClr>
                          </a:solidFill>
                          <a:effectLst/>
                          <a:latin typeface="+mn-lt"/>
                          <a:ea typeface="+mn-ea"/>
                          <a:cs typeface="+mn-cs"/>
                        </a:rPr>
                        <a:t>※</a:t>
                      </a:r>
                      <a:r>
                        <a:rPr kumimoji="1" lang="ja-JP" altLang="en-US" sz="1200" b="0" i="0" kern="1200" dirty="0" smtClean="0">
                          <a:solidFill>
                            <a:schemeClr val="tx1">
                              <a:lumMod val="65000"/>
                              <a:lumOff val="35000"/>
                            </a:schemeClr>
                          </a:solidFill>
                          <a:effectLst/>
                          <a:latin typeface="+mn-lt"/>
                          <a:ea typeface="+mn-ea"/>
                          <a:cs typeface="+mn-cs"/>
                        </a:rPr>
                        <a:t>制作費無償プランの場合も、関連約款に同意いただく必要があるため</a:t>
                      </a:r>
                      <a:r>
                        <a:rPr kumimoji="1" lang="en-US" altLang="ja-JP" sz="1200" b="0" i="0" kern="1200" dirty="0" smtClean="0">
                          <a:solidFill>
                            <a:schemeClr val="tx1">
                              <a:lumMod val="65000"/>
                              <a:lumOff val="35000"/>
                            </a:schemeClr>
                          </a:solidFill>
                          <a:effectLst/>
                          <a:latin typeface="+mn-lt"/>
                          <a:ea typeface="+mn-ea"/>
                          <a:cs typeface="+mn-cs"/>
                        </a:rPr>
                        <a:t>0</a:t>
                      </a:r>
                      <a:r>
                        <a:rPr kumimoji="1" lang="ja-JP" altLang="en-US" sz="1200" b="0" i="0" kern="1200" dirty="0" smtClean="0">
                          <a:solidFill>
                            <a:schemeClr val="tx1">
                              <a:lumMod val="65000"/>
                              <a:lumOff val="35000"/>
                            </a:schemeClr>
                          </a:solidFill>
                          <a:effectLst/>
                          <a:latin typeface="+mn-lt"/>
                          <a:ea typeface="+mn-ea"/>
                          <a:cs typeface="+mn-cs"/>
                        </a:rPr>
                        <a:t>円でお申し込みいただきます</a:t>
                      </a:r>
                      <a:endParaRPr kumimoji="1" lang="en-US" altLang="ja-JP" sz="700" b="0" u="none" strike="noStrike" kern="1200" cap="none" spc="0" normalizeH="0" baseline="0" noProof="0" dirty="0" smtClean="0">
                        <a:ln>
                          <a:noFill/>
                        </a:ln>
                        <a:solidFill>
                          <a:schemeClr val="tx1">
                            <a:lumMod val="65000"/>
                            <a:lumOff val="35000"/>
                          </a:schemeClr>
                        </a:solidFill>
                        <a:effectLst/>
                        <a:uLnTx/>
                        <a:uFillTx/>
                        <a:latin typeface="メイリオ"/>
                        <a:ea typeface="メイリオ"/>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6"/>
                  </a:ext>
                </a:extLst>
              </a:tr>
              <a:tr h="67743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お申し込み</a:t>
                      </a:r>
                      <a:endParaRPr kumimoji="1" lang="en-US" altLang="ja-JP" sz="1000" b="0" i="0" dirty="0" smtClean="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期限</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原則として、掲載開始の</a:t>
                      </a:r>
                      <a:r>
                        <a:rPr kumimoji="1" lang="en-US" altLang="ja-JP" sz="12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2</a:t>
                      </a:r>
                      <a:r>
                        <a:rPr kumimoji="1" lang="ja-JP" altLang="en-US" sz="12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か月前までにお申し込みください</a:t>
                      </a:r>
                      <a:endParaRPr kumimoji="1" lang="en-US" altLang="ja-JP" sz="1200" b="0" u="none" strike="noStrike" kern="1200" cap="none" spc="0" normalizeH="0" baseline="0" noProof="0" dirty="0" smtClean="0">
                        <a:ln>
                          <a:noFill/>
                        </a:ln>
                        <a:solidFill>
                          <a:schemeClr val="tx1">
                            <a:lumMod val="65000"/>
                            <a:lumOff val="3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i="0" kern="1200" noProof="0" dirty="0" smtClean="0">
                          <a:solidFill>
                            <a:schemeClr val="tx1">
                              <a:lumMod val="65000"/>
                              <a:lumOff val="35000"/>
                            </a:schemeClr>
                          </a:solidFill>
                          <a:effectLst/>
                          <a:latin typeface="+mn-lt"/>
                          <a:ea typeface="+mn-ea"/>
                          <a:cs typeface="+mn-cs"/>
                        </a:rPr>
                        <a:t>※</a:t>
                      </a:r>
                      <a:r>
                        <a:rPr kumimoji="1" lang="ja-JP" altLang="en-US" sz="1000" b="0" i="0" kern="1200" dirty="0" smtClean="0">
                          <a:solidFill>
                            <a:schemeClr val="tx1">
                              <a:lumMod val="65000"/>
                              <a:lumOff val="35000"/>
                            </a:schemeClr>
                          </a:solidFill>
                          <a:effectLst/>
                          <a:latin typeface="+mn-lt"/>
                          <a:ea typeface="+mn-ea"/>
                          <a:cs typeface="+mn-cs"/>
                        </a:rPr>
                        <a:t>制作および、弊社のトップページ、ブランド管理の担当部署による表現確認、動作検証等含む</a:t>
                      </a:r>
                      <a:endParaRPr kumimoji="1" lang="en-US" altLang="ja-JP" sz="1000" b="0" i="0" kern="1200" noProof="0" dirty="0" smtClean="0">
                        <a:solidFill>
                          <a:schemeClr val="tx1">
                            <a:lumMod val="65000"/>
                            <a:lumOff val="35000"/>
                          </a:schemeClr>
                        </a:solidFill>
                        <a:effectLst/>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a:t>
                      </a:r>
                      <a:r>
                        <a:rPr kumimoji="1" lang="ja-JP" altLang="en-US"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所定の方法によるお申し込み契約の成立後はキャンセルは不可となります</a:t>
                      </a:r>
                      <a:endPar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a:t>
                      </a:r>
                      <a:r>
                        <a:rPr kumimoji="1" lang="ja-JP" altLang="en-US"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お申し込み時に掲載期間が未決定の場合は、別途、掲載開始日の</a:t>
                      </a:r>
                      <a:r>
                        <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5</a:t>
                      </a:r>
                      <a:r>
                        <a:rPr kumimoji="1" lang="ja-JP" altLang="en-US"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営業日前までに掲載期間のご連絡をメールでいただきます</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7"/>
                  </a:ext>
                </a:extLst>
              </a:tr>
              <a:tr h="401696">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dirty="0" smtClean="0">
                          <a:solidFill>
                            <a:schemeClr val="bg1"/>
                          </a:solidFill>
                          <a:latin typeface="+mn-lt"/>
                          <a:ea typeface="+mn-ea"/>
                        </a:rPr>
                        <a:t>有効期限</a:t>
                      </a:r>
                      <a:endParaRPr kumimoji="1" lang="ja-JP" altLang="en-US" sz="1000" b="0" i="0" dirty="0" smtClean="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smtClean="0">
                          <a:solidFill>
                            <a:schemeClr val="tx1">
                              <a:lumMod val="65000"/>
                              <a:lumOff val="35000"/>
                            </a:schemeClr>
                          </a:solidFill>
                          <a:latin typeface="メイリオ"/>
                          <a:ea typeface="メイリオ"/>
                          <a:cs typeface="Meiryo UI" panose="020B0604030504040204" pitchFamily="50" charset="-128"/>
                        </a:rPr>
                        <a:t>2021</a:t>
                      </a:r>
                      <a:r>
                        <a:rPr lang="ja-JP" altLang="en-US" sz="1200" dirty="0" smtClean="0">
                          <a:solidFill>
                            <a:schemeClr val="tx1">
                              <a:lumMod val="65000"/>
                              <a:lumOff val="35000"/>
                            </a:schemeClr>
                          </a:solidFill>
                          <a:latin typeface="メイリオ"/>
                          <a:ea typeface="メイリオ"/>
                          <a:cs typeface="Meiryo UI" panose="020B0604030504040204" pitchFamily="50" charset="-128"/>
                        </a:rPr>
                        <a:t>年</a:t>
                      </a:r>
                      <a:r>
                        <a:rPr lang="en-US" altLang="ja-JP" sz="1200" dirty="0" smtClean="0">
                          <a:solidFill>
                            <a:schemeClr val="tx1">
                              <a:lumMod val="65000"/>
                              <a:lumOff val="35000"/>
                            </a:schemeClr>
                          </a:solidFill>
                          <a:latin typeface="メイリオ"/>
                          <a:ea typeface="メイリオ"/>
                          <a:cs typeface="Meiryo UI" panose="020B0604030504040204" pitchFamily="50" charset="-128"/>
                        </a:rPr>
                        <a:t>6</a:t>
                      </a:r>
                      <a:r>
                        <a:rPr lang="ja-JP" altLang="en-US" sz="1200" dirty="0" smtClean="0">
                          <a:solidFill>
                            <a:schemeClr val="tx1">
                              <a:lumMod val="65000"/>
                              <a:lumOff val="35000"/>
                            </a:schemeClr>
                          </a:solidFill>
                          <a:latin typeface="メイリオ"/>
                          <a:ea typeface="メイリオ"/>
                          <a:cs typeface="Meiryo UI" panose="020B0604030504040204" pitchFamily="50" charset="-128"/>
                        </a:rPr>
                        <a:t>年</a:t>
                      </a:r>
                      <a:r>
                        <a:rPr lang="en-US" altLang="ja-JP" sz="1200" dirty="0" smtClean="0">
                          <a:solidFill>
                            <a:schemeClr val="tx1">
                              <a:lumMod val="65000"/>
                              <a:lumOff val="35000"/>
                            </a:schemeClr>
                          </a:solidFill>
                          <a:latin typeface="メイリオ"/>
                          <a:ea typeface="メイリオ"/>
                          <a:cs typeface="Meiryo UI" panose="020B0604030504040204" pitchFamily="50" charset="-128"/>
                        </a:rPr>
                        <a:t>30</a:t>
                      </a:r>
                      <a:r>
                        <a:rPr lang="ja-JP" altLang="en-US" sz="1200" dirty="0" smtClean="0">
                          <a:solidFill>
                            <a:schemeClr val="tx1">
                              <a:lumMod val="65000"/>
                              <a:lumOff val="35000"/>
                            </a:schemeClr>
                          </a:solidFill>
                          <a:latin typeface="メイリオ"/>
                          <a:ea typeface="メイリオ"/>
                          <a:cs typeface="Meiryo UI" panose="020B0604030504040204" pitchFamily="50" charset="-128"/>
                        </a:rPr>
                        <a:t>日掲載終了分</a:t>
                      </a:r>
                      <a:endParaRPr lang="ja-JP" altLang="en-US" sz="1200" dirty="0" smtClean="0">
                        <a:solidFill>
                          <a:schemeClr val="tx1">
                            <a:lumMod val="65000"/>
                            <a:lumOff val="35000"/>
                          </a:schemeClr>
                        </a:solidFill>
                        <a:latin typeface="メイリオ"/>
                        <a:ea typeface="メイリオ"/>
                        <a:cs typeface="Verdana" pitchFamily="34" charset="0"/>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3752225600"/>
                  </a:ext>
                </a:extLst>
              </a:tr>
              <a:tr h="62171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レポート項目</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kern="1200" dirty="0" smtClean="0">
                          <a:solidFill>
                            <a:schemeClr val="tx1">
                              <a:lumMod val="65000"/>
                              <a:lumOff val="35000"/>
                            </a:schemeClr>
                          </a:solidFill>
                          <a:effectLst/>
                          <a:latin typeface="+mn-lt"/>
                          <a:ea typeface="+mn-ea"/>
                          <a:cs typeface="+mn-cs"/>
                        </a:rPr>
                        <a:t>■誘導広告：</a:t>
                      </a:r>
                      <a:r>
                        <a:rPr kumimoji="1" lang="en-US" altLang="ja-JP" sz="1200" b="0" i="0" kern="1200" dirty="0" smtClean="0">
                          <a:solidFill>
                            <a:schemeClr val="tx1">
                              <a:lumMod val="65000"/>
                              <a:lumOff val="35000"/>
                            </a:schemeClr>
                          </a:solidFill>
                          <a:effectLst/>
                          <a:latin typeface="+mn-lt"/>
                          <a:ea typeface="+mn-ea"/>
                          <a:cs typeface="+mn-cs"/>
                        </a:rPr>
                        <a:t>imps</a:t>
                      </a:r>
                      <a:r>
                        <a:rPr kumimoji="1" lang="ja-JP" altLang="en-US" sz="1200" b="0" i="0" kern="1200" dirty="0" smtClean="0">
                          <a:solidFill>
                            <a:schemeClr val="tx1">
                              <a:lumMod val="65000"/>
                              <a:lumOff val="35000"/>
                            </a:schemeClr>
                          </a:solidFill>
                          <a:effectLst/>
                          <a:latin typeface="+mn-lt"/>
                          <a:ea typeface="+mn-ea"/>
                          <a:cs typeface="+mn-cs"/>
                        </a:rPr>
                        <a:t>数、クリック数、クリック率</a:t>
                      </a:r>
                      <a:endParaRPr kumimoji="1" lang="en-US" altLang="ja-JP" sz="1200" b="0" i="0" kern="1200" dirty="0" smtClean="0">
                        <a:solidFill>
                          <a:schemeClr val="tx1">
                            <a:lumMod val="65000"/>
                            <a:lumOff val="35000"/>
                          </a:schemeClr>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kern="1200" dirty="0" smtClean="0">
                          <a:solidFill>
                            <a:schemeClr val="tx1">
                              <a:lumMod val="65000"/>
                              <a:lumOff val="35000"/>
                            </a:schemeClr>
                          </a:solidFill>
                          <a:effectLst/>
                          <a:latin typeface="+mn-lt"/>
                          <a:ea typeface="+mn-ea"/>
                          <a:cs typeface="+mn-cs"/>
                        </a:rPr>
                        <a:t>■企画ページ：</a:t>
                      </a:r>
                      <a:r>
                        <a:rPr kumimoji="1" lang="en-US" altLang="ja-JP" sz="1200" b="0" i="0" kern="1200" dirty="0" smtClean="0">
                          <a:solidFill>
                            <a:schemeClr val="tx1">
                              <a:lumMod val="65000"/>
                              <a:lumOff val="35000"/>
                            </a:schemeClr>
                          </a:solidFill>
                          <a:effectLst/>
                          <a:latin typeface="+mn-lt"/>
                          <a:ea typeface="+mn-ea"/>
                          <a:cs typeface="+mn-cs"/>
                        </a:rPr>
                        <a:t>PV</a:t>
                      </a:r>
                      <a:r>
                        <a:rPr kumimoji="1" lang="ja-JP" altLang="en-US" sz="1200" b="0" i="0" kern="1200" dirty="0" err="1" smtClean="0">
                          <a:solidFill>
                            <a:schemeClr val="tx1">
                              <a:lumMod val="65000"/>
                              <a:lumOff val="35000"/>
                            </a:schemeClr>
                          </a:solidFill>
                          <a:effectLst/>
                          <a:latin typeface="+mn-lt"/>
                          <a:ea typeface="+mn-ea"/>
                          <a:cs typeface="+mn-cs"/>
                        </a:rPr>
                        <a:t>、</a:t>
                      </a:r>
                      <a:r>
                        <a:rPr kumimoji="1" lang="ja-JP" altLang="en-US" sz="1200" b="0" i="0" kern="1200" dirty="0" smtClean="0">
                          <a:solidFill>
                            <a:schemeClr val="tx1">
                              <a:lumMod val="65000"/>
                              <a:lumOff val="35000"/>
                            </a:schemeClr>
                          </a:solidFill>
                          <a:effectLst/>
                          <a:latin typeface="+mn-lt"/>
                          <a:ea typeface="+mn-ea"/>
                          <a:cs typeface="+mn-cs"/>
                        </a:rPr>
                        <a:t>着地ページへの遷移数</a:t>
                      </a:r>
                      <a:endParaRPr lang="en-US" altLang="ja-JP" sz="800" dirty="0" smtClean="0">
                        <a:solidFill>
                          <a:schemeClr val="tx1">
                            <a:lumMod val="65000"/>
                            <a:lumOff val="35000"/>
                          </a:schemeClr>
                        </a:solidFill>
                        <a:latin typeface="+mn-lt"/>
                        <a:ea typeface="+mn-ea"/>
                        <a:cs typeface="Verdana"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smtClean="0">
                          <a:solidFill>
                            <a:schemeClr val="tx1">
                              <a:lumMod val="65000"/>
                              <a:lumOff val="35000"/>
                            </a:schemeClr>
                          </a:solidFill>
                          <a:latin typeface="メイリオ"/>
                          <a:ea typeface="メイリオ"/>
                          <a:cs typeface="Verdana" pitchFamily="34" charset="0"/>
                        </a:rPr>
                        <a:t>※</a:t>
                      </a:r>
                      <a:r>
                        <a:rPr lang="ja-JP" altLang="en-US" sz="1000" dirty="0" smtClean="0">
                          <a:solidFill>
                            <a:schemeClr val="tx1">
                              <a:lumMod val="65000"/>
                              <a:lumOff val="35000"/>
                            </a:schemeClr>
                          </a:solidFill>
                          <a:latin typeface="メイリオ"/>
                          <a:ea typeface="メイリオ"/>
                          <a:cs typeface="Verdana" pitchFamily="34" charset="0"/>
                        </a:rPr>
                        <a:t>掲載終了から</a:t>
                      </a:r>
                      <a:r>
                        <a:rPr lang="en-US" altLang="ja-JP" sz="1000" dirty="0" smtClean="0">
                          <a:solidFill>
                            <a:schemeClr val="tx1">
                              <a:lumMod val="65000"/>
                              <a:lumOff val="35000"/>
                            </a:schemeClr>
                          </a:solidFill>
                          <a:latin typeface="メイリオ"/>
                          <a:ea typeface="メイリオ"/>
                          <a:cs typeface="Verdana" pitchFamily="34" charset="0"/>
                        </a:rPr>
                        <a:t>2</a:t>
                      </a:r>
                      <a:r>
                        <a:rPr lang="ja-JP" altLang="en-US" sz="1000" dirty="0" smtClean="0">
                          <a:solidFill>
                            <a:schemeClr val="tx1">
                              <a:lumMod val="65000"/>
                              <a:lumOff val="35000"/>
                            </a:schemeClr>
                          </a:solidFill>
                          <a:latin typeface="メイリオ"/>
                          <a:ea typeface="メイリオ"/>
                          <a:cs typeface="Verdana" pitchFamily="34" charset="0"/>
                        </a:rPr>
                        <a:t>週間程度でご提出いたします</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120150108"/>
                  </a:ext>
                </a:extLst>
              </a:tr>
              <a:tr h="283246">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kern="1200" dirty="0" smtClean="0">
                          <a:solidFill>
                            <a:schemeClr val="bg1"/>
                          </a:solidFill>
                          <a:latin typeface="メイリオ"/>
                          <a:ea typeface="メイリオ"/>
                          <a:cs typeface="Meiryo UI" pitchFamily="50" charset="-128"/>
                        </a:rPr>
                        <a:t>備考</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r>
                        <a:rPr kumimoji="1" lang="ja-JP" altLang="ja-JP" sz="1200" b="0" u="none" strike="noStrike" kern="1200" cap="none" spc="0" normalizeH="0" baseline="0" dirty="0" smtClean="0">
                          <a:ln>
                            <a:noFill/>
                          </a:ln>
                          <a:solidFill>
                            <a:schemeClr val="tx1">
                              <a:lumMod val="65000"/>
                              <a:lumOff val="35000"/>
                            </a:schemeClr>
                          </a:solidFill>
                          <a:effectLst/>
                          <a:uLnTx/>
                          <a:uFillTx/>
                          <a:latin typeface="メイリオ"/>
                          <a:ea typeface="メイリオ"/>
                          <a:cs typeface="+mn-cs"/>
                        </a:rPr>
                        <a:t>制作・掲載費の申し込みの際に、備考欄に予約した誘導用広告のキャンペーン</a:t>
                      </a:r>
                      <a:r>
                        <a:rPr kumimoji="1" lang="en-US" altLang="ja-JP" sz="1200" b="0" u="none" strike="noStrike" kern="1200" cap="none" spc="0" normalizeH="0" baseline="0" dirty="0" smtClean="0">
                          <a:ln>
                            <a:noFill/>
                          </a:ln>
                          <a:solidFill>
                            <a:schemeClr val="tx1">
                              <a:lumMod val="65000"/>
                              <a:lumOff val="35000"/>
                            </a:schemeClr>
                          </a:solidFill>
                          <a:effectLst/>
                          <a:uLnTx/>
                          <a:uFillTx/>
                          <a:latin typeface="メイリオ"/>
                          <a:ea typeface="メイリオ"/>
                          <a:cs typeface="+mn-cs"/>
                        </a:rPr>
                        <a:t>ID/</a:t>
                      </a:r>
                      <a:r>
                        <a:rPr kumimoji="1" lang="ja-JP" altLang="ja-JP" sz="1200" b="0" u="none" strike="noStrike" kern="1200" cap="none" spc="0" normalizeH="0" baseline="0" dirty="0" smtClean="0">
                          <a:ln>
                            <a:noFill/>
                          </a:ln>
                          <a:solidFill>
                            <a:schemeClr val="tx1">
                              <a:lumMod val="65000"/>
                              <a:lumOff val="35000"/>
                            </a:schemeClr>
                          </a:solidFill>
                          <a:effectLst/>
                          <a:uLnTx/>
                          <a:uFillTx/>
                          <a:latin typeface="メイリオ"/>
                          <a:ea typeface="メイリオ"/>
                          <a:cs typeface="+mn-cs"/>
                        </a:rPr>
                        <a:t>金額を記載</a:t>
                      </a:r>
                      <a:r>
                        <a:rPr kumimoji="1" lang="ja-JP" altLang="ja-JP" sz="1200" b="0" u="none" strike="noStrike" kern="1200" cap="none" spc="0" normalizeH="0" baseline="0" smtClean="0">
                          <a:ln>
                            <a:noFill/>
                          </a:ln>
                          <a:solidFill>
                            <a:schemeClr val="tx1">
                              <a:lumMod val="65000"/>
                              <a:lumOff val="35000"/>
                            </a:schemeClr>
                          </a:solidFill>
                          <a:effectLst/>
                          <a:uLnTx/>
                          <a:uFillTx/>
                          <a:latin typeface="メイリオ"/>
                          <a:ea typeface="メイリオ"/>
                          <a:cs typeface="+mn-cs"/>
                        </a:rPr>
                        <a:t>してください</a:t>
                      </a:r>
                      <a:endParaRPr kumimoji="1" lang="ja-JP" altLang="ja-JP" sz="1200" b="0" u="none" strike="noStrike" kern="1200" cap="none" spc="0" normalizeH="0" baseline="0" dirty="0" smtClean="0">
                        <a:ln>
                          <a:noFill/>
                        </a:ln>
                        <a:solidFill>
                          <a:schemeClr val="tx1">
                            <a:lumMod val="65000"/>
                            <a:lumOff val="35000"/>
                          </a:schemeClr>
                        </a:solidFill>
                        <a:effectLst/>
                        <a:uLnTx/>
                        <a:uFillTx/>
                        <a:latin typeface="メイリオ"/>
                        <a:ea typeface="メイリオ"/>
                        <a:cs typeface="+mn-cs"/>
                      </a:endParaRPr>
                    </a:p>
                    <a:p>
                      <a:r>
                        <a:rPr kumimoji="1" lang="ja-JP" altLang="ja-JP" sz="1000" b="0" u="none" strike="noStrike" kern="1200" cap="none" spc="0" normalizeH="0" baseline="0" dirty="0" smtClean="0">
                          <a:ln>
                            <a:noFill/>
                          </a:ln>
                          <a:solidFill>
                            <a:schemeClr val="tx1">
                              <a:lumMod val="65000"/>
                              <a:lumOff val="35000"/>
                            </a:schemeClr>
                          </a:solidFill>
                          <a:effectLst/>
                          <a:uLnTx/>
                          <a:uFillTx/>
                          <a:latin typeface="メイリオ"/>
                          <a:ea typeface="メイリオ"/>
                          <a:cs typeface="+mn-cs"/>
                        </a:rPr>
                        <a:t>※お申し込み時に掲載期間が未決定の場合は、別途、掲載開始日の</a:t>
                      </a:r>
                      <a:r>
                        <a:rPr kumimoji="1" lang="en-US" altLang="ja-JP" sz="1000" b="0" u="none" strike="noStrike" kern="1200" cap="none" spc="0" normalizeH="0" baseline="0" dirty="0" smtClean="0">
                          <a:ln>
                            <a:noFill/>
                          </a:ln>
                          <a:solidFill>
                            <a:schemeClr val="tx1">
                              <a:lumMod val="65000"/>
                              <a:lumOff val="35000"/>
                            </a:schemeClr>
                          </a:solidFill>
                          <a:effectLst/>
                          <a:uLnTx/>
                          <a:uFillTx/>
                          <a:latin typeface="メイリオ"/>
                          <a:ea typeface="メイリオ"/>
                          <a:cs typeface="+mn-cs"/>
                        </a:rPr>
                        <a:t>5</a:t>
                      </a:r>
                      <a:r>
                        <a:rPr kumimoji="1" lang="ja-JP" altLang="ja-JP" sz="1000" b="0" u="none" strike="noStrike" kern="1200" cap="none" spc="0" normalizeH="0" baseline="0" dirty="0" smtClean="0">
                          <a:ln>
                            <a:noFill/>
                          </a:ln>
                          <a:solidFill>
                            <a:schemeClr val="tx1">
                              <a:lumMod val="65000"/>
                              <a:lumOff val="35000"/>
                            </a:schemeClr>
                          </a:solidFill>
                          <a:effectLst/>
                          <a:uLnTx/>
                          <a:uFillTx/>
                          <a:latin typeface="メイリオ"/>
                          <a:ea typeface="メイリオ"/>
                          <a:cs typeface="+mn-cs"/>
                        </a:rPr>
                        <a:t>営業日前までに予約した誘導用広告のキャンペーン</a:t>
                      </a:r>
                      <a:r>
                        <a:rPr kumimoji="1" lang="en-US" altLang="ja-JP" sz="1000" b="0" u="none" strike="noStrike" kern="1200" cap="none" spc="0" normalizeH="0" baseline="0" dirty="0" smtClean="0">
                          <a:ln>
                            <a:noFill/>
                          </a:ln>
                          <a:solidFill>
                            <a:schemeClr val="tx1">
                              <a:lumMod val="65000"/>
                              <a:lumOff val="35000"/>
                            </a:schemeClr>
                          </a:solidFill>
                          <a:effectLst/>
                          <a:uLnTx/>
                          <a:uFillTx/>
                          <a:latin typeface="メイリオ"/>
                          <a:ea typeface="メイリオ"/>
                          <a:cs typeface="+mn-cs"/>
                        </a:rPr>
                        <a:t>ID/</a:t>
                      </a:r>
                      <a:r>
                        <a:rPr kumimoji="1" lang="ja-JP" altLang="ja-JP" sz="1000" b="0" u="none" strike="noStrike" kern="1200" cap="none" spc="0" normalizeH="0" baseline="0" dirty="0" smtClean="0">
                          <a:ln>
                            <a:noFill/>
                          </a:ln>
                          <a:solidFill>
                            <a:schemeClr val="tx1">
                              <a:lumMod val="65000"/>
                              <a:lumOff val="35000"/>
                            </a:schemeClr>
                          </a:solidFill>
                          <a:effectLst/>
                          <a:uLnTx/>
                          <a:uFillTx/>
                          <a:latin typeface="メイリオ"/>
                          <a:ea typeface="メイリオ"/>
                          <a:cs typeface="+mn-cs"/>
                        </a:rPr>
                        <a:t>金額をメールでご連絡ください</a:t>
                      </a:r>
                      <a:endParaRPr kumimoji="1" lang="ja-JP" altLang="en-US" sz="1000" b="0" u="none" strike="noStrike" kern="1200" cap="none" spc="0" normalizeH="0" baseline="0" dirty="0" smtClean="0">
                        <a:ln>
                          <a:noFill/>
                        </a:ln>
                        <a:solidFill>
                          <a:schemeClr val="tx1">
                            <a:lumMod val="65000"/>
                            <a:lumOff val="35000"/>
                          </a:schemeClr>
                        </a:solidFill>
                        <a:effectLst/>
                        <a:uLnTx/>
                        <a:uFillTx/>
                        <a:latin typeface="メイリオ"/>
                        <a:ea typeface="メイリオ"/>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84709290"/>
                  </a:ext>
                </a:extLst>
              </a:tr>
            </a:tbl>
          </a:graphicData>
        </a:graphic>
      </p:graphicFrame>
    </p:spTree>
    <p:extLst>
      <p:ext uri="{BB962C8B-B14F-4D97-AF65-F5344CB8AC3E}">
        <p14:creationId xmlns:p14="http://schemas.microsoft.com/office/powerpoint/2010/main" val="23266276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3"/>
          </p:nvPr>
        </p:nvSpPr>
        <p:spPr/>
        <p:txBody>
          <a:bodyPr/>
          <a:lstStyle/>
          <a:p>
            <a:r>
              <a:rPr lang="en-US" altLang="ja-JP" smtClean="0">
                <a:solidFill>
                  <a:prstClr val="black"/>
                </a:solidFill>
              </a:rPr>
              <a:t>Copyright</a:t>
            </a:r>
            <a:r>
              <a:rPr lang="ja-JP" altLang="en-US" smtClean="0">
                <a:solidFill>
                  <a:prstClr val="black"/>
                </a:solidFill>
              </a:rPr>
              <a:t>（</a:t>
            </a:r>
            <a:r>
              <a:rPr lang="en-US" altLang="ja-JP" smtClean="0">
                <a:solidFill>
                  <a:prstClr val="black"/>
                </a:solidFill>
              </a:rPr>
              <a:t>C</a:t>
            </a:r>
            <a:r>
              <a:rPr lang="ja-JP" altLang="en-US" smtClean="0">
                <a:solidFill>
                  <a:prstClr val="black"/>
                </a:solidFill>
              </a:rPr>
              <a:t>）</a:t>
            </a:r>
            <a:r>
              <a:rPr lang="en-US" altLang="ja-JP" smtClean="0">
                <a:solidFill>
                  <a:prstClr val="black"/>
                </a:solidFill>
              </a:rPr>
              <a:t>2021 Yahoo Japan Corporation. All Rights Reserved. </a:t>
            </a:r>
            <a:r>
              <a:rPr lang="ja-JP" altLang="en-US" smtClean="0">
                <a:solidFill>
                  <a:prstClr val="black"/>
                </a:solidFill>
              </a:rPr>
              <a:t>無断引用・転載禁止</a:t>
            </a:r>
            <a:endParaRPr lang="ja-JP" altLang="en-US" dirty="0">
              <a:solidFill>
                <a:prstClr val="black"/>
              </a:solidFill>
            </a:endParaRPr>
          </a:p>
        </p:txBody>
      </p:sp>
      <p:sp>
        <p:nvSpPr>
          <p:cNvPr id="38" name="タイトル 2"/>
          <p:cNvSpPr>
            <a:spLocks noGrp="1"/>
          </p:cNvSpPr>
          <p:nvPr>
            <p:ph type="title"/>
          </p:nvPr>
        </p:nvSpPr>
        <p:spPr>
          <a:xfrm>
            <a:off x="472210" y="282027"/>
            <a:ext cx="7992888" cy="432048"/>
          </a:xfrm>
        </p:spPr>
        <p:txBody>
          <a:bodyPr>
            <a:normAutofit/>
          </a:bodyPr>
          <a:lstStyle/>
          <a:p>
            <a:r>
              <a:rPr kumimoji="1" lang="ja-JP" altLang="en-US" sz="2200" dirty="0" smtClean="0"/>
              <a:t>実施フロー</a:t>
            </a:r>
            <a:endParaRPr kumimoji="1" lang="ja-JP" altLang="en-US" sz="2200" dirty="0"/>
          </a:p>
        </p:txBody>
      </p:sp>
      <p:sp>
        <p:nvSpPr>
          <p:cNvPr id="39" name="テキスト ボックス 38"/>
          <p:cNvSpPr txBox="1"/>
          <p:nvPr/>
        </p:nvSpPr>
        <p:spPr>
          <a:xfrm>
            <a:off x="632520" y="5896642"/>
            <a:ext cx="8775257" cy="861774"/>
          </a:xfrm>
          <a:prstGeom prst="rect">
            <a:avLst/>
          </a:prstGeom>
          <a:noFill/>
        </p:spPr>
        <p:txBody>
          <a:bodyPr wrap="square">
            <a:spAutoFit/>
          </a:bodyPr>
          <a:lstStyle/>
          <a:p>
            <a:pPr>
              <a:defRPr/>
            </a:pPr>
            <a:r>
              <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各工程で弊社内確認を</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行い、指摘</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事項</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は広告</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主様側で特別な理由がない限り修正いたします。</a:t>
            </a:r>
            <a:endPar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薬機法など、法的な規制がかかる商品、プロモーションでは、制作期間が増加する場合があります。</a:t>
            </a:r>
            <a:r>
              <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rPr>
              <a:t/>
            </a:r>
            <a:br>
              <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rPr>
            </a:br>
            <a:r>
              <a:rPr kumimoji="0" lang="en-US" altLang="ja-JP" sz="1000" b="0"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企画や取材等の</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内容</a:t>
            </a:r>
            <a:r>
              <a:rPr kumimoji="0" lang="ja-JP" altLang="en-US" sz="1000" b="0"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によって、制作期間が変動します</a:t>
            </a:r>
            <a:r>
              <a:rPr kumimoji="0" lang="ja-JP" altLang="en-US" sz="1000" kern="0" noProof="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実施が</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確定した段階で正式なスケジュールを広告主様に提出し、こちらの確認回数や期間</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に</a:t>
            </a:r>
            <a:endParaRPr kumimoji="0" lang="en-US" altLang="ja-JP" sz="1000" kern="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したがって</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進行</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いただきます。ただし、</a:t>
            </a:r>
            <a:r>
              <a:rPr kumimoji="0" lang="ja-JP" altLang="en-US" sz="1000" kern="0" noProof="0" dirty="0" smtClean="0">
                <a:solidFill>
                  <a:schemeClr val="tx1">
                    <a:lumMod val="65000"/>
                    <a:lumOff val="35000"/>
                  </a:schemeClr>
                </a:solidFill>
                <a:latin typeface="メイリオ" panose="020B0604030504040204" pitchFamily="50" charset="-128"/>
                <a:ea typeface="メイリオ" panose="020B0604030504040204" pitchFamily="50" charset="-128"/>
              </a:rPr>
              <a:t>制作の進捗状況により進行途中でスケジュールを変更させていただく場合があります。</a:t>
            </a:r>
            <a:endParaRPr kumimoji="0" lang="en-US" altLang="ja-JP" sz="1000" kern="0" noProof="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0" lang="en-US" altLang="ja-JP" sz="1000" b="0"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endParaRPr>
          </a:p>
        </p:txBody>
      </p:sp>
      <p:sp>
        <p:nvSpPr>
          <p:cNvPr id="41" name="ホームベース 40"/>
          <p:cNvSpPr/>
          <p:nvPr/>
        </p:nvSpPr>
        <p:spPr>
          <a:xfrm>
            <a:off x="7321720" y="980728"/>
            <a:ext cx="1663728"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2" name="ホームベース 41"/>
          <p:cNvSpPr/>
          <p:nvPr/>
        </p:nvSpPr>
        <p:spPr>
          <a:xfrm>
            <a:off x="5516019" y="980728"/>
            <a:ext cx="2237326"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3" name="ホームベース 42"/>
          <p:cNvSpPr/>
          <p:nvPr/>
        </p:nvSpPr>
        <p:spPr>
          <a:xfrm>
            <a:off x="4889160" y="980728"/>
            <a:ext cx="1663728"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4" name="ホームベース 43"/>
          <p:cNvSpPr/>
          <p:nvPr/>
        </p:nvSpPr>
        <p:spPr>
          <a:xfrm>
            <a:off x="3620064" y="980728"/>
            <a:ext cx="1663728"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5" name="ホームベース 44"/>
          <p:cNvSpPr/>
          <p:nvPr/>
        </p:nvSpPr>
        <p:spPr>
          <a:xfrm>
            <a:off x="2407206" y="980728"/>
            <a:ext cx="1663728"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6" name="ホームベース 45"/>
          <p:cNvSpPr/>
          <p:nvPr/>
        </p:nvSpPr>
        <p:spPr>
          <a:xfrm>
            <a:off x="1148296" y="980728"/>
            <a:ext cx="1663728"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7" name="テキスト ボックス 46"/>
          <p:cNvSpPr txBox="1"/>
          <p:nvPr/>
        </p:nvSpPr>
        <p:spPr>
          <a:xfrm>
            <a:off x="847847" y="1044718"/>
            <a:ext cx="1877561" cy="738664"/>
          </a:xfrm>
          <a:prstGeom prst="rect">
            <a:avLst/>
          </a:prstGeom>
          <a:noFill/>
        </p:spPr>
        <p:txBody>
          <a:bodyPr wrap="square" rtlCol="0">
            <a:spAutoFit/>
          </a:bodyPr>
          <a:lstStyle/>
          <a:p>
            <a:pPr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➊お申し込み</a:t>
            </a:r>
          </a:p>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オリエン</a:t>
            </a:r>
            <a:endParaRPr kumimoji="0" lang="en-US" altLang="ja-JP" sz="1400" b="1" kern="0" dirty="0">
              <a:solidFill>
                <a:schemeClr val="bg1"/>
              </a:solidFill>
              <a:latin typeface="メイリオ" panose="020B0604030504040204" pitchFamily="50" charset="-128"/>
              <a:ea typeface="メイリオ" panose="020B0604030504040204" pitchFamily="50" charset="-128"/>
            </a:endParaRPr>
          </a:p>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　テーション</a:t>
            </a:r>
          </a:p>
        </p:txBody>
      </p:sp>
      <p:sp>
        <p:nvSpPr>
          <p:cNvPr id="48" name="正方形/長方形 47"/>
          <p:cNvSpPr/>
          <p:nvPr/>
        </p:nvSpPr>
        <p:spPr>
          <a:xfrm>
            <a:off x="2605573" y="1142482"/>
            <a:ext cx="1311644" cy="523220"/>
          </a:xfrm>
          <a:prstGeom prst="rect">
            <a:avLst/>
          </a:prstGeom>
          <a:noFill/>
        </p:spPr>
        <p:txBody>
          <a:bodyPr wrap="square">
            <a:spAutoFit/>
          </a:bodyPr>
          <a:lstStyle/>
          <a:p>
            <a:pPr lvl="0" algn="ctr">
              <a:defRPr/>
            </a:pPr>
            <a:r>
              <a:rPr kumimoji="0" lang="ja-JP" altLang="en-US" sz="1400" b="1" kern="0" dirty="0" smtClean="0">
                <a:solidFill>
                  <a:schemeClr val="bg1"/>
                </a:solidFill>
                <a:latin typeface="メイリオ" panose="020B0604030504040204" pitchFamily="50" charset="-128"/>
                <a:ea typeface="メイリオ" panose="020B0604030504040204" pitchFamily="50" charset="-128"/>
              </a:rPr>
              <a:t>❷演出案</a:t>
            </a:r>
            <a:endParaRPr kumimoji="0" lang="en-US" altLang="ja-JP" sz="1400" b="1" kern="0" dirty="0" smtClean="0">
              <a:solidFill>
                <a:schemeClr val="bg1"/>
              </a:solidFill>
              <a:latin typeface="メイリオ" panose="020B0604030504040204" pitchFamily="50" charset="-128"/>
              <a:ea typeface="メイリオ" panose="020B0604030504040204" pitchFamily="50" charset="-128"/>
            </a:endParaRPr>
          </a:p>
          <a:p>
            <a:pPr lvl="0" algn="ctr">
              <a:defRPr/>
            </a:pPr>
            <a:r>
              <a:rPr kumimoji="0" lang="ja-JP" altLang="en-US" sz="1400" b="1" kern="0" dirty="0" smtClean="0">
                <a:solidFill>
                  <a:schemeClr val="bg1"/>
                </a:solidFill>
                <a:latin typeface="メイリオ" panose="020B0604030504040204" pitchFamily="50" charset="-128"/>
                <a:ea typeface="メイリオ" panose="020B0604030504040204" pitchFamily="50" charset="-128"/>
              </a:rPr>
              <a:t>確定</a:t>
            </a:r>
            <a:endParaRPr kumimoji="0" lang="ja-JP" altLang="en-US" sz="1400" b="1" kern="0" dirty="0">
              <a:solidFill>
                <a:schemeClr val="bg1"/>
              </a:solidFill>
              <a:latin typeface="メイリオ" panose="020B0604030504040204" pitchFamily="50" charset="-128"/>
              <a:ea typeface="メイリオ" panose="020B0604030504040204" pitchFamily="50" charset="-128"/>
            </a:endParaRPr>
          </a:p>
        </p:txBody>
      </p:sp>
      <p:sp>
        <p:nvSpPr>
          <p:cNvPr id="49" name="正方形/長方形 48"/>
          <p:cNvSpPr/>
          <p:nvPr/>
        </p:nvSpPr>
        <p:spPr>
          <a:xfrm>
            <a:off x="4006012" y="1145461"/>
            <a:ext cx="1094071" cy="523220"/>
          </a:xfrm>
          <a:prstGeom prst="rect">
            <a:avLst/>
          </a:prstGeom>
          <a:noFill/>
        </p:spPr>
        <p:txBody>
          <a:bodyPr wrap="square">
            <a:spAutoFit/>
          </a:bodyPr>
          <a:lstStyle/>
          <a:p>
            <a:pPr lvl="0" algn="ctr">
              <a:defRPr/>
            </a:pPr>
            <a:r>
              <a:rPr kumimoji="0" lang="ja-JP" altLang="en-US" sz="1400" b="1" kern="0" dirty="0" smtClean="0">
                <a:solidFill>
                  <a:schemeClr val="bg1"/>
                </a:solidFill>
                <a:latin typeface="メイリオ" panose="020B0604030504040204" pitchFamily="50" charset="-128"/>
                <a:ea typeface="メイリオ" panose="020B0604030504040204" pitchFamily="50" charset="-128"/>
              </a:rPr>
              <a:t>❸演出映像</a:t>
            </a:r>
            <a:endParaRPr kumimoji="0" lang="en-US" altLang="ja-JP" sz="1400" b="1" kern="0" dirty="0" smtClean="0">
              <a:solidFill>
                <a:schemeClr val="bg1"/>
              </a:solidFill>
              <a:latin typeface="メイリオ" panose="020B0604030504040204" pitchFamily="50" charset="-128"/>
              <a:ea typeface="メイリオ" panose="020B0604030504040204" pitchFamily="50" charset="-128"/>
            </a:endParaRPr>
          </a:p>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確定</a:t>
            </a:r>
            <a:endParaRPr kumimoji="0" lang="en-US" altLang="ja-JP" sz="1400" b="1" kern="0" dirty="0">
              <a:solidFill>
                <a:schemeClr val="bg1"/>
              </a:solidFill>
              <a:latin typeface="メイリオ" panose="020B0604030504040204" pitchFamily="50" charset="-128"/>
              <a:ea typeface="メイリオ" panose="020B0604030504040204" pitchFamily="50" charset="-128"/>
            </a:endParaRPr>
          </a:p>
        </p:txBody>
      </p:sp>
      <p:sp>
        <p:nvSpPr>
          <p:cNvPr id="50" name="正方形/長方形 49"/>
          <p:cNvSpPr/>
          <p:nvPr/>
        </p:nvSpPr>
        <p:spPr>
          <a:xfrm>
            <a:off x="6461781" y="1168552"/>
            <a:ext cx="1094072" cy="523220"/>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❺</a:t>
            </a:r>
            <a:r>
              <a:rPr kumimoji="0" lang="ja-JP" altLang="en-US" sz="1400" b="1" kern="0" dirty="0" smtClean="0">
                <a:solidFill>
                  <a:schemeClr val="bg1"/>
                </a:solidFill>
                <a:latin typeface="メイリオ" panose="020B0604030504040204" pitchFamily="50" charset="-128"/>
                <a:ea typeface="メイリオ" panose="020B0604030504040204" pitchFamily="50" charset="-128"/>
              </a:rPr>
              <a:t>公開</a:t>
            </a:r>
            <a:endParaRPr kumimoji="0" lang="en-US" altLang="ja-JP" sz="1400" b="1" kern="0" dirty="0" smtClean="0">
              <a:solidFill>
                <a:schemeClr val="bg1"/>
              </a:solidFill>
              <a:latin typeface="メイリオ" panose="020B0604030504040204" pitchFamily="50" charset="-128"/>
              <a:ea typeface="メイリオ" panose="020B0604030504040204" pitchFamily="50" charset="-128"/>
            </a:endParaRPr>
          </a:p>
          <a:p>
            <a:pPr lvl="0" algn="ctr">
              <a:defRPr/>
            </a:pPr>
            <a:r>
              <a:rPr kumimoji="0" lang="ja-JP" altLang="en-US" sz="1400" b="1" kern="0" dirty="0" smtClean="0">
                <a:solidFill>
                  <a:schemeClr val="bg1"/>
                </a:solidFill>
                <a:latin typeface="メイリオ" panose="020B0604030504040204" pitchFamily="50" charset="-128"/>
                <a:ea typeface="メイリオ" panose="020B0604030504040204" pitchFamily="50" charset="-128"/>
              </a:rPr>
              <a:t>準備</a:t>
            </a:r>
            <a:endParaRPr kumimoji="0" lang="ja-JP" altLang="en-US" sz="1400" b="1" kern="0" dirty="0">
              <a:solidFill>
                <a:schemeClr val="bg1"/>
              </a:solidFill>
              <a:latin typeface="メイリオ" panose="020B0604030504040204" pitchFamily="50" charset="-128"/>
              <a:ea typeface="メイリオ" panose="020B0604030504040204" pitchFamily="50" charset="-128"/>
            </a:endParaRPr>
          </a:p>
        </p:txBody>
      </p:sp>
      <p:sp>
        <p:nvSpPr>
          <p:cNvPr id="51" name="正方形/長方形 50"/>
          <p:cNvSpPr/>
          <p:nvPr/>
        </p:nvSpPr>
        <p:spPr>
          <a:xfrm>
            <a:off x="7572635" y="1243885"/>
            <a:ext cx="1371720" cy="307777"/>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掲載開始</a:t>
            </a:r>
          </a:p>
        </p:txBody>
      </p:sp>
      <p:sp>
        <p:nvSpPr>
          <p:cNvPr id="53" name="テキスト ボックス 52"/>
          <p:cNvSpPr txBox="1"/>
          <p:nvPr/>
        </p:nvSpPr>
        <p:spPr>
          <a:xfrm>
            <a:off x="686908" y="2513595"/>
            <a:ext cx="8733560" cy="2939266"/>
          </a:xfrm>
          <a:prstGeom prst="rect">
            <a:avLst/>
          </a:prstGeom>
          <a:noFill/>
        </p:spPr>
        <p:txBody>
          <a:bodyPr wrap="square" anchor="t">
            <a:spAutoFit/>
          </a:bodyPr>
          <a:lstStyle/>
          <a:p>
            <a:pPr>
              <a:defRPr/>
            </a:pPr>
            <a:r>
              <a:rPr kumimoji="0" lang="ja-JP" altLang="en-US" sz="1400" b="1" i="0" u="none" strike="noStrike" kern="0" cap="none" spc="0" normalizeH="0" baseline="0" noProof="0" dirty="0" smtClean="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❶</a:t>
            </a:r>
            <a:r>
              <a:rPr kumimoji="0" lang="ja-JP" altLang="en-US" sz="600"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　</a:t>
            </a: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オリエンテーション実施</a:t>
            </a:r>
            <a:endParaRPr kumimoji="0" lang="en-US" altLang="ja-JP" sz="1400"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endParaRPr>
          </a:p>
          <a:p>
            <a:pPr>
              <a:defRPr/>
            </a:pPr>
            <a:r>
              <a:rPr kumimoji="0" lang="ja-JP" altLang="en-US" sz="1100" b="0"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　　</a:t>
            </a:r>
            <a:r>
              <a:rPr lang="ja-JP" altLang="en-US" sz="1100" b="1" dirty="0">
                <a:solidFill>
                  <a:schemeClr val="tx1">
                    <a:lumMod val="65000"/>
                    <a:lumOff val="35000"/>
                  </a:schemeClr>
                </a:solidFill>
                <a:latin typeface="メイリオ" panose="020B0604030504040204" pitchFamily="50" charset="-128"/>
                <a:ea typeface="メイリオ" panose="020B0604030504040204" pitchFamily="50" charset="-128"/>
              </a:rPr>
              <a:t>誰に向けて何のために実施するのか、目的を明確</a:t>
            </a: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にします。</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制作・掲載内容が固まり次第</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、代理店様</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より、所定の手続きにて</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正式にお申し込み</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いただきます。</a:t>
            </a:r>
          </a:p>
          <a:p>
            <a:pPr lvl="0">
              <a:defRPr/>
            </a:pPr>
            <a:endParaRPr kumimoji="0" lang="ja-JP" altLang="en-US" sz="9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❷</a:t>
            </a:r>
            <a:r>
              <a:rPr kumimoji="0" lang="ja-JP" altLang="en-US" sz="600" b="1"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400" b="1" kern="0" dirty="0" smtClean="0">
                <a:solidFill>
                  <a:schemeClr val="tx1">
                    <a:lumMod val="65000"/>
                    <a:lumOff val="35000"/>
                  </a:schemeClr>
                </a:solidFill>
                <a:latin typeface="メイリオ"/>
                <a:ea typeface="メイリオ"/>
              </a:rPr>
              <a:t> </a:t>
            </a:r>
            <a:r>
              <a:rPr kumimoji="0" lang="ja-JP" altLang="en-US" sz="1400" b="1" kern="0" dirty="0" smtClean="0">
                <a:solidFill>
                  <a:schemeClr val="tx1">
                    <a:lumMod val="65000"/>
                    <a:lumOff val="35000"/>
                  </a:schemeClr>
                </a:solidFill>
                <a:latin typeface="メイリオ" panose="020B0604030504040204" pitchFamily="50" charset="-128"/>
                <a:ea typeface="メイリオ" panose="020B0604030504040204" pitchFamily="50" charset="-128"/>
              </a:rPr>
              <a:t>演出案</a:t>
            </a: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のご提出</a:t>
            </a:r>
            <a:r>
              <a:rPr kumimoji="0" lang="en-US" altLang="ja-JP" sz="1400" b="1"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400" b="1" kern="0" dirty="0" smtClean="0">
                <a:solidFill>
                  <a:schemeClr val="tx1">
                    <a:lumMod val="65000"/>
                    <a:lumOff val="35000"/>
                  </a:schemeClr>
                </a:solidFill>
                <a:latin typeface="メイリオ" panose="020B0604030504040204" pitchFamily="50" charset="-128"/>
                <a:ea typeface="メイリオ" panose="020B0604030504040204" pitchFamily="50" charset="-128"/>
              </a:rPr>
              <a:t>ご確認</a:t>
            </a:r>
            <a:endParaRPr kumimoji="0" lang="en-US" altLang="ja-JP" sz="1400" b="1" kern="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100" kern="0" dirty="0">
                <a:solidFill>
                  <a:prstClr val="black"/>
                </a:solidFill>
              </a:rPr>
              <a:t>弊社より演出案をご提案し、広告主様と擦り合わせの上、内容を確定させます</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a:t>
            </a:r>
            <a:endPar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endParaRPr kumimoji="0" lang="en-US" altLang="ja-JP" sz="900" b="1" kern="0" dirty="0" smtClean="0">
              <a:solidFill>
                <a:schemeClr val="tx1">
                  <a:lumMod val="65000"/>
                  <a:lumOff val="35000"/>
                </a:schemeClr>
              </a:solidFill>
              <a:latin typeface="メイリオ"/>
              <a:ea typeface="メイリオ"/>
            </a:endParaRPr>
          </a:p>
          <a:p>
            <a:pPr lvl="0">
              <a:defRPr/>
            </a:pPr>
            <a:r>
              <a:rPr kumimoji="0" lang="ja-JP" altLang="en-US" sz="1400" b="1" kern="0" dirty="0">
                <a:solidFill>
                  <a:schemeClr val="tx1">
                    <a:lumMod val="65000"/>
                    <a:lumOff val="35000"/>
                  </a:schemeClr>
                </a:solidFill>
              </a:rPr>
              <a:t>❸ </a:t>
            </a:r>
            <a:r>
              <a:rPr kumimoji="0" lang="ja-JP" altLang="en-US" sz="600" b="1" kern="0" dirty="0">
                <a:solidFill>
                  <a:schemeClr val="tx1">
                    <a:lumMod val="65000"/>
                    <a:lumOff val="35000"/>
                  </a:schemeClr>
                </a:solidFill>
                <a:latin typeface="メイリオ"/>
                <a:ea typeface="メイリオ"/>
              </a:rPr>
              <a:t>　</a:t>
            </a: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演出映像のご提出</a:t>
            </a:r>
            <a:r>
              <a:rPr kumimoji="0" lang="en-US" altLang="ja-JP" sz="1400" b="1"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ご確認</a:t>
            </a:r>
            <a:endParaRPr kumimoji="0" lang="en-US" altLang="ja-JP" sz="1400" b="1"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100" kern="0" dirty="0">
                <a:solidFill>
                  <a:prstClr val="black"/>
                </a:solidFill>
              </a:rPr>
              <a:t>②で確定させた内容に基づいて演出映像をご提案し、広告主様ご確認の上要素を確定します。</a:t>
            </a: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　　</a:t>
            </a:r>
            <a:endParaRPr kumimoji="0" lang="ja-JP" altLang="en-US" sz="9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400" b="1" kern="0" dirty="0">
                <a:solidFill>
                  <a:schemeClr val="tx1">
                    <a:lumMod val="65000"/>
                    <a:lumOff val="35000"/>
                  </a:schemeClr>
                </a:solidFill>
              </a:rPr>
              <a:t>❹ </a:t>
            </a:r>
            <a:r>
              <a:rPr kumimoji="0" lang="ja-JP" altLang="en-US" sz="600" b="1" kern="0" dirty="0">
                <a:solidFill>
                  <a:schemeClr val="tx1">
                    <a:lumMod val="65000"/>
                    <a:lumOff val="35000"/>
                  </a:schemeClr>
                </a:solidFill>
                <a:latin typeface="メイリオ"/>
                <a:ea typeface="メイリオ"/>
              </a:rPr>
              <a:t>　</a:t>
            </a:r>
            <a:r>
              <a:rPr kumimoji="0" lang="en-US" altLang="ja-JP" sz="1400" b="1" kern="0" dirty="0">
                <a:solidFill>
                  <a:schemeClr val="tx1">
                    <a:lumMod val="65000"/>
                    <a:lumOff val="35000"/>
                  </a:schemeClr>
                </a:solidFill>
                <a:latin typeface="メイリオ"/>
                <a:ea typeface="メイリオ"/>
              </a:rPr>
              <a:t>HTML</a:t>
            </a:r>
            <a:r>
              <a:rPr kumimoji="0" lang="ja-JP" altLang="en-US" sz="1400" b="1" kern="0" dirty="0" err="1">
                <a:solidFill>
                  <a:schemeClr val="tx1">
                    <a:lumMod val="65000"/>
                    <a:lumOff val="35000"/>
                  </a:schemeClr>
                </a:solidFill>
                <a:latin typeface="メイリオ"/>
                <a:ea typeface="メイリオ"/>
              </a:rPr>
              <a:t>での</a:t>
            </a:r>
            <a:r>
              <a:rPr kumimoji="0" lang="ja-JP" altLang="en-US" sz="1400" b="1" kern="0" dirty="0">
                <a:solidFill>
                  <a:schemeClr val="tx1">
                    <a:lumMod val="65000"/>
                    <a:lumOff val="35000"/>
                  </a:schemeClr>
                </a:solidFill>
                <a:latin typeface="メイリオ"/>
                <a:ea typeface="メイリオ"/>
              </a:rPr>
              <a:t>動作確認</a:t>
            </a:r>
            <a:r>
              <a:rPr kumimoji="0" lang="en-US" altLang="ja-JP" sz="1400" b="1" kern="0" dirty="0">
                <a:solidFill>
                  <a:schemeClr val="tx1">
                    <a:lumMod val="65000"/>
                    <a:lumOff val="35000"/>
                  </a:schemeClr>
                </a:solidFill>
                <a:latin typeface="メイリオ"/>
                <a:ea typeface="メイリオ"/>
              </a:rPr>
              <a:t>/</a:t>
            </a:r>
            <a:r>
              <a:rPr kumimoji="0" lang="ja-JP" altLang="en-US" sz="1400" b="1" kern="0" dirty="0">
                <a:solidFill>
                  <a:schemeClr val="tx1">
                    <a:lumMod val="65000"/>
                    <a:lumOff val="35000"/>
                  </a:schemeClr>
                </a:solidFill>
                <a:latin typeface="メイリオ"/>
                <a:ea typeface="メイリオ"/>
              </a:rPr>
              <a:t>校了</a:t>
            </a:r>
            <a:endParaRPr lang="en-US" altLang="ja-JP" sz="1400" b="1" kern="0" dirty="0">
              <a:solidFill>
                <a:schemeClr val="tx1">
                  <a:lumMod val="65000"/>
                  <a:lumOff val="35000"/>
                </a:schemeClr>
              </a:solidFill>
              <a:latin typeface="メイリオ"/>
              <a:ea typeface="メイリオ"/>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テストサーバー上もしくは</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HTML</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ファイルにて、企画ページ</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の動作確認を行って</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いただき校了</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となります。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原則として、この段階での修正はお受けできません。</a:t>
            </a:r>
          </a:p>
          <a:p>
            <a:pPr lvl="0">
              <a:defRPr/>
            </a:pPr>
            <a:endParaRPr kumimoji="0" lang="ja-JP" altLang="en-US" sz="9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400" b="1" kern="0" dirty="0" smtClean="0">
                <a:solidFill>
                  <a:schemeClr val="tx1">
                    <a:lumMod val="65000"/>
                    <a:lumOff val="35000"/>
                  </a:schemeClr>
                </a:solidFill>
                <a:latin typeface="メイリオ"/>
                <a:ea typeface="メイリオ"/>
              </a:rPr>
              <a:t>❻</a:t>
            </a:r>
            <a:r>
              <a:rPr kumimoji="0" lang="ja-JP" altLang="en-US" sz="600" b="1" kern="0" dirty="0">
                <a:solidFill>
                  <a:schemeClr val="tx1">
                    <a:lumMod val="65000"/>
                    <a:lumOff val="35000"/>
                  </a:schemeClr>
                </a:solidFill>
                <a:latin typeface="メイリオ"/>
                <a:ea typeface="メイリオ"/>
              </a:rPr>
              <a:t>　</a:t>
            </a:r>
            <a:r>
              <a:rPr kumimoji="0" lang="ja-JP" altLang="en-US" sz="1400" b="1" kern="0" dirty="0">
                <a:solidFill>
                  <a:schemeClr val="tx1">
                    <a:lumMod val="65000"/>
                    <a:lumOff val="35000"/>
                  </a:schemeClr>
                </a:solidFill>
                <a:latin typeface="メイリオ"/>
                <a:ea typeface="メイリオ"/>
              </a:rPr>
              <a:t>弊社内チェック</a:t>
            </a:r>
            <a:r>
              <a:rPr kumimoji="0" lang="en-US" altLang="ja-JP" sz="1400" b="1" kern="0" dirty="0">
                <a:solidFill>
                  <a:schemeClr val="tx1">
                    <a:lumMod val="65000"/>
                    <a:lumOff val="35000"/>
                  </a:schemeClr>
                </a:solidFill>
                <a:latin typeface="メイリオ"/>
                <a:ea typeface="メイリオ"/>
              </a:rPr>
              <a:t>/</a:t>
            </a:r>
            <a:r>
              <a:rPr kumimoji="0" lang="ja-JP" altLang="en-US" sz="1400" b="1" kern="0" dirty="0">
                <a:solidFill>
                  <a:schemeClr val="tx1">
                    <a:lumMod val="65000"/>
                    <a:lumOff val="35000"/>
                  </a:schemeClr>
                </a:solidFill>
                <a:latin typeface="メイリオ"/>
                <a:ea typeface="メイリオ"/>
              </a:rPr>
              <a:t>本番環境へのファイルアップ</a:t>
            </a:r>
            <a:endParaRPr kumimoji="0" lang="en-US" altLang="ja-JP" sz="1400" b="1" kern="0" dirty="0">
              <a:solidFill>
                <a:schemeClr val="tx1">
                  <a:lumMod val="65000"/>
                  <a:lumOff val="35000"/>
                </a:schemeClr>
              </a:solidFill>
              <a:latin typeface="メイリオ"/>
              <a:ea typeface="メイリオ"/>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弊社において最終</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確認を行った上で、本番公開を行います。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54" name="正方形/長方形 53"/>
          <p:cNvSpPr/>
          <p:nvPr/>
        </p:nvSpPr>
        <p:spPr>
          <a:xfrm>
            <a:off x="5201015" y="1164142"/>
            <a:ext cx="1094071" cy="523220"/>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❹テスト</a:t>
            </a:r>
          </a:p>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　</a:t>
            </a:r>
            <a:r>
              <a:rPr kumimoji="0" lang="ja-JP" altLang="en-US" sz="1400" b="1" kern="0" dirty="0" smtClean="0">
                <a:solidFill>
                  <a:schemeClr val="bg1"/>
                </a:solidFill>
                <a:latin typeface="メイリオ" panose="020B0604030504040204" pitchFamily="50" charset="-128"/>
                <a:ea typeface="メイリオ" panose="020B0604030504040204" pitchFamily="50" charset="-128"/>
              </a:rPr>
              <a:t>アップ</a:t>
            </a:r>
            <a:r>
              <a:rPr kumimoji="0" lang="ja-JP" altLang="en-US" sz="1400" b="1" kern="0" dirty="0">
                <a:solidFill>
                  <a:schemeClr val="bg1"/>
                </a:solidFill>
                <a:latin typeface="メイリオ" panose="020B0604030504040204" pitchFamily="50" charset="-128"/>
                <a:ea typeface="メイリオ" panose="020B0604030504040204" pitchFamily="50" charset="-128"/>
              </a:rPr>
              <a:t>　</a:t>
            </a:r>
            <a:endParaRPr kumimoji="0" lang="en-US" altLang="ja-JP" sz="1400" b="1" kern="0" dirty="0">
              <a:solidFill>
                <a:schemeClr val="bg1"/>
              </a:solidFill>
              <a:latin typeface="メイリオ" panose="020B0604030504040204" pitchFamily="50" charset="-128"/>
              <a:ea typeface="メイリオ" panose="020B0604030504040204" pitchFamily="50" charset="-128"/>
            </a:endParaRPr>
          </a:p>
        </p:txBody>
      </p:sp>
      <p:sp>
        <p:nvSpPr>
          <p:cNvPr id="22" name="正方形/長方形 21"/>
          <p:cNvSpPr/>
          <p:nvPr/>
        </p:nvSpPr>
        <p:spPr>
          <a:xfrm>
            <a:off x="1158270" y="2138850"/>
            <a:ext cx="6482331" cy="472694"/>
          </a:xfrm>
          <a:prstGeom prst="rect">
            <a:avLst/>
          </a:prstGeom>
        </p:spPr>
        <p:txBody>
          <a:bodyPr wrap="square">
            <a:spAutoFit/>
          </a:bodyPr>
          <a:lstStyle/>
          <a:p>
            <a:pPr algn="ctr">
              <a:defRPr/>
            </a:pPr>
            <a:r>
              <a:rPr lang="ja-JP" altLang="en-US" sz="1236" b="1" dirty="0">
                <a:latin typeface="+mn-ea"/>
              </a:rPr>
              <a:t>オリエン～掲載開始</a:t>
            </a:r>
            <a:endParaRPr lang="en-US" altLang="ja-JP" sz="1236" b="1" dirty="0">
              <a:latin typeface="+mn-ea"/>
            </a:endParaRPr>
          </a:p>
          <a:p>
            <a:pPr algn="ctr">
              <a:defRPr/>
            </a:pPr>
            <a:r>
              <a:rPr lang="en-US" altLang="ja-JP" sz="1236" b="1" dirty="0">
                <a:latin typeface="+mn-ea"/>
              </a:rPr>
              <a:t>2</a:t>
            </a:r>
            <a:r>
              <a:rPr lang="ja-JP" altLang="en-US" sz="1236" b="1" dirty="0">
                <a:latin typeface="+mn-ea"/>
              </a:rPr>
              <a:t>ヶ月</a:t>
            </a:r>
            <a:endParaRPr lang="en-US" altLang="ja-JP" sz="1236" b="1" dirty="0">
              <a:latin typeface="+mn-ea"/>
            </a:endParaRPr>
          </a:p>
        </p:txBody>
      </p:sp>
      <p:sp>
        <p:nvSpPr>
          <p:cNvPr id="23" name="右大かっこ 22"/>
          <p:cNvSpPr/>
          <p:nvPr/>
        </p:nvSpPr>
        <p:spPr>
          <a:xfrm rot="5400000">
            <a:off x="4314901" y="-1211675"/>
            <a:ext cx="159098" cy="6492307"/>
          </a:xfrm>
          <a:prstGeom prst="rightBracket">
            <a:avLst/>
          </a:prstGeom>
          <a:no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sz="2224"/>
          </a:p>
        </p:txBody>
      </p:sp>
    </p:spTree>
    <p:extLst>
      <p:ext uri="{BB962C8B-B14F-4D97-AF65-F5344CB8AC3E}">
        <p14:creationId xmlns:p14="http://schemas.microsoft.com/office/powerpoint/2010/main" val="26246054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a:bodyPr>
          <a:lstStyle/>
          <a:p>
            <a:r>
              <a:rPr kumimoji="1" lang="ja-JP" altLang="en-US" sz="2200" dirty="0"/>
              <a:t>販売制限</a:t>
            </a:r>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4" name="Text Box 1031"/>
          <p:cNvSpPr txBox="1">
            <a:spLocks noChangeArrowheads="1"/>
          </p:cNvSpPr>
          <p:nvPr/>
        </p:nvSpPr>
        <p:spPr bwMode="auto">
          <a:xfrm>
            <a:off x="344488" y="1124744"/>
            <a:ext cx="9217024"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spcBef>
                <a:spcPct val="0"/>
              </a:spcBef>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以下に該当する業種、商品・サービスにつきましては、</a:t>
            </a:r>
            <a:r>
              <a:rPr lang="en-US" altLang="ja-JP" sz="1200" dirty="0">
                <a:solidFill>
                  <a:schemeClr val="tx1">
                    <a:lumMod val="65000"/>
                    <a:lumOff val="35000"/>
                  </a:schemeClr>
                </a:solidFill>
                <a:latin typeface="Meiryo" charset="-128"/>
                <a:ea typeface="Meiryo" charset="-128"/>
                <a:cs typeface="Meiryo" charset="-128"/>
              </a:rPr>
              <a:t> Yahoo! JAPAN</a:t>
            </a:r>
            <a:r>
              <a:rPr lang="ja-JP" altLang="en-US" sz="1200">
                <a:solidFill>
                  <a:schemeClr val="tx1">
                    <a:lumMod val="65000"/>
                    <a:lumOff val="35000"/>
                  </a:schemeClr>
                </a:solidFill>
                <a:latin typeface="Meiryo" charset="-128"/>
                <a:ea typeface="Meiryo" charset="-128"/>
                <a:cs typeface="Meiryo" charset="-128"/>
              </a:rPr>
              <a:t> </a:t>
            </a:r>
            <a:r>
              <a:rPr lang="ja-JP" altLang="en-US" sz="1200" dirty="0">
                <a:solidFill>
                  <a:schemeClr val="tx1">
                    <a:lumMod val="65000"/>
                    <a:lumOff val="35000"/>
                  </a:schemeClr>
                </a:solidFill>
                <a:latin typeface="Meiryo" charset="-128"/>
                <a:ea typeface="Meiryo" charset="-128"/>
                <a:cs typeface="Meiryo" charset="-128"/>
              </a:rPr>
              <a:t>トップページカスタマイズ企画</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の実施は原則不可となります。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a:spcBef>
                <a:spcPct val="0"/>
              </a:spcBef>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ただし、以下に該当しない業種やサービスでも、プロモーション内容や取り上げるテーマ等によっては、</a:t>
            </a:r>
            <a:r>
              <a:rPr lang="en-US" altLang="ja-JP" sz="1200" dirty="0">
                <a:solidFill>
                  <a:schemeClr val="tx1">
                    <a:lumMod val="65000"/>
                    <a:lumOff val="35000"/>
                  </a:schemeClr>
                </a:solidFill>
                <a:latin typeface="Meiryo" charset="-128"/>
                <a:ea typeface="Meiryo" charset="-128"/>
                <a:cs typeface="Meiryo" charset="-128"/>
              </a:rPr>
              <a:t> Yahoo! JAPAN</a:t>
            </a:r>
            <a:r>
              <a:rPr lang="ja-JP" altLang="en-US" sz="1200">
                <a:solidFill>
                  <a:schemeClr val="tx1">
                    <a:lumMod val="65000"/>
                    <a:lumOff val="35000"/>
                  </a:schemeClr>
                </a:solidFill>
                <a:latin typeface="Meiryo" charset="-128"/>
                <a:ea typeface="Meiryo" charset="-128"/>
                <a:cs typeface="Meiryo" charset="-128"/>
              </a:rPr>
              <a:t> </a:t>
            </a:r>
            <a:r>
              <a:rPr lang="ja-JP" altLang="en-US" sz="1200" dirty="0">
                <a:solidFill>
                  <a:schemeClr val="tx1">
                    <a:lumMod val="65000"/>
                    <a:lumOff val="35000"/>
                  </a:schemeClr>
                </a:solidFill>
                <a:latin typeface="Meiryo" charset="-128"/>
                <a:ea typeface="Meiryo" charset="-128"/>
                <a:cs typeface="Meiryo" charset="-128"/>
              </a:rPr>
              <a:t>トップページカスタマイズ企画</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を実施いただけない場合がありますので、必ず事前に掲載可否を弊社にお問い合わせください。</a:t>
            </a:r>
          </a:p>
          <a:p>
            <a:pPr>
              <a:spcBef>
                <a:spcPct val="0"/>
              </a:spcBef>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また、広告主様のサイトが弊社の広告掲載基準を満たすことが、</a:t>
            </a:r>
            <a:r>
              <a:rPr lang="en-US" altLang="ja-JP" sz="1200" dirty="0">
                <a:solidFill>
                  <a:schemeClr val="tx1">
                    <a:lumMod val="65000"/>
                    <a:lumOff val="35000"/>
                  </a:schemeClr>
                </a:solidFill>
                <a:latin typeface="Meiryo" charset="-128"/>
                <a:ea typeface="Meiryo" charset="-128"/>
                <a:cs typeface="Meiryo" charset="-128"/>
              </a:rPr>
              <a:t> Yahoo! JAPAN</a:t>
            </a:r>
            <a:r>
              <a:rPr lang="ja-JP" altLang="en-US" sz="1200">
                <a:solidFill>
                  <a:schemeClr val="tx1">
                    <a:lumMod val="65000"/>
                    <a:lumOff val="35000"/>
                  </a:schemeClr>
                </a:solidFill>
                <a:latin typeface="Meiryo" charset="-128"/>
                <a:ea typeface="Meiryo" charset="-128"/>
                <a:cs typeface="Meiryo" charset="-128"/>
              </a:rPr>
              <a:t> </a:t>
            </a:r>
            <a:r>
              <a:rPr lang="ja-JP" altLang="en-US" sz="1200" dirty="0">
                <a:solidFill>
                  <a:schemeClr val="tx1">
                    <a:lumMod val="65000"/>
                    <a:lumOff val="35000"/>
                  </a:schemeClr>
                </a:solidFill>
                <a:latin typeface="Meiryo" charset="-128"/>
                <a:ea typeface="Meiryo" charset="-128"/>
                <a:cs typeface="Meiryo" charset="-128"/>
              </a:rPr>
              <a:t>トップページカスタマイズ企画</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実施の条件となります。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200" dirty="0">
                <a:solidFill>
                  <a:schemeClr val="tx1">
                    <a:lumMod val="65000"/>
                    <a:lumOff val="35000"/>
                  </a:schemeClr>
                </a:solidFill>
                <a:latin typeface="メイリオ" panose="020B0604030504040204" pitchFamily="50" charset="-128"/>
                <a:ea typeface="メイリオ" panose="020B0604030504040204" pitchFamily="50" charset="-128"/>
              </a:rPr>
              <a:t>消費者金融業（消費者向無担保貸金業）</a:t>
            </a:r>
            <a:r>
              <a:rPr lang="ja-JP" altLang="en-US" sz="1200" dirty="0" err="1">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商工ローン、手形割引、その他ハイリスク型の金融商品</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・パチンコ・パチスロの営業および機種、カジノ（企業広告含む）</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・レーシック、美容整形・美容外科・美容皮膚科、その他医療機関全般</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・美容エステティックサロン</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・あん摩業、マッサージ業、指圧業、はり業、きゅう業等</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・不妊治療</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・治験</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ED</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（治療、医薬品、情報、啓蒙サイト等）</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・性的機能強化、改善を期待させる経口物</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・ダイエット効果を訴求する健康食品、器具、その他商品やサービス</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（ただし、医薬品の場合、その効果・効能の範囲内で疾患の啓発・対策という観点から掲載可とする場合あり）</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・発毛、育毛・増毛効果を訴求する商品・サービス全般（医薬品の発毛・育毛剤は除く）、かつら</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・薬機法上、商品の効果・効能の標榜が禁じられている健康食品、化粧品などで、含有成分の効果・効能を訴求するプロモーション</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200" dirty="0">
                <a:solidFill>
                  <a:schemeClr val="tx1">
                    <a:lumMod val="65000"/>
                    <a:lumOff val="35000"/>
                  </a:schemeClr>
                </a:solidFill>
                <a:latin typeface="メイリオ" panose="020B0604030504040204" pitchFamily="50" charset="-128"/>
                <a:ea typeface="メイリオ" panose="020B0604030504040204" pitchFamily="50" charset="-128"/>
              </a:rPr>
              <a:t>能力開発関連商品</a:t>
            </a:r>
            <a:endPar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・占い</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・国家資格を有する業種（弁護士、司法書士、行政書士、弁理士、公認会計士、税理士）</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・探偵業</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・葬儀社、斎場、墓石販売</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・ナイトワーク求人</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・出会い系サイト、結婚紹介（インターネット異性紹介事業）</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・代理店募集、フランチャイズ、起業支援、経営セミナー</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・団体による意見広告</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200" dirty="0">
                <a:solidFill>
                  <a:schemeClr val="tx1">
                    <a:lumMod val="65000"/>
                    <a:lumOff val="35000"/>
                  </a:schemeClr>
                </a:solidFill>
                <a:latin typeface="メイリオ" panose="020B0604030504040204" pitchFamily="50" charset="-128"/>
                <a:ea typeface="メイリオ" panose="020B0604030504040204" pitchFamily="50" charset="-128"/>
              </a:rPr>
              <a:t>宗教団体、活動</a:t>
            </a:r>
            <a:endParaRPr lang="en-US" altLang="zh-TW" sz="1200"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498593"/>
      </p:ext>
    </p:extLst>
  </p:cSld>
  <p:clrMapOvr>
    <a:masterClrMapping/>
  </p:clrMapOvr>
  <p:timing>
    <p:tnLst>
      <p:par>
        <p:cTn id="1" dur="indefinite" restart="never" nodeType="tmRoot"/>
      </p:par>
    </p:tnLst>
  </p:timing>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【社外秘】MSCテンプレート_2013</Template>
  <TotalTime>44939</TotalTime>
  <Words>4423</Words>
  <Application>Microsoft Office PowerPoint</Application>
  <PresentationFormat>A4 210 x 297 mm</PresentationFormat>
  <Paragraphs>415</Paragraphs>
  <Slides>17</Slides>
  <Notes>11</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17</vt:i4>
      </vt:variant>
    </vt:vector>
  </HeadingPairs>
  <TitlesOfParts>
    <vt:vector size="27" baseType="lpstr">
      <vt:lpstr>Meiryo UI</vt:lpstr>
      <vt:lpstr>ＭＳ Ｐゴシック</vt:lpstr>
      <vt:lpstr>Meiryo</vt:lpstr>
      <vt:lpstr>Meiryo</vt:lpstr>
      <vt:lpstr>游ゴシック</vt:lpstr>
      <vt:lpstr>Arial</vt:lpstr>
      <vt:lpstr>Calibri</vt:lpstr>
      <vt:lpstr>Verdana</vt:lpstr>
      <vt:lpstr>Wingdings</vt:lpstr>
      <vt:lpstr>2_【社外秘】MSCテンプレート_2013</vt:lpstr>
      <vt:lpstr>PowerPoint プレゼンテーション</vt:lpstr>
      <vt:lpstr>商品概要（共通）</vt:lpstr>
      <vt:lpstr>Yahoo! JAPAN トップページカスタマイズ企画:PC版</vt:lpstr>
      <vt:lpstr>Yahoo! JAPAN トップページカスタマイズ企画:スマートフォン版</vt:lpstr>
      <vt:lpstr>商品価格</vt:lpstr>
      <vt:lpstr>商品価格（制作費無償プラン）</vt:lpstr>
      <vt:lpstr>スペック詳細</vt:lpstr>
      <vt:lpstr>実施フロー</vt:lpstr>
      <vt:lpstr>販売制限</vt:lpstr>
      <vt:lpstr>企画ページの制作・掲載のお申し込み方法</vt:lpstr>
      <vt:lpstr>注意事項</vt:lpstr>
      <vt:lpstr>注意事項</vt:lpstr>
      <vt:lpstr>免責事項</vt:lpstr>
      <vt:lpstr>PC版「ミラーサイト版」の仕様（カスタマイズ箇所）</vt:lpstr>
      <vt:lpstr>スマートフォン版「ミラーサイト版」の仕様（カスタマイズ箇所）</vt:lpstr>
      <vt:lpstr>クリエイティブ企画の事前提案可否について</vt:lpstr>
      <vt:lpstr>更新・変更履歴</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宮崎 佐津紀</cp:lastModifiedBy>
  <cp:revision>1043</cp:revision>
  <dcterms:created xsi:type="dcterms:W3CDTF">2013-09-17T05:48:50Z</dcterms:created>
  <dcterms:modified xsi:type="dcterms:W3CDTF">2021-02-22T04:04:01Z</dcterms:modified>
</cp:coreProperties>
</file>