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4"/>
  </p:notesMasterIdLst>
  <p:handoutMasterIdLst>
    <p:handoutMasterId r:id="rId15"/>
  </p:handoutMasterIdLst>
  <p:sldIdLst>
    <p:sldId id="746" r:id="rId2"/>
    <p:sldId id="728" r:id="rId3"/>
    <p:sldId id="727" r:id="rId4"/>
    <p:sldId id="729" r:id="rId5"/>
    <p:sldId id="752" r:id="rId6"/>
    <p:sldId id="730" r:id="rId7"/>
    <p:sldId id="731" r:id="rId8"/>
    <p:sldId id="745" r:id="rId9"/>
    <p:sldId id="756" r:id="rId10"/>
    <p:sldId id="757" r:id="rId11"/>
    <p:sldId id="754" r:id="rId12"/>
    <p:sldId id="750" r:id="rId13"/>
  </p:sldIdLst>
  <p:sldSz cx="12192000" cy="6858000"/>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4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FFE9EA"/>
    <a:srgbClr val="F5F5F9"/>
    <a:srgbClr val="E4E4EC"/>
    <a:srgbClr val="FFCCD1"/>
    <a:srgbClr val="7F7F7F"/>
    <a:srgbClr val="003399"/>
    <a:srgbClr val="FAFAFB"/>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0" autoAdjust="0"/>
    <p:restoredTop sz="95032" autoAdjust="0"/>
  </p:normalViewPr>
  <p:slideViewPr>
    <p:cSldViewPr>
      <p:cViewPr varScale="1">
        <p:scale>
          <a:sx n="97" d="100"/>
          <a:sy n="97" d="100"/>
        </p:scale>
        <p:origin x="256" y="76"/>
      </p:cViewPr>
      <p:guideLst>
        <p:guide orient="horz" pos="845"/>
        <p:guide pos="384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2022/9/12</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2022/9/12</a:t>
            </a:fld>
            <a:endParaRPr kumimoji="1" lang="ja-JP" altLang="en-US" dirty="0"/>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2642550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2314980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80"/>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22" y="4581128"/>
            <a:ext cx="5306795" cy="719138"/>
          </a:xfrm>
        </p:spPr>
        <p:txBody>
          <a:bodyPr>
            <a:noAutofit/>
          </a:bodyPr>
          <a:lstStyle>
            <a:lvl1pPr marL="0" marR="0" indent="0" algn="ctr" defTabSz="1125472"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72"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9277716" y="6520266"/>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1"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4"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7"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4"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9347200" y="6453343"/>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7"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9"/>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37" indent="0" algn="ctr">
              <a:buNone/>
              <a:defRPr>
                <a:solidFill>
                  <a:schemeClr val="tx1">
                    <a:tint val="75000"/>
                  </a:schemeClr>
                </a:solidFill>
              </a:defRPr>
            </a:lvl2pPr>
            <a:lvl3pPr marL="1125472" indent="0" algn="ctr">
              <a:buNone/>
              <a:defRPr>
                <a:solidFill>
                  <a:schemeClr val="tx1">
                    <a:tint val="75000"/>
                  </a:schemeClr>
                </a:solidFill>
              </a:defRPr>
            </a:lvl3pPr>
            <a:lvl4pPr marL="1688207" indent="0" algn="ctr">
              <a:buNone/>
              <a:defRPr>
                <a:solidFill>
                  <a:schemeClr val="tx1">
                    <a:tint val="75000"/>
                  </a:schemeClr>
                </a:solidFill>
              </a:defRPr>
            </a:lvl4pPr>
            <a:lvl5pPr marL="2250944" indent="0" algn="ctr">
              <a:buNone/>
              <a:defRPr>
                <a:solidFill>
                  <a:schemeClr val="tx1">
                    <a:tint val="75000"/>
                  </a:schemeClr>
                </a:solidFill>
              </a:defRPr>
            </a:lvl5pPr>
            <a:lvl6pPr marL="2813679" indent="0" algn="ctr">
              <a:buNone/>
              <a:defRPr>
                <a:solidFill>
                  <a:schemeClr val="tx1">
                    <a:tint val="75000"/>
                  </a:schemeClr>
                </a:solidFill>
              </a:defRPr>
            </a:lvl6pPr>
            <a:lvl7pPr marL="3376415" indent="0" algn="ctr">
              <a:buNone/>
              <a:defRPr>
                <a:solidFill>
                  <a:schemeClr val="tx1">
                    <a:tint val="75000"/>
                  </a:schemeClr>
                </a:solidFill>
              </a:defRPr>
            </a:lvl7pPr>
            <a:lvl8pPr marL="3939151" indent="0" algn="ctr">
              <a:buNone/>
              <a:defRPr>
                <a:solidFill>
                  <a:schemeClr val="tx1">
                    <a:tint val="75000"/>
                  </a:schemeClr>
                </a:solidFill>
              </a:defRPr>
            </a:lvl8pPr>
            <a:lvl9pPr marL="4501886"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22" y="4654078"/>
            <a:ext cx="5306795" cy="719138"/>
          </a:xfrm>
        </p:spPr>
        <p:txBody>
          <a:bodyPr>
            <a:noAutofit/>
          </a:bodyPr>
          <a:lstStyle>
            <a:lvl1pPr marL="0" marR="0" indent="0" algn="ctr" defTabSz="1125472"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72"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8"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9"/>
            <a:ext cx="10363200" cy="1323579"/>
          </a:xfrm>
        </p:spPr>
        <p:txBody>
          <a:bodyPr>
            <a:normAutofit/>
          </a:bodyPr>
          <a:lstStyle>
            <a:lvl1pPr>
              <a:defRPr sz="5417"/>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22" y="4509120"/>
            <a:ext cx="5306795" cy="719138"/>
          </a:xfrm>
        </p:spPr>
        <p:txBody>
          <a:bodyPr>
            <a:noAutofit/>
          </a:bodyPr>
          <a:lstStyle>
            <a:lvl1pPr marL="0" marR="0" indent="0" algn="ctr" defTabSz="1125472"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72"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7"/>
            <a:ext cx="10363200" cy="1323579"/>
          </a:xfrm>
        </p:spPr>
        <p:txBody>
          <a:bodyPr>
            <a:normAutofit/>
          </a:bodyPr>
          <a:lstStyle>
            <a:lvl1pPr>
              <a:defRPr sz="5417"/>
            </a:lvl1pPr>
          </a:lstStyle>
          <a:p>
            <a:r>
              <a:rPr kumimoji="1" lang="ja-JP" altLang="en-US" dirty="0"/>
              <a:t>クリックしてタイトルを入力</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37" indent="0" algn="ctr">
              <a:buNone/>
              <a:defRPr>
                <a:solidFill>
                  <a:schemeClr val="tx1">
                    <a:tint val="75000"/>
                  </a:schemeClr>
                </a:solidFill>
              </a:defRPr>
            </a:lvl2pPr>
            <a:lvl3pPr marL="1125472" indent="0" algn="ctr">
              <a:buNone/>
              <a:defRPr>
                <a:solidFill>
                  <a:schemeClr val="tx1">
                    <a:tint val="75000"/>
                  </a:schemeClr>
                </a:solidFill>
              </a:defRPr>
            </a:lvl3pPr>
            <a:lvl4pPr marL="1688207" indent="0" algn="ctr">
              <a:buNone/>
              <a:defRPr>
                <a:solidFill>
                  <a:schemeClr val="tx1">
                    <a:tint val="75000"/>
                  </a:schemeClr>
                </a:solidFill>
              </a:defRPr>
            </a:lvl4pPr>
            <a:lvl5pPr marL="2250944" indent="0" algn="ctr">
              <a:buNone/>
              <a:defRPr>
                <a:solidFill>
                  <a:schemeClr val="tx1">
                    <a:tint val="75000"/>
                  </a:schemeClr>
                </a:solidFill>
              </a:defRPr>
            </a:lvl5pPr>
            <a:lvl6pPr marL="2813679" indent="0" algn="ctr">
              <a:buNone/>
              <a:defRPr>
                <a:solidFill>
                  <a:schemeClr val="tx1">
                    <a:tint val="75000"/>
                  </a:schemeClr>
                </a:solidFill>
              </a:defRPr>
            </a:lvl6pPr>
            <a:lvl7pPr marL="3376415" indent="0" algn="ctr">
              <a:buNone/>
              <a:defRPr>
                <a:solidFill>
                  <a:schemeClr val="tx1">
                    <a:tint val="75000"/>
                  </a:schemeClr>
                </a:solidFill>
              </a:defRPr>
            </a:lvl7pPr>
            <a:lvl8pPr marL="3939151" indent="0" algn="ctr">
              <a:buNone/>
              <a:defRPr>
                <a:solidFill>
                  <a:schemeClr val="tx1">
                    <a:tint val="75000"/>
                  </a:schemeClr>
                </a:solidFill>
              </a:defRPr>
            </a:lvl8pPr>
            <a:lvl9pPr marL="4501886"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22" y="4798094"/>
            <a:ext cx="5306795" cy="719138"/>
          </a:xfrm>
        </p:spPr>
        <p:txBody>
          <a:bodyPr>
            <a:noAutofit/>
          </a:bodyPr>
          <a:lstStyle>
            <a:lvl1pPr marL="0" marR="0" indent="0" algn="ctr" defTabSz="1125472"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72"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6"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2022/9/12</a:t>
            </a:fld>
            <a:endParaRPr lang="ja-JP" altLang="en-US"/>
          </a:p>
        </p:txBody>
      </p:sp>
      <p:sp>
        <p:nvSpPr>
          <p:cNvPr id="7" name="スライド番号プレースホルダー 5"/>
          <p:cNvSpPr>
            <a:spLocks noGrp="1"/>
          </p:cNvSpPr>
          <p:nvPr>
            <p:ph type="sldNum" sz="quarter" idx="12"/>
          </p:nvPr>
        </p:nvSpPr>
        <p:spPr>
          <a:xfrm>
            <a:off x="9374082" y="6552840"/>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4038601" y="6552840"/>
            <a:ext cx="4114800" cy="365125"/>
          </a:xfrm>
          <a:prstGeom prst="rect">
            <a:avLst/>
          </a:prstGeom>
        </p:spPr>
        <p:txBody>
          <a:bodyPr vert="horz" lIns="91440" tIns="45720" rIns="91440" bIns="45720" rtlCol="0" anchor="ctr"/>
          <a:lstStyle>
            <a:lvl1pPr algn="ctr">
              <a:defRPr sz="80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 2022 Yahoo Japan Corporation. All Rights Reserved.</a:t>
            </a:r>
            <a:endParaRPr lang="ja-JP" altLang="en-US" dirty="0"/>
          </a:p>
        </p:txBody>
      </p:sp>
    </p:spTree>
    <p:extLst>
      <p:ext uri="{BB962C8B-B14F-4D97-AF65-F5344CB8AC3E}">
        <p14:creationId xmlns:p14="http://schemas.microsoft.com/office/powerpoint/2010/main" val="1790652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35020905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9142054" y="6538793"/>
            <a:ext cx="2847254"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2022 Yahoo Japan Corporation All rights reserved.</a:t>
            </a:r>
          </a:p>
          <a:p>
            <a:pPr algn="r"/>
            <a:endParaRPr kumimoji="1" lang="ja-JP" altLang="en-US" sz="800" dirty="0">
              <a:solidFill>
                <a:schemeClr val="accent2"/>
              </a:solidFill>
            </a:endParaRPr>
          </a:p>
        </p:txBody>
      </p:sp>
    </p:spTree>
    <p:extLst>
      <p:ext uri="{BB962C8B-B14F-4D97-AF65-F5344CB8AC3E}">
        <p14:creationId xmlns:p14="http://schemas.microsoft.com/office/powerpoint/2010/main" val="2219703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
        <p:nvSpPr>
          <p:cNvPr id="9" name="フローチャート: 処理 8">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Lst>
  <p:hf sldNum="0" hdr="0" dt="0"/>
  <p:txStyles>
    <p:titleStyle>
      <a:lvl1pPr algn="ctr" defTabSz="1125472" rtl="0" eaLnBrk="1" latinLnBrk="0" hangingPunct="1">
        <a:spcBef>
          <a:spcPct val="0"/>
        </a:spcBef>
        <a:buNone/>
        <a:defRPr kumimoji="1" sz="5417" kern="1200">
          <a:solidFill>
            <a:schemeClr val="tx1"/>
          </a:solidFill>
          <a:latin typeface="メイリオ"/>
          <a:ea typeface="メイリオ"/>
          <a:cs typeface="+mj-cs"/>
        </a:defRPr>
      </a:lvl1pPr>
    </p:titleStyle>
    <p:bodyStyle>
      <a:lvl1pPr marL="422051" indent="-422051" algn="l" defTabSz="1125472"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46" indent="-351710" algn="l" defTabSz="1125472"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39" indent="-281368" algn="l" defTabSz="1125472"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75" indent="-281368" algn="l" defTabSz="1125472"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312" indent="-281368" algn="l" defTabSz="1125472"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5047" indent="-281368" algn="l" defTabSz="1125472"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783" indent="-281368" algn="l" defTabSz="1125472"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519" indent="-281368" algn="l" defTabSz="1125472"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254" indent="-281368" algn="l" defTabSz="1125472"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72" rtl="0" eaLnBrk="1" latinLnBrk="0" hangingPunct="1">
        <a:defRPr kumimoji="1" sz="2215" kern="1200">
          <a:solidFill>
            <a:schemeClr val="tx1"/>
          </a:solidFill>
          <a:latin typeface="+mn-lt"/>
          <a:ea typeface="+mn-ea"/>
          <a:cs typeface="+mn-cs"/>
        </a:defRPr>
      </a:lvl1pPr>
      <a:lvl2pPr marL="562737" algn="l" defTabSz="1125472" rtl="0" eaLnBrk="1" latinLnBrk="0" hangingPunct="1">
        <a:defRPr kumimoji="1" sz="2215" kern="1200">
          <a:solidFill>
            <a:schemeClr val="tx1"/>
          </a:solidFill>
          <a:latin typeface="+mn-lt"/>
          <a:ea typeface="+mn-ea"/>
          <a:cs typeface="+mn-cs"/>
        </a:defRPr>
      </a:lvl2pPr>
      <a:lvl3pPr marL="1125472" algn="l" defTabSz="1125472" rtl="0" eaLnBrk="1" latinLnBrk="0" hangingPunct="1">
        <a:defRPr kumimoji="1" sz="2215" kern="1200">
          <a:solidFill>
            <a:schemeClr val="tx1"/>
          </a:solidFill>
          <a:latin typeface="+mn-lt"/>
          <a:ea typeface="+mn-ea"/>
          <a:cs typeface="+mn-cs"/>
        </a:defRPr>
      </a:lvl3pPr>
      <a:lvl4pPr marL="1688207" algn="l" defTabSz="1125472" rtl="0" eaLnBrk="1" latinLnBrk="0" hangingPunct="1">
        <a:defRPr kumimoji="1" sz="2215" kern="1200">
          <a:solidFill>
            <a:schemeClr val="tx1"/>
          </a:solidFill>
          <a:latin typeface="+mn-lt"/>
          <a:ea typeface="+mn-ea"/>
          <a:cs typeface="+mn-cs"/>
        </a:defRPr>
      </a:lvl4pPr>
      <a:lvl5pPr marL="2250944" algn="l" defTabSz="1125472" rtl="0" eaLnBrk="1" latinLnBrk="0" hangingPunct="1">
        <a:defRPr kumimoji="1" sz="2215" kern="1200">
          <a:solidFill>
            <a:schemeClr val="tx1"/>
          </a:solidFill>
          <a:latin typeface="+mn-lt"/>
          <a:ea typeface="+mn-ea"/>
          <a:cs typeface="+mn-cs"/>
        </a:defRPr>
      </a:lvl5pPr>
      <a:lvl6pPr marL="2813679" algn="l" defTabSz="1125472" rtl="0" eaLnBrk="1" latinLnBrk="0" hangingPunct="1">
        <a:defRPr kumimoji="1" sz="2215" kern="1200">
          <a:solidFill>
            <a:schemeClr val="tx1"/>
          </a:solidFill>
          <a:latin typeface="+mn-lt"/>
          <a:ea typeface="+mn-ea"/>
          <a:cs typeface="+mn-cs"/>
        </a:defRPr>
      </a:lvl6pPr>
      <a:lvl7pPr marL="3376415" algn="l" defTabSz="1125472" rtl="0" eaLnBrk="1" latinLnBrk="0" hangingPunct="1">
        <a:defRPr kumimoji="1" sz="2215" kern="1200">
          <a:solidFill>
            <a:schemeClr val="tx1"/>
          </a:solidFill>
          <a:latin typeface="+mn-lt"/>
          <a:ea typeface="+mn-ea"/>
          <a:cs typeface="+mn-cs"/>
        </a:defRPr>
      </a:lvl7pPr>
      <a:lvl8pPr marL="3939151" algn="l" defTabSz="1125472" rtl="0" eaLnBrk="1" latinLnBrk="0" hangingPunct="1">
        <a:defRPr kumimoji="1" sz="2215" kern="1200">
          <a:solidFill>
            <a:schemeClr val="tx1"/>
          </a:solidFill>
          <a:latin typeface="+mn-lt"/>
          <a:ea typeface="+mn-ea"/>
          <a:cs typeface="+mn-cs"/>
        </a:defRPr>
      </a:lvl8pPr>
      <a:lvl9pPr marL="4501886" algn="l" defTabSz="1125472" rtl="0" eaLnBrk="1" latinLnBrk="0" hangingPunct="1">
        <a:defRPr kumimoji="1" sz="22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s.yimg.jp/dl/displayads-guarantee/application_advertisingServices.pdf" TargetMode="Externa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9795B6C2-3926-E349-8345-F50B05F897C8}"/>
              </a:ext>
            </a:extLst>
          </p:cNvPr>
          <p:cNvPicPr>
            <a:picLocks noChangeAspect="1"/>
          </p:cNvPicPr>
          <p:nvPr/>
        </p:nvPicPr>
        <p:blipFill>
          <a:blip r:embed="rId3"/>
          <a:stretch>
            <a:fillRect/>
          </a:stretch>
        </p:blipFill>
        <p:spPr>
          <a:xfrm>
            <a:off x="551384" y="332656"/>
            <a:ext cx="2935868" cy="578905"/>
          </a:xfrm>
          <a:prstGeom prst="rect">
            <a:avLst/>
          </a:prstGeom>
        </p:spPr>
      </p:pic>
      <p:sp>
        <p:nvSpPr>
          <p:cNvPr id="14" name="テキスト ボックス 13">
            <a:extLst>
              <a:ext uri="{FF2B5EF4-FFF2-40B4-BE49-F238E27FC236}">
                <a16:creationId xmlns:a16="http://schemas.microsoft.com/office/drawing/2014/main" id="{ABB9CC9C-09B1-BB47-BD44-20EA92154E94}"/>
              </a:ext>
            </a:extLst>
          </p:cNvPr>
          <p:cNvSpPr txBox="1"/>
          <p:nvPr/>
        </p:nvSpPr>
        <p:spPr>
          <a:xfrm>
            <a:off x="9575781" y="5754940"/>
            <a:ext cx="2522058" cy="698396"/>
          </a:xfrm>
          <a:prstGeom prst="rect">
            <a:avLst/>
          </a:prstGeom>
          <a:noFill/>
        </p:spPr>
        <p:txBody>
          <a:bodyPr wrap="square" rtlCol="0">
            <a:spAutoFit/>
          </a:bodyPr>
          <a:lstStyle/>
          <a:p>
            <a:pPr algn="r"/>
            <a:r>
              <a:rPr lang="ja-JP" altLang="en-US" sz="1969" dirty="0"/>
              <a:t>ヤフー株式会社</a:t>
            </a:r>
            <a:endParaRPr lang="en-US" altLang="ja-JP" sz="1969" dirty="0"/>
          </a:p>
          <a:p>
            <a:pPr algn="r"/>
            <a:r>
              <a:rPr lang="en-US" altLang="ja-JP" sz="1969" dirty="0">
                <a:cs typeface="メイリオ" pitchFamily="50" charset="-128"/>
              </a:rPr>
              <a:t>2022</a:t>
            </a:r>
            <a:r>
              <a:rPr lang="ja-JP" altLang="en-US" sz="1969" dirty="0">
                <a:cs typeface="メイリオ" pitchFamily="50" charset="-128"/>
              </a:rPr>
              <a:t>年</a:t>
            </a:r>
            <a:r>
              <a:rPr lang="en-US" altLang="ja-JP" sz="1969" dirty="0">
                <a:cs typeface="メイリオ" pitchFamily="50" charset="-128"/>
              </a:rPr>
              <a:t>2</a:t>
            </a:r>
            <a:r>
              <a:rPr lang="ja-JP" altLang="en-US" sz="1969" dirty="0">
                <a:cs typeface="メイリオ" pitchFamily="50" charset="-128"/>
              </a:rPr>
              <a:t>月</a:t>
            </a:r>
            <a:r>
              <a:rPr lang="en-US" altLang="ja-JP" sz="1969" dirty="0">
                <a:cs typeface="メイリオ" pitchFamily="50" charset="-128"/>
              </a:rPr>
              <a:t>2</a:t>
            </a:r>
            <a:r>
              <a:rPr lang="ja-JP" altLang="en-US" sz="1969" dirty="0">
                <a:cs typeface="メイリオ" pitchFamily="50" charset="-128"/>
              </a:rPr>
              <a:t>日</a:t>
            </a:r>
          </a:p>
        </p:txBody>
      </p:sp>
      <p:sp>
        <p:nvSpPr>
          <p:cNvPr id="26" name="タイトル 1">
            <a:extLst>
              <a:ext uri="{FF2B5EF4-FFF2-40B4-BE49-F238E27FC236}">
                <a16:creationId xmlns:a16="http://schemas.microsoft.com/office/drawing/2014/main" id="{02AD875C-056B-0745-9310-853D4B598303}"/>
              </a:ext>
            </a:extLst>
          </p:cNvPr>
          <p:cNvSpPr txBox="1">
            <a:spLocks/>
          </p:cNvSpPr>
          <p:nvPr/>
        </p:nvSpPr>
        <p:spPr>
          <a:xfrm>
            <a:off x="695400" y="1916832"/>
            <a:ext cx="10397986" cy="1851712"/>
          </a:xfrm>
          <a:prstGeom prst="rect">
            <a:avLst/>
          </a:prstGeom>
        </p:spPr>
        <p:txBody>
          <a:bodyPr vert="horz" lIns="112542" tIns="56271" rIns="112542" bIns="56271" rtlCol="0" anchor="ctr">
            <a:noAutofit/>
          </a:bodyPr>
          <a:lstStyle>
            <a:lvl1pPr algn="l" defTabSz="914423" rtl="0" eaLnBrk="1" latinLnBrk="0" hangingPunct="1">
              <a:lnSpc>
                <a:spcPts val="5800"/>
              </a:lnSpc>
              <a:spcBef>
                <a:spcPct val="0"/>
              </a:spcBef>
              <a:buNone/>
              <a:defRPr kumimoji="1" sz="4401" kern="1200">
                <a:solidFill>
                  <a:schemeClr val="tx1"/>
                </a:solidFill>
                <a:latin typeface="+mj-lt"/>
                <a:ea typeface="+mj-ea"/>
                <a:cs typeface="+mj-cs"/>
              </a:defRPr>
            </a:lvl1pPr>
          </a:lstStyle>
          <a:p>
            <a:r>
              <a:rPr lang="en-US" altLang="ja-JP" sz="3939"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939"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939"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フッター プレースホルダー 1">
            <a:extLst>
              <a:ext uri="{FF2B5EF4-FFF2-40B4-BE49-F238E27FC236}">
                <a16:creationId xmlns:a16="http://schemas.microsoft.com/office/drawing/2014/main" id="{A2147ACC-F80E-4D43-B3E0-CA7E2B4A14CE}"/>
              </a:ext>
            </a:extLst>
          </p:cNvPr>
          <p:cNvSpPr txBox="1">
            <a:spLocks/>
          </p:cNvSpPr>
          <p:nvPr/>
        </p:nvSpPr>
        <p:spPr>
          <a:xfrm>
            <a:off x="8423653" y="6448576"/>
            <a:ext cx="3721019" cy="430059"/>
          </a:xfrm>
          <a:prstGeom prst="rect">
            <a:avLst/>
          </a:prstGeom>
        </p:spPr>
        <p:txBody>
          <a:bodyPr vert="horz" lIns="112542" tIns="56271" rIns="112542" bIns="56271" rtlCol="0" anchor="ctr"/>
          <a:lstStyle>
            <a:defPPr>
              <a:defRPr lang="ja-JP"/>
            </a:defPPr>
            <a:lvl1pPr marL="0" marR="0" indent="0" algn="r" defTabSz="914400" rtl="0" eaLnBrk="1" fontAlgn="auto" latinLnBrk="0" hangingPunct="1">
              <a:lnSpc>
                <a:spcPct val="100000"/>
              </a:lnSpc>
              <a:spcBef>
                <a:spcPts val="0"/>
              </a:spcBef>
              <a:spcAft>
                <a:spcPts val="0"/>
              </a:spcAft>
              <a:buClrTx/>
              <a:buSzTx/>
              <a:buFontTx/>
              <a:buNone/>
              <a:tabLst/>
              <a:defRPr kumimoji="1" lang="en-US" altLang="ja-JP" sz="800" b="0" i="0" kern="1200" baseline="0">
                <a:solidFill>
                  <a:schemeClr val="tx2"/>
                </a:solidFill>
                <a:effectLst/>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r>
              <a:rPr lang="en" altLang="ja-JP" sz="985" dirty="0">
                <a:solidFill>
                  <a:srgbClr val="212121"/>
                </a:solidFill>
                <a:latin typeface="メイリオ"/>
                <a:ea typeface="メイリオ"/>
              </a:rPr>
              <a:t>© 2022 Yahoo Japan Corporation All rights reserved.</a:t>
            </a:r>
          </a:p>
        </p:txBody>
      </p:sp>
      <p:sp>
        <p:nvSpPr>
          <p:cNvPr id="31" name="正方形/長方形 30">
            <a:extLst>
              <a:ext uri="{FF2B5EF4-FFF2-40B4-BE49-F238E27FC236}">
                <a16:creationId xmlns:a16="http://schemas.microsoft.com/office/drawing/2014/main" id="{B7574BD0-4B92-7244-9281-9B7E8451C8AB}"/>
              </a:ext>
            </a:extLst>
          </p:cNvPr>
          <p:cNvSpPr/>
          <p:nvPr/>
        </p:nvSpPr>
        <p:spPr>
          <a:xfrm>
            <a:off x="-19141" y="-27384"/>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defRPr/>
            </a:pPr>
            <a:endParaRPr kumimoji="0" lang="ja-JP" altLang="en-US" sz="2215" kern="0" dirty="0">
              <a:solidFill>
                <a:srgbClr val="000000"/>
              </a:solidFill>
              <a:latin typeface="メイリオ"/>
              <a:ea typeface="メイリオ"/>
            </a:endParaRPr>
          </a:p>
        </p:txBody>
      </p:sp>
      <p:pic>
        <p:nvPicPr>
          <p:cNvPr id="9" name="図 8"/>
          <p:cNvPicPr>
            <a:picLocks noChangeAspect="1"/>
          </p:cNvPicPr>
          <p:nvPr/>
        </p:nvPicPr>
        <p:blipFill>
          <a:blip r:embed="rId4"/>
          <a:stretch>
            <a:fillRect/>
          </a:stretch>
        </p:blipFill>
        <p:spPr>
          <a:xfrm>
            <a:off x="702229" y="3842576"/>
            <a:ext cx="4385659" cy="364678"/>
          </a:xfrm>
          <a:prstGeom prst="rect">
            <a:avLst/>
          </a:prstGeom>
        </p:spPr>
      </p:pic>
      <p:sp>
        <p:nvSpPr>
          <p:cNvPr id="10" name="テキスト プレースホルダー 4">
            <a:extLst>
              <a:ext uri="{FF2B5EF4-FFF2-40B4-BE49-F238E27FC236}">
                <a16:creationId xmlns:a16="http://schemas.microsoft.com/office/drawing/2014/main" id="{8D6EB350-A61F-774C-9F9D-145FC8530B33}"/>
              </a:ext>
            </a:extLst>
          </p:cNvPr>
          <p:cNvSpPr txBox="1">
            <a:spLocks/>
          </p:cNvSpPr>
          <p:nvPr/>
        </p:nvSpPr>
        <p:spPr>
          <a:xfrm>
            <a:off x="946229" y="3877187"/>
            <a:ext cx="4141659" cy="379108"/>
          </a:xfrm>
          <a:prstGeom prst="rect">
            <a:avLst/>
          </a:prstGeom>
        </p:spPr>
        <p:txBody>
          <a:bodyPr vert="horz" lIns="0" tIns="56271" rIns="0" bIns="56271" rtlCol="0">
            <a:normAutofit fontScale="92500"/>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en-US" altLang="ja-JP" sz="1723" b="1" dirty="0" err="1">
                <a:latin typeface="メイリオ" panose="020B0604030504040204" pitchFamily="50" charset="-128"/>
                <a:ea typeface="メイリオ" panose="020B0604030504040204" pitchFamily="50" charset="-128"/>
                <a:cs typeface="メイリオ" panose="020B0604030504040204" pitchFamily="50" charset="-128"/>
              </a:rPr>
              <a:t>carview</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タイアップ（</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2022</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9</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sz="1723"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75348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4A0DD444-2F38-E647-AC23-6F73BF2168BA}"/>
              </a:ext>
            </a:extLst>
          </p:cNvPr>
          <p:cNvSpPr>
            <a:spLocks noGrp="1"/>
          </p:cNvSpPr>
          <p:nvPr>
            <p:ph type="body" sz="quarter" idx="11"/>
          </p:nvPr>
        </p:nvSpPr>
        <p:spPr>
          <a:xfrm>
            <a:off x="334963" y="110856"/>
            <a:ext cx="9759950" cy="814388"/>
          </a:xfrm>
        </p:spPr>
        <p:txBody>
          <a:bodyPr/>
          <a:lstStyle/>
          <a:p>
            <a:r>
              <a:rPr lang="ja-JP" altLang="en-US" dirty="0"/>
              <a:t>注意事項</a:t>
            </a:r>
            <a:endParaRPr kumimoji="1" lang="ja-JP" altLang="en-US" dirty="0"/>
          </a:p>
        </p:txBody>
      </p:sp>
      <p:sp>
        <p:nvSpPr>
          <p:cNvPr id="5" name="スライド番号プレースホルダー 4">
            <a:extLst>
              <a:ext uri="{FF2B5EF4-FFF2-40B4-BE49-F238E27FC236}">
                <a16:creationId xmlns:a16="http://schemas.microsoft.com/office/drawing/2014/main" id="{1E004F2A-A9CD-8F4F-AA62-69C7B4BBADC4}"/>
              </a:ext>
            </a:extLst>
          </p:cNvPr>
          <p:cNvSpPr>
            <a:spLocks noGrp="1"/>
          </p:cNvSpPr>
          <p:nvPr>
            <p:ph type="sldNum" sz="quarter" idx="4"/>
          </p:nvPr>
        </p:nvSpPr>
        <p:spPr/>
        <p:txBody>
          <a:bodyPr/>
          <a:lstStyle/>
          <a:p>
            <a:fld id="{F9BD7636-22E7-4304-ABE2-16A3D163D5E1}" type="slidenum">
              <a:rPr lang="ja-JP" altLang="en-US" smtClean="0"/>
              <a:pPr/>
              <a:t>10</a:t>
            </a:fld>
            <a:endParaRPr lang="ja-JP" altLang="en-US"/>
          </a:p>
        </p:txBody>
      </p:sp>
      <p:sp>
        <p:nvSpPr>
          <p:cNvPr id="51" name="正方形/長方形 50"/>
          <p:cNvSpPr/>
          <p:nvPr/>
        </p:nvSpPr>
        <p:spPr>
          <a:xfrm>
            <a:off x="9480248" y="1116678"/>
            <a:ext cx="1094071" cy="307777"/>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rPr>
              <a:t>掲載開始</a:t>
            </a:r>
          </a:p>
        </p:txBody>
      </p:sp>
      <p:sp>
        <p:nvSpPr>
          <p:cNvPr id="8" name="Rectangle 46"/>
          <p:cNvSpPr>
            <a:spLocks noChangeArrowheads="1"/>
          </p:cNvSpPr>
          <p:nvPr/>
        </p:nvSpPr>
        <p:spPr bwMode="auto">
          <a:xfrm>
            <a:off x="241048" y="1022617"/>
            <a:ext cx="11950952" cy="580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編集・制作</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・企画内容は申込者・広告主様とヤフーとの間で協議の上決定し、最終的な編集権はヤフーに帰属します。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・申込者・広告主様より提供いただく製品画像等の素材については第三者の権利を侵害するものではないこと、および記載内容に係わる財産権全ての権利処理が完了</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していること、情報の正確性についてヤフーに対して保証いただくものとします。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・企画ページ上には「提供：○○」のスポンサークレジットの掲載が必須となります。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a:ea typeface="メイリオ"/>
              </a:rPr>
              <a:t>　・原則として掲載終了後はアーカイブ保存せず、企画ページは削除いたします。</a:t>
            </a:r>
            <a:endParaRPr lang="en-US" altLang="ja-JP" sz="120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災害情報告知モジュールの掲載</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・地震、津波、その他有事が発生した際、ヤフーを利用するお客様に対して速やかに災害情報をお伝えするために、企画ページについても、ページ上部に災害情報</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告知モジュールの掲載を行います。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1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a:t>
            </a:r>
            <a:r>
              <a:rPr lang="ja-JP" altLang="en-US" sz="1000" dirty="0">
                <a:solidFill>
                  <a:schemeClr val="tx1">
                    <a:lumMod val="65000"/>
                    <a:lumOff val="35000"/>
                  </a:schemeClr>
                </a:solidFill>
                <a:latin typeface="メイリオ"/>
                <a:ea typeface="メイリオ"/>
              </a:rPr>
              <a:t>掲載方法（場所、内容、タイミングと期間など）は、ヤフーの統一運用ルールにしたがいます。</a:t>
            </a:r>
            <a:endParaRPr lang="en-US" altLang="ja-JP" sz="100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誘導広告</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・誘導広告は申込者・広告主様に制作いただきます。その際、別紙「</a:t>
            </a:r>
            <a:r>
              <a:rPr lang="ja-JP" altLang="en-US" sz="1200" u="sng" dirty="0">
                <a:solidFill>
                  <a:srgbClr val="0070C0"/>
                </a:solidFill>
                <a:latin typeface="メイリオ" panose="020B0604030504040204" pitchFamily="50" charset="-128"/>
                <a:ea typeface="メイリオ" panose="020B0604030504040204" pitchFamily="50" charset="-128"/>
              </a:rPr>
              <a:t>タイアップ広告セールスシート</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P9</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a:solidFill>
                  <a:schemeClr val="tx1">
                    <a:lumMod val="65000"/>
                    <a:lumOff val="35000"/>
                  </a:schemeClr>
                </a:solidFill>
                <a:latin typeface="メイリオ" panose="020B0604030504040204" pitchFamily="50" charset="-128"/>
                <a:ea typeface="メイリオ" panose="020B0604030504040204" pitchFamily="50" charset="-128"/>
              </a:rPr>
              <a:t>18</a:t>
            </a:r>
            <a:r>
              <a:rPr lang="ja-JP" altLang="en-US" sz="1200">
                <a:solidFill>
                  <a:schemeClr val="tx1">
                    <a:lumMod val="65000"/>
                    <a:lumOff val="35000"/>
                  </a:schemeClr>
                </a:solidFill>
                <a:latin typeface="メイリオ" panose="020B0604030504040204" pitchFamily="50" charset="-128"/>
                <a:ea typeface="メイリオ" panose="020B0604030504040204" pitchFamily="50" charset="-128"/>
              </a:rPr>
              <a:t>の</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ガイドラインを遵守してください。</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また原則として、タイアップを実施するヤフーサービスのロゴやテキストの掲載が必須となります。そのため、通常の審査とは別にサービス部門でのブランド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チェックが必要となりますので、必ず入稿前に弊社担当営業を通じてクリエイティブの確認をご依頼願います。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a:solidFill>
                  <a:srgbClr val="000000">
                    <a:lumMod val="65000"/>
                    <a:lumOff val="35000"/>
                  </a:srgbClr>
                </a:solidFill>
                <a:latin typeface="メイリオ"/>
                <a:ea typeface="メイリオ"/>
              </a:rPr>
              <a:t>■</a:t>
            </a:r>
            <a:r>
              <a:rPr lang="ja-JP" altLang="en-US" sz="600" dirty="0">
                <a:solidFill>
                  <a:srgbClr val="000000">
                    <a:lumMod val="65000"/>
                    <a:lumOff val="35000"/>
                  </a:srgbClr>
                </a:solidFill>
                <a:latin typeface="メイリオ"/>
                <a:ea typeface="メイリオ"/>
              </a:rPr>
              <a:t>　</a:t>
            </a:r>
            <a:r>
              <a:rPr lang="ja-JP" altLang="en-US" sz="1600" dirty="0">
                <a:solidFill>
                  <a:srgbClr val="000000">
                    <a:lumMod val="65000"/>
                    <a:lumOff val="35000"/>
                  </a:srgbClr>
                </a:solidFill>
                <a:latin typeface="メイリオ"/>
                <a:ea typeface="メイリオ"/>
              </a:rPr>
              <a:t>効果計測用</a:t>
            </a:r>
            <a:r>
              <a:rPr lang="en-US" altLang="ja-JP" sz="1600" dirty="0">
                <a:solidFill>
                  <a:srgbClr val="000000">
                    <a:lumMod val="65000"/>
                    <a:lumOff val="35000"/>
                  </a:srgbClr>
                </a:solidFill>
                <a:latin typeface="メイリオ"/>
                <a:ea typeface="メイリオ"/>
              </a:rPr>
              <a:t>URL</a:t>
            </a:r>
          </a:p>
          <a:p>
            <a:pPr marL="0" lvl="0" indent="0" eaLnBrk="1" hangingPunct="1">
              <a:spcBef>
                <a:spcPct val="0"/>
              </a:spcBef>
              <a:buNone/>
            </a:pP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　・セキュリティ等の観点から、下記いずれの場合もリンク先への効果計測用のパラメータ付き</a:t>
            </a:r>
            <a:r>
              <a:rPr lang="en-US" altLang="ja-JP" sz="1200" dirty="0">
                <a:solidFill>
                  <a:srgbClr val="000000">
                    <a:lumMod val="65000"/>
                    <a:lumOff val="35000"/>
                  </a:srgbClr>
                </a:solidFill>
                <a:latin typeface="メイリオ" panose="020B0604030504040204" pitchFamily="50" charset="-128"/>
                <a:ea typeface="メイリオ" panose="020B0604030504040204" pitchFamily="50" charset="-128"/>
              </a:rPr>
              <a:t>URL</a:t>
            </a: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の設定は不可となります。ただし、一部効果計測ベンダーに</a:t>
            </a:r>
            <a:endParaRPr lang="en-US" altLang="ja-JP" sz="1200" dirty="0">
              <a:solidFill>
                <a:srgbClr val="000000">
                  <a:lumMod val="65000"/>
                  <a:lumOff val="35000"/>
                </a:srgb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　　おいては効果測定データ取扱約款の確認・同意をいただいた上で設定することが可能です。弊社担当営業までご相談ください。</a:t>
            </a:r>
            <a:endParaRPr lang="en-US" altLang="ja-JP" sz="1200" dirty="0">
              <a:solidFill>
                <a:srgbClr val="000000">
                  <a:lumMod val="65000"/>
                  <a:lumOff val="35000"/>
                </a:srgb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　　　　誘導広告→企画ページ ｜ 企画ページ→広告主様サイト</a:t>
            </a:r>
            <a:endParaRPr lang="en-US" altLang="ja-JP" sz="1000" dirty="0">
              <a:solidFill>
                <a:srgbClr val="000000">
                  <a:lumMod val="65000"/>
                  <a:lumOff val="35000"/>
                </a:srgbClr>
              </a:solidFill>
              <a:latin typeface="メイリオ"/>
              <a:ea typeface="メイリオ"/>
            </a:endParaRPr>
          </a:p>
          <a:p>
            <a:pPr marL="0" lvl="0" indent="0" eaLnBrk="1" hangingPunct="1">
              <a:spcBef>
                <a:spcPct val="0"/>
              </a:spcBef>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a:solidFill>
                  <a:schemeClr val="tx1">
                    <a:lumMod val="65000"/>
                    <a:lumOff val="35000"/>
                  </a:schemeClr>
                </a:solidFill>
                <a:latin typeface="メイリオ"/>
                <a:ea typeface="メイリオ"/>
              </a:rPr>
              <a:t>■ 効果検証レポート</a:t>
            </a: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・レポートには、ヤフーの管理するお客様の個人情報</a:t>
            </a:r>
            <a:r>
              <a:rPr lang="en-US" altLang="ja-JP" sz="1200" dirty="0">
                <a:solidFill>
                  <a:schemeClr val="tx1">
                    <a:lumMod val="65000"/>
                    <a:lumOff val="35000"/>
                  </a:schemeClr>
                </a:solidFill>
                <a:latin typeface="メイリオ"/>
                <a:ea typeface="メイリオ"/>
              </a:rPr>
              <a:t>*1</a:t>
            </a:r>
            <a:r>
              <a:rPr lang="ja-JP" altLang="en-US" sz="1200" dirty="0">
                <a:solidFill>
                  <a:schemeClr val="tx1">
                    <a:lumMod val="65000"/>
                    <a:lumOff val="35000"/>
                  </a:schemeClr>
                </a:solidFill>
                <a:latin typeface="メイリオ"/>
                <a:ea typeface="メイリオ"/>
              </a:rPr>
              <a:t>（個人情報の保護に関する法律に定める個人情報。以下同じ。）が含まれる場合があります。個人情報の保護</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に関する法律その他の関係法令・ガイドラインを遵守するとともに、善良な管理者の注意をもって適切に取り扱い、不正アクセスおよび不正利用の防止に努めて</a:t>
            </a:r>
            <a:r>
              <a:rPr lang="ja-JP" altLang="en-US" sz="1200" dirty="0" err="1">
                <a:solidFill>
                  <a:schemeClr val="tx1">
                    <a:lumMod val="65000"/>
                    <a:lumOff val="35000"/>
                  </a:schemeClr>
                </a:solidFill>
                <a:latin typeface="メイリオ"/>
                <a:ea typeface="メイリオ"/>
              </a:rPr>
              <a:t>い</a:t>
            </a:r>
            <a:r>
              <a:rPr lang="ja-JP" altLang="en-US" sz="1200" dirty="0">
                <a:solidFill>
                  <a:schemeClr val="tx1">
                    <a:lumMod val="65000"/>
                    <a:lumOff val="35000"/>
                  </a:schemeClr>
                </a:solidFill>
                <a:latin typeface="メイリオ"/>
                <a:ea typeface="メイリオ"/>
              </a:rPr>
              <a:t>　　</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ただくようにお願いいたします。</a:t>
            </a:r>
            <a:br>
              <a:rPr lang="ja-JP" altLang="en-US" sz="1200" dirty="0">
                <a:solidFill>
                  <a:schemeClr val="tx1">
                    <a:lumMod val="65000"/>
                    <a:lumOff val="35000"/>
                  </a:schemeClr>
                </a:solidFill>
                <a:latin typeface="メイリオ"/>
                <a:ea typeface="メイリオ"/>
              </a:rPr>
            </a:br>
            <a:r>
              <a:rPr lang="ja-JP" altLang="en-US" sz="12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*1.</a:t>
            </a:r>
            <a:r>
              <a:rPr lang="ja-JP" altLang="en-US" sz="1000" dirty="0">
                <a:solidFill>
                  <a:schemeClr val="tx1">
                    <a:lumMod val="65000"/>
                    <a:lumOff val="35000"/>
                  </a:schemeClr>
                </a:solidFill>
                <a:latin typeface="メイリオ"/>
                <a:ea typeface="メイリオ"/>
              </a:rPr>
              <a:t>例：ユーザーアンケートを実施し自由回答を含む場合、ヤフーにおいて特定の個人を識別することができる情報に該当</a:t>
            </a:r>
            <a:endParaRPr lang="en-US" altLang="ja-JP" sz="1000" dirty="0">
              <a:solidFill>
                <a:schemeClr val="tx1">
                  <a:lumMod val="65000"/>
                  <a:lumOff val="35000"/>
                </a:schemeClr>
              </a:solidFill>
              <a:latin typeface="メイリオ"/>
              <a:ea typeface="メイリオ"/>
            </a:endParaRPr>
          </a:p>
        </p:txBody>
      </p:sp>
    </p:spTree>
    <p:extLst>
      <p:ext uri="{BB962C8B-B14F-4D97-AF65-F5344CB8AC3E}">
        <p14:creationId xmlns:p14="http://schemas.microsoft.com/office/powerpoint/2010/main" val="28074559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免責事項</a:t>
            </a:r>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11</a:t>
            </a:fld>
            <a:endParaRPr lang="ja-JP" altLang="en-US"/>
          </a:p>
        </p:txBody>
      </p:sp>
      <p:sp>
        <p:nvSpPr>
          <p:cNvPr id="7" name="Rectangle 46"/>
          <p:cNvSpPr>
            <a:spLocks noChangeArrowheads="1"/>
          </p:cNvSpPr>
          <p:nvPr/>
        </p:nvSpPr>
        <p:spPr bwMode="auto">
          <a:xfrm>
            <a:off x="387048" y="1237445"/>
            <a:ext cx="11469592"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266700" indent="-266700" eaLnBrk="1" hangingPunct="1">
              <a:spcBef>
                <a:spcPct val="0"/>
              </a:spcBef>
              <a:buFontTx/>
              <a:buNone/>
              <a:tabLst>
                <a:tab pos="266700" algn="l"/>
              </a:tabLst>
            </a:pPr>
            <a:r>
              <a:rPr lang="ja-JP" altLang="en-US" sz="1200" dirty="0">
                <a:solidFill>
                  <a:schemeClr val="tx1">
                    <a:lumMod val="65000"/>
                    <a:lumOff val="35000"/>
                  </a:schemeClr>
                </a:solidFill>
                <a:latin typeface="+mn-ea"/>
                <a:ea typeface="+mn-ea"/>
              </a:rPr>
              <a:t>・申込者・広告主様の故意または過失によって、ヤフーと申込者間の広告掲載契約に定める掲載開始日までに企画ページの掲載を開始できなかった場合、ヤフーは</a:t>
            </a:r>
            <a:endParaRPr lang="en-US" altLang="ja-JP" sz="1200" dirty="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r>
              <a:rPr lang="ja-JP" altLang="en-US" sz="1200" dirty="0">
                <a:solidFill>
                  <a:schemeClr val="tx1">
                    <a:lumMod val="65000"/>
                    <a:lumOff val="35000"/>
                  </a:schemeClr>
                </a:solidFill>
                <a:latin typeface="+mn-ea"/>
                <a:ea typeface="+mn-ea"/>
              </a:rPr>
              <a:t>　広告掲載契約に基づく企画ページの掲載を履行する義務を免れるものとします。また、その場合、当該企画ページの掲載を行うことができなかった期間の広告料金</a:t>
            </a:r>
            <a:endParaRPr lang="en-US" altLang="ja-JP" sz="1200" dirty="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r>
              <a:rPr lang="ja-JP" altLang="en-US" sz="1200" dirty="0">
                <a:solidFill>
                  <a:schemeClr val="tx1">
                    <a:lumMod val="65000"/>
                    <a:lumOff val="35000"/>
                  </a:schemeClr>
                </a:solidFill>
                <a:latin typeface="+mn-ea"/>
                <a:ea typeface="+mn-ea"/>
              </a:rPr>
              <a:t>　（広告掲載費、制作費その他広告掲載契約に基づき申込者およびヤフー間で事前に合意した金額をいいます）は何ら減免されません。</a:t>
            </a:r>
            <a:endParaRPr lang="en-US" altLang="ja-JP" sz="1200" dirty="0">
              <a:solidFill>
                <a:schemeClr val="tx1">
                  <a:lumMod val="65000"/>
                  <a:lumOff val="35000"/>
                </a:schemeClr>
              </a:solidFill>
              <a:latin typeface="+mn-ea"/>
              <a:ea typeface="+mn-ea"/>
            </a:endParaRPr>
          </a:p>
          <a:p>
            <a:pPr eaLnBrk="1" hangingPunct="1">
              <a:spcBef>
                <a:spcPct val="0"/>
              </a:spcBef>
              <a:buFontTx/>
              <a:buNone/>
            </a:pPr>
            <a:endParaRPr lang="en-US" altLang="ja-JP" sz="1200" dirty="0">
              <a:solidFill>
                <a:schemeClr val="tx1">
                  <a:lumMod val="65000"/>
                  <a:lumOff val="35000"/>
                </a:schemeClr>
              </a:solidFill>
              <a:latin typeface="+mn-ea"/>
              <a:ea typeface="+mn-ea"/>
            </a:endParaRPr>
          </a:p>
          <a:p>
            <a:pPr marL="266700" indent="-266700" eaLnBrk="1" hangingPunct="1">
              <a:spcBef>
                <a:spcPct val="0"/>
              </a:spcBef>
              <a:buFontTx/>
              <a:buNone/>
            </a:pPr>
            <a:r>
              <a:rPr lang="ja-JP" altLang="en-US" sz="1200" dirty="0">
                <a:solidFill>
                  <a:schemeClr val="tx1">
                    <a:lumMod val="65000"/>
                    <a:lumOff val="35000"/>
                  </a:schemeClr>
                </a:solidFill>
                <a:latin typeface="+mn-ea"/>
                <a:ea typeface="+mn-ea"/>
              </a:rPr>
              <a:t>・ヤフーが定めるサポート環境（</a:t>
            </a:r>
            <a:r>
              <a:rPr lang="en-US" altLang="ja-JP" sz="1200" dirty="0">
                <a:solidFill>
                  <a:schemeClr val="tx1">
                    <a:lumMod val="65000"/>
                    <a:lumOff val="35000"/>
                  </a:schemeClr>
                </a:solidFill>
                <a:latin typeface="+mn-ea"/>
                <a:ea typeface="+mn-ea"/>
              </a:rPr>
              <a:t>OS/</a:t>
            </a:r>
            <a:r>
              <a:rPr lang="ja-JP" altLang="en-US" sz="1200" dirty="0">
                <a:solidFill>
                  <a:schemeClr val="tx1">
                    <a:lumMod val="65000"/>
                    <a:lumOff val="35000"/>
                  </a:schemeClr>
                </a:solidFill>
                <a:latin typeface="+mn-ea"/>
                <a:ea typeface="+mn-ea"/>
              </a:rPr>
              <a:t>ブラウザー）以外では、企画ページの非表示や表示崩れを起こす場合があり、ヤフーは当該非表示または表示崩れに関して一切</a:t>
            </a:r>
            <a:endParaRPr lang="en-US" altLang="ja-JP" sz="1200" dirty="0">
              <a:solidFill>
                <a:schemeClr val="tx1">
                  <a:lumMod val="65000"/>
                  <a:lumOff val="35000"/>
                </a:schemeClr>
              </a:solidFill>
              <a:latin typeface="+mn-ea"/>
              <a:ea typeface="+mn-ea"/>
            </a:endParaRPr>
          </a:p>
          <a:p>
            <a:pPr marL="266700" indent="-266700" eaLnBrk="1" hangingPunct="1">
              <a:spcBef>
                <a:spcPct val="0"/>
              </a:spcBef>
              <a:buFontTx/>
              <a:buNone/>
            </a:pPr>
            <a:r>
              <a:rPr lang="ja-JP" altLang="en-US" sz="1200" dirty="0">
                <a:solidFill>
                  <a:schemeClr val="tx1">
                    <a:lumMod val="65000"/>
                    <a:lumOff val="35000"/>
                  </a:schemeClr>
                </a:solidFill>
                <a:latin typeface="+mn-ea"/>
                <a:ea typeface="+mn-ea"/>
              </a:rPr>
              <a:t>　の責任を負いません。</a:t>
            </a:r>
          </a:p>
          <a:p>
            <a:pPr marL="266700" indent="-266700" eaLnBrk="1" hangingPunct="1">
              <a:spcBef>
                <a:spcPct val="0"/>
              </a:spcBef>
              <a:buFontTx/>
              <a:buNone/>
              <a:tabLst>
                <a:tab pos="266700" algn="l"/>
              </a:tabLst>
            </a:pP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・停電・通信回線の事故・天災等の不可抗力、通信事業者の不履行、インターネットインフラその他サーバー等のシステム上の不具合、緊急メンテナンスの発生など</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ヤフーの責に帰すべき事由以外の原因により、企画ページの全部または一部を掲載できなかった場合、ヤフーはその責を問われないものとし、当該履行については、</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当該原因の影響とみなされる範囲まで義務を免除されるものとします。ただし、ヤフーの故意または重過失による場合はこの限りではありません。</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なお、この場合、ヤフーが掲載を行わなかった部分については、協賛料金への申込者の支払債務は生じないものとします。</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・企画ページ掲載中に、当該サイトからのリンクがデッドリンクとなった場合や、リンク先のサイトに不具合が発生した場合、ヤフーは当該企画ページの掲載を停止</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することができるものとし、この場合、ヤフーは企画ページの不掲載の責を負わないものとします。</a:t>
            </a:r>
          </a:p>
          <a:p>
            <a:pPr eaLnBrk="1" hangingPunct="1">
              <a:spcBef>
                <a:spcPct val="0"/>
              </a:spcBef>
              <a:buFontTx/>
              <a:buNone/>
            </a:pPr>
            <a:endParaRPr lang="en-US" altLang="ja-JP" sz="1600" dirty="0">
              <a:solidFill>
                <a:schemeClr val="tx1">
                  <a:lumMod val="65000"/>
                  <a:lumOff val="35000"/>
                </a:schemeClr>
              </a:solidFill>
              <a:latin typeface="+mn-ea"/>
              <a:ea typeface="+mn-ea"/>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・以下①～③を企画ページの掲載調整時間とし、ヤフーは当該掲載調整時間内の不具合、不完全掲載または未掲載について免責されるものとします。</a:t>
            </a: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①企画ページ掲載の初日の午前</a:t>
            </a:r>
            <a:r>
              <a:rPr lang="en-US" altLang="ja-JP" sz="1200" dirty="0">
                <a:solidFill>
                  <a:schemeClr val="tx1">
                    <a:lumMod val="65000"/>
                    <a:lumOff val="35000"/>
                  </a:schemeClr>
                </a:solidFill>
                <a:latin typeface="メイリオ"/>
                <a:ea typeface="メイリオ"/>
              </a:rPr>
              <a:t>0</a:t>
            </a:r>
            <a:r>
              <a:rPr lang="ja-JP" altLang="en-US" sz="1200" dirty="0">
                <a:solidFill>
                  <a:schemeClr val="tx1">
                    <a:lumMod val="65000"/>
                    <a:lumOff val="35000"/>
                  </a:schemeClr>
                </a:solidFill>
                <a:latin typeface="メイリオ"/>
                <a:ea typeface="メイリオ"/>
              </a:rPr>
              <a:t>時から</a:t>
            </a:r>
            <a:r>
              <a:rPr lang="en-US" altLang="ja-JP" sz="1200" dirty="0">
                <a:solidFill>
                  <a:schemeClr val="tx1">
                    <a:lumMod val="65000"/>
                    <a:lumOff val="35000"/>
                  </a:schemeClr>
                </a:solidFill>
                <a:latin typeface="メイリオ"/>
                <a:ea typeface="メイリオ"/>
              </a:rPr>
              <a:t>12</a:t>
            </a:r>
            <a:r>
              <a:rPr lang="ja-JP" altLang="en-US" sz="1200" dirty="0">
                <a:solidFill>
                  <a:schemeClr val="tx1">
                    <a:lumMod val="65000"/>
                    <a:lumOff val="35000"/>
                  </a:schemeClr>
                </a:solidFill>
                <a:latin typeface="メイリオ"/>
                <a:ea typeface="メイリオ"/>
              </a:rPr>
              <a:t>時間、および企画ページの内容が変更もしくは追加された場合における、当該企画ページの掲載予定時刻から</a:t>
            </a:r>
            <a:r>
              <a:rPr lang="en-US" altLang="ja-JP" sz="1200" dirty="0">
                <a:solidFill>
                  <a:schemeClr val="tx1">
                    <a:lumMod val="65000"/>
                    <a:lumOff val="35000"/>
                  </a:schemeClr>
                </a:solidFill>
                <a:latin typeface="メイリオ"/>
                <a:ea typeface="メイリオ"/>
              </a:rPr>
              <a:t>12</a:t>
            </a:r>
            <a:r>
              <a:rPr lang="ja-JP" altLang="en-US" sz="1200" dirty="0">
                <a:solidFill>
                  <a:schemeClr val="tx1">
                    <a:lumMod val="65000"/>
                    <a:lumOff val="35000"/>
                  </a:schemeClr>
                </a:solidFill>
                <a:latin typeface="メイリオ"/>
                <a:ea typeface="メイリオ"/>
              </a:rPr>
              <a:t>時間</a:t>
            </a: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②企画ページの掲載開始日が営業日以外の場合における、当該掲載開始時間から翌営業日正午まで</a:t>
            </a: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③企画ページの総掲載予定時間が</a:t>
            </a:r>
            <a:r>
              <a:rPr lang="en-US" altLang="ja-JP" sz="1200" dirty="0">
                <a:solidFill>
                  <a:schemeClr val="tx1">
                    <a:lumMod val="65000"/>
                    <a:lumOff val="35000"/>
                  </a:schemeClr>
                </a:solidFill>
                <a:latin typeface="メイリオ"/>
                <a:ea typeface="メイリオ"/>
              </a:rPr>
              <a:t>12</a:t>
            </a:r>
            <a:r>
              <a:rPr lang="ja-JP" altLang="en-US" sz="1200" dirty="0">
                <a:solidFill>
                  <a:schemeClr val="tx1">
                    <a:lumMod val="65000"/>
                    <a:lumOff val="35000"/>
                  </a:schemeClr>
                </a:solidFill>
                <a:latin typeface="メイリオ"/>
                <a:ea typeface="メイリオ"/>
              </a:rPr>
              <a:t>時間未満の場合における、総掲載予定時間の</a:t>
            </a:r>
            <a:r>
              <a:rPr lang="en-US" altLang="ja-JP" sz="1200" dirty="0">
                <a:solidFill>
                  <a:schemeClr val="tx1">
                    <a:lumMod val="65000"/>
                    <a:lumOff val="35000"/>
                  </a:schemeClr>
                </a:solidFill>
                <a:latin typeface="メイリオ"/>
                <a:ea typeface="メイリオ"/>
              </a:rPr>
              <a:t>10%</a:t>
            </a:r>
            <a:r>
              <a:rPr lang="ja-JP" altLang="en-US" sz="1200" dirty="0">
                <a:solidFill>
                  <a:schemeClr val="tx1">
                    <a:lumMod val="65000"/>
                    <a:lumOff val="35000"/>
                  </a:schemeClr>
                </a:solidFill>
                <a:latin typeface="メイリオ"/>
                <a:ea typeface="メイリオ"/>
              </a:rPr>
              <a:t>にあたる時間まで</a:t>
            </a:r>
          </a:p>
        </p:txBody>
      </p:sp>
      <p:sp>
        <p:nvSpPr>
          <p:cNvPr id="2" name="正方形/長方形 1"/>
          <p:cNvSpPr/>
          <p:nvPr/>
        </p:nvSpPr>
        <p:spPr>
          <a:xfrm>
            <a:off x="5953172" y="3244334"/>
            <a:ext cx="285656" cy="369332"/>
          </a:xfrm>
          <a:prstGeom prst="rect">
            <a:avLst/>
          </a:prstGeom>
        </p:spPr>
        <p:txBody>
          <a:bodyPr wrap="none">
            <a:spAutoFit/>
          </a:bodyPr>
          <a:lstStyle/>
          <a:p>
            <a:r>
              <a:rPr lang="en-US" altLang="ja-JP" dirty="0">
                <a:solidFill>
                  <a:schemeClr val="accent3">
                    <a:lumMod val="75000"/>
                  </a:schemeClr>
                </a:solidFill>
                <a:cs typeface="Verdana"/>
              </a:rPr>
              <a:t>)</a:t>
            </a:r>
            <a:endParaRPr lang="ja-JP" altLang="en-US" dirty="0"/>
          </a:p>
        </p:txBody>
      </p:sp>
    </p:spTree>
    <p:extLst>
      <p:ext uri="{BB962C8B-B14F-4D97-AF65-F5344CB8AC3E}">
        <p14:creationId xmlns:p14="http://schemas.microsoft.com/office/powerpoint/2010/main" val="37234273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7574BD0-4B92-7244-9281-9B7E8451C8AB}"/>
              </a:ext>
            </a:extLst>
          </p:cNvPr>
          <p:cNvSpPr/>
          <p:nvPr/>
        </p:nvSpPr>
        <p:spPr>
          <a:xfrm>
            <a:off x="-19141" y="-27384"/>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defRPr/>
            </a:pPr>
            <a:endParaRPr kumimoji="0" lang="ja-JP" altLang="en-US" sz="2215" kern="0" dirty="0">
              <a:solidFill>
                <a:srgbClr val="000000"/>
              </a:solidFill>
              <a:latin typeface="メイリオ"/>
              <a:ea typeface="メイリオ"/>
            </a:endParaRPr>
          </a:p>
        </p:txBody>
      </p:sp>
    </p:spTree>
    <p:extLst>
      <p:ext uri="{BB962C8B-B14F-4D97-AF65-F5344CB8AC3E}">
        <p14:creationId xmlns:p14="http://schemas.microsoft.com/office/powerpoint/2010/main" val="3011168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a:xfrm>
            <a:off x="3431704" y="6579013"/>
            <a:ext cx="5583390" cy="265876"/>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
        <p:nvSpPr>
          <p:cNvPr id="14" name="タイトル 2"/>
          <p:cNvSpPr>
            <a:spLocks noGrp="1"/>
          </p:cNvSpPr>
          <p:nvPr>
            <p:ph type="title"/>
          </p:nvPr>
        </p:nvSpPr>
        <p:spPr>
          <a:xfrm>
            <a:off x="467259" y="187878"/>
            <a:ext cx="9837401" cy="531751"/>
          </a:xfrm>
        </p:spPr>
        <p:txBody>
          <a:bodyPr>
            <a:normAutofit/>
          </a:bodyPr>
          <a:lstStyle/>
          <a:p>
            <a:r>
              <a:rPr lang="en-US" altLang="ja-JP" sz="2462" dirty="0" err="1">
                <a:latin typeface="メイリオ" panose="020B0604030504040204" pitchFamily="50" charset="-128"/>
                <a:ea typeface="メイリオ" panose="020B0604030504040204" pitchFamily="50" charset="-128"/>
                <a:cs typeface="メイリオ" panose="020B0604030504040204" pitchFamily="50" charset="-128"/>
              </a:rPr>
              <a:t>carview</a:t>
            </a:r>
            <a:r>
              <a:rPr lang="en-US" altLang="ja-JP" sz="2462"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62" dirty="0">
                <a:latin typeface="メイリオ" panose="020B0604030504040204" pitchFamily="50" charset="-128"/>
                <a:ea typeface="メイリオ" panose="020B0604030504040204" pitchFamily="50" charset="-128"/>
                <a:cs typeface="メイリオ" panose="020B0604030504040204" pitchFamily="50" charset="-128"/>
              </a:rPr>
              <a:t> タイアップ</a:t>
            </a:r>
            <a:r>
              <a:rPr lang="ja-JP" altLang="en-US" sz="2462" dirty="0"/>
              <a:t>とは</a:t>
            </a:r>
          </a:p>
        </p:txBody>
      </p:sp>
      <p:sp>
        <p:nvSpPr>
          <p:cNvPr id="5" name="コンテンツ プレースホルダー 2"/>
          <p:cNvSpPr>
            <a:spLocks noGrp="1"/>
          </p:cNvSpPr>
          <p:nvPr/>
        </p:nvSpPr>
        <p:spPr>
          <a:xfrm>
            <a:off x="551384" y="1124744"/>
            <a:ext cx="11222020" cy="5418668"/>
          </a:xfrm>
          <a:prstGeom prst="rect">
            <a:avLst/>
          </a:prstGeom>
        </p:spPr>
        <p:txBody>
          <a:bodyPr vert="horz" lIns="112542" tIns="56271" rIns="112542" bIns="56271" rtlCol="0">
            <a:normAutofit/>
          </a:bodyPr>
          <a:lstStyle>
            <a:lvl1pPr marL="0" indent="0" algn="l" defTabSz="914400" rtl="0" eaLnBrk="1" latinLnBrk="0" hangingPunct="1">
              <a:lnSpc>
                <a:spcPct val="120000"/>
              </a:lnSpc>
              <a:spcBef>
                <a:spcPts val="0"/>
              </a:spcBef>
              <a:buFontTx/>
              <a:buNone/>
              <a:defRPr kumimoji="1" sz="2800" b="1" kern="1200">
                <a:solidFill>
                  <a:schemeClr val="tx1"/>
                </a:solidFill>
                <a:latin typeface="+mn-lt"/>
                <a:ea typeface="+mn-ea"/>
                <a:cs typeface="+mn-cs"/>
              </a:defRPr>
            </a:lvl1pPr>
            <a:lvl2pPr marL="457200" indent="0" algn="l" defTabSz="914400" rtl="0" eaLnBrk="1" latinLnBrk="0" hangingPunct="1">
              <a:lnSpc>
                <a:spcPct val="120000"/>
              </a:lnSpc>
              <a:spcBef>
                <a:spcPts val="0"/>
              </a:spcBef>
              <a:buFontTx/>
              <a:buNone/>
              <a:defRPr kumimoji="1" sz="2400" kern="1200">
                <a:solidFill>
                  <a:schemeClr val="tx1"/>
                </a:solidFill>
                <a:latin typeface="+mn-lt"/>
                <a:ea typeface="+mn-ea"/>
                <a:cs typeface="+mn-cs"/>
              </a:defRPr>
            </a:lvl2pPr>
            <a:lvl3pPr marL="914400" indent="0" algn="l" defTabSz="914400" rtl="0" eaLnBrk="1" latinLnBrk="0" hangingPunct="1">
              <a:lnSpc>
                <a:spcPct val="120000"/>
              </a:lnSpc>
              <a:spcBef>
                <a:spcPts val="0"/>
              </a:spcBef>
              <a:buFontTx/>
              <a:buNone/>
              <a:defRPr kumimoji="1" sz="2000" kern="1200">
                <a:solidFill>
                  <a:schemeClr val="tx1"/>
                </a:solidFill>
                <a:latin typeface="+mn-lt"/>
                <a:ea typeface="+mn-ea"/>
                <a:cs typeface="+mn-cs"/>
              </a:defRPr>
            </a:lvl3pPr>
            <a:lvl4pPr marL="1371600" indent="0" algn="l" defTabSz="914400" rtl="0" eaLnBrk="1" latinLnBrk="0" hangingPunct="1">
              <a:lnSpc>
                <a:spcPct val="120000"/>
              </a:lnSpc>
              <a:spcBef>
                <a:spcPts val="0"/>
              </a:spcBef>
              <a:buFontTx/>
              <a:buNone/>
              <a:defRPr kumimoji="1" sz="1800" kern="1200">
                <a:solidFill>
                  <a:schemeClr val="tx1"/>
                </a:solidFill>
                <a:latin typeface="+mn-lt"/>
                <a:ea typeface="+mn-ea"/>
                <a:cs typeface="+mn-cs"/>
              </a:defRPr>
            </a:lvl4pPr>
            <a:lvl5pPr marL="1828800" indent="0" algn="l" defTabSz="914400" rtl="0" eaLnBrk="1" latinLnBrk="0" hangingPunct="1">
              <a:lnSpc>
                <a:spcPct val="120000"/>
              </a:lnSpc>
              <a:spcBef>
                <a:spcPts val="0"/>
              </a:spcBef>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lvl="0">
              <a:lnSpc>
                <a:spcPct val="100000"/>
              </a:lnSpc>
              <a:defRPr/>
            </a:pPr>
            <a:r>
              <a:rPr lang="en-US" altLang="ja-JP" sz="2400" dirty="0" err="1">
                <a:solidFill>
                  <a:schemeClr val="tx1">
                    <a:lumMod val="65000"/>
                    <a:lumOff val="35000"/>
                  </a:schemeClr>
                </a:solidFill>
              </a:rPr>
              <a:t>carview</a:t>
            </a:r>
            <a:r>
              <a:rPr lang="en-US" altLang="ja-JP" sz="2400" dirty="0">
                <a:solidFill>
                  <a:schemeClr val="tx1">
                    <a:lumMod val="65000"/>
                    <a:lumOff val="35000"/>
                  </a:schemeClr>
                </a:solidFill>
              </a:rPr>
              <a:t>!</a:t>
            </a:r>
            <a:r>
              <a:rPr lang="ja-JP" altLang="en-US" sz="2400" dirty="0">
                <a:solidFill>
                  <a:schemeClr val="tx1">
                    <a:lumMod val="65000"/>
                    <a:lumOff val="35000"/>
                  </a:schemeClr>
                </a:solidFill>
              </a:rPr>
              <a:t>は新車や中古車情報からカーライフに関する情報まで車にまつわる総合的な情報サイトです。</a:t>
            </a:r>
            <a:endParaRPr lang="en-US" altLang="ja-JP" sz="2400" dirty="0">
              <a:solidFill>
                <a:schemeClr val="tx1">
                  <a:lumMod val="65000"/>
                  <a:lumOff val="35000"/>
                </a:schemeClr>
              </a:solidFill>
            </a:endParaRPr>
          </a:p>
          <a:p>
            <a:pPr lvl="0">
              <a:lnSpc>
                <a:spcPct val="100000"/>
              </a:lnSpc>
              <a:defRPr/>
            </a:pPr>
            <a:r>
              <a:rPr lang="en-US" altLang="ja-JP" sz="2400" dirty="0" err="1">
                <a:solidFill>
                  <a:schemeClr val="accent6">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carview</a:t>
            </a:r>
            <a:r>
              <a:rPr lang="en-US" altLang="ja-JP" sz="2400" dirty="0">
                <a:solidFill>
                  <a:schemeClr val="accent6">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a:solidFill>
                  <a:schemeClr val="accent6">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 タイアップは、</a:t>
            </a:r>
            <a:r>
              <a:rPr lang="ja-JP" altLang="en-US" sz="2400" dirty="0">
                <a:solidFill>
                  <a:schemeClr val="tx1">
                    <a:lumMod val="65000"/>
                    <a:lumOff val="35000"/>
                  </a:schemeClr>
                </a:solidFill>
              </a:rPr>
              <a:t>新車購入を検討中の高年収層が多く訪れる</a:t>
            </a:r>
            <a:r>
              <a:rPr lang="en-US" altLang="ja-JP" sz="2400" dirty="0" err="1">
                <a:solidFill>
                  <a:schemeClr val="tx1">
                    <a:lumMod val="65000"/>
                    <a:lumOff val="35000"/>
                  </a:schemeClr>
                </a:solidFill>
              </a:rPr>
              <a:t>carview</a:t>
            </a:r>
            <a:r>
              <a:rPr lang="en-US" altLang="ja-JP" sz="2400" dirty="0">
                <a:solidFill>
                  <a:schemeClr val="tx1">
                    <a:lumMod val="65000"/>
                    <a:lumOff val="35000"/>
                  </a:schemeClr>
                </a:solidFill>
              </a:rPr>
              <a:t>! </a:t>
            </a:r>
            <a:r>
              <a:rPr lang="ja-JP" altLang="en-US" sz="2400" dirty="0">
                <a:solidFill>
                  <a:schemeClr val="tx1">
                    <a:lumMod val="65000"/>
                    <a:lumOff val="35000"/>
                  </a:schemeClr>
                </a:solidFill>
              </a:rPr>
              <a:t>において、編集部が独自の視点で広告主様の商品へのユーザー関与を高めるコンテンツを制作、掲載します。</a:t>
            </a:r>
            <a:endParaRPr lang="ja-JP" altLang="en-US" sz="2400" b="0" dirty="0">
              <a:solidFill>
                <a:schemeClr val="accent3">
                  <a:lumMod val="75000"/>
                </a:schemeClr>
              </a:solidFill>
            </a:endParaRPr>
          </a:p>
        </p:txBody>
      </p:sp>
      <p:grpSp>
        <p:nvGrpSpPr>
          <p:cNvPr id="3" name="グループ化 2"/>
          <p:cNvGrpSpPr/>
          <p:nvPr/>
        </p:nvGrpSpPr>
        <p:grpSpPr>
          <a:xfrm>
            <a:off x="3359696" y="3140968"/>
            <a:ext cx="1636398" cy="3092287"/>
            <a:chOff x="4055475" y="1834054"/>
            <a:chExt cx="2016280" cy="3775429"/>
          </a:xfrm>
        </p:grpSpPr>
        <p:pic>
          <p:nvPicPr>
            <p:cNvPr id="7" name="図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055475" y="1834054"/>
              <a:ext cx="2016280" cy="3775429"/>
            </a:xfrm>
            <a:prstGeom prst="rect">
              <a:avLst/>
            </a:prstGeom>
          </p:spPr>
        </p:pic>
        <p:pic>
          <p:nvPicPr>
            <p:cNvPr id="8" name="図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25735" y="2372131"/>
              <a:ext cx="1740568" cy="2625119"/>
            </a:xfrm>
            <a:prstGeom prst="rect">
              <a:avLst/>
            </a:prstGeom>
            <a:effectLst/>
          </p:spPr>
        </p:pic>
      </p:grpSp>
      <p:grpSp>
        <p:nvGrpSpPr>
          <p:cNvPr id="4" name="グループ化 3"/>
          <p:cNvGrpSpPr/>
          <p:nvPr/>
        </p:nvGrpSpPr>
        <p:grpSpPr>
          <a:xfrm>
            <a:off x="5259675" y="3581683"/>
            <a:ext cx="3454309" cy="2262561"/>
            <a:chOff x="6186248" y="2237875"/>
            <a:chExt cx="4627493" cy="2967789"/>
          </a:xfrm>
        </p:grpSpPr>
        <p:pic>
          <p:nvPicPr>
            <p:cNvPr id="6" name="図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86248" y="2237875"/>
              <a:ext cx="4627493" cy="2967789"/>
            </a:xfrm>
            <a:prstGeom prst="rect">
              <a:avLst/>
            </a:prstGeom>
          </p:spPr>
        </p:pic>
        <p:pic>
          <p:nvPicPr>
            <p:cNvPr id="9" name="図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55019" y="2622884"/>
              <a:ext cx="3645824" cy="1970255"/>
            </a:xfrm>
            <a:prstGeom prst="rect">
              <a:avLst/>
            </a:prstGeom>
          </p:spPr>
        </p:pic>
      </p:grpSp>
    </p:spTree>
    <p:extLst>
      <p:ext uri="{BB962C8B-B14F-4D97-AF65-F5344CB8AC3E}">
        <p14:creationId xmlns:p14="http://schemas.microsoft.com/office/powerpoint/2010/main" val="4091829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20"/>
          <p:cNvSpPr txBox="1">
            <a:spLocks noChangeArrowheads="1"/>
          </p:cNvSpPr>
          <p:nvPr/>
        </p:nvSpPr>
        <p:spPr bwMode="auto">
          <a:xfrm>
            <a:off x="263352" y="5669032"/>
            <a:ext cx="5472608" cy="883082"/>
          </a:xfrm>
          <a:prstGeom prst="rect">
            <a:avLst/>
          </a:prstGeom>
          <a:noFill/>
          <a:ln w="9525">
            <a:noFill/>
            <a:miter lim="800000"/>
            <a:headEnd/>
            <a:tailEnd/>
          </a:ln>
        </p:spPr>
        <p:txBody>
          <a:bodyPr wrap="square" lIns="112542" tIns="56271" rIns="112542" bIns="56271"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50000"/>
              </a:spcBef>
            </a:pPr>
            <a:r>
              <a:rPr lang="en-US" altLang="ja-JP" sz="1000" dirty="0">
                <a:solidFill>
                  <a:srgbClr val="000000"/>
                </a:solidFill>
                <a:latin typeface="メイリオ"/>
                <a:ea typeface="メイリオ"/>
                <a:cs typeface="Verdana"/>
              </a:rPr>
              <a:t>※</a:t>
            </a:r>
            <a:r>
              <a:rPr lang="ja-JP" altLang="en-US" sz="1000" dirty="0">
                <a:solidFill>
                  <a:srgbClr val="000000"/>
                </a:solidFill>
                <a:latin typeface="メイリオ"/>
                <a:ea typeface="メイリオ"/>
                <a:cs typeface="Verdana"/>
              </a:rPr>
              <a:t>　　　　枠内のスペースのいずれかで誘導を展開します。</a:t>
            </a:r>
            <a:br>
              <a:rPr lang="ja-JP" altLang="en-US" sz="1000" dirty="0">
                <a:latin typeface="メイリオ"/>
                <a:ea typeface="メイリオ"/>
                <a:cs typeface="Verdana" pitchFamily="34" charset="0"/>
              </a:rPr>
            </a:br>
            <a:r>
              <a:rPr lang="en-US" altLang="ja-JP" sz="1000" dirty="0">
                <a:solidFill>
                  <a:srgbClr val="000000"/>
                </a:solidFill>
                <a:latin typeface="メイリオ"/>
                <a:ea typeface="メイリオ"/>
                <a:cs typeface="Verdana"/>
              </a:rPr>
              <a:t>※</a:t>
            </a:r>
            <a:r>
              <a:rPr lang="ja-JP" altLang="en-US" sz="1000" dirty="0">
                <a:solidFill>
                  <a:srgbClr val="000000"/>
                </a:solidFill>
                <a:latin typeface="メイリオ"/>
                <a:ea typeface="メイリオ"/>
                <a:cs typeface="Verdana"/>
              </a:rPr>
              <a:t>誘導は常時掲載ではありません。　　　　　　　　　　　　　　　　　　　　　　　　　　　　　　　　　　　　　　　　　</a:t>
            </a:r>
            <a:r>
              <a:rPr lang="en-US" altLang="ja-JP" sz="1000" dirty="0">
                <a:latin typeface="メイリオ"/>
                <a:ea typeface="メイリオ"/>
                <a:cs typeface="Verdana"/>
              </a:rPr>
              <a:t>※</a:t>
            </a:r>
            <a:r>
              <a:rPr lang="ja-JP" altLang="en-US" sz="1000" dirty="0">
                <a:latin typeface="メイリオ"/>
                <a:ea typeface="メイリオ"/>
                <a:cs typeface="Verdana"/>
              </a:rPr>
              <a:t>誘導枠の位置は変更になる可能性があります。また位置の指定はできません。</a:t>
            </a:r>
            <a:br>
              <a:rPr lang="en-US" altLang="ja-JP" sz="1000" dirty="0">
                <a:latin typeface="メイリオ"/>
                <a:ea typeface="メイリオ"/>
                <a:cs typeface="Verdana" pitchFamily="34" charset="0"/>
              </a:rPr>
            </a:br>
            <a:r>
              <a:rPr lang="en-US" altLang="ja-JP" sz="1000" dirty="0">
                <a:latin typeface="メイリオ"/>
                <a:ea typeface="メイリオ"/>
                <a:cs typeface="Verdana"/>
              </a:rPr>
              <a:t>※</a:t>
            </a:r>
            <a:r>
              <a:rPr lang="ja-JP" altLang="en-US" sz="1000" dirty="0"/>
              <a:t>他の特別企画誘導と、並列で掲載します。</a:t>
            </a:r>
            <a:br>
              <a:rPr lang="ja-JP" altLang="en-US" sz="1000" dirty="0">
                <a:ea typeface="+mn-lt"/>
                <a:cs typeface="+mn-lt"/>
              </a:rPr>
            </a:br>
            <a:r>
              <a:rPr lang="en-US" sz="1000" dirty="0">
                <a:solidFill>
                  <a:srgbClr val="1D1C1D"/>
                </a:solidFill>
                <a:ea typeface="+mn-lt"/>
                <a:cs typeface="+mn-lt"/>
              </a:rPr>
              <a:t>※SP</a:t>
            </a:r>
            <a:r>
              <a:rPr lang="ja-JP" altLang="en-US" sz="1000" dirty="0">
                <a:solidFill>
                  <a:srgbClr val="1D1C1D"/>
                </a:solidFill>
                <a:ea typeface="+mn-lt"/>
                <a:cs typeface="+mn-lt"/>
              </a:rPr>
              <a:t>はスマートフォンの略称です</a:t>
            </a:r>
            <a:endParaRPr lang="ja-JP" altLang="en-US" sz="1000" dirty="0">
              <a:ea typeface="+mn-lt"/>
              <a:cs typeface="+mn-lt"/>
            </a:endParaRPr>
          </a:p>
        </p:txBody>
      </p:sp>
      <p:sp>
        <p:nvSpPr>
          <p:cNvPr id="14" name="タイトル 2"/>
          <p:cNvSpPr>
            <a:spLocks noGrp="1"/>
          </p:cNvSpPr>
          <p:nvPr>
            <p:ph type="title"/>
          </p:nvPr>
        </p:nvSpPr>
        <p:spPr>
          <a:xfrm>
            <a:off x="407368" y="178501"/>
            <a:ext cx="9837401" cy="531751"/>
          </a:xfrm>
        </p:spPr>
        <p:txBody>
          <a:bodyPr>
            <a:noAutofit/>
          </a:bodyPr>
          <a:lstStyle/>
          <a:p>
            <a:r>
              <a:rPr lang="en-US" altLang="ja-JP" sz="2462" dirty="0" err="1"/>
              <a:t>carview</a:t>
            </a:r>
            <a:r>
              <a:rPr lang="en-US" altLang="ja-JP" sz="2462" dirty="0"/>
              <a:t>!</a:t>
            </a:r>
            <a:r>
              <a:rPr lang="ja-JP" altLang="en-US" sz="2462" dirty="0"/>
              <a:t> タイアップページ構成・誘導について</a:t>
            </a:r>
          </a:p>
        </p:txBody>
      </p:sp>
      <p:sp>
        <p:nvSpPr>
          <p:cNvPr id="13" name="フッター プレースホルダー 1"/>
          <p:cNvSpPr>
            <a:spLocks noGrp="1"/>
          </p:cNvSpPr>
          <p:nvPr>
            <p:ph type="ftr" sz="quarter" idx="3"/>
          </p:nvPr>
        </p:nvSpPr>
        <p:spPr>
          <a:xfrm>
            <a:off x="3431704" y="6527257"/>
            <a:ext cx="5583390" cy="265876"/>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6975" y="925805"/>
            <a:ext cx="7632848" cy="4519019"/>
          </a:xfrm>
          <a:prstGeom prst="rect">
            <a:avLst/>
          </a:prstGeom>
          <a:ln>
            <a:solidFill>
              <a:schemeClr val="bg1">
                <a:lumMod val="85000"/>
              </a:schemeClr>
            </a:solidFill>
          </a:ln>
        </p:spPr>
      </p:pic>
      <p:sp>
        <p:nvSpPr>
          <p:cNvPr id="3" name="正方形/長方形 2"/>
          <p:cNvSpPr/>
          <p:nvPr/>
        </p:nvSpPr>
        <p:spPr bwMode="auto">
          <a:xfrm>
            <a:off x="551384" y="5661248"/>
            <a:ext cx="360040" cy="144016"/>
          </a:xfrm>
          <a:prstGeom prst="rect">
            <a:avLst/>
          </a:prstGeom>
          <a:solidFill>
            <a:schemeClr val="accent2"/>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a:ln>
                <a:noFill/>
              </a:ln>
              <a:solidFill>
                <a:schemeClr val="bg1"/>
              </a:solidFill>
              <a:effectLst/>
              <a:uLnTx/>
              <a:uFillTx/>
              <a:latin typeface="+mn-ea"/>
              <a:cs typeface="Verdana" pitchFamily="34" charset="0"/>
            </a:endParaRPr>
          </a:p>
        </p:txBody>
      </p:sp>
    </p:spTree>
    <p:extLst>
      <p:ext uri="{BB962C8B-B14F-4D97-AF65-F5344CB8AC3E}">
        <p14:creationId xmlns:p14="http://schemas.microsoft.com/office/powerpoint/2010/main" val="1655965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479376" y="229921"/>
            <a:ext cx="9837401" cy="531751"/>
          </a:xfrm>
        </p:spPr>
        <p:txBody>
          <a:bodyPr>
            <a:normAutofit/>
          </a:bodyPr>
          <a:lstStyle/>
          <a:p>
            <a:r>
              <a:rPr lang="ja-JP" altLang="en-US" sz="2708" dirty="0"/>
              <a:t>スペック詳細</a:t>
            </a:r>
          </a:p>
        </p:txBody>
      </p:sp>
      <p:sp>
        <p:nvSpPr>
          <p:cNvPr id="5" name="フッター プレースホルダー 1"/>
          <p:cNvSpPr>
            <a:spLocks noGrp="1"/>
          </p:cNvSpPr>
          <p:nvPr>
            <p:ph type="ftr" sz="quarter" idx="3"/>
          </p:nvPr>
        </p:nvSpPr>
        <p:spPr>
          <a:xfrm>
            <a:off x="3392930" y="6618473"/>
            <a:ext cx="6231461" cy="239527"/>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
        <p:nvSpPr>
          <p:cNvPr id="7" name="正方形/長方形 6"/>
          <p:cNvSpPr/>
          <p:nvPr/>
        </p:nvSpPr>
        <p:spPr>
          <a:xfrm>
            <a:off x="9079379" y="4364834"/>
            <a:ext cx="446899" cy="433196"/>
          </a:xfrm>
          <a:prstGeom prst="rect">
            <a:avLst/>
          </a:prstGeom>
        </p:spPr>
        <p:txBody>
          <a:bodyPr wrap="square">
            <a:spAutoFit/>
          </a:bodyPr>
          <a:lstStyle/>
          <a:p>
            <a:r>
              <a:rPr lang="ja-JP" altLang="en-US" sz="2215" dirty="0">
                <a:solidFill>
                  <a:srgbClr val="FF0000"/>
                </a:solidFill>
              </a:rPr>
              <a:t>★</a:t>
            </a:r>
            <a:endParaRPr lang="ja-JP" altLang="en-US" sz="2215" dirty="0"/>
          </a:p>
        </p:txBody>
      </p:sp>
      <p:graphicFrame>
        <p:nvGraphicFramePr>
          <p:cNvPr id="8" name="表 7"/>
          <p:cNvGraphicFramePr>
            <a:graphicFrameLocks noGrp="1"/>
          </p:cNvGraphicFramePr>
          <p:nvPr>
            <p:extLst>
              <p:ext uri="{D42A27DB-BD31-4B8C-83A1-F6EECF244321}">
                <p14:modId xmlns:p14="http://schemas.microsoft.com/office/powerpoint/2010/main" val="925574910"/>
              </p:ext>
            </p:extLst>
          </p:nvPr>
        </p:nvGraphicFramePr>
        <p:xfrm>
          <a:off x="623392" y="1124744"/>
          <a:ext cx="10823356" cy="4921766"/>
        </p:xfrm>
        <a:graphic>
          <a:graphicData uri="http://schemas.openxmlformats.org/drawingml/2006/table">
            <a:tbl>
              <a:tblPr firstRow="1" bandRow="1"/>
              <a:tblGrid>
                <a:gridCol w="1596889">
                  <a:extLst>
                    <a:ext uri="{9D8B030D-6E8A-4147-A177-3AD203B41FA5}">
                      <a16:colId xmlns:a16="http://schemas.microsoft.com/office/drawing/2014/main" val="20000"/>
                    </a:ext>
                  </a:extLst>
                </a:gridCol>
                <a:gridCol w="9226467">
                  <a:extLst>
                    <a:ext uri="{9D8B030D-6E8A-4147-A177-3AD203B41FA5}">
                      <a16:colId xmlns:a16="http://schemas.microsoft.com/office/drawing/2014/main" val="20001"/>
                    </a:ext>
                  </a:extLst>
                </a:gridCol>
              </a:tblGrid>
              <a:tr h="437119">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タイアップへの</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誘導枠</a:t>
                      </a:r>
                      <a:endParaRPr kumimoji="1" lang="en-US" altLang="ja-JP" sz="1000" b="0" i="0" dirty="0">
                        <a:solidFill>
                          <a:schemeClr val="bg1"/>
                        </a:solidFill>
                        <a:latin typeface="メイリオ"/>
                        <a:ea typeface="メイリオ"/>
                        <a:cs typeface="Meiryo UI"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編集誘導：付帯しています。新着記事枠・ピックアップ枠</a:t>
                      </a:r>
                      <a:r>
                        <a:rPr kumimoji="1" lang="en-US" altLang="ja-JP" sz="10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a:t>
                      </a:r>
                      <a:r>
                        <a:rPr kumimoji="1" lang="ja-JP" altLang="en-US" sz="10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詳細は</a:t>
                      </a:r>
                      <a:r>
                        <a:rPr kumimoji="1" lang="en-US" altLang="ja-JP" sz="10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P</a:t>
                      </a:r>
                      <a:r>
                        <a:rPr kumimoji="1" lang="ja-JP" altLang="en-US" sz="10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３参照</a:t>
                      </a:r>
                      <a:r>
                        <a:rPr kumimoji="1" lang="en-US" altLang="ja-JP" sz="10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広告誘導：任意で追加購入可能です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2"/>
                  </a:ext>
                </a:extLst>
              </a:tr>
              <a:tr h="1370025">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タイアップ</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ページ</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000" dirty="0">
                          <a:solidFill>
                            <a:schemeClr val="accent3">
                              <a:lumMod val="75000"/>
                            </a:schemeClr>
                          </a:solidFill>
                          <a:latin typeface="メイリオ"/>
                          <a:ea typeface="メイリオ"/>
                          <a:cs typeface="メイリオ" panose="020B0604030504040204" pitchFamily="50" charset="-128"/>
                        </a:rPr>
                        <a:t>・掲載場所：</a:t>
                      </a:r>
                      <a:r>
                        <a:rPr lang="en-US" altLang="ja-JP" sz="1000" dirty="0" err="1">
                          <a:solidFill>
                            <a:schemeClr val="accent3">
                              <a:lumMod val="75000"/>
                            </a:schemeClr>
                          </a:solidFill>
                          <a:latin typeface="メイリオ"/>
                          <a:ea typeface="メイリオ"/>
                          <a:cs typeface="メイリオ" panose="020B0604030504040204" pitchFamily="50" charset="-128"/>
                        </a:rPr>
                        <a:t>carview</a:t>
                      </a:r>
                      <a:r>
                        <a:rPr lang="en-US" altLang="ja-JP" sz="1000" dirty="0">
                          <a:solidFill>
                            <a:schemeClr val="accent3">
                              <a:lumMod val="75000"/>
                            </a:schemeClr>
                          </a:solidFill>
                          <a:latin typeface="メイリオ"/>
                          <a:ea typeface="メイリオ"/>
                          <a:cs typeface="メイリオ" panose="020B0604030504040204" pitchFamily="50" charset="-128"/>
                        </a:rPr>
                        <a:t>!</a:t>
                      </a:r>
                      <a:r>
                        <a:rPr lang="ja-JP" altLang="en-US" sz="1000" dirty="0">
                          <a:solidFill>
                            <a:schemeClr val="accent3">
                              <a:lumMod val="75000"/>
                            </a:schemeClr>
                          </a:solidFill>
                          <a:latin typeface="メイリオ"/>
                          <a:ea typeface="メイリオ"/>
                          <a:cs typeface="メイリオ" panose="020B0604030504040204" pitchFamily="50" charset="-128"/>
                        </a:rPr>
                        <a:t>内 特設ページ</a:t>
                      </a:r>
                      <a:endParaRPr lang="en-US" altLang="ja-JP" sz="1000" dirty="0">
                        <a:solidFill>
                          <a:schemeClr val="accent3">
                            <a:lumMod val="75000"/>
                          </a:schemeClr>
                        </a:solidFill>
                        <a:latin typeface="メイリオ"/>
                        <a:ea typeface="メイリオ"/>
                        <a:cs typeface="メイリオ" panose="020B0604030504040204" pitchFamily="50" charset="-128"/>
                      </a:endParaRPr>
                    </a:p>
                    <a:p>
                      <a:pPr marL="0" indent="0">
                        <a:buNone/>
                      </a:pPr>
                      <a:r>
                        <a:rPr lang="ja-JP" altLang="en-US" sz="1000" dirty="0">
                          <a:solidFill>
                            <a:schemeClr val="accent3">
                              <a:lumMod val="75000"/>
                            </a:schemeClr>
                          </a:solidFill>
                          <a:latin typeface="メイリオ"/>
                          <a:ea typeface="メイリオ"/>
                          <a:cs typeface="メイリオ" panose="020B0604030504040204" pitchFamily="50" charset="-128"/>
                        </a:rPr>
                        <a:t>・デバイス：</a:t>
                      </a:r>
                      <a:r>
                        <a:rPr lang="en-US" altLang="ja-JP" sz="1000" dirty="0">
                          <a:solidFill>
                            <a:schemeClr val="accent3">
                              <a:lumMod val="75000"/>
                            </a:schemeClr>
                          </a:solidFill>
                          <a:latin typeface="メイリオ"/>
                          <a:ea typeface="メイリオ"/>
                          <a:cs typeface="メイリオ" panose="020B0604030504040204" pitchFamily="50" charset="-128"/>
                        </a:rPr>
                        <a:t>PC</a:t>
                      </a:r>
                      <a:r>
                        <a:rPr lang="ja-JP" altLang="en-US" sz="1000" dirty="0" err="1">
                          <a:solidFill>
                            <a:schemeClr val="accent3">
                              <a:lumMod val="75000"/>
                            </a:schemeClr>
                          </a:solidFill>
                          <a:latin typeface="メイリオ"/>
                          <a:ea typeface="メイリオ"/>
                          <a:cs typeface="メイリオ" panose="020B0604030504040204" pitchFamily="50" charset="-128"/>
                        </a:rPr>
                        <a:t>、</a:t>
                      </a:r>
                      <a:r>
                        <a:rPr lang="ja-JP" altLang="en-US" sz="1000" dirty="0">
                          <a:solidFill>
                            <a:schemeClr val="accent3">
                              <a:lumMod val="75000"/>
                            </a:schemeClr>
                          </a:solidFill>
                          <a:latin typeface="メイリオ"/>
                          <a:ea typeface="メイリオ"/>
                          <a:cs typeface="メイリオ" panose="020B0604030504040204" pitchFamily="50" charset="-128"/>
                        </a:rPr>
                        <a:t>スマートフォン</a:t>
                      </a:r>
                      <a:endParaRPr lang="en-US" altLang="ja-JP" sz="1000" dirty="0">
                        <a:solidFill>
                          <a:schemeClr val="accent3">
                            <a:lumMod val="75000"/>
                          </a:schemeClr>
                        </a:solidFill>
                        <a:latin typeface="メイリオ"/>
                        <a:ea typeface="メイリオ"/>
                        <a:cs typeface="メイリオ" panose="020B0604030504040204" pitchFamily="50" charset="-128"/>
                      </a:endParaRPr>
                    </a:p>
                    <a:p>
                      <a:pPr marL="0" indent="0">
                        <a:buNone/>
                      </a:pPr>
                      <a:r>
                        <a:rPr lang="ja-JP" altLang="en-US" sz="1000" dirty="0">
                          <a:solidFill>
                            <a:schemeClr val="accent3">
                              <a:lumMod val="75000"/>
                            </a:schemeClr>
                          </a:solidFill>
                          <a:latin typeface="メイリオ"/>
                          <a:ea typeface="メイリオ"/>
                          <a:cs typeface="メイリオ" panose="020B0604030504040204" pitchFamily="50" charset="-128"/>
                        </a:rPr>
                        <a:t>・ページ数：</a:t>
                      </a:r>
                      <a:r>
                        <a:rPr lang="en-US" altLang="ja-JP" sz="1000" dirty="0">
                          <a:solidFill>
                            <a:schemeClr val="accent3">
                              <a:lumMod val="75000"/>
                            </a:schemeClr>
                          </a:solidFill>
                          <a:latin typeface="メイリオ"/>
                          <a:ea typeface="メイリオ"/>
                          <a:cs typeface="メイリオ" panose="020B0604030504040204" pitchFamily="50" charset="-128"/>
                        </a:rPr>
                        <a:t>1</a:t>
                      </a:r>
                      <a:r>
                        <a:rPr lang="ja-JP" altLang="en-US" sz="1000" dirty="0">
                          <a:solidFill>
                            <a:schemeClr val="accent3">
                              <a:lumMod val="75000"/>
                            </a:schemeClr>
                          </a:solidFill>
                          <a:latin typeface="メイリオ"/>
                          <a:ea typeface="メイリオ"/>
                          <a:cs typeface="メイリオ" panose="020B0604030504040204" pitchFamily="50" charset="-128"/>
                        </a:rPr>
                        <a:t>ページ</a:t>
                      </a:r>
                      <a:endParaRPr lang="en-US" altLang="ja-JP" sz="1000" dirty="0">
                        <a:solidFill>
                          <a:schemeClr val="accent3">
                            <a:lumMod val="75000"/>
                          </a:schemeClr>
                        </a:solidFill>
                        <a:latin typeface="メイリオ"/>
                        <a:ea typeface="メイリオ"/>
                        <a:cs typeface="メイリオ" panose="020B0604030504040204" pitchFamily="50" charset="-128"/>
                      </a:endParaRPr>
                    </a:p>
                    <a:p>
                      <a:pPr algn="l" fontAlgn="ctr"/>
                      <a:r>
                        <a:rPr lang="ja-JP" altLang="en-US" sz="1000" dirty="0">
                          <a:solidFill>
                            <a:schemeClr val="accent3">
                              <a:lumMod val="75000"/>
                            </a:schemeClr>
                          </a:solidFill>
                          <a:latin typeface="メイリオ"/>
                          <a:ea typeface="メイリオ"/>
                          <a:cs typeface="メイリオ" panose="020B0604030504040204" pitchFamily="50" charset="-128"/>
                        </a:rPr>
                        <a:t>・想定</a:t>
                      </a:r>
                      <a:r>
                        <a:rPr lang="en-US" altLang="ja-JP" sz="1000" dirty="0">
                          <a:solidFill>
                            <a:schemeClr val="accent3">
                              <a:lumMod val="75000"/>
                            </a:schemeClr>
                          </a:solidFill>
                          <a:latin typeface="メイリオ"/>
                          <a:ea typeface="メイリオ"/>
                          <a:cs typeface="メイリオ" panose="020B0604030504040204" pitchFamily="50" charset="-128"/>
                        </a:rPr>
                        <a:t>PV</a:t>
                      </a:r>
                      <a:r>
                        <a:rPr lang="ja-JP" altLang="en-US" sz="1000" dirty="0">
                          <a:solidFill>
                            <a:schemeClr val="accent3">
                              <a:lumMod val="75000"/>
                            </a:schemeClr>
                          </a:solidFill>
                          <a:latin typeface="メイリオ"/>
                          <a:ea typeface="メイリオ"/>
                          <a:cs typeface="メイリオ" panose="020B0604030504040204" pitchFamily="50" charset="-128"/>
                        </a:rPr>
                        <a:t>：</a:t>
                      </a:r>
                      <a:r>
                        <a:rPr kumimoji="1" lang="ja-JP" altLang="en-US" sz="1000" b="0" i="0" u="none" strike="noStrike" kern="1200" dirty="0">
                          <a:solidFill>
                            <a:schemeClr val="accent3">
                              <a:lumMod val="75000"/>
                            </a:schemeClr>
                          </a:solidFill>
                          <a:effectLst/>
                          <a:latin typeface="+mn-ea"/>
                          <a:ea typeface="メイリオ"/>
                          <a:cs typeface="+mn-cs"/>
                        </a:rPr>
                        <a:t>想定</a:t>
                      </a:r>
                      <a:r>
                        <a:rPr kumimoji="1" lang="en-US" altLang="ja-JP" sz="1000" b="0" i="0" u="none" strike="noStrike" kern="1200" dirty="0">
                          <a:solidFill>
                            <a:schemeClr val="accent3">
                              <a:lumMod val="75000"/>
                            </a:schemeClr>
                          </a:solidFill>
                          <a:effectLst/>
                          <a:latin typeface="+mn-ea"/>
                          <a:ea typeface="メイリオ"/>
                          <a:cs typeface="+mn-cs"/>
                        </a:rPr>
                        <a:t>UB</a:t>
                      </a:r>
                      <a:r>
                        <a:rPr kumimoji="1" lang="ja-JP" altLang="en-US" sz="1000" b="0" i="0" u="none" strike="noStrike" kern="1200" dirty="0">
                          <a:solidFill>
                            <a:schemeClr val="accent3">
                              <a:lumMod val="75000"/>
                            </a:schemeClr>
                          </a:solidFill>
                          <a:effectLst/>
                          <a:latin typeface="+mn-ea"/>
                          <a:ea typeface="メイリオ"/>
                          <a:cs typeface="+mn-cs"/>
                        </a:rPr>
                        <a:t>：</a:t>
                      </a:r>
                      <a:r>
                        <a:rPr kumimoji="1" lang="en-US" altLang="ja-JP" sz="1000" b="0" i="0" u="none" strike="noStrike" kern="1200" dirty="0">
                          <a:solidFill>
                            <a:schemeClr val="accent3">
                              <a:lumMod val="75000"/>
                            </a:schemeClr>
                          </a:solidFill>
                          <a:effectLst/>
                          <a:latin typeface="+mn-ea"/>
                          <a:ea typeface="メイリオ"/>
                          <a:cs typeface="+mn-cs"/>
                        </a:rPr>
                        <a:t>40,000UB</a:t>
                      </a:r>
                      <a:r>
                        <a:rPr kumimoji="1" lang="ja-JP" altLang="en-US" sz="1000" b="0" i="0" u="none" strike="noStrike" kern="1200" dirty="0">
                          <a:solidFill>
                            <a:schemeClr val="accent3">
                              <a:lumMod val="75000"/>
                            </a:schemeClr>
                          </a:solidFill>
                          <a:effectLst/>
                          <a:latin typeface="+mn-ea"/>
                          <a:ea typeface="メイリオ"/>
                          <a:cs typeface="+mn-cs"/>
                        </a:rPr>
                        <a:t>　想定</a:t>
                      </a:r>
                      <a:r>
                        <a:rPr kumimoji="1" lang="en-US" altLang="ja-JP" sz="1000" b="0" i="0" u="none" strike="noStrike" kern="1200" dirty="0">
                          <a:solidFill>
                            <a:schemeClr val="accent3">
                              <a:lumMod val="75000"/>
                            </a:schemeClr>
                          </a:solidFill>
                          <a:effectLst/>
                          <a:latin typeface="+mn-ea"/>
                          <a:ea typeface="メイリオ"/>
                          <a:cs typeface="+mn-cs"/>
                        </a:rPr>
                        <a:t>PV</a:t>
                      </a:r>
                      <a:r>
                        <a:rPr kumimoji="1" lang="ja-JP" altLang="en-US" sz="1000" b="0" i="0" u="none" strike="noStrike" kern="1200" dirty="0">
                          <a:solidFill>
                            <a:schemeClr val="accent3">
                              <a:lumMod val="75000"/>
                            </a:schemeClr>
                          </a:solidFill>
                          <a:effectLst/>
                          <a:latin typeface="+mn-ea"/>
                          <a:ea typeface="メイリオ"/>
                          <a:cs typeface="+mn-cs"/>
                        </a:rPr>
                        <a:t>： </a:t>
                      </a:r>
                      <a:r>
                        <a:rPr kumimoji="1" lang="en-US" altLang="ja-JP" sz="1000" b="0" i="0" u="none" strike="noStrike" kern="1200" dirty="0">
                          <a:solidFill>
                            <a:schemeClr val="accent3">
                              <a:lumMod val="75000"/>
                            </a:schemeClr>
                          </a:solidFill>
                          <a:effectLst/>
                          <a:latin typeface="+mn-ea"/>
                          <a:ea typeface="メイリオ"/>
                          <a:cs typeface="+mn-cs"/>
                        </a:rPr>
                        <a:t>42,000PV</a:t>
                      </a:r>
                      <a:r>
                        <a:rPr kumimoji="1" lang="ja-JP" altLang="en-US" sz="1000" b="0" i="0" u="none" strike="noStrike" kern="1200" dirty="0">
                          <a:solidFill>
                            <a:schemeClr val="accent3">
                              <a:lumMod val="75000"/>
                            </a:schemeClr>
                          </a:solidFill>
                          <a:effectLst/>
                          <a:latin typeface="+mn-ea"/>
                          <a:ea typeface="メイリオ"/>
                          <a:cs typeface="+mn-cs"/>
                        </a:rPr>
                        <a:t>　想定</a:t>
                      </a:r>
                      <a:r>
                        <a:rPr kumimoji="1" lang="en-US" altLang="ja-JP" sz="1000" b="0" i="0" u="none" strike="noStrike" kern="1200" dirty="0">
                          <a:solidFill>
                            <a:schemeClr val="accent3">
                              <a:lumMod val="75000"/>
                            </a:schemeClr>
                          </a:solidFill>
                          <a:effectLst/>
                          <a:latin typeface="+mn-ea"/>
                          <a:ea typeface="メイリオ"/>
                          <a:cs typeface="+mn-cs"/>
                        </a:rPr>
                        <a:t>CT</a:t>
                      </a:r>
                      <a:r>
                        <a:rPr kumimoji="1" lang="ja-JP" altLang="en-US" sz="1000" b="0" i="0" u="none" strike="noStrike" kern="1200" dirty="0">
                          <a:solidFill>
                            <a:schemeClr val="accent3">
                              <a:lumMod val="75000"/>
                            </a:schemeClr>
                          </a:solidFill>
                          <a:effectLst/>
                          <a:latin typeface="+mn-ea"/>
                          <a:ea typeface="メイリオ"/>
                          <a:cs typeface="+mn-cs"/>
                        </a:rPr>
                        <a:t>： </a:t>
                      </a:r>
                      <a:r>
                        <a:rPr kumimoji="1" lang="en-US" altLang="ja-JP" sz="1000" b="0" i="0" u="none" strike="noStrike" kern="1200" dirty="0">
                          <a:solidFill>
                            <a:schemeClr val="accent3">
                              <a:lumMod val="75000"/>
                            </a:schemeClr>
                          </a:solidFill>
                          <a:effectLst/>
                          <a:latin typeface="+mn-ea"/>
                          <a:ea typeface="メイリオ"/>
                          <a:cs typeface="+mn-cs"/>
                        </a:rPr>
                        <a:t>3,300</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accent3">
                              <a:lumMod val="75000"/>
                            </a:schemeClr>
                          </a:solidFill>
                          <a:latin typeface="メイリオ"/>
                          <a:ea typeface="メイリオ"/>
                          <a:cs typeface="メイリオ" panose="020B0604030504040204" pitchFamily="50" charset="-128"/>
                        </a:rPr>
                        <a:t>・更新：内容や回数などにより可否を判断させていただきます。また、別途費用が発生します。</a:t>
                      </a:r>
                      <a:endParaRPr lang="en-US" altLang="ja-JP" sz="1000" dirty="0">
                        <a:solidFill>
                          <a:schemeClr val="accent3">
                            <a:lumMod val="75000"/>
                          </a:schemeClr>
                        </a:solidFill>
                        <a:latin typeface="メイリオ"/>
                        <a:ea typeface="メイリオ"/>
                        <a:cs typeface="メイリオ" panose="020B0604030504040204" pitchFamily="50" charset="-128"/>
                      </a:endParaRPr>
                    </a:p>
                    <a:p>
                      <a:pPr marL="0" marR="0" indent="0" defTabSz="914400" eaLnBrk="1" fontAlgn="auto" latinLnBrk="0" hangingPunct="1">
                        <a:lnSpc>
                          <a:spcPct val="100000"/>
                        </a:lnSpc>
                        <a:spcBef>
                          <a:spcPts val="0"/>
                        </a:spcBef>
                        <a:spcAft>
                          <a:spcPts val="0"/>
                        </a:spcAft>
                        <a:buClrTx/>
                        <a:buSzTx/>
                        <a:buFontTx/>
                        <a:buNone/>
                        <a:tabLst/>
                      </a:pPr>
                      <a:r>
                        <a:rPr kumimoji="0" lang="ja-JP" altLang="en-US" sz="1000" kern="0" dirty="0">
                          <a:solidFill>
                            <a:schemeClr val="accent3">
                              <a:lumMod val="75000"/>
                            </a:schemeClr>
                          </a:solidFill>
                          <a:latin typeface="+mn-ea"/>
                          <a:cs typeface="Verdana" pitchFamily="34" charset="0"/>
                        </a:rPr>
                        <a:t>・二次利用：可</a:t>
                      </a:r>
                      <a:endParaRPr kumimoji="0" lang="en-US" altLang="ja-JP" sz="1000" kern="0" dirty="0">
                        <a:solidFill>
                          <a:schemeClr val="accent3">
                            <a:lumMod val="75000"/>
                          </a:schemeClr>
                        </a:solidFill>
                        <a:latin typeface="+mn-ea"/>
                        <a:cs typeface="Verdana" pitchFamily="34" charset="0"/>
                      </a:endParaRPr>
                    </a:p>
                    <a:p>
                      <a:pPr marL="0" marR="0" indent="0" defTabSz="914400" eaLnBrk="1" fontAlgn="auto" latinLnBrk="0" hangingPunct="1">
                        <a:lnSpc>
                          <a:spcPct val="100000"/>
                        </a:lnSpc>
                        <a:spcBef>
                          <a:spcPts val="0"/>
                        </a:spcBef>
                        <a:spcAft>
                          <a:spcPts val="0"/>
                        </a:spcAft>
                        <a:buClrTx/>
                        <a:buSzTx/>
                        <a:buFontTx/>
                        <a:buNone/>
                        <a:tabLst/>
                      </a:pPr>
                      <a:r>
                        <a:rPr kumimoji="0" lang="en-US" altLang="ja-JP" sz="1000" kern="0" dirty="0">
                          <a:solidFill>
                            <a:schemeClr val="accent3">
                              <a:lumMod val="75000"/>
                            </a:schemeClr>
                          </a:solidFill>
                          <a:latin typeface="+mn-ea"/>
                          <a:cs typeface="Verdana" pitchFamily="34" charset="0"/>
                        </a:rPr>
                        <a:t>※</a:t>
                      </a:r>
                      <a:r>
                        <a:rPr kumimoji="0" lang="ja-JP" altLang="en-US" sz="1000" kern="0" dirty="0">
                          <a:solidFill>
                            <a:schemeClr val="accent3">
                              <a:lumMod val="75000"/>
                            </a:schemeClr>
                          </a:solidFill>
                          <a:latin typeface="+mn-ea"/>
                          <a:cs typeface="Verdana" pitchFamily="34" charset="0"/>
                        </a:rPr>
                        <a:t>内容によっては不可とさせていただく場合があります</a:t>
                      </a:r>
                      <a:endParaRPr kumimoji="0" lang="en-US" altLang="ja-JP" sz="1000" kern="0" dirty="0">
                        <a:solidFill>
                          <a:schemeClr val="accent3">
                            <a:lumMod val="75000"/>
                          </a:schemeClr>
                        </a:solidFill>
                        <a:latin typeface="+mn-ea"/>
                        <a:cs typeface="Verdana" pitchFamily="34" charset="0"/>
                      </a:endParaRPr>
                    </a:p>
                    <a:p>
                      <a:pPr marL="0" marR="0" indent="0" defTabSz="914400" eaLnBrk="1" fontAlgn="auto" latinLnBrk="0" hangingPunct="1">
                        <a:lnSpc>
                          <a:spcPct val="100000"/>
                        </a:lnSpc>
                        <a:spcBef>
                          <a:spcPts val="0"/>
                        </a:spcBef>
                        <a:spcAft>
                          <a:spcPts val="0"/>
                        </a:spcAft>
                        <a:buClrTx/>
                        <a:buSzTx/>
                        <a:buFontTx/>
                        <a:buNone/>
                        <a:tabLst/>
                      </a:pPr>
                      <a:r>
                        <a:rPr kumimoji="0" lang="en-US" altLang="ja-JP" sz="1000" i="0" u="none" strike="noStrike" kern="0" cap="none" spc="0" normalizeH="0" baseline="0" noProof="0" dirty="0">
                          <a:ln>
                            <a:noFill/>
                          </a:ln>
                          <a:solidFill>
                            <a:schemeClr val="accent3">
                              <a:lumMod val="75000"/>
                            </a:schemeClr>
                          </a:solidFill>
                          <a:effectLst/>
                          <a:uLnTx/>
                          <a:uFillTx/>
                          <a:latin typeface="+mn-ea"/>
                          <a:cs typeface="Verdana" pitchFamily="34" charset="0"/>
                        </a:rPr>
                        <a:t>※</a:t>
                      </a:r>
                      <a:r>
                        <a:rPr kumimoji="0" lang="ja-JP" altLang="en-US" sz="1000" i="0" u="none" strike="noStrike" kern="0" cap="none" spc="0" normalizeH="0" baseline="0" noProof="0" dirty="0">
                          <a:ln>
                            <a:noFill/>
                          </a:ln>
                          <a:solidFill>
                            <a:schemeClr val="accent3">
                              <a:lumMod val="75000"/>
                            </a:schemeClr>
                          </a:solidFill>
                          <a:effectLst/>
                          <a:uLnTx/>
                          <a:uFillTx/>
                          <a:latin typeface="+mn-ea"/>
                          <a:cs typeface="Verdana" pitchFamily="34" charset="0"/>
                        </a:rPr>
                        <a:t>利用費や条件を定めた契約を締結させていただきます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3"/>
                  </a:ext>
                </a:extLst>
              </a:tr>
              <a:tr h="57177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契約分類</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1000" b="0" i="0" dirty="0">
                          <a:solidFill>
                            <a:schemeClr val="bg1"/>
                          </a:solidFill>
                          <a:latin typeface="メイリオ"/>
                          <a:ea typeface="メイリオ"/>
                          <a:cs typeface="Meiryo UI" pitchFamily="50" charset="-128"/>
                        </a:rPr>
                        <a:t>※</a:t>
                      </a:r>
                      <a:r>
                        <a:rPr kumimoji="1" lang="ja-JP" altLang="en-US" sz="1000" b="0" i="0" dirty="0">
                          <a:solidFill>
                            <a:schemeClr val="bg1"/>
                          </a:solidFill>
                          <a:latin typeface="メイリオ"/>
                          <a:ea typeface="メイリオ"/>
                          <a:cs typeface="Meiryo UI" pitchFamily="50" charset="-128"/>
                        </a:rPr>
                        <a:t>お申し込み時に選択</a:t>
                      </a:r>
                      <a:endParaRPr kumimoji="1" lang="en-US" altLang="ja-JP" sz="1000" b="0" i="0" dirty="0">
                        <a:solidFill>
                          <a:schemeClr val="bg1"/>
                        </a:solidFill>
                        <a:latin typeface="メイリオ"/>
                        <a:ea typeface="メイリオ"/>
                        <a:cs typeface="Meiryo UI"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accent3">
                              <a:lumMod val="75000"/>
                            </a:schemeClr>
                          </a:solidFill>
                          <a:latin typeface="メイリオ"/>
                          <a:ea typeface="メイリオ"/>
                          <a:cs typeface="メイリオ" panose="020B0604030504040204" pitchFamily="50" charset="-128"/>
                        </a:rPr>
                        <a:t>①契約分類：制作</a:t>
                      </a:r>
                      <a:r>
                        <a:rPr lang="en-US" altLang="ja-JP" sz="1000" dirty="0">
                          <a:solidFill>
                            <a:schemeClr val="accent3">
                              <a:lumMod val="75000"/>
                            </a:schemeClr>
                          </a:solidFill>
                          <a:latin typeface="メイリオ"/>
                          <a:ea typeface="メイリオ"/>
                          <a:cs typeface="メイリオ" panose="020B0604030504040204" pitchFamily="50" charset="-128"/>
                        </a:rPr>
                        <a:t>+</a:t>
                      </a:r>
                      <a:r>
                        <a:rPr lang="ja-JP" altLang="en-US" sz="1000" dirty="0">
                          <a:solidFill>
                            <a:schemeClr val="accent3">
                              <a:lumMod val="75000"/>
                            </a:schemeClr>
                          </a:solidFill>
                          <a:latin typeface="メイリオ"/>
                          <a:ea typeface="メイリオ"/>
                          <a:cs typeface="メイリオ" panose="020B0604030504040204" pitchFamily="50" charset="-128"/>
                        </a:rPr>
                        <a:t>掲載</a:t>
                      </a:r>
                      <a:endParaRPr lang="en-US" altLang="ja-JP" sz="1000" dirty="0">
                        <a:solidFill>
                          <a:schemeClr val="accent3">
                            <a:lumMod val="7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accent3">
                              <a:lumMod val="75000"/>
                            </a:schemeClr>
                          </a:solidFill>
                          <a:latin typeface="メイリオ"/>
                          <a:ea typeface="メイリオ"/>
                          <a:cs typeface="メイリオ" panose="020B0604030504040204" pitchFamily="50" charset="-128"/>
                        </a:rPr>
                        <a:t>②契約サービス：</a:t>
                      </a:r>
                      <a:r>
                        <a:rPr lang="en-US" altLang="ja-JP" sz="1000" dirty="0">
                          <a:solidFill>
                            <a:schemeClr val="accent3">
                              <a:lumMod val="75000"/>
                            </a:schemeClr>
                          </a:solidFill>
                        </a:rPr>
                        <a:t>【</a:t>
                      </a:r>
                      <a:r>
                        <a:rPr lang="ja-JP" altLang="en-US" sz="1000" dirty="0">
                          <a:solidFill>
                            <a:schemeClr val="accent3">
                              <a:lumMod val="75000"/>
                            </a:schemeClr>
                          </a:solidFill>
                        </a:rPr>
                        <a:t>制作</a:t>
                      </a:r>
                      <a:r>
                        <a:rPr lang="en-US" altLang="ja-JP" sz="1000" dirty="0">
                          <a:solidFill>
                            <a:schemeClr val="accent3">
                              <a:lumMod val="75000"/>
                            </a:schemeClr>
                          </a:solidFill>
                        </a:rPr>
                        <a:t>+</a:t>
                      </a:r>
                      <a:r>
                        <a:rPr lang="ja-JP" altLang="en-US" sz="1000" dirty="0">
                          <a:solidFill>
                            <a:schemeClr val="accent3">
                              <a:lumMod val="75000"/>
                            </a:schemeClr>
                          </a:solidFill>
                        </a:rPr>
                        <a:t>掲載</a:t>
                      </a:r>
                      <a:r>
                        <a:rPr lang="en-US" altLang="ja-JP" sz="1000" dirty="0">
                          <a:solidFill>
                            <a:schemeClr val="accent3">
                              <a:lumMod val="75000"/>
                            </a:schemeClr>
                          </a:solidFill>
                        </a:rPr>
                        <a:t>】</a:t>
                      </a:r>
                      <a:r>
                        <a:rPr lang="en-US" altLang="ja-JP" sz="1000" dirty="0" err="1">
                          <a:solidFill>
                            <a:schemeClr val="accent3">
                              <a:lumMod val="75000"/>
                            </a:schemeClr>
                          </a:solidFill>
                        </a:rPr>
                        <a:t>carview</a:t>
                      </a:r>
                      <a:r>
                        <a:rPr lang="en-US" altLang="ja-JP" sz="1000" dirty="0">
                          <a:solidFill>
                            <a:schemeClr val="accent3">
                              <a:lumMod val="75000"/>
                            </a:schemeClr>
                          </a:solidFill>
                        </a:rPr>
                        <a:t>!</a:t>
                      </a:r>
                      <a:r>
                        <a:rPr lang="ja-JP" altLang="en-US" sz="1000" dirty="0">
                          <a:solidFill>
                            <a:schemeClr val="accent3">
                              <a:lumMod val="75000"/>
                            </a:schemeClr>
                          </a:solidFill>
                        </a:rPr>
                        <a:t>　タイアップ</a:t>
                      </a:r>
                      <a:endParaRPr kumimoji="1" lang="en-US" altLang="ja-JP" sz="1000" b="0" i="0" kern="1200" dirty="0">
                        <a:solidFill>
                          <a:schemeClr val="accent3">
                            <a:lumMod val="75000"/>
                          </a:schemeClr>
                        </a:solidFill>
                        <a:effectLst/>
                        <a:latin typeface="+mj-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accent3">
                              <a:lumMod val="75000"/>
                            </a:schemeClr>
                          </a:solidFill>
                          <a:latin typeface="メイリオ"/>
                          <a:ea typeface="メイリオ"/>
                          <a:cs typeface="メイリオ" panose="020B0604030504040204" pitchFamily="50" charset="-128"/>
                        </a:rPr>
                        <a:t>③契約サービス詳細：</a:t>
                      </a:r>
                      <a:r>
                        <a:rPr kumimoji="1" lang="en-US" altLang="ja-JP" sz="1000" b="0" i="0" kern="1200" dirty="0" err="1">
                          <a:solidFill>
                            <a:schemeClr val="accent3">
                              <a:lumMod val="75000"/>
                            </a:schemeClr>
                          </a:solidFill>
                          <a:effectLst/>
                          <a:latin typeface="+mj-lt"/>
                          <a:ea typeface="+mn-ea"/>
                          <a:cs typeface="+mn-cs"/>
                        </a:rPr>
                        <a:t>carview</a:t>
                      </a:r>
                      <a:r>
                        <a:rPr kumimoji="1" lang="en-US" altLang="ja-JP" sz="1000" b="0" i="0" kern="1200" dirty="0">
                          <a:solidFill>
                            <a:schemeClr val="accent3">
                              <a:lumMod val="75000"/>
                            </a:schemeClr>
                          </a:solidFill>
                          <a:effectLst/>
                          <a:latin typeface="+mj-lt"/>
                          <a:ea typeface="+mn-ea"/>
                          <a:cs typeface="+mn-cs"/>
                        </a:rPr>
                        <a:t>!</a:t>
                      </a:r>
                      <a:r>
                        <a:rPr kumimoji="1" lang="ja-JP" altLang="en-US" sz="1000" b="0" i="0" kern="1200" dirty="0">
                          <a:solidFill>
                            <a:schemeClr val="accent3">
                              <a:lumMod val="75000"/>
                            </a:schemeClr>
                          </a:solidFill>
                          <a:effectLst/>
                          <a:latin typeface="+mj-lt"/>
                          <a:ea typeface="+mn-ea"/>
                          <a:cs typeface="+mn-cs"/>
                        </a:rPr>
                        <a:t>　タイアップ　制作・掲載費</a:t>
                      </a:r>
                      <a:endParaRPr lang="en-US" altLang="ja-JP" sz="1000" dirty="0">
                        <a:solidFill>
                          <a:schemeClr val="accent3">
                            <a:lumMod val="75000"/>
                          </a:schemeClr>
                        </a:solidFill>
                        <a:latin typeface="+mj-lt"/>
                        <a:ea typeface="メイリオ"/>
                        <a:cs typeface="メイリオ" panose="020B0604030504040204"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247624747"/>
                  </a:ext>
                </a:extLst>
              </a:tr>
              <a:tr h="412130">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a:solidFill>
                            <a:schemeClr val="bg1"/>
                          </a:solidFill>
                          <a:latin typeface="メイリオ"/>
                          <a:ea typeface="メイリオ"/>
                        </a:rPr>
                        <a:t>掲載期間</a:t>
                      </a:r>
                      <a:endParaRPr kumimoji="1" lang="ja-JP" altLang="en-US" sz="1000" b="0" i="0" dirty="0">
                        <a:solidFill>
                          <a:schemeClr val="bg1"/>
                        </a:solidFill>
                        <a:latin typeface="メイリオ"/>
                        <a:ea typeface="メイリオ"/>
                        <a:cs typeface="Meiryo UI"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cs typeface="+mn-cs"/>
                        </a:rPr>
                        <a:t>～１か月間</a:t>
                      </a:r>
                      <a:r>
                        <a:rPr lang="ja-JP" altLang="en-US" sz="1000" dirty="0">
                          <a:solidFill>
                            <a:schemeClr val="accent3">
                              <a:lumMod val="75000"/>
                            </a:schemeClr>
                          </a:solidFill>
                          <a:latin typeface="メイリオ"/>
                          <a:ea typeface="メイリオ"/>
                          <a:cs typeface="Meiryo UI" panose="020B0604030504040204" pitchFamily="50" charset="-128"/>
                        </a:rPr>
                        <a:t>（平日掲載開始）</a:t>
                      </a:r>
                      <a:endParaRPr lang="en-US" altLang="ja-JP" sz="1000" dirty="0">
                        <a:solidFill>
                          <a:schemeClr val="accent3">
                            <a:lumMod val="75000"/>
                          </a:schemeClr>
                        </a:solidFill>
                        <a:latin typeface="メイリオ"/>
                        <a:ea typeface="メイリオ"/>
                        <a:cs typeface="Meiryo UI" panose="020B0604030504040204" pitchFamily="50" charset="-128"/>
                      </a:endParaRPr>
                    </a:p>
                    <a:p>
                      <a:r>
                        <a:rPr lang="en-US" altLang="ja-JP" sz="1000" dirty="0">
                          <a:solidFill>
                            <a:schemeClr val="accent3">
                              <a:lumMod val="75000"/>
                            </a:schemeClr>
                          </a:solidFill>
                          <a:latin typeface="メイリオ"/>
                          <a:ea typeface="メイリオ"/>
                          <a:cs typeface="Meiryo UI" panose="020B0604030504040204" pitchFamily="50" charset="-128"/>
                        </a:rPr>
                        <a:t>※</a:t>
                      </a:r>
                      <a:r>
                        <a:rPr lang="ja-JP" altLang="en-US" sz="1000" dirty="0">
                          <a:solidFill>
                            <a:schemeClr val="accent3">
                              <a:lumMod val="75000"/>
                            </a:schemeClr>
                          </a:solidFill>
                          <a:latin typeface="メイリオ"/>
                          <a:ea typeface="メイリオ"/>
                          <a:cs typeface="Meiryo UI" panose="020B0604030504040204" pitchFamily="50" charset="-128"/>
                        </a:rPr>
                        <a:t>タイアップページは、掲載開始日の前営業日までにアップします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5"/>
                  </a:ext>
                </a:extLst>
              </a:tr>
              <a:tr h="41213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料金</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accent3">
                              <a:lumMod val="75000"/>
                            </a:schemeClr>
                          </a:solidFill>
                          <a:effectLst/>
                          <a:uLnTx/>
                          <a:uFillTx/>
                          <a:latin typeface="+mn-lt"/>
                          <a:ea typeface="+mn-ea"/>
                        </a:rPr>
                        <a:t>300</a:t>
                      </a:r>
                      <a:r>
                        <a:rPr kumimoji="1" lang="ja-JP" altLang="en-US" sz="1000" b="0" u="none" strike="noStrike" kern="1200" cap="none" spc="0" normalizeH="0" baseline="0" noProof="0" dirty="0">
                          <a:ln>
                            <a:noFill/>
                          </a:ln>
                          <a:solidFill>
                            <a:schemeClr val="accent3">
                              <a:lumMod val="75000"/>
                            </a:schemeClr>
                          </a:solidFill>
                          <a:effectLst/>
                          <a:uLnTx/>
                          <a:uFillTx/>
                          <a:latin typeface="+mn-lt"/>
                          <a:ea typeface="+mn-ea"/>
                        </a:rPr>
                        <a:t>万円（グロス）／ 事前見積もり：必要</a:t>
                      </a:r>
                      <a:endParaRPr kumimoji="1" lang="en-US" altLang="ja-JP" sz="1000" b="0" u="none" strike="noStrike" kern="1200" cap="none" spc="0" normalizeH="0" baseline="0" noProof="0" dirty="0">
                        <a:ln>
                          <a:noFill/>
                        </a:ln>
                        <a:solidFill>
                          <a:schemeClr val="accent3">
                            <a:lumMod val="7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rPr>
                        <a:t>企画内容によって、別途費用が発生する場合があります</a:t>
                      </a:r>
                      <a:endPar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accent3">
                              <a:lumMod val="75000"/>
                            </a:schemeClr>
                          </a:solidFill>
                          <a:effectLst/>
                          <a:uLnTx/>
                          <a:uFillTx/>
                          <a:latin typeface="+mn-lt"/>
                          <a:ea typeface="+mn-ea"/>
                        </a:rPr>
                        <a:t>※</a:t>
                      </a:r>
                      <a:r>
                        <a:rPr kumimoji="1" lang="ja-JP" altLang="en-US" sz="1000" b="0" u="none" strike="noStrike" kern="1200" cap="none" spc="0" normalizeH="0" baseline="0" noProof="0" dirty="0">
                          <a:ln>
                            <a:noFill/>
                          </a:ln>
                          <a:solidFill>
                            <a:schemeClr val="accent3">
                              <a:lumMod val="75000"/>
                            </a:schemeClr>
                          </a:solidFill>
                          <a:effectLst/>
                          <a:uLnTx/>
                          <a:uFillTx/>
                          <a:latin typeface="+mn-lt"/>
                          <a:ea typeface="+mn-ea"/>
                        </a:rPr>
                        <a:t>掲載途中より延長する場合は別途ホスティング費を請求します。</a:t>
                      </a:r>
                      <a:r>
                        <a:rPr kumimoji="1" lang="en-US" altLang="ja-JP" sz="1000" b="0" u="none" strike="noStrike" kern="1200" cap="none" spc="0" normalizeH="0" baseline="0" noProof="0" dirty="0">
                          <a:ln>
                            <a:noFill/>
                          </a:ln>
                          <a:solidFill>
                            <a:schemeClr val="accent3">
                              <a:lumMod val="75000"/>
                            </a:schemeClr>
                          </a:solidFill>
                          <a:effectLst/>
                          <a:uLnTx/>
                          <a:uFillTx/>
                          <a:latin typeface="+mn-lt"/>
                          <a:ea typeface="+mn-ea"/>
                        </a:rPr>
                        <a:t>3000</a:t>
                      </a:r>
                      <a:r>
                        <a:rPr kumimoji="1" lang="ja-JP" altLang="en-US" sz="1000" b="0" u="none" strike="noStrike" kern="1200" cap="none" spc="0" normalizeH="0" baseline="0" noProof="0" dirty="0">
                          <a:ln>
                            <a:noFill/>
                          </a:ln>
                          <a:solidFill>
                            <a:schemeClr val="accent3">
                              <a:lumMod val="75000"/>
                            </a:schemeClr>
                          </a:solidFill>
                          <a:effectLst/>
                          <a:uLnTx/>
                          <a:uFillTx/>
                          <a:latin typeface="+mn-lt"/>
                          <a:ea typeface="+mn-ea"/>
                        </a:rPr>
                        <a:t>円</a:t>
                      </a:r>
                      <a:r>
                        <a:rPr kumimoji="1" lang="en-US" altLang="ja-JP" sz="1000" b="0" u="none" strike="noStrike" kern="1200" cap="none" spc="0" normalizeH="0" baseline="0" noProof="0" dirty="0">
                          <a:ln>
                            <a:noFill/>
                          </a:ln>
                          <a:solidFill>
                            <a:schemeClr val="accent3">
                              <a:lumMod val="75000"/>
                            </a:schemeClr>
                          </a:solidFill>
                          <a:effectLst/>
                          <a:uLnTx/>
                          <a:uFillTx/>
                          <a:latin typeface="+mn-lt"/>
                          <a:ea typeface="+mn-ea"/>
                        </a:rPr>
                        <a:t>(Net)/</a:t>
                      </a:r>
                      <a:r>
                        <a:rPr kumimoji="1" lang="ja-JP" altLang="en-US" sz="1000" b="0" u="none" strike="noStrike" kern="1200" cap="none" spc="0" normalizeH="0" baseline="0" noProof="0" dirty="0">
                          <a:ln>
                            <a:noFill/>
                          </a:ln>
                          <a:solidFill>
                            <a:schemeClr val="accent3">
                              <a:lumMod val="75000"/>
                            </a:schemeClr>
                          </a:solidFill>
                          <a:effectLst/>
                          <a:uLnTx/>
                          <a:uFillTx/>
                          <a:latin typeface="+mn-lt"/>
                          <a:ea typeface="+mn-ea"/>
                        </a:rPr>
                        <a:t>日。</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6"/>
                  </a:ext>
                </a:extLst>
              </a:tr>
              <a:tr h="57177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お申し込み</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期限</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rPr>
                        <a:t>原則として、掲載開始の</a:t>
                      </a:r>
                      <a:r>
                        <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rPr>
                        <a:t>2</a:t>
                      </a: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rPr>
                        <a:t>か月前までにお申し込みください</a:t>
                      </a:r>
                      <a:endPar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rPr>
                        <a:t>所定の方法によるお申し込み契約の成立後はキャンセルは不可となります</a:t>
                      </a:r>
                      <a:endPar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rPr>
                        <a:t>お申し込み時に掲載期間が未決定の場合は、別途、掲載開始日の</a:t>
                      </a:r>
                      <a:r>
                        <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rPr>
                        <a:t>5</a:t>
                      </a: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rPr>
                        <a:t>営業日前までに掲載期間のご連絡をメールでいただきます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305169">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a:solidFill>
                            <a:schemeClr val="bg1"/>
                          </a:solidFill>
                          <a:latin typeface="+mn-lt"/>
                          <a:ea typeface="+mn-ea"/>
                        </a:rPr>
                        <a:t>有効期限</a:t>
                      </a:r>
                      <a:endParaRPr kumimoji="1" lang="ja-JP" altLang="en-US" sz="1000" b="0" i="0" dirty="0">
                        <a:solidFill>
                          <a:schemeClr val="bg1"/>
                        </a:solidFill>
                        <a:latin typeface="メイリオ"/>
                        <a:ea typeface="メイリオ"/>
                        <a:cs typeface="Meiryo UI"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accent3">
                              <a:lumMod val="75000"/>
                            </a:schemeClr>
                          </a:solidFill>
                          <a:latin typeface="メイリオ"/>
                          <a:ea typeface="メイリオ"/>
                          <a:cs typeface="Meiryo UI" panose="020B0604030504040204" pitchFamily="50" charset="-128"/>
                        </a:rPr>
                        <a:t>2022</a:t>
                      </a:r>
                      <a:r>
                        <a:rPr lang="ja-JP" altLang="en-US" sz="1000" dirty="0">
                          <a:solidFill>
                            <a:schemeClr val="accent3">
                              <a:lumMod val="75000"/>
                            </a:schemeClr>
                          </a:solidFill>
                          <a:latin typeface="メイリオ"/>
                          <a:ea typeface="メイリオ"/>
                          <a:cs typeface="Meiryo UI" panose="020B0604030504040204" pitchFamily="50" charset="-128"/>
                        </a:rPr>
                        <a:t>年</a:t>
                      </a:r>
                      <a:r>
                        <a:rPr lang="en-US" altLang="ja-JP" sz="1000" dirty="0">
                          <a:solidFill>
                            <a:schemeClr val="accent3">
                              <a:lumMod val="75000"/>
                            </a:schemeClr>
                          </a:solidFill>
                          <a:latin typeface="メイリオ"/>
                          <a:ea typeface="メイリオ"/>
                          <a:cs typeface="Meiryo UI" panose="020B0604030504040204" pitchFamily="50" charset="-128"/>
                        </a:rPr>
                        <a:t>10</a:t>
                      </a:r>
                      <a:r>
                        <a:rPr lang="ja-JP" altLang="en-US" sz="1000" dirty="0">
                          <a:solidFill>
                            <a:schemeClr val="accent3">
                              <a:lumMod val="75000"/>
                            </a:schemeClr>
                          </a:solidFill>
                          <a:latin typeface="メイリオ"/>
                          <a:ea typeface="メイリオ"/>
                          <a:cs typeface="Meiryo UI" panose="020B0604030504040204" pitchFamily="50" charset="-128"/>
                        </a:rPr>
                        <a:t>月</a:t>
                      </a:r>
                      <a:r>
                        <a:rPr lang="en-US" altLang="ja-JP" sz="1000" dirty="0">
                          <a:solidFill>
                            <a:schemeClr val="accent3">
                              <a:lumMod val="75000"/>
                            </a:schemeClr>
                          </a:solidFill>
                          <a:latin typeface="メイリオ"/>
                          <a:ea typeface="メイリオ"/>
                          <a:cs typeface="Meiryo UI" panose="020B0604030504040204" pitchFamily="50" charset="-128"/>
                        </a:rPr>
                        <a:t>16</a:t>
                      </a:r>
                      <a:r>
                        <a:rPr lang="ja-JP" altLang="en-US" sz="1000" dirty="0">
                          <a:solidFill>
                            <a:schemeClr val="accent3">
                              <a:lumMod val="75000"/>
                            </a:schemeClr>
                          </a:solidFill>
                          <a:latin typeface="メイリオ"/>
                          <a:ea typeface="メイリオ"/>
                          <a:cs typeface="Meiryo UI" panose="020B0604030504040204" pitchFamily="50" charset="-128"/>
                        </a:rPr>
                        <a:t>日</a:t>
                      </a:r>
                      <a:r>
                        <a:rPr lang="en-US" altLang="ja-JP" sz="1000" dirty="0">
                          <a:solidFill>
                            <a:schemeClr val="accent3">
                              <a:lumMod val="75000"/>
                            </a:schemeClr>
                          </a:solidFill>
                          <a:latin typeface="メイリオ"/>
                          <a:ea typeface="メイリオ"/>
                          <a:cs typeface="Meiryo UI" panose="020B0604030504040204" pitchFamily="50" charset="-128"/>
                        </a:rPr>
                        <a:t>(</a:t>
                      </a:r>
                      <a:r>
                        <a:rPr lang="ja-JP" altLang="en-US" sz="1000" dirty="0">
                          <a:solidFill>
                            <a:schemeClr val="accent3">
                              <a:lumMod val="75000"/>
                            </a:schemeClr>
                          </a:solidFill>
                          <a:latin typeface="メイリオ"/>
                          <a:ea typeface="メイリオ"/>
                          <a:cs typeface="Meiryo UI" panose="020B0604030504040204" pitchFamily="50" charset="-128"/>
                        </a:rPr>
                        <a:t>日</a:t>
                      </a:r>
                      <a:r>
                        <a:rPr lang="en-US" altLang="ja-JP" sz="1000" dirty="0">
                          <a:solidFill>
                            <a:schemeClr val="accent3">
                              <a:lumMod val="75000"/>
                            </a:schemeClr>
                          </a:solidFill>
                          <a:latin typeface="メイリオ"/>
                          <a:ea typeface="メイリオ"/>
                          <a:cs typeface="Meiryo UI" panose="020B0604030504040204" pitchFamily="50" charset="-128"/>
                        </a:rPr>
                        <a:t>)</a:t>
                      </a:r>
                      <a:r>
                        <a:rPr lang="ja-JP" altLang="en-US" sz="1000" dirty="0">
                          <a:solidFill>
                            <a:schemeClr val="accent3">
                              <a:lumMod val="75000"/>
                            </a:schemeClr>
                          </a:solidFill>
                          <a:latin typeface="メイリオ"/>
                          <a:ea typeface="メイリオ"/>
                          <a:cs typeface="Meiryo UI" panose="020B0604030504040204" pitchFamily="50" charset="-128"/>
                        </a:rPr>
                        <a:t>掲載終了分</a:t>
                      </a:r>
                      <a:endParaRPr lang="ja-JP" altLang="en-US" sz="1000" dirty="0">
                        <a:solidFill>
                          <a:schemeClr val="accent3">
                            <a:lumMod val="75000"/>
                          </a:schemeClr>
                        </a:solidFill>
                        <a:latin typeface="メイリオ"/>
                        <a:ea typeface="メイリオ"/>
                        <a:cs typeface="Verdana" pitchFamily="34" charset="0"/>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3752225600"/>
                  </a:ext>
                </a:extLst>
              </a:tr>
              <a:tr h="41213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レポート項目</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accent3">
                              <a:lumMod val="75000"/>
                            </a:schemeClr>
                          </a:solidFill>
                          <a:latin typeface="+mn-lt"/>
                          <a:ea typeface="+mn-ea"/>
                          <a:cs typeface="Verdana"/>
                        </a:rPr>
                        <a:t>PV</a:t>
                      </a:r>
                      <a:r>
                        <a:rPr lang="ja-JP" altLang="en-US" sz="1000" dirty="0">
                          <a:solidFill>
                            <a:schemeClr val="accent3">
                              <a:lumMod val="75000"/>
                            </a:schemeClr>
                          </a:solidFill>
                          <a:latin typeface="+mn-lt"/>
                          <a:ea typeface="+mn-ea"/>
                          <a:cs typeface="Verdana"/>
                        </a:rPr>
                        <a:t>・</a:t>
                      </a:r>
                      <a:r>
                        <a:rPr lang="en-US" altLang="ja-JP" sz="1000" dirty="0">
                          <a:solidFill>
                            <a:schemeClr val="accent3">
                              <a:lumMod val="75000"/>
                            </a:schemeClr>
                          </a:solidFill>
                          <a:latin typeface="+mn-lt"/>
                          <a:ea typeface="+mn-ea"/>
                          <a:cs typeface="Verdana"/>
                        </a:rPr>
                        <a:t>UB</a:t>
                      </a:r>
                      <a:r>
                        <a:rPr lang="ja-JP" altLang="en-US" sz="1000" dirty="0">
                          <a:solidFill>
                            <a:schemeClr val="accent3">
                              <a:lumMod val="75000"/>
                            </a:schemeClr>
                          </a:solidFill>
                          <a:latin typeface="+mn-lt"/>
                          <a:ea typeface="+mn-ea"/>
                          <a:cs typeface="Verdana"/>
                        </a:rPr>
                        <a:t>・ページ内リンクのクリック数など</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accent3">
                              <a:lumMod val="75000"/>
                            </a:schemeClr>
                          </a:solidFill>
                          <a:latin typeface="+mn-lt"/>
                          <a:ea typeface="+mn-ea"/>
                          <a:cs typeface="Verdana"/>
                        </a:rPr>
                        <a:t>※</a:t>
                      </a:r>
                      <a:r>
                        <a:rPr lang="ja-JP" altLang="en-US" sz="1000" dirty="0">
                          <a:solidFill>
                            <a:schemeClr val="accent3">
                              <a:lumMod val="75000"/>
                            </a:schemeClr>
                          </a:solidFill>
                          <a:latin typeface="+mn-lt"/>
                          <a:ea typeface="+mn-ea"/>
                          <a:cs typeface="Verdana"/>
                        </a:rPr>
                        <a:t>掲載終了から</a:t>
                      </a:r>
                      <a:r>
                        <a:rPr lang="en-US" altLang="ja-JP" sz="1000" dirty="0">
                          <a:solidFill>
                            <a:schemeClr val="accent3">
                              <a:lumMod val="75000"/>
                            </a:schemeClr>
                          </a:solidFill>
                          <a:latin typeface="+mn-lt"/>
                          <a:ea typeface="+mn-ea"/>
                          <a:cs typeface="Verdana"/>
                        </a:rPr>
                        <a:t>2</a:t>
                      </a:r>
                      <a:r>
                        <a:rPr lang="ja-JP" altLang="en-US" sz="1000" dirty="0">
                          <a:solidFill>
                            <a:schemeClr val="accent3">
                              <a:lumMod val="75000"/>
                            </a:schemeClr>
                          </a:solidFill>
                          <a:latin typeface="+mn-lt"/>
                          <a:ea typeface="+mn-ea"/>
                          <a:cs typeface="Verdana"/>
                        </a:rPr>
                        <a:t>週間程度でご提出いたします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20150108"/>
                  </a:ext>
                </a:extLst>
              </a:tr>
              <a:tr h="29581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備考</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err="1">
                          <a:solidFill>
                            <a:schemeClr val="accent3">
                              <a:lumMod val="75000"/>
                            </a:schemeClr>
                          </a:solidFill>
                          <a:latin typeface="+mn-lt"/>
                          <a:ea typeface="+mn-ea"/>
                          <a:cs typeface="Verdana"/>
                        </a:rPr>
                        <a:t>carview</a:t>
                      </a:r>
                      <a:r>
                        <a:rPr lang="en-US" altLang="ja-JP" sz="1000" dirty="0">
                          <a:solidFill>
                            <a:schemeClr val="accent3">
                              <a:lumMod val="75000"/>
                            </a:schemeClr>
                          </a:solidFill>
                          <a:latin typeface="+mn-lt"/>
                          <a:ea typeface="+mn-ea"/>
                          <a:cs typeface="Verdana"/>
                        </a:rPr>
                        <a:t>! </a:t>
                      </a:r>
                      <a:r>
                        <a:rPr lang="ja-JP" altLang="en-US" sz="1000" dirty="0">
                          <a:solidFill>
                            <a:schemeClr val="accent3">
                              <a:lumMod val="75000"/>
                            </a:schemeClr>
                          </a:solidFill>
                          <a:latin typeface="+mn-lt"/>
                          <a:ea typeface="+mn-ea"/>
                          <a:cs typeface="Verdana"/>
                        </a:rPr>
                        <a:t>の編成方針と合致しないものについてはお断りさせていただく場合があります。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2326627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kumimoji="1" lang="ja-JP" altLang="en-US" dirty="0"/>
              <a:t>効果検証レポート</a:t>
            </a:r>
          </a:p>
        </p:txBody>
      </p:sp>
      <p:sp>
        <p:nvSpPr>
          <p:cNvPr id="5" name="スライド番号プレースホルダー 4"/>
          <p:cNvSpPr>
            <a:spLocks noGrp="1"/>
          </p:cNvSpPr>
          <p:nvPr>
            <p:ph type="sldNum" sz="quarter" idx="4"/>
          </p:nvPr>
        </p:nvSpPr>
        <p:spPr>
          <a:xfrm>
            <a:off x="10992544" y="6525344"/>
            <a:ext cx="1033522" cy="365125"/>
          </a:xfrm>
        </p:spPr>
        <p:txBody>
          <a:bodyPr/>
          <a:lstStyle/>
          <a:p>
            <a:fld id="{F9BD7636-22E7-4304-ABE2-16A3D163D5E1}" type="slidenum">
              <a:rPr lang="ja-JP" altLang="en-US" smtClean="0"/>
              <a:pPr/>
              <a:t>5</a:t>
            </a:fld>
            <a:endParaRPr lang="ja-JP" altLang="en-US" dirty="0"/>
          </a:p>
        </p:txBody>
      </p:sp>
      <p:sp>
        <p:nvSpPr>
          <p:cNvPr id="10" name="正方形/長方形 9"/>
          <p:cNvSpPr/>
          <p:nvPr/>
        </p:nvSpPr>
        <p:spPr>
          <a:xfrm>
            <a:off x="767408" y="1844824"/>
            <a:ext cx="4824536" cy="442065"/>
          </a:xfrm>
          <a:prstGeom prst="rect">
            <a:avLst/>
          </a:prstGeom>
          <a:solidFill>
            <a:schemeClr val="accent6">
              <a:lumMod val="65000"/>
              <a:lumOff val="3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0" name="グループ化 19"/>
          <p:cNvGrpSpPr/>
          <p:nvPr/>
        </p:nvGrpSpPr>
        <p:grpSpPr>
          <a:xfrm>
            <a:off x="7738772" y="4289104"/>
            <a:ext cx="2547627" cy="2114877"/>
            <a:chOff x="1712913" y="26891"/>
            <a:chExt cx="7560567" cy="6145086"/>
          </a:xfrm>
        </p:grpSpPr>
        <p:pic>
          <p:nvPicPr>
            <p:cNvPr id="21" name="図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12913" y="26891"/>
              <a:ext cx="7560567" cy="6145086"/>
            </a:xfrm>
            <a:prstGeom prst="rect">
              <a:avLst/>
            </a:prstGeom>
            <a:ln w="3175">
              <a:solidFill>
                <a:schemeClr val="bg1">
                  <a:lumMod val="50000"/>
                </a:schemeClr>
              </a:solidFill>
            </a:ln>
          </p:spPr>
        </p:pic>
        <p:sp>
          <p:nvSpPr>
            <p:cNvPr id="22" name="正方形/長方形 21"/>
            <p:cNvSpPr/>
            <p:nvPr/>
          </p:nvSpPr>
          <p:spPr>
            <a:xfrm>
              <a:off x="4448944" y="110193"/>
              <a:ext cx="648072" cy="72008"/>
            </a:xfrm>
            <a:prstGeom prst="rect">
              <a:avLst/>
            </a:prstGeom>
            <a:solidFill>
              <a:schemeClr val="bg1"/>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pic>
        <p:nvPicPr>
          <p:cNvPr id="23" name="Picture 2" descr="B1D2497D-1EBE-4057-8CE8-D155B6774F92-L0-001"/>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420"/>
          <a:stretch/>
        </p:blipFill>
        <p:spPr bwMode="auto">
          <a:xfrm>
            <a:off x="10044900" y="4439823"/>
            <a:ext cx="1379692" cy="229646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4" name="正方形/長方形 23"/>
          <p:cNvSpPr/>
          <p:nvPr/>
        </p:nvSpPr>
        <p:spPr>
          <a:xfrm>
            <a:off x="695400" y="1115452"/>
            <a:ext cx="11017224" cy="369332"/>
          </a:xfrm>
          <a:prstGeom prst="rect">
            <a:avLst/>
          </a:prstGeom>
        </p:spPr>
        <p:txBody>
          <a:bodyPr wrap="square">
            <a:spAutoFit/>
          </a:bodyPr>
          <a:lstStyle/>
          <a:p>
            <a:r>
              <a:rPr lang="ja-JP" altLang="en-US" b="1" dirty="0">
                <a:solidFill>
                  <a:schemeClr val="accent6">
                    <a:lumMod val="65000"/>
                    <a:lumOff val="35000"/>
                  </a:schemeClr>
                </a:solidFill>
                <a:latin typeface="+mn-ea"/>
              </a:rPr>
              <a:t>定量・定性両面から、施策の実績を集計、分析し、タイアップ実施効果のレポーティングを行います。</a:t>
            </a:r>
            <a:endParaRPr lang="en-US" altLang="ja-JP" b="1" dirty="0">
              <a:solidFill>
                <a:schemeClr val="accent6">
                  <a:lumMod val="65000"/>
                  <a:lumOff val="35000"/>
                </a:schemeClr>
              </a:solidFill>
              <a:latin typeface="+mn-ea"/>
            </a:endParaRPr>
          </a:p>
        </p:txBody>
      </p:sp>
      <p:sp>
        <p:nvSpPr>
          <p:cNvPr id="27" name="正方形/長方形 26"/>
          <p:cNvSpPr/>
          <p:nvPr/>
        </p:nvSpPr>
        <p:spPr>
          <a:xfrm>
            <a:off x="883419" y="1906867"/>
            <a:ext cx="5328592" cy="338554"/>
          </a:xfrm>
          <a:prstGeom prst="rect">
            <a:avLst/>
          </a:prstGeom>
        </p:spPr>
        <p:txBody>
          <a:bodyPr wrap="square">
            <a:spAutoFit/>
          </a:bodyPr>
          <a:lstStyle/>
          <a:p>
            <a:pPr lvl="0"/>
            <a:r>
              <a:rPr lang="ja-JP" altLang="en-US" sz="1600" b="1" dirty="0">
                <a:solidFill>
                  <a:schemeClr val="bg1"/>
                </a:solidFill>
              </a:rPr>
              <a:t>集客数・属性、広告主様ページへの送客数</a:t>
            </a:r>
            <a:endParaRPr lang="en-US" altLang="ja-JP" sz="1600" b="1" dirty="0">
              <a:solidFill>
                <a:schemeClr val="bg1"/>
              </a:solidFill>
            </a:endParaRPr>
          </a:p>
        </p:txBody>
      </p:sp>
      <p:sp>
        <p:nvSpPr>
          <p:cNvPr id="28" name="正方形/長方形 27"/>
          <p:cNvSpPr/>
          <p:nvPr/>
        </p:nvSpPr>
        <p:spPr>
          <a:xfrm>
            <a:off x="767408" y="2358897"/>
            <a:ext cx="7521916" cy="861774"/>
          </a:xfrm>
          <a:prstGeom prst="rect">
            <a:avLst/>
          </a:prstGeom>
        </p:spPr>
        <p:txBody>
          <a:bodyPr wrap="square">
            <a:spAutoFit/>
          </a:bodyPr>
          <a:lstStyle/>
          <a:p>
            <a:r>
              <a:rPr lang="ja-JP" altLang="en-US" sz="1600" dirty="0">
                <a:latin typeface="+mn-ea"/>
              </a:rPr>
              <a:t>・デイリーの</a:t>
            </a:r>
            <a:r>
              <a:rPr lang="en-US" altLang="ja-JP" sz="1600" dirty="0">
                <a:latin typeface="+mn-ea"/>
              </a:rPr>
              <a:t>PV</a:t>
            </a:r>
            <a:r>
              <a:rPr lang="ja-JP" altLang="en-US" sz="1600" dirty="0">
                <a:latin typeface="+mn-ea"/>
              </a:rPr>
              <a:t>・</a:t>
            </a:r>
            <a:r>
              <a:rPr lang="en-US" altLang="ja-JP" sz="1600" dirty="0">
                <a:latin typeface="+mn-ea"/>
              </a:rPr>
              <a:t>UB</a:t>
            </a:r>
          </a:p>
          <a:p>
            <a:r>
              <a:rPr lang="ja-JP" altLang="en-US" sz="1600" dirty="0">
                <a:latin typeface="+mn-ea"/>
              </a:rPr>
              <a:t>・タイアップ内の広告主様ページへの誘導枠クリック数・率</a:t>
            </a:r>
            <a:endParaRPr lang="en-US" altLang="ja-JP" sz="1600" dirty="0">
              <a:latin typeface="+mn-ea"/>
            </a:endParaRPr>
          </a:p>
          <a:p>
            <a:r>
              <a:rPr lang="ja-JP" altLang="en-US" sz="1600" dirty="0">
                <a:latin typeface="+mn-ea"/>
              </a:rPr>
              <a:t>・タイアップ訪問者の性別・性別</a:t>
            </a:r>
            <a:r>
              <a:rPr lang="en-US" altLang="ja-JP" sz="1600" dirty="0">
                <a:latin typeface="+mn-ea"/>
              </a:rPr>
              <a:t>×</a:t>
            </a:r>
            <a:r>
              <a:rPr lang="ja-JP" altLang="en-US" sz="1600" dirty="0">
                <a:latin typeface="+mn-ea"/>
              </a:rPr>
              <a:t>年齢層比率</a:t>
            </a:r>
            <a:endParaRPr lang="en-US" altLang="ja-JP" sz="1600" dirty="0">
              <a:latin typeface="+mn-ea"/>
            </a:endParaRPr>
          </a:p>
        </p:txBody>
      </p:sp>
      <p:sp>
        <p:nvSpPr>
          <p:cNvPr id="29" name="正方形/長方形 28"/>
          <p:cNvSpPr/>
          <p:nvPr/>
        </p:nvSpPr>
        <p:spPr>
          <a:xfrm>
            <a:off x="767408" y="4221088"/>
            <a:ext cx="4824536" cy="442065"/>
          </a:xfrm>
          <a:prstGeom prst="rect">
            <a:avLst/>
          </a:prstGeom>
          <a:solidFill>
            <a:schemeClr val="accent6">
              <a:lumMod val="65000"/>
              <a:lumOff val="3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600" dirty="0">
              <a:solidFill>
                <a:schemeClr val="tx1"/>
              </a:solidFill>
            </a:endParaRPr>
          </a:p>
        </p:txBody>
      </p:sp>
      <p:sp>
        <p:nvSpPr>
          <p:cNvPr id="30" name="正方形/長方形 29"/>
          <p:cNvSpPr/>
          <p:nvPr/>
        </p:nvSpPr>
        <p:spPr>
          <a:xfrm>
            <a:off x="886669" y="4275986"/>
            <a:ext cx="5328592" cy="338554"/>
          </a:xfrm>
          <a:prstGeom prst="rect">
            <a:avLst/>
          </a:prstGeom>
        </p:spPr>
        <p:txBody>
          <a:bodyPr wrap="square">
            <a:spAutoFit/>
          </a:bodyPr>
          <a:lstStyle/>
          <a:p>
            <a:pPr lvl="0"/>
            <a:r>
              <a:rPr lang="ja-JP" altLang="en-US" sz="1600" b="1" dirty="0">
                <a:solidFill>
                  <a:schemeClr val="bg1"/>
                </a:solidFill>
              </a:rPr>
              <a:t>態度変容効果</a:t>
            </a:r>
            <a:endParaRPr lang="en-US" altLang="ja-JP" sz="1600" b="1" dirty="0">
              <a:solidFill>
                <a:schemeClr val="bg1"/>
              </a:solidFill>
            </a:endParaRPr>
          </a:p>
        </p:txBody>
      </p:sp>
      <p:sp>
        <p:nvSpPr>
          <p:cNvPr id="32" name="正方形/長方形 31"/>
          <p:cNvSpPr/>
          <p:nvPr/>
        </p:nvSpPr>
        <p:spPr>
          <a:xfrm>
            <a:off x="881930" y="4775030"/>
            <a:ext cx="7806357" cy="338554"/>
          </a:xfrm>
          <a:prstGeom prst="rect">
            <a:avLst/>
          </a:prstGeom>
        </p:spPr>
        <p:txBody>
          <a:bodyPr wrap="square">
            <a:spAutoFit/>
          </a:bodyPr>
          <a:lstStyle/>
          <a:p>
            <a:pPr lvl="0">
              <a:defRPr/>
            </a:pPr>
            <a:r>
              <a:rPr lang="ja-JP" altLang="en-US" sz="1600" b="1" dirty="0">
                <a:solidFill>
                  <a:schemeClr val="accent6">
                    <a:lumMod val="65000"/>
                    <a:lumOff val="35000"/>
                  </a:schemeClr>
                </a:solidFill>
                <a:cs typeface="Meiryo UI" panose="020B0604030504040204" pitchFamily="50" charset="-128"/>
              </a:rPr>
              <a:t>タイアップ読者に対するアンケートを無償でご提供します。</a:t>
            </a:r>
            <a:endParaRPr lang="en-US" altLang="ja-JP" sz="1600" b="1" dirty="0">
              <a:solidFill>
                <a:schemeClr val="accent6">
                  <a:lumMod val="65000"/>
                  <a:lumOff val="35000"/>
                </a:schemeClr>
              </a:solidFill>
              <a:cs typeface="Meiryo UI" panose="020B0604030504040204" pitchFamily="50" charset="-128"/>
            </a:endParaRPr>
          </a:p>
        </p:txBody>
      </p:sp>
      <p:sp>
        <p:nvSpPr>
          <p:cNvPr id="33" name="正方形/長方形 32"/>
          <p:cNvSpPr/>
          <p:nvPr/>
        </p:nvSpPr>
        <p:spPr>
          <a:xfrm>
            <a:off x="623392" y="5489356"/>
            <a:ext cx="8281094" cy="938719"/>
          </a:xfrm>
          <a:prstGeom prst="rect">
            <a:avLst/>
          </a:prstGeom>
        </p:spPr>
        <p:txBody>
          <a:bodyPr wrap="square">
            <a:spAutoFit/>
          </a:bodyPr>
          <a:lstStyle/>
          <a:p>
            <a:pPr lvl="0"/>
            <a:r>
              <a:rPr lang="ja-JP" altLang="en-US" sz="1100" dirty="0">
                <a:solidFill>
                  <a:srgbClr val="000000"/>
                </a:solidFill>
              </a:rPr>
              <a:t>　</a:t>
            </a:r>
            <a:r>
              <a:rPr lang="en-US" altLang="ja-JP" sz="1100" dirty="0">
                <a:solidFill>
                  <a:srgbClr val="000000"/>
                </a:solidFill>
              </a:rPr>
              <a:t>※</a:t>
            </a:r>
            <a:r>
              <a:rPr lang="ja-JP" altLang="en-US" sz="1100" dirty="0">
                <a:solidFill>
                  <a:srgbClr val="000000"/>
                </a:solidFill>
              </a:rPr>
              <a:t>定型項目での実施となります。</a:t>
            </a:r>
            <a:endParaRPr lang="en-US" altLang="ja-JP" sz="1100" dirty="0">
              <a:solidFill>
                <a:srgbClr val="000000"/>
              </a:solidFill>
            </a:endParaRPr>
          </a:p>
          <a:p>
            <a:pPr lvl="0"/>
            <a:r>
              <a:rPr lang="ja-JP" altLang="en-US" sz="1100" dirty="0">
                <a:solidFill>
                  <a:srgbClr val="000000"/>
                </a:solidFill>
                <a:latin typeface="+mn-ea"/>
              </a:rPr>
              <a:t>　</a:t>
            </a:r>
            <a:r>
              <a:rPr lang="en-US" altLang="ja-JP" sz="1100" dirty="0">
                <a:latin typeface="+mn-ea"/>
              </a:rPr>
              <a:t>※</a:t>
            </a:r>
            <a:r>
              <a:rPr lang="ja-JP" altLang="en-US" sz="1100" dirty="0">
                <a:latin typeface="+mn-ea"/>
              </a:rPr>
              <a:t>アンケート回答数の保証はいたしかねます。</a:t>
            </a:r>
            <a:endParaRPr lang="en-US" altLang="ja-JP" sz="1100" dirty="0">
              <a:latin typeface="+mn-ea"/>
            </a:endParaRPr>
          </a:p>
          <a:p>
            <a:pPr lvl="0"/>
            <a:r>
              <a:rPr lang="ja-JP" altLang="en-US" sz="1100" dirty="0">
                <a:latin typeface="+mn-ea"/>
              </a:rPr>
              <a:t>　　また、回答数は</a:t>
            </a:r>
            <a:r>
              <a:rPr lang="en-US" altLang="ja-JP" sz="1100" dirty="0">
                <a:latin typeface="+mn-ea"/>
              </a:rPr>
              <a:t>500</a:t>
            </a:r>
            <a:r>
              <a:rPr lang="ja-JP" altLang="en-US" sz="1100" dirty="0">
                <a:latin typeface="+mn-ea"/>
              </a:rPr>
              <a:t>件を上限とし、これを超えた場合、掲載途中でもアンケートを終了させていただきます。</a:t>
            </a:r>
            <a:endParaRPr lang="en-US" altLang="ja-JP" sz="1100" dirty="0">
              <a:latin typeface="+mn-ea"/>
            </a:endParaRPr>
          </a:p>
          <a:p>
            <a:pPr lvl="0"/>
            <a:r>
              <a:rPr lang="ja-JP" altLang="en-US" sz="1100" dirty="0">
                <a:latin typeface="+mn-ea"/>
              </a:rPr>
              <a:t>　</a:t>
            </a:r>
            <a:r>
              <a:rPr lang="en-US" altLang="ja-JP" sz="1100" dirty="0">
                <a:latin typeface="+mn-ea"/>
              </a:rPr>
              <a:t>※</a:t>
            </a:r>
            <a:r>
              <a:rPr lang="ja-JP" altLang="en-US" sz="1100" dirty="0">
                <a:latin typeface="+mn-ea"/>
              </a:rPr>
              <a:t>予告なくアンケートサーバーのサイトメンテナンスを行い、一時的にアンケートの受付ができなくなる</a:t>
            </a:r>
            <a:endParaRPr lang="en-US" altLang="ja-JP" sz="1100" dirty="0">
              <a:latin typeface="+mn-ea"/>
            </a:endParaRPr>
          </a:p>
          <a:p>
            <a:pPr lvl="0"/>
            <a:r>
              <a:rPr lang="ja-JP" altLang="en-US" sz="1100" dirty="0">
                <a:latin typeface="+mn-ea"/>
              </a:rPr>
              <a:t>　　場合があります。</a:t>
            </a:r>
          </a:p>
        </p:txBody>
      </p:sp>
      <p:sp>
        <p:nvSpPr>
          <p:cNvPr id="34" name="正方形/長方形 33"/>
          <p:cNvSpPr/>
          <p:nvPr/>
        </p:nvSpPr>
        <p:spPr>
          <a:xfrm>
            <a:off x="898574" y="5034662"/>
            <a:ext cx="8005912" cy="338554"/>
          </a:xfrm>
          <a:prstGeom prst="rect">
            <a:avLst/>
          </a:prstGeom>
        </p:spPr>
        <p:txBody>
          <a:bodyPr wrap="square">
            <a:spAutoFit/>
          </a:bodyPr>
          <a:lstStyle/>
          <a:p>
            <a:pPr lvl="0"/>
            <a:r>
              <a:rPr lang="ja-JP" altLang="en-US" sz="1600" dirty="0">
                <a:latin typeface="+mn-ea"/>
              </a:rPr>
              <a:t>タイアップ記事への評価、読了後の態度変容を問うアンケートです。</a:t>
            </a:r>
            <a:endParaRPr lang="en-US" altLang="ja-JP" sz="1600" dirty="0">
              <a:latin typeface="+mn-ea"/>
            </a:endParaRPr>
          </a:p>
        </p:txBody>
      </p:sp>
      <p:sp>
        <p:nvSpPr>
          <p:cNvPr id="35" name="正方形/長方形 34"/>
          <p:cNvSpPr/>
          <p:nvPr/>
        </p:nvSpPr>
        <p:spPr>
          <a:xfrm>
            <a:off x="8583196" y="3908226"/>
            <a:ext cx="2697380" cy="307777"/>
          </a:xfrm>
          <a:prstGeom prst="rect">
            <a:avLst/>
          </a:prstGeom>
        </p:spPr>
        <p:txBody>
          <a:bodyPr wrap="square">
            <a:spAutoFit/>
          </a:bodyPr>
          <a:lstStyle/>
          <a:p>
            <a:r>
              <a:rPr lang="ja-JP" altLang="en-US" sz="1400" dirty="0">
                <a:latin typeface="+mn-ea"/>
              </a:rPr>
              <a:t>＜アンケート画面サンプル＞</a:t>
            </a:r>
            <a:endParaRPr lang="en-US" altLang="ja-JP" sz="1400" dirty="0">
              <a:latin typeface="+mn-ea"/>
            </a:endParaRPr>
          </a:p>
        </p:txBody>
      </p:sp>
      <p:pic>
        <p:nvPicPr>
          <p:cNvPr id="4" name="図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69213" y="2008802"/>
            <a:ext cx="2729067" cy="1430326"/>
          </a:xfrm>
          <a:prstGeom prst="rect">
            <a:avLst/>
          </a:prstGeom>
          <a:ln>
            <a:solidFill>
              <a:schemeClr val="bg1">
                <a:lumMod val="50000"/>
              </a:schemeClr>
            </a:solidFill>
          </a:ln>
        </p:spPr>
      </p:pic>
      <p:sp>
        <p:nvSpPr>
          <p:cNvPr id="25" name="正方形/長方形 24"/>
          <p:cNvSpPr/>
          <p:nvPr/>
        </p:nvSpPr>
        <p:spPr>
          <a:xfrm>
            <a:off x="8943236" y="1713030"/>
            <a:ext cx="2697380" cy="307777"/>
          </a:xfrm>
          <a:prstGeom prst="rect">
            <a:avLst/>
          </a:prstGeom>
        </p:spPr>
        <p:txBody>
          <a:bodyPr wrap="square">
            <a:spAutoFit/>
          </a:bodyPr>
          <a:lstStyle/>
          <a:p>
            <a:r>
              <a:rPr lang="ja-JP" altLang="en-US" sz="1400" dirty="0">
                <a:latin typeface="+mn-ea"/>
              </a:rPr>
              <a:t>＜レポートサンプル＞</a:t>
            </a:r>
            <a:endParaRPr lang="en-US" altLang="ja-JP" sz="1400" dirty="0">
              <a:latin typeface="+mn-ea"/>
            </a:endParaRPr>
          </a:p>
        </p:txBody>
      </p:sp>
      <p:pic>
        <p:nvPicPr>
          <p:cNvPr id="6" name="図 5"/>
          <p:cNvPicPr>
            <a:picLocks noChangeAspect="1"/>
          </p:cNvPicPr>
          <p:nvPr/>
        </p:nvPicPr>
        <p:blipFill>
          <a:blip r:embed="rId5"/>
          <a:stretch>
            <a:fillRect/>
          </a:stretch>
        </p:blipFill>
        <p:spPr>
          <a:xfrm>
            <a:off x="9362055" y="2474759"/>
            <a:ext cx="2481022" cy="1401641"/>
          </a:xfrm>
          <a:prstGeom prst="rect">
            <a:avLst/>
          </a:prstGeom>
          <a:ln>
            <a:solidFill>
              <a:schemeClr val="tx1"/>
            </a:solidFill>
          </a:ln>
        </p:spPr>
      </p:pic>
      <p:sp>
        <p:nvSpPr>
          <p:cNvPr id="31" name="正方形/長方形 30"/>
          <p:cNvSpPr/>
          <p:nvPr/>
        </p:nvSpPr>
        <p:spPr>
          <a:xfrm>
            <a:off x="767408" y="3284984"/>
            <a:ext cx="4824536" cy="442065"/>
          </a:xfrm>
          <a:prstGeom prst="rect">
            <a:avLst/>
          </a:prstGeom>
          <a:solidFill>
            <a:schemeClr val="accent6">
              <a:lumMod val="65000"/>
              <a:lumOff val="3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6" name="正方形/長方形 35"/>
          <p:cNvSpPr/>
          <p:nvPr/>
        </p:nvSpPr>
        <p:spPr>
          <a:xfrm>
            <a:off x="883419" y="3358496"/>
            <a:ext cx="5328592" cy="338554"/>
          </a:xfrm>
          <a:prstGeom prst="rect">
            <a:avLst/>
          </a:prstGeom>
        </p:spPr>
        <p:txBody>
          <a:bodyPr wrap="square">
            <a:spAutoFit/>
          </a:bodyPr>
          <a:lstStyle/>
          <a:p>
            <a:pPr lvl="0"/>
            <a:r>
              <a:rPr lang="ja-JP" altLang="en-US" sz="1600" b="1" dirty="0">
                <a:solidFill>
                  <a:schemeClr val="bg1"/>
                </a:solidFill>
              </a:rPr>
              <a:t>記事閲覧態度</a:t>
            </a:r>
            <a:endParaRPr lang="en-US" altLang="ja-JP" sz="1600" b="1" dirty="0">
              <a:solidFill>
                <a:schemeClr val="bg1"/>
              </a:solidFill>
            </a:endParaRPr>
          </a:p>
        </p:txBody>
      </p:sp>
      <p:sp>
        <p:nvSpPr>
          <p:cNvPr id="37" name="正方形/長方形 36"/>
          <p:cNvSpPr/>
          <p:nvPr/>
        </p:nvSpPr>
        <p:spPr>
          <a:xfrm>
            <a:off x="773018" y="3782477"/>
            <a:ext cx="7521916" cy="338554"/>
          </a:xfrm>
          <a:prstGeom prst="rect">
            <a:avLst/>
          </a:prstGeom>
        </p:spPr>
        <p:txBody>
          <a:bodyPr wrap="square">
            <a:spAutoFit/>
          </a:bodyPr>
          <a:lstStyle/>
          <a:p>
            <a:r>
              <a:rPr lang="ja-JP" altLang="en-US" sz="1600" dirty="0">
                <a:latin typeface="+mn-ea"/>
              </a:rPr>
              <a:t>・読了率</a:t>
            </a:r>
            <a:endParaRPr lang="en-US" altLang="ja-JP" sz="1600" dirty="0">
              <a:latin typeface="+mn-ea"/>
            </a:endParaRPr>
          </a:p>
        </p:txBody>
      </p:sp>
    </p:spTree>
    <p:extLst>
      <p:ext uri="{BB962C8B-B14F-4D97-AF65-F5344CB8AC3E}">
        <p14:creationId xmlns:p14="http://schemas.microsoft.com/office/powerpoint/2010/main" val="1245232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
        <p:nvSpPr>
          <p:cNvPr id="38" name="タイトル 2"/>
          <p:cNvSpPr>
            <a:spLocks noGrp="1"/>
          </p:cNvSpPr>
          <p:nvPr>
            <p:ph type="title"/>
          </p:nvPr>
        </p:nvSpPr>
        <p:spPr>
          <a:xfrm>
            <a:off x="479376" y="166999"/>
            <a:ext cx="9837401" cy="531751"/>
          </a:xfrm>
        </p:spPr>
        <p:txBody>
          <a:bodyPr>
            <a:normAutofit/>
          </a:bodyPr>
          <a:lstStyle/>
          <a:p>
            <a:r>
              <a:rPr lang="ja-JP" altLang="en-US" sz="2708" dirty="0"/>
              <a:t>実施フロー</a:t>
            </a:r>
          </a:p>
        </p:txBody>
      </p:sp>
      <p:sp>
        <p:nvSpPr>
          <p:cNvPr id="39" name="テキスト ボックス 38"/>
          <p:cNvSpPr txBox="1"/>
          <p:nvPr/>
        </p:nvSpPr>
        <p:spPr>
          <a:xfrm>
            <a:off x="1221619" y="6029034"/>
            <a:ext cx="10800316" cy="600164"/>
          </a:xfrm>
          <a:prstGeom prst="rect">
            <a:avLst/>
          </a:prstGeom>
          <a:noFill/>
        </p:spPr>
        <p:txBody>
          <a:bodyPr wrap="square">
            <a:spAutoFit/>
          </a:bodyPr>
          <a:lstStyle/>
          <a:p>
            <a:pPr>
              <a:defRPr/>
            </a:pP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各工程で弊社内確認を行い、指摘事項は広告主様側で特別な理由がない限り修正いたします。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薬機法など、法的な規制がかかる商品、プロモーションでは、制作期間が増加する場合があります。</a:t>
            </a:r>
            <a:b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b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企画や取材等の内容によって、制作期間が変動します。　</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40" name="ホームベース 39"/>
          <p:cNvSpPr/>
          <p:nvPr/>
        </p:nvSpPr>
        <p:spPr>
          <a:xfrm>
            <a:off x="8669045"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1" name="ホームベース 40"/>
          <p:cNvSpPr/>
          <p:nvPr/>
        </p:nvSpPr>
        <p:spPr>
          <a:xfrm>
            <a:off x="7218881"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3" name="ホームベース 42"/>
          <p:cNvSpPr/>
          <p:nvPr/>
        </p:nvSpPr>
        <p:spPr>
          <a:xfrm>
            <a:off x="5735960"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4" name="ホームベース 43"/>
          <p:cNvSpPr/>
          <p:nvPr/>
        </p:nvSpPr>
        <p:spPr>
          <a:xfrm>
            <a:off x="4173996"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5" name="ホームベース 44"/>
          <p:cNvSpPr/>
          <p:nvPr/>
        </p:nvSpPr>
        <p:spPr>
          <a:xfrm>
            <a:off x="2681249"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6" name="ホームベース 45"/>
          <p:cNvSpPr/>
          <p:nvPr/>
        </p:nvSpPr>
        <p:spPr>
          <a:xfrm>
            <a:off x="1131820"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7" name="テキスト ボックス 46"/>
          <p:cNvSpPr txBox="1"/>
          <p:nvPr/>
        </p:nvSpPr>
        <p:spPr>
          <a:xfrm>
            <a:off x="762044" y="1022475"/>
            <a:ext cx="2310844" cy="887744"/>
          </a:xfrm>
          <a:prstGeom prst="rect">
            <a:avLst/>
          </a:prstGeom>
          <a:noFill/>
        </p:spPr>
        <p:txBody>
          <a:bodyPr wrap="square" rtlCol="0">
            <a:spAutoFit/>
          </a:bodyPr>
          <a:lstStyle/>
          <a:p>
            <a:pPr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➊お申し込み</a:t>
            </a:r>
          </a:p>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オリエン</a:t>
            </a:r>
            <a:endParaRPr kumimoji="0" lang="en-US" altLang="ja-JP" sz="1723" b="1" kern="0" dirty="0">
              <a:solidFill>
                <a:schemeClr val="bg1"/>
              </a:solidFill>
              <a:latin typeface="メイリオ" panose="020B0604030504040204" pitchFamily="50" charset="-128"/>
              <a:ea typeface="メイリオ" panose="020B0604030504040204" pitchFamily="50" charset="-128"/>
            </a:endParaRPr>
          </a:p>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　テーション</a:t>
            </a:r>
          </a:p>
        </p:txBody>
      </p:sp>
      <p:sp>
        <p:nvSpPr>
          <p:cNvPr id="48" name="正方形/長方形 47"/>
          <p:cNvSpPr/>
          <p:nvPr/>
        </p:nvSpPr>
        <p:spPr>
          <a:xfrm>
            <a:off x="2927633" y="1266363"/>
            <a:ext cx="1614331" cy="357470"/>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❷企画案</a:t>
            </a:r>
          </a:p>
        </p:txBody>
      </p:sp>
      <p:sp>
        <p:nvSpPr>
          <p:cNvPr id="49" name="正方形/長方形 48"/>
          <p:cNvSpPr/>
          <p:nvPr/>
        </p:nvSpPr>
        <p:spPr>
          <a:xfrm>
            <a:off x="4603226" y="1275388"/>
            <a:ext cx="1346549" cy="357470"/>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❸構成案</a:t>
            </a:r>
            <a:endParaRPr kumimoji="0" lang="en-US" altLang="ja-JP" sz="1723" b="1" kern="0" dirty="0">
              <a:solidFill>
                <a:schemeClr val="bg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6307281" y="1153129"/>
            <a:ext cx="1346550" cy="622606"/>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❺テスト</a:t>
            </a:r>
          </a:p>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　アップ</a:t>
            </a:r>
          </a:p>
        </p:txBody>
      </p:sp>
      <p:sp>
        <p:nvSpPr>
          <p:cNvPr id="51" name="正方形/長方形 50"/>
          <p:cNvSpPr/>
          <p:nvPr/>
        </p:nvSpPr>
        <p:spPr>
          <a:xfrm>
            <a:off x="7527698" y="1267611"/>
            <a:ext cx="1688271" cy="357470"/>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❻公開準備</a:t>
            </a:r>
          </a:p>
        </p:txBody>
      </p:sp>
      <p:sp>
        <p:nvSpPr>
          <p:cNvPr id="52" name="正方形/長方形 51"/>
          <p:cNvSpPr/>
          <p:nvPr/>
        </p:nvSpPr>
        <p:spPr>
          <a:xfrm>
            <a:off x="9201636" y="1266991"/>
            <a:ext cx="1346549" cy="357470"/>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掲載開始</a:t>
            </a:r>
          </a:p>
        </p:txBody>
      </p:sp>
      <p:sp>
        <p:nvSpPr>
          <p:cNvPr id="53" name="テキスト ボックス 52"/>
          <p:cNvSpPr txBox="1"/>
          <p:nvPr/>
        </p:nvSpPr>
        <p:spPr>
          <a:xfrm>
            <a:off x="1221619" y="2110150"/>
            <a:ext cx="9786081" cy="3767122"/>
          </a:xfrm>
          <a:prstGeom prst="rect">
            <a:avLst/>
          </a:prstGeom>
          <a:noFill/>
        </p:spPr>
        <p:txBody>
          <a:bodyPr wrap="square" anchor="t">
            <a:spAutoFit/>
          </a:bodyPr>
          <a:lstStyle/>
          <a:p>
            <a:pPr>
              <a:defRPr/>
            </a:pP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❶</a:t>
            </a:r>
            <a:r>
              <a:rPr kumimoji="0" lang="ja-JP" altLang="en-US" sz="738" b="1"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オリエンテーション実施</a:t>
            </a:r>
            <a:endPar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事前にヒアリングシートを記入いただいた上で</a:t>
            </a:r>
            <a:r>
              <a:rPr lang="ja-JP" altLang="en-US" sz="1354"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オリエンテーションを実施。</a:t>
            </a:r>
            <a:r>
              <a:rPr lang="ja-JP" altLang="en-US" sz="1354" b="1" dirty="0">
                <a:solidFill>
                  <a:schemeClr val="tx1">
                    <a:lumMod val="65000"/>
                    <a:lumOff val="35000"/>
                  </a:schemeClr>
                </a:solidFill>
                <a:latin typeface="メイリオ" panose="020B0604030504040204" pitchFamily="50" charset="-128"/>
                <a:ea typeface="メイリオ" panose="020B0604030504040204" pitchFamily="50" charset="-128"/>
              </a:rPr>
              <a:t>ターゲットや訴求ポイントなど企画目的を明確に</a:t>
            </a:r>
            <a:r>
              <a:rPr lang="ja-JP" altLang="en-US" sz="1354" dirty="0">
                <a:solidFill>
                  <a:schemeClr val="tx1">
                    <a:lumMod val="65000"/>
                    <a:lumOff val="35000"/>
                  </a:schemeClr>
                </a:solidFill>
                <a:latin typeface="メイリオ" panose="020B0604030504040204" pitchFamily="50" charset="-128"/>
                <a:ea typeface="メイリオ" panose="020B0604030504040204" pitchFamily="50" charset="-128"/>
              </a:rPr>
              <a:t>します。</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制作・掲載内容が固まり次第、代理店様より、所定の手続きにて正式にお申し込みいただきます。</a:t>
            </a:r>
          </a:p>
          <a:p>
            <a:pPr lvl="0">
              <a:defRPr/>
            </a:pPr>
            <a:endParaRPr kumimoji="0" lang="ja-JP" altLang="en-US" sz="1108"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❷</a:t>
            </a:r>
            <a:r>
              <a:rPr kumimoji="0" lang="ja-JP" altLang="en-US" sz="738" b="1"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企画案のご提出</a:t>
            </a:r>
            <a:r>
              <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①をもとに企画案をご提出し、広告主様と協議の上、企画の方向性を確定させます。</a:t>
            </a:r>
          </a:p>
          <a:p>
            <a:pPr lvl="0">
              <a:defRPr/>
            </a:pPr>
            <a:endParaRPr kumimoji="0" lang="ja-JP" altLang="en-US" sz="1108"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723" b="1" kern="0" dirty="0">
                <a:solidFill>
                  <a:schemeClr val="tx1">
                    <a:lumMod val="65000"/>
                    <a:lumOff val="35000"/>
                  </a:schemeClr>
                </a:solidFill>
                <a:latin typeface="メイリオ"/>
                <a:ea typeface="メイリオ"/>
              </a:rPr>
              <a:t>❸ </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構成案のご提出</a:t>
            </a:r>
            <a:r>
              <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②で確定した方向性にしたがって、コンテンツ概要とページ体裁をご提出し、全体構成を確定させます。</a:t>
            </a:r>
          </a:p>
          <a:p>
            <a:pPr lvl="0">
              <a:defRPr/>
            </a:pPr>
            <a:endParaRPr kumimoji="0" lang="en-US" altLang="ja-JP" sz="1108" b="1" kern="0" dirty="0">
              <a:solidFill>
                <a:schemeClr val="tx1">
                  <a:lumMod val="65000"/>
                  <a:lumOff val="35000"/>
                </a:schemeClr>
              </a:solidFill>
              <a:latin typeface="メイリオ"/>
              <a:ea typeface="メイリオ"/>
            </a:endParaRPr>
          </a:p>
          <a:p>
            <a:pPr lvl="0">
              <a:defRPr/>
            </a:pPr>
            <a:r>
              <a:rPr kumimoji="0" lang="ja-JP" altLang="en-US" sz="1723" b="1" kern="0" dirty="0">
                <a:solidFill>
                  <a:schemeClr val="tx1">
                    <a:lumMod val="65000"/>
                    <a:lumOff val="35000"/>
                  </a:schemeClr>
                </a:solidFill>
                <a:latin typeface="メイリオ"/>
                <a:ea typeface="メイリオ"/>
              </a:rPr>
              <a:t>❹</a:t>
            </a:r>
            <a:r>
              <a:rPr kumimoji="0" lang="ja-JP" altLang="en-US" sz="738" b="1" kern="0" dirty="0">
                <a:solidFill>
                  <a:schemeClr val="tx1">
                    <a:lumMod val="65000"/>
                    <a:lumOff val="35000"/>
                  </a:schemeClr>
                </a:solidFill>
                <a:latin typeface="メイリオ"/>
                <a:ea typeface="メイリオ"/>
              </a:rPr>
              <a:t>　</a:t>
            </a:r>
            <a:r>
              <a:rPr kumimoji="0" lang="ja-JP" altLang="en-US" sz="1723" b="1" kern="0" dirty="0">
                <a:solidFill>
                  <a:schemeClr val="tx1">
                    <a:lumMod val="65000"/>
                    <a:lumOff val="35000"/>
                  </a:schemeClr>
                </a:solidFill>
                <a:latin typeface="メイリオ"/>
                <a:ea typeface="メイリオ"/>
              </a:rPr>
              <a:t>校正のご提出</a:t>
            </a:r>
            <a:r>
              <a:rPr kumimoji="0" lang="en-US" altLang="ja-JP" sz="1723" b="1" kern="0" dirty="0">
                <a:solidFill>
                  <a:schemeClr val="tx1">
                    <a:lumMod val="65000"/>
                    <a:lumOff val="35000"/>
                  </a:schemeClr>
                </a:solidFill>
                <a:latin typeface="メイリオ"/>
                <a:ea typeface="メイリオ"/>
              </a:rPr>
              <a:t>/</a:t>
            </a:r>
            <a:r>
              <a:rPr kumimoji="0" lang="ja-JP" altLang="en-US" sz="1723" b="1" kern="0" dirty="0">
                <a:solidFill>
                  <a:schemeClr val="tx1">
                    <a:lumMod val="65000"/>
                    <a:lumOff val="35000"/>
                  </a:schemeClr>
                </a:solidFill>
                <a:latin typeface="メイリオ"/>
                <a:ea typeface="メイリオ"/>
              </a:rPr>
              <a:t>ご確認</a:t>
            </a:r>
            <a:endParaRPr kumimoji="0" lang="en-US" altLang="ja-JP" sz="1723" b="1" kern="0" dirty="0">
              <a:solidFill>
                <a:schemeClr val="tx1">
                  <a:lumMod val="65000"/>
                  <a:lumOff val="35000"/>
                </a:schemeClr>
              </a:solidFill>
              <a:latin typeface="メイリオ"/>
              <a:ea typeface="メイリオ"/>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デザイン・原稿の作成を行います。広告主様に確認いただき、適宜修正を加えながら確定させます。</a:t>
            </a:r>
            <a:endPar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ご確認は初校、再校の</a:t>
            </a:r>
            <a:r>
              <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rPr>
              <a:t>2</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回までとなります</a:t>
            </a:r>
            <a:endPar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再校の段階では初校でのご指摘事項の反映確認のみとなります。</a:t>
            </a:r>
            <a:endPar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ja-JP" altLang="en-US" sz="1108"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723" b="1" kern="0" dirty="0">
                <a:solidFill>
                  <a:schemeClr val="tx1">
                    <a:lumMod val="65000"/>
                    <a:lumOff val="35000"/>
                  </a:schemeClr>
                </a:solidFill>
                <a:latin typeface="メイリオ"/>
                <a:ea typeface="メイリオ"/>
              </a:rPr>
              <a:t>❺</a:t>
            </a:r>
            <a:r>
              <a:rPr kumimoji="0" lang="ja-JP" altLang="en-US" sz="738" b="1" kern="0" dirty="0">
                <a:solidFill>
                  <a:schemeClr val="tx1">
                    <a:lumMod val="65000"/>
                    <a:lumOff val="35000"/>
                  </a:schemeClr>
                </a:solidFill>
                <a:latin typeface="メイリオ"/>
                <a:ea typeface="メイリオ"/>
              </a:rPr>
              <a:t>　</a:t>
            </a:r>
            <a:r>
              <a:rPr kumimoji="0" lang="ja-JP" altLang="en-US" sz="1723" b="1" kern="0" dirty="0">
                <a:solidFill>
                  <a:schemeClr val="tx1">
                    <a:lumMod val="65000"/>
                    <a:lumOff val="35000"/>
                  </a:schemeClr>
                </a:solidFill>
                <a:latin typeface="メイリオ"/>
                <a:ea typeface="メイリオ"/>
              </a:rPr>
              <a:t>弊社内チェック</a:t>
            </a:r>
            <a:r>
              <a:rPr kumimoji="0" lang="en-US" altLang="ja-JP" sz="1723" b="1" kern="0" dirty="0">
                <a:solidFill>
                  <a:schemeClr val="tx1">
                    <a:lumMod val="65000"/>
                    <a:lumOff val="35000"/>
                  </a:schemeClr>
                </a:solidFill>
                <a:latin typeface="メイリオ"/>
                <a:ea typeface="メイリオ"/>
              </a:rPr>
              <a:t>/</a:t>
            </a:r>
            <a:r>
              <a:rPr kumimoji="0" lang="ja-JP" altLang="en-US" sz="1723" b="1" kern="0" dirty="0">
                <a:solidFill>
                  <a:schemeClr val="tx1">
                    <a:lumMod val="65000"/>
                    <a:lumOff val="35000"/>
                  </a:schemeClr>
                </a:solidFill>
                <a:latin typeface="メイリオ"/>
                <a:ea typeface="メイリオ"/>
              </a:rPr>
              <a:t>本番環境へのファイルアップ</a:t>
            </a:r>
            <a:endParaRPr kumimoji="0" lang="en-US" altLang="ja-JP" sz="1723" b="1" kern="0" dirty="0">
              <a:solidFill>
                <a:schemeClr val="tx1">
                  <a:lumMod val="65000"/>
                  <a:lumOff val="35000"/>
                </a:schemeClr>
              </a:solidFill>
              <a:latin typeface="メイリオ"/>
              <a:ea typeface="メイリオ"/>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弊社において最終確認を行った上で、本番公開を行います。</a:t>
            </a:r>
            <a:endPar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24605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79376" y="260648"/>
            <a:ext cx="9837401" cy="531751"/>
          </a:xfrm>
        </p:spPr>
        <p:txBody>
          <a:bodyPr>
            <a:normAutofit/>
          </a:bodyPr>
          <a:lstStyle/>
          <a:p>
            <a:r>
              <a:rPr lang="ja-JP" altLang="en-US" sz="2708" dirty="0"/>
              <a:t>販売制限</a:t>
            </a:r>
          </a:p>
        </p:txBody>
      </p:sp>
      <p:sp>
        <p:nvSpPr>
          <p:cNvPr id="5" name="フッター プレースホルダー 1"/>
          <p:cNvSpPr>
            <a:spLocks noGrp="1"/>
          </p:cNvSpPr>
          <p:nvPr>
            <p:ph type="ftr" sz="quarter" idx="3"/>
          </p:nvPr>
        </p:nvSpPr>
        <p:spPr>
          <a:xfrm>
            <a:off x="3719736" y="6609987"/>
            <a:ext cx="5583390" cy="265876"/>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
        <p:nvSpPr>
          <p:cNvPr id="4" name="Text Box 1031"/>
          <p:cNvSpPr txBox="1">
            <a:spLocks noChangeArrowheads="1"/>
          </p:cNvSpPr>
          <p:nvPr/>
        </p:nvSpPr>
        <p:spPr bwMode="auto">
          <a:xfrm>
            <a:off x="423985" y="980728"/>
            <a:ext cx="11344030" cy="1363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2542" tIns="56271" rIns="112542" bIns="56271"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0"/>
              </a:spcBef>
            </a:pPr>
            <a:r>
              <a:rPr lang="ja-JP" altLang="en-US" sz="2215" b="1" dirty="0">
                <a:solidFill>
                  <a:srgbClr val="FF0000"/>
                </a:solidFill>
                <a:ea typeface="+mn-lt"/>
                <a:cs typeface="+mn-lt"/>
              </a:rPr>
              <a:t>本タイアップは車関連のプロモーションに限定させていただきます。</a:t>
            </a:r>
            <a:br>
              <a:rPr lang="ja-JP" altLang="en-US" sz="1969" dirty="0">
                <a:ea typeface="+mn-lt"/>
                <a:cs typeface="+mn-lt"/>
              </a:rPr>
            </a:br>
            <a:r>
              <a:rPr lang="ja-JP" altLang="en-US" sz="1969" dirty="0">
                <a:ea typeface="+mn-lt"/>
                <a:cs typeface="+mn-lt"/>
              </a:rPr>
              <a:t>プロモーション内容や取り上げるテーマ等によっては、実施いただけない場合がありますので、必ず事前に掲載可否を弊社にお問い合わせください。</a:t>
            </a:r>
            <a:br>
              <a:rPr lang="ja-JP" altLang="en-US" sz="1969" dirty="0">
                <a:ea typeface="+mn-lt"/>
                <a:cs typeface="+mn-lt"/>
              </a:rPr>
            </a:br>
            <a:r>
              <a:rPr lang="ja-JP" altLang="en-US" sz="1969" dirty="0">
                <a:ea typeface="+mn-lt"/>
                <a:cs typeface="+mn-lt"/>
              </a:rPr>
              <a:t>また、広告主様のサイトが弊社の広告掲載基準を満たすことが、実施の条件となります。</a:t>
            </a:r>
            <a:endParaRPr lang="ja-JP" altLang="en-US" sz="2215" dirty="0">
              <a:ea typeface="+mn-lt"/>
              <a:cs typeface="+mn-lt"/>
            </a:endParaRPr>
          </a:p>
        </p:txBody>
      </p:sp>
    </p:spTree>
    <p:extLst>
      <p:ext uri="{BB962C8B-B14F-4D97-AF65-F5344CB8AC3E}">
        <p14:creationId xmlns:p14="http://schemas.microsoft.com/office/powerpoint/2010/main" val="832014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3"/>
          </p:nvPr>
        </p:nvSpPr>
        <p:spPr>
          <a:xfrm>
            <a:off x="3337539" y="6622438"/>
            <a:ext cx="5583390"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2022 Yahoo Japan Corporation. All Rights Reserved. </a:t>
            </a:r>
            <a:r>
              <a:rPr lang="ja-JP" altLang="en-US" dirty="0">
                <a:solidFill>
                  <a:prstClr val="black"/>
                </a:solidFill>
              </a:rPr>
              <a:t>無断引用・転載禁止</a:t>
            </a:r>
          </a:p>
        </p:txBody>
      </p:sp>
      <p:sp>
        <p:nvSpPr>
          <p:cNvPr id="7" name="正方形/長方形 6"/>
          <p:cNvSpPr/>
          <p:nvPr/>
        </p:nvSpPr>
        <p:spPr>
          <a:xfrm>
            <a:off x="695400" y="1883889"/>
            <a:ext cx="10723653" cy="2523768"/>
          </a:xfrm>
          <a:prstGeom prst="rect">
            <a:avLst/>
          </a:prstGeom>
        </p:spPr>
        <p:txBody>
          <a:bodyPr wrap="square">
            <a:spAutoFit/>
          </a:bodyPr>
          <a:lstStyle/>
          <a:p>
            <a:r>
              <a:rPr lang="ja-JP" altLang="en-US" sz="1600" u="sng" dirty="0">
                <a:solidFill>
                  <a:schemeClr val="tx1">
                    <a:lumMod val="65000"/>
                    <a:lumOff val="35000"/>
                  </a:schemeClr>
                </a:solidFill>
              </a:rPr>
              <a:t>▼ご連絡いただきたい項目</a:t>
            </a:r>
            <a:endParaRPr lang="en-US" altLang="ja-JP" sz="1600" u="sng" dirty="0">
              <a:solidFill>
                <a:schemeClr val="accent6">
                  <a:lumMod val="65000"/>
                  <a:lumOff val="35000"/>
                </a:schemeClr>
              </a:solidFill>
            </a:endParaRPr>
          </a:p>
          <a:p>
            <a:endParaRPr lang="en-US" altLang="ja-JP" sz="1600" u="sng" dirty="0">
              <a:solidFill>
                <a:schemeClr val="accent6">
                  <a:lumMod val="65000"/>
                  <a:lumOff val="35000"/>
                </a:schemeClr>
              </a:solidFill>
            </a:endParaRPr>
          </a:p>
          <a:p>
            <a:r>
              <a:rPr lang="ja-JP" altLang="en-US" dirty="0">
                <a:solidFill>
                  <a:schemeClr val="accent6">
                    <a:lumMod val="65000"/>
                    <a:lumOff val="35000"/>
                  </a:schemeClr>
                </a:solidFill>
              </a:rPr>
              <a:t>掲載を希望されるタイアップ広告商品：</a:t>
            </a:r>
            <a:endParaRPr lang="en-US" altLang="ja-JP" dirty="0">
              <a:solidFill>
                <a:schemeClr val="accent6">
                  <a:lumMod val="65000"/>
                  <a:lumOff val="35000"/>
                </a:schemeClr>
              </a:solidFill>
            </a:endParaRPr>
          </a:p>
          <a:p>
            <a:r>
              <a:rPr lang="ja-JP" altLang="en-US" dirty="0">
                <a:solidFill>
                  <a:schemeClr val="accent6">
                    <a:lumMod val="65000"/>
                    <a:lumOff val="35000"/>
                  </a:schemeClr>
                </a:solidFill>
              </a:rPr>
              <a:t>広告主：</a:t>
            </a:r>
            <a:endParaRPr lang="en-US" altLang="ja-JP" dirty="0">
              <a:solidFill>
                <a:schemeClr val="accent6">
                  <a:lumMod val="65000"/>
                  <a:lumOff val="35000"/>
                </a:schemeClr>
              </a:solidFill>
            </a:endParaRPr>
          </a:p>
          <a:p>
            <a:r>
              <a:rPr lang="ja-JP" altLang="en-US" dirty="0">
                <a:solidFill>
                  <a:schemeClr val="accent6">
                    <a:lumMod val="65000"/>
                    <a:lumOff val="35000"/>
                  </a:schemeClr>
                </a:solidFill>
              </a:rPr>
              <a:t>対象商材：</a:t>
            </a:r>
            <a:endParaRPr lang="en-US" altLang="ja-JP" dirty="0">
              <a:solidFill>
                <a:schemeClr val="accent6">
                  <a:lumMod val="65000"/>
                  <a:lumOff val="35000"/>
                </a:schemeClr>
              </a:solidFill>
            </a:endParaRPr>
          </a:p>
          <a:p>
            <a:r>
              <a:rPr lang="ja-JP" altLang="en-US" dirty="0">
                <a:solidFill>
                  <a:schemeClr val="accent6">
                    <a:lumMod val="65000"/>
                    <a:lumOff val="35000"/>
                  </a:schemeClr>
                </a:solidFill>
              </a:rPr>
              <a:t>参考</a:t>
            </a:r>
            <a:r>
              <a:rPr lang="en-US" altLang="ja-JP" dirty="0">
                <a:solidFill>
                  <a:schemeClr val="accent6">
                    <a:lumMod val="65000"/>
                    <a:lumOff val="35000"/>
                  </a:schemeClr>
                </a:solidFill>
              </a:rPr>
              <a:t>URL</a:t>
            </a:r>
            <a:r>
              <a:rPr lang="ja-JP" altLang="en-US" dirty="0">
                <a:solidFill>
                  <a:schemeClr val="accent6">
                    <a:lumMod val="65000"/>
                    <a:lumOff val="35000"/>
                  </a:schemeClr>
                </a:solidFill>
              </a:rPr>
              <a:t>（商品やキャンペーンのサイト）</a:t>
            </a:r>
            <a:r>
              <a:rPr lang="en-US" altLang="ja-JP" dirty="0">
                <a:solidFill>
                  <a:schemeClr val="accent6">
                    <a:lumMod val="65000"/>
                    <a:lumOff val="35000"/>
                  </a:schemeClr>
                </a:solidFill>
              </a:rPr>
              <a:t>:</a:t>
            </a:r>
          </a:p>
          <a:p>
            <a:r>
              <a:rPr lang="ja-JP" altLang="en-US" dirty="0">
                <a:solidFill>
                  <a:schemeClr val="accent6">
                    <a:lumMod val="65000"/>
                    <a:lumOff val="35000"/>
                  </a:schemeClr>
                </a:solidFill>
              </a:rPr>
              <a:t>タイアップ実施の目的・</a:t>
            </a:r>
            <a:r>
              <a:rPr lang="en-US" altLang="ja-JP" dirty="0">
                <a:solidFill>
                  <a:schemeClr val="accent6">
                    <a:lumMod val="65000"/>
                    <a:lumOff val="35000"/>
                  </a:schemeClr>
                </a:solidFill>
              </a:rPr>
              <a:t>KPI</a:t>
            </a:r>
            <a:r>
              <a:rPr lang="ja-JP" altLang="en-US" dirty="0">
                <a:solidFill>
                  <a:schemeClr val="accent6">
                    <a:lumMod val="65000"/>
                    <a:lumOff val="35000"/>
                  </a:schemeClr>
                </a:solidFill>
              </a:rPr>
              <a:t>：</a:t>
            </a:r>
            <a:endParaRPr lang="en-US" altLang="ja-JP" dirty="0">
              <a:solidFill>
                <a:schemeClr val="accent6">
                  <a:lumMod val="65000"/>
                  <a:lumOff val="35000"/>
                </a:schemeClr>
              </a:solidFill>
            </a:endParaRPr>
          </a:p>
          <a:p>
            <a:r>
              <a:rPr lang="ja-JP" altLang="en-US" dirty="0">
                <a:solidFill>
                  <a:schemeClr val="accent6">
                    <a:lumMod val="65000"/>
                    <a:lumOff val="35000"/>
                  </a:schemeClr>
                </a:solidFill>
              </a:rPr>
              <a:t>予算：</a:t>
            </a:r>
            <a:endParaRPr lang="en-US" altLang="ja-JP" dirty="0">
              <a:solidFill>
                <a:schemeClr val="accent6">
                  <a:lumMod val="65000"/>
                  <a:lumOff val="35000"/>
                </a:schemeClr>
              </a:solidFill>
            </a:endParaRPr>
          </a:p>
          <a:p>
            <a:r>
              <a:rPr lang="ja-JP" altLang="en-US" dirty="0">
                <a:solidFill>
                  <a:schemeClr val="accent6">
                    <a:lumMod val="65000"/>
                    <a:lumOff val="35000"/>
                  </a:schemeClr>
                </a:solidFill>
              </a:rPr>
              <a:t>掲載期間</a:t>
            </a:r>
            <a:r>
              <a:rPr lang="ja-JP" altLang="en-US" sz="1600" dirty="0">
                <a:solidFill>
                  <a:schemeClr val="accent6">
                    <a:lumMod val="65000"/>
                    <a:lumOff val="35000"/>
                  </a:schemeClr>
                </a:solidFill>
              </a:rPr>
              <a:t>：</a:t>
            </a:r>
            <a:endParaRPr lang="en-US" altLang="ja-JP" sz="1723" dirty="0">
              <a:solidFill>
                <a:schemeClr val="accent6">
                  <a:lumMod val="65000"/>
                  <a:lumOff val="35000"/>
                </a:schemeClr>
              </a:solidFill>
            </a:endParaRPr>
          </a:p>
        </p:txBody>
      </p:sp>
      <p:sp>
        <p:nvSpPr>
          <p:cNvPr id="8" name="タイトル 2">
            <a:extLst>
              <a:ext uri="{FF2B5EF4-FFF2-40B4-BE49-F238E27FC236}">
                <a16:creationId xmlns:a16="http://schemas.microsoft.com/office/drawing/2014/main" id="{C4FF6972-02FD-BB43-9ED5-3B3FD26EB20F}"/>
              </a:ext>
            </a:extLst>
          </p:cNvPr>
          <p:cNvSpPr>
            <a:spLocks noGrp="1"/>
          </p:cNvSpPr>
          <p:nvPr>
            <p:ph type="title"/>
          </p:nvPr>
        </p:nvSpPr>
        <p:spPr>
          <a:xfrm>
            <a:off x="695400" y="253836"/>
            <a:ext cx="9837401" cy="531751"/>
          </a:xfrm>
        </p:spPr>
        <p:txBody>
          <a:bodyPr>
            <a:normAutofit fontScale="90000"/>
          </a:bodyPr>
          <a:lstStyle/>
          <a:p>
            <a:r>
              <a:rPr lang="ja-JP" altLang="en-US" sz="2954" dirty="0">
                <a:latin typeface="メイリオ" panose="020B0604030504040204" pitchFamily="50" charset="-128"/>
                <a:ea typeface="メイリオ" panose="020B0604030504040204" pitchFamily="50" charset="-128"/>
                <a:cs typeface="メイリオ" panose="020B0604030504040204" pitchFamily="50" charset="-128"/>
              </a:rPr>
              <a:t>タイアップ広告の事前提案可否について</a:t>
            </a:r>
          </a:p>
        </p:txBody>
      </p:sp>
      <p:sp>
        <p:nvSpPr>
          <p:cNvPr id="9" name="正方形/長方形 8"/>
          <p:cNvSpPr/>
          <p:nvPr/>
        </p:nvSpPr>
        <p:spPr>
          <a:xfrm>
            <a:off x="623392" y="1041657"/>
            <a:ext cx="11346924" cy="729194"/>
          </a:xfrm>
          <a:prstGeom prst="rect">
            <a:avLst/>
          </a:prstGeom>
        </p:spPr>
        <p:txBody>
          <a:bodyPr wrap="square" lIns="112542" tIns="56271" rIns="112542" bIns="56271" anchor="t">
            <a:spAutoFit/>
          </a:bodyPr>
          <a:lstStyle/>
          <a:p>
            <a:r>
              <a:rPr lang="ja-JP" altLang="en-US" sz="2000" u="sng" dirty="0">
                <a:solidFill>
                  <a:schemeClr val="tx1">
                    <a:lumMod val="65000"/>
                    <a:lumOff val="35000"/>
                  </a:schemeClr>
                </a:solidFill>
              </a:rPr>
              <a:t>特集・タイアップ広告</a:t>
            </a:r>
            <a:r>
              <a:rPr lang="ja-JP" altLang="en-US" sz="2000" dirty="0">
                <a:solidFill>
                  <a:schemeClr val="tx1">
                    <a:lumMod val="65000"/>
                    <a:lumOff val="35000"/>
                  </a:schemeClr>
                </a:solidFill>
              </a:rPr>
              <a:t>への掲載をご希望の場合は、弊社担当営業または</a:t>
            </a:r>
            <a:r>
              <a:rPr lang="en-US" altLang="ja-JP" sz="2000" dirty="0">
                <a:solidFill>
                  <a:schemeClr val="tx1">
                    <a:lumMod val="65000"/>
                    <a:lumOff val="35000"/>
                  </a:schemeClr>
                </a:solidFill>
              </a:rPr>
              <a:t>Yahoo!</a:t>
            </a:r>
            <a:r>
              <a:rPr lang="ja-JP" altLang="en-US" sz="2000" dirty="0">
                <a:solidFill>
                  <a:schemeClr val="tx1">
                    <a:lumMod val="65000"/>
                    <a:lumOff val="35000"/>
                  </a:schemeClr>
                </a:solidFill>
              </a:rPr>
              <a:t>広告パートナーサポート宛に以下の項目をご連絡ください。回答まで最大5営業日いただきます。</a:t>
            </a:r>
          </a:p>
        </p:txBody>
      </p:sp>
    </p:spTree>
    <p:extLst>
      <p:ext uri="{BB962C8B-B14F-4D97-AF65-F5344CB8AC3E}">
        <p14:creationId xmlns:p14="http://schemas.microsoft.com/office/powerpoint/2010/main" val="529234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4A0DD444-2F38-E647-AC23-6F73BF2168BA}"/>
              </a:ext>
            </a:extLst>
          </p:cNvPr>
          <p:cNvSpPr>
            <a:spLocks noGrp="1"/>
          </p:cNvSpPr>
          <p:nvPr>
            <p:ph type="body" sz="quarter" idx="11"/>
          </p:nvPr>
        </p:nvSpPr>
        <p:spPr>
          <a:xfrm>
            <a:off x="334963" y="110856"/>
            <a:ext cx="9759950" cy="814388"/>
          </a:xfrm>
        </p:spPr>
        <p:txBody>
          <a:bodyPr/>
          <a:lstStyle/>
          <a:p>
            <a:r>
              <a:rPr lang="ja-JP" altLang="en-US" dirty="0"/>
              <a:t>お申し込み方法</a:t>
            </a:r>
            <a:endParaRPr kumimoji="1" lang="ja-JP" altLang="en-US" dirty="0"/>
          </a:p>
        </p:txBody>
      </p:sp>
      <p:sp>
        <p:nvSpPr>
          <p:cNvPr id="5" name="スライド番号プレースホルダー 4">
            <a:extLst>
              <a:ext uri="{FF2B5EF4-FFF2-40B4-BE49-F238E27FC236}">
                <a16:creationId xmlns:a16="http://schemas.microsoft.com/office/drawing/2014/main" id="{1E004F2A-A9CD-8F4F-AA62-69C7B4BBADC4}"/>
              </a:ext>
            </a:extLst>
          </p:cNvPr>
          <p:cNvSpPr>
            <a:spLocks noGrp="1"/>
          </p:cNvSpPr>
          <p:nvPr>
            <p:ph type="sldNum" sz="quarter" idx="4"/>
          </p:nvPr>
        </p:nvSpPr>
        <p:spPr/>
        <p:txBody>
          <a:bodyPr/>
          <a:lstStyle/>
          <a:p>
            <a:fld id="{F9BD7636-22E7-4304-ABE2-16A3D163D5E1}" type="slidenum">
              <a:rPr lang="ja-JP" altLang="en-US" smtClean="0"/>
              <a:pPr/>
              <a:t>9</a:t>
            </a:fld>
            <a:endParaRPr lang="ja-JP" altLang="en-US"/>
          </a:p>
        </p:txBody>
      </p:sp>
      <p:sp>
        <p:nvSpPr>
          <p:cNvPr id="51" name="正方形/長方形 50"/>
          <p:cNvSpPr/>
          <p:nvPr/>
        </p:nvSpPr>
        <p:spPr>
          <a:xfrm>
            <a:off x="9480248" y="1116678"/>
            <a:ext cx="1094071" cy="307777"/>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mn-ea"/>
              </a:rPr>
              <a:t>掲載開始</a:t>
            </a:r>
          </a:p>
        </p:txBody>
      </p:sp>
      <p:sp>
        <p:nvSpPr>
          <p:cNvPr id="7" name="タイトル 2"/>
          <p:cNvSpPr txBox="1">
            <a:spLocks/>
          </p:cNvSpPr>
          <p:nvPr/>
        </p:nvSpPr>
        <p:spPr>
          <a:xfrm>
            <a:off x="1169190" y="3313705"/>
            <a:ext cx="798662"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ヤフー</a:t>
            </a:r>
          </a:p>
        </p:txBody>
      </p:sp>
      <p:cxnSp>
        <p:nvCxnSpPr>
          <p:cNvPr id="8" name="直線コネクタ 7"/>
          <p:cNvCxnSpPr/>
          <p:nvPr/>
        </p:nvCxnSpPr>
        <p:spPr>
          <a:xfrm flipH="1">
            <a:off x="6992134" y="3018640"/>
            <a:ext cx="1" cy="2871194"/>
          </a:xfrm>
          <a:prstGeom prst="line">
            <a:avLst/>
          </a:prstGeom>
          <a:noFill/>
          <a:ln w="34925" cap="flat" cmpd="sng" algn="ctr">
            <a:solidFill>
              <a:srgbClr val="D00216">
                <a:lumMod val="60000"/>
                <a:lumOff val="40000"/>
              </a:srgbClr>
            </a:solidFill>
            <a:prstDash val="sysDash"/>
          </a:ln>
          <a:effectLst/>
        </p:spPr>
      </p:cxnSp>
      <p:sp>
        <p:nvSpPr>
          <p:cNvPr id="9" name="タイトル 2"/>
          <p:cNvSpPr txBox="1">
            <a:spLocks/>
          </p:cNvSpPr>
          <p:nvPr/>
        </p:nvSpPr>
        <p:spPr>
          <a:xfrm>
            <a:off x="1097182" y="4551396"/>
            <a:ext cx="942678"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代理店様</a:t>
            </a:r>
          </a:p>
        </p:txBody>
      </p:sp>
      <p:sp>
        <p:nvSpPr>
          <p:cNvPr id="10" name="ホームベース 9"/>
          <p:cNvSpPr/>
          <p:nvPr/>
        </p:nvSpPr>
        <p:spPr bwMode="auto">
          <a:xfrm>
            <a:off x="2320660" y="3164589"/>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latin typeface="+mn-ea"/>
                <a:cs typeface="Verdana" pitchFamily="34" charset="0"/>
              </a:rPr>
              <a:t>申し込みフォーム</a:t>
            </a:r>
            <a:endParaRPr kumimoji="0" lang="en-US" altLang="ja-JP" sz="1200" kern="0" dirty="0">
              <a:solidFill>
                <a:prstClr val="black">
                  <a:lumMod val="65000"/>
                  <a:lumOff val="35000"/>
                </a:prstClr>
              </a:solidFill>
              <a:latin typeface="+mn-ea"/>
              <a:cs typeface="Verdana" pitchFamily="34" charset="0"/>
            </a:endParaRPr>
          </a:p>
          <a:p>
            <a:pPr algn="ctr"/>
            <a:r>
              <a:rPr kumimoji="0" lang="ja-JP" altLang="en-US" sz="1200" kern="0" dirty="0">
                <a:solidFill>
                  <a:prstClr val="black">
                    <a:lumMod val="65000"/>
                    <a:lumOff val="35000"/>
                  </a:prstClr>
                </a:solidFill>
                <a:latin typeface="+mn-ea"/>
                <a:cs typeface="Verdana" pitchFamily="34" charset="0"/>
              </a:rPr>
              <a:t>ご連絡</a:t>
            </a:r>
          </a:p>
        </p:txBody>
      </p:sp>
      <p:sp>
        <p:nvSpPr>
          <p:cNvPr id="11" name="ホームベース 10"/>
          <p:cNvSpPr/>
          <p:nvPr/>
        </p:nvSpPr>
        <p:spPr bwMode="auto">
          <a:xfrm>
            <a:off x="3400779" y="4437112"/>
            <a:ext cx="1584176"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latin typeface="+mn-ea"/>
                <a:cs typeface="Verdana" pitchFamily="34" charset="0"/>
              </a:rPr>
              <a:t>申し込みフォーム</a:t>
            </a:r>
            <a:endParaRPr kumimoji="0" lang="en-US" altLang="ja-JP" sz="1200" b="0" i="0" u="none" strike="noStrike" kern="0" cap="none" spc="0" normalizeH="0" baseline="0" noProof="0" dirty="0">
              <a:ln>
                <a:noFill/>
              </a:ln>
              <a:solidFill>
                <a:prstClr val="black">
                  <a:lumMod val="65000"/>
                  <a:lumOff val="35000"/>
                </a:prstClr>
              </a:solidFill>
              <a:effectLst/>
              <a:uLnTx/>
              <a:uFillTx/>
              <a:latin typeface="+mn-ea"/>
              <a:cs typeface="Verdana"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latin typeface="+mn-ea"/>
                <a:cs typeface="Verdana" pitchFamily="34" charset="0"/>
              </a:rPr>
              <a:t>確認・申し込み</a:t>
            </a:r>
          </a:p>
        </p:txBody>
      </p:sp>
      <p:sp>
        <p:nvSpPr>
          <p:cNvPr id="12" name="ホームベース 11"/>
          <p:cNvSpPr/>
          <p:nvPr/>
        </p:nvSpPr>
        <p:spPr bwMode="auto">
          <a:xfrm>
            <a:off x="4512079" y="3164589"/>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latin typeface="+mn-ea"/>
                <a:cs typeface="Verdana" pitchFamily="34" charset="0"/>
              </a:rPr>
              <a:t>申し込み内容</a:t>
            </a:r>
            <a:endParaRPr kumimoji="0" lang="en-US" altLang="ja-JP" sz="1200" kern="0" dirty="0">
              <a:solidFill>
                <a:prstClr val="black">
                  <a:lumMod val="65000"/>
                  <a:lumOff val="35000"/>
                </a:prstClr>
              </a:solidFill>
              <a:latin typeface="+mn-ea"/>
              <a:cs typeface="Verdana" pitchFamily="34" charset="0"/>
            </a:endParaRPr>
          </a:p>
          <a:p>
            <a:pPr algn="ctr"/>
            <a:r>
              <a:rPr kumimoji="0" lang="ja-JP" altLang="en-US" sz="1200" kern="0" dirty="0">
                <a:solidFill>
                  <a:prstClr val="black">
                    <a:lumMod val="65000"/>
                    <a:lumOff val="35000"/>
                  </a:prstClr>
                </a:solidFill>
                <a:latin typeface="+mn-ea"/>
                <a:cs typeface="Verdana" pitchFamily="34" charset="0"/>
              </a:rPr>
              <a:t>確認・承認</a:t>
            </a:r>
          </a:p>
        </p:txBody>
      </p:sp>
      <p:sp>
        <p:nvSpPr>
          <p:cNvPr id="13" name="山形 12"/>
          <p:cNvSpPr/>
          <p:nvPr/>
        </p:nvSpPr>
        <p:spPr bwMode="auto">
          <a:xfrm>
            <a:off x="5964939" y="3162433"/>
            <a:ext cx="946281" cy="662771"/>
          </a:xfrm>
          <a:prstGeom prst="chevron">
            <a:avLst>
              <a:gd name="adj" fmla="val 25836"/>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latin typeface="+mn-ea"/>
                <a:cs typeface="Verdana" pitchFamily="34" charset="0"/>
              </a:rPr>
              <a:t>承認メール</a:t>
            </a:r>
            <a:endParaRPr kumimoji="0" lang="en-US" altLang="ja-JP" sz="1200" kern="0" dirty="0">
              <a:solidFill>
                <a:prstClr val="black">
                  <a:lumMod val="65000"/>
                  <a:lumOff val="35000"/>
                </a:prstClr>
              </a:solidFill>
              <a:latin typeface="+mn-ea"/>
              <a:cs typeface="Verdana" pitchFamily="34" charset="0"/>
            </a:endParaRPr>
          </a:p>
          <a:p>
            <a:pPr algn="ctr"/>
            <a:r>
              <a:rPr kumimoji="0" lang="ja-JP" altLang="en-US" sz="1200" kern="0" dirty="0">
                <a:solidFill>
                  <a:prstClr val="black">
                    <a:lumMod val="65000"/>
                    <a:lumOff val="35000"/>
                  </a:prstClr>
                </a:solidFill>
                <a:latin typeface="+mn-ea"/>
                <a:cs typeface="Verdana" pitchFamily="34" charset="0"/>
              </a:rPr>
              <a:t>送信</a:t>
            </a:r>
          </a:p>
        </p:txBody>
      </p:sp>
      <p:sp>
        <p:nvSpPr>
          <p:cNvPr id="14" name="山形 13"/>
          <p:cNvSpPr/>
          <p:nvPr/>
        </p:nvSpPr>
        <p:spPr bwMode="auto">
          <a:xfrm>
            <a:off x="6012638" y="4430083"/>
            <a:ext cx="946281" cy="674306"/>
          </a:xfrm>
          <a:prstGeom prst="chevron">
            <a:avLst>
              <a:gd name="adj" fmla="val 25836"/>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latin typeface="+mn-ea"/>
                <a:cs typeface="Verdana" pitchFamily="34" charset="0"/>
              </a:rPr>
              <a:t>承認メール</a:t>
            </a:r>
            <a:endParaRPr kumimoji="0" lang="en-US" altLang="ja-JP" sz="1200" b="0" i="0" u="none" strike="noStrike" kern="0" cap="none" spc="0" normalizeH="0" baseline="0" noProof="0" dirty="0">
              <a:ln>
                <a:noFill/>
              </a:ln>
              <a:solidFill>
                <a:prstClr val="black">
                  <a:lumMod val="65000"/>
                  <a:lumOff val="35000"/>
                </a:prstClr>
              </a:solidFill>
              <a:effectLst/>
              <a:uLnTx/>
              <a:uFillTx/>
              <a:latin typeface="+mn-ea"/>
              <a:cs typeface="Verdana"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latin typeface="+mn-ea"/>
                <a:cs typeface="Verdana" pitchFamily="34" charset="0"/>
              </a:rPr>
              <a:t>受信</a:t>
            </a:r>
          </a:p>
        </p:txBody>
      </p:sp>
      <p:sp>
        <p:nvSpPr>
          <p:cNvPr id="16" name="タイトル 2"/>
          <p:cNvSpPr txBox="1">
            <a:spLocks/>
          </p:cNvSpPr>
          <p:nvPr/>
        </p:nvSpPr>
        <p:spPr>
          <a:xfrm>
            <a:off x="5801894" y="5889833"/>
            <a:ext cx="2228605" cy="611907"/>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mn-ea"/>
                <a:ea typeface="+mn-ea"/>
                <a:cs typeface="+mj-cs"/>
              </a:rPr>
              <a:t>※</a:t>
            </a:r>
            <a:r>
              <a:rPr kumimoji="1" lang="ja-JP" altLang="en-US" sz="1100" b="0" i="0" u="none" strike="noStrike" kern="1200" cap="none" spc="0" normalizeH="0" baseline="0" noProof="0" dirty="0">
                <a:ln>
                  <a:noFill/>
                </a:ln>
                <a:solidFill>
                  <a:prstClr val="black"/>
                </a:solidFill>
                <a:effectLst/>
                <a:uLnTx/>
                <a:uFillTx/>
                <a:latin typeface="+mn-ea"/>
                <a:ea typeface="+mn-ea"/>
                <a:cs typeface="+mj-cs"/>
              </a:rPr>
              <a:t>これ以降のキャンセルは</a:t>
            </a:r>
            <a:endParaRPr kumimoji="1" lang="en-US" altLang="ja-JP" sz="1100" b="0" i="0" u="none" strike="noStrike" kern="1200" cap="none" spc="0" normalizeH="0" baseline="0" noProof="0" dirty="0">
              <a:ln>
                <a:noFill/>
              </a:ln>
              <a:solidFill>
                <a:prstClr val="black"/>
              </a:solidFill>
              <a:effectLst/>
              <a:uLnTx/>
              <a:uFillTx/>
              <a:latin typeface="+mn-ea"/>
              <a:ea typeface="+mn-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mn-ea"/>
                <a:ea typeface="+mn-ea"/>
                <a:cs typeface="+mj-cs"/>
              </a:rPr>
              <a:t>不可となります</a:t>
            </a:r>
          </a:p>
        </p:txBody>
      </p:sp>
      <p:sp>
        <p:nvSpPr>
          <p:cNvPr id="17" name="テキスト ボックス 16"/>
          <p:cNvSpPr txBox="1"/>
          <p:nvPr/>
        </p:nvSpPr>
        <p:spPr>
          <a:xfrm>
            <a:off x="5842131" y="5507802"/>
            <a:ext cx="1107996" cy="369332"/>
          </a:xfrm>
          <a:prstGeom prst="rect">
            <a:avLst/>
          </a:prstGeom>
          <a:solidFill>
            <a:srgbClr val="D00216">
              <a:lumMod val="60000"/>
              <a:lumOff val="40000"/>
            </a:srgb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rgbClr val="FFFFFF"/>
                </a:solidFill>
                <a:effectLst/>
                <a:uLnTx/>
                <a:uFillTx/>
                <a:latin typeface="+mn-ea"/>
              </a:rPr>
              <a:t>契約成立</a:t>
            </a:r>
          </a:p>
        </p:txBody>
      </p:sp>
      <p:sp>
        <p:nvSpPr>
          <p:cNvPr id="18" name="ホームベース 17"/>
          <p:cNvSpPr/>
          <p:nvPr/>
        </p:nvSpPr>
        <p:spPr bwMode="auto">
          <a:xfrm>
            <a:off x="7032105" y="3164589"/>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latin typeface="+mn-ea"/>
                <a:cs typeface="Verdana" pitchFamily="34" charset="0"/>
              </a:rPr>
              <a:t>制作・掲載準備</a:t>
            </a:r>
          </a:p>
        </p:txBody>
      </p:sp>
      <p:sp>
        <p:nvSpPr>
          <p:cNvPr id="19" name="ホームベース 18"/>
          <p:cNvSpPr/>
          <p:nvPr/>
        </p:nvSpPr>
        <p:spPr bwMode="auto">
          <a:xfrm>
            <a:off x="8654635" y="3164589"/>
            <a:ext cx="873790" cy="660616"/>
          </a:xfrm>
          <a:prstGeom prst="homePlate">
            <a:avLst>
              <a:gd name="adj" fmla="val 0"/>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latin typeface="+mn-ea"/>
                <a:cs typeface="Verdana" pitchFamily="34" charset="0"/>
              </a:rPr>
              <a:t>納品・掲載</a:t>
            </a:r>
          </a:p>
        </p:txBody>
      </p:sp>
      <p:sp>
        <p:nvSpPr>
          <p:cNvPr id="20" name="ホームベース 19"/>
          <p:cNvSpPr/>
          <p:nvPr/>
        </p:nvSpPr>
        <p:spPr bwMode="auto">
          <a:xfrm>
            <a:off x="9579251" y="3164589"/>
            <a:ext cx="909492"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latin typeface="+mn-ea"/>
                <a:cs typeface="Verdana" pitchFamily="34" charset="0"/>
              </a:rPr>
              <a:t>請求書</a:t>
            </a:r>
            <a:endParaRPr kumimoji="0" lang="en-US" altLang="ja-JP" sz="1200" kern="0" dirty="0">
              <a:solidFill>
                <a:prstClr val="black">
                  <a:lumMod val="65000"/>
                  <a:lumOff val="35000"/>
                </a:prstClr>
              </a:solidFill>
              <a:latin typeface="+mn-ea"/>
              <a:cs typeface="Verdana" pitchFamily="34" charset="0"/>
            </a:endParaRPr>
          </a:p>
          <a:p>
            <a:pPr algn="ctr"/>
            <a:r>
              <a:rPr kumimoji="0" lang="ja-JP" altLang="en-US" sz="1200" kern="0" dirty="0">
                <a:solidFill>
                  <a:prstClr val="black">
                    <a:lumMod val="65000"/>
                    <a:lumOff val="35000"/>
                  </a:prstClr>
                </a:solidFill>
                <a:latin typeface="+mn-ea"/>
                <a:cs typeface="Verdana" pitchFamily="34" charset="0"/>
              </a:rPr>
              <a:t>発行</a:t>
            </a:r>
          </a:p>
        </p:txBody>
      </p:sp>
      <p:sp>
        <p:nvSpPr>
          <p:cNvPr id="21" name="ホームベース 20"/>
          <p:cNvSpPr/>
          <p:nvPr/>
        </p:nvSpPr>
        <p:spPr bwMode="auto">
          <a:xfrm>
            <a:off x="7032104" y="4437112"/>
            <a:ext cx="2381735"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latin typeface="+mn-ea"/>
                <a:cs typeface="Verdana" pitchFamily="34" charset="0"/>
              </a:rPr>
              <a:t>確認・検収</a:t>
            </a:r>
          </a:p>
        </p:txBody>
      </p:sp>
      <p:sp>
        <p:nvSpPr>
          <p:cNvPr id="22" name="ホームベース 21"/>
          <p:cNvSpPr/>
          <p:nvPr/>
        </p:nvSpPr>
        <p:spPr bwMode="auto">
          <a:xfrm>
            <a:off x="9811185" y="4437112"/>
            <a:ext cx="718386"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latin typeface="+mn-ea"/>
                <a:cs typeface="Verdana" pitchFamily="34" charset="0"/>
              </a:rPr>
              <a:t>お支払い</a:t>
            </a:r>
          </a:p>
        </p:txBody>
      </p:sp>
      <p:sp>
        <p:nvSpPr>
          <p:cNvPr id="24" name="タイトル 2"/>
          <p:cNvSpPr txBox="1">
            <a:spLocks/>
          </p:cNvSpPr>
          <p:nvPr/>
        </p:nvSpPr>
        <p:spPr>
          <a:xfrm>
            <a:off x="3382122" y="5136041"/>
            <a:ext cx="2081147" cy="1140172"/>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lumMod val="65000"/>
                    <a:lumOff val="35000"/>
                  </a:prstClr>
                </a:solidFill>
                <a:effectLst/>
                <a:uLnTx/>
                <a:uFillTx/>
                <a:latin typeface="+mn-ea"/>
                <a:ea typeface="+mn-ea"/>
                <a:cs typeface="+mj-cs"/>
              </a:rPr>
              <a:t>※</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n-ea"/>
                <a:ea typeface="+mn-ea"/>
                <a:cs typeface="+mj-cs"/>
              </a:rPr>
              <a:t>以下をセットで確認</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n-ea"/>
              <a:ea typeface="+mn-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mn-ea"/>
                <a:ea typeface="+mn-ea"/>
                <a:cs typeface="+mj-cs"/>
              </a:rPr>
              <a:t>いただきます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n-ea"/>
              <a:ea typeface="+mn-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mn-ea"/>
                <a:ea typeface="+mn-ea"/>
                <a:cs typeface="+mj-cs"/>
              </a:rPr>
              <a:t>・フォームに記載の</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n-ea"/>
              <a:ea typeface="+mn-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mn-ea"/>
                <a:ea typeface="+mn-ea"/>
                <a:cs typeface="+mj-cs"/>
              </a:rPr>
              <a:t>　申し込み内容</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n-ea"/>
              <a:ea typeface="+mn-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mn-ea"/>
                <a:ea typeface="+mn-ea"/>
                <a:cs typeface="+mj-cs"/>
              </a:rPr>
              <a:t>・商品のセールスシート</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n-ea"/>
              <a:ea typeface="+mn-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mn-ea"/>
                <a:ea typeface="+mn-ea"/>
                <a:cs typeface="+mj-cs"/>
              </a:rPr>
              <a:t>・該当する約款</a:t>
            </a:r>
          </a:p>
        </p:txBody>
      </p:sp>
      <p:cxnSp>
        <p:nvCxnSpPr>
          <p:cNvPr id="25" name="直線コネクタ 24"/>
          <p:cNvCxnSpPr/>
          <p:nvPr/>
        </p:nvCxnSpPr>
        <p:spPr>
          <a:xfrm>
            <a:off x="2063807" y="3164589"/>
            <a:ext cx="0" cy="660616"/>
          </a:xfrm>
          <a:prstGeom prst="line">
            <a:avLst/>
          </a:prstGeom>
          <a:noFill/>
          <a:ln w="76200" cap="flat" cmpd="sng" algn="ctr">
            <a:solidFill>
              <a:srgbClr val="D00216">
                <a:lumMod val="20000"/>
                <a:lumOff val="80000"/>
              </a:srgbClr>
            </a:solidFill>
            <a:prstDash val="solid"/>
          </a:ln>
          <a:effectLst/>
        </p:spPr>
      </p:cxnSp>
      <p:cxnSp>
        <p:nvCxnSpPr>
          <p:cNvPr id="26" name="直線コネクタ 25"/>
          <p:cNvCxnSpPr/>
          <p:nvPr/>
        </p:nvCxnSpPr>
        <p:spPr>
          <a:xfrm>
            <a:off x="2063807" y="4443773"/>
            <a:ext cx="0" cy="660616"/>
          </a:xfrm>
          <a:prstGeom prst="line">
            <a:avLst/>
          </a:prstGeom>
          <a:noFill/>
          <a:ln w="76200" cap="flat" cmpd="sng" algn="ctr">
            <a:solidFill>
              <a:sysClr val="windowText" lastClr="000000">
                <a:lumMod val="50000"/>
                <a:lumOff val="50000"/>
              </a:sysClr>
            </a:solidFill>
            <a:prstDash val="solid"/>
          </a:ln>
          <a:effectLst/>
        </p:spPr>
      </p:cxnSp>
      <p:sp>
        <p:nvSpPr>
          <p:cNvPr id="27" name="タイトル 2"/>
          <p:cNvSpPr txBox="1">
            <a:spLocks/>
          </p:cNvSpPr>
          <p:nvPr/>
        </p:nvSpPr>
        <p:spPr>
          <a:xfrm>
            <a:off x="335360" y="1124744"/>
            <a:ext cx="11568608" cy="2088232"/>
          </a:xfrm>
          <a:prstGeom prst="rect">
            <a:avLst/>
          </a:prstGeom>
        </p:spPr>
        <p:txBody>
          <a:bodyPr vert="horz" lIns="91440" tIns="45720" rIns="91440" bIns="4572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a:defRPr/>
            </a:pPr>
            <a: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以下のフローに沿ってお申し込み（</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）の上、クリエイティブ制作委託約款第</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9</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条の定めにかかわらず、以下の支払方法に従ってお支払いいただきます。ただし、協賛内容のうち広告配信を伴うものは当該広告商品のお申し込み方法に準じます。</a:t>
            </a:r>
            <a:b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br>
            <a: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詳細は、お申し込みのマニュアル資料</a:t>
            </a:r>
            <a:r>
              <a:rPr lang="ja-JP" altLang="en-US" sz="1400" dirty="0">
                <a:solidFill>
                  <a:prstClr val="black">
                    <a:lumMod val="65000"/>
                    <a:lumOff val="35000"/>
                  </a:prstClr>
                </a:solidFill>
                <a:cs typeface="+mn-cs"/>
              </a:rPr>
              <a:t>「</a:t>
            </a:r>
            <a:r>
              <a:rPr lang="en-US" altLang="ja-JP" sz="1400" dirty="0">
                <a:solidFill>
                  <a:prstClr val="black">
                    <a:lumMod val="65000"/>
                    <a:lumOff val="35000"/>
                  </a:prstClr>
                </a:solidFill>
                <a:cs typeface="+mn-cs"/>
                <a:hlinkClick r:id="rId2"/>
              </a:rPr>
              <a:t>Yahoo!</a:t>
            </a:r>
            <a:r>
              <a:rPr lang="ja-JP" altLang="en-US" sz="1400" dirty="0">
                <a:solidFill>
                  <a:prstClr val="black">
                    <a:lumMod val="65000"/>
                    <a:lumOff val="35000"/>
                  </a:prstClr>
                </a:solidFill>
                <a:cs typeface="+mn-cs"/>
                <a:hlinkClick r:id="rId2"/>
              </a:rPr>
              <a:t>広告ディスプレイ広告（予約型）広告関連サービスのお申込について</a:t>
            </a:r>
            <a:r>
              <a:rPr lang="ja-JP" altLang="en-US" sz="1400" dirty="0">
                <a:solidFill>
                  <a:prstClr val="black">
                    <a:lumMod val="65000"/>
                    <a:lumOff val="35000"/>
                  </a:prstClr>
                </a:solidFill>
                <a:cs typeface="+mn-cs"/>
              </a:rPr>
              <a:t>」</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をご参照ください。</a:t>
            </a:r>
            <a:b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br>
            <a: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なお、お申し込み可能な代理店様に一部制限がございますので、事前に弊社担当営業までお問い合わせください。</a:t>
            </a:r>
            <a:b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br>
            <a: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■支払方法</a:t>
            </a:r>
            <a:b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br>
            <a: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ヤフーは、タイアップページの掲載期間開始日が属する月の末日締めにて、サービス利用料に係る請求書を速やかに発行します。</a:t>
            </a:r>
            <a:b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br>
            <a:r>
              <a:rPr kumimoji="1" lang="ja-JP" altLang="en-US" sz="1400" b="0" i="0" u="none" strike="noStrike" kern="1200" cap="none" spc="0" normalizeH="0" baseline="0" noProof="0" dirty="0">
                <a:ln>
                  <a:noFill/>
                </a:ln>
                <a:solidFill>
                  <a:prstClr val="black">
                    <a:lumMod val="65000"/>
                    <a:lumOff val="35000"/>
                  </a:prstClr>
                </a:solidFill>
                <a:effectLst/>
                <a:uLnTx/>
                <a:uFillTx/>
                <a:latin typeface="+mn-ea"/>
                <a:ea typeface="+mn-ea"/>
                <a:cs typeface="+mj-cs"/>
              </a:rPr>
              <a:t>申込者は、当該サービス利用料に消費税および地方消費税を付加した金額を協賛ページの掲載期間開始日が属する月の翌月末日までにヤフーの指定する銀行口座へ振り込み支払うものとします。 </a:t>
            </a:r>
          </a:p>
        </p:txBody>
      </p:sp>
    </p:spTree>
    <p:extLst>
      <p:ext uri="{BB962C8B-B14F-4D97-AF65-F5344CB8AC3E}">
        <p14:creationId xmlns:p14="http://schemas.microsoft.com/office/powerpoint/2010/main" val="2191728988"/>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47185</TotalTime>
  <Words>2524</Words>
  <Application>Microsoft Office PowerPoint</Application>
  <PresentationFormat>ワイド画面</PresentationFormat>
  <Paragraphs>200</Paragraphs>
  <Slides>12</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12</vt:i4>
      </vt:variant>
    </vt:vector>
  </HeadingPairs>
  <TitlesOfParts>
    <vt:vector size="18" baseType="lpstr">
      <vt:lpstr>ＭＳ Ｐゴシック</vt:lpstr>
      <vt:lpstr>メイリオ</vt:lpstr>
      <vt:lpstr>Arial</vt:lpstr>
      <vt:lpstr>Calibri</vt:lpstr>
      <vt:lpstr>Wingdings</vt:lpstr>
      <vt:lpstr>2_【社外秘】MSCテンプレート_2013</vt:lpstr>
      <vt:lpstr>PowerPoint プレゼンテーション</vt:lpstr>
      <vt:lpstr>carview! タイアップとは</vt:lpstr>
      <vt:lpstr>carview! タイアップページ構成・誘導について</vt:lpstr>
      <vt:lpstr>スペック詳細</vt:lpstr>
      <vt:lpstr>PowerPoint プレゼンテーション</vt:lpstr>
      <vt:lpstr>実施フロー</vt:lpstr>
      <vt:lpstr>販売制限</vt:lpstr>
      <vt:lpstr>タイアップ広告の事前提案可否について</vt:lpstr>
      <vt:lpstr>PowerPoint プレゼンテーション</vt:lpstr>
      <vt:lpstr>PowerPoint プレゼンテーション</vt:lpstr>
      <vt:lpstr>PowerPoint プレゼンテーション</vt:lpstr>
      <vt:lpstr>PowerPoint プレゼンテーション</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岡村 那智</cp:lastModifiedBy>
  <cp:revision>1070</cp:revision>
  <dcterms:created xsi:type="dcterms:W3CDTF">2013-09-17T05:48:50Z</dcterms:created>
  <dcterms:modified xsi:type="dcterms:W3CDTF">2022-09-12T04:56:41Z</dcterms:modified>
</cp:coreProperties>
</file>