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6"/>
  </p:notesMasterIdLst>
  <p:handoutMasterIdLst>
    <p:handoutMasterId r:id="rId17"/>
  </p:handoutMasterIdLst>
  <p:sldIdLst>
    <p:sldId id="678" r:id="rId2"/>
    <p:sldId id="754" r:id="rId3"/>
    <p:sldId id="727" r:id="rId4"/>
    <p:sldId id="742" r:id="rId5"/>
    <p:sldId id="729" r:id="rId6"/>
    <p:sldId id="753" r:id="rId7"/>
    <p:sldId id="752" r:id="rId8"/>
    <p:sldId id="751" r:id="rId9"/>
    <p:sldId id="731" r:id="rId10"/>
    <p:sldId id="755" r:id="rId11"/>
    <p:sldId id="730" r:id="rId12"/>
    <p:sldId id="736" r:id="rId13"/>
    <p:sldId id="723" r:id="rId14"/>
    <p:sldId id="733" r:id="rId15"/>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D9D9D9"/>
    <a:srgbClr val="000000"/>
    <a:srgbClr val="CC0066"/>
    <a:srgbClr val="FFCCD1"/>
    <a:srgbClr val="FFE9EA"/>
    <a:srgbClr val="F5F5F9"/>
    <a:srgbClr val="E4E4EC"/>
    <a:srgbClr val="7F7F7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0" autoAdjust="0"/>
    <p:restoredTop sz="95032" autoAdjust="0"/>
  </p:normalViewPr>
  <p:slideViewPr>
    <p:cSldViewPr>
      <p:cViewPr varScale="1">
        <p:scale>
          <a:sx n="88" d="100"/>
          <a:sy n="88" d="100"/>
        </p:scale>
        <p:origin x="807" y="39"/>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42"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2021/2/26</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2021/2/26</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8058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300603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2021/2/26</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smtClean="0">
                <a:solidFill>
                  <a:schemeClr val="tx1"/>
                </a:solidFill>
                <a:latin typeface="メイリオ" panose="020B0604030504040204" pitchFamily="50" charset="-128"/>
                <a:ea typeface="メイリオ" panose="020B0604030504040204" pitchFamily="50" charset="-128"/>
              </a:rPr>
              <a:t>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smtClean="0">
                <a:solidFill>
                  <a:srgbClr val="454958"/>
                </a:solidFill>
                <a:latin typeface="メイリオ" pitchFamily="50" charset="-128"/>
                <a:ea typeface="メイリオ" pitchFamily="50" charset="-128"/>
                <a:cs typeface="メイリオ" pitchFamily="50" charset="-128"/>
              </a:rPr>
              <a:t>更新日：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2</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25</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
        <p:nvSpPr>
          <p:cNvPr id="9" name="正方形/長方形 8">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特集</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EE68EAC-0CA1-1045-A7ED-C36237BAF05C}"/>
              </a:ext>
            </a:extLst>
          </p:cNvPr>
          <p:cNvSpPr txBox="1"/>
          <p:nvPr/>
        </p:nvSpPr>
        <p:spPr>
          <a:xfrm>
            <a:off x="416496" y="3140968"/>
            <a:ext cx="5112568" cy="369332"/>
          </a:xfrm>
          <a:prstGeom prst="rect">
            <a:avLst/>
          </a:prstGeom>
          <a:noFill/>
        </p:spPr>
        <p:txBody>
          <a:bodyPr wrap="square" rtlCol="0">
            <a:spAutoFit/>
          </a:bodyPr>
          <a:lstStyle/>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GYAO!</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タイアップ</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タイアップ広告の事前提案可否について</a:t>
            </a:r>
            <a:endParaRPr kumimoji="1" lang="ja-JP" altLang="en-US" dirty="0"/>
          </a:p>
        </p:txBody>
      </p:sp>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4" name="正方形/長方形 3"/>
          <p:cNvSpPr/>
          <p:nvPr/>
        </p:nvSpPr>
        <p:spPr>
          <a:xfrm>
            <a:off x="704528" y="1052736"/>
            <a:ext cx="8352928" cy="1477328"/>
          </a:xfrm>
          <a:prstGeom prst="rect">
            <a:avLst/>
          </a:prstGeom>
        </p:spPr>
        <p:txBody>
          <a:bodyPr wrap="square">
            <a:spAutoFit/>
          </a:bodyPr>
          <a:lstStyle/>
          <a:p>
            <a:r>
              <a:rPr lang="ja-JP" altLang="en-US" u="sng" dirty="0">
                <a:solidFill>
                  <a:schemeClr val="tx1">
                    <a:lumMod val="65000"/>
                    <a:lumOff val="35000"/>
                  </a:schemeClr>
                </a:solidFill>
              </a:rPr>
              <a:t>特集・タイアップ広告</a:t>
            </a:r>
            <a:r>
              <a:rPr lang="ja-JP" altLang="en-US" dirty="0">
                <a:solidFill>
                  <a:schemeClr val="tx1">
                    <a:lumMod val="65000"/>
                    <a:lumOff val="35000"/>
                  </a:schemeClr>
                </a:solidFill>
              </a:rPr>
              <a:t>への掲載をご希望の場合は、</a:t>
            </a:r>
            <a:endParaRPr lang="en-US" altLang="ja-JP" dirty="0">
              <a:solidFill>
                <a:schemeClr val="tx1">
                  <a:lumMod val="65000"/>
                  <a:lumOff val="35000"/>
                </a:schemeClr>
              </a:solidFill>
            </a:endParaRPr>
          </a:p>
          <a:p>
            <a:r>
              <a:rPr lang="ja-JP" altLang="en-US" dirty="0">
                <a:solidFill>
                  <a:schemeClr val="tx1">
                    <a:lumMod val="65000"/>
                    <a:lumOff val="35000"/>
                  </a:schemeClr>
                </a:solidFill>
              </a:rPr>
              <a:t>弊社担当営業または</a:t>
            </a:r>
            <a:r>
              <a:rPr lang="en-US" altLang="ja-JP" dirty="0">
                <a:solidFill>
                  <a:schemeClr val="tx1">
                    <a:lumMod val="65000"/>
                    <a:lumOff val="35000"/>
                  </a:schemeClr>
                </a:solidFill>
              </a:rPr>
              <a:t>Yahoo!</a:t>
            </a:r>
            <a:r>
              <a:rPr lang="ja-JP" altLang="en-US" dirty="0">
                <a:solidFill>
                  <a:schemeClr val="tx1">
                    <a:lumMod val="65000"/>
                    <a:lumOff val="35000"/>
                  </a:schemeClr>
                </a:solidFill>
              </a:rPr>
              <a:t>広告パートナーサポート宛に</a:t>
            </a:r>
            <a:endParaRPr lang="en-US" altLang="ja-JP" dirty="0">
              <a:solidFill>
                <a:schemeClr val="tx1">
                  <a:lumMod val="65000"/>
                  <a:lumOff val="35000"/>
                </a:schemeClr>
              </a:solidFill>
            </a:endParaRPr>
          </a:p>
          <a:p>
            <a:r>
              <a:rPr lang="ja-JP" altLang="en-US" dirty="0">
                <a:solidFill>
                  <a:schemeClr val="tx1">
                    <a:lumMod val="65000"/>
                    <a:lumOff val="35000"/>
                  </a:schemeClr>
                </a:solidFill>
              </a:rPr>
              <a:t>以下の項目をご連絡ください。回答まで最大5営業日いただきます。</a:t>
            </a:r>
            <a:endParaRPr lang="en-US" altLang="ja-JP" dirty="0">
              <a:solidFill>
                <a:schemeClr val="tx1">
                  <a:lumMod val="65000"/>
                  <a:lumOff val="35000"/>
                </a:schemeClr>
              </a:solidFill>
            </a:endParaRPr>
          </a:p>
          <a:p>
            <a:pPr algn="ctr"/>
            <a:endParaRPr lang="ja-JP" altLang="en-US" b="1" dirty="0">
              <a:solidFill>
                <a:schemeClr val="tx1">
                  <a:lumMod val="65000"/>
                  <a:lumOff val="35000"/>
                </a:schemeClr>
              </a:solidFill>
            </a:endParaRPr>
          </a:p>
          <a:p>
            <a:endParaRPr lang="ja-JP" altLang="en-US" dirty="0">
              <a:solidFill>
                <a:schemeClr val="tx1">
                  <a:lumMod val="65000"/>
                  <a:lumOff val="35000"/>
                </a:schemeClr>
              </a:solidFill>
            </a:endParaRPr>
          </a:p>
        </p:txBody>
      </p:sp>
      <p:sp>
        <p:nvSpPr>
          <p:cNvPr id="5" name="正方形/長方形 4"/>
          <p:cNvSpPr/>
          <p:nvPr/>
        </p:nvSpPr>
        <p:spPr>
          <a:xfrm>
            <a:off x="906438" y="2348880"/>
            <a:ext cx="7949108" cy="3385542"/>
          </a:xfrm>
          <a:prstGeom prst="rect">
            <a:avLst/>
          </a:prstGeom>
        </p:spPr>
        <p:txBody>
          <a:bodyPr wrap="square">
            <a:spAutoFit/>
          </a:bodyPr>
          <a:lstStyle/>
          <a:p>
            <a:r>
              <a:rPr lang="ja-JP" altLang="en-US" u="sng" dirty="0">
                <a:solidFill>
                  <a:schemeClr val="tx1">
                    <a:lumMod val="65000"/>
                    <a:lumOff val="35000"/>
                  </a:schemeClr>
                </a:solidFill>
              </a:rPr>
              <a:t>▼ご連絡いただきたい項目</a:t>
            </a:r>
            <a:endParaRPr lang="en-US" altLang="ja-JP" u="sng" dirty="0">
              <a:solidFill>
                <a:schemeClr val="tx1">
                  <a:lumMod val="65000"/>
                  <a:lumOff val="35000"/>
                </a:schemeClr>
              </a:solidFill>
            </a:endParaRPr>
          </a:p>
          <a:p>
            <a:endParaRPr lang="en-US" altLang="ja-JP" sz="14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商品名：</a:t>
            </a:r>
          </a:p>
          <a:p>
            <a:pPr marL="171450" indent="-171450">
              <a:buFont typeface="Arial" panose="020B0604020202020204" pitchFamily="34" charset="0"/>
              <a:buChar char="•"/>
            </a:pPr>
            <a:r>
              <a:rPr lang="ja-JP" altLang="en-US" sz="1600" dirty="0">
                <a:solidFill>
                  <a:schemeClr val="tx1">
                    <a:lumMod val="65000"/>
                    <a:lumOff val="35000"/>
                  </a:schemeClr>
                </a:solidFill>
              </a:rPr>
              <a:t>広告主：</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リンク先</a:t>
            </a:r>
            <a:r>
              <a:rPr lang="en-US" altLang="ja-JP" sz="1600" dirty="0">
                <a:solidFill>
                  <a:schemeClr val="tx1">
                    <a:lumMod val="65000"/>
                    <a:lumOff val="35000"/>
                  </a:schemeClr>
                </a:solidFill>
              </a:rPr>
              <a:t>URL:</a:t>
            </a:r>
            <a:endParaRPr lang="ja-JP" altLang="en-US"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600" dirty="0">
                <a:solidFill>
                  <a:schemeClr val="tx1">
                    <a:lumMod val="65000"/>
                    <a:lumOff val="35000"/>
                  </a:schemeClr>
                </a:solidFill>
              </a:rPr>
              <a:t>代理店：</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予約型対応アカウント</a:t>
            </a:r>
            <a:r>
              <a:rPr lang="en-US" altLang="ja-JP" sz="1600" dirty="0">
                <a:solidFill>
                  <a:schemeClr val="tx1">
                    <a:lumMod val="65000"/>
                    <a:lumOff val="35000"/>
                  </a:schemeClr>
                </a:solidFill>
              </a:rPr>
              <a:t>ID</a:t>
            </a:r>
            <a:r>
              <a:rPr lang="ja-JP" altLang="en-US" sz="1600" dirty="0">
                <a:solidFill>
                  <a:schemeClr val="tx1">
                    <a:lumMod val="65000"/>
                    <a:lumOff val="35000"/>
                  </a:schemeClr>
                </a:solidFill>
              </a:rPr>
              <a:t>（用意があれば）：</a:t>
            </a:r>
          </a:p>
          <a:p>
            <a:pPr marL="171450" indent="-171450">
              <a:buFont typeface="Arial" panose="020B0604020202020204" pitchFamily="34" charset="0"/>
              <a:buChar char="•"/>
            </a:pPr>
            <a:r>
              <a:rPr lang="ja-JP" altLang="en-US" sz="1600" dirty="0">
                <a:solidFill>
                  <a:schemeClr val="tx1">
                    <a:lumMod val="65000"/>
                    <a:lumOff val="35000"/>
                  </a:schemeClr>
                </a:solidFill>
              </a:rPr>
              <a:t>掲載期間：</a:t>
            </a:r>
          </a:p>
          <a:p>
            <a:pPr marL="171450" indent="-171450">
              <a:buFont typeface="Arial" panose="020B0604020202020204" pitchFamily="34" charset="0"/>
              <a:buChar char="•"/>
            </a:pPr>
            <a:r>
              <a:rPr lang="ja-JP" altLang="en-US" sz="1600" dirty="0">
                <a:solidFill>
                  <a:schemeClr val="tx1">
                    <a:lumMod val="65000"/>
                    <a:lumOff val="35000"/>
                  </a:schemeClr>
                </a:solidFill>
              </a:rPr>
              <a:t>プロモーション商品・内容：</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特集・タイアップ広告で実現したいこと（コンテンツイメージなど）</a:t>
            </a:r>
            <a:endParaRPr lang="en-US" altLang="ja-JP" sz="1600" dirty="0">
              <a:solidFill>
                <a:schemeClr val="tx1">
                  <a:lumMod val="65000"/>
                  <a:lumOff val="35000"/>
                </a:schemeClr>
              </a:solidFill>
            </a:endParaRPr>
          </a:p>
          <a:p>
            <a:pPr marL="171450" indent="-171450">
              <a:buFont typeface="Arial" panose="020B0604020202020204" pitchFamily="34" charset="0"/>
              <a:buChar char="•"/>
            </a:pPr>
            <a:r>
              <a:rPr lang="ja-JP" altLang="en-US" sz="1600" dirty="0">
                <a:solidFill>
                  <a:schemeClr val="tx1">
                    <a:lumMod val="65000"/>
                    <a:lumOff val="35000"/>
                  </a:schemeClr>
                </a:solidFill>
              </a:rPr>
              <a:t>懸念点：</a:t>
            </a:r>
          </a:p>
          <a:p>
            <a:pPr marL="171450" indent="-171450">
              <a:buFont typeface="Arial" panose="020B0604020202020204" pitchFamily="34" charset="0"/>
              <a:buChar char="•"/>
            </a:pPr>
            <a:r>
              <a:rPr lang="ja-JP" altLang="en-US" sz="1600" dirty="0">
                <a:solidFill>
                  <a:schemeClr val="tx1">
                    <a:lumMod val="65000"/>
                    <a:lumOff val="35000"/>
                  </a:schemeClr>
                </a:solidFill>
              </a:rPr>
              <a:t>備考：</a:t>
            </a:r>
            <a:endParaRPr lang="en-US" altLang="ja-JP" sz="1600" dirty="0">
              <a:solidFill>
                <a:schemeClr val="tx1">
                  <a:lumMod val="65000"/>
                  <a:lumOff val="35000"/>
                </a:schemeClr>
              </a:solidFill>
            </a:endParaRPr>
          </a:p>
        </p:txBody>
      </p:sp>
    </p:spTree>
    <p:extLst>
      <p:ext uri="{BB962C8B-B14F-4D97-AF65-F5344CB8AC3E}">
        <p14:creationId xmlns:p14="http://schemas.microsoft.com/office/powerpoint/2010/main" val="3153890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a:bodyPr>
          <a:lstStyle/>
          <a:p>
            <a:r>
              <a:rPr kumimoji="1" lang="ja-JP" altLang="en-US" sz="2200" dirty="0" smtClean="0"/>
              <a:t>実施フロー</a:t>
            </a:r>
            <a:endParaRPr kumimoji="1" lang="ja-JP" altLang="en-US" sz="2200" dirty="0"/>
          </a:p>
        </p:txBody>
      </p:sp>
      <p:sp>
        <p:nvSpPr>
          <p:cNvPr id="39" name="テキスト ボックス 38"/>
          <p:cNvSpPr txBox="1"/>
          <p:nvPr/>
        </p:nvSpPr>
        <p:spPr>
          <a:xfrm>
            <a:off x="632520" y="5517232"/>
            <a:ext cx="8775257" cy="1015663"/>
          </a:xfrm>
          <a:prstGeom prst="rect">
            <a:avLst/>
          </a:prstGeom>
          <a:noFill/>
        </p:spPr>
        <p:txBody>
          <a:bodyPr wrap="square">
            <a:spAutoFit/>
          </a:bodyPr>
          <a:lstStyle/>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行い、指摘</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事項</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は広告</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主様側で特別な理由がない限り修正いたします。</a:t>
            </a:r>
            <a:endPar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0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企画や取材等の</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内容</a:t>
            </a:r>
            <a:r>
              <a:rPr kumimoji="0" lang="ja-JP" altLang="en-US"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実施が</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確定した段階で正式なスケジュールを広告主様に提出し、こちらの確認回数や期間</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に</a:t>
            </a:r>
            <a:endPar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したがって</a:t>
            </a: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進行</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いただきます。ただし、</a:t>
            </a:r>
            <a:r>
              <a:rPr kumimoji="0" lang="ja-JP" altLang="en-US"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※【A】</a:t>
            </a:r>
            <a:r>
              <a:rPr kumimoji="0" lang="ja-JP" altLang="en-US" sz="1000" kern="0" dirty="0" smtClean="0">
                <a:solidFill>
                  <a:schemeClr val="tx1">
                    <a:lumMod val="65000"/>
                    <a:lumOff val="35000"/>
                  </a:schemeClr>
                </a:solidFill>
                <a:latin typeface="メイリオ" panose="020B0604030504040204" pitchFamily="50" charset="-128"/>
                <a:ea typeface="メイリオ" panose="020B0604030504040204" pitchFamily="50" charset="-128"/>
              </a:rPr>
              <a:t>コンテンツ指定配信は、実施フローが異なります。実施の際は別途フローをご案内いたします。</a:t>
            </a:r>
            <a:endParaRPr kumimoji="0" lang="en-US" altLang="ja-JP" sz="1000" kern="0" noProof="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000" kern="0" dirty="0">
                <a:solidFill>
                  <a:schemeClr val="tx1">
                    <a:lumMod val="65000"/>
                    <a:lumOff val="35000"/>
                  </a:schemeClr>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p:txBody>
      </p:sp>
      <p:sp>
        <p:nvSpPr>
          <p:cNvPr id="53" name="テキスト ボックス 52"/>
          <p:cNvSpPr txBox="1"/>
          <p:nvPr/>
        </p:nvSpPr>
        <p:spPr>
          <a:xfrm>
            <a:off x="674217" y="2056698"/>
            <a:ext cx="8733560" cy="3077766"/>
          </a:xfrm>
          <a:prstGeom prst="rect">
            <a:avLst/>
          </a:prstGeom>
          <a:noFill/>
        </p:spPr>
        <p:txBody>
          <a:bodyPr wrap="square" anchor="t">
            <a:spAutoFit/>
          </a:bodyPr>
          <a:lstStyle/>
          <a:p>
            <a:pPr>
              <a:defRPr/>
            </a:pPr>
            <a:r>
              <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rPr>
              <a:t>　　</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事前に</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ヒアリングシートを記入</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いただいた上で</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a:t>
            </a:r>
            <a:r>
              <a:rPr lang="ja-JP" altLang="en-US" sz="1100" dirty="0" smtClean="0">
                <a:solidFill>
                  <a:schemeClr val="tx1">
                    <a:lumMod val="65000"/>
                    <a:lumOff val="35000"/>
                  </a:schemeClr>
                </a:solidFill>
                <a:latin typeface="メイリオ" panose="020B0604030504040204" pitchFamily="50" charset="-128"/>
                <a:ea typeface="メイリオ" panose="020B0604030504040204" pitchFamily="50" charset="-128"/>
              </a:rPr>
              <a:t>実施。</a:t>
            </a:r>
            <a:r>
              <a:rPr lang="ja-JP" altLang="en-US" sz="1100" b="1" dirty="0" smtClean="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a:t>
            </a:r>
            <a:r>
              <a:rPr lang="ja-JP" altLang="en-US" sz="1100" b="1" dirty="0">
                <a:solidFill>
                  <a:schemeClr val="tx1">
                    <a:lumMod val="65000"/>
                    <a:lumOff val="35000"/>
                  </a:schemeClr>
                </a:solidFill>
                <a:latin typeface="メイリオ" panose="020B0604030504040204" pitchFamily="50" charset="-128"/>
                <a:ea typeface="メイリオ" panose="020B0604030504040204" pitchFamily="50" charset="-128"/>
              </a:rPr>
              <a:t>を明確に</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します。</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、代理店様</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より、所定の手続きにて</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正式にお申し込み</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いただきます。</a:t>
            </a: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600"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①をもと</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に企画案</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をご提出</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し、広告主様と協議の上、企画の方向性を確定させます。</a:t>
            </a:r>
            <a:endPar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400" b="1" kern="0" dirty="0" smtClean="0">
                <a:solidFill>
                  <a:schemeClr val="tx1">
                    <a:lumMod val="65000"/>
                    <a:lumOff val="35000"/>
                  </a:schemeClr>
                </a:solidFill>
                <a:latin typeface="メイリオ"/>
                <a:ea typeface="メイリオ"/>
              </a:rPr>
              <a:t>❸ </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構成</a:t>
            </a:r>
            <a:r>
              <a:rPr kumimoji="0" lang="ja-JP" altLang="en-US" sz="1400" b="1" kern="0" dirty="0">
                <a:solidFill>
                  <a:schemeClr val="tx1">
                    <a:lumMod val="65000"/>
                    <a:lumOff val="35000"/>
                  </a:schemeClr>
                </a:solidFill>
                <a:latin typeface="メイリオ" panose="020B0604030504040204" pitchFamily="50" charset="-128"/>
                <a:ea typeface="メイリオ" panose="020B0604030504040204" pitchFamily="50" charset="-128"/>
              </a:rPr>
              <a:t>案のご提出</a:t>
            </a:r>
            <a:r>
              <a:rPr kumimoji="0" lang="en-US" altLang="ja-JP" sz="1400"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400" b="1"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400" b="1"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②で確定した方向性にしたがって、コンテンツ概要とページ体裁をご提出</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し</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、全体</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構成</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を確定</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させます。</a:t>
            </a:r>
          </a:p>
          <a:p>
            <a:pPr lvl="0">
              <a:defRPr/>
            </a:pPr>
            <a:endParaRPr kumimoji="0" lang="en-US" altLang="ja-JP" sz="900" b="1" kern="0" dirty="0" smtClean="0">
              <a:solidFill>
                <a:schemeClr val="tx1">
                  <a:lumMod val="65000"/>
                  <a:lumOff val="35000"/>
                </a:schemeClr>
              </a:solidFill>
              <a:latin typeface="メイリオ"/>
              <a:ea typeface="メイリオ"/>
            </a:endParaRPr>
          </a:p>
          <a:p>
            <a:pPr lvl="0">
              <a:defRPr/>
            </a:pPr>
            <a:r>
              <a:rPr kumimoji="0" lang="ja-JP" altLang="en-US" sz="1400" b="1" kern="0" dirty="0" smtClean="0">
                <a:solidFill>
                  <a:schemeClr val="tx1">
                    <a:lumMod val="65000"/>
                    <a:lumOff val="35000"/>
                  </a:schemeClr>
                </a:solidFill>
                <a:latin typeface="メイリオ"/>
                <a:ea typeface="メイリオ"/>
              </a:rPr>
              <a:t>❹</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デザイン・原稿のご提出</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smtClean="0">
                <a:solidFill>
                  <a:schemeClr val="tx1">
                    <a:lumMod val="65000"/>
                    <a:lumOff val="35000"/>
                  </a:schemeClr>
                </a:solidFill>
                <a:latin typeface="メイリオ"/>
                <a:ea typeface="メイリオ"/>
              </a:rPr>
              <a:t>ご確認</a:t>
            </a:r>
            <a:endParaRPr kumimoji="0" lang="en-US" altLang="ja-JP" sz="1400" b="1" kern="0" dirty="0" smtClean="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に確認</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いただき</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、適宜修正を加えながら確定させます。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回となります</a:t>
            </a:r>
            <a:endParaRPr kumimoji="0" lang="en-US" altLang="ja-JP" sz="1100" kern="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事項</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の反映確認</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のみとなります</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tx1">
                    <a:lumMod val="65000"/>
                    <a:lumOff val="35000"/>
                  </a:schemeClr>
                </a:solidFill>
                <a:latin typeface="メイリオ"/>
                <a:ea typeface="メイリオ"/>
              </a:rPr>
              <a:t>❺</a:t>
            </a:r>
            <a:r>
              <a:rPr kumimoji="0" lang="ja-JP" altLang="en-US" sz="600" b="1" kern="0" dirty="0">
                <a:solidFill>
                  <a:schemeClr val="tx1">
                    <a:lumMod val="65000"/>
                    <a:lumOff val="35000"/>
                  </a:schemeClr>
                </a:solidFill>
                <a:latin typeface="メイリオ"/>
                <a:ea typeface="メイリオ"/>
              </a:rPr>
              <a:t>　</a:t>
            </a:r>
            <a:r>
              <a:rPr kumimoji="0" lang="ja-JP" altLang="en-US" sz="1400" b="1" kern="0" dirty="0">
                <a:solidFill>
                  <a:schemeClr val="tx1">
                    <a:lumMod val="65000"/>
                    <a:lumOff val="35000"/>
                  </a:schemeClr>
                </a:solidFill>
                <a:latin typeface="メイリオ"/>
                <a:ea typeface="メイリオ"/>
              </a:rPr>
              <a:t>弊社内チェック</a:t>
            </a:r>
            <a:r>
              <a:rPr kumimoji="0" lang="en-US" altLang="ja-JP" sz="1400" b="1" kern="0" dirty="0">
                <a:solidFill>
                  <a:schemeClr val="tx1">
                    <a:lumMod val="65000"/>
                    <a:lumOff val="35000"/>
                  </a:schemeClr>
                </a:solidFill>
                <a:latin typeface="メイリオ"/>
                <a:ea typeface="メイリオ"/>
              </a:rPr>
              <a:t>/</a:t>
            </a:r>
            <a:r>
              <a:rPr kumimoji="0" lang="ja-JP" altLang="en-US" sz="1400" b="1" kern="0" dirty="0">
                <a:solidFill>
                  <a:schemeClr val="tx1">
                    <a:lumMod val="65000"/>
                    <a:lumOff val="35000"/>
                  </a:schemeClr>
                </a:solidFill>
                <a:latin typeface="メイリオ"/>
                <a:ea typeface="メイリオ"/>
              </a:rPr>
              <a:t>本番環境へのファイルアップ</a:t>
            </a:r>
            <a:endParaRPr kumimoji="0" lang="en-US" altLang="ja-JP" sz="1400" b="1" kern="0" dirty="0">
              <a:solidFill>
                <a:schemeClr val="tx1">
                  <a:lumMod val="65000"/>
                  <a:lumOff val="35000"/>
                </a:schemeClr>
              </a:solidFill>
              <a:latin typeface="メイリオ"/>
              <a:ea typeface="メイリオ"/>
            </a:endParaRPr>
          </a:p>
          <a:p>
            <a:pPr lvl="0">
              <a:defRPr/>
            </a:pP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100" kern="0" dirty="0" smtClean="0">
                <a:solidFill>
                  <a:schemeClr val="tx1">
                    <a:lumMod val="65000"/>
                    <a:lumOff val="35000"/>
                  </a:schemeClr>
                </a:solidFill>
                <a:latin typeface="メイリオ" panose="020B0604030504040204" pitchFamily="50" charset="-128"/>
                <a:ea typeface="メイリオ" panose="020B0604030504040204" pitchFamily="50" charset="-128"/>
              </a:rPr>
              <a:t>弊社において最終</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確認を行った上で、本番公開を行います。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grpSp>
        <p:nvGrpSpPr>
          <p:cNvPr id="2" name="グループ化 1"/>
          <p:cNvGrpSpPr/>
          <p:nvPr/>
        </p:nvGrpSpPr>
        <p:grpSpPr>
          <a:xfrm>
            <a:off x="900318" y="972202"/>
            <a:ext cx="8105363" cy="850618"/>
            <a:chOff x="1391007" y="980728"/>
            <a:chExt cx="8105363" cy="850618"/>
          </a:xfrm>
        </p:grpSpPr>
        <p:sp>
          <p:nvSpPr>
            <p:cNvPr id="40" name="ホームベース 39"/>
            <p:cNvSpPr/>
            <p:nvPr/>
          </p:nvSpPr>
          <p:spPr>
            <a:xfrm>
              <a:off x="7832642"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1" name="ホームベース 40"/>
            <p:cNvSpPr/>
            <p:nvPr/>
          </p:nvSpPr>
          <p:spPr>
            <a:xfrm>
              <a:off x="6654384" y="980728"/>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3" name="ホームベース 42"/>
            <p:cNvSpPr/>
            <p:nvPr/>
          </p:nvSpPr>
          <p:spPr>
            <a:xfrm>
              <a:off x="5432320" y="984615"/>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4" name="ホームベース 43"/>
            <p:cNvSpPr/>
            <p:nvPr/>
          </p:nvSpPr>
          <p:spPr>
            <a:xfrm>
              <a:off x="4163224" y="984615"/>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5" name="ホームベース 44"/>
            <p:cNvSpPr/>
            <p:nvPr/>
          </p:nvSpPr>
          <p:spPr>
            <a:xfrm>
              <a:off x="2950366" y="984615"/>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6" name="ホームベース 45"/>
            <p:cNvSpPr/>
            <p:nvPr/>
          </p:nvSpPr>
          <p:spPr>
            <a:xfrm>
              <a:off x="1691456" y="984615"/>
              <a:ext cx="1663728" cy="846731"/>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bg1"/>
                </a:solidFill>
              </a:endParaRPr>
            </a:p>
          </p:txBody>
        </p:sp>
        <p:sp>
          <p:nvSpPr>
            <p:cNvPr id="47" name="テキスト ボックス 46"/>
            <p:cNvSpPr txBox="1"/>
            <p:nvPr/>
          </p:nvSpPr>
          <p:spPr>
            <a:xfrm>
              <a:off x="1391007" y="1048605"/>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3150553" y="1246758"/>
              <a:ext cx="1311644"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a:t>
              </a:r>
              <a:r>
                <a:rPr kumimoji="0" lang="ja-JP" altLang="en-US" sz="1400" b="1" kern="0" dirty="0" smtClean="0">
                  <a:solidFill>
                    <a:schemeClr val="bg1"/>
                  </a:solidFill>
                  <a:latin typeface="メイリオ" panose="020B0604030504040204" pitchFamily="50" charset="-128"/>
                  <a:ea typeface="メイリオ" panose="020B0604030504040204" pitchFamily="50" charset="-128"/>
                </a:rPr>
                <a:t>企画案</a:t>
              </a:r>
              <a:endParaRPr kumimoji="0" lang="ja-JP" altLang="en-US" sz="1400" b="1" kern="0" dirty="0">
                <a:solidFill>
                  <a:schemeClr val="bg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4511968" y="1254091"/>
              <a:ext cx="1094071" cy="307777"/>
            </a:xfrm>
            <a:prstGeom prst="rect">
              <a:avLst/>
            </a:prstGeom>
            <a:noFill/>
          </p:spPr>
          <p:txBody>
            <a:bodyPr wrap="square">
              <a:spAutoFit/>
            </a:bodyPr>
            <a:lstStyle/>
            <a:p>
              <a:pPr lvl="0" algn="ctr">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❸構成</a:t>
              </a:r>
              <a:r>
                <a:rPr kumimoji="0" lang="ja-JP" altLang="en-US" sz="1400" b="1" kern="0" dirty="0">
                  <a:solidFill>
                    <a:schemeClr val="bg1"/>
                  </a:solidFill>
                  <a:latin typeface="メイリオ" panose="020B0604030504040204" pitchFamily="50" charset="-128"/>
                  <a:ea typeface="メイリオ" panose="020B0604030504040204" pitchFamily="50" charset="-128"/>
                </a:rPr>
                <a:t>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6905299" y="124388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a:t>
              </a:r>
              <a:r>
                <a:rPr kumimoji="0" lang="ja-JP" altLang="en-US" sz="1400" b="1" kern="0" dirty="0" smtClean="0">
                  <a:solidFill>
                    <a:schemeClr val="bg1"/>
                  </a:solidFill>
                  <a:latin typeface="メイリオ" panose="020B0604030504040204" pitchFamily="50" charset="-128"/>
                  <a:ea typeface="メイリオ" panose="020B0604030504040204" pitchFamily="50" charset="-128"/>
                </a:rPr>
                <a:t>公開</a:t>
              </a:r>
              <a:r>
                <a:rPr kumimoji="0" lang="ja-JP" altLang="en-US" sz="1400" b="1" kern="0" dirty="0">
                  <a:solidFill>
                    <a:schemeClr val="bg1"/>
                  </a:solidFill>
                  <a:latin typeface="メイリオ" panose="020B0604030504040204" pitchFamily="50" charset="-128"/>
                  <a:ea typeface="メイリオ" panose="020B0604030504040204" pitchFamily="50" charset="-128"/>
                </a:rPr>
                <a:t>準備</a:t>
              </a:r>
            </a:p>
          </p:txBody>
        </p:sp>
        <p:sp>
          <p:nvSpPr>
            <p:cNvPr id="52" name="正方形/長方形 51"/>
            <p:cNvSpPr/>
            <p:nvPr/>
          </p:nvSpPr>
          <p:spPr>
            <a:xfrm>
              <a:off x="8265368" y="1243382"/>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54" name="正方形/長方形 53"/>
            <p:cNvSpPr/>
            <p:nvPr/>
          </p:nvSpPr>
          <p:spPr>
            <a:xfrm>
              <a:off x="5797324" y="1164546"/>
              <a:ext cx="1094071" cy="523220"/>
            </a:xfrm>
            <a:prstGeom prst="rect">
              <a:avLst/>
            </a:prstGeom>
            <a:noFill/>
          </p:spPr>
          <p:txBody>
            <a:bodyPr wrap="square">
              <a:spAutoFit/>
            </a:bodyPr>
            <a:lstStyle/>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❹デザイン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原稿　</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grpSp>
    </p:spTree>
    <p:extLst>
      <p:ext uri="{BB962C8B-B14F-4D97-AF65-F5344CB8AC3E}">
        <p14:creationId xmlns:p14="http://schemas.microsoft.com/office/powerpoint/2010/main" val="26246054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en-US" altLang="ja-JP" sz="2400" dirty="0" smtClean="0"/>
              <a:t>GYAO!</a:t>
            </a:r>
            <a:r>
              <a:rPr kumimoji="1" lang="ja-JP" altLang="en-US" sz="2400" dirty="0" smtClean="0"/>
              <a:t>タイアップ 制作・掲載のお申し込み</a:t>
            </a:r>
            <a:r>
              <a:rPr kumimoji="1" lang="ja-JP" altLang="en-US" dirty="0" smtClean="0"/>
              <a:t>方法</a:t>
            </a:r>
            <a:endParaRPr kumimoji="1" lang="ja-JP" altLang="en-US"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タイトル 2"/>
          <p:cNvSpPr txBox="1">
            <a:spLocks/>
          </p:cNvSpPr>
          <p:nvPr/>
        </p:nvSpPr>
        <p:spPr>
          <a:xfrm>
            <a:off x="333271" y="3322366"/>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ヤフー</a:t>
            </a:r>
            <a:endParaRPr lang="ja-JP" altLang="en-US" sz="1400" dirty="0">
              <a:solidFill>
                <a:schemeClr val="tx1">
                  <a:lumMod val="65000"/>
                  <a:lumOff val="35000"/>
                </a:schemeClr>
              </a:solidFill>
              <a:latin typeface="+mj-lt"/>
            </a:endParaRP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a:off x="6156215" y="3027301"/>
            <a:ext cx="1" cy="2871194"/>
          </a:xfrm>
          <a:prstGeom prst="line">
            <a:avLst/>
          </a:prstGeom>
          <a:noFill/>
          <a:ln w="34925" cap="flat" cmpd="sng" algn="ctr">
            <a:solidFill>
              <a:schemeClr val="accent5">
                <a:lumMod val="60000"/>
                <a:lumOff val="40000"/>
              </a:schemeClr>
            </a:solidFill>
            <a:prstDash val="sysDash"/>
          </a:ln>
          <a:effectLst/>
        </p:spPr>
      </p:cxnSp>
      <p:sp>
        <p:nvSpPr>
          <p:cNvPr id="70" name="タイトル 2"/>
          <p:cNvSpPr txBox="1">
            <a:spLocks/>
          </p:cNvSpPr>
          <p:nvPr/>
        </p:nvSpPr>
        <p:spPr>
          <a:xfrm>
            <a:off x="261263" y="4560057"/>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smtClean="0">
                <a:solidFill>
                  <a:schemeClr val="tx1">
                    <a:lumMod val="65000"/>
                    <a:lumOff val="35000"/>
                  </a:schemeClr>
                </a:solidFill>
                <a:latin typeface="+mj-lt"/>
              </a:rPr>
              <a:t>代理店様</a:t>
            </a:r>
            <a:endParaRPr lang="ja-JP" altLang="en-US" sz="1400" dirty="0">
              <a:solidFill>
                <a:schemeClr val="tx1">
                  <a:lumMod val="65000"/>
                  <a:lumOff val="35000"/>
                </a:schemeClr>
              </a:solidFill>
              <a:latin typeface="+mj-lt"/>
            </a:endParaRPr>
          </a:p>
        </p:txBody>
      </p:sp>
      <p:sp>
        <p:nvSpPr>
          <p:cNvPr id="71" name="ホームベース 70"/>
          <p:cNvSpPr/>
          <p:nvPr/>
        </p:nvSpPr>
        <p:spPr bwMode="auto">
          <a:xfrm>
            <a:off x="1484741" y="317325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ご</a:t>
            </a:r>
            <a:r>
              <a:rPr kumimoji="0" lang="ja-JP" altLang="en-US" sz="1200" i="0" u="none" strike="noStrike" kern="0" cap="none" spc="0" normalizeH="0" baseline="0" noProof="0" dirty="0">
                <a:ln>
                  <a:noFill/>
                </a:ln>
                <a:solidFill>
                  <a:schemeClr val="tx1">
                    <a:lumMod val="65000"/>
                    <a:lumOff val="35000"/>
                  </a:schemeClr>
                </a:solidFill>
                <a:effectLst/>
                <a:uLnTx/>
                <a:uFillTx/>
                <a:latin typeface="+mn-ea"/>
                <a:cs typeface="Verdana" pitchFamily="34" charset="0"/>
              </a:rPr>
              <a:t>連絡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73" name="ホームベース 72"/>
          <p:cNvSpPr/>
          <p:nvPr/>
        </p:nvSpPr>
        <p:spPr bwMode="auto">
          <a:xfrm>
            <a:off x="2564860" y="4445773"/>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申し込みフォーム</a:t>
            </a:r>
            <a:endParaRPr kumimoji="0" lang="en-US" altLang="ja-JP" sz="1200"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確認</a:t>
            </a:r>
            <a:r>
              <a:rPr kumimoji="0" lang="ja-JP" altLang="en-US" sz="1200" kern="0" noProof="0" dirty="0">
                <a:solidFill>
                  <a:schemeClr val="tx1">
                    <a:lumMod val="65000"/>
                    <a:lumOff val="35000"/>
                  </a:schemeClr>
                </a:solidFill>
                <a:latin typeface="+mn-ea"/>
                <a:cs typeface="Verdana" pitchFamily="34" charset="0"/>
              </a:rPr>
              <a:t>・</a:t>
            </a: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申し込み</a:t>
            </a:r>
          </a:p>
        </p:txBody>
      </p:sp>
      <p:sp>
        <p:nvSpPr>
          <p:cNvPr id="74" name="ホームベース 73"/>
          <p:cNvSpPr/>
          <p:nvPr/>
        </p:nvSpPr>
        <p:spPr bwMode="auto">
          <a:xfrm>
            <a:off x="3751215" y="317325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schemeClr val="tx1">
                    <a:lumMod val="65000"/>
                    <a:lumOff val="35000"/>
                  </a:schemeClr>
                </a:solidFill>
                <a:latin typeface="+mn-ea"/>
                <a:cs typeface="Verdana" pitchFamily="34" charset="0"/>
              </a:rPr>
              <a:t>申し込み</a:t>
            </a:r>
            <a:r>
              <a:rPr kumimoji="0" lang="ja-JP" altLang="en-US" sz="1200" kern="0" dirty="0" smtClean="0">
                <a:solidFill>
                  <a:schemeClr val="tx1">
                    <a:lumMod val="65000"/>
                    <a:lumOff val="35000"/>
                  </a:schemeClr>
                </a:solidFill>
                <a:latin typeface="+mn-ea"/>
                <a:cs typeface="Verdana" pitchFamily="34" charset="0"/>
              </a:rPr>
              <a:t>内容</a:t>
            </a:r>
            <a:endParaRPr kumimoji="0" lang="en-US" altLang="ja-JP" sz="1200" kern="0" dirty="0">
              <a:solidFill>
                <a:schemeClr val="tx1">
                  <a:lumMod val="65000"/>
                  <a:lumOff val="35000"/>
                </a:schemeClr>
              </a:solidFill>
              <a:latin typeface="+mn-ea"/>
              <a:cs typeface="Verdana" pitchFamily="34" charset="0"/>
            </a:endParaRPr>
          </a:p>
          <a:p>
            <a:pPr algn="ctr"/>
            <a:r>
              <a:rPr kumimoji="0" lang="ja-JP" altLang="en-US" sz="1200" kern="0" dirty="0" smtClean="0">
                <a:solidFill>
                  <a:schemeClr val="tx1">
                    <a:lumMod val="65000"/>
                    <a:lumOff val="35000"/>
                  </a:schemeClr>
                </a:solidFill>
                <a:latin typeface="+mn-ea"/>
                <a:cs typeface="Verdana" pitchFamily="34" charset="0"/>
              </a:rPr>
              <a:t>確認・承認</a:t>
            </a:r>
            <a:endParaRPr kumimoji="0" lang="ja-JP" altLang="en-US" sz="1200" kern="0" dirty="0">
              <a:solidFill>
                <a:schemeClr val="tx1">
                  <a:lumMod val="65000"/>
                  <a:lumOff val="35000"/>
                </a:schemeClr>
              </a:solidFill>
              <a:latin typeface="+mn-ea"/>
              <a:cs typeface="Verdana" pitchFamily="34" charset="0"/>
            </a:endParaRPr>
          </a:p>
        </p:txBody>
      </p:sp>
      <p:sp>
        <p:nvSpPr>
          <p:cNvPr id="77" name="山形 76"/>
          <p:cNvSpPr/>
          <p:nvPr/>
        </p:nvSpPr>
        <p:spPr bwMode="auto">
          <a:xfrm>
            <a:off x="5202119" y="3159560"/>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solidFill>
                  <a:schemeClr val="tx1">
                    <a:lumMod val="65000"/>
                    <a:lumOff val="35000"/>
                  </a:schemeClr>
                </a:solidFill>
                <a:latin typeface="+mn-ea"/>
                <a:cs typeface="Verdana" pitchFamily="34" charset="0"/>
              </a:rPr>
              <a:t>送信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78" name="山形 77"/>
          <p:cNvSpPr/>
          <p:nvPr/>
        </p:nvSpPr>
        <p:spPr bwMode="auto">
          <a:xfrm>
            <a:off x="5202119" y="4438744"/>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承認メール</a:t>
            </a:r>
            <a:endParaRPr kumimoji="0" lang="en-US" altLang="ja-JP"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smtClean="0">
                <a:solidFill>
                  <a:schemeClr val="tx1">
                    <a:lumMod val="65000"/>
                    <a:lumOff val="35000"/>
                  </a:schemeClr>
                </a:solidFill>
                <a:latin typeface="+mn-ea"/>
                <a:cs typeface="Verdana" pitchFamily="34" charset="0"/>
              </a:rPr>
              <a:t>受信</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79" name="タイトル 2"/>
          <p:cNvSpPr txBox="1">
            <a:spLocks/>
          </p:cNvSpPr>
          <p:nvPr/>
        </p:nvSpPr>
        <p:spPr>
          <a:xfrm>
            <a:off x="5023671" y="5941970"/>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latin typeface="+mj-lt"/>
              </a:rPr>
              <a:t>※</a:t>
            </a:r>
            <a:r>
              <a:rPr lang="ja-JP" altLang="en-US" sz="1100" dirty="0" smtClean="0">
                <a:latin typeface="+mj-lt"/>
              </a:rPr>
              <a:t>これ以降のキャンセルは</a:t>
            </a:r>
            <a:endParaRPr lang="en-US" altLang="ja-JP" sz="1100" dirty="0" smtClean="0">
              <a:latin typeface="+mj-lt"/>
            </a:endParaRPr>
          </a:p>
          <a:p>
            <a:pPr lvl="0"/>
            <a:r>
              <a:rPr lang="ja-JP" altLang="en-US" sz="1100" dirty="0" smtClean="0">
                <a:latin typeface="+mj-lt"/>
              </a:rPr>
              <a:t>不可となります</a:t>
            </a:r>
            <a:endParaRPr lang="ja-JP" altLang="en-US" sz="1100" dirty="0">
              <a:latin typeface="+mj-lt"/>
            </a:endParaRPr>
          </a:p>
        </p:txBody>
      </p:sp>
      <p:sp>
        <p:nvSpPr>
          <p:cNvPr id="80" name="テキスト ボックス 79"/>
          <p:cNvSpPr txBox="1"/>
          <p:nvPr/>
        </p:nvSpPr>
        <p:spPr>
          <a:xfrm>
            <a:off x="5044312" y="5529163"/>
            <a:ext cx="1107996" cy="369332"/>
          </a:xfrm>
          <a:prstGeom prst="rect">
            <a:avLst/>
          </a:prstGeom>
          <a:solidFill>
            <a:schemeClr val="accent5">
              <a:lumMod val="60000"/>
              <a:lumOff val="40000"/>
            </a:schemeClr>
          </a:solidFill>
        </p:spPr>
        <p:txBody>
          <a:bodyPr wrap="none" rtlCol="0">
            <a:spAutoFit/>
          </a:bodyPr>
          <a:lstStyle/>
          <a:p>
            <a:r>
              <a:rPr kumimoji="1" lang="ja-JP" altLang="en-US" b="1" dirty="0" smtClean="0">
                <a:solidFill>
                  <a:schemeClr val="bg1"/>
                </a:solidFill>
              </a:rPr>
              <a:t>契約成立</a:t>
            </a:r>
            <a:endParaRPr kumimoji="1" lang="ja-JP" altLang="en-US" b="1" dirty="0">
              <a:solidFill>
                <a:schemeClr val="bg1"/>
              </a:solidFill>
            </a:endParaRPr>
          </a:p>
        </p:txBody>
      </p:sp>
      <p:sp>
        <p:nvSpPr>
          <p:cNvPr id="84" name="ホームベース 83"/>
          <p:cNvSpPr/>
          <p:nvPr/>
        </p:nvSpPr>
        <p:spPr bwMode="auto">
          <a:xfrm>
            <a:off x="6177136" y="3173250"/>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制作・掲載準備</a:t>
            </a:r>
            <a:endParaRPr kumimoji="0" lang="ja-JP" altLang="en-US" sz="1200" kern="0" dirty="0">
              <a:solidFill>
                <a:schemeClr val="tx1">
                  <a:lumMod val="65000"/>
                  <a:lumOff val="35000"/>
                </a:schemeClr>
              </a:solidFill>
              <a:latin typeface="+mn-ea"/>
              <a:cs typeface="Verdana" pitchFamily="34" charset="0"/>
            </a:endParaRPr>
          </a:p>
        </p:txBody>
      </p:sp>
      <p:sp>
        <p:nvSpPr>
          <p:cNvPr id="85" name="ホームベース 84"/>
          <p:cNvSpPr/>
          <p:nvPr/>
        </p:nvSpPr>
        <p:spPr bwMode="auto">
          <a:xfrm>
            <a:off x="7685081" y="3173250"/>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納品・掲載</a:t>
            </a:r>
            <a:endParaRPr kumimoji="0" lang="ja-JP" altLang="en-US" sz="1200" kern="0" dirty="0">
              <a:solidFill>
                <a:schemeClr val="tx1">
                  <a:lumMod val="65000"/>
                  <a:lumOff val="35000"/>
                </a:schemeClr>
              </a:solidFill>
              <a:latin typeface="+mn-ea"/>
              <a:cs typeface="Verdana" pitchFamily="34" charset="0"/>
            </a:endParaRPr>
          </a:p>
        </p:txBody>
      </p:sp>
      <p:sp>
        <p:nvSpPr>
          <p:cNvPr id="86" name="ホームベース 85"/>
          <p:cNvSpPr/>
          <p:nvPr/>
        </p:nvSpPr>
        <p:spPr bwMode="auto">
          <a:xfrm>
            <a:off x="8640144" y="3173250"/>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schemeClr val="tx1">
                    <a:lumMod val="65000"/>
                    <a:lumOff val="35000"/>
                  </a:schemeClr>
                </a:solidFill>
                <a:latin typeface="+mn-ea"/>
                <a:cs typeface="Verdana" pitchFamily="34" charset="0"/>
              </a:rPr>
              <a:t>請求書</a:t>
            </a:r>
            <a:endParaRPr kumimoji="0" lang="en-US" altLang="ja-JP" sz="1200" kern="0" dirty="0" smtClean="0">
              <a:solidFill>
                <a:schemeClr val="tx1">
                  <a:lumMod val="65000"/>
                  <a:lumOff val="35000"/>
                </a:schemeClr>
              </a:solidFill>
              <a:latin typeface="+mn-ea"/>
              <a:cs typeface="Verdana" pitchFamily="34" charset="0"/>
            </a:endParaRPr>
          </a:p>
          <a:p>
            <a:pPr algn="ctr"/>
            <a:r>
              <a:rPr kumimoji="0" lang="ja-JP" altLang="en-US" sz="1200" kern="0" dirty="0">
                <a:solidFill>
                  <a:schemeClr val="tx1">
                    <a:lumMod val="65000"/>
                    <a:lumOff val="35000"/>
                  </a:schemeClr>
                </a:solidFill>
                <a:latin typeface="+mn-ea"/>
                <a:cs typeface="Verdana" pitchFamily="34" charset="0"/>
              </a:rPr>
              <a:t>発行</a:t>
            </a:r>
          </a:p>
        </p:txBody>
      </p:sp>
      <p:sp>
        <p:nvSpPr>
          <p:cNvPr id="87" name="ホームベース 86"/>
          <p:cNvSpPr/>
          <p:nvPr/>
        </p:nvSpPr>
        <p:spPr bwMode="auto">
          <a:xfrm>
            <a:off x="6177135" y="4445773"/>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確認・検収</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88" name="ホームベース 87"/>
          <p:cNvSpPr/>
          <p:nvPr/>
        </p:nvSpPr>
        <p:spPr bwMode="auto">
          <a:xfrm>
            <a:off x="8975266" y="4445773"/>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solidFill>
                  <a:schemeClr val="tx1">
                    <a:lumMod val="65000"/>
                    <a:lumOff val="35000"/>
                  </a:schemeClr>
                </a:solidFill>
                <a:latin typeface="+mn-ea"/>
                <a:cs typeface="Verdana" pitchFamily="34" charset="0"/>
              </a:rPr>
              <a:t>お支払い</a:t>
            </a:r>
            <a:endParaRPr kumimoji="0" lang="ja-JP" altLang="en-US" sz="1200"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90" name="タイトル 2"/>
          <p:cNvSpPr txBox="1">
            <a:spLocks/>
          </p:cNvSpPr>
          <p:nvPr/>
        </p:nvSpPr>
        <p:spPr>
          <a:xfrm>
            <a:off x="2546203" y="5144702"/>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smtClean="0">
                <a:solidFill>
                  <a:schemeClr val="tx1">
                    <a:lumMod val="65000"/>
                    <a:lumOff val="35000"/>
                  </a:schemeClr>
                </a:solidFill>
                <a:latin typeface="+mj-lt"/>
              </a:rPr>
              <a:t>※</a:t>
            </a:r>
            <a:r>
              <a:rPr lang="ja-JP" altLang="en-US" sz="1100" dirty="0" smtClean="0">
                <a:solidFill>
                  <a:schemeClr val="tx1">
                    <a:lumMod val="65000"/>
                    <a:lumOff val="35000"/>
                  </a:schemeClr>
                </a:solidFill>
                <a:latin typeface="+mj-lt"/>
              </a:rPr>
              <a:t>以下をセットで確認</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いただきます</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・フォームに記載の</a:t>
            </a:r>
            <a:endParaRPr lang="en-US" altLang="ja-JP" sz="1100" dirty="0" smtClean="0">
              <a:solidFill>
                <a:schemeClr val="tx1">
                  <a:lumMod val="65000"/>
                  <a:lumOff val="35000"/>
                </a:schemeClr>
              </a:solidFill>
              <a:latin typeface="+mj-lt"/>
            </a:endParaRPr>
          </a:p>
          <a:p>
            <a:pPr lvl="0"/>
            <a:r>
              <a:rPr lang="ja-JP" altLang="en-US" sz="1100" dirty="0">
                <a:solidFill>
                  <a:schemeClr val="tx1">
                    <a:lumMod val="65000"/>
                    <a:lumOff val="35000"/>
                  </a:schemeClr>
                </a:solidFill>
                <a:latin typeface="+mj-lt"/>
              </a:rPr>
              <a:t>　</a:t>
            </a:r>
            <a:r>
              <a:rPr lang="ja-JP" altLang="en-US" sz="1100" dirty="0" smtClean="0">
                <a:solidFill>
                  <a:schemeClr val="tx1">
                    <a:lumMod val="65000"/>
                    <a:lumOff val="35000"/>
                  </a:schemeClr>
                </a:solidFill>
                <a:latin typeface="+mj-lt"/>
              </a:rPr>
              <a:t>申し込み内容</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・商品のセールスシート</a:t>
            </a:r>
            <a:endParaRPr lang="en-US" altLang="ja-JP" sz="1100" dirty="0" smtClean="0">
              <a:solidFill>
                <a:schemeClr val="tx1">
                  <a:lumMod val="65000"/>
                  <a:lumOff val="35000"/>
                </a:schemeClr>
              </a:solidFill>
              <a:latin typeface="+mj-lt"/>
            </a:endParaRPr>
          </a:p>
          <a:p>
            <a:pPr lvl="0"/>
            <a:r>
              <a:rPr lang="ja-JP" altLang="en-US" sz="1100" dirty="0" smtClean="0">
                <a:solidFill>
                  <a:schemeClr val="tx1">
                    <a:lumMod val="65000"/>
                    <a:lumOff val="35000"/>
                  </a:schemeClr>
                </a:solidFill>
                <a:latin typeface="+mj-lt"/>
              </a:rPr>
              <a:t>・該当する約款</a:t>
            </a:r>
            <a:endParaRPr lang="ja-JP" altLang="en-US" sz="1100" dirty="0">
              <a:solidFill>
                <a:schemeClr val="tx1">
                  <a:lumMod val="65000"/>
                  <a:lumOff val="35000"/>
                </a:schemeClr>
              </a:solidFill>
              <a:latin typeface="+mj-lt"/>
            </a:endParaRPr>
          </a:p>
        </p:txBody>
      </p:sp>
      <p:cxnSp>
        <p:nvCxnSpPr>
          <p:cNvPr id="92" name="直線コネクタ 91"/>
          <p:cNvCxnSpPr/>
          <p:nvPr/>
        </p:nvCxnSpPr>
        <p:spPr>
          <a:xfrm>
            <a:off x="1227888" y="3173250"/>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1227888" y="4452434"/>
            <a:ext cx="0" cy="660616"/>
          </a:xfrm>
          <a:prstGeom prst="line">
            <a:avLst/>
          </a:prstGeom>
          <a:ln w="762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タイトル 2"/>
          <p:cNvSpPr txBox="1">
            <a:spLocks/>
          </p:cNvSpPr>
          <p:nvPr/>
        </p:nvSpPr>
        <p:spPr>
          <a:xfrm>
            <a:off x="504094" y="859499"/>
            <a:ext cx="9041828" cy="1982377"/>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r>
              <a:rPr lang="ja-JP" altLang="en-US" sz="1400" dirty="0">
                <a:solidFill>
                  <a:schemeClr val="tx1">
                    <a:lumMod val="65000"/>
                    <a:lumOff val="35000"/>
                  </a:schemeClr>
                </a:solidFill>
                <a:latin typeface="+mj-lt"/>
              </a:rPr>
              <a:t>以下のフローに沿ってお申し込みの上、クリエイティブ制作委託約款の第</a:t>
            </a:r>
            <a:r>
              <a:rPr lang="en-US" altLang="ja-JP" sz="1400" dirty="0">
                <a:solidFill>
                  <a:schemeClr val="tx1">
                    <a:lumMod val="65000"/>
                    <a:lumOff val="35000"/>
                  </a:schemeClr>
                </a:solidFill>
                <a:latin typeface="+mj-lt"/>
              </a:rPr>
              <a:t>9</a:t>
            </a:r>
            <a:r>
              <a:rPr lang="ja-JP" altLang="en-US" sz="1400" dirty="0">
                <a:solidFill>
                  <a:schemeClr val="tx1">
                    <a:lumMod val="65000"/>
                    <a:lumOff val="35000"/>
                  </a:schemeClr>
                </a:solidFill>
                <a:latin typeface="+mj-lt"/>
              </a:rPr>
              <a:t>条</a:t>
            </a:r>
            <a:r>
              <a:rPr lang="en-US" altLang="ja-JP" sz="1400" dirty="0">
                <a:solidFill>
                  <a:schemeClr val="tx1">
                    <a:lumMod val="65000"/>
                    <a:lumOff val="35000"/>
                  </a:schemeClr>
                </a:solidFill>
                <a:latin typeface="+mj-lt"/>
              </a:rPr>
              <a:t>(2)</a:t>
            </a:r>
            <a:r>
              <a:rPr lang="ja-JP" altLang="en-US" sz="1400" dirty="0">
                <a:solidFill>
                  <a:schemeClr val="tx1">
                    <a:lumMod val="65000"/>
                    <a:lumOff val="35000"/>
                  </a:schemeClr>
                </a:solidFill>
                <a:latin typeface="+mj-lt"/>
              </a:rPr>
              <a:t>支払条件</a:t>
            </a:r>
            <a:r>
              <a:rPr lang="en-US" altLang="ja-JP" sz="1400" dirty="0">
                <a:solidFill>
                  <a:schemeClr val="tx1">
                    <a:lumMod val="65000"/>
                    <a:lumOff val="35000"/>
                  </a:schemeClr>
                </a:solidFill>
                <a:latin typeface="+mj-lt"/>
              </a:rPr>
              <a:t>2</a:t>
            </a:r>
            <a:r>
              <a:rPr lang="ja-JP" altLang="en-US" sz="1400" dirty="0">
                <a:solidFill>
                  <a:schemeClr val="tx1">
                    <a:lumMod val="65000"/>
                    <a:lumOff val="35000"/>
                  </a:schemeClr>
                </a:solidFill>
                <a:latin typeface="+mj-lt"/>
              </a:rPr>
              <a:t>にしたがってお支払いいただきます。</a:t>
            </a:r>
          </a:p>
          <a:p>
            <a:endParaRPr lang="ja-JP" altLang="en-US" sz="1400" dirty="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a:t>
            </a:r>
            <a:r>
              <a:rPr lang="ja-JP" altLang="en-US" sz="1200" dirty="0">
                <a:solidFill>
                  <a:schemeClr val="tx1">
                    <a:lumMod val="65000"/>
                    <a:lumOff val="35000"/>
                  </a:schemeClr>
                </a:solidFill>
                <a:latin typeface="+mj-lt"/>
              </a:rPr>
              <a:t>クリエイティブ制作委託約款より抜粋</a:t>
            </a:r>
            <a:r>
              <a:rPr lang="en-US" altLang="ja-JP" sz="1200" dirty="0">
                <a:solidFill>
                  <a:schemeClr val="tx1">
                    <a:lumMod val="65000"/>
                    <a:lumOff val="35000"/>
                  </a:schemeClr>
                </a:solidFill>
                <a:latin typeface="+mj-lt"/>
              </a:rPr>
              <a:t>】</a:t>
            </a:r>
            <a:r>
              <a:rPr lang="ja-JP" altLang="en-US" sz="1200" dirty="0">
                <a:solidFill>
                  <a:schemeClr val="tx1">
                    <a:lumMod val="65000"/>
                    <a:lumOff val="35000"/>
                  </a:schemeClr>
                </a:solidFill>
                <a:latin typeface="+mj-lt"/>
              </a:rPr>
              <a:t>第</a:t>
            </a:r>
            <a:r>
              <a:rPr lang="en-US" altLang="ja-JP" sz="1200" dirty="0">
                <a:solidFill>
                  <a:schemeClr val="tx1">
                    <a:lumMod val="65000"/>
                    <a:lumOff val="35000"/>
                  </a:schemeClr>
                </a:solidFill>
                <a:latin typeface="+mj-lt"/>
              </a:rPr>
              <a:t>9</a:t>
            </a:r>
            <a:r>
              <a:rPr lang="ja-JP" altLang="en-US" sz="1200" dirty="0">
                <a:solidFill>
                  <a:schemeClr val="tx1">
                    <a:lumMod val="65000"/>
                    <a:lumOff val="35000"/>
                  </a:schemeClr>
                </a:solidFill>
                <a:latin typeface="+mj-lt"/>
              </a:rPr>
              <a:t>条</a:t>
            </a:r>
            <a:r>
              <a:rPr lang="en-US" altLang="ja-JP" sz="1200" dirty="0">
                <a:solidFill>
                  <a:schemeClr val="tx1">
                    <a:lumMod val="65000"/>
                    <a:lumOff val="35000"/>
                  </a:schemeClr>
                </a:solidFill>
                <a:latin typeface="+mj-lt"/>
              </a:rPr>
              <a:t>(2)</a:t>
            </a:r>
            <a:r>
              <a:rPr lang="ja-JP" altLang="en-US" sz="1200" dirty="0">
                <a:solidFill>
                  <a:schemeClr val="tx1">
                    <a:lumMod val="65000"/>
                    <a:lumOff val="35000"/>
                  </a:schemeClr>
                </a:solidFill>
                <a:latin typeface="+mj-lt"/>
              </a:rPr>
              <a:t>支払条件</a:t>
            </a:r>
            <a:r>
              <a:rPr lang="en-US" altLang="ja-JP" sz="1200" dirty="0">
                <a:solidFill>
                  <a:schemeClr val="tx1">
                    <a:lumMod val="65000"/>
                    <a:lumOff val="35000"/>
                  </a:schemeClr>
                </a:solidFill>
                <a:latin typeface="+mj-lt"/>
              </a:rPr>
              <a:t>2</a:t>
            </a:r>
            <a:br>
              <a:rPr lang="en-US" altLang="ja-JP" sz="1200" dirty="0">
                <a:solidFill>
                  <a:schemeClr val="tx1">
                    <a:lumMod val="65000"/>
                    <a:lumOff val="35000"/>
                  </a:schemeClr>
                </a:solidFill>
                <a:latin typeface="+mj-lt"/>
              </a:rPr>
            </a:br>
            <a:r>
              <a:rPr lang="ja-JP" altLang="en-US" sz="1200" dirty="0">
                <a:solidFill>
                  <a:schemeClr val="tx1">
                    <a:lumMod val="65000"/>
                    <a:lumOff val="35000"/>
                  </a:schemeClr>
                </a:solidFill>
                <a:latin typeface="+mj-lt"/>
              </a:rPr>
              <a:t>・支払方法：ヤフーは、申込条件にて指定する本件配信契約に基づく広告配信期間中の毎月末日締めにて、広告配信期間全体</a:t>
            </a:r>
            <a:r>
              <a:rPr lang="ja-JP" altLang="en-US" sz="1200" dirty="0" smtClean="0">
                <a:solidFill>
                  <a:schemeClr val="tx1">
                    <a:lumMod val="65000"/>
                    <a:lumOff val="35000"/>
                  </a:schemeClr>
                </a:solidFill>
                <a:latin typeface="+mj-lt"/>
              </a:rPr>
              <a:t>に</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占める</a:t>
            </a:r>
            <a:r>
              <a:rPr lang="ja-JP" altLang="en-US" sz="1200" dirty="0">
                <a:solidFill>
                  <a:schemeClr val="tx1">
                    <a:lumMod val="65000"/>
                    <a:lumOff val="35000"/>
                  </a:schemeClr>
                </a:solidFill>
                <a:latin typeface="+mj-lt"/>
              </a:rPr>
              <a:t>当月の広告配信期間の割合に応じて按分したサービス利用料に係る請求書をすみやかに発行する。申込者は</a:t>
            </a:r>
            <a:r>
              <a:rPr lang="ja-JP" altLang="en-US" sz="1200" dirty="0" smtClean="0">
                <a:solidFill>
                  <a:schemeClr val="tx1">
                    <a:lumMod val="65000"/>
                    <a:lumOff val="35000"/>
                  </a:schemeClr>
                </a:solidFill>
                <a:latin typeface="+mj-lt"/>
              </a:rPr>
              <a:t>、</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当該</a:t>
            </a:r>
            <a:r>
              <a:rPr lang="ja-JP" altLang="en-US" sz="1200" dirty="0">
                <a:solidFill>
                  <a:schemeClr val="tx1">
                    <a:lumMod val="65000"/>
                    <a:lumOff val="35000"/>
                  </a:schemeClr>
                </a:solidFill>
                <a:latin typeface="+mj-lt"/>
              </a:rPr>
              <a:t>按分されたサービス利用料に消費税および地方消費税を付加した金額を次に定める期日（該当日が銀行休業日</a:t>
            </a:r>
            <a:r>
              <a:rPr lang="ja-JP" altLang="en-US" sz="1200" dirty="0" smtClean="0">
                <a:solidFill>
                  <a:schemeClr val="tx1">
                    <a:lumMod val="65000"/>
                    <a:lumOff val="35000"/>
                  </a:schemeClr>
                </a:solidFill>
                <a:latin typeface="+mj-lt"/>
              </a:rPr>
              <a:t>の</a:t>
            </a:r>
            <a:endParaRPr lang="en-US" altLang="ja-JP" sz="1200" dirty="0" smtClean="0">
              <a:solidFill>
                <a:schemeClr val="tx1">
                  <a:lumMod val="65000"/>
                  <a:lumOff val="35000"/>
                </a:schemeClr>
              </a:solidFill>
              <a:latin typeface="+mj-lt"/>
            </a:endParaRPr>
          </a:p>
          <a:p>
            <a:r>
              <a:rPr lang="en-US" altLang="ja-JP" sz="1200" dirty="0">
                <a:solidFill>
                  <a:schemeClr val="tx1">
                    <a:lumMod val="65000"/>
                    <a:lumOff val="35000"/>
                  </a:schemeClr>
                </a:solidFill>
                <a:latin typeface="+mj-lt"/>
              </a:rPr>
              <a:t>	</a:t>
            </a:r>
            <a:r>
              <a:rPr lang="ja-JP" altLang="en-US" sz="1200" dirty="0" smtClean="0">
                <a:solidFill>
                  <a:schemeClr val="tx1">
                    <a:lumMod val="65000"/>
                    <a:lumOff val="35000"/>
                  </a:schemeClr>
                </a:solidFill>
                <a:latin typeface="+mj-lt"/>
              </a:rPr>
              <a:t>場合</a:t>
            </a:r>
            <a:r>
              <a:rPr lang="ja-JP" altLang="en-US" sz="1200" dirty="0">
                <a:solidFill>
                  <a:schemeClr val="tx1">
                    <a:lumMod val="65000"/>
                    <a:lumOff val="35000"/>
                  </a:schemeClr>
                </a:solidFill>
                <a:latin typeface="+mj-lt"/>
              </a:rPr>
              <a:t>はその前営業日とする）までにヤフーの指定する銀行口座へ振り込み支払う。</a:t>
            </a:r>
          </a:p>
          <a:p>
            <a:r>
              <a:rPr lang="ja-JP" altLang="en-US" sz="1200" dirty="0">
                <a:solidFill>
                  <a:schemeClr val="tx1">
                    <a:lumMod val="65000"/>
                    <a:lumOff val="35000"/>
                  </a:schemeClr>
                </a:solidFill>
                <a:latin typeface="+mj-lt"/>
              </a:rPr>
              <a:t>・支払期日：本件配信契約に定める広告商品の配信料の支払期日に準じる。</a:t>
            </a:r>
          </a:p>
        </p:txBody>
      </p:sp>
    </p:spTree>
    <p:extLst>
      <p:ext uri="{BB962C8B-B14F-4D97-AF65-F5344CB8AC3E}">
        <p14:creationId xmlns:p14="http://schemas.microsoft.com/office/powerpoint/2010/main" val="280395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注意</a:t>
            </a:r>
            <a:r>
              <a:rPr kumimoji="1" lang="ja-JP" altLang="en-US" sz="2200" dirty="0"/>
              <a:t>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は広告主様とヤフーと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全ての権利処理が完了していること、情報の正確性に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・ページ上に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は「提供：〇〇」の掲載が必須となります。</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a:ea typeface="メイリオ"/>
              </a:rPr>
              <a:t>　・ヤフーが定めるサポート環境（</a:t>
            </a:r>
            <a:r>
              <a:rPr lang="en-US" altLang="ja-JP" sz="1200" dirty="0">
                <a:solidFill>
                  <a:schemeClr val="tx1">
                    <a:lumMod val="65000"/>
                    <a:lumOff val="35000"/>
                  </a:schemeClr>
                </a:solidFill>
                <a:latin typeface="メイリオ"/>
                <a:ea typeface="メイリオ"/>
              </a:rPr>
              <a:t>OS/</a:t>
            </a:r>
            <a:r>
              <a:rPr lang="ja-JP" altLang="en-US" sz="1200" dirty="0">
                <a:solidFill>
                  <a:schemeClr val="tx1">
                    <a:lumMod val="65000"/>
                    <a:lumOff val="35000"/>
                  </a:schemeClr>
                </a:solidFill>
                <a:latin typeface="メイリオ"/>
                <a:ea typeface="メイリオ"/>
              </a:rPr>
              <a:t>ブラウザー）に準じ、それ以外で</a:t>
            </a:r>
            <a:r>
              <a:rPr lang="ja-JP" altLang="en-US" sz="1200" dirty="0" smtClean="0">
                <a:solidFill>
                  <a:schemeClr val="tx1">
                    <a:lumMod val="65000"/>
                    <a:lumOff val="35000"/>
                  </a:schemeClr>
                </a:solidFill>
                <a:latin typeface="メイリオ"/>
                <a:ea typeface="メイリオ"/>
              </a:rPr>
              <a:t>はページ</a:t>
            </a:r>
            <a:r>
              <a:rPr lang="ja-JP" altLang="en-US" sz="1200" dirty="0">
                <a:solidFill>
                  <a:schemeClr val="tx1">
                    <a:lumMod val="65000"/>
                    <a:lumOff val="35000"/>
                  </a:schemeClr>
                </a:solidFill>
                <a:latin typeface="メイリオ"/>
                <a:ea typeface="メイリオ"/>
              </a:rPr>
              <a:t>の非表示や表示崩れを起こす場合があります。</a:t>
            </a:r>
            <a:endParaRPr lang="en-US" altLang="ja-JP" sz="1200" dirty="0">
              <a:solidFill>
                <a:schemeClr val="tx1">
                  <a:lumMod val="65000"/>
                  <a:lumOff val="35000"/>
                </a:schemeClr>
              </a:solidFill>
              <a:latin typeface="メイリオ"/>
              <a:ea typeface="メイリオ"/>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・原則として掲載終了後はアーカイブ保存せず、ページは削除いたします。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・ページからクライアント</a:t>
            </a:r>
            <a:r>
              <a:rPr lang="ja-JP" altLang="en-US" sz="1200" dirty="0">
                <a:solidFill>
                  <a:schemeClr val="tx1">
                    <a:lumMod val="65000"/>
                    <a:lumOff val="35000"/>
                  </a:schemeClr>
                </a:solidFill>
                <a:latin typeface="メイリオ"/>
                <a:ea typeface="メイリオ"/>
              </a:rPr>
              <a:t>様サイトへ誘導するバナーやテキストリンクに、効果計測用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a:t>
            </a:r>
            <a:r>
              <a:rPr lang="ja-JP" altLang="en-US" sz="1200" dirty="0" smtClean="0">
                <a:solidFill>
                  <a:schemeClr val="tx1">
                    <a:lumMod val="65000"/>
                    <a:lumOff val="35000"/>
                  </a:schemeClr>
                </a:solidFill>
                <a:latin typeface="メイリオ"/>
                <a:ea typeface="メイリオ"/>
              </a:rPr>
              <a:t>ことは</a:t>
            </a:r>
            <a:r>
              <a:rPr lang="ja-JP" altLang="en-US" sz="1200" dirty="0">
                <a:solidFill>
                  <a:schemeClr val="tx1">
                    <a:lumMod val="65000"/>
                    <a:lumOff val="35000"/>
                  </a:schemeClr>
                </a:solidFill>
                <a:latin typeface="メイリオ"/>
                <a:ea typeface="メイリオ"/>
              </a:rPr>
              <a:t>不可</a:t>
            </a:r>
            <a:r>
              <a:rPr lang="ja-JP" altLang="en-US" sz="1200" dirty="0" smtClean="0">
                <a:solidFill>
                  <a:schemeClr val="tx1">
                    <a:lumMod val="65000"/>
                    <a:lumOff val="35000"/>
                  </a:schemeClr>
                </a:solidFill>
                <a:latin typeface="メイリオ"/>
                <a:ea typeface="メイリオ"/>
              </a:rPr>
              <a:t>となります。</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特集・タイアップ広告ページに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おきましても、ページ上部に災害情報告知モジュールの掲載を行います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・誘導広告を代理店様・広告主様で制作する場合、ガイドラインを共有いたしますのでこちらを遵守願います。</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・リンク先への効果計測用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の設定は不可</a:t>
            </a:r>
            <a:r>
              <a:rPr lang="ja-JP" altLang="en-US" sz="1200" dirty="0" smtClean="0">
                <a:solidFill>
                  <a:schemeClr val="tx1">
                    <a:lumMod val="65000"/>
                    <a:lumOff val="35000"/>
                  </a:schemeClr>
                </a:solidFill>
                <a:latin typeface="メイリオ"/>
                <a:ea typeface="メイリオ"/>
              </a:rPr>
              <a:t>となります。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（個人情報の保護に関する法律に定める個人情報。以下同じ。）が</a:t>
            </a:r>
            <a:endParaRPr lang="en-US" altLang="ja-JP"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含まれる場合があります。</a:t>
            </a:r>
            <a:r>
              <a:rPr lang="ja-JP" altLang="en-US" sz="1200" dirty="0">
                <a:solidFill>
                  <a:schemeClr val="tx1">
                    <a:lumMod val="65000"/>
                    <a:lumOff val="35000"/>
                  </a:schemeClr>
                </a:solidFill>
                <a:latin typeface="メイリオ"/>
                <a:ea typeface="メイリオ"/>
              </a:rPr>
              <a:t>個人情報の保護に関する法律その他の関係法令・ガイドラインを遵守するとともに、善良な管理者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適切に取り扱い、不正アクセスおよび不正利用の防止に努めていただくようにお願いいたします。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2017624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免責事項</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344488" y="1052736"/>
            <a:ext cx="9395470"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mn-ea"/>
                <a:ea typeface="+mn-ea"/>
              </a:rPr>
              <a:t>■ 免責事項</a:t>
            </a:r>
            <a:endParaRPr lang="ja-JP" altLang="en-US" sz="16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・申込者</a:t>
            </a:r>
            <a:r>
              <a:rPr lang="ja-JP" altLang="en-US" sz="1200" dirty="0">
                <a:solidFill>
                  <a:schemeClr val="tx1">
                    <a:lumMod val="65000"/>
                    <a:lumOff val="35000"/>
                  </a:schemeClr>
                </a:solidFill>
                <a:latin typeface="+mn-ea"/>
                <a:ea typeface="+mn-ea"/>
              </a:rPr>
              <a:t>の故意または過失に</a:t>
            </a:r>
            <a:r>
              <a:rPr lang="ja-JP" altLang="en-US" sz="1200" dirty="0" smtClean="0">
                <a:solidFill>
                  <a:schemeClr val="tx1">
                    <a:lumMod val="65000"/>
                    <a:lumOff val="35000"/>
                  </a:schemeClr>
                </a:solidFill>
                <a:latin typeface="+mn-ea"/>
                <a:ea typeface="+mn-ea"/>
              </a:rPr>
              <a:t>よって、</a:t>
            </a:r>
            <a:r>
              <a:rPr lang="ja-JP" altLang="en-US" sz="1200" dirty="0">
                <a:solidFill>
                  <a:schemeClr val="tx1">
                    <a:lumMod val="65000"/>
                    <a:lumOff val="35000"/>
                  </a:schemeClr>
                </a:solidFill>
                <a:latin typeface="+mn-ea"/>
                <a:ea typeface="+mn-ea"/>
              </a:rPr>
              <a:t>期日まで</a:t>
            </a:r>
            <a:r>
              <a:rPr lang="ja-JP" altLang="en-US" sz="1200" dirty="0" smtClean="0">
                <a:solidFill>
                  <a:schemeClr val="tx1">
                    <a:lumMod val="65000"/>
                    <a:lumOff val="35000"/>
                  </a:schemeClr>
                </a:solidFill>
                <a:latin typeface="+mn-ea"/>
                <a:ea typeface="+mn-ea"/>
              </a:rPr>
              <a:t>に特集・タイアップ広告ページの</a:t>
            </a:r>
            <a:r>
              <a:rPr lang="ja-JP" altLang="en-US" sz="1200" dirty="0">
                <a:solidFill>
                  <a:schemeClr val="tx1">
                    <a:lumMod val="65000"/>
                    <a:lumOff val="35000"/>
                  </a:schemeClr>
                </a:solidFill>
                <a:latin typeface="+mn-ea"/>
                <a:ea typeface="+mn-ea"/>
              </a:rPr>
              <a:t>掲載を開始できなかった場合</a:t>
            </a:r>
            <a:r>
              <a:rPr lang="ja-JP" altLang="en-US" sz="1200" dirty="0" smtClean="0">
                <a:solidFill>
                  <a:schemeClr val="tx1">
                    <a:lumMod val="65000"/>
                    <a:lumOff val="35000"/>
                  </a:schemeClr>
                </a:solidFill>
                <a:latin typeface="+mn-ea"/>
                <a:ea typeface="+mn-ea"/>
              </a:rPr>
              <a:t>、ヤフーは広告掲載</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契約</a:t>
            </a:r>
            <a:r>
              <a:rPr lang="ja-JP" altLang="en-US" sz="1200" dirty="0">
                <a:solidFill>
                  <a:schemeClr val="tx1">
                    <a:lumMod val="65000"/>
                    <a:lumOff val="35000"/>
                  </a:schemeClr>
                </a:solidFill>
                <a:latin typeface="+mn-ea"/>
                <a:ea typeface="+mn-ea"/>
              </a:rPr>
              <a:t>に基づく</a:t>
            </a:r>
            <a:r>
              <a:rPr lang="ja-JP" altLang="en-US" sz="1200" dirty="0" smtClean="0">
                <a:solidFill>
                  <a:schemeClr val="tx1">
                    <a:lumMod val="65000"/>
                    <a:lumOff val="35000"/>
                  </a:schemeClr>
                </a:solidFill>
                <a:latin typeface="+mn-ea"/>
                <a:ea typeface="+mn-ea"/>
              </a:rPr>
              <a:t>誘導枠およびページ掲載の</a:t>
            </a:r>
            <a:r>
              <a:rPr lang="ja-JP" altLang="en-US" sz="1200" dirty="0">
                <a:solidFill>
                  <a:schemeClr val="tx1">
                    <a:lumMod val="65000"/>
                    <a:lumOff val="35000"/>
                  </a:schemeClr>
                </a:solidFill>
                <a:latin typeface="+mn-ea"/>
                <a:ea typeface="+mn-ea"/>
              </a:rPr>
              <a:t>債務を履行する義務を免れるものとします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ただし、ヤフー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掲載を行うことができなかった期間</a:t>
            </a:r>
            <a:r>
              <a:rPr lang="ja-JP" altLang="en-US" sz="1200" dirty="0" smtClean="0">
                <a:solidFill>
                  <a:schemeClr val="tx1">
                    <a:lumMod val="65000"/>
                    <a:lumOff val="35000"/>
                  </a:schemeClr>
                </a:solidFill>
                <a:latin typeface="+mn-ea"/>
                <a:ea typeface="+mn-ea"/>
              </a:rPr>
              <a:t>の協賛料金を申込者に対して</a:t>
            </a:r>
            <a:r>
              <a:rPr lang="ja-JP" altLang="en-US" sz="1200" dirty="0">
                <a:solidFill>
                  <a:schemeClr val="tx1">
                    <a:lumMod val="65000"/>
                    <a:lumOff val="35000"/>
                  </a:schemeClr>
                </a:solidFill>
                <a:latin typeface="+mn-ea"/>
                <a:ea typeface="+mn-ea"/>
              </a:rPr>
              <a:t>請求</a:t>
            </a:r>
            <a:r>
              <a:rPr lang="ja-JP" altLang="en-US" sz="1200" dirty="0" smtClean="0">
                <a:solidFill>
                  <a:schemeClr val="tx1">
                    <a:lumMod val="65000"/>
                    <a:lumOff val="35000"/>
                  </a:schemeClr>
                </a:solidFill>
                <a:latin typeface="+mn-ea"/>
                <a:ea typeface="+mn-ea"/>
              </a:rPr>
              <a:t>する</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こと</a:t>
            </a:r>
            <a:r>
              <a:rPr lang="ja-JP" altLang="en-US" sz="1200" dirty="0">
                <a:solidFill>
                  <a:schemeClr val="tx1">
                    <a:lumMod val="65000"/>
                    <a:lumOff val="35000"/>
                  </a:schemeClr>
                </a:solidFill>
                <a:latin typeface="+mn-ea"/>
                <a:ea typeface="+mn-ea"/>
              </a:rPr>
              <a:t>が</a:t>
            </a:r>
            <a:r>
              <a:rPr lang="ja-JP" altLang="en-US" sz="1200" dirty="0" smtClean="0">
                <a:solidFill>
                  <a:schemeClr val="tx1">
                    <a:lumMod val="65000"/>
                    <a:lumOff val="35000"/>
                  </a:schemeClr>
                </a:solidFill>
                <a:latin typeface="+mn-ea"/>
                <a:ea typeface="+mn-ea"/>
              </a:rPr>
              <a:t>できる</a:t>
            </a:r>
            <a:r>
              <a:rPr lang="ja-JP" altLang="en-US" sz="1200" dirty="0">
                <a:solidFill>
                  <a:schemeClr val="tx1">
                    <a:lumMod val="65000"/>
                    <a:lumOff val="35000"/>
                  </a:schemeClr>
                </a:solidFill>
                <a:latin typeface="+mn-ea"/>
                <a:ea typeface="+mn-ea"/>
              </a:rPr>
              <a:t>もの</a:t>
            </a:r>
            <a:r>
              <a:rPr lang="ja-JP" altLang="en-US" sz="1200" dirty="0" smtClean="0">
                <a:solidFill>
                  <a:schemeClr val="tx1">
                    <a:lumMod val="65000"/>
                    <a:lumOff val="35000"/>
                  </a:schemeClr>
                </a:solidFill>
                <a:latin typeface="+mn-ea"/>
                <a:ea typeface="+mn-ea"/>
              </a:rPr>
              <a:t>とします</a:t>
            </a:r>
            <a:r>
              <a:rPr lang="ja-JP" altLang="en-US" sz="1200" dirty="0">
                <a:solidFill>
                  <a:schemeClr val="tx1">
                    <a:lumMod val="65000"/>
                    <a:lumOff val="35000"/>
                  </a:schemeClr>
                </a:solidFill>
                <a:latin typeface="+mn-ea"/>
                <a:ea typeface="+mn-ea"/>
              </a:rPr>
              <a:t>。</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などヤフーの</a:t>
            </a:r>
            <a:r>
              <a:rPr lang="ja-JP" altLang="en-US" sz="1200" dirty="0">
                <a:solidFill>
                  <a:schemeClr val="tx1">
                    <a:lumMod val="65000"/>
                    <a:lumOff val="35000"/>
                  </a:schemeClr>
                </a:solidFill>
                <a:latin typeface="+mn-ea"/>
                <a:ea typeface="+mn-ea"/>
              </a:rPr>
              <a:t>責に帰すべき事由以外の原因により、特集・タイアップ広告ページ</a:t>
            </a:r>
            <a:r>
              <a:rPr lang="ja-JP" altLang="en-US" sz="1200" dirty="0" smtClean="0">
                <a:solidFill>
                  <a:schemeClr val="tx1">
                    <a:lumMod val="65000"/>
                    <a:lumOff val="35000"/>
                  </a:schemeClr>
                </a:solidFill>
                <a:latin typeface="+mn-ea"/>
                <a:ea typeface="+mn-ea"/>
              </a:rPr>
              <a:t>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掲載できなかった場合、ヤフーは</a:t>
            </a:r>
            <a:r>
              <a:rPr lang="ja-JP" altLang="en-US" sz="1200" dirty="0">
                <a:solidFill>
                  <a:schemeClr val="tx1">
                    <a:lumMod val="65000"/>
                    <a:lumOff val="35000"/>
                  </a:schemeClr>
                </a:solidFill>
                <a:latin typeface="+mn-ea"/>
                <a:ea typeface="+mn-ea"/>
              </a:rPr>
              <a:t>その責を問われないものとし、当該履行に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ではありません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・特集・タイアップ広告ページ</a:t>
            </a:r>
            <a:r>
              <a:rPr lang="ja-JP" altLang="en-US" sz="1200" dirty="0" smtClean="0">
                <a:solidFill>
                  <a:schemeClr val="tx1">
                    <a:lumMod val="65000"/>
                    <a:lumOff val="35000"/>
                  </a:schemeClr>
                </a:solidFill>
                <a:latin typeface="+mn-ea"/>
                <a:ea typeface="+mn-ea"/>
              </a:rPr>
              <a:t>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は当該特集・タイアップ広告ページ</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掲載を停止することができるものとし、この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ヤフーは特集</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　タイアップ</a:t>
            </a:r>
            <a:r>
              <a:rPr lang="ja-JP" altLang="en-US" sz="1200" dirty="0">
                <a:solidFill>
                  <a:schemeClr val="tx1">
                    <a:lumMod val="65000"/>
                    <a:lumOff val="35000"/>
                  </a:schemeClr>
                </a:solidFill>
                <a:latin typeface="+mn-ea"/>
                <a:ea typeface="+mn-ea"/>
              </a:rPr>
              <a:t>広告ページ</a:t>
            </a:r>
            <a:r>
              <a:rPr lang="ja-JP" altLang="en-US" sz="1200" dirty="0" smtClean="0">
                <a:solidFill>
                  <a:schemeClr val="tx1">
                    <a:lumMod val="65000"/>
                    <a:lumOff val="35000"/>
                  </a:schemeClr>
                </a:solidFill>
                <a:latin typeface="+mn-ea"/>
                <a:ea typeface="+mn-ea"/>
              </a:rPr>
              <a:t>不掲載</a:t>
            </a:r>
            <a:r>
              <a:rPr lang="ja-JP" altLang="en-US" sz="1200" dirty="0">
                <a:solidFill>
                  <a:schemeClr val="tx1">
                    <a:lumMod val="65000"/>
                    <a:lumOff val="35000"/>
                  </a:schemeClr>
                </a:solidFill>
                <a:latin typeface="+mn-ea"/>
                <a:ea typeface="+mn-ea"/>
              </a:rPr>
              <a:t>の責を負わないものとします</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eaLnBrk="1" hangingPunct="1">
              <a:spcBef>
                <a:spcPct val="0"/>
              </a:spcBef>
              <a:buFontTx/>
              <a:buNone/>
            </a:pPr>
            <a:r>
              <a:rPr lang="ja-JP" altLang="en-US" sz="1600" dirty="0" smtClean="0">
                <a:solidFill>
                  <a:schemeClr val="tx1">
                    <a:lumMod val="65000"/>
                    <a:lumOff val="35000"/>
                  </a:schemeClr>
                </a:solidFill>
                <a:latin typeface="+mn-ea"/>
                <a:ea typeface="+mn-ea"/>
              </a:rPr>
              <a:t>■ 免責期間</a:t>
            </a: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本商品につきましては、以下①～③を特集・タイアップ</a:t>
            </a:r>
            <a:r>
              <a:rPr lang="ja-JP" altLang="en-US" sz="1200" dirty="0" smtClean="0">
                <a:solidFill>
                  <a:schemeClr val="tx1">
                    <a:lumMod val="65000"/>
                    <a:lumOff val="35000"/>
                  </a:schemeClr>
                </a:solidFill>
                <a:latin typeface="メイリオ"/>
                <a:ea typeface="メイリオ"/>
              </a:rPr>
              <a:t>広告ページの掲載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①特集・タイアップ</a:t>
            </a:r>
            <a:r>
              <a:rPr lang="ja-JP" altLang="en-US" sz="1200" dirty="0" smtClean="0">
                <a:solidFill>
                  <a:schemeClr val="tx1">
                    <a:lumMod val="65000"/>
                    <a:lumOff val="35000"/>
                  </a:schemeClr>
                </a:solidFill>
                <a:latin typeface="メイリオ"/>
                <a:ea typeface="メイリオ"/>
              </a:rPr>
              <a:t>広告ページ掲載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、および特集・タイアップ広告ページの内容が変更もしくは</a:t>
            </a:r>
            <a:r>
              <a:rPr lang="ja-JP" altLang="en-US" sz="1200" dirty="0" smtClean="0">
                <a:solidFill>
                  <a:schemeClr val="tx1">
                    <a:lumMod val="65000"/>
                    <a:lumOff val="35000"/>
                  </a:schemeClr>
                </a:solidFill>
                <a:latin typeface="メイリオ"/>
                <a:ea typeface="メイリオ"/>
              </a:rPr>
              <a:t>追加</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②特集・タイアップ広告ページの掲載開始日が営業日以外の場合における、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a:t>
            </a:r>
            <a:r>
              <a:rPr lang="ja-JP" altLang="en-US" sz="1200" dirty="0">
                <a:solidFill>
                  <a:schemeClr val="tx1">
                    <a:lumMod val="65000"/>
                    <a:lumOff val="35000"/>
                  </a:schemeClr>
                </a:solidFill>
                <a:latin typeface="メイリオ"/>
                <a:ea typeface="メイリオ"/>
              </a:rPr>
              <a:t>③特集・タイアップ広告ページの総掲載予定時間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a:t>
            </a:r>
            <a:r>
              <a:rPr lang="ja-JP" altLang="en-US" sz="1200" dirty="0" smtClean="0">
                <a:solidFill>
                  <a:schemeClr val="tx1">
                    <a:lumMod val="65000"/>
                    <a:lumOff val="35000"/>
                  </a:schemeClr>
                </a:solidFill>
                <a:latin typeface="メイリオ"/>
                <a:ea typeface="メイリオ"/>
              </a:rPr>
              <a:t>まで</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ja-JP" altLang="en-US" sz="12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・広告の掲載期間を保証する広告商品は、常時掲載を保証するものではありません。 広告掲載ができなかった時間が広告購入時に</a:t>
            </a: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指定された総掲載予定時間の</a:t>
            </a:r>
            <a:r>
              <a:rPr lang="en-US" altLang="ja-JP" sz="1200" dirty="0">
                <a:solidFill>
                  <a:schemeClr val="tx1">
                    <a:lumMod val="65000"/>
                    <a:lumOff val="35000"/>
                  </a:schemeClr>
                </a:solidFill>
                <a:latin typeface="メイリオ"/>
                <a:ea typeface="メイリオ"/>
              </a:rPr>
              <a:t>10</a:t>
            </a:r>
            <a:r>
              <a:rPr lang="ja-JP" altLang="en-US" sz="1200" dirty="0">
                <a:solidFill>
                  <a:schemeClr val="tx1">
                    <a:lumMod val="65000"/>
                    <a:lumOff val="35000"/>
                  </a:schemeClr>
                </a:solidFill>
                <a:latin typeface="メイリオ"/>
                <a:ea typeface="メイリオ"/>
              </a:rPr>
              <a:t>％未満の場合については、 ヤフーは免責されます。</a:t>
            </a:r>
          </a:p>
          <a:p>
            <a:pPr marL="0" lvl="0" indent="0" eaLnBrk="1" hangingPunct="1">
              <a:spcBef>
                <a:spcPct val="0"/>
              </a:spcBef>
              <a:buNone/>
            </a:pPr>
            <a:endParaRPr lang="ja-JP" altLang="en-US" sz="12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4933723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4" name="タイトル 1"/>
          <p:cNvSpPr>
            <a:spLocks noGrp="1"/>
          </p:cNvSpPr>
          <p:nvPr>
            <p:ph type="title"/>
          </p:nvPr>
        </p:nvSpPr>
        <p:spPr>
          <a:xfrm>
            <a:off x="500926" y="291972"/>
            <a:ext cx="7992888" cy="432048"/>
          </a:xfrm>
        </p:spPr>
        <p:txBody>
          <a:bodyPr>
            <a:noAutofit/>
          </a:bodyPr>
          <a:lstStyle/>
          <a:p>
            <a:r>
              <a:rPr kumimoji="1" lang="en-US" altLang="ja-JP" sz="2000" dirty="0" smtClean="0"/>
              <a:t>GYAO</a:t>
            </a:r>
            <a:r>
              <a:rPr kumimoji="1" lang="en-US" altLang="ja-JP" sz="2000" dirty="0" smtClean="0"/>
              <a:t>!</a:t>
            </a:r>
            <a:r>
              <a:rPr lang="ja-JP" altLang="en-US" sz="2000" dirty="0" smtClean="0"/>
              <a:t>タイアップ</a:t>
            </a:r>
            <a:r>
              <a:rPr kumimoji="1" lang="ja-JP" altLang="en-US" sz="2000" dirty="0" smtClean="0"/>
              <a:t>と</a:t>
            </a:r>
            <a:r>
              <a:rPr kumimoji="1" lang="ja-JP" altLang="en-US" sz="2000" dirty="0" smtClean="0"/>
              <a:t>は</a:t>
            </a:r>
            <a:endParaRPr kumimoji="1" lang="ja-JP" altLang="en-US" sz="2000" dirty="0"/>
          </a:p>
        </p:txBody>
      </p:sp>
      <p:sp>
        <p:nvSpPr>
          <p:cNvPr id="5" name="テキスト ボックス 4"/>
          <p:cNvSpPr txBox="1"/>
          <p:nvPr/>
        </p:nvSpPr>
        <p:spPr>
          <a:xfrm>
            <a:off x="230397" y="1012110"/>
            <a:ext cx="9433048" cy="646331"/>
          </a:xfrm>
          <a:prstGeom prst="rect">
            <a:avLst/>
          </a:prstGeom>
          <a:noFill/>
        </p:spPr>
        <p:txBody>
          <a:bodyPr wrap="square" rtlCol="0">
            <a:spAutoFit/>
          </a:bodyPr>
          <a:lstStyle/>
          <a:p>
            <a:pPr algn="ctr"/>
            <a:r>
              <a:rPr lang="ja-JP" altLang="en-US" dirty="0" smtClean="0">
                <a:solidFill>
                  <a:schemeClr val="tx1">
                    <a:lumMod val="65000"/>
                    <a:lumOff val="35000"/>
                  </a:schemeClr>
                </a:solidFill>
              </a:rPr>
              <a:t>映像コンテンツへの協賛や広告主様のプロモーション映像の視聴を促すことで</a:t>
            </a:r>
            <a:endParaRPr lang="en-US" altLang="ja-JP" dirty="0" smtClean="0">
              <a:solidFill>
                <a:schemeClr val="tx1">
                  <a:lumMod val="65000"/>
                  <a:lumOff val="35000"/>
                </a:schemeClr>
              </a:solidFill>
            </a:endParaRPr>
          </a:p>
          <a:p>
            <a:pPr algn="ctr"/>
            <a:r>
              <a:rPr lang="ja-JP" altLang="en-US" dirty="0" smtClean="0">
                <a:solidFill>
                  <a:schemeClr val="tx1">
                    <a:lumMod val="65000"/>
                    <a:lumOff val="35000"/>
                  </a:schemeClr>
                </a:solidFill>
              </a:rPr>
              <a:t>ブランド認知や理解促進を狙う企画です。</a:t>
            </a:r>
            <a:r>
              <a:rPr kumimoji="1" lang="ja-JP" altLang="en-US" dirty="0" smtClean="0">
                <a:solidFill>
                  <a:schemeClr val="tx1">
                    <a:lumMod val="65000"/>
                    <a:lumOff val="35000"/>
                  </a:schemeClr>
                </a:solidFill>
              </a:rPr>
              <a:t>以下</a:t>
            </a:r>
            <a:r>
              <a:rPr lang="en-US" altLang="ja-JP" dirty="0">
                <a:solidFill>
                  <a:schemeClr val="tx1">
                    <a:lumMod val="65000"/>
                    <a:lumOff val="35000"/>
                  </a:schemeClr>
                </a:solidFill>
              </a:rPr>
              <a:t>4</a:t>
            </a:r>
            <a:r>
              <a:rPr kumimoji="1" lang="ja-JP" altLang="en-US" dirty="0" err="1" smtClean="0">
                <a:solidFill>
                  <a:schemeClr val="tx1">
                    <a:lumMod val="65000"/>
                    <a:lumOff val="35000"/>
                  </a:schemeClr>
                </a:solidFill>
              </a:rPr>
              <a:t>つの</a:t>
            </a:r>
            <a:r>
              <a:rPr lang="ja-JP" altLang="en-US" dirty="0">
                <a:solidFill>
                  <a:schemeClr val="tx1">
                    <a:lumMod val="65000"/>
                    <a:lumOff val="35000"/>
                  </a:schemeClr>
                </a:solidFill>
              </a:rPr>
              <a:t>メニュ</a:t>
            </a:r>
            <a:r>
              <a:rPr lang="ja-JP" altLang="en-US" dirty="0" smtClean="0">
                <a:solidFill>
                  <a:schemeClr val="tx1">
                    <a:lumMod val="65000"/>
                    <a:lumOff val="35000"/>
                  </a:schemeClr>
                </a:solidFill>
              </a:rPr>
              <a:t>ー</a:t>
            </a:r>
            <a:r>
              <a:rPr kumimoji="1" lang="ja-JP" altLang="en-US" dirty="0" smtClean="0">
                <a:solidFill>
                  <a:schemeClr val="tx1">
                    <a:lumMod val="65000"/>
                    <a:lumOff val="35000"/>
                  </a:schemeClr>
                </a:solidFill>
              </a:rPr>
              <a:t>があります。</a:t>
            </a:r>
            <a:endParaRPr kumimoji="1" lang="ja-JP" altLang="en-US" dirty="0">
              <a:solidFill>
                <a:schemeClr val="tx1">
                  <a:lumMod val="65000"/>
                  <a:lumOff val="35000"/>
                </a:schemeClr>
              </a:solidFill>
            </a:endParaRPr>
          </a:p>
        </p:txBody>
      </p:sp>
      <p:sp>
        <p:nvSpPr>
          <p:cNvPr id="6" name="角丸四角形 5"/>
          <p:cNvSpPr/>
          <p:nvPr/>
        </p:nvSpPr>
        <p:spPr bwMode="auto">
          <a:xfrm>
            <a:off x="150174" y="1946531"/>
            <a:ext cx="4680000" cy="432000"/>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600" b="1" kern="0" dirty="0" smtClean="0">
                <a:solidFill>
                  <a:schemeClr val="tx1">
                    <a:lumMod val="65000"/>
                    <a:lumOff val="35000"/>
                  </a:schemeClr>
                </a:solidFill>
                <a:latin typeface="+mn-ea"/>
                <a:cs typeface="Verdana" pitchFamily="34" charset="0"/>
              </a:rPr>
              <a:t>【A】</a:t>
            </a:r>
            <a:r>
              <a:rPr kumimoji="0" lang="ja-JP" altLang="en-US" sz="16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コンテンツ指定配信</a:t>
            </a:r>
          </a:p>
        </p:txBody>
      </p:sp>
      <p:sp>
        <p:nvSpPr>
          <p:cNvPr id="7" name="角丸四角形 6"/>
          <p:cNvSpPr/>
          <p:nvPr/>
        </p:nvSpPr>
        <p:spPr bwMode="auto">
          <a:xfrm>
            <a:off x="5097016" y="1946531"/>
            <a:ext cx="4680000" cy="432000"/>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600" b="1" kern="0" noProof="0" dirty="0" smtClean="0">
                <a:solidFill>
                  <a:schemeClr val="tx1">
                    <a:lumMod val="65000"/>
                    <a:lumOff val="35000"/>
                  </a:schemeClr>
                </a:solidFill>
                <a:latin typeface="+mn-ea"/>
                <a:cs typeface="Verdana" pitchFamily="34" charset="0"/>
              </a:rPr>
              <a:t>【B】</a:t>
            </a:r>
            <a:r>
              <a:rPr kumimoji="0" lang="ja-JP" altLang="en-US" sz="1600" b="1" kern="0" noProof="0" dirty="0" smtClean="0">
                <a:solidFill>
                  <a:schemeClr val="tx1">
                    <a:lumMod val="65000"/>
                    <a:lumOff val="35000"/>
                  </a:schemeClr>
                </a:solidFill>
                <a:latin typeface="+mn-ea"/>
                <a:cs typeface="Verdana" pitchFamily="34" charset="0"/>
              </a:rPr>
              <a:t>コ</a:t>
            </a:r>
            <a:r>
              <a:rPr kumimoji="0" lang="ja-JP" altLang="en-US" sz="16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ンテンツ指定配信</a:t>
            </a:r>
            <a:r>
              <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rPr>
              <a:t>（タイアップページあり）</a:t>
            </a:r>
            <a:endParaRPr kumimoji="0" lang="ja-JP" altLang="en-US" sz="16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8" name="角丸四角形 7"/>
          <p:cNvSpPr/>
          <p:nvPr/>
        </p:nvSpPr>
        <p:spPr bwMode="auto">
          <a:xfrm>
            <a:off x="96069" y="4306615"/>
            <a:ext cx="4680000" cy="432000"/>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600" b="1" kern="0" dirty="0" smtClean="0">
                <a:solidFill>
                  <a:schemeClr val="tx1">
                    <a:lumMod val="65000"/>
                    <a:lumOff val="35000"/>
                  </a:schemeClr>
                </a:solidFill>
                <a:latin typeface="+mn-ea"/>
                <a:cs typeface="Verdana" pitchFamily="34" charset="0"/>
              </a:rPr>
              <a:t>【C】</a:t>
            </a:r>
            <a:r>
              <a:rPr kumimoji="0" lang="ja-JP" altLang="en-US" sz="1600" b="1" kern="0" dirty="0" smtClean="0">
                <a:solidFill>
                  <a:schemeClr val="tx1">
                    <a:lumMod val="65000"/>
                    <a:lumOff val="35000"/>
                  </a:schemeClr>
                </a:solidFill>
                <a:latin typeface="+mn-ea"/>
                <a:cs typeface="Verdana" pitchFamily="34" charset="0"/>
              </a:rPr>
              <a:t>映像持込</a:t>
            </a:r>
            <a:r>
              <a:rPr kumimoji="0" lang="ja-JP" altLang="en-US" sz="1600" b="1" kern="0" dirty="0">
                <a:solidFill>
                  <a:schemeClr val="tx1">
                    <a:lumMod val="65000"/>
                    <a:lumOff val="35000"/>
                  </a:schemeClr>
                </a:solidFill>
                <a:latin typeface="+mn-ea"/>
                <a:cs typeface="Verdana" pitchFamily="34" charset="0"/>
              </a:rPr>
              <a:t>企画</a:t>
            </a:r>
            <a:r>
              <a:rPr kumimoji="0" lang="ja-JP" altLang="en-US" sz="1400" b="1" kern="0" dirty="0" smtClean="0">
                <a:solidFill>
                  <a:schemeClr val="tx1">
                    <a:lumMod val="65000"/>
                    <a:lumOff val="35000"/>
                  </a:schemeClr>
                </a:solidFill>
                <a:latin typeface="+mn-ea"/>
                <a:cs typeface="Verdana" pitchFamily="34" charset="0"/>
              </a:rPr>
              <a:t>（タイアップページあり）</a:t>
            </a:r>
            <a:endPar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9" name="角丸四角形 8"/>
          <p:cNvSpPr/>
          <p:nvPr/>
        </p:nvSpPr>
        <p:spPr bwMode="auto">
          <a:xfrm>
            <a:off x="5091303" y="4306615"/>
            <a:ext cx="4680000" cy="432000"/>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600" b="1" kern="0" dirty="0" smtClean="0">
                <a:solidFill>
                  <a:schemeClr val="tx1">
                    <a:lumMod val="65000"/>
                    <a:lumOff val="35000"/>
                  </a:schemeClr>
                </a:solidFill>
                <a:latin typeface="+mn-ea"/>
                <a:cs typeface="Verdana" pitchFamily="34" charset="0"/>
              </a:rPr>
              <a:t>【D】</a:t>
            </a:r>
            <a:r>
              <a:rPr kumimoji="0" lang="ja-JP" altLang="en-US" sz="1600" b="1" kern="0" dirty="0" smtClean="0">
                <a:solidFill>
                  <a:schemeClr val="tx1">
                    <a:lumMod val="65000"/>
                    <a:lumOff val="35000"/>
                  </a:schemeClr>
                </a:solidFill>
                <a:latin typeface="+mn-ea"/>
                <a:cs typeface="Verdana" pitchFamily="34" charset="0"/>
              </a:rPr>
              <a:t>映像制作企画</a:t>
            </a:r>
            <a:r>
              <a:rPr kumimoji="0" lang="ja-JP" altLang="en-US" sz="1400" b="1" kern="0" dirty="0" smtClean="0">
                <a:solidFill>
                  <a:schemeClr val="tx1">
                    <a:lumMod val="65000"/>
                    <a:lumOff val="35000"/>
                  </a:schemeClr>
                </a:solidFill>
                <a:latin typeface="+mn-ea"/>
                <a:cs typeface="Verdana" pitchFamily="34" charset="0"/>
              </a:rPr>
              <a:t>（タイアップページあり）</a:t>
            </a:r>
            <a:endParaRPr kumimoji="0" lang="ja-JP" altLang="en-US" sz="14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10" name="正方形/長方形 9"/>
          <p:cNvSpPr/>
          <p:nvPr/>
        </p:nvSpPr>
        <p:spPr>
          <a:xfrm>
            <a:off x="332666" y="2612677"/>
            <a:ext cx="3960440" cy="1169551"/>
          </a:xfrm>
          <a:prstGeom prst="rect">
            <a:avLst/>
          </a:prstGeom>
        </p:spPr>
        <p:txBody>
          <a:bodyPr wrap="square">
            <a:spAutoFit/>
          </a:bodyPr>
          <a:lstStyle/>
          <a:p>
            <a:r>
              <a:rPr lang="ja-JP" altLang="en-US" sz="1400" dirty="0">
                <a:solidFill>
                  <a:schemeClr val="tx1">
                    <a:lumMod val="65000"/>
                    <a:lumOff val="35000"/>
                  </a:schemeClr>
                </a:solidFill>
              </a:rPr>
              <a:t>ブランドや商品とマッチしたコンテンツを</a:t>
            </a:r>
            <a:r>
              <a:rPr lang="en-US" altLang="ja-JP" sz="1400" dirty="0">
                <a:solidFill>
                  <a:schemeClr val="tx1">
                    <a:lumMod val="65000"/>
                    <a:lumOff val="35000"/>
                  </a:schemeClr>
                </a:solidFill>
              </a:rPr>
              <a:t>GYAO</a:t>
            </a:r>
            <a:r>
              <a:rPr lang="ja-JP" altLang="en-US" sz="1400" dirty="0">
                <a:solidFill>
                  <a:schemeClr val="tx1">
                    <a:lumMod val="65000"/>
                    <a:lumOff val="35000"/>
                  </a:schemeClr>
                </a:solidFill>
              </a:rPr>
              <a:t>が調達し</a:t>
            </a:r>
            <a:r>
              <a:rPr lang="ja-JP" altLang="en-US" sz="1400" dirty="0" smtClean="0">
                <a:solidFill>
                  <a:schemeClr val="tx1">
                    <a:lumMod val="65000"/>
                    <a:lumOff val="35000"/>
                  </a:schemeClr>
                </a:solidFill>
              </a:rPr>
              <a:t>、映像</a:t>
            </a:r>
            <a:r>
              <a:rPr lang="ja-JP" altLang="en-US" sz="1400" dirty="0">
                <a:solidFill>
                  <a:schemeClr val="tx1">
                    <a:lumMod val="65000"/>
                    <a:lumOff val="35000"/>
                  </a:schemeClr>
                </a:solidFill>
              </a:rPr>
              <a:t>視聴時にインストリームを</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社独占掲載いたします</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smtClean="0">
              <a:solidFill>
                <a:schemeClr val="tx1">
                  <a:lumMod val="65000"/>
                  <a:lumOff val="35000"/>
                </a:schemeClr>
              </a:solidFill>
            </a:endParaRPr>
          </a:p>
          <a:p>
            <a:r>
              <a:rPr lang="en-US" altLang="ja-JP" sz="1400" dirty="0" smtClean="0">
                <a:solidFill>
                  <a:schemeClr val="tx1">
                    <a:lumMod val="65000"/>
                    <a:lumOff val="35000"/>
                  </a:schemeClr>
                </a:solidFill>
              </a:rPr>
              <a:t>※</a:t>
            </a:r>
            <a:r>
              <a:rPr lang="ja-JP" altLang="en-US" sz="1400" dirty="0" smtClean="0">
                <a:solidFill>
                  <a:schemeClr val="tx1">
                    <a:lumMod val="65000"/>
                    <a:lumOff val="35000"/>
                  </a:schemeClr>
                </a:solidFill>
              </a:rPr>
              <a:t>タイアップページの制作・掲載はありません。</a:t>
            </a:r>
            <a:endParaRPr lang="en-US" altLang="ja-JP" sz="1400" dirty="0">
              <a:solidFill>
                <a:schemeClr val="tx1">
                  <a:lumMod val="65000"/>
                  <a:lumOff val="35000"/>
                </a:schemeClr>
              </a:solidFill>
            </a:endParaRPr>
          </a:p>
        </p:txBody>
      </p:sp>
      <p:sp>
        <p:nvSpPr>
          <p:cNvPr id="11" name="正方形/長方形 10"/>
          <p:cNvSpPr/>
          <p:nvPr/>
        </p:nvSpPr>
        <p:spPr>
          <a:xfrm>
            <a:off x="5178192" y="2652414"/>
            <a:ext cx="4517648" cy="954107"/>
          </a:xfrm>
          <a:prstGeom prst="rect">
            <a:avLst/>
          </a:prstGeom>
        </p:spPr>
        <p:txBody>
          <a:bodyPr wrap="square">
            <a:spAutoFit/>
          </a:bodyPr>
          <a:lstStyle/>
          <a:p>
            <a:r>
              <a:rPr lang="ja-JP" altLang="en-US" sz="1400" dirty="0">
                <a:solidFill>
                  <a:schemeClr val="tx1">
                    <a:lumMod val="65000"/>
                    <a:lumOff val="35000"/>
                  </a:schemeClr>
                </a:solidFill>
              </a:rPr>
              <a:t>ブランドや商品とマッチしたコンテンツを</a:t>
            </a:r>
            <a:r>
              <a:rPr lang="en-US" altLang="ja-JP" sz="1400" dirty="0">
                <a:solidFill>
                  <a:schemeClr val="tx1">
                    <a:lumMod val="65000"/>
                    <a:lumOff val="35000"/>
                  </a:schemeClr>
                </a:solidFill>
              </a:rPr>
              <a:t>GYAO</a:t>
            </a:r>
            <a:r>
              <a:rPr lang="ja-JP" altLang="en-US" sz="1400" dirty="0" smtClean="0">
                <a:solidFill>
                  <a:schemeClr val="tx1">
                    <a:lumMod val="65000"/>
                    <a:lumOff val="35000"/>
                  </a:schemeClr>
                </a:solidFill>
              </a:rPr>
              <a:t>が</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調達</a:t>
            </a:r>
            <a:r>
              <a:rPr lang="ja-JP" altLang="en-US" sz="1400" dirty="0">
                <a:solidFill>
                  <a:schemeClr val="tx1">
                    <a:lumMod val="65000"/>
                    <a:lumOff val="35000"/>
                  </a:schemeClr>
                </a:solidFill>
              </a:rPr>
              <a:t>し</a:t>
            </a:r>
            <a:r>
              <a:rPr lang="ja-JP" altLang="en-US" sz="1400" dirty="0" smtClean="0">
                <a:solidFill>
                  <a:schemeClr val="tx1">
                    <a:lumMod val="65000"/>
                    <a:lumOff val="35000"/>
                  </a:schemeClr>
                </a:solidFill>
              </a:rPr>
              <a:t>、映像</a:t>
            </a:r>
            <a:r>
              <a:rPr lang="ja-JP" altLang="en-US" sz="1400" dirty="0">
                <a:solidFill>
                  <a:schemeClr val="tx1">
                    <a:lumMod val="65000"/>
                    <a:lumOff val="35000"/>
                  </a:schemeClr>
                </a:solidFill>
              </a:rPr>
              <a:t>視聴時にインストリームを</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社独占掲載いたします</a:t>
            </a:r>
            <a:r>
              <a:rPr lang="ja-JP" altLang="en-US" sz="1400" dirty="0" smtClean="0">
                <a:solidFill>
                  <a:schemeClr val="tx1">
                    <a:lumMod val="65000"/>
                    <a:lumOff val="35000"/>
                  </a:schemeClr>
                </a:solidFill>
              </a:rPr>
              <a:t>。合わせてブランドメッセージ商品情報</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などを</a:t>
            </a:r>
            <a:r>
              <a:rPr lang="ja-JP" altLang="en-US" sz="1400" dirty="0">
                <a:solidFill>
                  <a:schemeClr val="tx1">
                    <a:lumMod val="65000"/>
                    <a:lumOff val="35000"/>
                  </a:schemeClr>
                </a:solidFill>
              </a:rPr>
              <a:t>掲載</a:t>
            </a:r>
            <a:r>
              <a:rPr lang="ja-JP" altLang="en-US" sz="1400" dirty="0" smtClean="0">
                <a:solidFill>
                  <a:schemeClr val="tx1">
                    <a:lumMod val="65000"/>
                    <a:lumOff val="35000"/>
                  </a:schemeClr>
                </a:solidFill>
              </a:rPr>
              <a:t>するタイアップページ</a:t>
            </a:r>
            <a:r>
              <a:rPr lang="ja-JP" altLang="en-US" sz="1400" dirty="0">
                <a:solidFill>
                  <a:schemeClr val="tx1">
                    <a:lumMod val="65000"/>
                    <a:lumOff val="35000"/>
                  </a:schemeClr>
                </a:solidFill>
              </a:rPr>
              <a:t>を制作・掲載します。</a:t>
            </a:r>
            <a:endParaRPr lang="en-US" altLang="ja-JP" sz="1400" dirty="0">
              <a:solidFill>
                <a:schemeClr val="tx1">
                  <a:lumMod val="65000"/>
                  <a:lumOff val="35000"/>
                </a:schemeClr>
              </a:solidFill>
            </a:endParaRPr>
          </a:p>
        </p:txBody>
      </p:sp>
      <p:sp>
        <p:nvSpPr>
          <p:cNvPr id="12" name="正方形/長方形 11"/>
          <p:cNvSpPr/>
          <p:nvPr/>
        </p:nvSpPr>
        <p:spPr>
          <a:xfrm>
            <a:off x="271520" y="4948038"/>
            <a:ext cx="4363076" cy="1169551"/>
          </a:xfrm>
          <a:prstGeom prst="rect">
            <a:avLst/>
          </a:prstGeom>
        </p:spPr>
        <p:txBody>
          <a:bodyPr wrap="square">
            <a:spAutoFit/>
          </a:bodyPr>
          <a:lstStyle/>
          <a:p>
            <a:r>
              <a:rPr lang="ja-JP" altLang="en-US" sz="1400" dirty="0">
                <a:solidFill>
                  <a:schemeClr val="tx1">
                    <a:lumMod val="65000"/>
                    <a:lumOff val="35000"/>
                  </a:schemeClr>
                </a:solidFill>
              </a:rPr>
              <a:t>広告主様保有の映像</a:t>
            </a:r>
            <a:r>
              <a:rPr lang="ja-JP" altLang="en-US" sz="1400" dirty="0" smtClean="0">
                <a:solidFill>
                  <a:schemeClr val="tx1">
                    <a:lumMod val="65000"/>
                    <a:lumOff val="35000"/>
                  </a:schemeClr>
                </a:solidFill>
              </a:rPr>
              <a:t>を入稿いただき</a:t>
            </a:r>
            <a:r>
              <a:rPr lang="ja-JP" altLang="en-US" sz="1400" dirty="0">
                <a:solidFill>
                  <a:schemeClr val="tx1">
                    <a:lumMod val="65000"/>
                    <a:lumOff val="35000"/>
                  </a:schemeClr>
                </a:solidFill>
              </a:rPr>
              <a:t>ヤフ</a:t>
            </a:r>
            <a:r>
              <a:rPr lang="ja-JP" altLang="en-US" sz="1400" dirty="0" smtClean="0">
                <a:solidFill>
                  <a:schemeClr val="tx1">
                    <a:lumMod val="65000"/>
                    <a:lumOff val="35000"/>
                  </a:schemeClr>
                </a:solidFill>
              </a:rPr>
              <a:t>ー</a:t>
            </a:r>
            <a:r>
              <a:rPr lang="en-US" altLang="ja-JP" sz="1400" dirty="0" smtClean="0">
                <a:solidFill>
                  <a:schemeClr val="tx1">
                    <a:lumMod val="65000"/>
                    <a:lumOff val="35000"/>
                  </a:schemeClr>
                </a:solidFill>
              </a:rPr>
              <a:t>/GYAO</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のユーザー</a:t>
            </a:r>
            <a:r>
              <a:rPr lang="ja-JP" altLang="en-US" sz="1400" dirty="0" smtClean="0">
                <a:solidFill>
                  <a:schemeClr val="tx1">
                    <a:lumMod val="65000"/>
                    <a:lumOff val="35000"/>
                  </a:schemeClr>
                </a:solidFill>
              </a:rPr>
              <a:t>へ視聴</a:t>
            </a:r>
            <a:r>
              <a:rPr lang="ja-JP" altLang="en-US" sz="1400" dirty="0">
                <a:solidFill>
                  <a:schemeClr val="tx1">
                    <a:lumMod val="65000"/>
                    <a:lumOff val="35000"/>
                  </a:schemeClr>
                </a:solidFill>
              </a:rPr>
              <a:t>を訴求することでブランド</a:t>
            </a:r>
            <a:r>
              <a:rPr lang="ja-JP" altLang="en-US" sz="1400" dirty="0" smtClean="0">
                <a:solidFill>
                  <a:schemeClr val="tx1">
                    <a:lumMod val="65000"/>
                    <a:lumOff val="35000"/>
                  </a:schemeClr>
                </a:solidFill>
              </a:rPr>
              <a:t>認知、理解促進を</a:t>
            </a:r>
            <a:r>
              <a:rPr lang="ja-JP" altLang="en-US" sz="1400" dirty="0">
                <a:solidFill>
                  <a:schemeClr val="tx1">
                    <a:lumMod val="65000"/>
                    <a:lumOff val="35000"/>
                  </a:schemeClr>
                </a:solidFill>
              </a:rPr>
              <a:t>狙う企画です</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映像</a:t>
            </a:r>
            <a:r>
              <a:rPr lang="ja-JP" altLang="en-US" sz="1400" dirty="0">
                <a:solidFill>
                  <a:schemeClr val="tx1">
                    <a:lumMod val="65000"/>
                    <a:lumOff val="35000"/>
                  </a:schemeClr>
                </a:solidFill>
              </a:rPr>
              <a:t>視聴時にインストリームを</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社独占掲載し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タイアップページ</a:t>
            </a:r>
            <a:r>
              <a:rPr lang="ja-JP" altLang="en-US" sz="1400" dirty="0">
                <a:solidFill>
                  <a:schemeClr val="tx1">
                    <a:lumMod val="65000"/>
                    <a:lumOff val="35000"/>
                  </a:schemeClr>
                </a:solidFill>
              </a:rPr>
              <a:t>も制作・掲載します。</a:t>
            </a:r>
            <a:endParaRPr lang="ja-JP" altLang="en-US" sz="1400" dirty="0"/>
          </a:p>
        </p:txBody>
      </p:sp>
      <p:sp>
        <p:nvSpPr>
          <p:cNvPr id="13" name="正方形/長方形 12"/>
          <p:cNvSpPr/>
          <p:nvPr/>
        </p:nvSpPr>
        <p:spPr>
          <a:xfrm>
            <a:off x="5352653" y="4948038"/>
            <a:ext cx="4310792" cy="954107"/>
          </a:xfrm>
          <a:prstGeom prst="rect">
            <a:avLst/>
          </a:prstGeom>
        </p:spPr>
        <p:txBody>
          <a:bodyPr wrap="square">
            <a:spAutoFit/>
          </a:bodyPr>
          <a:lstStyle/>
          <a:p>
            <a:r>
              <a:rPr lang="ja-JP" altLang="en-US" sz="1400" dirty="0">
                <a:solidFill>
                  <a:schemeClr val="tx1">
                    <a:lumMod val="65000"/>
                    <a:lumOff val="35000"/>
                  </a:schemeClr>
                </a:solidFill>
              </a:rPr>
              <a:t>広告主様のご要望を加味した映像やインフォマーシャルを制作、配信します。</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映像視聴時にインストリームを</a:t>
            </a:r>
            <a:r>
              <a:rPr lang="en-US" altLang="ja-JP" sz="1400" dirty="0">
                <a:solidFill>
                  <a:schemeClr val="tx1">
                    <a:lumMod val="65000"/>
                    <a:lumOff val="35000"/>
                  </a:schemeClr>
                </a:solidFill>
              </a:rPr>
              <a:t>1</a:t>
            </a:r>
            <a:r>
              <a:rPr lang="ja-JP" altLang="en-US" sz="1400" dirty="0">
                <a:solidFill>
                  <a:schemeClr val="tx1">
                    <a:lumMod val="65000"/>
                    <a:lumOff val="35000"/>
                  </a:schemeClr>
                </a:solidFill>
              </a:rPr>
              <a:t>社独占掲載し</a:t>
            </a:r>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タイアップ</a:t>
            </a:r>
            <a:r>
              <a:rPr lang="ja-JP" altLang="en-US" sz="1400" dirty="0" smtClean="0">
                <a:solidFill>
                  <a:schemeClr val="tx1">
                    <a:lumMod val="65000"/>
                    <a:lumOff val="35000"/>
                  </a:schemeClr>
                </a:solidFill>
              </a:rPr>
              <a:t>ページ</a:t>
            </a:r>
            <a:r>
              <a:rPr lang="ja-JP" altLang="en-US" sz="1400" dirty="0">
                <a:solidFill>
                  <a:schemeClr val="tx1">
                    <a:lumMod val="65000"/>
                    <a:lumOff val="35000"/>
                  </a:schemeClr>
                </a:solidFill>
              </a:rPr>
              <a:t>も制作・掲載します。</a:t>
            </a:r>
            <a:endParaRPr lang="en-US" altLang="ja-JP" sz="1400" dirty="0">
              <a:solidFill>
                <a:schemeClr val="tx1">
                  <a:lumMod val="65000"/>
                  <a:lumOff val="35000"/>
                </a:schemeClr>
              </a:solidFill>
            </a:endParaRPr>
          </a:p>
        </p:txBody>
      </p:sp>
    </p:spTree>
    <p:extLst>
      <p:ext uri="{BB962C8B-B14F-4D97-AF65-F5344CB8AC3E}">
        <p14:creationId xmlns:p14="http://schemas.microsoft.com/office/powerpoint/2010/main" val="120478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角丸四角形 119"/>
          <p:cNvSpPr/>
          <p:nvPr/>
        </p:nvSpPr>
        <p:spPr bwMode="auto">
          <a:xfrm>
            <a:off x="3063841" y="3917671"/>
            <a:ext cx="3897325" cy="2625699"/>
          </a:xfrm>
          <a:prstGeom prst="roundRect">
            <a:avLst>
              <a:gd name="adj" fmla="val 5971"/>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19" name="角丸四角形 118"/>
          <p:cNvSpPr/>
          <p:nvPr/>
        </p:nvSpPr>
        <p:spPr bwMode="auto">
          <a:xfrm>
            <a:off x="3081633" y="739626"/>
            <a:ext cx="3897325" cy="2867714"/>
          </a:xfrm>
          <a:prstGeom prst="roundRect">
            <a:avLst>
              <a:gd name="adj" fmla="val 5971"/>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4" name="タイトル 2"/>
          <p:cNvSpPr>
            <a:spLocks noGrp="1"/>
          </p:cNvSpPr>
          <p:nvPr>
            <p:ph type="title"/>
          </p:nvPr>
        </p:nvSpPr>
        <p:spPr>
          <a:xfrm>
            <a:off x="488504" y="260648"/>
            <a:ext cx="7992888" cy="432048"/>
          </a:xfrm>
        </p:spPr>
        <p:txBody>
          <a:bodyPr>
            <a:normAutofit/>
          </a:bodyPr>
          <a:lstStyle/>
          <a:p>
            <a:r>
              <a:rPr kumimoji="1" lang="ja-JP" altLang="en-US" sz="2000" dirty="0" smtClean="0"/>
              <a:t>全体構造及びページイメージ</a:t>
            </a:r>
            <a:endParaRPr kumimoji="1" lang="ja-JP" altLang="en-US" sz="2000" dirty="0"/>
          </a:p>
        </p:txBody>
      </p:sp>
      <p:sp>
        <p:nvSpPr>
          <p:cNvPr id="8" name="右矢印 7"/>
          <p:cNvSpPr/>
          <p:nvPr/>
        </p:nvSpPr>
        <p:spPr bwMode="auto">
          <a:xfrm>
            <a:off x="2493574" y="3205505"/>
            <a:ext cx="382347"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nvGrpSpPr>
          <p:cNvPr id="32" name="グループ化 31"/>
          <p:cNvGrpSpPr/>
          <p:nvPr/>
        </p:nvGrpSpPr>
        <p:grpSpPr>
          <a:xfrm>
            <a:off x="7811527" y="2167238"/>
            <a:ext cx="1681845" cy="2405881"/>
            <a:chOff x="7755703" y="2317799"/>
            <a:chExt cx="1681845" cy="2405881"/>
          </a:xfrm>
        </p:grpSpPr>
        <p:sp>
          <p:nvSpPr>
            <p:cNvPr id="9" name="正方形/長方形 8"/>
            <p:cNvSpPr/>
            <p:nvPr/>
          </p:nvSpPr>
          <p:spPr bwMode="auto">
            <a:xfrm>
              <a:off x="7755703" y="2317799"/>
              <a:ext cx="1681845" cy="2405881"/>
            </a:xfrm>
            <a:prstGeom prst="rect">
              <a:avLst/>
            </a:prstGeom>
            <a:no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0" name="テキスト ボックス 9"/>
            <p:cNvSpPr txBox="1"/>
            <p:nvPr/>
          </p:nvSpPr>
          <p:spPr>
            <a:xfrm>
              <a:off x="7755703" y="3126437"/>
              <a:ext cx="1681845" cy="646331"/>
            </a:xfrm>
            <a:prstGeom prst="rect">
              <a:avLst/>
            </a:prstGeom>
            <a:noFill/>
          </p:spPr>
          <p:txBody>
            <a:bodyPr wrap="square" rtlCol="0">
              <a:spAutoFit/>
            </a:bodyPr>
            <a:lstStyle/>
            <a:p>
              <a:pPr algn="ctr"/>
              <a:r>
                <a:rPr lang="ja-JP" altLang="en-US" dirty="0" smtClean="0">
                  <a:solidFill>
                    <a:schemeClr val="tx1">
                      <a:lumMod val="65000"/>
                      <a:lumOff val="35000"/>
                    </a:schemeClr>
                  </a:solidFill>
                </a:rPr>
                <a:t>広告主様</a:t>
              </a:r>
              <a:endParaRPr lang="en-US" altLang="ja-JP" dirty="0" smtClean="0">
                <a:solidFill>
                  <a:schemeClr val="tx1">
                    <a:lumMod val="65000"/>
                    <a:lumOff val="35000"/>
                  </a:schemeClr>
                </a:solidFill>
              </a:endParaRPr>
            </a:p>
            <a:p>
              <a:pPr algn="ctr"/>
              <a:r>
                <a:rPr lang="ja-JP" altLang="en-US" dirty="0" smtClean="0">
                  <a:solidFill>
                    <a:schemeClr val="tx1">
                      <a:lumMod val="65000"/>
                      <a:lumOff val="35000"/>
                    </a:schemeClr>
                  </a:solidFill>
                </a:rPr>
                <a:t>ページ</a:t>
              </a:r>
              <a:endParaRPr lang="en-US" altLang="ja-JP" dirty="0" smtClean="0">
                <a:solidFill>
                  <a:schemeClr val="tx1">
                    <a:lumMod val="65000"/>
                    <a:lumOff val="35000"/>
                  </a:schemeClr>
                </a:solidFill>
              </a:endParaRPr>
            </a:p>
          </p:txBody>
        </p:sp>
      </p:grpSp>
      <p:sp>
        <p:nvSpPr>
          <p:cNvPr id="11" name="右矢印 10"/>
          <p:cNvSpPr/>
          <p:nvPr/>
        </p:nvSpPr>
        <p:spPr bwMode="auto">
          <a:xfrm>
            <a:off x="7223468" y="3173050"/>
            <a:ext cx="360040"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sp>
        <p:nvSpPr>
          <p:cNvPr id="13"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7" name="テキスト ボックス 76"/>
          <p:cNvSpPr txBox="1"/>
          <p:nvPr/>
        </p:nvSpPr>
        <p:spPr>
          <a:xfrm>
            <a:off x="3120431" y="3977951"/>
            <a:ext cx="3776785" cy="253916"/>
          </a:xfrm>
          <a:prstGeom prst="rect">
            <a:avLst/>
          </a:prstGeom>
          <a:noFill/>
        </p:spPr>
        <p:txBody>
          <a:bodyPr wrap="square" rtlCol="0">
            <a:spAutoFit/>
          </a:bodyPr>
          <a:lstStyle/>
          <a:p>
            <a:r>
              <a:rPr lang="ja-JP" altLang="en-US" sz="1050" dirty="0" smtClean="0"/>
              <a:t>タイアップページ（バナーやリンク先を設定）</a:t>
            </a:r>
            <a:endParaRPr kumimoji="1" lang="ja-JP" altLang="en-US" sz="1050" dirty="0"/>
          </a:p>
        </p:txBody>
      </p:sp>
      <p:sp>
        <p:nvSpPr>
          <p:cNvPr id="78" name="テキスト ボックス 77"/>
          <p:cNvSpPr txBox="1"/>
          <p:nvPr/>
        </p:nvSpPr>
        <p:spPr>
          <a:xfrm>
            <a:off x="3752570" y="1594271"/>
            <a:ext cx="1512168" cy="261610"/>
          </a:xfrm>
          <a:prstGeom prst="rect">
            <a:avLst/>
          </a:prstGeom>
          <a:noFill/>
        </p:spPr>
        <p:txBody>
          <a:bodyPr wrap="square" rtlCol="0">
            <a:spAutoFit/>
          </a:bodyPr>
          <a:lstStyle/>
          <a:p>
            <a:r>
              <a:rPr lang="ja-JP" altLang="en-US" sz="1100" dirty="0" smtClean="0"/>
              <a:t>映像視聴ページ</a:t>
            </a:r>
            <a:endParaRPr kumimoji="1" lang="ja-JP" altLang="en-US" sz="1100" dirty="0"/>
          </a:p>
        </p:txBody>
      </p:sp>
      <p:sp>
        <p:nvSpPr>
          <p:cNvPr id="82" name="テキスト ボックス 81"/>
          <p:cNvSpPr txBox="1"/>
          <p:nvPr/>
        </p:nvSpPr>
        <p:spPr>
          <a:xfrm>
            <a:off x="4370938" y="3639790"/>
            <a:ext cx="1283132" cy="307777"/>
          </a:xfrm>
          <a:prstGeom prst="rect">
            <a:avLst/>
          </a:prstGeom>
          <a:noFill/>
        </p:spPr>
        <p:txBody>
          <a:bodyPr wrap="square" rtlCol="0">
            <a:spAutoFit/>
          </a:bodyPr>
          <a:lstStyle/>
          <a:p>
            <a:pPr algn="ctr"/>
            <a:r>
              <a:rPr kumimoji="1" lang="ja-JP" altLang="en-US" sz="1400" dirty="0" smtClean="0"/>
              <a:t>または</a:t>
            </a:r>
            <a:endParaRPr kumimoji="1" lang="ja-JP" altLang="en-US" sz="1400" dirty="0"/>
          </a:p>
        </p:txBody>
      </p:sp>
      <p:grpSp>
        <p:nvGrpSpPr>
          <p:cNvPr id="28" name="グループ化 27"/>
          <p:cNvGrpSpPr/>
          <p:nvPr/>
        </p:nvGrpSpPr>
        <p:grpSpPr>
          <a:xfrm>
            <a:off x="242302" y="1913370"/>
            <a:ext cx="1573079" cy="1806843"/>
            <a:chOff x="212114" y="2126213"/>
            <a:chExt cx="1987232" cy="2352401"/>
          </a:xfrm>
        </p:grpSpPr>
        <p:pic>
          <p:nvPicPr>
            <p:cNvPr id="20" name="図 19"/>
            <p:cNvPicPr>
              <a:picLocks noChangeAspect="1"/>
            </p:cNvPicPr>
            <p:nvPr/>
          </p:nvPicPr>
          <p:blipFill>
            <a:blip r:embed="rId2"/>
            <a:stretch>
              <a:fillRect/>
            </a:stretch>
          </p:blipFill>
          <p:spPr>
            <a:xfrm>
              <a:off x="231892" y="2126213"/>
              <a:ext cx="1909247" cy="1547294"/>
            </a:xfrm>
            <a:prstGeom prst="rect">
              <a:avLst/>
            </a:prstGeom>
          </p:spPr>
        </p:pic>
        <p:pic>
          <p:nvPicPr>
            <p:cNvPr id="67" name="図 66"/>
            <p:cNvPicPr>
              <a:picLocks noChangeAspect="1"/>
            </p:cNvPicPr>
            <p:nvPr/>
          </p:nvPicPr>
          <p:blipFill rotWithShape="1">
            <a:blip r:embed="rId2"/>
            <a:srcRect t="58332"/>
            <a:stretch/>
          </p:blipFill>
          <p:spPr>
            <a:xfrm>
              <a:off x="231891" y="3833890"/>
              <a:ext cx="1909247" cy="644724"/>
            </a:xfrm>
            <a:prstGeom prst="rect">
              <a:avLst/>
            </a:prstGeom>
          </p:spPr>
        </p:pic>
        <p:sp>
          <p:nvSpPr>
            <p:cNvPr id="93" name="フローチャート: せん孔テープ 92"/>
            <p:cNvSpPr/>
            <p:nvPr/>
          </p:nvSpPr>
          <p:spPr bwMode="auto">
            <a:xfrm>
              <a:off x="212114" y="3710072"/>
              <a:ext cx="1987232" cy="11233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sp>
        <p:nvSpPr>
          <p:cNvPr id="31" name="テキスト ボックス 30"/>
          <p:cNvSpPr txBox="1"/>
          <p:nvPr/>
        </p:nvSpPr>
        <p:spPr>
          <a:xfrm>
            <a:off x="232840" y="1475429"/>
            <a:ext cx="2016224" cy="430887"/>
          </a:xfrm>
          <a:prstGeom prst="rect">
            <a:avLst/>
          </a:prstGeom>
          <a:noFill/>
        </p:spPr>
        <p:txBody>
          <a:bodyPr wrap="square" rtlCol="0">
            <a:spAutoFit/>
          </a:bodyPr>
          <a:lstStyle/>
          <a:p>
            <a:r>
              <a:rPr kumimoji="1" lang="en-US" altLang="ja-JP" sz="1100" dirty="0" smtClean="0"/>
              <a:t>GYAO!TOP</a:t>
            </a:r>
            <a:r>
              <a:rPr kumimoji="1" lang="ja-JP" altLang="en-US" sz="1100" dirty="0" smtClean="0"/>
              <a:t>ページ</a:t>
            </a:r>
            <a:r>
              <a:rPr lang="ja-JP" altLang="en-US" sz="1100" dirty="0" smtClean="0"/>
              <a:t>及び</a:t>
            </a:r>
            <a:endParaRPr lang="en-US" altLang="ja-JP" sz="1100" dirty="0" smtClean="0"/>
          </a:p>
          <a:p>
            <a:r>
              <a:rPr lang="ja-JP" altLang="en-US" sz="1100" dirty="0" smtClean="0"/>
              <a:t>該当カテゴリトップページ</a:t>
            </a:r>
            <a:endParaRPr lang="en-US" altLang="ja-JP" sz="1100" dirty="0" smtClean="0"/>
          </a:p>
        </p:txBody>
      </p:sp>
      <p:sp>
        <p:nvSpPr>
          <p:cNvPr id="99" name="テキスト ボックス 98"/>
          <p:cNvSpPr txBox="1"/>
          <p:nvPr/>
        </p:nvSpPr>
        <p:spPr>
          <a:xfrm>
            <a:off x="121596" y="5524763"/>
            <a:ext cx="2256743" cy="846386"/>
          </a:xfrm>
          <a:prstGeom prst="rect">
            <a:avLst/>
          </a:prstGeom>
          <a:noFill/>
        </p:spPr>
        <p:txBody>
          <a:bodyPr wrap="square" rtlCol="0">
            <a:spAutoFit/>
          </a:bodyPr>
          <a:lstStyle/>
          <a:p>
            <a:r>
              <a:rPr kumimoji="1" lang="en-US" altLang="ja-JP" sz="700" dirty="0" smtClean="0"/>
              <a:t>※GYAO!</a:t>
            </a:r>
            <a:r>
              <a:rPr lang="ja-JP" altLang="en-US" sz="700" dirty="0" smtClean="0"/>
              <a:t>トップページ、カテゴリトップページ内の</a:t>
            </a:r>
            <a:endParaRPr lang="en-US" altLang="ja-JP" sz="700" dirty="0" smtClean="0"/>
          </a:p>
          <a:p>
            <a:r>
              <a:rPr lang="ja-JP" altLang="en-US" sz="700" dirty="0"/>
              <a:t>　</a:t>
            </a:r>
            <a:r>
              <a:rPr lang="ja-JP" altLang="en-US" sz="700" dirty="0" smtClean="0"/>
              <a:t>いずれかの枠から誘導いたします。</a:t>
            </a:r>
            <a:endParaRPr lang="en-US" altLang="ja-JP" sz="700" dirty="0" smtClean="0"/>
          </a:p>
          <a:p>
            <a:r>
              <a:rPr lang="en-US" altLang="ja-JP" sz="700" dirty="0" smtClean="0"/>
              <a:t>※</a:t>
            </a:r>
            <a:r>
              <a:rPr lang="ja-JP" altLang="en-US" sz="700" dirty="0" smtClean="0"/>
              <a:t>誘導は確約するものではありません。</a:t>
            </a:r>
            <a:endParaRPr lang="en-US" altLang="ja-JP" sz="700" dirty="0" smtClean="0"/>
          </a:p>
          <a:p>
            <a:r>
              <a:rPr lang="ja-JP" altLang="en-US" sz="700" dirty="0"/>
              <a:t>　</a:t>
            </a:r>
            <a:r>
              <a:rPr lang="ja-JP" altLang="en-US" sz="700" dirty="0" smtClean="0"/>
              <a:t>また、常時掲載ではありません。</a:t>
            </a:r>
            <a:endParaRPr lang="en-US" altLang="ja-JP" sz="700" dirty="0" smtClean="0"/>
          </a:p>
          <a:p>
            <a:r>
              <a:rPr lang="en-US" altLang="ja-JP" sz="700" dirty="0" smtClean="0"/>
              <a:t>※</a:t>
            </a:r>
            <a:r>
              <a:rPr lang="ja-JP" altLang="en-US" sz="700" dirty="0" smtClean="0"/>
              <a:t>誘導枠の位置は変更になる場合もあります。</a:t>
            </a:r>
            <a:endParaRPr lang="en-US" altLang="ja-JP" sz="700" dirty="0" smtClean="0"/>
          </a:p>
          <a:p>
            <a:r>
              <a:rPr lang="ja-JP" altLang="en-US" sz="700" dirty="0"/>
              <a:t>　</a:t>
            </a:r>
            <a:r>
              <a:rPr lang="ja-JP" altLang="en-US" sz="700" dirty="0" smtClean="0"/>
              <a:t>また位置の指定は出来ません。</a:t>
            </a:r>
            <a:endParaRPr lang="en-US" altLang="ja-JP" sz="700" dirty="0" smtClean="0"/>
          </a:p>
          <a:p>
            <a:r>
              <a:rPr lang="en-US" altLang="ja-JP" sz="700" dirty="0" smtClean="0"/>
              <a:t>※</a:t>
            </a:r>
            <a:r>
              <a:rPr lang="ja-JP" altLang="en-US" sz="700" dirty="0" smtClean="0"/>
              <a:t>他企画の誘導と並列で掲載します。</a:t>
            </a:r>
            <a:endParaRPr lang="en-US" altLang="ja-JP" sz="700" dirty="0" smtClean="0"/>
          </a:p>
        </p:txBody>
      </p:sp>
      <p:grpSp>
        <p:nvGrpSpPr>
          <p:cNvPr id="49" name="グループ化 48"/>
          <p:cNvGrpSpPr/>
          <p:nvPr/>
        </p:nvGrpSpPr>
        <p:grpSpPr>
          <a:xfrm>
            <a:off x="3271405" y="1121639"/>
            <a:ext cx="2817431" cy="1900234"/>
            <a:chOff x="1880545" y="829761"/>
            <a:chExt cx="2817431" cy="1900234"/>
          </a:xfrm>
        </p:grpSpPr>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6184" y="1165758"/>
              <a:ext cx="2441792" cy="1564237"/>
            </a:xfrm>
            <a:prstGeom prst="rect">
              <a:avLst/>
            </a:prstGeom>
            <a:ln>
              <a:solidFill>
                <a:schemeClr val="tx1">
                  <a:lumMod val="50000"/>
                  <a:lumOff val="50000"/>
                </a:schemeClr>
              </a:solidFill>
            </a:ln>
          </p:spPr>
        </p:pic>
        <p:pic>
          <p:nvPicPr>
            <p:cNvPr id="101" name="図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8025" y="956789"/>
              <a:ext cx="2441792" cy="1564237"/>
            </a:xfrm>
            <a:prstGeom prst="rect">
              <a:avLst/>
            </a:prstGeom>
            <a:ln>
              <a:solidFill>
                <a:schemeClr val="tx1">
                  <a:lumMod val="50000"/>
                  <a:lumOff val="50000"/>
                </a:schemeClr>
              </a:solidFill>
            </a:ln>
          </p:spPr>
        </p:pic>
        <p:pic>
          <p:nvPicPr>
            <p:cNvPr id="104" name="図 10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545" y="829761"/>
              <a:ext cx="2441792" cy="1564237"/>
            </a:xfrm>
            <a:prstGeom prst="rect">
              <a:avLst/>
            </a:prstGeom>
            <a:ln>
              <a:solidFill>
                <a:schemeClr val="tx1">
                  <a:lumMod val="50000"/>
                  <a:lumOff val="50000"/>
                </a:schemeClr>
              </a:solidFill>
            </a:ln>
          </p:spPr>
        </p:pic>
      </p:grpSp>
      <p:grpSp>
        <p:nvGrpSpPr>
          <p:cNvPr id="112" name="グループ化 111"/>
          <p:cNvGrpSpPr/>
          <p:nvPr/>
        </p:nvGrpSpPr>
        <p:grpSpPr>
          <a:xfrm>
            <a:off x="5423852" y="1732114"/>
            <a:ext cx="1224625" cy="1769594"/>
            <a:chOff x="6649367" y="342019"/>
            <a:chExt cx="1224625" cy="1769594"/>
          </a:xfrm>
        </p:grpSpPr>
        <p:pic>
          <p:nvPicPr>
            <p:cNvPr id="15" name="図 14"/>
            <p:cNvPicPr>
              <a:picLocks noChangeAspect="1"/>
            </p:cNvPicPr>
            <p:nvPr/>
          </p:nvPicPr>
          <p:blipFill rotWithShape="1">
            <a:blip r:embed="rId4" cstate="print">
              <a:extLst>
                <a:ext uri="{28A0092B-C50C-407E-A947-70E740481C1C}">
                  <a14:useLocalDpi xmlns:a14="http://schemas.microsoft.com/office/drawing/2010/main" val="0"/>
                </a:ext>
              </a:extLst>
            </a:blip>
            <a:srcRect b="33497"/>
            <a:stretch/>
          </p:blipFill>
          <p:spPr>
            <a:xfrm>
              <a:off x="6931935" y="500268"/>
              <a:ext cx="942057" cy="1611345"/>
            </a:xfrm>
            <a:prstGeom prst="rect">
              <a:avLst/>
            </a:prstGeom>
            <a:ln w="3175">
              <a:solidFill>
                <a:schemeClr val="tx1">
                  <a:lumMod val="50000"/>
                  <a:lumOff val="50000"/>
                </a:schemeClr>
              </a:solidFill>
            </a:ln>
          </p:spPr>
        </p:pic>
        <p:pic>
          <p:nvPicPr>
            <p:cNvPr id="107" name="図 106"/>
            <p:cNvPicPr>
              <a:picLocks noChangeAspect="1"/>
            </p:cNvPicPr>
            <p:nvPr/>
          </p:nvPicPr>
          <p:blipFill rotWithShape="1">
            <a:blip r:embed="rId4" cstate="print">
              <a:extLst>
                <a:ext uri="{28A0092B-C50C-407E-A947-70E740481C1C}">
                  <a14:useLocalDpi xmlns:a14="http://schemas.microsoft.com/office/drawing/2010/main" val="0"/>
                </a:ext>
              </a:extLst>
            </a:blip>
            <a:srcRect b="33497"/>
            <a:stretch/>
          </p:blipFill>
          <p:spPr>
            <a:xfrm>
              <a:off x="6793698" y="394081"/>
              <a:ext cx="942057" cy="1611345"/>
            </a:xfrm>
            <a:prstGeom prst="rect">
              <a:avLst/>
            </a:prstGeom>
            <a:ln w="3175">
              <a:solidFill>
                <a:schemeClr val="tx1">
                  <a:lumMod val="50000"/>
                  <a:lumOff val="50000"/>
                </a:schemeClr>
              </a:solidFill>
            </a:ln>
          </p:spPr>
        </p:pic>
        <p:pic>
          <p:nvPicPr>
            <p:cNvPr id="110" name="図 109"/>
            <p:cNvPicPr>
              <a:picLocks noChangeAspect="1"/>
            </p:cNvPicPr>
            <p:nvPr/>
          </p:nvPicPr>
          <p:blipFill rotWithShape="1">
            <a:blip r:embed="rId4" cstate="print">
              <a:extLst>
                <a:ext uri="{28A0092B-C50C-407E-A947-70E740481C1C}">
                  <a14:useLocalDpi xmlns:a14="http://schemas.microsoft.com/office/drawing/2010/main" val="0"/>
                </a:ext>
              </a:extLst>
            </a:blip>
            <a:srcRect b="33497"/>
            <a:stretch/>
          </p:blipFill>
          <p:spPr>
            <a:xfrm>
              <a:off x="6649367" y="342019"/>
              <a:ext cx="942057" cy="1611345"/>
            </a:xfrm>
            <a:prstGeom prst="rect">
              <a:avLst/>
            </a:prstGeom>
            <a:ln w="3175">
              <a:solidFill>
                <a:schemeClr val="tx1">
                  <a:lumMod val="50000"/>
                  <a:lumOff val="50000"/>
                </a:schemeClr>
              </a:solidFill>
            </a:ln>
          </p:spPr>
        </p:pic>
      </p:grpSp>
      <p:sp>
        <p:nvSpPr>
          <p:cNvPr id="114" name="テキスト ボックス 113"/>
          <p:cNvSpPr txBox="1"/>
          <p:nvPr/>
        </p:nvSpPr>
        <p:spPr>
          <a:xfrm>
            <a:off x="3144374" y="799406"/>
            <a:ext cx="3872494" cy="253916"/>
          </a:xfrm>
          <a:prstGeom prst="rect">
            <a:avLst/>
          </a:prstGeom>
          <a:noFill/>
        </p:spPr>
        <p:txBody>
          <a:bodyPr wrap="square" rtlCol="0">
            <a:spAutoFit/>
          </a:bodyPr>
          <a:lstStyle/>
          <a:p>
            <a:r>
              <a:rPr kumimoji="1" lang="ja-JP" altLang="en-US" sz="1050" dirty="0" smtClean="0"/>
              <a:t>映像視聴ページ（インストリームを掲載、最大</a:t>
            </a:r>
            <a:r>
              <a:rPr kumimoji="1" lang="en-US" altLang="ja-JP" sz="1050" dirty="0" smtClean="0"/>
              <a:t>30</a:t>
            </a:r>
            <a:r>
              <a:rPr kumimoji="1" lang="ja-JP" altLang="en-US" sz="1050" dirty="0" smtClean="0"/>
              <a:t>秒）</a:t>
            </a:r>
            <a:endParaRPr kumimoji="1" lang="ja-JP" altLang="en-US" sz="1050" dirty="0"/>
          </a:p>
        </p:txBody>
      </p:sp>
      <p:grpSp>
        <p:nvGrpSpPr>
          <p:cNvPr id="117" name="グループ化 116"/>
          <p:cNvGrpSpPr/>
          <p:nvPr/>
        </p:nvGrpSpPr>
        <p:grpSpPr>
          <a:xfrm>
            <a:off x="5508216" y="4945603"/>
            <a:ext cx="1060899" cy="1582341"/>
            <a:chOff x="5483901" y="4527673"/>
            <a:chExt cx="1060899" cy="1582341"/>
          </a:xfrm>
        </p:grpSpPr>
        <p:grpSp>
          <p:nvGrpSpPr>
            <p:cNvPr id="68" name="グループ化 67"/>
            <p:cNvGrpSpPr/>
            <p:nvPr/>
          </p:nvGrpSpPr>
          <p:grpSpPr>
            <a:xfrm>
              <a:off x="5538386" y="4527673"/>
              <a:ext cx="952664" cy="1205475"/>
              <a:chOff x="6164641" y="4201449"/>
              <a:chExt cx="779881" cy="1088438"/>
            </a:xfrm>
          </p:grpSpPr>
          <p:sp>
            <p:nvSpPr>
              <p:cNvPr id="52" name="Rectangle 56" descr="右上がり対角線 (太)"/>
              <p:cNvSpPr>
                <a:spLocks noChangeArrowheads="1"/>
              </p:cNvSpPr>
              <p:nvPr/>
            </p:nvSpPr>
            <p:spPr bwMode="auto">
              <a:xfrm>
                <a:off x="6164641" y="4297048"/>
                <a:ext cx="779881" cy="992839"/>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20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pic>
            <p:nvPicPr>
              <p:cNvPr id="53" name="図 52"/>
              <p:cNvPicPr>
                <a:picLocks noChangeAspect="1"/>
              </p:cNvPicPr>
              <p:nvPr/>
            </p:nvPicPr>
            <p:blipFill rotWithShape="1">
              <a:blip r:embed="rId5" cstate="print">
                <a:extLst>
                  <a:ext uri="{28A0092B-C50C-407E-A947-70E740481C1C}">
                    <a14:useLocalDpi xmlns:a14="http://schemas.microsoft.com/office/drawing/2010/main" val="0"/>
                  </a:ext>
                </a:extLst>
              </a:blip>
              <a:srcRect l="6698" r="78163" b="95909"/>
              <a:stretch/>
            </p:blipFill>
            <p:spPr>
              <a:xfrm>
                <a:off x="6164641" y="4201449"/>
                <a:ext cx="779881" cy="117742"/>
              </a:xfrm>
              <a:prstGeom prst="rect">
                <a:avLst/>
              </a:prstGeom>
            </p:spPr>
          </p:pic>
          <p:pic>
            <p:nvPicPr>
              <p:cNvPr id="54" name="図 53"/>
              <p:cNvPicPr>
                <a:picLocks noChangeAspect="1"/>
              </p:cNvPicPr>
              <p:nvPr/>
            </p:nvPicPr>
            <p:blipFill>
              <a:blip r:embed="rId6"/>
              <a:stretch>
                <a:fillRect/>
              </a:stretch>
            </p:blipFill>
            <p:spPr>
              <a:xfrm>
                <a:off x="6393160" y="4773626"/>
                <a:ext cx="360040" cy="196385"/>
              </a:xfrm>
              <a:prstGeom prst="rect">
                <a:avLst/>
              </a:prstGeom>
            </p:spPr>
          </p:pic>
          <p:pic>
            <p:nvPicPr>
              <p:cNvPr id="57" name="図 56"/>
              <p:cNvPicPr>
                <a:picLocks noChangeAspect="1"/>
              </p:cNvPicPr>
              <p:nvPr/>
            </p:nvPicPr>
            <p:blipFill>
              <a:blip r:embed="rId6"/>
              <a:stretch>
                <a:fillRect/>
              </a:stretch>
            </p:blipFill>
            <p:spPr>
              <a:xfrm>
                <a:off x="6393160" y="5024746"/>
                <a:ext cx="360040" cy="196385"/>
              </a:xfrm>
              <a:prstGeom prst="rect">
                <a:avLst/>
              </a:prstGeom>
            </p:spPr>
          </p:pic>
        </p:grpSp>
        <p:sp>
          <p:nvSpPr>
            <p:cNvPr id="96" name="Rectangle 56" descr="右上がり対角線 (太)"/>
            <p:cNvSpPr>
              <a:spLocks noChangeArrowheads="1"/>
            </p:cNvSpPr>
            <p:nvPr/>
          </p:nvSpPr>
          <p:spPr bwMode="auto">
            <a:xfrm>
              <a:off x="5537653" y="5704799"/>
              <a:ext cx="953397" cy="405215"/>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20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98" name="正方形/長方形 97"/>
            <p:cNvSpPr/>
            <p:nvPr/>
          </p:nvSpPr>
          <p:spPr bwMode="auto">
            <a:xfrm flipH="1">
              <a:off x="5669832" y="5835386"/>
              <a:ext cx="764684" cy="201656"/>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800" b="1" kern="0" noProof="0" dirty="0" smtClean="0">
                  <a:solidFill>
                    <a:schemeClr val="bg1"/>
                  </a:solidFill>
                  <a:latin typeface="+mn-ea"/>
                  <a:cs typeface="Verdana" pitchFamily="34" charset="0"/>
                </a:rPr>
                <a:t>バナー</a:t>
              </a:r>
              <a:r>
                <a:rPr kumimoji="0" lang="en-US" altLang="ja-JP" sz="800" b="1" kern="0" noProof="0" dirty="0" smtClean="0">
                  <a:solidFill>
                    <a:schemeClr val="bg1"/>
                  </a:solidFill>
                  <a:latin typeface="+mn-ea"/>
                  <a:cs typeface="Verdana" pitchFamily="34" charset="0"/>
                </a:rPr>
                <a:t>or</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800" b="1" i="0" u="none" strike="noStrike" kern="0" cap="none" spc="0" normalizeH="0" baseline="0" noProof="0" dirty="0" smtClean="0">
                  <a:ln>
                    <a:noFill/>
                  </a:ln>
                  <a:solidFill>
                    <a:schemeClr val="bg1"/>
                  </a:solidFill>
                  <a:effectLst/>
                  <a:uLnTx/>
                  <a:uFillTx/>
                  <a:latin typeface="+mn-ea"/>
                  <a:cs typeface="Verdana" pitchFamily="34" charset="0"/>
                </a:rPr>
                <a:t>リンク</a:t>
              </a:r>
            </a:p>
          </p:txBody>
        </p:sp>
        <p:sp>
          <p:nvSpPr>
            <p:cNvPr id="115" name="フローチャート: せん孔テープ 114"/>
            <p:cNvSpPr/>
            <p:nvPr/>
          </p:nvSpPr>
          <p:spPr bwMode="auto">
            <a:xfrm>
              <a:off x="5483901" y="5689347"/>
              <a:ext cx="1060899" cy="74111"/>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grpSp>
        <p:nvGrpSpPr>
          <p:cNvPr id="118" name="グループ化 117"/>
          <p:cNvGrpSpPr/>
          <p:nvPr/>
        </p:nvGrpSpPr>
        <p:grpSpPr>
          <a:xfrm>
            <a:off x="3229660" y="4286132"/>
            <a:ext cx="2258642" cy="2140236"/>
            <a:chOff x="3186390" y="4055350"/>
            <a:chExt cx="2258642" cy="2140236"/>
          </a:xfrm>
        </p:grpSpPr>
        <p:grpSp>
          <p:nvGrpSpPr>
            <p:cNvPr id="3" name="グループ化 2"/>
            <p:cNvGrpSpPr/>
            <p:nvPr/>
          </p:nvGrpSpPr>
          <p:grpSpPr>
            <a:xfrm>
              <a:off x="3264445" y="4055350"/>
              <a:ext cx="2138400" cy="1613491"/>
              <a:chOff x="4455136" y="1772816"/>
              <a:chExt cx="1433969" cy="1088438"/>
            </a:xfrm>
          </p:grpSpPr>
          <p:sp>
            <p:nvSpPr>
              <p:cNvPr id="25" name="Rectangle 56" descr="右上がり対角線 (太)"/>
              <p:cNvSpPr>
                <a:spLocks noChangeArrowheads="1"/>
              </p:cNvSpPr>
              <p:nvPr/>
            </p:nvSpPr>
            <p:spPr bwMode="auto">
              <a:xfrm>
                <a:off x="4455136" y="1868415"/>
                <a:ext cx="1433726" cy="992839"/>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20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pic>
            <p:nvPicPr>
              <p:cNvPr id="26" name="図 25"/>
              <p:cNvPicPr>
                <a:picLocks noChangeAspect="1"/>
              </p:cNvPicPr>
              <p:nvPr/>
            </p:nvPicPr>
            <p:blipFill rotWithShape="1">
              <a:blip r:embed="rId5" cstate="print">
                <a:extLst>
                  <a:ext uri="{28A0092B-C50C-407E-A947-70E740481C1C}">
                    <a14:useLocalDpi xmlns:a14="http://schemas.microsoft.com/office/drawing/2010/main" val="0"/>
                  </a:ext>
                </a:extLst>
              </a:blip>
              <a:srcRect l="6698" r="65465" b="95909"/>
              <a:stretch/>
            </p:blipFill>
            <p:spPr>
              <a:xfrm>
                <a:off x="4455136" y="1772816"/>
                <a:ext cx="1433969" cy="117742"/>
              </a:xfrm>
              <a:prstGeom prst="rect">
                <a:avLst/>
              </a:prstGeom>
            </p:spPr>
          </p:pic>
          <p:pic>
            <p:nvPicPr>
              <p:cNvPr id="2" name="図 1"/>
              <p:cNvPicPr>
                <a:picLocks noChangeAspect="1"/>
              </p:cNvPicPr>
              <p:nvPr/>
            </p:nvPicPr>
            <p:blipFill>
              <a:blip r:embed="rId6"/>
              <a:stretch>
                <a:fillRect/>
              </a:stretch>
            </p:blipFill>
            <p:spPr>
              <a:xfrm>
                <a:off x="4592960" y="2564904"/>
                <a:ext cx="360040" cy="196385"/>
              </a:xfrm>
              <a:prstGeom prst="rect">
                <a:avLst/>
              </a:prstGeom>
            </p:spPr>
          </p:pic>
          <p:pic>
            <p:nvPicPr>
              <p:cNvPr id="29" name="図 28"/>
              <p:cNvPicPr>
                <a:picLocks noChangeAspect="1"/>
              </p:cNvPicPr>
              <p:nvPr/>
            </p:nvPicPr>
            <p:blipFill>
              <a:blip r:embed="rId6"/>
              <a:stretch>
                <a:fillRect/>
              </a:stretch>
            </p:blipFill>
            <p:spPr>
              <a:xfrm>
                <a:off x="5001174" y="2564904"/>
                <a:ext cx="360040" cy="196385"/>
              </a:xfrm>
              <a:prstGeom prst="rect">
                <a:avLst/>
              </a:prstGeom>
            </p:spPr>
          </p:pic>
          <p:pic>
            <p:nvPicPr>
              <p:cNvPr id="30" name="図 29"/>
              <p:cNvPicPr>
                <a:picLocks noChangeAspect="1"/>
              </p:cNvPicPr>
              <p:nvPr/>
            </p:nvPicPr>
            <p:blipFill>
              <a:blip r:embed="rId6"/>
              <a:stretch>
                <a:fillRect/>
              </a:stretch>
            </p:blipFill>
            <p:spPr>
              <a:xfrm>
                <a:off x="5409389" y="2564904"/>
                <a:ext cx="360040" cy="196385"/>
              </a:xfrm>
              <a:prstGeom prst="rect">
                <a:avLst/>
              </a:prstGeom>
            </p:spPr>
          </p:pic>
        </p:grpSp>
        <p:sp>
          <p:nvSpPr>
            <p:cNvPr id="95" name="Rectangle 56" descr="右上がり対角線 (太)"/>
            <p:cNvSpPr>
              <a:spLocks noChangeArrowheads="1"/>
            </p:cNvSpPr>
            <p:nvPr/>
          </p:nvSpPr>
          <p:spPr bwMode="auto">
            <a:xfrm>
              <a:off x="3271436" y="5697382"/>
              <a:ext cx="2138401" cy="498204"/>
            </a:xfrm>
            <a:prstGeom prst="rect">
              <a:avLst/>
            </a:prstGeom>
            <a:solidFill>
              <a:schemeClr val="tx1"/>
            </a:solidFill>
            <a:ln>
              <a:noFill/>
            </a:ln>
          </p:spPr>
          <p:txBody>
            <a:bodyPr wrap="none" lIns="0" tIns="0" rIns="0" bIns="0" anchor="ctr"/>
            <a:lstStyle>
              <a:lvl1pPr algn="l" eaLnBrk="0" hangingPunct="0">
                <a:spcBef>
                  <a:spcPct val="20000"/>
                </a:spcBef>
                <a:buChar char="•"/>
                <a:defRPr kumimoji="1" sz="3200">
                  <a:solidFill>
                    <a:schemeClr val="tx1"/>
                  </a:solidFill>
                  <a:latin typeface="Arial" charset="0"/>
                  <a:ea typeface="ＭＳ Ｐゴシック" charset="-128"/>
                </a:defRPr>
              </a:lvl1pPr>
              <a:lvl2pPr marL="742950" indent="-285750" algn="l" eaLnBrk="0" hangingPunct="0">
                <a:spcBef>
                  <a:spcPct val="20000"/>
                </a:spcBef>
                <a:buChar char="–"/>
                <a:defRPr kumimoji="1" sz="2800">
                  <a:solidFill>
                    <a:schemeClr val="tx1"/>
                  </a:solidFill>
                  <a:latin typeface="Arial" charset="0"/>
                  <a:ea typeface="ＭＳ Ｐゴシック" charset="-128"/>
                </a:defRPr>
              </a:lvl2pPr>
              <a:lvl3pPr marL="1143000" indent="-228600" algn="l" eaLnBrk="0" hangingPunct="0">
                <a:spcBef>
                  <a:spcPct val="20000"/>
                </a:spcBef>
                <a:buChar char="•"/>
                <a:defRPr kumimoji="1" sz="2400">
                  <a:solidFill>
                    <a:schemeClr val="tx1"/>
                  </a:solidFill>
                  <a:latin typeface="Arial" charset="0"/>
                  <a:ea typeface="ＭＳ Ｐゴシック" charset="-128"/>
                </a:defRPr>
              </a:lvl3pPr>
              <a:lvl4pPr marL="1600200" indent="-228600" algn="l" eaLnBrk="0" hangingPunct="0">
                <a:spcBef>
                  <a:spcPct val="20000"/>
                </a:spcBef>
                <a:buChar char="–"/>
                <a:defRPr kumimoji="1" sz="2000">
                  <a:solidFill>
                    <a:schemeClr val="tx1"/>
                  </a:solidFill>
                  <a:latin typeface="Arial" charset="0"/>
                  <a:ea typeface="ＭＳ Ｐゴシック" charset="-128"/>
                </a:defRPr>
              </a:lvl4pPr>
              <a:lvl5pPr marL="2057400" indent="-228600" algn="l"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ja-JP" altLang="en-US" sz="1200" i="0" u="none" strike="noStrike" kern="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97" name="正方形/長方形 96"/>
            <p:cNvSpPr/>
            <p:nvPr/>
          </p:nvSpPr>
          <p:spPr bwMode="auto">
            <a:xfrm>
              <a:off x="3728274" y="5835386"/>
              <a:ext cx="1224726" cy="236185"/>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800" b="1" kern="0" dirty="0" smtClean="0">
                  <a:solidFill>
                    <a:schemeClr val="bg1"/>
                  </a:solidFill>
                  <a:latin typeface="+mn-ea"/>
                  <a:cs typeface="Verdana" pitchFamily="34" charset="0"/>
                </a:rPr>
                <a:t>バナー</a:t>
              </a:r>
              <a:r>
                <a:rPr kumimoji="0" lang="en-US" altLang="ja-JP" sz="800" b="1" kern="0" dirty="0" smtClean="0">
                  <a:solidFill>
                    <a:schemeClr val="bg1"/>
                  </a:solidFill>
                  <a:latin typeface="+mn-ea"/>
                  <a:cs typeface="Verdana" pitchFamily="34" charset="0"/>
                </a:rPr>
                <a:t>or</a:t>
              </a:r>
              <a:r>
                <a:rPr kumimoji="0" lang="ja-JP" altLang="en-US" sz="800" b="1" i="0" u="none" strike="noStrike" kern="0" cap="none" spc="0" normalizeH="0" baseline="0" noProof="0" dirty="0" smtClean="0">
                  <a:ln>
                    <a:noFill/>
                  </a:ln>
                  <a:solidFill>
                    <a:schemeClr val="bg1"/>
                  </a:solidFill>
                  <a:effectLst/>
                  <a:uLnTx/>
                  <a:uFillTx/>
                  <a:latin typeface="+mn-ea"/>
                  <a:cs typeface="Verdana" pitchFamily="34" charset="0"/>
                </a:rPr>
                <a:t>リンク</a:t>
              </a:r>
            </a:p>
          </p:txBody>
        </p:sp>
        <p:sp>
          <p:nvSpPr>
            <p:cNvPr id="116" name="フローチャート: せん孔テープ 115"/>
            <p:cNvSpPr/>
            <p:nvPr/>
          </p:nvSpPr>
          <p:spPr bwMode="auto">
            <a:xfrm>
              <a:off x="3186390" y="5638692"/>
              <a:ext cx="2258642" cy="10699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grpSp>
        <p:nvGrpSpPr>
          <p:cNvPr id="27" name="グループ化 26"/>
          <p:cNvGrpSpPr/>
          <p:nvPr/>
        </p:nvGrpSpPr>
        <p:grpSpPr>
          <a:xfrm>
            <a:off x="1326290" y="3045014"/>
            <a:ext cx="978182" cy="1986955"/>
            <a:chOff x="2357404" y="2564904"/>
            <a:chExt cx="978182" cy="1986955"/>
          </a:xfrm>
        </p:grpSpPr>
        <p:pic>
          <p:nvPicPr>
            <p:cNvPr id="23" name="図 22"/>
            <p:cNvPicPr>
              <a:picLocks noChangeAspect="1"/>
            </p:cNvPicPr>
            <p:nvPr/>
          </p:nvPicPr>
          <p:blipFill rotWithShape="1">
            <a:blip r:embed="rId7"/>
            <a:srcRect b="24585"/>
            <a:stretch/>
          </p:blipFill>
          <p:spPr>
            <a:xfrm>
              <a:off x="2374014" y="2564904"/>
              <a:ext cx="944962" cy="1535609"/>
            </a:xfrm>
            <a:prstGeom prst="rect">
              <a:avLst/>
            </a:prstGeom>
          </p:spPr>
        </p:pic>
        <p:pic>
          <p:nvPicPr>
            <p:cNvPr id="92" name="図 91"/>
            <p:cNvPicPr>
              <a:picLocks noChangeAspect="1"/>
            </p:cNvPicPr>
            <p:nvPr/>
          </p:nvPicPr>
          <p:blipFill rotWithShape="1">
            <a:blip r:embed="rId7"/>
            <a:srcRect t="54870" b="25212"/>
            <a:stretch/>
          </p:blipFill>
          <p:spPr>
            <a:xfrm>
              <a:off x="2366297" y="4146271"/>
              <a:ext cx="944962" cy="405588"/>
            </a:xfrm>
            <a:prstGeom prst="rect">
              <a:avLst/>
            </a:prstGeom>
          </p:spPr>
        </p:pic>
        <p:sp>
          <p:nvSpPr>
            <p:cNvPr id="24" name="フローチャート: せん孔テープ 23"/>
            <p:cNvSpPr/>
            <p:nvPr/>
          </p:nvSpPr>
          <p:spPr bwMode="auto">
            <a:xfrm>
              <a:off x="2357404" y="4057106"/>
              <a:ext cx="978182" cy="8125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sp>
        <p:nvSpPr>
          <p:cNvPr id="121" name="テキスト ボックス 120"/>
          <p:cNvSpPr txBox="1"/>
          <p:nvPr/>
        </p:nvSpPr>
        <p:spPr>
          <a:xfrm>
            <a:off x="7001768" y="6207460"/>
            <a:ext cx="2218838" cy="369332"/>
          </a:xfrm>
          <a:prstGeom prst="rect">
            <a:avLst/>
          </a:prstGeom>
          <a:noFill/>
        </p:spPr>
        <p:txBody>
          <a:bodyPr wrap="square" rtlCol="0">
            <a:spAutoFit/>
          </a:bodyPr>
          <a:lstStyle/>
          <a:p>
            <a:r>
              <a:rPr lang="en-US" altLang="ja-JP" sz="900" dirty="0" smtClean="0"/>
              <a:t>※</a:t>
            </a:r>
            <a:r>
              <a:rPr lang="ja-JP" altLang="en-US" sz="900" dirty="0" smtClean="0"/>
              <a:t>タイアップページにバナーを掲載する場合は手貼りでの掲載となります</a:t>
            </a:r>
            <a:r>
              <a:rPr lang="ja-JP" altLang="en-US" sz="900" dirty="0"/>
              <a:t>。</a:t>
            </a:r>
            <a:endParaRPr kumimoji="1" lang="ja-JP" altLang="en-US" sz="900" dirty="0"/>
          </a:p>
        </p:txBody>
      </p:sp>
    </p:spTree>
    <p:extLst>
      <p:ext uri="{BB962C8B-B14F-4D97-AF65-F5344CB8AC3E}">
        <p14:creationId xmlns:p14="http://schemas.microsoft.com/office/powerpoint/2010/main" val="16559656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線矢印コネクタ 45"/>
          <p:cNvCxnSpPr/>
          <p:nvPr/>
        </p:nvCxnSpPr>
        <p:spPr>
          <a:xfrm flipH="1">
            <a:off x="8310916" y="3429000"/>
            <a:ext cx="4693" cy="775389"/>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279797" y="242958"/>
            <a:ext cx="7992888" cy="432048"/>
          </a:xfrm>
        </p:spPr>
        <p:txBody>
          <a:bodyPr>
            <a:noAutofit/>
          </a:bodyPr>
          <a:lstStyle/>
          <a:p>
            <a:r>
              <a:rPr kumimoji="1" lang="en-US" altLang="ja-JP" sz="2000" dirty="0" smtClean="0"/>
              <a:t>GYAO!</a:t>
            </a:r>
            <a:r>
              <a:rPr lang="ja-JP" altLang="en-US" sz="2000" dirty="0"/>
              <a:t>タイアップ</a:t>
            </a:r>
            <a:r>
              <a:rPr kumimoji="1" lang="ja-JP" altLang="en-US" sz="2000" dirty="0" smtClean="0"/>
              <a:t>の選び方</a:t>
            </a:r>
            <a:endParaRPr kumimoji="1" lang="ja-JP" altLang="en-US" sz="2000" dirty="0"/>
          </a:p>
        </p:txBody>
      </p:sp>
      <p:sp>
        <p:nvSpPr>
          <p:cNvPr id="3" name="フッター プレースホルダー 2"/>
          <p:cNvSpPr>
            <a:spLocks noGrp="1"/>
          </p:cNvSpPr>
          <p:nvPr>
            <p:ph type="ftr" sz="quarter" idx="3"/>
          </p:nvPr>
        </p:nvSpPr>
        <p:spPr/>
        <p:txBody>
          <a:bodyPr/>
          <a:lstStyle/>
          <a:p>
            <a:r>
              <a:rPr lang="en-US" altLang="ja-JP" smtClean="0">
                <a:solidFill>
                  <a:prstClr val="black"/>
                </a:solidFill>
              </a:rPr>
              <a:t>Copyright</a:t>
            </a:r>
            <a:r>
              <a:rPr lang="ja-JP" altLang="en-US" smtClean="0">
                <a:solidFill>
                  <a:prstClr val="black"/>
                </a:solidFill>
              </a:rPr>
              <a:t>（</a:t>
            </a:r>
            <a:r>
              <a:rPr lang="en-US" altLang="ja-JP" smtClean="0">
                <a:solidFill>
                  <a:prstClr val="black"/>
                </a:solidFill>
              </a:rPr>
              <a:t>C</a:t>
            </a:r>
            <a:r>
              <a:rPr lang="ja-JP" altLang="en-US" smtClean="0">
                <a:solidFill>
                  <a:prstClr val="black"/>
                </a:solidFill>
              </a:rPr>
              <a:t>）</a:t>
            </a:r>
            <a:r>
              <a:rPr lang="en-US" altLang="ja-JP" smtClean="0">
                <a:solidFill>
                  <a:prstClr val="black"/>
                </a:solidFill>
              </a:rPr>
              <a:t>2021 Yahoo Japan Corporation. All Rights Reserved. </a:t>
            </a:r>
            <a:r>
              <a:rPr lang="ja-JP" altLang="en-US" smtClean="0">
                <a:solidFill>
                  <a:prstClr val="black"/>
                </a:solidFill>
              </a:rPr>
              <a:t>無断引用・転載禁止</a:t>
            </a:r>
            <a:endParaRPr lang="ja-JP" altLang="en-US" dirty="0">
              <a:solidFill>
                <a:prstClr val="black"/>
              </a:solidFill>
            </a:endParaRPr>
          </a:p>
        </p:txBody>
      </p:sp>
      <p:sp>
        <p:nvSpPr>
          <p:cNvPr id="4" name="角丸四角形 3"/>
          <p:cNvSpPr/>
          <p:nvPr/>
        </p:nvSpPr>
        <p:spPr bwMode="auto">
          <a:xfrm>
            <a:off x="5001367" y="1742733"/>
            <a:ext cx="1584176"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独自で映像を制作した・保有しているので配信したい</a:t>
            </a:r>
            <a:endParaRPr kumimoji="0" lang="en-US" altLang="ja-JP" sz="1200" kern="0" dirty="0" smtClean="0">
              <a:latin typeface="+mn-ea"/>
              <a:cs typeface="Verdana" pitchFamily="34" charset="0"/>
            </a:endParaRPr>
          </a:p>
        </p:txBody>
      </p:sp>
      <p:sp>
        <p:nvSpPr>
          <p:cNvPr id="5" name="角丸四角形 4"/>
          <p:cNvSpPr/>
          <p:nvPr/>
        </p:nvSpPr>
        <p:spPr bwMode="auto">
          <a:xfrm>
            <a:off x="8272685" y="1742733"/>
            <a:ext cx="1580881"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新たに映像・番組を</a:t>
            </a:r>
            <a:endParaRPr kumimoji="0" lang="en-US" altLang="ja-JP" sz="12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制作したい</a:t>
            </a:r>
            <a:endParaRPr kumimoji="0" lang="en-US" altLang="ja-JP" sz="1200" kern="0" dirty="0" smtClean="0">
              <a:latin typeface="+mn-ea"/>
              <a:cs typeface="Verdana" pitchFamily="34" charset="0"/>
            </a:endParaRPr>
          </a:p>
        </p:txBody>
      </p:sp>
      <p:sp>
        <p:nvSpPr>
          <p:cNvPr id="6" name="角丸四角形 5"/>
          <p:cNvSpPr/>
          <p:nvPr/>
        </p:nvSpPr>
        <p:spPr bwMode="auto">
          <a:xfrm>
            <a:off x="79909" y="1766842"/>
            <a:ext cx="1581254"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アニメ等とコラボをする</a:t>
            </a:r>
            <a:r>
              <a:rPr kumimoji="0" lang="ja-JP" altLang="en-US" sz="1200" kern="0" dirty="0" smtClean="0">
                <a:latin typeface="+mn-ea"/>
                <a:cs typeface="Verdana" pitchFamily="34" charset="0"/>
              </a:rPr>
              <a:t>ので</a:t>
            </a:r>
            <a:endParaRPr kumimoji="0" lang="en-US" altLang="ja-JP" sz="12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該当作品の視聴</a:t>
            </a:r>
            <a:r>
              <a:rPr kumimoji="0" lang="ja-JP" altLang="en-US" sz="1200" kern="0" dirty="0" smtClean="0">
                <a:latin typeface="+mn-ea"/>
                <a:cs typeface="Verdana" pitchFamily="34" charset="0"/>
              </a:rPr>
              <a:t>時に広告を</a:t>
            </a:r>
            <a:r>
              <a:rPr kumimoji="0" lang="ja-JP" altLang="en-US" sz="1200" kern="0" dirty="0" smtClean="0">
                <a:latin typeface="+mn-ea"/>
                <a:cs typeface="Verdana" pitchFamily="34" charset="0"/>
              </a:rPr>
              <a:t>出したい。</a:t>
            </a:r>
            <a:endParaRPr kumimoji="0" lang="en-US" altLang="ja-JP" sz="1200" kern="0" dirty="0" smtClean="0">
              <a:latin typeface="+mn-ea"/>
              <a:cs typeface="Verdana" pitchFamily="34" charset="0"/>
            </a:endParaRPr>
          </a:p>
        </p:txBody>
      </p:sp>
      <p:sp>
        <p:nvSpPr>
          <p:cNvPr id="12" name="角丸四角形 11"/>
          <p:cNvSpPr/>
          <p:nvPr/>
        </p:nvSpPr>
        <p:spPr bwMode="auto">
          <a:xfrm>
            <a:off x="416496" y="5423141"/>
            <a:ext cx="1800000" cy="864096"/>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b="1" kern="0" dirty="0" smtClean="0">
                <a:solidFill>
                  <a:schemeClr val="tx1">
                    <a:lumMod val="65000"/>
                    <a:lumOff val="35000"/>
                  </a:schemeClr>
                </a:solidFill>
                <a:latin typeface="+mn-ea"/>
                <a:cs typeface="Verdana" pitchFamily="34" charset="0"/>
              </a:rPr>
              <a:t>【A】</a:t>
            </a:r>
            <a:endParaRPr kumimoji="0" lang="en-US" altLang="ja-JP" sz="1200" b="1"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コンテンツ指定配信</a:t>
            </a:r>
            <a:endParaRPr kumimoji="0" lang="en-US" altLang="ja-JP" sz="1200" b="1" i="0" u="none" strike="noStrike" kern="0" cap="none" spc="0" normalizeH="0" baseline="0" noProof="0" dirty="0" smtClean="0">
              <a:ln>
                <a:noFill/>
              </a:ln>
              <a:solidFill>
                <a:schemeClr val="tx1">
                  <a:lumMod val="65000"/>
                  <a:lumOff val="35000"/>
                </a:schemeClr>
              </a:solidFill>
              <a:effectLst/>
              <a:uLnTx/>
              <a:uFillTx/>
              <a:latin typeface="+mn-ea"/>
              <a:cs typeface="Verdana" pitchFamily="34" charset="0"/>
            </a:endParaRPr>
          </a:p>
        </p:txBody>
      </p:sp>
      <p:sp>
        <p:nvSpPr>
          <p:cNvPr id="16" name="角丸四角形 15"/>
          <p:cNvSpPr/>
          <p:nvPr/>
        </p:nvSpPr>
        <p:spPr bwMode="auto">
          <a:xfrm>
            <a:off x="144113" y="3271191"/>
            <a:ext cx="4775224" cy="611445"/>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smtClean="0">
                <a:solidFill>
                  <a:schemeClr val="tx1">
                    <a:lumMod val="65000"/>
                    <a:lumOff val="35000"/>
                  </a:schemeClr>
                </a:solidFill>
                <a:latin typeface="+mn-ea"/>
                <a:cs typeface="Verdana" pitchFamily="34" charset="0"/>
              </a:rPr>
              <a:t>コンテンツ</a:t>
            </a:r>
            <a:r>
              <a:rPr kumimoji="0" lang="ja-JP" altLang="en-US" sz="1200" b="1" kern="0" dirty="0" smtClean="0">
                <a:solidFill>
                  <a:schemeClr val="tx1">
                    <a:lumMod val="65000"/>
                    <a:lumOff val="35000"/>
                  </a:schemeClr>
                </a:solidFill>
                <a:latin typeface="+mn-ea"/>
                <a:cs typeface="Verdana" pitchFamily="34" charset="0"/>
              </a:rPr>
              <a:t>指定配信</a:t>
            </a:r>
            <a:endParaRPr kumimoji="0" lang="en-US" altLang="ja-JP" sz="1200" b="1" kern="0" dirty="0" smtClean="0">
              <a:solidFill>
                <a:schemeClr val="tx1">
                  <a:lumMod val="65000"/>
                  <a:lumOff val="35000"/>
                </a:schemeClr>
              </a:solidFill>
              <a:latin typeface="+mn-ea"/>
              <a:cs typeface="Verdana" pitchFamily="34" charset="0"/>
            </a:endParaRPr>
          </a:p>
        </p:txBody>
      </p:sp>
      <p:sp>
        <p:nvSpPr>
          <p:cNvPr id="17" name="角丸四角形 16"/>
          <p:cNvSpPr/>
          <p:nvPr/>
        </p:nvSpPr>
        <p:spPr bwMode="auto">
          <a:xfrm>
            <a:off x="2665979" y="5410447"/>
            <a:ext cx="1800000" cy="864096"/>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b="1" kern="0" dirty="0" smtClean="0">
                <a:solidFill>
                  <a:schemeClr val="tx1">
                    <a:lumMod val="65000"/>
                    <a:lumOff val="35000"/>
                  </a:schemeClr>
                </a:solidFill>
                <a:latin typeface="+mn-ea"/>
                <a:cs typeface="Verdana" pitchFamily="34" charset="0"/>
              </a:rPr>
              <a:t>【B】</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コンテンツ指定配信</a:t>
            </a:r>
            <a:endParaRPr kumimoji="0" lang="en-US" altLang="ja-JP" sz="1200" b="1"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（特集ページあり）</a:t>
            </a:r>
            <a:endParaRPr kumimoji="0" lang="en-US" altLang="ja-JP" sz="1200" b="1" kern="0" dirty="0" smtClean="0">
              <a:solidFill>
                <a:schemeClr val="tx1">
                  <a:lumMod val="65000"/>
                  <a:lumOff val="35000"/>
                </a:schemeClr>
              </a:solidFill>
              <a:latin typeface="+mn-ea"/>
              <a:cs typeface="Verdana" pitchFamily="34" charset="0"/>
            </a:endParaRPr>
          </a:p>
        </p:txBody>
      </p:sp>
      <p:sp>
        <p:nvSpPr>
          <p:cNvPr id="18" name="角丸四角形 17"/>
          <p:cNvSpPr/>
          <p:nvPr/>
        </p:nvSpPr>
        <p:spPr bwMode="auto">
          <a:xfrm>
            <a:off x="4880993" y="4202562"/>
            <a:ext cx="1967996" cy="864096"/>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b="1" kern="0" dirty="0" smtClean="0">
                <a:solidFill>
                  <a:schemeClr val="tx1">
                    <a:lumMod val="65000"/>
                    <a:lumOff val="35000"/>
                  </a:schemeClr>
                </a:solidFill>
                <a:latin typeface="+mn-ea"/>
                <a:cs typeface="Verdana" pitchFamily="34" charset="0"/>
              </a:rPr>
              <a:t>【C】</a:t>
            </a: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映像持込企画</a:t>
            </a:r>
            <a:endParaRPr kumimoji="0" lang="en-US" altLang="ja-JP" sz="1200" b="1"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（特集ページあり）</a:t>
            </a:r>
            <a:endParaRPr kumimoji="0" lang="en-US" altLang="ja-JP" sz="1200" b="1" kern="0" dirty="0" smtClean="0">
              <a:solidFill>
                <a:schemeClr val="tx1">
                  <a:lumMod val="65000"/>
                  <a:lumOff val="35000"/>
                </a:schemeClr>
              </a:solidFill>
              <a:latin typeface="+mn-ea"/>
              <a:cs typeface="Verdana" pitchFamily="34" charset="0"/>
            </a:endParaRPr>
          </a:p>
        </p:txBody>
      </p:sp>
      <p:sp>
        <p:nvSpPr>
          <p:cNvPr id="19" name="角丸四角形 18"/>
          <p:cNvSpPr/>
          <p:nvPr/>
        </p:nvSpPr>
        <p:spPr bwMode="auto">
          <a:xfrm>
            <a:off x="6987845" y="4205239"/>
            <a:ext cx="2789691" cy="864096"/>
          </a:xfrm>
          <a:prstGeom prst="roundRect">
            <a:avLst>
              <a:gd name="adj" fmla="val 50000"/>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b="1" kern="0" dirty="0" smtClean="0">
                <a:solidFill>
                  <a:schemeClr val="tx1">
                    <a:lumMod val="65000"/>
                    <a:lumOff val="35000"/>
                  </a:schemeClr>
                </a:solidFill>
                <a:latin typeface="+mn-ea"/>
                <a:cs typeface="Verdana" pitchFamily="34" charset="0"/>
              </a:rPr>
              <a:t>【D】</a:t>
            </a:r>
            <a:endParaRPr kumimoji="0" lang="en-US" altLang="ja-JP" sz="1200" b="1" kern="0" dirty="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映像制作企画</a:t>
            </a:r>
            <a:endParaRPr kumimoji="0" lang="en-US" altLang="ja-JP" sz="1200" b="1" kern="0" dirty="0" smtClean="0">
              <a:solidFill>
                <a:schemeClr val="tx1">
                  <a:lumMod val="65000"/>
                  <a:lumOff val="35000"/>
                </a:schemeClr>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b="1" kern="0" dirty="0" smtClean="0">
                <a:solidFill>
                  <a:schemeClr val="tx1">
                    <a:lumMod val="65000"/>
                    <a:lumOff val="35000"/>
                  </a:schemeClr>
                </a:solidFill>
                <a:latin typeface="+mn-ea"/>
                <a:cs typeface="Verdana" pitchFamily="34" charset="0"/>
              </a:rPr>
              <a:t>（特集ページあり）</a:t>
            </a:r>
            <a:endParaRPr kumimoji="0" lang="en-US" altLang="ja-JP" sz="1200" b="1" kern="0" dirty="0" smtClean="0">
              <a:solidFill>
                <a:schemeClr val="tx1">
                  <a:lumMod val="65000"/>
                  <a:lumOff val="35000"/>
                </a:schemeClr>
              </a:solidFill>
              <a:latin typeface="+mn-ea"/>
              <a:cs typeface="Verdana" pitchFamily="34" charset="0"/>
            </a:endParaRPr>
          </a:p>
        </p:txBody>
      </p:sp>
      <p:sp>
        <p:nvSpPr>
          <p:cNvPr id="23" name="角丸四角形 22"/>
          <p:cNvSpPr/>
          <p:nvPr/>
        </p:nvSpPr>
        <p:spPr bwMode="auto">
          <a:xfrm>
            <a:off x="1689990" y="1766331"/>
            <a:ext cx="1576767"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smtClean="0">
                <a:latin typeface="+mn-ea"/>
                <a:cs typeface="Verdana" pitchFamily="34" charset="0"/>
              </a:rPr>
              <a:t>ターゲットが好きそうな映画やアニメの映像視聴時に広告を</a:t>
            </a:r>
            <a:r>
              <a:rPr kumimoji="0" lang="ja-JP" altLang="en-US" sz="1200" kern="0" dirty="0" smtClean="0">
                <a:latin typeface="+mn-ea"/>
                <a:cs typeface="Verdana" pitchFamily="34" charset="0"/>
              </a:rPr>
              <a:t>出したい。</a:t>
            </a:r>
            <a:endParaRPr kumimoji="0" lang="en-US" altLang="ja-JP" sz="1200" kern="0" dirty="0" smtClean="0">
              <a:latin typeface="+mn-ea"/>
              <a:cs typeface="Verdana" pitchFamily="34" charset="0"/>
            </a:endParaRPr>
          </a:p>
        </p:txBody>
      </p:sp>
      <p:sp>
        <p:nvSpPr>
          <p:cNvPr id="24" name="角丸四角形 23"/>
          <p:cNvSpPr/>
          <p:nvPr/>
        </p:nvSpPr>
        <p:spPr bwMode="auto">
          <a:xfrm>
            <a:off x="3334722" y="1751296"/>
            <a:ext cx="1578051"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kern="0" dirty="0" smtClean="0">
                <a:latin typeface="+mn-ea"/>
                <a:cs typeface="Verdana" pitchFamily="34" charset="0"/>
              </a:rPr>
              <a:t>CM</a:t>
            </a:r>
            <a:r>
              <a:rPr kumimoji="0" lang="ja-JP" altLang="en-US" sz="1200" kern="0" dirty="0">
                <a:latin typeface="+mn-ea"/>
                <a:cs typeface="Verdana" pitchFamily="34" charset="0"/>
              </a:rPr>
              <a:t>曲</a:t>
            </a:r>
            <a:r>
              <a:rPr kumimoji="0" lang="ja-JP" altLang="en-US" sz="1200" kern="0" dirty="0" smtClean="0">
                <a:latin typeface="+mn-ea"/>
                <a:cs typeface="Verdana" pitchFamily="34" charset="0"/>
              </a:rPr>
              <a:t>に使ってる</a:t>
            </a:r>
            <a:endParaRPr kumimoji="0" lang="en-US" altLang="ja-JP" sz="1200" kern="0" dirty="0" smtClean="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latin typeface="+mn-ea"/>
                <a:cs typeface="Verdana" pitchFamily="34" charset="0"/>
              </a:rPr>
              <a:t>アーティスト</a:t>
            </a:r>
            <a:r>
              <a:rPr kumimoji="0" lang="ja-JP" altLang="en-US" sz="1200" kern="0" dirty="0" smtClean="0">
                <a:latin typeface="+mn-ea"/>
                <a:cs typeface="Verdana" pitchFamily="34" charset="0"/>
              </a:rPr>
              <a:t>の</a:t>
            </a:r>
            <a:r>
              <a:rPr kumimoji="0" lang="en-US" altLang="ja-JP" sz="1200" kern="0" dirty="0" smtClean="0">
                <a:latin typeface="+mn-ea"/>
                <a:cs typeface="Verdana" pitchFamily="34" charset="0"/>
              </a:rPr>
              <a:t>MV</a:t>
            </a:r>
            <a:r>
              <a:rPr kumimoji="0" lang="ja-JP" altLang="en-US" sz="1200" kern="0" dirty="0" smtClean="0">
                <a:latin typeface="+mn-ea"/>
                <a:cs typeface="Verdana" pitchFamily="34" charset="0"/>
              </a:rPr>
              <a:t>視聴</a:t>
            </a:r>
            <a:r>
              <a:rPr kumimoji="0" lang="ja-JP" altLang="en-US" sz="1200" kern="0" dirty="0">
                <a:latin typeface="+mn-ea"/>
                <a:cs typeface="Verdana" pitchFamily="34" charset="0"/>
              </a:rPr>
              <a:t>時</a:t>
            </a:r>
            <a:r>
              <a:rPr kumimoji="0" lang="ja-JP" altLang="en-US" sz="1200" kern="0" dirty="0" smtClean="0">
                <a:latin typeface="+mn-ea"/>
                <a:cs typeface="Verdana" pitchFamily="34" charset="0"/>
              </a:rPr>
              <a:t>に広告を出したい</a:t>
            </a:r>
            <a:endParaRPr kumimoji="0" lang="en-US" altLang="ja-JP" sz="1200" kern="0" dirty="0" smtClean="0">
              <a:latin typeface="+mn-ea"/>
              <a:cs typeface="Verdana" pitchFamily="34" charset="0"/>
            </a:endParaRPr>
          </a:p>
        </p:txBody>
      </p:sp>
      <p:cxnSp>
        <p:nvCxnSpPr>
          <p:cNvPr id="26" name="直線矢印コネクタ 25"/>
          <p:cNvCxnSpPr/>
          <p:nvPr/>
        </p:nvCxnSpPr>
        <p:spPr>
          <a:xfrm>
            <a:off x="2432720" y="2659191"/>
            <a:ext cx="0" cy="612000"/>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1355646" y="4513868"/>
            <a:ext cx="2223358" cy="430887"/>
          </a:xfrm>
          <a:prstGeom prst="rect">
            <a:avLst/>
          </a:prstGeom>
          <a:noFill/>
          <a:ln>
            <a:noFill/>
          </a:ln>
        </p:spPr>
        <p:txBody>
          <a:bodyPr wrap="square" rtlCol="0">
            <a:spAutoFit/>
          </a:bodyPr>
          <a:lstStyle/>
          <a:p>
            <a:pPr algn="ctr"/>
            <a:r>
              <a:rPr kumimoji="1" lang="ja-JP" altLang="en-US" sz="1100" dirty="0" smtClean="0"/>
              <a:t>特集ページ</a:t>
            </a:r>
            <a:endParaRPr kumimoji="1" lang="en-US" altLang="ja-JP" sz="1100" dirty="0" smtClean="0"/>
          </a:p>
          <a:p>
            <a:pPr algn="ctr"/>
            <a:r>
              <a:rPr kumimoji="1" lang="ja-JP" altLang="en-US" sz="1100" dirty="0" smtClean="0"/>
              <a:t>制作・掲載</a:t>
            </a:r>
            <a:r>
              <a:rPr lang="ja-JP" altLang="en-US" sz="1100" dirty="0"/>
              <a:t>は</a:t>
            </a:r>
            <a:endParaRPr kumimoji="1" lang="ja-JP" altLang="en-US" sz="1100" dirty="0"/>
          </a:p>
        </p:txBody>
      </p:sp>
      <p:cxnSp>
        <p:nvCxnSpPr>
          <p:cNvPr id="29" name="直線矢印コネクタ 28"/>
          <p:cNvCxnSpPr/>
          <p:nvPr/>
        </p:nvCxnSpPr>
        <p:spPr>
          <a:xfrm flipH="1">
            <a:off x="1352751" y="3903063"/>
            <a:ext cx="1" cy="1526400"/>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p:cNvSpPr txBox="1"/>
          <p:nvPr/>
        </p:nvSpPr>
        <p:spPr>
          <a:xfrm>
            <a:off x="1015995" y="4646541"/>
            <a:ext cx="738168" cy="276999"/>
          </a:xfrm>
          <a:prstGeom prst="rect">
            <a:avLst/>
          </a:prstGeom>
          <a:solidFill>
            <a:schemeClr val="bg1"/>
          </a:solidFill>
          <a:ln>
            <a:solidFill>
              <a:schemeClr val="bg1">
                <a:lumMod val="65000"/>
              </a:schemeClr>
            </a:solidFill>
          </a:ln>
        </p:spPr>
        <p:txBody>
          <a:bodyPr wrap="square" rtlCol="0" anchor="ctr">
            <a:spAutoFit/>
          </a:bodyPr>
          <a:lstStyle/>
          <a:p>
            <a:pPr algn="ctr"/>
            <a:r>
              <a:rPr kumimoji="1" lang="ja-JP" altLang="en-US" sz="1200" dirty="0" smtClean="0"/>
              <a:t>不　要</a:t>
            </a:r>
            <a:endParaRPr kumimoji="1" lang="ja-JP" altLang="en-US" sz="1200" dirty="0"/>
          </a:p>
        </p:txBody>
      </p:sp>
      <p:cxnSp>
        <p:nvCxnSpPr>
          <p:cNvPr id="40" name="直線矢印コネクタ 39"/>
          <p:cNvCxnSpPr>
            <a:endCxn id="18" idx="0"/>
          </p:cNvCxnSpPr>
          <p:nvPr/>
        </p:nvCxnSpPr>
        <p:spPr>
          <a:xfrm>
            <a:off x="5845739" y="2606829"/>
            <a:ext cx="0" cy="1595733"/>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bwMode="auto">
          <a:xfrm>
            <a:off x="6655210" y="1749354"/>
            <a:ext cx="1580881" cy="864096"/>
          </a:xfrm>
          <a:prstGeom prst="roundRect">
            <a:avLst/>
          </a:prstGeom>
          <a:no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200" kern="0" dirty="0" smtClean="0">
                <a:latin typeface="+mn-ea"/>
                <a:cs typeface="Verdana" pitchFamily="34" charset="0"/>
              </a:rPr>
              <a:t>GYAO!</a:t>
            </a:r>
            <a:r>
              <a:rPr kumimoji="0" lang="ja-JP" altLang="en-US" sz="1200" kern="0" dirty="0" smtClean="0">
                <a:latin typeface="+mn-ea"/>
                <a:cs typeface="Verdana" pitchFamily="34" charset="0"/>
              </a:rPr>
              <a:t>オリジナル番組とコラボ</a:t>
            </a:r>
            <a:r>
              <a:rPr kumimoji="0" lang="ja-JP" altLang="en-US" sz="1200" kern="0" dirty="0" smtClean="0">
                <a:latin typeface="+mn-ea"/>
                <a:cs typeface="Verdana" pitchFamily="34" charset="0"/>
              </a:rPr>
              <a:t>したい</a:t>
            </a:r>
            <a:r>
              <a:rPr kumimoji="0" lang="ja-JP" altLang="en-US" sz="1200" kern="0" dirty="0">
                <a:latin typeface="+mn-ea"/>
                <a:cs typeface="Verdana" pitchFamily="34" charset="0"/>
              </a:rPr>
              <a:t>。</a:t>
            </a:r>
            <a:r>
              <a:rPr kumimoji="0" lang="ja-JP" altLang="en-US" sz="1200" kern="0" dirty="0" smtClean="0">
                <a:latin typeface="+mn-ea"/>
                <a:cs typeface="Verdana" pitchFamily="34" charset="0"/>
              </a:rPr>
              <a:t>番組内</a:t>
            </a:r>
            <a:r>
              <a:rPr kumimoji="0" lang="ja-JP" altLang="en-US" sz="1200" kern="0" dirty="0" smtClean="0">
                <a:latin typeface="+mn-ea"/>
                <a:cs typeface="Verdana" pitchFamily="34" charset="0"/>
              </a:rPr>
              <a:t>で紹介してほしい。</a:t>
            </a:r>
            <a:endParaRPr kumimoji="0" lang="en-US" altLang="ja-JP" sz="1200" kern="0" dirty="0" smtClean="0">
              <a:latin typeface="+mn-ea"/>
              <a:cs typeface="Verdana" pitchFamily="34" charset="0"/>
            </a:endParaRPr>
          </a:p>
        </p:txBody>
      </p:sp>
      <p:cxnSp>
        <p:nvCxnSpPr>
          <p:cNvPr id="55" name="直線矢印コネクタ 54"/>
          <p:cNvCxnSpPr>
            <a:endCxn id="17" idx="0"/>
          </p:cNvCxnSpPr>
          <p:nvPr/>
        </p:nvCxnSpPr>
        <p:spPr>
          <a:xfrm flipH="1">
            <a:off x="3565979" y="3882636"/>
            <a:ext cx="0" cy="1527811"/>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3192980" y="4637604"/>
            <a:ext cx="738168" cy="276999"/>
          </a:xfrm>
          <a:prstGeom prst="rect">
            <a:avLst/>
          </a:prstGeom>
          <a:solidFill>
            <a:schemeClr val="bg1"/>
          </a:solidFill>
          <a:ln>
            <a:solidFill>
              <a:schemeClr val="bg1">
                <a:lumMod val="65000"/>
              </a:schemeClr>
            </a:solidFill>
          </a:ln>
        </p:spPr>
        <p:txBody>
          <a:bodyPr wrap="square" rtlCol="0" anchor="ctr">
            <a:spAutoFit/>
          </a:bodyPr>
          <a:lstStyle/>
          <a:p>
            <a:pPr algn="ctr"/>
            <a:r>
              <a:rPr lang="ja-JP" altLang="en-US" sz="1200" dirty="0" smtClean="0"/>
              <a:t>必　要</a:t>
            </a:r>
            <a:endParaRPr kumimoji="1" lang="ja-JP" altLang="en-US" sz="1200" dirty="0"/>
          </a:p>
        </p:txBody>
      </p:sp>
      <p:sp>
        <p:nvSpPr>
          <p:cNvPr id="7" name="テキスト ボックス 6"/>
          <p:cNvSpPr txBox="1"/>
          <p:nvPr/>
        </p:nvSpPr>
        <p:spPr>
          <a:xfrm>
            <a:off x="1064568" y="980728"/>
            <a:ext cx="7776864" cy="369332"/>
          </a:xfrm>
          <a:prstGeom prst="rect">
            <a:avLst/>
          </a:prstGeom>
          <a:noFill/>
        </p:spPr>
        <p:txBody>
          <a:bodyPr wrap="square" rtlCol="0">
            <a:spAutoFit/>
          </a:bodyPr>
          <a:lstStyle/>
          <a:p>
            <a:pPr algn="ctr"/>
            <a:r>
              <a:rPr lang="ja-JP" altLang="en-US" dirty="0" smtClean="0"/>
              <a:t>目的、映像の有無などによって使い分けが可能です。</a:t>
            </a:r>
            <a:endParaRPr kumimoji="1" lang="ja-JP" altLang="en-US" dirty="0"/>
          </a:p>
        </p:txBody>
      </p:sp>
      <p:cxnSp>
        <p:nvCxnSpPr>
          <p:cNvPr id="14" name="直線コネクタ 13"/>
          <p:cNvCxnSpPr>
            <a:stCxn id="6" idx="2"/>
          </p:cNvCxnSpPr>
          <p:nvPr/>
        </p:nvCxnSpPr>
        <p:spPr>
          <a:xfrm>
            <a:off x="870536" y="2630938"/>
            <a:ext cx="0" cy="388389"/>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4123747" y="2613450"/>
            <a:ext cx="0" cy="388389"/>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849153" y="2985482"/>
            <a:ext cx="3271061" cy="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a:off x="7401272" y="2613450"/>
            <a:ext cx="0" cy="79200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a:off x="9273480" y="2606828"/>
            <a:ext cx="0" cy="79200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7373900" y="3408177"/>
            <a:ext cx="1908000" cy="0"/>
          </a:xfrm>
          <a:prstGeom prst="line">
            <a:avLst/>
          </a:prstGeom>
          <a:ln w="38100">
            <a:solidFill>
              <a:srgbClr val="5959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23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344488" y="272202"/>
            <a:ext cx="7992888" cy="432048"/>
          </a:xfrm>
        </p:spPr>
        <p:txBody>
          <a:bodyPr>
            <a:normAutofit/>
          </a:bodyPr>
          <a:lstStyle/>
          <a:p>
            <a:r>
              <a:rPr lang="en-US" altLang="ja-JP" sz="2000" dirty="0" smtClean="0"/>
              <a:t>【A】</a:t>
            </a:r>
            <a:r>
              <a:rPr lang="ja-JP" altLang="en-US" sz="2000" dirty="0"/>
              <a:t>コンテンツ指定</a:t>
            </a:r>
            <a:r>
              <a:rPr lang="ja-JP" altLang="en-US" sz="2000" dirty="0" smtClean="0"/>
              <a:t>配信　スペック詳細</a:t>
            </a:r>
            <a:endParaRPr kumimoji="1" lang="ja-JP" altLang="en-US" sz="20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341664119"/>
              </p:ext>
            </p:extLst>
          </p:nvPr>
        </p:nvGraphicFramePr>
        <p:xfrm>
          <a:off x="560512" y="792391"/>
          <a:ext cx="8784976" cy="5628679"/>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44776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展開概要</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・コンテンツ調達</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・コンテンツ視聴開始時のインストリーム掲載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316650968"/>
                  </a:ext>
                </a:extLst>
              </a:tr>
              <a:tr h="4477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タイアップへの</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誘導枠</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100" b="0" i="0" u="none" strike="noStrike"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dirty="0" smtClean="0">
                          <a:solidFill>
                            <a:schemeClr val="tx1">
                              <a:lumMod val="65000"/>
                              <a:lumOff val="35000"/>
                            </a:schemeClr>
                          </a:solidFill>
                          <a:latin typeface="メイリオ"/>
                          <a:ea typeface="メイリオ"/>
                          <a:cs typeface="Meiryo UI" pitchFamily="50" charset="-128"/>
                        </a:rPr>
                        <a:t>内各種誘導枠</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050" b="0" i="0" u="none" strike="noStrike" baseline="0" dirty="0" smtClean="0">
                          <a:solidFill>
                            <a:schemeClr val="tx1">
                              <a:lumMod val="65000"/>
                              <a:lumOff val="35000"/>
                            </a:schemeClr>
                          </a:solidFill>
                          <a:latin typeface="メイリオ"/>
                          <a:ea typeface="メイリオ"/>
                          <a:cs typeface="Meiryo UI" pitchFamily="50" charset="-128"/>
                        </a:rPr>
                        <a:t>※</a:t>
                      </a:r>
                      <a:r>
                        <a:rPr lang="ja-JP" altLang="en-US" sz="1050" b="0" i="0" u="none" strike="noStrike" dirty="0" smtClean="0">
                          <a:solidFill>
                            <a:schemeClr val="tx1">
                              <a:lumMod val="65000"/>
                              <a:lumOff val="35000"/>
                            </a:schemeClr>
                          </a:solidFill>
                          <a:latin typeface="メイリオ"/>
                          <a:ea typeface="メイリオ"/>
                          <a:cs typeface="Meiryo UI" pitchFamily="50" charset="-128"/>
                        </a:rPr>
                        <a:t>掲載は保証ではありません。</a:t>
                      </a:r>
                      <a:endParaRPr lang="en-US" altLang="ja-JP" sz="105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30978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・掲載場所：</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内視聴ページ</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PC</a:t>
                      </a:r>
                      <a:r>
                        <a:rPr lang="ja-JP" altLang="en-US" sz="1100" dirty="0" err="1"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スマートフォン</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・ページ数：コンテンツによって変動</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・ページ内の広告枠：インストリーム（マルチデバイス、最大</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30</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秒）</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・想定</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PV</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　：企画により変動（都度見積）</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・更新　　</a:t>
                      </a:r>
                      <a:r>
                        <a:rPr lang="ja-JP" altLang="en-US" sz="1100" baseline="0" dirty="0" smtClean="0">
                          <a:solidFill>
                            <a:schemeClr val="tx1">
                              <a:lumMod val="65000"/>
                              <a:lumOff val="35000"/>
                            </a:schemeClr>
                          </a:solidFill>
                          <a:latin typeface="メイリオ"/>
                          <a:ea typeface="メイリオ"/>
                          <a:cs typeface="メイリオ" panose="020B0604030504040204" pitchFamily="50" charset="-128"/>
                        </a:rPr>
                        <a:t> </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：なし</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・二次利用 ：不可</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42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契約分類</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smtClean="0">
                          <a:solidFill>
                            <a:schemeClr val="bg1"/>
                          </a:solidFill>
                          <a:latin typeface="メイリオ"/>
                          <a:ea typeface="メイリオ"/>
                          <a:cs typeface="Meiryo UI" pitchFamily="50" charset="-128"/>
                        </a:rPr>
                        <a:t>※</a:t>
                      </a:r>
                      <a:r>
                        <a:rPr kumimoji="1" lang="ja-JP" altLang="en-US" sz="800" b="0" i="0" dirty="0" smtClean="0">
                          <a:solidFill>
                            <a:schemeClr val="bg1"/>
                          </a:solidFill>
                          <a:latin typeface="メイリオ"/>
                          <a:ea typeface="メイリオ"/>
                          <a:cs typeface="Meiryo UI" pitchFamily="50" charset="-128"/>
                        </a:rPr>
                        <a:t>お申し込み時に選択</a:t>
                      </a:r>
                      <a:endParaRPr kumimoji="1" lang="en-US" altLang="ja-JP" sz="8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制作</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タイアップ</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タイアップ制作・掲載費</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ページ内のインストリームは、広告管理ツールよりお申込ください。</a:t>
                      </a:r>
                      <a:r>
                        <a:rPr lang="ja-JP" altLang="en-US" sz="1050" dirty="0" smtClean="0">
                          <a:solidFill>
                            <a:schemeClr val="tx1">
                              <a:lumMod val="65000"/>
                              <a:lumOff val="35000"/>
                            </a:schemeClr>
                          </a:solidFill>
                          <a:latin typeface="メイリオ"/>
                          <a:ea typeface="メイリオ"/>
                          <a:cs typeface="メイリオ" panose="020B0604030504040204" pitchFamily="50" charset="-128"/>
                        </a:rPr>
                        <a:t>（広告主様ごとに商品作成をいたします。）</a:t>
                      </a:r>
                      <a:endParaRPr lang="en-US" altLang="ja-JP" sz="105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40009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メイリオ"/>
                          <a:ea typeface="メイリオ"/>
                        </a:rPr>
                        <a:t>掲載期間</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smtClean="0">
                          <a:solidFill>
                            <a:schemeClr val="tx1">
                              <a:lumMod val="65000"/>
                              <a:lumOff val="35000"/>
                            </a:schemeClr>
                          </a:solidFill>
                          <a:latin typeface="メイリオ"/>
                          <a:ea typeface="メイリオ"/>
                          <a:cs typeface="Meiryo UI" panose="020B0604030504040204" pitchFamily="50" charset="-128"/>
                        </a:rPr>
                        <a:t>1</a:t>
                      </a:r>
                      <a:r>
                        <a:rPr lang="ja-JP" altLang="en-US" sz="1100" dirty="0" smtClean="0">
                          <a:solidFill>
                            <a:schemeClr val="tx1">
                              <a:lumMod val="65000"/>
                              <a:lumOff val="35000"/>
                            </a:schemeClr>
                          </a:solidFill>
                          <a:latin typeface="メイリオ"/>
                          <a:ea typeface="メイリオ"/>
                          <a:cs typeface="Meiryo UI" panose="020B0604030504040204" pitchFamily="50" charset="-128"/>
                        </a:rPr>
                        <a:t>か月間（平日掲載開始）</a:t>
                      </a:r>
                      <a:endParaRPr lang="en-US" altLang="ja-JP" sz="1100" dirty="0" smtClean="0">
                        <a:solidFill>
                          <a:schemeClr val="tx1">
                            <a:lumMod val="65000"/>
                            <a:lumOff val="35000"/>
                          </a:schemeClr>
                        </a:solidFill>
                        <a:latin typeface="メイリオ"/>
                        <a:ea typeface="メイリオ"/>
                        <a:cs typeface="Meiryo UI"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4320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mn-lt"/>
                          <a:ea typeface="+mn-ea"/>
                        </a:rPr>
                        <a:t>都度見積（グロス）／ 事前見積もり：必要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4807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お申し込み</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320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mn-lt"/>
                          <a:ea typeface="+mn-ea"/>
                        </a:rPr>
                        <a:t>有効期限</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Meiryo UI" panose="020B0604030504040204" pitchFamily="50" charset="-128"/>
                        </a:rPr>
                        <a:t>2021</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6</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30</a:t>
                      </a:r>
                      <a:r>
                        <a:rPr lang="ja-JP" altLang="en-US" sz="11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39175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Verdana" pitchFamily="34" charset="0"/>
                        </a:rPr>
                        <a:t>広告管理ツールよりインストリーム掲載</a:t>
                      </a:r>
                      <a:r>
                        <a:rPr lang="en-US" altLang="ja-JP" sz="1100" dirty="0" smtClean="0">
                          <a:solidFill>
                            <a:schemeClr val="tx1">
                              <a:lumMod val="65000"/>
                              <a:lumOff val="35000"/>
                            </a:schemeClr>
                          </a:solidFill>
                          <a:latin typeface="メイリオ"/>
                          <a:ea typeface="メイリオ"/>
                          <a:cs typeface="Verdana" pitchFamily="34" charset="0"/>
                        </a:rPr>
                        <a:t>imps</a:t>
                      </a:r>
                      <a:r>
                        <a:rPr lang="ja-JP" altLang="en-US" sz="1100" dirty="0" smtClean="0">
                          <a:solidFill>
                            <a:schemeClr val="tx1">
                              <a:lumMod val="65000"/>
                              <a:lumOff val="35000"/>
                            </a:schemeClr>
                          </a:solidFill>
                          <a:latin typeface="メイリオ"/>
                          <a:ea typeface="メイリオ"/>
                          <a:cs typeface="Verdana" pitchFamily="34" charset="0"/>
                        </a:rPr>
                        <a:t>をご確認ください。</a:t>
                      </a:r>
                      <a:endParaRPr lang="en-US" altLang="ja-JP"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65000"/>
                              <a:lumOff val="35000"/>
                            </a:schemeClr>
                          </a:solidFill>
                          <a:latin typeface="+mn-lt"/>
                          <a:ea typeface="+mn-ea"/>
                          <a:cs typeface="Meiryo UI" panose="020B0604030504040204" pitchFamily="50" charset="-128"/>
                        </a:rPr>
                        <a:t>ヤフー</a:t>
                      </a:r>
                      <a:r>
                        <a:rPr lang="en-US" altLang="ja-JP" sz="1000" dirty="0" smtClean="0">
                          <a:solidFill>
                            <a:schemeClr val="tx1">
                              <a:lumMod val="65000"/>
                              <a:lumOff val="35000"/>
                            </a:schemeClr>
                          </a:solidFill>
                          <a:latin typeface="+mn-lt"/>
                          <a:ea typeface="+mn-ea"/>
                          <a:cs typeface="Meiryo UI" panose="020B0604030504040204" pitchFamily="50" charset="-128"/>
                        </a:rPr>
                        <a:t>TOP</a:t>
                      </a:r>
                      <a:r>
                        <a:rPr lang="ja-JP" altLang="en-US" sz="1000" dirty="0" smtClean="0">
                          <a:solidFill>
                            <a:schemeClr val="tx1">
                              <a:lumMod val="65000"/>
                              <a:lumOff val="35000"/>
                            </a:schemeClr>
                          </a:solidFill>
                          <a:latin typeface="+mn-lt"/>
                          <a:ea typeface="+mn-ea"/>
                          <a:cs typeface="Meiryo UI" panose="020B0604030504040204" pitchFamily="50" charset="-128"/>
                        </a:rPr>
                        <a:t>タイムラインや</a:t>
                      </a:r>
                      <a:r>
                        <a:rPr lang="en-US" altLang="ja-JP" sz="1000" dirty="0" smtClean="0">
                          <a:solidFill>
                            <a:schemeClr val="tx1">
                              <a:lumMod val="65000"/>
                              <a:lumOff val="35000"/>
                            </a:schemeClr>
                          </a:solidFill>
                          <a:latin typeface="+mn-lt"/>
                          <a:ea typeface="+mn-ea"/>
                          <a:cs typeface="Meiryo UI" panose="020B0604030504040204" pitchFamily="50" charset="-128"/>
                        </a:rPr>
                        <a:t>GYAO!</a:t>
                      </a:r>
                      <a:r>
                        <a:rPr lang="ja-JP" altLang="en-US" sz="10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a:t>
                      </a:r>
                      <a:endParaRPr lang="en-US" altLang="ja-JP" sz="1000" dirty="0" smtClean="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65000"/>
                              <a:lumOff val="35000"/>
                            </a:schemeClr>
                          </a:solidFill>
                          <a:latin typeface="+mn-lt"/>
                          <a:ea typeface="+mn-ea"/>
                          <a:cs typeface="Meiryo UI" panose="020B0604030504040204" pitchFamily="50" charset="-128"/>
                        </a:rPr>
                        <a:t>テレビデバイスでの視聴時はインストリームは掲載されません。</a:t>
                      </a:r>
                      <a:endParaRPr lang="en-US" altLang="ja-JP" sz="1000" dirty="0" smtClean="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200472" y="188640"/>
            <a:ext cx="7992888" cy="432048"/>
          </a:xfrm>
        </p:spPr>
        <p:txBody>
          <a:bodyPr>
            <a:normAutofit fontScale="90000"/>
          </a:bodyPr>
          <a:lstStyle/>
          <a:p>
            <a:r>
              <a:rPr lang="en-US" altLang="ja-JP" sz="2200" dirty="0" smtClean="0"/>
              <a:t>【B】</a:t>
            </a:r>
            <a:r>
              <a:rPr lang="ja-JP" altLang="en-US" sz="2200" dirty="0" smtClean="0"/>
              <a:t>コンテンツ指定配信（タイアップページあり）スペック詳細</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1085647568"/>
              </p:ext>
            </p:extLst>
          </p:nvPr>
        </p:nvGraphicFramePr>
        <p:xfrm>
          <a:off x="560512" y="692696"/>
          <a:ext cx="8784976" cy="5939443"/>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44776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展開概要</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・コンテンツ調達</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・コンテンツ視聴開始時のインストリーム掲載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・タイアップページの制作、掲載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316650968"/>
                  </a:ext>
                </a:extLst>
              </a:tr>
              <a:tr h="38238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タイアップへの</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誘導枠</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100" b="0" i="0" u="none" strike="noStrike"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dirty="0" smtClean="0">
                          <a:solidFill>
                            <a:schemeClr val="tx1">
                              <a:lumMod val="65000"/>
                              <a:lumOff val="35000"/>
                            </a:schemeClr>
                          </a:solidFill>
                          <a:latin typeface="メイリオ"/>
                          <a:ea typeface="メイリオ"/>
                          <a:cs typeface="Meiryo UI" pitchFamily="50" charset="-128"/>
                        </a:rPr>
                        <a:t>内各種誘導枠</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050" b="0" i="0" u="none" strike="noStrike" baseline="0" dirty="0" smtClean="0">
                          <a:solidFill>
                            <a:schemeClr val="tx1">
                              <a:lumMod val="65000"/>
                              <a:lumOff val="35000"/>
                            </a:schemeClr>
                          </a:solidFill>
                          <a:latin typeface="メイリオ"/>
                          <a:ea typeface="メイリオ"/>
                          <a:cs typeface="Meiryo UI" pitchFamily="50" charset="-128"/>
                        </a:rPr>
                        <a:t>※</a:t>
                      </a:r>
                      <a:r>
                        <a:rPr lang="ja-JP" altLang="en-US" sz="1050" b="0" i="0" u="none" strike="noStrike" dirty="0" smtClean="0">
                          <a:solidFill>
                            <a:schemeClr val="tx1">
                              <a:lumMod val="65000"/>
                              <a:lumOff val="35000"/>
                            </a:schemeClr>
                          </a:solidFill>
                          <a:latin typeface="メイリオ"/>
                          <a:ea typeface="メイリオ"/>
                          <a:cs typeface="Meiryo UI" pitchFamily="50" charset="-128"/>
                        </a:rPr>
                        <a:t>掲載は保証ではありません。</a:t>
                      </a:r>
                      <a:endParaRPr lang="en-US" altLang="ja-JP" sz="105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30978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・掲載場所：</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内視聴ページ</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PC</a:t>
                      </a:r>
                      <a:r>
                        <a:rPr lang="ja-JP" altLang="en-US" sz="1100" dirty="0" err="1"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スマートフォン</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・ページ数：特集ページは</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1</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ページ、視聴ページはコンテンツによって変動</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・ページ内の広告枠：インストリーム（マルチデバイス、最大</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30</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秒）</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・想定</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PV</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：企画により変動（都度見積）</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・更新　　</a:t>
                      </a:r>
                      <a:r>
                        <a:rPr lang="ja-JP" altLang="en-US" sz="1100" baseline="0" dirty="0" smtClean="0">
                          <a:solidFill>
                            <a:schemeClr val="tx1">
                              <a:lumMod val="65000"/>
                              <a:lumOff val="35000"/>
                            </a:schemeClr>
                          </a:solidFill>
                          <a:latin typeface="メイリオ"/>
                          <a:ea typeface="メイリオ"/>
                          <a:cs typeface="メイリオ" panose="020B0604030504040204" pitchFamily="50" charset="-128"/>
                        </a:rPr>
                        <a:t> </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：なし</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・二次利用 ：不可</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42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契約分類</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smtClean="0">
                          <a:solidFill>
                            <a:schemeClr val="bg1"/>
                          </a:solidFill>
                          <a:latin typeface="メイリオ"/>
                          <a:ea typeface="メイリオ"/>
                          <a:cs typeface="Meiryo UI" pitchFamily="50" charset="-128"/>
                        </a:rPr>
                        <a:t>※</a:t>
                      </a:r>
                      <a:r>
                        <a:rPr kumimoji="1" lang="ja-JP" altLang="en-US" sz="800" b="0" i="0" dirty="0" smtClean="0">
                          <a:solidFill>
                            <a:schemeClr val="bg1"/>
                          </a:solidFill>
                          <a:latin typeface="メイリオ"/>
                          <a:ea typeface="メイリオ"/>
                          <a:cs typeface="Meiryo UI" pitchFamily="50" charset="-128"/>
                        </a:rPr>
                        <a:t>お申し込み時に選択</a:t>
                      </a:r>
                      <a:endParaRPr kumimoji="1" lang="en-US" altLang="ja-JP" sz="8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①契約分類：制作</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②契約サービス：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制作</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タイアップ</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③契約サービス詳細：</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タイアップ制作・掲載費</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ページ内広告のインストリームは、広告管理ツールよりお申込ください。</a:t>
                      </a:r>
                      <a:r>
                        <a:rPr lang="ja-JP" altLang="en-US" sz="1000" dirty="0" smtClean="0">
                          <a:solidFill>
                            <a:schemeClr val="tx1">
                              <a:lumMod val="65000"/>
                              <a:lumOff val="35000"/>
                            </a:schemeClr>
                          </a:solidFill>
                          <a:latin typeface="メイリオ"/>
                          <a:ea typeface="メイリオ"/>
                          <a:cs typeface="メイリオ" panose="020B0604030504040204" pitchFamily="50" charset="-128"/>
                        </a:rPr>
                        <a:t>（広告主様ごとに商品作成をいたします。）</a:t>
                      </a:r>
                      <a:endParaRPr lang="en-US" altLang="ja-JP" sz="10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42723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メイリオ"/>
                          <a:ea typeface="メイリオ"/>
                        </a:rPr>
                        <a:t>掲載期間</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smtClean="0">
                          <a:solidFill>
                            <a:schemeClr val="tx1">
                              <a:lumMod val="65000"/>
                              <a:lumOff val="35000"/>
                            </a:schemeClr>
                          </a:solidFill>
                          <a:latin typeface="メイリオ"/>
                          <a:ea typeface="メイリオ"/>
                          <a:cs typeface="Meiryo UI" panose="020B0604030504040204" pitchFamily="50" charset="-128"/>
                        </a:rPr>
                        <a:t>1</a:t>
                      </a:r>
                      <a:r>
                        <a:rPr lang="ja-JP" altLang="en-US" sz="1100" dirty="0" smtClean="0">
                          <a:solidFill>
                            <a:schemeClr val="tx1">
                              <a:lumMod val="65000"/>
                              <a:lumOff val="35000"/>
                            </a:schemeClr>
                          </a:solidFill>
                          <a:latin typeface="メイリオ"/>
                          <a:ea typeface="メイリオ"/>
                          <a:cs typeface="Meiryo UI" panose="020B0604030504040204" pitchFamily="50" charset="-128"/>
                        </a:rPr>
                        <a:t>か月間（平日掲載開始）</a:t>
                      </a:r>
                      <a:r>
                        <a:rPr lang="ja-JP" altLang="en-US" sz="1200" dirty="0" smtClean="0">
                          <a:solidFill>
                            <a:schemeClr val="tx1">
                              <a:lumMod val="65000"/>
                              <a:lumOff val="35000"/>
                            </a:schemeClr>
                          </a:solidFill>
                          <a:latin typeface="メイリオ"/>
                          <a:ea typeface="メイリオ"/>
                          <a:cs typeface="Meiryo UI" panose="020B0604030504040204" pitchFamily="50" charset="-128"/>
                        </a:rPr>
                        <a:t>　</a:t>
                      </a:r>
                      <a:r>
                        <a:rPr lang="en-US" altLang="ja-JP" sz="1100" dirty="0" smtClean="0">
                          <a:solidFill>
                            <a:schemeClr val="tx1">
                              <a:lumMod val="65000"/>
                              <a:lumOff val="35000"/>
                            </a:schemeClr>
                          </a:solidFill>
                          <a:latin typeface="メイリオ"/>
                          <a:ea typeface="メイリオ"/>
                          <a:cs typeface="Meiryo UI" panose="020B0604030504040204" pitchFamily="50" charset="-128"/>
                        </a:rPr>
                        <a:t>※</a:t>
                      </a:r>
                      <a:r>
                        <a:rPr lang="ja-JP" altLang="en-US" sz="1100" dirty="0" smtClean="0">
                          <a:solidFill>
                            <a:schemeClr val="tx1">
                              <a:lumMod val="65000"/>
                              <a:lumOff val="35000"/>
                            </a:schemeClr>
                          </a:solidFill>
                          <a:latin typeface="メイリオ"/>
                          <a:ea typeface="メイリオ"/>
                          <a:cs typeface="Meiryo UI" panose="020B0604030504040204" pitchFamily="50" charset="-128"/>
                        </a:rPr>
                        <a:t>タイアップページは、掲載開始日の前営業日までにアップします</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38973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mn-lt"/>
                          <a:ea typeface="+mn-ea"/>
                        </a:rPr>
                        <a:t>都度見積（グロス）／ 事前見積もり：必要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企画内容によって、別途費用が発生する場合があります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56586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お申し込み</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9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39670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mn-lt"/>
                          <a:ea typeface="+mn-ea"/>
                        </a:rPr>
                        <a:t>有効期限</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Meiryo UI" panose="020B0604030504040204" pitchFamily="50" charset="-128"/>
                        </a:rPr>
                        <a:t>2021</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6</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30</a:t>
                      </a:r>
                      <a:r>
                        <a:rPr lang="ja-JP" altLang="en-US" sz="11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66676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Verdana" pitchFamily="34" charset="0"/>
                        </a:rPr>
                        <a:t>タイアップページ</a:t>
                      </a:r>
                      <a:r>
                        <a:rPr lang="en-US" altLang="ja-JP" sz="1100" dirty="0" smtClean="0">
                          <a:solidFill>
                            <a:schemeClr val="tx1">
                              <a:lumMod val="65000"/>
                              <a:lumOff val="35000"/>
                            </a:schemeClr>
                          </a:solidFill>
                          <a:latin typeface="メイリオ"/>
                          <a:ea typeface="メイリオ"/>
                          <a:cs typeface="Verdana" pitchFamily="34" charset="0"/>
                        </a:rPr>
                        <a:t>PV</a:t>
                      </a:r>
                      <a:r>
                        <a:rPr lang="ja-JP" altLang="en-US" sz="1100" dirty="0" err="1" smtClean="0">
                          <a:solidFill>
                            <a:schemeClr val="tx1">
                              <a:lumMod val="65000"/>
                              <a:lumOff val="35000"/>
                            </a:schemeClr>
                          </a:solidFill>
                          <a:latin typeface="メイリオ"/>
                          <a:ea typeface="メイリオ"/>
                          <a:cs typeface="Verdana" pitchFamily="34" charset="0"/>
                        </a:rPr>
                        <a:t>、</a:t>
                      </a:r>
                      <a:r>
                        <a:rPr lang="en-US" altLang="ja-JP" sz="1100" dirty="0" smtClean="0">
                          <a:solidFill>
                            <a:schemeClr val="tx1">
                              <a:lumMod val="65000"/>
                              <a:lumOff val="35000"/>
                            </a:schemeClr>
                          </a:solidFill>
                          <a:latin typeface="メイリオ"/>
                          <a:ea typeface="メイリオ"/>
                          <a:cs typeface="Verdana" pitchFamily="34" charset="0"/>
                        </a:rPr>
                        <a:t>UB</a:t>
                      </a:r>
                      <a:r>
                        <a:rPr lang="ja-JP" altLang="en-US" sz="1100" dirty="0" err="1" smtClean="0">
                          <a:solidFill>
                            <a:schemeClr val="tx1">
                              <a:lumMod val="65000"/>
                              <a:lumOff val="35000"/>
                            </a:schemeClr>
                          </a:solidFill>
                          <a:latin typeface="メイリオ"/>
                          <a:ea typeface="メイリオ"/>
                          <a:cs typeface="Verdana" pitchFamily="34" charset="0"/>
                        </a:rPr>
                        <a:t>、</a:t>
                      </a:r>
                      <a:r>
                        <a:rPr lang="ja-JP" altLang="en-US" sz="1100" dirty="0" smtClean="0">
                          <a:solidFill>
                            <a:schemeClr val="tx1">
                              <a:lumMod val="65000"/>
                              <a:lumOff val="35000"/>
                            </a:schemeClr>
                          </a:solidFill>
                          <a:latin typeface="メイリオ"/>
                          <a:ea typeface="メイリオ"/>
                          <a:cs typeface="Verdana" pitchFamily="34" charset="0"/>
                        </a:rPr>
                        <a:t>タイアップページ内リンクのクリック数</a:t>
                      </a:r>
                      <a:endParaRPr lang="en-US" altLang="ja-JP" sz="1100" dirty="0" smtClean="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lumMod val="65000"/>
                              <a:lumOff val="35000"/>
                            </a:schemeClr>
                          </a:solidFill>
                          <a:latin typeface="+mn-lt"/>
                          <a:ea typeface="+mn-ea"/>
                          <a:cs typeface="Verdana" pitchFamily="34" charset="0"/>
                        </a:rPr>
                        <a:t>※</a:t>
                      </a:r>
                      <a:r>
                        <a:rPr lang="ja-JP" altLang="en-US" sz="900" dirty="0" smtClean="0">
                          <a:solidFill>
                            <a:schemeClr val="tx1">
                              <a:lumMod val="65000"/>
                              <a:lumOff val="35000"/>
                            </a:schemeClr>
                          </a:solidFill>
                          <a:latin typeface="+mn-lt"/>
                          <a:ea typeface="+mn-ea"/>
                          <a:cs typeface="Verdana" pitchFamily="34" charset="0"/>
                        </a:rPr>
                        <a:t>掲載終了から</a:t>
                      </a:r>
                      <a:r>
                        <a:rPr lang="en-US" altLang="ja-JP" sz="900" dirty="0" smtClean="0">
                          <a:solidFill>
                            <a:schemeClr val="tx1">
                              <a:lumMod val="65000"/>
                              <a:lumOff val="35000"/>
                            </a:schemeClr>
                          </a:solidFill>
                          <a:latin typeface="+mn-lt"/>
                          <a:ea typeface="+mn-ea"/>
                          <a:cs typeface="Verdana" pitchFamily="34" charset="0"/>
                        </a:rPr>
                        <a:t>2</a:t>
                      </a:r>
                      <a:r>
                        <a:rPr lang="ja-JP" altLang="en-US" sz="900" dirty="0" smtClean="0">
                          <a:solidFill>
                            <a:schemeClr val="tx1">
                              <a:lumMod val="65000"/>
                              <a:lumOff val="35000"/>
                            </a:schemeClr>
                          </a:solidFill>
                          <a:latin typeface="+mn-lt"/>
                          <a:ea typeface="+mn-ea"/>
                          <a:cs typeface="Verdana" pitchFamily="34" charset="0"/>
                        </a:rPr>
                        <a:t>週間程度でご提出いたします　</a:t>
                      </a:r>
                      <a:endParaRPr lang="en-US" altLang="ja-JP" sz="900" dirty="0" smtClean="0">
                        <a:solidFill>
                          <a:schemeClr val="tx1">
                            <a:lumMod val="65000"/>
                            <a:lumOff val="35000"/>
                          </a:schemeClr>
                        </a:solidFill>
                        <a:latin typeface="+mn-lt"/>
                        <a:ea typeface="+mn-ea"/>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lumMod val="65000"/>
                              <a:lumOff val="35000"/>
                            </a:schemeClr>
                          </a:solidFill>
                          <a:latin typeface="+mn-lt"/>
                          <a:ea typeface="+mn-ea"/>
                          <a:cs typeface="Verdana" pitchFamily="34" charset="0"/>
                        </a:rPr>
                        <a:t>※</a:t>
                      </a:r>
                      <a:r>
                        <a:rPr lang="ja-JP" altLang="en-US" sz="900" dirty="0" smtClean="0">
                          <a:solidFill>
                            <a:schemeClr val="tx1">
                              <a:lumMod val="65000"/>
                              <a:lumOff val="35000"/>
                            </a:schemeClr>
                          </a:solidFill>
                          <a:latin typeface="+mn-lt"/>
                          <a:ea typeface="+mn-ea"/>
                          <a:cs typeface="Verdana" pitchFamily="34" charset="0"/>
                        </a:rPr>
                        <a:t>インストリーム掲載</a:t>
                      </a:r>
                      <a:r>
                        <a:rPr lang="en-US" altLang="ja-JP" sz="900" dirty="0" smtClean="0">
                          <a:solidFill>
                            <a:schemeClr val="tx1">
                              <a:lumMod val="65000"/>
                              <a:lumOff val="35000"/>
                            </a:schemeClr>
                          </a:solidFill>
                          <a:latin typeface="+mn-lt"/>
                          <a:ea typeface="+mn-ea"/>
                          <a:cs typeface="Verdana" pitchFamily="34" charset="0"/>
                        </a:rPr>
                        <a:t>imps</a:t>
                      </a:r>
                      <a:r>
                        <a:rPr lang="ja-JP" altLang="en-US" sz="900" dirty="0" smtClean="0">
                          <a:solidFill>
                            <a:schemeClr val="tx1">
                              <a:lumMod val="65000"/>
                              <a:lumOff val="35000"/>
                            </a:schemeClr>
                          </a:solidFill>
                          <a:latin typeface="+mn-lt"/>
                          <a:ea typeface="+mn-ea"/>
                          <a:cs typeface="Verdana" pitchFamily="34" charset="0"/>
                        </a:rPr>
                        <a:t>は広告管理ツールよりご確認ください。</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lumMod val="65000"/>
                              <a:lumOff val="35000"/>
                            </a:schemeClr>
                          </a:solidFill>
                          <a:latin typeface="+mn-lt"/>
                          <a:ea typeface="+mn-ea"/>
                          <a:cs typeface="Meiryo UI" panose="020B0604030504040204" pitchFamily="50" charset="-128"/>
                        </a:rPr>
                        <a:t>1</a:t>
                      </a:r>
                      <a:r>
                        <a:rPr lang="ja-JP" altLang="en-US" sz="900" dirty="0" smtClean="0">
                          <a:solidFill>
                            <a:schemeClr val="tx1">
                              <a:lumMod val="65000"/>
                              <a:lumOff val="35000"/>
                            </a:schemeClr>
                          </a:solidFill>
                          <a:latin typeface="+mn-lt"/>
                          <a:ea typeface="+mn-ea"/>
                          <a:cs typeface="Meiryo UI" panose="020B0604030504040204" pitchFamily="50" charset="-128"/>
                        </a:rPr>
                        <a:t>か月以上の掲載をご希望の場合は、延長費</a:t>
                      </a:r>
                      <a:r>
                        <a:rPr lang="en-US" altLang="ja-JP" sz="900" dirty="0" smtClean="0">
                          <a:solidFill>
                            <a:schemeClr val="tx1">
                              <a:lumMod val="65000"/>
                              <a:lumOff val="35000"/>
                            </a:schemeClr>
                          </a:solidFill>
                          <a:latin typeface="+mn-lt"/>
                          <a:ea typeface="+mn-ea"/>
                          <a:cs typeface="Meiryo UI" panose="020B0604030504040204" pitchFamily="50" charset="-128"/>
                        </a:rPr>
                        <a:t>3000</a:t>
                      </a:r>
                      <a:r>
                        <a:rPr lang="ja-JP" altLang="en-US" sz="900" dirty="0" smtClean="0">
                          <a:solidFill>
                            <a:schemeClr val="tx1">
                              <a:lumMod val="65000"/>
                              <a:lumOff val="35000"/>
                            </a:schemeClr>
                          </a:solidFill>
                          <a:latin typeface="+mn-lt"/>
                          <a:ea typeface="+mn-ea"/>
                          <a:cs typeface="Meiryo UI" panose="020B0604030504040204" pitchFamily="50" charset="-128"/>
                        </a:rPr>
                        <a:t>円</a:t>
                      </a:r>
                      <a:r>
                        <a:rPr lang="en-US" altLang="ja-JP" sz="900" dirty="0" smtClean="0">
                          <a:solidFill>
                            <a:schemeClr val="tx1">
                              <a:lumMod val="65000"/>
                              <a:lumOff val="35000"/>
                            </a:schemeClr>
                          </a:solidFill>
                          <a:latin typeface="+mn-lt"/>
                          <a:ea typeface="+mn-ea"/>
                          <a:cs typeface="Meiryo UI" panose="020B0604030504040204" pitchFamily="50" charset="-128"/>
                        </a:rPr>
                        <a:t>/</a:t>
                      </a:r>
                      <a:r>
                        <a:rPr lang="ja-JP" altLang="en-US" sz="900" dirty="0" smtClean="0">
                          <a:solidFill>
                            <a:schemeClr val="tx1">
                              <a:lumMod val="65000"/>
                              <a:lumOff val="35000"/>
                            </a:schemeClr>
                          </a:solidFill>
                          <a:latin typeface="+mn-lt"/>
                          <a:ea typeface="+mn-ea"/>
                          <a:cs typeface="Meiryo UI" panose="020B0604030504040204" pitchFamily="50" charset="-128"/>
                        </a:rPr>
                        <a:t>日を頂戴いたします。</a:t>
                      </a:r>
                      <a:endParaRPr lang="en-US" altLang="ja-JP" sz="900" dirty="0" smtClean="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dirty="0" smtClean="0">
                          <a:solidFill>
                            <a:schemeClr val="tx1">
                              <a:lumMod val="65000"/>
                              <a:lumOff val="35000"/>
                            </a:schemeClr>
                          </a:solidFill>
                          <a:latin typeface="+mn-lt"/>
                          <a:ea typeface="+mn-ea"/>
                          <a:cs typeface="Meiryo UI" panose="020B0604030504040204" pitchFamily="50" charset="-128"/>
                        </a:rPr>
                        <a:t>ヤフー</a:t>
                      </a:r>
                      <a:r>
                        <a:rPr lang="en-US" altLang="ja-JP" sz="900" dirty="0" smtClean="0">
                          <a:solidFill>
                            <a:schemeClr val="tx1">
                              <a:lumMod val="65000"/>
                              <a:lumOff val="35000"/>
                            </a:schemeClr>
                          </a:solidFill>
                          <a:latin typeface="+mn-lt"/>
                          <a:ea typeface="+mn-ea"/>
                          <a:cs typeface="Meiryo UI" panose="020B0604030504040204" pitchFamily="50" charset="-128"/>
                        </a:rPr>
                        <a:t>TOP</a:t>
                      </a:r>
                      <a:r>
                        <a:rPr lang="ja-JP" altLang="en-US" sz="900" dirty="0" smtClean="0">
                          <a:solidFill>
                            <a:schemeClr val="tx1">
                              <a:lumMod val="65000"/>
                              <a:lumOff val="35000"/>
                            </a:schemeClr>
                          </a:solidFill>
                          <a:latin typeface="+mn-lt"/>
                          <a:ea typeface="+mn-ea"/>
                          <a:cs typeface="Meiryo UI" panose="020B0604030504040204" pitchFamily="50" charset="-128"/>
                        </a:rPr>
                        <a:t>タイムラインや</a:t>
                      </a:r>
                      <a:r>
                        <a:rPr lang="en-US" altLang="ja-JP" sz="900" dirty="0" smtClean="0">
                          <a:solidFill>
                            <a:schemeClr val="tx1">
                              <a:lumMod val="65000"/>
                              <a:lumOff val="35000"/>
                            </a:schemeClr>
                          </a:solidFill>
                          <a:latin typeface="+mn-lt"/>
                          <a:ea typeface="+mn-ea"/>
                          <a:cs typeface="Meiryo UI" panose="020B0604030504040204" pitchFamily="50" charset="-128"/>
                        </a:rPr>
                        <a:t>GYAO!</a:t>
                      </a:r>
                      <a:r>
                        <a:rPr lang="ja-JP" altLang="en-US" sz="9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a:t>
                      </a:r>
                      <a:endParaRPr lang="en-US" altLang="ja-JP" sz="900" dirty="0" smtClean="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dirty="0" smtClean="0">
                          <a:solidFill>
                            <a:schemeClr val="tx1">
                              <a:lumMod val="65000"/>
                              <a:lumOff val="35000"/>
                            </a:schemeClr>
                          </a:solidFill>
                          <a:latin typeface="+mn-lt"/>
                          <a:ea typeface="+mn-ea"/>
                          <a:cs typeface="Meiryo UI" panose="020B0604030504040204" pitchFamily="50" charset="-128"/>
                        </a:rPr>
                        <a:t>テレビデバイスでの視聴時はインストリームは掲載されません。</a:t>
                      </a:r>
                      <a:endParaRPr lang="en-US" altLang="ja-JP" sz="900" dirty="0" smtClean="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824937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200472" y="188640"/>
            <a:ext cx="7992888" cy="432048"/>
          </a:xfrm>
        </p:spPr>
        <p:txBody>
          <a:bodyPr>
            <a:normAutofit/>
          </a:bodyPr>
          <a:lstStyle/>
          <a:p>
            <a:r>
              <a:rPr lang="en-US" altLang="ja-JP" sz="2000" dirty="0" smtClean="0"/>
              <a:t>【C】</a:t>
            </a:r>
            <a:r>
              <a:rPr lang="ja-JP" altLang="en-US" sz="2000" dirty="0" smtClean="0"/>
              <a:t>映像持込企画（タイアップページあり）スペック詳細</a:t>
            </a:r>
            <a:endParaRPr kumimoji="1" lang="ja-JP" altLang="en-US" sz="20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744711759"/>
              </p:ext>
            </p:extLst>
          </p:nvPr>
        </p:nvGraphicFramePr>
        <p:xfrm>
          <a:off x="632520" y="692696"/>
          <a:ext cx="8784976" cy="6099437"/>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67095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展開概要</a:t>
                      </a:r>
                      <a:endParaRPr kumimoji="1" lang="en-US" altLang="ja-JP" sz="105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・映像配信</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・タイアップページの制作、掲載、インストリーム掲載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・タイアップページへの広告誘導（</a:t>
                      </a:r>
                      <a:r>
                        <a:rPr lang="en-US" altLang="ja-JP" sz="1100" b="0" i="0" u="none" strike="noStrike" dirty="0" smtClean="0">
                          <a:solidFill>
                            <a:schemeClr val="tx1">
                              <a:lumMod val="65000"/>
                              <a:lumOff val="35000"/>
                            </a:schemeClr>
                          </a:solidFill>
                          <a:latin typeface="メイリオ"/>
                          <a:ea typeface="メイリオ"/>
                          <a:cs typeface="Meiryo UI" pitchFamily="50" charset="-128"/>
                        </a:rPr>
                        <a:t>250</a:t>
                      </a:r>
                      <a:r>
                        <a:rPr lang="ja-JP" altLang="en-US" sz="1100" b="0" i="0" u="none" strike="noStrike" dirty="0" smtClean="0">
                          <a:solidFill>
                            <a:schemeClr val="tx1">
                              <a:lumMod val="65000"/>
                              <a:lumOff val="35000"/>
                            </a:schemeClr>
                          </a:solidFill>
                          <a:latin typeface="メイリオ"/>
                          <a:ea typeface="メイリオ"/>
                          <a:cs typeface="Meiryo UI" pitchFamily="50" charset="-128"/>
                        </a:rPr>
                        <a:t>万円分～）</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581572254"/>
                  </a:ext>
                </a:extLst>
              </a:tr>
              <a:tr h="4477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タイアップへの</a:t>
                      </a:r>
                      <a:endParaRPr kumimoji="1" lang="en-US" altLang="ja-JP" sz="105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誘導枠</a:t>
                      </a:r>
                      <a:endParaRPr kumimoji="1" lang="en-US" altLang="ja-JP" sz="105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a:t>
                      </a:r>
                      <a:r>
                        <a:rPr lang="en-US" altLang="ja-JP" sz="1100" b="0" i="0" u="none" strike="noStrike"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dirty="0" smtClean="0">
                          <a:solidFill>
                            <a:schemeClr val="tx1">
                              <a:lumMod val="65000"/>
                              <a:lumOff val="35000"/>
                            </a:schemeClr>
                          </a:solidFill>
                          <a:latin typeface="メイリオ"/>
                          <a:ea typeface="メイリオ"/>
                          <a:cs typeface="Meiryo UI" pitchFamily="50" charset="-128"/>
                        </a:rPr>
                        <a:t>内各種誘導枠</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050" b="0" i="0" u="none" strike="noStrike" baseline="0" dirty="0" smtClean="0">
                          <a:solidFill>
                            <a:schemeClr val="tx1">
                              <a:lumMod val="65000"/>
                              <a:lumOff val="35000"/>
                            </a:schemeClr>
                          </a:solidFill>
                          <a:latin typeface="メイリオ"/>
                          <a:ea typeface="メイリオ"/>
                          <a:cs typeface="Meiryo UI" pitchFamily="50" charset="-128"/>
                        </a:rPr>
                        <a:t>※</a:t>
                      </a:r>
                      <a:r>
                        <a:rPr lang="ja-JP" altLang="en-US" sz="1050" b="0" i="0" u="none" strike="noStrike" baseline="0" dirty="0" smtClean="0">
                          <a:solidFill>
                            <a:schemeClr val="tx1">
                              <a:lumMod val="65000"/>
                              <a:lumOff val="35000"/>
                            </a:schemeClr>
                          </a:solidFill>
                          <a:latin typeface="メイリオ"/>
                          <a:ea typeface="メイリオ"/>
                          <a:cs typeface="Meiryo UI" pitchFamily="50" charset="-128"/>
                        </a:rPr>
                        <a:t>誘導は保証ではありません。</a:t>
                      </a:r>
                      <a:endParaRPr lang="en-US" altLang="ja-JP" sz="105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・広告誘導（</a:t>
                      </a:r>
                      <a:r>
                        <a:rPr lang="en-US" altLang="ja-JP" sz="1100" b="0" i="0" u="none" strike="noStrike" dirty="0" smtClean="0">
                          <a:solidFill>
                            <a:schemeClr val="tx1">
                              <a:lumMod val="65000"/>
                              <a:lumOff val="35000"/>
                            </a:schemeClr>
                          </a:solidFill>
                          <a:latin typeface="メイリオ"/>
                          <a:ea typeface="メイリオ"/>
                          <a:cs typeface="Meiryo UI" pitchFamily="50" charset="-128"/>
                        </a:rPr>
                        <a:t>250</a:t>
                      </a:r>
                      <a:r>
                        <a:rPr lang="ja-JP" altLang="en-US" sz="1100" b="0" i="0" u="none" strike="noStrike" dirty="0" smtClean="0">
                          <a:solidFill>
                            <a:schemeClr val="tx1">
                              <a:lumMod val="65000"/>
                              <a:lumOff val="35000"/>
                            </a:schemeClr>
                          </a:solidFill>
                          <a:latin typeface="メイリオ"/>
                          <a:ea typeface="メイリオ"/>
                          <a:cs typeface="Meiryo UI" pitchFamily="50" charset="-128"/>
                        </a:rPr>
                        <a:t>万円分～）</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050" b="0" i="0" u="none" strike="noStrike" baseline="0" dirty="0" smtClean="0">
                          <a:solidFill>
                            <a:schemeClr val="tx1">
                              <a:lumMod val="65000"/>
                              <a:lumOff val="35000"/>
                            </a:schemeClr>
                          </a:solidFill>
                          <a:latin typeface="メイリオ"/>
                          <a:ea typeface="メイリオ"/>
                          <a:cs typeface="Meiryo UI" pitchFamily="50" charset="-128"/>
                        </a:rPr>
                        <a:t>※GYAO!</a:t>
                      </a:r>
                      <a:r>
                        <a:rPr lang="ja-JP" altLang="en-US" sz="1050" b="0" i="0" u="none" strike="noStrike" baseline="0" dirty="0" smtClean="0">
                          <a:solidFill>
                            <a:schemeClr val="tx1">
                              <a:lumMod val="65000"/>
                              <a:lumOff val="35000"/>
                            </a:schemeClr>
                          </a:solidFill>
                          <a:latin typeface="メイリオ"/>
                          <a:ea typeface="メイリオ"/>
                          <a:cs typeface="Meiryo UI" pitchFamily="50" charset="-128"/>
                        </a:rPr>
                        <a:t>関連広告商品に限ります。</a:t>
                      </a:r>
                      <a:endParaRPr lang="en-US" altLang="ja-JP" sz="1050" b="0" i="0" u="none" strike="noStrike" baseline="0"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30978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タイアップ</a:t>
                      </a:r>
                      <a:endParaRPr kumimoji="1" lang="en-US" altLang="ja-JP" sz="105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ページ</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・掲載場所：</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内視聴ページ、特設ページ</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PC,</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スマートフォン</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・ページ数：特集ページは</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1</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ページ、視聴ページはコンテンツによって変動</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・ページ内の広告枠：インストリーム（マルチデバイス、最大</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30</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秒）</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・想定</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PV</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：企画により変動（都度見積）</a:t>
                      </a:r>
                      <a:endParaRPr lang="en-US" altLang="ja-JP" sz="1100" dirty="0" smtClean="0">
                        <a:solidFill>
                          <a:srgbClr val="FF0000"/>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・更新：内容や回数などにより可否を判断させていただきます。また、別途費用が発生する場合があります。</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・二次利用：不可</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542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契約分類</a:t>
                      </a:r>
                      <a:endParaRPr kumimoji="1" lang="en-US" altLang="ja-JP" sz="105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900" b="0" i="0" dirty="0" smtClean="0">
                          <a:solidFill>
                            <a:schemeClr val="bg1"/>
                          </a:solidFill>
                          <a:latin typeface="メイリオ"/>
                          <a:ea typeface="メイリオ"/>
                          <a:cs typeface="Meiryo UI" pitchFamily="50" charset="-128"/>
                        </a:rPr>
                        <a:t>※</a:t>
                      </a:r>
                      <a:r>
                        <a:rPr kumimoji="1" lang="ja-JP" altLang="en-US" sz="900" b="0" i="0" dirty="0" smtClean="0">
                          <a:solidFill>
                            <a:schemeClr val="bg1"/>
                          </a:solidFill>
                          <a:latin typeface="メイリオ"/>
                          <a:ea typeface="メイリオ"/>
                          <a:cs typeface="Meiryo UI" pitchFamily="50" charset="-128"/>
                        </a:rPr>
                        <a:t>お申し込み時に選択</a:t>
                      </a:r>
                      <a:endParaRPr kumimoji="1" lang="en-US" altLang="ja-JP" sz="90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①契約分類：制作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　</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②契約サービス：</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a:t>
                      </a:r>
                      <a:r>
                        <a:rPr lang="en-US" altLang="ja-JP" sz="1100" dirty="0" smtClean="0">
                          <a:solidFill>
                            <a:schemeClr val="tx1">
                              <a:lumMod val="65000"/>
                              <a:lumOff val="35000"/>
                            </a:schemeClr>
                          </a:solidFill>
                          <a:latin typeface="+mn-lt"/>
                          <a:ea typeface="+mn-ea"/>
                          <a:cs typeface="メイリオ" panose="020B0604030504040204" pitchFamily="50" charset="-128"/>
                        </a:rPr>
                        <a:t>】GYAO!</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③契約サービス詳細：</a:t>
                      </a:r>
                      <a:r>
                        <a:rPr lang="en-US" altLang="ja-JP" sz="1100" dirty="0" smtClean="0">
                          <a:solidFill>
                            <a:schemeClr val="tx1">
                              <a:lumMod val="65000"/>
                              <a:lumOff val="35000"/>
                            </a:schemeClr>
                          </a:solidFill>
                          <a:latin typeface="+mn-lt"/>
                          <a:ea typeface="+mn-ea"/>
                          <a:cs typeface="メイリオ" panose="020B0604030504040204" pitchFamily="50" charset="-128"/>
                        </a:rPr>
                        <a:t>GYAO! </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 制作・掲載費　</a:t>
                      </a:r>
                      <a:r>
                        <a:rPr lang="ja-JP" altLang="en-US" sz="1050" dirty="0" smtClean="0">
                          <a:solidFill>
                            <a:schemeClr val="tx1">
                              <a:lumMod val="65000"/>
                              <a:lumOff val="35000"/>
                            </a:schemeClr>
                          </a:solidFill>
                          <a:latin typeface="+mn-lt"/>
                          <a:ea typeface="+mn-ea"/>
                          <a:cs typeface="メイリオ" panose="020B0604030504040204" pitchFamily="50" charset="-128"/>
                        </a:rPr>
                        <a:t>　</a:t>
                      </a:r>
                      <a:endParaRPr lang="en-US" altLang="ja-JP" sz="105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65000"/>
                              <a:lumOff val="35000"/>
                            </a:schemeClr>
                          </a:solidFill>
                          <a:latin typeface="+mn-lt"/>
                          <a:ea typeface="+mn-ea"/>
                          <a:cs typeface="メイリオ" panose="020B0604030504040204" pitchFamily="50" charset="-128"/>
                        </a:rPr>
                        <a:t>ページ内のインストリームは広告管理ツールよりお申込ください。（広告主様ごとに商品を作成いたします。）</a:t>
                      </a:r>
                      <a:endParaRPr lang="en-US" altLang="ja-JP" sz="10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65000"/>
                              <a:lumOff val="35000"/>
                            </a:schemeClr>
                          </a:solidFill>
                          <a:latin typeface="+mn-lt"/>
                          <a:ea typeface="+mn-ea"/>
                          <a:cs typeface="メイリオ" panose="020B0604030504040204" pitchFamily="50" charset="-128"/>
                        </a:rPr>
                        <a:t>誘導広告は広告管理ツールよりお申込ください。</a:t>
                      </a:r>
                      <a:endParaRPr lang="en-US" altLang="ja-JP" sz="1050" dirty="0" smtClean="0">
                        <a:solidFill>
                          <a:schemeClr val="tx1">
                            <a:lumMod val="65000"/>
                            <a:lumOff val="35000"/>
                          </a:schemeClr>
                        </a:solidFill>
                        <a:latin typeface="+mn-lt"/>
                        <a:ea typeface="+mn-ea"/>
                        <a:cs typeface="メイリオ"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40792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smtClean="0">
                          <a:solidFill>
                            <a:schemeClr val="bg1"/>
                          </a:solidFill>
                          <a:latin typeface="メイリオ"/>
                          <a:ea typeface="メイリオ"/>
                        </a:rPr>
                        <a:t>掲載期間</a:t>
                      </a:r>
                      <a:endParaRPr kumimoji="1" lang="ja-JP" altLang="en-US" sz="105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smtClean="0">
                          <a:solidFill>
                            <a:schemeClr val="tx1">
                              <a:lumMod val="65000"/>
                              <a:lumOff val="35000"/>
                            </a:schemeClr>
                          </a:solidFill>
                          <a:latin typeface="メイリオ"/>
                          <a:ea typeface="メイリオ"/>
                          <a:cs typeface="Meiryo UI" panose="020B0604030504040204" pitchFamily="50" charset="-128"/>
                        </a:rPr>
                        <a:t>1</a:t>
                      </a:r>
                      <a:r>
                        <a:rPr lang="ja-JP" altLang="en-US" sz="1100" dirty="0" smtClean="0">
                          <a:solidFill>
                            <a:schemeClr val="tx1">
                              <a:lumMod val="65000"/>
                              <a:lumOff val="35000"/>
                            </a:schemeClr>
                          </a:solidFill>
                          <a:latin typeface="メイリオ"/>
                          <a:ea typeface="メイリオ"/>
                          <a:cs typeface="Meiryo UI" panose="020B0604030504040204" pitchFamily="50" charset="-128"/>
                        </a:rPr>
                        <a:t>か月間（平日掲載開始）</a:t>
                      </a:r>
                      <a:r>
                        <a:rPr lang="en-US" altLang="ja-JP" sz="1100" baseline="0" dirty="0" smtClean="0">
                          <a:solidFill>
                            <a:schemeClr val="tx1">
                              <a:lumMod val="65000"/>
                              <a:lumOff val="35000"/>
                            </a:schemeClr>
                          </a:solidFill>
                          <a:latin typeface="メイリオ"/>
                          <a:ea typeface="メイリオ"/>
                          <a:cs typeface="Meiryo UI" panose="020B0604030504040204" pitchFamily="50" charset="-128"/>
                        </a:rPr>
                        <a:t> </a:t>
                      </a:r>
                      <a:r>
                        <a:rPr lang="en-US" altLang="ja-JP" sz="1000" dirty="0" smtClean="0">
                          <a:solidFill>
                            <a:schemeClr val="tx1">
                              <a:lumMod val="65000"/>
                              <a:lumOff val="35000"/>
                            </a:schemeClr>
                          </a:solidFill>
                          <a:latin typeface="メイリオ"/>
                          <a:ea typeface="メイリオ"/>
                          <a:cs typeface="Meiryo UI" panose="020B0604030504040204" pitchFamily="50" charset="-128"/>
                        </a:rPr>
                        <a:t>※</a:t>
                      </a:r>
                      <a:r>
                        <a:rPr lang="ja-JP" altLang="en-US" sz="1000" dirty="0" smtClean="0">
                          <a:solidFill>
                            <a:schemeClr val="tx1">
                              <a:lumMod val="65000"/>
                              <a:lumOff val="35000"/>
                            </a:schemeClr>
                          </a:solidFill>
                          <a:latin typeface="メイリオ"/>
                          <a:ea typeface="メイリオ"/>
                          <a:cs typeface="Meiryo UI" panose="020B0604030504040204" pitchFamily="50" charset="-128"/>
                        </a:rPr>
                        <a:t>タイアップページは、掲載開始日の前営業日までにアップします</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36004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料金</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mn-lt"/>
                          <a:ea typeface="+mn-ea"/>
                        </a:rPr>
                        <a:t>300</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mn-lt"/>
                          <a:ea typeface="+mn-ea"/>
                        </a:rPr>
                        <a:t>万円～（グロス）／ 事前見積もり：必要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7634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お申し込み</a:t>
                      </a:r>
                      <a:endParaRPr kumimoji="1" lang="en-US" altLang="ja-JP" sz="105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期限</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0469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dirty="0" smtClean="0">
                          <a:solidFill>
                            <a:schemeClr val="bg1"/>
                          </a:solidFill>
                          <a:latin typeface="+mn-lt"/>
                          <a:ea typeface="+mn-ea"/>
                        </a:rPr>
                        <a:t>有効期限</a:t>
                      </a:r>
                      <a:endParaRPr kumimoji="1" lang="ja-JP" altLang="en-US" sz="1050" b="0" i="0" dirty="0" smtClean="0">
                        <a:solidFill>
                          <a:schemeClr val="bg1"/>
                        </a:solidFill>
                        <a:latin typeface="メイリオ"/>
                        <a:ea typeface="メイリオ"/>
                        <a:cs typeface="Meiryo UI"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Meiryo UI" panose="020B0604030504040204" pitchFamily="50" charset="-128"/>
                        </a:rPr>
                        <a:t>2021</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6</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30</a:t>
                      </a:r>
                      <a:r>
                        <a:rPr lang="ja-JP" altLang="en-US" sz="11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45873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レポート項目</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Verdana" pitchFamily="34" charset="0"/>
                        </a:rPr>
                        <a:t>映像再生数、タイアップページ</a:t>
                      </a:r>
                      <a:r>
                        <a:rPr lang="en-US" altLang="ja-JP" sz="1100" dirty="0" smtClean="0">
                          <a:solidFill>
                            <a:schemeClr val="tx1">
                              <a:lumMod val="65000"/>
                              <a:lumOff val="35000"/>
                            </a:schemeClr>
                          </a:solidFill>
                          <a:latin typeface="メイリオ"/>
                          <a:ea typeface="メイリオ"/>
                          <a:cs typeface="Verdana" pitchFamily="34" charset="0"/>
                        </a:rPr>
                        <a:t>PV</a:t>
                      </a:r>
                      <a:r>
                        <a:rPr lang="ja-JP" altLang="en-US" sz="1100" dirty="0" smtClean="0">
                          <a:solidFill>
                            <a:schemeClr val="tx1">
                              <a:lumMod val="65000"/>
                              <a:lumOff val="35000"/>
                            </a:schemeClr>
                          </a:solidFill>
                          <a:latin typeface="メイリオ"/>
                          <a:ea typeface="メイリオ"/>
                          <a:cs typeface="Verdana" pitchFamily="34" charset="0"/>
                        </a:rPr>
                        <a:t>・</a:t>
                      </a:r>
                      <a:r>
                        <a:rPr lang="en-US" altLang="ja-JP" sz="1100" dirty="0" smtClean="0">
                          <a:solidFill>
                            <a:schemeClr val="tx1">
                              <a:lumMod val="65000"/>
                              <a:lumOff val="35000"/>
                            </a:schemeClr>
                          </a:solidFill>
                          <a:latin typeface="メイリオ"/>
                          <a:ea typeface="メイリオ"/>
                          <a:cs typeface="Verdana" pitchFamily="34" charset="0"/>
                        </a:rPr>
                        <a:t>UB</a:t>
                      </a:r>
                      <a:r>
                        <a:rPr lang="ja-JP" altLang="en-US" sz="1100" dirty="0" smtClean="0">
                          <a:solidFill>
                            <a:schemeClr val="tx1">
                              <a:lumMod val="65000"/>
                              <a:lumOff val="35000"/>
                            </a:schemeClr>
                          </a:solidFill>
                          <a:latin typeface="メイリオ"/>
                          <a:ea typeface="メイリオ"/>
                          <a:cs typeface="Verdana" pitchFamily="34" charset="0"/>
                        </a:rPr>
                        <a:t>数、タイアップページ内リンクのクリック数</a:t>
                      </a:r>
                      <a:endParaRPr lang="en-US" altLang="ja-JP" sz="1100" dirty="0" smtClean="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smtClean="0">
                          <a:solidFill>
                            <a:schemeClr val="tx1">
                              <a:lumMod val="65000"/>
                              <a:lumOff val="35000"/>
                            </a:schemeClr>
                          </a:solidFill>
                          <a:latin typeface="メイリオ"/>
                          <a:ea typeface="メイリオ"/>
                          <a:cs typeface="Verdana" pitchFamily="34" charset="0"/>
                        </a:rPr>
                        <a:t>※</a:t>
                      </a:r>
                      <a:r>
                        <a:rPr lang="ja-JP" altLang="en-US" sz="1000" dirty="0" smtClean="0">
                          <a:solidFill>
                            <a:schemeClr val="tx1">
                              <a:lumMod val="65000"/>
                              <a:lumOff val="35000"/>
                            </a:schemeClr>
                          </a:solidFill>
                          <a:latin typeface="メイリオ"/>
                          <a:ea typeface="メイリオ"/>
                          <a:cs typeface="Verdana" pitchFamily="34" charset="0"/>
                        </a:rPr>
                        <a:t>掲載終了から</a:t>
                      </a:r>
                      <a:r>
                        <a:rPr lang="en-US" altLang="ja-JP" sz="1000" dirty="0" smtClean="0">
                          <a:solidFill>
                            <a:schemeClr val="tx1">
                              <a:lumMod val="65000"/>
                              <a:lumOff val="35000"/>
                            </a:schemeClr>
                          </a:solidFill>
                          <a:latin typeface="メイリオ"/>
                          <a:ea typeface="メイリオ"/>
                          <a:cs typeface="Verdana" pitchFamily="34" charset="0"/>
                        </a:rPr>
                        <a:t>2</a:t>
                      </a:r>
                      <a:r>
                        <a:rPr lang="ja-JP" altLang="en-US" sz="1000" dirty="0" smtClean="0">
                          <a:solidFill>
                            <a:schemeClr val="tx1">
                              <a:lumMod val="65000"/>
                              <a:lumOff val="35000"/>
                            </a:schemeClr>
                          </a:solidFill>
                          <a:latin typeface="メイリオ"/>
                          <a:ea typeface="メイリオ"/>
                          <a:cs typeface="Verdana" pitchFamily="34" charset="0"/>
                        </a:rPr>
                        <a:t>週間程度でご提出いたします。　</a:t>
                      </a:r>
                      <a:r>
                        <a:rPr lang="en-US" altLang="ja-JP" sz="1000" dirty="0" smtClean="0">
                          <a:solidFill>
                            <a:schemeClr val="tx1">
                              <a:lumMod val="65000"/>
                              <a:lumOff val="35000"/>
                            </a:schemeClr>
                          </a:solidFill>
                          <a:latin typeface="メイリオ"/>
                          <a:ea typeface="メイリオ"/>
                          <a:cs typeface="Verdana" pitchFamily="34" charset="0"/>
                        </a:rPr>
                        <a:t>※</a:t>
                      </a:r>
                      <a:r>
                        <a:rPr lang="ja-JP" altLang="en-US" sz="1000" dirty="0" smtClean="0">
                          <a:solidFill>
                            <a:schemeClr val="tx1">
                              <a:lumMod val="65000"/>
                              <a:lumOff val="35000"/>
                            </a:schemeClr>
                          </a:solidFill>
                          <a:latin typeface="メイリオ"/>
                          <a:ea typeface="メイリオ"/>
                          <a:cs typeface="Verdana" pitchFamily="34" charset="0"/>
                        </a:rPr>
                        <a:t>インストリーム掲載</a:t>
                      </a:r>
                      <a:r>
                        <a:rPr lang="en-US" altLang="ja-JP" sz="1000" dirty="0" smtClean="0">
                          <a:solidFill>
                            <a:schemeClr val="tx1">
                              <a:lumMod val="65000"/>
                              <a:lumOff val="35000"/>
                            </a:schemeClr>
                          </a:solidFill>
                          <a:latin typeface="メイリオ"/>
                          <a:ea typeface="メイリオ"/>
                          <a:cs typeface="Verdana" pitchFamily="34" charset="0"/>
                        </a:rPr>
                        <a:t>imps</a:t>
                      </a:r>
                      <a:r>
                        <a:rPr lang="ja-JP" altLang="en-US" sz="1000" dirty="0" smtClean="0">
                          <a:solidFill>
                            <a:schemeClr val="tx1">
                              <a:lumMod val="65000"/>
                              <a:lumOff val="35000"/>
                            </a:schemeClr>
                          </a:solidFill>
                          <a:latin typeface="メイリオ"/>
                          <a:ea typeface="メイリオ"/>
                          <a:cs typeface="Verdana" pitchFamily="34" charset="0"/>
                        </a:rPr>
                        <a:t>は広告管理ツールよりご確認ください。</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50" b="0" i="0" dirty="0" smtClean="0">
                          <a:solidFill>
                            <a:schemeClr val="bg1"/>
                          </a:solidFill>
                          <a:latin typeface="メイリオ"/>
                          <a:ea typeface="メイリオ"/>
                          <a:cs typeface="Meiryo UI" pitchFamily="50" charset="-128"/>
                        </a:rPr>
                        <a:t>備考</a:t>
                      </a: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smtClean="0">
                          <a:solidFill>
                            <a:schemeClr val="tx1">
                              <a:lumMod val="65000"/>
                              <a:lumOff val="35000"/>
                            </a:schemeClr>
                          </a:solidFill>
                          <a:latin typeface="+mn-lt"/>
                          <a:ea typeface="+mn-ea"/>
                          <a:cs typeface="Meiryo UI" panose="020B0604030504040204" pitchFamily="50" charset="-128"/>
                        </a:rPr>
                        <a:t>1</a:t>
                      </a:r>
                      <a:r>
                        <a:rPr lang="ja-JP" altLang="en-US" sz="900" dirty="0" smtClean="0">
                          <a:solidFill>
                            <a:schemeClr val="tx1">
                              <a:lumMod val="65000"/>
                              <a:lumOff val="35000"/>
                            </a:schemeClr>
                          </a:solidFill>
                          <a:latin typeface="+mn-lt"/>
                          <a:ea typeface="+mn-ea"/>
                          <a:cs typeface="Meiryo UI" panose="020B0604030504040204" pitchFamily="50" charset="-128"/>
                        </a:rPr>
                        <a:t>か月以上の掲載をご希望の場合は、延長費</a:t>
                      </a:r>
                      <a:r>
                        <a:rPr lang="en-US" altLang="ja-JP" sz="900" dirty="0" smtClean="0">
                          <a:solidFill>
                            <a:schemeClr val="tx1">
                              <a:lumMod val="65000"/>
                              <a:lumOff val="35000"/>
                            </a:schemeClr>
                          </a:solidFill>
                          <a:latin typeface="+mn-lt"/>
                          <a:ea typeface="+mn-ea"/>
                          <a:cs typeface="Meiryo UI" panose="020B0604030504040204" pitchFamily="50" charset="-128"/>
                        </a:rPr>
                        <a:t>3000</a:t>
                      </a:r>
                      <a:r>
                        <a:rPr lang="ja-JP" altLang="en-US" sz="900" dirty="0" smtClean="0">
                          <a:solidFill>
                            <a:schemeClr val="tx1">
                              <a:lumMod val="65000"/>
                              <a:lumOff val="35000"/>
                            </a:schemeClr>
                          </a:solidFill>
                          <a:latin typeface="+mn-lt"/>
                          <a:ea typeface="+mn-ea"/>
                          <a:cs typeface="Meiryo UI" panose="020B0604030504040204" pitchFamily="50" charset="-128"/>
                        </a:rPr>
                        <a:t>円</a:t>
                      </a:r>
                      <a:r>
                        <a:rPr lang="en-US" altLang="ja-JP" sz="900" dirty="0" smtClean="0">
                          <a:solidFill>
                            <a:schemeClr val="tx1">
                              <a:lumMod val="65000"/>
                              <a:lumOff val="35000"/>
                            </a:schemeClr>
                          </a:solidFill>
                          <a:latin typeface="+mn-lt"/>
                          <a:ea typeface="+mn-ea"/>
                          <a:cs typeface="Meiryo UI" panose="020B0604030504040204" pitchFamily="50" charset="-128"/>
                        </a:rPr>
                        <a:t>/</a:t>
                      </a:r>
                      <a:r>
                        <a:rPr lang="ja-JP" altLang="en-US" sz="900" dirty="0" smtClean="0">
                          <a:solidFill>
                            <a:schemeClr val="tx1">
                              <a:lumMod val="65000"/>
                              <a:lumOff val="35000"/>
                            </a:schemeClr>
                          </a:solidFill>
                          <a:latin typeface="+mn-lt"/>
                          <a:ea typeface="+mn-ea"/>
                          <a:cs typeface="Meiryo UI" panose="020B0604030504040204" pitchFamily="50" charset="-128"/>
                        </a:rPr>
                        <a:t>日を頂戴いたします。</a:t>
                      </a:r>
                      <a:endParaRPr lang="en-US" altLang="ja-JP" sz="900" dirty="0" smtClean="0">
                        <a:solidFill>
                          <a:schemeClr val="tx1">
                            <a:lumMod val="65000"/>
                            <a:lumOff val="35000"/>
                          </a:schemeClr>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900" dirty="0" smtClean="0">
                          <a:solidFill>
                            <a:schemeClr val="tx1">
                              <a:lumMod val="65000"/>
                              <a:lumOff val="35000"/>
                            </a:schemeClr>
                          </a:solidFill>
                          <a:latin typeface="+mn-lt"/>
                          <a:ea typeface="+mn-ea"/>
                          <a:cs typeface="Meiryo UI" panose="020B0604030504040204" pitchFamily="50" charset="-128"/>
                        </a:rPr>
                        <a:t>ヤフー</a:t>
                      </a:r>
                      <a:r>
                        <a:rPr lang="en-US" altLang="ja-JP" sz="900" dirty="0" smtClean="0">
                          <a:solidFill>
                            <a:schemeClr val="tx1">
                              <a:lumMod val="65000"/>
                              <a:lumOff val="35000"/>
                            </a:schemeClr>
                          </a:solidFill>
                          <a:latin typeface="+mn-lt"/>
                          <a:ea typeface="+mn-ea"/>
                          <a:cs typeface="Meiryo UI" panose="020B0604030504040204" pitchFamily="50" charset="-128"/>
                        </a:rPr>
                        <a:t>TOP</a:t>
                      </a:r>
                      <a:r>
                        <a:rPr lang="ja-JP" altLang="en-US" sz="900" dirty="0" smtClean="0">
                          <a:solidFill>
                            <a:schemeClr val="tx1">
                              <a:lumMod val="65000"/>
                              <a:lumOff val="35000"/>
                            </a:schemeClr>
                          </a:solidFill>
                          <a:latin typeface="+mn-lt"/>
                          <a:ea typeface="+mn-ea"/>
                          <a:cs typeface="Meiryo UI" panose="020B0604030504040204" pitchFamily="50" charset="-128"/>
                        </a:rPr>
                        <a:t>タイムラインや</a:t>
                      </a:r>
                      <a:r>
                        <a:rPr lang="en-US" altLang="ja-JP" sz="900" dirty="0" smtClean="0">
                          <a:solidFill>
                            <a:schemeClr val="tx1">
                              <a:lumMod val="65000"/>
                              <a:lumOff val="35000"/>
                            </a:schemeClr>
                          </a:solidFill>
                          <a:latin typeface="+mn-lt"/>
                          <a:ea typeface="+mn-ea"/>
                          <a:cs typeface="Meiryo UI" panose="020B0604030504040204" pitchFamily="50" charset="-128"/>
                        </a:rPr>
                        <a:t>GYAO!</a:t>
                      </a:r>
                      <a:r>
                        <a:rPr lang="ja-JP" altLang="en-US" sz="9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アプリ内タイムライン枠でなど広告が掲載されない面でコンテンツが再生された場合、テレビデバイスでの視聴時はインストリームは掲載されません。</a:t>
                      </a:r>
                      <a:endParaRPr lang="en-US" altLang="ja-JP" sz="900" dirty="0" smtClean="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635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3777910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200472" y="188640"/>
            <a:ext cx="7992888" cy="432048"/>
          </a:xfrm>
        </p:spPr>
        <p:txBody>
          <a:bodyPr>
            <a:normAutofit/>
          </a:bodyPr>
          <a:lstStyle/>
          <a:p>
            <a:r>
              <a:rPr lang="en-US" altLang="ja-JP" sz="2000" dirty="0" smtClean="0"/>
              <a:t>【</a:t>
            </a:r>
            <a:r>
              <a:rPr lang="en-US" altLang="ja-JP" sz="2000" dirty="0" smtClean="0"/>
              <a:t>D】</a:t>
            </a:r>
            <a:r>
              <a:rPr lang="ja-JP" altLang="en-US" sz="2000" dirty="0" smtClean="0"/>
              <a:t>映像制作企画（タイアップページあり</a:t>
            </a:r>
            <a:r>
              <a:rPr lang="ja-JP" altLang="en-US" sz="2000" dirty="0" smtClean="0"/>
              <a:t>）</a:t>
            </a:r>
            <a:r>
              <a:rPr lang="ja-JP" altLang="en-US" sz="2000" dirty="0"/>
              <a:t>スペック詳細</a:t>
            </a:r>
            <a:endParaRPr kumimoji="1" lang="ja-JP" altLang="en-US" sz="20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9" name="表 8"/>
          <p:cNvGraphicFramePr>
            <a:graphicFrameLocks noGrp="1"/>
          </p:cNvGraphicFramePr>
          <p:nvPr>
            <p:extLst>
              <p:ext uri="{D42A27DB-BD31-4B8C-83A1-F6EECF244321}">
                <p14:modId xmlns:p14="http://schemas.microsoft.com/office/powerpoint/2010/main" val="129307889"/>
              </p:ext>
            </p:extLst>
          </p:nvPr>
        </p:nvGraphicFramePr>
        <p:xfrm>
          <a:off x="560512" y="722197"/>
          <a:ext cx="8784976" cy="6054532"/>
        </p:xfrm>
        <a:graphic>
          <a:graphicData uri="http://schemas.openxmlformats.org/drawingml/2006/table">
            <a:tbl>
              <a:tblPr firstRow="1" bandRow="1"/>
              <a:tblGrid>
                <a:gridCol w="1296144">
                  <a:extLst>
                    <a:ext uri="{9D8B030D-6E8A-4147-A177-3AD203B41FA5}">
                      <a16:colId xmlns:a16="http://schemas.microsoft.com/office/drawing/2014/main" val="20000"/>
                    </a:ext>
                  </a:extLst>
                </a:gridCol>
                <a:gridCol w="7488832">
                  <a:extLst>
                    <a:ext uri="{9D8B030D-6E8A-4147-A177-3AD203B41FA5}">
                      <a16:colId xmlns:a16="http://schemas.microsoft.com/office/drawing/2014/main" val="20001"/>
                    </a:ext>
                  </a:extLst>
                </a:gridCol>
              </a:tblGrid>
              <a:tr h="44776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展開概要</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・映像制作、配信</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・タイアップページの制作、掲載、インストリーム掲載</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ja-JP" altLang="en-US" sz="1100" b="0" i="0" u="none" strike="noStrike" dirty="0" smtClean="0">
                          <a:solidFill>
                            <a:schemeClr val="tx1">
                              <a:lumMod val="65000"/>
                              <a:lumOff val="35000"/>
                            </a:schemeClr>
                          </a:solidFill>
                          <a:latin typeface="メイリオ"/>
                          <a:ea typeface="メイリオ"/>
                          <a:cs typeface="Meiryo UI" pitchFamily="50" charset="-128"/>
                        </a:rPr>
                        <a:t>・タイアップページへの広告誘導　</a:t>
                      </a:r>
                      <a:endParaRPr lang="en-US" altLang="ja-JP" sz="110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581572254"/>
                  </a:ext>
                </a:extLst>
              </a:tr>
              <a:tr h="40916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タイアップへの</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誘導枠</a:t>
                      </a:r>
                      <a:endParaRPr kumimoji="1" lang="en-US" altLang="ja-JP"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100" b="0" i="0" u="none" strike="noStrike" dirty="0" smtClean="0">
                          <a:solidFill>
                            <a:schemeClr val="tx1">
                              <a:lumMod val="65000"/>
                              <a:lumOff val="35000"/>
                            </a:schemeClr>
                          </a:solidFill>
                          <a:latin typeface="メイリオ"/>
                          <a:ea typeface="メイリオ"/>
                          <a:cs typeface="Meiryo UI" pitchFamily="50" charset="-128"/>
                        </a:rPr>
                        <a:t>GYAO!</a:t>
                      </a:r>
                      <a:r>
                        <a:rPr lang="ja-JP" altLang="en-US" sz="1100" b="0" i="0" u="none" strike="noStrike" dirty="0" smtClean="0">
                          <a:solidFill>
                            <a:schemeClr val="tx1">
                              <a:lumMod val="65000"/>
                              <a:lumOff val="35000"/>
                            </a:schemeClr>
                          </a:solidFill>
                          <a:latin typeface="メイリオ"/>
                          <a:ea typeface="メイリオ"/>
                          <a:cs typeface="Meiryo UI" pitchFamily="50" charset="-128"/>
                        </a:rPr>
                        <a:t>内各種誘導枠</a:t>
                      </a:r>
                      <a:r>
                        <a:rPr lang="ja-JP" altLang="en-US" sz="1200" b="0" i="0" u="none" strike="noStrike" baseline="0" dirty="0" smtClean="0">
                          <a:solidFill>
                            <a:schemeClr val="tx1">
                              <a:lumMod val="65000"/>
                              <a:lumOff val="35000"/>
                            </a:schemeClr>
                          </a:solidFill>
                          <a:latin typeface="メイリオ"/>
                          <a:ea typeface="メイリオ"/>
                          <a:cs typeface="Meiryo UI" pitchFamily="50" charset="-128"/>
                        </a:rPr>
                        <a:t>　</a:t>
                      </a:r>
                      <a:r>
                        <a:rPr lang="en-US" altLang="ja-JP" sz="1050" b="0" i="0" u="none" strike="noStrike" baseline="0" dirty="0" smtClean="0">
                          <a:solidFill>
                            <a:schemeClr val="tx1">
                              <a:lumMod val="65000"/>
                              <a:lumOff val="35000"/>
                            </a:schemeClr>
                          </a:solidFill>
                          <a:latin typeface="メイリオ"/>
                          <a:ea typeface="メイリオ"/>
                          <a:cs typeface="Meiryo UI" pitchFamily="50" charset="-128"/>
                        </a:rPr>
                        <a:t>※</a:t>
                      </a:r>
                      <a:r>
                        <a:rPr lang="ja-JP" altLang="en-US" sz="1050" b="0" i="0" u="none" strike="noStrike" baseline="0" dirty="0" smtClean="0">
                          <a:solidFill>
                            <a:schemeClr val="tx1">
                              <a:lumMod val="65000"/>
                              <a:lumOff val="35000"/>
                            </a:schemeClr>
                          </a:solidFill>
                          <a:latin typeface="メイリオ"/>
                          <a:ea typeface="メイリオ"/>
                          <a:cs typeface="Meiryo UI" pitchFamily="50" charset="-128"/>
                        </a:rPr>
                        <a:t>誘導は保証ではありません。</a:t>
                      </a:r>
                      <a:endParaRPr lang="en-US" altLang="ja-JP" sz="1050" b="0" i="0" u="none" strike="noStrike" dirty="0" smtClean="0">
                        <a:solidFill>
                          <a:schemeClr val="tx1">
                            <a:lumMod val="65000"/>
                            <a:lumOff val="35000"/>
                          </a:schemeClr>
                        </a:solidFill>
                        <a:latin typeface="メイリオ"/>
                        <a:ea typeface="メイリオ"/>
                        <a:cs typeface="Meiryo UI"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4015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タイアップ</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・掲載場所：</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GYAO!</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内視聴ページ、特設ページ</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・デバイス：</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PC,</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スマートフォン</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indent="0">
                        <a:buNone/>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・ページ数：特集ページを作成する場合は</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1</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ページ、視聴ページはコンテンツによって変動</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・ページ内の広告枠：インストリーム（マルチデバイス、最大</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30</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秒）</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・想定</a:t>
                      </a:r>
                      <a:r>
                        <a:rPr lang="en-US" altLang="ja-JP" sz="1100" dirty="0" smtClean="0">
                          <a:solidFill>
                            <a:schemeClr val="tx1">
                              <a:lumMod val="65000"/>
                              <a:lumOff val="35000"/>
                            </a:schemeClr>
                          </a:solidFill>
                          <a:latin typeface="メイリオ"/>
                          <a:ea typeface="メイリオ"/>
                          <a:cs typeface="メイリオ" panose="020B0604030504040204" pitchFamily="50" charset="-128"/>
                        </a:rPr>
                        <a:t>PV</a:t>
                      </a:r>
                      <a:r>
                        <a:rPr lang="ja-JP" altLang="en-US" sz="1100" dirty="0" smtClean="0">
                          <a:solidFill>
                            <a:schemeClr val="tx1">
                              <a:lumMod val="65000"/>
                              <a:lumOff val="35000"/>
                            </a:schemeClr>
                          </a:solidFill>
                          <a:latin typeface="メイリオ"/>
                          <a:ea typeface="メイリオ"/>
                          <a:cs typeface="メイリオ" panose="020B0604030504040204" pitchFamily="50" charset="-128"/>
                        </a:rPr>
                        <a:t>：企画により変動（都度見積）</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メイリオ" panose="020B0604030504040204" pitchFamily="50" charset="-128"/>
                        </a:rPr>
                        <a:t>・二次利用：案件内容により可否を判断させていただきます。別途費用や契約が発生する場合もあります。</a:t>
                      </a:r>
                      <a:endParaRPr lang="en-US" altLang="ja-JP" sz="1100" dirty="0" smtClean="0">
                        <a:solidFill>
                          <a:schemeClr val="tx1">
                            <a:lumMod val="65000"/>
                            <a:lumOff val="35000"/>
                          </a:schemeClr>
                        </a:solidFill>
                        <a:latin typeface="メイリオ"/>
                        <a:ea typeface="メイリオ"/>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84149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契約分類</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800" b="0" i="0" dirty="0" smtClean="0">
                          <a:solidFill>
                            <a:schemeClr val="bg1"/>
                          </a:solidFill>
                          <a:latin typeface="メイリオ"/>
                          <a:ea typeface="メイリオ"/>
                          <a:cs typeface="Meiryo UI" pitchFamily="50" charset="-128"/>
                        </a:rPr>
                        <a:t>※</a:t>
                      </a:r>
                      <a:r>
                        <a:rPr kumimoji="1" lang="ja-JP" altLang="en-US" sz="800" b="0" i="0" dirty="0" smtClean="0">
                          <a:solidFill>
                            <a:schemeClr val="bg1"/>
                          </a:solidFill>
                          <a:latin typeface="メイリオ"/>
                          <a:ea typeface="メイリオ"/>
                          <a:cs typeface="Meiryo UI" pitchFamily="50" charset="-128"/>
                        </a:rPr>
                        <a:t>お申し込み時に選択</a:t>
                      </a:r>
                      <a:endParaRPr kumimoji="1" lang="en-US" altLang="ja-JP" sz="8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①契約分類：制作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　</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②契約サービス：</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制作</a:t>
                      </a:r>
                      <a:r>
                        <a:rPr lang="en-US" altLang="ja-JP" sz="1100" dirty="0" smtClean="0">
                          <a:solidFill>
                            <a:schemeClr val="tx1">
                              <a:lumMod val="65000"/>
                              <a:lumOff val="35000"/>
                            </a:schemeClr>
                          </a:solidFill>
                          <a:latin typeface="+mn-lt"/>
                          <a:ea typeface="+mn-ea"/>
                          <a:cs typeface="メイリオ" panose="020B0604030504040204" pitchFamily="50" charset="-128"/>
                        </a:rPr>
                        <a:t>+</a:t>
                      </a:r>
                      <a:r>
                        <a:rPr lang="ja-JP" altLang="en-US" sz="1100" dirty="0" smtClean="0">
                          <a:solidFill>
                            <a:schemeClr val="tx1">
                              <a:lumMod val="65000"/>
                              <a:lumOff val="35000"/>
                            </a:schemeClr>
                          </a:solidFill>
                          <a:latin typeface="+mn-lt"/>
                          <a:ea typeface="+mn-ea"/>
                          <a:cs typeface="メイリオ" panose="020B0604030504040204" pitchFamily="50" charset="-128"/>
                        </a:rPr>
                        <a:t>掲載</a:t>
                      </a:r>
                      <a:r>
                        <a:rPr lang="en-US" altLang="ja-JP" sz="1100" dirty="0" smtClean="0">
                          <a:solidFill>
                            <a:schemeClr val="tx1">
                              <a:lumMod val="65000"/>
                              <a:lumOff val="35000"/>
                            </a:schemeClr>
                          </a:solidFill>
                          <a:latin typeface="+mn-lt"/>
                          <a:ea typeface="+mn-ea"/>
                          <a:cs typeface="メイリオ" panose="020B0604030504040204" pitchFamily="50" charset="-128"/>
                        </a:rPr>
                        <a:t>】GYAO!</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a:t>
                      </a:r>
                      <a:endParaRPr lang="en-US" altLang="ja-JP" sz="11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mn-lt"/>
                          <a:ea typeface="+mn-ea"/>
                          <a:cs typeface="メイリオ" panose="020B0604030504040204" pitchFamily="50" charset="-128"/>
                        </a:rPr>
                        <a:t>③契約サービス詳細：</a:t>
                      </a:r>
                      <a:r>
                        <a:rPr lang="en-US" altLang="ja-JP" sz="1100" dirty="0" smtClean="0">
                          <a:solidFill>
                            <a:schemeClr val="tx1">
                              <a:lumMod val="65000"/>
                              <a:lumOff val="35000"/>
                            </a:schemeClr>
                          </a:solidFill>
                          <a:latin typeface="+mn-lt"/>
                          <a:ea typeface="+mn-ea"/>
                          <a:cs typeface="メイリオ" panose="020B0604030504040204" pitchFamily="50" charset="-128"/>
                        </a:rPr>
                        <a:t>GYAO! </a:t>
                      </a:r>
                      <a:r>
                        <a:rPr lang="ja-JP" altLang="en-US" sz="1100" dirty="0" smtClean="0">
                          <a:solidFill>
                            <a:schemeClr val="tx1">
                              <a:lumMod val="65000"/>
                              <a:lumOff val="35000"/>
                            </a:schemeClr>
                          </a:solidFill>
                          <a:latin typeface="+mn-lt"/>
                          <a:ea typeface="+mn-ea"/>
                          <a:cs typeface="メイリオ" panose="020B0604030504040204" pitchFamily="50" charset="-128"/>
                        </a:rPr>
                        <a:t>タイアップ 制作・掲載費　</a:t>
                      </a:r>
                      <a:r>
                        <a:rPr lang="ja-JP" altLang="en-US" sz="1200" dirty="0" smtClean="0">
                          <a:solidFill>
                            <a:schemeClr val="tx1">
                              <a:lumMod val="65000"/>
                              <a:lumOff val="35000"/>
                            </a:schemeClr>
                          </a:solidFill>
                          <a:latin typeface="+mn-lt"/>
                          <a:ea typeface="+mn-ea"/>
                          <a:cs typeface="メイリオ" panose="020B0604030504040204" pitchFamily="50" charset="-128"/>
                        </a:rPr>
                        <a:t>　</a:t>
                      </a:r>
                      <a:endParaRPr lang="en-US" altLang="ja-JP" sz="1200" dirty="0" smtClean="0">
                        <a:solidFill>
                          <a:schemeClr val="tx1">
                            <a:lumMod val="65000"/>
                            <a:lumOff val="35000"/>
                          </a:schemeClr>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50" dirty="0" smtClean="0">
                          <a:solidFill>
                            <a:schemeClr val="tx1">
                              <a:lumMod val="65000"/>
                              <a:lumOff val="35000"/>
                            </a:schemeClr>
                          </a:solidFill>
                          <a:latin typeface="+mn-lt"/>
                          <a:ea typeface="+mn-ea"/>
                          <a:cs typeface="メイリオ" panose="020B0604030504040204" pitchFamily="50" charset="-128"/>
                        </a:rPr>
                        <a:t>ページ内のインストリームは広告管理ツールよりお申込ください。（広告主様ごとに商品を作成いたします）</a:t>
                      </a:r>
                      <a:endParaRPr lang="en-US" altLang="ja-JP" sz="1050" dirty="0" smtClean="0">
                        <a:solidFill>
                          <a:schemeClr val="tx1">
                            <a:lumMod val="65000"/>
                            <a:lumOff val="35000"/>
                          </a:schemeClr>
                        </a:solidFill>
                        <a:latin typeface="+mn-lt"/>
                        <a:ea typeface="+mn-ea"/>
                        <a:cs typeface="メイリオ"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38264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メイリオ"/>
                          <a:ea typeface="メイリオ"/>
                        </a:rPr>
                        <a:t>掲載期間</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smtClean="0">
                          <a:solidFill>
                            <a:schemeClr val="tx1">
                              <a:lumMod val="65000"/>
                              <a:lumOff val="35000"/>
                            </a:schemeClr>
                          </a:solidFill>
                          <a:latin typeface="メイリオ"/>
                          <a:ea typeface="メイリオ"/>
                          <a:cs typeface="Meiryo UI" panose="020B0604030504040204" pitchFamily="50" charset="-128"/>
                        </a:rPr>
                        <a:t>1</a:t>
                      </a:r>
                      <a:r>
                        <a:rPr lang="ja-JP" altLang="en-US" sz="1100" dirty="0" smtClean="0">
                          <a:solidFill>
                            <a:schemeClr val="tx1">
                              <a:lumMod val="65000"/>
                              <a:lumOff val="35000"/>
                            </a:schemeClr>
                          </a:solidFill>
                          <a:latin typeface="メイリオ"/>
                          <a:ea typeface="メイリオ"/>
                          <a:cs typeface="Meiryo UI" panose="020B0604030504040204" pitchFamily="50" charset="-128"/>
                        </a:rPr>
                        <a:t>か月間（平日掲載開始）</a:t>
                      </a:r>
                      <a:r>
                        <a:rPr lang="ja-JP" altLang="en-US" sz="1200" dirty="0" smtClean="0">
                          <a:solidFill>
                            <a:schemeClr val="tx1">
                              <a:lumMod val="65000"/>
                              <a:lumOff val="35000"/>
                            </a:schemeClr>
                          </a:solidFill>
                          <a:latin typeface="メイリオ"/>
                          <a:ea typeface="メイリオ"/>
                          <a:cs typeface="Meiryo UI" panose="020B0604030504040204" pitchFamily="50" charset="-128"/>
                        </a:rPr>
                        <a:t>　</a:t>
                      </a:r>
                      <a:r>
                        <a:rPr lang="en-US" altLang="ja-JP" sz="1000" dirty="0" smtClean="0">
                          <a:solidFill>
                            <a:schemeClr val="tx1">
                              <a:lumMod val="65000"/>
                              <a:lumOff val="35000"/>
                            </a:schemeClr>
                          </a:solidFill>
                          <a:latin typeface="メイリオ"/>
                          <a:ea typeface="メイリオ"/>
                          <a:cs typeface="Meiryo UI" panose="020B0604030504040204" pitchFamily="50" charset="-128"/>
                        </a:rPr>
                        <a:t>※</a:t>
                      </a:r>
                      <a:r>
                        <a:rPr lang="ja-JP" altLang="en-US" sz="1000" dirty="0" smtClean="0">
                          <a:solidFill>
                            <a:schemeClr val="tx1">
                              <a:lumMod val="65000"/>
                              <a:lumOff val="35000"/>
                            </a:schemeClr>
                          </a:solidFill>
                          <a:latin typeface="メイリオ"/>
                          <a:ea typeface="メイリオ"/>
                          <a:cs typeface="Meiryo UI" panose="020B0604030504040204" pitchFamily="50" charset="-128"/>
                        </a:rPr>
                        <a:t>タイアップページは、掲載開始日の前営業日までにアップします</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43204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mn-lt"/>
                          <a:ea typeface="+mn-ea"/>
                        </a:rPr>
                        <a:t>都度見積（グロス）／ 事前見積もり：必要　</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mn-lt"/>
                          <a:ea typeface="+mn-ea"/>
                        </a:rPr>
                        <a:t>企画内容によって、別途費用が発生する場合があります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mn-lt"/>
                        <a:ea typeface="+mn-ea"/>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6037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お申し込み</a:t>
                      </a:r>
                      <a:endParaRPr kumimoji="1" lang="en-US" altLang="ja-JP" sz="1000" b="0" i="0" dirty="0" smtClean="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原則として、掲載開始の</a:t>
                      </a:r>
                      <a:r>
                        <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2</a:t>
                      </a:r>
                      <a:r>
                        <a:rPr kumimoji="1" lang="ja-JP" altLang="en-US"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か月前までにお申し込みください</a:t>
                      </a:r>
                      <a:endParaRPr kumimoji="1" lang="en-US" altLang="ja-JP" sz="12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5</a:t>
                      </a:r>
                      <a:r>
                        <a:rPr kumimoji="1" lang="ja-JP" altLang="en-US" sz="1000" b="0" u="none" strike="noStrike" kern="1200" cap="none" spc="0" normalizeH="0" baseline="0" noProof="0" dirty="0" smtClean="0">
                          <a:ln>
                            <a:noFill/>
                          </a:ln>
                          <a:solidFill>
                            <a:schemeClr val="tx1">
                              <a:lumMod val="65000"/>
                              <a:lumOff val="35000"/>
                            </a:schemeClr>
                          </a:solidFill>
                          <a:effectLst/>
                          <a:uLnTx/>
                          <a:uFillTx/>
                          <a:latin typeface="メイリオ"/>
                          <a:ea typeface="メイリオ"/>
                        </a:rPr>
                        <a:t>営業日前までに掲載期間のご連絡をメールでいただきます</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460739">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dirty="0" smtClean="0">
                          <a:solidFill>
                            <a:schemeClr val="bg1"/>
                          </a:solidFill>
                          <a:latin typeface="+mn-lt"/>
                          <a:ea typeface="+mn-ea"/>
                        </a:rPr>
                        <a:t>有効期限</a:t>
                      </a:r>
                      <a:endParaRPr kumimoji="1" lang="ja-JP" altLang="en-US" sz="1000" b="0" i="0" dirty="0" smtClean="0">
                        <a:solidFill>
                          <a:schemeClr val="bg1"/>
                        </a:solidFill>
                        <a:latin typeface="メイリオ"/>
                        <a:ea typeface="メイリオ"/>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smtClean="0">
                          <a:solidFill>
                            <a:schemeClr val="tx1">
                              <a:lumMod val="65000"/>
                              <a:lumOff val="35000"/>
                            </a:schemeClr>
                          </a:solidFill>
                          <a:latin typeface="メイリオ"/>
                          <a:ea typeface="メイリオ"/>
                          <a:cs typeface="Meiryo UI" panose="020B0604030504040204" pitchFamily="50" charset="-128"/>
                        </a:rPr>
                        <a:t>2021</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6</a:t>
                      </a:r>
                      <a:r>
                        <a:rPr lang="ja-JP" altLang="en-US" sz="1100" dirty="0" smtClean="0">
                          <a:solidFill>
                            <a:schemeClr val="tx1">
                              <a:lumMod val="65000"/>
                              <a:lumOff val="35000"/>
                            </a:schemeClr>
                          </a:solidFill>
                          <a:latin typeface="メイリオ"/>
                          <a:ea typeface="メイリオ"/>
                          <a:cs typeface="Meiryo UI" panose="020B0604030504040204" pitchFamily="50" charset="-128"/>
                        </a:rPr>
                        <a:t>年</a:t>
                      </a:r>
                      <a:r>
                        <a:rPr lang="en-US" altLang="ja-JP" sz="1100" dirty="0" smtClean="0">
                          <a:solidFill>
                            <a:schemeClr val="tx1">
                              <a:lumMod val="65000"/>
                              <a:lumOff val="35000"/>
                            </a:schemeClr>
                          </a:solidFill>
                          <a:latin typeface="メイリオ"/>
                          <a:ea typeface="メイリオ"/>
                          <a:cs typeface="Meiryo UI" panose="020B0604030504040204" pitchFamily="50" charset="-128"/>
                        </a:rPr>
                        <a:t>30</a:t>
                      </a:r>
                      <a:r>
                        <a:rPr lang="ja-JP" altLang="en-US" sz="1100" dirty="0" smtClean="0">
                          <a:solidFill>
                            <a:schemeClr val="tx1">
                              <a:lumMod val="65000"/>
                              <a:lumOff val="35000"/>
                            </a:schemeClr>
                          </a:solidFill>
                          <a:latin typeface="メイリオ"/>
                          <a:ea typeface="メイリオ"/>
                          <a:cs typeface="Meiryo UI" panose="020B0604030504040204" pitchFamily="50" charset="-128"/>
                        </a:rPr>
                        <a:t>日掲載終了分</a:t>
                      </a:r>
                      <a:endParaRPr lang="ja-JP" altLang="en-US" sz="1100" dirty="0" smtClean="0">
                        <a:solidFill>
                          <a:schemeClr val="tx1">
                            <a:lumMod val="65000"/>
                            <a:lumOff val="35000"/>
                          </a:schemeClr>
                        </a:solidFill>
                        <a:latin typeface="メイリオ"/>
                        <a:ea typeface="メイリオ"/>
                        <a:cs typeface="Verdana" pitchFamily="34" charset="0"/>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51477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smtClean="0">
                          <a:solidFill>
                            <a:schemeClr val="tx1">
                              <a:lumMod val="65000"/>
                              <a:lumOff val="35000"/>
                            </a:schemeClr>
                          </a:solidFill>
                          <a:latin typeface="メイリオ"/>
                          <a:ea typeface="メイリオ"/>
                          <a:cs typeface="Verdana" pitchFamily="34" charset="0"/>
                        </a:rPr>
                        <a:t>コンテンツ再生数、特集ページ</a:t>
                      </a:r>
                      <a:r>
                        <a:rPr lang="en-US" altLang="ja-JP" sz="1100" dirty="0" smtClean="0">
                          <a:solidFill>
                            <a:schemeClr val="tx1">
                              <a:lumMod val="65000"/>
                              <a:lumOff val="35000"/>
                            </a:schemeClr>
                          </a:solidFill>
                          <a:latin typeface="メイリオ"/>
                          <a:ea typeface="メイリオ"/>
                          <a:cs typeface="Verdana" pitchFamily="34" charset="0"/>
                        </a:rPr>
                        <a:t>PV</a:t>
                      </a:r>
                      <a:r>
                        <a:rPr lang="ja-JP" altLang="en-US" sz="1100" dirty="0" smtClean="0">
                          <a:solidFill>
                            <a:schemeClr val="tx1">
                              <a:lumMod val="65000"/>
                              <a:lumOff val="35000"/>
                            </a:schemeClr>
                          </a:solidFill>
                          <a:latin typeface="メイリオ"/>
                          <a:ea typeface="メイリオ"/>
                          <a:cs typeface="Verdana" pitchFamily="34" charset="0"/>
                        </a:rPr>
                        <a:t>・</a:t>
                      </a:r>
                      <a:r>
                        <a:rPr lang="en-US" altLang="ja-JP" sz="1100" dirty="0" smtClean="0">
                          <a:solidFill>
                            <a:schemeClr val="tx1">
                              <a:lumMod val="65000"/>
                              <a:lumOff val="35000"/>
                            </a:schemeClr>
                          </a:solidFill>
                          <a:latin typeface="メイリオ"/>
                          <a:ea typeface="メイリオ"/>
                          <a:cs typeface="Verdana" pitchFamily="34" charset="0"/>
                        </a:rPr>
                        <a:t>UB</a:t>
                      </a:r>
                      <a:r>
                        <a:rPr lang="ja-JP" altLang="en-US" sz="1100" dirty="0" smtClean="0">
                          <a:solidFill>
                            <a:schemeClr val="tx1">
                              <a:lumMod val="65000"/>
                              <a:lumOff val="35000"/>
                            </a:schemeClr>
                          </a:solidFill>
                          <a:latin typeface="メイリオ"/>
                          <a:ea typeface="メイリオ"/>
                          <a:cs typeface="Verdana" pitchFamily="34" charset="0"/>
                        </a:rPr>
                        <a:t>数、タイアップページ内リンクのクリック数　</a:t>
                      </a:r>
                      <a:endParaRPr lang="en-US" altLang="ja-JP" sz="1100" dirty="0" smtClean="0">
                        <a:solidFill>
                          <a:schemeClr val="tx1">
                            <a:lumMod val="65000"/>
                            <a:lumOff val="35000"/>
                          </a:schemeClr>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smtClean="0">
                          <a:solidFill>
                            <a:schemeClr val="tx1">
                              <a:lumMod val="65000"/>
                              <a:lumOff val="35000"/>
                            </a:schemeClr>
                          </a:solidFill>
                          <a:latin typeface="+mn-lt"/>
                          <a:ea typeface="+mn-ea"/>
                          <a:cs typeface="Verdana" pitchFamily="34" charset="0"/>
                        </a:rPr>
                        <a:t>※</a:t>
                      </a:r>
                      <a:r>
                        <a:rPr lang="ja-JP" altLang="en-US" sz="1000" dirty="0" smtClean="0">
                          <a:solidFill>
                            <a:schemeClr val="tx1">
                              <a:lumMod val="65000"/>
                              <a:lumOff val="35000"/>
                            </a:schemeClr>
                          </a:solidFill>
                          <a:latin typeface="+mn-lt"/>
                          <a:ea typeface="+mn-ea"/>
                          <a:cs typeface="Verdana" pitchFamily="34" charset="0"/>
                        </a:rPr>
                        <a:t>掲載終了から</a:t>
                      </a:r>
                      <a:r>
                        <a:rPr lang="en-US" altLang="ja-JP" sz="1000" dirty="0" smtClean="0">
                          <a:solidFill>
                            <a:schemeClr val="tx1">
                              <a:lumMod val="65000"/>
                              <a:lumOff val="35000"/>
                            </a:schemeClr>
                          </a:solidFill>
                          <a:latin typeface="+mn-lt"/>
                          <a:ea typeface="+mn-ea"/>
                          <a:cs typeface="Verdana" pitchFamily="34" charset="0"/>
                        </a:rPr>
                        <a:t>2</a:t>
                      </a:r>
                      <a:r>
                        <a:rPr lang="ja-JP" altLang="en-US" sz="1000" dirty="0" smtClean="0">
                          <a:solidFill>
                            <a:schemeClr val="tx1">
                              <a:lumMod val="65000"/>
                              <a:lumOff val="35000"/>
                            </a:schemeClr>
                          </a:solidFill>
                          <a:latin typeface="+mn-lt"/>
                          <a:ea typeface="+mn-ea"/>
                          <a:cs typeface="Verdana" pitchFamily="34" charset="0"/>
                        </a:rPr>
                        <a:t>週間程度でご提出いたします　</a:t>
                      </a:r>
                      <a:r>
                        <a:rPr lang="en-US" altLang="ja-JP" sz="1000" dirty="0" smtClean="0">
                          <a:solidFill>
                            <a:schemeClr val="tx1">
                              <a:lumMod val="65000"/>
                              <a:lumOff val="35000"/>
                            </a:schemeClr>
                          </a:solidFill>
                          <a:latin typeface="+mn-lt"/>
                          <a:ea typeface="+mn-ea"/>
                          <a:cs typeface="Verdana" pitchFamily="34" charset="0"/>
                        </a:rPr>
                        <a:t>※</a:t>
                      </a:r>
                      <a:r>
                        <a:rPr lang="ja-JP" altLang="en-US" sz="1000" dirty="0" smtClean="0">
                          <a:solidFill>
                            <a:schemeClr val="tx1">
                              <a:lumMod val="65000"/>
                              <a:lumOff val="35000"/>
                            </a:schemeClr>
                          </a:solidFill>
                          <a:latin typeface="+mn-lt"/>
                          <a:ea typeface="+mn-ea"/>
                          <a:cs typeface="Verdana" pitchFamily="34" charset="0"/>
                        </a:rPr>
                        <a:t>インストリーム掲載</a:t>
                      </a:r>
                      <a:r>
                        <a:rPr lang="en-US" altLang="ja-JP" sz="1000" dirty="0" smtClean="0">
                          <a:solidFill>
                            <a:schemeClr val="tx1">
                              <a:lumMod val="65000"/>
                              <a:lumOff val="35000"/>
                            </a:schemeClr>
                          </a:solidFill>
                          <a:latin typeface="+mn-lt"/>
                          <a:ea typeface="+mn-ea"/>
                          <a:cs typeface="Verdana" pitchFamily="34" charset="0"/>
                        </a:rPr>
                        <a:t>imps</a:t>
                      </a:r>
                      <a:r>
                        <a:rPr lang="ja-JP" altLang="en-US" sz="1000" dirty="0" smtClean="0">
                          <a:solidFill>
                            <a:schemeClr val="tx1">
                              <a:lumMod val="65000"/>
                              <a:lumOff val="35000"/>
                            </a:schemeClr>
                          </a:solidFill>
                          <a:latin typeface="+mn-lt"/>
                          <a:ea typeface="+mn-ea"/>
                          <a:cs typeface="Verdana" pitchFamily="34" charset="0"/>
                        </a:rPr>
                        <a:t>は広告管理ツールよりご確認ください。</a:t>
                      </a: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3060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000" b="0" i="0" dirty="0" smtClean="0">
                          <a:solidFill>
                            <a:schemeClr val="bg1"/>
                          </a:solidFill>
                          <a:latin typeface="メイリオ"/>
                          <a:ea typeface="メイリオ"/>
                          <a:cs typeface="Meiryo UI" pitchFamily="50" charset="-128"/>
                        </a:rPr>
                        <a:t>備考</a:t>
                      </a:r>
                    </a:p>
                  </a:txBody>
                  <a:tcPr marL="36000" marR="36000" marT="36000" marB="36000" anchor="ctr">
                    <a:lnL w="12700" cap="flat" cmpd="sng" algn="ctr">
                      <a:solidFill>
                        <a:schemeClr val="bg1"/>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lumMod val="65000"/>
                              <a:lumOff val="35000"/>
                            </a:schemeClr>
                          </a:solidFill>
                          <a:latin typeface="+mn-lt"/>
                          <a:ea typeface="+mn-ea"/>
                          <a:cs typeface="Meiryo UI" panose="020B0604030504040204" pitchFamily="50" charset="-128"/>
                        </a:rPr>
                        <a:t>ヤフー</a:t>
                      </a:r>
                      <a:r>
                        <a:rPr lang="en-US" altLang="ja-JP" sz="1000" dirty="0" smtClean="0">
                          <a:solidFill>
                            <a:schemeClr val="tx1">
                              <a:lumMod val="65000"/>
                              <a:lumOff val="35000"/>
                            </a:schemeClr>
                          </a:solidFill>
                          <a:latin typeface="+mn-lt"/>
                          <a:ea typeface="+mn-ea"/>
                          <a:cs typeface="Meiryo UI" panose="020B0604030504040204" pitchFamily="50" charset="-128"/>
                        </a:rPr>
                        <a:t>TOP</a:t>
                      </a:r>
                      <a:r>
                        <a:rPr lang="ja-JP" altLang="en-US" sz="1000" dirty="0" smtClean="0">
                          <a:solidFill>
                            <a:schemeClr val="tx1">
                              <a:lumMod val="65000"/>
                              <a:lumOff val="35000"/>
                            </a:schemeClr>
                          </a:solidFill>
                          <a:latin typeface="+mn-lt"/>
                          <a:ea typeface="+mn-ea"/>
                          <a:cs typeface="Meiryo UI" panose="020B0604030504040204" pitchFamily="50" charset="-128"/>
                        </a:rPr>
                        <a:t>タイムラインや</a:t>
                      </a:r>
                      <a:r>
                        <a:rPr lang="en-US" altLang="ja-JP" sz="1000" dirty="0" smtClean="0">
                          <a:solidFill>
                            <a:schemeClr val="tx1">
                              <a:lumMod val="65000"/>
                              <a:lumOff val="35000"/>
                            </a:schemeClr>
                          </a:solidFill>
                          <a:latin typeface="+mn-lt"/>
                          <a:ea typeface="+mn-ea"/>
                          <a:cs typeface="Meiryo UI" panose="020B0604030504040204" pitchFamily="50" charset="-128"/>
                        </a:rPr>
                        <a:t>GYAO!</a:t>
                      </a:r>
                      <a:r>
                        <a:rPr lang="ja-JP" altLang="en-US" sz="1000" dirty="0" smtClean="0">
                          <a:solidFill>
                            <a:schemeClr val="tx1">
                              <a:lumMod val="65000"/>
                              <a:lumOff val="35000"/>
                            </a:schemeClr>
                          </a:solidFill>
                          <a:latin typeface="+mn-lt"/>
                          <a:ea typeface="+mn-ea"/>
                          <a:cs typeface="Meiryo UI" panose="020B0604030504040204" pitchFamily="50" charset="-128"/>
                        </a:rPr>
                        <a:t>アプリ内タイムライン枠でなど広告が掲載されない面でコンテンツが再生された場合、テレビデバイスでの視聴時はインストリームは掲載されません。</a:t>
                      </a:r>
                      <a:endParaRPr lang="en-US" altLang="ja-JP" sz="1000" dirty="0" smtClean="0">
                        <a:solidFill>
                          <a:schemeClr val="tx1">
                            <a:lumMod val="65000"/>
                            <a:lumOff val="35000"/>
                          </a:schemeClr>
                        </a:solidFill>
                        <a:latin typeface="+mn-lt"/>
                        <a:ea typeface="+mn-ea"/>
                        <a:cs typeface="Meiryo UI" panose="020B0604030504040204" pitchFamily="50" charset="-128"/>
                      </a:endParaRPr>
                    </a:p>
                  </a:txBody>
                  <a:tcPr marL="36000" marR="36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3589341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販売制限</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124744"/>
            <a:ext cx="9217024"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タイアップ</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実施は原則不可となります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ただし</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、以下に該当しない業種やサービスでも、プロモーション内容や取り上げるテーマ等によっては</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タイアップ</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実施いただけない場合がありますので、必ず事前に掲載可否を弊社にお問い合わせください。</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のサイトが弊社の広告掲載基準を満たすことが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GYAO!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タイアップ</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実施</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の条件となります。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2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2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営業、</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カジノ（企業広告含む）</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a:t>
            </a:r>
          </a:p>
        </p:txBody>
      </p:sp>
    </p:spTree>
    <p:extLst>
      <p:ext uri="{BB962C8B-B14F-4D97-AF65-F5344CB8AC3E}">
        <p14:creationId xmlns:p14="http://schemas.microsoft.com/office/powerpoint/2010/main" val="832014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47981</TotalTime>
  <Words>4260</Words>
  <Application>Microsoft Office PowerPoint</Application>
  <PresentationFormat>A4 210 x 297 mm</PresentationFormat>
  <Paragraphs>397</Paragraphs>
  <Slides>14</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14</vt:i4>
      </vt:variant>
    </vt:vector>
  </HeadingPairs>
  <TitlesOfParts>
    <vt:vector size="22" baseType="lpstr">
      <vt:lpstr>Meiryo UI</vt:lpstr>
      <vt:lpstr>ＭＳ Ｐゴシック</vt:lpstr>
      <vt:lpstr>メイリオ</vt:lpstr>
      <vt:lpstr>Arial</vt:lpstr>
      <vt:lpstr>Calibri</vt:lpstr>
      <vt:lpstr>Verdana</vt:lpstr>
      <vt:lpstr>Wingdings</vt:lpstr>
      <vt:lpstr>2_【社外秘】MSCテンプレート_2013</vt:lpstr>
      <vt:lpstr>PowerPoint プレゼンテーション</vt:lpstr>
      <vt:lpstr>GYAO!タイアップとは</vt:lpstr>
      <vt:lpstr>全体構造及びページイメージ</vt:lpstr>
      <vt:lpstr>GYAO!タイアップの選び方</vt:lpstr>
      <vt:lpstr>【A】コンテンツ指定配信　スペック詳細</vt:lpstr>
      <vt:lpstr>【B】コンテンツ指定配信（タイアップページあり）スペック詳細</vt:lpstr>
      <vt:lpstr>【C】映像持込企画（タイアップページあり）スペック詳細</vt:lpstr>
      <vt:lpstr>【D】映像制作企画（タイアップページあり）スペック詳細</vt:lpstr>
      <vt:lpstr>販売制限</vt:lpstr>
      <vt:lpstr>タイアップ広告の事前提案可否について</vt:lpstr>
      <vt:lpstr>実施フロー</vt:lpstr>
      <vt:lpstr>GYAO!タイアップ 制作・掲載のお申し込み方法</vt:lpstr>
      <vt:lpstr>注意事項</vt:lpstr>
      <vt:lpstr>免責事項</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松本 恵実</cp:lastModifiedBy>
  <cp:revision>1093</cp:revision>
  <dcterms:created xsi:type="dcterms:W3CDTF">2013-09-17T05:48:50Z</dcterms:created>
  <dcterms:modified xsi:type="dcterms:W3CDTF">2021-02-26T06:56:38Z</dcterms:modified>
</cp:coreProperties>
</file>