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3"/>
  </p:notesMasterIdLst>
  <p:handoutMasterIdLst>
    <p:handoutMasterId r:id="rId14"/>
  </p:handoutMasterIdLst>
  <p:sldIdLst>
    <p:sldId id="678" r:id="rId2"/>
    <p:sldId id="728" r:id="rId3"/>
    <p:sldId id="727" r:id="rId4"/>
    <p:sldId id="729" r:id="rId5"/>
    <p:sldId id="740" r:id="rId6"/>
    <p:sldId id="730" r:id="rId7"/>
    <p:sldId id="731" r:id="rId8"/>
    <p:sldId id="736" r:id="rId9"/>
    <p:sldId id="723" r:id="rId10"/>
    <p:sldId id="733" r:id="rId11"/>
    <p:sldId id="735" r:id="rId12"/>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45"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5FA0"/>
    <a:srgbClr val="E4E4EC"/>
    <a:srgbClr val="FFCCD1"/>
    <a:srgbClr val="7F7F7F"/>
    <a:srgbClr val="FFE9EA"/>
    <a:srgbClr val="003399"/>
    <a:srgbClr val="FAFAFB"/>
    <a:srgbClr val="F5F5F9"/>
    <a:srgbClr val="333333"/>
    <a:srgbClr val="D002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CC9F33-23F3-452A-9A69-66755C27C7BC}" v="23" dt="2020-10-05T03:18:25.217"/>
    <p1510:client id="{75EE892A-55FC-45DF-BB08-C521D7F609C9}" v="2" dt="2021-02-01T03:44:16.665"/>
    <p1510:client id="{7CA7F79C-84F6-476D-B8A6-699422EA7B24}" v="206" dt="2020-06-23T01:15:54.452"/>
    <p1510:client id="{FA19EAFE-512D-4D32-A08E-00C7A2EC4103}" v="16" dt="2020-09-17T04:13:34.528"/>
    <p1510:client id="{FB591AEA-AB11-4387-B684-B068FD424C79}" v="125" dt="2020-09-24T02:11:11.655"/>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0" autoAdjust="0"/>
    <p:restoredTop sz="95032" autoAdjust="0"/>
  </p:normalViewPr>
  <p:slideViewPr>
    <p:cSldViewPr>
      <p:cViewPr varScale="1">
        <p:scale>
          <a:sx n="91" d="100"/>
          <a:sy n="91" d="100"/>
        </p:scale>
        <p:origin x="774" y="33"/>
      </p:cViewPr>
      <p:guideLst>
        <p:guide orient="horz" pos="845"/>
        <p:guide pos="312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23"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tahirano" userId="QGOlFpdt/6Ezox3hP3mZpIU0xlYYU++iuARrAijyPMc=" providerId="None" clId="Web-{75EE892A-55FC-45DF-BB08-C521D7F609C9}"/>
    <pc:docChg chg="modSld">
      <pc:chgData name="tahirano" userId="QGOlFpdt/6Ezox3hP3mZpIU0xlYYU++iuARrAijyPMc=" providerId="None" clId="Web-{75EE892A-55FC-45DF-BB08-C521D7F609C9}" dt="2021-02-01T03:44:16.665" v="1"/>
      <pc:docMkLst>
        <pc:docMk/>
      </pc:docMkLst>
      <pc:sldChg chg="modSp">
        <pc:chgData name="tahirano" userId="QGOlFpdt/6Ezox3hP3mZpIU0xlYYU++iuARrAijyPMc=" providerId="None" clId="Web-{75EE892A-55FC-45DF-BB08-C521D7F609C9}" dt="2021-02-01T03:44:16.665" v="1"/>
        <pc:sldMkLst>
          <pc:docMk/>
          <pc:sldMk cId="2326627647" sldId="729"/>
        </pc:sldMkLst>
        <pc:graphicFrameChg chg="modGraphic">
          <ac:chgData name="tahirano" userId="QGOlFpdt/6Ezox3hP3mZpIU0xlYYU++iuARrAijyPMc=" providerId="None" clId="Web-{75EE892A-55FC-45DF-BB08-C521D7F609C9}" dt="2021-02-01T03:44:16.665" v="1"/>
          <ac:graphicFrameMkLst>
            <pc:docMk/>
            <pc:sldMk cId="2326627647" sldId="729"/>
            <ac:graphicFrameMk id="8" creationId="{00000000-0000-0000-0000-000000000000}"/>
          </ac:graphicFrameMkLst>
        </pc:graphicFrameChg>
      </pc:sldChg>
    </pc:docChg>
  </pc:docChgLst>
  <pc:docChgLst>
    <pc:chgData name="smiyazak" userId="fzgxfhLGUM4XWADjrFiAltUgLhdVdaSdGq4h9WOKtRk=" providerId="None" clId="Web-{24CC9F33-23F3-452A-9A69-66755C27C7BC}"/>
    <pc:docChg chg="modSld">
      <pc:chgData name="smiyazak" userId="fzgxfhLGUM4XWADjrFiAltUgLhdVdaSdGq4h9WOKtRk=" providerId="None" clId="Web-{24CC9F33-23F3-452A-9A69-66755C27C7BC}" dt="2020-10-05T03:18:22.639" v="7"/>
      <pc:docMkLst>
        <pc:docMk/>
      </pc:docMkLst>
      <pc:sldChg chg="modSp">
        <pc:chgData name="smiyazak" userId="fzgxfhLGUM4XWADjrFiAltUgLhdVdaSdGq4h9WOKtRk=" providerId="None" clId="Web-{24CC9F33-23F3-452A-9A69-66755C27C7BC}" dt="2020-10-05T03:18:01.529" v="1"/>
        <pc:sldMkLst>
          <pc:docMk/>
          <pc:sldMk cId="4277606802" sldId="733"/>
        </pc:sldMkLst>
        <pc:graphicFrameChg chg="mod modGraphic">
          <ac:chgData name="smiyazak" userId="fzgxfhLGUM4XWADjrFiAltUgLhdVdaSdGq4h9WOKtRk=" providerId="None" clId="Web-{24CC9F33-23F3-452A-9A69-66755C27C7BC}" dt="2020-10-05T03:18:01.529" v="1"/>
          <ac:graphicFrameMkLst>
            <pc:docMk/>
            <pc:sldMk cId="4277606802" sldId="733"/>
            <ac:graphicFrameMk id="15" creationId="{5C4374D8-C7AA-A044-9BC8-03321DB933E1}"/>
          </ac:graphicFrameMkLst>
        </pc:graphicFrameChg>
      </pc:sldChg>
      <pc:sldChg chg="modSp">
        <pc:chgData name="smiyazak" userId="fzgxfhLGUM4XWADjrFiAltUgLhdVdaSdGq4h9WOKtRk=" providerId="None" clId="Web-{24CC9F33-23F3-452A-9A69-66755C27C7BC}" dt="2020-10-05T03:18:10.014" v="4"/>
        <pc:sldMkLst>
          <pc:docMk/>
          <pc:sldMk cId="1574332077" sldId="734"/>
        </pc:sldMkLst>
        <pc:graphicFrameChg chg="mod modGraphic">
          <ac:chgData name="smiyazak" userId="fzgxfhLGUM4XWADjrFiAltUgLhdVdaSdGq4h9WOKtRk=" providerId="None" clId="Web-{24CC9F33-23F3-452A-9A69-66755C27C7BC}" dt="2020-10-05T03:18:10.014" v="4"/>
          <ac:graphicFrameMkLst>
            <pc:docMk/>
            <pc:sldMk cId="1574332077" sldId="734"/>
            <ac:graphicFrameMk id="15" creationId="{5C4374D8-C7AA-A044-9BC8-03321DB933E1}"/>
          </ac:graphicFrameMkLst>
        </pc:graphicFrameChg>
      </pc:sldChg>
      <pc:sldChg chg="modSp">
        <pc:chgData name="smiyazak" userId="fzgxfhLGUM4XWADjrFiAltUgLhdVdaSdGq4h9WOKtRk=" providerId="None" clId="Web-{24CC9F33-23F3-452A-9A69-66755C27C7BC}" dt="2020-10-05T03:18:22.639" v="7"/>
        <pc:sldMkLst>
          <pc:docMk/>
          <pc:sldMk cId="3532094771" sldId="736"/>
        </pc:sldMkLst>
        <pc:graphicFrameChg chg="mod modGraphic">
          <ac:chgData name="smiyazak" userId="fzgxfhLGUM4XWADjrFiAltUgLhdVdaSdGq4h9WOKtRk=" providerId="None" clId="Web-{24CC9F33-23F3-452A-9A69-66755C27C7BC}" dt="2020-10-05T03:18:22.639" v="7"/>
          <ac:graphicFrameMkLst>
            <pc:docMk/>
            <pc:sldMk cId="3532094771" sldId="736"/>
            <ac:graphicFrameMk id="15" creationId="{5C4374D8-C7AA-A044-9BC8-03321DB933E1}"/>
          </ac:graphicFrameMkLst>
        </pc:graphicFrameChg>
      </pc:sldChg>
    </pc:docChg>
  </pc:docChgLst>
  <pc:docChgLst>
    <pc:chgData name="smiyazak" userId="fzgxfhLGUM4XWADjrFiAltUgLhdVdaSdGq4h9WOKtRk=" providerId="None" clId="Web-{FA19EAFE-512D-4D32-A08E-00C7A2EC4103}"/>
    <pc:docChg chg="modSld">
      <pc:chgData name="smiyazak" userId="fzgxfhLGUM4XWADjrFiAltUgLhdVdaSdGq4h9WOKtRk=" providerId="None" clId="Web-{FA19EAFE-512D-4D32-A08E-00C7A2EC4103}" dt="2020-09-17T04:13:26.122" v="12" actId="20577"/>
      <pc:docMkLst>
        <pc:docMk/>
      </pc:docMkLst>
      <pc:sldChg chg="modSp">
        <pc:chgData name="smiyazak" userId="fzgxfhLGUM4XWADjrFiAltUgLhdVdaSdGq4h9WOKtRk=" providerId="None" clId="Web-{FA19EAFE-512D-4D32-A08E-00C7A2EC4103}" dt="2020-09-17T04:13:12.794" v="2" actId="20577"/>
        <pc:sldMkLst>
          <pc:docMk/>
          <pc:sldMk cId="4277606802" sldId="733"/>
        </pc:sldMkLst>
        <pc:spChg chg="mod">
          <ac:chgData name="smiyazak" userId="fzgxfhLGUM4XWADjrFiAltUgLhdVdaSdGq4h9WOKtRk=" providerId="None" clId="Web-{FA19EAFE-512D-4D32-A08E-00C7A2EC4103}" dt="2020-09-17T04:13:12.794" v="2" actId="20577"/>
          <ac:spMkLst>
            <pc:docMk/>
            <pc:sldMk cId="4277606802" sldId="733"/>
            <ac:spMk id="5" creationId="{80B0730C-3B9E-4841-8DAD-6780CB507DD0}"/>
          </ac:spMkLst>
        </pc:spChg>
      </pc:sldChg>
      <pc:sldChg chg="modSp">
        <pc:chgData name="smiyazak" userId="fzgxfhLGUM4XWADjrFiAltUgLhdVdaSdGq4h9WOKtRk=" providerId="None" clId="Web-{FA19EAFE-512D-4D32-A08E-00C7A2EC4103}" dt="2020-09-17T04:13:17.044" v="7" actId="20577"/>
        <pc:sldMkLst>
          <pc:docMk/>
          <pc:sldMk cId="1574332077" sldId="734"/>
        </pc:sldMkLst>
        <pc:spChg chg="mod">
          <ac:chgData name="smiyazak" userId="fzgxfhLGUM4XWADjrFiAltUgLhdVdaSdGq4h9WOKtRk=" providerId="None" clId="Web-{FA19EAFE-512D-4D32-A08E-00C7A2EC4103}" dt="2020-09-17T04:13:17.044" v="7" actId="20577"/>
          <ac:spMkLst>
            <pc:docMk/>
            <pc:sldMk cId="1574332077" sldId="734"/>
            <ac:spMk id="5" creationId="{80B0730C-3B9E-4841-8DAD-6780CB507DD0}"/>
          </ac:spMkLst>
        </pc:spChg>
      </pc:sldChg>
      <pc:sldChg chg="modSp">
        <pc:chgData name="smiyazak" userId="fzgxfhLGUM4XWADjrFiAltUgLhdVdaSdGq4h9WOKtRk=" providerId="None" clId="Web-{FA19EAFE-512D-4D32-A08E-00C7A2EC4103}" dt="2020-09-17T04:13:24.934" v="10" actId="20577"/>
        <pc:sldMkLst>
          <pc:docMk/>
          <pc:sldMk cId="3532094771" sldId="736"/>
        </pc:sldMkLst>
        <pc:spChg chg="mod">
          <ac:chgData name="smiyazak" userId="fzgxfhLGUM4XWADjrFiAltUgLhdVdaSdGq4h9WOKtRk=" providerId="None" clId="Web-{FA19EAFE-512D-4D32-A08E-00C7A2EC4103}" dt="2020-09-17T04:13:24.934" v="10" actId="20577"/>
          <ac:spMkLst>
            <pc:docMk/>
            <pc:sldMk cId="3532094771" sldId="736"/>
            <ac:spMk id="5" creationId="{80B0730C-3B9E-4841-8DAD-6780CB507DD0}"/>
          </ac:spMkLst>
        </pc:spChg>
      </pc:sldChg>
    </pc:docChg>
  </pc:docChgLst>
  <pc:docChgLst>
    <pc:chgData name="mhiguchi" userId="NbHeIkdE0LhaLYNyBMZYozbDZdIty0KAIZWEN4inVbk=" providerId="None" clId="Web-{FB591AEA-AB11-4387-B684-B068FD424C79}"/>
    <pc:docChg chg="modSld">
      <pc:chgData name="mhiguchi" userId="NbHeIkdE0LhaLYNyBMZYozbDZdIty0KAIZWEN4inVbk=" providerId="None" clId="Web-{FB591AEA-AB11-4387-B684-B068FD424C79}" dt="2020-09-24T02:10:59.780" v="72"/>
      <pc:docMkLst>
        <pc:docMk/>
      </pc:docMkLst>
      <pc:sldChg chg="modSp">
        <pc:chgData name="mhiguchi" userId="NbHeIkdE0LhaLYNyBMZYozbDZdIty0KAIZWEN4inVbk=" providerId="None" clId="Web-{FB591AEA-AB11-4387-B684-B068FD424C79}" dt="2020-09-24T02:10:59.780" v="72"/>
        <pc:sldMkLst>
          <pc:docMk/>
          <pc:sldMk cId="4082721140" sldId="725"/>
        </pc:sldMkLst>
        <pc:spChg chg="mod">
          <ac:chgData name="mhiguchi" userId="NbHeIkdE0LhaLYNyBMZYozbDZdIty0KAIZWEN4inVbk=" providerId="None" clId="Web-{FB591AEA-AB11-4387-B684-B068FD424C79}" dt="2020-09-24T02:10:53.389" v="59" actId="20577"/>
          <ac:spMkLst>
            <pc:docMk/>
            <pc:sldMk cId="4082721140" sldId="725"/>
            <ac:spMk id="3" creationId="{00000000-0000-0000-0000-000000000000}"/>
          </ac:spMkLst>
        </pc:spChg>
        <pc:graphicFrameChg chg="mod modGraphic">
          <ac:chgData name="mhiguchi" userId="NbHeIkdE0LhaLYNyBMZYozbDZdIty0KAIZWEN4inVbk=" providerId="None" clId="Web-{FB591AEA-AB11-4387-B684-B068FD424C79}" dt="2020-09-24T02:10:59.780" v="72"/>
          <ac:graphicFrameMkLst>
            <pc:docMk/>
            <pc:sldMk cId="4082721140" sldId="725"/>
            <ac:graphicFrameMk id="5" creationId="{5C4374D8-C7AA-A044-9BC8-03321DB933E1}"/>
          </ac:graphicFrameMkLst>
        </pc:graphicFrameChg>
      </pc:sldChg>
      <pc:sldChg chg="modSp">
        <pc:chgData name="mhiguchi" userId="NbHeIkdE0LhaLYNyBMZYozbDZdIty0KAIZWEN4inVbk=" providerId="None" clId="Web-{FB591AEA-AB11-4387-B684-B068FD424C79}" dt="2020-09-24T02:10:26.982" v="12"/>
        <pc:sldMkLst>
          <pc:docMk/>
          <pc:sldMk cId="2664336359" sldId="744"/>
        </pc:sldMkLst>
        <pc:spChg chg="mod">
          <ac:chgData name="mhiguchi" userId="NbHeIkdE0LhaLYNyBMZYozbDZdIty0KAIZWEN4inVbk=" providerId="None" clId="Web-{FB591AEA-AB11-4387-B684-B068FD424C79}" dt="2020-09-24T02:10:19.201" v="8" actId="20577"/>
          <ac:spMkLst>
            <pc:docMk/>
            <pc:sldMk cId="2664336359" sldId="744"/>
            <ac:spMk id="3" creationId="{00000000-0000-0000-0000-000000000000}"/>
          </ac:spMkLst>
        </pc:spChg>
        <pc:graphicFrameChg chg="mod modGraphic">
          <ac:chgData name="mhiguchi" userId="NbHeIkdE0LhaLYNyBMZYozbDZdIty0KAIZWEN4inVbk=" providerId="None" clId="Web-{FB591AEA-AB11-4387-B684-B068FD424C79}" dt="2020-09-24T02:10:26.982" v="12"/>
          <ac:graphicFrameMkLst>
            <pc:docMk/>
            <pc:sldMk cId="2664336359" sldId="744"/>
            <ac:graphicFrameMk id="5" creationId="{5C4374D8-C7AA-A044-9BC8-03321DB933E1}"/>
          </ac:graphicFrameMkLst>
        </pc:graphicFrameChg>
      </pc:sldChg>
      <pc:sldChg chg="modSp">
        <pc:chgData name="mhiguchi" userId="NbHeIkdE0LhaLYNyBMZYozbDZdIty0KAIZWEN4inVbk=" providerId="None" clId="Web-{FB591AEA-AB11-4387-B684-B068FD424C79}" dt="2020-09-24T02:10:44.467" v="38"/>
        <pc:sldMkLst>
          <pc:docMk/>
          <pc:sldMk cId="112280498" sldId="745"/>
        </pc:sldMkLst>
        <pc:spChg chg="mod">
          <ac:chgData name="mhiguchi" userId="NbHeIkdE0LhaLYNyBMZYozbDZdIty0KAIZWEN4inVbk=" providerId="None" clId="Web-{FB591AEA-AB11-4387-B684-B068FD424C79}" dt="2020-09-24T02:10:38.701" v="26" actId="20577"/>
          <ac:spMkLst>
            <pc:docMk/>
            <pc:sldMk cId="112280498" sldId="745"/>
            <ac:spMk id="3" creationId="{00000000-0000-0000-0000-000000000000}"/>
          </ac:spMkLst>
        </pc:spChg>
        <pc:graphicFrameChg chg="mod modGraphic">
          <ac:chgData name="mhiguchi" userId="NbHeIkdE0LhaLYNyBMZYozbDZdIty0KAIZWEN4inVbk=" providerId="None" clId="Web-{FB591AEA-AB11-4387-B684-B068FD424C79}" dt="2020-09-24T02:10:44.467" v="38"/>
          <ac:graphicFrameMkLst>
            <pc:docMk/>
            <pc:sldMk cId="112280498" sldId="745"/>
            <ac:graphicFrameMk id="5" creationId="{5C4374D8-C7AA-A044-9BC8-03321DB933E1}"/>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2021/5/18</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2021/5/18</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4066246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231498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4080583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023039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300603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28505878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7"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8"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2021/5/18</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9"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45072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a:solidFill>
                  <a:srgbClr val="454958"/>
                </a:solidFill>
                <a:latin typeface="メイリオ" pitchFamily="50" charset="-128"/>
                <a:ea typeface="メイリオ" pitchFamily="50" charset="-128"/>
                <a:cs typeface="メイリオ" pitchFamily="50" charset="-128"/>
              </a:rPr>
              <a:t>広告主・代理店限定</a:t>
            </a:r>
          </a:p>
        </p:txBody>
      </p:sp>
      <p:sp>
        <p:nvSpPr>
          <p:cNvPr id="6" name="フッター プレースホルダー 1"/>
          <p:cNvSpPr>
            <a:spLocks noGrp="1"/>
          </p:cNvSpPr>
          <p:nvPr>
            <p:ph type="ftr" sz="quarter" idx="3"/>
          </p:nvPr>
        </p:nvSpPr>
        <p:spPr>
          <a:xfrm>
            <a:off x="2576736" y="6641976"/>
            <a:ext cx="4536504" cy="216024"/>
          </a:xfrm>
          <a:prstGeom prst="rect">
            <a:avLst/>
          </a:prstGeom>
        </p:spPr>
        <p:txBody>
          <a:bodyPr/>
          <a:lstStyle>
            <a:lvl1pPr>
              <a:defRPr sz="800">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0" y="4532392"/>
            <a:ext cx="9906000" cy="2758035"/>
          </a:xfrm>
          <a:prstGeom prst="rect">
            <a:avLst/>
          </a:prstGeom>
        </p:spPr>
      </p:pic>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6990289" y="6678915"/>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389494" y="6709668"/>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20</a:t>
            </a:r>
            <a:r>
              <a:rPr lang="en-US" altLang="ja-JP" sz="650" dirty="0">
                <a:solidFill>
                  <a:schemeClr val="tx1"/>
                </a:solidFill>
                <a:latin typeface="メイリオ" panose="020B0604030504040204" pitchFamily="50" charset="-128"/>
                <a:ea typeface="メイリオ" panose="020B0604030504040204" pitchFamily="50" charset="-128"/>
              </a:rPr>
              <a:t>20</a:t>
            </a:r>
            <a:r>
              <a:rPr lang="en" altLang="ja-JP" sz="650" dirty="0">
                <a:solidFill>
                  <a:schemeClr val="tx1"/>
                </a:solidFill>
                <a:latin typeface="メイリオ" panose="020B0604030504040204" pitchFamily="50" charset="-128"/>
                <a:ea typeface="メイリオ" panose="020B0604030504040204" pitchFamily="50" charset="-128"/>
              </a:rPr>
              <a:t>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id="{1743E5D1-7053-1E45-ABCD-B20FA969A2F6}"/>
              </a:ext>
            </a:extLst>
          </p:cNvPr>
          <p:cNvSpPr/>
          <p:nvPr/>
        </p:nvSpPr>
        <p:spPr>
          <a:xfrm>
            <a:off x="394954" y="2095621"/>
            <a:ext cx="9022542" cy="1042593"/>
          </a:xfrm>
          <a:prstGeom prst="rect">
            <a:avLst/>
          </a:prstGeom>
          <a:ln>
            <a:noFill/>
          </a:ln>
        </p:spPr>
        <p:txBody>
          <a:bodyPr wrap="square">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特集・タイアップ広告</a:t>
            </a:r>
            <a:endPar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テキスト ボックス 11">
            <a:extLst>
              <a:ext uri="{FF2B5EF4-FFF2-40B4-BE49-F238E27FC236}">
                <a16:creationId xmlns:a16="http://schemas.microsoft.com/office/drawing/2014/main" id="{8EE68EAC-0CA1-1045-A7ED-C36237BAF05C}"/>
              </a:ext>
            </a:extLst>
          </p:cNvPr>
          <p:cNvSpPr txBox="1"/>
          <p:nvPr/>
        </p:nvSpPr>
        <p:spPr>
          <a:xfrm>
            <a:off x="416496" y="3140968"/>
            <a:ext cx="5112568" cy="369332"/>
          </a:xfrm>
          <a:prstGeom prst="rect">
            <a:avLst/>
          </a:prstGeom>
          <a:noFill/>
        </p:spPr>
        <p:txBody>
          <a:bodyPr wrap="square" rtlCol="0">
            <a:spAutoFit/>
          </a:bodyPr>
          <a:lstStyle/>
          <a:p>
            <a:r>
              <a:rPr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特別企画　タイアップ</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正方形/長方形 12">
            <a:extLst>
              <a:ext uri="{FF2B5EF4-FFF2-40B4-BE49-F238E27FC236}">
                <a16:creationId xmlns:a16="http://schemas.microsoft.com/office/drawing/2014/main" id="{B2FD3422-EC4A-A646-AA70-7DF8C3883804}"/>
              </a:ext>
            </a:extLst>
          </p:cNvPr>
          <p:cNvSpPr/>
          <p:nvPr/>
        </p:nvSpPr>
        <p:spPr>
          <a:xfrm>
            <a:off x="389495" y="3944283"/>
            <a:ext cx="3569960" cy="605294"/>
          </a:xfrm>
          <a:prstGeom prst="rect">
            <a:avLst/>
          </a:prstGeom>
          <a:noFill/>
        </p:spPr>
        <p:txBody>
          <a:bodyPr wrap="square">
            <a:spAutoFit/>
          </a:bodyPr>
          <a:lstStyle/>
          <a:p>
            <a:pPr>
              <a:lnSpc>
                <a:spcPts val="2031"/>
              </a:lnSpc>
              <a:spcBef>
                <a:spcPct val="0"/>
              </a:spcBef>
              <a:defRPr/>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smtClean="0">
                <a:solidFill>
                  <a:srgbClr val="454958"/>
                </a:solidFill>
                <a:latin typeface="メイリオ" pitchFamily="50" charset="-128"/>
                <a:ea typeface="メイリオ" pitchFamily="50" charset="-128"/>
                <a:cs typeface="メイリオ" pitchFamily="50" charset="-128"/>
              </a:rPr>
              <a:t>2021</a:t>
            </a:r>
            <a:r>
              <a:rPr lang="ja-JP" altLang="en-US" sz="1625" dirty="0" smtClean="0">
                <a:solidFill>
                  <a:srgbClr val="454958"/>
                </a:solidFill>
                <a:latin typeface="メイリオ" pitchFamily="50" charset="-128"/>
                <a:ea typeface="メイリオ" pitchFamily="50" charset="-128"/>
                <a:cs typeface="メイリオ" pitchFamily="50" charset="-128"/>
              </a:rPr>
              <a:t>年</a:t>
            </a:r>
            <a:r>
              <a:rPr lang="en-US" altLang="ja-JP" sz="1625" dirty="0" smtClean="0">
                <a:solidFill>
                  <a:srgbClr val="454958"/>
                </a:solidFill>
                <a:latin typeface="メイリオ" pitchFamily="50" charset="-128"/>
                <a:ea typeface="メイリオ" pitchFamily="50" charset="-128"/>
                <a:cs typeface="メイリオ" pitchFamily="50" charset="-128"/>
              </a:rPr>
              <a:t>2</a:t>
            </a:r>
            <a:r>
              <a:rPr lang="ja-JP" altLang="en-US" sz="1625" dirty="0" smtClean="0">
                <a:solidFill>
                  <a:srgbClr val="454958"/>
                </a:solidFill>
                <a:latin typeface="メイリオ" pitchFamily="50" charset="-128"/>
                <a:ea typeface="メイリオ" pitchFamily="50" charset="-128"/>
                <a:cs typeface="メイリオ" pitchFamily="50" charset="-128"/>
              </a:rPr>
              <a:t>月</a:t>
            </a:r>
            <a:endParaRPr lang="en-US" altLang="ja-JP" sz="1625" dirty="0" smtClean="0">
              <a:solidFill>
                <a:srgbClr val="454958"/>
              </a:solidFill>
              <a:latin typeface="メイリオ" pitchFamily="50" charset="-128"/>
              <a:ea typeface="メイリオ" pitchFamily="50" charset="-128"/>
              <a:cs typeface="メイリオ" pitchFamily="50" charset="-128"/>
            </a:endParaRPr>
          </a:p>
          <a:p>
            <a:pPr>
              <a:lnSpc>
                <a:spcPts val="2031"/>
              </a:lnSpc>
              <a:spcBef>
                <a:spcPct val="0"/>
              </a:spcBef>
              <a:defRPr/>
            </a:pPr>
            <a:r>
              <a:rPr lang="ja-JP" altLang="en-US" sz="1200" dirty="0" smtClean="0">
                <a:solidFill>
                  <a:srgbClr val="454958"/>
                </a:solidFill>
                <a:latin typeface="メイリオ" pitchFamily="50" charset="-128"/>
                <a:ea typeface="メイリオ" pitchFamily="50" charset="-128"/>
                <a:cs typeface="メイリオ" pitchFamily="50" charset="-128"/>
              </a:rPr>
              <a:t>更新日：</a:t>
            </a:r>
            <a:r>
              <a:rPr lang="en-US" altLang="ja-JP" sz="1200" dirty="0" smtClean="0">
                <a:solidFill>
                  <a:srgbClr val="454958"/>
                </a:solidFill>
                <a:latin typeface="メイリオ" pitchFamily="50" charset="-128"/>
                <a:ea typeface="メイリオ" pitchFamily="50" charset="-128"/>
                <a:cs typeface="メイリオ" pitchFamily="50" charset="-128"/>
              </a:rPr>
              <a:t>2021</a:t>
            </a:r>
            <a:r>
              <a:rPr lang="ja-JP" altLang="en-US" sz="1200" dirty="0" smtClean="0">
                <a:solidFill>
                  <a:srgbClr val="454958"/>
                </a:solidFill>
                <a:latin typeface="メイリオ" pitchFamily="50" charset="-128"/>
                <a:ea typeface="メイリオ" pitchFamily="50" charset="-128"/>
                <a:cs typeface="メイリオ" pitchFamily="50" charset="-128"/>
              </a:rPr>
              <a:t>年</a:t>
            </a:r>
            <a:r>
              <a:rPr lang="en-US" altLang="ja-JP" sz="1200" dirty="0" smtClean="0">
                <a:solidFill>
                  <a:srgbClr val="454958"/>
                </a:solidFill>
                <a:latin typeface="メイリオ" pitchFamily="50" charset="-128"/>
                <a:ea typeface="メイリオ" pitchFamily="50" charset="-128"/>
                <a:cs typeface="メイリオ" pitchFamily="50" charset="-128"/>
              </a:rPr>
              <a:t>2</a:t>
            </a:r>
            <a:r>
              <a:rPr lang="ja-JP" altLang="en-US" sz="1200" dirty="0" smtClean="0">
                <a:solidFill>
                  <a:srgbClr val="454958"/>
                </a:solidFill>
                <a:latin typeface="メイリオ" pitchFamily="50" charset="-128"/>
                <a:ea typeface="メイリオ" pitchFamily="50" charset="-128"/>
                <a:cs typeface="メイリオ" pitchFamily="50" charset="-128"/>
              </a:rPr>
              <a:t>月</a:t>
            </a:r>
            <a:r>
              <a:rPr lang="en-US" altLang="ja-JP" sz="1200" dirty="0" smtClean="0">
                <a:solidFill>
                  <a:srgbClr val="454958"/>
                </a:solidFill>
                <a:latin typeface="メイリオ" pitchFamily="50" charset="-128"/>
                <a:ea typeface="メイリオ" pitchFamily="50" charset="-128"/>
                <a:cs typeface="メイリオ" pitchFamily="50" charset="-128"/>
              </a:rPr>
              <a:t>17</a:t>
            </a:r>
            <a:r>
              <a:rPr lang="ja-JP" altLang="en-US" sz="1200" dirty="0" smtClean="0">
                <a:solidFill>
                  <a:srgbClr val="454958"/>
                </a:solidFill>
                <a:latin typeface="メイリオ" pitchFamily="50" charset="-128"/>
                <a:ea typeface="メイリオ" pitchFamily="50" charset="-128"/>
                <a:cs typeface="メイリオ" pitchFamily="50" charset="-128"/>
              </a:rPr>
              <a:t>日</a:t>
            </a:r>
            <a:endParaRPr lang="en-US" altLang="ja-JP" sz="1200" dirty="0">
              <a:solidFill>
                <a:srgbClr val="454958"/>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682515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8" name="Rectangle 46"/>
          <p:cNvSpPr>
            <a:spLocks noChangeArrowheads="1"/>
          </p:cNvSpPr>
          <p:nvPr/>
        </p:nvSpPr>
        <p:spPr bwMode="auto">
          <a:xfrm>
            <a:off x="238050" y="1237445"/>
            <a:ext cx="939547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a:latin typeface="+mn-ea"/>
                <a:ea typeface="+mn-ea"/>
              </a:rPr>
              <a:t>■ 免責事項</a:t>
            </a:r>
          </a:p>
          <a:p>
            <a:pPr eaLnBrk="1" hangingPunct="1">
              <a:spcBef>
                <a:spcPct val="0"/>
              </a:spcBef>
              <a:buFontTx/>
              <a:buNone/>
            </a:pPr>
            <a:r>
              <a:rPr lang="ja-JP" altLang="en-US" sz="1200" dirty="0">
                <a:latin typeface="+mn-ea"/>
                <a:ea typeface="+mn-ea"/>
              </a:rPr>
              <a:t>　・申込者の故意または過失によって、期日までに特集・タイアップ広告ページの掲載を開始できなかった場合、ヤフーは広告掲載</a:t>
            </a:r>
            <a:endParaRPr lang="en-US" altLang="ja-JP" sz="1200" dirty="0">
              <a:latin typeface="+mn-ea"/>
              <a:ea typeface="+mn-ea"/>
            </a:endParaRPr>
          </a:p>
          <a:p>
            <a:pPr eaLnBrk="1" hangingPunct="1">
              <a:spcBef>
                <a:spcPct val="0"/>
              </a:spcBef>
              <a:buFontTx/>
              <a:buNone/>
            </a:pPr>
            <a:r>
              <a:rPr lang="ja-JP" altLang="en-US" sz="1200" dirty="0">
                <a:latin typeface="+mn-ea"/>
                <a:ea typeface="+mn-ea"/>
              </a:rPr>
              <a:t>　　契約に基づく誘導枠およびページ掲載の債務を履行する義務を免れるものとします。</a:t>
            </a:r>
            <a:endParaRPr lang="en-US" altLang="ja-JP" sz="1200" dirty="0">
              <a:latin typeface="+mn-ea"/>
              <a:ea typeface="+mn-ea"/>
            </a:endParaRPr>
          </a:p>
          <a:p>
            <a:pPr eaLnBrk="1" hangingPunct="1">
              <a:spcBef>
                <a:spcPct val="0"/>
              </a:spcBef>
              <a:buFontTx/>
              <a:buNone/>
            </a:pPr>
            <a:r>
              <a:rPr lang="ja-JP" altLang="en-US" sz="1200" dirty="0">
                <a:latin typeface="+mn-ea"/>
                <a:ea typeface="+mn-ea"/>
              </a:rPr>
              <a:t>　　ただし、ヤフーは当該特集・タイアップ広告ページの掲載を行うことができなかった期間の協賛料金を申込者に対して請求する</a:t>
            </a:r>
            <a:endParaRPr lang="en-US" altLang="ja-JP" sz="1200" dirty="0">
              <a:latin typeface="+mn-ea"/>
              <a:ea typeface="+mn-ea"/>
            </a:endParaRPr>
          </a:p>
          <a:p>
            <a:pPr eaLnBrk="1" hangingPunct="1">
              <a:spcBef>
                <a:spcPct val="0"/>
              </a:spcBef>
              <a:buFontTx/>
              <a:buNone/>
            </a:pPr>
            <a:r>
              <a:rPr lang="ja-JP" altLang="en-US" sz="1200" dirty="0">
                <a:latin typeface="+mn-ea"/>
                <a:ea typeface="+mn-ea"/>
              </a:rPr>
              <a:t>　　ことができるものとします。</a:t>
            </a:r>
          </a:p>
          <a:p>
            <a:pPr eaLnBrk="1" hangingPunct="1">
              <a:spcBef>
                <a:spcPct val="0"/>
              </a:spcBef>
              <a:buFontTx/>
              <a:buNone/>
            </a:pPr>
            <a:endParaRPr lang="ja-JP" altLang="en-US" sz="1200" dirty="0">
              <a:latin typeface="+mn-ea"/>
              <a:ea typeface="+mn-ea"/>
            </a:endParaRPr>
          </a:p>
          <a:p>
            <a:pPr eaLnBrk="1" hangingPunct="1">
              <a:spcBef>
                <a:spcPct val="0"/>
              </a:spcBef>
              <a:buFontTx/>
              <a:buNone/>
            </a:pPr>
            <a:r>
              <a:rPr lang="ja-JP" altLang="en-US" sz="1200" dirty="0">
                <a:latin typeface="+mn-ea"/>
                <a:ea typeface="+mn-ea"/>
              </a:rPr>
              <a:t>　・停電・通信回線の事故・天災等の不可抗力、通信事業者の不履行、インターネットインフラその他サーバー等のシステム上の不具</a:t>
            </a:r>
            <a:endParaRPr lang="en-US" altLang="ja-JP" sz="1200" dirty="0">
              <a:latin typeface="+mn-ea"/>
              <a:ea typeface="+mn-ea"/>
            </a:endParaRPr>
          </a:p>
          <a:p>
            <a:pPr eaLnBrk="1" hangingPunct="1">
              <a:spcBef>
                <a:spcPct val="0"/>
              </a:spcBef>
              <a:buFontTx/>
              <a:buNone/>
            </a:pPr>
            <a:r>
              <a:rPr lang="ja-JP" altLang="en-US" sz="1200" dirty="0">
                <a:latin typeface="+mn-ea"/>
                <a:ea typeface="+mn-ea"/>
              </a:rPr>
              <a:t>　　合、緊急メンテナンスの発生などヤフーの責に帰すべき事由以外の原因により、特集・タイアップ広告ページの全部または一部を</a:t>
            </a:r>
            <a:endParaRPr lang="en-US" altLang="ja-JP" sz="1200" dirty="0">
              <a:latin typeface="+mn-ea"/>
              <a:ea typeface="+mn-ea"/>
            </a:endParaRPr>
          </a:p>
          <a:p>
            <a:pPr eaLnBrk="1" hangingPunct="1">
              <a:spcBef>
                <a:spcPct val="0"/>
              </a:spcBef>
              <a:buFontTx/>
              <a:buNone/>
            </a:pPr>
            <a:r>
              <a:rPr lang="ja-JP" altLang="en-US" sz="1200" dirty="0">
                <a:latin typeface="+mn-ea"/>
                <a:ea typeface="+mn-ea"/>
              </a:rPr>
              <a:t>　　掲載できなかった場合、ヤフーはその責を問われないものとし、当該履行については、当該原因の影響とみなされる範囲まで義務</a:t>
            </a:r>
            <a:endParaRPr lang="en-US" altLang="ja-JP" sz="1200" dirty="0">
              <a:latin typeface="+mn-ea"/>
              <a:ea typeface="+mn-ea"/>
            </a:endParaRPr>
          </a:p>
          <a:p>
            <a:pPr eaLnBrk="1" hangingPunct="1">
              <a:spcBef>
                <a:spcPct val="0"/>
              </a:spcBef>
              <a:buFontTx/>
              <a:buNone/>
            </a:pPr>
            <a:r>
              <a:rPr lang="ja-JP" altLang="en-US" sz="1200" dirty="0">
                <a:latin typeface="+mn-ea"/>
                <a:ea typeface="+mn-ea"/>
              </a:rPr>
              <a:t>　　を免除されるものとします。ただし、ヤフーの故意または重過失による場合はこの限りではありません。</a:t>
            </a:r>
            <a:endParaRPr lang="en-US" altLang="ja-JP" sz="1200" dirty="0">
              <a:latin typeface="+mn-ea"/>
              <a:ea typeface="+mn-ea"/>
            </a:endParaRPr>
          </a:p>
          <a:p>
            <a:pPr eaLnBrk="1" hangingPunct="1">
              <a:spcBef>
                <a:spcPct val="0"/>
              </a:spcBef>
              <a:buFontTx/>
              <a:buNone/>
            </a:pPr>
            <a:r>
              <a:rPr lang="ja-JP" altLang="en-US" sz="1200" dirty="0">
                <a:latin typeface="+mn-ea"/>
                <a:ea typeface="+mn-ea"/>
              </a:rPr>
              <a:t>　　なお、この場合、ヤフーが掲載を行わなかった部分については、協賛料金への申込者の支払債務は生じないものとします。</a:t>
            </a:r>
          </a:p>
          <a:p>
            <a:pPr eaLnBrk="1" hangingPunct="1">
              <a:spcBef>
                <a:spcPct val="0"/>
              </a:spcBef>
              <a:buFontTx/>
              <a:buNone/>
            </a:pPr>
            <a:endParaRPr lang="ja-JP" altLang="en-US" sz="1200" dirty="0">
              <a:latin typeface="+mn-ea"/>
              <a:ea typeface="+mn-ea"/>
            </a:endParaRPr>
          </a:p>
          <a:p>
            <a:pPr eaLnBrk="1" hangingPunct="1">
              <a:spcBef>
                <a:spcPct val="0"/>
              </a:spcBef>
              <a:buFontTx/>
              <a:buNone/>
            </a:pPr>
            <a:r>
              <a:rPr lang="ja-JP" altLang="en-US" sz="1200" dirty="0">
                <a:latin typeface="+mn-ea"/>
                <a:ea typeface="+mn-ea"/>
              </a:rPr>
              <a:t>　・特集・タイアップ広告ページ掲載中に、当該サイトからのリンクがデッドリンクとなった場合や、リンク先のサイトに不具合が</a:t>
            </a:r>
            <a:endParaRPr lang="en-US" altLang="ja-JP" sz="1200" dirty="0">
              <a:latin typeface="+mn-ea"/>
              <a:ea typeface="+mn-ea"/>
            </a:endParaRPr>
          </a:p>
          <a:p>
            <a:pPr eaLnBrk="1" hangingPunct="1">
              <a:spcBef>
                <a:spcPct val="0"/>
              </a:spcBef>
              <a:buFontTx/>
              <a:buNone/>
            </a:pPr>
            <a:r>
              <a:rPr lang="ja-JP" altLang="en-US" sz="1200" dirty="0">
                <a:latin typeface="+mn-ea"/>
                <a:ea typeface="+mn-ea"/>
              </a:rPr>
              <a:t>　　発生した場合、ヤフーは当該特集・タイアップ広告ページの掲載を停止することができるものとし、この場合、ヤフーは特集・</a:t>
            </a:r>
            <a:endParaRPr lang="en-US" altLang="ja-JP" sz="1200" dirty="0">
              <a:latin typeface="+mn-ea"/>
              <a:ea typeface="+mn-ea"/>
            </a:endParaRPr>
          </a:p>
          <a:p>
            <a:pPr eaLnBrk="1" hangingPunct="1">
              <a:spcBef>
                <a:spcPct val="0"/>
              </a:spcBef>
              <a:buFontTx/>
              <a:buNone/>
            </a:pPr>
            <a:r>
              <a:rPr lang="ja-JP" altLang="en-US" sz="1200" dirty="0">
                <a:latin typeface="+mn-ea"/>
                <a:ea typeface="+mn-ea"/>
              </a:rPr>
              <a:t>　　タイアップ広告ページ不掲載の責を負わないものとします。</a:t>
            </a:r>
          </a:p>
          <a:p>
            <a:pPr eaLnBrk="1" hangingPunct="1">
              <a:spcBef>
                <a:spcPct val="0"/>
              </a:spcBef>
              <a:buFontTx/>
              <a:buNone/>
            </a:pPr>
            <a:endParaRPr lang="en-US" altLang="ja-JP" sz="1600" dirty="0">
              <a:latin typeface="+mn-ea"/>
              <a:ea typeface="+mn-ea"/>
            </a:endParaRPr>
          </a:p>
          <a:p>
            <a:pPr eaLnBrk="1" hangingPunct="1">
              <a:spcBef>
                <a:spcPct val="0"/>
              </a:spcBef>
              <a:buFontTx/>
              <a:buNone/>
            </a:pPr>
            <a:r>
              <a:rPr lang="ja-JP" altLang="en-US" sz="1600" dirty="0">
                <a:latin typeface="+mn-ea"/>
                <a:ea typeface="+mn-ea"/>
              </a:rPr>
              <a:t>■ 免責期間</a:t>
            </a:r>
            <a:endParaRPr lang="en-US" altLang="ja-JP" sz="1600" dirty="0">
              <a:latin typeface="+mn-ea"/>
              <a:ea typeface="+mn-ea"/>
            </a:endParaRPr>
          </a:p>
          <a:p>
            <a:pPr marL="0" lvl="0" indent="0" eaLnBrk="1" hangingPunct="1">
              <a:spcBef>
                <a:spcPct val="0"/>
              </a:spcBef>
              <a:buNone/>
            </a:pPr>
            <a:r>
              <a:rPr lang="ja-JP" altLang="en-US" sz="1200" dirty="0">
                <a:solidFill>
                  <a:srgbClr val="000000"/>
                </a:solidFill>
                <a:latin typeface="メイリオ"/>
                <a:ea typeface="メイリオ"/>
              </a:rPr>
              <a:t>　・本商品につきましては、以下①～③を特集・タイアップ広告ページの掲載調整時間とし、ヤフーは当該掲載調整時間内の不具合、</a:t>
            </a:r>
            <a:endParaRPr lang="en-US" altLang="ja-JP" sz="1200" dirty="0">
              <a:solidFill>
                <a:srgbClr val="000000"/>
              </a:solidFill>
              <a:latin typeface="メイリオ"/>
              <a:ea typeface="メイリオ"/>
            </a:endParaRPr>
          </a:p>
          <a:p>
            <a:pPr marL="0" lvl="0" indent="0" eaLnBrk="1" hangingPunct="1">
              <a:spcBef>
                <a:spcPct val="0"/>
              </a:spcBef>
              <a:buNone/>
            </a:pPr>
            <a:r>
              <a:rPr lang="ja-JP" altLang="en-US" sz="1200" dirty="0">
                <a:solidFill>
                  <a:srgbClr val="000000"/>
                </a:solidFill>
                <a:latin typeface="メイリオ"/>
                <a:ea typeface="メイリオ"/>
              </a:rPr>
              <a:t>　　不完全掲載または未掲載について免責されるものとします。</a:t>
            </a:r>
          </a:p>
          <a:p>
            <a:pPr marL="0" lvl="0" indent="0" eaLnBrk="1" hangingPunct="1">
              <a:spcBef>
                <a:spcPct val="0"/>
              </a:spcBef>
              <a:buNone/>
            </a:pPr>
            <a:r>
              <a:rPr lang="ja-JP" altLang="en-US" sz="1200" dirty="0">
                <a:solidFill>
                  <a:srgbClr val="000000"/>
                </a:solidFill>
                <a:latin typeface="メイリオ"/>
                <a:ea typeface="メイリオ"/>
              </a:rPr>
              <a:t>　　①特集・タイアップ広告ページ掲載の初日の午前</a:t>
            </a:r>
            <a:r>
              <a:rPr lang="en-US" altLang="ja-JP" sz="1200" dirty="0">
                <a:solidFill>
                  <a:srgbClr val="000000"/>
                </a:solidFill>
                <a:latin typeface="メイリオ"/>
                <a:ea typeface="メイリオ"/>
              </a:rPr>
              <a:t>0</a:t>
            </a:r>
            <a:r>
              <a:rPr lang="ja-JP" altLang="en-US" sz="1200" dirty="0">
                <a:solidFill>
                  <a:srgbClr val="000000"/>
                </a:solidFill>
                <a:latin typeface="メイリオ"/>
                <a:ea typeface="メイリオ"/>
              </a:rPr>
              <a:t>時から</a:t>
            </a:r>
            <a:r>
              <a:rPr lang="en-US" altLang="ja-JP" sz="1200" dirty="0">
                <a:solidFill>
                  <a:srgbClr val="000000"/>
                </a:solidFill>
                <a:latin typeface="メイリオ"/>
                <a:ea typeface="メイリオ"/>
              </a:rPr>
              <a:t>12</a:t>
            </a:r>
            <a:r>
              <a:rPr lang="ja-JP" altLang="en-US" sz="1200" dirty="0">
                <a:solidFill>
                  <a:srgbClr val="000000"/>
                </a:solidFill>
                <a:latin typeface="メイリオ"/>
                <a:ea typeface="メイリオ"/>
              </a:rPr>
              <a:t>時間、および特集・タイアップ広告ページの内容が変更もしくは追加</a:t>
            </a:r>
            <a:endParaRPr lang="en-US" altLang="ja-JP" sz="1200" dirty="0">
              <a:solidFill>
                <a:srgbClr val="000000"/>
              </a:solidFill>
              <a:latin typeface="メイリオ"/>
              <a:ea typeface="メイリオ"/>
            </a:endParaRPr>
          </a:p>
          <a:p>
            <a:pPr marL="0" lvl="0" indent="0" eaLnBrk="1" hangingPunct="1">
              <a:spcBef>
                <a:spcPct val="0"/>
              </a:spcBef>
              <a:buNone/>
            </a:pPr>
            <a:r>
              <a:rPr lang="ja-JP" altLang="en-US" sz="1200" dirty="0">
                <a:solidFill>
                  <a:srgbClr val="000000"/>
                </a:solidFill>
                <a:latin typeface="メイリオ"/>
                <a:ea typeface="メイリオ"/>
              </a:rPr>
              <a:t>　　　された場合における、当該ページの掲載予定時刻から</a:t>
            </a:r>
            <a:r>
              <a:rPr lang="en-US" altLang="ja-JP" sz="1200" dirty="0">
                <a:solidFill>
                  <a:srgbClr val="000000"/>
                </a:solidFill>
                <a:latin typeface="メイリオ"/>
                <a:ea typeface="メイリオ"/>
              </a:rPr>
              <a:t>12</a:t>
            </a:r>
            <a:r>
              <a:rPr lang="ja-JP" altLang="en-US" sz="1200" dirty="0">
                <a:solidFill>
                  <a:srgbClr val="000000"/>
                </a:solidFill>
                <a:latin typeface="メイリオ"/>
                <a:ea typeface="メイリオ"/>
              </a:rPr>
              <a:t>時間</a:t>
            </a:r>
          </a:p>
          <a:p>
            <a:pPr marL="0" lvl="0" indent="0" eaLnBrk="1" hangingPunct="1">
              <a:spcBef>
                <a:spcPct val="0"/>
              </a:spcBef>
              <a:buNone/>
            </a:pPr>
            <a:r>
              <a:rPr lang="ja-JP" altLang="en-US" sz="1200" dirty="0">
                <a:solidFill>
                  <a:srgbClr val="000000"/>
                </a:solidFill>
                <a:latin typeface="メイリオ"/>
                <a:ea typeface="メイリオ"/>
              </a:rPr>
              <a:t>　　②特集・タイアップ広告ページの掲載開始日が営業日以外の場合における、当該掲載開始時間から翌営業日正午まで</a:t>
            </a:r>
          </a:p>
          <a:p>
            <a:pPr marL="0" lvl="0" indent="0" eaLnBrk="1" hangingPunct="1">
              <a:spcBef>
                <a:spcPct val="0"/>
              </a:spcBef>
              <a:buNone/>
            </a:pPr>
            <a:r>
              <a:rPr lang="ja-JP" altLang="en-US" sz="1200" dirty="0">
                <a:solidFill>
                  <a:srgbClr val="000000"/>
                </a:solidFill>
                <a:latin typeface="メイリオ"/>
                <a:ea typeface="メイリオ"/>
              </a:rPr>
              <a:t>　　③特集・タイアップ広告ページの総掲載予定時間が</a:t>
            </a:r>
            <a:r>
              <a:rPr lang="en-US" altLang="ja-JP" sz="1200" dirty="0">
                <a:solidFill>
                  <a:srgbClr val="000000"/>
                </a:solidFill>
                <a:latin typeface="メイリオ"/>
                <a:ea typeface="メイリオ"/>
              </a:rPr>
              <a:t>12</a:t>
            </a:r>
            <a:r>
              <a:rPr lang="ja-JP" altLang="en-US" sz="1200" dirty="0">
                <a:solidFill>
                  <a:srgbClr val="000000"/>
                </a:solidFill>
                <a:latin typeface="メイリオ"/>
                <a:ea typeface="メイリオ"/>
              </a:rPr>
              <a:t>時間未満の場合における、総掲載予定時間の</a:t>
            </a:r>
            <a:r>
              <a:rPr lang="en-US" altLang="ja-JP" sz="1200" dirty="0">
                <a:solidFill>
                  <a:srgbClr val="000000"/>
                </a:solidFill>
                <a:latin typeface="メイリオ"/>
                <a:ea typeface="メイリオ"/>
              </a:rPr>
              <a:t>10%</a:t>
            </a:r>
            <a:r>
              <a:rPr lang="ja-JP" altLang="en-US" sz="1200" dirty="0">
                <a:solidFill>
                  <a:srgbClr val="000000"/>
                </a:solidFill>
                <a:latin typeface="メイリオ"/>
                <a:ea typeface="メイリオ"/>
              </a:rPr>
              <a:t>にあたる時間まで</a:t>
            </a:r>
          </a:p>
        </p:txBody>
      </p:sp>
    </p:spTree>
    <p:extLst>
      <p:ext uri="{BB962C8B-B14F-4D97-AF65-F5344CB8AC3E}">
        <p14:creationId xmlns:p14="http://schemas.microsoft.com/office/powerpoint/2010/main" val="3493372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fontScale="90000"/>
          </a:bodyPr>
          <a:lstStyle/>
          <a:p>
            <a:r>
              <a:rPr lang="ja-JP" altLang="en-US" dirty="0"/>
              <a:t>実施可否の問い合わせフロー</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7" name="正方形/長方形 6"/>
          <p:cNvSpPr/>
          <p:nvPr/>
        </p:nvSpPr>
        <p:spPr>
          <a:xfrm>
            <a:off x="457991" y="1268760"/>
            <a:ext cx="9219376" cy="1015663"/>
          </a:xfrm>
          <a:prstGeom prst="rect">
            <a:avLst/>
          </a:prstGeom>
        </p:spPr>
        <p:txBody>
          <a:bodyPr wrap="square">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2000" u="sng" dirty="0" smtClean="0"/>
              <a:t>特集・タイアップ広告</a:t>
            </a:r>
            <a:r>
              <a:rPr lang="ja-JP" altLang="en-US" sz="2000" dirty="0" smtClean="0"/>
              <a:t>の実施を</a:t>
            </a:r>
            <a:r>
              <a:rPr lang="ja-JP" altLang="en-US" sz="2000" dirty="0"/>
              <a:t>ご希望の場合は</a:t>
            </a:r>
            <a:r>
              <a:rPr lang="ja-JP" altLang="en-US" sz="2000" dirty="0" smtClean="0"/>
              <a:t>、</a:t>
            </a:r>
            <a:endParaRPr lang="en-US" altLang="ja-JP" sz="2000" dirty="0" smtClean="0"/>
          </a:p>
          <a:p>
            <a:r>
              <a:rPr lang="ja-JP" altLang="en-US" sz="2000" dirty="0" smtClean="0">
                <a:solidFill>
                  <a:srgbClr val="FF0000"/>
                </a:solidFill>
              </a:rPr>
              <a:t>弊社担当営業</a:t>
            </a:r>
            <a:r>
              <a:rPr lang="ja-JP" altLang="en-US" sz="2000" dirty="0">
                <a:solidFill>
                  <a:srgbClr val="FF0000"/>
                </a:solidFill>
              </a:rPr>
              <a:t>また</a:t>
            </a:r>
            <a:r>
              <a:rPr lang="ja-JP" altLang="en-US" sz="2000" dirty="0" smtClean="0">
                <a:solidFill>
                  <a:srgbClr val="FF0000"/>
                </a:solidFill>
              </a:rPr>
              <a:t>は</a:t>
            </a:r>
            <a:r>
              <a:rPr lang="en-US" altLang="ja-JP" sz="2000" dirty="0" smtClean="0">
                <a:solidFill>
                  <a:srgbClr val="FF0000"/>
                </a:solidFill>
              </a:rPr>
              <a:t>Yahoo!</a:t>
            </a:r>
            <a:r>
              <a:rPr lang="ja-JP" altLang="en-US" sz="2000" dirty="0" smtClean="0">
                <a:solidFill>
                  <a:srgbClr val="FF0000"/>
                </a:solidFill>
              </a:rPr>
              <a:t>広告パートナーサポート宛</a:t>
            </a:r>
            <a:r>
              <a:rPr lang="ja-JP" altLang="en-US" sz="2000" dirty="0" smtClean="0"/>
              <a:t>に</a:t>
            </a:r>
            <a:endParaRPr lang="en-US" altLang="ja-JP" sz="2000" dirty="0" smtClean="0"/>
          </a:p>
          <a:p>
            <a:r>
              <a:rPr lang="ja-JP" altLang="en-US" sz="2000" dirty="0" smtClean="0"/>
              <a:t>以下の項目を</a:t>
            </a:r>
            <a:r>
              <a:rPr lang="ja-JP" altLang="en-US" sz="2000" dirty="0"/>
              <a:t>ご連絡ください</a:t>
            </a:r>
            <a:r>
              <a:rPr lang="ja-JP" altLang="en-US" sz="2000" dirty="0" smtClean="0"/>
              <a:t>。回答まで最大</a:t>
            </a:r>
            <a:r>
              <a:rPr lang="en-US" altLang="ja-JP" sz="2000" dirty="0" smtClean="0"/>
              <a:t>5</a:t>
            </a:r>
            <a:r>
              <a:rPr lang="ja-JP" altLang="en-US" sz="2000" dirty="0" smtClean="0"/>
              <a:t>営業日いただきます。</a:t>
            </a:r>
            <a:endParaRPr lang="en-US" altLang="ja-JP" sz="2000" dirty="0"/>
          </a:p>
        </p:txBody>
      </p:sp>
      <p:sp>
        <p:nvSpPr>
          <p:cNvPr id="8" name="正方形/長方形 7"/>
          <p:cNvSpPr/>
          <p:nvPr/>
        </p:nvSpPr>
        <p:spPr>
          <a:xfrm>
            <a:off x="488504" y="2636912"/>
            <a:ext cx="7423714" cy="3093154"/>
          </a:xfrm>
          <a:prstGeom prst="rect">
            <a:avLst/>
          </a:prstGeom>
        </p:spPr>
        <p:txBody>
          <a:bodyPr wrap="square">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600" u="sng" dirty="0"/>
              <a:t>▼ご連絡いただきたい</a:t>
            </a:r>
            <a:r>
              <a:rPr lang="ja-JP" altLang="en-US" sz="1600" u="sng" dirty="0" smtClean="0"/>
              <a:t>項目</a:t>
            </a:r>
            <a:endParaRPr lang="en-US" altLang="ja-JP" sz="1600" u="sng" dirty="0" smtClean="0"/>
          </a:p>
          <a:p>
            <a:endParaRPr lang="en-US" altLang="ja-JP" sz="1100" u="sng" dirty="0"/>
          </a:p>
          <a:p>
            <a:pPr marL="171450" indent="-171450">
              <a:buFont typeface="Arial" panose="020B0604020202020204" pitchFamily="34" charset="0"/>
              <a:buChar char="•"/>
            </a:pPr>
            <a:r>
              <a:rPr lang="ja-JP" altLang="en-US" sz="1400" dirty="0" smtClean="0"/>
              <a:t>広告</a:t>
            </a:r>
            <a:r>
              <a:rPr lang="ja-JP" altLang="en-US" sz="1400" dirty="0"/>
              <a:t>商品：</a:t>
            </a:r>
          </a:p>
          <a:p>
            <a:pPr marL="171450" indent="-171450">
              <a:buFont typeface="Arial" panose="020B0604020202020204" pitchFamily="34" charset="0"/>
              <a:buChar char="•"/>
            </a:pPr>
            <a:r>
              <a:rPr lang="ja-JP" altLang="en-US" sz="1400" dirty="0"/>
              <a:t>広告主：</a:t>
            </a:r>
            <a:endParaRPr lang="en-US" altLang="ja-JP" sz="1400" dirty="0"/>
          </a:p>
          <a:p>
            <a:pPr marL="171450" indent="-171450">
              <a:buFont typeface="Arial" panose="020B0604020202020204" pitchFamily="34" charset="0"/>
              <a:buChar char="•"/>
            </a:pPr>
            <a:r>
              <a:rPr lang="ja-JP" altLang="en-US" sz="1400" dirty="0"/>
              <a:t>プロモーション商品・内容：</a:t>
            </a:r>
            <a:endParaRPr lang="en-US" altLang="ja-JP" sz="1400" dirty="0"/>
          </a:p>
          <a:p>
            <a:pPr marL="171450" indent="-171450">
              <a:buFont typeface="Arial" panose="020B0604020202020204" pitchFamily="34" charset="0"/>
              <a:buChar char="•"/>
            </a:pPr>
            <a:r>
              <a:rPr lang="ja-JP" altLang="en-US" sz="1400" dirty="0"/>
              <a:t>リンク先</a:t>
            </a:r>
            <a:r>
              <a:rPr lang="en-US" altLang="ja-JP" sz="1400" dirty="0"/>
              <a:t>URL:</a:t>
            </a:r>
            <a:endParaRPr lang="ja-JP" altLang="en-US" sz="1400" dirty="0"/>
          </a:p>
          <a:p>
            <a:pPr marL="171450" indent="-171450">
              <a:buFont typeface="Arial" panose="020B0604020202020204" pitchFamily="34" charset="0"/>
              <a:buChar char="•"/>
            </a:pPr>
            <a:r>
              <a:rPr lang="ja-JP" altLang="en-US" sz="1400" dirty="0"/>
              <a:t>ヤフー営業担当者：</a:t>
            </a:r>
          </a:p>
          <a:p>
            <a:pPr marL="171450" indent="-171450">
              <a:buFont typeface="Arial" panose="020B0604020202020204" pitchFamily="34" charset="0"/>
              <a:buChar char="•"/>
            </a:pPr>
            <a:r>
              <a:rPr lang="ja-JP" altLang="en-US" sz="1400" dirty="0"/>
              <a:t>代理店：</a:t>
            </a:r>
            <a:endParaRPr lang="en-US" altLang="ja-JP" sz="1400" dirty="0"/>
          </a:p>
          <a:p>
            <a:pPr marL="171450" indent="-171450">
              <a:buFont typeface="Arial" panose="020B0604020202020204" pitchFamily="34" charset="0"/>
              <a:buChar char="•"/>
            </a:pPr>
            <a:r>
              <a:rPr lang="ja-JP" altLang="en-US" sz="1400" dirty="0"/>
              <a:t>予約型対応アカウント</a:t>
            </a:r>
            <a:r>
              <a:rPr lang="en-US" altLang="ja-JP" sz="1400" dirty="0"/>
              <a:t>ID</a:t>
            </a:r>
            <a:r>
              <a:rPr lang="ja-JP" altLang="en-US" sz="1400" dirty="0"/>
              <a:t>（用意があれば）：</a:t>
            </a:r>
          </a:p>
          <a:p>
            <a:pPr marL="171450" indent="-171450">
              <a:buFont typeface="Arial" panose="020B0604020202020204" pitchFamily="34" charset="0"/>
              <a:buChar char="•"/>
            </a:pPr>
            <a:r>
              <a:rPr lang="ja-JP" altLang="en-US" sz="1400" dirty="0"/>
              <a:t>掲載期間：</a:t>
            </a:r>
            <a:endParaRPr lang="en-US" altLang="ja-JP" sz="1400" dirty="0"/>
          </a:p>
          <a:p>
            <a:pPr marL="171450" indent="-171450">
              <a:buFont typeface="Arial" panose="020B0604020202020204" pitchFamily="34" charset="0"/>
              <a:buChar char="•"/>
            </a:pPr>
            <a:r>
              <a:rPr lang="ja-JP" altLang="en-US" sz="1400" dirty="0"/>
              <a:t>予算：</a:t>
            </a:r>
          </a:p>
          <a:p>
            <a:pPr marL="171450" indent="-171450">
              <a:buFont typeface="Arial" panose="020B0604020202020204" pitchFamily="34" charset="0"/>
              <a:buChar char="•"/>
            </a:pPr>
            <a:r>
              <a:rPr lang="ja-JP" altLang="en-US" sz="1400" dirty="0"/>
              <a:t>掲載</a:t>
            </a:r>
            <a:r>
              <a:rPr lang="en-US" altLang="ja-JP" sz="1400" dirty="0" err="1"/>
              <a:t>vimps</a:t>
            </a:r>
            <a:r>
              <a:rPr lang="ja-JP" altLang="en-US" sz="1400" dirty="0"/>
              <a:t>：</a:t>
            </a:r>
          </a:p>
          <a:p>
            <a:pPr marL="171450" indent="-171450">
              <a:buFont typeface="Arial" panose="020B0604020202020204" pitchFamily="34" charset="0"/>
              <a:buChar char="•"/>
            </a:pPr>
            <a:r>
              <a:rPr lang="ja-JP" altLang="en-US" sz="1400" dirty="0"/>
              <a:t>懸念点：</a:t>
            </a:r>
          </a:p>
          <a:p>
            <a:pPr marL="171450" indent="-171450">
              <a:buFont typeface="Arial" panose="020B0604020202020204" pitchFamily="34" charset="0"/>
              <a:buChar char="•"/>
            </a:pPr>
            <a:r>
              <a:rPr lang="ja-JP" altLang="en-US" sz="1400" dirty="0"/>
              <a:t>備考：</a:t>
            </a:r>
            <a:endParaRPr lang="en-US" altLang="ja-JP" sz="1400" dirty="0"/>
          </a:p>
        </p:txBody>
      </p:sp>
    </p:spTree>
    <p:extLst>
      <p:ext uri="{BB962C8B-B14F-4D97-AF65-F5344CB8AC3E}">
        <p14:creationId xmlns:p14="http://schemas.microsoft.com/office/powerpoint/2010/main" val="24368160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14" name="タイトル 2"/>
          <p:cNvSpPr>
            <a:spLocks noGrp="1"/>
          </p:cNvSpPr>
          <p:nvPr>
            <p:ph type="title"/>
          </p:nvPr>
        </p:nvSpPr>
        <p:spPr>
          <a:xfrm>
            <a:off x="488504" y="260648"/>
            <a:ext cx="7992888" cy="432048"/>
          </a:xfrm>
        </p:spPr>
        <p:txBody>
          <a:bodyPr>
            <a:normAutofit fontScale="90000"/>
          </a:bodyPr>
          <a:lstStyle/>
          <a:p>
            <a:r>
              <a:rPr lang="ja-JP" altLang="en-US" dirty="0"/>
              <a:t>「</a:t>
            </a:r>
            <a:r>
              <a:rPr lang="en-US" altLang="ja-JP" dirty="0"/>
              <a:t>Yahoo!</a:t>
            </a:r>
            <a:r>
              <a:rPr lang="ja-JP" altLang="en-US" dirty="0"/>
              <a:t>特別企画　タイアップ」</a:t>
            </a:r>
            <a:r>
              <a:rPr kumimoji="1" lang="ja-JP" altLang="en-US" dirty="0"/>
              <a:t>とは</a:t>
            </a:r>
          </a:p>
        </p:txBody>
      </p:sp>
      <p:sp>
        <p:nvSpPr>
          <p:cNvPr id="23" name="角丸四角形 22"/>
          <p:cNvSpPr/>
          <p:nvPr/>
        </p:nvSpPr>
        <p:spPr>
          <a:xfrm>
            <a:off x="3699616" y="2132856"/>
            <a:ext cx="2470259" cy="3744262"/>
          </a:xfrm>
          <a:prstGeom prst="roundRect">
            <a:avLst>
              <a:gd name="adj" fmla="val 2183"/>
            </a:avLst>
          </a:prstGeom>
          <a:solidFill>
            <a:srgbClr val="FF0000">
              <a:alpha val="3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4" name="角丸四角形 23"/>
          <p:cNvSpPr/>
          <p:nvPr/>
        </p:nvSpPr>
        <p:spPr>
          <a:xfrm>
            <a:off x="6202983" y="2133010"/>
            <a:ext cx="2375905" cy="3744262"/>
          </a:xfrm>
          <a:prstGeom prst="roundRect">
            <a:avLst>
              <a:gd name="adj" fmla="val 1792"/>
            </a:avLst>
          </a:prstGeom>
          <a:solidFill>
            <a:srgbClr val="FF0000">
              <a:alpha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5" name="角丸四角形 24"/>
          <p:cNvSpPr/>
          <p:nvPr/>
        </p:nvSpPr>
        <p:spPr>
          <a:xfrm>
            <a:off x="1208584" y="2132857"/>
            <a:ext cx="2449261" cy="3744262"/>
          </a:xfrm>
          <a:prstGeom prst="roundRect">
            <a:avLst>
              <a:gd name="adj" fmla="val 2188"/>
            </a:avLst>
          </a:prstGeom>
          <a:solidFill>
            <a:srgbClr val="FF0000">
              <a:alpha val="1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6" name="二等辺三角形 25"/>
          <p:cNvSpPr/>
          <p:nvPr/>
        </p:nvSpPr>
        <p:spPr>
          <a:xfrm rot="5400000">
            <a:off x="5210856" y="-522023"/>
            <a:ext cx="1478750" cy="7222561"/>
          </a:xfrm>
          <a:prstGeom prst="triangle">
            <a:avLst>
              <a:gd name="adj" fmla="val 50678"/>
            </a:avLst>
          </a:prstGeom>
          <a:noFill/>
          <a:ln w="57150" cap="flat" cmpd="sng" algn="ctr">
            <a:solidFill>
              <a:srgbClr val="A6A6A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7" name="円/楕円 51"/>
          <p:cNvSpPr/>
          <p:nvPr/>
        </p:nvSpPr>
        <p:spPr>
          <a:xfrm>
            <a:off x="1605429" y="2317909"/>
            <a:ext cx="1608649" cy="1550690"/>
          </a:xfrm>
          <a:prstGeom prst="ellipse">
            <a:avLst/>
          </a:prstGeom>
          <a:solidFill>
            <a:schemeClr val="bg1">
              <a:lumMod val="50000"/>
            </a:schemeClr>
          </a:solid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メイリオ" panose="020B0604030504040204" pitchFamily="50" charset="-128"/>
            </a:endParaRPr>
          </a:p>
        </p:txBody>
      </p:sp>
      <p:sp>
        <p:nvSpPr>
          <p:cNvPr id="28" name="正方形/長方形 27"/>
          <p:cNvSpPr/>
          <p:nvPr/>
        </p:nvSpPr>
        <p:spPr>
          <a:xfrm>
            <a:off x="1740144" y="2763776"/>
            <a:ext cx="1339221" cy="726418"/>
          </a:xfrm>
          <a:prstGeom prst="rect">
            <a:avLst/>
          </a:prstGeom>
        </p:spPr>
        <p:txBody>
          <a:bodyPr wrap="square">
            <a:spAutoFit/>
          </a:bodyPr>
          <a:lstStyle/>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ブランド</a:t>
            </a:r>
          </a:p>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イメージ</a:t>
            </a:r>
            <a:endParaRPr lang="en-US" altLang="ja-JP"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1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形成・浸透</a:t>
            </a:r>
          </a:p>
        </p:txBody>
      </p:sp>
      <p:sp>
        <p:nvSpPr>
          <p:cNvPr id="29" name="円/楕円 53"/>
          <p:cNvSpPr/>
          <p:nvPr/>
        </p:nvSpPr>
        <p:spPr>
          <a:xfrm>
            <a:off x="4339343" y="2517740"/>
            <a:ext cx="1125469" cy="1135041"/>
          </a:xfrm>
          <a:prstGeom prst="ellipse">
            <a:avLst/>
          </a:prstGeom>
          <a:solidFill>
            <a:schemeClr val="bg1">
              <a:lumMod val="50000"/>
            </a:schemeClr>
          </a:solid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メイリオ" panose="020B0604030504040204" pitchFamily="50" charset="-128"/>
            </a:endParaRPr>
          </a:p>
        </p:txBody>
      </p:sp>
      <p:sp>
        <p:nvSpPr>
          <p:cNvPr id="30" name="正方形/長方形 29"/>
          <p:cNvSpPr/>
          <p:nvPr/>
        </p:nvSpPr>
        <p:spPr>
          <a:xfrm>
            <a:off x="4037056" y="2882909"/>
            <a:ext cx="1709755" cy="403565"/>
          </a:xfrm>
          <a:prstGeom prst="rect">
            <a:avLst/>
          </a:prstGeom>
        </p:spPr>
        <p:txBody>
          <a:bodyPr wrap="square">
            <a:spAutoFit/>
          </a:bodyPr>
          <a:lstStyle/>
          <a:p>
            <a:pPr algn="ctr"/>
            <a:r>
              <a:rPr lang="ja-JP" altLang="en-US" sz="1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商品・サービス</a:t>
            </a:r>
          </a:p>
          <a:p>
            <a:pPr algn="ctr"/>
            <a:r>
              <a:rPr lang="ja-JP" altLang="en-US" sz="1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の認知・興味関心</a:t>
            </a:r>
          </a:p>
        </p:txBody>
      </p:sp>
      <p:sp>
        <p:nvSpPr>
          <p:cNvPr id="31" name="円/楕円 55"/>
          <p:cNvSpPr/>
          <p:nvPr/>
        </p:nvSpPr>
        <p:spPr>
          <a:xfrm>
            <a:off x="6985175" y="2697174"/>
            <a:ext cx="779959" cy="786737"/>
          </a:xfrm>
          <a:prstGeom prst="ellipse">
            <a:avLst/>
          </a:prstGeom>
          <a:solidFill>
            <a:schemeClr val="bg1">
              <a:lumMod val="50000"/>
            </a:schemeClr>
          </a:solidFill>
          <a:ln w="571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panose="020B0600070205080204" pitchFamily="50" charset="-128"/>
              <a:cs typeface="メイリオ" panose="020B0604030504040204" pitchFamily="50" charset="-128"/>
            </a:endParaRPr>
          </a:p>
        </p:txBody>
      </p:sp>
      <p:sp>
        <p:nvSpPr>
          <p:cNvPr id="32" name="正方形/長方形 31"/>
          <p:cNvSpPr/>
          <p:nvPr/>
        </p:nvSpPr>
        <p:spPr>
          <a:xfrm>
            <a:off x="6897388" y="2957096"/>
            <a:ext cx="955532" cy="276999"/>
          </a:xfrm>
          <a:prstGeom prst="rect">
            <a:avLst/>
          </a:prstGeom>
        </p:spPr>
        <p:txBody>
          <a:bodyPr wrap="square">
            <a:spAutoFit/>
          </a:bodyPr>
          <a:lstStyle/>
          <a:p>
            <a:pPr algn="ctr"/>
            <a:r>
              <a:rPr lang="ja-JP" altLang="en-US" sz="12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購買検討</a:t>
            </a:r>
          </a:p>
        </p:txBody>
      </p:sp>
      <p:sp>
        <p:nvSpPr>
          <p:cNvPr id="33" name="正方形/長方形 32"/>
          <p:cNvSpPr/>
          <p:nvPr/>
        </p:nvSpPr>
        <p:spPr>
          <a:xfrm>
            <a:off x="1564190" y="4944985"/>
            <a:ext cx="4305375" cy="472042"/>
          </a:xfrm>
          <a:prstGeom prst="rect">
            <a:avLst/>
          </a:prstGeom>
          <a:solidFill>
            <a:schemeClr val="bg1"/>
          </a:solidFill>
          <a:ln w="31750" cap="flat" cmpd="sng" algn="ctr">
            <a:solidFill>
              <a:srgbClr val="C00000"/>
            </a:solidFill>
            <a:prstDash val="solid"/>
            <a:miter lim="800000"/>
          </a:ln>
          <a:effectLst>
            <a:outerShdw blurRad="50800" dist="38100" dir="2700000" algn="tl" rotWithShape="0">
              <a:prstClr val="black">
                <a:alpha val="40000"/>
              </a:prstClr>
            </a:outerShdw>
          </a:effectLst>
        </p:spPr>
        <p:txBody>
          <a:bodyPr rtlCol="0" anchor="ctr"/>
          <a:lstStyle/>
          <a:p>
            <a:pPr algn="ctr"/>
            <a:endParaRPr lang="ja-JP" altLang="en-US" sz="105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正方形/長方形 33"/>
          <p:cNvSpPr/>
          <p:nvPr/>
        </p:nvSpPr>
        <p:spPr>
          <a:xfrm>
            <a:off x="1621195" y="5030953"/>
            <a:ext cx="4067651" cy="369332"/>
          </a:xfrm>
          <a:prstGeom prst="rect">
            <a:avLst/>
          </a:prstGeom>
        </p:spPr>
        <p:txBody>
          <a:bodyPr wrap="square">
            <a:spAutoFit/>
          </a:bodyPr>
          <a:lstStyle/>
          <a:p>
            <a:pPr algn="ctr"/>
            <a:r>
              <a:rPr lang="en-US" altLang="ja-JP" b="1"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b="1" dirty="0">
                <a:latin typeface="メイリオ" panose="020B0604030504040204" pitchFamily="50" charset="-128"/>
                <a:ea typeface="メイリオ" panose="020B0604030504040204" pitchFamily="50" charset="-128"/>
                <a:cs typeface="メイリオ" panose="020B0604030504040204" pitchFamily="50" charset="-128"/>
              </a:rPr>
              <a:t>特別企画　タイアップ</a:t>
            </a:r>
          </a:p>
        </p:txBody>
      </p:sp>
      <p:sp>
        <p:nvSpPr>
          <p:cNvPr id="35" name="左右矢印 34"/>
          <p:cNvSpPr/>
          <p:nvPr/>
        </p:nvSpPr>
        <p:spPr>
          <a:xfrm>
            <a:off x="1296540" y="4242527"/>
            <a:ext cx="7190787" cy="339982"/>
          </a:xfrm>
          <a:prstGeom prst="leftRightArrow">
            <a:avLst/>
          </a:prstGeom>
          <a:solidFill>
            <a:schemeClr val="bg1"/>
          </a:solidFill>
          <a:ln w="25400">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p:cNvSpPr txBox="1"/>
          <p:nvPr/>
        </p:nvSpPr>
        <p:spPr>
          <a:xfrm>
            <a:off x="8554189" y="4221507"/>
            <a:ext cx="1165704" cy="469359"/>
          </a:xfrm>
          <a:prstGeom prst="rect">
            <a:avLst/>
          </a:prstGeom>
          <a:noFill/>
        </p:spPr>
        <p:txBody>
          <a:bodyPr wrap="none" rtlCol="0">
            <a:spAutoFit/>
          </a:bodyPr>
          <a:lstStyle/>
          <a:p>
            <a:pPr algn="ctr"/>
            <a:r>
              <a:rPr lang="ja-JP" altLang="en-US"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商材訴求</a:t>
            </a:r>
            <a:endParaRPr lang="en-US" altLang="ja-JP"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endParaRPr lang="ja-JP" altLang="en-US" sz="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85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（広告要素メイン）</a:t>
            </a:r>
          </a:p>
        </p:txBody>
      </p:sp>
      <p:sp>
        <p:nvSpPr>
          <p:cNvPr id="37" name="テキスト ボックス 36"/>
          <p:cNvSpPr txBox="1"/>
          <p:nvPr/>
        </p:nvSpPr>
        <p:spPr>
          <a:xfrm>
            <a:off x="32751" y="4199096"/>
            <a:ext cx="1165704" cy="469359"/>
          </a:xfrm>
          <a:prstGeom prst="rect">
            <a:avLst/>
          </a:prstGeom>
          <a:noFill/>
        </p:spPr>
        <p:txBody>
          <a:bodyPr wrap="none" rtlCol="0">
            <a:spAutoFit/>
          </a:bodyPr>
          <a:lstStyle/>
          <a:p>
            <a:pPr algn="ctr"/>
            <a:r>
              <a:rPr lang="ja-JP" altLang="en-US" sz="14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テーマ訴求</a:t>
            </a:r>
          </a:p>
          <a:p>
            <a:pPr algn="ctr"/>
            <a:endParaRPr lang="en-US" altLang="ja-JP" sz="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85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（編集要素メイン）</a:t>
            </a:r>
          </a:p>
        </p:txBody>
      </p:sp>
      <p:sp>
        <p:nvSpPr>
          <p:cNvPr id="3" name="正方形/長方形 2"/>
          <p:cNvSpPr/>
          <p:nvPr/>
        </p:nvSpPr>
        <p:spPr>
          <a:xfrm>
            <a:off x="511812" y="1191979"/>
            <a:ext cx="8833676" cy="646331"/>
          </a:xfrm>
          <a:prstGeom prst="rect">
            <a:avLst/>
          </a:prstGeom>
        </p:spPr>
        <p:txBody>
          <a:bodyPr wrap="square">
            <a:spAutoFit/>
          </a:bodyPr>
          <a:lstStyle/>
          <a:p>
            <a:pPr algn="ctr"/>
            <a:r>
              <a:rPr lang="ja-JP" altLang="en-US" b="1" dirty="0">
                <a:latin typeface="Arial" panose="020B0604020202020204" pitchFamily="34" charset="0"/>
              </a:rPr>
              <a:t>ブランディングや商品認知を主目的とした記事体裁のタイアップコンテンツを</a:t>
            </a:r>
            <a:r>
              <a:rPr lang="ja-JP" altLang="en-US" b="1" dirty="0" smtClean="0">
                <a:latin typeface="Arial" panose="020B0604020202020204" pitchFamily="34" charset="0"/>
              </a:rPr>
              <a:t>、</a:t>
            </a:r>
            <a:endParaRPr lang="en-US" altLang="ja-JP" b="1" dirty="0" smtClean="0">
              <a:latin typeface="Arial" panose="020B0604020202020204" pitchFamily="34" charset="0"/>
            </a:endParaRPr>
          </a:p>
          <a:p>
            <a:pPr algn="ctr"/>
            <a:r>
              <a:rPr lang="ja-JP" altLang="en-US" b="1" dirty="0" smtClean="0">
                <a:latin typeface="Arial" panose="020B0604020202020204" pitchFamily="34" charset="0"/>
              </a:rPr>
              <a:t>広告</a:t>
            </a:r>
            <a:r>
              <a:rPr lang="ja-JP" altLang="en-US" b="1" dirty="0">
                <a:latin typeface="Arial" panose="020B0604020202020204" pitchFamily="34" charset="0"/>
              </a:rPr>
              <a:t>主様の課題に合わせた切り口で展開します。</a:t>
            </a:r>
          </a:p>
        </p:txBody>
      </p:sp>
    </p:spTree>
    <p:extLst>
      <p:ext uri="{BB962C8B-B14F-4D97-AF65-F5344CB8AC3E}">
        <p14:creationId xmlns:p14="http://schemas.microsoft.com/office/powerpoint/2010/main" val="4091829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88504" y="260648"/>
            <a:ext cx="7992888" cy="432048"/>
          </a:xfrm>
        </p:spPr>
        <p:txBody>
          <a:bodyPr>
            <a:normAutofit fontScale="90000"/>
          </a:bodyPr>
          <a:lstStyle/>
          <a:p>
            <a:r>
              <a:rPr kumimoji="1" lang="ja-JP" altLang="en-US" dirty="0"/>
              <a:t>全体構造</a:t>
            </a:r>
          </a:p>
        </p:txBody>
      </p:sp>
      <p:sp>
        <p:nvSpPr>
          <p:cNvPr id="9" name="正方形/長方形 8"/>
          <p:cNvSpPr/>
          <p:nvPr/>
        </p:nvSpPr>
        <p:spPr bwMode="auto">
          <a:xfrm>
            <a:off x="7515296" y="1985803"/>
            <a:ext cx="1681845" cy="2405881"/>
          </a:xfrm>
          <a:prstGeom prst="rect">
            <a:avLst/>
          </a:prstGeom>
          <a:noFill/>
          <a:ln w="6350" algn="ctr">
            <a:solidFill>
              <a:schemeClr val="bg1">
                <a:lumMod val="5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a:ln>
                <a:noFill/>
              </a:ln>
              <a:solidFill>
                <a:schemeClr val="bg1"/>
              </a:solidFill>
              <a:effectLst/>
              <a:uLnTx/>
              <a:uFillTx/>
              <a:latin typeface="+mn-ea"/>
              <a:cs typeface="Verdana" pitchFamily="34" charset="0"/>
            </a:endParaRPr>
          </a:p>
        </p:txBody>
      </p:sp>
      <p:sp>
        <p:nvSpPr>
          <p:cNvPr id="10" name="テキスト ボックス 9"/>
          <p:cNvSpPr txBox="1"/>
          <p:nvPr/>
        </p:nvSpPr>
        <p:spPr>
          <a:xfrm>
            <a:off x="7490485" y="2961185"/>
            <a:ext cx="1710987" cy="584775"/>
          </a:xfrm>
          <a:prstGeom prst="rect">
            <a:avLst/>
          </a:prstGeom>
          <a:noFill/>
        </p:spPr>
        <p:txBody>
          <a:bodyPr wrap="square" rtlCol="0">
            <a:spAutoFit/>
          </a:bodyPr>
          <a:lstStyle/>
          <a:p>
            <a:pPr algn="ctr"/>
            <a:r>
              <a:rPr lang="ja-JP" altLang="en-US" sz="1600" dirty="0" smtClean="0">
                <a:solidFill>
                  <a:schemeClr val="tx1">
                    <a:lumMod val="65000"/>
                    <a:lumOff val="35000"/>
                  </a:schemeClr>
                </a:solidFill>
              </a:rPr>
              <a:t>広告主様</a:t>
            </a:r>
            <a:endParaRPr lang="en-US" altLang="ja-JP" sz="1600" dirty="0">
              <a:solidFill>
                <a:schemeClr val="tx1">
                  <a:lumMod val="65000"/>
                  <a:lumOff val="35000"/>
                </a:schemeClr>
              </a:solidFill>
            </a:endParaRPr>
          </a:p>
          <a:p>
            <a:pPr algn="ctr"/>
            <a:r>
              <a:rPr lang="ja-JP" altLang="en-US" sz="1600" dirty="0">
                <a:solidFill>
                  <a:schemeClr val="tx1">
                    <a:lumMod val="65000"/>
                    <a:lumOff val="35000"/>
                  </a:schemeClr>
                </a:solidFill>
              </a:rPr>
              <a:t>ページ</a:t>
            </a:r>
            <a:endParaRPr lang="en-US" altLang="ja-JP" sz="1600" dirty="0">
              <a:solidFill>
                <a:schemeClr val="tx1">
                  <a:lumMod val="65000"/>
                  <a:lumOff val="35000"/>
                </a:schemeClr>
              </a:solidFill>
            </a:endParaRPr>
          </a:p>
        </p:txBody>
      </p:sp>
      <p:sp>
        <p:nvSpPr>
          <p:cNvPr id="13"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pic>
        <p:nvPicPr>
          <p:cNvPr id="18" name="図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0875" y="2424878"/>
            <a:ext cx="2754053" cy="1887774"/>
          </a:xfrm>
          <a:prstGeom prst="rect">
            <a:avLst/>
          </a:prstGeom>
          <a:effectLst>
            <a:outerShdw blurRad="50800" dist="38100" dir="2700000" algn="tl" rotWithShape="0">
              <a:prstClr val="black">
                <a:alpha val="40000"/>
              </a:prstClr>
            </a:outerShdw>
          </a:effectLst>
        </p:spPr>
      </p:pic>
      <p:pic>
        <p:nvPicPr>
          <p:cNvPr id="15" name="図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896" y="1964908"/>
            <a:ext cx="1296144" cy="2305395"/>
          </a:xfrm>
          <a:prstGeom prst="rect">
            <a:avLst/>
          </a:prstGeom>
          <a:ln>
            <a:solidFill>
              <a:schemeClr val="bg1">
                <a:lumMod val="95000"/>
              </a:schemeClr>
            </a:solidFill>
          </a:ln>
          <a:effectLst>
            <a:outerShdw blurRad="50800" dist="38100" dir="2700000" algn="tl" rotWithShape="0">
              <a:prstClr val="black">
                <a:alpha val="40000"/>
              </a:prstClr>
            </a:outerShdw>
          </a:effectLst>
        </p:spPr>
      </p:pic>
      <p:pic>
        <p:nvPicPr>
          <p:cNvPr id="19" name="図 18">
            <a:extLst>
              <a:ext uri="{FF2B5EF4-FFF2-40B4-BE49-F238E27FC236}">
                <a16:creationId xmlns:a16="http://schemas.microsoft.com/office/drawing/2014/main" id="{B5F0A47D-70D9-49B7-A14B-7720749759B9}"/>
              </a:ext>
            </a:extLst>
          </p:cNvPr>
          <p:cNvPicPr>
            <a:picLocks noChangeAspect="1"/>
          </p:cNvPicPr>
          <p:nvPr/>
        </p:nvPicPr>
        <p:blipFill rotWithShape="1">
          <a:blip r:embed="rId4"/>
          <a:srcRect l="-1" t="1" r="67320" b="75801"/>
          <a:stretch/>
        </p:blipFill>
        <p:spPr>
          <a:xfrm>
            <a:off x="4886758" y="1640573"/>
            <a:ext cx="1866442" cy="3808980"/>
          </a:xfrm>
          <a:prstGeom prst="rect">
            <a:avLst/>
          </a:prstGeom>
          <a:ln>
            <a:solidFill>
              <a:schemeClr val="bg1">
                <a:lumMod val="75000"/>
              </a:schemeClr>
            </a:solidFill>
          </a:ln>
          <a:effectLst>
            <a:outerShdw blurRad="50800" dist="38100" dir="2700000" algn="tl" rotWithShape="0">
              <a:prstClr val="black">
                <a:alpha val="40000"/>
              </a:prstClr>
            </a:outerShdw>
          </a:effectLst>
        </p:spPr>
      </p:pic>
      <p:pic>
        <p:nvPicPr>
          <p:cNvPr id="20" name="Picture 6" descr="https://yjfsweb.corp.yahoo.co.jp/doc/mktg-template/stock_photo(New)/%E3%82%A4%E3%83%B3%E3%83%86%E3%83%AA%E3%82%A2%E3%83%BB%E3%82%AC%E3%83%BC%E3%83%87%E3%83%8B%E3%83%B3%E3%82%B0%E3%83%BB%E3%83%AA%E3%83%95%E3%82%A9%E3%83%BC%E3%83%A0%E3%83%BBDIY%E7%94%A8%E5%93%81/%E3%82%A4%E3%83%B3%E3%83%86%E3%83%AA%E3%82%A2009.jpg">
            <a:extLst>
              <a:ext uri="{FF2B5EF4-FFF2-40B4-BE49-F238E27FC236}">
                <a16:creationId xmlns:a16="http://schemas.microsoft.com/office/drawing/2014/main" id="{489DF5E5-2525-48E5-8FED-06BA9C6F278F}"/>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3236"/>
          <a:stretch/>
        </p:blipFill>
        <p:spPr bwMode="auto">
          <a:xfrm>
            <a:off x="4902044" y="3230599"/>
            <a:ext cx="1840412" cy="1316736"/>
          </a:xfrm>
          <a:prstGeom prst="rect">
            <a:avLst/>
          </a:prstGeom>
          <a:noFill/>
          <a:extLst>
            <a:ext uri="{909E8E84-426E-40DD-AFC4-6F175D3DCCD1}">
              <a14:hiddenFill xmlns:a14="http://schemas.microsoft.com/office/drawing/2010/main">
                <a:solidFill>
                  <a:srgbClr val="FFFFFF"/>
                </a:solidFill>
              </a14:hiddenFill>
            </a:ext>
          </a:extLst>
        </p:spPr>
      </p:pic>
      <p:sp>
        <p:nvSpPr>
          <p:cNvPr id="21" name="テキスト ボックス 20">
            <a:extLst>
              <a:ext uri="{FF2B5EF4-FFF2-40B4-BE49-F238E27FC236}">
                <a16:creationId xmlns:a16="http://schemas.microsoft.com/office/drawing/2014/main" id="{485532EE-B20D-4259-B6FB-8335807E81D0}"/>
              </a:ext>
            </a:extLst>
          </p:cNvPr>
          <p:cNvSpPr txBox="1"/>
          <p:nvPr/>
        </p:nvSpPr>
        <p:spPr>
          <a:xfrm>
            <a:off x="4894052" y="2816613"/>
            <a:ext cx="1802285" cy="369332"/>
          </a:xfrm>
          <a:prstGeom prst="rect">
            <a:avLst/>
          </a:prstGeom>
          <a:solidFill>
            <a:schemeClr val="bg1"/>
          </a:solidFill>
        </p:spPr>
        <p:txBody>
          <a:bodyPr wrap="square" rtlCol="0">
            <a:spAutoFit/>
          </a:bodyPr>
          <a:lstStyle/>
          <a:p>
            <a:r>
              <a:rPr lang="ja-JP" altLang="en-US" sz="900" dirty="0">
                <a:latin typeface="+mj-lt"/>
                <a:ea typeface="游ゴシック" panose="020B0400000000000000" pitchFamily="50" charset="-128"/>
              </a:rPr>
              <a:t>家具の配置でこれだけ変わる、部屋の奥行き感を徹底調査。</a:t>
            </a:r>
          </a:p>
        </p:txBody>
      </p:sp>
      <p:sp>
        <p:nvSpPr>
          <p:cNvPr id="22" name="テキスト ボックス 21">
            <a:extLst>
              <a:ext uri="{FF2B5EF4-FFF2-40B4-BE49-F238E27FC236}">
                <a16:creationId xmlns:a16="http://schemas.microsoft.com/office/drawing/2014/main" id="{129F4120-37E2-4C7B-9DD7-B859887F25F2}"/>
              </a:ext>
            </a:extLst>
          </p:cNvPr>
          <p:cNvSpPr txBox="1"/>
          <p:nvPr/>
        </p:nvSpPr>
        <p:spPr>
          <a:xfrm>
            <a:off x="5215011" y="1904719"/>
            <a:ext cx="1493734" cy="184666"/>
          </a:xfrm>
          <a:prstGeom prst="rect">
            <a:avLst/>
          </a:prstGeom>
          <a:solidFill>
            <a:schemeClr val="bg1"/>
          </a:solidFill>
        </p:spPr>
        <p:txBody>
          <a:bodyPr wrap="square" rtlCol="0">
            <a:spAutoFit/>
          </a:bodyPr>
          <a:lstStyle/>
          <a:p>
            <a:pPr algn="r"/>
            <a:r>
              <a:rPr lang="ja-JP" altLang="en-US" sz="600" dirty="0">
                <a:solidFill>
                  <a:schemeClr val="bg1">
                    <a:lumMod val="65000"/>
                  </a:schemeClr>
                </a:solidFill>
              </a:rPr>
              <a:t>提供</a:t>
            </a:r>
            <a:r>
              <a:rPr lang="ja-JP" altLang="en-US" sz="600" dirty="0" smtClean="0">
                <a:solidFill>
                  <a:schemeClr val="bg1">
                    <a:lumMod val="65000"/>
                  </a:schemeClr>
                </a:solidFill>
              </a:rPr>
              <a:t>：広告主様</a:t>
            </a:r>
            <a:r>
              <a:rPr lang="ja-JP" altLang="en-US" sz="600" dirty="0">
                <a:solidFill>
                  <a:schemeClr val="bg1">
                    <a:lumMod val="65000"/>
                  </a:schemeClr>
                </a:solidFill>
              </a:rPr>
              <a:t>名</a:t>
            </a:r>
          </a:p>
        </p:txBody>
      </p:sp>
      <p:sp>
        <p:nvSpPr>
          <p:cNvPr id="23" name="正方形/長方形 22"/>
          <p:cNvSpPr/>
          <p:nvPr/>
        </p:nvSpPr>
        <p:spPr>
          <a:xfrm>
            <a:off x="4930628" y="2045065"/>
            <a:ext cx="1802285" cy="437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790094CB-67A2-4D37-BAEA-143843B23440}"/>
              </a:ext>
            </a:extLst>
          </p:cNvPr>
          <p:cNvSpPr txBox="1"/>
          <p:nvPr/>
        </p:nvSpPr>
        <p:spPr>
          <a:xfrm>
            <a:off x="4962044" y="2042476"/>
            <a:ext cx="1752582" cy="415498"/>
          </a:xfrm>
          <a:prstGeom prst="rect">
            <a:avLst/>
          </a:prstGeom>
          <a:solidFill>
            <a:schemeClr val="bg1"/>
          </a:solidFill>
        </p:spPr>
        <p:txBody>
          <a:bodyPr wrap="square" lIns="0" rIns="36000" rtlCol="0">
            <a:spAutoFit/>
          </a:bodyPr>
          <a:lstStyle/>
          <a:p>
            <a:r>
              <a:rPr lang="ja-JP" altLang="en-US" sz="1000" b="1" dirty="0">
                <a:latin typeface="+mj-lt"/>
                <a:ea typeface="游ゴシック" panose="020B0400000000000000" pitchFamily="50" charset="-128"/>
              </a:rPr>
              <a:t>リビングを広く見せる</a:t>
            </a:r>
            <a:r>
              <a:rPr lang="en-US" altLang="ja-JP" sz="1000" b="1" dirty="0">
                <a:latin typeface="+mj-lt"/>
                <a:ea typeface="游ゴシック" panose="020B0400000000000000" pitchFamily="50" charset="-128"/>
              </a:rPr>
              <a:t>3</a:t>
            </a:r>
            <a:r>
              <a:rPr lang="ja-JP" altLang="en-US" sz="1000" b="1" dirty="0" err="1">
                <a:latin typeface="+mj-lt"/>
                <a:ea typeface="游ゴシック" panose="020B0400000000000000" pitchFamily="50" charset="-128"/>
              </a:rPr>
              <a:t>つの</a:t>
            </a:r>
            <a:endParaRPr lang="en-US" altLang="ja-JP" sz="1000" b="1" dirty="0">
              <a:latin typeface="+mj-lt"/>
              <a:ea typeface="游ゴシック" panose="020B0400000000000000" pitchFamily="50" charset="-128"/>
            </a:endParaRPr>
          </a:p>
          <a:p>
            <a:r>
              <a:rPr lang="ja-JP" altLang="en-US" sz="1000" b="1" dirty="0">
                <a:latin typeface="+mj-lt"/>
                <a:ea typeface="游ゴシック" panose="020B0400000000000000" pitchFamily="50" charset="-128"/>
              </a:rPr>
              <a:t>法則とは？実例をもとに検証。</a:t>
            </a:r>
          </a:p>
        </p:txBody>
      </p:sp>
      <p:sp>
        <p:nvSpPr>
          <p:cNvPr id="25" name="テキスト ボックス 24">
            <a:extLst>
              <a:ext uri="{FF2B5EF4-FFF2-40B4-BE49-F238E27FC236}">
                <a16:creationId xmlns:a16="http://schemas.microsoft.com/office/drawing/2014/main" id="{485532EE-B20D-4259-B6FB-8335807E81D0}"/>
              </a:ext>
            </a:extLst>
          </p:cNvPr>
          <p:cNvSpPr txBox="1"/>
          <p:nvPr/>
        </p:nvSpPr>
        <p:spPr>
          <a:xfrm>
            <a:off x="4936724" y="4669797"/>
            <a:ext cx="1802285" cy="707886"/>
          </a:xfrm>
          <a:prstGeom prst="rect">
            <a:avLst/>
          </a:prstGeom>
          <a:solidFill>
            <a:schemeClr val="bg1"/>
          </a:solidFill>
        </p:spPr>
        <p:txBody>
          <a:bodyPr wrap="square" rtlCol="0">
            <a:spAutoFit/>
          </a:bodyPr>
          <a:lstStyle/>
          <a:p>
            <a:r>
              <a:rPr lang="ja-JP" altLang="en-US" sz="800">
                <a:latin typeface="+mj-lt"/>
                <a:ea typeface="游ゴシック" panose="020B0400000000000000" pitchFamily="50" charset="-128"/>
              </a:rPr>
              <a:t>本文</a:t>
            </a:r>
            <a:endParaRPr lang="en-US" altLang="ja-JP" sz="800">
              <a:latin typeface="+mj-lt"/>
              <a:ea typeface="游ゴシック" panose="020B0400000000000000" pitchFamily="50" charset="-128"/>
            </a:endParaRPr>
          </a:p>
          <a:p>
            <a:r>
              <a:rPr lang="en-US" altLang="ja-JP" sz="800">
                <a:latin typeface="+mj-lt"/>
                <a:ea typeface="游ゴシック" panose="020B0400000000000000" pitchFamily="50" charset="-128"/>
              </a:rPr>
              <a:t>------------------------------------------------------------------------------------------------------------------------------------------------</a:t>
            </a:r>
          </a:p>
        </p:txBody>
      </p:sp>
      <p:sp>
        <p:nvSpPr>
          <p:cNvPr id="17" name="ホームベース 16"/>
          <p:cNvSpPr/>
          <p:nvPr/>
        </p:nvSpPr>
        <p:spPr>
          <a:xfrm>
            <a:off x="2952728" y="1196752"/>
            <a:ext cx="6536776" cy="354448"/>
          </a:xfrm>
          <a:prstGeom prst="homePlate">
            <a:avLst/>
          </a:prstGeom>
          <a:solidFill>
            <a:srgbClr val="0056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6" name="ホームベース 25"/>
          <p:cNvSpPr/>
          <p:nvPr/>
        </p:nvSpPr>
        <p:spPr>
          <a:xfrm>
            <a:off x="1739870" y="1196752"/>
            <a:ext cx="5589394" cy="354448"/>
          </a:xfrm>
          <a:prstGeom prst="homePlate">
            <a:avLst/>
          </a:prstGeom>
          <a:solidFill>
            <a:srgbClr val="0056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7" name="ホームベース 26"/>
          <p:cNvSpPr/>
          <p:nvPr/>
        </p:nvSpPr>
        <p:spPr>
          <a:xfrm>
            <a:off x="480960" y="1196752"/>
            <a:ext cx="4112000" cy="354448"/>
          </a:xfrm>
          <a:prstGeom prst="homePlate">
            <a:avLst/>
          </a:prstGeom>
          <a:solidFill>
            <a:srgbClr val="0056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p:cNvSpPr/>
          <p:nvPr/>
        </p:nvSpPr>
        <p:spPr>
          <a:xfrm>
            <a:off x="-56424" y="1252105"/>
            <a:ext cx="5153440"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各種誘導広告</a:t>
            </a:r>
          </a:p>
        </p:txBody>
      </p:sp>
      <p:sp>
        <p:nvSpPr>
          <p:cNvPr id="29" name="正方形/長方形 28"/>
          <p:cNvSpPr/>
          <p:nvPr/>
        </p:nvSpPr>
        <p:spPr>
          <a:xfrm>
            <a:off x="3584848" y="1245022"/>
            <a:ext cx="4298598"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タイアップ</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6222944" y="1239767"/>
            <a:ext cx="4298598" cy="307777"/>
          </a:xfrm>
          <a:prstGeom prst="rect">
            <a:avLst/>
          </a:prstGeom>
          <a:noFill/>
        </p:spPr>
        <p:txBody>
          <a:bodyPr wrap="square">
            <a:spAutoFit/>
          </a:bodyPr>
          <a:lstStyle/>
          <a:p>
            <a:pPr lvl="0" algn="ctr">
              <a:defRPr/>
            </a:pPr>
            <a:r>
              <a:rPr kumimoji="0" lang="en-US" altLang="ja-JP" sz="1400" b="1" kern="0" dirty="0">
                <a:solidFill>
                  <a:schemeClr val="bg1"/>
                </a:solidFill>
                <a:latin typeface="メイリオ" panose="020B0604030504040204" pitchFamily="50" charset="-128"/>
                <a:ea typeface="メイリオ" panose="020B0604030504040204" pitchFamily="50" charset="-128"/>
              </a:rPr>
              <a:t>LP</a:t>
            </a:r>
          </a:p>
        </p:txBody>
      </p:sp>
      <p:sp>
        <p:nvSpPr>
          <p:cNvPr id="31" name="テキスト ボックス 30"/>
          <p:cNvSpPr txBox="1"/>
          <p:nvPr/>
        </p:nvSpPr>
        <p:spPr>
          <a:xfrm>
            <a:off x="3606087" y="5951022"/>
            <a:ext cx="4464496" cy="523220"/>
          </a:xfrm>
          <a:prstGeom prst="rect">
            <a:avLst/>
          </a:prstGeom>
          <a:noFill/>
        </p:spPr>
        <p:txBody>
          <a:bodyPr wrap="square" rtlCol="0">
            <a:spAutoFit/>
          </a:bodyPr>
          <a:lstStyle/>
          <a:p>
            <a:pPr algn="ctr"/>
            <a:r>
              <a:rPr lang="ja-JP" altLang="en-US" sz="1400" b="1" dirty="0" smtClean="0">
                <a:solidFill>
                  <a:srgbClr val="0D5FA0"/>
                </a:solidFill>
                <a:latin typeface="メイリオ" panose="020B0604030504040204" pitchFamily="50" charset="-128"/>
                <a:ea typeface="メイリオ" panose="020B0604030504040204" pitchFamily="50" charset="-128"/>
              </a:rPr>
              <a:t>「</a:t>
            </a:r>
            <a:r>
              <a:rPr lang="ja-JP" altLang="en-US" sz="1400" b="1" dirty="0">
                <a:solidFill>
                  <a:srgbClr val="0D5FA0"/>
                </a:solidFill>
                <a:latin typeface="メイリオ" panose="020B0604030504040204" pitchFamily="50" charset="-128"/>
                <a:ea typeface="メイリオ" panose="020B0604030504040204" pitchFamily="50" charset="-128"/>
              </a:rPr>
              <a:t>気軽に読める」ことを重視</a:t>
            </a:r>
            <a:r>
              <a:rPr lang="ja-JP" altLang="en-US" sz="1400" b="1" dirty="0" smtClean="0">
                <a:solidFill>
                  <a:srgbClr val="0D5FA0"/>
                </a:solidFill>
                <a:latin typeface="メイリオ" panose="020B0604030504040204" pitchFamily="50" charset="-128"/>
                <a:ea typeface="メイリオ" panose="020B0604030504040204" pitchFamily="50" charset="-128"/>
              </a:rPr>
              <a:t>した</a:t>
            </a:r>
            <a:endParaRPr lang="en-US" altLang="ja-JP" sz="1400" b="1" dirty="0" smtClean="0">
              <a:solidFill>
                <a:srgbClr val="0D5FA0"/>
              </a:solidFill>
              <a:latin typeface="メイリオ" panose="020B0604030504040204" pitchFamily="50" charset="-128"/>
              <a:ea typeface="メイリオ" panose="020B0604030504040204" pitchFamily="50" charset="-128"/>
            </a:endParaRPr>
          </a:p>
          <a:p>
            <a:pPr algn="ctr"/>
            <a:r>
              <a:rPr lang="ja-JP" altLang="en-US" sz="1400" b="1" dirty="0" smtClean="0">
                <a:solidFill>
                  <a:srgbClr val="0D5FA0"/>
                </a:solidFill>
                <a:latin typeface="メイリオ" panose="020B0604030504040204" pitchFamily="50" charset="-128"/>
                <a:ea typeface="メイリオ" panose="020B0604030504040204" pitchFamily="50" charset="-128"/>
              </a:rPr>
              <a:t>記事型</a:t>
            </a:r>
            <a:r>
              <a:rPr lang="ja-JP" altLang="en-US" sz="1400" b="1" dirty="0">
                <a:solidFill>
                  <a:srgbClr val="0D5FA0"/>
                </a:solidFill>
                <a:latin typeface="メイリオ" panose="020B0604030504040204" pitchFamily="50" charset="-128"/>
                <a:ea typeface="メイリオ" panose="020B0604030504040204" pitchFamily="50" charset="-128"/>
              </a:rPr>
              <a:t>タイアップ</a:t>
            </a:r>
            <a:endParaRPr lang="en-US" altLang="ja-JP" sz="1400" b="1" dirty="0">
              <a:solidFill>
                <a:srgbClr val="0D5FA0"/>
              </a:solidFill>
              <a:latin typeface="メイリオ" panose="020B0604030504040204" pitchFamily="50" charset="-128"/>
              <a:ea typeface="メイリオ" panose="020B0604030504040204" pitchFamily="50" charset="-128"/>
            </a:endParaRPr>
          </a:p>
        </p:txBody>
      </p:sp>
      <p:sp>
        <p:nvSpPr>
          <p:cNvPr id="32" name="テキスト ボックス 31">
            <a:extLst>
              <a:ext uri="{FF2B5EF4-FFF2-40B4-BE49-F238E27FC236}">
                <a16:creationId xmlns:a16="http://schemas.microsoft.com/office/drawing/2014/main" id="{89B25188-5DC4-4E84-9D8D-249C0059942D}"/>
              </a:ext>
            </a:extLst>
          </p:cNvPr>
          <p:cNvSpPr txBox="1"/>
          <p:nvPr/>
        </p:nvSpPr>
        <p:spPr>
          <a:xfrm>
            <a:off x="4860705" y="5493218"/>
            <a:ext cx="1872208" cy="400110"/>
          </a:xfrm>
          <a:prstGeom prst="rect">
            <a:avLst/>
          </a:prstGeom>
          <a:noFill/>
        </p:spPr>
        <p:txBody>
          <a:bodyPr wrap="square" rtlCol="0">
            <a:spAutoFit/>
          </a:bodyPr>
          <a:lstStyle/>
          <a:p>
            <a:r>
              <a:rPr lang="en-US" altLang="ja-JP" sz="1000" dirty="0" smtClean="0">
                <a:latin typeface="メイリオ" panose="020B0604030504040204" pitchFamily="50" charset="-128"/>
                <a:ea typeface="メイリオ" panose="020B0604030504040204" pitchFamily="50" charset="-128"/>
              </a:rPr>
              <a:t>※</a:t>
            </a:r>
            <a:r>
              <a:rPr lang="ja-JP" altLang="en-US" sz="1000" dirty="0" smtClean="0">
                <a:latin typeface="メイリオ" panose="020B0604030504040204" pitchFamily="50" charset="-128"/>
                <a:ea typeface="メイリオ" panose="020B0604030504040204" pitchFamily="50" charset="-128"/>
              </a:rPr>
              <a:t>共通のテンプレートで制作</a:t>
            </a:r>
            <a:endParaRPr lang="en-US" altLang="ja-JP" sz="1000" dirty="0" smtClean="0">
              <a:latin typeface="メイリオ" panose="020B0604030504040204" pitchFamily="50" charset="-128"/>
              <a:ea typeface="メイリオ" panose="020B0604030504040204" pitchFamily="50" charset="-128"/>
            </a:endParaRPr>
          </a:p>
          <a:p>
            <a:r>
              <a:rPr lang="en-US" altLang="ja-JP" sz="1000" dirty="0" smtClean="0">
                <a:latin typeface="メイリオ" panose="020B0604030504040204" pitchFamily="50" charset="-128"/>
                <a:ea typeface="メイリオ" panose="020B0604030504040204" pitchFamily="50" charset="-128"/>
              </a:rPr>
              <a:t>※</a:t>
            </a:r>
            <a:r>
              <a:rPr lang="ja-JP" altLang="en-US" sz="1000" dirty="0" smtClean="0">
                <a:latin typeface="メイリオ" panose="020B0604030504040204" pitchFamily="50" charset="-128"/>
                <a:ea typeface="メイリオ" panose="020B0604030504040204" pitchFamily="50" charset="-128"/>
              </a:rPr>
              <a:t>上記はイメージです</a:t>
            </a:r>
            <a:endParaRPr lang="en-US" altLang="ja-JP" sz="1000" dirty="0">
              <a:latin typeface="メイリオ" panose="020B0604030504040204" pitchFamily="50" charset="-128"/>
              <a:ea typeface="メイリオ" panose="020B0604030504040204" pitchFamily="50" charset="-128"/>
            </a:endParaRPr>
          </a:p>
        </p:txBody>
      </p:sp>
      <p:sp>
        <p:nvSpPr>
          <p:cNvPr id="33" name="テキスト ボックス 32">
            <a:extLst>
              <a:ext uri="{FF2B5EF4-FFF2-40B4-BE49-F238E27FC236}">
                <a16:creationId xmlns:a16="http://schemas.microsoft.com/office/drawing/2014/main" id="{89B25188-5DC4-4E84-9D8D-249C0059942D}"/>
              </a:ext>
            </a:extLst>
          </p:cNvPr>
          <p:cNvSpPr txBox="1"/>
          <p:nvPr/>
        </p:nvSpPr>
        <p:spPr>
          <a:xfrm>
            <a:off x="560512" y="4424224"/>
            <a:ext cx="3888432" cy="246221"/>
          </a:xfrm>
          <a:prstGeom prst="rect">
            <a:avLst/>
          </a:prstGeom>
          <a:noFill/>
        </p:spPr>
        <p:txBody>
          <a:bodyPr wrap="square" rtlCol="0">
            <a:spAutoFit/>
          </a:bodyPr>
          <a:lstStyle/>
          <a:p>
            <a:r>
              <a:rPr lang="en-US" altLang="ja-JP" sz="1000" dirty="0" smtClean="0">
                <a:cs typeface="Meiryo UI" pitchFamily="50" charset="-128"/>
              </a:rPr>
              <a:t>※Yahoo</a:t>
            </a:r>
            <a:r>
              <a:rPr lang="en-US" altLang="ja-JP" sz="1000" dirty="0">
                <a:cs typeface="Meiryo UI" pitchFamily="50" charset="-128"/>
              </a:rPr>
              <a:t>!</a:t>
            </a:r>
            <a:r>
              <a:rPr lang="ja-JP" altLang="en-US" sz="1000" dirty="0">
                <a:cs typeface="Meiryo UI" pitchFamily="50" charset="-128"/>
              </a:rPr>
              <a:t>ディスプレイ広告（予約型／運用型）から自由</a:t>
            </a:r>
            <a:r>
              <a:rPr lang="ja-JP" altLang="en-US" sz="1000" dirty="0" smtClean="0">
                <a:cs typeface="Meiryo UI" pitchFamily="50" charset="-128"/>
              </a:rPr>
              <a:t>選択</a:t>
            </a:r>
            <a:endParaRPr lang="en-US" altLang="ja-JP" sz="1000" dirty="0">
              <a:cs typeface="Meiryo UI" pitchFamily="50" charset="-128"/>
            </a:endParaRPr>
          </a:p>
        </p:txBody>
      </p:sp>
    </p:spTree>
    <p:extLst>
      <p:ext uri="{BB962C8B-B14F-4D97-AF65-F5344CB8AC3E}">
        <p14:creationId xmlns:p14="http://schemas.microsoft.com/office/powerpoint/2010/main" val="1655965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88504" y="260648"/>
            <a:ext cx="7992888" cy="432048"/>
          </a:xfrm>
        </p:spPr>
        <p:txBody>
          <a:bodyPr>
            <a:normAutofit fontScale="90000"/>
          </a:bodyPr>
          <a:lstStyle/>
          <a:p>
            <a:r>
              <a:rPr kumimoji="1" lang="ja-JP" altLang="en-US" dirty="0"/>
              <a:t>スペック詳細</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7" name="正方形/長方形 6"/>
          <p:cNvSpPr/>
          <p:nvPr/>
        </p:nvSpPr>
        <p:spPr>
          <a:xfrm>
            <a:off x="7304988" y="4757512"/>
            <a:ext cx="415498" cy="369332"/>
          </a:xfrm>
          <a:prstGeom prst="rect">
            <a:avLst/>
          </a:prstGeom>
        </p:spPr>
        <p:txBody>
          <a:bodyPr wrap="none">
            <a:spAutoFit/>
          </a:bodyPr>
          <a:lstStyle/>
          <a:p>
            <a:r>
              <a:rPr lang="ja-JP" altLang="en-US" dirty="0">
                <a:solidFill>
                  <a:srgbClr val="FF0000"/>
                </a:solidFill>
              </a:rPr>
              <a:t>★</a:t>
            </a:r>
            <a:endParaRPr lang="ja-JP" altLang="en-US" dirty="0"/>
          </a:p>
        </p:txBody>
      </p:sp>
      <p:graphicFrame>
        <p:nvGraphicFramePr>
          <p:cNvPr id="8" name="表 7"/>
          <p:cNvGraphicFramePr>
            <a:graphicFrameLocks noGrp="1"/>
          </p:cNvGraphicFramePr>
          <p:nvPr>
            <p:extLst>
              <p:ext uri="{D42A27DB-BD31-4B8C-83A1-F6EECF244321}">
                <p14:modId xmlns:p14="http://schemas.microsoft.com/office/powerpoint/2010/main" val="3018675163"/>
              </p:ext>
            </p:extLst>
          </p:nvPr>
        </p:nvGraphicFramePr>
        <p:xfrm>
          <a:off x="344488" y="908720"/>
          <a:ext cx="9217024" cy="5708373"/>
        </p:xfrm>
        <a:graphic>
          <a:graphicData uri="http://schemas.openxmlformats.org/drawingml/2006/table">
            <a:tbl>
              <a:tblPr firstRow="1" bandRow="1"/>
              <a:tblGrid>
                <a:gridCol w="1553777">
                  <a:extLst>
                    <a:ext uri="{9D8B030D-6E8A-4147-A177-3AD203B41FA5}">
                      <a16:colId xmlns:a16="http://schemas.microsoft.com/office/drawing/2014/main" val="20000"/>
                    </a:ext>
                  </a:extLst>
                </a:gridCol>
                <a:gridCol w="7663247">
                  <a:extLst>
                    <a:ext uri="{9D8B030D-6E8A-4147-A177-3AD203B41FA5}">
                      <a16:colId xmlns:a16="http://schemas.microsoft.com/office/drawing/2014/main" val="20001"/>
                    </a:ext>
                  </a:extLst>
                </a:gridCol>
              </a:tblGrid>
              <a:tr h="439965">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tx1"/>
                          </a:solidFill>
                          <a:latin typeface="メイリオ"/>
                          <a:ea typeface="メイリオ"/>
                          <a:cs typeface="Meiryo UI" pitchFamily="50" charset="-128"/>
                        </a:rPr>
                        <a:t>タイアップへの</a:t>
                      </a:r>
                      <a:endParaRPr kumimoji="1" lang="en-US" altLang="ja-JP" sz="1200" b="0" i="0" dirty="0">
                        <a:solidFill>
                          <a:schemeClr val="tx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tx1"/>
                          </a:solidFill>
                          <a:latin typeface="メイリオ"/>
                          <a:ea typeface="メイリオ"/>
                          <a:cs typeface="Meiryo UI" pitchFamily="50" charset="-128"/>
                        </a:rPr>
                        <a:t>誘導枠</a:t>
                      </a:r>
                      <a:endParaRPr kumimoji="1" lang="en-US" altLang="ja-JP" sz="1200" b="0" i="0" dirty="0">
                        <a:solidFill>
                          <a:schemeClr val="tx1"/>
                        </a:solidFill>
                        <a:latin typeface="メイリオ"/>
                        <a:ea typeface="メイリオ"/>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E4E4EC"/>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388" indent="-179388" algn="l" fontAlgn="ctr">
                        <a:buClr>
                          <a:srgbClr val="687080"/>
                        </a:buClr>
                        <a:buFont typeface="Wingdings" pitchFamily="2" charset="2"/>
                        <a:buNone/>
                      </a:pPr>
                      <a:r>
                        <a:rPr lang="en-US" altLang="ja-JP" sz="1200" b="0" i="0" u="none" strike="noStrike" dirty="0" smtClean="0">
                          <a:solidFill>
                            <a:schemeClr val="tx1"/>
                          </a:solidFill>
                          <a:latin typeface="メイリオ"/>
                          <a:ea typeface="メイリオ"/>
                          <a:cs typeface="Meiryo UI" pitchFamily="50" charset="-128"/>
                        </a:rPr>
                        <a:t>Yahoo!</a:t>
                      </a:r>
                      <a:r>
                        <a:rPr lang="ja-JP" altLang="en-US" sz="1200" b="0" i="0" u="none" strike="noStrike" dirty="0" smtClean="0">
                          <a:solidFill>
                            <a:schemeClr val="tx1"/>
                          </a:solidFill>
                          <a:latin typeface="メイリオ"/>
                          <a:ea typeface="メイリオ"/>
                          <a:cs typeface="Meiryo UI" pitchFamily="50" charset="-128"/>
                        </a:rPr>
                        <a:t>ディスプレイ広告（予約型／運用型）から自由選択</a:t>
                      </a:r>
                      <a:endParaRPr lang="en-US" altLang="ja-JP" sz="1200" b="0" i="0" u="none" strike="noStrike" dirty="0" smtClean="0">
                        <a:solidFill>
                          <a:schemeClr val="tx1"/>
                        </a:solidFill>
                        <a:latin typeface="メイリオ"/>
                        <a:ea typeface="メイリオ"/>
                        <a:cs typeface="Meiryo UI" pitchFamily="50" charset="-128"/>
                      </a:endParaRPr>
                    </a:p>
                    <a:p>
                      <a:pPr marL="179388" indent="-179388" algn="l" fontAlgn="ctr">
                        <a:buClr>
                          <a:srgbClr val="687080"/>
                        </a:buClr>
                        <a:buFont typeface="Wingdings" pitchFamily="2" charset="2"/>
                        <a:buNone/>
                      </a:pPr>
                      <a:r>
                        <a:rPr lang="en-US" altLang="ja-JP" sz="1000" b="0" i="0" u="none" strike="noStrike" dirty="0" smtClean="0">
                          <a:solidFill>
                            <a:schemeClr val="tx1"/>
                          </a:solidFill>
                          <a:latin typeface="メイリオ"/>
                          <a:ea typeface="メイリオ"/>
                          <a:cs typeface="Meiryo UI" pitchFamily="50" charset="-128"/>
                        </a:rPr>
                        <a:t>※</a:t>
                      </a:r>
                      <a:r>
                        <a:rPr lang="ja-JP" altLang="en-US" sz="1000" b="0" i="0" u="none" strike="noStrike" dirty="0" smtClean="0">
                          <a:solidFill>
                            <a:schemeClr val="tx1"/>
                          </a:solidFill>
                          <a:latin typeface="メイリオ"/>
                          <a:ea typeface="メイリオ"/>
                          <a:cs typeface="Meiryo UI" pitchFamily="50" charset="-128"/>
                        </a:rPr>
                        <a:t>誘導広告は代理店様・広告主様が制作し、広告管理ツールから入稿いただきます</a:t>
                      </a:r>
                      <a:endParaRPr lang="en-US" altLang="ja-JP" sz="1200" b="0" i="0" u="none" strike="noStrike" dirty="0">
                        <a:solidFill>
                          <a:schemeClr val="tx1"/>
                        </a:solidFill>
                        <a:latin typeface="メイリオ"/>
                        <a:ea typeface="メイリオ"/>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2"/>
                  </a:ext>
                </a:extLst>
              </a:tr>
              <a:tr h="1309781">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tx1"/>
                          </a:solidFill>
                          <a:latin typeface="メイリオ"/>
                          <a:ea typeface="メイリオ"/>
                          <a:cs typeface="Meiryo UI" pitchFamily="50" charset="-128"/>
                        </a:rPr>
                        <a:t>タイアップ</a:t>
                      </a:r>
                      <a:endParaRPr kumimoji="1" lang="en-US" altLang="ja-JP" sz="1200" b="0" i="0" dirty="0">
                        <a:solidFill>
                          <a:schemeClr val="tx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tx1"/>
                          </a:solidFill>
                          <a:latin typeface="メイリオ"/>
                          <a:ea typeface="メイリオ"/>
                          <a:cs typeface="Meiryo UI" pitchFamily="50" charset="-128"/>
                        </a:rPr>
                        <a:t>ページ</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E4E4EC"/>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200" dirty="0">
                          <a:latin typeface="メイリオ"/>
                          <a:ea typeface="メイリオ"/>
                          <a:cs typeface="メイリオ" panose="020B0604030504040204" pitchFamily="50" charset="-128"/>
                        </a:rPr>
                        <a:t>・掲載場所：</a:t>
                      </a:r>
                      <a:r>
                        <a:rPr lang="en-US" altLang="ja-JP" sz="1200" dirty="0">
                          <a:latin typeface="メイリオ"/>
                          <a:ea typeface="メイリオ"/>
                          <a:cs typeface="メイリオ" panose="020B0604030504040204" pitchFamily="50" charset="-128"/>
                        </a:rPr>
                        <a:t>Yahoo!</a:t>
                      </a:r>
                      <a:r>
                        <a:rPr lang="ja-JP" altLang="en-US" sz="1200" dirty="0">
                          <a:latin typeface="メイリオ"/>
                          <a:ea typeface="メイリオ"/>
                          <a:cs typeface="メイリオ" panose="020B0604030504040204" pitchFamily="50" charset="-128"/>
                        </a:rPr>
                        <a:t>特別企画 </a:t>
                      </a:r>
                      <a:r>
                        <a:rPr lang="ja-JP" altLang="en-US" sz="1200" dirty="0" smtClean="0">
                          <a:latin typeface="メイリオ"/>
                          <a:ea typeface="メイリオ"/>
                          <a:cs typeface="メイリオ" panose="020B0604030504040204" pitchFamily="50" charset="-128"/>
                        </a:rPr>
                        <a:t>広告主様</a:t>
                      </a:r>
                      <a:r>
                        <a:rPr lang="ja-JP" altLang="en-US" sz="1200" dirty="0">
                          <a:latin typeface="メイリオ"/>
                          <a:ea typeface="メイリオ"/>
                          <a:cs typeface="メイリオ" panose="020B0604030504040204" pitchFamily="50" charset="-128"/>
                        </a:rPr>
                        <a:t>専用のページ</a:t>
                      </a:r>
                      <a:endParaRPr lang="en-US" altLang="ja-JP" sz="1200" dirty="0">
                        <a:latin typeface="メイリオ"/>
                        <a:ea typeface="メイリオ"/>
                        <a:cs typeface="メイリオ" panose="020B0604030504040204" pitchFamily="50" charset="-128"/>
                      </a:endParaRPr>
                    </a:p>
                    <a:p>
                      <a:pPr marL="0" indent="0">
                        <a:buNone/>
                      </a:pPr>
                      <a:r>
                        <a:rPr lang="ja-JP" altLang="en-US" sz="1200" dirty="0">
                          <a:latin typeface="メイリオ"/>
                          <a:ea typeface="メイリオ"/>
                          <a:cs typeface="メイリオ" panose="020B0604030504040204" pitchFamily="50" charset="-128"/>
                        </a:rPr>
                        <a:t>・デバイス：</a:t>
                      </a:r>
                      <a:r>
                        <a:rPr lang="en-US" altLang="ja-JP" sz="1200" dirty="0">
                          <a:latin typeface="メイリオ"/>
                          <a:ea typeface="メイリオ"/>
                          <a:cs typeface="メイリオ" panose="020B0604030504040204" pitchFamily="50" charset="-128"/>
                        </a:rPr>
                        <a:t>PC</a:t>
                      </a:r>
                      <a:r>
                        <a:rPr lang="ja-JP" altLang="en-US" sz="1200" dirty="0">
                          <a:latin typeface="メイリオ"/>
                          <a:ea typeface="メイリオ"/>
                          <a:cs typeface="メイリオ" panose="020B0604030504040204" pitchFamily="50" charset="-128"/>
                        </a:rPr>
                        <a:t>・スマートフォン</a:t>
                      </a:r>
                      <a:endParaRPr lang="en-US" altLang="ja-JP" sz="1200" dirty="0">
                        <a:latin typeface="メイリオ"/>
                        <a:ea typeface="メイリオ"/>
                        <a:cs typeface="メイリオ" panose="020B0604030504040204" pitchFamily="50" charset="-128"/>
                      </a:endParaRPr>
                    </a:p>
                    <a:p>
                      <a:pPr marL="0" indent="0">
                        <a:buNone/>
                      </a:pPr>
                      <a:r>
                        <a:rPr lang="ja-JP" altLang="en-US" sz="1200" dirty="0">
                          <a:latin typeface="メイリオ"/>
                          <a:ea typeface="メイリオ"/>
                          <a:cs typeface="メイリオ" panose="020B0604030504040204" pitchFamily="50" charset="-128"/>
                        </a:rPr>
                        <a:t>・ページ数：</a:t>
                      </a:r>
                      <a:r>
                        <a:rPr lang="en-US" altLang="ja-JP" sz="1200" dirty="0">
                          <a:latin typeface="メイリオ"/>
                          <a:ea typeface="メイリオ"/>
                          <a:cs typeface="メイリオ" panose="020B0604030504040204" pitchFamily="50" charset="-128"/>
                        </a:rPr>
                        <a:t>1</a:t>
                      </a:r>
                      <a:r>
                        <a:rPr lang="ja-JP" altLang="en-US" sz="1200" dirty="0">
                          <a:latin typeface="メイリオ"/>
                          <a:ea typeface="メイリオ"/>
                          <a:cs typeface="メイリオ" panose="020B0604030504040204" pitchFamily="50" charset="-128"/>
                        </a:rPr>
                        <a:t>ページ</a:t>
                      </a:r>
                      <a:endParaRPr lang="en-US" altLang="ja-JP" sz="1200" dirty="0">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メイリオ"/>
                          <a:ea typeface="メイリオ"/>
                          <a:cs typeface="メイリオ" panose="020B0604030504040204" pitchFamily="50" charset="-128"/>
                        </a:rPr>
                        <a:t>・文字数：</a:t>
                      </a:r>
                      <a:r>
                        <a:rPr lang="en-US" altLang="ja-JP" sz="1200" dirty="0">
                          <a:solidFill>
                            <a:schemeClr val="tx1"/>
                          </a:solidFill>
                          <a:latin typeface="メイリオ"/>
                          <a:ea typeface="メイリオ"/>
                          <a:cs typeface="メイリオ" panose="020B0604030504040204" pitchFamily="50" charset="-128"/>
                        </a:rPr>
                        <a:t>3,000</a:t>
                      </a:r>
                      <a:r>
                        <a:rPr lang="ja-JP" altLang="en-US" sz="1200" dirty="0">
                          <a:solidFill>
                            <a:schemeClr val="tx1"/>
                          </a:solidFill>
                          <a:latin typeface="メイリオ"/>
                          <a:ea typeface="メイリオ"/>
                          <a:cs typeface="メイリオ" panose="020B0604030504040204" pitchFamily="50" charset="-128"/>
                        </a:rPr>
                        <a:t>文字</a:t>
                      </a:r>
                      <a:r>
                        <a:rPr lang="ja-JP" altLang="en-US" sz="1200" dirty="0" smtClean="0">
                          <a:solidFill>
                            <a:schemeClr val="tx1"/>
                          </a:solidFill>
                          <a:latin typeface="メイリオ"/>
                          <a:ea typeface="メイリオ"/>
                          <a:cs typeface="メイリオ" panose="020B0604030504040204" pitchFamily="50" charset="-128"/>
                        </a:rPr>
                        <a:t>程度</a:t>
                      </a:r>
                      <a:endParaRPr lang="en-US" altLang="ja-JP" sz="1200" dirty="0">
                        <a:solidFill>
                          <a:schemeClr val="tx1"/>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chemeClr val="tx1"/>
                          </a:solidFill>
                          <a:latin typeface="メイリオ"/>
                          <a:ea typeface="メイリオ"/>
                          <a:cs typeface="メイリオ" panose="020B0604030504040204" pitchFamily="50" charset="-128"/>
                        </a:rPr>
                        <a:t>・</a:t>
                      </a:r>
                      <a:r>
                        <a:rPr lang="ja-JP" altLang="en-US" sz="1200" dirty="0">
                          <a:solidFill>
                            <a:schemeClr val="tx1"/>
                          </a:solidFill>
                          <a:latin typeface="メイリオ"/>
                          <a:ea typeface="メイリオ"/>
                          <a:cs typeface="メイリオ" panose="020B0604030504040204" pitchFamily="50" charset="-128"/>
                        </a:rPr>
                        <a:t>更新：内容や回数などにより可否を判断させていただきます。また、別途費用が発生します。</a:t>
                      </a:r>
                      <a:endParaRPr lang="en-US" altLang="ja-JP" sz="1200" dirty="0">
                        <a:solidFill>
                          <a:schemeClr val="tx1"/>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メイリオ"/>
                          <a:ea typeface="メイリオ"/>
                          <a:cs typeface="メイリオ" panose="020B0604030504040204" pitchFamily="50" charset="-128"/>
                        </a:rPr>
                        <a:t>・二次利用：</a:t>
                      </a:r>
                      <a:r>
                        <a:rPr lang="ja-JP" altLang="en-US" sz="1200" dirty="0" smtClean="0">
                          <a:solidFill>
                            <a:schemeClr val="tx1"/>
                          </a:solidFill>
                          <a:latin typeface="メイリオ"/>
                          <a:ea typeface="メイリオ"/>
                          <a:cs typeface="メイリオ" panose="020B0604030504040204" pitchFamily="50" charset="-128"/>
                        </a:rPr>
                        <a:t>可　</a:t>
                      </a:r>
                      <a:r>
                        <a:rPr lang="en-US" altLang="ja-JP" sz="1000" dirty="0" smtClean="0">
                          <a:solidFill>
                            <a:schemeClr val="tx1"/>
                          </a:solidFill>
                          <a:latin typeface="メイリオ"/>
                          <a:ea typeface="メイリオ"/>
                          <a:cs typeface="メイリオ" panose="020B0604030504040204" pitchFamily="50" charset="-128"/>
                        </a:rPr>
                        <a:t>※</a:t>
                      </a:r>
                      <a:r>
                        <a:rPr lang="ja-JP" altLang="en-US" sz="1000" dirty="0" smtClean="0">
                          <a:solidFill>
                            <a:schemeClr val="tx1"/>
                          </a:solidFill>
                          <a:latin typeface="メイリオ"/>
                          <a:ea typeface="メイリオ"/>
                          <a:cs typeface="メイリオ" panose="020B0604030504040204" pitchFamily="50" charset="-128"/>
                        </a:rPr>
                        <a:t>内容によっては不可とさせていただく場合があります</a:t>
                      </a:r>
                      <a:endParaRPr lang="en-US" altLang="ja-JP" sz="1000" dirty="0" smtClean="0">
                        <a:solidFill>
                          <a:schemeClr val="tx1"/>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smtClean="0">
                          <a:solidFill>
                            <a:schemeClr val="tx1"/>
                          </a:solidFill>
                          <a:latin typeface="メイリオ"/>
                          <a:ea typeface="メイリオ"/>
                          <a:cs typeface="メイリオ" panose="020B0604030504040204" pitchFamily="50" charset="-128"/>
                        </a:rPr>
                        <a:t>　　　　　　　　　  </a:t>
                      </a:r>
                      <a:r>
                        <a:rPr lang="en-US" altLang="ja-JP" sz="1000" dirty="0" smtClean="0">
                          <a:solidFill>
                            <a:schemeClr val="tx1"/>
                          </a:solidFill>
                          <a:latin typeface="メイリオ"/>
                          <a:ea typeface="メイリオ"/>
                          <a:cs typeface="メイリオ" panose="020B0604030504040204" pitchFamily="50" charset="-128"/>
                        </a:rPr>
                        <a:t>※</a:t>
                      </a:r>
                      <a:r>
                        <a:rPr lang="ja-JP" altLang="en-US" sz="1000" dirty="0" smtClean="0">
                          <a:solidFill>
                            <a:schemeClr val="tx1"/>
                          </a:solidFill>
                          <a:latin typeface="メイリオ"/>
                          <a:ea typeface="メイリオ"/>
                          <a:cs typeface="メイリオ" panose="020B0604030504040204" pitchFamily="50" charset="-128"/>
                        </a:rPr>
                        <a:t>利用費や条件を定めた契約を締結させていただきます</a:t>
                      </a:r>
                      <a:endParaRPr lang="en-US" altLang="ja-JP" sz="1000" dirty="0">
                        <a:solidFill>
                          <a:schemeClr val="tx1"/>
                        </a:solidFill>
                        <a:latin typeface="メイリオ"/>
                        <a:ea typeface="メイリオ"/>
                        <a:cs typeface="メイリオ" panose="020B0604030504040204"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3"/>
                  </a:ext>
                </a:extLst>
              </a:tr>
              <a:tr h="54220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tx1"/>
                          </a:solidFill>
                          <a:latin typeface="メイリオ"/>
                          <a:ea typeface="メイリオ"/>
                          <a:cs typeface="Meiryo UI" pitchFamily="50" charset="-128"/>
                        </a:rPr>
                        <a:t>契約分類</a:t>
                      </a:r>
                      <a:endParaRPr kumimoji="1" lang="en-US" altLang="ja-JP" sz="1200" b="0" i="0" dirty="0">
                        <a:solidFill>
                          <a:schemeClr val="tx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1000" b="0" i="0" dirty="0">
                          <a:solidFill>
                            <a:schemeClr val="tx1"/>
                          </a:solidFill>
                          <a:latin typeface="メイリオ"/>
                          <a:ea typeface="メイリオ"/>
                          <a:cs typeface="Meiryo UI" pitchFamily="50" charset="-128"/>
                        </a:rPr>
                        <a:t>※</a:t>
                      </a:r>
                      <a:r>
                        <a:rPr kumimoji="1" lang="ja-JP" altLang="en-US" sz="1000" b="0" i="0" dirty="0">
                          <a:solidFill>
                            <a:schemeClr val="tx1"/>
                          </a:solidFill>
                          <a:latin typeface="メイリオ"/>
                          <a:ea typeface="メイリオ"/>
                          <a:cs typeface="Meiryo UI" pitchFamily="50" charset="-128"/>
                        </a:rPr>
                        <a:t>お申し込み時に選択</a:t>
                      </a:r>
                      <a:endParaRPr kumimoji="1" lang="en-US" altLang="ja-JP" sz="1000" b="0" i="0" dirty="0">
                        <a:solidFill>
                          <a:schemeClr val="tx1"/>
                        </a:solidFill>
                        <a:latin typeface="メイリオ"/>
                        <a:ea typeface="メイリオ"/>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chemeClr val="tx1"/>
                          </a:solidFill>
                          <a:latin typeface="メイリオ"/>
                          <a:ea typeface="メイリオ"/>
                          <a:cs typeface="メイリオ" panose="020B0604030504040204" pitchFamily="50" charset="-128"/>
                        </a:rPr>
                        <a:t>■タイアップページの制作・掲載</a:t>
                      </a:r>
                      <a:endParaRPr lang="en-US" altLang="ja-JP" sz="1200" dirty="0">
                        <a:solidFill>
                          <a:schemeClr val="tx1"/>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メイリオ"/>
                          <a:ea typeface="メイリオ"/>
                          <a:cs typeface="メイリオ" panose="020B0604030504040204" pitchFamily="50" charset="-128"/>
                        </a:rPr>
                        <a:t>①契約分類：制作＋掲載</a:t>
                      </a:r>
                      <a:endParaRPr lang="en-US" altLang="ja-JP" sz="1200" dirty="0">
                        <a:solidFill>
                          <a:schemeClr val="tx1"/>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メイリオ"/>
                          <a:ea typeface="メイリオ"/>
                          <a:cs typeface="メイリオ" panose="020B0604030504040204" pitchFamily="50" charset="-128"/>
                        </a:rPr>
                        <a:t>②契約サービス：</a:t>
                      </a:r>
                      <a:r>
                        <a:rPr lang="en-US" altLang="ja-JP" sz="1200" dirty="0">
                          <a:solidFill>
                            <a:schemeClr val="tx1"/>
                          </a:solidFill>
                          <a:latin typeface="メイリオ"/>
                          <a:ea typeface="メイリオ"/>
                          <a:cs typeface="メイリオ" panose="020B0604030504040204" pitchFamily="50" charset="-128"/>
                        </a:rPr>
                        <a:t>【</a:t>
                      </a:r>
                      <a:r>
                        <a:rPr lang="ja-JP" altLang="en-US" sz="1200" dirty="0">
                          <a:solidFill>
                            <a:schemeClr val="tx1"/>
                          </a:solidFill>
                          <a:latin typeface="メイリオ"/>
                          <a:ea typeface="メイリオ"/>
                          <a:cs typeface="メイリオ" panose="020B0604030504040204" pitchFamily="50" charset="-128"/>
                        </a:rPr>
                        <a:t>制作＋掲載</a:t>
                      </a:r>
                      <a:r>
                        <a:rPr lang="en-US" altLang="ja-JP" sz="1200" dirty="0">
                          <a:solidFill>
                            <a:schemeClr val="tx1"/>
                          </a:solidFill>
                          <a:latin typeface="メイリオ"/>
                          <a:ea typeface="メイリオ"/>
                          <a:cs typeface="メイリオ" panose="020B0604030504040204" pitchFamily="50" charset="-128"/>
                        </a:rPr>
                        <a:t>】Yahoo!</a:t>
                      </a:r>
                      <a:r>
                        <a:rPr lang="ja-JP" altLang="en-US" sz="1200" dirty="0">
                          <a:solidFill>
                            <a:schemeClr val="tx1"/>
                          </a:solidFill>
                          <a:latin typeface="メイリオ"/>
                          <a:ea typeface="メイリオ"/>
                          <a:cs typeface="メイリオ" panose="020B0604030504040204" pitchFamily="50" charset="-128"/>
                        </a:rPr>
                        <a:t>特別企画　タイアップ</a:t>
                      </a:r>
                      <a:endParaRPr lang="en-US" altLang="ja-JP" sz="1200" dirty="0">
                        <a:solidFill>
                          <a:schemeClr val="tx1"/>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メイリオ"/>
                          <a:ea typeface="メイリオ"/>
                          <a:cs typeface="メイリオ" panose="020B0604030504040204" pitchFamily="50" charset="-128"/>
                        </a:rPr>
                        <a:t>③契約サービス詳細：</a:t>
                      </a:r>
                      <a:r>
                        <a:rPr lang="en-US" altLang="ja-JP" sz="1200" dirty="0">
                          <a:solidFill>
                            <a:schemeClr val="tx1"/>
                          </a:solidFill>
                          <a:latin typeface="+mn-lt"/>
                          <a:ea typeface="+mn-ea"/>
                          <a:cs typeface="メイリオ" panose="020B0604030504040204" pitchFamily="50" charset="-128"/>
                        </a:rPr>
                        <a:t>Yahoo!</a:t>
                      </a:r>
                      <a:r>
                        <a:rPr lang="ja-JP" altLang="en-US" sz="1200" dirty="0">
                          <a:solidFill>
                            <a:schemeClr val="tx1"/>
                          </a:solidFill>
                          <a:latin typeface="+mn-lt"/>
                          <a:ea typeface="+mn-ea"/>
                          <a:cs typeface="メイリオ" panose="020B0604030504040204" pitchFamily="50" charset="-128"/>
                        </a:rPr>
                        <a:t>特別企画　タイアップ　制作・</a:t>
                      </a:r>
                      <a:r>
                        <a:rPr lang="ja-JP" altLang="en-US" sz="1200" dirty="0" smtClean="0">
                          <a:solidFill>
                            <a:schemeClr val="tx1"/>
                          </a:solidFill>
                          <a:latin typeface="+mn-lt"/>
                          <a:ea typeface="+mn-ea"/>
                          <a:cs typeface="メイリオ" panose="020B0604030504040204" pitchFamily="50" charset="-128"/>
                        </a:rPr>
                        <a:t>掲載費</a:t>
                      </a:r>
                      <a:endParaRPr lang="en-US" altLang="ja-JP" sz="1200" dirty="0" smtClean="0">
                        <a:solidFill>
                          <a:schemeClr val="tx1"/>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800" dirty="0">
                        <a:solidFill>
                          <a:schemeClr val="tx1"/>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solidFill>
                            <a:schemeClr val="tx1"/>
                          </a:solidFill>
                          <a:latin typeface="+mn-lt"/>
                          <a:ea typeface="+mn-ea"/>
                          <a:cs typeface="メイリオ" panose="020B0604030504040204" pitchFamily="50" charset="-128"/>
                        </a:rPr>
                        <a:t>■１か月</a:t>
                      </a:r>
                      <a:r>
                        <a:rPr lang="ja-JP" altLang="en-US" sz="1200" dirty="0">
                          <a:solidFill>
                            <a:schemeClr val="tx1"/>
                          </a:solidFill>
                          <a:latin typeface="+mn-lt"/>
                          <a:ea typeface="+mn-ea"/>
                          <a:cs typeface="メイリオ" panose="020B0604030504040204" pitchFamily="50" charset="-128"/>
                        </a:rPr>
                        <a:t>超</a:t>
                      </a:r>
                      <a:r>
                        <a:rPr lang="ja-JP" altLang="en-US" sz="1200" dirty="0" smtClean="0">
                          <a:solidFill>
                            <a:schemeClr val="tx1"/>
                          </a:solidFill>
                          <a:latin typeface="+mn-lt"/>
                          <a:ea typeface="+mn-ea"/>
                          <a:cs typeface="メイリオ" panose="020B0604030504040204" pitchFamily="50" charset="-128"/>
                        </a:rPr>
                        <a:t>の期間での掲載延長</a:t>
                      </a:r>
                      <a:endParaRPr lang="en-US" altLang="ja-JP" sz="1200" dirty="0">
                        <a:solidFill>
                          <a:schemeClr val="tx1"/>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n-lt"/>
                          <a:ea typeface="+mn-ea"/>
                          <a:cs typeface="メイリオ" panose="020B0604030504040204" pitchFamily="50" charset="-128"/>
                        </a:rPr>
                        <a:t>①契約分類：掲載</a:t>
                      </a:r>
                      <a:endParaRPr lang="en-US" altLang="ja-JP" sz="1200" dirty="0">
                        <a:solidFill>
                          <a:schemeClr val="tx1"/>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n-lt"/>
                          <a:ea typeface="+mn-ea"/>
                          <a:cs typeface="メイリオ" panose="020B0604030504040204" pitchFamily="50" charset="-128"/>
                        </a:rPr>
                        <a:t>②契約サービス：</a:t>
                      </a:r>
                      <a:r>
                        <a:rPr lang="en-US" altLang="ja-JP" sz="1200" dirty="0">
                          <a:solidFill>
                            <a:schemeClr val="tx1"/>
                          </a:solidFill>
                          <a:latin typeface="+mn-lt"/>
                          <a:ea typeface="+mn-ea"/>
                          <a:cs typeface="メイリオ" panose="020B0604030504040204" pitchFamily="50" charset="-128"/>
                        </a:rPr>
                        <a:t>【</a:t>
                      </a:r>
                      <a:r>
                        <a:rPr lang="ja-JP" altLang="en-US" sz="1200" dirty="0">
                          <a:solidFill>
                            <a:schemeClr val="tx1"/>
                          </a:solidFill>
                          <a:latin typeface="+mn-lt"/>
                          <a:ea typeface="+mn-ea"/>
                          <a:cs typeface="メイリオ" panose="020B0604030504040204" pitchFamily="50" charset="-128"/>
                        </a:rPr>
                        <a:t>掲載</a:t>
                      </a:r>
                      <a:r>
                        <a:rPr lang="en-US" altLang="ja-JP" sz="1200" dirty="0">
                          <a:solidFill>
                            <a:schemeClr val="tx1"/>
                          </a:solidFill>
                          <a:latin typeface="+mn-lt"/>
                          <a:ea typeface="+mn-ea"/>
                          <a:cs typeface="メイリオ" panose="020B0604030504040204" pitchFamily="50" charset="-128"/>
                        </a:rPr>
                        <a:t>】Yahoo!</a:t>
                      </a:r>
                      <a:r>
                        <a:rPr lang="ja-JP" altLang="en-US" sz="1200" dirty="0">
                          <a:solidFill>
                            <a:schemeClr val="tx1"/>
                          </a:solidFill>
                          <a:latin typeface="+mn-lt"/>
                          <a:ea typeface="+mn-ea"/>
                          <a:cs typeface="メイリオ" panose="020B0604030504040204" pitchFamily="50" charset="-128"/>
                        </a:rPr>
                        <a:t>特別企画　タイアップ</a:t>
                      </a:r>
                      <a:endParaRPr lang="en-US" altLang="ja-JP" sz="1200" dirty="0">
                        <a:solidFill>
                          <a:schemeClr val="tx1"/>
                        </a:solidFill>
                        <a:latin typeface="+mn-lt"/>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n-lt"/>
                          <a:ea typeface="+mn-ea"/>
                          <a:cs typeface="メイリオ" panose="020B0604030504040204" pitchFamily="50" charset="-128"/>
                        </a:rPr>
                        <a:t>③契約サービス詳細：</a:t>
                      </a:r>
                      <a:r>
                        <a:rPr lang="en-US" altLang="ja-JP" sz="1200" dirty="0">
                          <a:solidFill>
                            <a:schemeClr val="tx1"/>
                          </a:solidFill>
                          <a:latin typeface="+mn-lt"/>
                          <a:ea typeface="+mn-ea"/>
                          <a:cs typeface="メイリオ" panose="020B0604030504040204" pitchFamily="50" charset="-128"/>
                        </a:rPr>
                        <a:t>Yahoo!</a:t>
                      </a:r>
                      <a:r>
                        <a:rPr lang="ja-JP" altLang="en-US" sz="1200" dirty="0">
                          <a:solidFill>
                            <a:schemeClr val="tx1"/>
                          </a:solidFill>
                          <a:latin typeface="+mn-lt"/>
                          <a:ea typeface="+mn-ea"/>
                          <a:cs typeface="メイリオ" panose="020B0604030504040204" pitchFamily="50" charset="-128"/>
                        </a:rPr>
                        <a:t>特別企画　タイアップ　掲載延長</a:t>
                      </a:r>
                      <a:r>
                        <a:rPr lang="ja-JP" altLang="en-US" sz="1200" dirty="0" smtClean="0">
                          <a:solidFill>
                            <a:schemeClr val="tx1"/>
                          </a:solidFill>
                          <a:latin typeface="+mn-lt"/>
                          <a:ea typeface="+mn-ea"/>
                          <a:cs typeface="メイリオ" panose="020B0604030504040204" pitchFamily="50" charset="-128"/>
                        </a:rPr>
                        <a:t>費用</a:t>
                      </a:r>
                      <a:endParaRPr lang="en-US" altLang="ja-JP" sz="1200" dirty="0">
                        <a:solidFill>
                          <a:schemeClr val="tx1"/>
                        </a:solidFill>
                        <a:latin typeface="+mn-lt"/>
                        <a:ea typeface="+mn-ea"/>
                        <a:cs typeface="メイリオ" panose="020B0604030504040204"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7624747"/>
                  </a:ext>
                </a:extLst>
              </a:tr>
              <a:tr h="41944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dirty="0">
                          <a:latin typeface="メイリオ"/>
                          <a:ea typeface="メイリオ"/>
                        </a:rPr>
                        <a:t>掲載期間</a:t>
                      </a:r>
                      <a:endParaRPr kumimoji="1" lang="ja-JP" altLang="en-US" sz="1200" b="0" i="0" dirty="0">
                        <a:solidFill>
                          <a:schemeClr val="tx1"/>
                        </a:solidFill>
                        <a:latin typeface="メイリオ"/>
                        <a:ea typeface="メイリオ"/>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E4E4EC"/>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ja-JP" altLang="en-US" sz="1200" dirty="0">
                          <a:latin typeface="メイリオ"/>
                          <a:ea typeface="メイリオ"/>
                          <a:cs typeface="Meiryo UI" panose="020B0604030504040204" pitchFamily="50" charset="-128"/>
                        </a:rPr>
                        <a:t>～</a:t>
                      </a:r>
                      <a:r>
                        <a:rPr lang="en-US" altLang="ja-JP" sz="1200" dirty="0">
                          <a:latin typeface="メイリオ"/>
                          <a:ea typeface="メイリオ"/>
                          <a:cs typeface="Meiryo UI" panose="020B0604030504040204" pitchFamily="50" charset="-128"/>
                        </a:rPr>
                        <a:t>1</a:t>
                      </a:r>
                      <a:r>
                        <a:rPr lang="ja-JP" altLang="en-US" sz="1200" dirty="0">
                          <a:latin typeface="メイリオ"/>
                          <a:ea typeface="メイリオ"/>
                          <a:cs typeface="Meiryo UI" panose="020B0604030504040204" pitchFamily="50" charset="-128"/>
                        </a:rPr>
                        <a:t>か月間（平日掲載開始）</a:t>
                      </a:r>
                      <a:endParaRPr lang="en-US" altLang="ja-JP" sz="1200" dirty="0">
                        <a:latin typeface="メイリオ"/>
                        <a:ea typeface="メイリオ"/>
                        <a:cs typeface="Meiryo UI" panose="020B0604030504040204" pitchFamily="50" charset="-128"/>
                      </a:endParaRPr>
                    </a:p>
                    <a:p>
                      <a:r>
                        <a:rPr lang="en-US" altLang="ja-JP" sz="1000" dirty="0">
                          <a:latin typeface="メイリオ"/>
                          <a:ea typeface="メイリオ"/>
                          <a:cs typeface="Meiryo UI" panose="020B0604030504040204" pitchFamily="50" charset="-128"/>
                        </a:rPr>
                        <a:t>※</a:t>
                      </a:r>
                      <a:r>
                        <a:rPr lang="ja-JP" altLang="en-US" sz="1000" dirty="0">
                          <a:latin typeface="メイリオ"/>
                          <a:ea typeface="メイリオ"/>
                          <a:cs typeface="Meiryo UI" panose="020B0604030504040204" pitchFamily="50" charset="-128"/>
                        </a:rPr>
                        <a:t>タイアップページは、掲載開始日の前営業日までにアッします</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5"/>
                  </a:ext>
                </a:extLst>
              </a:tr>
              <a:tr h="54475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tx1"/>
                          </a:solidFill>
                          <a:latin typeface="メイリオ"/>
                          <a:ea typeface="メイリオ"/>
                          <a:cs typeface="Meiryo UI" pitchFamily="50" charset="-128"/>
                        </a:rPr>
                        <a:t>料金</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E4E4EC"/>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u="none" strike="noStrike" kern="1200" cap="none" spc="0" normalizeH="0" baseline="0" noProof="0" dirty="0">
                          <a:ln>
                            <a:noFill/>
                          </a:ln>
                          <a:solidFill>
                            <a:schemeClr val="tx1"/>
                          </a:solidFill>
                          <a:effectLst/>
                          <a:uLnTx/>
                          <a:uFillTx/>
                          <a:latin typeface="+mn-lt"/>
                          <a:ea typeface="+mn-ea"/>
                        </a:rPr>
                        <a:t>■誘導広告</a:t>
                      </a:r>
                      <a:endParaRPr kumimoji="1" lang="en-US" altLang="ja-JP" sz="1200" b="0" u="none" strike="noStrike" kern="1200" cap="none" spc="0" normalizeH="0" baseline="0" noProof="0" dirty="0">
                        <a:ln>
                          <a:noFill/>
                        </a:ln>
                        <a:solidFill>
                          <a:schemeClr val="tx1"/>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b="0" u="none" strike="noStrike" kern="1200" cap="none" spc="0" normalizeH="0" baseline="0" noProof="0" dirty="0">
                          <a:ln>
                            <a:noFill/>
                          </a:ln>
                          <a:solidFill>
                            <a:schemeClr val="tx1"/>
                          </a:solidFill>
                          <a:effectLst/>
                          <a:uLnTx/>
                          <a:uFillTx/>
                          <a:latin typeface="+mn-lt"/>
                          <a:ea typeface="+mn-ea"/>
                        </a:rPr>
                        <a:t>400</a:t>
                      </a:r>
                      <a:r>
                        <a:rPr kumimoji="1" lang="ja-JP" altLang="en-US" sz="1200" b="0" u="none" strike="noStrike" kern="1200" cap="none" spc="0" normalizeH="0" baseline="0" noProof="0" dirty="0">
                          <a:ln>
                            <a:noFill/>
                          </a:ln>
                          <a:solidFill>
                            <a:schemeClr val="tx1"/>
                          </a:solidFill>
                          <a:effectLst/>
                          <a:uLnTx/>
                          <a:uFillTx/>
                          <a:latin typeface="+mn-lt"/>
                          <a:ea typeface="+mn-ea"/>
                        </a:rPr>
                        <a:t>万円～（ネット） </a:t>
                      </a:r>
                      <a:r>
                        <a:rPr kumimoji="1" lang="ja-JP" altLang="en-US" sz="1200" b="0" u="none" strike="noStrike" kern="1200" cap="none" spc="0" normalizeH="0" baseline="0" noProof="0" dirty="0" smtClean="0">
                          <a:ln>
                            <a:noFill/>
                          </a:ln>
                          <a:solidFill>
                            <a:schemeClr val="tx1"/>
                          </a:solidFill>
                          <a:effectLst/>
                          <a:uLnTx/>
                          <a:uFillTx/>
                          <a:latin typeface="+mn-lt"/>
                          <a:ea typeface="+mn-ea"/>
                        </a:rPr>
                        <a:t>／</a:t>
                      </a:r>
                      <a:r>
                        <a:rPr kumimoji="1" lang="en-US" altLang="ja-JP" sz="1200" b="0" u="none" strike="noStrike" kern="1200" cap="none" spc="0" normalizeH="0" baseline="0" noProof="0" dirty="0" smtClean="0">
                          <a:ln>
                            <a:noFill/>
                          </a:ln>
                          <a:solidFill>
                            <a:schemeClr val="tx1"/>
                          </a:solidFill>
                          <a:effectLst/>
                          <a:uLnTx/>
                          <a:uFillTx/>
                          <a:latin typeface="+mn-lt"/>
                          <a:ea typeface="+mn-ea"/>
                        </a:rPr>
                        <a:t>Yahoo!</a:t>
                      </a:r>
                      <a:r>
                        <a:rPr kumimoji="1" lang="ja-JP" altLang="en-US" sz="1200" b="0" u="none" strike="noStrike" kern="1200" cap="none" spc="0" normalizeH="0" baseline="0" noProof="0" dirty="0" smtClean="0">
                          <a:ln>
                            <a:noFill/>
                          </a:ln>
                          <a:solidFill>
                            <a:schemeClr val="tx1"/>
                          </a:solidFill>
                          <a:effectLst/>
                          <a:uLnTx/>
                          <a:uFillTx/>
                          <a:latin typeface="+mn-lt"/>
                          <a:ea typeface="+mn-ea"/>
                        </a:rPr>
                        <a:t>ディプレイ広告の広告管理ツールからお申し込み</a:t>
                      </a:r>
                      <a:endParaRPr kumimoji="1" lang="en-US" altLang="ja-JP" sz="1200" b="0" u="none" strike="noStrike" kern="1200" cap="none" spc="0" normalizeH="0" baseline="0" noProof="0" dirty="0" smtClean="0">
                        <a:ln>
                          <a:noFill/>
                        </a:ln>
                        <a:solidFill>
                          <a:schemeClr val="tx1"/>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smtClean="0">
                          <a:ln>
                            <a:noFill/>
                          </a:ln>
                          <a:solidFill>
                            <a:prstClr val="black"/>
                          </a:solidFill>
                          <a:effectLst/>
                          <a:uLnTx/>
                          <a:uFillTx/>
                          <a:latin typeface="+mn-lt"/>
                          <a:ea typeface="+mn-ea"/>
                          <a:cs typeface="メイリオ" panose="020B0604030504040204" pitchFamily="50" charset="-128"/>
                        </a:rPr>
                        <a:t>※</a:t>
                      </a:r>
                      <a:r>
                        <a:rPr kumimoji="1" lang="ja-JP" altLang="en-US" sz="1000" b="0" i="0" u="none" strike="noStrike" kern="1200" cap="none" spc="0" normalizeH="0" baseline="0" noProof="0" dirty="0" smtClean="0">
                          <a:ln>
                            <a:noFill/>
                          </a:ln>
                          <a:solidFill>
                            <a:prstClr val="black"/>
                          </a:solidFill>
                          <a:effectLst/>
                          <a:uLnTx/>
                          <a:uFillTx/>
                          <a:latin typeface="+mn-lt"/>
                          <a:ea typeface="+mn-ea"/>
                          <a:cs typeface="メイリオ" panose="020B0604030504040204" pitchFamily="50" charset="-128"/>
                        </a:rPr>
                        <a:t>予約型の場合、</a:t>
                      </a:r>
                      <a:r>
                        <a:rPr kumimoji="1" lang="en-US" altLang="ja-JP" sz="1000" b="0" i="0" u="none" strike="noStrike" kern="1200" cap="none" spc="0" normalizeH="0" baseline="0" noProof="0" dirty="0" smtClean="0">
                          <a:ln>
                            <a:noFill/>
                          </a:ln>
                          <a:solidFill>
                            <a:prstClr val="black"/>
                          </a:solidFill>
                          <a:effectLst/>
                          <a:uLnTx/>
                          <a:uFillTx/>
                          <a:latin typeface="+mn-lt"/>
                          <a:ea typeface="+mn-ea"/>
                          <a:cs typeface="メイリオ" panose="020B0604030504040204" pitchFamily="50" charset="-128"/>
                        </a:rPr>
                        <a:t>500</a:t>
                      </a:r>
                      <a:r>
                        <a:rPr kumimoji="1" lang="ja-JP" altLang="en-US" sz="1000" b="0" i="0" u="none" strike="noStrike" kern="1200" cap="none" spc="0" normalizeH="0" baseline="0" noProof="0" dirty="0" smtClean="0">
                          <a:ln>
                            <a:noFill/>
                          </a:ln>
                          <a:solidFill>
                            <a:prstClr val="black"/>
                          </a:solidFill>
                          <a:effectLst/>
                          <a:uLnTx/>
                          <a:uFillTx/>
                          <a:latin typeface="+mn-lt"/>
                          <a:ea typeface="+mn-ea"/>
                          <a:cs typeface="メイリオ" panose="020B0604030504040204" pitchFamily="50" charset="-128"/>
                        </a:rPr>
                        <a:t>万円～（グロス）となります</a:t>
                      </a:r>
                      <a:endParaRPr kumimoji="1" lang="en-US" altLang="ja-JP" sz="1200" b="0" u="none" strike="noStrike" kern="1200" cap="none" spc="0" normalizeH="0" baseline="0" noProof="0" dirty="0" smtClean="0">
                        <a:ln>
                          <a:noFill/>
                        </a:ln>
                        <a:solidFill>
                          <a:schemeClr val="tx1"/>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800" b="0" u="none" strike="noStrike" kern="1200" cap="none" spc="0" normalizeH="0" baseline="0" noProof="0" dirty="0">
                        <a:ln>
                          <a:noFill/>
                        </a:ln>
                        <a:solidFill>
                          <a:schemeClr val="tx1"/>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u="none" strike="noStrike" kern="1200" cap="none" spc="0" normalizeH="0" baseline="0" noProof="0" dirty="0" smtClean="0">
                          <a:ln>
                            <a:noFill/>
                          </a:ln>
                          <a:solidFill>
                            <a:schemeClr val="tx1"/>
                          </a:solidFill>
                          <a:effectLst/>
                          <a:uLnTx/>
                          <a:uFillTx/>
                          <a:latin typeface="+mn-lt"/>
                          <a:ea typeface="+mn-ea"/>
                        </a:rPr>
                        <a:t>■タイアップページの制作</a:t>
                      </a:r>
                      <a:r>
                        <a:rPr kumimoji="1" lang="ja-JP" altLang="en-US" sz="1200" b="0" u="none" strike="noStrike" kern="1200" cap="none" spc="0" normalizeH="0" baseline="0" noProof="0" dirty="0">
                          <a:ln>
                            <a:noFill/>
                          </a:ln>
                          <a:solidFill>
                            <a:schemeClr val="tx1"/>
                          </a:solidFill>
                          <a:effectLst/>
                          <a:uLnTx/>
                          <a:uFillTx/>
                          <a:latin typeface="+mn-lt"/>
                          <a:ea typeface="+mn-ea"/>
                        </a:rPr>
                        <a:t>・</a:t>
                      </a:r>
                      <a:r>
                        <a:rPr kumimoji="1" lang="ja-JP" altLang="en-US" sz="1200" b="0" u="none" strike="noStrike" kern="1200" cap="none" spc="0" normalizeH="0" baseline="0" noProof="0" dirty="0" smtClean="0">
                          <a:ln>
                            <a:noFill/>
                          </a:ln>
                          <a:solidFill>
                            <a:schemeClr val="tx1"/>
                          </a:solidFill>
                          <a:effectLst/>
                          <a:uLnTx/>
                          <a:uFillTx/>
                          <a:latin typeface="+mn-lt"/>
                          <a:ea typeface="+mn-ea"/>
                        </a:rPr>
                        <a:t>掲載</a:t>
                      </a:r>
                      <a:endParaRPr kumimoji="1" lang="en-US" altLang="ja-JP" sz="1200" b="0" u="none" strike="noStrike" kern="1200" cap="none" spc="0" normalizeH="0" baseline="0" noProof="0" dirty="0">
                        <a:ln>
                          <a:noFill/>
                        </a:ln>
                        <a:solidFill>
                          <a:schemeClr val="tx1"/>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b="0" u="none" strike="noStrike" kern="1200" cap="none" spc="0" normalizeH="0" baseline="0" noProof="0" dirty="0">
                          <a:ln>
                            <a:noFill/>
                          </a:ln>
                          <a:solidFill>
                            <a:schemeClr val="tx1"/>
                          </a:solidFill>
                          <a:effectLst/>
                          <a:uLnTx/>
                          <a:uFillTx/>
                          <a:latin typeface="+mn-lt"/>
                          <a:ea typeface="+mn-ea"/>
                        </a:rPr>
                        <a:t>80</a:t>
                      </a:r>
                      <a:r>
                        <a:rPr kumimoji="1" lang="ja-JP" altLang="en-US" sz="1200" b="0" u="none" strike="noStrike" kern="1200" cap="none" spc="0" normalizeH="0" baseline="0" noProof="0" dirty="0">
                          <a:ln>
                            <a:noFill/>
                          </a:ln>
                          <a:solidFill>
                            <a:schemeClr val="tx1"/>
                          </a:solidFill>
                          <a:effectLst/>
                          <a:uLnTx/>
                          <a:uFillTx/>
                          <a:latin typeface="+mn-lt"/>
                          <a:ea typeface="+mn-ea"/>
                        </a:rPr>
                        <a:t>万円～（ネット</a:t>
                      </a:r>
                      <a:r>
                        <a:rPr kumimoji="1" lang="ja-JP" altLang="en-US" sz="1200" b="0" u="none" strike="noStrike" kern="1200" cap="none" spc="0" normalizeH="0" baseline="0" noProof="0" dirty="0" smtClean="0">
                          <a:ln>
                            <a:noFill/>
                          </a:ln>
                          <a:solidFill>
                            <a:schemeClr val="tx1"/>
                          </a:solidFill>
                          <a:effectLst/>
                          <a:uLnTx/>
                          <a:uFillTx/>
                          <a:latin typeface="+mn-lt"/>
                          <a:ea typeface="+mn-ea"/>
                        </a:rPr>
                        <a:t>）／事前</a:t>
                      </a:r>
                      <a:r>
                        <a:rPr kumimoji="1" lang="ja-JP" altLang="en-US" sz="1200" b="0" u="none" strike="noStrike" kern="1200" cap="none" spc="0" normalizeH="0" baseline="0" noProof="0" dirty="0">
                          <a:ln>
                            <a:noFill/>
                          </a:ln>
                          <a:solidFill>
                            <a:schemeClr val="tx1"/>
                          </a:solidFill>
                          <a:effectLst/>
                          <a:uLnTx/>
                          <a:uFillTx/>
                          <a:latin typeface="+mn-lt"/>
                          <a:ea typeface="+mn-ea"/>
                        </a:rPr>
                        <a:t>見積もり：</a:t>
                      </a:r>
                      <a:r>
                        <a:rPr kumimoji="1" lang="ja-JP" altLang="en-US" sz="1200" b="0" u="none" strike="noStrike" kern="1200" cap="none" spc="0" normalizeH="0" baseline="0" noProof="0" dirty="0" smtClean="0">
                          <a:ln>
                            <a:noFill/>
                          </a:ln>
                          <a:solidFill>
                            <a:schemeClr val="tx1"/>
                          </a:solidFill>
                          <a:effectLst/>
                          <a:uLnTx/>
                          <a:uFillTx/>
                          <a:latin typeface="+mn-lt"/>
                          <a:ea typeface="+mn-ea"/>
                        </a:rPr>
                        <a:t>必要／専用フォームからお申し込み</a:t>
                      </a:r>
                      <a:endParaRPr kumimoji="1" lang="en-US" altLang="ja-JP" sz="1000" b="0" u="none" strike="noStrike" kern="1200" cap="none" spc="0" normalizeH="0" baseline="0" noProof="0" dirty="0">
                        <a:ln>
                          <a:noFill/>
                        </a:ln>
                        <a:solidFill>
                          <a:schemeClr val="tx1"/>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tx1"/>
                          </a:solidFill>
                          <a:effectLst/>
                          <a:uLnTx/>
                          <a:uFillTx/>
                          <a:latin typeface="メイリオ"/>
                          <a:ea typeface="メイリオ"/>
                        </a:rPr>
                        <a:t>※</a:t>
                      </a:r>
                      <a:r>
                        <a:rPr kumimoji="1" lang="ja-JP" altLang="en-US" sz="1000" b="0" u="none" strike="noStrike" kern="1200" cap="none" spc="0" normalizeH="0" baseline="0" noProof="0" dirty="0">
                          <a:ln>
                            <a:noFill/>
                          </a:ln>
                          <a:solidFill>
                            <a:schemeClr val="tx1"/>
                          </a:solidFill>
                          <a:effectLst/>
                          <a:uLnTx/>
                          <a:uFillTx/>
                          <a:latin typeface="メイリオ"/>
                          <a:ea typeface="メイリオ"/>
                        </a:rPr>
                        <a:t>企画内容によって、別途費用が発生する場合が</a:t>
                      </a:r>
                      <a:r>
                        <a:rPr kumimoji="1" lang="ja-JP" altLang="en-US" sz="1000" b="0" u="none" strike="noStrike" kern="1200" cap="none" spc="0" normalizeH="0" baseline="0" noProof="0" dirty="0" smtClean="0">
                          <a:ln>
                            <a:noFill/>
                          </a:ln>
                          <a:solidFill>
                            <a:schemeClr val="tx1"/>
                          </a:solidFill>
                          <a:effectLst/>
                          <a:uLnTx/>
                          <a:uFillTx/>
                          <a:latin typeface="メイリオ"/>
                          <a:ea typeface="メイリオ"/>
                        </a:rPr>
                        <a:t>あります</a:t>
                      </a:r>
                      <a:endParaRPr kumimoji="1" lang="en-US" altLang="ja-JP" sz="1000" b="0" u="none" strike="noStrike" kern="1200" cap="none" spc="0" normalizeH="0" baseline="0" noProof="0" dirty="0" smtClean="0">
                        <a:ln>
                          <a:noFill/>
                        </a:ln>
                        <a:solidFill>
                          <a:schemeClr val="tx1"/>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endParaRPr kumimoji="1" lang="en-US" altLang="ja-JP" sz="800" b="0" u="none" strike="noStrike" kern="1200" cap="none" spc="0" normalizeH="0" baseline="0" noProof="0" dirty="0" smtClean="0">
                        <a:ln>
                          <a:noFill/>
                        </a:ln>
                        <a:solidFill>
                          <a:schemeClr val="tx1"/>
                        </a:solidFill>
                        <a:effectLst/>
                        <a:uLnTx/>
                        <a:uFillTx/>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prstClr val="black"/>
                          </a:solidFill>
                          <a:effectLst/>
                          <a:uLnTx/>
                          <a:uFillTx/>
                          <a:latin typeface="+mn-lt"/>
                          <a:ea typeface="+mn-ea"/>
                          <a:cs typeface="メイリオ" panose="020B0604030504040204" pitchFamily="50" charset="-128"/>
                        </a:rPr>
                        <a:t>■１か月超の期間での掲載延長</a:t>
                      </a:r>
                      <a:endParaRPr kumimoji="1" lang="en-US" altLang="ja-JP" sz="1200" b="0" i="0" u="none" strike="noStrike" kern="1200" cap="none" spc="0" normalizeH="0" baseline="0" noProof="0" dirty="0" smtClean="0">
                        <a:ln>
                          <a:noFill/>
                        </a:ln>
                        <a:solidFill>
                          <a:prstClr val="black"/>
                        </a:solidFill>
                        <a:effectLst/>
                        <a:uLnTx/>
                        <a:uFillTx/>
                        <a:latin typeface="+mn-lt"/>
                        <a:ea typeface="+mn-ea"/>
                        <a:cs typeface="メイリオ" panose="020B0604030504040204" pitchFamily="50" charset="-128"/>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200" b="0" u="none" strike="noStrike" kern="1200" cap="none" spc="0" normalizeH="0" baseline="0" noProof="0" dirty="0" smtClean="0">
                          <a:ln>
                            <a:noFill/>
                          </a:ln>
                          <a:solidFill>
                            <a:schemeClr val="tx1"/>
                          </a:solidFill>
                          <a:effectLst/>
                          <a:uLnTx/>
                          <a:uFillTx/>
                          <a:latin typeface="メイリオ"/>
                          <a:ea typeface="メイリオ"/>
                        </a:rPr>
                        <a:t>3,000</a:t>
                      </a:r>
                      <a:r>
                        <a:rPr kumimoji="1" lang="ja-JP" altLang="en-US" sz="1200" b="0" u="none" strike="noStrike" kern="1200" cap="none" spc="0" normalizeH="0" baseline="0" noProof="0" dirty="0" smtClean="0">
                          <a:ln>
                            <a:noFill/>
                          </a:ln>
                          <a:solidFill>
                            <a:schemeClr val="tx1"/>
                          </a:solidFill>
                          <a:effectLst/>
                          <a:uLnTx/>
                          <a:uFillTx/>
                          <a:latin typeface="メイリオ"/>
                          <a:ea typeface="メイリオ"/>
                        </a:rPr>
                        <a:t>円</a:t>
                      </a:r>
                      <a:r>
                        <a:rPr kumimoji="1" lang="en-US" altLang="ja-JP" sz="1200" b="0" u="none" strike="noStrike" kern="1200" cap="none" spc="0" normalizeH="0" baseline="0" noProof="0" dirty="0" smtClean="0">
                          <a:ln>
                            <a:noFill/>
                          </a:ln>
                          <a:solidFill>
                            <a:schemeClr val="tx1"/>
                          </a:solidFill>
                          <a:effectLst/>
                          <a:uLnTx/>
                          <a:uFillTx/>
                          <a:latin typeface="メイリオ"/>
                          <a:ea typeface="メイリオ"/>
                        </a:rPr>
                        <a:t>/</a:t>
                      </a:r>
                      <a:r>
                        <a:rPr kumimoji="1" lang="ja-JP" altLang="en-US" sz="1200" b="0" u="none" strike="noStrike" kern="1200" cap="none" spc="0" normalizeH="0" baseline="0" noProof="0" dirty="0" smtClean="0">
                          <a:ln>
                            <a:noFill/>
                          </a:ln>
                          <a:solidFill>
                            <a:schemeClr val="tx1"/>
                          </a:solidFill>
                          <a:effectLst/>
                          <a:uLnTx/>
                          <a:uFillTx/>
                          <a:latin typeface="メイリオ"/>
                          <a:ea typeface="メイリオ"/>
                        </a:rPr>
                        <a:t>日（ネット）</a:t>
                      </a:r>
                      <a:r>
                        <a:rPr kumimoji="1" lang="ja-JP" altLang="en-US" sz="1200" b="0" u="none" strike="noStrike" kern="1200" cap="none" spc="0" normalizeH="0" baseline="0" noProof="0" dirty="0" smtClean="0">
                          <a:ln>
                            <a:noFill/>
                          </a:ln>
                          <a:solidFill>
                            <a:schemeClr val="tx1"/>
                          </a:solidFill>
                          <a:effectLst/>
                          <a:uLnTx/>
                          <a:uFillTx/>
                          <a:latin typeface="+mn-lt"/>
                          <a:ea typeface="+mn-ea"/>
                        </a:rPr>
                        <a:t>／事前見積もり：不要／専用フォームからお申し込み</a:t>
                      </a:r>
                      <a:endParaRPr kumimoji="1" lang="en-US" altLang="ja-JP" sz="1200" b="0" u="none" strike="noStrike" kern="1200" cap="none" spc="0" normalizeH="0" baseline="0" noProof="0" dirty="0" smtClean="0">
                        <a:ln>
                          <a:noFill/>
                        </a:ln>
                        <a:solidFill>
                          <a:schemeClr val="tx1"/>
                        </a:solidFill>
                        <a:effectLst/>
                        <a:uLnTx/>
                        <a:uFillTx/>
                        <a:latin typeface="+mn-lt"/>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smtClean="0">
                          <a:ln>
                            <a:noFill/>
                          </a:ln>
                          <a:solidFill>
                            <a:prstClr val="black"/>
                          </a:solidFill>
                          <a:effectLst/>
                          <a:uLnTx/>
                          <a:uFillTx/>
                          <a:latin typeface="+mn-lt"/>
                          <a:ea typeface="+mn-ea"/>
                          <a:cs typeface="メイリオ" panose="020B0604030504040204" pitchFamily="50" charset="-128"/>
                        </a:rPr>
                        <a:t>※</a:t>
                      </a:r>
                      <a:r>
                        <a:rPr kumimoji="1" lang="ja-JP" altLang="en-US" sz="1000" b="0" i="0" u="none" strike="noStrike" kern="1200" cap="none" spc="0" normalizeH="0" baseline="0" noProof="0" dirty="0" smtClean="0">
                          <a:ln>
                            <a:noFill/>
                          </a:ln>
                          <a:solidFill>
                            <a:prstClr val="black"/>
                          </a:solidFill>
                          <a:effectLst/>
                          <a:uLnTx/>
                          <a:uFillTx/>
                          <a:latin typeface="+mn-lt"/>
                          <a:ea typeface="+mn-ea"/>
                          <a:cs typeface="メイリオ" panose="020B0604030504040204" pitchFamily="50" charset="-128"/>
                        </a:rPr>
                        <a:t>ただし、広告誘導を追加購入いただく場合無償となります</a:t>
                      </a:r>
                      <a:endParaRPr kumimoji="1" lang="en-US" altLang="ja-JP" sz="1000" b="0" i="0" u="none" strike="noStrike" kern="1200" cap="none" spc="0" normalizeH="0" baseline="0" noProof="0" dirty="0" smtClean="0">
                        <a:ln>
                          <a:noFill/>
                        </a:ln>
                        <a:solidFill>
                          <a:prstClr val="black"/>
                        </a:solidFill>
                        <a:effectLst/>
                        <a:uLnTx/>
                        <a:uFillTx/>
                        <a:latin typeface="+mn-lt"/>
                        <a:ea typeface="+mn-ea"/>
                        <a:cs typeface="メイリオ" panose="020B0604030504040204"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326627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88504" y="260648"/>
            <a:ext cx="7992888" cy="432048"/>
          </a:xfrm>
        </p:spPr>
        <p:txBody>
          <a:bodyPr>
            <a:normAutofit fontScale="90000"/>
          </a:bodyPr>
          <a:lstStyle/>
          <a:p>
            <a:r>
              <a:rPr kumimoji="1" lang="ja-JP" altLang="en-US" dirty="0"/>
              <a:t>スペック詳細</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graphicFrame>
        <p:nvGraphicFramePr>
          <p:cNvPr id="8" name="表 7"/>
          <p:cNvGraphicFramePr>
            <a:graphicFrameLocks noGrp="1"/>
          </p:cNvGraphicFramePr>
          <p:nvPr>
            <p:extLst>
              <p:ext uri="{D42A27DB-BD31-4B8C-83A1-F6EECF244321}">
                <p14:modId xmlns:p14="http://schemas.microsoft.com/office/powerpoint/2010/main" val="1347821051"/>
              </p:ext>
            </p:extLst>
          </p:nvPr>
        </p:nvGraphicFramePr>
        <p:xfrm>
          <a:off x="344488" y="972810"/>
          <a:ext cx="9217024" cy="1952133"/>
        </p:xfrm>
        <a:graphic>
          <a:graphicData uri="http://schemas.openxmlformats.org/drawingml/2006/table">
            <a:tbl>
              <a:tblPr firstRow="1" bandRow="1"/>
              <a:tblGrid>
                <a:gridCol w="1553777">
                  <a:extLst>
                    <a:ext uri="{9D8B030D-6E8A-4147-A177-3AD203B41FA5}">
                      <a16:colId xmlns:a16="http://schemas.microsoft.com/office/drawing/2014/main" val="20000"/>
                    </a:ext>
                  </a:extLst>
                </a:gridCol>
                <a:gridCol w="7663247">
                  <a:extLst>
                    <a:ext uri="{9D8B030D-6E8A-4147-A177-3AD203B41FA5}">
                      <a16:colId xmlns:a16="http://schemas.microsoft.com/office/drawing/2014/main" val="20001"/>
                    </a:ext>
                  </a:extLst>
                </a:gridCol>
              </a:tblGrid>
              <a:tr h="63866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tx1"/>
                          </a:solidFill>
                          <a:latin typeface="メイリオ"/>
                          <a:ea typeface="メイリオ"/>
                          <a:cs typeface="Meiryo UI" pitchFamily="50" charset="-128"/>
                        </a:rPr>
                        <a:t>お申し込み</a:t>
                      </a:r>
                      <a:endParaRPr kumimoji="1" lang="en-US" altLang="ja-JP" sz="1200" b="0" i="0" dirty="0">
                        <a:solidFill>
                          <a:schemeClr val="tx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tx1"/>
                          </a:solidFill>
                          <a:latin typeface="メイリオ"/>
                          <a:ea typeface="メイリオ"/>
                          <a:cs typeface="Meiryo UI" pitchFamily="50" charset="-128"/>
                        </a:rPr>
                        <a:t>期限</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E4E4EC"/>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b="0" u="none" strike="noStrike" kern="1200" cap="none" spc="0" normalizeH="0" baseline="0" noProof="0" dirty="0">
                          <a:ln>
                            <a:noFill/>
                          </a:ln>
                          <a:solidFill>
                            <a:schemeClr val="tx1"/>
                          </a:solidFill>
                          <a:effectLst/>
                          <a:uLnTx/>
                          <a:uFillTx/>
                          <a:latin typeface="メイリオ"/>
                          <a:ea typeface="メイリオ"/>
                        </a:rPr>
                        <a:t>原則として、掲載開始の</a:t>
                      </a:r>
                      <a:r>
                        <a:rPr kumimoji="1" lang="en-US" altLang="ja-JP" sz="1200" b="0" u="none" strike="noStrike" kern="1200" cap="none" spc="0" normalizeH="0" baseline="0" noProof="0" dirty="0">
                          <a:ln>
                            <a:noFill/>
                          </a:ln>
                          <a:solidFill>
                            <a:schemeClr val="tx1"/>
                          </a:solidFill>
                          <a:effectLst/>
                          <a:uLnTx/>
                          <a:uFillTx/>
                          <a:latin typeface="メイリオ"/>
                          <a:ea typeface="メイリオ"/>
                        </a:rPr>
                        <a:t>2</a:t>
                      </a:r>
                      <a:r>
                        <a:rPr kumimoji="1" lang="ja-JP" altLang="en-US" sz="1200" b="0" u="none" strike="noStrike" kern="1200" cap="none" spc="0" normalizeH="0" baseline="0" noProof="0" dirty="0">
                          <a:ln>
                            <a:noFill/>
                          </a:ln>
                          <a:solidFill>
                            <a:schemeClr val="tx1"/>
                          </a:solidFill>
                          <a:effectLst/>
                          <a:uLnTx/>
                          <a:uFillTx/>
                          <a:latin typeface="メイリオ"/>
                          <a:ea typeface="メイリオ"/>
                        </a:rPr>
                        <a:t>ヶ月半前までにお申し込みください</a:t>
                      </a:r>
                      <a:endParaRPr kumimoji="1" lang="en-US" altLang="ja-JP" sz="1200" b="0" u="none" strike="noStrike" kern="1200" cap="none" spc="0" normalizeH="0" baseline="0" noProof="0" dirty="0">
                        <a:ln>
                          <a:noFill/>
                        </a:ln>
                        <a:solidFill>
                          <a:schemeClr val="tx1"/>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tx1"/>
                          </a:solidFill>
                          <a:effectLst/>
                          <a:uLnTx/>
                          <a:uFillTx/>
                          <a:latin typeface="メイリオ"/>
                          <a:ea typeface="メイリオ"/>
                        </a:rPr>
                        <a:t>※</a:t>
                      </a:r>
                      <a:r>
                        <a:rPr kumimoji="1" lang="ja-JP" altLang="en-US" sz="1000" b="0" u="none" strike="noStrike" kern="1200" cap="none" spc="0" normalizeH="0" baseline="0" noProof="0" dirty="0">
                          <a:ln>
                            <a:noFill/>
                          </a:ln>
                          <a:solidFill>
                            <a:schemeClr val="tx1"/>
                          </a:solidFill>
                          <a:effectLst/>
                          <a:uLnTx/>
                          <a:uFillTx/>
                          <a:latin typeface="メイリオ"/>
                          <a:ea typeface="メイリオ"/>
                        </a:rPr>
                        <a:t>所定の方法によるお申し込み契約の成立後はキャンセルは不可となります</a:t>
                      </a:r>
                      <a:endParaRPr kumimoji="1" lang="en-US" altLang="ja-JP" sz="1000" b="0" u="none" strike="noStrike" kern="1200" cap="none" spc="0" normalizeH="0" baseline="0" noProof="0" dirty="0">
                        <a:ln>
                          <a:noFill/>
                        </a:ln>
                        <a:solidFill>
                          <a:schemeClr val="tx1"/>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000" b="0" u="none" strike="noStrike" kern="1200" cap="none" spc="0" normalizeH="0" baseline="0" noProof="0" dirty="0">
                          <a:ln>
                            <a:noFill/>
                          </a:ln>
                          <a:solidFill>
                            <a:schemeClr val="tx1"/>
                          </a:solidFill>
                          <a:effectLst/>
                          <a:uLnTx/>
                          <a:uFillTx/>
                          <a:latin typeface="メイリオ"/>
                          <a:ea typeface="メイリオ"/>
                        </a:rPr>
                        <a:t>※</a:t>
                      </a:r>
                      <a:r>
                        <a:rPr kumimoji="1" lang="ja-JP" altLang="en-US" sz="1000" b="0" u="none" strike="noStrike" kern="1200" cap="none" spc="0" normalizeH="0" baseline="0" noProof="0" dirty="0">
                          <a:ln>
                            <a:noFill/>
                          </a:ln>
                          <a:solidFill>
                            <a:schemeClr val="tx1"/>
                          </a:solidFill>
                          <a:effectLst/>
                          <a:uLnTx/>
                          <a:uFillTx/>
                          <a:latin typeface="メイリオ"/>
                          <a:ea typeface="メイリオ"/>
                        </a:rPr>
                        <a:t>お申し込み時に掲載期間が未決定の場合は、別途、掲載開始日の</a:t>
                      </a:r>
                      <a:r>
                        <a:rPr kumimoji="1" lang="en-US" altLang="ja-JP" sz="1000" b="0" u="none" strike="noStrike" kern="1200" cap="none" spc="0" normalizeH="0" baseline="0" noProof="0" dirty="0">
                          <a:ln>
                            <a:noFill/>
                          </a:ln>
                          <a:solidFill>
                            <a:schemeClr val="tx1"/>
                          </a:solidFill>
                          <a:effectLst/>
                          <a:uLnTx/>
                          <a:uFillTx/>
                          <a:latin typeface="メイリオ"/>
                          <a:ea typeface="メイリオ"/>
                        </a:rPr>
                        <a:t>5</a:t>
                      </a:r>
                      <a:r>
                        <a:rPr kumimoji="1" lang="ja-JP" altLang="en-US" sz="1000" b="0" u="none" strike="noStrike" kern="1200" cap="none" spc="0" normalizeH="0" baseline="0" noProof="0" dirty="0">
                          <a:ln>
                            <a:noFill/>
                          </a:ln>
                          <a:solidFill>
                            <a:schemeClr val="tx1"/>
                          </a:solidFill>
                          <a:effectLst/>
                          <a:uLnTx/>
                          <a:uFillTx/>
                          <a:latin typeface="メイリオ"/>
                          <a:ea typeface="メイリオ"/>
                        </a:rPr>
                        <a:t>営業日前までに掲載期間のご連絡をメールでいただきます</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007"/>
                  </a:ext>
                </a:extLst>
              </a:tr>
              <a:tr h="349185">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dirty="0">
                          <a:latin typeface="+mn-lt"/>
                          <a:ea typeface="+mn-ea"/>
                        </a:rPr>
                        <a:t>有効期限</a:t>
                      </a:r>
                      <a:endParaRPr kumimoji="1" lang="ja-JP" altLang="en-US" sz="1200" b="0" i="0" dirty="0">
                        <a:solidFill>
                          <a:schemeClr val="tx1"/>
                        </a:solidFill>
                        <a:latin typeface="メイリオ"/>
                        <a:ea typeface="メイリオ"/>
                        <a:cs typeface="Meiryo UI" pitchFamily="50" charset="-128"/>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E4E4EC"/>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latin typeface="メイリオ"/>
                          <a:ea typeface="メイリオ"/>
                          <a:cs typeface="Meiryo UI" panose="020B0604030504040204" pitchFamily="50" charset="-128"/>
                        </a:rPr>
                        <a:t>2021</a:t>
                      </a:r>
                      <a:r>
                        <a:rPr lang="ja-JP" altLang="en-US" sz="1200" dirty="0">
                          <a:latin typeface="メイリオ"/>
                          <a:ea typeface="メイリオ"/>
                          <a:cs typeface="Meiryo UI" panose="020B0604030504040204" pitchFamily="50" charset="-128"/>
                        </a:rPr>
                        <a:t>年</a:t>
                      </a:r>
                      <a:r>
                        <a:rPr lang="en-US" altLang="ja-JP" sz="1200" dirty="0">
                          <a:latin typeface="メイリオ"/>
                          <a:ea typeface="メイリオ"/>
                          <a:cs typeface="Meiryo UI" panose="020B0604030504040204" pitchFamily="50" charset="-128"/>
                        </a:rPr>
                        <a:t>6</a:t>
                      </a:r>
                      <a:r>
                        <a:rPr lang="ja-JP" altLang="en-US" sz="1200" dirty="0">
                          <a:latin typeface="メイリオ"/>
                          <a:ea typeface="メイリオ"/>
                          <a:cs typeface="Meiryo UI" panose="020B0604030504040204" pitchFamily="50" charset="-128"/>
                        </a:rPr>
                        <a:t>年</a:t>
                      </a:r>
                      <a:r>
                        <a:rPr lang="en-US" altLang="ja-JP" sz="1200" dirty="0">
                          <a:latin typeface="メイリオ"/>
                          <a:ea typeface="メイリオ"/>
                          <a:cs typeface="Meiryo UI" panose="020B0604030504040204" pitchFamily="50" charset="-128"/>
                        </a:rPr>
                        <a:t>30</a:t>
                      </a:r>
                      <a:r>
                        <a:rPr lang="ja-JP" altLang="en-US" sz="1200" dirty="0">
                          <a:latin typeface="メイリオ"/>
                          <a:ea typeface="メイリオ"/>
                          <a:cs typeface="Meiryo UI" panose="020B0604030504040204" pitchFamily="50" charset="-128"/>
                        </a:rPr>
                        <a:t>日掲載終了分</a:t>
                      </a:r>
                      <a:endParaRPr lang="ja-JP" altLang="en-US" sz="1200" dirty="0">
                        <a:latin typeface="メイリオ"/>
                        <a:ea typeface="メイリオ"/>
                        <a:cs typeface="Verdana" pitchFamily="34" charset="0"/>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752225600"/>
                  </a:ext>
                </a:extLst>
              </a:tr>
              <a:tr h="46475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tx1"/>
                          </a:solidFill>
                          <a:latin typeface="メイリオ"/>
                          <a:ea typeface="メイリオ"/>
                          <a:cs typeface="Meiryo UI" pitchFamily="50" charset="-128"/>
                        </a:rPr>
                        <a:t>レポート項目</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E4E4E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メイリオ"/>
                          <a:ea typeface="メイリオ"/>
                          <a:cs typeface="Verdana" pitchFamily="34" charset="0"/>
                        </a:rPr>
                        <a:t>PV</a:t>
                      </a:r>
                      <a:r>
                        <a:rPr lang="ja-JP" altLang="en-US" sz="1200" dirty="0">
                          <a:solidFill>
                            <a:schemeClr val="tx1"/>
                          </a:solidFill>
                          <a:latin typeface="メイリオ"/>
                          <a:ea typeface="メイリオ"/>
                          <a:cs typeface="Verdana" pitchFamily="34" charset="0"/>
                        </a:rPr>
                        <a:t>・</a:t>
                      </a:r>
                      <a:r>
                        <a:rPr lang="en-US" altLang="ja-JP" sz="1200" dirty="0">
                          <a:solidFill>
                            <a:schemeClr val="tx1"/>
                          </a:solidFill>
                          <a:latin typeface="メイリオ"/>
                          <a:ea typeface="メイリオ"/>
                          <a:cs typeface="Verdana" pitchFamily="34" charset="0"/>
                        </a:rPr>
                        <a:t>UB</a:t>
                      </a:r>
                      <a:r>
                        <a:rPr lang="ja-JP" altLang="en-US" sz="1200" dirty="0">
                          <a:solidFill>
                            <a:schemeClr val="tx1"/>
                          </a:solidFill>
                          <a:latin typeface="メイリオ"/>
                          <a:ea typeface="メイリオ"/>
                          <a:cs typeface="Verdana" pitchFamily="34" charset="0"/>
                        </a:rPr>
                        <a:t>・ページ内リンクのクリック数</a:t>
                      </a:r>
                      <a:endParaRPr lang="en-US" altLang="ja-JP" sz="1200" dirty="0">
                        <a:solidFill>
                          <a:schemeClr val="tx1"/>
                        </a:solidFill>
                        <a:latin typeface="メイリオ"/>
                        <a:ea typeface="メイリオ"/>
                        <a:cs typeface="Verdan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メイリオ"/>
                          <a:ea typeface="メイリオ"/>
                          <a:cs typeface="Verdana" pitchFamily="34" charset="0"/>
                        </a:rPr>
                        <a:t>※</a:t>
                      </a:r>
                      <a:r>
                        <a:rPr lang="ja-JP" altLang="en-US" sz="1000" dirty="0">
                          <a:solidFill>
                            <a:schemeClr val="tx1"/>
                          </a:solidFill>
                          <a:latin typeface="メイリオ"/>
                          <a:ea typeface="メイリオ"/>
                          <a:cs typeface="Verdana" pitchFamily="34" charset="0"/>
                        </a:rPr>
                        <a:t>掲載終了から</a:t>
                      </a:r>
                      <a:r>
                        <a:rPr lang="en-US" altLang="ja-JP" sz="1000" dirty="0">
                          <a:solidFill>
                            <a:schemeClr val="tx1"/>
                          </a:solidFill>
                          <a:latin typeface="メイリオ"/>
                          <a:ea typeface="メイリオ"/>
                          <a:cs typeface="Verdana" pitchFamily="34" charset="0"/>
                        </a:rPr>
                        <a:t>2</a:t>
                      </a:r>
                      <a:r>
                        <a:rPr lang="ja-JP" altLang="en-US" sz="1000" dirty="0">
                          <a:solidFill>
                            <a:schemeClr val="tx1"/>
                          </a:solidFill>
                          <a:latin typeface="メイリオ"/>
                          <a:ea typeface="メイリオ"/>
                          <a:cs typeface="Verdana" pitchFamily="34" charset="0"/>
                        </a:rPr>
                        <a:t>週間程度でご提出いたします</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120150108"/>
                  </a:ext>
                </a:extLst>
              </a:tr>
              <a:tr h="49953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tx1"/>
                          </a:solidFill>
                          <a:latin typeface="メイリオ"/>
                          <a:ea typeface="メイリオ"/>
                          <a:cs typeface="Meiryo UI" pitchFamily="50" charset="-128"/>
                        </a:rPr>
                        <a:t>備考</a:t>
                      </a: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E4E4E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smtClean="0">
                          <a:solidFill>
                            <a:schemeClr val="tx1"/>
                          </a:solidFill>
                          <a:latin typeface="メイリオ"/>
                          <a:ea typeface="メイリオ"/>
                          <a:cs typeface="Meiryo UI" panose="020B0604030504040204" pitchFamily="50" charset="-128"/>
                        </a:rPr>
                        <a:t>4</a:t>
                      </a:r>
                      <a:r>
                        <a:rPr lang="ja-JP" altLang="en-US" sz="1200" dirty="0">
                          <a:solidFill>
                            <a:schemeClr val="tx1"/>
                          </a:solidFill>
                          <a:latin typeface="メイリオ"/>
                          <a:ea typeface="メイリオ"/>
                          <a:cs typeface="Meiryo UI" panose="020B0604030504040204" pitchFamily="50" charset="-128"/>
                        </a:rPr>
                        <a:t>本</a:t>
                      </a:r>
                      <a:r>
                        <a:rPr lang="ja-JP" altLang="en-US" sz="1200" dirty="0" smtClean="0">
                          <a:solidFill>
                            <a:schemeClr val="tx1"/>
                          </a:solidFill>
                          <a:latin typeface="メイリオ"/>
                          <a:ea typeface="メイリオ"/>
                          <a:cs typeface="Meiryo UI" panose="020B0604030504040204" pitchFamily="50" charset="-128"/>
                        </a:rPr>
                        <a:t>以上を同時</a:t>
                      </a:r>
                      <a:r>
                        <a:rPr lang="ja-JP" altLang="en-US" sz="1200" dirty="0">
                          <a:solidFill>
                            <a:schemeClr val="tx1"/>
                          </a:solidFill>
                          <a:latin typeface="メイリオ"/>
                          <a:ea typeface="メイリオ"/>
                          <a:cs typeface="Meiryo UI" panose="020B0604030504040204" pitchFamily="50" charset="-128"/>
                        </a:rPr>
                        <a:t>に</a:t>
                      </a:r>
                      <a:r>
                        <a:rPr lang="ja-JP" altLang="en-US" sz="1200" dirty="0" smtClean="0">
                          <a:solidFill>
                            <a:schemeClr val="tx1"/>
                          </a:solidFill>
                          <a:latin typeface="メイリオ"/>
                          <a:ea typeface="メイリオ"/>
                          <a:cs typeface="Meiryo UI" panose="020B0604030504040204" pitchFamily="50" charset="-128"/>
                        </a:rPr>
                        <a:t>お申し込みいただく</a:t>
                      </a:r>
                      <a:r>
                        <a:rPr lang="ja-JP" altLang="en-US" sz="1200" dirty="0">
                          <a:solidFill>
                            <a:schemeClr val="tx1"/>
                          </a:solidFill>
                          <a:latin typeface="メイリオ"/>
                          <a:ea typeface="メイリオ"/>
                          <a:cs typeface="Meiryo UI" panose="020B0604030504040204" pitchFamily="50" charset="-128"/>
                        </a:rPr>
                        <a:t>と、タイアップ読者に対する</a:t>
                      </a:r>
                      <a:r>
                        <a:rPr lang="ja-JP" altLang="en-US" sz="1200" dirty="0">
                          <a:solidFill>
                            <a:schemeClr val="tx1"/>
                          </a:solidFill>
                          <a:latin typeface="+mn-lt"/>
                          <a:ea typeface="+mn-ea"/>
                          <a:cs typeface="Meiryo UI" panose="020B0604030504040204" pitchFamily="50" charset="-128"/>
                        </a:rPr>
                        <a:t>アンケートを無償で実施することが可能です。</a:t>
                      </a:r>
                      <a:endParaRPr lang="en-US" altLang="ja-JP" sz="1200" dirty="0">
                        <a:solidFill>
                          <a:schemeClr val="tx1"/>
                        </a:solidFill>
                        <a:latin typeface="+mn-lt"/>
                        <a:ea typeface="+mn-ea"/>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b="0" u="none" strike="noStrike" kern="1200" cap="none" spc="0" normalizeH="0" baseline="0" noProof="0" dirty="0">
                          <a:ln>
                            <a:noFill/>
                          </a:ln>
                          <a:solidFill>
                            <a:schemeClr val="tx1"/>
                          </a:solidFill>
                          <a:effectLst/>
                          <a:uLnTx/>
                          <a:uFillTx/>
                          <a:latin typeface="+mn-lt"/>
                          <a:ea typeface="+mn-ea"/>
                        </a:rPr>
                        <a:t>※</a:t>
                      </a:r>
                      <a:r>
                        <a:rPr kumimoji="1" lang="ja-JP" altLang="en-US" sz="1000" b="0" u="none" strike="noStrike" kern="1200" cap="none" spc="0" normalizeH="0" baseline="0" noProof="0" dirty="0">
                          <a:ln>
                            <a:noFill/>
                          </a:ln>
                          <a:solidFill>
                            <a:schemeClr val="tx1"/>
                          </a:solidFill>
                          <a:effectLst/>
                          <a:uLnTx/>
                          <a:uFillTx/>
                          <a:latin typeface="+mn-lt"/>
                          <a:ea typeface="+mn-ea"/>
                        </a:rPr>
                        <a:t>定型のアンケートのため、設問をカスタマイズすることは不可</a:t>
                      </a:r>
                      <a:endParaRPr kumimoji="1" lang="en-US" altLang="ja-JP" sz="1000" b="0" u="none" strike="noStrike" kern="1200" cap="none" spc="0" normalizeH="0" baseline="0" noProof="0" dirty="0">
                        <a:ln>
                          <a:noFill/>
                        </a:ln>
                        <a:solidFill>
                          <a:schemeClr val="tx1"/>
                        </a:solidFill>
                        <a:effectLst/>
                        <a:uLnTx/>
                        <a:uFillTx/>
                        <a:latin typeface="+mn-lt"/>
                        <a:ea typeface="+mn-ea"/>
                      </a:endParaRPr>
                    </a:p>
                  </a:txBody>
                  <a:tcPr marL="36000" marR="36000" marT="36000" marB="36000" anchor="ctr">
                    <a:lnL w="3175" cap="flat" cmpd="sng" algn="ctr">
                      <a:solidFill>
                        <a:srgbClr val="687080"/>
                      </a:solidFill>
                      <a:prstDash val="solid"/>
                      <a:round/>
                      <a:headEnd type="none" w="med" len="med"/>
                      <a:tailEnd type="none" w="med" len="med"/>
                    </a:lnL>
                    <a:lnR w="3175" cap="flat" cmpd="sng" algn="ctr">
                      <a:solidFill>
                        <a:srgbClr val="687080"/>
                      </a:solidFill>
                      <a:prstDash val="solid"/>
                      <a:round/>
                      <a:headEnd type="none" w="med" len="med"/>
                      <a:tailEnd type="none" w="med" len="med"/>
                    </a:lnR>
                    <a:lnT w="3175" cap="flat" cmpd="sng" algn="ctr">
                      <a:solidFill>
                        <a:srgbClr val="687080"/>
                      </a:solidFill>
                      <a:prstDash val="solid"/>
                      <a:round/>
                      <a:headEnd type="none" w="med" len="med"/>
                      <a:tailEnd type="none" w="med" len="med"/>
                    </a:lnT>
                    <a:lnB w="3175" cap="flat" cmpd="sng" algn="ctr">
                      <a:solidFill>
                        <a:srgbClr val="68708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2476010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3"/>
          </p:nvPr>
        </p:nvSpPr>
        <p:spPr/>
        <p:txBody>
          <a:bodyPr/>
          <a:lstStyle/>
          <a:p>
            <a:r>
              <a:rPr lang="en-US" altLang="ja-JP">
                <a:solidFill>
                  <a:prstClr val="black"/>
                </a:solidFill>
              </a:rPr>
              <a:t>Copyright</a:t>
            </a:r>
            <a:r>
              <a:rPr lang="ja-JP" altLang="en-US">
                <a:solidFill>
                  <a:prstClr val="black"/>
                </a:solidFill>
              </a:rPr>
              <a:t>（</a:t>
            </a:r>
            <a:r>
              <a:rPr lang="en-US" altLang="ja-JP">
                <a:solidFill>
                  <a:prstClr val="black"/>
                </a:solidFill>
              </a:rPr>
              <a:t>C</a:t>
            </a:r>
            <a:r>
              <a:rPr lang="ja-JP" altLang="en-US">
                <a:solidFill>
                  <a:prstClr val="black"/>
                </a:solidFill>
              </a:rPr>
              <a:t>）</a:t>
            </a:r>
            <a:r>
              <a:rPr lang="en-US" altLang="ja-JP">
                <a:solidFill>
                  <a:prstClr val="black"/>
                </a:solidFill>
              </a:rPr>
              <a:t>2021 Yahoo Japan Corporation. All Rights Reserved. </a:t>
            </a:r>
            <a:r>
              <a:rPr lang="ja-JP" altLang="en-US">
                <a:solidFill>
                  <a:prstClr val="black"/>
                </a:solidFill>
              </a:rPr>
              <a:t>無断引用・転載禁止</a:t>
            </a:r>
            <a:endParaRPr lang="ja-JP" altLang="en-US" dirty="0">
              <a:solidFill>
                <a:prstClr val="black"/>
              </a:solidFill>
            </a:endParaRPr>
          </a:p>
        </p:txBody>
      </p:sp>
      <p:sp>
        <p:nvSpPr>
          <p:cNvPr id="38" name="タイトル 2"/>
          <p:cNvSpPr>
            <a:spLocks noGrp="1"/>
          </p:cNvSpPr>
          <p:nvPr>
            <p:ph type="title"/>
          </p:nvPr>
        </p:nvSpPr>
        <p:spPr>
          <a:xfrm>
            <a:off x="472210" y="282027"/>
            <a:ext cx="7992888" cy="432048"/>
          </a:xfrm>
        </p:spPr>
        <p:txBody>
          <a:bodyPr>
            <a:normAutofit fontScale="90000"/>
          </a:bodyPr>
          <a:lstStyle/>
          <a:p>
            <a:r>
              <a:rPr kumimoji="1" lang="ja-JP" altLang="en-US" dirty="0"/>
              <a:t>実施フロー</a:t>
            </a:r>
          </a:p>
        </p:txBody>
      </p:sp>
      <p:sp>
        <p:nvSpPr>
          <p:cNvPr id="39" name="テキスト ボックス 38"/>
          <p:cNvSpPr txBox="1"/>
          <p:nvPr/>
        </p:nvSpPr>
        <p:spPr>
          <a:xfrm>
            <a:off x="632520" y="5896642"/>
            <a:ext cx="8775257" cy="861774"/>
          </a:xfrm>
          <a:prstGeom prst="rect">
            <a:avLst/>
          </a:prstGeom>
          <a:noFill/>
        </p:spPr>
        <p:txBody>
          <a:bodyPr wrap="square">
            <a:spAutoFit/>
          </a:bodyPr>
          <a:lstStyle/>
          <a:p>
            <a:pPr>
              <a:defRPr/>
            </a:pPr>
            <a:r>
              <a:rPr kumimoji="0" lang="en-US" altLang="ja-JP" sz="1000" kern="0" dirty="0">
                <a:solidFill>
                  <a:prstClr val="black"/>
                </a:solidFill>
                <a:latin typeface="メイリオ" panose="020B0604030504040204" pitchFamily="50" charset="-128"/>
                <a:ea typeface="メイリオ" panose="020B0604030504040204" pitchFamily="50" charset="-128"/>
              </a:rPr>
              <a:t>※</a:t>
            </a:r>
            <a:r>
              <a:rPr kumimoji="0" lang="ja-JP" altLang="en-US" sz="1000" kern="0" dirty="0">
                <a:solidFill>
                  <a:prstClr val="black"/>
                </a:solidFill>
                <a:latin typeface="メイリオ" panose="020B0604030504040204" pitchFamily="50" charset="-128"/>
                <a:ea typeface="メイリオ" panose="020B0604030504040204" pitchFamily="50" charset="-128"/>
              </a:rPr>
              <a:t>各工程で弊社内確認を行います。社内指摘事項は、広告主様側で特別な理由がない限り修正いたします。</a:t>
            </a:r>
            <a:endParaRPr kumimoji="0" lang="en-US" altLang="ja-JP" sz="1000" kern="0" dirty="0">
              <a:solidFill>
                <a:prstClr val="black"/>
              </a:solidFill>
              <a:latin typeface="メイリオ" panose="020B0604030504040204" pitchFamily="50" charset="-128"/>
              <a:ea typeface="メイリオ" panose="020B0604030504040204" pitchFamily="50" charset="-128"/>
            </a:endParaRPr>
          </a:p>
          <a:p>
            <a:pPr>
              <a:defRPr/>
            </a:pPr>
            <a:r>
              <a:rPr kumimoji="0" lang="en-US" altLang="ja-JP" sz="1000" kern="0" dirty="0">
                <a:solidFill>
                  <a:prstClr val="black"/>
                </a:solidFill>
                <a:latin typeface="メイリオ" panose="020B0604030504040204" pitchFamily="50" charset="-128"/>
                <a:ea typeface="メイリオ" panose="020B0604030504040204" pitchFamily="50" charset="-128"/>
              </a:rPr>
              <a:t>※</a:t>
            </a:r>
            <a:r>
              <a:rPr kumimoji="0" lang="ja-JP" altLang="en-US" sz="1000" kern="0" dirty="0">
                <a:solidFill>
                  <a:prstClr val="black"/>
                </a:solidFill>
                <a:latin typeface="メイリオ" panose="020B0604030504040204" pitchFamily="50" charset="-128"/>
                <a:ea typeface="メイリオ" panose="020B0604030504040204" pitchFamily="50" charset="-128"/>
              </a:rPr>
              <a:t>薬機法など、法的な規制がかかる商品、プロモーションでは、制作期間が増加する場合があります。</a:t>
            </a:r>
            <a:r>
              <a:rPr kumimoji="0" lang="en-US" altLang="ja-JP" sz="1000" kern="0" dirty="0">
                <a:solidFill>
                  <a:prstClr val="black"/>
                </a:solidFill>
                <a:latin typeface="メイリオ" panose="020B0604030504040204" pitchFamily="50" charset="-128"/>
                <a:ea typeface="メイリオ" panose="020B0604030504040204" pitchFamily="50" charset="-128"/>
              </a:rPr>
              <a:t/>
            </a:r>
            <a:br>
              <a:rPr kumimoji="0" lang="en-US" altLang="ja-JP" sz="1000" kern="0" dirty="0">
                <a:solidFill>
                  <a:prstClr val="black"/>
                </a:solidFill>
                <a:latin typeface="メイリオ" panose="020B0604030504040204" pitchFamily="50" charset="-128"/>
                <a:ea typeface="メイリオ" panose="020B0604030504040204" pitchFamily="50" charset="-128"/>
              </a:rPr>
            </a:br>
            <a:r>
              <a:rPr kumimoji="0" lang="en-US" altLang="ja-JP" sz="1000" b="0" i="0" u="none" strike="noStrike" kern="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a:t>
            </a:r>
            <a:r>
              <a:rPr kumimoji="0" lang="ja-JP" altLang="en-US" sz="1000" kern="0" dirty="0">
                <a:solidFill>
                  <a:prstClr val="black"/>
                </a:solidFill>
                <a:latin typeface="メイリオ" panose="020B0604030504040204" pitchFamily="50" charset="-128"/>
                <a:ea typeface="メイリオ" panose="020B0604030504040204" pitchFamily="50" charset="-128"/>
              </a:rPr>
              <a:t>企画や取材等の内容</a:t>
            </a:r>
            <a:r>
              <a:rPr kumimoji="0" lang="ja-JP" altLang="en-US" sz="1000" b="0" i="0" u="none" strike="noStrike" kern="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によって、制作期間が変動します</a:t>
            </a:r>
            <a:r>
              <a:rPr kumimoji="0" lang="ja-JP" altLang="en-US" sz="1000" kern="0" noProof="0" dirty="0">
                <a:solidFill>
                  <a:prstClr val="black"/>
                </a:solidFill>
                <a:latin typeface="メイリオ" panose="020B0604030504040204" pitchFamily="50" charset="-128"/>
                <a:ea typeface="メイリオ" panose="020B0604030504040204" pitchFamily="50" charset="-128"/>
              </a:rPr>
              <a:t>。</a:t>
            </a:r>
            <a:r>
              <a:rPr kumimoji="0" lang="ja-JP" altLang="en-US" sz="1000" kern="0" dirty="0">
                <a:solidFill>
                  <a:prstClr val="black"/>
                </a:solidFill>
                <a:latin typeface="メイリオ" panose="020B0604030504040204" pitchFamily="50" charset="-128"/>
                <a:ea typeface="メイリオ" panose="020B0604030504040204" pitchFamily="50" charset="-128"/>
              </a:rPr>
              <a:t>実施が確定した段階で正式なスケジュールを広告主様に提出し、こちらの確認回数や期間に</a:t>
            </a:r>
            <a:endParaRPr kumimoji="0" lang="en-US" altLang="ja-JP" sz="1000" kern="0" dirty="0">
              <a:solidFill>
                <a:prstClr val="black"/>
              </a:solidFill>
              <a:latin typeface="メイリオ" panose="020B0604030504040204" pitchFamily="50" charset="-128"/>
              <a:ea typeface="メイリオ" panose="020B0604030504040204" pitchFamily="50" charset="-128"/>
            </a:endParaRPr>
          </a:p>
          <a:p>
            <a:pPr>
              <a:defRPr/>
            </a:pPr>
            <a:r>
              <a:rPr kumimoji="0" lang="ja-JP" altLang="en-US" sz="1000" kern="0" dirty="0">
                <a:solidFill>
                  <a:prstClr val="black"/>
                </a:solidFill>
                <a:latin typeface="メイリオ" panose="020B0604030504040204" pitchFamily="50" charset="-128"/>
                <a:ea typeface="メイリオ" panose="020B0604030504040204" pitchFamily="50" charset="-128"/>
              </a:rPr>
              <a:t>　したがって進行いただきます。ただし、</a:t>
            </a:r>
            <a:r>
              <a:rPr kumimoji="0" lang="ja-JP" altLang="en-US" sz="1000" kern="0" noProof="0" dirty="0">
                <a:solidFill>
                  <a:prstClr val="black"/>
                </a:solidFill>
                <a:latin typeface="メイリオ" panose="020B0604030504040204" pitchFamily="50" charset="-128"/>
                <a:ea typeface="メイリオ" panose="020B0604030504040204" pitchFamily="50" charset="-128"/>
              </a:rPr>
              <a:t>制作の進捗状況により進行途中でスケジュールを変更させていただく場合があります。</a:t>
            </a:r>
            <a:endParaRPr kumimoji="0" lang="en-US" altLang="ja-JP" sz="1000" kern="0" noProof="0" dirty="0">
              <a:solidFill>
                <a:prstClr val="black"/>
              </a:solidFill>
              <a:latin typeface="メイリオ" panose="020B0604030504040204" pitchFamily="50" charset="-128"/>
              <a:ea typeface="メイリオ" panose="020B0604030504040204" pitchFamily="50" charset="-128"/>
            </a:endParaRPr>
          </a:p>
          <a:p>
            <a:pPr>
              <a:defRPr/>
            </a:pPr>
            <a:r>
              <a:rPr kumimoji="0" lang="ja-JP" altLang="en-US" sz="1000" kern="0" dirty="0">
                <a:solidFill>
                  <a:prstClr val="black"/>
                </a:solidFill>
                <a:latin typeface="メイリオ" panose="020B0604030504040204" pitchFamily="50" charset="-128"/>
                <a:ea typeface="メイリオ" panose="020B0604030504040204" pitchFamily="50" charset="-128"/>
              </a:rPr>
              <a:t>　</a:t>
            </a:r>
            <a:endParaRPr kumimoji="0" lang="en-US" altLang="ja-JP" sz="1000" b="0" i="0" u="none" strike="noStrike" kern="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p:txBody>
      </p:sp>
      <p:sp>
        <p:nvSpPr>
          <p:cNvPr id="40" name="ホームベース 39"/>
          <p:cNvSpPr/>
          <p:nvPr/>
        </p:nvSpPr>
        <p:spPr>
          <a:xfrm>
            <a:off x="7832642" y="980728"/>
            <a:ext cx="1663728" cy="846731"/>
          </a:xfrm>
          <a:prstGeom prst="homePlate">
            <a:avLst/>
          </a:prstGeom>
          <a:solidFill>
            <a:srgbClr val="0056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1" name="ホームベース 40"/>
          <p:cNvSpPr/>
          <p:nvPr/>
        </p:nvSpPr>
        <p:spPr>
          <a:xfrm>
            <a:off x="6654384" y="980728"/>
            <a:ext cx="1663728" cy="846731"/>
          </a:xfrm>
          <a:prstGeom prst="homePlate">
            <a:avLst/>
          </a:prstGeom>
          <a:solidFill>
            <a:srgbClr val="0056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2" name="ホームベース 41"/>
          <p:cNvSpPr/>
          <p:nvPr/>
        </p:nvSpPr>
        <p:spPr>
          <a:xfrm>
            <a:off x="4848683" y="980728"/>
            <a:ext cx="2237326" cy="846731"/>
          </a:xfrm>
          <a:prstGeom prst="homePlate">
            <a:avLst/>
          </a:prstGeom>
          <a:solidFill>
            <a:srgbClr val="0056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3" name="ホームベース 42"/>
          <p:cNvSpPr/>
          <p:nvPr/>
        </p:nvSpPr>
        <p:spPr>
          <a:xfrm>
            <a:off x="4221824" y="980728"/>
            <a:ext cx="1663728" cy="846731"/>
          </a:xfrm>
          <a:prstGeom prst="homePlate">
            <a:avLst/>
          </a:prstGeom>
          <a:solidFill>
            <a:srgbClr val="0056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4" name="ホームベース 43"/>
          <p:cNvSpPr/>
          <p:nvPr/>
        </p:nvSpPr>
        <p:spPr>
          <a:xfrm>
            <a:off x="2952728" y="980728"/>
            <a:ext cx="1663728" cy="846731"/>
          </a:xfrm>
          <a:prstGeom prst="homePlate">
            <a:avLst/>
          </a:prstGeom>
          <a:solidFill>
            <a:srgbClr val="0056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5" name="ホームベース 44"/>
          <p:cNvSpPr/>
          <p:nvPr/>
        </p:nvSpPr>
        <p:spPr>
          <a:xfrm>
            <a:off x="1739870" y="980728"/>
            <a:ext cx="1663728" cy="846731"/>
          </a:xfrm>
          <a:prstGeom prst="homePlate">
            <a:avLst/>
          </a:prstGeom>
          <a:solidFill>
            <a:srgbClr val="0056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6" name="ホームベース 45"/>
          <p:cNvSpPr/>
          <p:nvPr/>
        </p:nvSpPr>
        <p:spPr>
          <a:xfrm>
            <a:off x="480960" y="980728"/>
            <a:ext cx="1663728" cy="846731"/>
          </a:xfrm>
          <a:prstGeom prst="homePlate">
            <a:avLst/>
          </a:prstGeom>
          <a:solidFill>
            <a:srgbClr val="00569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47" name="テキスト ボックス 46"/>
          <p:cNvSpPr txBox="1"/>
          <p:nvPr/>
        </p:nvSpPr>
        <p:spPr>
          <a:xfrm>
            <a:off x="180511" y="1044718"/>
            <a:ext cx="1877561" cy="738664"/>
          </a:xfrm>
          <a:prstGeom prst="rect">
            <a:avLst/>
          </a:prstGeom>
          <a:noFill/>
        </p:spPr>
        <p:txBody>
          <a:bodyPr wrap="square" rtlCol="0">
            <a:spAutoFit/>
          </a:bodyPr>
          <a:lstStyle/>
          <a:p>
            <a:pPr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➊お申し込み</a:t>
            </a: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オリエン</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　テーション</a:t>
            </a:r>
          </a:p>
        </p:txBody>
      </p:sp>
      <p:sp>
        <p:nvSpPr>
          <p:cNvPr id="48" name="正方形/長方形 47"/>
          <p:cNvSpPr/>
          <p:nvPr/>
        </p:nvSpPr>
        <p:spPr>
          <a:xfrm>
            <a:off x="1940057" y="1242871"/>
            <a:ext cx="1311644"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❷企画案</a:t>
            </a:r>
          </a:p>
        </p:txBody>
      </p:sp>
      <p:sp>
        <p:nvSpPr>
          <p:cNvPr id="49" name="正方形/長方形 48"/>
          <p:cNvSpPr/>
          <p:nvPr/>
        </p:nvSpPr>
        <p:spPr>
          <a:xfrm>
            <a:off x="3301472" y="1250204"/>
            <a:ext cx="1094071"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❸構成案</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5769694" y="1150872"/>
            <a:ext cx="1094072" cy="523220"/>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❺テスト</a:t>
            </a:r>
          </a:p>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　アップ</a:t>
            </a:r>
          </a:p>
        </p:txBody>
      </p:sp>
      <p:sp>
        <p:nvSpPr>
          <p:cNvPr id="51" name="正方形/長方形 50"/>
          <p:cNvSpPr/>
          <p:nvPr/>
        </p:nvSpPr>
        <p:spPr>
          <a:xfrm>
            <a:off x="6905299" y="1243885"/>
            <a:ext cx="1371720"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❻公開準備</a:t>
            </a:r>
          </a:p>
        </p:txBody>
      </p:sp>
      <p:sp>
        <p:nvSpPr>
          <p:cNvPr id="52" name="正方形/長方形 51"/>
          <p:cNvSpPr/>
          <p:nvPr/>
        </p:nvSpPr>
        <p:spPr>
          <a:xfrm>
            <a:off x="8265368" y="1243382"/>
            <a:ext cx="1094071" cy="307777"/>
          </a:xfrm>
          <a:prstGeom prst="rect">
            <a:avLst/>
          </a:prstGeom>
          <a:noFill/>
        </p:spPr>
        <p:txBody>
          <a:bodyPr wrap="square">
            <a:spAutoFit/>
          </a:bodyPr>
          <a:lstStyle/>
          <a:p>
            <a:pPr lvl="0" algn="ctr">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掲載開始</a:t>
            </a:r>
          </a:p>
        </p:txBody>
      </p:sp>
      <p:sp>
        <p:nvSpPr>
          <p:cNvPr id="53" name="テキスト ボックス 52"/>
          <p:cNvSpPr txBox="1"/>
          <p:nvPr/>
        </p:nvSpPr>
        <p:spPr>
          <a:xfrm>
            <a:off x="674217" y="2056698"/>
            <a:ext cx="8733560" cy="3770263"/>
          </a:xfrm>
          <a:prstGeom prst="rect">
            <a:avLst/>
          </a:prstGeom>
          <a:noFill/>
        </p:spPr>
        <p:txBody>
          <a:bodyPr wrap="square" anchor="t">
            <a:spAutoFit/>
          </a:bodyPr>
          <a:lstStyle/>
          <a:p>
            <a:pPr>
              <a:defRPr/>
            </a:pPr>
            <a:r>
              <a:rPr kumimoji="0" lang="ja-JP" altLang="en-US" sz="1400" b="1" i="0" u="none" strike="noStrike" kern="0" cap="none" spc="0" normalizeH="0" baseline="0" noProof="0" dirty="0">
                <a:ln>
                  <a:noFill/>
                </a:ln>
                <a:solidFill>
                  <a:srgbClr val="00569B"/>
                </a:solidFill>
                <a:effectLst/>
                <a:uLnTx/>
                <a:uFillTx/>
                <a:latin typeface="メイリオ" panose="020B0604030504040204" pitchFamily="50" charset="-128"/>
                <a:ea typeface="メイリオ" panose="020B0604030504040204" pitchFamily="50" charset="-128"/>
              </a:rPr>
              <a:t>❶</a:t>
            </a:r>
            <a:r>
              <a:rPr kumimoji="0" lang="ja-JP" altLang="en-US" sz="600" b="1" i="0" u="none" strike="noStrike" kern="0" cap="none" spc="0" normalizeH="0" baseline="0" noProof="0" dirty="0">
                <a:ln>
                  <a:noFill/>
                </a:ln>
                <a:solidFill>
                  <a:srgbClr val="FF0033"/>
                </a:solidFill>
                <a:effectLst/>
                <a:uLnTx/>
                <a:uFillTx/>
                <a:latin typeface="メイリオ" panose="020B0604030504040204" pitchFamily="50" charset="-128"/>
                <a:ea typeface="メイリオ" panose="020B0604030504040204" pitchFamily="50" charset="-128"/>
              </a:rPr>
              <a:t>　</a:t>
            </a:r>
            <a:r>
              <a:rPr kumimoji="0" lang="ja-JP" altLang="en-US" sz="1400" b="1" kern="0" dirty="0">
                <a:solidFill>
                  <a:prstClr val="black"/>
                </a:solidFill>
                <a:latin typeface="メイリオ" panose="020B0604030504040204" pitchFamily="50" charset="-128"/>
                <a:ea typeface="メイリオ" panose="020B0604030504040204" pitchFamily="50" charset="-128"/>
              </a:rPr>
              <a:t>オリエンテーション実施</a:t>
            </a:r>
            <a:endParaRPr kumimoji="0" lang="en-US" altLang="ja-JP" sz="1400" b="1" i="0" u="none" strike="noStrike" kern="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a:defRPr/>
            </a:pPr>
            <a:r>
              <a:rPr kumimoji="0" lang="ja-JP" altLang="en-US" sz="1100" b="0" i="0" u="none" strike="noStrike" kern="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　　</a:t>
            </a:r>
            <a:r>
              <a:rPr kumimoji="0" lang="ja-JP" altLang="en-US" sz="1100" kern="0" dirty="0">
                <a:solidFill>
                  <a:prstClr val="black"/>
                </a:solidFill>
                <a:latin typeface="メイリオ" panose="020B0604030504040204" pitchFamily="50" charset="-128"/>
                <a:ea typeface="メイリオ" panose="020B0604030504040204" pitchFamily="50" charset="-128"/>
              </a:rPr>
              <a:t>事前にヒアリングシートを記入いただいた上で</a:t>
            </a:r>
            <a:r>
              <a:rPr lang="ja-JP" altLang="en-US" sz="1100" dirty="0">
                <a:latin typeface="メイリオ" panose="020B0604030504040204" pitchFamily="50" charset="-128"/>
                <a:ea typeface="メイリオ" panose="020B0604030504040204" pitchFamily="50" charset="-128"/>
              </a:rPr>
              <a:t>オリエンテーションを実施。</a:t>
            </a:r>
            <a:r>
              <a:rPr lang="ja-JP" altLang="en-US" sz="1100" b="1" dirty="0">
                <a:solidFill>
                  <a:srgbClr val="00569B"/>
                </a:solidFill>
                <a:latin typeface="メイリオ" panose="020B0604030504040204" pitchFamily="50" charset="-128"/>
                <a:ea typeface="メイリオ" panose="020B0604030504040204" pitchFamily="50" charset="-128"/>
              </a:rPr>
              <a:t>ターゲットや訴求ポイントなど企画目的を明確に</a:t>
            </a:r>
            <a:r>
              <a:rPr lang="ja-JP" altLang="en-US" sz="1100" dirty="0">
                <a:latin typeface="メイリオ" panose="020B0604030504040204" pitchFamily="50" charset="-128"/>
                <a:ea typeface="メイリオ" panose="020B0604030504040204" pitchFamily="50" charset="-128"/>
              </a:rPr>
              <a:t>します。</a:t>
            </a:r>
            <a:endParaRPr lang="en-US" altLang="ja-JP" sz="1100" dirty="0">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kern="0" dirty="0">
                <a:solidFill>
                  <a:prstClr val="black"/>
                </a:solidFill>
                <a:latin typeface="メイリオ" panose="020B0604030504040204" pitchFamily="50" charset="-128"/>
                <a:ea typeface="メイリオ" panose="020B0604030504040204" pitchFamily="50" charset="-128"/>
              </a:rPr>
              <a:t>　　　</a:t>
            </a:r>
            <a:r>
              <a:rPr kumimoji="0" lang="en-US" altLang="ja-JP" sz="1100" kern="0" dirty="0">
                <a:solidFill>
                  <a:prstClr val="black"/>
                </a:solidFill>
                <a:latin typeface="メイリオ" panose="020B0604030504040204" pitchFamily="50" charset="-128"/>
                <a:ea typeface="メイリオ" panose="020B0604030504040204" pitchFamily="50" charset="-128"/>
              </a:rPr>
              <a:t>※</a:t>
            </a:r>
            <a:r>
              <a:rPr kumimoji="0" lang="ja-JP" altLang="en-US" sz="1100" kern="0" dirty="0">
                <a:solidFill>
                  <a:prstClr val="black"/>
                </a:solidFill>
                <a:latin typeface="メイリオ" panose="020B0604030504040204" pitchFamily="50" charset="-128"/>
                <a:ea typeface="メイリオ" panose="020B0604030504040204" pitchFamily="50" charset="-128"/>
              </a:rPr>
              <a:t>制作・掲載内容が固まり次第、代理店様より、所定の手続きにて正式にお申し込みいただきます。</a:t>
            </a:r>
          </a:p>
          <a:p>
            <a:pPr lvl="0">
              <a:defRPr/>
            </a:pPr>
            <a:endParaRPr kumimoji="0" lang="ja-JP" altLang="en-US" sz="900" kern="0" dirty="0">
              <a:solidFill>
                <a:prstClr val="black"/>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rgbClr val="00569B"/>
                </a:solidFill>
                <a:latin typeface="メイリオ" panose="020B0604030504040204" pitchFamily="50" charset="-128"/>
                <a:ea typeface="メイリオ" panose="020B0604030504040204" pitchFamily="50" charset="-128"/>
              </a:rPr>
              <a:t>❷</a:t>
            </a:r>
            <a:r>
              <a:rPr kumimoji="0" lang="ja-JP" altLang="en-US" sz="600" b="1" kern="0" dirty="0">
                <a:solidFill>
                  <a:prstClr val="black"/>
                </a:solidFill>
                <a:latin typeface="メイリオ" panose="020B0604030504040204" pitchFamily="50" charset="-128"/>
                <a:ea typeface="メイリオ" panose="020B0604030504040204" pitchFamily="50" charset="-128"/>
              </a:rPr>
              <a:t>　</a:t>
            </a:r>
            <a:r>
              <a:rPr kumimoji="0" lang="ja-JP" altLang="en-US" sz="1400" b="1" kern="0" dirty="0">
                <a:solidFill>
                  <a:prstClr val="black"/>
                </a:solidFill>
                <a:latin typeface="メイリオ" panose="020B0604030504040204" pitchFamily="50" charset="-128"/>
                <a:ea typeface="メイリオ" panose="020B0604030504040204" pitchFamily="50" charset="-128"/>
              </a:rPr>
              <a:t>企画案のご提出</a:t>
            </a:r>
            <a:r>
              <a:rPr kumimoji="0" lang="en-US" altLang="ja-JP" sz="1400" b="1" kern="0" dirty="0">
                <a:solidFill>
                  <a:prstClr val="black"/>
                </a:solidFill>
                <a:latin typeface="メイリオ" panose="020B0604030504040204" pitchFamily="50" charset="-128"/>
                <a:ea typeface="メイリオ" panose="020B0604030504040204" pitchFamily="50" charset="-128"/>
              </a:rPr>
              <a:t>/</a:t>
            </a:r>
            <a:r>
              <a:rPr kumimoji="0" lang="ja-JP" altLang="en-US" sz="1400" b="1" kern="0" dirty="0">
                <a:solidFill>
                  <a:prstClr val="black"/>
                </a:solidFill>
                <a:latin typeface="メイリオ" panose="020B0604030504040204" pitchFamily="50" charset="-128"/>
                <a:ea typeface="メイリオ" panose="020B0604030504040204" pitchFamily="50" charset="-128"/>
              </a:rPr>
              <a:t>ご確認</a:t>
            </a:r>
            <a:endParaRPr kumimoji="0" lang="en-US" altLang="ja-JP" sz="1400" b="1" kern="0" dirty="0">
              <a:solidFill>
                <a:prstClr val="black"/>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prstClr val="black"/>
                </a:solidFill>
                <a:latin typeface="メイリオ" panose="020B0604030504040204" pitchFamily="50" charset="-128"/>
                <a:ea typeface="メイリオ" panose="020B0604030504040204" pitchFamily="50" charset="-128"/>
              </a:rPr>
              <a:t>　　①をもとに企画案をご提出し、広告主様と協議の上、企画の方向性を確定させます。</a:t>
            </a:r>
          </a:p>
          <a:p>
            <a:pPr lvl="0">
              <a:defRPr/>
            </a:pPr>
            <a:endParaRPr kumimoji="0" lang="ja-JP" altLang="en-US" sz="900" kern="0" dirty="0">
              <a:solidFill>
                <a:prstClr val="black"/>
              </a:solidFill>
              <a:latin typeface="メイリオ" panose="020B0604030504040204" pitchFamily="50" charset="-128"/>
              <a:ea typeface="メイリオ" panose="020B0604030504040204" pitchFamily="50" charset="-128"/>
            </a:endParaRPr>
          </a:p>
          <a:p>
            <a:pPr>
              <a:defRPr/>
            </a:pPr>
            <a:r>
              <a:rPr kumimoji="0" lang="ja-JP" altLang="en-US" sz="1400" b="1" kern="0" dirty="0">
                <a:solidFill>
                  <a:srgbClr val="00569B"/>
                </a:solidFill>
                <a:latin typeface="メイリオ"/>
                <a:ea typeface="メイリオ"/>
              </a:rPr>
              <a:t>❸ </a:t>
            </a:r>
            <a:r>
              <a:rPr kumimoji="0" lang="ja-JP" altLang="en-US" sz="1400" b="1" kern="0" dirty="0">
                <a:solidFill>
                  <a:prstClr val="black"/>
                </a:solidFill>
                <a:latin typeface="メイリオ" panose="020B0604030504040204" pitchFamily="50" charset="-128"/>
                <a:ea typeface="メイリオ" panose="020B0604030504040204" pitchFamily="50" charset="-128"/>
              </a:rPr>
              <a:t>構成案のご提出</a:t>
            </a:r>
            <a:r>
              <a:rPr kumimoji="0" lang="en-US" altLang="ja-JP" sz="1400" b="1" kern="0" dirty="0">
                <a:solidFill>
                  <a:prstClr val="black"/>
                </a:solidFill>
                <a:latin typeface="メイリオ" panose="020B0604030504040204" pitchFamily="50" charset="-128"/>
                <a:ea typeface="メイリオ" panose="020B0604030504040204" pitchFamily="50" charset="-128"/>
              </a:rPr>
              <a:t>/</a:t>
            </a:r>
            <a:r>
              <a:rPr kumimoji="0" lang="ja-JP" altLang="en-US" sz="1400" b="1" kern="0" dirty="0">
                <a:solidFill>
                  <a:prstClr val="black"/>
                </a:solidFill>
                <a:latin typeface="メイリオ" panose="020B0604030504040204" pitchFamily="50" charset="-128"/>
                <a:ea typeface="メイリオ" panose="020B0604030504040204" pitchFamily="50" charset="-128"/>
              </a:rPr>
              <a:t>ご確認</a:t>
            </a:r>
            <a:endParaRPr kumimoji="0" lang="en-US" altLang="ja-JP" sz="1400" b="1" kern="0" dirty="0">
              <a:solidFill>
                <a:prstClr val="black"/>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prstClr val="black"/>
                </a:solidFill>
                <a:latin typeface="メイリオ" panose="020B0604030504040204" pitchFamily="50" charset="-128"/>
                <a:ea typeface="メイリオ" panose="020B0604030504040204" pitchFamily="50" charset="-128"/>
              </a:rPr>
              <a:t>　　②で確定した方向性にしたがって、コンテンツ概要とページ体裁をご提出し、全体構成を確定させます。</a:t>
            </a:r>
          </a:p>
          <a:p>
            <a:pPr lvl="0">
              <a:defRPr/>
            </a:pPr>
            <a:endParaRPr kumimoji="0" lang="en-US" altLang="ja-JP" sz="900" b="1" kern="0" dirty="0">
              <a:solidFill>
                <a:srgbClr val="00569B"/>
              </a:solidFill>
              <a:latin typeface="メイリオ"/>
              <a:ea typeface="メイリオ"/>
            </a:endParaRPr>
          </a:p>
          <a:p>
            <a:pPr lvl="0">
              <a:defRPr/>
            </a:pPr>
            <a:r>
              <a:rPr kumimoji="0" lang="ja-JP" altLang="en-US" sz="1400" b="1" kern="0" dirty="0">
                <a:solidFill>
                  <a:srgbClr val="00569B"/>
                </a:solidFill>
                <a:latin typeface="メイリオ"/>
                <a:ea typeface="メイリオ"/>
              </a:rPr>
              <a:t>❹</a:t>
            </a:r>
            <a:r>
              <a:rPr kumimoji="0" lang="ja-JP" altLang="en-US" sz="600" b="1" kern="0" dirty="0">
                <a:latin typeface="メイリオ"/>
                <a:ea typeface="メイリオ"/>
              </a:rPr>
              <a:t>　</a:t>
            </a:r>
            <a:r>
              <a:rPr kumimoji="0" lang="ja-JP" altLang="en-US" sz="1400" b="1" kern="0" dirty="0" smtClean="0">
                <a:latin typeface="メイリオ"/>
                <a:ea typeface="メイリオ"/>
              </a:rPr>
              <a:t>テキスト原稿</a:t>
            </a:r>
            <a:r>
              <a:rPr kumimoji="0" lang="ja-JP" altLang="en-US" sz="1400" b="1" kern="0" dirty="0">
                <a:latin typeface="メイリオ"/>
                <a:ea typeface="メイリオ"/>
              </a:rPr>
              <a:t>のご提出</a:t>
            </a:r>
            <a:r>
              <a:rPr kumimoji="0" lang="en-US" altLang="ja-JP" sz="1400" b="1" kern="0" dirty="0">
                <a:latin typeface="メイリオ"/>
                <a:ea typeface="メイリオ"/>
              </a:rPr>
              <a:t>/</a:t>
            </a:r>
            <a:r>
              <a:rPr kumimoji="0" lang="ja-JP" altLang="en-US" sz="1400" b="1" kern="0" dirty="0">
                <a:latin typeface="メイリオ"/>
                <a:ea typeface="メイリオ"/>
              </a:rPr>
              <a:t>ご確認</a:t>
            </a:r>
            <a:endParaRPr kumimoji="0" lang="en-US" altLang="ja-JP" sz="1400" b="1" kern="0" dirty="0">
              <a:latin typeface="メイリオ"/>
              <a:ea typeface="メイリオ"/>
            </a:endParaRPr>
          </a:p>
          <a:p>
            <a:pPr lvl="0">
              <a:defRPr/>
            </a:pPr>
            <a:r>
              <a:rPr kumimoji="0" lang="ja-JP" altLang="en-US" sz="1100" kern="0" dirty="0">
                <a:solidFill>
                  <a:prstClr val="black"/>
                </a:solidFill>
                <a:latin typeface="メイリオ" panose="020B0604030504040204" pitchFamily="50" charset="-128"/>
                <a:ea typeface="メイリオ" panose="020B0604030504040204" pitchFamily="50" charset="-128"/>
              </a:rPr>
              <a:t>　　テキスト</a:t>
            </a:r>
            <a:r>
              <a:rPr kumimoji="0" lang="ja-JP" altLang="en-US" sz="1100" kern="0" dirty="0" smtClean="0">
                <a:solidFill>
                  <a:prstClr val="black"/>
                </a:solidFill>
                <a:latin typeface="メイリオ" panose="020B0604030504040204" pitchFamily="50" charset="-128"/>
                <a:ea typeface="メイリオ" panose="020B0604030504040204" pitchFamily="50" charset="-128"/>
              </a:rPr>
              <a:t>原稿</a:t>
            </a:r>
            <a:r>
              <a:rPr kumimoji="0" lang="ja-JP" altLang="en-US" sz="1100" kern="0" dirty="0">
                <a:solidFill>
                  <a:prstClr val="black"/>
                </a:solidFill>
                <a:latin typeface="メイリオ" panose="020B0604030504040204" pitchFamily="50" charset="-128"/>
                <a:ea typeface="メイリオ" panose="020B0604030504040204" pitchFamily="50" charset="-128"/>
              </a:rPr>
              <a:t>の作成を行います。広告主様に確認いただき、適宜修正を加えながら確定させます。</a:t>
            </a:r>
            <a:endParaRPr kumimoji="0" lang="en-US" altLang="ja-JP" sz="1100" kern="0" dirty="0">
              <a:solidFill>
                <a:prstClr val="black"/>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prstClr val="black"/>
                </a:solidFill>
                <a:latin typeface="メイリオ" panose="020B0604030504040204" pitchFamily="50" charset="-128"/>
                <a:ea typeface="メイリオ" panose="020B0604030504040204" pitchFamily="50" charset="-128"/>
              </a:rPr>
              <a:t>　　　</a:t>
            </a:r>
            <a:r>
              <a:rPr kumimoji="0" lang="en-US" altLang="ja-JP" sz="1100" kern="0" dirty="0">
                <a:solidFill>
                  <a:prstClr val="black"/>
                </a:solidFill>
                <a:latin typeface="メイリオ" panose="020B0604030504040204" pitchFamily="50" charset="-128"/>
                <a:ea typeface="メイリオ" panose="020B0604030504040204" pitchFamily="50" charset="-128"/>
              </a:rPr>
              <a:t>※</a:t>
            </a:r>
            <a:r>
              <a:rPr kumimoji="0" lang="ja-JP" altLang="en-US" sz="1100" kern="0" dirty="0">
                <a:solidFill>
                  <a:prstClr val="black"/>
                </a:solidFill>
                <a:latin typeface="メイリオ" panose="020B0604030504040204" pitchFamily="50" charset="-128"/>
                <a:ea typeface="メイリオ" panose="020B0604030504040204" pitchFamily="50" charset="-128"/>
              </a:rPr>
              <a:t>ご確認は初校、再校の</a:t>
            </a:r>
            <a:r>
              <a:rPr kumimoji="0" lang="en-US" altLang="ja-JP" sz="1100" kern="0" dirty="0">
                <a:solidFill>
                  <a:prstClr val="black"/>
                </a:solidFill>
                <a:latin typeface="メイリオ" panose="020B0604030504040204" pitchFamily="50" charset="-128"/>
                <a:ea typeface="メイリオ" panose="020B0604030504040204" pitchFamily="50" charset="-128"/>
              </a:rPr>
              <a:t>2</a:t>
            </a:r>
            <a:r>
              <a:rPr kumimoji="0" lang="ja-JP" altLang="en-US" sz="1100" kern="0" dirty="0">
                <a:solidFill>
                  <a:prstClr val="black"/>
                </a:solidFill>
                <a:latin typeface="メイリオ" panose="020B0604030504040204" pitchFamily="50" charset="-128"/>
                <a:ea typeface="メイリオ" panose="020B0604030504040204" pitchFamily="50" charset="-128"/>
              </a:rPr>
              <a:t>回となります</a:t>
            </a:r>
            <a:endParaRPr kumimoji="0" lang="en-US" altLang="ja-JP" sz="1100" kern="0" dirty="0">
              <a:solidFill>
                <a:prstClr val="black"/>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prstClr val="black"/>
                </a:solidFill>
                <a:latin typeface="メイリオ" panose="020B0604030504040204" pitchFamily="50" charset="-128"/>
                <a:ea typeface="メイリオ" panose="020B0604030504040204" pitchFamily="50" charset="-128"/>
              </a:rPr>
              <a:t>　　　</a:t>
            </a:r>
            <a:r>
              <a:rPr kumimoji="0" lang="en-US" altLang="ja-JP" sz="1100" kern="0" dirty="0">
                <a:solidFill>
                  <a:prstClr val="black"/>
                </a:solidFill>
                <a:latin typeface="メイリオ" panose="020B0604030504040204" pitchFamily="50" charset="-128"/>
                <a:ea typeface="メイリオ" panose="020B0604030504040204" pitchFamily="50" charset="-128"/>
              </a:rPr>
              <a:t>※</a:t>
            </a:r>
            <a:r>
              <a:rPr kumimoji="0" lang="ja-JP" altLang="en-US" sz="1100" kern="0" dirty="0">
                <a:solidFill>
                  <a:prstClr val="black"/>
                </a:solidFill>
                <a:latin typeface="メイリオ" panose="020B0604030504040204" pitchFamily="50" charset="-128"/>
                <a:ea typeface="メイリオ" panose="020B0604030504040204" pitchFamily="50" charset="-128"/>
              </a:rPr>
              <a:t>再校の段階では初校でのご指摘事項の反映確認のみとなります。</a:t>
            </a:r>
            <a:endParaRPr kumimoji="0" lang="en-US" altLang="ja-JP" sz="1100" kern="0" dirty="0">
              <a:solidFill>
                <a:prstClr val="black"/>
              </a:solidFill>
              <a:latin typeface="メイリオ" panose="020B0604030504040204" pitchFamily="50" charset="-128"/>
              <a:ea typeface="メイリオ" panose="020B0604030504040204" pitchFamily="50" charset="-128"/>
            </a:endParaRPr>
          </a:p>
          <a:p>
            <a:pPr lvl="0">
              <a:defRPr/>
            </a:pPr>
            <a:endParaRPr kumimoji="0" lang="ja-JP" altLang="en-US" sz="900" kern="0" dirty="0">
              <a:solidFill>
                <a:prstClr val="black"/>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rgbClr val="00569B"/>
                </a:solidFill>
                <a:latin typeface="メイリオ"/>
                <a:ea typeface="メイリオ"/>
              </a:rPr>
              <a:t>❺</a:t>
            </a:r>
            <a:r>
              <a:rPr kumimoji="0" lang="ja-JP" altLang="en-US" sz="600" b="1" kern="0" dirty="0">
                <a:latin typeface="メイリオ"/>
                <a:ea typeface="メイリオ"/>
              </a:rPr>
              <a:t>　</a:t>
            </a:r>
            <a:r>
              <a:rPr kumimoji="0" lang="en-US" altLang="ja-JP" sz="1400" b="1" kern="0" dirty="0">
                <a:latin typeface="メイリオ"/>
                <a:ea typeface="メイリオ"/>
              </a:rPr>
              <a:t>HTML</a:t>
            </a:r>
            <a:r>
              <a:rPr kumimoji="0" lang="ja-JP" altLang="en-US" sz="1400" b="1" kern="0" dirty="0" err="1">
                <a:latin typeface="メイリオ"/>
                <a:ea typeface="メイリオ"/>
              </a:rPr>
              <a:t>での</a:t>
            </a:r>
            <a:r>
              <a:rPr kumimoji="0" lang="ja-JP" altLang="en-US" sz="1400" b="1" kern="0" dirty="0">
                <a:latin typeface="メイリオ"/>
                <a:ea typeface="メイリオ"/>
              </a:rPr>
              <a:t>動作確認</a:t>
            </a:r>
            <a:r>
              <a:rPr kumimoji="0" lang="en-US" altLang="ja-JP" sz="1400" b="1" kern="0" dirty="0">
                <a:latin typeface="メイリオ"/>
                <a:ea typeface="メイリオ"/>
              </a:rPr>
              <a:t>/</a:t>
            </a:r>
            <a:r>
              <a:rPr kumimoji="0" lang="ja-JP" altLang="en-US" sz="1400" b="1" kern="0" dirty="0">
                <a:latin typeface="メイリオ"/>
                <a:ea typeface="メイリオ"/>
              </a:rPr>
              <a:t>校了</a:t>
            </a:r>
            <a:endParaRPr lang="en-US" altLang="ja-JP" sz="1400" b="1" kern="0" dirty="0">
              <a:latin typeface="メイリオ"/>
              <a:ea typeface="メイリオ"/>
            </a:endParaRPr>
          </a:p>
          <a:p>
            <a:pPr lvl="0">
              <a:defRPr/>
            </a:pPr>
            <a:r>
              <a:rPr kumimoji="0" lang="ja-JP" altLang="en-US" sz="1100" kern="0" dirty="0">
                <a:solidFill>
                  <a:prstClr val="black"/>
                </a:solidFill>
                <a:latin typeface="メイリオ" panose="020B0604030504040204" pitchFamily="50" charset="-128"/>
                <a:ea typeface="メイリオ" panose="020B0604030504040204" pitchFamily="50" charset="-128"/>
              </a:rPr>
              <a:t>　　テストサーバー上もしくは</a:t>
            </a:r>
            <a:r>
              <a:rPr kumimoji="0" lang="en-US" altLang="ja-JP" sz="1100" kern="0" dirty="0">
                <a:solidFill>
                  <a:prstClr val="black"/>
                </a:solidFill>
                <a:latin typeface="メイリオ" panose="020B0604030504040204" pitchFamily="50" charset="-128"/>
                <a:ea typeface="メイリオ" panose="020B0604030504040204" pitchFamily="50" charset="-128"/>
              </a:rPr>
              <a:t>HTML</a:t>
            </a:r>
            <a:r>
              <a:rPr kumimoji="0" lang="ja-JP" altLang="en-US" sz="1100" kern="0" dirty="0">
                <a:solidFill>
                  <a:prstClr val="black"/>
                </a:solidFill>
                <a:latin typeface="メイリオ" panose="020B0604030504040204" pitchFamily="50" charset="-128"/>
                <a:ea typeface="メイリオ" panose="020B0604030504040204" pitchFamily="50" charset="-128"/>
              </a:rPr>
              <a:t>ファイルにて、ページの動作確認を行っていただき校了となります。</a:t>
            </a:r>
            <a:endParaRPr kumimoji="0" lang="en-US" altLang="ja-JP" sz="1100" kern="0" dirty="0">
              <a:solidFill>
                <a:prstClr val="black"/>
              </a:solidFill>
              <a:latin typeface="メイリオ" panose="020B0604030504040204" pitchFamily="50" charset="-128"/>
              <a:ea typeface="メイリオ" panose="020B0604030504040204" pitchFamily="50" charset="-128"/>
            </a:endParaRPr>
          </a:p>
          <a:p>
            <a:pPr lvl="0">
              <a:defRPr/>
            </a:pPr>
            <a:r>
              <a:rPr kumimoji="0" lang="ja-JP" altLang="en-US" sz="1100" kern="0" dirty="0">
                <a:solidFill>
                  <a:prstClr val="black"/>
                </a:solidFill>
                <a:latin typeface="メイリオ" panose="020B0604030504040204" pitchFamily="50" charset="-128"/>
                <a:ea typeface="メイリオ" panose="020B0604030504040204" pitchFamily="50" charset="-128"/>
              </a:rPr>
              <a:t>　　   </a:t>
            </a:r>
            <a:r>
              <a:rPr kumimoji="0" lang="en-US" altLang="ja-JP" sz="1100" kern="0" dirty="0">
                <a:solidFill>
                  <a:prstClr val="black"/>
                </a:solidFill>
                <a:latin typeface="メイリオ" panose="020B0604030504040204" pitchFamily="50" charset="-128"/>
                <a:ea typeface="メイリオ" panose="020B0604030504040204" pitchFamily="50" charset="-128"/>
              </a:rPr>
              <a:t>※</a:t>
            </a:r>
            <a:r>
              <a:rPr kumimoji="0" lang="ja-JP" altLang="en-US" sz="1100" kern="0" dirty="0">
                <a:solidFill>
                  <a:prstClr val="black"/>
                </a:solidFill>
                <a:latin typeface="メイリオ" panose="020B0604030504040204" pitchFamily="50" charset="-128"/>
                <a:ea typeface="メイリオ" panose="020B0604030504040204" pitchFamily="50" charset="-128"/>
              </a:rPr>
              <a:t>原則として、この段階での修正はお受けできません。</a:t>
            </a:r>
          </a:p>
          <a:p>
            <a:pPr lvl="0">
              <a:defRPr/>
            </a:pPr>
            <a:endParaRPr kumimoji="0" lang="ja-JP" altLang="en-US" sz="900" kern="0" dirty="0">
              <a:solidFill>
                <a:prstClr val="black"/>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rgbClr val="00569B"/>
                </a:solidFill>
                <a:latin typeface="メイリオ"/>
                <a:ea typeface="メイリオ"/>
              </a:rPr>
              <a:t>❻</a:t>
            </a:r>
            <a:r>
              <a:rPr kumimoji="0" lang="ja-JP" altLang="en-US" sz="600" b="1" kern="0" dirty="0">
                <a:latin typeface="メイリオ"/>
                <a:ea typeface="メイリオ"/>
              </a:rPr>
              <a:t>　</a:t>
            </a:r>
            <a:r>
              <a:rPr kumimoji="0" lang="ja-JP" altLang="en-US" sz="1400" b="1" kern="0" dirty="0">
                <a:latin typeface="メイリオ"/>
                <a:ea typeface="メイリオ"/>
              </a:rPr>
              <a:t>弊社内チェック</a:t>
            </a:r>
            <a:r>
              <a:rPr kumimoji="0" lang="en-US" altLang="ja-JP" sz="1400" b="1" kern="0" dirty="0">
                <a:latin typeface="メイリオ"/>
                <a:ea typeface="メイリオ"/>
              </a:rPr>
              <a:t>/</a:t>
            </a:r>
            <a:r>
              <a:rPr kumimoji="0" lang="ja-JP" altLang="en-US" sz="1400" b="1" kern="0" dirty="0">
                <a:latin typeface="メイリオ"/>
                <a:ea typeface="メイリオ"/>
              </a:rPr>
              <a:t>本番環境へのファイルアップ</a:t>
            </a:r>
            <a:endParaRPr kumimoji="0" lang="en-US" altLang="ja-JP" sz="1400" b="1" kern="0" dirty="0">
              <a:latin typeface="メイリオ"/>
              <a:ea typeface="メイリオ"/>
            </a:endParaRPr>
          </a:p>
          <a:p>
            <a:pPr lvl="0">
              <a:defRPr/>
            </a:pPr>
            <a:r>
              <a:rPr kumimoji="0" lang="ja-JP" altLang="en-US" sz="1100" kern="0" dirty="0">
                <a:solidFill>
                  <a:prstClr val="black"/>
                </a:solidFill>
                <a:latin typeface="メイリオ" panose="020B0604030504040204" pitchFamily="50" charset="-128"/>
                <a:ea typeface="メイリオ" panose="020B0604030504040204" pitchFamily="50" charset="-128"/>
              </a:rPr>
              <a:t>　　弊社において最終確認を行った上で、本番公開を行います。</a:t>
            </a:r>
            <a:endParaRPr kumimoji="0" lang="en-US" altLang="ja-JP" sz="1100" kern="0" dirty="0">
              <a:solidFill>
                <a:prstClr val="black"/>
              </a:solidFill>
              <a:latin typeface="メイリオ" panose="020B0604030504040204" pitchFamily="50" charset="-128"/>
              <a:ea typeface="メイリオ" panose="020B0604030504040204" pitchFamily="50" charset="-128"/>
            </a:endParaRPr>
          </a:p>
        </p:txBody>
      </p:sp>
      <p:sp>
        <p:nvSpPr>
          <p:cNvPr id="54" name="正方形/長方形 53"/>
          <p:cNvSpPr/>
          <p:nvPr/>
        </p:nvSpPr>
        <p:spPr>
          <a:xfrm>
            <a:off x="4586828" y="1160659"/>
            <a:ext cx="1094071" cy="523220"/>
          </a:xfrm>
          <a:prstGeom prst="rect">
            <a:avLst/>
          </a:prstGeom>
          <a:noFill/>
        </p:spPr>
        <p:txBody>
          <a:bodyPr wrap="square">
            <a:spAutoFit/>
          </a:bodyPr>
          <a:lstStyle/>
          <a:p>
            <a:pPr lvl="0">
              <a:defRPr/>
            </a:pPr>
            <a:r>
              <a:rPr kumimoji="0" lang="ja-JP" altLang="en-US" sz="1400" b="1" kern="0" dirty="0" smtClean="0">
                <a:solidFill>
                  <a:schemeClr val="bg1"/>
                </a:solidFill>
                <a:latin typeface="メイリオ" panose="020B0604030504040204" pitchFamily="50" charset="-128"/>
                <a:ea typeface="メイリオ" panose="020B0604030504040204" pitchFamily="50" charset="-128"/>
              </a:rPr>
              <a:t>❹</a:t>
            </a:r>
            <a:r>
              <a:rPr kumimoji="0" lang="ja-JP" altLang="en-US" sz="1400" b="1" kern="0" dirty="0">
                <a:solidFill>
                  <a:schemeClr val="bg1"/>
                </a:solidFill>
                <a:latin typeface="メイリオ" panose="020B0604030504040204" pitchFamily="50" charset="-128"/>
                <a:ea typeface="メイリオ" panose="020B0604030504040204" pitchFamily="50" charset="-128"/>
              </a:rPr>
              <a:t>テキスト</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a:p>
            <a:pPr lvl="0">
              <a:defRPr/>
            </a:pPr>
            <a:r>
              <a:rPr kumimoji="0" lang="ja-JP" altLang="en-US" sz="1400" b="1" kern="0" dirty="0">
                <a:solidFill>
                  <a:schemeClr val="bg1"/>
                </a:solidFill>
                <a:latin typeface="メイリオ" panose="020B0604030504040204" pitchFamily="50" charset="-128"/>
                <a:ea typeface="メイリオ" panose="020B0604030504040204" pitchFamily="50" charset="-128"/>
              </a:rPr>
              <a:t>　原稿　</a:t>
            </a:r>
            <a:endParaRPr kumimoji="0" lang="en-US" altLang="ja-JP" sz="1400" b="1" kern="0"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246054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販売制限</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4" name="Text Box 1031"/>
          <p:cNvSpPr txBox="1">
            <a:spLocks noChangeArrowheads="1"/>
          </p:cNvSpPr>
          <p:nvPr/>
        </p:nvSpPr>
        <p:spPr bwMode="auto">
          <a:xfrm>
            <a:off x="344488" y="1052736"/>
            <a:ext cx="9649072"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以下に該当する業種、商品・サービスにつきましては、</a:t>
            </a:r>
            <a:r>
              <a:rPr lang="en-US" altLang="ja-JP" sz="1200" dirty="0">
                <a:latin typeface="メイリオ" panose="020B0604030504040204" pitchFamily="50" charset="-128"/>
                <a:ea typeface="メイリオ" panose="020B0604030504040204" pitchFamily="50" charset="-128"/>
              </a:rPr>
              <a:t>Yahoo!</a:t>
            </a:r>
            <a:r>
              <a:rPr lang="ja-JP" altLang="en-US" sz="1200" dirty="0">
                <a:latin typeface="メイリオ" panose="020B0604030504040204" pitchFamily="50" charset="-128"/>
                <a:ea typeface="メイリオ" panose="020B0604030504040204" pitchFamily="50" charset="-128"/>
              </a:rPr>
              <a:t>特別企画の実施は原則不可となります。</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ただし、以下に該当しない業種やサービスでも、プロモーション内容や取り上げるテーマ等によっては、</a:t>
            </a:r>
            <a:r>
              <a:rPr lang="en-US" altLang="ja-JP" sz="1200" dirty="0">
                <a:latin typeface="メイリオ" panose="020B0604030504040204" pitchFamily="50" charset="-128"/>
                <a:ea typeface="メイリオ" panose="020B0604030504040204" pitchFamily="50" charset="-128"/>
              </a:rPr>
              <a:t>Yahoo!</a:t>
            </a:r>
            <a:r>
              <a:rPr lang="ja-JP" altLang="en-US" sz="1200" dirty="0">
                <a:latin typeface="メイリオ" panose="020B0604030504040204" pitchFamily="50" charset="-128"/>
                <a:ea typeface="メイリオ" panose="020B0604030504040204" pitchFamily="50" charset="-128"/>
              </a:rPr>
              <a:t>特別企画を</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実施いただけない場合がありますので、必ず事前に掲載可否を弊社にお問い合わせください。</a:t>
            </a: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また、広告主様のサイトが弊社の広告掲載基準を満たすことが、</a:t>
            </a:r>
            <a:r>
              <a:rPr lang="en-US" altLang="ja-JP" sz="1200" dirty="0">
                <a:latin typeface="メイリオ" panose="020B0604030504040204" pitchFamily="50" charset="-128"/>
                <a:ea typeface="メイリオ" panose="020B0604030504040204" pitchFamily="50" charset="-128"/>
              </a:rPr>
              <a:t>Yahoo!</a:t>
            </a:r>
            <a:r>
              <a:rPr lang="ja-JP" altLang="en-US" sz="1200" dirty="0">
                <a:latin typeface="メイリオ" panose="020B0604030504040204" pitchFamily="50" charset="-128"/>
                <a:ea typeface="メイリオ" panose="020B0604030504040204" pitchFamily="50" charset="-128"/>
              </a:rPr>
              <a:t>特別企画実施の条件となります。</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a:t>
            </a:r>
            <a:r>
              <a:rPr lang="zh-TW" altLang="en-US" sz="1200" dirty="0">
                <a:latin typeface="メイリオ" panose="020B0604030504040204" pitchFamily="50" charset="-128"/>
                <a:ea typeface="メイリオ" panose="020B0604030504040204" pitchFamily="50" charset="-128"/>
              </a:rPr>
              <a:t>消費者金融業（消費者向無担保貸金業）</a:t>
            </a:r>
            <a:r>
              <a:rPr lang="ja-JP" altLang="en-US" sz="1200" dirty="0" err="1">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商工ローン、手形割引、その他ハイリスク型の金融商品</a:t>
            </a: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・パチンコ・パチスロの営業および機種、カジノ（企業広告含む</a:t>
            </a:r>
            <a:r>
              <a:rPr lang="ja-JP" altLang="en-US" sz="1200" dirty="0" smtClean="0">
                <a:latin typeface="メイリオ" panose="020B0604030504040204" pitchFamily="50" charset="-128"/>
                <a:ea typeface="メイリオ" panose="020B0604030504040204" pitchFamily="50" charset="-128"/>
              </a:rPr>
              <a:t>）、ギャンブル</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・レーシック、美容整形・美容外科・美容皮膚科、その他医療機関</a:t>
            </a:r>
            <a:r>
              <a:rPr lang="ja-JP" altLang="en-US" sz="1200" dirty="0" smtClean="0">
                <a:latin typeface="メイリオ" panose="020B0604030504040204" pitchFamily="50" charset="-128"/>
                <a:ea typeface="メイリオ" panose="020B0604030504040204" pitchFamily="50" charset="-128"/>
              </a:rPr>
              <a:t>全般</a:t>
            </a:r>
            <a:endParaRPr lang="en-US" altLang="ja-JP" sz="1200" dirty="0" smtClean="0">
              <a:latin typeface="メイリオ" panose="020B0604030504040204" pitchFamily="50" charset="-128"/>
              <a:ea typeface="メイリオ" panose="020B0604030504040204" pitchFamily="50" charset="-128"/>
            </a:endParaRPr>
          </a:p>
          <a:p>
            <a:pPr>
              <a:spcBef>
                <a:spcPct val="0"/>
              </a:spcBef>
            </a:pPr>
            <a:r>
              <a:rPr lang="ja-JP" altLang="en-US" sz="1200" dirty="0" smtClean="0">
                <a:latin typeface="メイリオ" panose="020B0604030504040204" pitchFamily="50" charset="-128"/>
                <a:ea typeface="メイリオ" panose="020B0604030504040204" pitchFamily="50" charset="-128"/>
              </a:rPr>
              <a:t>・医療</a:t>
            </a:r>
            <a:r>
              <a:rPr lang="ja-JP" altLang="en-US" sz="1200" dirty="0">
                <a:latin typeface="メイリオ" panose="020B0604030504040204" pitchFamily="50" charset="-128"/>
                <a:ea typeface="メイリオ" panose="020B0604030504040204" pitchFamily="50" charset="-128"/>
              </a:rPr>
              <a:t>機関による保険外治療</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・美容エステティックサロン</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・あん摩業、マッサージ業、指圧業、はり業、きゅう業等</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・不妊治療</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・治験</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ED</a:t>
            </a:r>
            <a:r>
              <a:rPr lang="ja-JP" altLang="en-US" sz="1200" dirty="0">
                <a:latin typeface="メイリオ" panose="020B0604030504040204" pitchFamily="50" charset="-128"/>
                <a:ea typeface="メイリオ" panose="020B0604030504040204" pitchFamily="50" charset="-128"/>
              </a:rPr>
              <a:t>（治療、医薬品、情報、啓蒙サイト等）</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・性的機能強化、改善を期待させる経口物</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smtClean="0">
                <a:latin typeface="メイリオ" panose="020B0604030504040204" pitchFamily="50" charset="-128"/>
                <a:ea typeface="メイリオ" panose="020B0604030504040204" pitchFamily="50" charset="-128"/>
              </a:rPr>
              <a:t>・健康・美容食品、健康器具、健康雑貨その他</a:t>
            </a:r>
            <a:r>
              <a:rPr lang="ja-JP" altLang="en-US" sz="1200" dirty="0">
                <a:latin typeface="メイリオ" panose="020B0604030504040204" pitchFamily="50" charset="-128"/>
                <a:ea typeface="メイリオ" panose="020B0604030504040204" pitchFamily="50" charset="-128"/>
              </a:rPr>
              <a:t>商品やサービス</a:t>
            </a: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　（ただし、医薬品の場合、その効果・効能の範囲内で疾患の啓発・対策という観点から掲載可とする場合あり）</a:t>
            </a: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・発毛、育毛・増毛効果を訴求する商品・サービス全般（医薬品の発毛・育毛剤は除く）、かつら</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・薬機法上、商品の効果・効能の標榜が禁じられている健康食品、化粧品などで、含有成分の効果・効能を訴求するプロモーション</a:t>
            </a: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a:t>
            </a:r>
            <a:r>
              <a:rPr lang="zh-TW" altLang="en-US" sz="1200" dirty="0">
                <a:latin typeface="メイリオ" panose="020B0604030504040204" pitchFamily="50" charset="-128"/>
                <a:ea typeface="メイリオ" panose="020B0604030504040204" pitchFamily="50" charset="-128"/>
              </a:rPr>
              <a:t>能力開発関連商品</a:t>
            </a:r>
            <a:endParaRPr lang="ja-JP" altLang="en-US"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・占い</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・国家資格を有する業種（弁護士、司法書士、行政書士、弁理士、公認会計士、税理士</a:t>
            </a:r>
            <a:r>
              <a:rPr lang="ja-JP" altLang="en-US" sz="1200" dirty="0" smtClean="0">
                <a:latin typeface="メイリオ" panose="020B0604030504040204" pitchFamily="50" charset="-128"/>
                <a:ea typeface="メイリオ" panose="020B0604030504040204" pitchFamily="50" charset="-128"/>
              </a:rPr>
              <a:t>）</a:t>
            </a:r>
            <a:endParaRPr lang="en-US" altLang="ja-JP" sz="1200" dirty="0" smtClean="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smtClean="0">
                <a:latin typeface="メイリオ" panose="020B0604030504040204" pitchFamily="50" charset="-128"/>
                <a:ea typeface="メイリオ" panose="020B0604030504040204" pitchFamily="50" charset="-128"/>
              </a:rPr>
              <a:t>・法務、税務</a:t>
            </a:r>
            <a:endParaRPr lang="ja-JP" altLang="en-US"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・探偵業</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・葬儀社、斎場、墓石販売</a:t>
            </a: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・ナイトワーク求人</a:t>
            </a: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・出会い系サイト、結婚紹介（インターネット異性紹介事業）</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・代理店募集、フランチャイズ、起業支援、経営セミナー</a:t>
            </a: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・団体による意見広告</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a:t>
            </a:r>
            <a:r>
              <a:rPr lang="zh-TW" altLang="en-US" sz="1200" dirty="0">
                <a:latin typeface="メイリオ" panose="020B0604030504040204" pitchFamily="50" charset="-128"/>
                <a:ea typeface="メイリオ" panose="020B0604030504040204" pitchFamily="50" charset="-128"/>
              </a:rPr>
              <a:t>宗教団体、活動</a:t>
            </a:r>
            <a:endParaRPr lang="en-US" altLang="zh-TW" sz="1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32014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smtClean="0"/>
              <a:t>タイアップ制作・掲載のお申し込み</a:t>
            </a:r>
            <a:r>
              <a:rPr kumimoji="1" lang="ja-JP" altLang="en-US" dirty="0"/>
              <a:t>方法</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4" name="タイトル 2"/>
          <p:cNvSpPr txBox="1">
            <a:spLocks/>
          </p:cNvSpPr>
          <p:nvPr/>
        </p:nvSpPr>
        <p:spPr>
          <a:xfrm>
            <a:off x="313967" y="3343350"/>
            <a:ext cx="798662"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ja-JP" altLang="en-US" sz="1400" dirty="0">
                <a:latin typeface="+mj-lt"/>
              </a:rPr>
              <a:t>ヤフー</a:t>
            </a:r>
          </a:p>
        </p:txBody>
      </p:sp>
      <p:cxnSp>
        <p:nvCxnSpPr>
          <p:cNvPr id="29" name="直線コネクタ 28"/>
          <p:cNvCxnSpPr/>
          <p:nvPr/>
        </p:nvCxnSpPr>
        <p:spPr>
          <a:xfrm>
            <a:off x="6537176" y="661018"/>
            <a:ext cx="91440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p:nvCxnSpPr>
        <p:spPr>
          <a:xfrm flipH="1">
            <a:off x="6136911" y="3048285"/>
            <a:ext cx="1" cy="2871194"/>
          </a:xfrm>
          <a:prstGeom prst="line">
            <a:avLst/>
          </a:prstGeom>
          <a:noFill/>
          <a:ln w="34925" cap="flat" cmpd="sng" algn="ctr">
            <a:solidFill>
              <a:srgbClr val="C9002C"/>
            </a:solidFill>
            <a:prstDash val="sysDash"/>
          </a:ln>
          <a:effectLst/>
        </p:spPr>
      </p:cxnSp>
      <p:sp>
        <p:nvSpPr>
          <p:cNvPr id="70" name="タイトル 2"/>
          <p:cNvSpPr txBox="1">
            <a:spLocks/>
          </p:cNvSpPr>
          <p:nvPr/>
        </p:nvSpPr>
        <p:spPr>
          <a:xfrm>
            <a:off x="241959" y="4581041"/>
            <a:ext cx="942678"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ja-JP" altLang="en-US" sz="1400" dirty="0">
                <a:latin typeface="+mj-lt"/>
              </a:rPr>
              <a:t>代理店様</a:t>
            </a:r>
          </a:p>
        </p:txBody>
      </p:sp>
      <p:sp>
        <p:nvSpPr>
          <p:cNvPr id="71" name="ホームベース 70"/>
          <p:cNvSpPr/>
          <p:nvPr/>
        </p:nvSpPr>
        <p:spPr bwMode="auto">
          <a:xfrm>
            <a:off x="1465437" y="3194234"/>
            <a:ext cx="1584176" cy="660616"/>
          </a:xfrm>
          <a:prstGeom prst="homePlate">
            <a:avLst>
              <a:gd name="adj" fmla="val 24277"/>
            </a:avLst>
          </a:prstGeom>
          <a:solidFill>
            <a:schemeClr val="accent5">
              <a:lumMod val="20000"/>
              <a:lumOff val="80000"/>
            </a:schemeClr>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a:latin typeface="+mn-ea"/>
                <a:cs typeface="Verdana" pitchFamily="34" charset="0"/>
              </a:rPr>
              <a:t>申し込みフォーム</a:t>
            </a:r>
            <a:endParaRPr kumimoji="0" lang="en-US" altLang="ja-JP" sz="1200" kern="0" dirty="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a:ln>
                  <a:noFill/>
                </a:ln>
                <a:effectLst/>
                <a:uLnTx/>
                <a:uFillTx/>
                <a:latin typeface="+mn-ea"/>
                <a:cs typeface="Verdana" pitchFamily="34" charset="0"/>
              </a:rPr>
              <a:t>ご連絡</a:t>
            </a:r>
          </a:p>
        </p:txBody>
      </p:sp>
      <p:sp>
        <p:nvSpPr>
          <p:cNvPr id="73" name="ホームベース 72"/>
          <p:cNvSpPr/>
          <p:nvPr/>
        </p:nvSpPr>
        <p:spPr bwMode="auto">
          <a:xfrm>
            <a:off x="2545556" y="4466757"/>
            <a:ext cx="1584176"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a:latin typeface="+mn-ea"/>
                <a:cs typeface="Verdana" pitchFamily="34" charset="0"/>
              </a:rPr>
              <a:t>申し込みフォーム</a:t>
            </a:r>
            <a:endParaRPr kumimoji="0" lang="en-US" altLang="ja-JP" sz="1200" kern="0" dirty="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a:latin typeface="+mn-ea"/>
                <a:cs typeface="Verdana" pitchFamily="34" charset="0"/>
              </a:rPr>
              <a:t>確認・</a:t>
            </a:r>
            <a:r>
              <a:rPr kumimoji="0" lang="ja-JP" altLang="en-US" sz="1200" i="0" u="none" strike="noStrike" kern="0" cap="none" spc="0" normalizeH="0" baseline="0" noProof="0" dirty="0">
                <a:ln>
                  <a:noFill/>
                </a:ln>
                <a:effectLst/>
                <a:uLnTx/>
                <a:uFillTx/>
                <a:latin typeface="+mn-ea"/>
                <a:cs typeface="Verdana" pitchFamily="34" charset="0"/>
              </a:rPr>
              <a:t>申し込み</a:t>
            </a:r>
          </a:p>
        </p:txBody>
      </p:sp>
      <p:sp>
        <p:nvSpPr>
          <p:cNvPr id="74" name="ホームベース 73"/>
          <p:cNvSpPr/>
          <p:nvPr/>
        </p:nvSpPr>
        <p:spPr bwMode="auto">
          <a:xfrm>
            <a:off x="3731911" y="3194234"/>
            <a:ext cx="1584176" cy="660616"/>
          </a:xfrm>
          <a:prstGeom prst="homePlate">
            <a:avLst>
              <a:gd name="adj" fmla="val 24277"/>
            </a:avLst>
          </a:prstGeom>
          <a:solidFill>
            <a:schemeClr val="accent5">
              <a:lumMod val="20000"/>
              <a:lumOff val="80000"/>
            </a:schemeClr>
          </a:solidFill>
          <a:ln w="3175" algn="ctr">
            <a:solidFill>
              <a:srgbClr val="292929"/>
            </a:solidFill>
            <a:prstDash val="solid"/>
            <a:miter lim="800000"/>
            <a:headEnd/>
            <a:tailEnd/>
          </a:ln>
        </p:spPr>
        <p:txBody>
          <a:bodyPr lIns="0" tIns="0" rIns="0" bIns="0" rtlCol="0" anchor="ctr"/>
          <a:lstStyle/>
          <a:p>
            <a:pPr algn="ctr"/>
            <a:r>
              <a:rPr kumimoji="0" lang="ja-JP" altLang="en-US" sz="1200" kern="0" dirty="0">
                <a:latin typeface="+mn-ea"/>
                <a:cs typeface="Verdana" pitchFamily="34" charset="0"/>
              </a:rPr>
              <a:t>申し込み内容</a:t>
            </a:r>
            <a:endParaRPr kumimoji="0" lang="en-US" altLang="ja-JP" sz="1200" kern="0" dirty="0">
              <a:latin typeface="+mn-ea"/>
              <a:cs typeface="Verdana" pitchFamily="34" charset="0"/>
            </a:endParaRPr>
          </a:p>
          <a:p>
            <a:pPr algn="ctr"/>
            <a:r>
              <a:rPr kumimoji="0" lang="ja-JP" altLang="en-US" sz="1200" kern="0" dirty="0">
                <a:latin typeface="+mn-ea"/>
                <a:cs typeface="Verdana" pitchFamily="34" charset="0"/>
              </a:rPr>
              <a:t>確認・承認</a:t>
            </a:r>
          </a:p>
        </p:txBody>
      </p:sp>
      <p:sp>
        <p:nvSpPr>
          <p:cNvPr id="77" name="山形 76"/>
          <p:cNvSpPr/>
          <p:nvPr/>
        </p:nvSpPr>
        <p:spPr bwMode="auto">
          <a:xfrm>
            <a:off x="5190045" y="3195144"/>
            <a:ext cx="946281" cy="649195"/>
          </a:xfrm>
          <a:prstGeom prst="chevron">
            <a:avLst>
              <a:gd name="adj" fmla="val 25836"/>
            </a:avLst>
          </a:prstGeom>
          <a:solidFill>
            <a:schemeClr val="accent5">
              <a:lumMod val="20000"/>
              <a:lumOff val="80000"/>
            </a:schemeClr>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smtClean="0">
                <a:ln>
                  <a:noFill/>
                </a:ln>
                <a:effectLst/>
                <a:uLnTx/>
                <a:uFillTx/>
                <a:latin typeface="+mn-ea"/>
                <a:cs typeface="Verdana" pitchFamily="34" charset="0"/>
              </a:rPr>
              <a:t>承認</a:t>
            </a:r>
            <a:endParaRPr kumimoji="0" lang="en-US" altLang="ja-JP" sz="1200" i="0" u="none" strike="noStrike" kern="0" cap="none" spc="0" normalizeH="0" baseline="0" noProof="0" dirty="0" smtClean="0">
              <a:ln>
                <a:noFill/>
              </a:ln>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smtClean="0">
                <a:ln>
                  <a:noFill/>
                </a:ln>
                <a:effectLst/>
                <a:uLnTx/>
                <a:uFillTx/>
                <a:latin typeface="+mn-ea"/>
                <a:cs typeface="Verdana" pitchFamily="34" charset="0"/>
              </a:rPr>
              <a:t>メール</a:t>
            </a:r>
            <a:endParaRPr kumimoji="0" lang="en-US" altLang="ja-JP" sz="1200" i="0" u="none" strike="noStrike" kern="0" cap="none" spc="0" normalizeH="0" baseline="0" noProof="0" dirty="0">
              <a:ln>
                <a:noFill/>
              </a:ln>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a:latin typeface="+mn-ea"/>
                <a:cs typeface="Verdana" pitchFamily="34" charset="0"/>
              </a:rPr>
              <a:t>送信</a:t>
            </a:r>
            <a:endParaRPr kumimoji="0" lang="ja-JP" altLang="en-US" sz="1200" i="0" u="none" strike="noStrike" kern="0" cap="none" spc="0" normalizeH="0" baseline="0" noProof="0" dirty="0">
              <a:ln>
                <a:noFill/>
              </a:ln>
              <a:effectLst/>
              <a:uLnTx/>
              <a:uFillTx/>
              <a:latin typeface="+mn-ea"/>
              <a:cs typeface="Verdana" pitchFamily="34" charset="0"/>
            </a:endParaRPr>
          </a:p>
        </p:txBody>
      </p:sp>
      <p:sp>
        <p:nvSpPr>
          <p:cNvPr id="78" name="山形 77"/>
          <p:cNvSpPr/>
          <p:nvPr/>
        </p:nvSpPr>
        <p:spPr bwMode="auto">
          <a:xfrm>
            <a:off x="5182815" y="4459728"/>
            <a:ext cx="946281" cy="674306"/>
          </a:xfrm>
          <a:prstGeom prst="chevron">
            <a:avLst>
              <a:gd name="adj" fmla="val 25836"/>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i="0" u="none" strike="noStrike" kern="0" cap="none" spc="0" normalizeH="0" baseline="0" noProof="0" dirty="0">
                <a:ln>
                  <a:noFill/>
                </a:ln>
                <a:effectLst/>
                <a:uLnTx/>
                <a:uFillTx/>
                <a:latin typeface="+mn-ea"/>
                <a:cs typeface="Verdana" pitchFamily="34" charset="0"/>
              </a:rPr>
              <a:t>承認メール</a:t>
            </a:r>
            <a:endParaRPr kumimoji="0" lang="en-US" altLang="ja-JP" sz="1200" i="0" u="none" strike="noStrike" kern="0" cap="none" spc="0" normalizeH="0" baseline="0" noProof="0" dirty="0">
              <a:ln>
                <a:noFill/>
              </a:ln>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noProof="0" dirty="0">
                <a:latin typeface="+mn-ea"/>
                <a:cs typeface="Verdana" pitchFamily="34" charset="0"/>
              </a:rPr>
              <a:t>受信</a:t>
            </a:r>
            <a:endParaRPr kumimoji="0" lang="ja-JP" altLang="en-US" sz="1200" i="0" u="none" strike="noStrike" kern="0" cap="none" spc="0" normalizeH="0" baseline="0" noProof="0" dirty="0">
              <a:ln>
                <a:noFill/>
              </a:ln>
              <a:effectLst/>
              <a:uLnTx/>
              <a:uFillTx/>
              <a:latin typeface="+mn-ea"/>
              <a:cs typeface="Verdana" pitchFamily="34" charset="0"/>
            </a:endParaRPr>
          </a:p>
        </p:txBody>
      </p:sp>
      <p:sp>
        <p:nvSpPr>
          <p:cNvPr id="79" name="タイトル 2"/>
          <p:cNvSpPr txBox="1">
            <a:spLocks/>
          </p:cNvSpPr>
          <p:nvPr/>
        </p:nvSpPr>
        <p:spPr>
          <a:xfrm>
            <a:off x="4997471" y="5919478"/>
            <a:ext cx="2228605" cy="611907"/>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en-US" altLang="ja-JP" sz="1100" dirty="0">
                <a:latin typeface="+mj-lt"/>
              </a:rPr>
              <a:t>※</a:t>
            </a:r>
            <a:r>
              <a:rPr lang="ja-JP" altLang="en-US" sz="1100" dirty="0">
                <a:latin typeface="+mj-lt"/>
              </a:rPr>
              <a:t>これ以降のキャンセルは</a:t>
            </a:r>
            <a:endParaRPr lang="en-US" altLang="ja-JP" sz="1100" dirty="0">
              <a:latin typeface="+mj-lt"/>
            </a:endParaRPr>
          </a:p>
          <a:p>
            <a:pPr lvl="0"/>
            <a:r>
              <a:rPr lang="ja-JP" altLang="en-US" sz="1100" dirty="0">
                <a:latin typeface="+mj-lt"/>
              </a:rPr>
              <a:t>不可となります</a:t>
            </a:r>
          </a:p>
        </p:txBody>
      </p:sp>
      <p:sp>
        <p:nvSpPr>
          <p:cNvPr id="80" name="テキスト ボックス 79"/>
          <p:cNvSpPr txBox="1"/>
          <p:nvPr/>
        </p:nvSpPr>
        <p:spPr>
          <a:xfrm>
            <a:off x="5025008" y="5550147"/>
            <a:ext cx="1107996" cy="369332"/>
          </a:xfrm>
          <a:prstGeom prst="rect">
            <a:avLst/>
          </a:prstGeom>
          <a:solidFill>
            <a:schemeClr val="accent5"/>
          </a:solidFill>
        </p:spPr>
        <p:txBody>
          <a:bodyPr wrap="none" rtlCol="0">
            <a:spAutoFit/>
          </a:bodyPr>
          <a:lstStyle/>
          <a:p>
            <a:r>
              <a:rPr kumimoji="1" lang="ja-JP" altLang="en-US" dirty="0">
                <a:solidFill>
                  <a:schemeClr val="bg1"/>
                </a:solidFill>
              </a:rPr>
              <a:t>契約成立</a:t>
            </a:r>
          </a:p>
        </p:txBody>
      </p:sp>
      <p:sp>
        <p:nvSpPr>
          <p:cNvPr id="84" name="ホームベース 83"/>
          <p:cNvSpPr/>
          <p:nvPr/>
        </p:nvSpPr>
        <p:spPr bwMode="auto">
          <a:xfrm>
            <a:off x="6157832" y="3194234"/>
            <a:ext cx="1584176" cy="660616"/>
          </a:xfrm>
          <a:prstGeom prst="homePlate">
            <a:avLst>
              <a:gd name="adj" fmla="val 24277"/>
            </a:avLst>
          </a:prstGeom>
          <a:solidFill>
            <a:schemeClr val="accent5">
              <a:lumMod val="20000"/>
              <a:lumOff val="80000"/>
            </a:schemeClr>
          </a:solidFill>
          <a:ln w="3175" algn="ctr">
            <a:solidFill>
              <a:srgbClr val="292929"/>
            </a:solidFill>
            <a:prstDash val="solid"/>
            <a:miter lim="800000"/>
            <a:headEnd/>
            <a:tailEnd/>
          </a:ln>
        </p:spPr>
        <p:txBody>
          <a:bodyPr lIns="0" tIns="0" rIns="0" bIns="0" rtlCol="0" anchor="ctr"/>
          <a:lstStyle/>
          <a:p>
            <a:pPr algn="ctr"/>
            <a:r>
              <a:rPr kumimoji="0" lang="ja-JP" altLang="en-US" sz="1200" kern="0" dirty="0">
                <a:latin typeface="+mn-ea"/>
                <a:cs typeface="Verdana" pitchFamily="34" charset="0"/>
              </a:rPr>
              <a:t>制作・掲載準備</a:t>
            </a:r>
          </a:p>
        </p:txBody>
      </p:sp>
      <p:sp>
        <p:nvSpPr>
          <p:cNvPr id="85" name="ホームベース 84"/>
          <p:cNvSpPr/>
          <p:nvPr/>
        </p:nvSpPr>
        <p:spPr bwMode="auto">
          <a:xfrm>
            <a:off x="7772399" y="3194234"/>
            <a:ext cx="804042" cy="660616"/>
          </a:xfrm>
          <a:prstGeom prst="homePlate">
            <a:avLst>
              <a:gd name="adj" fmla="val 0"/>
            </a:avLst>
          </a:prstGeom>
          <a:solidFill>
            <a:schemeClr val="accent5">
              <a:lumMod val="20000"/>
              <a:lumOff val="80000"/>
            </a:schemeClr>
          </a:solidFill>
          <a:ln w="3175" algn="ctr">
            <a:solidFill>
              <a:srgbClr val="292929"/>
            </a:solidFill>
            <a:prstDash val="solid"/>
            <a:miter lim="800000"/>
            <a:headEnd/>
            <a:tailEnd/>
          </a:ln>
        </p:spPr>
        <p:txBody>
          <a:bodyPr lIns="0" tIns="0" rIns="0" bIns="0" rtlCol="0" anchor="ctr"/>
          <a:lstStyle/>
          <a:p>
            <a:pPr algn="ctr"/>
            <a:r>
              <a:rPr kumimoji="0" lang="ja-JP" altLang="en-US" sz="1200" kern="0" dirty="0">
                <a:latin typeface="+mn-ea"/>
                <a:cs typeface="Verdana" pitchFamily="34" charset="0"/>
              </a:rPr>
              <a:t>納品・掲載</a:t>
            </a:r>
          </a:p>
        </p:txBody>
      </p:sp>
      <p:sp>
        <p:nvSpPr>
          <p:cNvPr id="86" name="ホームベース 85"/>
          <p:cNvSpPr/>
          <p:nvPr/>
        </p:nvSpPr>
        <p:spPr bwMode="auto">
          <a:xfrm>
            <a:off x="8620840" y="3194234"/>
            <a:ext cx="909492" cy="660616"/>
          </a:xfrm>
          <a:prstGeom prst="homePlate">
            <a:avLst>
              <a:gd name="adj" fmla="val 24277"/>
            </a:avLst>
          </a:prstGeom>
          <a:solidFill>
            <a:schemeClr val="accent5">
              <a:lumMod val="20000"/>
              <a:lumOff val="80000"/>
            </a:schemeClr>
          </a:solidFill>
          <a:ln w="3175" algn="ctr">
            <a:solidFill>
              <a:srgbClr val="292929"/>
            </a:solidFill>
            <a:prstDash val="solid"/>
            <a:miter lim="800000"/>
            <a:headEnd/>
            <a:tailEnd/>
          </a:ln>
        </p:spPr>
        <p:txBody>
          <a:bodyPr lIns="0" tIns="0" rIns="0" bIns="0" rtlCol="0" anchor="ctr"/>
          <a:lstStyle/>
          <a:p>
            <a:pPr algn="ctr"/>
            <a:r>
              <a:rPr kumimoji="0" lang="ja-JP" altLang="en-US" sz="1200" kern="0" dirty="0">
                <a:latin typeface="+mn-ea"/>
                <a:cs typeface="Verdana" pitchFamily="34" charset="0"/>
              </a:rPr>
              <a:t>請求書</a:t>
            </a:r>
            <a:endParaRPr kumimoji="0" lang="en-US" altLang="ja-JP" sz="1200" kern="0" dirty="0">
              <a:latin typeface="+mn-ea"/>
              <a:cs typeface="Verdana" pitchFamily="34" charset="0"/>
            </a:endParaRPr>
          </a:p>
          <a:p>
            <a:pPr algn="ctr"/>
            <a:r>
              <a:rPr kumimoji="0" lang="ja-JP" altLang="en-US" sz="1200" kern="0" dirty="0">
                <a:latin typeface="+mn-ea"/>
                <a:cs typeface="Verdana" pitchFamily="34" charset="0"/>
              </a:rPr>
              <a:t>発行</a:t>
            </a:r>
          </a:p>
        </p:txBody>
      </p:sp>
      <p:sp>
        <p:nvSpPr>
          <p:cNvPr id="87" name="ホームベース 86"/>
          <p:cNvSpPr/>
          <p:nvPr/>
        </p:nvSpPr>
        <p:spPr bwMode="auto">
          <a:xfrm>
            <a:off x="6157831" y="4466757"/>
            <a:ext cx="2381735"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a:latin typeface="+mn-ea"/>
                <a:cs typeface="Verdana" pitchFamily="34" charset="0"/>
              </a:rPr>
              <a:t>確認・検収</a:t>
            </a:r>
            <a:endParaRPr kumimoji="0" lang="ja-JP" altLang="en-US" sz="1200" i="0" u="none" strike="noStrike" kern="0" cap="none" spc="0" normalizeH="0" baseline="0" noProof="0" dirty="0">
              <a:ln>
                <a:noFill/>
              </a:ln>
              <a:effectLst/>
              <a:uLnTx/>
              <a:uFillTx/>
              <a:latin typeface="+mn-ea"/>
              <a:cs typeface="Verdana" pitchFamily="34" charset="0"/>
            </a:endParaRPr>
          </a:p>
        </p:txBody>
      </p:sp>
      <p:sp>
        <p:nvSpPr>
          <p:cNvPr id="88" name="ホームベース 87"/>
          <p:cNvSpPr/>
          <p:nvPr/>
        </p:nvSpPr>
        <p:spPr bwMode="auto">
          <a:xfrm>
            <a:off x="8955962" y="4466757"/>
            <a:ext cx="718386" cy="660616"/>
          </a:xfrm>
          <a:prstGeom prst="homePlate">
            <a:avLst>
              <a:gd name="adj" fmla="val 24277"/>
            </a:avLst>
          </a:prstGeom>
          <a:solidFill>
            <a:schemeClr val="bg1"/>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200" kern="0" dirty="0">
                <a:latin typeface="+mn-ea"/>
                <a:cs typeface="Verdana" pitchFamily="34" charset="0"/>
              </a:rPr>
              <a:t>お支払い</a:t>
            </a:r>
            <a:endParaRPr kumimoji="0" lang="ja-JP" altLang="en-US" sz="1200" i="0" u="none" strike="noStrike" kern="0" cap="none" spc="0" normalizeH="0" baseline="0" noProof="0" dirty="0">
              <a:ln>
                <a:noFill/>
              </a:ln>
              <a:effectLst/>
              <a:uLnTx/>
              <a:uFillTx/>
              <a:latin typeface="+mn-ea"/>
              <a:cs typeface="Verdana" pitchFamily="34" charset="0"/>
            </a:endParaRPr>
          </a:p>
        </p:txBody>
      </p:sp>
      <p:sp>
        <p:nvSpPr>
          <p:cNvPr id="90" name="タイトル 2"/>
          <p:cNvSpPr txBox="1">
            <a:spLocks/>
          </p:cNvSpPr>
          <p:nvPr/>
        </p:nvSpPr>
        <p:spPr>
          <a:xfrm>
            <a:off x="2526899" y="5165686"/>
            <a:ext cx="2081147" cy="1140172"/>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lvl="0"/>
            <a:r>
              <a:rPr lang="en-US" altLang="ja-JP" sz="1100" dirty="0">
                <a:latin typeface="+mj-lt"/>
              </a:rPr>
              <a:t>※</a:t>
            </a:r>
            <a:r>
              <a:rPr lang="ja-JP" altLang="en-US" sz="1100" dirty="0">
                <a:latin typeface="+mj-lt"/>
              </a:rPr>
              <a:t>以下をセットで確認</a:t>
            </a:r>
            <a:endParaRPr lang="en-US" altLang="ja-JP" sz="1100" dirty="0">
              <a:latin typeface="+mj-lt"/>
            </a:endParaRPr>
          </a:p>
          <a:p>
            <a:pPr lvl="0"/>
            <a:r>
              <a:rPr lang="ja-JP" altLang="en-US" sz="1100" dirty="0">
                <a:latin typeface="+mj-lt"/>
              </a:rPr>
              <a:t>いただきます</a:t>
            </a:r>
            <a:endParaRPr lang="en-US" altLang="ja-JP" sz="1100" dirty="0">
              <a:latin typeface="+mj-lt"/>
            </a:endParaRPr>
          </a:p>
          <a:p>
            <a:pPr lvl="0"/>
            <a:r>
              <a:rPr lang="ja-JP" altLang="en-US" sz="1100" dirty="0">
                <a:latin typeface="+mj-lt"/>
              </a:rPr>
              <a:t>・フォームに記載の</a:t>
            </a:r>
            <a:endParaRPr lang="en-US" altLang="ja-JP" sz="1100" dirty="0">
              <a:latin typeface="+mj-lt"/>
            </a:endParaRPr>
          </a:p>
          <a:p>
            <a:pPr lvl="0"/>
            <a:r>
              <a:rPr lang="ja-JP" altLang="en-US" sz="1100" dirty="0">
                <a:latin typeface="+mj-lt"/>
              </a:rPr>
              <a:t>　申し込み内容</a:t>
            </a:r>
            <a:endParaRPr lang="en-US" altLang="ja-JP" sz="1100" dirty="0">
              <a:latin typeface="+mj-lt"/>
            </a:endParaRPr>
          </a:p>
          <a:p>
            <a:pPr lvl="0"/>
            <a:r>
              <a:rPr lang="ja-JP" altLang="en-US" sz="1100" dirty="0">
                <a:latin typeface="+mj-lt"/>
              </a:rPr>
              <a:t>・商品のセールスシート</a:t>
            </a:r>
            <a:endParaRPr lang="en-US" altLang="ja-JP" sz="1100" dirty="0">
              <a:latin typeface="+mj-lt"/>
            </a:endParaRPr>
          </a:p>
          <a:p>
            <a:pPr lvl="0"/>
            <a:r>
              <a:rPr lang="ja-JP" altLang="en-US" sz="1100" dirty="0">
                <a:latin typeface="+mj-lt"/>
              </a:rPr>
              <a:t>・該当する約款</a:t>
            </a:r>
          </a:p>
        </p:txBody>
      </p:sp>
      <p:cxnSp>
        <p:nvCxnSpPr>
          <p:cNvPr id="92" name="直線コネクタ 91"/>
          <p:cNvCxnSpPr/>
          <p:nvPr/>
        </p:nvCxnSpPr>
        <p:spPr>
          <a:xfrm>
            <a:off x="1208584" y="3194234"/>
            <a:ext cx="0" cy="660616"/>
          </a:xfrm>
          <a:prstGeom prst="line">
            <a:avLst/>
          </a:prstGeom>
          <a:ln w="7620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p:nvCxnSpPr>
        <p:spPr>
          <a:xfrm>
            <a:off x="1208584" y="4473418"/>
            <a:ext cx="0" cy="660616"/>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タイトル 2"/>
          <p:cNvSpPr txBox="1">
            <a:spLocks/>
          </p:cNvSpPr>
          <p:nvPr/>
        </p:nvSpPr>
        <p:spPr>
          <a:xfrm>
            <a:off x="335616" y="1124744"/>
            <a:ext cx="9234768" cy="1656056"/>
          </a:xfrm>
          <a:prstGeom prst="rect">
            <a:avLst/>
          </a:prstGeom>
        </p:spPr>
        <p:txBody>
          <a:bodyPr vert="horz" lIns="91440" tIns="45720" rIns="91440" bIns="45720" rtlCol="0" anchor="t">
            <a:no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400" dirty="0" smtClean="0">
                <a:latin typeface="+mj-lt"/>
              </a:rPr>
              <a:t>以下のフローに沿ってお申し込みの上、</a:t>
            </a:r>
            <a:r>
              <a:rPr lang="ja-JP" altLang="en-US" sz="1400" dirty="0" smtClean="0"/>
              <a:t>クリエイティブ</a:t>
            </a:r>
            <a:r>
              <a:rPr lang="ja-JP" altLang="en-US" sz="1400" dirty="0"/>
              <a:t>制作委託約款の第</a:t>
            </a:r>
            <a:r>
              <a:rPr lang="en-US" altLang="ja-JP" sz="1400" dirty="0"/>
              <a:t>9</a:t>
            </a:r>
            <a:r>
              <a:rPr lang="ja-JP" altLang="en-US" sz="1400" dirty="0"/>
              <a:t>条</a:t>
            </a:r>
            <a:r>
              <a:rPr lang="en-US" altLang="ja-JP" sz="1400" dirty="0"/>
              <a:t>(2)</a:t>
            </a:r>
            <a:r>
              <a:rPr lang="ja-JP" altLang="en-US" sz="1400" dirty="0"/>
              <a:t>支払条件</a:t>
            </a:r>
            <a:r>
              <a:rPr lang="en-US" altLang="ja-JP" sz="1400" dirty="0"/>
              <a:t>2</a:t>
            </a:r>
            <a:r>
              <a:rPr lang="ja-JP" altLang="en-US" sz="1400" dirty="0" smtClean="0"/>
              <a:t>にしたがってお支払いいただきます。</a:t>
            </a:r>
            <a:endParaRPr lang="en-US" altLang="ja-JP" sz="1400" dirty="0" smtClean="0"/>
          </a:p>
          <a:p>
            <a:endParaRPr lang="en-US" altLang="ja-JP" sz="800" dirty="0" smtClean="0"/>
          </a:p>
          <a:p>
            <a:pPr lvl="0"/>
            <a:r>
              <a:rPr lang="en-US" altLang="ja-JP" sz="1200" dirty="0" smtClean="0"/>
              <a:t>【</a:t>
            </a:r>
            <a:r>
              <a:rPr lang="ja-JP" altLang="en-US" sz="1200" dirty="0" smtClean="0"/>
              <a:t>クリエイティブ制作委託約款より抜粋</a:t>
            </a:r>
            <a:r>
              <a:rPr lang="en-US" altLang="ja-JP" sz="1200" dirty="0" smtClean="0"/>
              <a:t>】</a:t>
            </a:r>
            <a:r>
              <a:rPr lang="ja-JP" altLang="en-US" sz="1200" dirty="0" smtClean="0"/>
              <a:t>第</a:t>
            </a:r>
            <a:r>
              <a:rPr lang="en-US" altLang="ja-JP" sz="1200" dirty="0" smtClean="0"/>
              <a:t>9</a:t>
            </a:r>
            <a:r>
              <a:rPr lang="ja-JP" altLang="en-US" sz="1200" dirty="0" smtClean="0"/>
              <a:t>条</a:t>
            </a:r>
            <a:r>
              <a:rPr lang="en-US" altLang="ja-JP" sz="1200" dirty="0" smtClean="0"/>
              <a:t>(2)</a:t>
            </a:r>
            <a:r>
              <a:rPr lang="ja-JP" altLang="en-US" sz="1200" dirty="0" smtClean="0"/>
              <a:t>支払条件</a:t>
            </a:r>
            <a:r>
              <a:rPr lang="en-US" altLang="ja-JP" sz="1200" dirty="0" smtClean="0"/>
              <a:t>2</a:t>
            </a:r>
            <a:r>
              <a:rPr lang="ja-JP" altLang="en-US" sz="1200" dirty="0"/>
              <a:t/>
            </a:r>
            <a:br>
              <a:rPr lang="ja-JP" altLang="en-US" sz="1200" dirty="0"/>
            </a:br>
            <a:r>
              <a:rPr lang="ja-JP" altLang="en-US" sz="1200" dirty="0" smtClean="0"/>
              <a:t>・支払</a:t>
            </a:r>
            <a:r>
              <a:rPr lang="ja-JP" altLang="en-US" sz="1200" dirty="0"/>
              <a:t>方法：ヤフーは、申込条件にて指定する本件配信契約に基づく広告配信期間中の毎月末日</a:t>
            </a:r>
            <a:r>
              <a:rPr lang="ja-JP" altLang="en-US" sz="1200" dirty="0" smtClean="0"/>
              <a:t>締めにて</a:t>
            </a:r>
            <a:r>
              <a:rPr lang="ja-JP" altLang="en-US" sz="1200" dirty="0"/>
              <a:t>、広告配信期間全体</a:t>
            </a:r>
            <a:r>
              <a:rPr lang="ja-JP" altLang="en-US" sz="1200" dirty="0" smtClean="0"/>
              <a:t>に</a:t>
            </a:r>
            <a:endParaRPr lang="en-US" altLang="ja-JP" sz="1200" dirty="0" smtClean="0"/>
          </a:p>
          <a:p>
            <a:pPr lvl="0"/>
            <a:r>
              <a:rPr lang="ja-JP" altLang="en-US" sz="1200" dirty="0"/>
              <a:t>　</a:t>
            </a:r>
            <a:r>
              <a:rPr lang="ja-JP" altLang="en-US" sz="1200" dirty="0" smtClean="0"/>
              <a:t>　　　　　占める</a:t>
            </a:r>
            <a:r>
              <a:rPr lang="ja-JP" altLang="en-US" sz="1200" dirty="0"/>
              <a:t>当月の広告配信期間の割合に応じて按分したサービス</a:t>
            </a:r>
            <a:r>
              <a:rPr lang="ja-JP" altLang="en-US" sz="1200" dirty="0" smtClean="0"/>
              <a:t>利用料</a:t>
            </a:r>
            <a:r>
              <a:rPr lang="ja-JP" altLang="en-US" sz="1200" dirty="0"/>
              <a:t>に係る請求書をすみやかに発行する。申込者は</a:t>
            </a:r>
            <a:r>
              <a:rPr lang="ja-JP" altLang="en-US" sz="1200" dirty="0" smtClean="0"/>
              <a:t>、</a:t>
            </a:r>
            <a:endParaRPr lang="en-US" altLang="ja-JP" sz="1200" dirty="0" smtClean="0"/>
          </a:p>
          <a:p>
            <a:pPr lvl="0"/>
            <a:r>
              <a:rPr lang="ja-JP" altLang="en-US" sz="1200" dirty="0"/>
              <a:t>　</a:t>
            </a:r>
            <a:r>
              <a:rPr lang="ja-JP" altLang="en-US" sz="1200" dirty="0" smtClean="0"/>
              <a:t>　　　　　当該</a:t>
            </a:r>
            <a:r>
              <a:rPr lang="ja-JP" altLang="en-US" sz="1200" dirty="0"/>
              <a:t>按分されたサービス利用料に</a:t>
            </a:r>
            <a:r>
              <a:rPr lang="ja-JP" altLang="en-US" sz="1200" dirty="0" smtClean="0"/>
              <a:t>消費税</a:t>
            </a:r>
            <a:r>
              <a:rPr lang="ja-JP" altLang="en-US" sz="1200" dirty="0"/>
              <a:t>および地方消費税を付加した金額を次に定める期日（該当日が銀行休業日</a:t>
            </a:r>
            <a:r>
              <a:rPr lang="ja-JP" altLang="en-US" sz="1200" dirty="0" smtClean="0"/>
              <a:t>の</a:t>
            </a:r>
            <a:endParaRPr lang="en-US" altLang="ja-JP" sz="1200" dirty="0" smtClean="0"/>
          </a:p>
          <a:p>
            <a:pPr lvl="0"/>
            <a:r>
              <a:rPr lang="ja-JP" altLang="en-US" sz="1200" dirty="0"/>
              <a:t>　</a:t>
            </a:r>
            <a:r>
              <a:rPr lang="ja-JP" altLang="en-US" sz="1200" dirty="0" smtClean="0"/>
              <a:t>　　　　　場合</a:t>
            </a:r>
            <a:r>
              <a:rPr lang="ja-JP" altLang="en-US" sz="1200" dirty="0"/>
              <a:t>は</a:t>
            </a:r>
            <a:r>
              <a:rPr lang="ja-JP" altLang="en-US" sz="1200" dirty="0" smtClean="0"/>
              <a:t>その</a:t>
            </a:r>
            <a:r>
              <a:rPr lang="ja-JP" altLang="en-US" sz="1200" dirty="0"/>
              <a:t>前営業日とする）までにヤフーの指定する銀行口座へ振り込み支払う。</a:t>
            </a:r>
          </a:p>
          <a:p>
            <a:pPr lvl="0"/>
            <a:r>
              <a:rPr lang="ja-JP" altLang="en-US" sz="1200" dirty="0" smtClean="0"/>
              <a:t>・支払</a:t>
            </a:r>
            <a:r>
              <a:rPr lang="ja-JP" altLang="en-US" sz="1200" dirty="0"/>
              <a:t>期日：本件配信契約に定める広告商品の配信料の支払期日に準じる。</a:t>
            </a:r>
            <a:endParaRPr lang="ja-JP" altLang="en-US" sz="1200" dirty="0">
              <a:latin typeface="+mj-lt"/>
            </a:endParaRPr>
          </a:p>
        </p:txBody>
      </p:sp>
    </p:spTree>
    <p:extLst>
      <p:ext uri="{BB962C8B-B14F-4D97-AF65-F5344CB8AC3E}">
        <p14:creationId xmlns:p14="http://schemas.microsoft.com/office/powerpoint/2010/main" val="28039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注意事項</a:t>
            </a:r>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6" name="Rectangle 46"/>
          <p:cNvSpPr>
            <a:spLocks noChangeArrowheads="1"/>
          </p:cNvSpPr>
          <p:nvPr/>
        </p:nvSpPr>
        <p:spPr bwMode="auto">
          <a:xfrm>
            <a:off x="241048" y="1253019"/>
            <a:ext cx="9423904" cy="512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a:latin typeface="メイリオ"/>
                <a:ea typeface="メイリオ"/>
              </a:rPr>
              <a:t>■</a:t>
            </a:r>
            <a:r>
              <a:rPr lang="ja-JP" altLang="en-US" sz="600" dirty="0">
                <a:latin typeface="メイリオ"/>
                <a:ea typeface="メイリオ"/>
              </a:rPr>
              <a:t>　</a:t>
            </a:r>
            <a:r>
              <a:rPr lang="ja-JP" altLang="en-US" sz="1600" dirty="0">
                <a:latin typeface="メイリオ"/>
                <a:ea typeface="メイリオ"/>
              </a:rPr>
              <a:t>編集・制作</a:t>
            </a:r>
            <a:endParaRPr lang="en-US" altLang="ja-JP" sz="1600" dirty="0">
              <a:latin typeface="メイリオ"/>
              <a:ea typeface="メイリオ"/>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　・企画内容は広告主様とヤフーとの間で協議の上決定し、最終的な編集権はヤフーに帰属します。</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　・広告主様より提供いただく製品画像等の素材については第三者の権利を侵害するものではないこと、および記載内容に係わる</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　　財産権全ての権利処理が完了していること、情報の正確性についてヤフーに対して保証いただくものとします。</a:t>
            </a:r>
            <a:endParaRPr lang="en-US" altLang="ja-JP" sz="1200" dirty="0">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rgbClr val="000000"/>
                </a:solidFill>
                <a:latin typeface="メイリオ" panose="020B0604030504040204" pitchFamily="50" charset="-128"/>
                <a:ea typeface="メイリオ" panose="020B0604030504040204" pitchFamily="50" charset="-128"/>
              </a:rPr>
              <a:t>　・ページ上には</a:t>
            </a:r>
            <a:r>
              <a:rPr lang="ja-JP" altLang="en-US" sz="1200" dirty="0">
                <a:latin typeface="メイリオ" panose="020B0604030504040204" pitchFamily="50" charset="-128"/>
                <a:ea typeface="メイリオ" panose="020B0604030504040204" pitchFamily="50" charset="-128"/>
              </a:rPr>
              <a:t>「提供：○○」のスポンサークレジットの掲載</a:t>
            </a:r>
            <a:r>
              <a:rPr lang="ja-JP" altLang="en-US" sz="1200" dirty="0">
                <a:solidFill>
                  <a:srgbClr val="000000"/>
                </a:solidFill>
                <a:latin typeface="メイリオ" panose="020B0604030504040204" pitchFamily="50" charset="-128"/>
                <a:ea typeface="メイリオ" panose="020B0604030504040204" pitchFamily="50" charset="-128"/>
              </a:rPr>
              <a:t>が必須となります。</a:t>
            </a:r>
            <a:endParaRPr lang="en-US" altLang="ja-JP" sz="1200" dirty="0">
              <a:solidFill>
                <a:srgbClr val="000000"/>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rgbClr val="000000"/>
                </a:solidFill>
                <a:latin typeface="メイリオ"/>
                <a:ea typeface="メイリオ"/>
              </a:rPr>
              <a:t>　・ヤフーが定めるサポート環境（</a:t>
            </a:r>
            <a:r>
              <a:rPr lang="en-US" altLang="ja-JP" sz="1200" dirty="0">
                <a:solidFill>
                  <a:srgbClr val="000000"/>
                </a:solidFill>
                <a:latin typeface="メイリオ"/>
                <a:ea typeface="メイリオ"/>
              </a:rPr>
              <a:t>OS/</a:t>
            </a:r>
            <a:r>
              <a:rPr lang="ja-JP" altLang="en-US" sz="1200" dirty="0">
                <a:solidFill>
                  <a:srgbClr val="000000"/>
                </a:solidFill>
                <a:latin typeface="メイリオ"/>
                <a:ea typeface="メイリオ"/>
              </a:rPr>
              <a:t>ブラウザー）に準じ、それ以外ではページの非表示や表示崩れを起こす場合があります。</a:t>
            </a:r>
            <a:endParaRPr lang="en-US" altLang="ja-JP" sz="1200" dirty="0">
              <a:solidFill>
                <a:srgbClr val="000000"/>
              </a:solidFill>
              <a:latin typeface="メイリオ"/>
              <a:ea typeface="メイリオ"/>
            </a:endParaRPr>
          </a:p>
          <a:p>
            <a:pPr marL="0" indent="0" eaLnBrk="1" hangingPunct="1">
              <a:spcBef>
                <a:spcPct val="0"/>
              </a:spcBef>
              <a:buNone/>
              <a:defRPr/>
            </a:pPr>
            <a:r>
              <a:rPr lang="ja-JP" altLang="en-US" sz="1200" dirty="0">
                <a:solidFill>
                  <a:srgbClr val="000000"/>
                </a:solidFill>
                <a:latin typeface="メイリオ"/>
                <a:ea typeface="メイリオ"/>
              </a:rPr>
              <a:t>　・原則として</a:t>
            </a:r>
            <a:r>
              <a:rPr lang="ja-JP" altLang="en-US" sz="1200" dirty="0">
                <a:latin typeface="メイリオ"/>
                <a:ea typeface="メイリオ"/>
              </a:rPr>
              <a:t>掲載終了後はアーカイブ保存せず、ページは削除いたします。</a:t>
            </a:r>
            <a:endParaRPr lang="en-US" altLang="ja-JP" sz="1200" dirty="0">
              <a:latin typeface="メイリオ"/>
              <a:ea typeface="メイリオ"/>
            </a:endParaRPr>
          </a:p>
          <a:p>
            <a:pPr marL="0" lvl="0" indent="0" eaLnBrk="1" hangingPunct="1">
              <a:spcBef>
                <a:spcPct val="0"/>
              </a:spcBef>
              <a:buNone/>
              <a:defRPr/>
            </a:pPr>
            <a:r>
              <a:rPr lang="ja-JP" altLang="en-US" sz="1200" dirty="0">
                <a:solidFill>
                  <a:srgbClr val="000000"/>
                </a:solidFill>
                <a:latin typeface="メイリオ"/>
                <a:ea typeface="メイリオ"/>
              </a:rPr>
              <a:t>　・ページ</a:t>
            </a:r>
            <a:r>
              <a:rPr lang="ja-JP" altLang="en-US" sz="1200" dirty="0" smtClean="0">
                <a:solidFill>
                  <a:srgbClr val="000000"/>
                </a:solidFill>
                <a:latin typeface="メイリオ"/>
                <a:ea typeface="メイリオ"/>
              </a:rPr>
              <a:t>から広告主様</a:t>
            </a:r>
            <a:r>
              <a:rPr lang="ja-JP" altLang="en-US" sz="1200" dirty="0">
                <a:solidFill>
                  <a:srgbClr val="000000"/>
                </a:solidFill>
                <a:latin typeface="メイリオ"/>
                <a:ea typeface="メイリオ"/>
              </a:rPr>
              <a:t>サイトへ誘導するバナーやテキストリンクに、効果計測用</a:t>
            </a:r>
            <a:r>
              <a:rPr lang="en-US" altLang="ja-JP" sz="1200" dirty="0">
                <a:solidFill>
                  <a:srgbClr val="000000"/>
                </a:solidFill>
                <a:latin typeface="メイリオ"/>
                <a:ea typeface="メイリオ"/>
              </a:rPr>
              <a:t>URL</a:t>
            </a:r>
            <a:r>
              <a:rPr lang="ja-JP" altLang="en-US" sz="1200" dirty="0">
                <a:solidFill>
                  <a:srgbClr val="000000"/>
                </a:solidFill>
                <a:latin typeface="メイリオ"/>
                <a:ea typeface="メイリオ"/>
              </a:rPr>
              <a:t>を設定することは不可となります。</a:t>
            </a:r>
            <a:endParaRPr lang="en-US" altLang="ja-JP" sz="600" dirty="0">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a:latin typeface="メイリオ"/>
                <a:ea typeface="メイリオ"/>
              </a:rPr>
              <a:t>■</a:t>
            </a:r>
            <a:r>
              <a:rPr lang="ja-JP" altLang="en-US" sz="600" dirty="0">
                <a:latin typeface="メイリオ"/>
                <a:ea typeface="メイリオ"/>
              </a:rPr>
              <a:t>　</a:t>
            </a:r>
            <a:r>
              <a:rPr lang="ja-JP" altLang="en-US" sz="1600" dirty="0">
                <a:latin typeface="メイリオ"/>
                <a:ea typeface="メイリオ"/>
              </a:rPr>
              <a:t>災害情報告知モジュールの掲載</a:t>
            </a:r>
            <a:endParaRPr lang="en-US" altLang="ja-JP" sz="1600" dirty="0">
              <a:latin typeface="メイリオ"/>
              <a:ea typeface="メイリオ"/>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　・地震、津波、その他有事が発生した際、ヤフーを利用するお客様に対して速やかに災害情報をお伝えするために、</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　　特集・タイアップ広告ページにおきましても、ページ上部に災害情報告知モジュールの掲載を行います。</a:t>
            </a:r>
            <a:endParaRPr lang="en-US" altLang="ja-JP" sz="1200" dirty="0">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100" dirty="0">
                <a:solidFill>
                  <a:srgbClr val="000000"/>
                </a:solidFill>
                <a:latin typeface="メイリオ"/>
                <a:ea typeface="メイリオ"/>
              </a:rPr>
              <a:t>　　</a:t>
            </a:r>
            <a:r>
              <a:rPr lang="en-US" altLang="ja-JP" sz="1000" dirty="0">
                <a:solidFill>
                  <a:srgbClr val="000000"/>
                </a:solidFill>
                <a:latin typeface="メイリオ"/>
                <a:ea typeface="メイリオ"/>
              </a:rPr>
              <a:t>※</a:t>
            </a:r>
            <a:r>
              <a:rPr lang="ja-JP" altLang="en-US" sz="1000" dirty="0">
                <a:solidFill>
                  <a:srgbClr val="000000"/>
                </a:solidFill>
                <a:latin typeface="メイリオ"/>
                <a:ea typeface="メイリオ"/>
              </a:rPr>
              <a:t>掲載方法（場所、内容、タイミングと期間など）は、ヤフーの統一運用ルールに従います</a:t>
            </a:r>
            <a:endParaRPr lang="en-US" altLang="ja-JP" sz="1000" dirty="0">
              <a:solidFill>
                <a:srgbClr val="000000"/>
              </a:solidFill>
              <a:latin typeface="メイリオ"/>
              <a:ea typeface="メイリオ"/>
            </a:endParaRPr>
          </a:p>
          <a:p>
            <a:pPr eaLnBrk="1" hangingPunct="1">
              <a:spcBef>
                <a:spcPct val="0"/>
              </a:spcBef>
              <a:buFontTx/>
              <a:buNone/>
            </a:pPr>
            <a:endParaRPr lang="en-US" altLang="ja-JP" sz="16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a:latin typeface="メイリオ"/>
                <a:ea typeface="メイリオ"/>
              </a:rPr>
              <a:t>■</a:t>
            </a:r>
            <a:r>
              <a:rPr lang="ja-JP" altLang="en-US" sz="600" dirty="0">
                <a:latin typeface="メイリオ"/>
                <a:ea typeface="メイリオ"/>
              </a:rPr>
              <a:t>　</a:t>
            </a:r>
            <a:r>
              <a:rPr lang="ja-JP" altLang="en-US" sz="1600" dirty="0">
                <a:latin typeface="メイリオ"/>
                <a:ea typeface="メイリオ"/>
              </a:rPr>
              <a:t>誘導広告</a:t>
            </a: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　・誘導広告の広告クリエイティブは代理店様・広告主様で制作いただきます。制作の際、タイアップの誘導広告に関するガイド</a:t>
            </a:r>
            <a:endParaRPr lang="en-US" altLang="ja-JP" sz="1200" dirty="0">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latin typeface="メイリオ" panose="020B0604030504040204" pitchFamily="50" charset="-128"/>
                <a:ea typeface="メイリオ" panose="020B0604030504040204" pitchFamily="50" charset="-128"/>
              </a:rPr>
              <a:t>　　ラインを共有いたしますので遵守願います</a:t>
            </a:r>
            <a:r>
              <a:rPr lang="ja-JP" altLang="en-US" sz="1200" dirty="0" smtClean="0">
                <a:latin typeface="メイリオ" panose="020B0604030504040204" pitchFamily="50" charset="-128"/>
                <a:ea typeface="メイリオ" panose="020B0604030504040204" pitchFamily="50" charset="-128"/>
              </a:rPr>
              <a:t>。</a:t>
            </a:r>
            <a:endParaRPr lang="ja-JP" altLang="en-US" sz="1200" dirty="0">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200" dirty="0">
                <a:solidFill>
                  <a:srgbClr val="000000"/>
                </a:solidFill>
                <a:latin typeface="メイリオ"/>
                <a:ea typeface="メイリオ"/>
              </a:rPr>
              <a:t>　・リンク先への効果計測用</a:t>
            </a:r>
            <a:r>
              <a:rPr lang="en-US" altLang="ja-JP" sz="1200" dirty="0">
                <a:solidFill>
                  <a:srgbClr val="000000"/>
                </a:solidFill>
                <a:latin typeface="メイリオ"/>
                <a:ea typeface="メイリオ"/>
              </a:rPr>
              <a:t>URL</a:t>
            </a:r>
            <a:r>
              <a:rPr lang="ja-JP" altLang="en-US" sz="1200" dirty="0">
                <a:solidFill>
                  <a:srgbClr val="000000"/>
                </a:solidFill>
                <a:latin typeface="メイリオ"/>
                <a:ea typeface="メイリオ"/>
              </a:rPr>
              <a:t>の設定は不可となります。</a:t>
            </a:r>
            <a:endParaRPr lang="en-US" altLang="ja-JP" sz="1200" dirty="0">
              <a:solidFill>
                <a:srgbClr val="000000"/>
              </a:solidFill>
              <a:latin typeface="メイリオ"/>
              <a:ea typeface="メイリオ"/>
            </a:endParaRPr>
          </a:p>
          <a:p>
            <a:pPr marL="0" lvl="0" indent="0" eaLnBrk="1" hangingPunct="1">
              <a:spcBef>
                <a:spcPct val="0"/>
              </a:spcBef>
              <a:buNone/>
            </a:pPr>
            <a:endParaRPr lang="en-US" altLang="ja-JP" sz="1600" dirty="0">
              <a:solidFill>
                <a:srgbClr val="000000"/>
              </a:solidFill>
              <a:latin typeface="メイリオ"/>
              <a:ea typeface="メイリオ"/>
            </a:endParaRPr>
          </a:p>
          <a:p>
            <a:pPr marL="0" lvl="0" indent="0" eaLnBrk="1" hangingPunct="1">
              <a:spcBef>
                <a:spcPct val="0"/>
              </a:spcBef>
              <a:buNone/>
            </a:pPr>
            <a:r>
              <a:rPr lang="ja-JP" altLang="en-US" sz="1600" dirty="0">
                <a:solidFill>
                  <a:srgbClr val="000000"/>
                </a:solidFill>
                <a:latin typeface="メイリオ"/>
                <a:ea typeface="メイリオ"/>
              </a:rPr>
              <a:t>■ 効果検証レポート</a:t>
            </a:r>
            <a:endParaRPr lang="en-US" altLang="ja-JP" sz="1600" dirty="0">
              <a:solidFill>
                <a:srgbClr val="000000"/>
              </a:solidFill>
              <a:latin typeface="メイリオ"/>
              <a:ea typeface="メイリオ"/>
            </a:endParaRPr>
          </a:p>
          <a:p>
            <a:pPr marL="0" lvl="0" indent="0" eaLnBrk="1" hangingPunct="1">
              <a:spcBef>
                <a:spcPct val="0"/>
              </a:spcBef>
              <a:buNone/>
            </a:pPr>
            <a:r>
              <a:rPr lang="ja-JP" altLang="en-US" sz="1200" dirty="0">
                <a:solidFill>
                  <a:srgbClr val="000000"/>
                </a:solidFill>
                <a:latin typeface="メイリオ"/>
                <a:ea typeface="メイリオ"/>
              </a:rPr>
              <a:t>　・レポートには、ヤフーの管理するお客様の個人情報</a:t>
            </a:r>
            <a:r>
              <a:rPr lang="en-US" altLang="ja-JP" sz="1200" dirty="0">
                <a:solidFill>
                  <a:srgbClr val="000000"/>
                </a:solidFill>
                <a:latin typeface="メイリオ"/>
                <a:ea typeface="メイリオ"/>
              </a:rPr>
              <a:t>*1</a:t>
            </a:r>
            <a:r>
              <a:rPr lang="ja-JP" altLang="en-US" sz="1200" dirty="0">
                <a:solidFill>
                  <a:srgbClr val="000000"/>
                </a:solidFill>
                <a:latin typeface="メイリオ"/>
                <a:ea typeface="メイリオ"/>
              </a:rPr>
              <a:t>（個人情報の保護に関する法律に定める個人情報。以下同じ。）が</a:t>
            </a:r>
            <a:endParaRPr lang="en-US" altLang="ja-JP" sz="1200" dirty="0">
              <a:solidFill>
                <a:srgbClr val="000000"/>
              </a:solidFill>
              <a:latin typeface="メイリオ"/>
              <a:ea typeface="メイリオ"/>
            </a:endParaRPr>
          </a:p>
          <a:p>
            <a:pPr marL="0" lvl="0" indent="0" eaLnBrk="1" hangingPunct="1">
              <a:spcBef>
                <a:spcPct val="0"/>
              </a:spcBef>
              <a:buNone/>
            </a:pPr>
            <a:r>
              <a:rPr lang="ja-JP" altLang="en-US" sz="1200" dirty="0">
                <a:solidFill>
                  <a:srgbClr val="000000"/>
                </a:solidFill>
                <a:latin typeface="メイリオ"/>
                <a:ea typeface="メイリオ"/>
              </a:rPr>
              <a:t>　　含まれる場合があります。個人情報の保護に関する法律その他の関係法令・ガイドラインを遵守するとともに、善良な管理者の</a:t>
            </a:r>
            <a:endParaRPr lang="en-US" altLang="ja-JP" sz="1200" dirty="0">
              <a:solidFill>
                <a:srgbClr val="000000"/>
              </a:solidFill>
              <a:latin typeface="メイリオ"/>
              <a:ea typeface="メイリオ"/>
            </a:endParaRPr>
          </a:p>
          <a:p>
            <a:pPr marL="0" lvl="0" indent="0" eaLnBrk="1" hangingPunct="1">
              <a:spcBef>
                <a:spcPct val="0"/>
              </a:spcBef>
              <a:buNone/>
            </a:pPr>
            <a:r>
              <a:rPr lang="ja-JP" altLang="en-US" sz="1200" dirty="0">
                <a:solidFill>
                  <a:srgbClr val="000000"/>
                </a:solidFill>
                <a:latin typeface="メイリオ"/>
                <a:ea typeface="メイリオ"/>
              </a:rPr>
              <a:t>　　注意をもって適切に取り扱い、不正アクセスおよび不正利用の防止に努めていただくようにお願いいたします。</a:t>
            </a:r>
            <a:br>
              <a:rPr lang="ja-JP" altLang="en-US" sz="1200" dirty="0">
                <a:solidFill>
                  <a:srgbClr val="000000"/>
                </a:solidFill>
                <a:latin typeface="メイリオ"/>
                <a:ea typeface="メイリオ"/>
              </a:rPr>
            </a:br>
            <a:r>
              <a:rPr lang="ja-JP" altLang="en-US" sz="1200" dirty="0">
                <a:solidFill>
                  <a:srgbClr val="000000"/>
                </a:solidFill>
                <a:latin typeface="メイリオ"/>
                <a:ea typeface="メイリオ"/>
              </a:rPr>
              <a:t>　　</a:t>
            </a:r>
            <a:r>
              <a:rPr lang="en-US" altLang="ja-JP" sz="1000" dirty="0">
                <a:solidFill>
                  <a:srgbClr val="000000"/>
                </a:solidFill>
                <a:latin typeface="メイリオ"/>
                <a:ea typeface="メイリオ"/>
              </a:rPr>
              <a:t>*1.</a:t>
            </a:r>
            <a:r>
              <a:rPr lang="ja-JP" altLang="en-US" sz="1000" dirty="0">
                <a:solidFill>
                  <a:srgbClr val="000000"/>
                </a:solidFill>
                <a:latin typeface="メイリオ"/>
                <a:ea typeface="メイリオ"/>
              </a:rPr>
              <a:t>例：ユーザーアンケートを実施し自由回答を含む場合、ヤフーにおいて特定の個人を識別することができる情報に該当</a:t>
            </a:r>
            <a:endParaRPr lang="en-US" altLang="ja-JP" sz="1000" dirty="0">
              <a:solidFill>
                <a:srgbClr val="000000"/>
              </a:solidFill>
              <a:latin typeface="メイリオ"/>
              <a:ea typeface="メイリオ"/>
            </a:endParaRPr>
          </a:p>
        </p:txBody>
      </p:sp>
    </p:spTree>
    <p:extLst>
      <p:ext uri="{BB962C8B-B14F-4D97-AF65-F5344CB8AC3E}">
        <p14:creationId xmlns:p14="http://schemas.microsoft.com/office/powerpoint/2010/main" val="2017624498"/>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39810</TotalTime>
  <Words>2973</Words>
  <Application>Microsoft Office PowerPoint</Application>
  <PresentationFormat>A4 210 x 297 mm</PresentationFormat>
  <Paragraphs>276</Paragraphs>
  <Slides>11</Slides>
  <Notes>6</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11</vt:i4>
      </vt:variant>
    </vt:vector>
  </HeadingPairs>
  <TitlesOfParts>
    <vt:vector size="20" baseType="lpstr">
      <vt:lpstr>Meiryo UI</vt:lpstr>
      <vt:lpstr>ＭＳ Ｐゴシック</vt:lpstr>
      <vt:lpstr>メイリオ</vt:lpstr>
      <vt:lpstr>游ゴシック</vt:lpstr>
      <vt:lpstr>Arial</vt:lpstr>
      <vt:lpstr>Calibri</vt:lpstr>
      <vt:lpstr>Verdana</vt:lpstr>
      <vt:lpstr>Wingdings</vt:lpstr>
      <vt:lpstr>2_【社外秘】MSCテンプレート_2013</vt:lpstr>
      <vt:lpstr>PowerPoint プレゼンテーション</vt:lpstr>
      <vt:lpstr>「Yahoo!特別企画　タイアップ」とは</vt:lpstr>
      <vt:lpstr>全体構造</vt:lpstr>
      <vt:lpstr>スペック詳細</vt:lpstr>
      <vt:lpstr>スペック詳細</vt:lpstr>
      <vt:lpstr>実施フロー</vt:lpstr>
      <vt:lpstr>販売制限</vt:lpstr>
      <vt:lpstr>タイアップ制作・掲載のお申し込み方法</vt:lpstr>
      <vt:lpstr>注意事項</vt:lpstr>
      <vt:lpstr>免責事項</vt:lpstr>
      <vt:lpstr>実施可否の問い合わせフロー</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平井 美紀</cp:lastModifiedBy>
  <cp:revision>963</cp:revision>
  <dcterms:created xsi:type="dcterms:W3CDTF">2013-09-17T05:48:50Z</dcterms:created>
  <dcterms:modified xsi:type="dcterms:W3CDTF">2021-05-18T11:01:37Z</dcterms:modified>
</cp:coreProperties>
</file>