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5"/>
  </p:notesMasterIdLst>
  <p:sldIdLst>
    <p:sldId id="316" r:id="rId4"/>
    <p:sldId id="348" r:id="rId5"/>
    <p:sldId id="326" r:id="rId6"/>
    <p:sldId id="343" r:id="rId7"/>
    <p:sldId id="346" r:id="rId8"/>
    <p:sldId id="328" r:id="rId9"/>
    <p:sldId id="334" r:id="rId10"/>
    <p:sldId id="355" r:id="rId11"/>
    <p:sldId id="351" r:id="rId12"/>
    <p:sldId id="352" r:id="rId13"/>
    <p:sldId id="312" r:id="rId1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958"/>
    <a:srgbClr val="AEB1BF"/>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207" autoAdjust="0"/>
    <p:restoredTop sz="96327" autoAdjust="0"/>
  </p:normalViewPr>
  <p:slideViewPr>
    <p:cSldViewPr>
      <p:cViewPr varScale="1">
        <p:scale>
          <a:sx n="70" d="100"/>
          <a:sy n="70" d="100"/>
        </p:scale>
        <p:origin x="210" y="5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2021/10/27</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ja-JP" altLang="en-US"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1.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smtClean="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smtClean="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smtClean="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smtClean="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ディスプレイ広告（予約型）セールスシート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normAutofit/>
          </a:bodyPr>
          <a:lstStyle/>
          <a:p>
            <a:r>
              <a:rPr lang="en-US" altLang="ja-JP" dirty="0" smtClean="0"/>
              <a:t>2021</a:t>
            </a:r>
            <a:r>
              <a:rPr lang="ja-JP" altLang="en-US" dirty="0" smtClean="0"/>
              <a:t>年</a:t>
            </a:r>
            <a:r>
              <a:rPr lang="en-US" altLang="ja-JP" dirty="0" smtClean="0"/>
              <a:t>11</a:t>
            </a:r>
            <a:r>
              <a:rPr lang="ja-JP" altLang="en-US" dirty="0" smtClean="0"/>
              <a:t>月</a:t>
            </a:r>
            <a:r>
              <a:rPr lang="en-US" altLang="ja-JP" dirty="0" smtClean="0"/>
              <a:t>4</a:t>
            </a:r>
            <a:r>
              <a:rPr lang="ja-JP" altLang="en-US" dirty="0" smtClean="0"/>
              <a:t>日</a:t>
            </a:r>
            <a:endParaRPr lang="en-US" altLang="ja-JP" dirty="0" smtClean="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127448" y="4912592"/>
            <a:ext cx="2520280" cy="360040"/>
          </a:xfrm>
        </p:spPr>
        <p:txBody>
          <a:bodyPr>
            <a:normAutofit fontScale="77500" lnSpcReduction="20000"/>
          </a:bodyPr>
          <a:lstStyle/>
          <a:p>
            <a:pPr algn="l"/>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ブランドパネル　選挙プロモーション（</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1</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6" name="テキスト ボックス 5"/>
          <p:cNvSpPr txBox="1"/>
          <p:nvPr/>
        </p:nvSpPr>
        <p:spPr>
          <a:xfrm>
            <a:off x="454374" y="1124744"/>
            <a:ext cx="11402265" cy="2462213"/>
          </a:xfrm>
          <a:prstGeom prst="rect">
            <a:avLst/>
          </a:prstGeom>
          <a:noFill/>
        </p:spPr>
        <p:txBody>
          <a:bodyPr wrap="square" lIns="91440" tIns="45720" rIns="91440" bIns="45720" rtlCol="0" anchor="t">
            <a:spAutoFit/>
          </a:bodyPr>
          <a:lstStyle/>
          <a:p>
            <a:r>
              <a:rPr lang="ja-JP" altLang="en-US" sz="1400" dirty="0">
                <a:solidFill>
                  <a:prstClr val="black">
                    <a:lumMod val="65000"/>
                    <a:lumOff val="35000"/>
                  </a:prstClr>
                </a:solidFill>
              </a:rPr>
              <a:t>■本商品は選挙関連プロモーション限定となります。また公職選挙法等の法令につきましては、広告主様の責任において遵守ください </a:t>
            </a:r>
            <a:r>
              <a:rPr lang="ja-JP" altLang="en-US" sz="1400" dirty="0" smtClean="0">
                <a:solidFill>
                  <a:prstClr val="black">
                    <a:lumMod val="65000"/>
                    <a:lumOff val="35000"/>
                  </a:prstClr>
                </a:solidFill>
              </a:rPr>
              <a:t>。</a:t>
            </a:r>
            <a:endParaRPr lang="en-US" altLang="ja-JP" sz="1400" dirty="0" smtClean="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smtClean="0">
                <a:solidFill>
                  <a:schemeClr val="tx1">
                    <a:lumMod val="65000"/>
                    <a:lumOff val="35000"/>
                  </a:schemeClr>
                </a:solidFill>
              </a:rPr>
              <a:t>■</a:t>
            </a:r>
            <a:r>
              <a:rPr lang="ja-JP" altLang="en-US" sz="1400" dirty="0">
                <a:solidFill>
                  <a:schemeClr val="tx1">
                    <a:lumMod val="65000"/>
                    <a:lumOff val="35000"/>
                  </a:schemeClr>
                </a:solidFill>
              </a:rPr>
              <a:t>在庫シミュレーションは、シミュレーション実行日から起算して、</a:t>
            </a:r>
            <a:r>
              <a:rPr lang="en-US" altLang="ja-JP" sz="1400" dirty="0">
                <a:solidFill>
                  <a:schemeClr val="tx1">
                    <a:lumMod val="65000"/>
                    <a:lumOff val="35000"/>
                  </a:schemeClr>
                </a:solidFill>
              </a:rPr>
              <a:t>181</a:t>
            </a:r>
            <a:r>
              <a:rPr lang="ja-JP" altLang="en-US" sz="1400" dirty="0">
                <a:solidFill>
                  <a:schemeClr val="tx1">
                    <a:lumMod val="65000"/>
                    <a:lumOff val="35000"/>
                  </a:schemeClr>
                </a:solidFill>
              </a:rPr>
              <a:t>日以降の在庫はご確認いただけません</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r>
              <a:rPr lang="ja-JP" altLang="en-US" sz="1400" dirty="0" smtClean="0">
                <a:solidFill>
                  <a:schemeClr val="tx1">
                    <a:lumMod val="65000"/>
                    <a:lumOff val="35000"/>
                  </a:schemeClr>
                </a:solidFill>
              </a:rPr>
              <a:t>　それ</a:t>
            </a:r>
            <a:r>
              <a:rPr lang="ja-JP" altLang="en-US" sz="1400" dirty="0">
                <a:solidFill>
                  <a:schemeClr val="tx1">
                    <a:lumMod val="65000"/>
                    <a:lumOff val="35000"/>
                  </a:schemeClr>
                </a:solidFill>
              </a:rPr>
              <a:t>に伴い、同期間のご予約もできません。掲載期間が半年の商品の場合、シミュレーションおよび予約タイミングにご留意ください</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endParaRPr lang="en-US" altLang="ja-JP" sz="1400" dirty="0">
              <a:solidFill>
                <a:schemeClr val="tx1">
                  <a:lumMod val="65000"/>
                  <a:lumOff val="35000"/>
                </a:schemeClr>
              </a:solidFill>
            </a:endParaRPr>
          </a:p>
          <a:p>
            <a:pPr lvl="0"/>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31561534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p:cNvSpPr>
            <a:spLocks noGrp="1"/>
          </p:cNvSpPr>
          <p:nvPr>
            <p:ph type="title"/>
          </p:nvPr>
        </p:nvSpPr>
        <p:spPr>
          <a:xfrm>
            <a:off x="658045" y="3068960"/>
            <a:ext cx="11017224" cy="815027"/>
          </a:xfrm>
        </p:spPr>
        <p:txBody>
          <a:bodyPr>
            <a:noAutofit/>
          </a:bodyPr>
          <a:lstStyle/>
          <a:p>
            <a:pPr lvl="0"/>
            <a:r>
              <a:rPr lang="ja-JP" altLang="en-US" sz="2000" dirty="0">
                <a:solidFill>
                  <a:prstClr val="black">
                    <a:lumMod val="65000"/>
                    <a:lumOff val="35000"/>
                  </a:prstClr>
                </a:solidFill>
              </a:rPr>
              <a:t>本商品は選挙関連プロモーション限定となります</a:t>
            </a:r>
            <a:r>
              <a:rPr lang="ja-JP" altLang="en-US" sz="2000" dirty="0" smtClean="0">
                <a:solidFill>
                  <a:prstClr val="black">
                    <a:lumMod val="65000"/>
                    <a:lumOff val="35000"/>
                  </a:prstClr>
                </a:solidFill>
              </a:rPr>
              <a:t>。</a:t>
            </a:r>
            <a:r>
              <a:rPr lang="en-US" altLang="ja-JP" sz="2000" dirty="0" smtClean="0">
                <a:solidFill>
                  <a:prstClr val="black">
                    <a:lumMod val="65000"/>
                    <a:lumOff val="35000"/>
                  </a:prstClr>
                </a:solidFill>
              </a:rPr>
              <a:t/>
            </a:r>
            <a:br>
              <a:rPr lang="en-US" altLang="ja-JP" sz="2000" dirty="0" smtClean="0">
                <a:solidFill>
                  <a:prstClr val="black">
                    <a:lumMod val="65000"/>
                    <a:lumOff val="35000"/>
                  </a:prstClr>
                </a:solidFill>
              </a:rPr>
            </a:br>
            <a:r>
              <a:rPr lang="ja-JP" altLang="en-US" sz="2000" dirty="0" smtClean="0">
                <a:solidFill>
                  <a:prstClr val="black">
                    <a:lumMod val="65000"/>
                    <a:lumOff val="35000"/>
                  </a:prstClr>
                </a:solidFill>
              </a:rPr>
              <a:t>また</a:t>
            </a:r>
            <a:r>
              <a:rPr lang="ja-JP" altLang="en-US" sz="2000" dirty="0">
                <a:solidFill>
                  <a:prstClr val="black">
                    <a:lumMod val="65000"/>
                    <a:lumOff val="35000"/>
                  </a:prstClr>
                </a:solidFill>
              </a:rPr>
              <a:t>公職選挙法等の法令につきましては、広告主様の責任において遵守ください 。</a:t>
            </a:r>
          </a:p>
        </p:txBody>
      </p:sp>
    </p:spTree>
    <p:extLst>
      <p:ext uri="{BB962C8B-B14F-4D97-AF65-F5344CB8AC3E}">
        <p14:creationId xmlns:p14="http://schemas.microsoft.com/office/powerpoint/2010/main" val="23371175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297541" cy="814388"/>
          </a:xfrm>
        </p:spPr>
        <p:txBody>
          <a:bodyPr>
            <a:noAutofit/>
          </a:bodyPr>
          <a:lstStyle/>
          <a:p>
            <a:r>
              <a:rPr lang="ja-JP" altLang="en-US" sz="2400" dirty="0"/>
              <a:t>商品一覧　</a:t>
            </a:r>
            <a:r>
              <a:rPr lang="ja-JP" altLang="en-US" sz="2400" dirty="0">
                <a:latin typeface="+mn-ea"/>
              </a:rPr>
              <a:t>ブランドパネル　選挙</a:t>
            </a:r>
            <a:r>
              <a:rPr lang="ja-JP" altLang="en-US" sz="2400" dirty="0" smtClean="0">
                <a:latin typeface="+mn-ea"/>
              </a:rPr>
              <a:t>プロモーション（</a:t>
            </a:r>
            <a:r>
              <a:rPr lang="ja-JP" altLang="en-US" sz="2400" dirty="0">
                <a:latin typeface="+mn-ea"/>
              </a:rPr>
              <a:t>マルチデバイス商品）</a:t>
            </a:r>
            <a:endParaRPr lang="ja-JP" altLang="en-US" sz="2400"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dirty="0"/>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593777977"/>
              </p:ext>
            </p:extLst>
          </p:nvPr>
        </p:nvGraphicFramePr>
        <p:xfrm>
          <a:off x="1593030" y="979515"/>
          <a:ext cx="8967466" cy="5446386"/>
        </p:xfrm>
        <a:graphic>
          <a:graphicData uri="http://schemas.openxmlformats.org/drawingml/2006/table">
            <a:tbl>
              <a:tblPr firstCol="1" bandRow="1"/>
              <a:tblGrid>
                <a:gridCol w="2335461">
                  <a:extLst>
                    <a:ext uri="{9D8B030D-6E8A-4147-A177-3AD203B41FA5}">
                      <a16:colId xmlns:a16="http://schemas.microsoft.com/office/drawing/2014/main" val="792911817"/>
                    </a:ext>
                  </a:extLst>
                </a:gridCol>
                <a:gridCol w="1265238">
                  <a:extLst>
                    <a:ext uri="{9D8B030D-6E8A-4147-A177-3AD203B41FA5}">
                      <a16:colId xmlns:a16="http://schemas.microsoft.com/office/drawing/2014/main" val="4196219788"/>
                    </a:ext>
                  </a:extLst>
                </a:gridCol>
                <a:gridCol w="1978813">
                  <a:extLst>
                    <a:ext uri="{9D8B030D-6E8A-4147-A177-3AD203B41FA5}">
                      <a16:colId xmlns:a16="http://schemas.microsoft.com/office/drawing/2014/main" val="943744829"/>
                    </a:ext>
                  </a:extLst>
                </a:gridCol>
                <a:gridCol w="1178942">
                  <a:extLst>
                    <a:ext uri="{9D8B030D-6E8A-4147-A177-3AD203B41FA5}">
                      <a16:colId xmlns:a16="http://schemas.microsoft.com/office/drawing/2014/main" val="2494124302"/>
                    </a:ext>
                  </a:extLst>
                </a:gridCol>
                <a:gridCol w="2209012">
                  <a:extLst>
                    <a:ext uri="{9D8B030D-6E8A-4147-A177-3AD203B41FA5}">
                      <a16:colId xmlns:a16="http://schemas.microsoft.com/office/drawing/2014/main" val="3445193374"/>
                    </a:ext>
                  </a:extLst>
                </a:gridCol>
              </a:tblGrid>
              <a:tr h="3310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smtClean="0">
                          <a:solidFill>
                            <a:schemeClr val="bg1"/>
                          </a:solidFill>
                          <a:latin typeface="+mj-lt"/>
                          <a:ea typeface="+mj-ea"/>
                        </a:rPr>
                        <a:t>商品名</a:t>
                      </a:r>
                      <a:endParaRPr kumimoji="1" lang="ja-JP" altLang="en-US" sz="1050" dirty="0">
                        <a:solidFill>
                          <a:schemeClr val="bg1"/>
                        </a:solidFill>
                        <a:latin typeface="+mj-lt"/>
                        <a:ea typeface="+mj-ea"/>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MD</a:t>
                      </a:r>
                      <a:r>
                        <a:rPr kumimoji="1" lang="ja-JP" altLang="en-US" sz="800" b="1" kern="1200" dirty="0" smtClean="0">
                          <a:solidFill>
                            <a:schemeClr val="tx1">
                              <a:lumMod val="65000"/>
                              <a:lumOff val="35000"/>
                            </a:schemeClr>
                          </a:solidFill>
                          <a:latin typeface="+mn-lt"/>
                          <a:ea typeface="+mn-ea"/>
                          <a:cs typeface="+mn-cs"/>
                        </a:rPr>
                        <a:t>　選挙プロモーション</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50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MD</a:t>
                      </a:r>
                      <a:r>
                        <a:rPr kumimoji="1" lang="ja-JP" altLang="en-US" sz="800" b="1" kern="1200" dirty="0" smtClean="0">
                          <a:solidFill>
                            <a:schemeClr val="tx1">
                              <a:lumMod val="65000"/>
                              <a:lumOff val="35000"/>
                            </a:schemeClr>
                          </a:solidFill>
                          <a:latin typeface="+mn-lt"/>
                          <a:ea typeface="+mn-ea"/>
                          <a:cs typeface="+mn-cs"/>
                        </a:rPr>
                        <a:t>　選挙プロモーション</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300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メイリオ"/>
                          <a:ea typeface="メイリオ"/>
                          <a:cs typeface="+mn-cs"/>
                        </a:rPr>
                        <a:t>商品</a:t>
                      </a:r>
                      <a:r>
                        <a:rPr kumimoji="1" lang="en-US" altLang="ja-JP" sz="900" b="0" kern="1200" dirty="0" smtClean="0">
                          <a:solidFill>
                            <a:schemeClr val="bg1"/>
                          </a:solidFill>
                          <a:latin typeface="メイリオ"/>
                          <a:ea typeface="メイリオ"/>
                          <a:cs typeface="+mn-cs"/>
                        </a:rPr>
                        <a:t>ID</a:t>
                      </a:r>
                      <a:endParaRPr kumimoji="1" lang="en-US" altLang="ja-JP" sz="900" b="0" kern="1200" dirty="0">
                        <a:solidFill>
                          <a:schemeClr val="bg1"/>
                        </a:solidFill>
                        <a:latin typeface="メイリオ"/>
                        <a:ea typeface="メイリオ"/>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dirty="0" smtClean="0">
                          <a:solidFill>
                            <a:schemeClr val="tx1">
                              <a:lumMod val="65000"/>
                              <a:lumOff val="35000"/>
                            </a:schemeClr>
                          </a:solidFill>
                          <a:latin typeface="+mj-lt"/>
                          <a:ea typeface="+mj-ea"/>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1000001670</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1000001694</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570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予約開始日</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11</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17</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〇</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〇</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342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endParaRPr kumimoji="1" lang="en-US" altLang="ja-JP" dirty="0" smtClean="0"/>
                    </a:p>
                    <a:p>
                      <a:endParaRPr kumimoji="1" lang="en-US" altLang="ja-JP" sz="1200" dirty="0" smtClean="0"/>
                    </a:p>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3103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smtClean="0">
                          <a:solidFill>
                            <a:schemeClr val="tx1">
                              <a:lumMod val="65000"/>
                              <a:lumOff val="35000"/>
                            </a:schemeClr>
                          </a:solidFill>
                          <a:latin typeface="+mn-lt"/>
                          <a:ea typeface="+mn-ea"/>
                          <a:cs typeface="+mn-cs"/>
                        </a:rPr>
                        <a:t>スマートフォン：画像（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動画（</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a:t>
                      </a:r>
                      <a:endParaRPr kumimoji="1" lang="en-US" altLang="ja-JP" sz="800" kern="1200" dirty="0" smtClean="0">
                        <a:solidFill>
                          <a:schemeClr val="tx1">
                            <a:lumMod val="65000"/>
                            <a:lumOff val="35000"/>
                          </a:schemeClr>
                        </a:solidFill>
                        <a:latin typeface="+mn-lt"/>
                        <a:ea typeface="+mn-ea"/>
                        <a:cs typeface="+mn-cs"/>
                      </a:endParaRPr>
                    </a:p>
                    <a:p>
                      <a:pPr algn="ctr"/>
                      <a:r>
                        <a:rPr kumimoji="1" lang="en-US" altLang="ja-JP" sz="800" kern="1200" dirty="0" smtClean="0">
                          <a:solidFill>
                            <a:schemeClr val="tx1">
                              <a:lumMod val="65000"/>
                              <a:lumOff val="35000"/>
                            </a:schemeClr>
                          </a:solidFill>
                          <a:latin typeface="+mn-lt"/>
                          <a:ea typeface="+mn-ea"/>
                          <a:cs typeface="+mn-cs"/>
                        </a:rPr>
                        <a:t>PC</a:t>
                      </a:r>
                      <a:r>
                        <a:rPr kumimoji="1" lang="ja-JP" altLang="en-US" sz="800" kern="1200" dirty="0" smtClean="0">
                          <a:solidFill>
                            <a:schemeClr val="tx1">
                              <a:lumMod val="65000"/>
                              <a:lumOff val="35000"/>
                            </a:schemeClr>
                          </a:solidFill>
                          <a:latin typeface="+mn-lt"/>
                          <a:ea typeface="+mn-ea"/>
                          <a:cs typeface="+mn-cs"/>
                        </a:rPr>
                        <a:t>：ブランドパネル　クインティ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ブランドパネル　クインティ動画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6112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dirty="0" smtClean="0">
                          <a:solidFill>
                            <a:schemeClr val="tx1">
                              <a:lumMod val="65000"/>
                              <a:lumOff val="35000"/>
                            </a:schemeClr>
                          </a:solidFill>
                          <a:latin typeface="+mj-lt"/>
                          <a:ea typeface="+mj-ea"/>
                        </a:rPr>
                        <a:t>動画をフルスクリーンで再生する（</a:t>
                      </a:r>
                      <a:r>
                        <a:rPr kumimoji="1" lang="en-US" altLang="ja-JP" sz="800" dirty="0" smtClean="0">
                          <a:solidFill>
                            <a:schemeClr val="tx1">
                              <a:lumMod val="65000"/>
                              <a:lumOff val="35000"/>
                            </a:schemeClr>
                          </a:solidFill>
                          <a:latin typeface="+mj-lt"/>
                          <a:ea typeface="+mj-ea"/>
                        </a:rPr>
                        <a:t>for view</a:t>
                      </a:r>
                      <a:r>
                        <a:rPr kumimoji="1" lang="ja-JP" altLang="en-US" sz="800" dirty="0" smtClean="0">
                          <a:solidFill>
                            <a:schemeClr val="tx1">
                              <a:lumMod val="65000"/>
                              <a:lumOff val="35000"/>
                            </a:schemeClr>
                          </a:solidFill>
                          <a:latin typeface="+mj-lt"/>
                          <a:ea typeface="+mj-ea"/>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a:t>
                      </a:r>
                      <a:r>
                        <a:rPr kumimoji="1" lang="ja-JP" altLang="en-US" sz="800" dirty="0" smtClean="0">
                          <a:solidFill>
                            <a:schemeClr val="tx1">
                              <a:lumMod val="65000"/>
                              <a:lumOff val="35000"/>
                            </a:schemeClr>
                          </a:solidFill>
                          <a:latin typeface="+mj-lt"/>
                          <a:ea typeface="+mj-ea"/>
                        </a:rPr>
                        <a:t>ランディングページを表示する（</a:t>
                      </a:r>
                      <a:r>
                        <a:rPr kumimoji="1" lang="en-US" altLang="ja-JP" sz="800" dirty="0" smtClean="0">
                          <a:solidFill>
                            <a:schemeClr val="tx1">
                              <a:lumMod val="65000"/>
                              <a:lumOff val="35000"/>
                            </a:schemeClr>
                          </a:solidFill>
                          <a:latin typeface="+mj-lt"/>
                          <a:ea typeface="+mj-ea"/>
                        </a:rPr>
                        <a:t>for click</a:t>
                      </a:r>
                      <a:r>
                        <a:rPr kumimoji="1" lang="ja-JP" altLang="en-US"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smtClean="0">
                          <a:solidFill>
                            <a:schemeClr val="tx1">
                              <a:lumMod val="65000"/>
                              <a:lumOff val="35000"/>
                            </a:schemeClr>
                          </a:solidFill>
                          <a:latin typeface="+mn-lt"/>
                          <a:ea typeface="+mn-ea"/>
                          <a:cs typeface="+mn-cs"/>
                        </a:rPr>
                        <a:t>スマートフォン（ウェブ</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アプリ）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2570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22570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　および　</a:t>
                      </a: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22570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日（土）～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42131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smtClean="0">
                          <a:solidFill>
                            <a:schemeClr val="tx1">
                              <a:lumMod val="65000"/>
                              <a:lumOff val="35000"/>
                            </a:schemeClr>
                          </a:solidFill>
                          <a:latin typeface="+mj-lt"/>
                          <a:ea typeface="+mj-ea"/>
                        </a:rPr>
                        <a:t>5</a:t>
                      </a:r>
                      <a:r>
                        <a:rPr kumimoji="1" lang="ja-JP" altLang="en-US" sz="800" dirty="0" smtClean="0">
                          <a:solidFill>
                            <a:schemeClr val="tx1">
                              <a:lumMod val="65000"/>
                              <a:lumOff val="35000"/>
                            </a:schemeClr>
                          </a:solidFill>
                          <a:latin typeface="+mj-lt"/>
                          <a:ea typeface="+mj-ea"/>
                        </a:rPr>
                        <a:t>日間～</a:t>
                      </a:r>
                      <a:r>
                        <a:rPr kumimoji="1" lang="en-US" altLang="ja-JP" sz="800" dirty="0" smtClean="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p>
                    <a:p>
                      <a:pPr algn="ctr"/>
                      <a:r>
                        <a:rPr kumimoji="1" lang="en-US" altLang="ja-JP" sz="700" dirty="0" smtClean="0">
                          <a:solidFill>
                            <a:schemeClr val="tx1">
                              <a:lumMod val="65000"/>
                              <a:lumOff val="35000"/>
                            </a:schemeClr>
                          </a:solidFill>
                          <a:latin typeface="+mj-lt"/>
                          <a:ea typeface="+mj-ea"/>
                        </a:rPr>
                        <a:t>※1</a:t>
                      </a:r>
                      <a:r>
                        <a:rPr kumimoji="1" lang="ja-JP" altLang="en-US" sz="700" dirty="0" smtClean="0">
                          <a:solidFill>
                            <a:schemeClr val="tx1">
                              <a:lumMod val="65000"/>
                              <a:lumOff val="35000"/>
                            </a:schemeClr>
                          </a:solidFill>
                          <a:latin typeface="+mj-lt"/>
                          <a:ea typeface="+mj-ea"/>
                        </a:rPr>
                        <a:t>日間～</a:t>
                      </a:r>
                      <a:r>
                        <a:rPr kumimoji="1" lang="en-US" altLang="ja-JP" sz="700" dirty="0" smtClean="0">
                          <a:solidFill>
                            <a:schemeClr val="tx1">
                              <a:lumMod val="65000"/>
                              <a:lumOff val="35000"/>
                            </a:schemeClr>
                          </a:solidFill>
                          <a:latin typeface="+mj-lt"/>
                          <a:ea typeface="+mj-ea"/>
                        </a:rPr>
                        <a:t>4</a:t>
                      </a:r>
                      <a:r>
                        <a:rPr kumimoji="1" lang="ja-JP" altLang="en-US" sz="700" dirty="0" smtClean="0">
                          <a:solidFill>
                            <a:schemeClr val="tx1">
                              <a:lumMod val="65000"/>
                              <a:lumOff val="35000"/>
                            </a:schemeClr>
                          </a:solidFill>
                          <a:latin typeface="+mj-lt"/>
                          <a:ea typeface="+mj-ea"/>
                        </a:rPr>
                        <a:t>日間での掲載も可能ですが、</a:t>
                      </a:r>
                      <a:endParaRPr kumimoji="1" lang="en-US" altLang="ja-JP" sz="700" dirty="0" smtClean="0">
                        <a:solidFill>
                          <a:schemeClr val="tx1">
                            <a:lumMod val="65000"/>
                            <a:lumOff val="35000"/>
                          </a:schemeClr>
                        </a:solidFill>
                        <a:latin typeface="+mj-lt"/>
                        <a:ea typeface="+mj-ea"/>
                      </a:endParaRPr>
                    </a:p>
                    <a:p>
                      <a:pPr algn="ctr"/>
                      <a:r>
                        <a:rPr kumimoji="1" lang="ja-JP" altLang="en-US" sz="700" dirty="0" smtClean="0">
                          <a:solidFill>
                            <a:schemeClr val="tx1">
                              <a:lumMod val="65000"/>
                              <a:lumOff val="35000"/>
                            </a:schemeClr>
                          </a:solidFill>
                          <a:latin typeface="+mj-lt"/>
                          <a:ea typeface="+mj-ea"/>
                        </a:rPr>
                        <a:t>掲載</a:t>
                      </a:r>
                      <a:r>
                        <a:rPr kumimoji="1" lang="en-US" altLang="ja-JP" sz="700" dirty="0" err="1" smtClean="0">
                          <a:solidFill>
                            <a:schemeClr val="tx1">
                              <a:lumMod val="65000"/>
                              <a:lumOff val="35000"/>
                            </a:schemeClr>
                          </a:solidFill>
                          <a:latin typeface="+mj-lt"/>
                          <a:ea typeface="+mj-ea"/>
                        </a:rPr>
                        <a:t>vimps</a:t>
                      </a:r>
                      <a:r>
                        <a:rPr kumimoji="1" lang="ja-JP" altLang="en-US" sz="700" dirty="0" smtClean="0">
                          <a:solidFill>
                            <a:schemeClr val="tx1">
                              <a:lumMod val="65000"/>
                              <a:lumOff val="35000"/>
                            </a:schemeClr>
                          </a:solidFill>
                          <a:latin typeface="+mj-lt"/>
                          <a:ea typeface="+mj-ea"/>
                        </a:rPr>
                        <a:t>数が未達成の場合補填対象外になります。</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smtClean="0">
                          <a:solidFill>
                            <a:schemeClr val="tx1">
                              <a:lumMod val="65000"/>
                              <a:lumOff val="35000"/>
                            </a:schemeClr>
                          </a:solidFill>
                          <a:latin typeface="+mj-lt"/>
                          <a:ea typeface="+mj-ea"/>
                        </a:rPr>
                        <a:t>購入型</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257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500,000</a:t>
                      </a:r>
                      <a:r>
                        <a:rPr kumimoji="1" lang="ja-JP" altLang="en-US" sz="800" kern="1200" dirty="0" smtClean="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8275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smtClean="0">
                          <a:solidFill>
                            <a:schemeClr val="tx1">
                              <a:lumMod val="65000"/>
                              <a:lumOff val="35000"/>
                            </a:schemeClr>
                          </a:solidFill>
                          <a:latin typeface="+mj-lt"/>
                          <a:ea typeface="+mj-ea"/>
                        </a:rPr>
                        <a:t>1,014</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780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dirty="0" smtClean="0">
                          <a:solidFill>
                            <a:schemeClr val="tx1">
                              <a:lumMod val="65000"/>
                              <a:lumOff val="35000"/>
                            </a:schemeClr>
                          </a:solidFill>
                          <a:latin typeface="+mj-lt"/>
                          <a:ea typeface="+mj-ea"/>
                        </a:rPr>
                        <a:t>※</a:t>
                      </a:r>
                      <a:r>
                        <a:rPr kumimoji="1" lang="ja-JP" altLang="en-US" sz="600" dirty="0" smtClean="0">
                          <a:solidFill>
                            <a:schemeClr val="tx1">
                              <a:lumMod val="65000"/>
                              <a:lumOff val="35000"/>
                            </a:schemeClr>
                          </a:solidFill>
                          <a:latin typeface="+mj-lt"/>
                          <a:ea typeface="+mj-ea"/>
                        </a:rPr>
                        <a:t>都道府県指定の掛け率含む</a:t>
                      </a:r>
                      <a:r>
                        <a:rPr kumimoji="1" lang="en-US" altLang="ja-JP" sz="600" dirty="0" smtClean="0">
                          <a:solidFill>
                            <a:schemeClr val="tx1">
                              <a:lumMod val="65000"/>
                              <a:lumOff val="35000"/>
                            </a:schemeClr>
                          </a:solidFill>
                          <a:latin typeface="+mj-lt"/>
                          <a:ea typeface="+mj-ea"/>
                        </a:rPr>
                        <a:t/>
                      </a:r>
                      <a:br>
                        <a:rPr kumimoji="1" lang="en-US" altLang="ja-JP" sz="600" dirty="0" smtClean="0">
                          <a:solidFill>
                            <a:schemeClr val="tx1">
                              <a:lumMod val="65000"/>
                              <a:lumOff val="35000"/>
                            </a:schemeClr>
                          </a:solidFill>
                          <a:latin typeface="+mj-lt"/>
                          <a:ea typeface="+mj-ea"/>
                        </a:rPr>
                      </a:b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1,014</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912</a:t>
                      </a:r>
                      <a:r>
                        <a:rPr kumimoji="1" lang="ja-JP" altLang="en-US" sz="800" kern="1200" dirty="0" smtClean="0">
                          <a:solidFill>
                            <a:schemeClr val="tx1">
                              <a:lumMod val="65000"/>
                              <a:lumOff val="35000"/>
                            </a:schemeClr>
                          </a:solidFill>
                          <a:latin typeface="+mj-lt"/>
                          <a:ea typeface="+mj-ea"/>
                          <a:cs typeface="+mn-cs"/>
                        </a:rPr>
                        <a:t>円</a:t>
                      </a:r>
                      <a:endParaRPr kumimoji="1" lang="en-US" altLang="ja-JP" sz="800" kern="1200" dirty="0" smtClean="0">
                        <a:solidFill>
                          <a:schemeClr val="tx1">
                            <a:lumMod val="65000"/>
                            <a:lumOff val="35000"/>
                          </a:schemeClr>
                        </a:solidFill>
                        <a:latin typeface="+mj-lt"/>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702</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都道府県指定</a:t>
                      </a:r>
                      <a:r>
                        <a:rPr kumimoji="1" lang="ja-JP" altLang="en-US" sz="600" kern="1200" dirty="0">
                          <a:solidFill>
                            <a:schemeClr val="tx1">
                              <a:lumMod val="65000"/>
                              <a:lumOff val="35000"/>
                            </a:schemeClr>
                          </a:solidFill>
                          <a:latin typeface="+mn-lt"/>
                          <a:ea typeface="+mn-ea"/>
                          <a:cs typeface="+mn-cs"/>
                        </a:rPr>
                        <a:t>の掛け率</a:t>
                      </a:r>
                      <a:r>
                        <a:rPr kumimoji="1" lang="ja-JP" altLang="en-US" sz="600" kern="1200" dirty="0" smtClean="0">
                          <a:solidFill>
                            <a:schemeClr val="tx1">
                              <a:lumMod val="65000"/>
                              <a:lumOff val="35000"/>
                            </a:schemeClr>
                          </a:solidFill>
                          <a:latin typeface="+mn-lt"/>
                          <a:ea typeface="+mn-ea"/>
                          <a:cs typeface="+mn-cs"/>
                        </a:rPr>
                        <a:t>含む</a:t>
                      </a:r>
                      <a:endParaRPr kumimoji="1" lang="en-US" altLang="ja-JP" sz="6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912</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endParaRPr kumimoji="1" lang="ja-JP" altLang="en-US"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64091">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700" b="0" kern="1200" dirty="0" smtClean="0">
                          <a:solidFill>
                            <a:schemeClr val="bg1"/>
                          </a:solidFill>
                          <a:latin typeface="+mn-lt"/>
                          <a:ea typeface="+mn-ea"/>
                          <a:cs typeface="+mn-cs"/>
                        </a:rPr>
                        <a:t>想定</a:t>
                      </a:r>
                      <a:r>
                        <a:rPr kumimoji="1" lang="en-US" altLang="ja-JP" sz="700" b="0" kern="1200" dirty="0" err="1" smtClean="0">
                          <a:solidFill>
                            <a:schemeClr val="bg1"/>
                          </a:solidFill>
                          <a:latin typeface="+mn-lt"/>
                          <a:ea typeface="+mn-ea"/>
                          <a:cs typeface="+mn-cs"/>
                        </a:rPr>
                        <a:t>vimps</a:t>
                      </a:r>
                      <a:r>
                        <a:rPr kumimoji="1" lang="ja-JP" altLang="en-US" sz="700" b="0" kern="1200" dirty="0" smtClean="0">
                          <a:solidFill>
                            <a:schemeClr val="bg1"/>
                          </a:solidFill>
                          <a:latin typeface="+mn-lt"/>
                          <a:ea typeface="+mn-ea"/>
                          <a:cs typeface="+mn-cs"/>
                        </a:rPr>
                        <a:t>（枠配信のみ）</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88352744"/>
                  </a:ext>
                </a:extLst>
              </a:tr>
            </a:tbl>
          </a:graphicData>
        </a:graphic>
      </p:graphicFrame>
      <p:sp>
        <p:nvSpPr>
          <p:cNvPr id="17" name="正方形/長方形 16"/>
          <p:cNvSpPr/>
          <p:nvPr/>
        </p:nvSpPr>
        <p:spPr>
          <a:xfrm>
            <a:off x="461288" y="6381328"/>
            <a:ext cx="10423046" cy="459741"/>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r>
              <a:rPr kumimoji="0" lang="ja-JP" altLang="en-US" sz="800" b="0" i="0" u="none" strike="noStrike" kern="0" cap="none" spc="0" normalizeH="0" baseline="0" noProof="0" dirty="0" smtClean="0">
                <a:ln>
                  <a:noFill/>
                </a:ln>
                <a:solidFill>
                  <a:prstClr val="black">
                    <a:lumMod val="65000"/>
                    <a:lumOff val="35000"/>
                  </a:prstClr>
                </a:solidFill>
                <a:effectLst/>
                <a:uLnTx/>
                <a:uFillTx/>
              </a:rPr>
              <a:t>。</a:t>
            </a:r>
            <a:endParaRPr kumimoji="0" lang="en-US" altLang="ja-JP" sz="800" b="0" i="0" u="none" strike="noStrike" kern="0" cap="none" spc="0" normalizeH="0" baseline="0" noProof="0" dirty="0" smtClean="0">
              <a:ln>
                <a:noFill/>
              </a:ln>
              <a:solidFill>
                <a:prstClr val="black">
                  <a:lumMod val="65000"/>
                  <a:lumOff val="35000"/>
                </a:prstClr>
              </a:solidFill>
              <a:effectLst/>
              <a:uLnTx/>
              <a:uFillTx/>
            </a:endParaRPr>
          </a:p>
          <a:p>
            <a:pPr>
              <a:lnSpc>
                <a:spcPts val="1460"/>
              </a:lnSpc>
              <a:defRPr/>
            </a:pPr>
            <a:r>
              <a:rPr kumimoji="0" lang="en-US" altLang="ja-JP" sz="800" kern="0" dirty="0">
                <a:solidFill>
                  <a:prstClr val="black">
                    <a:lumMod val="65000"/>
                    <a:lumOff val="35000"/>
                  </a:prstClr>
                </a:solidFill>
              </a:rPr>
              <a:t>※3</a:t>
            </a:r>
            <a:r>
              <a:rPr kumimoji="0" lang="ja-JP" altLang="en-US" sz="800" kern="0" dirty="0">
                <a:solidFill>
                  <a:prstClr val="black">
                    <a:lumMod val="65000"/>
                    <a:lumOff val="35000"/>
                  </a:prstClr>
                </a:solidFill>
              </a:rPr>
              <a:t>月上旬に</a:t>
            </a:r>
            <a:r>
              <a:rPr lang="en-US" altLang="ja-JP" sz="800" dirty="0">
                <a:solidFill>
                  <a:schemeClr val="tx1">
                    <a:lumMod val="65000"/>
                    <a:lumOff val="35000"/>
                  </a:schemeClr>
                </a:solidFill>
              </a:rPr>
              <a:t>Yahoo! JAPAN</a:t>
            </a:r>
            <a:r>
              <a:rPr lang="ja-JP" altLang="en-US" sz="800" dirty="0">
                <a:solidFill>
                  <a:schemeClr val="tx1">
                    <a:lumMod val="65000"/>
                    <a:lumOff val="35000"/>
                  </a:schemeClr>
                </a:solidFill>
              </a:rPr>
              <a:t>　トップページ</a:t>
            </a:r>
            <a:r>
              <a:rPr kumimoji="0" lang="ja-JP" altLang="en-US" sz="800" kern="0" dirty="0">
                <a:solidFill>
                  <a:prstClr val="black">
                    <a:lumMod val="65000"/>
                    <a:lumOff val="35000"/>
                  </a:prstClr>
                </a:solidFill>
              </a:rPr>
              <a:t>にて特別演出が行われる可能性があります</a:t>
            </a:r>
            <a:r>
              <a:rPr kumimoji="0" lang="ja-JP" altLang="en-US" sz="800" kern="0" dirty="0" smtClean="0">
                <a:solidFill>
                  <a:prstClr val="black">
                    <a:lumMod val="65000"/>
                    <a:lumOff val="35000"/>
                  </a:prstClr>
                </a:solidFill>
              </a:rPr>
              <a:t>。</a:t>
            </a:r>
            <a:endParaRPr kumimoji="0" lang="ja-JP" altLang="en-US" sz="800" b="0" i="0" u="none" strike="noStrike" kern="0" cap="none" spc="0" normalizeH="0" baseline="0" noProof="0" dirty="0" smtClean="0">
              <a:ln>
                <a:noFill/>
              </a:ln>
              <a:solidFill>
                <a:prstClr val="black">
                  <a:lumMod val="65000"/>
                  <a:lumOff val="35000"/>
                </a:prstClr>
              </a:solidFill>
              <a:effectLst/>
              <a:uLnTx/>
              <a:uFillTx/>
            </a:endParaRPr>
          </a:p>
        </p:txBody>
      </p:sp>
      <p:pic>
        <p:nvPicPr>
          <p:cNvPr id="10" name="図 9"/>
          <p:cNvPicPr>
            <a:picLocks noChangeAspect="1"/>
          </p:cNvPicPr>
          <p:nvPr/>
        </p:nvPicPr>
        <p:blipFill>
          <a:blip r:embed="rId2"/>
          <a:stretch>
            <a:fillRect/>
          </a:stretch>
        </p:blipFill>
        <p:spPr>
          <a:xfrm>
            <a:off x="7438057" y="2060848"/>
            <a:ext cx="890191" cy="706575"/>
          </a:xfrm>
          <a:prstGeom prst="rect">
            <a:avLst/>
          </a:prstGeom>
        </p:spPr>
      </p:pic>
      <p:pic>
        <p:nvPicPr>
          <p:cNvPr id="11" name="図 10"/>
          <p:cNvPicPr>
            <a:picLocks noChangeAspect="1"/>
          </p:cNvPicPr>
          <p:nvPr/>
        </p:nvPicPr>
        <p:blipFill>
          <a:blip r:embed="rId3"/>
          <a:stretch>
            <a:fillRect/>
          </a:stretch>
        </p:blipFill>
        <p:spPr>
          <a:xfrm>
            <a:off x="8505089" y="2071592"/>
            <a:ext cx="831271" cy="695832"/>
          </a:xfrm>
          <a:prstGeom prst="rect">
            <a:avLst/>
          </a:prstGeom>
        </p:spPr>
      </p:pic>
      <p:pic>
        <p:nvPicPr>
          <p:cNvPr id="18" name="図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1984" y="2071592"/>
            <a:ext cx="805822" cy="736572"/>
          </a:xfrm>
          <a:prstGeom prst="rect">
            <a:avLst/>
          </a:prstGeom>
        </p:spPr>
      </p:pic>
    </p:spTree>
    <p:extLst>
      <p:ext uri="{BB962C8B-B14F-4D97-AF65-F5344CB8AC3E}">
        <p14:creationId xmlns:p14="http://schemas.microsoft.com/office/powerpoint/2010/main" val="34542708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369549" cy="814388"/>
          </a:xfrm>
        </p:spPr>
        <p:txBody>
          <a:bodyPr>
            <a:noAutofit/>
          </a:bodyPr>
          <a:lstStyle/>
          <a:p>
            <a:r>
              <a:rPr lang="ja-JP" altLang="en-US" sz="2400" dirty="0"/>
              <a:t>商品一覧　</a:t>
            </a:r>
            <a:r>
              <a:rPr lang="ja-JP" altLang="en-US" sz="2400" dirty="0">
                <a:latin typeface="+mn-ea"/>
              </a:rPr>
              <a:t>ブランドパネル　選挙プロモーション</a:t>
            </a:r>
            <a:r>
              <a:rPr lang="ja-JP" altLang="en-US" sz="2400" dirty="0" smtClean="0">
                <a:latin typeface="+mn-ea"/>
              </a:rPr>
              <a:t>（スマートフォン商品</a:t>
            </a:r>
            <a:r>
              <a:rPr lang="ja-JP" altLang="en-US" sz="2400" dirty="0">
                <a:latin typeface="+mn-ea"/>
              </a:rPr>
              <a:t>）</a:t>
            </a:r>
            <a:endParaRPr lang="ja-JP" altLang="en-US" sz="2400"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3055207963"/>
              </p:ext>
            </p:extLst>
          </p:nvPr>
        </p:nvGraphicFramePr>
        <p:xfrm>
          <a:off x="1559495" y="979513"/>
          <a:ext cx="9001001" cy="5477718"/>
        </p:xfrm>
        <a:graphic>
          <a:graphicData uri="http://schemas.openxmlformats.org/drawingml/2006/table">
            <a:tbl>
              <a:tblPr firstCol="1" bandRow="1"/>
              <a:tblGrid>
                <a:gridCol w="2384928">
                  <a:extLst>
                    <a:ext uri="{9D8B030D-6E8A-4147-A177-3AD203B41FA5}">
                      <a16:colId xmlns:a16="http://schemas.microsoft.com/office/drawing/2014/main" val="792911817"/>
                    </a:ext>
                  </a:extLst>
                </a:gridCol>
                <a:gridCol w="1163004">
                  <a:extLst>
                    <a:ext uri="{9D8B030D-6E8A-4147-A177-3AD203B41FA5}">
                      <a16:colId xmlns:a16="http://schemas.microsoft.com/office/drawing/2014/main" val="4196219788"/>
                    </a:ext>
                  </a:extLst>
                </a:gridCol>
                <a:gridCol w="2149762">
                  <a:extLst>
                    <a:ext uri="{9D8B030D-6E8A-4147-A177-3AD203B41FA5}">
                      <a16:colId xmlns:a16="http://schemas.microsoft.com/office/drawing/2014/main" val="943744829"/>
                    </a:ext>
                  </a:extLst>
                </a:gridCol>
                <a:gridCol w="1209241">
                  <a:extLst>
                    <a:ext uri="{9D8B030D-6E8A-4147-A177-3AD203B41FA5}">
                      <a16:colId xmlns:a16="http://schemas.microsoft.com/office/drawing/2014/main" val="2494124302"/>
                    </a:ext>
                  </a:extLst>
                </a:gridCol>
                <a:gridCol w="2094066">
                  <a:extLst>
                    <a:ext uri="{9D8B030D-6E8A-4147-A177-3AD203B41FA5}">
                      <a16:colId xmlns:a16="http://schemas.microsoft.com/office/drawing/2014/main" val="3445193374"/>
                    </a:ext>
                  </a:extLst>
                </a:gridCol>
              </a:tblGrid>
              <a:tr h="33407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smtClean="0">
                          <a:solidFill>
                            <a:schemeClr val="bg1"/>
                          </a:solidFill>
                          <a:latin typeface="+mj-lt"/>
                          <a:ea typeface="+mj-ea"/>
                        </a:rPr>
                        <a:t>商品名</a:t>
                      </a:r>
                      <a:endParaRPr kumimoji="1" lang="ja-JP" altLang="en-US" sz="1050" dirty="0">
                        <a:solidFill>
                          <a:schemeClr val="bg1"/>
                        </a:solidFill>
                        <a:latin typeface="+mj-lt"/>
                        <a:ea typeface="+mj-ea"/>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選挙プロモーション</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50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SP</a:t>
                      </a:r>
                      <a:r>
                        <a:rPr kumimoji="1" lang="ja-JP" altLang="en-US" sz="800" b="1" kern="1200" dirty="0" smtClean="0">
                          <a:solidFill>
                            <a:schemeClr val="tx1">
                              <a:lumMod val="65000"/>
                              <a:lumOff val="35000"/>
                            </a:schemeClr>
                          </a:solidFill>
                          <a:latin typeface="+mn-lt"/>
                          <a:ea typeface="+mn-ea"/>
                          <a:cs typeface="+mn-cs"/>
                        </a:rPr>
                        <a:t>　選挙プロモーション</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300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メイリオ"/>
                          <a:ea typeface="メイリオ"/>
                          <a:cs typeface="+mn-cs"/>
                        </a:rPr>
                        <a:t>商品</a:t>
                      </a:r>
                      <a:r>
                        <a:rPr kumimoji="1" lang="en-US" altLang="ja-JP" sz="900" b="0" kern="1200" dirty="0" smtClean="0">
                          <a:solidFill>
                            <a:schemeClr val="bg1"/>
                          </a:solidFill>
                          <a:latin typeface="メイリオ"/>
                          <a:ea typeface="メイリオ"/>
                          <a:cs typeface="+mn-cs"/>
                        </a:rPr>
                        <a:t>ID</a:t>
                      </a:r>
                      <a:endParaRPr kumimoji="1" lang="en-US" altLang="ja-JP" sz="900" b="0" kern="1200" dirty="0">
                        <a:solidFill>
                          <a:schemeClr val="bg1"/>
                        </a:solidFill>
                        <a:latin typeface="メイリオ"/>
                        <a:ea typeface="メイリオ"/>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1000001671</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1000001676</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77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予約開始日</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11</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17</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〇</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〇</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807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endParaRPr kumimoji="1" lang="en-US" altLang="ja-JP" dirty="0" smtClean="0"/>
                    </a:p>
                    <a:p>
                      <a:endParaRPr kumimoji="1" lang="en-US" altLang="ja-JP" sz="1600" dirty="0" smtClean="0"/>
                    </a:p>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動画（</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644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dirty="0" smtClean="0">
                          <a:solidFill>
                            <a:schemeClr val="tx1">
                              <a:lumMod val="65000"/>
                              <a:lumOff val="35000"/>
                            </a:schemeClr>
                          </a:solidFill>
                          <a:latin typeface="+mj-lt"/>
                          <a:ea typeface="+mj-ea"/>
                        </a:rPr>
                        <a:t>動画をフルスクリーンで再生する（</a:t>
                      </a:r>
                      <a:r>
                        <a:rPr kumimoji="1" lang="en-US" altLang="ja-JP" sz="800" dirty="0" smtClean="0">
                          <a:solidFill>
                            <a:schemeClr val="tx1">
                              <a:lumMod val="65000"/>
                              <a:lumOff val="35000"/>
                            </a:schemeClr>
                          </a:solidFill>
                          <a:latin typeface="+mj-lt"/>
                          <a:ea typeface="+mj-ea"/>
                        </a:rPr>
                        <a:t>for view</a:t>
                      </a:r>
                      <a:r>
                        <a:rPr kumimoji="1" lang="ja-JP" altLang="en-US" sz="800" dirty="0" smtClean="0">
                          <a:solidFill>
                            <a:schemeClr val="tx1">
                              <a:lumMod val="65000"/>
                              <a:lumOff val="35000"/>
                            </a:schemeClr>
                          </a:solidFill>
                          <a:latin typeface="+mj-lt"/>
                          <a:ea typeface="+mj-ea"/>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a:t>
                      </a:r>
                      <a:r>
                        <a:rPr kumimoji="1" lang="ja-JP" altLang="en-US" sz="800" dirty="0" smtClean="0">
                          <a:solidFill>
                            <a:schemeClr val="tx1">
                              <a:lumMod val="65000"/>
                              <a:lumOff val="35000"/>
                            </a:schemeClr>
                          </a:solidFill>
                          <a:latin typeface="+mj-lt"/>
                          <a:ea typeface="+mj-ea"/>
                        </a:rPr>
                        <a:t>ランディングページを表示する（</a:t>
                      </a:r>
                      <a:r>
                        <a:rPr kumimoji="1" lang="en-US" altLang="ja-JP" sz="800" dirty="0" smtClean="0">
                          <a:solidFill>
                            <a:schemeClr val="tx1">
                              <a:lumMod val="65000"/>
                              <a:lumOff val="35000"/>
                            </a:schemeClr>
                          </a:solidFill>
                          <a:latin typeface="+mj-lt"/>
                          <a:ea typeface="+mj-ea"/>
                        </a:rPr>
                        <a:t>for click</a:t>
                      </a:r>
                      <a:r>
                        <a:rPr kumimoji="1" lang="ja-JP" altLang="en-US"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smtClean="0">
                          <a:solidFill>
                            <a:schemeClr val="tx1">
                              <a:lumMod val="65000"/>
                              <a:lumOff val="35000"/>
                            </a:schemeClr>
                          </a:solidFill>
                          <a:latin typeface="+mn-lt"/>
                          <a:ea typeface="+mn-ea"/>
                          <a:cs typeface="+mn-cs"/>
                        </a:rPr>
                        <a:t>スマートフォン（ウェブ</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アプリ）</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2777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22777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　および　</a:t>
                      </a: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アプリのファーストビュー　</a:t>
                      </a: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22777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日（土）～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42518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smtClean="0">
                          <a:solidFill>
                            <a:schemeClr val="tx1">
                              <a:lumMod val="65000"/>
                              <a:lumOff val="35000"/>
                            </a:schemeClr>
                          </a:solidFill>
                          <a:latin typeface="+mj-lt"/>
                          <a:ea typeface="+mj-ea"/>
                        </a:rPr>
                        <a:t>5</a:t>
                      </a:r>
                      <a:r>
                        <a:rPr kumimoji="1" lang="ja-JP" altLang="en-US" sz="800" dirty="0" smtClean="0">
                          <a:solidFill>
                            <a:schemeClr val="tx1">
                              <a:lumMod val="65000"/>
                              <a:lumOff val="35000"/>
                            </a:schemeClr>
                          </a:solidFill>
                          <a:latin typeface="+mj-lt"/>
                          <a:ea typeface="+mj-ea"/>
                        </a:rPr>
                        <a:t>日間～</a:t>
                      </a:r>
                      <a:r>
                        <a:rPr kumimoji="1" lang="en-US" altLang="ja-JP" sz="800" dirty="0" smtClean="0">
                          <a:solidFill>
                            <a:schemeClr val="tx1">
                              <a:lumMod val="65000"/>
                              <a:lumOff val="35000"/>
                            </a:schemeClr>
                          </a:solidFill>
                          <a:latin typeface="+mj-lt"/>
                          <a:ea typeface="+mj-ea"/>
                        </a:rPr>
                        <a:t>31</a:t>
                      </a:r>
                      <a:r>
                        <a:rPr kumimoji="1" lang="ja-JP" altLang="en-US" sz="800" dirty="0" smtClean="0">
                          <a:solidFill>
                            <a:schemeClr val="tx1">
                              <a:lumMod val="65000"/>
                              <a:lumOff val="35000"/>
                            </a:schemeClr>
                          </a:solidFill>
                          <a:latin typeface="+mj-lt"/>
                          <a:ea typeface="+mj-ea"/>
                        </a:rPr>
                        <a:t>日間</a:t>
                      </a:r>
                    </a:p>
                    <a:p>
                      <a:pPr algn="ctr"/>
                      <a:r>
                        <a:rPr kumimoji="1" lang="en-US" altLang="ja-JP" sz="700" dirty="0" smtClean="0">
                          <a:solidFill>
                            <a:schemeClr val="tx1">
                              <a:lumMod val="65000"/>
                              <a:lumOff val="35000"/>
                            </a:schemeClr>
                          </a:solidFill>
                          <a:latin typeface="+mj-lt"/>
                          <a:ea typeface="+mj-ea"/>
                        </a:rPr>
                        <a:t>※1</a:t>
                      </a:r>
                      <a:r>
                        <a:rPr kumimoji="1" lang="ja-JP" altLang="en-US" sz="700" dirty="0" smtClean="0">
                          <a:solidFill>
                            <a:schemeClr val="tx1">
                              <a:lumMod val="65000"/>
                              <a:lumOff val="35000"/>
                            </a:schemeClr>
                          </a:solidFill>
                          <a:latin typeface="+mj-lt"/>
                          <a:ea typeface="+mj-ea"/>
                        </a:rPr>
                        <a:t>日間～</a:t>
                      </a:r>
                      <a:r>
                        <a:rPr kumimoji="1" lang="en-US" altLang="ja-JP" sz="700" dirty="0" smtClean="0">
                          <a:solidFill>
                            <a:schemeClr val="tx1">
                              <a:lumMod val="65000"/>
                              <a:lumOff val="35000"/>
                            </a:schemeClr>
                          </a:solidFill>
                          <a:latin typeface="+mj-lt"/>
                          <a:ea typeface="+mj-ea"/>
                        </a:rPr>
                        <a:t>4</a:t>
                      </a:r>
                      <a:r>
                        <a:rPr kumimoji="1" lang="ja-JP" altLang="en-US" sz="700" dirty="0" smtClean="0">
                          <a:solidFill>
                            <a:schemeClr val="tx1">
                              <a:lumMod val="65000"/>
                              <a:lumOff val="35000"/>
                            </a:schemeClr>
                          </a:solidFill>
                          <a:latin typeface="+mj-lt"/>
                          <a:ea typeface="+mj-ea"/>
                        </a:rPr>
                        <a:t>日間での掲載も可能ですが、</a:t>
                      </a:r>
                      <a:endParaRPr kumimoji="1" lang="en-US" altLang="ja-JP" sz="700" dirty="0" smtClean="0">
                        <a:solidFill>
                          <a:schemeClr val="tx1">
                            <a:lumMod val="65000"/>
                            <a:lumOff val="35000"/>
                          </a:schemeClr>
                        </a:solidFill>
                        <a:latin typeface="+mj-lt"/>
                        <a:ea typeface="+mj-ea"/>
                      </a:endParaRPr>
                    </a:p>
                    <a:p>
                      <a:pPr algn="ctr"/>
                      <a:r>
                        <a:rPr kumimoji="1" lang="ja-JP" altLang="en-US" sz="700" dirty="0" smtClean="0">
                          <a:solidFill>
                            <a:schemeClr val="tx1">
                              <a:lumMod val="65000"/>
                              <a:lumOff val="35000"/>
                            </a:schemeClr>
                          </a:solidFill>
                          <a:latin typeface="+mj-lt"/>
                          <a:ea typeface="+mj-ea"/>
                        </a:rPr>
                        <a:t>掲載</a:t>
                      </a:r>
                      <a:r>
                        <a:rPr kumimoji="1" lang="en-US" altLang="ja-JP" sz="700" dirty="0" err="1" smtClean="0">
                          <a:solidFill>
                            <a:schemeClr val="tx1">
                              <a:lumMod val="65000"/>
                              <a:lumOff val="35000"/>
                            </a:schemeClr>
                          </a:solidFill>
                          <a:latin typeface="+mj-lt"/>
                          <a:ea typeface="+mj-ea"/>
                        </a:rPr>
                        <a:t>vimps</a:t>
                      </a:r>
                      <a:r>
                        <a:rPr kumimoji="1" lang="ja-JP" altLang="en-US" sz="700" dirty="0" smtClean="0">
                          <a:solidFill>
                            <a:schemeClr val="tx1">
                              <a:lumMod val="65000"/>
                              <a:lumOff val="35000"/>
                            </a:schemeClr>
                          </a:solidFill>
                          <a:latin typeface="+mj-lt"/>
                          <a:ea typeface="+mj-ea"/>
                        </a:rPr>
                        <a:t>数が未達成の場合補填対象外になります。</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smtClean="0">
                          <a:solidFill>
                            <a:schemeClr val="tx1">
                              <a:lumMod val="65000"/>
                              <a:lumOff val="35000"/>
                            </a:schemeClr>
                          </a:solidFill>
                          <a:latin typeface="+mj-lt"/>
                          <a:ea typeface="+mj-ea"/>
                        </a:rPr>
                        <a:t>購入型</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277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500,000</a:t>
                      </a:r>
                      <a:r>
                        <a:rPr kumimoji="1" lang="ja-JP" altLang="en-US" sz="800" kern="1200" dirty="0" smtClean="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86552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smtClean="0">
                          <a:solidFill>
                            <a:schemeClr val="tx1">
                              <a:lumMod val="65000"/>
                              <a:lumOff val="35000"/>
                            </a:schemeClr>
                          </a:solidFill>
                          <a:latin typeface="+mj-lt"/>
                          <a:ea typeface="+mj-ea"/>
                        </a:rPr>
                        <a:t>1,248</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960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dirty="0" smtClean="0">
                          <a:solidFill>
                            <a:schemeClr val="tx1">
                              <a:lumMod val="65000"/>
                              <a:lumOff val="35000"/>
                            </a:schemeClr>
                          </a:solidFill>
                          <a:latin typeface="+mj-lt"/>
                          <a:ea typeface="+mj-ea"/>
                        </a:rPr>
                        <a:t>※</a:t>
                      </a:r>
                      <a:r>
                        <a:rPr kumimoji="1" lang="ja-JP" altLang="en-US" sz="600" dirty="0" smtClean="0">
                          <a:solidFill>
                            <a:schemeClr val="tx1">
                              <a:lumMod val="65000"/>
                              <a:lumOff val="35000"/>
                            </a:schemeClr>
                          </a:solidFill>
                          <a:latin typeface="+mj-lt"/>
                          <a:ea typeface="+mj-ea"/>
                        </a:rPr>
                        <a:t>都道府県指定の掛け率含む</a:t>
                      </a:r>
                      <a:r>
                        <a:rPr kumimoji="1" lang="en-US" altLang="ja-JP" sz="600" dirty="0" smtClean="0">
                          <a:solidFill>
                            <a:schemeClr val="tx1">
                              <a:lumMod val="65000"/>
                              <a:lumOff val="35000"/>
                            </a:schemeClr>
                          </a:solidFill>
                          <a:latin typeface="+mj-lt"/>
                          <a:ea typeface="+mj-ea"/>
                        </a:rPr>
                        <a:t/>
                      </a:r>
                      <a:br>
                        <a:rPr kumimoji="1" lang="en-US" altLang="ja-JP" sz="600" dirty="0" smtClean="0">
                          <a:solidFill>
                            <a:schemeClr val="tx1">
                              <a:lumMod val="65000"/>
                              <a:lumOff val="35000"/>
                            </a:schemeClr>
                          </a:solidFill>
                          <a:latin typeface="+mj-lt"/>
                          <a:ea typeface="+mj-ea"/>
                        </a:rPr>
                      </a:b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1,248</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998</a:t>
                      </a:r>
                      <a:r>
                        <a:rPr kumimoji="1" lang="ja-JP" altLang="en-US" sz="800" kern="1200" dirty="0" smtClean="0">
                          <a:solidFill>
                            <a:schemeClr val="tx1">
                              <a:lumMod val="65000"/>
                              <a:lumOff val="35000"/>
                            </a:schemeClr>
                          </a:solidFill>
                          <a:latin typeface="+mj-lt"/>
                          <a:ea typeface="+mj-ea"/>
                          <a:cs typeface="+mn-cs"/>
                        </a:rPr>
                        <a:t>円</a:t>
                      </a:r>
                      <a:endParaRPr kumimoji="1" lang="en-US" altLang="ja-JP" sz="800" kern="1200" dirty="0" smtClean="0">
                        <a:solidFill>
                          <a:schemeClr val="tx1">
                            <a:lumMod val="65000"/>
                            <a:lumOff val="35000"/>
                          </a:schemeClr>
                        </a:solidFill>
                        <a:latin typeface="+mj-lt"/>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768</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都道府県指定</a:t>
                      </a:r>
                      <a:r>
                        <a:rPr kumimoji="1" lang="ja-JP" altLang="en-US" sz="600" kern="1200" dirty="0">
                          <a:solidFill>
                            <a:schemeClr val="tx1">
                              <a:lumMod val="65000"/>
                              <a:lumOff val="35000"/>
                            </a:schemeClr>
                          </a:solidFill>
                          <a:latin typeface="+mn-lt"/>
                          <a:ea typeface="+mn-ea"/>
                          <a:cs typeface="+mn-cs"/>
                        </a:rPr>
                        <a:t>の掛け率</a:t>
                      </a:r>
                      <a:r>
                        <a:rPr kumimoji="1" lang="ja-JP" altLang="en-US" sz="600" kern="1200" dirty="0" smtClean="0">
                          <a:solidFill>
                            <a:schemeClr val="tx1">
                              <a:lumMod val="65000"/>
                              <a:lumOff val="35000"/>
                            </a:schemeClr>
                          </a:solidFill>
                          <a:latin typeface="+mn-lt"/>
                          <a:ea typeface="+mn-ea"/>
                          <a:cs typeface="+mn-cs"/>
                        </a:rPr>
                        <a:t>含む</a:t>
                      </a:r>
                      <a:endParaRPr kumimoji="1" lang="en-US" altLang="ja-JP" sz="6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998</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endParaRPr kumimoji="1" lang="ja-JP" altLang="en-US"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314517">
                <a:tc>
                  <a:txBody>
                    <a:bodyPr/>
                    <a:lstStyle/>
                    <a:p>
                      <a:pPr algn="ctr"/>
                      <a:r>
                        <a:rPr kumimoji="1" lang="ja-JP" altLang="en-US" sz="700" b="0" kern="1200" dirty="0" smtClean="0">
                          <a:solidFill>
                            <a:schemeClr val="bg1"/>
                          </a:solidFill>
                          <a:latin typeface="+mn-lt"/>
                          <a:ea typeface="+mn-ea"/>
                          <a:cs typeface="+mn-cs"/>
                        </a:rPr>
                        <a:t>想定</a:t>
                      </a:r>
                      <a:r>
                        <a:rPr kumimoji="1" lang="en-US" altLang="ja-JP" sz="700" b="0" kern="1200" dirty="0" err="1" smtClean="0">
                          <a:solidFill>
                            <a:schemeClr val="bg1"/>
                          </a:solidFill>
                          <a:latin typeface="+mn-lt"/>
                          <a:ea typeface="+mn-ea"/>
                          <a:cs typeface="+mn-cs"/>
                        </a:rPr>
                        <a:t>vimps</a:t>
                      </a:r>
                      <a:r>
                        <a:rPr kumimoji="1" lang="ja-JP" altLang="en-US" sz="700" b="0" kern="1200" dirty="0" smtClean="0">
                          <a:solidFill>
                            <a:schemeClr val="bg1"/>
                          </a:solidFill>
                          <a:latin typeface="+mn-lt"/>
                          <a:ea typeface="+mn-ea"/>
                          <a:cs typeface="+mn-cs"/>
                        </a:rPr>
                        <a:t>（枠配信のみ）</a:t>
                      </a:r>
                      <a:endParaRPr kumimoji="1" lang="ja-JP" altLang="en-US" sz="7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96265607"/>
                  </a:ext>
                </a:extLst>
              </a:tr>
            </a:tbl>
          </a:graphicData>
        </a:graphic>
      </p:graphicFrame>
      <p:sp>
        <p:nvSpPr>
          <p:cNvPr id="17" name="正方形/長方形 16"/>
          <p:cNvSpPr/>
          <p:nvPr/>
        </p:nvSpPr>
        <p:spPr>
          <a:xfrm>
            <a:off x="461288" y="6381328"/>
            <a:ext cx="10423046" cy="459741"/>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r>
              <a:rPr kumimoji="0" lang="ja-JP" altLang="en-US" sz="800" b="0" i="0" u="none" strike="noStrike" kern="0" cap="none" spc="0" normalizeH="0" baseline="0" noProof="0" dirty="0" smtClean="0">
                <a:ln>
                  <a:noFill/>
                </a:ln>
                <a:solidFill>
                  <a:prstClr val="black">
                    <a:lumMod val="65000"/>
                    <a:lumOff val="35000"/>
                  </a:prstClr>
                </a:solidFill>
                <a:effectLst/>
                <a:uLnTx/>
                <a:uFillTx/>
              </a:rPr>
              <a:t>。</a:t>
            </a:r>
            <a:endParaRPr kumimoji="0" lang="en-US" altLang="ja-JP" sz="800" b="0" i="0" u="none" strike="noStrike" kern="0" cap="none" spc="0" normalizeH="0" baseline="0" noProof="0" dirty="0" smtClean="0">
              <a:ln>
                <a:noFill/>
              </a:ln>
              <a:solidFill>
                <a:prstClr val="black">
                  <a:lumMod val="65000"/>
                  <a:lumOff val="35000"/>
                </a:prstClr>
              </a:solidFill>
              <a:effectLst/>
              <a:uLnTx/>
              <a:uFillTx/>
            </a:endParaRPr>
          </a:p>
          <a:p>
            <a:pPr>
              <a:lnSpc>
                <a:spcPts val="1460"/>
              </a:lnSpc>
              <a:defRPr/>
            </a:pPr>
            <a:r>
              <a:rPr kumimoji="0" lang="en-US" altLang="ja-JP" sz="800" kern="0" dirty="0">
                <a:solidFill>
                  <a:prstClr val="black">
                    <a:lumMod val="65000"/>
                    <a:lumOff val="35000"/>
                  </a:prstClr>
                </a:solidFill>
              </a:rPr>
              <a:t>※3</a:t>
            </a:r>
            <a:r>
              <a:rPr kumimoji="0" lang="ja-JP" altLang="en-US" sz="800" kern="0" dirty="0">
                <a:solidFill>
                  <a:prstClr val="black">
                    <a:lumMod val="65000"/>
                    <a:lumOff val="35000"/>
                  </a:prstClr>
                </a:solidFill>
              </a:rPr>
              <a:t>月上旬に</a:t>
            </a:r>
            <a:r>
              <a:rPr lang="en-US" altLang="ja-JP" sz="800" dirty="0">
                <a:solidFill>
                  <a:schemeClr val="tx1">
                    <a:lumMod val="65000"/>
                    <a:lumOff val="35000"/>
                  </a:schemeClr>
                </a:solidFill>
              </a:rPr>
              <a:t>Yahoo! JAPAN</a:t>
            </a:r>
            <a:r>
              <a:rPr lang="ja-JP" altLang="en-US" sz="800" dirty="0">
                <a:solidFill>
                  <a:schemeClr val="tx1">
                    <a:lumMod val="65000"/>
                    <a:lumOff val="35000"/>
                  </a:schemeClr>
                </a:solidFill>
              </a:rPr>
              <a:t>　トップページ</a:t>
            </a:r>
            <a:r>
              <a:rPr kumimoji="0" lang="ja-JP" altLang="en-US" sz="800" kern="0" dirty="0">
                <a:solidFill>
                  <a:prstClr val="black">
                    <a:lumMod val="65000"/>
                    <a:lumOff val="35000"/>
                  </a:prstClr>
                </a:solidFill>
              </a:rPr>
              <a:t>にて特別演出が行われる可能性があります</a:t>
            </a:r>
            <a:r>
              <a:rPr kumimoji="0" lang="ja-JP" altLang="en-US" sz="800" kern="0" dirty="0" smtClean="0">
                <a:solidFill>
                  <a:prstClr val="black">
                    <a:lumMod val="65000"/>
                    <a:lumOff val="35000"/>
                  </a:prstClr>
                </a:solidFill>
              </a:rPr>
              <a:t>。</a:t>
            </a:r>
            <a:endParaRPr kumimoji="0" lang="ja-JP" altLang="en-US" sz="800" kern="0" dirty="0">
              <a:solidFill>
                <a:prstClr val="black">
                  <a:lumMod val="65000"/>
                  <a:lumOff val="35000"/>
                </a:prstClr>
              </a:solidFill>
            </a:endParaRP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02346" y="2060848"/>
            <a:ext cx="805822" cy="736572"/>
          </a:xfrm>
          <a:prstGeom prst="rect">
            <a:avLst/>
          </a:prstGeom>
        </p:spPr>
      </p:pic>
    </p:spTree>
    <p:extLst>
      <p:ext uri="{BB962C8B-B14F-4D97-AF65-F5344CB8AC3E}">
        <p14:creationId xmlns:p14="http://schemas.microsoft.com/office/powerpoint/2010/main" val="32274756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sz="2400" dirty="0"/>
              <a:t>商品一覧　</a:t>
            </a:r>
            <a:r>
              <a:rPr lang="ja-JP" altLang="en-US" sz="2400" dirty="0">
                <a:latin typeface="+mn-ea"/>
              </a:rPr>
              <a:t>ブランドパネル　選挙プロモーション</a:t>
            </a:r>
            <a:r>
              <a:rPr lang="ja-JP" altLang="en-US" sz="2400" dirty="0" smtClean="0">
                <a:latin typeface="+mn-ea"/>
              </a:rPr>
              <a:t>（</a:t>
            </a:r>
            <a:r>
              <a:rPr lang="en-US" altLang="ja-JP" sz="2400" dirty="0" smtClean="0">
                <a:latin typeface="+mn-ea"/>
              </a:rPr>
              <a:t>P</a:t>
            </a:r>
            <a:r>
              <a:rPr lang="en-US" altLang="ja-JP" sz="2400" dirty="0">
                <a:latin typeface="+mn-ea"/>
              </a:rPr>
              <a:t>C</a:t>
            </a:r>
            <a:r>
              <a:rPr lang="ja-JP" altLang="en-US" sz="2400" dirty="0" smtClean="0">
                <a:latin typeface="+mn-ea"/>
              </a:rPr>
              <a:t>商品</a:t>
            </a:r>
            <a:r>
              <a:rPr lang="ja-JP" altLang="en-US" sz="2400" dirty="0">
                <a:latin typeface="+mn-ea"/>
              </a:rPr>
              <a:t>）</a:t>
            </a:r>
            <a:endParaRPr lang="ja-JP" altLang="en-US" sz="2400"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562367011"/>
              </p:ext>
            </p:extLst>
          </p:nvPr>
        </p:nvGraphicFramePr>
        <p:xfrm>
          <a:off x="1559496" y="979515"/>
          <a:ext cx="9001000" cy="5434743"/>
        </p:xfrm>
        <a:graphic>
          <a:graphicData uri="http://schemas.openxmlformats.org/drawingml/2006/table">
            <a:tbl>
              <a:tblPr firstCol="1" bandRow="1"/>
              <a:tblGrid>
                <a:gridCol w="2390985">
                  <a:extLst>
                    <a:ext uri="{9D8B030D-6E8A-4147-A177-3AD203B41FA5}">
                      <a16:colId xmlns:a16="http://schemas.microsoft.com/office/drawing/2014/main" val="792911817"/>
                    </a:ext>
                  </a:extLst>
                </a:gridCol>
                <a:gridCol w="1079004">
                  <a:extLst>
                    <a:ext uri="{9D8B030D-6E8A-4147-A177-3AD203B41FA5}">
                      <a16:colId xmlns:a16="http://schemas.microsoft.com/office/drawing/2014/main" val="4196219788"/>
                    </a:ext>
                  </a:extLst>
                </a:gridCol>
                <a:gridCol w="2242172">
                  <a:extLst>
                    <a:ext uri="{9D8B030D-6E8A-4147-A177-3AD203B41FA5}">
                      <a16:colId xmlns:a16="http://schemas.microsoft.com/office/drawing/2014/main" val="943744829"/>
                    </a:ext>
                  </a:extLst>
                </a:gridCol>
                <a:gridCol w="1170356">
                  <a:extLst>
                    <a:ext uri="{9D8B030D-6E8A-4147-A177-3AD203B41FA5}">
                      <a16:colId xmlns:a16="http://schemas.microsoft.com/office/drawing/2014/main" val="2494124302"/>
                    </a:ext>
                  </a:extLst>
                </a:gridCol>
                <a:gridCol w="2118483">
                  <a:extLst>
                    <a:ext uri="{9D8B030D-6E8A-4147-A177-3AD203B41FA5}">
                      <a16:colId xmlns:a16="http://schemas.microsoft.com/office/drawing/2014/main" val="3445193374"/>
                    </a:ext>
                  </a:extLst>
                </a:gridCol>
              </a:tblGrid>
              <a:tr h="3271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smtClean="0">
                          <a:solidFill>
                            <a:schemeClr val="bg1"/>
                          </a:solidFill>
                          <a:latin typeface="+mj-lt"/>
                          <a:ea typeface="+mj-ea"/>
                        </a:rPr>
                        <a:t>商品名</a:t>
                      </a:r>
                      <a:endParaRPr kumimoji="1" lang="ja-JP" altLang="en-US" sz="1050" dirty="0">
                        <a:solidFill>
                          <a:schemeClr val="bg1"/>
                        </a:solidFill>
                        <a:latin typeface="+mj-lt"/>
                        <a:ea typeface="+mj-ea"/>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PC</a:t>
                      </a:r>
                      <a:r>
                        <a:rPr kumimoji="1" lang="ja-JP" altLang="en-US" sz="800" b="1" kern="1200" dirty="0" smtClean="0">
                          <a:solidFill>
                            <a:schemeClr val="tx1">
                              <a:lumMod val="65000"/>
                              <a:lumOff val="35000"/>
                            </a:schemeClr>
                          </a:solidFill>
                          <a:latin typeface="+mn-lt"/>
                          <a:ea typeface="+mn-ea"/>
                          <a:cs typeface="+mn-cs"/>
                        </a:rPr>
                        <a:t>　選挙プロモーション</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50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　</a:t>
                      </a:r>
                      <a:r>
                        <a:rPr kumimoji="1" lang="en-US" altLang="ja-JP" sz="800" b="1" kern="1200" dirty="0" smtClean="0">
                          <a:solidFill>
                            <a:schemeClr val="tx1">
                              <a:lumMod val="65000"/>
                              <a:lumOff val="35000"/>
                            </a:schemeClr>
                          </a:solidFill>
                          <a:latin typeface="+mn-lt"/>
                          <a:ea typeface="+mn-ea"/>
                          <a:cs typeface="+mn-cs"/>
                        </a:rPr>
                        <a:t>PC</a:t>
                      </a:r>
                      <a:r>
                        <a:rPr kumimoji="1" lang="ja-JP" altLang="en-US" sz="800" b="1" kern="1200" dirty="0" smtClean="0">
                          <a:solidFill>
                            <a:schemeClr val="tx1">
                              <a:lumMod val="65000"/>
                              <a:lumOff val="35000"/>
                            </a:schemeClr>
                          </a:solidFill>
                          <a:latin typeface="+mn-lt"/>
                          <a:ea typeface="+mn-ea"/>
                          <a:cs typeface="+mn-cs"/>
                        </a:rPr>
                        <a:t>　選挙プロモーション</a:t>
                      </a:r>
                      <a:endParaRPr kumimoji="1" lang="en-US" altLang="ja-JP" sz="800" b="1" kern="1200" dirty="0" smtClean="0">
                        <a:solidFill>
                          <a:schemeClr val="tx1">
                            <a:lumMod val="65000"/>
                            <a:lumOff val="35000"/>
                          </a:schemeClr>
                        </a:solidFill>
                        <a:latin typeface="+mn-lt"/>
                        <a:ea typeface="+mn-ea"/>
                        <a:cs typeface="+mn-cs"/>
                      </a:endParaRPr>
                    </a:p>
                    <a:p>
                      <a:pPr algn="ctr"/>
                      <a:r>
                        <a:rPr kumimoji="1" lang="ja-JP" altLang="en-US" sz="800" b="1" kern="1200" dirty="0" smtClean="0">
                          <a:solidFill>
                            <a:schemeClr val="tx1">
                              <a:lumMod val="65000"/>
                              <a:lumOff val="35000"/>
                            </a:schemeClr>
                          </a:solidFill>
                          <a:latin typeface="+mn-lt"/>
                          <a:ea typeface="+mn-ea"/>
                          <a:cs typeface="+mn-cs"/>
                        </a:rPr>
                        <a:t>（都道府県）（</a:t>
                      </a:r>
                      <a:r>
                        <a:rPr kumimoji="1" lang="en-US" altLang="ja-JP" sz="800" b="1" kern="1200" dirty="0" smtClean="0">
                          <a:solidFill>
                            <a:schemeClr val="tx1">
                              <a:lumMod val="65000"/>
                              <a:lumOff val="35000"/>
                            </a:schemeClr>
                          </a:solidFill>
                          <a:latin typeface="+mn-lt"/>
                          <a:ea typeface="+mn-ea"/>
                          <a:cs typeface="+mn-cs"/>
                        </a:rPr>
                        <a:t>300</a:t>
                      </a:r>
                      <a:r>
                        <a:rPr kumimoji="1" lang="ja-JP" altLang="en-US" sz="800" b="1" kern="1200" dirty="0" smtClean="0">
                          <a:solidFill>
                            <a:schemeClr val="tx1">
                              <a:lumMod val="65000"/>
                              <a:lumOff val="35000"/>
                            </a:schemeClr>
                          </a:solidFill>
                          <a:latin typeface="+mn-lt"/>
                          <a:ea typeface="+mn-ea"/>
                          <a:cs typeface="+mn-cs"/>
                        </a:rPr>
                        <a:t>万円～）</a:t>
                      </a: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メイリオ"/>
                          <a:ea typeface="メイリオ"/>
                          <a:cs typeface="+mn-cs"/>
                        </a:rPr>
                        <a:t>商品</a:t>
                      </a:r>
                      <a:r>
                        <a:rPr kumimoji="1" lang="en-US" altLang="ja-JP" sz="900" b="0" kern="1200" dirty="0" smtClean="0">
                          <a:solidFill>
                            <a:schemeClr val="bg1"/>
                          </a:solidFill>
                          <a:latin typeface="メイリオ"/>
                          <a:ea typeface="メイリオ"/>
                          <a:cs typeface="+mn-cs"/>
                        </a:rPr>
                        <a:t>ID</a:t>
                      </a:r>
                      <a:endParaRPr kumimoji="1" lang="en-US" altLang="ja-JP" sz="900" b="0" kern="1200" dirty="0">
                        <a:solidFill>
                          <a:schemeClr val="bg1"/>
                        </a:solidFill>
                        <a:latin typeface="メイリオ"/>
                        <a:ea typeface="メイリオ"/>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1000001701</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継続</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1000001702</a:t>
                      </a: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305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予約開始日</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11</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17</a:t>
                      </a:r>
                      <a:r>
                        <a:rPr kumimoji="1" lang="ja-JP" altLang="en-US" sz="800" kern="1200" dirty="0" smtClean="0">
                          <a:solidFill>
                            <a:schemeClr val="tx1">
                              <a:lumMod val="65000"/>
                              <a:lumOff val="35000"/>
                            </a:schemeClr>
                          </a:solidFill>
                          <a:latin typeface="+mn-lt"/>
                          <a:ea typeface="+mn-ea"/>
                          <a:cs typeface="+mn-cs"/>
                        </a:rPr>
                        <a:t>日（水）</a:t>
                      </a: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〇</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〇</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922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endParaRPr kumimoji="1" lang="en-US" altLang="ja-JP" dirty="0" smtClean="0"/>
                    </a:p>
                    <a:p>
                      <a:endParaRPr kumimoji="1" lang="en-US" altLang="ja-JP" dirty="0" smtClean="0"/>
                    </a:p>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dirty="0"/>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271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ja-JP" altLang="en-US" sz="800" kern="1200" dirty="0" smtClean="0">
                          <a:solidFill>
                            <a:schemeClr val="tx1">
                              <a:lumMod val="65000"/>
                              <a:lumOff val="35000"/>
                            </a:schemeClr>
                          </a:solidFill>
                          <a:latin typeface="+mn-lt"/>
                          <a:ea typeface="+mn-ea"/>
                          <a:cs typeface="+mn-cs"/>
                        </a:rPr>
                        <a:t>ブランドパネル　クインティ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ブランドパネル　クインティ動画</a:t>
                      </a:r>
                    </a:p>
                    <a:p>
                      <a:pPr algn="ct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　</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　動画（</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1</a:t>
                      </a:r>
                      <a:r>
                        <a:rPr kumimoji="1" lang="ja-JP" altLang="en-US" sz="800" kern="1200" dirty="0" smtClean="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84434171"/>
                  </a:ext>
                </a:extLst>
              </a:tr>
              <a:tr h="35689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22545122"/>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smtClean="0">
                          <a:solidFill>
                            <a:schemeClr val="tx1">
                              <a:lumMod val="65000"/>
                              <a:lumOff val="35000"/>
                            </a:schemeClr>
                          </a:solidFill>
                          <a:latin typeface="+mn-lt"/>
                          <a:ea typeface="+mn-ea"/>
                          <a:cs typeface="+mn-cs"/>
                        </a:rPr>
                        <a:t>PC</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931917948"/>
                  </a:ext>
                </a:extLst>
              </a:tr>
              <a:tr h="22305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787314208"/>
                  </a:ext>
                </a:extLst>
              </a:tr>
              <a:tr h="22305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Yahoo! JAPAN</a:t>
                      </a:r>
                      <a:r>
                        <a:rPr kumimoji="1" lang="ja-JP" altLang="en-US" sz="800" kern="1200" dirty="0" smtClean="0">
                          <a:solidFill>
                            <a:schemeClr val="tx1">
                              <a:lumMod val="65000"/>
                              <a:lumOff val="35000"/>
                            </a:schemeClr>
                          </a:solidFill>
                          <a:latin typeface="+mn-lt"/>
                          <a:ea typeface="+mn-ea"/>
                          <a:cs typeface="+mn-cs"/>
                        </a:rPr>
                        <a:t>　トップページのファーストビュー　</a:t>
                      </a: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3066738162"/>
                  </a:ext>
                </a:extLst>
              </a:tr>
              <a:tr h="22305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日（土）～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月</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31</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日（木）</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3122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kern="1200" dirty="0" smtClean="0">
                          <a:solidFill>
                            <a:schemeClr val="tx1">
                              <a:lumMod val="65000"/>
                              <a:lumOff val="35000"/>
                            </a:schemeClr>
                          </a:solidFill>
                          <a:latin typeface="+mn-lt"/>
                          <a:ea typeface="+mn-ea"/>
                          <a:cs typeface="+mn-cs"/>
                        </a:rPr>
                        <a:t>5</a:t>
                      </a:r>
                      <a:r>
                        <a:rPr kumimoji="1" lang="ja-JP" altLang="en-US" sz="800" kern="1200" dirty="0" smtClean="0">
                          <a:solidFill>
                            <a:schemeClr val="tx1">
                              <a:lumMod val="65000"/>
                              <a:lumOff val="35000"/>
                            </a:schemeClr>
                          </a:solidFill>
                          <a:latin typeface="+mn-lt"/>
                          <a:ea typeface="+mn-ea"/>
                          <a:cs typeface="+mn-cs"/>
                        </a:rPr>
                        <a:t>日間～</a:t>
                      </a:r>
                      <a:r>
                        <a:rPr kumimoji="1" lang="en-US" altLang="ja-JP" sz="800" kern="1200" dirty="0" smtClean="0">
                          <a:solidFill>
                            <a:schemeClr val="tx1">
                              <a:lumMod val="65000"/>
                              <a:lumOff val="35000"/>
                            </a:schemeClr>
                          </a:solidFill>
                          <a:latin typeface="+mn-lt"/>
                          <a:ea typeface="+mn-ea"/>
                          <a:cs typeface="+mn-cs"/>
                        </a:rPr>
                        <a:t>31</a:t>
                      </a:r>
                      <a:r>
                        <a:rPr kumimoji="1" lang="ja-JP" altLang="en-US" sz="800" kern="1200" dirty="0" smtClean="0">
                          <a:solidFill>
                            <a:schemeClr val="tx1">
                              <a:lumMod val="65000"/>
                              <a:lumOff val="35000"/>
                            </a:schemeClr>
                          </a:solidFill>
                          <a:latin typeface="+mn-lt"/>
                          <a:ea typeface="+mn-ea"/>
                          <a:cs typeface="+mn-cs"/>
                        </a:rPr>
                        <a:t>日間</a:t>
                      </a:r>
                      <a:endParaRPr kumimoji="1" lang="en-US" altLang="ja-JP" sz="800" kern="1200" dirty="0" smtClean="0">
                        <a:solidFill>
                          <a:schemeClr val="tx1">
                            <a:lumMod val="65000"/>
                            <a:lumOff val="35000"/>
                          </a:schemeClr>
                        </a:solidFill>
                        <a:latin typeface="+mn-lt"/>
                        <a:ea typeface="+mn-ea"/>
                        <a:cs typeface="+mn-cs"/>
                      </a:endParaRPr>
                    </a:p>
                    <a:p>
                      <a:pPr algn="ct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日間～</a:t>
                      </a:r>
                      <a:r>
                        <a:rPr kumimoji="1" lang="en-US" altLang="ja-JP" sz="700" kern="1200" dirty="0" smtClean="0">
                          <a:solidFill>
                            <a:schemeClr val="tx1">
                              <a:lumMod val="65000"/>
                              <a:lumOff val="35000"/>
                            </a:schemeClr>
                          </a:solidFill>
                          <a:latin typeface="+mn-lt"/>
                          <a:ea typeface="+mn-ea"/>
                          <a:cs typeface="+mn-cs"/>
                        </a:rPr>
                        <a:t>4</a:t>
                      </a:r>
                      <a:r>
                        <a:rPr kumimoji="1" lang="ja-JP" altLang="en-US" sz="700" kern="1200" dirty="0" smtClean="0">
                          <a:solidFill>
                            <a:schemeClr val="tx1">
                              <a:lumMod val="65000"/>
                              <a:lumOff val="35000"/>
                            </a:schemeClr>
                          </a:solidFill>
                          <a:latin typeface="+mn-lt"/>
                          <a:ea typeface="+mn-ea"/>
                          <a:cs typeface="+mn-cs"/>
                        </a:rPr>
                        <a:t>日間での掲載も可能ですが、掲載</a:t>
                      </a:r>
                      <a:r>
                        <a:rPr kumimoji="1" lang="en-US" altLang="ja-JP" sz="700" kern="1200" dirty="0" err="1" smtClean="0">
                          <a:solidFill>
                            <a:schemeClr val="tx1">
                              <a:lumMod val="65000"/>
                              <a:lumOff val="35000"/>
                            </a:schemeClr>
                          </a:solidFill>
                          <a:latin typeface="+mn-lt"/>
                          <a:ea typeface="+mn-ea"/>
                          <a:cs typeface="+mn-cs"/>
                        </a:rPr>
                        <a:t>vimps</a:t>
                      </a:r>
                      <a:r>
                        <a:rPr kumimoji="1" lang="ja-JP" altLang="en-US" sz="700" kern="1200" dirty="0" smtClean="0">
                          <a:solidFill>
                            <a:schemeClr val="tx1">
                              <a:lumMod val="65000"/>
                              <a:lumOff val="35000"/>
                            </a:schemeClr>
                          </a:solidFill>
                          <a:latin typeface="+mn-lt"/>
                          <a:ea typeface="+mn-ea"/>
                          <a:cs typeface="+mn-cs"/>
                        </a:rPr>
                        <a:t>数が未達成の場合補填対象外になります。</a:t>
                      </a:r>
                      <a:endParaRPr kumimoji="1" lang="ja-JP" altLang="en-US" sz="7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967014782"/>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p>
                      <a:pPr algn="ctr"/>
                      <a:r>
                        <a:rPr kumimoji="1" lang="en-US" altLang="ja-JP" sz="800" dirty="0" err="1">
                          <a:solidFill>
                            <a:schemeClr val="tx1">
                              <a:lumMod val="65000"/>
                              <a:lumOff val="35000"/>
                            </a:schemeClr>
                          </a:solidFill>
                          <a:latin typeface="+mj-lt"/>
                          <a:ea typeface="+mj-ea"/>
                        </a:rPr>
                        <a:t>Vimps</a:t>
                      </a:r>
                      <a:r>
                        <a:rPr kumimoji="1" lang="ja-JP" altLang="en-US" sz="800" dirty="0" smtClean="0">
                          <a:solidFill>
                            <a:schemeClr val="tx1">
                              <a:lumMod val="65000"/>
                              <a:lumOff val="35000"/>
                            </a:schemeClr>
                          </a:solidFill>
                          <a:latin typeface="+mj-lt"/>
                          <a:ea typeface="+mj-ea"/>
                        </a:rPr>
                        <a:t>購入型</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750538939"/>
                  </a:ext>
                </a:extLst>
              </a:tr>
              <a:tr h="22305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500,000</a:t>
                      </a:r>
                      <a:r>
                        <a:rPr kumimoji="1" lang="ja-JP" altLang="en-US" sz="800" kern="1200" dirty="0" smtClean="0">
                          <a:solidFill>
                            <a:schemeClr val="tx1">
                              <a:lumMod val="65000"/>
                              <a:lumOff val="35000"/>
                            </a:schemeClr>
                          </a:solidFill>
                          <a:latin typeface="+mn-lt"/>
                          <a:ea typeface="+mn-ea"/>
                          <a:cs typeface="+mn-cs"/>
                        </a:rPr>
                        <a:t>円</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3,000,000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kern="1200" dirty="0" smtClean="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8178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dirty="0" smtClean="0">
                          <a:solidFill>
                            <a:schemeClr val="tx1">
                              <a:lumMod val="65000"/>
                              <a:lumOff val="35000"/>
                            </a:schemeClr>
                          </a:solidFill>
                          <a:latin typeface="+mj-lt"/>
                          <a:ea typeface="+mj-ea"/>
                        </a:rPr>
                        <a:t>780</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600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algn="ctr"/>
                      <a:endParaRPr kumimoji="1" lang="ja-JP" altLang="en-US" sz="800" dirty="0">
                        <a:solidFill>
                          <a:schemeClr val="tx1">
                            <a:lumMod val="65000"/>
                            <a:lumOff val="35000"/>
                          </a:schemeClr>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dirty="0" smtClean="0">
                          <a:solidFill>
                            <a:schemeClr val="tx1">
                              <a:lumMod val="65000"/>
                              <a:lumOff val="35000"/>
                            </a:schemeClr>
                          </a:solidFill>
                          <a:latin typeface="+mj-lt"/>
                          <a:ea typeface="+mj-ea"/>
                        </a:rPr>
                        <a:t>※</a:t>
                      </a:r>
                      <a:r>
                        <a:rPr kumimoji="1" lang="ja-JP" altLang="en-US" sz="600" dirty="0" smtClean="0">
                          <a:solidFill>
                            <a:schemeClr val="tx1">
                              <a:lumMod val="65000"/>
                              <a:lumOff val="35000"/>
                            </a:schemeClr>
                          </a:solidFill>
                          <a:latin typeface="+mj-lt"/>
                          <a:ea typeface="+mj-ea"/>
                        </a:rPr>
                        <a:t>都道府県指定の掛け率含む</a:t>
                      </a:r>
                      <a:r>
                        <a:rPr kumimoji="1" lang="en-US" altLang="ja-JP" sz="600" dirty="0" smtClean="0">
                          <a:solidFill>
                            <a:schemeClr val="tx1">
                              <a:lumMod val="65000"/>
                              <a:lumOff val="35000"/>
                            </a:schemeClr>
                          </a:solidFill>
                          <a:latin typeface="+mj-lt"/>
                          <a:ea typeface="+mj-ea"/>
                        </a:rPr>
                        <a:t/>
                      </a:r>
                      <a:br>
                        <a:rPr kumimoji="1" lang="en-US" altLang="ja-JP" sz="600" dirty="0" smtClean="0">
                          <a:solidFill>
                            <a:schemeClr val="tx1">
                              <a:lumMod val="65000"/>
                              <a:lumOff val="35000"/>
                            </a:schemeClr>
                          </a:solidFill>
                          <a:latin typeface="+mj-lt"/>
                          <a:ea typeface="+mj-ea"/>
                        </a:rPr>
                      </a:b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780</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j-lt"/>
                          <a:ea typeface="+mj-ea"/>
                          <a:cs typeface="+mn-cs"/>
                        </a:rPr>
                        <a:t>702</a:t>
                      </a:r>
                      <a:r>
                        <a:rPr kumimoji="1" lang="ja-JP" altLang="en-US" sz="800" kern="1200" dirty="0" smtClean="0">
                          <a:solidFill>
                            <a:schemeClr val="tx1">
                              <a:lumMod val="65000"/>
                              <a:lumOff val="35000"/>
                            </a:schemeClr>
                          </a:solidFill>
                          <a:latin typeface="+mj-lt"/>
                          <a:ea typeface="+mj-ea"/>
                          <a:cs typeface="+mn-cs"/>
                        </a:rPr>
                        <a:t>円</a:t>
                      </a:r>
                      <a:endParaRPr kumimoji="1" lang="en-US" altLang="ja-JP" sz="800" kern="1200" dirty="0" smtClean="0">
                        <a:solidFill>
                          <a:schemeClr val="tx1">
                            <a:lumMod val="65000"/>
                            <a:lumOff val="35000"/>
                          </a:schemeClr>
                        </a:solidFill>
                        <a:latin typeface="+mj-lt"/>
                        <a:ea typeface="+mj-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540</a:t>
                      </a:r>
                      <a:r>
                        <a:rPr kumimoji="1" lang="ja-JP" altLang="en-US" sz="800" kern="1200" dirty="0" smtClean="0">
                          <a:solidFill>
                            <a:schemeClr val="tx1">
                              <a:lumMod val="65000"/>
                              <a:lumOff val="35000"/>
                            </a:schemeClr>
                          </a:solidFill>
                          <a:latin typeface="+mn-lt"/>
                          <a:ea typeface="+mn-ea"/>
                          <a:cs typeface="+mn-cs"/>
                        </a:rPr>
                        <a:t>円</a:t>
                      </a:r>
                      <a:r>
                        <a:rPr kumimoji="1" lang="en-US" altLang="ja-JP" sz="800" kern="1200" dirty="0" smtClean="0">
                          <a:solidFill>
                            <a:schemeClr val="tx1">
                              <a:lumMod val="65000"/>
                              <a:lumOff val="35000"/>
                            </a:schemeClr>
                          </a:solidFill>
                          <a:latin typeface="+mn-lt"/>
                          <a:ea typeface="+mn-ea"/>
                          <a:cs typeface="+mn-cs"/>
                        </a:rPr>
                        <a:t>×1.3</a:t>
                      </a:r>
                      <a:r>
                        <a:rPr kumimoji="1" lang="ja-JP" altLang="en-US" sz="800" kern="1200" dirty="0" smtClean="0">
                          <a:solidFill>
                            <a:schemeClr val="tx1">
                              <a:lumMod val="65000"/>
                              <a:lumOff val="35000"/>
                            </a:schemeClr>
                          </a:solidFill>
                          <a:latin typeface="+mn-lt"/>
                          <a:ea typeface="+mn-ea"/>
                          <a:cs typeface="+mn-cs"/>
                        </a:rPr>
                        <a:t>倍）</a:t>
                      </a: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都道府県指定</a:t>
                      </a:r>
                      <a:r>
                        <a:rPr kumimoji="1" lang="ja-JP" altLang="en-US" sz="600" kern="1200" dirty="0">
                          <a:solidFill>
                            <a:schemeClr val="tx1">
                              <a:lumMod val="65000"/>
                              <a:lumOff val="35000"/>
                            </a:schemeClr>
                          </a:solidFill>
                          <a:latin typeface="+mn-lt"/>
                          <a:ea typeface="+mn-ea"/>
                          <a:cs typeface="+mn-cs"/>
                        </a:rPr>
                        <a:t>の掛け率</a:t>
                      </a:r>
                      <a:r>
                        <a:rPr kumimoji="1" lang="ja-JP" altLang="en-US" sz="600" kern="1200" dirty="0" smtClean="0">
                          <a:solidFill>
                            <a:schemeClr val="tx1">
                              <a:lumMod val="65000"/>
                              <a:lumOff val="35000"/>
                            </a:schemeClr>
                          </a:solidFill>
                          <a:latin typeface="+mn-lt"/>
                          <a:ea typeface="+mn-ea"/>
                          <a:cs typeface="+mn-cs"/>
                        </a:rPr>
                        <a:t>含む</a:t>
                      </a:r>
                      <a:endParaRPr kumimoji="1" lang="en-US" altLang="ja-JP" sz="6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600" kern="1200" dirty="0" smtClean="0">
                          <a:solidFill>
                            <a:schemeClr val="tx1">
                              <a:lumMod val="65000"/>
                              <a:lumOff val="35000"/>
                            </a:schemeClr>
                          </a:solidFill>
                          <a:latin typeface="+mn-lt"/>
                          <a:ea typeface="+mn-ea"/>
                          <a:cs typeface="+mn-cs"/>
                        </a:rPr>
                        <a:t>※</a:t>
                      </a:r>
                      <a:r>
                        <a:rPr kumimoji="1" lang="ja-JP" altLang="en-US" sz="600" kern="1200" dirty="0" smtClean="0">
                          <a:solidFill>
                            <a:schemeClr val="tx1">
                              <a:lumMod val="65000"/>
                              <a:lumOff val="35000"/>
                            </a:schemeClr>
                          </a:solidFill>
                          <a:latin typeface="+mn-lt"/>
                          <a:ea typeface="+mn-ea"/>
                          <a:cs typeface="+mn-cs"/>
                        </a:rPr>
                        <a:t>さらにターゲティングを掛ける場合は、基本料金</a:t>
                      </a:r>
                      <a:r>
                        <a:rPr kumimoji="1" lang="en-US" altLang="ja-JP" sz="600" kern="1200" dirty="0" err="1" smtClean="0">
                          <a:solidFill>
                            <a:schemeClr val="tx1">
                              <a:lumMod val="65000"/>
                              <a:lumOff val="35000"/>
                            </a:schemeClr>
                          </a:solidFill>
                          <a:latin typeface="+mn-lt"/>
                          <a:ea typeface="+mn-ea"/>
                          <a:cs typeface="+mn-cs"/>
                        </a:rPr>
                        <a:t>vCPM</a:t>
                      </a:r>
                      <a:r>
                        <a:rPr kumimoji="1" lang="ja-JP" altLang="en-US" sz="600" kern="1200" dirty="0" smtClean="0">
                          <a:solidFill>
                            <a:schemeClr val="tx1">
                              <a:lumMod val="65000"/>
                              <a:lumOff val="35000"/>
                            </a:schemeClr>
                          </a:solidFill>
                          <a:latin typeface="+mn-lt"/>
                          <a:ea typeface="+mn-ea"/>
                          <a:cs typeface="+mn-cs"/>
                        </a:rPr>
                        <a:t>（</a:t>
                      </a:r>
                      <a:r>
                        <a:rPr kumimoji="1" lang="en-US" altLang="ja-JP" sz="600" kern="1200" dirty="0" smtClean="0">
                          <a:solidFill>
                            <a:schemeClr val="tx1">
                              <a:lumMod val="65000"/>
                              <a:lumOff val="35000"/>
                            </a:schemeClr>
                          </a:solidFill>
                          <a:latin typeface="+mn-lt"/>
                          <a:ea typeface="+mn-ea"/>
                          <a:cs typeface="+mn-cs"/>
                        </a:rPr>
                        <a:t>702</a:t>
                      </a:r>
                      <a:r>
                        <a:rPr kumimoji="1" lang="ja-JP" altLang="en-US" sz="600" kern="1200" dirty="0" smtClean="0">
                          <a:solidFill>
                            <a:schemeClr val="tx1">
                              <a:lumMod val="65000"/>
                              <a:lumOff val="35000"/>
                            </a:schemeClr>
                          </a:solidFill>
                          <a:latin typeface="+mn-lt"/>
                          <a:ea typeface="+mn-ea"/>
                          <a:cs typeface="+mn-cs"/>
                        </a:rPr>
                        <a:t>円）を元に計算せず、カッコ内の計算式を元に計算してください。</a:t>
                      </a:r>
                      <a:endParaRPr kumimoji="1" lang="ja-JP" altLang="en-US" sz="6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88706">
                <a:tc>
                  <a:txBody>
                    <a:bodyPr/>
                    <a:lstStyle/>
                    <a:p>
                      <a:pPr algn="ctr"/>
                      <a:r>
                        <a:rPr kumimoji="1" lang="ja-JP" altLang="en-US" sz="900" b="0" i="0" u="none" strike="noStrike" kern="1200" cap="none" spc="0" normalizeH="0" baseline="0" noProof="0" dirty="0" smtClean="0">
                          <a:ln>
                            <a:noFill/>
                          </a:ln>
                          <a:solidFill>
                            <a:srgbClr val="FFFFFF"/>
                          </a:solidFill>
                          <a:effectLst/>
                          <a:uLnTx/>
                          <a:uFillTx/>
                          <a:latin typeface="メイリオ"/>
                          <a:ea typeface="メイリオ"/>
                          <a:cs typeface="+mn-cs"/>
                        </a:rPr>
                        <a:t>想定</a:t>
                      </a:r>
                      <a:r>
                        <a:rPr kumimoji="1" lang="en-US" altLang="ja-JP" sz="900" b="0" i="0" u="none" strike="noStrike" kern="1200" cap="none" spc="0" normalizeH="0" baseline="0" noProof="0" dirty="0" err="1" smtClean="0">
                          <a:ln>
                            <a:noFill/>
                          </a:ln>
                          <a:solidFill>
                            <a:srgbClr val="FFFFFF"/>
                          </a:solidFill>
                          <a:effectLst/>
                          <a:uLnTx/>
                          <a:uFillTx/>
                          <a:latin typeface="メイリオ"/>
                          <a:ea typeface="メイリオ"/>
                          <a:cs typeface="+mn-cs"/>
                        </a:rPr>
                        <a:t>vimps</a:t>
                      </a:r>
                      <a:r>
                        <a:rPr kumimoji="1" lang="ja-JP" altLang="en-US" sz="800" b="0" i="0" u="none" strike="noStrike" kern="1200" cap="none" spc="0" normalizeH="0" baseline="0" noProof="0" dirty="0" smtClean="0">
                          <a:ln>
                            <a:noFill/>
                          </a:ln>
                          <a:solidFill>
                            <a:srgbClr val="FFFFFF"/>
                          </a:solidFill>
                          <a:effectLst/>
                          <a:uLnTx/>
                          <a:uFillTx/>
                          <a:latin typeface="メイリオ"/>
                          <a:ea typeface="メイリオ"/>
                          <a:cs typeface="+mn-cs"/>
                        </a:rPr>
                        <a:t>（枠配信のみ）</a:t>
                      </a:r>
                      <a:endParaRPr kumimoji="1" lang="ja-JP" altLang="en-US" sz="900" b="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solidFill>
                        <a:schemeClr val="tx1">
                          <a:lumMod val="50000"/>
                          <a:lumOff val="50000"/>
                        </a:schemeClr>
                      </a:solid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chemeClr val="tx1">
                          <a:lumMod val="50000"/>
                          <a:lumOff val="50000"/>
                        </a:schemeClr>
                      </a:solidFill>
                      <a:prstDash val="sysDot"/>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3605236005"/>
                  </a:ext>
                </a:extLst>
              </a:tr>
            </a:tbl>
          </a:graphicData>
        </a:graphic>
      </p:graphicFrame>
      <p:sp>
        <p:nvSpPr>
          <p:cNvPr id="17" name="正方形/長方形 16"/>
          <p:cNvSpPr/>
          <p:nvPr/>
        </p:nvSpPr>
        <p:spPr>
          <a:xfrm>
            <a:off x="479376" y="6384421"/>
            <a:ext cx="10423046" cy="459741"/>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r>
              <a:rPr kumimoji="0" lang="ja-JP" altLang="en-US" sz="800" b="0" i="0" u="none" strike="noStrike" kern="0" cap="none" spc="0" normalizeH="0" baseline="0" noProof="0" dirty="0" smtClean="0">
                <a:ln>
                  <a:noFill/>
                </a:ln>
                <a:solidFill>
                  <a:prstClr val="black">
                    <a:lumMod val="65000"/>
                    <a:lumOff val="35000"/>
                  </a:prstClr>
                </a:solidFill>
                <a:effectLst/>
                <a:uLnTx/>
                <a:uFillTx/>
              </a:rPr>
              <a:t>。</a:t>
            </a:r>
            <a:endParaRPr kumimoji="0" lang="en-US" altLang="ja-JP" sz="800" b="0" i="0" u="none" strike="noStrike" kern="0" cap="none" spc="0" normalizeH="0" baseline="0" noProof="0" dirty="0" smtClean="0">
              <a:ln>
                <a:noFill/>
              </a:ln>
              <a:solidFill>
                <a:prstClr val="black">
                  <a:lumMod val="65000"/>
                  <a:lumOff val="35000"/>
                </a:prstClr>
              </a:solidFill>
              <a:effectLst/>
              <a:uLnTx/>
              <a:uFillTx/>
            </a:endParaRPr>
          </a:p>
          <a:p>
            <a:pPr>
              <a:lnSpc>
                <a:spcPts val="1460"/>
              </a:lnSpc>
              <a:defRPr/>
            </a:pPr>
            <a:r>
              <a:rPr kumimoji="0" lang="en-US" altLang="ja-JP" sz="800" kern="0" dirty="0">
                <a:solidFill>
                  <a:prstClr val="black">
                    <a:lumMod val="65000"/>
                    <a:lumOff val="35000"/>
                  </a:prstClr>
                </a:solidFill>
              </a:rPr>
              <a:t>※3</a:t>
            </a:r>
            <a:r>
              <a:rPr kumimoji="0" lang="ja-JP" altLang="en-US" sz="800" kern="0" dirty="0">
                <a:solidFill>
                  <a:prstClr val="black">
                    <a:lumMod val="65000"/>
                    <a:lumOff val="35000"/>
                  </a:prstClr>
                </a:solidFill>
              </a:rPr>
              <a:t>月上旬に</a:t>
            </a:r>
            <a:r>
              <a:rPr lang="en-US" altLang="ja-JP" sz="800" dirty="0">
                <a:solidFill>
                  <a:schemeClr val="tx1">
                    <a:lumMod val="65000"/>
                    <a:lumOff val="35000"/>
                  </a:schemeClr>
                </a:solidFill>
              </a:rPr>
              <a:t>Yahoo! JAPAN</a:t>
            </a:r>
            <a:r>
              <a:rPr lang="ja-JP" altLang="en-US" sz="800" dirty="0">
                <a:solidFill>
                  <a:schemeClr val="tx1">
                    <a:lumMod val="65000"/>
                    <a:lumOff val="35000"/>
                  </a:schemeClr>
                </a:solidFill>
              </a:rPr>
              <a:t>　トップページ</a:t>
            </a:r>
            <a:r>
              <a:rPr kumimoji="0" lang="ja-JP" altLang="en-US" sz="800" kern="0" dirty="0">
                <a:solidFill>
                  <a:prstClr val="black">
                    <a:lumMod val="65000"/>
                    <a:lumOff val="35000"/>
                  </a:prstClr>
                </a:solidFill>
              </a:rPr>
              <a:t>にて特別演出が行われる可能性があります</a:t>
            </a:r>
            <a:r>
              <a:rPr kumimoji="0" lang="ja-JP" altLang="en-US" sz="800" kern="0" dirty="0" smtClean="0">
                <a:solidFill>
                  <a:prstClr val="black">
                    <a:lumMod val="65000"/>
                    <a:lumOff val="35000"/>
                  </a:prstClr>
                </a:solidFill>
              </a:rPr>
              <a:t>。</a:t>
            </a:r>
            <a:endParaRPr kumimoji="0" lang="ja-JP" altLang="en-US" sz="800" kern="0" dirty="0">
              <a:solidFill>
                <a:prstClr val="black">
                  <a:lumMod val="65000"/>
                  <a:lumOff val="35000"/>
                </a:prstClr>
              </a:solidFill>
            </a:endParaRPr>
          </a:p>
        </p:txBody>
      </p:sp>
      <p:pic>
        <p:nvPicPr>
          <p:cNvPr id="7" name="図 6"/>
          <p:cNvPicPr>
            <a:picLocks noChangeAspect="1"/>
          </p:cNvPicPr>
          <p:nvPr/>
        </p:nvPicPr>
        <p:blipFill>
          <a:blip r:embed="rId2"/>
          <a:stretch>
            <a:fillRect/>
          </a:stretch>
        </p:blipFill>
        <p:spPr>
          <a:xfrm>
            <a:off x="5591944" y="2129628"/>
            <a:ext cx="911273" cy="723308"/>
          </a:xfrm>
          <a:prstGeom prst="rect">
            <a:avLst/>
          </a:prstGeom>
        </p:spPr>
      </p:pic>
      <p:pic>
        <p:nvPicPr>
          <p:cNvPr id="8" name="図 7"/>
          <p:cNvPicPr>
            <a:picLocks noChangeAspect="1"/>
          </p:cNvPicPr>
          <p:nvPr/>
        </p:nvPicPr>
        <p:blipFill>
          <a:blip r:embed="rId3"/>
          <a:stretch>
            <a:fillRect/>
          </a:stretch>
        </p:blipFill>
        <p:spPr>
          <a:xfrm>
            <a:off x="7667902" y="2129627"/>
            <a:ext cx="864096" cy="723308"/>
          </a:xfrm>
          <a:prstGeom prst="rect">
            <a:avLst/>
          </a:prstGeom>
        </p:spPr>
      </p:pic>
    </p:spTree>
    <p:extLst>
      <p:ext uri="{BB962C8B-B14F-4D97-AF65-F5344CB8AC3E}">
        <p14:creationId xmlns:p14="http://schemas.microsoft.com/office/powerpoint/2010/main" val="12011478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312691"/>
            <a:ext cx="10873208" cy="2339102"/>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15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19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25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29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35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39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45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49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55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59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60</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64</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65</a:t>
            </a:r>
            <a:r>
              <a:rPr lang="ja-JP" altLang="en-US" sz="1050" dirty="0">
                <a:solidFill>
                  <a:schemeClr val="tx1">
                    <a:lumMod val="65000"/>
                    <a:lumOff val="35000"/>
                  </a:schemeClr>
                </a:solidFill>
                <a:latin typeface="+mn-ea"/>
              </a:rPr>
              <a:t>歳～</a:t>
            </a:r>
            <a:r>
              <a:rPr lang="en-US" altLang="ja-JP" sz="1050" dirty="0">
                <a:solidFill>
                  <a:schemeClr val="tx1">
                    <a:lumMod val="65000"/>
                    <a:lumOff val="35000"/>
                  </a:schemeClr>
                </a:solidFill>
                <a:latin typeface="+mn-ea"/>
              </a:rPr>
              <a:t>69</a:t>
            </a:r>
            <a:r>
              <a:rPr lang="ja-JP" altLang="en-US" sz="1050" dirty="0">
                <a:solidFill>
                  <a:schemeClr val="tx1">
                    <a:lumMod val="65000"/>
                    <a:lumOff val="35000"/>
                  </a:schemeClr>
                </a:solidFill>
                <a:latin typeface="+mn-ea"/>
              </a:rPr>
              <a:t>歳 </a:t>
            </a:r>
            <a:r>
              <a:rPr lang="en-US" altLang="ja-JP" sz="1050" dirty="0">
                <a:solidFill>
                  <a:schemeClr val="tx1">
                    <a:lumMod val="65000"/>
                    <a:lumOff val="35000"/>
                  </a:schemeClr>
                </a:solidFill>
                <a:latin typeface="+mn-ea"/>
              </a:rPr>
              <a:t>/ 70</a:t>
            </a:r>
            <a:r>
              <a:rPr lang="ja-JP" altLang="en-US" sz="1050" dirty="0">
                <a:solidFill>
                  <a:schemeClr val="tx1">
                    <a:lumMod val="65000"/>
                    <a:lumOff val="35000"/>
                  </a:schemeClr>
                </a:solidFill>
                <a:latin typeface="+mn-ea"/>
              </a:rPr>
              <a:t>歳以上</a:t>
            </a:r>
            <a:endParaRPr lang="en-US" altLang="ja-JP" sz="1050" dirty="0">
              <a:solidFill>
                <a:schemeClr val="tx1">
                  <a:lumMod val="65000"/>
                  <a:lumOff val="35000"/>
                </a:schemeClr>
              </a:solidFill>
              <a:latin typeface="+mn-ea"/>
            </a:endParaRPr>
          </a:p>
          <a:p>
            <a:endParaRPr lang="en-US" altLang="ja-JP" sz="1050" dirty="0">
              <a:solidFill>
                <a:schemeClr val="tx1">
                  <a:lumMod val="65000"/>
                  <a:lumOff val="35000"/>
                </a:schemeClr>
              </a:solidFill>
              <a:latin typeface="+mn-ea"/>
            </a:endParaRPr>
          </a:p>
          <a:p>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a:t>
            </a:r>
            <a:r>
              <a:rPr lang="ja-JP" altLang="en-US" sz="1050" dirty="0" smtClean="0">
                <a:solidFill>
                  <a:schemeClr val="tx1">
                    <a:lumMod val="65000"/>
                    <a:lumOff val="35000"/>
                  </a:schemeClr>
                </a:solidFill>
                <a:latin typeface="+mn-ea"/>
              </a:rPr>
              <a:t>、最大値</a:t>
            </a:r>
            <a:r>
              <a:rPr lang="ja-JP" altLang="en-US" sz="1050" dirty="0">
                <a:solidFill>
                  <a:schemeClr val="tx1">
                    <a:lumMod val="65000"/>
                    <a:lumOff val="35000"/>
                  </a:schemeClr>
                </a:solidFill>
                <a:latin typeface="+mn-ea"/>
              </a:rPr>
              <a:t>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endParaRPr>
          </a:p>
          <a:p>
            <a:pPr>
              <a:lnSpc>
                <a:spcPts val="1460"/>
              </a:lnSpc>
            </a:pPr>
            <a:endParaRPr lang="en-US" altLang="ja-JP" sz="1050" b="1"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a:t>
            </a:r>
            <a:r>
              <a:rPr lang="ja-JP" altLang="en-US" sz="1050" dirty="0" smtClean="0">
                <a:solidFill>
                  <a:schemeClr val="tx1">
                    <a:lumMod val="65000"/>
                    <a:lumOff val="35000"/>
                  </a:schemeClr>
                </a:solidFill>
              </a:rPr>
              <a:t>、</a:t>
            </a:r>
            <a:r>
              <a:rPr lang="en-US" altLang="ja-JP" sz="1050" dirty="0" smtClean="0">
                <a:solidFill>
                  <a:schemeClr val="tx1">
                    <a:lumMod val="65000"/>
                    <a:lumOff val="35000"/>
                  </a:schemeClr>
                </a:solidFill>
              </a:rPr>
              <a:t>MD</a:t>
            </a:r>
            <a:r>
              <a:rPr lang="ja-JP" altLang="en-US" sz="1050" dirty="0" smtClean="0">
                <a:solidFill>
                  <a:schemeClr val="tx1">
                    <a:lumMod val="65000"/>
                    <a:lumOff val="35000"/>
                  </a:schemeClr>
                </a:solidFill>
              </a:rPr>
              <a:t>は</a:t>
            </a:r>
            <a:r>
              <a:rPr lang="ja-JP" altLang="en-US" sz="1050" dirty="0">
                <a:solidFill>
                  <a:schemeClr val="tx1">
                    <a:lumMod val="65000"/>
                    <a:lumOff val="35000"/>
                  </a:schemeClr>
                </a:solidFill>
              </a:rPr>
              <a:t>マルチデバイスの略称です。</a:t>
            </a:r>
            <a:endParaRPr lang="en-US" altLang="ja-JP" sz="1050" dirty="0">
              <a:latin typeface="+mn-ea"/>
            </a:endParaRPr>
          </a:p>
        </p:txBody>
      </p:sp>
      <p:graphicFrame>
        <p:nvGraphicFramePr>
          <p:cNvPr id="15" name="表 14">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602644819"/>
              </p:ext>
            </p:extLst>
          </p:nvPr>
        </p:nvGraphicFramePr>
        <p:xfrm>
          <a:off x="1559497" y="944563"/>
          <a:ext cx="9073006" cy="3304761"/>
        </p:xfrm>
        <a:graphic>
          <a:graphicData uri="http://schemas.openxmlformats.org/drawingml/2006/table">
            <a:tbl>
              <a:tblPr firstCol="1" bandRow="1">
                <a:tableStyleId>{21E4AEA4-8DFA-4A89-87EB-49C32662AFE0}</a:tableStyleId>
              </a:tblPr>
              <a:tblGrid>
                <a:gridCol w="2132387">
                  <a:extLst>
                    <a:ext uri="{9D8B030D-6E8A-4147-A177-3AD203B41FA5}">
                      <a16:colId xmlns:a16="http://schemas.microsoft.com/office/drawing/2014/main" val="792911817"/>
                    </a:ext>
                  </a:extLst>
                </a:gridCol>
                <a:gridCol w="1421592">
                  <a:extLst>
                    <a:ext uri="{9D8B030D-6E8A-4147-A177-3AD203B41FA5}">
                      <a16:colId xmlns:a16="http://schemas.microsoft.com/office/drawing/2014/main" val="2515137241"/>
                    </a:ext>
                  </a:extLst>
                </a:gridCol>
                <a:gridCol w="1804070">
                  <a:extLst>
                    <a:ext uri="{9D8B030D-6E8A-4147-A177-3AD203B41FA5}">
                      <a16:colId xmlns:a16="http://schemas.microsoft.com/office/drawing/2014/main" val="379781813"/>
                    </a:ext>
                  </a:extLst>
                </a:gridCol>
                <a:gridCol w="1937964">
                  <a:extLst>
                    <a:ext uri="{9D8B030D-6E8A-4147-A177-3AD203B41FA5}">
                      <a16:colId xmlns:a16="http://schemas.microsoft.com/office/drawing/2014/main" val="3608287535"/>
                    </a:ext>
                  </a:extLst>
                </a:gridCol>
                <a:gridCol w="1776993">
                  <a:extLst>
                    <a:ext uri="{9D8B030D-6E8A-4147-A177-3AD203B41FA5}">
                      <a16:colId xmlns:a16="http://schemas.microsoft.com/office/drawing/2014/main" val="2591893762"/>
                    </a:ext>
                  </a:extLst>
                </a:gridCol>
              </a:tblGrid>
              <a:tr h="554317">
                <a:tc>
                  <a:txBody>
                    <a:bodyPr/>
                    <a:lstStyle/>
                    <a:p>
                      <a:pPr algn="ctr"/>
                      <a:r>
                        <a:rPr kumimoji="1" lang="ja-JP" altLang="en-US" sz="1000" b="1" dirty="0">
                          <a:solidFill>
                            <a:schemeClr val="bg1"/>
                          </a:solidFill>
                          <a:latin typeface="+mn-ea"/>
                          <a:ea typeface="+mn-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1" kern="1200" dirty="0" err="1">
                          <a:solidFill>
                            <a:schemeClr val="bg1"/>
                          </a:solidFill>
                          <a:latin typeface="+mn-ea"/>
                          <a:ea typeface="+mn-ea"/>
                          <a:cs typeface="+mn-cs"/>
                        </a:rPr>
                        <a:t>vCPM</a:t>
                      </a:r>
                      <a:endParaRPr kumimoji="1" lang="en-US" altLang="ja-JP" sz="1000" b="1" kern="1200" dirty="0">
                        <a:solidFill>
                          <a:schemeClr val="bg1"/>
                        </a:solidFill>
                        <a:latin typeface="+mn-ea"/>
                        <a:ea typeface="+mn-ea"/>
                        <a:cs typeface="+mn-cs"/>
                      </a:endParaRPr>
                    </a:p>
                    <a:p>
                      <a:pPr algn="ctr"/>
                      <a:r>
                        <a:rPr kumimoji="1" lang="ja-JP" altLang="en-US" sz="1000" b="1" kern="1200" dirty="0">
                          <a:solidFill>
                            <a:schemeClr val="bg1"/>
                          </a:solidFill>
                          <a:latin typeface="+mn-ea"/>
                          <a:ea typeface="+mn-ea"/>
                          <a:cs typeface="+mn-cs"/>
                        </a:rPr>
                        <a:t>掛け率</a:t>
                      </a:r>
                      <a:endParaRPr kumimoji="1" lang="en-US" altLang="ja-JP" sz="100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algn="ctr"/>
                      <a:r>
                        <a:rPr kumimoji="1" lang="ja-JP" altLang="en-US" sz="800" b="1" kern="1200" dirty="0" smtClean="0">
                          <a:solidFill>
                            <a:schemeClr val="tx1">
                              <a:lumMod val="65000"/>
                              <a:lumOff val="35000"/>
                            </a:schemeClr>
                          </a:solidFill>
                          <a:latin typeface="+mn-ea"/>
                          <a:ea typeface="+mn-ea"/>
                          <a:cs typeface="+mn-cs"/>
                        </a:rPr>
                        <a:t>ブランドパネル　</a:t>
                      </a:r>
                      <a:r>
                        <a:rPr kumimoji="1" lang="en-US" altLang="ja-JP" sz="800" b="1" kern="1200" dirty="0" smtClean="0">
                          <a:solidFill>
                            <a:schemeClr val="tx1">
                              <a:lumMod val="65000"/>
                              <a:lumOff val="35000"/>
                            </a:schemeClr>
                          </a:solidFill>
                          <a:latin typeface="+mn-ea"/>
                          <a:ea typeface="+mn-ea"/>
                          <a:cs typeface="+mn-cs"/>
                        </a:rPr>
                        <a:t>MD</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　選挙プロモーション</a:t>
                      </a:r>
                      <a:endParaRPr kumimoji="1" lang="en-US" altLang="ja-JP" sz="800" b="1" kern="1200" dirty="0">
                        <a:solidFill>
                          <a:schemeClr val="tx1">
                            <a:lumMod val="65000"/>
                            <a:lumOff val="35000"/>
                          </a:schemeClr>
                        </a:solidFill>
                        <a:latin typeface="+mn-ea"/>
                        <a:ea typeface="+mn-ea"/>
                        <a:cs typeface="+mn-cs"/>
                      </a:endParaRPr>
                    </a:p>
                    <a:p>
                      <a:pPr algn="ctr"/>
                      <a:r>
                        <a:rPr kumimoji="1" lang="ja-JP" altLang="en-US" sz="800" b="1" kern="1200" dirty="0">
                          <a:solidFill>
                            <a:schemeClr val="tx1">
                              <a:lumMod val="65000"/>
                              <a:lumOff val="35000"/>
                            </a:schemeClr>
                          </a:solidFill>
                          <a:latin typeface="+mn-ea"/>
                          <a:ea typeface="+mn-ea"/>
                          <a:cs typeface="+mn-cs"/>
                        </a:rPr>
                        <a:t>（都道府県）</a:t>
                      </a:r>
                      <a:endParaRPr kumimoji="1" lang="en-US" altLang="ja-JP" sz="800" b="1" kern="1200" dirty="0">
                        <a:solidFill>
                          <a:schemeClr val="tx1">
                            <a:lumMod val="65000"/>
                            <a:lumOff val="35000"/>
                          </a:schemeClr>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smtClean="0">
                          <a:solidFill>
                            <a:schemeClr val="tx1">
                              <a:lumMod val="65000"/>
                              <a:lumOff val="35000"/>
                            </a:schemeClr>
                          </a:solidFill>
                          <a:effectLst/>
                          <a:latin typeface="+mj-ea"/>
                          <a:ea typeface="+mn-ea"/>
                          <a:cs typeface="+mn-cs"/>
                        </a:rPr>
                        <a:t>ブランドパネル</a:t>
                      </a:r>
                      <a:r>
                        <a:rPr kumimoji="1" lang="ja-JP" altLang="en-US" sz="800" b="1" i="0" u="none" strike="noStrike" kern="1200" dirty="0">
                          <a:solidFill>
                            <a:schemeClr val="tx1">
                              <a:lumMod val="65000"/>
                              <a:lumOff val="35000"/>
                            </a:schemeClr>
                          </a:solidFill>
                          <a:effectLst/>
                          <a:latin typeface="+mj-ea"/>
                          <a:ea typeface="+mn-ea"/>
                          <a:cs typeface="+mn-cs"/>
                        </a:rPr>
                        <a:t>　</a:t>
                      </a:r>
                      <a:r>
                        <a:rPr kumimoji="1" lang="en-US" altLang="ja-JP" sz="800" b="1" i="0" u="none" strike="noStrike" kern="1200" dirty="0" smtClean="0">
                          <a:solidFill>
                            <a:schemeClr val="tx1">
                              <a:lumMod val="65000"/>
                              <a:lumOff val="35000"/>
                            </a:schemeClr>
                          </a:solidFill>
                          <a:effectLst/>
                          <a:latin typeface="+mj-ea"/>
                          <a:ea typeface="+mn-ea"/>
                          <a:cs typeface="+mn-cs"/>
                        </a:rPr>
                        <a:t>SP</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　選挙プロモーション</a:t>
                      </a:r>
                      <a:endParaRPr kumimoji="1" lang="en-US" altLang="ja-JP" sz="800" b="1" i="0" u="none" strike="noStrike" kern="1200" dirty="0" smtClean="0">
                        <a:solidFill>
                          <a:schemeClr val="tx1">
                            <a:lumMod val="65000"/>
                            <a:lumOff val="35000"/>
                          </a:schemeClr>
                        </a:solidFill>
                        <a:effectLst/>
                        <a:latin typeface="+mj-ea"/>
                        <a:ea typeface="+mn-ea"/>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i="0" u="none" strike="noStrike" kern="1200" dirty="0" smtClean="0">
                          <a:solidFill>
                            <a:schemeClr val="tx1">
                              <a:lumMod val="65000"/>
                              <a:lumOff val="35000"/>
                            </a:schemeClr>
                          </a:solidFill>
                          <a:effectLst/>
                          <a:latin typeface="+mj-ea"/>
                          <a:ea typeface="+mn-ea"/>
                          <a:cs typeface="+mn-cs"/>
                        </a:rPr>
                        <a:t>（都道府県）</a:t>
                      </a:r>
                      <a:endParaRPr kumimoji="1" lang="ja-JP" altLang="en-US" sz="8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800" b="1" kern="1200" dirty="0" smtClean="0">
                          <a:solidFill>
                            <a:schemeClr val="tx1">
                              <a:lumMod val="65000"/>
                              <a:lumOff val="35000"/>
                            </a:schemeClr>
                          </a:solidFill>
                          <a:latin typeface="+mn-lt"/>
                          <a:ea typeface="+mn-ea"/>
                          <a:cs typeface="+mn-cs"/>
                        </a:rPr>
                        <a:t>ブランドパネル</a:t>
                      </a:r>
                      <a:r>
                        <a:rPr kumimoji="1" lang="ja-JP" altLang="en-US" sz="800" b="1" kern="1200" dirty="0">
                          <a:solidFill>
                            <a:schemeClr val="tx1">
                              <a:lumMod val="65000"/>
                              <a:lumOff val="35000"/>
                            </a:schemeClr>
                          </a:solidFill>
                          <a:latin typeface="+mn-lt"/>
                          <a:ea typeface="+mn-ea"/>
                          <a:cs typeface="+mn-cs"/>
                        </a:rPr>
                        <a:t>　</a:t>
                      </a:r>
                      <a:r>
                        <a:rPr kumimoji="1" lang="en-US" altLang="ja-JP" sz="800" b="1" kern="1200" dirty="0" smtClean="0">
                          <a:solidFill>
                            <a:schemeClr val="tx1">
                              <a:lumMod val="65000"/>
                              <a:lumOff val="35000"/>
                            </a:schemeClr>
                          </a:solidFill>
                          <a:latin typeface="+mn-lt"/>
                          <a:ea typeface="+mn-ea"/>
                          <a:cs typeface="+mn-cs"/>
                        </a:rPr>
                        <a:t>PC</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b="1" kern="1200" dirty="0" smtClean="0">
                          <a:solidFill>
                            <a:schemeClr val="tx1">
                              <a:lumMod val="65000"/>
                              <a:lumOff val="35000"/>
                            </a:schemeClr>
                          </a:solidFill>
                          <a:latin typeface="+mn-lt"/>
                          <a:ea typeface="+mn-ea"/>
                          <a:cs typeface="+mn-cs"/>
                        </a:rPr>
                        <a:t>　選挙プロモーション</a:t>
                      </a:r>
                      <a:endParaRPr kumimoji="1" lang="en-US" altLang="ja-JP" sz="8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tx1">
                              <a:lumMod val="65000"/>
                              <a:lumOff val="35000"/>
                            </a:schemeClr>
                          </a:solidFill>
                          <a:latin typeface="+mn-lt"/>
                          <a:ea typeface="+mn-ea"/>
                          <a:cs typeface="+mn-cs"/>
                        </a:rPr>
                        <a:t>（都道府県）</a:t>
                      </a:r>
                    </a:p>
                  </a:txBody>
                  <a:tcPr marL="45720" marR="4572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74158">
                <a:tc>
                  <a:txBody>
                    <a:bodyPr/>
                    <a:lstStyle/>
                    <a:p>
                      <a:pPr algn="ctr"/>
                      <a:r>
                        <a:rPr kumimoji="1" lang="ja-JP" altLang="en-US" sz="1000" b="0" dirty="0">
                          <a:solidFill>
                            <a:schemeClr val="bg1"/>
                          </a:solidFill>
                          <a:latin typeface="+mn-ea"/>
                          <a:ea typeface="+mn-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00" b="0" dirty="0">
                          <a:solidFill>
                            <a:schemeClr val="bg1"/>
                          </a:solidFill>
                          <a:latin typeface="+mn-ea"/>
                          <a:ea typeface="+mn-ea"/>
                        </a:rPr>
                        <a:t>1.2</a:t>
                      </a:r>
                      <a:r>
                        <a:rPr kumimoji="1" lang="ja-JP" altLang="en-US" sz="100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dirty="0">
                          <a:solidFill>
                            <a:schemeClr val="tx1">
                              <a:lumMod val="65000"/>
                              <a:lumOff val="35000"/>
                            </a:schemeClr>
                          </a:solidFill>
                          <a:latin typeface="+mn-ea"/>
                          <a:ea typeface="+mn-ea"/>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800" b="1" dirty="0">
                          <a:solidFill>
                            <a:schemeClr val="tx1">
                              <a:lumMod val="65000"/>
                              <a:lumOff val="35000"/>
                            </a:schemeClr>
                          </a:solidFill>
                          <a:latin typeface="+mj-lt"/>
                          <a:ea typeface="+mj-ea"/>
                        </a:rPr>
                        <a:t>◯</a:t>
                      </a: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26113">
                <a:tc>
                  <a:txBody>
                    <a:bodyPr/>
                    <a:lstStyle/>
                    <a:p>
                      <a:pPr algn="ctr"/>
                      <a:r>
                        <a:rPr kumimoji="1" lang="ja-JP" altLang="en-US" sz="1000" b="0" dirty="0">
                          <a:solidFill>
                            <a:schemeClr val="bg1"/>
                          </a:solidFill>
                          <a:latin typeface="+mn-ea"/>
                          <a:ea typeface="+mn-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地域</a:t>
                      </a:r>
                      <a:endParaRPr kumimoji="1" lang="en-US" altLang="ja-JP" sz="1000" b="0" kern="1200" dirty="0">
                        <a:solidFill>
                          <a:schemeClr val="bg1"/>
                        </a:solidFill>
                        <a:latin typeface="+mn-ea"/>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1.3</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74158">
                <a:tc>
                  <a:txBody>
                    <a:bodyPr/>
                    <a:lstStyle/>
                    <a:p>
                      <a:pPr algn="ctr"/>
                      <a:r>
                        <a:rPr kumimoji="1" lang="ja-JP" altLang="en-US" sz="1000" b="0" dirty="0">
                          <a:solidFill>
                            <a:schemeClr val="bg1"/>
                          </a:solidFill>
                          <a:latin typeface="+mn-ea"/>
                          <a:ea typeface="+mn-ea"/>
                        </a:rPr>
                        <a:t>地域</a:t>
                      </a:r>
                      <a:endParaRPr kumimoji="1" lang="en-US" altLang="ja-JP" sz="1000" b="0" dirty="0">
                        <a:solidFill>
                          <a:schemeClr val="bg1"/>
                        </a:solidFill>
                        <a:latin typeface="+mn-ea"/>
                        <a:ea typeface="+mn-ea"/>
                      </a:endParaRPr>
                    </a:p>
                    <a:p>
                      <a:pPr algn="ctr"/>
                      <a:r>
                        <a:rPr kumimoji="1" lang="ja-JP" altLang="en-US" sz="1000" b="0" dirty="0">
                          <a:solidFill>
                            <a:schemeClr val="bg1"/>
                          </a:solidFill>
                          <a:latin typeface="+mn-ea"/>
                          <a:ea typeface="+mn-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00" b="0" kern="1200" dirty="0">
                          <a:solidFill>
                            <a:schemeClr val="bg1"/>
                          </a:solidFill>
                          <a:latin typeface="+mn-ea"/>
                          <a:ea typeface="+mn-ea"/>
                          <a:cs typeface="+mn-cs"/>
                        </a:rPr>
                        <a:t>1.56</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509377">
                <a:tc>
                  <a:txBody>
                    <a:bodyPr/>
                    <a:lstStyle/>
                    <a:p>
                      <a:pPr algn="ctr"/>
                      <a:r>
                        <a:rPr kumimoji="1" lang="ja-JP" altLang="en-US" sz="1000" b="0" kern="1200" dirty="0">
                          <a:solidFill>
                            <a:schemeClr val="bg1"/>
                          </a:solidFill>
                          <a:latin typeface="+mn-ea"/>
                          <a:ea typeface="+mn-ea"/>
                          <a:cs typeface="+mn-cs"/>
                        </a:rPr>
                        <a:t>オーディエンス</a:t>
                      </a:r>
                      <a:endParaRPr kumimoji="1" lang="en-US" altLang="ja-JP" sz="1000" b="0" kern="1200" dirty="0">
                        <a:solidFill>
                          <a:schemeClr val="bg1"/>
                        </a:solidFill>
                        <a:latin typeface="+mn-ea"/>
                        <a:ea typeface="+mn-ea"/>
                        <a:cs typeface="+mn-cs"/>
                      </a:endParaRPr>
                    </a:p>
                    <a:p>
                      <a:pPr algn="ctr"/>
                      <a:r>
                        <a:rPr kumimoji="1" lang="ja-JP" altLang="en-US" sz="1000" b="0" kern="1200" dirty="0">
                          <a:solidFill>
                            <a:schemeClr val="bg1"/>
                          </a:solidFill>
                          <a:latin typeface="+mn-ea"/>
                          <a:ea typeface="+mn-ea"/>
                          <a:cs typeface="+mn-cs"/>
                        </a:rPr>
                        <a:t>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1.8</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900" b="0" kern="1200" dirty="0" smtClean="0">
                          <a:solidFill>
                            <a:schemeClr val="tx1">
                              <a:lumMod val="65000"/>
                              <a:lumOff val="35000"/>
                            </a:schemeClr>
                          </a:solidFill>
                          <a:latin typeface="+mn-ea"/>
                          <a:ea typeface="+mn-ea"/>
                          <a:cs typeface="+mn-cs"/>
                        </a:rPr>
                        <a:t>〇</a:t>
                      </a:r>
                      <a:r>
                        <a:rPr kumimoji="1" lang="en-US" altLang="ja-JP" sz="900" b="0" kern="1200" dirty="0" smtClean="0">
                          <a:solidFill>
                            <a:schemeClr val="tx1">
                              <a:lumMod val="65000"/>
                              <a:lumOff val="35000"/>
                            </a:schemeClr>
                          </a:solidFill>
                          <a:latin typeface="+mn-ea"/>
                          <a:ea typeface="+mn-ea"/>
                          <a:cs typeface="+mn-cs"/>
                        </a:rPr>
                        <a:t/>
                      </a:r>
                      <a:br>
                        <a:rPr kumimoji="1" lang="en-US" altLang="ja-JP" sz="900" b="0" kern="1200" dirty="0" smtClean="0">
                          <a:solidFill>
                            <a:schemeClr val="tx1">
                              <a:lumMod val="65000"/>
                              <a:lumOff val="35000"/>
                            </a:schemeClr>
                          </a:solidFill>
                          <a:latin typeface="+mn-ea"/>
                          <a:ea typeface="+mn-ea"/>
                          <a:cs typeface="+mn-cs"/>
                        </a:rPr>
                      </a:br>
                      <a:r>
                        <a:rPr kumimoji="1" lang="en-US" altLang="ja-JP" sz="800" b="0" kern="1200" dirty="0" smtClean="0">
                          <a:solidFill>
                            <a:schemeClr val="tx1">
                              <a:lumMod val="65000"/>
                              <a:lumOff val="35000"/>
                            </a:schemeClr>
                          </a:solidFill>
                          <a:latin typeface="+mn-ea"/>
                          <a:ea typeface="+mn-ea"/>
                          <a:cs typeface="+mn-cs"/>
                        </a:rPr>
                        <a:t>※</a:t>
                      </a:r>
                      <a:r>
                        <a:rPr kumimoji="1" lang="ja-JP" altLang="en-US" sz="800" b="0" kern="1200" dirty="0" smtClean="0">
                          <a:solidFill>
                            <a:schemeClr val="tx1">
                              <a:lumMod val="65000"/>
                              <a:lumOff val="35000"/>
                            </a:schemeClr>
                          </a:solidFill>
                          <a:latin typeface="+mn-ea"/>
                          <a:ea typeface="+mn-ea"/>
                          <a:cs typeface="+mn-cs"/>
                        </a:rPr>
                        <a:t>属性・ライフイベントのみ可</a:t>
                      </a:r>
                      <a:endParaRPr kumimoji="1" lang="ja-JP" altLang="en-US" sz="9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smtClean="0">
                          <a:solidFill>
                            <a:schemeClr val="tx1">
                              <a:lumMod val="65000"/>
                              <a:lumOff val="35000"/>
                            </a:schemeClr>
                          </a:solidFill>
                          <a:latin typeface="+mn-lt"/>
                          <a:ea typeface="+mn-ea"/>
                          <a:cs typeface="+mn-cs"/>
                        </a:rPr>
                        <a:t>〇</a:t>
                      </a:r>
                      <a:r>
                        <a:rPr kumimoji="1" lang="en-US" altLang="ja-JP" sz="900" b="0" kern="1200" dirty="0" smtClean="0">
                          <a:solidFill>
                            <a:schemeClr val="tx1">
                              <a:lumMod val="65000"/>
                              <a:lumOff val="35000"/>
                            </a:schemeClr>
                          </a:solidFill>
                          <a:latin typeface="+mn-lt"/>
                          <a:ea typeface="+mn-ea"/>
                          <a:cs typeface="+mn-cs"/>
                        </a:rPr>
                        <a:t/>
                      </a:r>
                      <a:br>
                        <a:rPr kumimoji="1" lang="en-US" altLang="ja-JP" sz="900" b="0" kern="1200" dirty="0" smtClean="0">
                          <a:solidFill>
                            <a:schemeClr val="tx1">
                              <a:lumMod val="65000"/>
                              <a:lumOff val="35000"/>
                            </a:schemeClr>
                          </a:solidFill>
                          <a:latin typeface="+mn-lt"/>
                          <a:ea typeface="+mn-ea"/>
                          <a:cs typeface="+mn-cs"/>
                        </a:rPr>
                      </a:br>
                      <a:r>
                        <a:rPr kumimoji="1" lang="en-US" altLang="ja-JP" sz="800" b="0" kern="1200" dirty="0" smtClean="0">
                          <a:solidFill>
                            <a:schemeClr val="tx1">
                              <a:lumMod val="65000"/>
                              <a:lumOff val="35000"/>
                            </a:schemeClr>
                          </a:solidFill>
                          <a:latin typeface="+mn-lt"/>
                          <a:ea typeface="+mn-ea"/>
                          <a:cs typeface="+mn-cs"/>
                        </a:rPr>
                        <a:t>※</a:t>
                      </a:r>
                      <a:r>
                        <a:rPr kumimoji="1" lang="ja-JP" altLang="en-US" sz="800" b="0" kern="1200" dirty="0" smtClean="0">
                          <a:solidFill>
                            <a:schemeClr val="tx1">
                              <a:lumMod val="65000"/>
                              <a:lumOff val="35000"/>
                            </a:schemeClr>
                          </a:solidFill>
                          <a:latin typeface="+mn-lt"/>
                          <a:ea typeface="+mn-ea"/>
                          <a:cs typeface="+mn-cs"/>
                        </a:rPr>
                        <a:t>属性・ライフイベントのみ可</a:t>
                      </a: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900" b="0" kern="1200" dirty="0" smtClean="0">
                          <a:solidFill>
                            <a:schemeClr val="tx1">
                              <a:lumMod val="65000"/>
                              <a:lumOff val="35000"/>
                            </a:schemeClr>
                          </a:solidFill>
                          <a:latin typeface="+mn-lt"/>
                          <a:ea typeface="+mn-ea"/>
                          <a:cs typeface="+mn-cs"/>
                        </a:rPr>
                        <a:t>〇</a:t>
                      </a:r>
                      <a:r>
                        <a:rPr kumimoji="1" lang="en-US" altLang="ja-JP" sz="900" b="0" kern="1200" dirty="0" smtClean="0">
                          <a:solidFill>
                            <a:schemeClr val="tx1">
                              <a:lumMod val="65000"/>
                              <a:lumOff val="35000"/>
                            </a:schemeClr>
                          </a:solidFill>
                          <a:latin typeface="+mn-lt"/>
                          <a:ea typeface="+mn-ea"/>
                          <a:cs typeface="+mn-cs"/>
                        </a:rPr>
                        <a:t/>
                      </a:r>
                      <a:br>
                        <a:rPr kumimoji="1" lang="en-US" altLang="ja-JP" sz="900" b="0" kern="1200" dirty="0" smtClean="0">
                          <a:solidFill>
                            <a:schemeClr val="tx1">
                              <a:lumMod val="65000"/>
                              <a:lumOff val="35000"/>
                            </a:schemeClr>
                          </a:solidFill>
                          <a:latin typeface="+mn-lt"/>
                          <a:ea typeface="+mn-ea"/>
                          <a:cs typeface="+mn-cs"/>
                        </a:rPr>
                      </a:br>
                      <a:r>
                        <a:rPr kumimoji="1" lang="en-US" altLang="ja-JP" sz="800" b="0" kern="1200" dirty="0" smtClean="0">
                          <a:solidFill>
                            <a:schemeClr val="tx1">
                              <a:lumMod val="65000"/>
                              <a:lumOff val="35000"/>
                            </a:schemeClr>
                          </a:solidFill>
                          <a:latin typeface="+mn-lt"/>
                          <a:ea typeface="+mn-ea"/>
                          <a:cs typeface="+mn-cs"/>
                        </a:rPr>
                        <a:t>※</a:t>
                      </a:r>
                      <a:r>
                        <a:rPr kumimoji="1" lang="ja-JP" altLang="en-US" sz="800" b="0" kern="1200" dirty="0" smtClean="0">
                          <a:solidFill>
                            <a:schemeClr val="tx1">
                              <a:lumMod val="65000"/>
                              <a:lumOff val="35000"/>
                            </a:schemeClr>
                          </a:solidFill>
                          <a:latin typeface="+mn-lt"/>
                          <a:ea typeface="+mn-ea"/>
                          <a:cs typeface="+mn-cs"/>
                        </a:rPr>
                        <a:t>属性・ライフイベントのみ可</a:t>
                      </a:r>
                      <a:endParaRPr kumimoji="1" lang="ja-JP" altLang="en-US" sz="9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bg1"/>
                          </a:solidFill>
                          <a:latin typeface="+mn-ea"/>
                          <a:ea typeface="+mn-ea"/>
                          <a:cs typeface="+mn-cs"/>
                        </a:rPr>
                        <a:t>曜日・</a:t>
                      </a:r>
                      <a:r>
                        <a:rPr kumimoji="1" lang="ja-JP" altLang="en-US" sz="1000" b="0" dirty="0">
                          <a:solidFill>
                            <a:schemeClr val="bg1"/>
                          </a:solidFill>
                          <a:latin typeface="+mn-ea"/>
                          <a:ea typeface="+mn-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1.2</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800" b="1" kern="1200" dirty="0">
                          <a:solidFill>
                            <a:schemeClr val="tx1">
                              <a:lumMod val="65000"/>
                              <a:lumOff val="35000"/>
                            </a:schemeClr>
                          </a:solidFill>
                          <a:latin typeface="+mn-ea"/>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7415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dirty="0">
                          <a:solidFill>
                            <a:schemeClr val="bg1"/>
                          </a:solidFill>
                          <a:latin typeface="+mn-ea"/>
                          <a:ea typeface="+mn-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bg1"/>
                          </a:solidFill>
                          <a:latin typeface="+mn-ea"/>
                          <a:ea typeface="+mn-ea"/>
                          <a:cs typeface="+mn-cs"/>
                        </a:rPr>
                        <a:t>2.0</a:t>
                      </a:r>
                      <a:r>
                        <a:rPr kumimoji="1" lang="ja-JP" altLang="en-US" sz="100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algn="ctr"/>
                      <a:r>
                        <a:rPr kumimoji="1" lang="en-US" altLang="ja-JP" sz="800" b="1" kern="1200" dirty="0">
                          <a:solidFill>
                            <a:schemeClr val="tx1">
                              <a:lumMod val="65000"/>
                              <a:lumOff val="35000"/>
                            </a:schemeClr>
                          </a:solidFill>
                          <a:latin typeface="+mn-ea"/>
                          <a:ea typeface="+mn-ea"/>
                          <a:cs typeface="+mn-cs"/>
                        </a:rPr>
                        <a:t>-</a:t>
                      </a:r>
                      <a:endParaRPr kumimoji="1" lang="ja-JP" altLang="en-US" sz="800" b="1" kern="1200" dirty="0">
                        <a:solidFill>
                          <a:schemeClr val="tx1">
                            <a:lumMod val="65000"/>
                            <a:lumOff val="35000"/>
                          </a:schemeClr>
                        </a:solidFill>
                        <a:latin typeface="+mn-ea"/>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algn="ct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25441877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a:t>
            </a:r>
            <a:r>
              <a:rPr lang="ja-JP" altLang="en-US" dirty="0" smtClean="0"/>
              <a:t>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pic>
        <p:nvPicPr>
          <p:cNvPr id="14" name="図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03712" y="2132856"/>
            <a:ext cx="4202068" cy="2880320"/>
          </a:xfrm>
          <a:prstGeom prst="rect">
            <a:avLst/>
          </a:prstGeom>
        </p:spPr>
      </p:pic>
      <p:sp>
        <p:nvSpPr>
          <p:cNvPr id="15" name="テキスト ボックス 14">
            <a:extLst>
              <a:ext uri="{FF2B5EF4-FFF2-40B4-BE49-F238E27FC236}">
                <a16:creationId xmlns:a16="http://schemas.microsoft.com/office/drawing/2014/main" id="{80B0730C-3B9E-4841-8DAD-6780CB507DD0}"/>
              </a:ext>
            </a:extLst>
          </p:cNvPr>
          <p:cNvSpPr txBox="1"/>
          <p:nvPr/>
        </p:nvSpPr>
        <p:spPr>
          <a:xfrm>
            <a:off x="4514787" y="1345574"/>
            <a:ext cx="2339103" cy="469359"/>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ブランドパネル　クインティ</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ブランドパネル　クインティ　動画</a:t>
            </a:r>
            <a:endParaRPr lang="en-US" altLang="ja-JP" sz="1050" b="1" dirty="0">
              <a:solidFill>
                <a:schemeClr val="tx1">
                  <a:lumMod val="65000"/>
                  <a:lumOff val="35000"/>
                </a:schemeClr>
              </a:solidFill>
            </a:endParaRPr>
          </a:p>
        </p:txBody>
      </p:sp>
      <p:sp>
        <p:nvSpPr>
          <p:cNvPr id="26" name="テキスト ボックス 25">
            <a:extLst>
              <a:ext uri="{FF2B5EF4-FFF2-40B4-BE49-F238E27FC236}">
                <a16:creationId xmlns:a16="http://schemas.microsoft.com/office/drawing/2014/main" id="{105A310C-96BB-AD4C-AB58-A365BD4CA5F0}"/>
              </a:ext>
            </a:extLst>
          </p:cNvPr>
          <p:cNvSpPr txBox="1"/>
          <p:nvPr/>
        </p:nvSpPr>
        <p:spPr>
          <a:xfrm>
            <a:off x="1199457" y="1370214"/>
            <a:ext cx="1157689"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16</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9</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p:txBody>
      </p:sp>
      <p:pic>
        <p:nvPicPr>
          <p:cNvPr id="27" name="図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1424" y="1988840"/>
            <a:ext cx="1732263" cy="3081100"/>
          </a:xfrm>
          <a:prstGeom prst="rect">
            <a:avLst/>
          </a:prstGeom>
          <a:ln>
            <a:solidFill>
              <a:schemeClr val="bg1">
                <a:lumMod val="95000"/>
              </a:schemeClr>
            </a:solidFill>
          </a:ln>
        </p:spPr>
      </p:pic>
      <p:sp>
        <p:nvSpPr>
          <p:cNvPr id="28" name="テキスト ボックス 27">
            <a:extLst>
              <a:ext uri="{FF2B5EF4-FFF2-40B4-BE49-F238E27FC236}">
                <a16:creationId xmlns:a16="http://schemas.microsoft.com/office/drawing/2014/main" id="{B2C2EF20-2127-FC40-8CEB-0C59A3ECA146}"/>
              </a:ext>
            </a:extLst>
          </p:cNvPr>
          <p:cNvSpPr txBox="1"/>
          <p:nvPr/>
        </p:nvSpPr>
        <p:spPr>
          <a:xfrm>
            <a:off x="9391004" y="1370870"/>
            <a:ext cx="1040670" cy="477054"/>
          </a:xfrm>
          <a:prstGeom prst="rect">
            <a:avLst/>
          </a:prstGeom>
          <a:noFill/>
        </p:spPr>
        <p:txBody>
          <a:bodyPr wrap="none" rtlCol="0">
            <a:spAutoFit/>
          </a:bodyPr>
          <a:lstStyle/>
          <a:p>
            <a:pPr algn="ctr">
              <a:lnSpc>
                <a:spcPts val="1460"/>
              </a:lnSpc>
            </a:pPr>
            <a:r>
              <a:rPr lang="ja-JP" altLang="en-US" sz="1050" b="1" dirty="0">
                <a:solidFill>
                  <a:schemeClr val="tx1">
                    <a:lumMod val="65000"/>
                    <a:lumOff val="35000"/>
                  </a:schemeClr>
                </a:solidFill>
              </a:rPr>
              <a:t>画像（</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lang="en-US" altLang="ja-JP" sz="1050" b="1" dirty="0">
              <a:solidFill>
                <a:schemeClr val="tx1">
                  <a:lumMod val="65000"/>
                  <a:lumOff val="35000"/>
                </a:schemeClr>
              </a:solidFill>
            </a:endParaRPr>
          </a:p>
          <a:p>
            <a:pPr algn="ctr">
              <a:lnSpc>
                <a:spcPts val="1460"/>
              </a:lnSpc>
            </a:pPr>
            <a:r>
              <a:rPr lang="ja-JP" altLang="en-US" sz="1050" b="1" dirty="0">
                <a:solidFill>
                  <a:schemeClr val="tx1">
                    <a:lumMod val="65000"/>
                    <a:lumOff val="35000"/>
                  </a:schemeClr>
                </a:solidFill>
              </a:rPr>
              <a:t>動画（</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r>
              <a:rPr lang="en-US" altLang="ja-JP" sz="1050" b="1" dirty="0">
                <a:solidFill>
                  <a:schemeClr val="tx1">
                    <a:lumMod val="65000"/>
                    <a:lumOff val="35000"/>
                  </a:schemeClr>
                </a:solidFill>
              </a:rPr>
              <a:t>1</a:t>
            </a:r>
            <a:r>
              <a:rPr lang="ja-JP" altLang="en-US" sz="1050" b="1" dirty="0">
                <a:solidFill>
                  <a:schemeClr val="tx1">
                    <a:lumMod val="65000"/>
                    <a:lumOff val="35000"/>
                  </a:schemeClr>
                </a:solidFill>
              </a:rPr>
              <a:t>）</a:t>
            </a:r>
            <a:endParaRPr kumimoji="1" lang="en-US" altLang="ja-JP" sz="1050" b="1" dirty="0">
              <a:solidFill>
                <a:schemeClr val="tx1">
                  <a:lumMod val="65000"/>
                  <a:lumOff val="35000"/>
                </a:schemeClr>
              </a:solidFill>
            </a:endParaRPr>
          </a:p>
        </p:txBody>
      </p:sp>
      <p:pic>
        <p:nvPicPr>
          <p:cNvPr id="29" name="図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70597" y="2132856"/>
            <a:ext cx="4202067" cy="2880320"/>
          </a:xfrm>
          <a:prstGeom prst="rect">
            <a:avLst/>
          </a:prstGeom>
        </p:spPr>
      </p:pic>
    </p:spTree>
    <p:extLst>
      <p:ext uri="{BB962C8B-B14F-4D97-AF65-F5344CB8AC3E}">
        <p14:creationId xmlns:p14="http://schemas.microsoft.com/office/powerpoint/2010/main" val="24787373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a:solidFill>
                  <a:schemeClr val="tx1">
                    <a:lumMod val="65000"/>
                    <a:lumOff val="35000"/>
                  </a:schemeClr>
                </a:solidFill>
              </a:rPr>
              <a:t>入稿前審査が必要な項目をご確認ください。</a:t>
            </a:r>
            <a:endParaRPr lang="en-US" altLang="ja-JP" sz="2000"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nvPr>
        </p:nvGraphicFramePr>
        <p:xfrm>
          <a:off x="334965" y="1268761"/>
          <a:ext cx="11521677" cy="526813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516291">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284168">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100" b="1" kern="1200" dirty="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「動画広告」は</a:t>
                      </a: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n-lt"/>
                          <a:ea typeface="+mn-ea"/>
                          <a:cs typeface="+mn-cs"/>
                        </a:rPr>
                        <a:t>任意</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hlinkClick r:id="" action="ppaction://noaction"/>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hlinkClick r:id="" action="ppaction://noaction"/>
                        </a:rPr>
                        <a:t>https://form-business.yahoo.co.jp/claris/enqueteForm?inquiry_type=display_support</a:t>
                      </a: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783562">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・ブランドリフト調査（調査種別：</a:t>
                      </a:r>
                      <a:r>
                        <a:rPr kumimoji="1" lang="ja-JP" altLang="en-US" sz="1100" b="1" kern="1200" dirty="0">
                          <a:solidFill>
                            <a:schemeClr val="accent6"/>
                          </a:solidFill>
                          <a:latin typeface="+mn-lt"/>
                          <a:ea typeface="+mn-ea"/>
                          <a:cs typeface="+mn-cs"/>
                        </a:rPr>
                        <a:t>比較検討</a:t>
                      </a:r>
                      <a:r>
                        <a:rPr kumimoji="1" lang="ja-JP" altLang="en-US" sz="1100" b="1" kern="1200" dirty="0">
                          <a:solidFill>
                            <a:schemeClr val="tx1">
                              <a:lumMod val="65000"/>
                              <a:lumOff val="35000"/>
                            </a:schemeClr>
                          </a:solidFill>
                          <a:latin typeface="+mn-lt"/>
                          <a:ea typeface="+mn-ea"/>
                          <a:cs typeface="+mn-cs"/>
                        </a:rPr>
                        <a:t>）</a:t>
                      </a:r>
                      <a:endParaRPr kumimoji="1" lang="en-US" altLang="ja-JP" sz="1100" b="1" kern="120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「比較検討」</a:t>
                      </a: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72888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100" b="1" dirty="0">
                        <a:solidFill>
                          <a:schemeClr val="accent6"/>
                        </a:solidFill>
                        <a:latin typeface="+mj-lt"/>
                        <a:ea typeface="+mj-ea"/>
                      </a:endParaRPr>
                    </a:p>
                    <a:p>
                      <a:pPr algn="ctr"/>
                      <a:endParaRPr kumimoji="1" lang="en-US" altLang="ja-JP" sz="1000" b="0" dirty="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対象外あり</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1047766">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a:solidFill>
                          <a:schemeClr val="tx1">
                            <a:lumMod val="65000"/>
                            <a:lumOff val="35000"/>
                          </a:schemeClr>
                        </a:solidFill>
                        <a:latin typeface="+mn-lt"/>
                        <a:ea typeface="+mn-ea"/>
                        <a:cs typeface="+mn-cs"/>
                      </a:endParaRPr>
                    </a:p>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1" kern="1200" dirty="0">
                        <a:solidFill>
                          <a:schemeClr val="tx1">
                            <a:lumMod val="65000"/>
                            <a:lumOff val="35000"/>
                          </a:schemeClr>
                        </a:solidFill>
                        <a:latin typeface="+mn-lt"/>
                        <a:ea typeface="+mn-ea"/>
                        <a:cs typeface="+mn-cs"/>
                      </a:endParaRPr>
                    </a:p>
                    <a:p>
                      <a:pPr algn="l"/>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a:t>
                      </a:r>
                      <a:r>
                        <a:rPr kumimoji="1" lang="ja-JP" altLang="en-US" sz="1000" b="0" kern="1200" dirty="0">
                          <a:solidFill>
                            <a:schemeClr val="tx1">
                              <a:lumMod val="65000"/>
                              <a:lumOff val="35000"/>
                            </a:schemeClr>
                          </a:solidFill>
                          <a:latin typeface="+mn-lt"/>
                          <a:ea typeface="+mn-ea"/>
                          <a:cs typeface="+mn-cs"/>
                        </a:rPr>
                        <a:t>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95916">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34448300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6" name="テキスト ボックス 5"/>
          <p:cNvSpPr txBox="1"/>
          <p:nvPr/>
        </p:nvSpPr>
        <p:spPr>
          <a:xfrm>
            <a:off x="454374" y="1124744"/>
            <a:ext cx="11402265" cy="569386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　・広告取扱基本規定：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PDF</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https://s.yimg.jp/images/listing/pdfs/listing_nyuukoukitei.pdf</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・商品資料：広告管理ツールで表示される、商品の詳細ページからダウンロードいただけます。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ディスプレイ広告（予約型）審査相談フォームよりご依頼ください。</a:t>
            </a:r>
            <a:endParaRPr kumimoji="0" lang="en-US" altLang="ja-JP" sz="1400" kern="0" dirty="0">
              <a:solidFill>
                <a:schemeClr val="tx1">
                  <a:lumMod val="65000"/>
                  <a:lumOff val="35000"/>
                </a:schemeClr>
              </a:solidFill>
            </a:endParaRPr>
          </a:p>
          <a:p>
            <a:pPr lvl="0" indent="182563">
              <a:defRPr/>
            </a:pPr>
            <a:r>
              <a:rPr kumimoji="0" lang="en-US" altLang="ja-JP" sz="1400" kern="0" dirty="0">
                <a:solidFill>
                  <a:schemeClr val="tx1">
                    <a:lumMod val="65000"/>
                    <a:lumOff val="35000"/>
                  </a:schemeClr>
                </a:solidFill>
                <a:hlinkClick r:id="rId5"/>
              </a:rPr>
              <a:t>https://form-business.yahoo.co.jp/claris/enqueteForm?inquiry_type=display_support</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1673373655"/>
      </p:ext>
    </p:extLst>
  </p:cSld>
  <p:clrMapOvr>
    <a:masterClrMapping/>
  </p:clrMapOvr>
  <p:timing>
    <p:tnLst>
      <p:par>
        <p:cTn id="1" dur="indefinite" restart="never" nodeType="tmRoot"/>
      </p:par>
    </p:tnLst>
  </p:timing>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4104</TotalTime>
  <Words>2391</Words>
  <Application>Microsoft Office PowerPoint</Application>
  <PresentationFormat>ワイド画面</PresentationFormat>
  <Paragraphs>347</Paragraphs>
  <Slides>11</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3</vt:i4>
      </vt:variant>
      <vt:variant>
        <vt:lpstr>スライド タイトル</vt:lpstr>
      </vt:variant>
      <vt:variant>
        <vt:i4>11</vt:i4>
      </vt:variant>
    </vt:vector>
  </HeadingPairs>
  <TitlesOfParts>
    <vt:vector size="18" baseType="lpstr">
      <vt:lpstr>ＭＳ Ｐゴシック</vt:lpstr>
      <vt:lpstr>メイリオ</vt:lpstr>
      <vt:lpstr>Arial</vt:lpstr>
      <vt:lpstr>Calibri</vt:lpstr>
      <vt:lpstr>表紙</vt:lpstr>
      <vt:lpstr>中表紙と裏表紙</vt:lpstr>
      <vt:lpstr>コンテンツページ</vt:lpstr>
      <vt:lpstr>Yahoo!広告 ディスプレイ広告（予約型）セールスシート</vt:lpstr>
      <vt:lpstr>本商品は選挙関連プロモーション限定となります。 また公職選挙法等の法令につきましては、広告主様の責任において遵守ください 。</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宮崎 佐津紀</cp:lastModifiedBy>
  <cp:revision>228</cp:revision>
  <dcterms:created xsi:type="dcterms:W3CDTF">2020-02-26T07:28:11Z</dcterms:created>
  <dcterms:modified xsi:type="dcterms:W3CDTF">2021-10-27T02:18:52Z</dcterms:modified>
</cp:coreProperties>
</file>