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7"/>
  </p:notesMasterIdLst>
  <p:sldIdLst>
    <p:sldId id="316" r:id="rId4"/>
    <p:sldId id="300" r:id="rId5"/>
    <p:sldId id="348" r:id="rId6"/>
    <p:sldId id="326" r:id="rId7"/>
    <p:sldId id="343" r:id="rId8"/>
    <p:sldId id="346" r:id="rId9"/>
    <p:sldId id="328" r:id="rId10"/>
    <p:sldId id="334" r:id="rId11"/>
    <p:sldId id="350" r:id="rId12"/>
    <p:sldId id="336" r:id="rId13"/>
    <p:sldId id="338" r:id="rId14"/>
    <p:sldId id="349" r:id="rId15"/>
    <p:sldId id="312"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6327" autoAdjust="0"/>
  </p:normalViewPr>
  <p:slideViewPr>
    <p:cSldViewPr>
      <p:cViewPr varScale="1">
        <p:scale>
          <a:sx n="55" d="100"/>
          <a:sy n="55" d="100"/>
        </p:scale>
        <p:origin x="69" y="7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2021/9/2</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smtClean="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smtClean="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smtClean="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smtClean="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normAutofit/>
          </a:bodyPr>
          <a:lstStyle/>
          <a:p>
            <a:r>
              <a:rPr lang="en-US" altLang="ja-JP" dirty="0" smtClean="0"/>
              <a:t>2021</a:t>
            </a:r>
            <a:r>
              <a:rPr lang="ja-JP" altLang="en-US" dirty="0" smtClean="0"/>
              <a:t>年</a:t>
            </a:r>
            <a:r>
              <a:rPr lang="en-US" altLang="ja-JP" dirty="0"/>
              <a:t>6</a:t>
            </a:r>
            <a:r>
              <a:rPr lang="ja-JP" altLang="en-US" dirty="0" smtClean="0"/>
              <a:t>月</a:t>
            </a:r>
            <a:r>
              <a:rPr lang="en-US" altLang="ja-JP" dirty="0" smtClean="0"/>
              <a:t>2</a:t>
            </a:r>
            <a:r>
              <a:rPr lang="ja-JP" altLang="en-US" dirty="0" smtClean="0"/>
              <a:t>日</a:t>
            </a:r>
            <a:endParaRPr lang="en-US" altLang="ja-JP" dirty="0" smtClean="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12592"/>
            <a:ext cx="2520280" cy="360040"/>
          </a:xfrm>
        </p:spPr>
        <p:txBody>
          <a:bodyPr>
            <a:normAutofit fontScale="77500" lnSpcReduction="20000"/>
          </a:bodyPr>
          <a:lstStyle/>
          <a:p>
            <a:pPr algn="l"/>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ブランドパネル　選挙プロモーション（</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6</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301208"/>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テキスト ボックス 5"/>
          <p:cNvSpPr txBox="1"/>
          <p:nvPr/>
        </p:nvSpPr>
        <p:spPr>
          <a:xfrm>
            <a:off x="454374" y="1124744"/>
            <a:ext cx="11402265" cy="5262979"/>
          </a:xfrm>
          <a:prstGeom prst="rect">
            <a:avLst/>
          </a:prstGeom>
          <a:noFill/>
        </p:spPr>
        <p:txBody>
          <a:bodyPr wrap="square" rtlCol="0">
            <a:spAutoFit/>
          </a:bodyPr>
          <a:lstStyle/>
          <a:p>
            <a:pPr lvl="0">
              <a:defRPr/>
            </a:pPr>
            <a:r>
              <a:rPr kumimoji="0" lang="ja-JP" altLang="en-US" sz="1200" kern="0" dirty="0">
                <a:solidFill>
                  <a:schemeClr val="tx1">
                    <a:lumMod val="65000"/>
                    <a:lumOff val="35000"/>
                  </a:schemeClr>
                </a:solidFill>
              </a:rPr>
              <a:t>■</a:t>
            </a:r>
            <a:r>
              <a:rPr kumimoji="0" lang="zh-TW" altLang="en-US" sz="1200" kern="0" dirty="0">
                <a:solidFill>
                  <a:schemeClr val="tx1">
                    <a:lumMod val="65000"/>
                    <a:lumOff val="35000"/>
                  </a:schemeClr>
                </a:solidFill>
              </a:rPr>
              <a:t>広告取扱基本規定</a:t>
            </a:r>
            <a:r>
              <a:rPr kumimoji="0" lang="ja-JP" altLang="en-US" sz="1200" kern="0" dirty="0">
                <a:solidFill>
                  <a:schemeClr val="tx1">
                    <a:lumMod val="65000"/>
                    <a:lumOff val="35000"/>
                  </a:schemeClr>
                </a:solidFill>
              </a:rPr>
              <a:t>・入稿規定・商品資料をご参照ください。</a:t>
            </a:r>
            <a:endParaRPr kumimoji="0" lang="en-US" altLang="ja-JP" sz="1200" kern="0" dirty="0">
              <a:solidFill>
                <a:schemeClr val="tx1">
                  <a:lumMod val="65000"/>
                  <a:lumOff val="35000"/>
                </a:schemeClr>
              </a:solidFill>
            </a:endParaRPr>
          </a:p>
          <a:p>
            <a:pPr lvl="0">
              <a:defRPr/>
            </a:pPr>
            <a:r>
              <a:rPr kumimoji="0" lang="ja-JP" altLang="en-US" sz="1200" kern="0" dirty="0">
                <a:solidFill>
                  <a:schemeClr val="tx1">
                    <a:lumMod val="65000"/>
                    <a:lumOff val="35000"/>
                  </a:schemeClr>
                </a:solidFill>
              </a:rPr>
              <a:t>　・広告取扱基本規定：</a:t>
            </a:r>
            <a:r>
              <a:rPr kumimoji="0" lang="en-US" altLang="ja-JP" sz="1200" kern="0" dirty="0">
                <a:solidFill>
                  <a:schemeClr val="tx1">
                    <a:lumMod val="65000"/>
                    <a:lumOff val="35000"/>
                  </a:schemeClr>
                </a:solidFill>
                <a:hlinkClick r:id="rId2"/>
              </a:rPr>
              <a:t>https://marketing.yahoo.co.jp/guidelines/terms.html</a:t>
            </a:r>
            <a:endParaRPr kumimoji="0" lang="en-US" altLang="ja-JP" sz="1200" kern="0" dirty="0">
              <a:solidFill>
                <a:schemeClr val="tx1">
                  <a:lumMod val="65000"/>
                  <a:lumOff val="35000"/>
                </a:schemeClr>
              </a:solidFill>
            </a:endParaRPr>
          </a:p>
          <a:p>
            <a:pPr lvl="0">
              <a:defRPr/>
            </a:pPr>
            <a:r>
              <a:rPr kumimoji="0" lang="ja-JP" altLang="en-US" sz="1200" kern="0" dirty="0">
                <a:solidFill>
                  <a:schemeClr val="tx1">
                    <a:lumMod val="65000"/>
                    <a:lumOff val="35000"/>
                  </a:schemeClr>
                </a:solidFill>
              </a:rPr>
              <a:t>　・入稿規定（</a:t>
            </a:r>
            <a:r>
              <a:rPr kumimoji="0" lang="en-US" altLang="ja-JP" sz="1200" kern="0" dirty="0">
                <a:solidFill>
                  <a:schemeClr val="tx1">
                    <a:lumMod val="65000"/>
                    <a:lumOff val="35000"/>
                  </a:schemeClr>
                </a:solidFill>
              </a:rPr>
              <a:t>web</a:t>
            </a:r>
            <a:r>
              <a:rPr kumimoji="0" lang="ja-JP" altLang="en-US" sz="1200" kern="0" dirty="0">
                <a:solidFill>
                  <a:schemeClr val="tx1">
                    <a:lumMod val="65000"/>
                    <a:lumOff val="35000"/>
                  </a:schemeClr>
                </a:solidFill>
              </a:rPr>
              <a:t>）：</a:t>
            </a:r>
            <a:r>
              <a:rPr kumimoji="0" lang="en-US" altLang="ja-JP" sz="1200" kern="0" dirty="0">
                <a:solidFill>
                  <a:schemeClr val="tx1">
                    <a:lumMod val="65000"/>
                    <a:lumOff val="35000"/>
                  </a:schemeClr>
                </a:solidFill>
              </a:rPr>
              <a:t> </a:t>
            </a:r>
            <a:r>
              <a:rPr lang="en-US" altLang="ja-JP" sz="1200" dirty="0">
                <a:solidFill>
                  <a:schemeClr val="tx1">
                    <a:lumMod val="65000"/>
                    <a:lumOff val="35000"/>
                  </a:schemeClr>
                </a:solidFill>
                <a:hlinkClick r:id="rId3"/>
              </a:rPr>
              <a:t>https://ads-help.yahoo.co.jp/yahooads/guideline/articledetail?lan=ja&amp;aid=1493&amp;o=default</a:t>
            </a:r>
            <a:endParaRPr kumimoji="0" lang="en-US" altLang="ja-JP" sz="1200" kern="0" dirty="0">
              <a:solidFill>
                <a:schemeClr val="tx1">
                  <a:lumMod val="65000"/>
                  <a:lumOff val="35000"/>
                </a:schemeClr>
              </a:solidFill>
            </a:endParaRPr>
          </a:p>
          <a:p>
            <a:pPr>
              <a:defRPr/>
            </a:pPr>
            <a:r>
              <a:rPr kumimoji="0" lang="ja-JP" altLang="en-US" sz="1200" kern="0" dirty="0">
                <a:solidFill>
                  <a:schemeClr val="tx1">
                    <a:lumMod val="65000"/>
                    <a:lumOff val="35000"/>
                  </a:schemeClr>
                </a:solidFill>
              </a:rPr>
              <a:t>　・入稿規定（</a:t>
            </a:r>
            <a:r>
              <a:rPr kumimoji="0" lang="en-US" altLang="ja-JP" sz="1200" kern="0" dirty="0">
                <a:solidFill>
                  <a:schemeClr val="tx1">
                    <a:lumMod val="65000"/>
                    <a:lumOff val="35000"/>
                  </a:schemeClr>
                </a:solidFill>
              </a:rPr>
              <a:t>PDF</a:t>
            </a:r>
            <a:r>
              <a:rPr kumimoji="0" lang="ja-JP" altLang="en-US" sz="1200" kern="0" dirty="0">
                <a:solidFill>
                  <a:schemeClr val="tx1">
                    <a:lumMod val="65000"/>
                    <a:lumOff val="35000"/>
                  </a:schemeClr>
                </a:solidFill>
              </a:rPr>
              <a:t>）：</a:t>
            </a:r>
            <a:r>
              <a:rPr kumimoji="0" lang="en-US" altLang="ja-JP" sz="1200" kern="0" dirty="0">
                <a:solidFill>
                  <a:schemeClr val="tx1">
                    <a:lumMod val="65000"/>
                    <a:lumOff val="35000"/>
                  </a:schemeClr>
                </a:solidFill>
              </a:rPr>
              <a:t> </a:t>
            </a:r>
            <a:r>
              <a:rPr kumimoji="0" lang="en-US" altLang="ja-JP" sz="1200" kern="0" dirty="0">
                <a:solidFill>
                  <a:schemeClr val="tx1">
                    <a:lumMod val="65000"/>
                    <a:lumOff val="35000"/>
                  </a:schemeClr>
                </a:solidFill>
                <a:hlinkClick r:id="rId4"/>
              </a:rPr>
              <a:t>https://s.yimg.jp/images/listing/pdfs/listing_nyuukoukitei.pdf</a:t>
            </a:r>
            <a:endParaRPr kumimoji="0" lang="en-US" altLang="ja-JP" sz="1200" kern="0" dirty="0">
              <a:solidFill>
                <a:schemeClr val="tx1">
                  <a:lumMod val="65000"/>
                  <a:lumOff val="35000"/>
                </a:schemeClr>
              </a:solidFill>
            </a:endParaRPr>
          </a:p>
          <a:p>
            <a:pPr lvl="0">
              <a:defRPr/>
            </a:pPr>
            <a:r>
              <a:rPr kumimoji="0" lang="ja-JP" altLang="en-US" sz="1200" kern="0" dirty="0">
                <a:solidFill>
                  <a:schemeClr val="tx1">
                    <a:lumMod val="65000"/>
                    <a:lumOff val="35000"/>
                  </a:schemeClr>
                </a:solidFill>
              </a:rPr>
              <a:t>　・商品資料：広告管理ツールで表示される、商品の詳細ページからダウンロードいただけます。</a:t>
            </a:r>
            <a:endParaRPr kumimoji="0" lang="en-US" altLang="ja-JP" sz="12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lvl="0">
              <a:defRPr/>
            </a:pPr>
            <a:r>
              <a:rPr kumimoji="0" lang="ja-JP" altLang="en-US" sz="1200" b="0" i="0" u="none" strike="noStrike" kern="0" cap="none" spc="0" normalizeH="0" baseline="0" noProof="0" dirty="0" smtClean="0">
                <a:ln>
                  <a:noFill/>
                </a:ln>
                <a:solidFill>
                  <a:schemeClr val="tx1">
                    <a:lumMod val="65000"/>
                    <a:lumOff val="35000"/>
                  </a:schemeClr>
                </a:solidFill>
                <a:effectLst/>
                <a:uLnTx/>
                <a:uFillTx/>
              </a:rPr>
              <a:t>■</a:t>
            </a:r>
            <a:r>
              <a:rPr kumimoji="0" lang="ja-JP" altLang="en-US" sz="1200" kern="0" dirty="0">
                <a:solidFill>
                  <a:schemeClr val="tx1">
                    <a:lumMod val="65000"/>
                    <a:lumOff val="35000"/>
                  </a:schemeClr>
                </a:solidFill>
              </a:rPr>
              <a:t>一部の広告タイプやブランドリフト調査項目、訴求する商品・サービスによっては入稿前審査にて事前原稿確認が必須です。</a:t>
            </a:r>
            <a:br>
              <a:rPr kumimoji="0" lang="ja-JP" altLang="en-US" sz="1200" kern="0" dirty="0">
                <a:solidFill>
                  <a:schemeClr val="tx1">
                    <a:lumMod val="65000"/>
                    <a:lumOff val="35000"/>
                  </a:schemeClr>
                </a:solidFill>
              </a:rPr>
            </a:br>
            <a:r>
              <a:rPr kumimoji="0" lang="ja-JP" altLang="en-US" sz="1200" kern="0" dirty="0" smtClean="0">
                <a:solidFill>
                  <a:schemeClr val="tx1">
                    <a:lumMod val="65000"/>
                    <a:lumOff val="35000"/>
                  </a:schemeClr>
                </a:solidFill>
              </a:rPr>
              <a:t>　ディスプレイ</a:t>
            </a:r>
            <a:r>
              <a:rPr kumimoji="0" lang="ja-JP" altLang="en-US" sz="1200" kern="0" dirty="0">
                <a:solidFill>
                  <a:schemeClr val="tx1">
                    <a:lumMod val="65000"/>
                    <a:lumOff val="35000"/>
                  </a:schemeClr>
                </a:solidFill>
              </a:rPr>
              <a:t>広告（予約型）審査相談フォームよりご依頼ください</a:t>
            </a:r>
            <a:r>
              <a:rPr kumimoji="0" lang="ja-JP" altLang="en-US" sz="1200" kern="0" dirty="0" smtClean="0">
                <a:solidFill>
                  <a:schemeClr val="tx1">
                    <a:lumMod val="65000"/>
                    <a:lumOff val="35000"/>
                  </a:schemeClr>
                </a:solidFill>
              </a:rPr>
              <a:t>。</a:t>
            </a:r>
            <a:endParaRPr kumimoji="0" lang="en-US" altLang="ja-JP" sz="1200" kern="0" dirty="0" smtClean="0">
              <a:solidFill>
                <a:schemeClr val="tx1">
                  <a:lumMod val="65000"/>
                  <a:lumOff val="35000"/>
                </a:schemeClr>
              </a:solidFill>
            </a:endParaRPr>
          </a:p>
          <a:p>
            <a:pPr lvl="0" indent="182563">
              <a:defRPr/>
            </a:pPr>
            <a:r>
              <a:rPr kumimoji="0" lang="en-US" altLang="ja-JP" sz="1200" b="0" i="0" u="none" strike="noStrike" kern="0" cap="none" spc="0" normalizeH="0" baseline="0" noProof="0" dirty="0" smtClean="0">
                <a:ln>
                  <a:noFill/>
                </a:ln>
                <a:solidFill>
                  <a:schemeClr val="tx1">
                    <a:lumMod val="65000"/>
                    <a:lumOff val="35000"/>
                  </a:schemeClr>
                </a:solidFill>
                <a:effectLst/>
                <a:uLnTx/>
                <a:uFillTx/>
                <a:hlinkClick r:id="rId5"/>
              </a:rPr>
              <a:t>https://form-business.yahoo.co.jp/claris/enqueteForm?inquiry_type=display_support</a:t>
            </a: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schemeClr val="tx1">
                    <a:lumMod val="65000"/>
                    <a:lumOff val="35000"/>
                  </a:schemeClr>
                </a:solidFill>
                <a:effectLst/>
                <a:uLnTx/>
                <a:uFillTx/>
              </a:rPr>
              <a:t>■</a:t>
            </a:r>
            <a:r>
              <a:rPr kumimoji="0" lang="ja-JP" altLang="ja-JP" sz="1200" b="0" i="0" u="none" strike="noStrike" kern="0" cap="none" spc="0" normalizeH="0" baseline="0" noProof="0" dirty="0" smtClean="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200" b="0" i="0" u="none" strike="noStrike" kern="0" cap="none" spc="0" normalizeH="0" baseline="0" noProof="0" dirty="0" smtClean="0">
                <a:ln>
                  <a:noFill/>
                </a:ln>
                <a:solidFill>
                  <a:schemeClr val="tx1">
                    <a:lumMod val="65000"/>
                    <a:lumOff val="35000"/>
                  </a:schemeClr>
                </a:solidFill>
                <a:effectLst/>
                <a:uLnTx/>
                <a:uFillTx/>
              </a:rPr>
              <a:t>また、それらに</a:t>
            </a:r>
            <a:r>
              <a:rPr kumimoji="0" lang="ja-JP" altLang="en-US" sz="1200" b="0" i="0" u="none" strike="noStrike" kern="0" cap="none" spc="0" normalizeH="0" baseline="0" noProof="0" dirty="0" smtClean="0">
                <a:ln>
                  <a:noFill/>
                </a:ln>
                <a:solidFill>
                  <a:schemeClr val="tx1">
                    <a:lumMod val="65000"/>
                    <a:lumOff val="35000"/>
                  </a:schemeClr>
                </a:solidFill>
                <a:effectLst/>
                <a:uLnTx/>
                <a:uFillTx/>
              </a:rPr>
              <a:t>伴い</a:t>
            </a:r>
            <a:r>
              <a:rPr kumimoji="0" lang="ja-JP" altLang="ja-JP" sz="1200" b="0" i="0" u="none" strike="noStrike" kern="0" cap="none" spc="0" normalizeH="0" baseline="0" noProof="0" dirty="0" smtClean="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schemeClr val="tx1">
                    <a:lumMod val="65000"/>
                    <a:lumOff val="35000"/>
                  </a:schemeClr>
                </a:solidFill>
                <a:effectLst/>
                <a:uLnTx/>
                <a:uFillTx/>
              </a:rPr>
              <a:t>■一部、広告掲載対象外となるページがあります。</a:t>
            </a: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schemeClr val="tx1">
                    <a:lumMod val="65000"/>
                    <a:lumOff val="35000"/>
                  </a:schemeClr>
                </a:solidFill>
                <a:effectLst/>
                <a:uLnTx/>
                <a:uFillTx/>
              </a:rPr>
              <a:t>■市区郡合併などでエリアが変更・廃止になる場合があります。</a:t>
            </a: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kern="0" dirty="0">
                <a:solidFill>
                  <a:schemeClr val="tx1">
                    <a:lumMod val="65000"/>
                    <a:lumOff val="35000"/>
                  </a:schemeClr>
                </a:solidFill>
              </a:rPr>
              <a:t> </a:t>
            </a:r>
            <a:r>
              <a:rPr kumimoji="0" lang="en-US" altLang="ja-JP" sz="1200" kern="0" dirty="0" smtClean="0">
                <a:solidFill>
                  <a:schemeClr val="tx1">
                    <a:lumMod val="65000"/>
                    <a:lumOff val="35000"/>
                  </a:schemeClr>
                </a:solidFill>
              </a:rPr>
              <a:t>   </a:t>
            </a:r>
            <a:r>
              <a:rPr kumimoji="0" lang="ja-JP" altLang="en-US" sz="1200" b="0" i="0" u="none" strike="noStrike" kern="0" cap="none" spc="0" normalizeH="0" baseline="0" noProof="0" dirty="0" smtClean="0">
                <a:ln>
                  <a:noFill/>
                </a:ln>
                <a:solidFill>
                  <a:schemeClr val="tx1">
                    <a:lumMod val="65000"/>
                    <a:lumOff val="35000"/>
                  </a:schemeClr>
                </a:solidFill>
                <a:effectLst/>
                <a:uLnTx/>
                <a:uFillTx/>
              </a:rPr>
              <a:t>指定したビューアブルインプレッション未達と</a:t>
            </a:r>
            <a:r>
              <a:rPr kumimoji="0" lang="ja-JP" altLang="ja-JP" sz="1200" b="0" i="0" u="none" strike="noStrike" kern="0" cap="none" spc="0" normalizeH="0" baseline="0" noProof="0" dirty="0" smtClean="0">
                <a:ln>
                  <a:noFill/>
                </a:ln>
                <a:solidFill>
                  <a:schemeClr val="tx1">
                    <a:lumMod val="65000"/>
                    <a:lumOff val="35000"/>
                  </a:schemeClr>
                </a:solidFill>
                <a:effectLst/>
                <a:uLnTx/>
                <a:uFillTx/>
              </a:rPr>
              <a:t>なる場合があります。</a:t>
            </a:r>
            <a:r>
              <a:rPr kumimoji="0" lang="ja-JP" altLang="en-US" sz="1200" b="0" i="0" u="none" strike="noStrike" kern="0" cap="none" spc="0" normalizeH="0" baseline="0" noProof="0" dirty="0" smtClean="0">
                <a:ln>
                  <a:noFill/>
                </a:ln>
                <a:solidFill>
                  <a:schemeClr val="tx1">
                    <a:lumMod val="65000"/>
                    <a:lumOff val="35000"/>
                  </a:schemeClr>
                </a:solidFill>
                <a:effectLst/>
                <a:uLnTx/>
                <a:uFillTx/>
              </a:rPr>
              <a:t>その際は補填対象外となりますので</a:t>
            </a:r>
            <a:r>
              <a:rPr kumimoji="0" lang="ja-JP" altLang="ja-JP" sz="1200" b="0" i="0" u="none" strike="noStrike" kern="0" cap="none" spc="0" normalizeH="0" baseline="0" noProof="0" dirty="0" smtClean="0">
                <a:ln>
                  <a:noFill/>
                </a:ln>
                <a:solidFill>
                  <a:schemeClr val="tx1">
                    <a:lumMod val="65000"/>
                    <a:lumOff val="35000"/>
                  </a:schemeClr>
                </a:solidFill>
                <a:effectLst/>
                <a:uLnTx/>
                <a:uFillTx/>
              </a:rPr>
              <a:t>あらかじめご了承ください。</a:t>
            </a: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schemeClr val="tx1">
                    <a:lumMod val="65000"/>
                    <a:lumOff val="35000"/>
                  </a:schemeClr>
                </a:solidFill>
                <a:effectLst/>
                <a:uLnTx/>
                <a:uFillTx/>
              </a:rPr>
              <a:t>■金額表示は、消費税を含みません。</a:t>
            </a: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schemeClr val="tx1">
                    <a:lumMod val="65000"/>
                    <a:lumOff val="35000"/>
                  </a:schemeClr>
                </a:solidFill>
                <a:effectLst/>
                <a:uLnTx/>
                <a:uFillTx/>
              </a:rPr>
              <a:t>■金額表示は、代理店手数料を含みます。</a:t>
            </a: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schemeClr val="tx1">
                    <a:lumMod val="65000"/>
                    <a:lumOff val="35000"/>
                  </a:schemeClr>
                </a:solidFill>
                <a:effectLst/>
                <a:uLnTx/>
                <a:uFillTx/>
              </a:rPr>
              <a:t>■「内容改定」リリースの場合、該当商品の予約開始日に、その前の期にリリースされた商品が数時間メンテナンス期間に入り、</a:t>
            </a:r>
            <a:r>
              <a:rPr kumimoji="0" lang="en-US" altLang="ja-JP" sz="1200" b="0" i="0" u="none" strike="noStrike" kern="0" cap="none" spc="0" normalizeH="0" baseline="0" noProof="0" dirty="0" smtClean="0">
                <a:ln>
                  <a:noFill/>
                </a:ln>
                <a:solidFill>
                  <a:schemeClr val="tx1">
                    <a:lumMod val="65000"/>
                    <a:lumOff val="35000"/>
                  </a:schemeClr>
                </a:solidFill>
                <a:effectLst/>
                <a:uLnTx/>
                <a:uFillTx/>
              </a:rPr>
              <a:t/>
            </a:r>
            <a:br>
              <a:rPr kumimoji="0" lang="en-US" altLang="ja-JP" sz="1200" b="0" i="0" u="none" strike="noStrike" kern="0" cap="none" spc="0" normalizeH="0" baseline="0" noProof="0" dirty="0" smtClean="0">
                <a:ln>
                  <a:noFill/>
                </a:ln>
                <a:solidFill>
                  <a:schemeClr val="tx1">
                    <a:lumMod val="65000"/>
                    <a:lumOff val="35000"/>
                  </a:schemeClr>
                </a:solidFill>
                <a:effectLst/>
                <a:uLnTx/>
                <a:uFillTx/>
              </a:rPr>
            </a:br>
            <a:r>
              <a:rPr kumimoji="0" lang="en-US" altLang="ja-JP" sz="1200" b="0" i="0" u="none" strike="noStrike" kern="0" cap="none" spc="0" normalizeH="0" baseline="0" noProof="0" dirty="0" smtClean="0">
                <a:ln>
                  <a:noFill/>
                </a:ln>
                <a:solidFill>
                  <a:schemeClr val="tx1">
                    <a:lumMod val="65000"/>
                    <a:lumOff val="35000"/>
                  </a:schemeClr>
                </a:solidFill>
                <a:effectLst/>
                <a:uLnTx/>
                <a:uFillTx/>
              </a:rPr>
              <a:t>    </a:t>
            </a:r>
            <a:r>
              <a:rPr kumimoji="0" lang="ja-JP" altLang="en-US" sz="1200" b="0" i="0" u="none" strike="noStrike" kern="0" cap="none" spc="0" normalizeH="0" baseline="0" noProof="0" dirty="0" smtClean="0">
                <a:ln>
                  <a:noFill/>
                </a:ln>
                <a:solidFill>
                  <a:schemeClr val="tx1">
                    <a:lumMod val="65000"/>
                    <a:lumOff val="35000"/>
                  </a:schemeClr>
                </a:solidFill>
                <a:effectLst/>
                <a:uLnTx/>
                <a:uFillTx/>
              </a:rPr>
              <a:t>予約ができない状態となります。ご了承ください。</a:t>
            </a:r>
            <a:endParaRPr kumimoji="0" lang="en-US" altLang="zh-TW" sz="1200" b="0" i="0" u="none" strike="noStrike" kern="0" cap="none" spc="0" normalizeH="0" baseline="0" noProof="0" dirty="0" smtClean="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1815882"/>
          </a:xfrm>
          <a:prstGeom prst="rect">
            <a:avLst/>
          </a:prstGeom>
          <a:noFill/>
        </p:spPr>
        <p:txBody>
          <a:bodyPr wrap="square" rtlCol="0">
            <a:spAutoFit/>
          </a:bodyPr>
          <a:lstStyle/>
          <a:p>
            <a:pPr lvl="0"/>
            <a:r>
              <a:rPr lang="ja-JP" altLang="en-US" sz="1400" dirty="0">
                <a:solidFill>
                  <a:prstClr val="black">
                    <a:lumMod val="65000"/>
                    <a:lumOff val="35000"/>
                  </a:prstClr>
                </a:solidFill>
              </a:rPr>
              <a:t>■掲載不具合に</a:t>
            </a:r>
            <a:r>
              <a:rPr lang="ja-JP" altLang="en-US" sz="1400" dirty="0" smtClean="0">
                <a:solidFill>
                  <a:prstClr val="black">
                    <a:lumMod val="65000"/>
                    <a:lumOff val="35000"/>
                  </a:prstClr>
                </a:solidFill>
              </a:rPr>
              <a:t>ついて</a:t>
            </a:r>
            <a:endParaRPr lang="ja-JP" altLang="en-US" sz="1400" dirty="0">
              <a:solidFill>
                <a:prstClr val="black">
                  <a:lumMod val="65000"/>
                  <a:lumOff val="35000"/>
                </a:prstClr>
              </a:solidFill>
            </a:endParaRPr>
          </a:p>
          <a:p>
            <a:pPr lvl="0"/>
            <a:r>
              <a:rPr lang="ja-JP" altLang="en-US" sz="1400" dirty="0">
                <a:solidFill>
                  <a:prstClr val="black">
                    <a:lumMod val="65000"/>
                    <a:lumOff val="35000"/>
                  </a:prstClr>
                </a:solidFill>
              </a:rPr>
              <a:t>　次に定める時間は、広告掲載調整時間とし、広告掲載調整時間内の不具合について、ヤフーは免責されます。</a:t>
            </a:r>
          </a:p>
          <a:p>
            <a:pPr lvl="0"/>
            <a:r>
              <a:rPr lang="ja-JP" altLang="en-US" sz="1400" dirty="0">
                <a:solidFill>
                  <a:prstClr val="black">
                    <a:lumMod val="65000"/>
                    <a:lumOff val="35000"/>
                  </a:prstClr>
                </a:solidFill>
              </a:rPr>
              <a:t>　（１）広告掲載開始日、及び広告内容の変更後の掲載開始日は、掲載開始から</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時間を広告掲載調整時間とします。</a:t>
            </a:r>
          </a:p>
          <a:p>
            <a:pPr lvl="0"/>
            <a:r>
              <a:rPr lang="ja-JP" altLang="en-US" sz="1400" dirty="0">
                <a:solidFill>
                  <a:prstClr val="black">
                    <a:lumMod val="65000"/>
                    <a:lumOff val="35000"/>
                  </a:prstClr>
                </a:solidFill>
              </a:rPr>
              <a:t>　　ただし、（２）、（３）に該当する場合は、その定めに従います。</a:t>
            </a:r>
          </a:p>
          <a:p>
            <a:pPr lvl="0"/>
            <a:r>
              <a:rPr lang="ja-JP" altLang="en-US" sz="1400" dirty="0">
                <a:solidFill>
                  <a:prstClr val="black">
                    <a:lumMod val="65000"/>
                    <a:lumOff val="35000"/>
                  </a:prstClr>
                </a:solidFill>
              </a:rPr>
              <a:t>　（２）広告掲載開始日が営業日以外の場合、当該広告掲載開始時間から翌営業日正午までを広告掲載調整時間とします。</a:t>
            </a:r>
          </a:p>
          <a:p>
            <a:pPr lvl="0"/>
            <a:r>
              <a:rPr lang="ja-JP" altLang="en-US" sz="1400" dirty="0">
                <a:solidFill>
                  <a:prstClr val="black">
                    <a:lumMod val="65000"/>
                    <a:lumOff val="35000"/>
                  </a:prstClr>
                </a:solidFill>
              </a:rPr>
              <a:t>　（３）広告の総掲載予定時間が</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時間未満の場合、総掲載予定時間の</a:t>
            </a:r>
            <a:r>
              <a:rPr lang="en-US" altLang="ja-JP" sz="1400" dirty="0">
                <a:solidFill>
                  <a:prstClr val="black">
                    <a:lumMod val="65000"/>
                    <a:lumOff val="35000"/>
                  </a:prstClr>
                </a:solidFill>
              </a:rPr>
              <a:t>10%</a:t>
            </a:r>
            <a:r>
              <a:rPr lang="ja-JP" altLang="en-US" sz="1400" dirty="0">
                <a:solidFill>
                  <a:prstClr val="black">
                    <a:lumMod val="65000"/>
                    <a:lumOff val="35000"/>
                  </a:prstClr>
                </a:solidFill>
              </a:rPr>
              <a:t>にあたる時間までを広告掲載調整時間とします</a:t>
            </a:r>
            <a:r>
              <a:rPr lang="ja-JP" altLang="en-US" sz="1400" dirty="0" smtClean="0">
                <a:solidFill>
                  <a:prstClr val="black">
                    <a:lumMod val="65000"/>
                    <a:lumOff val="35000"/>
                  </a:prstClr>
                </a:solidFill>
              </a:rPr>
              <a:t>。</a:t>
            </a:r>
            <a:endParaRPr lang="en-US" altLang="ja-JP" sz="1400" dirty="0" smtClean="0">
              <a:solidFill>
                <a:prstClr val="black">
                  <a:lumMod val="65000"/>
                  <a:lumOff val="35000"/>
                </a:prstClr>
              </a:solidFill>
            </a:endParaRPr>
          </a:p>
          <a:p>
            <a:pPr lvl="0"/>
            <a:endParaRPr lang="en-US" altLang="ja-JP" sz="1400" dirty="0">
              <a:solidFill>
                <a:prstClr val="black">
                  <a:lumMod val="65000"/>
                  <a:lumOff val="35000"/>
                </a:prstClr>
              </a:solidFill>
            </a:endParaRPr>
          </a:p>
          <a:p>
            <a:pPr lvl="0"/>
            <a:r>
              <a:rPr lang="ja-JP" altLang="en-US" sz="1400" dirty="0" smtClean="0">
                <a:solidFill>
                  <a:prstClr val="black">
                    <a:lumMod val="65000"/>
                    <a:lumOff val="35000"/>
                  </a:prstClr>
                </a:solidFill>
              </a:rPr>
              <a:t>■本商品は選挙関連プロモーション限定となります。また公職選挙法</a:t>
            </a:r>
            <a:r>
              <a:rPr lang="ja-JP" altLang="en-US" sz="1400" dirty="0">
                <a:solidFill>
                  <a:prstClr val="black">
                    <a:lumMod val="65000"/>
                    <a:lumOff val="35000"/>
                  </a:prstClr>
                </a:solidFill>
              </a:rPr>
              <a:t>等の法令に</a:t>
            </a:r>
            <a:r>
              <a:rPr lang="ja-JP" altLang="en-US" sz="1400" dirty="0" smtClean="0">
                <a:solidFill>
                  <a:prstClr val="black">
                    <a:lumMod val="65000"/>
                    <a:lumOff val="35000"/>
                  </a:prstClr>
                </a:solidFill>
              </a:rPr>
              <a:t>つきましては</a:t>
            </a:r>
            <a:r>
              <a:rPr lang="ja-JP" altLang="en-US" sz="1400" dirty="0">
                <a:solidFill>
                  <a:prstClr val="black">
                    <a:lumMod val="65000"/>
                    <a:lumOff val="35000"/>
                  </a:prstClr>
                </a:solidFill>
              </a:rPr>
              <a:t>、広告主様の責任に</a:t>
            </a:r>
            <a:r>
              <a:rPr lang="ja-JP" altLang="en-US" sz="1400" dirty="0" smtClean="0">
                <a:solidFill>
                  <a:prstClr val="black">
                    <a:lumMod val="65000"/>
                    <a:lumOff val="35000"/>
                  </a:prstClr>
                </a:solidFill>
              </a:rPr>
              <a:t>おいて遵守ください 。</a:t>
            </a:r>
            <a:endParaRPr lang="ja-JP" altLang="en-US" sz="1400" dirty="0">
              <a:solidFill>
                <a:prstClr val="black">
                  <a:lumMod val="65000"/>
                  <a:lumOff val="35000"/>
                </a:prstClr>
              </a:solidFill>
            </a:endParaRPr>
          </a:p>
        </p:txBody>
      </p:sp>
    </p:spTree>
    <p:extLst>
      <p:ext uri="{BB962C8B-B14F-4D97-AF65-F5344CB8AC3E}">
        <p14:creationId xmlns:p14="http://schemas.microsoft.com/office/powerpoint/2010/main" val="26614600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テキスト ボックス 3"/>
          <p:cNvSpPr txBox="1"/>
          <p:nvPr/>
        </p:nvSpPr>
        <p:spPr>
          <a:xfrm>
            <a:off x="454374" y="1124744"/>
            <a:ext cx="11402265" cy="1600438"/>
          </a:xfrm>
          <a:prstGeom prst="rect">
            <a:avLst/>
          </a:prstGeom>
          <a:noFill/>
        </p:spPr>
        <p:txBody>
          <a:bodyPr wrap="square" rtlCol="0">
            <a:spAutoFit/>
          </a:bodyPr>
          <a:lstStyle/>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2021/6/23</a:t>
            </a:r>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・すべての商品の掲載期間終了日を</a:t>
            </a:r>
            <a:r>
              <a:rPr lang="en-US" altLang="ja-JP" sz="1400" dirty="0">
                <a:solidFill>
                  <a:prstClr val="black">
                    <a:lumMod val="65000"/>
                    <a:lumOff val="35000"/>
                  </a:prstClr>
                </a:solidFill>
              </a:rPr>
              <a:t>2021</a:t>
            </a:r>
            <a:r>
              <a:rPr lang="ja-JP" altLang="en-US" sz="1400" dirty="0">
                <a:solidFill>
                  <a:prstClr val="black">
                    <a:lumMod val="65000"/>
                    <a:lumOff val="35000"/>
                  </a:prstClr>
                </a:solidFill>
              </a:rPr>
              <a:t>年</a:t>
            </a:r>
            <a:r>
              <a:rPr lang="en-US" altLang="ja-JP" sz="1400" dirty="0">
                <a:solidFill>
                  <a:prstClr val="black">
                    <a:lumMod val="65000"/>
                    <a:lumOff val="35000"/>
                  </a:prstClr>
                </a:solidFill>
              </a:rPr>
              <a:t>7</a:t>
            </a:r>
            <a:r>
              <a:rPr lang="ja-JP" altLang="en-US" sz="1400" dirty="0">
                <a:solidFill>
                  <a:prstClr val="black">
                    <a:lumMod val="65000"/>
                    <a:lumOff val="35000"/>
                  </a:prstClr>
                </a:solidFill>
              </a:rPr>
              <a:t>月</a:t>
            </a:r>
            <a:r>
              <a:rPr lang="en-US" altLang="ja-JP" sz="1400" dirty="0">
                <a:solidFill>
                  <a:prstClr val="black">
                    <a:lumMod val="65000"/>
                    <a:lumOff val="35000"/>
                  </a:prstClr>
                </a:solidFill>
              </a:rPr>
              <a:t>20</a:t>
            </a:r>
            <a:r>
              <a:rPr lang="ja-JP" altLang="en-US" sz="1400" dirty="0">
                <a:solidFill>
                  <a:prstClr val="black">
                    <a:lumMod val="65000"/>
                    <a:lumOff val="35000"/>
                  </a:prstClr>
                </a:solidFill>
              </a:rPr>
              <a:t>日（火</a:t>
            </a:r>
            <a:r>
              <a:rPr lang="ja-JP" altLang="en-US" sz="1400" dirty="0" smtClean="0">
                <a:solidFill>
                  <a:prstClr val="black">
                    <a:lumMod val="65000"/>
                    <a:lumOff val="35000"/>
                  </a:prstClr>
                </a:solidFill>
              </a:rPr>
              <a:t>）から</a:t>
            </a:r>
            <a:r>
              <a:rPr lang="en-US" altLang="ja-JP" sz="1400" dirty="0">
                <a:solidFill>
                  <a:prstClr val="black">
                    <a:lumMod val="65000"/>
                    <a:lumOff val="35000"/>
                  </a:prstClr>
                </a:solidFill>
              </a:rPr>
              <a:t>2021</a:t>
            </a:r>
            <a:r>
              <a:rPr lang="ja-JP" altLang="en-US" sz="1400" dirty="0" smtClean="0">
                <a:solidFill>
                  <a:prstClr val="black">
                    <a:lumMod val="65000"/>
                    <a:lumOff val="35000"/>
                  </a:prstClr>
                </a:solidFill>
              </a:rPr>
              <a:t>年</a:t>
            </a:r>
            <a:r>
              <a:rPr lang="en-US" altLang="ja-JP" sz="1400" dirty="0">
                <a:solidFill>
                  <a:prstClr val="black">
                    <a:lumMod val="65000"/>
                    <a:lumOff val="35000"/>
                  </a:prstClr>
                </a:solidFill>
              </a:rPr>
              <a:t>9</a:t>
            </a:r>
            <a:r>
              <a:rPr lang="ja-JP" altLang="en-US" sz="1400" dirty="0" smtClean="0">
                <a:solidFill>
                  <a:prstClr val="black">
                    <a:lumMod val="65000"/>
                    <a:lumOff val="35000"/>
                  </a:prstClr>
                </a:solidFill>
              </a:rPr>
              <a:t>月</a:t>
            </a:r>
            <a:r>
              <a:rPr lang="en-US" altLang="ja-JP" sz="1400" dirty="0" smtClean="0">
                <a:solidFill>
                  <a:prstClr val="black">
                    <a:lumMod val="65000"/>
                    <a:lumOff val="35000"/>
                  </a:prstClr>
                </a:solidFill>
              </a:rPr>
              <a:t>3</a:t>
            </a:r>
            <a:r>
              <a:rPr lang="en-US" altLang="ja-JP" sz="1400" dirty="0">
                <a:solidFill>
                  <a:prstClr val="black">
                    <a:lumMod val="65000"/>
                    <a:lumOff val="35000"/>
                  </a:prstClr>
                </a:solidFill>
              </a:rPr>
              <a:t>0</a:t>
            </a:r>
            <a:r>
              <a:rPr lang="ja-JP" altLang="en-US" sz="1400" dirty="0" smtClean="0">
                <a:solidFill>
                  <a:prstClr val="black">
                    <a:lumMod val="65000"/>
                    <a:lumOff val="35000"/>
                  </a:prstClr>
                </a:solidFill>
              </a:rPr>
              <a:t>日（木）</a:t>
            </a:r>
            <a:r>
              <a:rPr lang="ja-JP" altLang="en-US" sz="1400" dirty="0">
                <a:solidFill>
                  <a:prstClr val="black">
                    <a:lumMod val="65000"/>
                    <a:lumOff val="35000"/>
                  </a:prstClr>
                </a:solidFill>
              </a:rPr>
              <a:t>に変更しました</a:t>
            </a:r>
            <a:r>
              <a:rPr lang="ja-JP" altLang="en-US" sz="1400" dirty="0" smtClean="0">
                <a:solidFill>
                  <a:prstClr val="black">
                    <a:lumMod val="65000"/>
                    <a:lumOff val="35000"/>
                  </a:prstClr>
                </a:solidFill>
              </a:rPr>
              <a:t>。</a:t>
            </a:r>
            <a:endParaRPr lang="en-US" altLang="ja-JP" sz="1400" dirty="0" smtClean="0">
              <a:solidFill>
                <a:prstClr val="black">
                  <a:lumMod val="65000"/>
                  <a:lumOff val="35000"/>
                </a:prstClr>
              </a:solidFill>
            </a:endParaRPr>
          </a:p>
          <a:p>
            <a:endParaRPr lang="en-US" altLang="ja-JP" sz="1400" dirty="0">
              <a:solidFill>
                <a:prstClr val="black">
                  <a:lumMod val="65000"/>
                  <a:lumOff val="35000"/>
                </a:prstClr>
              </a:solidFill>
            </a:endParaRPr>
          </a:p>
          <a:p>
            <a:r>
              <a:rPr lang="ja-JP" altLang="en-US" sz="1400" dirty="0" smtClean="0">
                <a:solidFill>
                  <a:prstClr val="black">
                    <a:lumMod val="65000"/>
                    <a:lumOff val="35000"/>
                  </a:prstClr>
                </a:solidFill>
              </a:rPr>
              <a:t>■</a:t>
            </a:r>
            <a:r>
              <a:rPr lang="en-US" altLang="ja-JP" sz="1400" dirty="0" smtClean="0">
                <a:solidFill>
                  <a:schemeClr val="tx1">
                    <a:lumMod val="65000"/>
                    <a:lumOff val="35000"/>
                  </a:schemeClr>
                </a:solidFill>
              </a:rPr>
              <a:t>2021/9/2</a:t>
            </a:r>
          </a:p>
          <a:p>
            <a:r>
              <a:rPr lang="ja-JP" altLang="en-US" sz="1400" dirty="0" smtClean="0">
                <a:solidFill>
                  <a:schemeClr val="tx1">
                    <a:lumMod val="65000"/>
                    <a:lumOff val="35000"/>
                  </a:schemeClr>
                </a:solidFill>
              </a:rPr>
              <a:t>・すべて</a:t>
            </a:r>
            <a:r>
              <a:rPr lang="ja-JP" altLang="en-US" sz="1400" dirty="0">
                <a:solidFill>
                  <a:schemeClr val="tx1">
                    <a:lumMod val="65000"/>
                    <a:lumOff val="35000"/>
                  </a:schemeClr>
                </a:solidFill>
              </a:rPr>
              <a:t>の商品</a:t>
            </a:r>
            <a:r>
              <a:rPr lang="ja-JP" altLang="en-US" sz="1400" dirty="0" smtClean="0">
                <a:solidFill>
                  <a:schemeClr val="tx1">
                    <a:lumMod val="65000"/>
                    <a:lumOff val="35000"/>
                  </a:schemeClr>
                </a:solidFill>
              </a:rPr>
              <a:t>の「入稿前審査対象」の項目を〇に修正いたしました。</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・「免責事項・注意事項」の一部項目の文言を修正いたしました</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・「審査について」を追加しました。</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1405368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a:xfrm>
            <a:off x="658045" y="3068960"/>
            <a:ext cx="11017224" cy="815027"/>
          </a:xfrm>
        </p:spPr>
        <p:txBody>
          <a:bodyPr>
            <a:noAutofit/>
          </a:bodyPr>
          <a:lstStyle/>
          <a:p>
            <a:pPr lvl="0"/>
            <a:r>
              <a:rPr lang="ja-JP" altLang="en-US" sz="2000" dirty="0">
                <a:solidFill>
                  <a:prstClr val="black">
                    <a:lumMod val="65000"/>
                    <a:lumOff val="35000"/>
                  </a:prstClr>
                </a:solidFill>
              </a:rPr>
              <a:t>本商品は選挙関連プロモーション限定となります</a:t>
            </a:r>
            <a:r>
              <a:rPr lang="ja-JP" altLang="en-US" sz="2000" dirty="0" smtClean="0">
                <a:solidFill>
                  <a:prstClr val="black">
                    <a:lumMod val="65000"/>
                    <a:lumOff val="35000"/>
                  </a:prstClr>
                </a:solidFill>
              </a:rPr>
              <a:t>。</a:t>
            </a:r>
            <a:r>
              <a:rPr lang="en-US" altLang="ja-JP" sz="2000" dirty="0" smtClean="0">
                <a:solidFill>
                  <a:prstClr val="black">
                    <a:lumMod val="65000"/>
                    <a:lumOff val="35000"/>
                  </a:prstClr>
                </a:solidFill>
              </a:rPr>
              <a:t/>
            </a:r>
            <a:br>
              <a:rPr lang="en-US" altLang="ja-JP" sz="2000" dirty="0" smtClean="0">
                <a:solidFill>
                  <a:prstClr val="black">
                    <a:lumMod val="65000"/>
                    <a:lumOff val="35000"/>
                  </a:prstClr>
                </a:solidFill>
              </a:rPr>
            </a:br>
            <a:r>
              <a:rPr lang="ja-JP" altLang="en-US" sz="2000" dirty="0" smtClean="0">
                <a:solidFill>
                  <a:prstClr val="black">
                    <a:lumMod val="65000"/>
                    <a:lumOff val="35000"/>
                  </a:prstClr>
                </a:solidFill>
              </a:rPr>
              <a:t>また</a:t>
            </a:r>
            <a:r>
              <a:rPr lang="ja-JP" altLang="en-US" sz="2000" dirty="0">
                <a:solidFill>
                  <a:prstClr val="black">
                    <a:lumMod val="65000"/>
                    <a:lumOff val="35000"/>
                  </a:prstClr>
                </a:solidFill>
              </a:rPr>
              <a:t>公職選挙法等の法令につきましては、広告主様の責任において遵守ください 。</a:t>
            </a:r>
          </a:p>
        </p:txBody>
      </p:sp>
    </p:spTree>
    <p:extLst>
      <p:ext uri="{BB962C8B-B14F-4D97-AF65-F5344CB8AC3E}">
        <p14:creationId xmlns:p14="http://schemas.microsoft.com/office/powerpoint/2010/main" val="2337117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297541" cy="814388"/>
          </a:xfrm>
        </p:spPr>
        <p:txBody>
          <a:bodyPr>
            <a:noAutofit/>
          </a:bodyPr>
          <a:lstStyle/>
          <a:p>
            <a:r>
              <a:rPr lang="ja-JP" altLang="en-US" sz="2400" dirty="0"/>
              <a:t>商品一覧　</a:t>
            </a:r>
            <a:r>
              <a:rPr lang="ja-JP" altLang="en-US" sz="2400" dirty="0">
                <a:latin typeface="+mn-ea"/>
              </a:rPr>
              <a:t>ブランドパネル　選挙</a:t>
            </a:r>
            <a:r>
              <a:rPr lang="ja-JP" altLang="en-US" sz="2400" dirty="0" smtClean="0">
                <a:latin typeface="+mn-ea"/>
              </a:rPr>
              <a:t>プロモーション（</a:t>
            </a:r>
            <a:r>
              <a:rPr lang="ja-JP" altLang="en-US" sz="2400" dirty="0">
                <a:latin typeface="+mn-ea"/>
              </a:rPr>
              <a:t>マルチデバイス商品）</a:t>
            </a:r>
            <a:endParaRPr lang="ja-JP" altLang="en-US" sz="24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dirty="0"/>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452681107"/>
              </p:ext>
            </p:extLst>
          </p:nvPr>
        </p:nvGraphicFramePr>
        <p:xfrm>
          <a:off x="1593030" y="979515"/>
          <a:ext cx="8967466" cy="5446386"/>
        </p:xfrm>
        <a:graphic>
          <a:graphicData uri="http://schemas.openxmlformats.org/drawingml/2006/table">
            <a:tbl>
              <a:tblPr firstCol="1" bandRow="1"/>
              <a:tblGrid>
                <a:gridCol w="2335461">
                  <a:extLst>
                    <a:ext uri="{9D8B030D-6E8A-4147-A177-3AD203B41FA5}">
                      <a16:colId xmlns:a16="http://schemas.microsoft.com/office/drawing/2014/main" val="792911817"/>
                    </a:ext>
                  </a:extLst>
                </a:gridCol>
                <a:gridCol w="1265238">
                  <a:extLst>
                    <a:ext uri="{9D8B030D-6E8A-4147-A177-3AD203B41FA5}">
                      <a16:colId xmlns:a16="http://schemas.microsoft.com/office/drawing/2014/main" val="4196219788"/>
                    </a:ext>
                  </a:extLst>
                </a:gridCol>
                <a:gridCol w="1978813">
                  <a:extLst>
                    <a:ext uri="{9D8B030D-6E8A-4147-A177-3AD203B41FA5}">
                      <a16:colId xmlns:a16="http://schemas.microsoft.com/office/drawing/2014/main" val="943744829"/>
                    </a:ext>
                  </a:extLst>
                </a:gridCol>
                <a:gridCol w="1178942">
                  <a:extLst>
                    <a:ext uri="{9D8B030D-6E8A-4147-A177-3AD203B41FA5}">
                      <a16:colId xmlns:a16="http://schemas.microsoft.com/office/drawing/2014/main" val="2494124302"/>
                    </a:ext>
                  </a:extLst>
                </a:gridCol>
                <a:gridCol w="2209012">
                  <a:extLst>
                    <a:ext uri="{9D8B030D-6E8A-4147-A177-3AD203B41FA5}">
                      <a16:colId xmlns:a16="http://schemas.microsoft.com/office/drawing/2014/main" val="3445193374"/>
                    </a:ext>
                  </a:extLst>
                </a:gridCol>
              </a:tblGrid>
              <a:tr h="3310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MD</a:t>
                      </a: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MD</a:t>
                      </a: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新規</a:t>
                      </a:r>
                      <a:endParaRPr kumimoji="1" lang="ja-JP" altLang="en-US" sz="800" dirty="0" smtClean="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1000001423</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新規</a:t>
                      </a:r>
                      <a:endParaRPr kumimoji="1" lang="ja-JP" altLang="en-US" sz="800" dirty="0" smtClean="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1000001418</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57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smtClean="0">
                          <a:solidFill>
                            <a:schemeClr val="tx1">
                              <a:lumMod val="65000"/>
                              <a:lumOff val="35000"/>
                            </a:schemeClr>
                          </a:solidFill>
                          <a:latin typeface="+mj-lt"/>
                          <a:ea typeface="+mj-ea"/>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dirty="0" smtClean="0">
                          <a:solidFill>
                            <a:schemeClr val="tx1">
                              <a:lumMod val="65000"/>
                              <a:lumOff val="35000"/>
                            </a:schemeClr>
                          </a:solidFill>
                          <a:latin typeface="+mj-lt"/>
                          <a:ea typeface="+mj-ea"/>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342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smtClean="0"/>
                    </a:p>
                    <a:p>
                      <a:endParaRPr kumimoji="1" lang="en-US" altLang="ja-JP" sz="1200"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10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：ブランドパネル　クインティ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ブランドパネル　クインティ動画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611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smtClean="0">
                          <a:solidFill>
                            <a:schemeClr val="tx1">
                              <a:lumMod val="65000"/>
                              <a:lumOff val="35000"/>
                            </a:schemeClr>
                          </a:solidFill>
                          <a:latin typeface="+mj-lt"/>
                          <a:ea typeface="+mj-ea"/>
                        </a:rPr>
                        <a:t>動画をフルスクリーンで再生する（</a:t>
                      </a:r>
                      <a:r>
                        <a:rPr kumimoji="1" lang="en-US" altLang="ja-JP" sz="800" dirty="0" smtClean="0">
                          <a:solidFill>
                            <a:schemeClr val="tx1">
                              <a:lumMod val="65000"/>
                              <a:lumOff val="35000"/>
                            </a:schemeClr>
                          </a:solidFill>
                          <a:latin typeface="+mj-lt"/>
                          <a:ea typeface="+mj-ea"/>
                        </a:rPr>
                        <a:t>for view</a:t>
                      </a:r>
                      <a:r>
                        <a:rPr kumimoji="1" lang="ja-JP" altLang="en-US" sz="800" dirty="0" smtClean="0">
                          <a:solidFill>
                            <a:schemeClr val="tx1">
                              <a:lumMod val="65000"/>
                              <a:lumOff val="35000"/>
                            </a:schemeClr>
                          </a:solidFill>
                          <a:latin typeface="+mj-lt"/>
                          <a:ea typeface="+mj-ea"/>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a:t>
                      </a:r>
                      <a:r>
                        <a:rPr kumimoji="1" lang="ja-JP" altLang="en-US" sz="800" dirty="0" smtClean="0">
                          <a:solidFill>
                            <a:schemeClr val="tx1">
                              <a:lumMod val="65000"/>
                              <a:lumOff val="35000"/>
                            </a:schemeClr>
                          </a:solidFill>
                          <a:latin typeface="+mj-lt"/>
                          <a:ea typeface="+mj-ea"/>
                        </a:rPr>
                        <a:t>ランディングページを表示する（</a:t>
                      </a:r>
                      <a:r>
                        <a:rPr kumimoji="1" lang="en-US" altLang="ja-JP" sz="800" dirty="0" smtClean="0">
                          <a:solidFill>
                            <a:schemeClr val="tx1">
                              <a:lumMod val="65000"/>
                              <a:lumOff val="35000"/>
                            </a:schemeClr>
                          </a:solidFill>
                          <a:latin typeface="+mj-lt"/>
                          <a:ea typeface="+mj-ea"/>
                        </a:rPr>
                        <a:t>for click</a:t>
                      </a:r>
                      <a:r>
                        <a:rPr kumimoji="1" lang="ja-JP" altLang="en-US"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スマートフォン（ウェブ</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アプリ）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　および　</a:t>
                      </a: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日（火）～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4213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p>
                      <a:pPr algn="ctr"/>
                      <a:r>
                        <a:rPr kumimoji="1" lang="en-US" altLang="ja-JP" sz="700" dirty="0" smtClean="0">
                          <a:solidFill>
                            <a:schemeClr val="tx1">
                              <a:lumMod val="65000"/>
                              <a:lumOff val="35000"/>
                            </a:schemeClr>
                          </a:solidFill>
                          <a:latin typeface="+mj-lt"/>
                          <a:ea typeface="+mj-ea"/>
                        </a:rPr>
                        <a:t>※1</a:t>
                      </a:r>
                      <a:r>
                        <a:rPr kumimoji="1" lang="ja-JP" altLang="en-US" sz="700" dirty="0" smtClean="0">
                          <a:solidFill>
                            <a:schemeClr val="tx1">
                              <a:lumMod val="65000"/>
                              <a:lumOff val="35000"/>
                            </a:schemeClr>
                          </a:solidFill>
                          <a:latin typeface="+mj-lt"/>
                          <a:ea typeface="+mj-ea"/>
                        </a:rPr>
                        <a:t>日間～</a:t>
                      </a:r>
                      <a:r>
                        <a:rPr kumimoji="1" lang="en-US" altLang="ja-JP" sz="700" dirty="0" smtClean="0">
                          <a:solidFill>
                            <a:schemeClr val="tx1">
                              <a:lumMod val="65000"/>
                              <a:lumOff val="35000"/>
                            </a:schemeClr>
                          </a:solidFill>
                          <a:latin typeface="+mj-lt"/>
                          <a:ea typeface="+mj-ea"/>
                        </a:rPr>
                        <a:t>4</a:t>
                      </a:r>
                      <a:r>
                        <a:rPr kumimoji="1" lang="ja-JP" altLang="en-US" sz="700" dirty="0" smtClean="0">
                          <a:solidFill>
                            <a:schemeClr val="tx1">
                              <a:lumMod val="65000"/>
                              <a:lumOff val="35000"/>
                            </a:schemeClr>
                          </a:solidFill>
                          <a:latin typeface="+mj-lt"/>
                          <a:ea typeface="+mj-ea"/>
                        </a:rPr>
                        <a:t>日間での掲載も可能ですが、</a:t>
                      </a:r>
                      <a:endParaRPr kumimoji="1" lang="en-US" altLang="ja-JP" sz="700" dirty="0" smtClean="0">
                        <a:solidFill>
                          <a:schemeClr val="tx1">
                            <a:lumMod val="65000"/>
                            <a:lumOff val="35000"/>
                          </a:schemeClr>
                        </a:solidFill>
                        <a:latin typeface="+mj-lt"/>
                        <a:ea typeface="+mj-ea"/>
                      </a:endParaRPr>
                    </a:p>
                    <a:p>
                      <a:pPr algn="ctr"/>
                      <a:r>
                        <a:rPr kumimoji="1" lang="ja-JP" altLang="en-US" sz="700" dirty="0" smtClean="0">
                          <a:solidFill>
                            <a:schemeClr val="tx1">
                              <a:lumMod val="65000"/>
                              <a:lumOff val="35000"/>
                            </a:schemeClr>
                          </a:solidFill>
                          <a:latin typeface="+mj-lt"/>
                          <a:ea typeface="+mj-ea"/>
                        </a:rPr>
                        <a:t>掲載</a:t>
                      </a:r>
                      <a:r>
                        <a:rPr kumimoji="1" lang="en-US" altLang="ja-JP" sz="700" dirty="0" err="1" smtClean="0">
                          <a:solidFill>
                            <a:schemeClr val="tx1">
                              <a:lumMod val="65000"/>
                              <a:lumOff val="35000"/>
                            </a:schemeClr>
                          </a:solidFill>
                          <a:latin typeface="+mj-lt"/>
                          <a:ea typeface="+mj-ea"/>
                        </a:rPr>
                        <a:t>vimps</a:t>
                      </a:r>
                      <a:r>
                        <a:rPr kumimoji="1" lang="ja-JP" altLang="en-US" sz="700" dirty="0" smtClean="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275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1,014</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780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都道府県指定の掛け率含む</a:t>
                      </a:r>
                      <a:r>
                        <a:rPr kumimoji="1" lang="en-US" altLang="ja-JP" sz="600" dirty="0" smtClean="0">
                          <a:solidFill>
                            <a:schemeClr val="tx1">
                              <a:lumMod val="65000"/>
                              <a:lumOff val="35000"/>
                            </a:schemeClr>
                          </a:solidFill>
                          <a:latin typeface="+mj-lt"/>
                          <a:ea typeface="+mj-ea"/>
                        </a:rPr>
                        <a:t/>
                      </a:r>
                      <a:br>
                        <a:rPr kumimoji="1" lang="en-US" altLang="ja-JP" sz="6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1,014</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912</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702</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912</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6409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kern="1200" dirty="0" smtClean="0">
                          <a:solidFill>
                            <a:schemeClr val="bg1"/>
                          </a:solidFill>
                          <a:latin typeface="+mn-lt"/>
                          <a:ea typeface="+mn-ea"/>
                          <a:cs typeface="+mn-cs"/>
                        </a:rPr>
                        <a:t>想定</a:t>
                      </a:r>
                      <a:r>
                        <a:rPr kumimoji="1" lang="en-US" altLang="ja-JP" sz="7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10" name="図 9"/>
          <p:cNvPicPr>
            <a:picLocks noChangeAspect="1"/>
          </p:cNvPicPr>
          <p:nvPr/>
        </p:nvPicPr>
        <p:blipFill>
          <a:blip r:embed="rId2"/>
          <a:stretch>
            <a:fillRect/>
          </a:stretch>
        </p:blipFill>
        <p:spPr>
          <a:xfrm>
            <a:off x="7438057" y="2060848"/>
            <a:ext cx="890191" cy="706575"/>
          </a:xfrm>
          <a:prstGeom prst="rect">
            <a:avLst/>
          </a:prstGeom>
        </p:spPr>
      </p:pic>
      <p:pic>
        <p:nvPicPr>
          <p:cNvPr id="11" name="図 10"/>
          <p:cNvPicPr>
            <a:picLocks noChangeAspect="1"/>
          </p:cNvPicPr>
          <p:nvPr/>
        </p:nvPicPr>
        <p:blipFill>
          <a:blip r:embed="rId3"/>
          <a:stretch>
            <a:fillRect/>
          </a:stretch>
        </p:blipFill>
        <p:spPr>
          <a:xfrm>
            <a:off x="8505089" y="2071592"/>
            <a:ext cx="831271" cy="695832"/>
          </a:xfrm>
          <a:prstGeom prst="rect">
            <a:avLst/>
          </a:prstGeom>
        </p:spPr>
      </p:pic>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1984" y="2071592"/>
            <a:ext cx="805822" cy="736572"/>
          </a:xfrm>
          <a:prstGeom prst="rect">
            <a:avLst/>
          </a:prstGeom>
        </p:spPr>
      </p:pic>
    </p:spTree>
    <p:extLst>
      <p:ext uri="{BB962C8B-B14F-4D97-AF65-F5344CB8AC3E}">
        <p14:creationId xmlns:p14="http://schemas.microsoft.com/office/powerpoint/2010/main" val="34542708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369549" cy="814388"/>
          </a:xfrm>
        </p:spPr>
        <p:txBody>
          <a:bodyPr>
            <a:noAutofit/>
          </a:bodyPr>
          <a:lstStyle/>
          <a:p>
            <a:r>
              <a:rPr lang="ja-JP" altLang="en-US" sz="2400" dirty="0"/>
              <a:t>商品一覧　</a:t>
            </a:r>
            <a:r>
              <a:rPr lang="ja-JP" altLang="en-US" sz="2400" dirty="0">
                <a:latin typeface="+mn-ea"/>
              </a:rPr>
              <a:t>ブランドパネル　選挙プロモーション</a:t>
            </a:r>
            <a:r>
              <a:rPr lang="ja-JP" altLang="en-US" sz="2400" dirty="0" smtClean="0">
                <a:latin typeface="+mn-ea"/>
              </a:rPr>
              <a:t>（スマートフォン商品</a:t>
            </a:r>
            <a:r>
              <a:rPr lang="ja-JP" altLang="en-US" sz="2400" dirty="0">
                <a:latin typeface="+mn-ea"/>
              </a:rPr>
              <a:t>）</a:t>
            </a:r>
            <a:endParaRPr lang="ja-JP" altLang="en-US" sz="24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985278504"/>
              </p:ext>
            </p:extLst>
          </p:nvPr>
        </p:nvGraphicFramePr>
        <p:xfrm>
          <a:off x="1559495" y="979513"/>
          <a:ext cx="9001001" cy="5477718"/>
        </p:xfrm>
        <a:graphic>
          <a:graphicData uri="http://schemas.openxmlformats.org/drawingml/2006/table">
            <a:tbl>
              <a:tblPr firstCol="1" bandRow="1"/>
              <a:tblGrid>
                <a:gridCol w="2384928">
                  <a:extLst>
                    <a:ext uri="{9D8B030D-6E8A-4147-A177-3AD203B41FA5}">
                      <a16:colId xmlns:a16="http://schemas.microsoft.com/office/drawing/2014/main" val="792911817"/>
                    </a:ext>
                  </a:extLst>
                </a:gridCol>
                <a:gridCol w="1163004">
                  <a:extLst>
                    <a:ext uri="{9D8B030D-6E8A-4147-A177-3AD203B41FA5}">
                      <a16:colId xmlns:a16="http://schemas.microsoft.com/office/drawing/2014/main" val="4196219788"/>
                    </a:ext>
                  </a:extLst>
                </a:gridCol>
                <a:gridCol w="2149762">
                  <a:extLst>
                    <a:ext uri="{9D8B030D-6E8A-4147-A177-3AD203B41FA5}">
                      <a16:colId xmlns:a16="http://schemas.microsoft.com/office/drawing/2014/main" val="943744829"/>
                    </a:ext>
                  </a:extLst>
                </a:gridCol>
                <a:gridCol w="1209241">
                  <a:extLst>
                    <a:ext uri="{9D8B030D-6E8A-4147-A177-3AD203B41FA5}">
                      <a16:colId xmlns:a16="http://schemas.microsoft.com/office/drawing/2014/main" val="2494124302"/>
                    </a:ext>
                  </a:extLst>
                </a:gridCol>
                <a:gridCol w="2094066">
                  <a:extLst>
                    <a:ext uri="{9D8B030D-6E8A-4147-A177-3AD203B41FA5}">
                      <a16:colId xmlns:a16="http://schemas.microsoft.com/office/drawing/2014/main" val="3445193374"/>
                    </a:ext>
                  </a:extLst>
                </a:gridCol>
              </a:tblGrid>
              <a:tr h="3340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新規</a:t>
                      </a:r>
                      <a:endParaRPr kumimoji="1" lang="ja-JP" altLang="en-US" sz="800" dirty="0" smtClean="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1000001419</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新規</a:t>
                      </a:r>
                      <a:endParaRPr kumimoji="1" lang="ja-JP" altLang="en-US" sz="800" dirty="0" smtClean="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1000001420</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77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4</a:t>
                      </a:r>
                      <a:r>
                        <a:rPr kumimoji="1" lang="ja-JP"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日（金）</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4</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日（金）</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807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smtClean="0"/>
                    </a:p>
                    <a:p>
                      <a:endParaRPr kumimoji="1" lang="en-US" altLang="ja-JP" sz="1600"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64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smtClean="0">
                          <a:solidFill>
                            <a:schemeClr val="tx1">
                              <a:lumMod val="65000"/>
                              <a:lumOff val="35000"/>
                            </a:schemeClr>
                          </a:solidFill>
                          <a:latin typeface="+mj-lt"/>
                          <a:ea typeface="+mj-ea"/>
                        </a:rPr>
                        <a:t>動画をフルスクリーンで再生する（</a:t>
                      </a:r>
                      <a:r>
                        <a:rPr kumimoji="1" lang="en-US" altLang="ja-JP" sz="800" dirty="0" smtClean="0">
                          <a:solidFill>
                            <a:schemeClr val="tx1">
                              <a:lumMod val="65000"/>
                              <a:lumOff val="35000"/>
                            </a:schemeClr>
                          </a:solidFill>
                          <a:latin typeface="+mj-lt"/>
                          <a:ea typeface="+mj-ea"/>
                        </a:rPr>
                        <a:t>for view</a:t>
                      </a:r>
                      <a:r>
                        <a:rPr kumimoji="1" lang="ja-JP" altLang="en-US" sz="800" dirty="0" smtClean="0">
                          <a:solidFill>
                            <a:schemeClr val="tx1">
                              <a:lumMod val="65000"/>
                              <a:lumOff val="35000"/>
                            </a:schemeClr>
                          </a:solidFill>
                          <a:latin typeface="+mj-lt"/>
                          <a:ea typeface="+mj-ea"/>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a:t>
                      </a:r>
                      <a:r>
                        <a:rPr kumimoji="1" lang="ja-JP" altLang="en-US" sz="800" dirty="0" smtClean="0">
                          <a:solidFill>
                            <a:schemeClr val="tx1">
                              <a:lumMod val="65000"/>
                              <a:lumOff val="35000"/>
                            </a:schemeClr>
                          </a:solidFill>
                          <a:latin typeface="+mj-lt"/>
                          <a:ea typeface="+mj-ea"/>
                        </a:rPr>
                        <a:t>ランディングページを表示する（</a:t>
                      </a:r>
                      <a:r>
                        <a:rPr kumimoji="1" lang="en-US" altLang="ja-JP" sz="800" dirty="0" smtClean="0">
                          <a:solidFill>
                            <a:schemeClr val="tx1">
                              <a:lumMod val="65000"/>
                              <a:lumOff val="35000"/>
                            </a:schemeClr>
                          </a:solidFill>
                          <a:latin typeface="+mj-lt"/>
                          <a:ea typeface="+mj-ea"/>
                        </a:rPr>
                        <a:t>for click</a:t>
                      </a:r>
                      <a:r>
                        <a:rPr kumimoji="1" lang="ja-JP" altLang="en-US"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スマートフォン（ウェブ</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アプリ）</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2777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22777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　および　</a:t>
                      </a: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2777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日（火）～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4251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p>
                      <a:pPr algn="ctr"/>
                      <a:r>
                        <a:rPr kumimoji="1" lang="en-US" altLang="ja-JP" sz="700" dirty="0" smtClean="0">
                          <a:solidFill>
                            <a:schemeClr val="tx1">
                              <a:lumMod val="65000"/>
                              <a:lumOff val="35000"/>
                            </a:schemeClr>
                          </a:solidFill>
                          <a:latin typeface="+mj-lt"/>
                          <a:ea typeface="+mj-ea"/>
                        </a:rPr>
                        <a:t>※1</a:t>
                      </a:r>
                      <a:r>
                        <a:rPr kumimoji="1" lang="ja-JP" altLang="en-US" sz="700" dirty="0" smtClean="0">
                          <a:solidFill>
                            <a:schemeClr val="tx1">
                              <a:lumMod val="65000"/>
                              <a:lumOff val="35000"/>
                            </a:schemeClr>
                          </a:solidFill>
                          <a:latin typeface="+mj-lt"/>
                          <a:ea typeface="+mj-ea"/>
                        </a:rPr>
                        <a:t>日間～</a:t>
                      </a:r>
                      <a:r>
                        <a:rPr kumimoji="1" lang="en-US" altLang="ja-JP" sz="700" dirty="0" smtClean="0">
                          <a:solidFill>
                            <a:schemeClr val="tx1">
                              <a:lumMod val="65000"/>
                              <a:lumOff val="35000"/>
                            </a:schemeClr>
                          </a:solidFill>
                          <a:latin typeface="+mj-lt"/>
                          <a:ea typeface="+mj-ea"/>
                        </a:rPr>
                        <a:t>4</a:t>
                      </a:r>
                      <a:r>
                        <a:rPr kumimoji="1" lang="ja-JP" altLang="en-US" sz="700" dirty="0" smtClean="0">
                          <a:solidFill>
                            <a:schemeClr val="tx1">
                              <a:lumMod val="65000"/>
                              <a:lumOff val="35000"/>
                            </a:schemeClr>
                          </a:solidFill>
                          <a:latin typeface="+mj-lt"/>
                          <a:ea typeface="+mj-ea"/>
                        </a:rPr>
                        <a:t>日間での掲載も可能ですが、</a:t>
                      </a:r>
                      <a:endParaRPr kumimoji="1" lang="en-US" altLang="ja-JP" sz="700" dirty="0" smtClean="0">
                        <a:solidFill>
                          <a:schemeClr val="tx1">
                            <a:lumMod val="65000"/>
                            <a:lumOff val="35000"/>
                          </a:schemeClr>
                        </a:solidFill>
                        <a:latin typeface="+mj-lt"/>
                        <a:ea typeface="+mj-ea"/>
                      </a:endParaRPr>
                    </a:p>
                    <a:p>
                      <a:pPr algn="ctr"/>
                      <a:r>
                        <a:rPr kumimoji="1" lang="ja-JP" altLang="en-US" sz="700" dirty="0" smtClean="0">
                          <a:solidFill>
                            <a:schemeClr val="tx1">
                              <a:lumMod val="65000"/>
                              <a:lumOff val="35000"/>
                            </a:schemeClr>
                          </a:solidFill>
                          <a:latin typeface="+mj-lt"/>
                          <a:ea typeface="+mj-ea"/>
                        </a:rPr>
                        <a:t>掲載</a:t>
                      </a:r>
                      <a:r>
                        <a:rPr kumimoji="1" lang="en-US" altLang="ja-JP" sz="700" dirty="0" err="1" smtClean="0">
                          <a:solidFill>
                            <a:schemeClr val="tx1">
                              <a:lumMod val="65000"/>
                              <a:lumOff val="35000"/>
                            </a:schemeClr>
                          </a:solidFill>
                          <a:latin typeface="+mj-lt"/>
                          <a:ea typeface="+mj-ea"/>
                        </a:rPr>
                        <a:t>vimps</a:t>
                      </a:r>
                      <a:r>
                        <a:rPr kumimoji="1" lang="ja-JP" altLang="en-US" sz="700" dirty="0" smtClean="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655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1,248</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960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都道府県指定の掛け率含む</a:t>
                      </a:r>
                      <a:r>
                        <a:rPr kumimoji="1" lang="en-US" altLang="ja-JP" sz="600" dirty="0" smtClean="0">
                          <a:solidFill>
                            <a:schemeClr val="tx1">
                              <a:lumMod val="65000"/>
                              <a:lumOff val="35000"/>
                            </a:schemeClr>
                          </a:solidFill>
                          <a:latin typeface="+mj-lt"/>
                          <a:ea typeface="+mj-ea"/>
                        </a:rPr>
                        <a:t/>
                      </a:r>
                      <a:br>
                        <a:rPr kumimoji="1" lang="en-US" altLang="ja-JP" sz="6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1,248</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998</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768</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998</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14517">
                <a:tc>
                  <a:txBody>
                    <a:bodyPr/>
                    <a:lstStyle/>
                    <a:p>
                      <a:pPr algn="ctr"/>
                      <a:r>
                        <a:rPr kumimoji="1" lang="ja-JP" altLang="en-US" sz="700" b="0" kern="1200" dirty="0" smtClean="0">
                          <a:solidFill>
                            <a:schemeClr val="bg1"/>
                          </a:solidFill>
                          <a:latin typeface="+mn-lt"/>
                          <a:ea typeface="+mn-ea"/>
                          <a:cs typeface="+mn-cs"/>
                        </a:rPr>
                        <a:t>想定</a:t>
                      </a:r>
                      <a:r>
                        <a:rPr kumimoji="1" lang="en-US" altLang="ja-JP" sz="7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endParaRPr kumimoji="1" lang="ja-JP" altLang="en-US" sz="7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96265607"/>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a:t>
            </a:r>
            <a:r>
              <a:rPr kumimoji="0" lang="ja-JP" altLang="en-US" sz="800" b="0" i="0" u="none" strike="noStrike" kern="0" cap="none" spc="0" normalizeH="0" baseline="0" noProof="0" smtClean="0">
                <a:ln>
                  <a:noFill/>
                </a:ln>
                <a:solidFill>
                  <a:prstClr val="black">
                    <a:lumMod val="65000"/>
                    <a:lumOff val="35000"/>
                  </a:prstClr>
                </a:solidFill>
                <a:effectLst/>
                <a:uLnTx/>
                <a:uFillTx/>
              </a:rPr>
              <a:t>パソコン、</a:t>
            </a:r>
            <a:r>
              <a:rPr kumimoji="0" lang="en-US" altLang="ja-JP" sz="800" b="0" i="0" u="none" strike="noStrike" kern="0" cap="none" spc="0" normalizeH="0" baseline="0" noProof="0" smtClean="0">
                <a:ln>
                  <a:noFill/>
                </a:ln>
                <a:solidFill>
                  <a:prstClr val="black">
                    <a:lumMod val="65000"/>
                    <a:lumOff val="35000"/>
                  </a:prstClr>
                </a:solidFill>
                <a:effectLst/>
                <a:uLnTx/>
                <a:uFillTx/>
              </a:rPr>
              <a:t>MD</a:t>
            </a:r>
            <a:r>
              <a:rPr kumimoji="0" lang="ja-JP" altLang="en-US" sz="800" b="0" i="0" u="none" strike="noStrike" kern="0" cap="none" spc="0" normalizeH="0" baseline="0" noProof="0" smtClean="0">
                <a:ln>
                  <a:noFill/>
                </a:ln>
                <a:solidFill>
                  <a:prstClr val="black">
                    <a:lumMod val="65000"/>
                    <a:lumOff val="35000"/>
                  </a:prstClr>
                </a:solidFill>
                <a:effectLst/>
                <a:uLnTx/>
                <a:uFillTx/>
              </a:rPr>
              <a:t>は</a:t>
            </a:r>
            <a:r>
              <a:rPr kumimoji="0" lang="ja-JP" altLang="en-US" sz="800" b="0" i="0" u="none" strike="noStrike" kern="0" cap="none" spc="0" normalizeH="0" baseline="0" noProof="0" dirty="0" smtClean="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02346" y="2060848"/>
            <a:ext cx="805822" cy="736572"/>
          </a:xfrm>
          <a:prstGeom prst="rect">
            <a:avLst/>
          </a:prstGeom>
        </p:spPr>
      </p:pic>
    </p:spTree>
    <p:extLst>
      <p:ext uri="{BB962C8B-B14F-4D97-AF65-F5344CB8AC3E}">
        <p14:creationId xmlns:p14="http://schemas.microsoft.com/office/powerpoint/2010/main" val="32274756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sz="2400" dirty="0"/>
              <a:t>商品一覧　</a:t>
            </a:r>
            <a:r>
              <a:rPr lang="ja-JP" altLang="en-US" sz="2400" dirty="0">
                <a:latin typeface="+mn-ea"/>
              </a:rPr>
              <a:t>ブランドパネル　選挙プロモーション</a:t>
            </a:r>
            <a:r>
              <a:rPr lang="ja-JP" altLang="en-US" sz="2400" dirty="0" smtClean="0">
                <a:latin typeface="+mn-ea"/>
              </a:rPr>
              <a:t>（</a:t>
            </a:r>
            <a:r>
              <a:rPr lang="en-US" altLang="ja-JP" sz="2400" dirty="0" smtClean="0">
                <a:latin typeface="+mn-ea"/>
              </a:rPr>
              <a:t>P</a:t>
            </a:r>
            <a:r>
              <a:rPr lang="en-US" altLang="ja-JP" sz="2400" dirty="0">
                <a:latin typeface="+mn-ea"/>
              </a:rPr>
              <a:t>C</a:t>
            </a:r>
            <a:r>
              <a:rPr lang="ja-JP" altLang="en-US" sz="2400" dirty="0" smtClean="0">
                <a:latin typeface="+mn-ea"/>
              </a:rPr>
              <a:t>商品</a:t>
            </a:r>
            <a:r>
              <a:rPr lang="ja-JP" altLang="en-US" sz="2400" dirty="0">
                <a:latin typeface="+mn-ea"/>
              </a:rPr>
              <a:t>）</a:t>
            </a:r>
            <a:endParaRPr lang="ja-JP" altLang="en-US" sz="24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910883263"/>
              </p:ext>
            </p:extLst>
          </p:nvPr>
        </p:nvGraphicFramePr>
        <p:xfrm>
          <a:off x="1559496" y="979515"/>
          <a:ext cx="9001000" cy="5434743"/>
        </p:xfrm>
        <a:graphic>
          <a:graphicData uri="http://schemas.openxmlformats.org/drawingml/2006/table">
            <a:tbl>
              <a:tblPr firstCol="1" bandRow="1"/>
              <a:tblGrid>
                <a:gridCol w="2390985">
                  <a:extLst>
                    <a:ext uri="{9D8B030D-6E8A-4147-A177-3AD203B41FA5}">
                      <a16:colId xmlns:a16="http://schemas.microsoft.com/office/drawing/2014/main" val="792911817"/>
                    </a:ext>
                  </a:extLst>
                </a:gridCol>
                <a:gridCol w="1079004">
                  <a:extLst>
                    <a:ext uri="{9D8B030D-6E8A-4147-A177-3AD203B41FA5}">
                      <a16:colId xmlns:a16="http://schemas.microsoft.com/office/drawing/2014/main" val="4196219788"/>
                    </a:ext>
                  </a:extLst>
                </a:gridCol>
                <a:gridCol w="2242172">
                  <a:extLst>
                    <a:ext uri="{9D8B030D-6E8A-4147-A177-3AD203B41FA5}">
                      <a16:colId xmlns:a16="http://schemas.microsoft.com/office/drawing/2014/main" val="943744829"/>
                    </a:ext>
                  </a:extLst>
                </a:gridCol>
                <a:gridCol w="1170356">
                  <a:extLst>
                    <a:ext uri="{9D8B030D-6E8A-4147-A177-3AD203B41FA5}">
                      <a16:colId xmlns:a16="http://schemas.microsoft.com/office/drawing/2014/main" val="2494124302"/>
                    </a:ext>
                  </a:extLst>
                </a:gridCol>
                <a:gridCol w="2118483">
                  <a:extLst>
                    <a:ext uri="{9D8B030D-6E8A-4147-A177-3AD203B41FA5}">
                      <a16:colId xmlns:a16="http://schemas.microsoft.com/office/drawing/2014/main" val="3445193374"/>
                    </a:ext>
                  </a:extLst>
                </a:gridCol>
              </a:tblGrid>
              <a:tr h="3271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PC</a:t>
                      </a: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PC</a:t>
                      </a: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1000001441</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新規</a:t>
                      </a:r>
                      <a:endParaRPr kumimoji="1" lang="ja-JP" altLang="en-US" sz="800" dirty="0" smtClean="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1000001442</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30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4</a:t>
                      </a:r>
                      <a:r>
                        <a:rPr kumimoji="1" lang="ja-JP"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日（金）</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4</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日（金）</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922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smtClean="0"/>
                    </a:p>
                    <a:p>
                      <a:endParaRPr kumimoji="1" lang="en-US" altLang="ja-JP"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271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ブランドパネル　クインティ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ブランドパネル　クインティ動画</a:t>
                      </a:r>
                    </a:p>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68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トップページのファーストビュー　</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日（火）～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3122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178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780</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600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都道府県指定の掛け率含む</a:t>
                      </a:r>
                      <a:r>
                        <a:rPr kumimoji="1" lang="en-US" altLang="ja-JP" sz="600" dirty="0" smtClean="0">
                          <a:solidFill>
                            <a:schemeClr val="tx1">
                              <a:lumMod val="65000"/>
                              <a:lumOff val="35000"/>
                            </a:schemeClr>
                          </a:solidFill>
                          <a:latin typeface="+mj-lt"/>
                          <a:ea typeface="+mj-ea"/>
                        </a:rPr>
                        <a:t/>
                      </a:r>
                      <a:br>
                        <a:rPr kumimoji="1" lang="en-US" altLang="ja-JP" sz="6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780</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702</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540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702</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88706">
                <a:tc>
                  <a:txBody>
                    <a:bodyPr/>
                    <a:lstStyle/>
                    <a:p>
                      <a:pPr algn="ctr"/>
                      <a:r>
                        <a:rPr kumimoji="1" lang="ja-JP" altLang="en-US" sz="900" b="0" i="0" u="none" strike="noStrike" kern="1200" cap="none" spc="0" normalizeH="0" baseline="0" noProof="0" dirty="0" smtClean="0">
                          <a:ln>
                            <a:noFill/>
                          </a:ln>
                          <a:solidFill>
                            <a:srgbClr val="FFFFFF"/>
                          </a:solidFill>
                          <a:effectLst/>
                          <a:uLnTx/>
                          <a:uFillTx/>
                          <a:latin typeface="メイリオ"/>
                          <a:ea typeface="メイリオ"/>
                          <a:cs typeface="+mn-cs"/>
                        </a:rPr>
                        <a:t>想定</a:t>
                      </a:r>
                      <a:r>
                        <a:rPr kumimoji="1" lang="en-US" altLang="ja-JP" sz="900" b="0" i="0" u="none" strike="noStrike" kern="1200" cap="none" spc="0" normalizeH="0" baseline="0" noProof="0" dirty="0" err="1" smtClean="0">
                          <a:ln>
                            <a:noFill/>
                          </a:ln>
                          <a:solidFill>
                            <a:srgbClr val="FFFFFF"/>
                          </a:solidFill>
                          <a:effectLst/>
                          <a:uLnTx/>
                          <a:uFillTx/>
                          <a:latin typeface="メイリオ"/>
                          <a:ea typeface="メイリオ"/>
                          <a:cs typeface="+mn-cs"/>
                        </a:rPr>
                        <a:t>vimps</a:t>
                      </a:r>
                      <a:r>
                        <a:rPr kumimoji="1" lang="ja-JP" altLang="en-US" sz="800" b="0" i="0" u="none" strike="noStrike" kern="1200" cap="none" spc="0" normalizeH="0" baseline="0" noProof="0" dirty="0" smtClean="0">
                          <a:ln>
                            <a:noFill/>
                          </a:ln>
                          <a:solidFill>
                            <a:srgbClr val="FFFFFF"/>
                          </a:solidFill>
                          <a:effectLst/>
                          <a:uLnTx/>
                          <a:uFillTx/>
                          <a:latin typeface="メイリオ"/>
                          <a:ea typeface="メイリオ"/>
                          <a:cs typeface="+mn-cs"/>
                        </a:rPr>
                        <a:t>（枠配信のみ）</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3605236005"/>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a:t>
            </a:r>
            <a:r>
              <a:rPr kumimoji="0" lang="ja-JP" altLang="en-US" sz="800" b="0" i="0" u="none" strike="noStrike" kern="0" cap="none" spc="0" normalizeH="0" baseline="0" noProof="0" smtClean="0">
                <a:ln>
                  <a:noFill/>
                </a:ln>
                <a:solidFill>
                  <a:prstClr val="black">
                    <a:lumMod val="65000"/>
                    <a:lumOff val="35000"/>
                  </a:prstClr>
                </a:solidFill>
                <a:effectLst/>
                <a:uLnTx/>
                <a:uFillTx/>
              </a:rPr>
              <a:t>パソコン、</a:t>
            </a:r>
            <a:r>
              <a:rPr kumimoji="0" lang="en-US" altLang="ja-JP" sz="800" b="0" i="0" u="none" strike="noStrike" kern="0" cap="none" spc="0" normalizeH="0" baseline="0" noProof="0" smtClean="0">
                <a:ln>
                  <a:noFill/>
                </a:ln>
                <a:solidFill>
                  <a:prstClr val="black">
                    <a:lumMod val="65000"/>
                    <a:lumOff val="35000"/>
                  </a:prstClr>
                </a:solidFill>
                <a:effectLst/>
                <a:uLnTx/>
                <a:uFillTx/>
              </a:rPr>
              <a:t>MD</a:t>
            </a:r>
            <a:r>
              <a:rPr kumimoji="0" lang="ja-JP" altLang="en-US" sz="800" b="0" i="0" u="none" strike="noStrike" kern="0" cap="none" spc="0" normalizeH="0" baseline="0" noProof="0" smtClean="0">
                <a:ln>
                  <a:noFill/>
                </a:ln>
                <a:solidFill>
                  <a:prstClr val="black">
                    <a:lumMod val="65000"/>
                    <a:lumOff val="35000"/>
                  </a:prstClr>
                </a:solidFill>
                <a:effectLst/>
                <a:uLnTx/>
                <a:uFillTx/>
              </a:rPr>
              <a:t>は</a:t>
            </a:r>
            <a:r>
              <a:rPr kumimoji="0" lang="ja-JP" altLang="en-US" sz="800" b="0" i="0" u="none" strike="noStrike" kern="0" cap="none" spc="0" normalizeH="0" baseline="0" noProof="0" dirty="0" smtClean="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a:stretch>
            <a:fillRect/>
          </a:stretch>
        </p:blipFill>
        <p:spPr>
          <a:xfrm>
            <a:off x="5591944" y="2129628"/>
            <a:ext cx="911273" cy="723308"/>
          </a:xfrm>
          <a:prstGeom prst="rect">
            <a:avLst/>
          </a:prstGeom>
        </p:spPr>
      </p:pic>
      <p:pic>
        <p:nvPicPr>
          <p:cNvPr id="8" name="図 7"/>
          <p:cNvPicPr>
            <a:picLocks noChangeAspect="1"/>
          </p:cNvPicPr>
          <p:nvPr/>
        </p:nvPicPr>
        <p:blipFill>
          <a:blip r:embed="rId3"/>
          <a:stretch>
            <a:fillRect/>
          </a:stretch>
        </p:blipFill>
        <p:spPr>
          <a:xfrm>
            <a:off x="7667902" y="2129627"/>
            <a:ext cx="864096" cy="723308"/>
          </a:xfrm>
          <a:prstGeom prst="rect">
            <a:avLst/>
          </a:prstGeom>
        </p:spPr>
      </p:pic>
    </p:spTree>
    <p:extLst>
      <p:ext uri="{BB962C8B-B14F-4D97-AF65-F5344CB8AC3E}">
        <p14:creationId xmlns:p14="http://schemas.microsoft.com/office/powerpoint/2010/main" val="12011478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9217024" cy="2177519"/>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ja-JP" altLang="en-US" sz="1050" dirty="0" smtClean="0">
                <a:solidFill>
                  <a:schemeClr val="tx1">
                    <a:lumMod val="65000"/>
                    <a:lumOff val="35000"/>
                  </a:schemeClr>
                </a:solidFill>
              </a:rPr>
              <a:t>、</a:t>
            </a:r>
            <a:r>
              <a:rPr lang="en-US" altLang="ja-JP" sz="1050" dirty="0" smtClean="0">
                <a:solidFill>
                  <a:schemeClr val="tx1">
                    <a:lumMod val="65000"/>
                    <a:lumOff val="35000"/>
                  </a:schemeClr>
                </a:solidFill>
              </a:rPr>
              <a:t>MD</a:t>
            </a:r>
            <a:r>
              <a:rPr lang="ja-JP" altLang="en-US" sz="1050" dirty="0" smtClean="0">
                <a:solidFill>
                  <a:schemeClr val="tx1">
                    <a:lumMod val="65000"/>
                    <a:lumOff val="35000"/>
                  </a:schemeClr>
                </a:solidFill>
              </a:rPr>
              <a:t>は</a:t>
            </a:r>
            <a:r>
              <a:rPr lang="ja-JP" altLang="en-US" sz="1050" dirty="0">
                <a:solidFill>
                  <a:schemeClr val="tx1">
                    <a:lumMod val="65000"/>
                    <a:lumOff val="35000"/>
                  </a:schemeClr>
                </a:solidFill>
              </a:rPr>
              <a:t>マルチデバイスの略称です。</a:t>
            </a:r>
            <a:endParaRPr lang="en-US" altLang="ja-JP" sz="1050" dirty="0">
              <a:latin typeface="+mn-ea"/>
            </a:endParaRPr>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602644819"/>
              </p:ext>
            </p:extLst>
          </p:nvPr>
        </p:nvGraphicFramePr>
        <p:xfrm>
          <a:off x="1559497" y="944563"/>
          <a:ext cx="9073006" cy="3304761"/>
        </p:xfrm>
        <a:graphic>
          <a:graphicData uri="http://schemas.openxmlformats.org/drawingml/2006/table">
            <a:tbl>
              <a:tblPr firstCol="1" bandRow="1">
                <a:tableStyleId>{21E4AEA4-8DFA-4A89-87EB-49C32662AFE0}</a:tableStyleId>
              </a:tblPr>
              <a:tblGrid>
                <a:gridCol w="2132387">
                  <a:extLst>
                    <a:ext uri="{9D8B030D-6E8A-4147-A177-3AD203B41FA5}">
                      <a16:colId xmlns:a16="http://schemas.microsoft.com/office/drawing/2014/main" val="792911817"/>
                    </a:ext>
                  </a:extLst>
                </a:gridCol>
                <a:gridCol w="1421592">
                  <a:extLst>
                    <a:ext uri="{9D8B030D-6E8A-4147-A177-3AD203B41FA5}">
                      <a16:colId xmlns:a16="http://schemas.microsoft.com/office/drawing/2014/main" val="2515137241"/>
                    </a:ext>
                  </a:extLst>
                </a:gridCol>
                <a:gridCol w="1804070">
                  <a:extLst>
                    <a:ext uri="{9D8B030D-6E8A-4147-A177-3AD203B41FA5}">
                      <a16:colId xmlns:a16="http://schemas.microsoft.com/office/drawing/2014/main" val="379781813"/>
                    </a:ext>
                  </a:extLst>
                </a:gridCol>
                <a:gridCol w="1937964">
                  <a:extLst>
                    <a:ext uri="{9D8B030D-6E8A-4147-A177-3AD203B41FA5}">
                      <a16:colId xmlns:a16="http://schemas.microsoft.com/office/drawing/2014/main" val="3608287535"/>
                    </a:ext>
                  </a:extLst>
                </a:gridCol>
                <a:gridCol w="1776993">
                  <a:extLst>
                    <a:ext uri="{9D8B030D-6E8A-4147-A177-3AD203B41FA5}">
                      <a16:colId xmlns:a16="http://schemas.microsoft.com/office/drawing/2014/main" val="2591893762"/>
                    </a:ext>
                  </a:extLst>
                </a:gridCol>
              </a:tblGrid>
              <a:tr h="554317">
                <a:tc>
                  <a:txBody>
                    <a:bodyPr/>
                    <a:lstStyle/>
                    <a:p>
                      <a:pPr algn="ctr"/>
                      <a:r>
                        <a:rPr kumimoji="1" lang="ja-JP" altLang="en-US" sz="1000" b="1" dirty="0">
                          <a:solidFill>
                            <a:schemeClr val="bg1"/>
                          </a:solidFill>
                          <a:latin typeface="+mn-ea"/>
                          <a:ea typeface="+mn-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　</a:t>
                      </a:r>
                      <a:r>
                        <a:rPr kumimoji="1" lang="en-US" altLang="ja-JP" sz="800" b="1" kern="1200" dirty="0" smtClean="0">
                          <a:solidFill>
                            <a:schemeClr val="tx1">
                              <a:lumMod val="65000"/>
                              <a:lumOff val="35000"/>
                            </a:schemeClr>
                          </a:solidFill>
                          <a:latin typeface="+mn-ea"/>
                          <a:ea typeface="+mn-ea"/>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（都道府県）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800" b="1" i="0" u="none" strike="noStrike" kern="1200" dirty="0">
                          <a:solidFill>
                            <a:schemeClr val="tx1">
                              <a:lumMod val="65000"/>
                              <a:lumOff val="35000"/>
                            </a:schemeClr>
                          </a:solidFill>
                          <a:effectLst/>
                          <a:latin typeface="+mj-ea"/>
                          <a:ea typeface="+mn-ea"/>
                          <a:cs typeface="+mn-cs"/>
                        </a:rPr>
                        <a:t>　</a:t>
                      </a:r>
                      <a:r>
                        <a:rPr kumimoji="1" lang="en-US" altLang="ja-JP" sz="800" b="1" i="0" u="none" strike="noStrike" kern="1200" dirty="0" smtClean="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i="0" u="none" strike="noStrike" kern="1200" dirty="0" smtClean="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（都道府県）</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74158">
                <a:tc>
                  <a:txBody>
                    <a:bodyPr/>
                    <a:lstStyle/>
                    <a:p>
                      <a:pPr algn="ctr"/>
                      <a:r>
                        <a:rPr kumimoji="1" lang="ja-JP" altLang="en-US" sz="1000" b="0" dirty="0">
                          <a:solidFill>
                            <a:schemeClr val="bg1"/>
                          </a:solidFill>
                          <a:latin typeface="+mn-ea"/>
                          <a:ea typeface="+mn-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26113">
                <a:tc>
                  <a:txBody>
                    <a:bodyPr/>
                    <a:lstStyle/>
                    <a:p>
                      <a:pPr algn="ctr"/>
                      <a:r>
                        <a:rPr kumimoji="1" lang="ja-JP" altLang="en-US" sz="1000" b="0" dirty="0">
                          <a:solidFill>
                            <a:schemeClr val="bg1"/>
                          </a:solidFill>
                          <a:latin typeface="+mn-ea"/>
                          <a:ea typeface="+mn-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地域</a:t>
                      </a:r>
                      <a:endParaRPr kumimoji="1" lang="en-US" altLang="ja-JP" sz="10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74158">
                <a:tc>
                  <a:txBody>
                    <a:bodyPr/>
                    <a:lstStyle/>
                    <a:p>
                      <a:pPr algn="ctr"/>
                      <a:r>
                        <a:rPr kumimoji="1" lang="ja-JP" altLang="en-US" sz="1000" b="0" dirty="0">
                          <a:solidFill>
                            <a:schemeClr val="bg1"/>
                          </a:solidFill>
                          <a:latin typeface="+mn-ea"/>
                          <a:ea typeface="+mn-ea"/>
                        </a:rPr>
                        <a:t>地域</a:t>
                      </a:r>
                      <a:endParaRPr kumimoji="1" lang="en-US" altLang="ja-JP" sz="1000" b="0" dirty="0">
                        <a:solidFill>
                          <a:schemeClr val="bg1"/>
                        </a:solidFill>
                        <a:latin typeface="+mn-ea"/>
                        <a:ea typeface="+mn-ea"/>
                      </a:endParaRPr>
                    </a:p>
                    <a:p>
                      <a:pPr algn="ctr"/>
                      <a:r>
                        <a:rPr kumimoji="1" lang="ja-JP" altLang="en-US" sz="1000" b="0" dirty="0">
                          <a:solidFill>
                            <a:schemeClr val="bg1"/>
                          </a:solidFill>
                          <a:latin typeface="+mn-ea"/>
                          <a:ea typeface="+mn-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509377">
                <a:tc>
                  <a:txBody>
                    <a:bodyPr/>
                    <a:lstStyle/>
                    <a:p>
                      <a:pPr algn="ctr"/>
                      <a:r>
                        <a:rPr kumimoji="1" lang="ja-JP" altLang="en-US" sz="1000" b="0" kern="1200" dirty="0">
                          <a:solidFill>
                            <a:schemeClr val="bg1"/>
                          </a:solidFill>
                          <a:latin typeface="+mn-ea"/>
                          <a:ea typeface="+mn-ea"/>
                          <a:cs typeface="+mn-cs"/>
                        </a:rPr>
                        <a:t>オーディエンス</a:t>
                      </a:r>
                      <a:endParaRPr kumimoji="1" lang="en-US" altLang="ja-JP" sz="1000" b="0" kern="1200" dirty="0">
                        <a:solidFill>
                          <a:schemeClr val="bg1"/>
                        </a:solidFill>
                        <a:latin typeface="+mn-ea"/>
                        <a:ea typeface="+mn-ea"/>
                        <a:cs typeface="+mn-cs"/>
                      </a:endParaRPr>
                    </a:p>
                    <a:p>
                      <a:pPr algn="ctr"/>
                      <a:r>
                        <a:rPr kumimoji="1" lang="ja-JP" altLang="en-US" sz="1000" b="0" kern="1200" dirty="0">
                          <a:solidFill>
                            <a:schemeClr val="bg1"/>
                          </a:solidFill>
                          <a:latin typeface="+mn-ea"/>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900" b="0" kern="1200" dirty="0" smtClean="0">
                          <a:solidFill>
                            <a:schemeClr val="tx1">
                              <a:lumMod val="65000"/>
                              <a:lumOff val="35000"/>
                            </a:schemeClr>
                          </a:solidFill>
                          <a:latin typeface="+mn-ea"/>
                          <a:ea typeface="+mn-ea"/>
                          <a:cs typeface="+mn-cs"/>
                        </a:rPr>
                        <a:t>〇</a:t>
                      </a:r>
                      <a:r>
                        <a:rPr kumimoji="1" lang="en-US" altLang="ja-JP" sz="900" b="0" kern="1200" dirty="0" smtClean="0">
                          <a:solidFill>
                            <a:schemeClr val="tx1">
                              <a:lumMod val="65000"/>
                              <a:lumOff val="35000"/>
                            </a:schemeClr>
                          </a:solidFill>
                          <a:latin typeface="+mn-ea"/>
                          <a:ea typeface="+mn-ea"/>
                          <a:cs typeface="+mn-cs"/>
                        </a:rPr>
                        <a:t/>
                      </a:r>
                      <a:br>
                        <a:rPr kumimoji="1" lang="en-US" altLang="ja-JP" sz="900" b="0" kern="1200" dirty="0" smtClean="0">
                          <a:solidFill>
                            <a:schemeClr val="tx1">
                              <a:lumMod val="65000"/>
                              <a:lumOff val="35000"/>
                            </a:schemeClr>
                          </a:solidFill>
                          <a:latin typeface="+mn-ea"/>
                          <a:ea typeface="+mn-ea"/>
                          <a:cs typeface="+mn-cs"/>
                        </a:rPr>
                      </a:br>
                      <a:r>
                        <a:rPr kumimoji="1" lang="en-US" altLang="ja-JP" sz="800" b="0" kern="1200" dirty="0" smtClean="0">
                          <a:solidFill>
                            <a:schemeClr val="tx1">
                              <a:lumMod val="65000"/>
                              <a:lumOff val="35000"/>
                            </a:schemeClr>
                          </a:solidFill>
                          <a:latin typeface="+mn-ea"/>
                          <a:ea typeface="+mn-ea"/>
                          <a:cs typeface="+mn-cs"/>
                        </a:rPr>
                        <a:t>※</a:t>
                      </a:r>
                      <a:r>
                        <a:rPr kumimoji="1" lang="ja-JP" altLang="en-US" sz="800" b="0" kern="1200" dirty="0" smtClean="0">
                          <a:solidFill>
                            <a:schemeClr val="tx1">
                              <a:lumMod val="65000"/>
                              <a:lumOff val="35000"/>
                            </a:schemeClr>
                          </a:solidFill>
                          <a:latin typeface="+mn-ea"/>
                          <a:ea typeface="+mn-ea"/>
                          <a:cs typeface="+mn-cs"/>
                        </a:rPr>
                        <a:t>属性・ライフイベントのみ可</a:t>
                      </a:r>
                      <a:endParaRPr kumimoji="1" lang="ja-JP" altLang="en-US" sz="9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lt"/>
                          <a:ea typeface="+mn-ea"/>
                          <a:cs typeface="+mn-cs"/>
                        </a:rPr>
                        <a:t>〇</a:t>
                      </a:r>
                      <a:r>
                        <a:rPr kumimoji="1" lang="en-US" altLang="ja-JP" sz="900" b="0" kern="1200" dirty="0" smtClean="0">
                          <a:solidFill>
                            <a:schemeClr val="tx1">
                              <a:lumMod val="65000"/>
                              <a:lumOff val="35000"/>
                            </a:schemeClr>
                          </a:solidFill>
                          <a:latin typeface="+mn-lt"/>
                          <a:ea typeface="+mn-ea"/>
                          <a:cs typeface="+mn-cs"/>
                        </a:rPr>
                        <a:t/>
                      </a:r>
                      <a:br>
                        <a:rPr kumimoji="1" lang="en-US" altLang="ja-JP" sz="900" b="0" kern="1200" dirty="0" smtClean="0">
                          <a:solidFill>
                            <a:schemeClr val="tx1">
                              <a:lumMod val="65000"/>
                              <a:lumOff val="35000"/>
                            </a:schemeClr>
                          </a:solidFill>
                          <a:latin typeface="+mn-lt"/>
                          <a:ea typeface="+mn-ea"/>
                          <a:cs typeface="+mn-cs"/>
                        </a:rPr>
                      </a:br>
                      <a:r>
                        <a:rPr kumimoji="1" lang="en-US" altLang="ja-JP" sz="8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属性・ライフイベントのみ可</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lt"/>
                          <a:ea typeface="+mn-ea"/>
                          <a:cs typeface="+mn-cs"/>
                        </a:rPr>
                        <a:t>〇</a:t>
                      </a:r>
                      <a:r>
                        <a:rPr kumimoji="1" lang="en-US" altLang="ja-JP" sz="900" b="0" kern="1200" dirty="0" smtClean="0">
                          <a:solidFill>
                            <a:schemeClr val="tx1">
                              <a:lumMod val="65000"/>
                              <a:lumOff val="35000"/>
                            </a:schemeClr>
                          </a:solidFill>
                          <a:latin typeface="+mn-lt"/>
                          <a:ea typeface="+mn-ea"/>
                          <a:cs typeface="+mn-cs"/>
                        </a:rPr>
                        <a:t/>
                      </a:r>
                      <a:br>
                        <a:rPr kumimoji="1" lang="en-US" altLang="ja-JP" sz="900" b="0" kern="1200" dirty="0" smtClean="0">
                          <a:solidFill>
                            <a:schemeClr val="tx1">
                              <a:lumMod val="65000"/>
                              <a:lumOff val="35000"/>
                            </a:schemeClr>
                          </a:solidFill>
                          <a:latin typeface="+mn-lt"/>
                          <a:ea typeface="+mn-ea"/>
                          <a:cs typeface="+mn-cs"/>
                        </a:rPr>
                      </a:br>
                      <a:r>
                        <a:rPr kumimoji="1" lang="en-US" altLang="ja-JP" sz="8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属性・ライフイベントのみ可</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曜日・</a:t>
                      </a:r>
                      <a:r>
                        <a:rPr kumimoji="1" lang="ja-JP" altLang="en-US" sz="1000" b="0" dirty="0">
                          <a:solidFill>
                            <a:schemeClr val="bg1"/>
                          </a:solidFill>
                          <a:latin typeface="+mn-ea"/>
                          <a:ea typeface="+mn-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n-ea"/>
                          <a:ea typeface="+mn-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5441877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3712" y="2132856"/>
            <a:ext cx="4202068" cy="2880320"/>
          </a:xfrm>
          <a:prstGeom prst="rect">
            <a:avLst/>
          </a:prstGeom>
        </p:spPr>
      </p:pic>
      <p:sp>
        <p:nvSpPr>
          <p:cNvPr id="15" name="テキスト ボックス 14">
            <a:extLst>
              <a:ext uri="{FF2B5EF4-FFF2-40B4-BE49-F238E27FC236}">
                <a16:creationId xmlns:a16="http://schemas.microsoft.com/office/drawing/2014/main" id="{80B0730C-3B9E-4841-8DAD-6780CB507DD0}"/>
              </a:ext>
            </a:extLst>
          </p:cNvPr>
          <p:cNvSpPr txBox="1"/>
          <p:nvPr/>
        </p:nvSpPr>
        <p:spPr>
          <a:xfrm>
            <a:off x="4514787" y="1345574"/>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26" name="テキスト ボックス 25">
            <a:extLst>
              <a:ext uri="{FF2B5EF4-FFF2-40B4-BE49-F238E27FC236}">
                <a16:creationId xmlns:a16="http://schemas.microsoft.com/office/drawing/2014/main" id="{105A310C-96BB-AD4C-AB58-A365BD4CA5F0}"/>
              </a:ext>
            </a:extLst>
          </p:cNvPr>
          <p:cNvSpPr txBox="1"/>
          <p:nvPr/>
        </p:nvSpPr>
        <p:spPr>
          <a:xfrm>
            <a:off x="1199457" y="1370214"/>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27" name="図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1424" y="1988840"/>
            <a:ext cx="1732263" cy="3081100"/>
          </a:xfrm>
          <a:prstGeom prst="rect">
            <a:avLst/>
          </a:prstGeom>
          <a:ln>
            <a:solidFill>
              <a:schemeClr val="bg1">
                <a:lumMod val="95000"/>
              </a:schemeClr>
            </a:solidFill>
          </a:ln>
        </p:spPr>
      </p:pic>
      <p:sp>
        <p:nvSpPr>
          <p:cNvPr id="28" name="テキスト ボックス 27">
            <a:extLst>
              <a:ext uri="{FF2B5EF4-FFF2-40B4-BE49-F238E27FC236}">
                <a16:creationId xmlns:a16="http://schemas.microsoft.com/office/drawing/2014/main" id="{B2C2EF20-2127-FC40-8CEB-0C59A3ECA146}"/>
              </a:ext>
            </a:extLst>
          </p:cNvPr>
          <p:cNvSpPr txBox="1"/>
          <p:nvPr/>
        </p:nvSpPr>
        <p:spPr>
          <a:xfrm>
            <a:off x="9391004" y="1370870"/>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29" name="図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0597" y="2132856"/>
            <a:ext cx="4202067" cy="2880320"/>
          </a:xfrm>
          <a:prstGeom prst="rect">
            <a:avLst/>
          </a:prstGeom>
        </p:spPr>
      </p:pic>
    </p:spTree>
    <p:extLst>
      <p:ext uri="{BB962C8B-B14F-4D97-AF65-F5344CB8AC3E}">
        <p14:creationId xmlns:p14="http://schemas.microsoft.com/office/powerpoint/2010/main" val="24787373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a:solidFill>
                  <a:schemeClr val="tx1">
                    <a:lumMod val="65000"/>
                    <a:lumOff val="35000"/>
                  </a:schemeClr>
                </a:solidFill>
              </a:rPr>
              <a:t>入稿前審査が必要な項目をご確認ください。</a:t>
            </a:r>
            <a:endParaRPr lang="en-US" altLang="ja-JP" sz="2000"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39493982"/>
              </p:ext>
            </p:extLst>
          </p:nvPr>
        </p:nvGraphicFramePr>
        <p:xfrm>
          <a:off x="334965" y="1268761"/>
          <a:ext cx="11521677" cy="526813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516291">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284168">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100" b="1" kern="1200" dirty="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「動画広告」は</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任意</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rPr>
                        <a:t>https://form-business.yahoo.co.jp/claris/enqueteForm?inquiry_type=display_support</a:t>
                      </a: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783562">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・ブランドリフト調査（調査種別：</a:t>
                      </a:r>
                      <a:r>
                        <a:rPr kumimoji="1" lang="ja-JP" altLang="en-US" sz="1100" b="1" kern="1200" dirty="0">
                          <a:solidFill>
                            <a:schemeClr val="accent6"/>
                          </a:solidFill>
                          <a:latin typeface="+mn-lt"/>
                          <a:ea typeface="+mn-ea"/>
                          <a:cs typeface="+mn-cs"/>
                        </a:rPr>
                        <a:t>比較検討</a:t>
                      </a:r>
                      <a:r>
                        <a:rPr kumimoji="1" lang="ja-JP" altLang="en-US" sz="1100" b="1" kern="1200" dirty="0">
                          <a:solidFill>
                            <a:schemeClr val="tx1">
                              <a:lumMod val="65000"/>
                              <a:lumOff val="35000"/>
                            </a:schemeClr>
                          </a:solidFill>
                          <a:latin typeface="+mn-lt"/>
                          <a:ea typeface="+mn-ea"/>
                          <a:cs typeface="+mn-cs"/>
                        </a:rPr>
                        <a:t>）</a:t>
                      </a:r>
                      <a:endParaRPr kumimoji="1" lang="en-US" altLang="ja-JP" sz="1100" b="1" kern="120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「比較検討」</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72888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100" b="1" dirty="0">
                        <a:solidFill>
                          <a:schemeClr val="accent6"/>
                        </a:solidFill>
                        <a:latin typeface="+mj-lt"/>
                        <a:ea typeface="+mj-ea"/>
                      </a:endParaRPr>
                    </a:p>
                    <a:p>
                      <a:pPr algn="ctr"/>
                      <a:endParaRPr kumimoji="1" lang="en-US" altLang="ja-JP" sz="1000" b="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対象外あり</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104776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a:solidFill>
                          <a:schemeClr val="tx1">
                            <a:lumMod val="65000"/>
                            <a:lumOff val="35000"/>
                          </a:schemeClr>
                        </a:solidFill>
                        <a:latin typeface="+mn-lt"/>
                        <a:ea typeface="+mn-ea"/>
                        <a:cs typeface="+mn-cs"/>
                      </a:endParaRPr>
                    </a:p>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1" kern="1200" dirty="0">
                        <a:solidFill>
                          <a:schemeClr val="tx1">
                            <a:lumMod val="65000"/>
                            <a:lumOff val="35000"/>
                          </a:schemeClr>
                        </a:solidFill>
                        <a:latin typeface="+mn-lt"/>
                        <a:ea typeface="+mn-ea"/>
                        <a:cs typeface="+mn-cs"/>
                      </a:endParaRPr>
                    </a:p>
                    <a:p>
                      <a:pPr algn="l"/>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a:t>
                      </a:r>
                      <a:r>
                        <a:rPr kumimoji="1" lang="ja-JP" altLang="en-US" sz="1000" b="0" kern="1200" dirty="0">
                          <a:solidFill>
                            <a:schemeClr val="tx1">
                              <a:lumMod val="65000"/>
                              <a:lumOff val="35000"/>
                            </a:schemeClr>
                          </a:solidFill>
                          <a:latin typeface="+mn-lt"/>
                          <a:ea typeface="+mn-ea"/>
                          <a:cs typeface="+mn-cs"/>
                        </a:rPr>
                        <a:t>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9591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465786470"/>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4110</TotalTime>
  <Words>2420</Words>
  <Application>Microsoft Office PowerPoint</Application>
  <PresentationFormat>ワイド画面</PresentationFormat>
  <Paragraphs>356</Paragraphs>
  <Slides>13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13</vt:i4>
      </vt:variant>
    </vt:vector>
  </HeadingPairs>
  <TitlesOfParts>
    <vt:vector size="20"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本商品は選挙関連プロモーション限定となります。 また公職選挙法等の法令につきましては、広告主様の責任において遵守ください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220</cp:revision>
  <dcterms:created xsi:type="dcterms:W3CDTF">2020-02-26T07:28:11Z</dcterms:created>
  <dcterms:modified xsi:type="dcterms:W3CDTF">2021-09-02T05:55:48Z</dcterms:modified>
</cp:coreProperties>
</file>